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1"/>
  </p:notesMasterIdLst>
  <p:sldIdLst>
    <p:sldId id="367" r:id="rId2"/>
    <p:sldId id="368" r:id="rId3"/>
    <p:sldId id="344" r:id="rId4"/>
    <p:sldId id="288" r:id="rId5"/>
    <p:sldId id="364" r:id="rId6"/>
    <p:sldId id="358" r:id="rId7"/>
    <p:sldId id="359" r:id="rId8"/>
    <p:sldId id="360" r:id="rId9"/>
    <p:sldId id="361" r:id="rId10"/>
    <p:sldId id="362" r:id="rId11"/>
    <p:sldId id="289" r:id="rId12"/>
    <p:sldId id="292" r:id="rId13"/>
    <p:sldId id="295" r:id="rId14"/>
    <p:sldId id="293" r:id="rId15"/>
    <p:sldId id="294" r:id="rId16"/>
    <p:sldId id="297" r:id="rId17"/>
    <p:sldId id="340" r:id="rId18"/>
    <p:sldId id="298" r:id="rId19"/>
    <p:sldId id="299" r:id="rId20"/>
    <p:sldId id="301" r:id="rId21"/>
    <p:sldId id="304" r:id="rId22"/>
    <p:sldId id="307" r:id="rId23"/>
    <p:sldId id="306" r:id="rId24"/>
    <p:sldId id="341" r:id="rId25"/>
    <p:sldId id="308" r:id="rId26"/>
    <p:sldId id="309" r:id="rId27"/>
    <p:sldId id="366" r:id="rId28"/>
    <p:sldId id="310" r:id="rId29"/>
    <p:sldId id="311" r:id="rId30"/>
    <p:sldId id="312" r:id="rId31"/>
    <p:sldId id="313" r:id="rId32"/>
    <p:sldId id="314" r:id="rId33"/>
    <p:sldId id="316" r:id="rId34"/>
    <p:sldId id="317" r:id="rId35"/>
    <p:sldId id="319" r:id="rId36"/>
    <p:sldId id="321" r:id="rId37"/>
    <p:sldId id="323" r:id="rId38"/>
    <p:sldId id="325" r:id="rId39"/>
    <p:sldId id="327" r:id="rId40"/>
    <p:sldId id="329" r:id="rId41"/>
    <p:sldId id="330" r:id="rId42"/>
    <p:sldId id="331" r:id="rId43"/>
    <p:sldId id="335" r:id="rId44"/>
    <p:sldId id="353" r:id="rId45"/>
    <p:sldId id="332" r:id="rId46"/>
    <p:sldId id="354" r:id="rId47"/>
    <p:sldId id="339" r:id="rId48"/>
    <p:sldId id="333" r:id="rId49"/>
    <p:sldId id="35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2857" autoAdjust="0"/>
  </p:normalViewPr>
  <p:slideViewPr>
    <p:cSldViewPr>
      <p:cViewPr varScale="1">
        <p:scale>
          <a:sx n="75" d="100"/>
          <a:sy n="75" d="100"/>
        </p:scale>
        <p:origin x="3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BA615-EFDC-4E51-A03D-0983DBAD2C7D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6ABEF-348D-4528-B777-846CC8841F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4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3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9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9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3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25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5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4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2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5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5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8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37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sciencemag.org/author/daniel-cler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hyperlink" Target="http://www.nature.com/nature/journal/v510/n7503/nature13399/metrics/news#auth-1" TargetMode="External"/><Relationship Id="rId4" Type="http://schemas.openxmlformats.org/officeDocument/2006/relationships/hyperlink" Target="http://www.nature.com/nature/journal/v510/n7503/full/nature13399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89413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HOW MATHEMATICAL PHYSICS BETRAYED PHYSICAL REALITY OVER PAST HALF A </a:t>
            </a:r>
            <a:r>
              <a:rPr lang="en-US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CENTURY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200" b="1" i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Abhas</a:t>
            </a:r>
            <a:r>
              <a:rPr lang="en-US" sz="32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Mitra</a:t>
            </a:r>
            <a:endParaRPr lang="en-US" sz="3200" b="1" i="1" dirty="0">
              <a:solidFill>
                <a:schemeClr val="bg2">
                  <a:lumMod val="20000"/>
                  <a:lumOff val="8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81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63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904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1905000"/>
            <a:ext cx="922020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8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87630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2971800"/>
            <a:ext cx="8763000" cy="398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1"/>
            <a:ext cx="9144000" cy="3010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8098"/>
            <a:ext cx="9144000" cy="361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5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1" y="0"/>
            <a:ext cx="8882613" cy="2636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1" y="2819400"/>
            <a:ext cx="888261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0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468031" cy="3406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40423"/>
            <a:ext cx="7543800" cy="3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2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7" y="0"/>
            <a:ext cx="8771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2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63000" cy="2202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8763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5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915400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33800"/>
            <a:ext cx="8991600" cy="30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5262" y="990600"/>
            <a:ext cx="8948738" cy="5029200"/>
            <a:chOff x="195262" y="2133600"/>
            <a:chExt cx="8948738" cy="5029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2133600"/>
              <a:ext cx="2981325" cy="8096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62" y="3631688"/>
              <a:ext cx="3090863" cy="12649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273" y="3636552"/>
              <a:ext cx="2832927" cy="126005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286125" y="2256658"/>
              <a:ext cx="5629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But For Variable `a’ There is NO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Soln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95262" y="3109835"/>
              <a:ext cx="82701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GRAVITATIONAL FREE FALL: UNIQUE EXACT SOLN.</a:t>
              </a:r>
              <a:endParaRPr lang="en-US" sz="2800" b="1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flipH="1">
              <a:off x="6770904" y="3631689"/>
              <a:ext cx="2220696" cy="138499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~ Few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ms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for Formation of</a:t>
              </a:r>
            </a:p>
            <a:p>
              <a:r>
                <a:rPr lang="en-US" sz="2800" b="1" dirty="0" smtClean="0">
                  <a:solidFill>
                    <a:srgbClr val="FF0000"/>
                  </a:solidFill>
                </a:rPr>
                <a:t>Neutron Star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5262" y="5346918"/>
              <a:ext cx="894873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But for SN 1987A, The Neutrino Signal ~ 12 min</a:t>
              </a:r>
            </a:p>
            <a:p>
              <a:r>
                <a:rPr lang="en-US" sz="2800" dirty="0" smtClean="0"/>
                <a:t>And when physical effects like </a:t>
              </a:r>
              <a:r>
                <a:rPr lang="en-US" sz="2800" b="1" u="sng" dirty="0" smtClean="0">
                  <a:solidFill>
                    <a:srgbClr val="FF0000"/>
                  </a:solidFill>
                </a:rPr>
                <a:t>Pressure Gradient, Dissipation, Heat Flow, Radiation Considered:</a:t>
              </a:r>
            </a:p>
            <a:p>
              <a:r>
                <a:rPr lang="en-US" sz="2800" b="1" u="sng" dirty="0" smtClean="0">
                  <a:solidFill>
                    <a:srgbClr val="FF0000"/>
                  </a:solidFill>
                </a:rPr>
                <a:t> NO SOLUTION </a:t>
              </a:r>
              <a:r>
                <a:rPr lang="en-US" sz="2800" b="1" u="sng" dirty="0" smtClean="0">
                  <a:solidFill>
                    <a:srgbClr val="00B0F0"/>
                  </a:solidFill>
                </a:rPr>
                <a:t> EVEN IN NEWTONIAN GRAVITATION!</a:t>
              </a:r>
              <a:endParaRPr lang="en-US" sz="2800" b="1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4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5" y="3276600"/>
            <a:ext cx="3799840" cy="3581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76" y="3857566"/>
            <a:ext cx="2590800" cy="2586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4249" y="4193330"/>
            <a:ext cx="305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.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3762" y="5262413"/>
            <a:ext cx="4135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Magnetospheric</a:t>
            </a:r>
            <a:r>
              <a:rPr lang="en-US" sz="2800" dirty="0" smtClean="0"/>
              <a:t> Eternally </a:t>
            </a:r>
          </a:p>
          <a:p>
            <a:r>
              <a:rPr lang="en-US" sz="2800" dirty="0" smtClean="0"/>
              <a:t>Collapsing Object (MECO)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524963" y="61823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EXACT BLACK HOLE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950"/>
            <a:ext cx="9144000" cy="385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4493" y="4636344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``Globe-spanning </a:t>
            </a:r>
            <a:r>
              <a:rPr lang="en-US" sz="3200" dirty="0"/>
              <a:t>telescope array glimpses </a:t>
            </a:r>
            <a:endParaRPr lang="en-US" sz="3200" dirty="0" smtClean="0"/>
          </a:p>
          <a:p>
            <a:r>
              <a:rPr lang="en-US" sz="3200" b="1" dirty="0" smtClean="0">
                <a:solidFill>
                  <a:srgbClr val="FF0000"/>
                </a:solidFill>
              </a:rPr>
              <a:t>magnetic </a:t>
            </a:r>
            <a:r>
              <a:rPr lang="en-US" sz="3200" b="1" dirty="0">
                <a:solidFill>
                  <a:srgbClr val="FF0000"/>
                </a:solidFill>
              </a:rPr>
              <a:t>field </a:t>
            </a:r>
            <a:r>
              <a:rPr lang="en-US" sz="3200" dirty="0"/>
              <a:t>around Milky Way’s </a:t>
            </a:r>
            <a:r>
              <a:rPr lang="en-US" sz="3200" b="1" dirty="0">
                <a:solidFill>
                  <a:srgbClr val="FF0000"/>
                </a:solidFill>
              </a:rPr>
              <a:t>black </a:t>
            </a:r>
            <a:r>
              <a:rPr lang="en-US" sz="3200" b="1" dirty="0" smtClean="0">
                <a:solidFill>
                  <a:srgbClr val="FF0000"/>
                </a:solidFill>
              </a:rPr>
              <a:t>hole’’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/>
              <a:t>By </a:t>
            </a:r>
            <a:r>
              <a:rPr lang="en-US" sz="3200" b="1" dirty="0">
                <a:hlinkClick r:id="rId2"/>
              </a:rPr>
              <a:t>Daniel </a:t>
            </a:r>
            <a:r>
              <a:rPr lang="en-US" sz="3200" b="1" dirty="0" err="1" smtClean="0">
                <a:hlinkClick r:id="rId2"/>
              </a:rPr>
              <a:t>Clery</a:t>
            </a:r>
            <a:r>
              <a:rPr lang="en-US" sz="3200" b="1" dirty="0" smtClean="0"/>
              <a:t> </a:t>
            </a:r>
            <a:r>
              <a:rPr lang="en-US" sz="3200" b="1" u="sng" dirty="0" smtClean="0"/>
              <a:t>Dec</a:t>
            </a:r>
            <a:r>
              <a:rPr lang="en-US" sz="3200" b="1" u="sng" dirty="0"/>
              <a:t>. 3, 2015 </a:t>
            </a:r>
            <a:r>
              <a:rPr lang="en-US" sz="3200" b="1" dirty="0" smtClean="0"/>
              <a:t>,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45" y="5673472"/>
            <a:ext cx="2362200" cy="1065063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636" y="152400"/>
            <a:ext cx="9253804" cy="30929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5C7996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Dynamically important </a:t>
            </a:r>
            <a:r>
              <a:rPr kumimoji="0" lang="en-US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magnetic fields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5C7996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near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5C7996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 accreting supermassive black holes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5C7996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(in 76 Radio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Loud AGNs)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5C7996"/>
                </a:solidFill>
                <a:effectLst/>
                <a:latin typeface="Arial" pitchFamily="34" charset="0"/>
                <a:cs typeface="Arial" pitchFamily="34" charset="0"/>
                <a:hlinkClick r:id="rId5"/>
              </a:rPr>
              <a:t>M.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5C7996"/>
                </a:solidFill>
                <a:effectLst/>
                <a:latin typeface="Arial" pitchFamily="34" charset="0"/>
                <a:cs typeface="Arial" pitchFamily="34" charset="0"/>
                <a:hlinkClick r:id="rId5"/>
              </a:rPr>
              <a:t>Zamaninasab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, et al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Nature</a:t>
            </a:r>
            <a:r>
              <a:rPr kumimoji="0" lang="en-US" sz="2800" b="0" i="1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510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lang="en-US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126–128(05 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June 2014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19200"/>
            <a:ext cx="3352800" cy="800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748" y="2328257"/>
            <a:ext cx="8815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Unlike Strongly Magnetized Neutron Stars, Magnetic Field Around Black Holes Are </a:t>
            </a:r>
            <a:r>
              <a:rPr lang="en-US" sz="2000" b="1" dirty="0" smtClean="0">
                <a:solidFill>
                  <a:srgbClr val="FF0000"/>
                </a:solidFill>
              </a:rPr>
              <a:t>NOT At All Expected To Be DYNAMICALLY IMPORTANT </a:t>
            </a:r>
            <a:r>
              <a:rPr lang="en-US" sz="2000" b="1" dirty="0" smtClean="0">
                <a:solidFill>
                  <a:srgbClr val="002060"/>
                </a:solidFill>
              </a:rPr>
              <a:t>As They Have No Mag Field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And Mag Field of the Accreting Plasma </a:t>
            </a:r>
            <a:r>
              <a:rPr lang="en-US" sz="2000" b="1" dirty="0" err="1" smtClean="0">
                <a:solidFill>
                  <a:srgbClr val="002060"/>
                </a:solidFill>
              </a:rPr>
              <a:t>Neglibile</a:t>
            </a:r>
            <a:r>
              <a:rPr lang="en-US" sz="2000" b="1" dirty="0" smtClean="0">
                <a:solidFill>
                  <a:srgbClr val="002060"/>
                </a:solidFill>
              </a:rPr>
              <a:t> Compared To Kinetic Energy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2286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  <a:ea typeface="+mj-ea"/>
                <a:cs typeface="+mj-cs"/>
              </a:rPr>
              <a:t> `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85" y="381000"/>
            <a:ext cx="8667427" cy="6324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136"/>
    </mc:Choice>
    <mc:Fallback xmlns="">
      <p:transition spd="slow" advClick="0" advTm="1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8006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0" y="228600"/>
            <a:ext cx="38938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 Nov. 2015</a:t>
            </a:r>
          </a:p>
          <a:p>
            <a:r>
              <a:rPr lang="en-US" sz="3600" dirty="0" smtClean="0"/>
              <a:t>NASA Reported</a:t>
            </a:r>
          </a:p>
          <a:p>
            <a:r>
              <a:rPr lang="en-US" sz="3600" dirty="0" smtClean="0"/>
              <a:t>That </a:t>
            </a:r>
            <a:r>
              <a:rPr lang="en-US" sz="3600" dirty="0" smtClean="0">
                <a:solidFill>
                  <a:srgbClr val="FF0000"/>
                </a:solidFill>
              </a:rPr>
              <a:t>Corona/Fire</a:t>
            </a:r>
          </a:p>
          <a:p>
            <a:r>
              <a:rPr lang="en-US" sz="3600" dirty="0" smtClean="0"/>
              <a:t>Erupted From the </a:t>
            </a:r>
            <a:r>
              <a:rPr lang="en-US" sz="3600" dirty="0" smtClean="0">
                <a:solidFill>
                  <a:srgbClr val="FF0000"/>
                </a:solidFill>
              </a:rPr>
              <a:t>Vicinity</a:t>
            </a:r>
            <a:r>
              <a:rPr lang="en-US" sz="3600" dirty="0" smtClean="0"/>
              <a:t> of a </a:t>
            </a:r>
            <a:r>
              <a:rPr lang="en-US" sz="3600" dirty="0" smtClean="0">
                <a:solidFill>
                  <a:srgbClr val="FF0000"/>
                </a:solidFill>
              </a:rPr>
              <a:t>Black Hole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018" y="5105400"/>
            <a:ext cx="799338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doi:10.1038/nindia.2015.156 </a:t>
            </a:r>
            <a:r>
              <a:rPr lang="en-US" sz="2800" dirty="0" smtClean="0"/>
              <a:t>November </a:t>
            </a:r>
            <a:r>
              <a:rPr lang="en-US" sz="2800" dirty="0"/>
              <a:t>2015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``NASA </a:t>
            </a:r>
            <a:r>
              <a:rPr lang="en-US" sz="3200" b="1" dirty="0">
                <a:solidFill>
                  <a:srgbClr val="FF0000"/>
                </a:solidFill>
              </a:rPr>
              <a:t>capture calls for fresh look at black hole theories: </a:t>
            </a:r>
            <a:r>
              <a:rPr lang="en-US" sz="3200" b="1" dirty="0" err="1" smtClean="0"/>
              <a:t>Mitra</a:t>
            </a:r>
            <a:r>
              <a:rPr lang="en-US" sz="3200" b="1" dirty="0" smtClean="0"/>
              <a:t>’’</a:t>
            </a:r>
            <a:endParaRPr lang="en-US" sz="32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43400"/>
            <a:ext cx="2842260" cy="923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1060" y="4490354"/>
            <a:ext cx="245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INTERVIEW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022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53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-152400"/>
            <a:ext cx="9559636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876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76800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if further research shows that these 'echoes' are really there, it would be a HUGE DAY for physics. It's already thought that </a:t>
            </a:r>
            <a:r>
              <a:rPr lang="en-US" sz="2400" b="1" dirty="0">
                <a:solidFill>
                  <a:schemeClr val="accent5"/>
                </a:solidFill>
              </a:rPr>
              <a:t>general relativity breaks down at the </a:t>
            </a:r>
            <a:r>
              <a:rPr lang="en-US" sz="2400" b="1" dirty="0" err="1">
                <a:solidFill>
                  <a:schemeClr val="accent5"/>
                </a:solidFill>
              </a:rPr>
              <a:t>centre</a:t>
            </a:r>
            <a:r>
              <a:rPr lang="en-US" sz="2400" b="1" dirty="0">
                <a:solidFill>
                  <a:schemeClr val="accent5"/>
                </a:solidFill>
              </a:rPr>
              <a:t> of black holes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FF0000"/>
                </a:solidFill>
              </a:rPr>
              <a:t>but this would SHOW THAT IT FAILS AT THEIR EDGES, TOO. And that could herald the birth of new physics</a:t>
            </a:r>
            <a:r>
              <a:rPr lang="en-US" sz="2400" b="1" dirty="0" smtClean="0">
                <a:solidFill>
                  <a:srgbClr val="FF0000"/>
                </a:solidFill>
              </a:rPr>
              <a:t>.'‘ 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THESE ARE JUST MECOS NOT BHS WITH EHS!</a:t>
            </a:r>
            <a:endParaRPr lang="en-US" sz="2400" b="1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4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32" y="1727185"/>
            <a:ext cx="5236265" cy="1110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3721316"/>
            <a:ext cx="6375400" cy="115316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00" y="5020862"/>
            <a:ext cx="4669182" cy="859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331" y="146415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WHY THE BASIC IDEA OF ENTROPY OF BLACKHOLE PHYSICALLY INCONSISTENT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198096"/>
            <a:ext cx="289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One Expects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90600"/>
            <a:ext cx="3505200" cy="25843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900" y="519222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</a:rPr>
              <a:t>But One Finds!!!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2742"/>
            <a:ext cx="3858127" cy="3449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88" y="-76200"/>
            <a:ext cx="5238095" cy="3501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3556480"/>
            <a:ext cx="45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Galaxies Running Away  Without Any Collision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Technically, </a:t>
            </a:r>
            <a:r>
              <a:rPr lang="en-US" sz="2400" b="1" dirty="0" smtClean="0">
                <a:solidFill>
                  <a:srgbClr val="FF0000"/>
                </a:solidFill>
              </a:rPr>
              <a:t>TEST PARTICLES in BIG BANG MODEL IN GEODESIC MOTION </a:t>
            </a:r>
            <a:r>
              <a:rPr lang="en-US" sz="2400" b="1" dirty="0" smtClean="0"/>
              <a:t>   (Free Fall)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56481"/>
            <a:ext cx="4038600" cy="330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6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399" y="1524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Observed Universe Is LUMPY, Has Filaments, Walls  Voids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4" y="1390423"/>
            <a:ext cx="4479966" cy="4188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38200"/>
            <a:ext cx="43433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304800"/>
            <a:ext cx="906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For an Accelerating POINT PARTICLE </a:t>
            </a:r>
          </a:p>
          <a:p>
            <a:r>
              <a:rPr lang="en-US" sz="2800" dirty="0"/>
              <a:t>Emitting Gravitational Wave </a:t>
            </a:r>
            <a:r>
              <a:rPr lang="en-US" sz="2800" dirty="0" smtClean="0"/>
              <a:t>(in GR) </a:t>
            </a:r>
            <a:r>
              <a:rPr lang="en-US" sz="2800" b="1" dirty="0" smtClean="0"/>
              <a:t>: </a:t>
            </a:r>
            <a:r>
              <a:rPr lang="en-US" sz="2800" b="1" dirty="0" smtClean="0">
                <a:solidFill>
                  <a:srgbClr val="FF0000"/>
                </a:solidFill>
              </a:rPr>
              <a:t>No EXACT SOLUTION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Consider</a:t>
            </a:r>
            <a:r>
              <a:rPr lang="en-US" sz="2800" dirty="0" smtClean="0"/>
              <a:t> 2 POINT PARTICLES, Ignore GW</a:t>
            </a:r>
            <a:r>
              <a:rPr lang="en-US" sz="2800" b="1" dirty="0" smtClean="0"/>
              <a:t>: </a:t>
            </a:r>
            <a:r>
              <a:rPr lang="en-US" sz="2800" b="1" dirty="0" smtClean="0">
                <a:solidFill>
                  <a:srgbClr val="FF0000"/>
                </a:solidFill>
              </a:rPr>
              <a:t>No </a:t>
            </a:r>
            <a:r>
              <a:rPr lang="en-US" sz="2800" b="1" dirty="0" err="1" smtClean="0">
                <a:solidFill>
                  <a:srgbClr val="FF0000"/>
                </a:solidFill>
              </a:rPr>
              <a:t>Soln</a:t>
            </a:r>
            <a:r>
              <a:rPr lang="en-US" sz="2800" b="1" dirty="0" smtClean="0">
                <a:solidFill>
                  <a:srgbClr val="FF0000"/>
                </a:solidFill>
              </a:rPr>
              <a:t> Except </a:t>
            </a:r>
            <a:r>
              <a:rPr lang="en-US" sz="2800" dirty="0" smtClean="0">
                <a:solidFill>
                  <a:srgbClr val="FF0000"/>
                </a:solidFill>
              </a:rPr>
              <a:t>When One is Considered As ``Test Particle’’; </a:t>
            </a: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Most EXACT Solutions discovered By Mathematicians, </a:t>
            </a:r>
            <a:r>
              <a:rPr lang="en-US" sz="2800" dirty="0" smtClean="0">
                <a:solidFill>
                  <a:srgbClr val="FF0000"/>
                </a:solidFill>
              </a:rPr>
              <a:t>NOT Derived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01600" y="3124200"/>
            <a:ext cx="927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/>
              <a:t>Kramer, </a:t>
            </a:r>
            <a:r>
              <a:rPr lang="en-US" sz="2400" b="1" dirty="0" smtClean="0"/>
              <a:t> </a:t>
            </a:r>
            <a:r>
              <a:rPr lang="en-US" sz="2400" b="1" dirty="0" err="1"/>
              <a:t>Stephani</a:t>
            </a:r>
            <a:r>
              <a:rPr lang="en-US" sz="2400" b="1" dirty="0" smtClean="0"/>
              <a:t>, </a:t>
            </a:r>
            <a:r>
              <a:rPr lang="en-US" sz="2400" b="1" dirty="0" err="1"/>
              <a:t>MacCallum</a:t>
            </a:r>
            <a:r>
              <a:rPr lang="en-US" sz="2400" b="1" dirty="0"/>
              <a:t>, </a:t>
            </a:r>
            <a:r>
              <a:rPr lang="en-US" sz="2400" b="1" dirty="0" smtClean="0"/>
              <a:t> </a:t>
            </a:r>
            <a:r>
              <a:rPr lang="en-US" sz="2400" b="1" dirty="0" err="1"/>
              <a:t>Herlt</a:t>
            </a:r>
            <a:r>
              <a:rPr lang="en-US" sz="2400" b="1" dirty="0"/>
              <a:t>, E. (1980</a:t>
            </a:r>
            <a:r>
              <a:rPr lang="en-US" sz="2400" b="1" dirty="0" smtClean="0"/>
              <a:t>). `</a:t>
            </a:r>
            <a:r>
              <a:rPr lang="en-US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Exact </a:t>
            </a:r>
            <a:r>
              <a:rPr lang="en-US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Solutions of Einstein's Field Equations</a:t>
            </a:r>
            <a:r>
              <a:rPr lang="en-US" sz="2400" b="1" dirty="0"/>
              <a:t> (Cambridge </a:t>
            </a:r>
            <a:r>
              <a:rPr lang="en-US" sz="2400" b="1" dirty="0" err="1" smtClean="0"/>
              <a:t>Univ</a:t>
            </a:r>
            <a:r>
              <a:rPr lang="en-US" sz="2400" b="1" dirty="0" smtClean="0"/>
              <a:t> Press)’.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MOST OF THE EXACT SOLUTIONS ARE PHYSICALLY MEANINGLESS!</a:t>
            </a:r>
          </a:p>
          <a:p>
            <a:pPr lvl="1"/>
            <a:r>
              <a:rPr lang="en-US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Solutions For Gravitation Collapse Are Thus Obtained By Ignoring Vital Physical Effects or By Making Convenient Simplifications, Assumptions.</a:t>
            </a:r>
          </a:p>
          <a:p>
            <a:pPr lvl="1"/>
            <a:endParaRPr lang="en-US" sz="2800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7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99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0800000" flipV="1">
            <a:off x="63500" y="2133600"/>
            <a:ext cx="90805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``</a:t>
            </a:r>
            <a:r>
              <a:rPr lang="en-US" sz="2400" b="1" dirty="0" smtClean="0"/>
              <a:t>However</a:t>
            </a:r>
            <a:r>
              <a:rPr lang="en-US" sz="2400" b="1" dirty="0"/>
              <a:t>, there now exists a much bigger database of supernovae on which </a:t>
            </a:r>
            <a:r>
              <a:rPr lang="en-US" sz="2400" b="1" dirty="0" smtClean="0"/>
              <a:t>to perform  rigorous </a:t>
            </a:r>
            <a:r>
              <a:rPr lang="en-US" sz="2400" b="1" dirty="0"/>
              <a:t>and detailed statistical analyses. </a:t>
            </a:r>
            <a:r>
              <a:rPr lang="en-US" sz="2400" dirty="0"/>
              <a:t>We </a:t>
            </a:r>
            <a:r>
              <a:rPr lang="en-US" sz="2400" dirty="0" err="1"/>
              <a:t>analysed</a:t>
            </a:r>
            <a:r>
              <a:rPr lang="en-US" sz="2400" dirty="0"/>
              <a:t> the </a:t>
            </a:r>
            <a:r>
              <a:rPr lang="en-US" sz="2400" dirty="0" smtClean="0"/>
              <a:t>latest catalogue </a:t>
            </a:r>
            <a:r>
              <a:rPr lang="en-US" sz="2400" dirty="0"/>
              <a:t>of  </a:t>
            </a:r>
            <a:r>
              <a:rPr lang="en-US" sz="2400" dirty="0" smtClean="0"/>
              <a:t>740 Type </a:t>
            </a:r>
            <a:r>
              <a:rPr lang="en-US" sz="2400" dirty="0" err="1"/>
              <a:t>Ia</a:t>
            </a:r>
            <a:r>
              <a:rPr lang="en-US" sz="2400" dirty="0"/>
              <a:t> supernovae </a:t>
            </a:r>
            <a:r>
              <a:rPr lang="en-US" sz="2400" dirty="0" smtClean="0"/>
              <a:t>–  </a:t>
            </a:r>
            <a:r>
              <a:rPr lang="en-US" sz="2400" b="1" i="1" dirty="0" smtClean="0">
                <a:solidFill>
                  <a:srgbClr val="FF0000"/>
                </a:solidFill>
              </a:rPr>
              <a:t>over </a:t>
            </a:r>
            <a:r>
              <a:rPr lang="en-US" sz="2400" b="1" i="1" dirty="0">
                <a:solidFill>
                  <a:srgbClr val="FF0000"/>
                </a:solidFill>
              </a:rPr>
              <a:t>ten times bigger than the </a:t>
            </a:r>
            <a:r>
              <a:rPr lang="en-US" sz="2400" b="1" i="1" dirty="0" smtClean="0">
                <a:solidFill>
                  <a:srgbClr val="FF0000"/>
                </a:solidFill>
              </a:rPr>
              <a:t>original samples on which </a:t>
            </a:r>
            <a:r>
              <a:rPr lang="en-US" sz="2400" b="1" i="1" dirty="0">
                <a:solidFill>
                  <a:srgbClr val="FF0000"/>
                </a:solidFill>
              </a:rPr>
              <a:t>the discovery </a:t>
            </a:r>
            <a:r>
              <a:rPr lang="en-US" sz="2400" b="1" i="1" dirty="0" smtClean="0">
                <a:solidFill>
                  <a:srgbClr val="FF0000"/>
                </a:solidFill>
              </a:rPr>
              <a:t>claim </a:t>
            </a:r>
            <a:r>
              <a:rPr lang="en-US" sz="2400" b="1" i="1" dirty="0">
                <a:solidFill>
                  <a:srgbClr val="FF0000"/>
                </a:solidFill>
              </a:rPr>
              <a:t>was based</a:t>
            </a:r>
            <a:r>
              <a:rPr lang="en-US" sz="2400" dirty="0"/>
              <a:t> - and found that the evidence for accelerated expansion is, at most,  </a:t>
            </a:r>
            <a:r>
              <a:rPr lang="en-US" sz="2400" dirty="0" smtClean="0"/>
              <a:t>what </a:t>
            </a:r>
            <a:r>
              <a:rPr lang="en-US" sz="2400" dirty="0"/>
              <a:t>physicists call "3 sigma</a:t>
            </a:r>
            <a:r>
              <a:rPr lang="en-US" sz="2400" dirty="0" smtClean="0"/>
              <a:t>". This </a:t>
            </a:r>
            <a:r>
              <a:rPr lang="en-US" sz="2400" dirty="0"/>
              <a:t>is </a:t>
            </a:r>
            <a:r>
              <a:rPr lang="en-US" sz="2400" b="1" dirty="0">
                <a:solidFill>
                  <a:srgbClr val="FF0000"/>
                </a:solidFill>
              </a:rPr>
              <a:t>far short  </a:t>
            </a:r>
            <a:r>
              <a:rPr lang="en-US" sz="2400" b="1" dirty="0" smtClean="0">
                <a:solidFill>
                  <a:srgbClr val="FF0000"/>
                </a:solidFill>
              </a:rPr>
              <a:t>of </a:t>
            </a:r>
            <a:r>
              <a:rPr lang="en-US" sz="2400" b="1" dirty="0">
                <a:solidFill>
                  <a:srgbClr val="FF0000"/>
                </a:solidFill>
              </a:rPr>
              <a:t>the "5 sigma" standard </a:t>
            </a:r>
            <a:r>
              <a:rPr lang="en-US" sz="2400" dirty="0"/>
              <a:t>required to claim a discovery of fundamental significance.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So </a:t>
            </a:r>
            <a:r>
              <a:rPr lang="en-US" sz="2400" dirty="0"/>
              <a:t>it is quite possible that </a:t>
            </a:r>
            <a:r>
              <a:rPr lang="en-US" sz="2400" b="1" u="sng" dirty="0">
                <a:solidFill>
                  <a:srgbClr val="FF0000"/>
                </a:solidFill>
              </a:rPr>
              <a:t>we are being </a:t>
            </a:r>
            <a:r>
              <a:rPr lang="en-US" sz="2400" b="1" u="sng" dirty="0"/>
              <a:t>misled </a:t>
            </a:r>
            <a:r>
              <a:rPr lang="en-US" sz="2400" b="1" dirty="0"/>
              <a:t>and that the apparent manifestation of  </a:t>
            </a:r>
            <a:r>
              <a:rPr lang="en-US" sz="2400" b="1" dirty="0" smtClean="0"/>
              <a:t>dark </a:t>
            </a:r>
            <a:r>
              <a:rPr lang="en-US" sz="2400" b="1" dirty="0"/>
              <a:t>energy is a consequence of </a:t>
            </a:r>
            <a:r>
              <a:rPr lang="en-US" sz="2400" b="1" dirty="0" err="1"/>
              <a:t>analysing</a:t>
            </a:r>
            <a:r>
              <a:rPr lang="en-US" sz="2400" b="1" dirty="0"/>
              <a:t> the data in an </a:t>
            </a:r>
            <a:r>
              <a:rPr lang="en-US" sz="2400" b="1" dirty="0">
                <a:solidFill>
                  <a:srgbClr val="FF0000"/>
                </a:solidFill>
              </a:rPr>
              <a:t>oversimplified theoretical </a:t>
            </a:r>
            <a:r>
              <a:rPr lang="en-US" sz="2400" b="1" dirty="0" smtClean="0">
                <a:solidFill>
                  <a:srgbClr val="FF0000"/>
                </a:solidFill>
              </a:rPr>
              <a:t>model</a:t>
            </a:r>
            <a:r>
              <a:rPr lang="en-US" sz="2400" b="1" dirty="0" smtClean="0"/>
              <a:t>’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144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0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839200" cy="3901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8839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900" y="152400"/>
            <a:ext cx="8915400" cy="649408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Big Bang model nicely explains ~ 24%  Helium + 75% Hydrogen </a:t>
            </a:r>
            <a:r>
              <a:rPr lang="en-US" sz="3200" dirty="0"/>
              <a:t>As </a:t>
            </a:r>
            <a:r>
              <a:rPr lang="en-US" sz="3200" dirty="0" smtClean="0"/>
              <a:t>OBSERVED (No DM Required)</a:t>
            </a:r>
          </a:p>
          <a:p>
            <a:endParaRPr lang="en-US" sz="3200" dirty="0"/>
          </a:p>
          <a:p>
            <a:r>
              <a:rPr lang="en-US" sz="3200" dirty="0" smtClean="0"/>
              <a:t>→But </a:t>
            </a:r>
            <a:r>
              <a:rPr lang="en-US" sz="3200" dirty="0"/>
              <a:t>for explaining the observed tiny </a:t>
            </a:r>
            <a:r>
              <a:rPr lang="en-US" sz="3200" b="1" dirty="0">
                <a:solidFill>
                  <a:srgbClr val="FF0000"/>
                </a:solidFill>
              </a:rPr>
              <a:t>Deuterium</a:t>
            </a:r>
            <a:r>
              <a:rPr lang="en-US" sz="3200" dirty="0"/>
              <a:t>, It Requires That only 15% of the Matter comprise protons or neutrons.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b="1" dirty="0" smtClean="0">
                <a:solidFill>
                  <a:srgbClr val="FF0000"/>
                </a:solidFill>
              </a:rPr>
              <a:t>→ 85</a:t>
            </a:r>
            <a:r>
              <a:rPr lang="en-US" sz="3200" b="1" dirty="0">
                <a:solidFill>
                  <a:srgbClr val="FF0000"/>
                </a:solidFill>
              </a:rPr>
              <a:t>% Matter  </a:t>
            </a:r>
            <a:r>
              <a:rPr lang="en-US" sz="3200" b="1" i="1" u="sng" dirty="0">
                <a:solidFill>
                  <a:srgbClr val="FF0000"/>
                </a:solidFill>
              </a:rPr>
              <a:t>Hardly Interacts With Light (photons), </a:t>
            </a:r>
            <a:r>
              <a:rPr lang="en-US" sz="3200" b="1" i="1" u="sng" dirty="0">
                <a:solidFill>
                  <a:srgbClr val="92D050"/>
                </a:solidFill>
              </a:rPr>
              <a:t>Only WEAK Interaction</a:t>
            </a:r>
          </a:p>
          <a:p>
            <a:endParaRPr lang="en-US" sz="3200" dirty="0" smtClean="0"/>
          </a:p>
          <a:p>
            <a:r>
              <a:rPr lang="en-US" sz="3200" dirty="0" smtClean="0"/>
              <a:t>→ Even </a:t>
            </a:r>
            <a:r>
              <a:rPr lang="en-US" sz="3200" dirty="0"/>
              <a:t>Then It Generates 300% More Li-7!</a:t>
            </a:r>
          </a:p>
          <a:p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</a:rPr>
              <a:t>So, Big </a:t>
            </a:r>
            <a:r>
              <a:rPr lang="en-US" sz="3200" b="1" u="sng" dirty="0">
                <a:solidFill>
                  <a:srgbClr val="FF0000"/>
                </a:solidFill>
              </a:rPr>
              <a:t>Bang </a:t>
            </a:r>
            <a:r>
              <a:rPr lang="en-US" sz="3200" b="1" u="sng" dirty="0" err="1">
                <a:solidFill>
                  <a:srgbClr val="FF0000"/>
                </a:solidFill>
              </a:rPr>
              <a:t>Nucleosynthesis</a:t>
            </a:r>
            <a:r>
              <a:rPr lang="en-US" sz="3200" b="1" u="sng" dirty="0">
                <a:solidFill>
                  <a:srgbClr val="FF0000"/>
                </a:solidFill>
              </a:rPr>
              <a:t> Actually Fails </a:t>
            </a:r>
            <a:r>
              <a:rPr lang="en-US" sz="3200" b="1" u="sng" dirty="0"/>
              <a:t>Contrary To Claims About Its SUCCESS</a:t>
            </a:r>
          </a:p>
        </p:txBody>
      </p:sp>
    </p:spTree>
    <p:extLst>
      <p:ext uri="{BB962C8B-B14F-4D97-AF65-F5344CB8AC3E}">
        <p14:creationId xmlns:p14="http://schemas.microsoft.com/office/powerpoint/2010/main" val="34201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610600" cy="255454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DENSE WIMP BALLS ARE PREDICTED TO INTERACT AT GALACTIC CENTERS&amp;  PRODUCE GAMMA RAYS + NEUTRINOS</a:t>
            </a:r>
            <a:r>
              <a:rPr lang="en-US" sz="3200" u="sng" dirty="0">
                <a:solidFill>
                  <a:srgbClr val="FF0000"/>
                </a:solidFill>
              </a:rPr>
              <a:t>: </a:t>
            </a:r>
            <a:r>
              <a:rPr lang="en-US" sz="3200" u="sng" dirty="0">
                <a:solidFill>
                  <a:srgbClr val="92D050"/>
                </a:solidFill>
              </a:rPr>
              <a:t>W+W → Gamma + NEUTRINO</a:t>
            </a:r>
            <a:r>
              <a:rPr lang="en-US" sz="3200" dirty="0">
                <a:solidFill>
                  <a:srgbClr val="92D050"/>
                </a:solidFill>
              </a:rPr>
              <a:t>: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BUT IN 10 YEARS, ALL SUCH CLAIMS HAVE BEEN PROVEN TO BE FAKE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3103"/>
            <a:ext cx="9144000" cy="43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5" y="0"/>
            <a:ext cx="8859285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4" y="3276600"/>
            <a:ext cx="885928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0"/>
            <a:ext cx="8610600" cy="1200329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DIRECT DETECTION: LARGE </a:t>
            </a:r>
            <a:r>
              <a:rPr lang="en-US" sz="3600" b="1" dirty="0" smtClean="0">
                <a:solidFill>
                  <a:srgbClr val="FF0000"/>
                </a:solidFill>
              </a:rPr>
              <a:t>UNDERGROUND </a:t>
            </a:r>
            <a:r>
              <a:rPr lang="en-US" sz="3600" b="1" dirty="0">
                <a:solidFill>
                  <a:srgbClr val="FF0000"/>
                </a:solidFill>
              </a:rPr>
              <a:t>XENON EXPERIMENT: W+ Xenon </a:t>
            </a:r>
            <a:r>
              <a:rPr lang="en-US" sz="3600" b="1" dirty="0" smtClean="0">
                <a:solidFill>
                  <a:srgbClr val="FF0000"/>
                </a:solidFill>
              </a:rPr>
              <a:t>→ W + </a:t>
            </a:r>
            <a:r>
              <a:rPr lang="en-US" sz="3600" b="1" dirty="0" err="1" smtClean="0">
                <a:solidFill>
                  <a:srgbClr val="FF0000"/>
                </a:solidFill>
              </a:rPr>
              <a:t>Xe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" y="1066800"/>
            <a:ext cx="912222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657"/>
            <a:ext cx="8763000" cy="667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5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" y="0"/>
            <a:ext cx="913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3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1" y="3599145"/>
            <a:ext cx="3320137" cy="3235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38" y="521789"/>
            <a:ext cx="9067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 General Relativity, Idea of </a:t>
            </a:r>
            <a:r>
              <a:rPr lang="en-US" sz="3200" dirty="0" smtClean="0"/>
              <a:t>``BLACK HOLE’’ Arose From The </a:t>
            </a:r>
            <a:r>
              <a:rPr lang="en-US" sz="3200" b="1" dirty="0" smtClean="0">
                <a:solidFill>
                  <a:srgbClr val="FF0000"/>
                </a:solidFill>
              </a:rPr>
              <a:t>VACUUM SCHWARZSCHILD </a:t>
            </a:r>
            <a:r>
              <a:rPr lang="en-US" sz="3200" dirty="0" smtClean="0"/>
              <a:t>Solution For a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SINGLE NEUTRAL POINT MASS</a:t>
            </a:r>
            <a:r>
              <a:rPr lang="en-US" sz="3200" dirty="0" smtClean="0"/>
              <a:t> (</a:t>
            </a:r>
            <a:r>
              <a:rPr lang="en-US" sz="3200" b="1" dirty="0" smtClean="0"/>
              <a:t>M</a:t>
            </a:r>
            <a:r>
              <a:rPr lang="en-US" sz="2000" b="1" baseline="-25000" dirty="0" smtClean="0"/>
              <a:t>0</a:t>
            </a:r>
            <a:r>
              <a:rPr lang="en-US" sz="3200" b="1" dirty="0" smtClean="0"/>
              <a:t>)</a:t>
            </a:r>
          </a:p>
          <a:p>
            <a:pPr algn="ctr"/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4757895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.</a:t>
            </a:r>
            <a:endParaRPr lang="en-US" sz="4800" b="1" dirty="0"/>
          </a:p>
        </p:txBody>
      </p:sp>
      <p:sp>
        <p:nvSpPr>
          <p:cNvPr id="5" name="Left Arrow 4"/>
          <p:cNvSpPr/>
          <p:nvPr/>
        </p:nvSpPr>
        <p:spPr>
          <a:xfrm>
            <a:off x="2687724" y="5224397"/>
            <a:ext cx="1219200" cy="22859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3124200" y="3880522"/>
            <a:ext cx="1219200" cy="22859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32962" y="3599145"/>
            <a:ext cx="4036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u="sng" dirty="0" smtClean="0"/>
              <a:t>EVENT HORIZON, </a:t>
            </a:r>
            <a:r>
              <a:rPr lang="en-US" sz="2400" b="1" i="1" u="sng" dirty="0" smtClean="0">
                <a:solidFill>
                  <a:srgbClr val="FF0000"/>
                </a:solidFill>
              </a:rPr>
              <a:t>IMAGINARY </a:t>
            </a:r>
          </a:p>
          <a:p>
            <a:pPr algn="ctr"/>
            <a:r>
              <a:rPr lang="en-US" sz="2400" b="1" i="1" u="sng" dirty="0" smtClean="0"/>
              <a:t>BOUNDARY</a:t>
            </a:r>
            <a:r>
              <a:rPr lang="en-US" sz="2400" b="1" i="1" u="sng" dirty="0"/>
              <a:t> </a:t>
            </a:r>
            <a:r>
              <a:rPr lang="en-US" sz="2400" b="1" i="1" u="sng" dirty="0" smtClean="0"/>
              <a:t>IN VACUUM</a:t>
            </a:r>
            <a:endParaRPr lang="en-US" sz="2400" b="1" i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156248" y="5105400"/>
            <a:ext cx="4682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SINGULARITY: </a:t>
            </a:r>
          </a:p>
          <a:p>
            <a:r>
              <a:rPr lang="en-US" sz="2400" b="1" dirty="0" smtClean="0"/>
              <a:t>DENSITY = INFINITY</a:t>
            </a:r>
          </a:p>
          <a:p>
            <a:r>
              <a:rPr lang="en-US" sz="2400" b="1" dirty="0" smtClean="0"/>
              <a:t>SRENGTH OF GRAVITY = INFINITY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1999" y="2322282"/>
            <a:ext cx="7848601" cy="113877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NOTE</a:t>
            </a:r>
            <a:r>
              <a:rPr lang="en-US" sz="2800" b="1" dirty="0" smtClean="0"/>
              <a:t>: M</a:t>
            </a:r>
            <a:r>
              <a:rPr lang="en-US" sz="2000" b="1" baseline="-25000" dirty="0" smtClean="0"/>
              <a:t>0</a:t>
            </a:r>
            <a:r>
              <a:rPr lang="en-US" sz="2800" b="1" dirty="0" smtClean="0"/>
              <a:t> </a:t>
            </a:r>
            <a:r>
              <a:rPr lang="en-US" sz="2800" dirty="0" smtClean="0"/>
              <a:t>APPEARS as </a:t>
            </a:r>
            <a:r>
              <a:rPr lang="en-US" sz="2800" i="1" dirty="0" smtClean="0"/>
              <a:t>Integration Constant </a:t>
            </a:r>
          </a:p>
          <a:p>
            <a:pPr algn="ctr"/>
            <a:r>
              <a:rPr lang="en-US" sz="2800" i="1" dirty="0" smtClean="0"/>
              <a:t>&amp; IT IS </a:t>
            </a:r>
            <a:r>
              <a:rPr lang="en-US" sz="2800" b="1" i="1" dirty="0" smtClean="0">
                <a:solidFill>
                  <a:srgbClr val="FF0000"/>
                </a:solidFill>
              </a:rPr>
              <a:t>PRESUMED</a:t>
            </a:r>
            <a:r>
              <a:rPr lang="en-US" sz="2800" i="1" dirty="0" smtClean="0"/>
              <a:t> THAT </a:t>
            </a:r>
            <a:r>
              <a:rPr lang="en-US" sz="2800" b="1" dirty="0" smtClean="0"/>
              <a:t>M</a:t>
            </a:r>
            <a:r>
              <a:rPr lang="en-US" sz="2000" b="1" baseline="-25000" dirty="0" smtClean="0"/>
              <a:t>0</a:t>
            </a:r>
            <a:r>
              <a:rPr lang="en-US" sz="2800" b="1" dirty="0" smtClean="0"/>
              <a:t> </a:t>
            </a:r>
            <a:r>
              <a:rPr lang="en-US" sz="4000" b="1" dirty="0" smtClean="0"/>
              <a:t>&gt; </a:t>
            </a:r>
            <a:r>
              <a:rPr lang="en-US" sz="2800" b="1" dirty="0" smtClean="0"/>
              <a:t>0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339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1" y="0"/>
            <a:ext cx="8458200" cy="1754326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600" b="1" dirty="0"/>
              <a:t>In 2008 IT WAS PREDICTED THAT </a:t>
            </a:r>
            <a:r>
              <a:rPr lang="en-US" sz="3600" b="1" u="sng" dirty="0">
                <a:solidFill>
                  <a:srgbClr val="FF0000"/>
                </a:solidFill>
              </a:rPr>
              <a:t>LARGE</a:t>
            </a:r>
          </a:p>
          <a:p>
            <a:r>
              <a:rPr lang="en-US" sz="3600" b="1" u="sng" dirty="0">
                <a:solidFill>
                  <a:srgbClr val="FF0000"/>
                </a:solidFill>
              </a:rPr>
              <a:t> HADRONIC COLLIDER</a:t>
            </a:r>
            <a:r>
              <a:rPr lang="en-US" sz="3600" b="1" dirty="0"/>
              <a:t> MUST DETECT WIMP</a:t>
            </a:r>
          </a:p>
          <a:p>
            <a:r>
              <a:rPr lang="en-US" sz="3600" b="1" dirty="0"/>
              <a:t>In 2016, LHC Energy is </a:t>
            </a:r>
            <a:r>
              <a:rPr lang="en-US" sz="3600" b="1" dirty="0">
                <a:solidFill>
                  <a:srgbClr val="FF0000"/>
                </a:solidFill>
              </a:rPr>
              <a:t>13000 Proton (</a:t>
            </a:r>
            <a:r>
              <a:rPr lang="en-US" sz="3600" b="1" dirty="0" err="1">
                <a:solidFill>
                  <a:srgbClr val="FF0000"/>
                </a:solidFill>
              </a:rPr>
              <a:t>Gev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1676400"/>
            <a:ext cx="8915398" cy="503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78" cy="4642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472"/>
            <a:ext cx="9136678" cy="26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9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6790"/>
            <a:ext cx="3810000" cy="2776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76200"/>
            <a:ext cx="3657600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52982"/>
            <a:ext cx="8686798" cy="399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"/>
            <a:ext cx="8915400" cy="68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1"/>
            <a:ext cx="8763000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He4 May Be Explained By Stellar </a:t>
            </a:r>
            <a:r>
              <a:rPr lang="en-US" sz="2800" b="1" dirty="0" err="1" smtClean="0"/>
              <a:t>NuclSyn</a:t>
            </a:r>
            <a:r>
              <a:rPr lang="en-US" sz="2800" b="1" dirty="0" smtClean="0"/>
              <a:t>.  Resultant energy may Explain CMBR. Other lighter Isotopes if t~100 </a:t>
            </a:r>
            <a:r>
              <a:rPr lang="en-US" sz="2800" b="1" dirty="0" err="1"/>
              <a:t>G</a:t>
            </a:r>
            <a:r>
              <a:rPr lang="en-US" sz="2800" b="1" dirty="0" err="1" smtClean="0"/>
              <a:t>yr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979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c479107.ssl.cf2.rackcdn.com/files/18022/width668/2qxdx8s5-13539738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8" name="AutoShape 4" descr="https://c479107.ssl.cf2.rackcdn.com/files/18022/width668/2qxdx8s5-13539738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AutoShape 6" descr="https://c479107.ssl.cf2.rackcdn.com/files/18022/width668/2qxdx8s5-13539738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2" name="AutoShape 8" descr="https://c479107.ssl.cf2.rackcdn.com/files/18034/area14mp/6hdxhq75-135397678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172" y="1119775"/>
            <a:ext cx="2391569" cy="252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5" name="AutoShape 11" descr="https://encrypted-tbn2.gstatic.com/images?q=tbn:ANd9GcQVoFmH6WjIkv3KGN2lsqTH0nXaYctIplcjRG7POwfXF-uNH_PEy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9415" y="1103456"/>
            <a:ext cx="2577111" cy="253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119775"/>
            <a:ext cx="3066850" cy="252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90141" y="33877"/>
            <a:ext cx="8399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MOST OF THE OBJECTS MADE BY NATURE ARE FRACTALS: </a:t>
            </a:r>
            <a:r>
              <a:rPr lang="en-US" sz="3200" b="1" i="1" dirty="0" smtClean="0">
                <a:solidFill>
                  <a:srgbClr val="FF0000"/>
                </a:solidFill>
              </a:rPr>
              <a:t>Regularity Within Irregularity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810000"/>
            <a:ext cx="89122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9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7432"/>
            <a:ext cx="8839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IS THE UNIVERSE REALLY EXPANDING? </a:t>
            </a:r>
          </a:p>
          <a:p>
            <a:r>
              <a:rPr lang="en-US" sz="2400" dirty="0" smtClean="0"/>
              <a:t>In an Expanding Universe, Supernova,  Gamma Ray Bursts, </a:t>
            </a:r>
            <a:r>
              <a:rPr lang="en-US" sz="2400" b="1" dirty="0" smtClean="0">
                <a:solidFill>
                  <a:srgbClr val="FF0000"/>
                </a:solidFill>
              </a:rPr>
              <a:t>LIGHT CURVES etc. Should Show  ``TIME DILATION’’ </a:t>
            </a:r>
            <a:r>
              <a:rPr lang="en-US" sz="2400" dirty="0" smtClean="0"/>
              <a:t>Effect, But they do NOT! </a:t>
            </a:r>
          </a:p>
          <a:p>
            <a:endParaRPr lang="en-US" sz="2400" dirty="0" smtClean="0"/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chemeClr val="tx2"/>
                </a:solidFill>
              </a:rPr>
              <a:t>``The results of our simulation are consistent with the fact that a </a:t>
            </a:r>
            <a:r>
              <a:rPr lang="en-US" sz="2400" b="1" i="1" u="sng" dirty="0" smtClean="0">
                <a:solidFill>
                  <a:schemeClr val="accent1"/>
                </a:solidFill>
              </a:rPr>
              <a:t>systematic broadening of GRB durations as a function of redshift has not materialized</a:t>
            </a:r>
            <a:r>
              <a:rPr lang="en-US" sz="2400" dirty="0" smtClean="0">
                <a:solidFill>
                  <a:schemeClr val="tx2"/>
                </a:solidFill>
              </a:rPr>
              <a:t> in either the Swift or Fermi detected GRBs with known redshift.’’ (Highest z = 9.4)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447800"/>
            <a:ext cx="87630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Koevski</a:t>
            </a:r>
            <a:r>
              <a:rPr lang="en-US" sz="2400" dirty="0" smtClean="0"/>
              <a:t>  &amp;</a:t>
            </a:r>
            <a:r>
              <a:rPr lang="en-US" sz="2400" dirty="0" err="1" smtClean="0"/>
              <a:t>Petrosian</a:t>
            </a:r>
            <a:r>
              <a:rPr lang="en-US" sz="2400" b="1" u="sng" dirty="0" smtClean="0">
                <a:solidFill>
                  <a:srgbClr val="FF0000"/>
                </a:solidFill>
              </a:rPr>
              <a:t>, On The Lack of Time Dilation Signatures in Gamma-ray Burst Light Curves</a:t>
            </a:r>
            <a:r>
              <a:rPr lang="en-US" sz="2400" dirty="0" smtClean="0"/>
              <a:t>, </a:t>
            </a:r>
            <a:r>
              <a:rPr lang="en-US" sz="2400" dirty="0" err="1" smtClean="0"/>
              <a:t>Astrophys</a:t>
            </a:r>
            <a:r>
              <a:rPr lang="en-US" sz="2400" dirty="0" smtClean="0"/>
              <a:t>. J. 765 (2013) 112 </a:t>
            </a:r>
          </a:p>
        </p:txBody>
      </p:sp>
      <p:pic>
        <p:nvPicPr>
          <p:cNvPr id="5" name="Picture 2" descr="http://lyndonashmore.com/time_dilation_for_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2460" y="3735741"/>
            <a:ext cx="3810000" cy="323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4114800"/>
            <a:ext cx="4013889" cy="24929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Spectral Lines Emitted By Distant Galaxies Might Get Broadened &amp; Distorted. Such A Case Mean That Photon Energy May Decrease: </a:t>
            </a:r>
            <a:r>
              <a:rPr lang="en-US" sz="3600" b="1" dirty="0" smtClean="0">
                <a:solidFill>
                  <a:srgbClr val="FF0000"/>
                </a:solidFill>
              </a:rPr>
              <a:t>REDSHIFT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597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6213"/>
            <a:ext cx="7543799" cy="1543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561099"/>
            <a:ext cx="6477000" cy="52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7724"/>
            <a:ext cx="8763000" cy="662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0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991600" cy="230832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BHs Show Many Conceptual &amp; Mathematical Oddities :</a:t>
            </a:r>
          </a:p>
          <a:p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Original Metric Components Turn  </a:t>
            </a:r>
            <a:r>
              <a:rPr lang="en-US" sz="2400" i="1" u="sng" dirty="0" smtClean="0">
                <a:solidFill>
                  <a:srgbClr val="FF0000"/>
                </a:solidFill>
              </a:rPr>
              <a:t>SINGULAR</a:t>
            </a:r>
            <a:r>
              <a:rPr lang="en-US" sz="2400" dirty="0" smtClean="0"/>
              <a:t> At Event Horizon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Inside EH, As If ``</a:t>
            </a:r>
            <a:r>
              <a:rPr lang="en-US" sz="2400" dirty="0" smtClean="0">
                <a:solidFill>
                  <a:srgbClr val="FF0000"/>
                </a:solidFill>
              </a:rPr>
              <a:t>SPACE’’ Becomes ``TIME</a:t>
            </a:r>
            <a:r>
              <a:rPr lang="en-US" sz="2400" dirty="0" smtClean="0"/>
              <a:t>’’ &amp; ``TIME’’ Becomes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Einstein, </a:t>
            </a:r>
            <a:r>
              <a:rPr lang="en-US" sz="2400" dirty="0" err="1" smtClean="0"/>
              <a:t>Eddington</a:t>
            </a:r>
            <a:r>
              <a:rPr lang="en-US" sz="2400" dirty="0" smtClean="0"/>
              <a:t>, </a:t>
            </a:r>
            <a:r>
              <a:rPr lang="en-US" sz="2400" dirty="0" err="1" smtClean="0"/>
              <a:t>Droste</a:t>
            </a:r>
            <a:r>
              <a:rPr lang="en-US" sz="2400" dirty="0" smtClean="0"/>
              <a:t>, </a:t>
            </a:r>
            <a:r>
              <a:rPr lang="en-US" sz="2400" dirty="0" err="1" smtClean="0"/>
              <a:t>Brillioun</a:t>
            </a:r>
            <a:r>
              <a:rPr lang="en-US" sz="2400" dirty="0" smtClean="0"/>
              <a:t> &amp; Many Others Struggled To Prove BH Unphysical.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388" y="2362200"/>
            <a:ext cx="9093612" cy="44935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BUT BH PARADIGM GOT ENTRENCHED BY ARGUING THAT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There Are Many Coordinate Transformation Which Can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Remove The Metric Singularity at Event Horizon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But DETERMINANT OF ALL SUCH Coordinate Transformations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Becomes Singular at the Event Horizon</a:t>
            </a:r>
          </a:p>
          <a:p>
            <a:endParaRPr lang="en-US" sz="2400" b="1" dirty="0" smtClean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ALL QUANTITIES </a:t>
            </a:r>
            <a:r>
              <a:rPr lang="en-US" sz="2400" dirty="0" smtClean="0">
                <a:solidFill>
                  <a:srgbClr val="FF0000"/>
                </a:solidFill>
              </a:rPr>
              <a:t>(SCALARS) </a:t>
            </a:r>
            <a:r>
              <a:rPr lang="en-US" sz="2400" dirty="0" smtClean="0"/>
              <a:t>REMAIN FINITE AT EH. And EH Cannot Be Detected By a Free Falling Observer. </a:t>
            </a:r>
            <a:r>
              <a:rPr lang="en-US" sz="2400" dirty="0" smtClean="0">
                <a:solidFill>
                  <a:srgbClr val="FF0000"/>
                </a:solidFill>
              </a:rPr>
              <a:t>NOTHING SPECIAL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Spacetime</a:t>
            </a:r>
            <a:r>
              <a:rPr lang="en-US" sz="2400" dirty="0" smtClean="0"/>
              <a:t> Curvature </a:t>
            </a:r>
            <a:r>
              <a:rPr lang="en-US" sz="2400" dirty="0" err="1" smtClean="0"/>
              <a:t>Kretschmann</a:t>
            </a:r>
            <a:r>
              <a:rPr lang="en-US" sz="2400" dirty="0" smtClean="0"/>
              <a:t> Scalar at EH :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K </a:t>
            </a:r>
            <a:r>
              <a:rPr lang="en-US" sz="2800" dirty="0" smtClean="0">
                <a:solidFill>
                  <a:srgbClr val="FF0000"/>
                </a:solidFill>
                <a:sym typeface="Symbol" panose="05050102010706020507" pitchFamily="18" charset="2"/>
              </a:rPr>
              <a:t></a:t>
            </a:r>
            <a:r>
              <a:rPr lang="en-US" sz="2800" dirty="0" smtClean="0">
                <a:solidFill>
                  <a:srgbClr val="FF0000"/>
                </a:solidFill>
              </a:rPr>
              <a:t> M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sz="2800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</a:t>
            </a:r>
            <a:r>
              <a:rPr lang="en-US" sz="2800" baseline="30000" dirty="0" smtClean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  appears Finite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019800" y="6248400"/>
            <a:ext cx="2667000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686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14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95" y="152400"/>
            <a:ext cx="889119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899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9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5"/>
            <a:ext cx="9144000" cy="67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3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2972</TotalTime>
  <Words>1007</Words>
  <Application>Microsoft Office PowerPoint</Application>
  <PresentationFormat>On-screen Show (4:3)</PresentationFormat>
  <Paragraphs>101</Paragraphs>
  <Slides>49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Book Antiqua</vt:lpstr>
      <vt:lpstr>Calibri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Mitra</cp:lastModifiedBy>
  <cp:revision>393</cp:revision>
  <dcterms:created xsi:type="dcterms:W3CDTF">2006-08-16T00:00:00Z</dcterms:created>
  <dcterms:modified xsi:type="dcterms:W3CDTF">2016-12-30T02:42:52Z</dcterms:modified>
</cp:coreProperties>
</file>