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686" r:id="rId2"/>
    <p:sldId id="687" r:id="rId3"/>
    <p:sldId id="532" r:id="rId4"/>
    <p:sldId id="675" r:id="rId5"/>
    <p:sldId id="601" r:id="rId6"/>
    <p:sldId id="634" r:id="rId7"/>
    <p:sldId id="666" r:id="rId8"/>
    <p:sldId id="679" r:id="rId9"/>
    <p:sldId id="681" r:id="rId10"/>
    <p:sldId id="683" r:id="rId11"/>
    <p:sldId id="682" r:id="rId12"/>
    <p:sldId id="659" r:id="rId13"/>
    <p:sldId id="669" r:id="rId14"/>
    <p:sldId id="688" r:id="rId15"/>
    <p:sldId id="684" r:id="rId16"/>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0080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178" autoAdjust="0"/>
    <p:restoredTop sz="94660"/>
  </p:normalViewPr>
  <p:slideViewPr>
    <p:cSldViewPr>
      <p:cViewPr varScale="1">
        <p:scale>
          <a:sx n="63" d="100"/>
          <a:sy n="63" d="100"/>
        </p:scale>
        <p:origin x="756" y="6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722477FA-7097-4671-B76F-CB191610BFC4}" type="datetimeFigureOut">
              <a:rPr lang="en-IN" smtClean="0"/>
              <a:pPr/>
              <a:t>08-04-2016</a:t>
            </a:fld>
            <a:endParaRPr lang="en-IN"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A21C1178-C1AB-4C1D-B310-01206098C1C6}" type="slidenum">
              <a:rPr lang="en-IN" smtClean="0"/>
              <a:pPr/>
              <a:t>‹#›</a:t>
            </a:fld>
            <a:endParaRPr lang="en-IN" dirty="0"/>
          </a:p>
        </p:txBody>
      </p:sp>
    </p:spTree>
    <p:extLst>
      <p:ext uri="{BB962C8B-B14F-4D97-AF65-F5344CB8AC3E}">
        <p14:creationId xmlns:p14="http://schemas.microsoft.com/office/powerpoint/2010/main" val="1021362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53" tIns="48327" rIns="96653" bIns="48327" anchor="b"/>
          <a:lstStyle/>
          <a:p>
            <a:pPr algn="r" defTabSz="966788"/>
            <a:fld id="{A7607D5C-9A6B-435D-86C4-E1F880C848E5}" type="slidenum">
              <a:rPr lang="en-US" sz="1200">
                <a:latin typeface="Arial" pitchFamily="34" charset="0"/>
              </a:rPr>
              <a:pPr algn="r" defTabSz="966788"/>
              <a:t>7</a:t>
            </a:fld>
            <a:endParaRPr lang="en-US" sz="1200" dirty="0">
              <a:latin typeface="Arial" pitchFamily="34" charset="0"/>
            </a:endParaRPr>
          </a:p>
        </p:txBody>
      </p:sp>
      <p:sp>
        <p:nvSpPr>
          <p:cNvPr id="97283" name="Rectangle 2"/>
          <p:cNvSpPr>
            <a:spLocks noGrp="1" noRot="1" noChangeAspect="1" noChangeArrowheads="1" noTextEdit="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97284" name="Rectangle 3"/>
          <p:cNvSpPr>
            <a:spLocks noGrp="1" noChangeArrowheads="1"/>
          </p:cNvSpPr>
          <p:nvPr>
            <p:ph type="body" idx="1"/>
          </p:nvPr>
        </p:nvSpPr>
        <p:spPr bwMode="auto">
          <a:xfrm>
            <a:off x="731838" y="4560888"/>
            <a:ext cx="5851525" cy="4321175"/>
          </a:xfrm>
          <a:prstGeom prst="rect">
            <a:avLst/>
          </a:prstGeom>
          <a:solidFill>
            <a:srgbClr val="FFFFFF"/>
          </a:solidFill>
          <a:ln>
            <a:solidFill>
              <a:srgbClr val="000000"/>
            </a:solidFill>
            <a:miter lim="800000"/>
            <a:headEnd/>
            <a:tailEnd/>
          </a:ln>
        </p:spPr>
        <p:txBody>
          <a:bodyPr lIns="96653" tIns="48327" rIns="96653" bIns="48327"/>
          <a:lstStyle/>
          <a:p>
            <a:endParaRPr lang="en-US" dirty="0" smtClean="0">
              <a:latin typeface="Times" pitchFamily="18" charset="0"/>
            </a:endParaRPr>
          </a:p>
        </p:txBody>
      </p:sp>
    </p:spTree>
    <p:extLst>
      <p:ext uri="{BB962C8B-B14F-4D97-AF65-F5344CB8AC3E}">
        <p14:creationId xmlns:p14="http://schemas.microsoft.com/office/powerpoint/2010/main" val="1032092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a:defRPr/>
            </a:pPr>
            <a:fld id="{264BD6F4-A5A4-452D-95F7-55C90F07F4AE}" type="slidenum">
              <a:rPr lang="en-US"/>
              <a:pPr>
                <a:defRPr/>
              </a:pPr>
              <a:t>12</a:t>
            </a:fld>
            <a:endParaRPr lang="en-US" dirty="0"/>
          </a:p>
        </p:txBody>
      </p:sp>
      <p:sp>
        <p:nvSpPr>
          <p:cNvPr id="57347" name="Rectangle 2"/>
          <p:cNvSpPr>
            <a:spLocks noGrp="1" noRot="1" noChangeAspect="1" noChangeArrowheads="1" noTextEdit="1"/>
          </p:cNvSpPr>
          <p:nvPr>
            <p:ph type="sldImg"/>
          </p:nvPr>
        </p:nvSpPr>
        <p:spPr bwMode="auto">
          <a:xfrm>
            <a:off x="931863" y="750888"/>
            <a:ext cx="4932362" cy="37004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3108237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F8BAC6D-5891-4918-8078-90E271A1282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121C6D9-DE72-432C-A595-AD813FD2112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0AF3817-D06E-448E-A81A-BA529B4F84F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DBEF971-B391-4A60-85BD-F8270565D36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3D0FC1-2DD6-4709-A0FE-2E6439CBE70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B62677B-1770-4801-A7BE-62172963C36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89D1F01-7AF6-4E7C-A11D-0C35C30338F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28C7D350-DF7F-4C52-BEE4-6081A516763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3306E45-36B3-4915-99C1-C25A751054C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164CAAE-7017-42CC-AE97-D16D5C82762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9191936-4262-4786-8C85-F971947C40C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76200"/>
            <a:ext cx="82296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228600" y="762000"/>
            <a:ext cx="8763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76200" y="6476999"/>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dirty="0"/>
          </a:p>
        </p:txBody>
      </p:sp>
      <p:sp>
        <p:nvSpPr>
          <p:cNvPr id="1029" name="Rectangle 5"/>
          <p:cNvSpPr>
            <a:spLocks noGrp="1" noChangeArrowheads="1"/>
          </p:cNvSpPr>
          <p:nvPr>
            <p:ph type="ftr" sz="quarter" idx="3"/>
          </p:nvPr>
        </p:nvSpPr>
        <p:spPr bwMode="auto">
          <a:xfrm>
            <a:off x="4038600" y="64770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dirty="0"/>
          </a:p>
        </p:txBody>
      </p:sp>
      <p:sp>
        <p:nvSpPr>
          <p:cNvPr id="1030" name="Rectangle 6"/>
          <p:cNvSpPr>
            <a:spLocks noGrp="1" noChangeArrowheads="1"/>
          </p:cNvSpPr>
          <p:nvPr>
            <p:ph type="sldNum" sz="quarter" idx="4"/>
          </p:nvPr>
        </p:nvSpPr>
        <p:spPr bwMode="auto">
          <a:xfrm>
            <a:off x="8534400" y="6537325"/>
            <a:ext cx="5334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A87D3F8-88CB-44D2-9313-CE329A2E0E2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600" b="1">
          <a:solidFill>
            <a:srgbClr val="C00000"/>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173038" indent="-173038" algn="l" rtl="0" eaLnBrk="0" fontAlgn="base" hangingPunct="0">
        <a:spcBef>
          <a:spcPct val="20000"/>
        </a:spcBef>
        <a:spcAft>
          <a:spcPct val="0"/>
        </a:spcAft>
        <a:buChar char="•"/>
        <a:defRPr sz="2000" b="1">
          <a:solidFill>
            <a:srgbClr val="0000CC"/>
          </a:solidFill>
          <a:latin typeface="+mn-lt"/>
          <a:ea typeface="+mn-ea"/>
          <a:cs typeface="+mn-cs"/>
        </a:defRPr>
      </a:lvl1pPr>
      <a:lvl2pPr marL="631825" indent="-365125" algn="l" rtl="0" eaLnBrk="0" fontAlgn="base" hangingPunct="0">
        <a:spcBef>
          <a:spcPct val="20000"/>
        </a:spcBef>
        <a:spcAft>
          <a:spcPct val="0"/>
        </a:spcAft>
        <a:buChar char="–"/>
        <a:defRPr sz="2000" b="1">
          <a:solidFill>
            <a:schemeClr val="tx1"/>
          </a:solidFill>
          <a:latin typeface="+mn-lt"/>
        </a:defRPr>
      </a:lvl2pPr>
      <a:lvl3pPr marL="809625" indent="-371475" algn="l" rtl="0" eaLnBrk="0" fontAlgn="base" hangingPunct="0">
        <a:spcBef>
          <a:spcPct val="20000"/>
        </a:spcBef>
        <a:spcAft>
          <a:spcPct val="0"/>
        </a:spcAft>
        <a:buChar char="•"/>
        <a:defRPr sz="2000" b="1">
          <a:solidFill>
            <a:srgbClr val="008000"/>
          </a:solidFill>
          <a:latin typeface="+mn-lt"/>
        </a:defRPr>
      </a:lvl3pPr>
      <a:lvl4pPr marL="993775" indent="-363538" algn="l" rtl="0" eaLnBrk="0" fontAlgn="base" hangingPunct="0">
        <a:spcBef>
          <a:spcPct val="20000"/>
        </a:spcBef>
        <a:spcAft>
          <a:spcPct val="0"/>
        </a:spcAft>
        <a:buChar char="–"/>
        <a:tabLst>
          <a:tab pos="1071563" algn="l"/>
        </a:tabLst>
        <a:defRPr sz="2000" b="1">
          <a:solidFill>
            <a:srgbClr val="0000CC"/>
          </a:solidFill>
          <a:latin typeface="+mn-lt"/>
        </a:defRPr>
      </a:lvl4pPr>
      <a:lvl5pPr marL="1166813" indent="-268288" algn="l" rtl="0" eaLnBrk="0" fontAlgn="base" hangingPunct="0">
        <a:spcBef>
          <a:spcPct val="20000"/>
        </a:spcBef>
        <a:spcAft>
          <a:spcPct val="0"/>
        </a:spcAft>
        <a:buChar char="»"/>
        <a:defRPr sz="2000" b="1">
          <a:solidFill>
            <a:srgbClr val="0000CC"/>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oleObject" Target="../embeddings/oleObject1.bin"/><Relationship Id="rId7" Type="http://schemas.openxmlformats.org/officeDocument/2006/relationships/image" Target="../media/image6.png"/><Relationship Id="rId12" Type="http://schemas.openxmlformats.org/officeDocument/2006/relationships/image" Target="../media/image3.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oleObject" Target="../embeddings/oleObject3.bin"/><Relationship Id="rId5" Type="http://schemas.openxmlformats.org/officeDocument/2006/relationships/image" Target="../media/image4.emf"/><Relationship Id="rId10" Type="http://schemas.openxmlformats.org/officeDocument/2006/relationships/image" Target="../media/image7.png"/><Relationship Id="rId4" Type="http://schemas.openxmlformats.org/officeDocument/2006/relationships/image" Target="../media/image1.wmf"/><Relationship Id="rId9"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0.emf"/></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file:///F:\INO\presentation\DAE-DST-Detector.pptx" TargetMode="Externa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notesSlide" Target="../notesSlides/notesSlide1.xml"/><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5.png"/><Relationship Id="rId5" Type="http://schemas.openxmlformats.org/officeDocument/2006/relationships/image" Target="../media/image24.jpe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标题 1"/>
          <p:cNvSpPr>
            <a:spLocks noGrp="1"/>
          </p:cNvSpPr>
          <p:nvPr>
            <p:ph type="title"/>
          </p:nvPr>
        </p:nvSpPr>
        <p:spPr>
          <a:xfrm>
            <a:off x="517281" y="93784"/>
            <a:ext cx="7948246" cy="562708"/>
          </a:xfrm>
        </p:spPr>
        <p:txBody>
          <a:bodyPr/>
          <a:lstStyle/>
          <a:p>
            <a:r>
              <a:rPr lang="en-US" altLang="zh-CN" dirty="0" smtClean="0">
                <a:ea typeface="SimSun" panose="02010600030101010101" pitchFamily="2" charset="-122"/>
              </a:rPr>
              <a:t>Neutrino oscillation &amp; INO</a:t>
            </a:r>
            <a:endParaRPr lang="zh-CN" altLang="en-US" dirty="0" smtClean="0">
              <a:ea typeface="SimSun" panose="02010600030101010101" pitchFamily="2" charset="-122"/>
            </a:endParaRPr>
          </a:p>
        </p:txBody>
      </p:sp>
      <p:graphicFrame>
        <p:nvGraphicFramePr>
          <p:cNvPr id="64515" name="Object 228"/>
          <p:cNvGraphicFramePr>
            <a:graphicFrameLocks noChangeAspect="1"/>
          </p:cNvGraphicFramePr>
          <p:nvPr>
            <p:extLst>
              <p:ext uri="{D42A27DB-BD31-4B8C-83A1-F6EECF244321}">
                <p14:modId xmlns:p14="http://schemas.microsoft.com/office/powerpoint/2010/main" val="3858109450"/>
              </p:ext>
            </p:extLst>
          </p:nvPr>
        </p:nvGraphicFramePr>
        <p:xfrm>
          <a:off x="2773412" y="3208621"/>
          <a:ext cx="3037743" cy="1125415"/>
        </p:xfrm>
        <a:graphic>
          <a:graphicData uri="http://schemas.openxmlformats.org/presentationml/2006/ole">
            <mc:AlternateContent xmlns:mc="http://schemas.openxmlformats.org/markup-compatibility/2006">
              <mc:Choice xmlns:v="urn:schemas-microsoft-com:vml" Requires="v">
                <p:oleObj spid="_x0000_s619549" name="Equation" r:id="rId3" imgW="1917700" imgH="711200" progId="">
                  <p:embed/>
                </p:oleObj>
              </mc:Choice>
              <mc:Fallback>
                <p:oleObj name="Equation" r:id="rId3" imgW="1917700" imgH="7112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3412" y="3208621"/>
                        <a:ext cx="3037743" cy="1125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260" name="TextBox 11"/>
          <p:cNvSpPr txBox="1">
            <a:spLocks noChangeArrowheads="1"/>
          </p:cNvSpPr>
          <p:nvPr/>
        </p:nvSpPr>
        <p:spPr bwMode="auto">
          <a:xfrm>
            <a:off x="265235" y="3242528"/>
            <a:ext cx="2439866" cy="859659"/>
          </a:xfrm>
          <a:prstGeom prst="rect">
            <a:avLst/>
          </a:prstGeom>
          <a:solidFill>
            <a:srgbClr val="FFFF00"/>
          </a:solidFill>
          <a:ln>
            <a:noFill/>
          </a:ln>
        </p:spPr>
        <p:txBody>
          <a:bodyPr>
            <a:spAutoFit/>
          </a:bodyPr>
          <a:lstStyle>
            <a:lvl1pPr>
              <a:spcBef>
                <a:spcPct val="20000"/>
              </a:spcBef>
              <a:buFont typeface="Arial" panose="020B0604020202020204" pitchFamily="34" charset="0"/>
              <a:buChar char="•"/>
              <a:defRPr sz="2000" b="1">
                <a:solidFill>
                  <a:srgbClr val="002060"/>
                </a:solidFill>
                <a:latin typeface="Times New Roman" panose="02020603050405020304" pitchFamily="18" charset="0"/>
              </a:defRPr>
            </a:lvl1pPr>
            <a:lvl2pPr marL="742950" indent="-285750">
              <a:spcBef>
                <a:spcPct val="20000"/>
              </a:spcBef>
              <a:buFont typeface="Arial" panose="020B0604020202020204" pitchFamily="34" charset="0"/>
              <a:buChar char="–"/>
              <a:defRPr sz="2000" b="1">
                <a:solidFill>
                  <a:srgbClr val="0000FF"/>
                </a:solidFill>
                <a:latin typeface="Times New Roman" panose="02020603050405020304" pitchFamily="18" charset="0"/>
              </a:defRPr>
            </a:lvl2pPr>
            <a:lvl3pPr marL="1143000" indent="-228600">
              <a:spcBef>
                <a:spcPct val="20000"/>
              </a:spcBef>
              <a:buFont typeface="Arial" panose="020B0604020202020204" pitchFamily="34" charset="0"/>
              <a:buChar char="•"/>
              <a:defRPr sz="2000" b="1">
                <a:solidFill>
                  <a:srgbClr val="002060"/>
                </a:solidFill>
                <a:latin typeface="Times New Roman" panose="02020603050405020304" pitchFamily="18" charset="0"/>
              </a:defRPr>
            </a:lvl3pPr>
            <a:lvl4pPr marL="1600200" indent="-228600">
              <a:spcBef>
                <a:spcPct val="20000"/>
              </a:spcBef>
              <a:buFont typeface="Arial" panose="020B0604020202020204" pitchFamily="34" charset="0"/>
              <a:buChar char="–"/>
              <a:defRPr sz="2000" b="1">
                <a:solidFill>
                  <a:srgbClr val="002060"/>
                </a:solidFill>
                <a:latin typeface="Times New Roman" panose="02020603050405020304" pitchFamily="18" charset="0"/>
              </a:defRPr>
            </a:lvl4pPr>
            <a:lvl5pPr marL="2057400" indent="-228600">
              <a:spcBef>
                <a:spcPct val="20000"/>
              </a:spcBef>
              <a:buFont typeface="Arial" panose="020B0604020202020204" pitchFamily="34" charset="0"/>
              <a:buChar char="»"/>
              <a:defRPr sz="2000" b="1">
                <a:solidFill>
                  <a:srgbClr val="002060"/>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b="1">
                <a:solidFill>
                  <a:srgbClr val="002060"/>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b="1">
                <a:solidFill>
                  <a:srgbClr val="002060"/>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b="1">
                <a:solidFill>
                  <a:srgbClr val="002060"/>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b="1">
                <a:solidFill>
                  <a:srgbClr val="002060"/>
                </a:solidFill>
                <a:latin typeface="Times New Roman" panose="02020603050405020304" pitchFamily="18" charset="0"/>
              </a:defRPr>
            </a:lvl9pPr>
          </a:lstStyle>
          <a:p>
            <a:pPr>
              <a:spcBef>
                <a:spcPct val="0"/>
              </a:spcBef>
              <a:buFontTx/>
              <a:buNone/>
              <a:defRPr/>
            </a:pPr>
            <a:r>
              <a:rPr lang="en-US" altLang="en-US" sz="1662" dirty="0">
                <a:solidFill>
                  <a:schemeClr val="tx1"/>
                </a:solidFill>
                <a:latin typeface="+mn-lt"/>
              </a:rPr>
              <a:t>Angles (mixing) are very much different than in quark sector</a:t>
            </a:r>
            <a:endParaRPr lang="en-IN" altLang="en-US" sz="1662" dirty="0">
              <a:solidFill>
                <a:schemeClr val="tx1"/>
              </a:solidFill>
              <a:latin typeface="+mn-lt"/>
            </a:endParaRPr>
          </a:p>
        </p:txBody>
      </p:sp>
      <p:pic>
        <p:nvPicPr>
          <p:cNvPr id="64517" name="Picture 1"/>
          <p:cNvPicPr>
            <a:picLocks noChangeAspect="1"/>
          </p:cNvPicPr>
          <p:nvPr/>
        </p:nvPicPr>
        <p:blipFill rotWithShape="1">
          <a:blip r:embed="rId5">
            <a:extLst>
              <a:ext uri="{28A0092B-C50C-407E-A947-70E740481C1C}">
                <a14:useLocalDpi xmlns:a14="http://schemas.microsoft.com/office/drawing/2010/main" val="0"/>
              </a:ext>
            </a:extLst>
          </a:blip>
          <a:srcRect r="5389"/>
          <a:stretch/>
        </p:blipFill>
        <p:spPr bwMode="auto">
          <a:xfrm>
            <a:off x="5849112" y="656492"/>
            <a:ext cx="3218688" cy="2909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235" y="4334036"/>
            <a:ext cx="4652596" cy="1796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a:spLocks noRot="1" noChangeAspect="1" noMove="1" noResize="1" noEditPoints="1" noAdjustHandles="1" noChangeArrowheads="1" noChangeShapeType="1" noTextEdit="1"/>
          </p:cNvSpPr>
          <p:nvPr/>
        </p:nvSpPr>
        <p:spPr>
          <a:xfrm>
            <a:off x="5502565" y="4447132"/>
            <a:ext cx="3403805" cy="1875069"/>
          </a:xfrm>
          <a:prstGeom prst="rect">
            <a:avLst/>
          </a:prstGeom>
          <a:blipFill rotWithShape="0">
            <a:blip r:embed="rId7"/>
            <a:stretch>
              <a:fillRect t="-1497" b="-3593"/>
            </a:stretch>
          </a:blipFill>
        </p:spPr>
        <p:txBody>
          <a:bodyPr/>
          <a:lstStyle/>
          <a:p>
            <a:pPr>
              <a:defRPr/>
            </a:pPr>
            <a:r>
              <a:rPr lang="en-US" sz="2215" dirty="0">
                <a:noFill/>
              </a:rPr>
              <a:t> </a:t>
            </a:r>
          </a:p>
        </p:txBody>
      </p:sp>
      <p:sp>
        <p:nvSpPr>
          <p:cNvPr id="64520" name="Double Bracket 18"/>
          <p:cNvSpPr>
            <a:spLocks noChangeArrowheads="1"/>
          </p:cNvSpPr>
          <p:nvPr/>
        </p:nvSpPr>
        <p:spPr bwMode="auto">
          <a:xfrm>
            <a:off x="7030916" y="4447443"/>
            <a:ext cx="1550377" cy="842596"/>
          </a:xfrm>
          <a:prstGeom prst="bracketPair">
            <a:avLst>
              <a:gd name="adj" fmla="val 16667"/>
            </a:avLst>
          </a:prstGeom>
          <a:noFill/>
          <a:ln w="444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2000" b="1">
                <a:solidFill>
                  <a:srgbClr val="002060"/>
                </a:solidFill>
                <a:latin typeface="Times New Roman" panose="02020603050405020304" pitchFamily="18" charset="0"/>
              </a:defRPr>
            </a:lvl1pPr>
            <a:lvl2pPr marL="742950" indent="-285750">
              <a:spcBef>
                <a:spcPct val="20000"/>
              </a:spcBef>
              <a:buFont typeface="Arial" panose="020B0604020202020204" pitchFamily="34" charset="0"/>
              <a:buChar char="–"/>
              <a:defRPr sz="2000" b="1">
                <a:solidFill>
                  <a:srgbClr val="0000FF"/>
                </a:solidFill>
                <a:latin typeface="Times New Roman" panose="02020603050405020304" pitchFamily="18" charset="0"/>
              </a:defRPr>
            </a:lvl2pPr>
            <a:lvl3pPr marL="1143000" indent="-228600">
              <a:spcBef>
                <a:spcPct val="20000"/>
              </a:spcBef>
              <a:buFont typeface="Arial" panose="020B0604020202020204" pitchFamily="34" charset="0"/>
              <a:buChar char="•"/>
              <a:defRPr sz="2000" b="1">
                <a:solidFill>
                  <a:srgbClr val="002060"/>
                </a:solidFill>
                <a:latin typeface="Times New Roman" panose="02020603050405020304" pitchFamily="18" charset="0"/>
              </a:defRPr>
            </a:lvl3pPr>
            <a:lvl4pPr marL="1600200" indent="-228600">
              <a:spcBef>
                <a:spcPct val="20000"/>
              </a:spcBef>
              <a:buFont typeface="Arial" panose="020B0604020202020204" pitchFamily="34" charset="0"/>
              <a:buChar char="–"/>
              <a:defRPr sz="2000" b="1">
                <a:solidFill>
                  <a:srgbClr val="002060"/>
                </a:solidFill>
                <a:latin typeface="Times New Roman" panose="02020603050405020304" pitchFamily="18" charset="0"/>
              </a:defRPr>
            </a:lvl4pPr>
            <a:lvl5pPr marL="2057400" indent="-228600">
              <a:spcBef>
                <a:spcPct val="20000"/>
              </a:spcBef>
              <a:buFont typeface="Arial" panose="020B0604020202020204" pitchFamily="34" charset="0"/>
              <a:buChar char="»"/>
              <a:defRPr sz="2000" b="1">
                <a:solidFill>
                  <a:srgbClr val="002060"/>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b="1">
                <a:solidFill>
                  <a:srgbClr val="002060"/>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b="1">
                <a:solidFill>
                  <a:srgbClr val="002060"/>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b="1">
                <a:solidFill>
                  <a:srgbClr val="002060"/>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b="1">
                <a:solidFill>
                  <a:srgbClr val="002060"/>
                </a:solidFill>
                <a:latin typeface="Times New Roman" panose="02020603050405020304" pitchFamily="18" charset="0"/>
              </a:defRPr>
            </a:lvl9pPr>
          </a:lstStyle>
          <a:p>
            <a:pPr>
              <a:spcBef>
                <a:spcPct val="0"/>
              </a:spcBef>
              <a:buFontTx/>
              <a:buNone/>
            </a:pPr>
            <a:endParaRPr lang="en-US" altLang="en-US" sz="2215" b="0">
              <a:solidFill>
                <a:schemeClr val="tx1"/>
              </a:solidFill>
            </a:endParaRPr>
          </a:p>
        </p:txBody>
      </p:sp>
      <p:sp>
        <p:nvSpPr>
          <p:cNvPr id="64521" name="Double Bracket 19"/>
          <p:cNvSpPr>
            <a:spLocks noChangeArrowheads="1"/>
          </p:cNvSpPr>
          <p:nvPr/>
        </p:nvSpPr>
        <p:spPr bwMode="auto">
          <a:xfrm>
            <a:off x="6730512" y="5555273"/>
            <a:ext cx="2176096" cy="766396"/>
          </a:xfrm>
          <a:prstGeom prst="bracketPair">
            <a:avLst>
              <a:gd name="adj" fmla="val 16667"/>
            </a:avLst>
          </a:prstGeom>
          <a:noFill/>
          <a:ln w="444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2000" b="1">
                <a:solidFill>
                  <a:srgbClr val="002060"/>
                </a:solidFill>
                <a:latin typeface="Times New Roman" panose="02020603050405020304" pitchFamily="18" charset="0"/>
              </a:defRPr>
            </a:lvl1pPr>
            <a:lvl2pPr marL="742950" indent="-285750">
              <a:spcBef>
                <a:spcPct val="20000"/>
              </a:spcBef>
              <a:buFont typeface="Arial" panose="020B0604020202020204" pitchFamily="34" charset="0"/>
              <a:buChar char="–"/>
              <a:defRPr sz="2000" b="1">
                <a:solidFill>
                  <a:srgbClr val="0000FF"/>
                </a:solidFill>
                <a:latin typeface="Times New Roman" panose="02020603050405020304" pitchFamily="18" charset="0"/>
              </a:defRPr>
            </a:lvl2pPr>
            <a:lvl3pPr marL="1143000" indent="-228600">
              <a:spcBef>
                <a:spcPct val="20000"/>
              </a:spcBef>
              <a:buFont typeface="Arial" panose="020B0604020202020204" pitchFamily="34" charset="0"/>
              <a:buChar char="•"/>
              <a:defRPr sz="2000" b="1">
                <a:solidFill>
                  <a:srgbClr val="002060"/>
                </a:solidFill>
                <a:latin typeface="Times New Roman" panose="02020603050405020304" pitchFamily="18" charset="0"/>
              </a:defRPr>
            </a:lvl3pPr>
            <a:lvl4pPr marL="1600200" indent="-228600">
              <a:spcBef>
                <a:spcPct val="20000"/>
              </a:spcBef>
              <a:buFont typeface="Arial" panose="020B0604020202020204" pitchFamily="34" charset="0"/>
              <a:buChar char="–"/>
              <a:defRPr sz="2000" b="1">
                <a:solidFill>
                  <a:srgbClr val="002060"/>
                </a:solidFill>
                <a:latin typeface="Times New Roman" panose="02020603050405020304" pitchFamily="18" charset="0"/>
              </a:defRPr>
            </a:lvl4pPr>
            <a:lvl5pPr marL="2057400" indent="-228600">
              <a:spcBef>
                <a:spcPct val="20000"/>
              </a:spcBef>
              <a:buFont typeface="Arial" panose="020B0604020202020204" pitchFamily="34" charset="0"/>
              <a:buChar char="»"/>
              <a:defRPr sz="2000" b="1">
                <a:solidFill>
                  <a:srgbClr val="002060"/>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b="1">
                <a:solidFill>
                  <a:srgbClr val="002060"/>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b="1">
                <a:solidFill>
                  <a:srgbClr val="002060"/>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b="1">
                <a:solidFill>
                  <a:srgbClr val="002060"/>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b="1">
                <a:solidFill>
                  <a:srgbClr val="002060"/>
                </a:solidFill>
                <a:latin typeface="Times New Roman" panose="02020603050405020304" pitchFamily="18" charset="0"/>
              </a:defRPr>
            </a:lvl9pPr>
          </a:lstStyle>
          <a:p>
            <a:pPr>
              <a:spcBef>
                <a:spcPct val="0"/>
              </a:spcBef>
              <a:buFontTx/>
              <a:buNone/>
            </a:pPr>
            <a:endParaRPr lang="en-US" altLang="en-US" sz="2215" b="0">
              <a:solidFill>
                <a:schemeClr val="tx1"/>
              </a:solidFill>
            </a:endParaRPr>
          </a:p>
        </p:txBody>
      </p:sp>
      <p:sp>
        <p:nvSpPr>
          <p:cNvPr id="19" name="Rectangle 4"/>
          <p:cNvSpPr txBox="1">
            <a:spLocks noChangeArrowheads="1"/>
          </p:cNvSpPr>
          <p:nvPr/>
        </p:nvSpPr>
        <p:spPr bwMode="auto">
          <a:xfrm>
            <a:off x="175143" y="675512"/>
            <a:ext cx="5673969" cy="246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85" tIns="40342" rIns="80685" bIns="40342"/>
          <a:lstStyle>
            <a:lvl1pPr marL="342900" indent="-342900" algn="l" rtl="0" eaLnBrk="0" fontAlgn="base" hangingPunct="0">
              <a:spcBef>
                <a:spcPct val="20000"/>
              </a:spcBef>
              <a:spcAft>
                <a:spcPct val="0"/>
              </a:spcAft>
              <a:buFont typeface="Arial" panose="020B0604020202020204" pitchFamily="34" charset="0"/>
              <a:buChar char="•"/>
              <a:defRPr sz="2000" b="1"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b="1" kern="1200">
                <a:solidFill>
                  <a:srgbClr val="0000FF"/>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b="1"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b="1"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b="1"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3167" indent="-353167" defTabSz="940800" eaLnBrk="1" hangingPunct="1">
              <a:defRPr/>
            </a:pPr>
            <a:r>
              <a:rPr lang="en-US" sz="2585" dirty="0"/>
              <a:t> </a:t>
            </a:r>
            <a:r>
              <a:rPr lang="en-US" sz="1846" dirty="0">
                <a:solidFill>
                  <a:srgbClr val="0000CC"/>
                </a:solidFill>
                <a:effectLst>
                  <a:outerShdw blurRad="38100" dist="38100" dir="2700000" algn="tl">
                    <a:srgbClr val="FFFFFF"/>
                  </a:outerShdw>
                </a:effectLst>
              </a:rPr>
              <a:t>For neutrinos weak Eigen states may be  different from mass eigen states.</a:t>
            </a:r>
          </a:p>
          <a:p>
            <a:pPr marL="353167" indent="-353167" defTabSz="940800" eaLnBrk="1" hangingPunct="1">
              <a:buNone/>
              <a:defRPr/>
            </a:pPr>
            <a:endParaRPr lang="en-US" sz="1846" dirty="0">
              <a:solidFill>
                <a:srgbClr val="0000CC"/>
              </a:solidFill>
              <a:effectLst>
                <a:outerShdw blurRad="38100" dist="38100" dir="2700000" algn="tl">
                  <a:srgbClr val="FFFFFF"/>
                </a:outerShdw>
              </a:effectLst>
            </a:endParaRPr>
          </a:p>
          <a:p>
            <a:pPr marL="353167" indent="-353167" defTabSz="940800" eaLnBrk="1" hangingPunct="1">
              <a:buNone/>
              <a:defRPr/>
            </a:pPr>
            <a:endParaRPr lang="en-US" sz="1846" dirty="0">
              <a:solidFill>
                <a:srgbClr val="0000CC"/>
              </a:solidFill>
              <a:effectLst>
                <a:outerShdw blurRad="38100" dist="38100" dir="2700000" algn="tl">
                  <a:srgbClr val="FFFFFF"/>
                </a:outerShdw>
              </a:effectLst>
            </a:endParaRPr>
          </a:p>
          <a:p>
            <a:pPr marL="353167" indent="-353167" defTabSz="940800" eaLnBrk="1" hangingPunct="1">
              <a:defRPr/>
            </a:pPr>
            <a:r>
              <a:rPr lang="en-US" sz="1846" dirty="0">
                <a:solidFill>
                  <a:srgbClr val="0000CC"/>
                </a:solidFill>
                <a:effectLst>
                  <a:outerShdw blurRad="38100" dist="38100" dir="2700000" algn="tl">
                    <a:srgbClr val="FFFFFF"/>
                  </a:outerShdw>
                </a:effectLst>
              </a:rPr>
              <a:t> In a weak decay one produces a definite weak eigen state </a:t>
            </a:r>
          </a:p>
          <a:p>
            <a:pPr marL="353167" indent="-353167" defTabSz="940800" eaLnBrk="1" hangingPunct="1">
              <a:defRPr/>
            </a:pPr>
            <a:r>
              <a:rPr lang="en-US" sz="1846" dirty="0">
                <a:solidFill>
                  <a:srgbClr val="0000CC"/>
                </a:solidFill>
                <a:effectLst>
                  <a:outerShdw blurRad="38100" dist="38100" dir="2700000" algn="tl">
                    <a:srgbClr val="FFFFFF"/>
                  </a:outerShdw>
                </a:effectLst>
              </a:rPr>
              <a:t> Then at a later time t,</a:t>
            </a:r>
          </a:p>
        </p:txBody>
      </p:sp>
      <p:graphicFrame>
        <p:nvGraphicFramePr>
          <p:cNvPr id="64523" name="Object 5"/>
          <p:cNvGraphicFramePr>
            <a:graphicFrameLocks noChangeAspect="1"/>
          </p:cNvGraphicFramePr>
          <p:nvPr>
            <p:extLst>
              <p:ext uri="{D42A27DB-BD31-4B8C-83A1-F6EECF244321}">
                <p14:modId xmlns:p14="http://schemas.microsoft.com/office/powerpoint/2010/main" val="4166179851"/>
              </p:ext>
            </p:extLst>
          </p:nvPr>
        </p:nvGraphicFramePr>
        <p:xfrm>
          <a:off x="782516" y="1456623"/>
          <a:ext cx="1994388" cy="688731"/>
        </p:xfrm>
        <a:graphic>
          <a:graphicData uri="http://schemas.openxmlformats.org/presentationml/2006/ole">
            <mc:AlternateContent xmlns:mc="http://schemas.openxmlformats.org/markup-compatibility/2006">
              <mc:Choice xmlns:v="urn:schemas-microsoft-com:vml" Requires="v">
                <p:oleObj spid="_x0000_s619550" name="Equation" r:id="rId8" imgW="1460500" imgH="457200" progId="Equation.3">
                  <p:embed/>
                </p:oleObj>
              </mc:Choice>
              <mc:Fallback>
                <p:oleObj name="Equation" r:id="rId8" imgW="1460500" imgH="457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2516" y="1456623"/>
                        <a:ext cx="1994388" cy="68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4524" name="Picture 6" descr="nu-phas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40773" y="1176758"/>
            <a:ext cx="1301262" cy="1015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4525" name="Object 8"/>
          <p:cNvGraphicFramePr>
            <a:graphicFrameLocks noChangeAspect="1"/>
          </p:cNvGraphicFramePr>
          <p:nvPr>
            <p:extLst>
              <p:ext uri="{D42A27DB-BD31-4B8C-83A1-F6EECF244321}">
                <p14:modId xmlns:p14="http://schemas.microsoft.com/office/powerpoint/2010/main" val="1376710763"/>
              </p:ext>
            </p:extLst>
          </p:nvPr>
        </p:nvGraphicFramePr>
        <p:xfrm>
          <a:off x="2929304" y="2720274"/>
          <a:ext cx="3124200" cy="353158"/>
        </p:xfrm>
        <a:graphic>
          <a:graphicData uri="http://schemas.openxmlformats.org/presentationml/2006/ole">
            <mc:AlternateContent xmlns:mc="http://schemas.openxmlformats.org/markup-compatibility/2006">
              <mc:Choice xmlns:v="urn:schemas-microsoft-com:vml" Requires="v">
                <p:oleObj spid="_x0000_s619551" name="Equation" r:id="rId11" imgW="2006600" imgH="228600" progId="Equation.3">
                  <p:embed/>
                </p:oleObj>
              </mc:Choice>
              <mc:Fallback>
                <p:oleObj name="Equation" r:id="rId11" imgW="200660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29304" y="2720274"/>
                        <a:ext cx="3124200" cy="35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3429000" y="6172200"/>
            <a:ext cx="4168257" cy="584775"/>
          </a:xfrm>
          <a:prstGeom prst="rect">
            <a:avLst/>
          </a:prstGeom>
          <a:noFill/>
        </p:spPr>
        <p:txBody>
          <a:bodyPr wrap="square" rtlCol="0">
            <a:spAutoFit/>
          </a:bodyPr>
          <a:lstStyle/>
          <a:p>
            <a:r>
              <a:rPr lang="en-US" sz="1600" b="1" dirty="0" err="1" smtClean="0">
                <a:solidFill>
                  <a:srgbClr val="0000CC"/>
                </a:solidFill>
              </a:rPr>
              <a:t>Pontecorvo</a:t>
            </a:r>
            <a:r>
              <a:rPr lang="en-US" sz="1600" b="1" dirty="0" smtClean="0">
                <a:solidFill>
                  <a:srgbClr val="0000CC"/>
                </a:solidFill>
              </a:rPr>
              <a:t>-Maki-Nakagawa-Sakata</a:t>
            </a:r>
          </a:p>
          <a:p>
            <a:r>
              <a:rPr lang="en-US" sz="1600" b="1" dirty="0" err="1" smtClean="0">
                <a:solidFill>
                  <a:srgbClr val="0000CC"/>
                </a:solidFill>
              </a:rPr>
              <a:t>Cabibbo</a:t>
            </a:r>
            <a:r>
              <a:rPr lang="en-US" sz="1600" b="1" dirty="0" smtClean="0">
                <a:solidFill>
                  <a:srgbClr val="0000CC"/>
                </a:solidFill>
              </a:rPr>
              <a:t>-Kobayashi-</a:t>
            </a:r>
            <a:r>
              <a:rPr lang="en-US" sz="1600" b="1" dirty="0" err="1" smtClean="0">
                <a:solidFill>
                  <a:srgbClr val="0000CC"/>
                </a:solidFill>
              </a:rPr>
              <a:t>Maskawa</a:t>
            </a:r>
            <a:endParaRPr lang="en-US" sz="1600" b="1" dirty="0" smtClean="0">
              <a:solidFill>
                <a:srgbClr val="0000CC"/>
              </a:solidFill>
            </a:endParaRP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Strengthening &amp; Tempered Glass</a:t>
            </a:r>
            <a:endParaRPr lang="en-US" dirty="0"/>
          </a:p>
        </p:txBody>
      </p:sp>
      <p:sp>
        <p:nvSpPr>
          <p:cNvPr id="3" name="Content Placeholder 2"/>
          <p:cNvSpPr>
            <a:spLocks noGrp="1"/>
          </p:cNvSpPr>
          <p:nvPr>
            <p:ph idx="1"/>
          </p:nvPr>
        </p:nvSpPr>
        <p:spPr>
          <a:xfrm>
            <a:off x="228600" y="663999"/>
            <a:ext cx="8458200" cy="2057399"/>
          </a:xfrm>
        </p:spPr>
        <p:txBody>
          <a:bodyPr/>
          <a:lstStyle/>
          <a:p>
            <a:pPr marL="0" indent="0">
              <a:buNone/>
            </a:pPr>
            <a:r>
              <a:rPr lang="en-US" dirty="0" smtClean="0"/>
              <a:t>HS </a:t>
            </a:r>
            <a:r>
              <a:rPr lang="en-US" dirty="0"/>
              <a:t>~twice hard than normal glass (Surface test : 40 </a:t>
            </a:r>
            <a:r>
              <a:rPr lang="en-US" dirty="0" err="1"/>
              <a:t>Mpascal</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1585" y="960143"/>
            <a:ext cx="6799413" cy="2693083"/>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6738" b="-110"/>
          <a:stretch/>
        </p:blipFill>
        <p:spPr>
          <a:xfrm>
            <a:off x="1768736" y="3618720"/>
            <a:ext cx="7072262" cy="2765824"/>
          </a:xfrm>
          <a:prstGeom prst="rect">
            <a:avLst/>
          </a:prstGeom>
        </p:spPr>
      </p:pic>
      <p:sp>
        <p:nvSpPr>
          <p:cNvPr id="7" name="TextBox 6"/>
          <p:cNvSpPr txBox="1"/>
          <p:nvPr/>
        </p:nvSpPr>
        <p:spPr>
          <a:xfrm>
            <a:off x="137623" y="1837127"/>
            <a:ext cx="1749764" cy="2862322"/>
          </a:xfrm>
          <a:prstGeom prst="rect">
            <a:avLst/>
          </a:prstGeom>
          <a:noFill/>
        </p:spPr>
        <p:txBody>
          <a:bodyPr wrap="square" rtlCol="0">
            <a:spAutoFit/>
          </a:bodyPr>
          <a:lstStyle/>
          <a:p>
            <a:r>
              <a:rPr lang="en-US" sz="1800" b="1" dirty="0" smtClean="0">
                <a:solidFill>
                  <a:srgbClr val="0000CC"/>
                </a:solidFill>
              </a:rPr>
              <a:t>Performance of RPC with HS glass is comparable with Normal Glass, though the dark current is larger, which is under study</a:t>
            </a:r>
            <a:endParaRPr lang="en-US" sz="1800" b="1" dirty="0">
              <a:solidFill>
                <a:srgbClr val="0000CC"/>
              </a:solidFill>
            </a:endParaRPr>
          </a:p>
        </p:txBody>
      </p:sp>
      <p:sp>
        <p:nvSpPr>
          <p:cNvPr id="8" name="Content Placeholder 2"/>
          <p:cNvSpPr txBox="1">
            <a:spLocks/>
          </p:cNvSpPr>
          <p:nvPr/>
        </p:nvSpPr>
        <p:spPr bwMode="auto">
          <a:xfrm>
            <a:off x="89140" y="6324600"/>
            <a:ext cx="8978660" cy="4426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3038" indent="-173038" algn="l" rtl="0" eaLnBrk="0" fontAlgn="base" hangingPunct="0">
              <a:spcBef>
                <a:spcPct val="20000"/>
              </a:spcBef>
              <a:spcAft>
                <a:spcPct val="0"/>
              </a:spcAft>
              <a:buChar char="•"/>
              <a:defRPr sz="2000" b="1">
                <a:solidFill>
                  <a:srgbClr val="0000CC"/>
                </a:solidFill>
                <a:latin typeface="+mn-lt"/>
                <a:ea typeface="+mn-ea"/>
                <a:cs typeface="+mn-cs"/>
              </a:defRPr>
            </a:lvl1pPr>
            <a:lvl2pPr marL="631825" indent="-365125" algn="l" rtl="0" eaLnBrk="0" fontAlgn="base" hangingPunct="0">
              <a:spcBef>
                <a:spcPct val="20000"/>
              </a:spcBef>
              <a:spcAft>
                <a:spcPct val="0"/>
              </a:spcAft>
              <a:buChar char="–"/>
              <a:defRPr sz="2000" b="1">
                <a:solidFill>
                  <a:schemeClr val="tx1"/>
                </a:solidFill>
                <a:latin typeface="+mn-lt"/>
              </a:defRPr>
            </a:lvl2pPr>
            <a:lvl3pPr marL="809625" indent="-371475" algn="l" rtl="0" eaLnBrk="0" fontAlgn="base" hangingPunct="0">
              <a:spcBef>
                <a:spcPct val="20000"/>
              </a:spcBef>
              <a:spcAft>
                <a:spcPct val="0"/>
              </a:spcAft>
              <a:buChar char="•"/>
              <a:defRPr sz="2000" b="1">
                <a:solidFill>
                  <a:srgbClr val="008000"/>
                </a:solidFill>
                <a:latin typeface="+mn-lt"/>
              </a:defRPr>
            </a:lvl3pPr>
            <a:lvl4pPr marL="993775" indent="-363538" algn="l" rtl="0" eaLnBrk="0" fontAlgn="base" hangingPunct="0">
              <a:spcBef>
                <a:spcPct val="20000"/>
              </a:spcBef>
              <a:spcAft>
                <a:spcPct val="0"/>
              </a:spcAft>
              <a:buChar char="–"/>
              <a:tabLst>
                <a:tab pos="1071563" algn="l"/>
              </a:tabLst>
              <a:defRPr sz="2000" b="1">
                <a:solidFill>
                  <a:srgbClr val="0000CC"/>
                </a:solidFill>
                <a:latin typeface="+mn-lt"/>
              </a:defRPr>
            </a:lvl4pPr>
            <a:lvl5pPr marL="1166813" indent="-268288" algn="l" rtl="0" eaLnBrk="0" fontAlgn="base" hangingPunct="0">
              <a:spcBef>
                <a:spcPct val="20000"/>
              </a:spcBef>
              <a:spcAft>
                <a:spcPct val="0"/>
              </a:spcAft>
              <a:buChar char="»"/>
              <a:defRPr sz="2000" b="1">
                <a:solidFill>
                  <a:srgbClr val="0000CC"/>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kern="0" dirty="0" smtClean="0"/>
              <a:t>Eventually want to look on Tempered glass (Six times harder than normal glass)</a:t>
            </a:r>
            <a:endParaRPr lang="en-US" kern="0" dirty="0"/>
          </a:p>
        </p:txBody>
      </p:sp>
    </p:spTree>
    <p:extLst>
      <p:ext uri="{BB962C8B-B14F-4D97-AF65-F5344CB8AC3E}">
        <p14:creationId xmlns:p14="http://schemas.microsoft.com/office/powerpoint/2010/main" val="1547564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stretch>
            <a:fillRect/>
          </a:stretch>
        </p:blipFill>
        <p:spPr>
          <a:xfrm>
            <a:off x="338405" y="3215416"/>
            <a:ext cx="4107324" cy="2362200"/>
          </a:xfrm>
          <a:prstGeom prst="rect">
            <a:avLst/>
          </a:prstGeom>
        </p:spPr>
      </p:pic>
      <p:sp>
        <p:nvSpPr>
          <p:cNvPr id="2" name="Title 1"/>
          <p:cNvSpPr>
            <a:spLocks noGrp="1"/>
          </p:cNvSpPr>
          <p:nvPr>
            <p:ph type="title"/>
          </p:nvPr>
        </p:nvSpPr>
        <p:spPr/>
        <p:txBody>
          <a:bodyPr/>
          <a:lstStyle/>
          <a:p>
            <a:r>
              <a:rPr lang="en-US" dirty="0" err="1" smtClean="0"/>
              <a:t>Multigap</a:t>
            </a:r>
            <a:r>
              <a:rPr lang="en-US" dirty="0" smtClean="0"/>
              <a:t> RPC</a:t>
            </a:r>
            <a:endParaRPr lang="en-US" dirty="0"/>
          </a:p>
        </p:txBody>
      </p:sp>
      <p:sp>
        <p:nvSpPr>
          <p:cNvPr id="3" name="Content Placeholder 2"/>
          <p:cNvSpPr>
            <a:spLocks noGrp="1"/>
          </p:cNvSpPr>
          <p:nvPr>
            <p:ph idx="1"/>
          </p:nvPr>
        </p:nvSpPr>
        <p:spPr>
          <a:xfrm>
            <a:off x="190499" y="624681"/>
            <a:ext cx="8889089" cy="990600"/>
          </a:xfrm>
        </p:spPr>
        <p:txBody>
          <a:bodyPr/>
          <a:lstStyle/>
          <a:p>
            <a:r>
              <a:rPr lang="en-US" sz="1800" dirty="0" err="1"/>
              <a:t>Motivation:We</a:t>
            </a:r>
            <a:r>
              <a:rPr lang="en-US" sz="1800" dirty="0"/>
              <a:t> want to use </a:t>
            </a:r>
            <a:r>
              <a:rPr lang="en-US" sz="1800" dirty="0" err="1"/>
              <a:t>Multigap</a:t>
            </a:r>
            <a:r>
              <a:rPr lang="en-US" sz="1800" dirty="0"/>
              <a:t> </a:t>
            </a:r>
            <a:r>
              <a:rPr lang="en-US" sz="1800" dirty="0" err="1"/>
              <a:t>Resisitve</a:t>
            </a:r>
            <a:r>
              <a:rPr lang="en-US" sz="1800" dirty="0"/>
              <a:t> Plate Chamber (MRPC) for TOF for possible application in the medical imaging. MRPCs offer </a:t>
            </a:r>
            <a:r>
              <a:rPr lang="en-US" sz="1800" dirty="0" err="1">
                <a:ea typeface="Arial"/>
              </a:rPr>
              <a:t>σ</a:t>
            </a:r>
            <a:r>
              <a:rPr lang="en-US" sz="1800" baseline="-25000" dirty="0" err="1">
                <a:ea typeface="Arial"/>
              </a:rPr>
              <a:t>t</a:t>
            </a:r>
            <a:r>
              <a:rPr lang="en-US" sz="1800" baseline="-25000" dirty="0">
                <a:ea typeface="Arial"/>
              </a:rPr>
              <a:t> </a:t>
            </a:r>
            <a:r>
              <a:rPr lang="en-US" sz="1800" dirty="0">
                <a:ea typeface="Arial"/>
              </a:rPr>
              <a:t>=</a:t>
            </a:r>
            <a:r>
              <a:rPr lang="en-US" sz="1800" dirty="0"/>
              <a:t> 60 - 100 ps. </a:t>
            </a:r>
          </a:p>
          <a:p>
            <a:endParaRPr lang="en-US" dirty="0"/>
          </a:p>
        </p:txBody>
      </p:sp>
      <p:pic>
        <p:nvPicPr>
          <p:cNvPr id="4" name="Picture 3"/>
          <p:cNvPicPr/>
          <p:nvPr/>
        </p:nvPicPr>
        <p:blipFill>
          <a:blip r:embed="rId3"/>
          <a:stretch>
            <a:fillRect/>
          </a:stretch>
        </p:blipFill>
        <p:spPr>
          <a:xfrm>
            <a:off x="5258863" y="1371600"/>
            <a:ext cx="3524852" cy="2057400"/>
          </a:xfrm>
          <a:prstGeom prst="rect">
            <a:avLst/>
          </a:prstGeom>
        </p:spPr>
      </p:pic>
      <p:pic>
        <p:nvPicPr>
          <p:cNvPr id="5" name="Picture 4"/>
          <p:cNvPicPr/>
          <p:nvPr/>
        </p:nvPicPr>
        <p:blipFill rotWithShape="1">
          <a:blip r:embed="rId4"/>
          <a:srcRect l="2198" t="6536" r="533" b="4180"/>
          <a:stretch/>
        </p:blipFill>
        <p:spPr>
          <a:xfrm>
            <a:off x="249229" y="1371600"/>
            <a:ext cx="4367341" cy="1843816"/>
          </a:xfrm>
          <a:prstGeom prst="rect">
            <a:avLst/>
          </a:prstGeom>
        </p:spPr>
      </p:pic>
      <p:pic>
        <p:nvPicPr>
          <p:cNvPr id="7" name="Picture 6"/>
          <p:cNvPicPr/>
          <p:nvPr/>
        </p:nvPicPr>
        <p:blipFill>
          <a:blip r:embed="rId5"/>
          <a:stretch>
            <a:fillRect/>
          </a:stretch>
        </p:blipFill>
        <p:spPr>
          <a:xfrm>
            <a:off x="5228383" y="3534754"/>
            <a:ext cx="3458417" cy="1951646"/>
          </a:xfrm>
          <a:prstGeom prst="rect">
            <a:avLst/>
          </a:prstGeom>
        </p:spPr>
      </p:pic>
      <p:sp>
        <p:nvSpPr>
          <p:cNvPr id="8" name="TextBox 7"/>
          <p:cNvSpPr txBox="1"/>
          <p:nvPr/>
        </p:nvSpPr>
        <p:spPr>
          <a:xfrm>
            <a:off x="204659" y="5592154"/>
            <a:ext cx="8482141" cy="1200329"/>
          </a:xfrm>
          <a:prstGeom prst="rect">
            <a:avLst/>
          </a:prstGeom>
          <a:noFill/>
        </p:spPr>
        <p:txBody>
          <a:bodyPr wrap="square" rtlCol="0">
            <a:spAutoFit/>
          </a:bodyPr>
          <a:lstStyle/>
          <a:p>
            <a:r>
              <a:rPr lang="en-US" sz="1800" b="1" dirty="0" smtClean="0"/>
              <a:t> </a:t>
            </a:r>
            <a:r>
              <a:rPr lang="en-US" sz="1800" b="1" dirty="0">
                <a:solidFill>
                  <a:srgbClr val="0000CC"/>
                </a:solidFill>
                <a:latin typeface="+mn-lt"/>
              </a:rPr>
              <a:t>Plan: We will read both X and Y coordinates with orthogonal pickup panels. We also plan to use two detectors on each side with layers of converter plates. Both space and timing information will be used to locate the source position. </a:t>
            </a:r>
            <a:r>
              <a:rPr lang="en-US" sz="1800" b="1" dirty="0">
                <a:solidFill>
                  <a:srgbClr val="0000CC"/>
                </a:solidFill>
                <a:latin typeface="+mn-lt"/>
                <a:ea typeface="Arial"/>
              </a:rPr>
              <a:t>ΔL[mm]≈</a:t>
            </a:r>
            <a:r>
              <a:rPr lang="en-US" sz="1800" b="1" dirty="0" err="1">
                <a:solidFill>
                  <a:srgbClr val="0000CC"/>
                </a:solidFill>
                <a:latin typeface="+mn-lt"/>
                <a:ea typeface="Arial"/>
              </a:rPr>
              <a:t>σ</a:t>
            </a:r>
            <a:r>
              <a:rPr lang="en-US" sz="1800" b="1" baseline="-25000" dirty="0" err="1">
                <a:solidFill>
                  <a:srgbClr val="0000CC"/>
                </a:solidFill>
                <a:latin typeface="+mn-lt"/>
                <a:ea typeface="Arial"/>
              </a:rPr>
              <a:t>t</a:t>
            </a:r>
            <a:r>
              <a:rPr lang="en-US" sz="1800" b="1" dirty="0">
                <a:solidFill>
                  <a:srgbClr val="0000CC"/>
                </a:solidFill>
                <a:latin typeface="+mn-lt"/>
                <a:ea typeface="Arial"/>
              </a:rPr>
              <a:t> [</a:t>
            </a:r>
            <a:r>
              <a:rPr lang="en-US" sz="1800" b="1" dirty="0" err="1">
                <a:solidFill>
                  <a:srgbClr val="0000CC"/>
                </a:solidFill>
                <a:latin typeface="+mn-lt"/>
                <a:ea typeface="Arial"/>
              </a:rPr>
              <a:t>ps</a:t>
            </a:r>
            <a:r>
              <a:rPr lang="en-US" sz="1800" b="1" dirty="0">
                <a:solidFill>
                  <a:srgbClr val="0000CC"/>
                </a:solidFill>
                <a:latin typeface="+mn-lt"/>
                <a:ea typeface="Arial"/>
              </a:rPr>
              <a:t>]/2,  ΔL=FWHM in the position accuracy</a:t>
            </a:r>
            <a:r>
              <a:rPr lang="en-US" sz="1800" b="1" dirty="0" smtClean="0">
                <a:solidFill>
                  <a:srgbClr val="0000CC"/>
                </a:solidFill>
                <a:latin typeface="+mn-lt"/>
                <a:ea typeface="Arial"/>
              </a:rPr>
              <a:t>.</a:t>
            </a:r>
            <a:endParaRPr lang="en-US" sz="1800" b="1" dirty="0">
              <a:solidFill>
                <a:srgbClr val="0000CC"/>
              </a:solidFill>
              <a:latin typeface="+mn-lt"/>
            </a:endParaRPr>
          </a:p>
        </p:txBody>
      </p:sp>
    </p:spTree>
    <p:extLst>
      <p:ext uri="{BB962C8B-B14F-4D97-AF65-F5344CB8AC3E}">
        <p14:creationId xmlns:p14="http://schemas.microsoft.com/office/powerpoint/2010/main" val="2414046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ChangeArrowheads="1"/>
          </p:cNvSpPr>
          <p:nvPr/>
        </p:nvSpPr>
        <p:spPr bwMode="auto">
          <a:xfrm>
            <a:off x="234951" y="227013"/>
            <a:ext cx="8528049" cy="458787"/>
          </a:xfrm>
          <a:prstGeom prst="rect">
            <a:avLst/>
          </a:prstGeom>
          <a:noFill/>
          <a:ln w="9525">
            <a:noFill/>
            <a:round/>
            <a:headEnd/>
            <a:tailEnd/>
          </a:ln>
          <a:effectLst/>
        </p:spPr>
        <p:txBody>
          <a:bodyPr wrap="none" lIns="80756" tIns="40379" rIns="80756" bIns="40379" anchor="ctr"/>
          <a:lstStyle/>
          <a:p>
            <a:pPr algn="ctr" defTabSz="403169" hangingPunct="0">
              <a:lnSpc>
                <a:spcPct val="107000"/>
              </a:lnSpc>
              <a:buClr>
                <a:srgbClr val="000000"/>
              </a:buClr>
              <a:buSzPct val="100000"/>
              <a:tabLst>
                <a:tab pos="649628" algn="l"/>
                <a:tab pos="1297832" algn="l"/>
                <a:tab pos="1948884" algn="l"/>
                <a:tab pos="2598511" algn="l"/>
                <a:tab pos="3248139" algn="l"/>
                <a:tab pos="3896343" algn="l"/>
                <a:tab pos="4547395" algn="l"/>
                <a:tab pos="5197023" algn="l"/>
                <a:tab pos="5846651" algn="l"/>
                <a:tab pos="6494854" algn="l"/>
                <a:tab pos="7144482" algn="l"/>
                <a:tab pos="7795534" algn="l"/>
                <a:tab pos="8445162" algn="l"/>
              </a:tabLst>
              <a:defRPr/>
            </a:pPr>
            <a:r>
              <a:rPr lang="en-IN" sz="3200" b="1" dirty="0" smtClean="0">
                <a:solidFill>
                  <a:srgbClr val="C00000"/>
                </a:solidFill>
                <a:latin typeface="+mj-lt"/>
                <a:cs typeface="Arial" charset="0"/>
              </a:rPr>
              <a:t>Detector simulation  and event reconstruction</a:t>
            </a:r>
          </a:p>
        </p:txBody>
      </p:sp>
      <p:sp>
        <p:nvSpPr>
          <p:cNvPr id="43011" name="Line 3"/>
          <p:cNvSpPr>
            <a:spLocks noChangeShapeType="1"/>
          </p:cNvSpPr>
          <p:nvPr/>
        </p:nvSpPr>
        <p:spPr bwMode="auto">
          <a:xfrm>
            <a:off x="168275" y="2213650"/>
            <a:ext cx="881697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IN" dirty="0"/>
          </a:p>
        </p:txBody>
      </p:sp>
      <p:sp>
        <p:nvSpPr>
          <p:cNvPr id="43012" name="Line 4"/>
          <p:cNvSpPr>
            <a:spLocks noChangeShapeType="1"/>
          </p:cNvSpPr>
          <p:nvPr/>
        </p:nvSpPr>
        <p:spPr bwMode="auto">
          <a:xfrm>
            <a:off x="168275" y="3651925"/>
            <a:ext cx="881697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IN" dirty="0"/>
          </a:p>
        </p:txBody>
      </p:sp>
      <p:sp>
        <p:nvSpPr>
          <p:cNvPr id="43013" name="Text Box 5"/>
          <p:cNvSpPr txBox="1">
            <a:spLocks noChangeArrowheads="1"/>
          </p:cNvSpPr>
          <p:nvPr/>
        </p:nvSpPr>
        <p:spPr bwMode="auto">
          <a:xfrm>
            <a:off x="369094" y="750998"/>
            <a:ext cx="2085181" cy="79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6483" rIns="80756" bIns="40379"/>
          <a:lstStyle>
            <a:lvl1pPr defTabSz="401638" eaLnBrk="0" hangingPunct="0">
              <a:tabLst>
                <a:tab pos="649288" algn="l"/>
              </a:tabLst>
              <a:defRPr>
                <a:solidFill>
                  <a:schemeClr val="tx1"/>
                </a:solidFill>
                <a:latin typeface="Arial" pitchFamily="34" charset="0"/>
                <a:cs typeface="Arial" pitchFamily="34" charset="0"/>
              </a:defRPr>
            </a:lvl1pPr>
            <a:lvl2pPr marL="742950" indent="-285750" defTabSz="401638" eaLnBrk="0" hangingPunct="0">
              <a:tabLst>
                <a:tab pos="649288" algn="l"/>
              </a:tabLst>
              <a:defRPr>
                <a:solidFill>
                  <a:schemeClr val="tx1"/>
                </a:solidFill>
                <a:latin typeface="Arial" pitchFamily="34" charset="0"/>
                <a:cs typeface="Arial" pitchFamily="34" charset="0"/>
              </a:defRPr>
            </a:lvl2pPr>
            <a:lvl3pPr marL="1143000" indent="-228600" defTabSz="401638" eaLnBrk="0" hangingPunct="0">
              <a:tabLst>
                <a:tab pos="649288" algn="l"/>
              </a:tabLst>
              <a:defRPr>
                <a:solidFill>
                  <a:schemeClr val="tx1"/>
                </a:solidFill>
                <a:latin typeface="Arial" pitchFamily="34" charset="0"/>
                <a:cs typeface="Arial" pitchFamily="34" charset="0"/>
              </a:defRPr>
            </a:lvl3pPr>
            <a:lvl4pPr marL="1600200" indent="-228600" defTabSz="401638" eaLnBrk="0" hangingPunct="0">
              <a:tabLst>
                <a:tab pos="649288" algn="l"/>
              </a:tabLst>
              <a:defRPr>
                <a:solidFill>
                  <a:schemeClr val="tx1"/>
                </a:solidFill>
                <a:latin typeface="Arial" pitchFamily="34" charset="0"/>
                <a:cs typeface="Arial" pitchFamily="34" charset="0"/>
              </a:defRPr>
            </a:lvl4pPr>
            <a:lvl5pPr marL="2057400" indent="-228600" defTabSz="401638" eaLnBrk="0" hangingPunct="0">
              <a:tabLst>
                <a:tab pos="649288" algn="l"/>
              </a:tabLst>
              <a:defRPr>
                <a:solidFill>
                  <a:schemeClr val="tx1"/>
                </a:solidFill>
                <a:latin typeface="Arial" pitchFamily="34" charset="0"/>
                <a:cs typeface="Arial" pitchFamily="34" charset="0"/>
              </a:defRPr>
            </a:lvl5pPr>
            <a:lvl6pPr marL="2514600" indent="-228600" defTabSz="401638" eaLnBrk="0" fontAlgn="base" hangingPunct="0">
              <a:spcBef>
                <a:spcPct val="0"/>
              </a:spcBef>
              <a:spcAft>
                <a:spcPct val="0"/>
              </a:spcAft>
              <a:tabLst>
                <a:tab pos="649288" algn="l"/>
              </a:tabLst>
              <a:defRPr>
                <a:solidFill>
                  <a:schemeClr val="tx1"/>
                </a:solidFill>
                <a:latin typeface="Arial" pitchFamily="34" charset="0"/>
                <a:cs typeface="Arial" pitchFamily="34" charset="0"/>
              </a:defRPr>
            </a:lvl6pPr>
            <a:lvl7pPr marL="2971800" indent="-228600" defTabSz="401638" eaLnBrk="0" fontAlgn="base" hangingPunct="0">
              <a:spcBef>
                <a:spcPct val="0"/>
              </a:spcBef>
              <a:spcAft>
                <a:spcPct val="0"/>
              </a:spcAft>
              <a:tabLst>
                <a:tab pos="649288" algn="l"/>
              </a:tabLst>
              <a:defRPr>
                <a:solidFill>
                  <a:schemeClr val="tx1"/>
                </a:solidFill>
                <a:latin typeface="Arial" pitchFamily="34" charset="0"/>
                <a:cs typeface="Arial" pitchFamily="34" charset="0"/>
              </a:defRPr>
            </a:lvl7pPr>
            <a:lvl8pPr marL="3429000" indent="-228600" defTabSz="401638" eaLnBrk="0" fontAlgn="base" hangingPunct="0">
              <a:spcBef>
                <a:spcPct val="0"/>
              </a:spcBef>
              <a:spcAft>
                <a:spcPct val="0"/>
              </a:spcAft>
              <a:tabLst>
                <a:tab pos="649288" algn="l"/>
              </a:tabLst>
              <a:defRPr>
                <a:solidFill>
                  <a:schemeClr val="tx1"/>
                </a:solidFill>
                <a:latin typeface="Arial" pitchFamily="34" charset="0"/>
                <a:cs typeface="Arial" pitchFamily="34" charset="0"/>
              </a:defRPr>
            </a:lvl8pPr>
            <a:lvl9pPr marL="3886200" indent="-228600" defTabSz="401638" eaLnBrk="0" fontAlgn="base" hangingPunct="0">
              <a:spcBef>
                <a:spcPct val="0"/>
              </a:spcBef>
              <a:spcAft>
                <a:spcPct val="0"/>
              </a:spcAft>
              <a:tabLst>
                <a:tab pos="649288" algn="l"/>
              </a:tabLst>
              <a:defRPr>
                <a:solidFill>
                  <a:schemeClr val="tx1"/>
                </a:solidFill>
                <a:latin typeface="Arial" pitchFamily="34" charset="0"/>
                <a:cs typeface="Arial" pitchFamily="34" charset="0"/>
              </a:defRPr>
            </a:lvl9pPr>
          </a:lstStyle>
          <a:p>
            <a:pPr eaLnBrk="1">
              <a:lnSpc>
                <a:spcPct val="98000"/>
              </a:lnSpc>
              <a:buClr>
                <a:srgbClr val="000000"/>
              </a:buClr>
              <a:buSzPct val="100000"/>
            </a:pPr>
            <a:r>
              <a:rPr lang="en-IN" sz="1600" b="1" dirty="0" smtClean="0">
                <a:solidFill>
                  <a:srgbClr val="0000FF"/>
                </a:solidFill>
                <a:latin typeface="+mn-lt"/>
              </a:rPr>
              <a:t>GENIE : modified </a:t>
            </a:r>
          </a:p>
          <a:p>
            <a:pPr eaLnBrk="1">
              <a:lnSpc>
                <a:spcPct val="98000"/>
              </a:lnSpc>
              <a:buClr>
                <a:srgbClr val="000000"/>
              </a:buClr>
              <a:buSzPct val="100000"/>
            </a:pPr>
            <a:r>
              <a:rPr lang="en-IN" sz="2000" b="1" dirty="0" smtClean="0">
                <a:latin typeface="+mn-lt"/>
              </a:rPr>
              <a:t>3D neutrino flux,</a:t>
            </a:r>
          </a:p>
          <a:p>
            <a:pPr eaLnBrk="1">
              <a:lnSpc>
                <a:spcPct val="98000"/>
              </a:lnSpc>
              <a:buClr>
                <a:srgbClr val="000000"/>
              </a:buClr>
              <a:buSzPct val="100000"/>
            </a:pPr>
            <a:r>
              <a:rPr lang="en-IN" sz="2000" b="1" dirty="0" smtClean="0">
                <a:latin typeface="+mn-lt"/>
              </a:rPr>
              <a:t>Weighted evt</a:t>
            </a:r>
          </a:p>
          <a:p>
            <a:pPr eaLnBrk="1">
              <a:lnSpc>
                <a:spcPct val="98000"/>
              </a:lnSpc>
              <a:buClr>
                <a:srgbClr val="000000"/>
              </a:buClr>
              <a:buSzPct val="100000"/>
            </a:pPr>
            <a:r>
              <a:rPr lang="en-IN" sz="1600" b="1" dirty="0" smtClean="0">
                <a:solidFill>
                  <a:srgbClr val="0000FF"/>
                </a:solidFill>
                <a:latin typeface="DejaVu Sans"/>
              </a:rPr>
              <a:t> </a:t>
            </a:r>
            <a:endParaRPr lang="en-IN" sz="1600" b="1" dirty="0">
              <a:solidFill>
                <a:srgbClr val="0000FF"/>
              </a:solidFill>
              <a:latin typeface="DejaVu Sans"/>
            </a:endParaRPr>
          </a:p>
        </p:txBody>
      </p:sp>
      <p:sp>
        <p:nvSpPr>
          <p:cNvPr id="43014" name="Line 6"/>
          <p:cNvSpPr>
            <a:spLocks noChangeShapeType="1"/>
          </p:cNvSpPr>
          <p:nvPr/>
        </p:nvSpPr>
        <p:spPr bwMode="auto">
          <a:xfrm>
            <a:off x="168275" y="5055275"/>
            <a:ext cx="881697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82058" tIns="41029" rIns="82058" bIns="41029"/>
          <a:lstStyle/>
          <a:p>
            <a:endParaRPr lang="en-IN" dirty="0"/>
          </a:p>
        </p:txBody>
      </p:sp>
      <p:sp>
        <p:nvSpPr>
          <p:cNvPr id="43015" name="Text Box 7"/>
          <p:cNvSpPr txBox="1">
            <a:spLocks noChangeArrowheads="1"/>
          </p:cNvSpPr>
          <p:nvPr/>
        </p:nvSpPr>
        <p:spPr bwMode="auto">
          <a:xfrm>
            <a:off x="495300" y="2761338"/>
            <a:ext cx="1062037"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0756" tIns="46483" rIns="80756" bIns="40379"/>
          <a:lstStyle>
            <a:lvl1pPr defTabSz="401638" eaLnBrk="0" hangingPunct="0">
              <a:tabLst>
                <a:tab pos="649288" algn="l"/>
              </a:tabLst>
              <a:defRPr>
                <a:solidFill>
                  <a:schemeClr val="tx1"/>
                </a:solidFill>
                <a:latin typeface="Arial" pitchFamily="34" charset="0"/>
                <a:cs typeface="Arial" pitchFamily="34" charset="0"/>
              </a:defRPr>
            </a:lvl1pPr>
            <a:lvl2pPr marL="742950" indent="-285750" defTabSz="401638" eaLnBrk="0" hangingPunct="0">
              <a:tabLst>
                <a:tab pos="649288" algn="l"/>
              </a:tabLst>
              <a:defRPr>
                <a:solidFill>
                  <a:schemeClr val="tx1"/>
                </a:solidFill>
                <a:latin typeface="Arial" pitchFamily="34" charset="0"/>
                <a:cs typeface="Arial" pitchFamily="34" charset="0"/>
              </a:defRPr>
            </a:lvl2pPr>
            <a:lvl3pPr marL="1143000" indent="-228600" defTabSz="401638" eaLnBrk="0" hangingPunct="0">
              <a:tabLst>
                <a:tab pos="649288" algn="l"/>
              </a:tabLst>
              <a:defRPr>
                <a:solidFill>
                  <a:schemeClr val="tx1"/>
                </a:solidFill>
                <a:latin typeface="Arial" pitchFamily="34" charset="0"/>
                <a:cs typeface="Arial" pitchFamily="34" charset="0"/>
              </a:defRPr>
            </a:lvl3pPr>
            <a:lvl4pPr marL="1600200" indent="-228600" defTabSz="401638" eaLnBrk="0" hangingPunct="0">
              <a:tabLst>
                <a:tab pos="649288" algn="l"/>
              </a:tabLst>
              <a:defRPr>
                <a:solidFill>
                  <a:schemeClr val="tx1"/>
                </a:solidFill>
                <a:latin typeface="Arial" pitchFamily="34" charset="0"/>
                <a:cs typeface="Arial" pitchFamily="34" charset="0"/>
              </a:defRPr>
            </a:lvl4pPr>
            <a:lvl5pPr marL="2057400" indent="-228600" defTabSz="401638" eaLnBrk="0" hangingPunct="0">
              <a:tabLst>
                <a:tab pos="649288" algn="l"/>
              </a:tabLst>
              <a:defRPr>
                <a:solidFill>
                  <a:schemeClr val="tx1"/>
                </a:solidFill>
                <a:latin typeface="Arial" pitchFamily="34" charset="0"/>
                <a:cs typeface="Arial" pitchFamily="34" charset="0"/>
              </a:defRPr>
            </a:lvl5pPr>
            <a:lvl6pPr marL="2514600" indent="-228600" defTabSz="401638" eaLnBrk="0" fontAlgn="base" hangingPunct="0">
              <a:spcBef>
                <a:spcPct val="0"/>
              </a:spcBef>
              <a:spcAft>
                <a:spcPct val="0"/>
              </a:spcAft>
              <a:tabLst>
                <a:tab pos="649288" algn="l"/>
              </a:tabLst>
              <a:defRPr>
                <a:solidFill>
                  <a:schemeClr val="tx1"/>
                </a:solidFill>
                <a:latin typeface="Arial" pitchFamily="34" charset="0"/>
                <a:cs typeface="Arial" pitchFamily="34" charset="0"/>
              </a:defRPr>
            </a:lvl6pPr>
            <a:lvl7pPr marL="2971800" indent="-228600" defTabSz="401638" eaLnBrk="0" fontAlgn="base" hangingPunct="0">
              <a:spcBef>
                <a:spcPct val="0"/>
              </a:spcBef>
              <a:spcAft>
                <a:spcPct val="0"/>
              </a:spcAft>
              <a:tabLst>
                <a:tab pos="649288" algn="l"/>
              </a:tabLst>
              <a:defRPr>
                <a:solidFill>
                  <a:schemeClr val="tx1"/>
                </a:solidFill>
                <a:latin typeface="Arial" pitchFamily="34" charset="0"/>
                <a:cs typeface="Arial" pitchFamily="34" charset="0"/>
              </a:defRPr>
            </a:lvl7pPr>
            <a:lvl8pPr marL="3429000" indent="-228600" defTabSz="401638" eaLnBrk="0" fontAlgn="base" hangingPunct="0">
              <a:spcBef>
                <a:spcPct val="0"/>
              </a:spcBef>
              <a:spcAft>
                <a:spcPct val="0"/>
              </a:spcAft>
              <a:tabLst>
                <a:tab pos="649288" algn="l"/>
              </a:tabLst>
              <a:defRPr>
                <a:solidFill>
                  <a:schemeClr val="tx1"/>
                </a:solidFill>
                <a:latin typeface="Arial" pitchFamily="34" charset="0"/>
                <a:cs typeface="Arial" pitchFamily="34" charset="0"/>
              </a:defRPr>
            </a:lvl8pPr>
            <a:lvl9pPr marL="3886200" indent="-228600" defTabSz="401638" eaLnBrk="0" fontAlgn="base" hangingPunct="0">
              <a:spcBef>
                <a:spcPct val="0"/>
              </a:spcBef>
              <a:spcAft>
                <a:spcPct val="0"/>
              </a:spcAft>
              <a:tabLst>
                <a:tab pos="649288" algn="l"/>
              </a:tabLst>
              <a:defRPr>
                <a:solidFill>
                  <a:schemeClr val="tx1"/>
                </a:solidFill>
                <a:latin typeface="Arial" pitchFamily="34" charset="0"/>
                <a:cs typeface="Arial" pitchFamily="34" charset="0"/>
              </a:defRPr>
            </a:lvl9pPr>
          </a:lstStyle>
          <a:p>
            <a:pPr eaLnBrk="1">
              <a:lnSpc>
                <a:spcPct val="98000"/>
              </a:lnSpc>
              <a:buClr>
                <a:srgbClr val="000000"/>
              </a:buClr>
              <a:buSzPct val="100000"/>
            </a:pPr>
            <a:r>
              <a:rPr lang="en-IN" sz="1600" b="1" dirty="0">
                <a:solidFill>
                  <a:srgbClr val="0000FF"/>
                </a:solidFill>
                <a:latin typeface="DejaVu Sans"/>
              </a:rPr>
              <a:t>GEANT</a:t>
            </a:r>
          </a:p>
        </p:txBody>
      </p:sp>
      <p:sp>
        <p:nvSpPr>
          <p:cNvPr id="43016" name="Text Box 8"/>
          <p:cNvSpPr txBox="1">
            <a:spLocks noChangeArrowheads="1"/>
          </p:cNvSpPr>
          <p:nvPr/>
        </p:nvSpPr>
        <p:spPr bwMode="auto">
          <a:xfrm>
            <a:off x="2454275" y="876975"/>
            <a:ext cx="3590925"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0756" tIns="40379" rIns="80756" bIns="40379"/>
          <a:lstStyle>
            <a:lvl1pPr defTabSz="401638" eaLnBrk="0" hangingPunct="0">
              <a:tabLst>
                <a:tab pos="649288" algn="l"/>
                <a:tab pos="1296988" algn="l"/>
                <a:tab pos="1947863" algn="l"/>
                <a:tab pos="2597150" algn="l"/>
                <a:tab pos="3248025" algn="l"/>
              </a:tabLst>
              <a:defRPr>
                <a:solidFill>
                  <a:schemeClr val="tx1"/>
                </a:solidFill>
                <a:latin typeface="Arial" pitchFamily="34" charset="0"/>
                <a:cs typeface="Arial" pitchFamily="34" charset="0"/>
              </a:defRPr>
            </a:lvl1pPr>
            <a:lvl2pPr marL="742950" indent="-285750" defTabSz="401638" eaLnBrk="0" hangingPunct="0">
              <a:tabLst>
                <a:tab pos="649288" algn="l"/>
                <a:tab pos="1296988" algn="l"/>
                <a:tab pos="1947863" algn="l"/>
                <a:tab pos="2597150" algn="l"/>
                <a:tab pos="3248025" algn="l"/>
              </a:tabLst>
              <a:defRPr>
                <a:solidFill>
                  <a:schemeClr val="tx1"/>
                </a:solidFill>
                <a:latin typeface="Arial" pitchFamily="34" charset="0"/>
                <a:cs typeface="Arial" pitchFamily="34" charset="0"/>
              </a:defRPr>
            </a:lvl2pPr>
            <a:lvl3pPr marL="1143000" indent="-228600" defTabSz="401638" eaLnBrk="0" hangingPunct="0">
              <a:tabLst>
                <a:tab pos="649288" algn="l"/>
                <a:tab pos="1296988" algn="l"/>
                <a:tab pos="1947863" algn="l"/>
                <a:tab pos="2597150" algn="l"/>
                <a:tab pos="3248025" algn="l"/>
              </a:tabLst>
              <a:defRPr>
                <a:solidFill>
                  <a:schemeClr val="tx1"/>
                </a:solidFill>
                <a:latin typeface="Arial" pitchFamily="34" charset="0"/>
                <a:cs typeface="Arial" pitchFamily="34" charset="0"/>
              </a:defRPr>
            </a:lvl3pPr>
            <a:lvl4pPr marL="1600200" indent="-228600" defTabSz="401638" eaLnBrk="0" hangingPunct="0">
              <a:tabLst>
                <a:tab pos="649288" algn="l"/>
                <a:tab pos="1296988" algn="l"/>
                <a:tab pos="1947863" algn="l"/>
                <a:tab pos="2597150" algn="l"/>
                <a:tab pos="3248025" algn="l"/>
              </a:tabLst>
              <a:defRPr>
                <a:solidFill>
                  <a:schemeClr val="tx1"/>
                </a:solidFill>
                <a:latin typeface="Arial" pitchFamily="34" charset="0"/>
                <a:cs typeface="Arial" pitchFamily="34" charset="0"/>
              </a:defRPr>
            </a:lvl4pPr>
            <a:lvl5pPr marL="2057400" indent="-228600" defTabSz="401638" eaLnBrk="0" hangingPunct="0">
              <a:tabLst>
                <a:tab pos="649288" algn="l"/>
                <a:tab pos="1296988" algn="l"/>
                <a:tab pos="1947863" algn="l"/>
                <a:tab pos="2597150" algn="l"/>
                <a:tab pos="3248025" algn="l"/>
              </a:tabLst>
              <a:defRPr>
                <a:solidFill>
                  <a:schemeClr val="tx1"/>
                </a:solidFill>
                <a:latin typeface="Arial" pitchFamily="34" charset="0"/>
                <a:cs typeface="Arial" pitchFamily="34" charset="0"/>
              </a:defRPr>
            </a:lvl5pPr>
            <a:lvl6pPr marL="2514600" indent="-228600" defTabSz="401638" eaLnBrk="0" fontAlgn="base" hangingPunct="0">
              <a:spcBef>
                <a:spcPct val="0"/>
              </a:spcBef>
              <a:spcAft>
                <a:spcPct val="0"/>
              </a:spcAft>
              <a:tabLst>
                <a:tab pos="649288" algn="l"/>
                <a:tab pos="1296988" algn="l"/>
                <a:tab pos="1947863" algn="l"/>
                <a:tab pos="2597150" algn="l"/>
                <a:tab pos="3248025" algn="l"/>
              </a:tabLst>
              <a:defRPr>
                <a:solidFill>
                  <a:schemeClr val="tx1"/>
                </a:solidFill>
                <a:latin typeface="Arial" pitchFamily="34" charset="0"/>
                <a:cs typeface="Arial" pitchFamily="34" charset="0"/>
              </a:defRPr>
            </a:lvl6pPr>
            <a:lvl7pPr marL="2971800" indent="-228600" defTabSz="401638" eaLnBrk="0" fontAlgn="base" hangingPunct="0">
              <a:spcBef>
                <a:spcPct val="0"/>
              </a:spcBef>
              <a:spcAft>
                <a:spcPct val="0"/>
              </a:spcAft>
              <a:tabLst>
                <a:tab pos="649288" algn="l"/>
                <a:tab pos="1296988" algn="l"/>
                <a:tab pos="1947863" algn="l"/>
                <a:tab pos="2597150" algn="l"/>
                <a:tab pos="3248025" algn="l"/>
              </a:tabLst>
              <a:defRPr>
                <a:solidFill>
                  <a:schemeClr val="tx1"/>
                </a:solidFill>
                <a:latin typeface="Arial" pitchFamily="34" charset="0"/>
                <a:cs typeface="Arial" pitchFamily="34" charset="0"/>
              </a:defRPr>
            </a:lvl7pPr>
            <a:lvl8pPr marL="3429000" indent="-228600" defTabSz="401638" eaLnBrk="0" fontAlgn="base" hangingPunct="0">
              <a:spcBef>
                <a:spcPct val="0"/>
              </a:spcBef>
              <a:spcAft>
                <a:spcPct val="0"/>
              </a:spcAft>
              <a:tabLst>
                <a:tab pos="649288" algn="l"/>
                <a:tab pos="1296988" algn="l"/>
                <a:tab pos="1947863" algn="l"/>
                <a:tab pos="2597150" algn="l"/>
                <a:tab pos="3248025" algn="l"/>
              </a:tabLst>
              <a:defRPr>
                <a:solidFill>
                  <a:schemeClr val="tx1"/>
                </a:solidFill>
                <a:latin typeface="Arial" pitchFamily="34" charset="0"/>
                <a:cs typeface="Arial" pitchFamily="34" charset="0"/>
              </a:defRPr>
            </a:lvl8pPr>
            <a:lvl9pPr marL="3886200" indent="-228600" defTabSz="401638" eaLnBrk="0" fontAlgn="base" hangingPunct="0">
              <a:spcBef>
                <a:spcPct val="0"/>
              </a:spcBef>
              <a:spcAft>
                <a:spcPct val="0"/>
              </a:spcAft>
              <a:tabLst>
                <a:tab pos="649288" algn="l"/>
                <a:tab pos="1296988" algn="l"/>
                <a:tab pos="1947863" algn="l"/>
                <a:tab pos="2597150" algn="l"/>
                <a:tab pos="3248025" algn="l"/>
              </a:tabLst>
              <a:defRPr>
                <a:solidFill>
                  <a:schemeClr val="tx1"/>
                </a:solidFill>
                <a:latin typeface="Arial" pitchFamily="34" charset="0"/>
                <a:cs typeface="Arial" pitchFamily="34" charset="0"/>
              </a:defRPr>
            </a:lvl9pPr>
          </a:lstStyle>
          <a:p>
            <a:pPr algn="ctr" eaLnBrk="1">
              <a:lnSpc>
                <a:spcPct val="108000"/>
              </a:lnSpc>
              <a:buClr>
                <a:srgbClr val="000000"/>
              </a:buClr>
              <a:buSzPct val="100000"/>
            </a:pPr>
            <a:r>
              <a:rPr lang="en-IN" sz="1600" b="1" dirty="0">
                <a:solidFill>
                  <a:srgbClr val="0070C0"/>
                </a:solidFill>
                <a:latin typeface="Century Schoolbook L"/>
              </a:rPr>
              <a:t>Neutrino Event Generation</a:t>
            </a:r>
          </a:p>
          <a:p>
            <a:pPr algn="ctr" eaLnBrk="1">
              <a:lnSpc>
                <a:spcPct val="124000"/>
              </a:lnSpc>
              <a:buClr>
                <a:srgbClr val="000000"/>
              </a:buClr>
              <a:buSzPct val="100000"/>
            </a:pPr>
            <a:r>
              <a:rPr lang="en-IN" sz="1300" b="1" dirty="0">
                <a:solidFill>
                  <a:srgbClr val="FF0000"/>
                </a:solidFill>
                <a:latin typeface="Sawasdee"/>
              </a:rPr>
              <a:t>ν</a:t>
            </a:r>
            <a:r>
              <a:rPr lang="en-IN" sz="1300" b="1" baseline="-33000" dirty="0">
                <a:solidFill>
                  <a:srgbClr val="FF0000"/>
                </a:solidFill>
                <a:latin typeface="Sawasdee"/>
              </a:rPr>
              <a:t>a</a:t>
            </a:r>
            <a:r>
              <a:rPr lang="en-IN" sz="1300" b="1" dirty="0">
                <a:solidFill>
                  <a:srgbClr val="FF0000"/>
                </a:solidFill>
                <a:latin typeface="Sawasdee"/>
              </a:rPr>
              <a:t>+ X -&gt; A + B + ...</a:t>
            </a:r>
          </a:p>
          <a:p>
            <a:pPr algn="ctr" eaLnBrk="1">
              <a:lnSpc>
                <a:spcPct val="124000"/>
              </a:lnSpc>
              <a:buClr>
                <a:srgbClr val="000000"/>
              </a:buClr>
              <a:buSzPct val="100000"/>
            </a:pPr>
            <a:r>
              <a:rPr lang="en-IN" sz="1300" b="1" dirty="0">
                <a:solidFill>
                  <a:srgbClr val="0070C0"/>
                </a:solidFill>
                <a:latin typeface="Sawasdee"/>
              </a:rPr>
              <a:t>Generates particles that result from a random interaction of a neutrino with matter using  theoretical models .</a:t>
            </a:r>
          </a:p>
          <a:p>
            <a:pPr algn="ctr" eaLnBrk="1">
              <a:lnSpc>
                <a:spcPct val="124000"/>
              </a:lnSpc>
              <a:buClr>
                <a:srgbClr val="000000"/>
              </a:buClr>
              <a:buSzPct val="100000"/>
            </a:pPr>
            <a:endParaRPr lang="en-IN" sz="1300" dirty="0">
              <a:solidFill>
                <a:srgbClr val="000000"/>
              </a:solidFill>
              <a:latin typeface="Sawasdee"/>
            </a:endParaRPr>
          </a:p>
          <a:p>
            <a:pPr algn="ctr" eaLnBrk="1">
              <a:lnSpc>
                <a:spcPct val="124000"/>
              </a:lnSpc>
              <a:buClr>
                <a:srgbClr val="000000"/>
              </a:buClr>
              <a:buSzPct val="100000"/>
            </a:pPr>
            <a:endParaRPr lang="en-IN" sz="1300" dirty="0">
              <a:solidFill>
                <a:srgbClr val="000000"/>
              </a:solidFill>
              <a:latin typeface="Sawasdee"/>
            </a:endParaRPr>
          </a:p>
        </p:txBody>
      </p:sp>
      <p:sp>
        <p:nvSpPr>
          <p:cNvPr id="43017" name="Text Box 9"/>
          <p:cNvSpPr txBox="1">
            <a:spLocks noChangeArrowheads="1"/>
          </p:cNvSpPr>
          <p:nvPr/>
        </p:nvSpPr>
        <p:spPr bwMode="auto">
          <a:xfrm>
            <a:off x="6372225" y="876975"/>
            <a:ext cx="2613025" cy="128587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0756" tIns="40379" rIns="80756" bIns="40379"/>
          <a:lstStyle>
            <a:lvl1pPr defTabSz="401638" eaLnBrk="0" hangingPunct="0">
              <a:tabLst>
                <a:tab pos="649288" algn="l"/>
                <a:tab pos="1296988" algn="l"/>
                <a:tab pos="1947863" algn="l"/>
              </a:tabLst>
              <a:defRPr>
                <a:solidFill>
                  <a:schemeClr val="tx1"/>
                </a:solidFill>
                <a:latin typeface="Arial" pitchFamily="34" charset="0"/>
                <a:cs typeface="Arial" pitchFamily="34" charset="0"/>
              </a:defRPr>
            </a:lvl1pPr>
            <a:lvl2pPr marL="742950" indent="-285750" defTabSz="401638" eaLnBrk="0" hangingPunct="0">
              <a:tabLst>
                <a:tab pos="649288" algn="l"/>
                <a:tab pos="1296988" algn="l"/>
                <a:tab pos="1947863" algn="l"/>
              </a:tabLst>
              <a:defRPr>
                <a:solidFill>
                  <a:schemeClr val="tx1"/>
                </a:solidFill>
                <a:latin typeface="Arial" pitchFamily="34" charset="0"/>
                <a:cs typeface="Arial" pitchFamily="34" charset="0"/>
              </a:defRPr>
            </a:lvl2pPr>
            <a:lvl3pPr marL="1143000" indent="-228600" defTabSz="401638" eaLnBrk="0" hangingPunct="0">
              <a:tabLst>
                <a:tab pos="649288" algn="l"/>
                <a:tab pos="1296988" algn="l"/>
                <a:tab pos="1947863" algn="l"/>
              </a:tabLst>
              <a:defRPr>
                <a:solidFill>
                  <a:schemeClr val="tx1"/>
                </a:solidFill>
                <a:latin typeface="Arial" pitchFamily="34" charset="0"/>
                <a:cs typeface="Arial" pitchFamily="34" charset="0"/>
              </a:defRPr>
            </a:lvl3pPr>
            <a:lvl4pPr marL="1600200" indent="-228600" defTabSz="401638" eaLnBrk="0" hangingPunct="0">
              <a:tabLst>
                <a:tab pos="649288" algn="l"/>
                <a:tab pos="1296988" algn="l"/>
                <a:tab pos="1947863" algn="l"/>
              </a:tabLst>
              <a:defRPr>
                <a:solidFill>
                  <a:schemeClr val="tx1"/>
                </a:solidFill>
                <a:latin typeface="Arial" pitchFamily="34" charset="0"/>
                <a:cs typeface="Arial" pitchFamily="34" charset="0"/>
              </a:defRPr>
            </a:lvl4pPr>
            <a:lvl5pPr marL="2057400" indent="-228600" defTabSz="401638" eaLnBrk="0" hangingPunct="0">
              <a:tabLst>
                <a:tab pos="649288" algn="l"/>
                <a:tab pos="1296988" algn="l"/>
                <a:tab pos="1947863" algn="l"/>
              </a:tabLst>
              <a:defRPr>
                <a:solidFill>
                  <a:schemeClr val="tx1"/>
                </a:solidFill>
                <a:latin typeface="Arial" pitchFamily="34" charset="0"/>
                <a:cs typeface="Arial" pitchFamily="34" charset="0"/>
              </a:defRPr>
            </a:lvl5pPr>
            <a:lvl6pPr marL="2514600" indent="-228600" defTabSz="401638" eaLnBrk="0" fontAlgn="base" hangingPunct="0">
              <a:spcBef>
                <a:spcPct val="0"/>
              </a:spcBef>
              <a:spcAft>
                <a:spcPct val="0"/>
              </a:spcAft>
              <a:tabLst>
                <a:tab pos="649288" algn="l"/>
                <a:tab pos="1296988" algn="l"/>
                <a:tab pos="1947863" algn="l"/>
              </a:tabLst>
              <a:defRPr>
                <a:solidFill>
                  <a:schemeClr val="tx1"/>
                </a:solidFill>
                <a:latin typeface="Arial" pitchFamily="34" charset="0"/>
                <a:cs typeface="Arial" pitchFamily="34" charset="0"/>
              </a:defRPr>
            </a:lvl6pPr>
            <a:lvl7pPr marL="2971800" indent="-228600" defTabSz="401638" eaLnBrk="0" fontAlgn="base" hangingPunct="0">
              <a:spcBef>
                <a:spcPct val="0"/>
              </a:spcBef>
              <a:spcAft>
                <a:spcPct val="0"/>
              </a:spcAft>
              <a:tabLst>
                <a:tab pos="649288" algn="l"/>
                <a:tab pos="1296988" algn="l"/>
                <a:tab pos="1947863" algn="l"/>
              </a:tabLst>
              <a:defRPr>
                <a:solidFill>
                  <a:schemeClr val="tx1"/>
                </a:solidFill>
                <a:latin typeface="Arial" pitchFamily="34" charset="0"/>
                <a:cs typeface="Arial" pitchFamily="34" charset="0"/>
              </a:defRPr>
            </a:lvl7pPr>
            <a:lvl8pPr marL="3429000" indent="-228600" defTabSz="401638" eaLnBrk="0" fontAlgn="base" hangingPunct="0">
              <a:spcBef>
                <a:spcPct val="0"/>
              </a:spcBef>
              <a:spcAft>
                <a:spcPct val="0"/>
              </a:spcAft>
              <a:tabLst>
                <a:tab pos="649288" algn="l"/>
                <a:tab pos="1296988" algn="l"/>
                <a:tab pos="1947863" algn="l"/>
              </a:tabLst>
              <a:defRPr>
                <a:solidFill>
                  <a:schemeClr val="tx1"/>
                </a:solidFill>
                <a:latin typeface="Arial" pitchFamily="34" charset="0"/>
                <a:cs typeface="Arial" pitchFamily="34" charset="0"/>
              </a:defRPr>
            </a:lvl8pPr>
            <a:lvl9pPr marL="3886200" indent="-228600" defTabSz="401638" eaLnBrk="0" fontAlgn="base" hangingPunct="0">
              <a:spcBef>
                <a:spcPct val="0"/>
              </a:spcBef>
              <a:spcAft>
                <a:spcPct val="0"/>
              </a:spcAft>
              <a:tabLst>
                <a:tab pos="649288" algn="l"/>
                <a:tab pos="1296988" algn="l"/>
                <a:tab pos="1947863" algn="l"/>
              </a:tabLst>
              <a:defRPr>
                <a:solidFill>
                  <a:schemeClr val="tx1"/>
                </a:solidFill>
                <a:latin typeface="Arial" pitchFamily="34" charset="0"/>
                <a:cs typeface="Arial" pitchFamily="34" charset="0"/>
              </a:defRPr>
            </a:lvl9pPr>
          </a:lstStyle>
          <a:p>
            <a:pPr algn="ctr" eaLnBrk="1">
              <a:lnSpc>
                <a:spcPct val="107000"/>
              </a:lnSpc>
              <a:buClr>
                <a:srgbClr val="000000"/>
              </a:buClr>
              <a:buSzPct val="100000"/>
            </a:pPr>
            <a:r>
              <a:rPr lang="en-IN" sz="1400" b="1" dirty="0">
                <a:solidFill>
                  <a:srgbClr val="C00000"/>
                </a:solidFill>
                <a:latin typeface="URW Palladio L"/>
              </a:rPr>
              <a:t>Output:</a:t>
            </a:r>
          </a:p>
          <a:p>
            <a:pPr algn="ctr" eaLnBrk="1">
              <a:lnSpc>
                <a:spcPct val="124000"/>
              </a:lnSpc>
              <a:buClr>
                <a:srgbClr val="000000"/>
              </a:buClr>
              <a:buSzPct val="100000"/>
            </a:pPr>
            <a:r>
              <a:rPr lang="en-IN" sz="1300" b="1" dirty="0">
                <a:solidFill>
                  <a:srgbClr val="C00000"/>
                </a:solidFill>
                <a:latin typeface="Sawasdee"/>
              </a:rPr>
              <a:t>i)  Reaction Channel</a:t>
            </a:r>
          </a:p>
          <a:p>
            <a:pPr algn="ctr" eaLnBrk="1">
              <a:lnSpc>
                <a:spcPct val="124000"/>
              </a:lnSpc>
              <a:buClr>
                <a:srgbClr val="000000"/>
              </a:buClr>
              <a:buSzPct val="100000"/>
            </a:pPr>
            <a:r>
              <a:rPr lang="en-IN" sz="1300" b="1" dirty="0">
                <a:solidFill>
                  <a:srgbClr val="C00000"/>
                </a:solidFill>
                <a:latin typeface="Sawasdee"/>
              </a:rPr>
              <a:t>ii) Vertex Information</a:t>
            </a:r>
          </a:p>
          <a:p>
            <a:pPr algn="ctr" eaLnBrk="1">
              <a:lnSpc>
                <a:spcPct val="124000"/>
              </a:lnSpc>
              <a:buClr>
                <a:srgbClr val="000000"/>
              </a:buClr>
              <a:buSzPct val="100000"/>
            </a:pPr>
            <a:r>
              <a:rPr lang="en-IN" sz="1300" b="1" dirty="0">
                <a:solidFill>
                  <a:srgbClr val="C00000"/>
                </a:solidFill>
                <a:latin typeface="Sawasdee"/>
              </a:rPr>
              <a:t>i</a:t>
            </a:r>
            <a:r>
              <a:rPr lang="en-IN" sz="1300" b="1" dirty="0" smtClean="0">
                <a:solidFill>
                  <a:srgbClr val="C00000"/>
                </a:solidFill>
                <a:latin typeface="Sawasdee"/>
              </a:rPr>
              <a:t>ii</a:t>
            </a:r>
            <a:r>
              <a:rPr lang="en-IN" sz="1300" b="1" dirty="0">
                <a:solidFill>
                  <a:srgbClr val="C00000"/>
                </a:solidFill>
                <a:latin typeface="Sawasdee"/>
              </a:rPr>
              <a:t>) Energy &amp; Momentum of all Particles</a:t>
            </a:r>
          </a:p>
        </p:txBody>
      </p:sp>
      <p:sp>
        <p:nvSpPr>
          <p:cNvPr id="43018" name="Text Box 10"/>
          <p:cNvSpPr txBox="1">
            <a:spLocks noChangeArrowheads="1"/>
          </p:cNvSpPr>
          <p:nvPr/>
        </p:nvSpPr>
        <p:spPr bwMode="auto">
          <a:xfrm>
            <a:off x="2127250" y="2345413"/>
            <a:ext cx="40830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0756" tIns="40379" rIns="80756" bIns="40379"/>
          <a:lstStyle>
            <a:lvl1pPr defTabSz="401638" eaLnBrk="0" hangingPunct="0">
              <a:tabLst>
                <a:tab pos="649288" algn="l"/>
                <a:tab pos="1296988" algn="l"/>
                <a:tab pos="1947863" algn="l"/>
                <a:tab pos="2597150" algn="l"/>
                <a:tab pos="3248025" algn="l"/>
                <a:tab pos="3895725" algn="l"/>
              </a:tabLst>
              <a:defRPr>
                <a:solidFill>
                  <a:schemeClr val="tx1"/>
                </a:solidFill>
                <a:latin typeface="Arial" pitchFamily="34" charset="0"/>
                <a:cs typeface="Arial" pitchFamily="34" charset="0"/>
              </a:defRPr>
            </a:lvl1pPr>
            <a:lvl2pPr marL="742950" indent="-285750" defTabSz="401638" eaLnBrk="0" hangingPunct="0">
              <a:tabLst>
                <a:tab pos="649288" algn="l"/>
                <a:tab pos="1296988" algn="l"/>
                <a:tab pos="1947863" algn="l"/>
                <a:tab pos="2597150" algn="l"/>
                <a:tab pos="3248025" algn="l"/>
                <a:tab pos="3895725" algn="l"/>
              </a:tabLst>
              <a:defRPr>
                <a:solidFill>
                  <a:schemeClr val="tx1"/>
                </a:solidFill>
                <a:latin typeface="Arial" pitchFamily="34" charset="0"/>
                <a:cs typeface="Arial" pitchFamily="34" charset="0"/>
              </a:defRPr>
            </a:lvl2pPr>
            <a:lvl3pPr marL="1143000" indent="-228600" defTabSz="401638" eaLnBrk="0" hangingPunct="0">
              <a:tabLst>
                <a:tab pos="649288" algn="l"/>
                <a:tab pos="1296988" algn="l"/>
                <a:tab pos="1947863" algn="l"/>
                <a:tab pos="2597150" algn="l"/>
                <a:tab pos="3248025" algn="l"/>
                <a:tab pos="3895725" algn="l"/>
              </a:tabLst>
              <a:defRPr>
                <a:solidFill>
                  <a:schemeClr val="tx1"/>
                </a:solidFill>
                <a:latin typeface="Arial" pitchFamily="34" charset="0"/>
                <a:cs typeface="Arial" pitchFamily="34" charset="0"/>
              </a:defRPr>
            </a:lvl3pPr>
            <a:lvl4pPr marL="1600200" indent="-228600" defTabSz="401638" eaLnBrk="0" hangingPunct="0">
              <a:tabLst>
                <a:tab pos="649288" algn="l"/>
                <a:tab pos="1296988" algn="l"/>
                <a:tab pos="1947863" algn="l"/>
                <a:tab pos="2597150" algn="l"/>
                <a:tab pos="3248025" algn="l"/>
                <a:tab pos="3895725" algn="l"/>
              </a:tabLst>
              <a:defRPr>
                <a:solidFill>
                  <a:schemeClr val="tx1"/>
                </a:solidFill>
                <a:latin typeface="Arial" pitchFamily="34" charset="0"/>
                <a:cs typeface="Arial" pitchFamily="34" charset="0"/>
              </a:defRPr>
            </a:lvl4pPr>
            <a:lvl5pPr marL="2057400" indent="-228600" defTabSz="401638" eaLnBrk="0" hangingPunct="0">
              <a:tabLst>
                <a:tab pos="649288" algn="l"/>
                <a:tab pos="1296988" algn="l"/>
                <a:tab pos="1947863" algn="l"/>
                <a:tab pos="2597150" algn="l"/>
                <a:tab pos="3248025" algn="l"/>
                <a:tab pos="3895725" algn="l"/>
              </a:tabLst>
              <a:defRPr>
                <a:solidFill>
                  <a:schemeClr val="tx1"/>
                </a:solidFill>
                <a:latin typeface="Arial" pitchFamily="34" charset="0"/>
                <a:cs typeface="Arial" pitchFamily="34" charset="0"/>
              </a:defRPr>
            </a:lvl5pPr>
            <a:lvl6pPr marL="2514600" indent="-228600" defTabSz="401638" eaLnBrk="0" fontAlgn="base" hangingPunct="0">
              <a:spcBef>
                <a:spcPct val="0"/>
              </a:spcBef>
              <a:spcAft>
                <a:spcPct val="0"/>
              </a:spcAft>
              <a:tabLst>
                <a:tab pos="649288" algn="l"/>
                <a:tab pos="1296988" algn="l"/>
                <a:tab pos="1947863" algn="l"/>
                <a:tab pos="2597150" algn="l"/>
                <a:tab pos="3248025" algn="l"/>
                <a:tab pos="3895725" algn="l"/>
              </a:tabLst>
              <a:defRPr>
                <a:solidFill>
                  <a:schemeClr val="tx1"/>
                </a:solidFill>
                <a:latin typeface="Arial" pitchFamily="34" charset="0"/>
                <a:cs typeface="Arial" pitchFamily="34" charset="0"/>
              </a:defRPr>
            </a:lvl6pPr>
            <a:lvl7pPr marL="2971800" indent="-228600" defTabSz="401638" eaLnBrk="0" fontAlgn="base" hangingPunct="0">
              <a:spcBef>
                <a:spcPct val="0"/>
              </a:spcBef>
              <a:spcAft>
                <a:spcPct val="0"/>
              </a:spcAft>
              <a:tabLst>
                <a:tab pos="649288" algn="l"/>
                <a:tab pos="1296988" algn="l"/>
                <a:tab pos="1947863" algn="l"/>
                <a:tab pos="2597150" algn="l"/>
                <a:tab pos="3248025" algn="l"/>
                <a:tab pos="3895725" algn="l"/>
              </a:tabLst>
              <a:defRPr>
                <a:solidFill>
                  <a:schemeClr val="tx1"/>
                </a:solidFill>
                <a:latin typeface="Arial" pitchFamily="34" charset="0"/>
                <a:cs typeface="Arial" pitchFamily="34" charset="0"/>
              </a:defRPr>
            </a:lvl7pPr>
            <a:lvl8pPr marL="3429000" indent="-228600" defTabSz="401638" eaLnBrk="0" fontAlgn="base" hangingPunct="0">
              <a:spcBef>
                <a:spcPct val="0"/>
              </a:spcBef>
              <a:spcAft>
                <a:spcPct val="0"/>
              </a:spcAft>
              <a:tabLst>
                <a:tab pos="649288" algn="l"/>
                <a:tab pos="1296988" algn="l"/>
                <a:tab pos="1947863" algn="l"/>
                <a:tab pos="2597150" algn="l"/>
                <a:tab pos="3248025" algn="l"/>
                <a:tab pos="3895725" algn="l"/>
              </a:tabLst>
              <a:defRPr>
                <a:solidFill>
                  <a:schemeClr val="tx1"/>
                </a:solidFill>
                <a:latin typeface="Arial" pitchFamily="34" charset="0"/>
                <a:cs typeface="Arial" pitchFamily="34" charset="0"/>
              </a:defRPr>
            </a:lvl8pPr>
            <a:lvl9pPr marL="3886200" indent="-228600" defTabSz="401638" eaLnBrk="0" fontAlgn="base" hangingPunct="0">
              <a:spcBef>
                <a:spcPct val="0"/>
              </a:spcBef>
              <a:spcAft>
                <a:spcPct val="0"/>
              </a:spcAft>
              <a:tabLst>
                <a:tab pos="649288" algn="l"/>
                <a:tab pos="1296988" algn="l"/>
                <a:tab pos="1947863" algn="l"/>
                <a:tab pos="2597150" algn="l"/>
                <a:tab pos="3248025" algn="l"/>
                <a:tab pos="3895725" algn="l"/>
              </a:tabLst>
              <a:defRPr>
                <a:solidFill>
                  <a:schemeClr val="tx1"/>
                </a:solidFill>
                <a:latin typeface="Arial" pitchFamily="34" charset="0"/>
                <a:cs typeface="Arial" pitchFamily="34" charset="0"/>
              </a:defRPr>
            </a:lvl9pPr>
          </a:lstStyle>
          <a:p>
            <a:pPr algn="ctr" eaLnBrk="1">
              <a:lnSpc>
                <a:spcPct val="108000"/>
              </a:lnSpc>
              <a:buClr>
                <a:srgbClr val="000000"/>
              </a:buClr>
              <a:buSzPct val="100000"/>
            </a:pPr>
            <a:r>
              <a:rPr lang="en-IN" sz="1600" b="1" dirty="0">
                <a:solidFill>
                  <a:srgbClr val="0070C0"/>
                </a:solidFill>
                <a:latin typeface="Century Schoolbook L"/>
              </a:rPr>
              <a:t>Event Simulation</a:t>
            </a:r>
          </a:p>
          <a:p>
            <a:pPr algn="ctr" eaLnBrk="1">
              <a:lnSpc>
                <a:spcPct val="124000"/>
              </a:lnSpc>
              <a:buClr>
                <a:srgbClr val="000000"/>
              </a:buClr>
              <a:buSzPct val="100000"/>
            </a:pPr>
            <a:r>
              <a:rPr lang="en-IN" sz="1300" b="1" dirty="0">
                <a:solidFill>
                  <a:srgbClr val="FF0000"/>
                </a:solidFill>
                <a:latin typeface="Sawasdee"/>
              </a:rPr>
              <a:t> A + B + ... through RPCs + Mag.Field</a:t>
            </a:r>
          </a:p>
          <a:p>
            <a:pPr algn="ctr" eaLnBrk="1">
              <a:lnSpc>
                <a:spcPct val="124000"/>
              </a:lnSpc>
              <a:buClr>
                <a:srgbClr val="000000"/>
              </a:buClr>
              <a:buSzPct val="100000"/>
            </a:pPr>
            <a:r>
              <a:rPr lang="en-IN" sz="1300" b="1" dirty="0">
                <a:solidFill>
                  <a:srgbClr val="0070C0"/>
                </a:solidFill>
                <a:latin typeface="Sawasdee"/>
              </a:rPr>
              <a:t>Simulate propagation of particles through the detector (RPCs + Magnetic Field)</a:t>
            </a:r>
          </a:p>
        </p:txBody>
      </p:sp>
      <p:sp>
        <p:nvSpPr>
          <p:cNvPr id="43019" name="Text Box 11"/>
          <p:cNvSpPr txBox="1">
            <a:spLocks noChangeArrowheads="1"/>
          </p:cNvSpPr>
          <p:nvPr/>
        </p:nvSpPr>
        <p:spPr bwMode="auto">
          <a:xfrm>
            <a:off x="6024562" y="2281913"/>
            <a:ext cx="2992438"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0756" tIns="40379" rIns="80756" bIns="40379"/>
          <a:lstStyle>
            <a:lvl1pPr defTabSz="401638" eaLnBrk="0" hangingPunct="0">
              <a:tabLst>
                <a:tab pos="649288" algn="l"/>
                <a:tab pos="1296988" algn="l"/>
                <a:tab pos="1947863" algn="l"/>
                <a:tab pos="2597150" algn="l"/>
              </a:tabLst>
              <a:defRPr>
                <a:solidFill>
                  <a:schemeClr val="tx1"/>
                </a:solidFill>
                <a:latin typeface="Arial" pitchFamily="34" charset="0"/>
                <a:cs typeface="Arial" pitchFamily="34" charset="0"/>
              </a:defRPr>
            </a:lvl1pPr>
            <a:lvl2pPr marL="742950" indent="-285750" defTabSz="401638" eaLnBrk="0" hangingPunct="0">
              <a:tabLst>
                <a:tab pos="649288" algn="l"/>
                <a:tab pos="1296988" algn="l"/>
                <a:tab pos="1947863" algn="l"/>
                <a:tab pos="2597150" algn="l"/>
              </a:tabLst>
              <a:defRPr>
                <a:solidFill>
                  <a:schemeClr val="tx1"/>
                </a:solidFill>
                <a:latin typeface="Arial" pitchFamily="34" charset="0"/>
                <a:cs typeface="Arial" pitchFamily="34" charset="0"/>
              </a:defRPr>
            </a:lvl2pPr>
            <a:lvl3pPr marL="1143000" indent="-228600" defTabSz="401638" eaLnBrk="0" hangingPunct="0">
              <a:tabLst>
                <a:tab pos="649288" algn="l"/>
                <a:tab pos="1296988" algn="l"/>
                <a:tab pos="1947863" algn="l"/>
                <a:tab pos="2597150" algn="l"/>
              </a:tabLst>
              <a:defRPr>
                <a:solidFill>
                  <a:schemeClr val="tx1"/>
                </a:solidFill>
                <a:latin typeface="Arial" pitchFamily="34" charset="0"/>
                <a:cs typeface="Arial" pitchFamily="34" charset="0"/>
              </a:defRPr>
            </a:lvl3pPr>
            <a:lvl4pPr marL="1600200" indent="-228600" defTabSz="401638" eaLnBrk="0" hangingPunct="0">
              <a:tabLst>
                <a:tab pos="649288" algn="l"/>
                <a:tab pos="1296988" algn="l"/>
                <a:tab pos="1947863" algn="l"/>
                <a:tab pos="2597150" algn="l"/>
              </a:tabLst>
              <a:defRPr>
                <a:solidFill>
                  <a:schemeClr val="tx1"/>
                </a:solidFill>
                <a:latin typeface="Arial" pitchFamily="34" charset="0"/>
                <a:cs typeface="Arial" pitchFamily="34" charset="0"/>
              </a:defRPr>
            </a:lvl4pPr>
            <a:lvl5pPr marL="2057400" indent="-228600" defTabSz="401638" eaLnBrk="0" hangingPunct="0">
              <a:tabLst>
                <a:tab pos="649288" algn="l"/>
                <a:tab pos="1296988" algn="l"/>
                <a:tab pos="1947863" algn="l"/>
                <a:tab pos="2597150" algn="l"/>
              </a:tabLst>
              <a:defRPr>
                <a:solidFill>
                  <a:schemeClr val="tx1"/>
                </a:solidFill>
                <a:latin typeface="Arial" pitchFamily="34" charset="0"/>
                <a:cs typeface="Arial" pitchFamily="34" charset="0"/>
              </a:defRPr>
            </a:lvl5pPr>
            <a:lvl6pPr marL="2514600" indent="-228600" defTabSz="401638" eaLnBrk="0" fontAlgn="base" hangingPunct="0">
              <a:spcBef>
                <a:spcPct val="0"/>
              </a:spcBef>
              <a:spcAft>
                <a:spcPct val="0"/>
              </a:spcAft>
              <a:tabLst>
                <a:tab pos="649288" algn="l"/>
                <a:tab pos="1296988" algn="l"/>
                <a:tab pos="1947863" algn="l"/>
                <a:tab pos="2597150" algn="l"/>
              </a:tabLst>
              <a:defRPr>
                <a:solidFill>
                  <a:schemeClr val="tx1"/>
                </a:solidFill>
                <a:latin typeface="Arial" pitchFamily="34" charset="0"/>
                <a:cs typeface="Arial" pitchFamily="34" charset="0"/>
              </a:defRPr>
            </a:lvl6pPr>
            <a:lvl7pPr marL="2971800" indent="-228600" defTabSz="401638" eaLnBrk="0" fontAlgn="base" hangingPunct="0">
              <a:spcBef>
                <a:spcPct val="0"/>
              </a:spcBef>
              <a:spcAft>
                <a:spcPct val="0"/>
              </a:spcAft>
              <a:tabLst>
                <a:tab pos="649288" algn="l"/>
                <a:tab pos="1296988" algn="l"/>
                <a:tab pos="1947863" algn="l"/>
                <a:tab pos="2597150" algn="l"/>
              </a:tabLst>
              <a:defRPr>
                <a:solidFill>
                  <a:schemeClr val="tx1"/>
                </a:solidFill>
                <a:latin typeface="Arial" pitchFamily="34" charset="0"/>
                <a:cs typeface="Arial" pitchFamily="34" charset="0"/>
              </a:defRPr>
            </a:lvl7pPr>
            <a:lvl8pPr marL="3429000" indent="-228600" defTabSz="401638" eaLnBrk="0" fontAlgn="base" hangingPunct="0">
              <a:spcBef>
                <a:spcPct val="0"/>
              </a:spcBef>
              <a:spcAft>
                <a:spcPct val="0"/>
              </a:spcAft>
              <a:tabLst>
                <a:tab pos="649288" algn="l"/>
                <a:tab pos="1296988" algn="l"/>
                <a:tab pos="1947863" algn="l"/>
                <a:tab pos="2597150" algn="l"/>
              </a:tabLst>
              <a:defRPr>
                <a:solidFill>
                  <a:schemeClr val="tx1"/>
                </a:solidFill>
                <a:latin typeface="Arial" pitchFamily="34" charset="0"/>
                <a:cs typeface="Arial" pitchFamily="34" charset="0"/>
              </a:defRPr>
            </a:lvl8pPr>
            <a:lvl9pPr marL="3886200" indent="-228600" defTabSz="401638" eaLnBrk="0" fontAlgn="base" hangingPunct="0">
              <a:spcBef>
                <a:spcPct val="0"/>
              </a:spcBef>
              <a:spcAft>
                <a:spcPct val="0"/>
              </a:spcAft>
              <a:tabLst>
                <a:tab pos="649288" algn="l"/>
                <a:tab pos="1296988" algn="l"/>
                <a:tab pos="1947863" algn="l"/>
                <a:tab pos="2597150" algn="l"/>
              </a:tabLst>
              <a:defRPr>
                <a:solidFill>
                  <a:schemeClr val="tx1"/>
                </a:solidFill>
                <a:latin typeface="Arial" pitchFamily="34" charset="0"/>
                <a:cs typeface="Arial" pitchFamily="34" charset="0"/>
              </a:defRPr>
            </a:lvl9pPr>
          </a:lstStyle>
          <a:p>
            <a:pPr algn="ctr" eaLnBrk="1">
              <a:lnSpc>
                <a:spcPct val="107000"/>
              </a:lnSpc>
              <a:buClr>
                <a:srgbClr val="000000"/>
              </a:buClr>
              <a:buSzPct val="100000"/>
            </a:pPr>
            <a:r>
              <a:rPr lang="en-IN" sz="1400" b="1" dirty="0">
                <a:solidFill>
                  <a:srgbClr val="C00000"/>
                </a:solidFill>
                <a:latin typeface="URW Palladio L"/>
              </a:rPr>
              <a:t>Output:</a:t>
            </a:r>
          </a:p>
          <a:p>
            <a:pPr algn="ctr" eaLnBrk="1">
              <a:lnSpc>
                <a:spcPct val="124000"/>
              </a:lnSpc>
              <a:buClr>
                <a:srgbClr val="000000"/>
              </a:buClr>
              <a:buSzPct val="100000"/>
            </a:pPr>
            <a:r>
              <a:rPr lang="en-IN" sz="1300" b="1" dirty="0">
                <a:solidFill>
                  <a:srgbClr val="C00000"/>
                </a:solidFill>
                <a:latin typeface="Sawasdee"/>
              </a:rPr>
              <a:t>i)  x,y,z,t of the particles at their interaction point in detector</a:t>
            </a:r>
          </a:p>
          <a:p>
            <a:pPr algn="ctr" eaLnBrk="1">
              <a:lnSpc>
                <a:spcPct val="124000"/>
              </a:lnSpc>
              <a:buClr>
                <a:srgbClr val="000000"/>
              </a:buClr>
              <a:buSzPct val="100000"/>
            </a:pPr>
            <a:r>
              <a:rPr lang="en-IN" sz="1300" b="1" dirty="0">
                <a:solidFill>
                  <a:srgbClr val="C00000"/>
                </a:solidFill>
                <a:latin typeface="Sawasdee"/>
              </a:rPr>
              <a:t>ii) Energy deposited</a:t>
            </a:r>
          </a:p>
          <a:p>
            <a:pPr algn="ctr" eaLnBrk="1">
              <a:lnSpc>
                <a:spcPct val="124000"/>
              </a:lnSpc>
              <a:buClr>
                <a:srgbClr val="000000"/>
              </a:buClr>
              <a:buSzPct val="100000"/>
            </a:pPr>
            <a:r>
              <a:rPr lang="en-IN" sz="1300" b="1" dirty="0">
                <a:solidFill>
                  <a:srgbClr val="C00000"/>
                </a:solidFill>
                <a:latin typeface="Sawasdee"/>
              </a:rPr>
              <a:t>iii) Momentum information</a:t>
            </a:r>
          </a:p>
        </p:txBody>
      </p:sp>
      <p:sp>
        <p:nvSpPr>
          <p:cNvPr id="43020" name="Text Box 12"/>
          <p:cNvSpPr txBox="1">
            <a:spLocks noChangeArrowheads="1"/>
          </p:cNvSpPr>
          <p:nvPr/>
        </p:nvSpPr>
        <p:spPr bwMode="auto">
          <a:xfrm>
            <a:off x="2127250" y="3813850"/>
            <a:ext cx="408305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0756" tIns="40379" rIns="80756" bIns="40379"/>
          <a:lstStyle>
            <a:lvl1pPr defTabSz="401638" eaLnBrk="0" hangingPunct="0">
              <a:tabLst>
                <a:tab pos="649288" algn="l"/>
                <a:tab pos="1296988" algn="l"/>
                <a:tab pos="1947863" algn="l"/>
                <a:tab pos="2597150" algn="l"/>
                <a:tab pos="3248025" algn="l"/>
                <a:tab pos="3895725" algn="l"/>
              </a:tabLst>
              <a:defRPr>
                <a:solidFill>
                  <a:schemeClr val="tx1"/>
                </a:solidFill>
                <a:latin typeface="Arial" pitchFamily="34" charset="0"/>
                <a:cs typeface="Arial" pitchFamily="34" charset="0"/>
              </a:defRPr>
            </a:lvl1pPr>
            <a:lvl2pPr marL="742950" indent="-285750" defTabSz="401638" eaLnBrk="0" hangingPunct="0">
              <a:tabLst>
                <a:tab pos="649288" algn="l"/>
                <a:tab pos="1296988" algn="l"/>
                <a:tab pos="1947863" algn="l"/>
                <a:tab pos="2597150" algn="l"/>
                <a:tab pos="3248025" algn="l"/>
                <a:tab pos="3895725" algn="l"/>
              </a:tabLst>
              <a:defRPr>
                <a:solidFill>
                  <a:schemeClr val="tx1"/>
                </a:solidFill>
                <a:latin typeface="Arial" pitchFamily="34" charset="0"/>
                <a:cs typeface="Arial" pitchFamily="34" charset="0"/>
              </a:defRPr>
            </a:lvl2pPr>
            <a:lvl3pPr marL="1143000" indent="-228600" defTabSz="401638" eaLnBrk="0" hangingPunct="0">
              <a:tabLst>
                <a:tab pos="649288" algn="l"/>
                <a:tab pos="1296988" algn="l"/>
                <a:tab pos="1947863" algn="l"/>
                <a:tab pos="2597150" algn="l"/>
                <a:tab pos="3248025" algn="l"/>
                <a:tab pos="3895725" algn="l"/>
              </a:tabLst>
              <a:defRPr>
                <a:solidFill>
                  <a:schemeClr val="tx1"/>
                </a:solidFill>
                <a:latin typeface="Arial" pitchFamily="34" charset="0"/>
                <a:cs typeface="Arial" pitchFamily="34" charset="0"/>
              </a:defRPr>
            </a:lvl3pPr>
            <a:lvl4pPr marL="1600200" indent="-228600" defTabSz="401638" eaLnBrk="0" hangingPunct="0">
              <a:tabLst>
                <a:tab pos="649288" algn="l"/>
                <a:tab pos="1296988" algn="l"/>
                <a:tab pos="1947863" algn="l"/>
                <a:tab pos="2597150" algn="l"/>
                <a:tab pos="3248025" algn="l"/>
                <a:tab pos="3895725" algn="l"/>
              </a:tabLst>
              <a:defRPr>
                <a:solidFill>
                  <a:schemeClr val="tx1"/>
                </a:solidFill>
                <a:latin typeface="Arial" pitchFamily="34" charset="0"/>
                <a:cs typeface="Arial" pitchFamily="34" charset="0"/>
              </a:defRPr>
            </a:lvl4pPr>
            <a:lvl5pPr marL="2057400" indent="-228600" defTabSz="401638" eaLnBrk="0" hangingPunct="0">
              <a:tabLst>
                <a:tab pos="649288" algn="l"/>
                <a:tab pos="1296988" algn="l"/>
                <a:tab pos="1947863" algn="l"/>
                <a:tab pos="2597150" algn="l"/>
                <a:tab pos="3248025" algn="l"/>
                <a:tab pos="3895725" algn="l"/>
              </a:tabLst>
              <a:defRPr>
                <a:solidFill>
                  <a:schemeClr val="tx1"/>
                </a:solidFill>
                <a:latin typeface="Arial" pitchFamily="34" charset="0"/>
                <a:cs typeface="Arial" pitchFamily="34" charset="0"/>
              </a:defRPr>
            </a:lvl5pPr>
            <a:lvl6pPr marL="2514600" indent="-228600" defTabSz="401638" eaLnBrk="0" fontAlgn="base" hangingPunct="0">
              <a:spcBef>
                <a:spcPct val="0"/>
              </a:spcBef>
              <a:spcAft>
                <a:spcPct val="0"/>
              </a:spcAft>
              <a:tabLst>
                <a:tab pos="649288" algn="l"/>
                <a:tab pos="1296988" algn="l"/>
                <a:tab pos="1947863" algn="l"/>
                <a:tab pos="2597150" algn="l"/>
                <a:tab pos="3248025" algn="l"/>
                <a:tab pos="3895725" algn="l"/>
              </a:tabLst>
              <a:defRPr>
                <a:solidFill>
                  <a:schemeClr val="tx1"/>
                </a:solidFill>
                <a:latin typeface="Arial" pitchFamily="34" charset="0"/>
                <a:cs typeface="Arial" pitchFamily="34" charset="0"/>
              </a:defRPr>
            </a:lvl6pPr>
            <a:lvl7pPr marL="2971800" indent="-228600" defTabSz="401638" eaLnBrk="0" fontAlgn="base" hangingPunct="0">
              <a:spcBef>
                <a:spcPct val="0"/>
              </a:spcBef>
              <a:spcAft>
                <a:spcPct val="0"/>
              </a:spcAft>
              <a:tabLst>
                <a:tab pos="649288" algn="l"/>
                <a:tab pos="1296988" algn="l"/>
                <a:tab pos="1947863" algn="l"/>
                <a:tab pos="2597150" algn="l"/>
                <a:tab pos="3248025" algn="l"/>
                <a:tab pos="3895725" algn="l"/>
              </a:tabLst>
              <a:defRPr>
                <a:solidFill>
                  <a:schemeClr val="tx1"/>
                </a:solidFill>
                <a:latin typeface="Arial" pitchFamily="34" charset="0"/>
                <a:cs typeface="Arial" pitchFamily="34" charset="0"/>
              </a:defRPr>
            </a:lvl7pPr>
            <a:lvl8pPr marL="3429000" indent="-228600" defTabSz="401638" eaLnBrk="0" fontAlgn="base" hangingPunct="0">
              <a:spcBef>
                <a:spcPct val="0"/>
              </a:spcBef>
              <a:spcAft>
                <a:spcPct val="0"/>
              </a:spcAft>
              <a:tabLst>
                <a:tab pos="649288" algn="l"/>
                <a:tab pos="1296988" algn="l"/>
                <a:tab pos="1947863" algn="l"/>
                <a:tab pos="2597150" algn="l"/>
                <a:tab pos="3248025" algn="l"/>
                <a:tab pos="3895725" algn="l"/>
              </a:tabLst>
              <a:defRPr>
                <a:solidFill>
                  <a:schemeClr val="tx1"/>
                </a:solidFill>
                <a:latin typeface="Arial" pitchFamily="34" charset="0"/>
                <a:cs typeface="Arial" pitchFamily="34" charset="0"/>
              </a:defRPr>
            </a:lvl8pPr>
            <a:lvl9pPr marL="3886200" indent="-228600" defTabSz="401638" eaLnBrk="0" fontAlgn="base" hangingPunct="0">
              <a:spcBef>
                <a:spcPct val="0"/>
              </a:spcBef>
              <a:spcAft>
                <a:spcPct val="0"/>
              </a:spcAft>
              <a:tabLst>
                <a:tab pos="649288" algn="l"/>
                <a:tab pos="1296988" algn="l"/>
                <a:tab pos="1947863" algn="l"/>
                <a:tab pos="2597150" algn="l"/>
                <a:tab pos="3248025" algn="l"/>
                <a:tab pos="3895725" algn="l"/>
              </a:tabLst>
              <a:defRPr>
                <a:solidFill>
                  <a:schemeClr val="tx1"/>
                </a:solidFill>
                <a:latin typeface="Arial" pitchFamily="34" charset="0"/>
                <a:cs typeface="Arial" pitchFamily="34" charset="0"/>
              </a:defRPr>
            </a:lvl9pPr>
          </a:lstStyle>
          <a:p>
            <a:pPr algn="ctr" eaLnBrk="1">
              <a:lnSpc>
                <a:spcPct val="108000"/>
              </a:lnSpc>
              <a:buClr>
                <a:srgbClr val="000000"/>
              </a:buClr>
              <a:buSzPct val="100000"/>
            </a:pPr>
            <a:r>
              <a:rPr lang="en-IN" sz="1600" b="1" dirty="0">
                <a:solidFill>
                  <a:srgbClr val="0070C0"/>
                </a:solidFill>
                <a:latin typeface="Century Schoolbook L"/>
              </a:rPr>
              <a:t>Event Digitisation</a:t>
            </a:r>
          </a:p>
          <a:p>
            <a:pPr algn="ctr" eaLnBrk="1">
              <a:lnSpc>
                <a:spcPct val="124000"/>
              </a:lnSpc>
              <a:buClr>
                <a:srgbClr val="000000"/>
              </a:buClr>
              <a:buSzPct val="100000"/>
            </a:pPr>
            <a:r>
              <a:rPr lang="en-IN" sz="1300" b="1" dirty="0">
                <a:solidFill>
                  <a:srgbClr val="FF0000"/>
                </a:solidFill>
                <a:latin typeface="Sawasdee"/>
              </a:rPr>
              <a:t>(x,y,z,t) of A + B + ... + noise + detector efficiency</a:t>
            </a:r>
          </a:p>
          <a:p>
            <a:pPr algn="ctr" eaLnBrk="1">
              <a:lnSpc>
                <a:spcPct val="124000"/>
              </a:lnSpc>
              <a:buClr>
                <a:srgbClr val="000000"/>
              </a:buClr>
              <a:buSzPct val="100000"/>
            </a:pPr>
            <a:r>
              <a:rPr lang="en-IN" sz="1300" b="1" dirty="0" smtClean="0">
                <a:solidFill>
                  <a:srgbClr val="FF0000"/>
                </a:solidFill>
                <a:latin typeface="Sawasdee"/>
              </a:rPr>
              <a:t>+ time resolution </a:t>
            </a:r>
            <a:r>
              <a:rPr lang="en-IN" sz="1800" b="1" dirty="0" smtClean="0">
                <a:latin typeface="Sawasdee"/>
              </a:rPr>
              <a:t>from operational RPC in Mumbai</a:t>
            </a:r>
            <a:endParaRPr lang="en-IN" sz="1800" b="1" dirty="0">
              <a:latin typeface="Sawasdee"/>
            </a:endParaRPr>
          </a:p>
        </p:txBody>
      </p:sp>
      <p:sp>
        <p:nvSpPr>
          <p:cNvPr id="43021" name="Text Box 13"/>
          <p:cNvSpPr txBox="1">
            <a:spLocks noChangeArrowheads="1"/>
          </p:cNvSpPr>
          <p:nvPr/>
        </p:nvSpPr>
        <p:spPr bwMode="auto">
          <a:xfrm>
            <a:off x="6078537" y="3783688"/>
            <a:ext cx="2992438"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0756" tIns="40379" rIns="80756" bIns="40379"/>
          <a:lstStyle>
            <a:lvl1pPr defTabSz="401638" eaLnBrk="0" hangingPunct="0">
              <a:tabLst>
                <a:tab pos="649288" algn="l"/>
                <a:tab pos="1296988" algn="l"/>
                <a:tab pos="1947863" algn="l"/>
                <a:tab pos="2597150" algn="l"/>
              </a:tabLst>
              <a:defRPr>
                <a:solidFill>
                  <a:schemeClr val="tx1"/>
                </a:solidFill>
                <a:latin typeface="Arial" pitchFamily="34" charset="0"/>
                <a:cs typeface="Arial" pitchFamily="34" charset="0"/>
              </a:defRPr>
            </a:lvl1pPr>
            <a:lvl2pPr marL="742950" indent="-285750" defTabSz="401638" eaLnBrk="0" hangingPunct="0">
              <a:tabLst>
                <a:tab pos="649288" algn="l"/>
                <a:tab pos="1296988" algn="l"/>
                <a:tab pos="1947863" algn="l"/>
                <a:tab pos="2597150" algn="l"/>
              </a:tabLst>
              <a:defRPr>
                <a:solidFill>
                  <a:schemeClr val="tx1"/>
                </a:solidFill>
                <a:latin typeface="Arial" pitchFamily="34" charset="0"/>
                <a:cs typeface="Arial" pitchFamily="34" charset="0"/>
              </a:defRPr>
            </a:lvl2pPr>
            <a:lvl3pPr marL="1143000" indent="-228600" defTabSz="401638" eaLnBrk="0" hangingPunct="0">
              <a:tabLst>
                <a:tab pos="649288" algn="l"/>
                <a:tab pos="1296988" algn="l"/>
                <a:tab pos="1947863" algn="l"/>
                <a:tab pos="2597150" algn="l"/>
              </a:tabLst>
              <a:defRPr>
                <a:solidFill>
                  <a:schemeClr val="tx1"/>
                </a:solidFill>
                <a:latin typeface="Arial" pitchFamily="34" charset="0"/>
                <a:cs typeface="Arial" pitchFamily="34" charset="0"/>
              </a:defRPr>
            </a:lvl3pPr>
            <a:lvl4pPr marL="1600200" indent="-228600" defTabSz="401638" eaLnBrk="0" hangingPunct="0">
              <a:tabLst>
                <a:tab pos="649288" algn="l"/>
                <a:tab pos="1296988" algn="l"/>
                <a:tab pos="1947863" algn="l"/>
                <a:tab pos="2597150" algn="l"/>
              </a:tabLst>
              <a:defRPr>
                <a:solidFill>
                  <a:schemeClr val="tx1"/>
                </a:solidFill>
                <a:latin typeface="Arial" pitchFamily="34" charset="0"/>
                <a:cs typeface="Arial" pitchFamily="34" charset="0"/>
              </a:defRPr>
            </a:lvl4pPr>
            <a:lvl5pPr marL="2057400" indent="-228600" defTabSz="401638" eaLnBrk="0" hangingPunct="0">
              <a:tabLst>
                <a:tab pos="649288" algn="l"/>
                <a:tab pos="1296988" algn="l"/>
                <a:tab pos="1947863" algn="l"/>
                <a:tab pos="2597150" algn="l"/>
              </a:tabLst>
              <a:defRPr>
                <a:solidFill>
                  <a:schemeClr val="tx1"/>
                </a:solidFill>
                <a:latin typeface="Arial" pitchFamily="34" charset="0"/>
                <a:cs typeface="Arial" pitchFamily="34" charset="0"/>
              </a:defRPr>
            </a:lvl5pPr>
            <a:lvl6pPr marL="2514600" indent="-228600" defTabSz="401638" eaLnBrk="0" fontAlgn="base" hangingPunct="0">
              <a:spcBef>
                <a:spcPct val="0"/>
              </a:spcBef>
              <a:spcAft>
                <a:spcPct val="0"/>
              </a:spcAft>
              <a:tabLst>
                <a:tab pos="649288" algn="l"/>
                <a:tab pos="1296988" algn="l"/>
                <a:tab pos="1947863" algn="l"/>
                <a:tab pos="2597150" algn="l"/>
              </a:tabLst>
              <a:defRPr>
                <a:solidFill>
                  <a:schemeClr val="tx1"/>
                </a:solidFill>
                <a:latin typeface="Arial" pitchFamily="34" charset="0"/>
                <a:cs typeface="Arial" pitchFamily="34" charset="0"/>
              </a:defRPr>
            </a:lvl6pPr>
            <a:lvl7pPr marL="2971800" indent="-228600" defTabSz="401638" eaLnBrk="0" fontAlgn="base" hangingPunct="0">
              <a:spcBef>
                <a:spcPct val="0"/>
              </a:spcBef>
              <a:spcAft>
                <a:spcPct val="0"/>
              </a:spcAft>
              <a:tabLst>
                <a:tab pos="649288" algn="l"/>
                <a:tab pos="1296988" algn="l"/>
                <a:tab pos="1947863" algn="l"/>
                <a:tab pos="2597150" algn="l"/>
              </a:tabLst>
              <a:defRPr>
                <a:solidFill>
                  <a:schemeClr val="tx1"/>
                </a:solidFill>
                <a:latin typeface="Arial" pitchFamily="34" charset="0"/>
                <a:cs typeface="Arial" pitchFamily="34" charset="0"/>
              </a:defRPr>
            </a:lvl7pPr>
            <a:lvl8pPr marL="3429000" indent="-228600" defTabSz="401638" eaLnBrk="0" fontAlgn="base" hangingPunct="0">
              <a:spcBef>
                <a:spcPct val="0"/>
              </a:spcBef>
              <a:spcAft>
                <a:spcPct val="0"/>
              </a:spcAft>
              <a:tabLst>
                <a:tab pos="649288" algn="l"/>
                <a:tab pos="1296988" algn="l"/>
                <a:tab pos="1947863" algn="l"/>
                <a:tab pos="2597150" algn="l"/>
              </a:tabLst>
              <a:defRPr>
                <a:solidFill>
                  <a:schemeClr val="tx1"/>
                </a:solidFill>
                <a:latin typeface="Arial" pitchFamily="34" charset="0"/>
                <a:cs typeface="Arial" pitchFamily="34" charset="0"/>
              </a:defRPr>
            </a:lvl8pPr>
            <a:lvl9pPr marL="3886200" indent="-228600" defTabSz="401638" eaLnBrk="0" fontAlgn="base" hangingPunct="0">
              <a:spcBef>
                <a:spcPct val="0"/>
              </a:spcBef>
              <a:spcAft>
                <a:spcPct val="0"/>
              </a:spcAft>
              <a:tabLst>
                <a:tab pos="649288" algn="l"/>
                <a:tab pos="1296988" algn="l"/>
                <a:tab pos="1947863" algn="l"/>
                <a:tab pos="2597150" algn="l"/>
              </a:tabLst>
              <a:defRPr>
                <a:solidFill>
                  <a:schemeClr val="tx1"/>
                </a:solidFill>
                <a:latin typeface="Arial" pitchFamily="34" charset="0"/>
                <a:cs typeface="Arial" pitchFamily="34" charset="0"/>
              </a:defRPr>
            </a:lvl9pPr>
          </a:lstStyle>
          <a:p>
            <a:pPr algn="ctr" eaLnBrk="1">
              <a:lnSpc>
                <a:spcPct val="107000"/>
              </a:lnSpc>
              <a:buClr>
                <a:srgbClr val="000000"/>
              </a:buClr>
              <a:buSzPct val="100000"/>
            </a:pPr>
            <a:r>
              <a:rPr lang="en-IN" sz="1400" b="1" dirty="0">
                <a:solidFill>
                  <a:srgbClr val="C00000"/>
                </a:solidFill>
                <a:latin typeface="URW Palladio L"/>
              </a:rPr>
              <a:t>Output:</a:t>
            </a:r>
          </a:p>
          <a:p>
            <a:pPr algn="ctr" eaLnBrk="1">
              <a:lnSpc>
                <a:spcPct val="124000"/>
              </a:lnSpc>
              <a:buClr>
                <a:srgbClr val="000000"/>
              </a:buClr>
              <a:buSzPct val="100000"/>
            </a:pPr>
            <a:r>
              <a:rPr lang="en-IN" sz="1300" b="1" dirty="0">
                <a:solidFill>
                  <a:srgbClr val="C00000"/>
                </a:solidFill>
                <a:latin typeface="Sawasdee"/>
              </a:rPr>
              <a:t>i)  Digitised output of the previous stage (simulation)</a:t>
            </a:r>
          </a:p>
          <a:p>
            <a:pPr algn="ctr" eaLnBrk="1">
              <a:lnSpc>
                <a:spcPct val="124000"/>
              </a:lnSpc>
              <a:buClr>
                <a:srgbClr val="000000"/>
              </a:buClr>
              <a:buSzPct val="100000"/>
            </a:pPr>
            <a:endParaRPr lang="en-IN" sz="1300" dirty="0">
              <a:solidFill>
                <a:srgbClr val="FF0000"/>
              </a:solidFill>
              <a:latin typeface="Sawasdee"/>
            </a:endParaRPr>
          </a:p>
          <a:p>
            <a:pPr algn="ctr" eaLnBrk="1">
              <a:lnSpc>
                <a:spcPct val="124000"/>
              </a:lnSpc>
              <a:buClr>
                <a:srgbClr val="000000"/>
              </a:buClr>
              <a:buSzPct val="100000"/>
            </a:pPr>
            <a:endParaRPr lang="en-IN" sz="1300" dirty="0">
              <a:solidFill>
                <a:srgbClr val="FF0000"/>
              </a:solidFill>
              <a:latin typeface="Sawasdee"/>
            </a:endParaRPr>
          </a:p>
        </p:txBody>
      </p:sp>
      <p:sp>
        <p:nvSpPr>
          <p:cNvPr id="43022" name="Text Box 14"/>
          <p:cNvSpPr txBox="1">
            <a:spLocks noChangeArrowheads="1"/>
          </p:cNvSpPr>
          <p:nvPr/>
        </p:nvSpPr>
        <p:spPr bwMode="auto">
          <a:xfrm>
            <a:off x="2289175" y="5040472"/>
            <a:ext cx="40830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0756" tIns="40379" rIns="80756" bIns="40379"/>
          <a:lstStyle>
            <a:lvl1pPr defTabSz="401638" eaLnBrk="0" hangingPunct="0">
              <a:tabLst>
                <a:tab pos="649288" algn="l"/>
                <a:tab pos="1296988" algn="l"/>
                <a:tab pos="1947863" algn="l"/>
                <a:tab pos="2597150" algn="l"/>
                <a:tab pos="3248025" algn="l"/>
                <a:tab pos="3895725" algn="l"/>
              </a:tabLst>
              <a:defRPr>
                <a:solidFill>
                  <a:schemeClr val="tx1"/>
                </a:solidFill>
                <a:latin typeface="Arial" pitchFamily="34" charset="0"/>
                <a:cs typeface="Arial" pitchFamily="34" charset="0"/>
              </a:defRPr>
            </a:lvl1pPr>
            <a:lvl2pPr marL="742950" indent="-285750" defTabSz="401638" eaLnBrk="0" hangingPunct="0">
              <a:tabLst>
                <a:tab pos="649288" algn="l"/>
                <a:tab pos="1296988" algn="l"/>
                <a:tab pos="1947863" algn="l"/>
                <a:tab pos="2597150" algn="l"/>
                <a:tab pos="3248025" algn="l"/>
                <a:tab pos="3895725" algn="l"/>
              </a:tabLst>
              <a:defRPr>
                <a:solidFill>
                  <a:schemeClr val="tx1"/>
                </a:solidFill>
                <a:latin typeface="Arial" pitchFamily="34" charset="0"/>
                <a:cs typeface="Arial" pitchFamily="34" charset="0"/>
              </a:defRPr>
            </a:lvl2pPr>
            <a:lvl3pPr marL="1143000" indent="-228600" defTabSz="401638" eaLnBrk="0" hangingPunct="0">
              <a:tabLst>
                <a:tab pos="649288" algn="l"/>
                <a:tab pos="1296988" algn="l"/>
                <a:tab pos="1947863" algn="l"/>
                <a:tab pos="2597150" algn="l"/>
                <a:tab pos="3248025" algn="l"/>
                <a:tab pos="3895725" algn="l"/>
              </a:tabLst>
              <a:defRPr>
                <a:solidFill>
                  <a:schemeClr val="tx1"/>
                </a:solidFill>
                <a:latin typeface="Arial" pitchFamily="34" charset="0"/>
                <a:cs typeface="Arial" pitchFamily="34" charset="0"/>
              </a:defRPr>
            </a:lvl3pPr>
            <a:lvl4pPr marL="1600200" indent="-228600" defTabSz="401638" eaLnBrk="0" hangingPunct="0">
              <a:tabLst>
                <a:tab pos="649288" algn="l"/>
                <a:tab pos="1296988" algn="l"/>
                <a:tab pos="1947863" algn="l"/>
                <a:tab pos="2597150" algn="l"/>
                <a:tab pos="3248025" algn="l"/>
                <a:tab pos="3895725" algn="l"/>
              </a:tabLst>
              <a:defRPr>
                <a:solidFill>
                  <a:schemeClr val="tx1"/>
                </a:solidFill>
                <a:latin typeface="Arial" pitchFamily="34" charset="0"/>
                <a:cs typeface="Arial" pitchFamily="34" charset="0"/>
              </a:defRPr>
            </a:lvl4pPr>
            <a:lvl5pPr marL="2057400" indent="-228600" defTabSz="401638" eaLnBrk="0" hangingPunct="0">
              <a:tabLst>
                <a:tab pos="649288" algn="l"/>
                <a:tab pos="1296988" algn="l"/>
                <a:tab pos="1947863" algn="l"/>
                <a:tab pos="2597150" algn="l"/>
                <a:tab pos="3248025" algn="l"/>
                <a:tab pos="3895725" algn="l"/>
              </a:tabLst>
              <a:defRPr>
                <a:solidFill>
                  <a:schemeClr val="tx1"/>
                </a:solidFill>
                <a:latin typeface="Arial" pitchFamily="34" charset="0"/>
                <a:cs typeface="Arial" pitchFamily="34" charset="0"/>
              </a:defRPr>
            </a:lvl5pPr>
            <a:lvl6pPr marL="2514600" indent="-228600" defTabSz="401638" eaLnBrk="0" fontAlgn="base" hangingPunct="0">
              <a:spcBef>
                <a:spcPct val="0"/>
              </a:spcBef>
              <a:spcAft>
                <a:spcPct val="0"/>
              </a:spcAft>
              <a:tabLst>
                <a:tab pos="649288" algn="l"/>
                <a:tab pos="1296988" algn="l"/>
                <a:tab pos="1947863" algn="l"/>
                <a:tab pos="2597150" algn="l"/>
                <a:tab pos="3248025" algn="l"/>
                <a:tab pos="3895725" algn="l"/>
              </a:tabLst>
              <a:defRPr>
                <a:solidFill>
                  <a:schemeClr val="tx1"/>
                </a:solidFill>
                <a:latin typeface="Arial" pitchFamily="34" charset="0"/>
                <a:cs typeface="Arial" pitchFamily="34" charset="0"/>
              </a:defRPr>
            </a:lvl6pPr>
            <a:lvl7pPr marL="2971800" indent="-228600" defTabSz="401638" eaLnBrk="0" fontAlgn="base" hangingPunct="0">
              <a:spcBef>
                <a:spcPct val="0"/>
              </a:spcBef>
              <a:spcAft>
                <a:spcPct val="0"/>
              </a:spcAft>
              <a:tabLst>
                <a:tab pos="649288" algn="l"/>
                <a:tab pos="1296988" algn="l"/>
                <a:tab pos="1947863" algn="l"/>
                <a:tab pos="2597150" algn="l"/>
                <a:tab pos="3248025" algn="l"/>
                <a:tab pos="3895725" algn="l"/>
              </a:tabLst>
              <a:defRPr>
                <a:solidFill>
                  <a:schemeClr val="tx1"/>
                </a:solidFill>
                <a:latin typeface="Arial" pitchFamily="34" charset="0"/>
                <a:cs typeface="Arial" pitchFamily="34" charset="0"/>
              </a:defRPr>
            </a:lvl7pPr>
            <a:lvl8pPr marL="3429000" indent="-228600" defTabSz="401638" eaLnBrk="0" fontAlgn="base" hangingPunct="0">
              <a:spcBef>
                <a:spcPct val="0"/>
              </a:spcBef>
              <a:spcAft>
                <a:spcPct val="0"/>
              </a:spcAft>
              <a:tabLst>
                <a:tab pos="649288" algn="l"/>
                <a:tab pos="1296988" algn="l"/>
                <a:tab pos="1947863" algn="l"/>
                <a:tab pos="2597150" algn="l"/>
                <a:tab pos="3248025" algn="l"/>
                <a:tab pos="3895725" algn="l"/>
              </a:tabLst>
              <a:defRPr>
                <a:solidFill>
                  <a:schemeClr val="tx1"/>
                </a:solidFill>
                <a:latin typeface="Arial" pitchFamily="34" charset="0"/>
                <a:cs typeface="Arial" pitchFamily="34" charset="0"/>
              </a:defRPr>
            </a:lvl8pPr>
            <a:lvl9pPr marL="3886200" indent="-228600" defTabSz="401638" eaLnBrk="0" fontAlgn="base" hangingPunct="0">
              <a:spcBef>
                <a:spcPct val="0"/>
              </a:spcBef>
              <a:spcAft>
                <a:spcPct val="0"/>
              </a:spcAft>
              <a:tabLst>
                <a:tab pos="649288" algn="l"/>
                <a:tab pos="1296988" algn="l"/>
                <a:tab pos="1947863" algn="l"/>
                <a:tab pos="2597150" algn="l"/>
                <a:tab pos="3248025" algn="l"/>
                <a:tab pos="3895725" algn="l"/>
              </a:tabLst>
              <a:defRPr>
                <a:solidFill>
                  <a:schemeClr val="tx1"/>
                </a:solidFill>
                <a:latin typeface="Arial" pitchFamily="34" charset="0"/>
                <a:cs typeface="Arial" pitchFamily="34" charset="0"/>
              </a:defRPr>
            </a:lvl9pPr>
          </a:lstStyle>
          <a:p>
            <a:pPr algn="ctr" eaLnBrk="1">
              <a:lnSpc>
                <a:spcPct val="108000"/>
              </a:lnSpc>
              <a:buClr>
                <a:srgbClr val="000000"/>
              </a:buClr>
              <a:buSzPct val="100000"/>
            </a:pPr>
            <a:r>
              <a:rPr lang="en-IN" sz="1600" b="1" dirty="0">
                <a:solidFill>
                  <a:srgbClr val="0070C0"/>
                </a:solidFill>
                <a:latin typeface="Century Schoolbook L"/>
              </a:rPr>
              <a:t>Event Reconstruction</a:t>
            </a:r>
          </a:p>
          <a:p>
            <a:pPr algn="ctr" eaLnBrk="1">
              <a:lnSpc>
                <a:spcPct val="124000"/>
              </a:lnSpc>
              <a:buClr>
                <a:srgbClr val="000000"/>
              </a:buClr>
              <a:buSzPct val="100000"/>
            </a:pPr>
            <a:r>
              <a:rPr lang="en-IN" sz="1300" dirty="0">
                <a:solidFill>
                  <a:srgbClr val="0000FF"/>
                </a:solidFill>
                <a:latin typeface="Sawasdee"/>
              </a:rPr>
              <a:t>  </a:t>
            </a:r>
            <a:r>
              <a:rPr lang="en-IN" sz="1300" b="1" dirty="0">
                <a:solidFill>
                  <a:srgbClr val="FF0000"/>
                </a:solidFill>
                <a:latin typeface="Sawasdee"/>
              </a:rPr>
              <a:t>(E,p) of ν + X = (E,p) of A + B + ...</a:t>
            </a:r>
          </a:p>
          <a:p>
            <a:pPr algn="ctr" eaLnBrk="1">
              <a:lnSpc>
                <a:spcPct val="124000"/>
              </a:lnSpc>
              <a:buClr>
                <a:srgbClr val="000000"/>
              </a:buClr>
              <a:buSzPct val="100000"/>
            </a:pPr>
            <a:r>
              <a:rPr lang="en-IN" sz="1300" b="1" dirty="0">
                <a:solidFill>
                  <a:srgbClr val="0070C0"/>
                </a:solidFill>
                <a:latin typeface="Sawasdee"/>
              </a:rPr>
              <a:t>Fit the tracks of A + B + ... to get their energy and</a:t>
            </a:r>
          </a:p>
          <a:p>
            <a:pPr algn="ctr" eaLnBrk="1">
              <a:lnSpc>
                <a:spcPct val="124000"/>
              </a:lnSpc>
              <a:buClr>
                <a:srgbClr val="000000"/>
              </a:buClr>
              <a:buSzPct val="100000"/>
            </a:pPr>
            <a:r>
              <a:rPr lang="en-IN" sz="1300" b="1" dirty="0">
                <a:solidFill>
                  <a:srgbClr val="0070C0"/>
                </a:solidFill>
                <a:latin typeface="Sawasdee"/>
              </a:rPr>
              <a:t>momentum.</a:t>
            </a:r>
          </a:p>
          <a:p>
            <a:pPr algn="ctr" eaLnBrk="1">
              <a:lnSpc>
                <a:spcPct val="124000"/>
              </a:lnSpc>
              <a:buClr>
                <a:srgbClr val="000000"/>
              </a:buClr>
              <a:buSzPct val="100000"/>
            </a:pPr>
            <a:endParaRPr lang="en-IN" sz="1300" dirty="0">
              <a:solidFill>
                <a:srgbClr val="0000FF"/>
              </a:solidFill>
              <a:latin typeface="Sawasdee"/>
            </a:endParaRPr>
          </a:p>
        </p:txBody>
      </p:sp>
      <p:sp>
        <p:nvSpPr>
          <p:cNvPr id="43023" name="Text Box 15"/>
          <p:cNvSpPr txBox="1">
            <a:spLocks noChangeArrowheads="1"/>
          </p:cNvSpPr>
          <p:nvPr/>
        </p:nvSpPr>
        <p:spPr bwMode="auto">
          <a:xfrm>
            <a:off x="5851525" y="5283875"/>
            <a:ext cx="3297237"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0756" tIns="40379" rIns="80756" bIns="40379"/>
          <a:lstStyle>
            <a:lvl1pPr defTabSz="401638" eaLnBrk="0" hangingPunct="0">
              <a:tabLst>
                <a:tab pos="649288" algn="l"/>
                <a:tab pos="1296988" algn="l"/>
                <a:tab pos="1947863" algn="l"/>
                <a:tab pos="2597150" algn="l"/>
                <a:tab pos="3248025" algn="l"/>
              </a:tabLst>
              <a:defRPr>
                <a:solidFill>
                  <a:schemeClr val="tx1"/>
                </a:solidFill>
                <a:latin typeface="Arial" pitchFamily="34" charset="0"/>
                <a:cs typeface="Arial" pitchFamily="34" charset="0"/>
              </a:defRPr>
            </a:lvl1pPr>
            <a:lvl2pPr marL="742950" indent="-285750" defTabSz="401638" eaLnBrk="0" hangingPunct="0">
              <a:tabLst>
                <a:tab pos="649288" algn="l"/>
                <a:tab pos="1296988" algn="l"/>
                <a:tab pos="1947863" algn="l"/>
                <a:tab pos="2597150" algn="l"/>
                <a:tab pos="3248025" algn="l"/>
              </a:tabLst>
              <a:defRPr>
                <a:solidFill>
                  <a:schemeClr val="tx1"/>
                </a:solidFill>
                <a:latin typeface="Arial" pitchFamily="34" charset="0"/>
                <a:cs typeface="Arial" pitchFamily="34" charset="0"/>
              </a:defRPr>
            </a:lvl2pPr>
            <a:lvl3pPr marL="1143000" indent="-228600" defTabSz="401638" eaLnBrk="0" hangingPunct="0">
              <a:tabLst>
                <a:tab pos="649288" algn="l"/>
                <a:tab pos="1296988" algn="l"/>
                <a:tab pos="1947863" algn="l"/>
                <a:tab pos="2597150" algn="l"/>
                <a:tab pos="3248025" algn="l"/>
              </a:tabLst>
              <a:defRPr>
                <a:solidFill>
                  <a:schemeClr val="tx1"/>
                </a:solidFill>
                <a:latin typeface="Arial" pitchFamily="34" charset="0"/>
                <a:cs typeface="Arial" pitchFamily="34" charset="0"/>
              </a:defRPr>
            </a:lvl3pPr>
            <a:lvl4pPr marL="1600200" indent="-228600" defTabSz="401638" eaLnBrk="0" hangingPunct="0">
              <a:tabLst>
                <a:tab pos="649288" algn="l"/>
                <a:tab pos="1296988" algn="l"/>
                <a:tab pos="1947863" algn="l"/>
                <a:tab pos="2597150" algn="l"/>
                <a:tab pos="3248025" algn="l"/>
              </a:tabLst>
              <a:defRPr>
                <a:solidFill>
                  <a:schemeClr val="tx1"/>
                </a:solidFill>
                <a:latin typeface="Arial" pitchFamily="34" charset="0"/>
                <a:cs typeface="Arial" pitchFamily="34" charset="0"/>
              </a:defRPr>
            </a:lvl4pPr>
            <a:lvl5pPr marL="2057400" indent="-228600" defTabSz="401638" eaLnBrk="0" hangingPunct="0">
              <a:tabLst>
                <a:tab pos="649288" algn="l"/>
                <a:tab pos="1296988" algn="l"/>
                <a:tab pos="1947863" algn="l"/>
                <a:tab pos="2597150" algn="l"/>
                <a:tab pos="3248025" algn="l"/>
              </a:tabLst>
              <a:defRPr>
                <a:solidFill>
                  <a:schemeClr val="tx1"/>
                </a:solidFill>
                <a:latin typeface="Arial" pitchFamily="34" charset="0"/>
                <a:cs typeface="Arial" pitchFamily="34" charset="0"/>
              </a:defRPr>
            </a:lvl5pPr>
            <a:lvl6pPr marL="2514600" indent="-228600" defTabSz="401638" eaLnBrk="0" fontAlgn="base" hangingPunct="0">
              <a:spcBef>
                <a:spcPct val="0"/>
              </a:spcBef>
              <a:spcAft>
                <a:spcPct val="0"/>
              </a:spcAft>
              <a:tabLst>
                <a:tab pos="649288" algn="l"/>
                <a:tab pos="1296988" algn="l"/>
                <a:tab pos="1947863" algn="l"/>
                <a:tab pos="2597150" algn="l"/>
                <a:tab pos="3248025" algn="l"/>
              </a:tabLst>
              <a:defRPr>
                <a:solidFill>
                  <a:schemeClr val="tx1"/>
                </a:solidFill>
                <a:latin typeface="Arial" pitchFamily="34" charset="0"/>
                <a:cs typeface="Arial" pitchFamily="34" charset="0"/>
              </a:defRPr>
            </a:lvl6pPr>
            <a:lvl7pPr marL="2971800" indent="-228600" defTabSz="401638" eaLnBrk="0" fontAlgn="base" hangingPunct="0">
              <a:spcBef>
                <a:spcPct val="0"/>
              </a:spcBef>
              <a:spcAft>
                <a:spcPct val="0"/>
              </a:spcAft>
              <a:tabLst>
                <a:tab pos="649288" algn="l"/>
                <a:tab pos="1296988" algn="l"/>
                <a:tab pos="1947863" algn="l"/>
                <a:tab pos="2597150" algn="l"/>
                <a:tab pos="3248025" algn="l"/>
              </a:tabLst>
              <a:defRPr>
                <a:solidFill>
                  <a:schemeClr val="tx1"/>
                </a:solidFill>
                <a:latin typeface="Arial" pitchFamily="34" charset="0"/>
                <a:cs typeface="Arial" pitchFamily="34" charset="0"/>
              </a:defRPr>
            </a:lvl7pPr>
            <a:lvl8pPr marL="3429000" indent="-228600" defTabSz="401638" eaLnBrk="0" fontAlgn="base" hangingPunct="0">
              <a:spcBef>
                <a:spcPct val="0"/>
              </a:spcBef>
              <a:spcAft>
                <a:spcPct val="0"/>
              </a:spcAft>
              <a:tabLst>
                <a:tab pos="649288" algn="l"/>
                <a:tab pos="1296988" algn="l"/>
                <a:tab pos="1947863" algn="l"/>
                <a:tab pos="2597150" algn="l"/>
                <a:tab pos="3248025" algn="l"/>
              </a:tabLst>
              <a:defRPr>
                <a:solidFill>
                  <a:schemeClr val="tx1"/>
                </a:solidFill>
                <a:latin typeface="Arial" pitchFamily="34" charset="0"/>
                <a:cs typeface="Arial" pitchFamily="34" charset="0"/>
              </a:defRPr>
            </a:lvl8pPr>
            <a:lvl9pPr marL="3886200" indent="-228600" defTabSz="401638" eaLnBrk="0" fontAlgn="base" hangingPunct="0">
              <a:spcBef>
                <a:spcPct val="0"/>
              </a:spcBef>
              <a:spcAft>
                <a:spcPct val="0"/>
              </a:spcAft>
              <a:tabLst>
                <a:tab pos="649288" algn="l"/>
                <a:tab pos="1296988" algn="l"/>
                <a:tab pos="1947863" algn="l"/>
                <a:tab pos="2597150" algn="l"/>
                <a:tab pos="3248025" algn="l"/>
              </a:tabLst>
              <a:defRPr>
                <a:solidFill>
                  <a:schemeClr val="tx1"/>
                </a:solidFill>
                <a:latin typeface="Arial" pitchFamily="34" charset="0"/>
                <a:cs typeface="Arial" pitchFamily="34" charset="0"/>
              </a:defRPr>
            </a:lvl9pPr>
          </a:lstStyle>
          <a:p>
            <a:pPr algn="ctr" eaLnBrk="1">
              <a:lnSpc>
                <a:spcPct val="107000"/>
              </a:lnSpc>
              <a:buClr>
                <a:srgbClr val="000000"/>
              </a:buClr>
              <a:buSzPct val="100000"/>
            </a:pPr>
            <a:r>
              <a:rPr lang="en-IN" sz="1400" b="1" dirty="0">
                <a:solidFill>
                  <a:srgbClr val="C00000"/>
                </a:solidFill>
                <a:latin typeface="URW Palladio L"/>
              </a:rPr>
              <a:t>Output:</a:t>
            </a:r>
          </a:p>
          <a:p>
            <a:pPr algn="ctr" eaLnBrk="1">
              <a:lnSpc>
                <a:spcPct val="124000"/>
              </a:lnSpc>
              <a:buClr>
                <a:srgbClr val="000000"/>
              </a:buClr>
              <a:buSzPct val="100000"/>
            </a:pPr>
            <a:r>
              <a:rPr lang="en-IN" sz="1300" b="1" dirty="0">
                <a:solidFill>
                  <a:srgbClr val="C00000"/>
                </a:solidFill>
                <a:latin typeface="Sawasdee"/>
              </a:rPr>
              <a:t>i)  Energy &amp; Momentum of the </a:t>
            </a:r>
          </a:p>
          <a:p>
            <a:pPr algn="ctr" eaLnBrk="1">
              <a:lnSpc>
                <a:spcPct val="124000"/>
              </a:lnSpc>
              <a:buClr>
                <a:srgbClr val="000000"/>
              </a:buClr>
              <a:buSzPct val="100000"/>
            </a:pPr>
            <a:r>
              <a:rPr lang="en-IN" sz="1300" b="1" dirty="0">
                <a:solidFill>
                  <a:srgbClr val="C00000"/>
                </a:solidFill>
                <a:latin typeface="Sawasdee"/>
              </a:rPr>
              <a:t>initial neutrino</a:t>
            </a:r>
          </a:p>
          <a:p>
            <a:pPr algn="ctr" eaLnBrk="1">
              <a:lnSpc>
                <a:spcPct val="124000"/>
              </a:lnSpc>
              <a:buClr>
                <a:srgbClr val="000000"/>
              </a:buClr>
              <a:buSzPct val="100000"/>
            </a:pPr>
            <a:endParaRPr lang="en-IN" sz="1300" dirty="0">
              <a:solidFill>
                <a:srgbClr val="C00000"/>
              </a:solidFill>
              <a:latin typeface="Sawasdee"/>
            </a:endParaRPr>
          </a:p>
        </p:txBody>
      </p:sp>
      <p:sp>
        <p:nvSpPr>
          <p:cNvPr id="43024" name="AutoShape 16"/>
          <p:cNvSpPr>
            <a:spLocks noChangeArrowheads="1"/>
          </p:cNvSpPr>
          <p:nvPr/>
        </p:nvSpPr>
        <p:spPr bwMode="auto">
          <a:xfrm>
            <a:off x="1250951" y="1849756"/>
            <a:ext cx="163512" cy="817563"/>
          </a:xfrm>
          <a:prstGeom prst="downArrow">
            <a:avLst>
              <a:gd name="adj1" fmla="val 50000"/>
              <a:gd name="adj2" fmla="val 57975"/>
            </a:avLst>
          </a:prstGeom>
          <a:solidFill>
            <a:srgbClr val="008000"/>
          </a:solidFill>
          <a:ln w="9525">
            <a:solidFill>
              <a:srgbClr val="000000"/>
            </a:solidFill>
            <a:round/>
            <a:headEnd/>
            <a:tailEnd/>
          </a:ln>
        </p:spPr>
        <p:txBody>
          <a:bodyPr wrap="none" lIns="82058" tIns="41029" rIns="82058" bIns="41029" anchor="ctr"/>
          <a:lstStyle/>
          <a:p>
            <a:endParaRPr lang="en-IN" dirty="0"/>
          </a:p>
        </p:txBody>
      </p:sp>
      <p:sp>
        <p:nvSpPr>
          <p:cNvPr id="20" name="AutoShape 16"/>
          <p:cNvSpPr>
            <a:spLocks noChangeArrowheads="1"/>
          </p:cNvSpPr>
          <p:nvPr/>
        </p:nvSpPr>
        <p:spPr bwMode="auto">
          <a:xfrm>
            <a:off x="1414463" y="1855632"/>
            <a:ext cx="163512" cy="2267744"/>
          </a:xfrm>
          <a:prstGeom prst="downArrow">
            <a:avLst>
              <a:gd name="adj1" fmla="val 50000"/>
              <a:gd name="adj2" fmla="val 57975"/>
            </a:avLst>
          </a:prstGeom>
          <a:solidFill>
            <a:srgbClr val="008000"/>
          </a:solidFill>
          <a:ln w="9525">
            <a:solidFill>
              <a:srgbClr val="000000"/>
            </a:solidFill>
            <a:round/>
            <a:headEnd/>
            <a:tailEnd/>
          </a:ln>
        </p:spPr>
        <p:txBody>
          <a:bodyPr wrap="none" lIns="82058" tIns="41029" rIns="82058" bIns="41029" anchor="ctr"/>
          <a:lstStyle/>
          <a:p>
            <a:endParaRPr lang="en-IN" dirty="0"/>
          </a:p>
        </p:txBody>
      </p:sp>
      <p:sp>
        <p:nvSpPr>
          <p:cNvPr id="23" name="AutoShape 16"/>
          <p:cNvSpPr>
            <a:spLocks noChangeArrowheads="1"/>
          </p:cNvSpPr>
          <p:nvPr/>
        </p:nvSpPr>
        <p:spPr bwMode="auto">
          <a:xfrm>
            <a:off x="1600200" y="1855631"/>
            <a:ext cx="163512" cy="3711215"/>
          </a:xfrm>
          <a:prstGeom prst="downArrow">
            <a:avLst>
              <a:gd name="adj1" fmla="val 50000"/>
              <a:gd name="adj2" fmla="val 57975"/>
            </a:avLst>
          </a:prstGeom>
          <a:solidFill>
            <a:srgbClr val="008000"/>
          </a:solidFill>
          <a:ln w="9525">
            <a:solidFill>
              <a:srgbClr val="000000"/>
            </a:solidFill>
            <a:round/>
            <a:headEnd/>
            <a:tailEnd/>
          </a:ln>
        </p:spPr>
        <p:txBody>
          <a:bodyPr wrap="none" lIns="82058" tIns="41029" rIns="82058" bIns="41029" anchor="ctr"/>
          <a:lstStyle/>
          <a:p>
            <a:endParaRPr lang="en-IN" dirty="0"/>
          </a:p>
        </p:txBody>
      </p:sp>
      <p:sp>
        <p:nvSpPr>
          <p:cNvPr id="24" name="AutoShape 16"/>
          <p:cNvSpPr>
            <a:spLocks noChangeArrowheads="1"/>
          </p:cNvSpPr>
          <p:nvPr/>
        </p:nvSpPr>
        <p:spPr bwMode="auto">
          <a:xfrm>
            <a:off x="1960978" y="3299103"/>
            <a:ext cx="163512" cy="2267744"/>
          </a:xfrm>
          <a:prstGeom prst="downArrow">
            <a:avLst>
              <a:gd name="adj1" fmla="val 50000"/>
              <a:gd name="adj2" fmla="val 57975"/>
            </a:avLst>
          </a:prstGeom>
          <a:solidFill>
            <a:srgbClr val="008000"/>
          </a:solidFill>
          <a:ln w="9525">
            <a:solidFill>
              <a:srgbClr val="000000"/>
            </a:solidFill>
            <a:round/>
            <a:headEnd/>
            <a:tailEnd/>
          </a:ln>
        </p:spPr>
        <p:txBody>
          <a:bodyPr wrap="none" lIns="82058" tIns="41029" rIns="82058" bIns="41029" anchor="ctr"/>
          <a:lstStyle/>
          <a:p>
            <a:endParaRPr lang="en-IN" dirty="0"/>
          </a:p>
        </p:txBody>
      </p:sp>
      <p:sp>
        <p:nvSpPr>
          <p:cNvPr id="25" name="AutoShape 16"/>
          <p:cNvSpPr>
            <a:spLocks noChangeArrowheads="1"/>
          </p:cNvSpPr>
          <p:nvPr/>
        </p:nvSpPr>
        <p:spPr bwMode="auto">
          <a:xfrm>
            <a:off x="1797466" y="3294386"/>
            <a:ext cx="163512" cy="817563"/>
          </a:xfrm>
          <a:prstGeom prst="downArrow">
            <a:avLst>
              <a:gd name="adj1" fmla="val 50000"/>
              <a:gd name="adj2" fmla="val 57975"/>
            </a:avLst>
          </a:prstGeom>
          <a:solidFill>
            <a:srgbClr val="008000"/>
          </a:solidFill>
          <a:ln w="9525">
            <a:solidFill>
              <a:srgbClr val="000000"/>
            </a:solidFill>
            <a:round/>
            <a:headEnd/>
            <a:tailEnd/>
          </a:ln>
        </p:spPr>
        <p:txBody>
          <a:bodyPr wrap="none" lIns="82058" tIns="41029" rIns="82058" bIns="41029" anchor="ctr"/>
          <a:lstStyle/>
          <a:p>
            <a:endParaRPr lang="en-IN" dirty="0"/>
          </a:p>
        </p:txBody>
      </p:sp>
      <p:sp>
        <p:nvSpPr>
          <p:cNvPr id="26" name="AutoShape 16"/>
          <p:cNvSpPr>
            <a:spLocks noChangeArrowheads="1"/>
          </p:cNvSpPr>
          <p:nvPr/>
        </p:nvSpPr>
        <p:spPr bwMode="auto">
          <a:xfrm>
            <a:off x="2229644" y="4749284"/>
            <a:ext cx="163512" cy="817563"/>
          </a:xfrm>
          <a:prstGeom prst="downArrow">
            <a:avLst>
              <a:gd name="adj1" fmla="val 50000"/>
              <a:gd name="adj2" fmla="val 57975"/>
            </a:avLst>
          </a:prstGeom>
          <a:solidFill>
            <a:srgbClr val="008000"/>
          </a:solidFill>
          <a:ln w="9525">
            <a:solidFill>
              <a:srgbClr val="000000"/>
            </a:solidFill>
            <a:round/>
            <a:headEnd/>
            <a:tailEnd/>
          </a:ln>
        </p:spPr>
        <p:txBody>
          <a:bodyPr wrap="none" lIns="82058" tIns="41029" rIns="82058" bIns="41029" anchor="ctr"/>
          <a:lstStyle/>
          <a:p>
            <a:endParaRPr lang="en-IN" dirty="0"/>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457200"/>
          </a:xfrm>
        </p:spPr>
        <p:txBody>
          <a:bodyPr/>
          <a:lstStyle/>
          <a:p>
            <a:r>
              <a:rPr lang="en-US" dirty="0" smtClean="0"/>
              <a:t>Determination of neutrino mass hierarchy</a:t>
            </a:r>
            <a:endParaRPr lang="en-IN" dirty="0"/>
          </a:p>
        </p:txBody>
      </p:sp>
      <p:sp>
        <p:nvSpPr>
          <p:cNvPr id="3" name="Content Placeholder 2"/>
          <p:cNvSpPr>
            <a:spLocks noGrp="1"/>
          </p:cNvSpPr>
          <p:nvPr>
            <p:ph idx="1"/>
          </p:nvPr>
        </p:nvSpPr>
        <p:spPr>
          <a:xfrm>
            <a:off x="152400" y="6096000"/>
            <a:ext cx="8763000" cy="563563"/>
          </a:xfrm>
        </p:spPr>
        <p:txBody>
          <a:bodyPr/>
          <a:lstStyle/>
          <a:p>
            <a:r>
              <a:rPr lang="en-US" dirty="0" smtClean="0"/>
              <a:t>Hadronic information is added separately </a:t>
            </a:r>
          </a:p>
          <a:p>
            <a:r>
              <a:rPr lang="en-US" dirty="0" smtClean="0"/>
              <a:t>Larger value of sin</a:t>
            </a:r>
            <a:r>
              <a:rPr lang="en-US" baseline="30000" dirty="0" smtClean="0"/>
              <a:t>2</a:t>
            </a:r>
            <a:r>
              <a:rPr lang="en-US" dirty="0" smtClean="0">
                <a:sym typeface="Symbol"/>
              </a:rPr>
              <a:t></a:t>
            </a:r>
            <a:r>
              <a:rPr lang="en-US" baseline="-25000" dirty="0" smtClean="0"/>
              <a:t>13</a:t>
            </a:r>
            <a:r>
              <a:rPr lang="en-US" dirty="0" smtClean="0"/>
              <a:t>,  more confidence level/less year to have same CL </a:t>
            </a:r>
            <a:endParaRPr lang="en-IN" dirty="0"/>
          </a:p>
        </p:txBody>
      </p:sp>
      <p:pic>
        <p:nvPicPr>
          <p:cNvPr id="615426" name="Picture 2"/>
          <p:cNvPicPr>
            <a:picLocks noChangeAspect="1" noChangeArrowheads="1"/>
          </p:cNvPicPr>
          <p:nvPr/>
        </p:nvPicPr>
        <p:blipFill>
          <a:blip r:embed="rId2" cstate="print"/>
          <a:srcRect/>
          <a:stretch>
            <a:fillRect/>
          </a:stretch>
        </p:blipFill>
        <p:spPr bwMode="auto">
          <a:xfrm>
            <a:off x="228600" y="533400"/>
            <a:ext cx="8382000" cy="2743200"/>
          </a:xfrm>
          <a:prstGeom prst="rect">
            <a:avLst/>
          </a:prstGeom>
          <a:noFill/>
          <a:ln w="9525">
            <a:noFill/>
            <a:miter lim="800000"/>
            <a:headEnd/>
            <a:tailEnd/>
          </a:ln>
        </p:spPr>
      </p:pic>
      <p:pic>
        <p:nvPicPr>
          <p:cNvPr id="615427" name="Picture 3"/>
          <p:cNvPicPr>
            <a:picLocks noChangeAspect="1" noChangeArrowheads="1"/>
          </p:cNvPicPr>
          <p:nvPr/>
        </p:nvPicPr>
        <p:blipFill>
          <a:blip r:embed="rId3" cstate="print"/>
          <a:srcRect/>
          <a:stretch>
            <a:fillRect/>
          </a:stretch>
        </p:blipFill>
        <p:spPr bwMode="auto">
          <a:xfrm>
            <a:off x="541149" y="3210165"/>
            <a:ext cx="8382000" cy="2590800"/>
          </a:xfrm>
          <a:prstGeom prst="rect">
            <a:avLst/>
          </a:prstGeom>
          <a:noFill/>
          <a:ln w="9525">
            <a:noFill/>
            <a:miter lim="800000"/>
            <a:headEnd/>
            <a:tailEnd/>
          </a:ln>
        </p:spPr>
      </p:pic>
      <p:pic>
        <p:nvPicPr>
          <p:cNvPr id="4" name="Picture 3"/>
          <p:cNvPicPr>
            <a:picLocks noChangeAspect="1"/>
          </p:cNvPicPr>
          <p:nvPr/>
        </p:nvPicPr>
        <p:blipFill>
          <a:blip r:embed="rId4"/>
          <a:stretch>
            <a:fillRect/>
          </a:stretch>
        </p:blipFill>
        <p:spPr>
          <a:xfrm>
            <a:off x="304800" y="3281924"/>
            <a:ext cx="8610600" cy="2842876"/>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2590800" y="819394"/>
                <a:ext cx="1600200" cy="4700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1" i="1" smtClean="0">
                          <a:solidFill>
                            <a:schemeClr val="tx1"/>
                          </a:solidFill>
                          <a:latin typeface="Cambria Math" panose="02040503050406030204" pitchFamily="18" charset="0"/>
                        </a:rPr>
                        <m:t>𝑺𝒊</m:t>
                      </m:r>
                      <m:sSup>
                        <m:sSupPr>
                          <m:ctrlPr>
                            <a:rPr lang="en-US" sz="1200" b="1" i="1" smtClean="0">
                              <a:solidFill>
                                <a:schemeClr val="tx1"/>
                              </a:solidFill>
                              <a:latin typeface="Cambria Math" panose="02040503050406030204" pitchFamily="18" charset="0"/>
                            </a:rPr>
                          </m:ctrlPr>
                        </m:sSupPr>
                        <m:e>
                          <m:r>
                            <a:rPr lang="en-US" sz="1200" b="1" i="1" smtClean="0">
                              <a:solidFill>
                                <a:schemeClr val="tx1"/>
                              </a:solidFill>
                              <a:latin typeface="Cambria Math" panose="02040503050406030204" pitchFamily="18" charset="0"/>
                            </a:rPr>
                            <m:t>𝒏</m:t>
                          </m:r>
                        </m:e>
                        <m:sup>
                          <m:r>
                            <a:rPr lang="en-US" sz="1200" b="1" i="1" smtClean="0">
                              <a:solidFill>
                                <a:schemeClr val="tx1"/>
                              </a:solidFill>
                              <a:latin typeface="Cambria Math" panose="02040503050406030204" pitchFamily="18" charset="0"/>
                            </a:rPr>
                            <m:t>𝟐</m:t>
                          </m:r>
                        </m:sup>
                      </m:sSup>
                      <m:sSub>
                        <m:sSubPr>
                          <m:ctrlPr>
                            <a:rPr lang="en-US" sz="1200" b="1" i="1" smtClean="0">
                              <a:solidFill>
                                <a:schemeClr val="tx1"/>
                              </a:solidFill>
                              <a:latin typeface="Cambria Math" panose="02040503050406030204" pitchFamily="18" charset="0"/>
                            </a:rPr>
                          </m:ctrlPr>
                        </m:sSubPr>
                        <m:e>
                          <m:r>
                            <a:rPr lang="en-US" sz="1200" b="1" i="1" smtClean="0">
                              <a:solidFill>
                                <a:schemeClr val="tx1"/>
                              </a:solidFill>
                              <a:latin typeface="Cambria Math" panose="02040503050406030204" pitchFamily="18" charset="0"/>
                            </a:rPr>
                            <m:t>𝜽</m:t>
                          </m:r>
                        </m:e>
                        <m:sub>
                          <m:r>
                            <a:rPr lang="en-US" sz="1200" b="1" i="1" smtClean="0">
                              <a:solidFill>
                                <a:schemeClr val="tx1"/>
                              </a:solidFill>
                              <a:latin typeface="Cambria Math" panose="02040503050406030204" pitchFamily="18" charset="0"/>
                            </a:rPr>
                            <m:t>𝟏𝟑</m:t>
                          </m:r>
                        </m:sub>
                      </m:sSub>
                      <m:r>
                        <a:rPr lang="en-US" sz="1200" b="1" i="1" smtClean="0">
                          <a:solidFill>
                            <a:schemeClr val="tx1"/>
                          </a:solidFill>
                          <a:latin typeface="Cambria Math" panose="02040503050406030204" pitchFamily="18" charset="0"/>
                        </a:rPr>
                        <m:t>=</m:t>
                      </m:r>
                      <m:r>
                        <a:rPr lang="en-US" sz="1200" b="1" i="1" smtClean="0">
                          <a:solidFill>
                            <a:schemeClr val="tx1"/>
                          </a:solidFill>
                          <a:latin typeface="Cambria Math" panose="02040503050406030204" pitchFamily="18" charset="0"/>
                        </a:rPr>
                        <m:t>𝟎</m:t>
                      </m:r>
                      <m:r>
                        <a:rPr lang="en-US" sz="1200" b="1" i="1" smtClean="0">
                          <a:solidFill>
                            <a:schemeClr val="tx1"/>
                          </a:solidFill>
                          <a:latin typeface="Cambria Math" panose="02040503050406030204" pitchFamily="18" charset="0"/>
                        </a:rPr>
                        <m:t>.</m:t>
                      </m:r>
                      <m:r>
                        <a:rPr lang="en-US" sz="1200" b="1" i="1" smtClean="0">
                          <a:solidFill>
                            <a:schemeClr val="tx1"/>
                          </a:solidFill>
                          <a:latin typeface="Cambria Math" panose="02040503050406030204" pitchFamily="18" charset="0"/>
                        </a:rPr>
                        <m:t>𝟎𝟐𝟐</m:t>
                      </m:r>
                      <m:r>
                        <a:rPr lang="en-US" sz="1200" b="1" i="1" smtClean="0">
                          <a:solidFill>
                            <a:schemeClr val="tx1"/>
                          </a:solidFill>
                          <a:latin typeface="Cambria Math" panose="02040503050406030204" pitchFamily="18" charset="0"/>
                        </a:rPr>
                        <m:t>,  </m:t>
                      </m:r>
                      <m:r>
                        <a:rPr lang="en-US" sz="1200" b="1" i="1" smtClean="0">
                          <a:solidFill>
                            <a:schemeClr val="tx1"/>
                          </a:solidFill>
                          <a:latin typeface="Cambria Math" panose="02040503050406030204" pitchFamily="18" charset="0"/>
                        </a:rPr>
                        <m:t>𝑺𝒊</m:t>
                      </m:r>
                      <m:sSup>
                        <m:sSupPr>
                          <m:ctrlPr>
                            <a:rPr lang="en-US" sz="1200" b="1" i="1" smtClean="0">
                              <a:solidFill>
                                <a:schemeClr val="tx1"/>
                              </a:solidFill>
                              <a:latin typeface="Cambria Math" panose="02040503050406030204" pitchFamily="18" charset="0"/>
                            </a:rPr>
                          </m:ctrlPr>
                        </m:sSupPr>
                        <m:e>
                          <m:r>
                            <a:rPr lang="en-US" sz="1200" b="1" i="1" smtClean="0">
                              <a:solidFill>
                                <a:schemeClr val="tx1"/>
                              </a:solidFill>
                              <a:latin typeface="Cambria Math" panose="02040503050406030204" pitchFamily="18" charset="0"/>
                            </a:rPr>
                            <m:t>𝒏</m:t>
                          </m:r>
                        </m:e>
                        <m:sup>
                          <m:r>
                            <a:rPr lang="en-US" sz="1200" b="1" i="1" smtClean="0">
                              <a:solidFill>
                                <a:schemeClr val="tx1"/>
                              </a:solidFill>
                              <a:latin typeface="Cambria Math" panose="02040503050406030204" pitchFamily="18" charset="0"/>
                            </a:rPr>
                            <m:t>𝟐</m:t>
                          </m:r>
                        </m:sup>
                      </m:sSup>
                      <m:sSub>
                        <m:sSubPr>
                          <m:ctrlPr>
                            <a:rPr lang="en-US" sz="1200" b="1" i="1" smtClean="0">
                              <a:solidFill>
                                <a:schemeClr val="tx1"/>
                              </a:solidFill>
                              <a:latin typeface="Cambria Math" panose="02040503050406030204" pitchFamily="18" charset="0"/>
                            </a:rPr>
                          </m:ctrlPr>
                        </m:sSubPr>
                        <m:e>
                          <m:r>
                            <a:rPr lang="en-US" sz="1200" b="1" i="1" smtClean="0">
                              <a:solidFill>
                                <a:schemeClr val="tx1"/>
                              </a:solidFill>
                              <a:latin typeface="Cambria Math" panose="02040503050406030204" pitchFamily="18" charset="0"/>
                            </a:rPr>
                            <m:t>𝜽</m:t>
                          </m:r>
                        </m:e>
                        <m:sub>
                          <m:r>
                            <a:rPr lang="en-US" sz="1200" b="1" i="1" smtClean="0">
                              <a:solidFill>
                                <a:schemeClr val="tx1"/>
                              </a:solidFill>
                              <a:latin typeface="Cambria Math" panose="02040503050406030204" pitchFamily="18" charset="0"/>
                            </a:rPr>
                            <m:t>𝟐𝟑</m:t>
                          </m:r>
                        </m:sub>
                      </m:sSub>
                      <m:r>
                        <a:rPr lang="en-US" sz="1200" b="1" i="1" smtClean="0">
                          <a:solidFill>
                            <a:schemeClr val="tx1"/>
                          </a:solidFill>
                          <a:latin typeface="Cambria Math" panose="02040503050406030204" pitchFamily="18" charset="0"/>
                        </a:rPr>
                        <m:t>=</m:t>
                      </m:r>
                      <m:r>
                        <a:rPr lang="en-US" sz="1200" b="1" i="1" smtClean="0">
                          <a:solidFill>
                            <a:schemeClr val="tx1"/>
                          </a:solidFill>
                          <a:latin typeface="Cambria Math" panose="02040503050406030204" pitchFamily="18" charset="0"/>
                        </a:rPr>
                        <m:t>𝟎</m:t>
                      </m:r>
                      <m:r>
                        <a:rPr lang="en-US" sz="1200" b="1" i="1" smtClean="0">
                          <a:solidFill>
                            <a:schemeClr val="tx1"/>
                          </a:solidFill>
                          <a:latin typeface="Cambria Math" panose="02040503050406030204" pitchFamily="18" charset="0"/>
                        </a:rPr>
                        <m:t>.</m:t>
                      </m:r>
                      <m:r>
                        <a:rPr lang="en-US" sz="1200" b="1" i="1" smtClean="0">
                          <a:solidFill>
                            <a:schemeClr val="tx1"/>
                          </a:solidFill>
                          <a:latin typeface="Cambria Math" panose="02040503050406030204" pitchFamily="18" charset="0"/>
                        </a:rPr>
                        <m:t>𝟒𝟓</m:t>
                      </m:r>
                    </m:oMath>
                  </m:oMathPara>
                </a14:m>
                <a:endParaRPr lang="en-US" sz="1200" b="1" dirty="0">
                  <a:solidFill>
                    <a:schemeClr val="tx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590800" y="819394"/>
                <a:ext cx="1600200" cy="470000"/>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858000" y="849099"/>
                <a:ext cx="1600200" cy="4700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1" i="1" smtClean="0">
                          <a:solidFill>
                            <a:schemeClr val="tx1"/>
                          </a:solidFill>
                          <a:latin typeface="Cambria Math" panose="02040503050406030204" pitchFamily="18" charset="0"/>
                        </a:rPr>
                        <m:t>𝑺𝒊</m:t>
                      </m:r>
                      <m:sSup>
                        <m:sSupPr>
                          <m:ctrlPr>
                            <a:rPr lang="en-US" sz="1200" b="1" i="1" smtClean="0">
                              <a:solidFill>
                                <a:schemeClr val="tx1"/>
                              </a:solidFill>
                              <a:latin typeface="Cambria Math" panose="02040503050406030204" pitchFamily="18" charset="0"/>
                            </a:rPr>
                          </m:ctrlPr>
                        </m:sSupPr>
                        <m:e>
                          <m:r>
                            <a:rPr lang="en-US" sz="1200" b="1" i="1" smtClean="0">
                              <a:solidFill>
                                <a:schemeClr val="tx1"/>
                              </a:solidFill>
                              <a:latin typeface="Cambria Math" panose="02040503050406030204" pitchFamily="18" charset="0"/>
                            </a:rPr>
                            <m:t>𝒏</m:t>
                          </m:r>
                        </m:e>
                        <m:sup>
                          <m:r>
                            <a:rPr lang="en-US" sz="1200" b="1" i="1" smtClean="0">
                              <a:solidFill>
                                <a:schemeClr val="tx1"/>
                              </a:solidFill>
                              <a:latin typeface="Cambria Math" panose="02040503050406030204" pitchFamily="18" charset="0"/>
                            </a:rPr>
                            <m:t>𝟐</m:t>
                          </m:r>
                        </m:sup>
                      </m:sSup>
                      <m:sSub>
                        <m:sSubPr>
                          <m:ctrlPr>
                            <a:rPr lang="en-US" sz="1200" b="1" i="1" smtClean="0">
                              <a:solidFill>
                                <a:schemeClr val="tx1"/>
                              </a:solidFill>
                              <a:latin typeface="Cambria Math" panose="02040503050406030204" pitchFamily="18" charset="0"/>
                            </a:rPr>
                          </m:ctrlPr>
                        </m:sSubPr>
                        <m:e>
                          <m:r>
                            <a:rPr lang="en-US" sz="1200" b="1" i="1" smtClean="0">
                              <a:solidFill>
                                <a:schemeClr val="tx1"/>
                              </a:solidFill>
                              <a:latin typeface="Cambria Math" panose="02040503050406030204" pitchFamily="18" charset="0"/>
                            </a:rPr>
                            <m:t>𝜽</m:t>
                          </m:r>
                        </m:e>
                        <m:sub>
                          <m:r>
                            <a:rPr lang="en-US" sz="1200" b="1" i="1" smtClean="0">
                              <a:solidFill>
                                <a:schemeClr val="tx1"/>
                              </a:solidFill>
                              <a:latin typeface="Cambria Math" panose="02040503050406030204" pitchFamily="18" charset="0"/>
                            </a:rPr>
                            <m:t>𝟏𝟑</m:t>
                          </m:r>
                        </m:sub>
                      </m:sSub>
                      <m:r>
                        <a:rPr lang="en-US" sz="1200" b="1" i="1" smtClean="0">
                          <a:solidFill>
                            <a:schemeClr val="tx1"/>
                          </a:solidFill>
                          <a:latin typeface="Cambria Math" panose="02040503050406030204" pitchFamily="18" charset="0"/>
                        </a:rPr>
                        <m:t>=</m:t>
                      </m:r>
                      <m:r>
                        <a:rPr lang="en-US" sz="1200" b="1" i="1" smtClean="0">
                          <a:solidFill>
                            <a:schemeClr val="tx1"/>
                          </a:solidFill>
                          <a:latin typeface="Cambria Math" panose="02040503050406030204" pitchFamily="18" charset="0"/>
                        </a:rPr>
                        <m:t>𝟎</m:t>
                      </m:r>
                      <m:r>
                        <a:rPr lang="en-US" sz="1200" b="1" i="1" smtClean="0">
                          <a:solidFill>
                            <a:schemeClr val="tx1"/>
                          </a:solidFill>
                          <a:latin typeface="Cambria Math" panose="02040503050406030204" pitchFamily="18" charset="0"/>
                        </a:rPr>
                        <m:t>.</m:t>
                      </m:r>
                      <m:r>
                        <a:rPr lang="en-US" sz="1200" b="1" i="1" smtClean="0">
                          <a:solidFill>
                            <a:schemeClr val="tx1"/>
                          </a:solidFill>
                          <a:latin typeface="Cambria Math" panose="02040503050406030204" pitchFamily="18" charset="0"/>
                        </a:rPr>
                        <m:t>𝟎𝟐𝟐</m:t>
                      </m:r>
                      <m:r>
                        <a:rPr lang="en-US" sz="1200" b="1" i="1" smtClean="0">
                          <a:solidFill>
                            <a:schemeClr val="tx1"/>
                          </a:solidFill>
                          <a:latin typeface="Cambria Math" panose="02040503050406030204" pitchFamily="18" charset="0"/>
                        </a:rPr>
                        <m:t>,  </m:t>
                      </m:r>
                      <m:r>
                        <a:rPr lang="en-US" sz="1200" b="1" i="1" smtClean="0">
                          <a:solidFill>
                            <a:schemeClr val="tx1"/>
                          </a:solidFill>
                          <a:latin typeface="Cambria Math" panose="02040503050406030204" pitchFamily="18" charset="0"/>
                        </a:rPr>
                        <m:t>𝑺𝒊</m:t>
                      </m:r>
                      <m:sSup>
                        <m:sSupPr>
                          <m:ctrlPr>
                            <a:rPr lang="en-US" sz="1200" b="1" i="1" smtClean="0">
                              <a:solidFill>
                                <a:schemeClr val="tx1"/>
                              </a:solidFill>
                              <a:latin typeface="Cambria Math" panose="02040503050406030204" pitchFamily="18" charset="0"/>
                            </a:rPr>
                          </m:ctrlPr>
                        </m:sSupPr>
                        <m:e>
                          <m:r>
                            <a:rPr lang="en-US" sz="1200" b="1" i="1" smtClean="0">
                              <a:solidFill>
                                <a:schemeClr val="tx1"/>
                              </a:solidFill>
                              <a:latin typeface="Cambria Math" panose="02040503050406030204" pitchFamily="18" charset="0"/>
                            </a:rPr>
                            <m:t>𝒏</m:t>
                          </m:r>
                        </m:e>
                        <m:sup>
                          <m:r>
                            <a:rPr lang="en-US" sz="1200" b="1" i="1" smtClean="0">
                              <a:solidFill>
                                <a:schemeClr val="tx1"/>
                              </a:solidFill>
                              <a:latin typeface="Cambria Math" panose="02040503050406030204" pitchFamily="18" charset="0"/>
                            </a:rPr>
                            <m:t>𝟐</m:t>
                          </m:r>
                        </m:sup>
                      </m:sSup>
                      <m:sSub>
                        <m:sSubPr>
                          <m:ctrlPr>
                            <a:rPr lang="en-US" sz="1200" b="1" i="1" smtClean="0">
                              <a:solidFill>
                                <a:schemeClr val="tx1"/>
                              </a:solidFill>
                              <a:latin typeface="Cambria Math" panose="02040503050406030204" pitchFamily="18" charset="0"/>
                            </a:rPr>
                          </m:ctrlPr>
                        </m:sSubPr>
                        <m:e>
                          <m:r>
                            <a:rPr lang="en-US" sz="1200" b="1" i="1" smtClean="0">
                              <a:solidFill>
                                <a:schemeClr val="tx1"/>
                              </a:solidFill>
                              <a:latin typeface="Cambria Math" panose="02040503050406030204" pitchFamily="18" charset="0"/>
                            </a:rPr>
                            <m:t>𝜽</m:t>
                          </m:r>
                        </m:e>
                        <m:sub>
                          <m:r>
                            <a:rPr lang="en-US" sz="1200" b="1" i="1" smtClean="0">
                              <a:solidFill>
                                <a:schemeClr val="tx1"/>
                              </a:solidFill>
                              <a:latin typeface="Cambria Math" panose="02040503050406030204" pitchFamily="18" charset="0"/>
                            </a:rPr>
                            <m:t>𝟐𝟑</m:t>
                          </m:r>
                        </m:sub>
                      </m:sSub>
                      <m:r>
                        <a:rPr lang="en-US" sz="1200" b="1" i="1" smtClean="0">
                          <a:solidFill>
                            <a:schemeClr val="tx1"/>
                          </a:solidFill>
                          <a:latin typeface="Cambria Math" panose="02040503050406030204" pitchFamily="18" charset="0"/>
                        </a:rPr>
                        <m:t>=</m:t>
                      </m:r>
                      <m:r>
                        <a:rPr lang="en-US" sz="1200" b="1" i="1" smtClean="0">
                          <a:solidFill>
                            <a:schemeClr val="tx1"/>
                          </a:solidFill>
                          <a:latin typeface="Cambria Math" panose="02040503050406030204" pitchFamily="18" charset="0"/>
                        </a:rPr>
                        <m:t>𝟎</m:t>
                      </m:r>
                      <m:r>
                        <a:rPr lang="en-US" sz="1200" b="1" i="1" smtClean="0">
                          <a:solidFill>
                            <a:schemeClr val="tx1"/>
                          </a:solidFill>
                          <a:latin typeface="Cambria Math" panose="02040503050406030204" pitchFamily="18" charset="0"/>
                        </a:rPr>
                        <m:t>.</m:t>
                      </m:r>
                      <m:r>
                        <a:rPr lang="en-US" sz="1200" b="1" i="1" smtClean="0">
                          <a:solidFill>
                            <a:schemeClr val="tx1"/>
                          </a:solidFill>
                          <a:latin typeface="Cambria Math" panose="02040503050406030204" pitchFamily="18" charset="0"/>
                        </a:rPr>
                        <m:t>𝟓𝟖</m:t>
                      </m:r>
                    </m:oMath>
                  </m:oMathPara>
                </a14:m>
                <a:endParaRPr lang="en-US" sz="1200" b="1" dirty="0">
                  <a:solidFill>
                    <a:schemeClr val="tx1"/>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858000" y="849099"/>
                <a:ext cx="1600200" cy="470000"/>
              </a:xfrm>
              <a:prstGeom prst="rect">
                <a:avLst/>
              </a:prstGeom>
              <a:blipFill rotWithShape="0">
                <a:blip r:embed="rId6"/>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 y="44624"/>
            <a:ext cx="9000000" cy="648072"/>
          </a:xfrm>
        </p:spPr>
        <p:txBody>
          <a:bodyPr>
            <a:normAutofit/>
          </a:bodyPr>
          <a:lstStyle/>
          <a:p>
            <a:r>
              <a:rPr lang="en-IN" sz="2800" i="1" dirty="0" smtClean="0">
                <a:solidFill>
                  <a:srgbClr val="FF0000"/>
                </a:solidFill>
              </a:rPr>
              <a:t>INO Graduate Training Program</a:t>
            </a:r>
            <a:endParaRPr lang="en-IN" sz="2800" i="1" dirty="0">
              <a:solidFill>
                <a:srgbClr val="FF000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392" y="1052735"/>
            <a:ext cx="4752528" cy="315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4990524" y="811980"/>
            <a:ext cx="4081476" cy="5588820"/>
          </a:xfrm>
        </p:spPr>
        <p:txBody>
          <a:bodyPr/>
          <a:lstStyle/>
          <a:p>
            <a:pPr>
              <a:buFont typeface="Wingdings" pitchFamily="2" charset="2"/>
              <a:buChar char="q"/>
            </a:pPr>
            <a:r>
              <a:rPr lang="en-IN" sz="1800" dirty="0"/>
              <a:t>8</a:t>
            </a:r>
            <a:r>
              <a:rPr lang="en-IN" sz="1800" baseline="30000" dirty="0" smtClean="0"/>
              <a:t>th</a:t>
            </a:r>
            <a:r>
              <a:rPr lang="en-IN" sz="1800" dirty="0" smtClean="0"/>
              <a:t> batch of 3 students have started their course work at TIFR.</a:t>
            </a:r>
          </a:p>
          <a:p>
            <a:pPr>
              <a:buFont typeface="Wingdings" pitchFamily="2" charset="2"/>
              <a:buChar char="q"/>
            </a:pPr>
            <a:r>
              <a:rPr lang="en-IN" sz="1800" dirty="0" smtClean="0"/>
              <a:t>Several students from 1</a:t>
            </a:r>
            <a:r>
              <a:rPr lang="en-IN" sz="1800" baseline="30000" dirty="0" smtClean="0"/>
              <a:t>st</a:t>
            </a:r>
            <a:r>
              <a:rPr lang="en-IN" sz="1800" dirty="0" smtClean="0"/>
              <a:t> and 2</a:t>
            </a:r>
            <a:r>
              <a:rPr lang="en-IN" sz="1800" baseline="30000" dirty="0" smtClean="0"/>
              <a:t>nd</a:t>
            </a:r>
            <a:r>
              <a:rPr lang="en-IN" sz="1800" dirty="0" smtClean="0"/>
              <a:t> batch ( 2008-9) submitted their theses.</a:t>
            </a:r>
          </a:p>
          <a:p>
            <a:r>
              <a:rPr lang="en-IN" sz="1800" dirty="0"/>
              <a:t>H</a:t>
            </a:r>
            <a:r>
              <a:rPr lang="en-IN" sz="1800" dirty="0" smtClean="0"/>
              <a:t>as designed the RPC trigger and before completion of 5</a:t>
            </a:r>
            <a:r>
              <a:rPr lang="en-IN" sz="1800" baseline="30000" dirty="0" smtClean="0"/>
              <a:t>th</a:t>
            </a:r>
            <a:r>
              <a:rPr lang="en-IN" sz="1800" dirty="0" smtClean="0"/>
              <a:t> year,  was hired (Post. Doc.) by CMS L1 trigger upgrade group</a:t>
            </a:r>
          </a:p>
          <a:p>
            <a:r>
              <a:rPr lang="en-US" sz="1800" dirty="0" smtClean="0"/>
              <a:t>Post</a:t>
            </a:r>
            <a:r>
              <a:rPr lang="en-US" sz="1800" dirty="0"/>
              <a:t>. </a:t>
            </a:r>
            <a:r>
              <a:rPr lang="en-US" sz="1800" dirty="0" err="1" smtClean="0"/>
              <a:t>Doc@Berkeley</a:t>
            </a:r>
            <a:r>
              <a:rPr lang="en-US" sz="1800" dirty="0" smtClean="0"/>
              <a:t> : for development of the </a:t>
            </a:r>
            <a:r>
              <a:rPr lang="en-US" sz="1800" dirty="0"/>
              <a:t>novel bolometric detectors </a:t>
            </a:r>
            <a:r>
              <a:rPr lang="en-US" sz="1800" dirty="0" smtClean="0"/>
              <a:t>for CUORE </a:t>
            </a:r>
            <a:r>
              <a:rPr lang="en-US" sz="1800" dirty="0" err="1"/>
              <a:t>neutrinoless</a:t>
            </a:r>
            <a:r>
              <a:rPr lang="en-US" sz="1800" dirty="0"/>
              <a:t> double–beta decay experiment and as well as R&amp;D towards a next-generation double-beta decay experiment. </a:t>
            </a:r>
            <a:endParaRPr lang="en-US" sz="1800" dirty="0" smtClean="0"/>
          </a:p>
          <a:p>
            <a:r>
              <a:rPr lang="en-US" sz="1800" dirty="0"/>
              <a:t>@ Rutherford Appleton Lab </a:t>
            </a:r>
            <a:r>
              <a:rPr lang="en-US" sz="1800" dirty="0" smtClean="0"/>
              <a:t>: Setting up an experiment (starting from making detector to DAQ system and then analysis) for </a:t>
            </a:r>
            <a:r>
              <a:rPr lang="en-US" sz="1800" dirty="0" err="1" smtClean="0"/>
              <a:t>muon</a:t>
            </a:r>
            <a:r>
              <a:rPr lang="en-US" sz="1800" dirty="0" smtClean="0"/>
              <a:t> tomography.</a:t>
            </a:r>
          </a:p>
          <a:p>
            <a:endParaRPr lang="en-IN" sz="1800" dirty="0" smtClean="0"/>
          </a:p>
        </p:txBody>
      </p:sp>
      <p:sp>
        <p:nvSpPr>
          <p:cNvPr id="6" name="TextBox 5"/>
          <p:cNvSpPr txBox="1"/>
          <p:nvPr/>
        </p:nvSpPr>
        <p:spPr>
          <a:xfrm>
            <a:off x="204699" y="4848507"/>
            <a:ext cx="4705364" cy="1200329"/>
          </a:xfrm>
          <a:prstGeom prst="rect">
            <a:avLst/>
          </a:prstGeom>
          <a:noFill/>
        </p:spPr>
        <p:txBody>
          <a:bodyPr wrap="square" rtlCol="0">
            <a:spAutoFit/>
          </a:bodyPr>
          <a:lstStyle/>
          <a:p>
            <a:r>
              <a:rPr lang="en-US" b="1" dirty="0" smtClean="0"/>
              <a:t>INO Graduate Training School will move to IICHEP, Madurai  in near future.</a:t>
            </a:r>
          </a:p>
        </p:txBody>
      </p:sp>
      <p:pic>
        <p:nvPicPr>
          <p:cNvPr id="7" name="Picture 6"/>
          <p:cNvPicPr>
            <a:picLocks noChangeAspect="1" noChangeArrowheads="1"/>
          </p:cNvPicPr>
          <p:nvPr/>
        </p:nvPicPr>
        <p:blipFill rotWithShape="1">
          <a:blip r:embed="rId3" cstate="print"/>
          <a:srcRect l="22527" r="88"/>
          <a:stretch/>
        </p:blipFill>
        <p:spPr bwMode="auto">
          <a:xfrm>
            <a:off x="169382" y="692695"/>
            <a:ext cx="4821141" cy="4171069"/>
          </a:xfrm>
          <a:prstGeom prst="rect">
            <a:avLst/>
          </a:prstGeom>
          <a:noFill/>
          <a:ln w="9525">
            <a:noFill/>
            <a:miter lim="800000"/>
            <a:headEnd/>
            <a:tailEnd/>
          </a:ln>
        </p:spPr>
      </p:pic>
      <p:sp>
        <p:nvSpPr>
          <p:cNvPr id="3" name="TextBox 2"/>
          <p:cNvSpPr txBox="1"/>
          <p:nvPr/>
        </p:nvSpPr>
        <p:spPr>
          <a:xfrm>
            <a:off x="67800" y="6324600"/>
            <a:ext cx="9000000" cy="400110"/>
          </a:xfrm>
          <a:prstGeom prst="rect">
            <a:avLst/>
          </a:prstGeom>
          <a:solidFill>
            <a:srgbClr val="FFFF00"/>
          </a:solidFill>
        </p:spPr>
        <p:txBody>
          <a:bodyPr wrap="square" rtlCol="0">
            <a:spAutoFit/>
          </a:bodyPr>
          <a:lstStyle/>
          <a:p>
            <a:r>
              <a:rPr lang="en-US" sz="2000" b="1" dirty="0" smtClean="0">
                <a:solidFill>
                  <a:srgbClr val="0000CC"/>
                </a:solidFill>
              </a:rPr>
              <a:t>Expect those will return back with more experience and will design &amp; build expt.</a:t>
            </a:r>
            <a:endParaRPr lang="en-US" sz="2000" b="1" dirty="0">
              <a:solidFill>
                <a:srgbClr val="0000CC"/>
              </a:solidFill>
            </a:endParaRPr>
          </a:p>
        </p:txBody>
      </p:sp>
    </p:spTree>
    <p:extLst>
      <p:ext uri="{BB962C8B-B14F-4D97-AF65-F5344CB8AC3E}">
        <p14:creationId xmlns:p14="http://schemas.microsoft.com/office/powerpoint/2010/main" val="27089608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R&amp;D</a:t>
            </a:r>
            <a:endParaRPr lang="en-US" dirty="0"/>
          </a:p>
        </p:txBody>
      </p:sp>
      <p:sp>
        <p:nvSpPr>
          <p:cNvPr id="3" name="Content Placeholder 2"/>
          <p:cNvSpPr>
            <a:spLocks noGrp="1"/>
          </p:cNvSpPr>
          <p:nvPr>
            <p:ph idx="1"/>
          </p:nvPr>
        </p:nvSpPr>
        <p:spPr/>
        <p:txBody>
          <a:bodyPr/>
          <a:lstStyle/>
          <a:p>
            <a:r>
              <a:rPr lang="en-US" dirty="0" smtClean="0"/>
              <a:t>Close loop Gas recirculation system</a:t>
            </a:r>
          </a:p>
          <a:p>
            <a:r>
              <a:rPr lang="en-US" dirty="0" smtClean="0"/>
              <a:t>Indigenous design of gas monitoring and purifier system</a:t>
            </a:r>
          </a:p>
          <a:p>
            <a:r>
              <a:rPr lang="en-US" dirty="0" smtClean="0"/>
              <a:t>RPC leak testing </a:t>
            </a:r>
            <a:r>
              <a:rPr lang="en-US" dirty="0" smtClean="0"/>
              <a:t>technique</a:t>
            </a:r>
          </a:p>
          <a:p>
            <a:pPr marL="0" indent="0">
              <a:buNone/>
            </a:pPr>
            <a:endParaRPr lang="en-US" dirty="0" smtClean="0"/>
          </a:p>
          <a:p>
            <a:endParaRPr lang="en-US" dirty="0" smtClean="0"/>
          </a:p>
          <a:p>
            <a:r>
              <a:rPr lang="en-US" dirty="0" smtClean="0"/>
              <a:t>Industrial interface and Assembly of RPC………………</a:t>
            </a:r>
          </a:p>
          <a:p>
            <a:r>
              <a:rPr lang="en-US" dirty="0" smtClean="0"/>
              <a:t>Electronics, DAQ, Trigger………………..</a:t>
            </a:r>
            <a:endParaRPr lang="en-US" dirty="0"/>
          </a:p>
        </p:txBody>
      </p:sp>
    </p:spTree>
    <p:extLst>
      <p:ext uri="{BB962C8B-B14F-4D97-AF65-F5344CB8AC3E}">
        <p14:creationId xmlns:p14="http://schemas.microsoft.com/office/powerpoint/2010/main" val="2674490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1438" y="76200"/>
            <a:ext cx="9001125" cy="1676400"/>
          </a:xfrm>
        </p:spPr>
        <p:txBody>
          <a:bodyPr/>
          <a:lstStyle/>
          <a:p>
            <a:r>
              <a:rPr lang="en-US" sz="3200" b="1" dirty="0" smtClean="0">
                <a:solidFill>
                  <a:srgbClr val="00B050"/>
                </a:solidFill>
              </a:rPr>
              <a:t>First atmospheric neutrino was reported from </a:t>
            </a:r>
            <a:r>
              <a:rPr lang="en-US" sz="3200" b="1" dirty="0" err="1" smtClean="0">
                <a:solidFill>
                  <a:srgbClr val="00B050"/>
                </a:solidFill>
              </a:rPr>
              <a:t>Kolar</a:t>
            </a:r>
            <a:r>
              <a:rPr lang="en-US" sz="3200" b="1" dirty="0" smtClean="0">
                <a:solidFill>
                  <a:srgbClr val="00B050"/>
                </a:solidFill>
              </a:rPr>
              <a:t> Gold Field (KGF) </a:t>
            </a:r>
            <a:r>
              <a:rPr lang="en-US" sz="3200" b="1" dirty="0" smtClean="0">
                <a:solidFill>
                  <a:srgbClr val="C00000"/>
                </a:solidFill>
              </a:rPr>
              <a:t>at a depth of 2.3km way back in 1965 by the TIFR-Osaka-Durham group.</a:t>
            </a:r>
            <a:endParaRPr lang="en-US" sz="3200" dirty="0" smtClean="0">
              <a:solidFill>
                <a:srgbClr val="C00000"/>
              </a:solidFill>
            </a:endParaRPr>
          </a:p>
        </p:txBody>
      </p:sp>
      <p:sp>
        <p:nvSpPr>
          <p:cNvPr id="7171" name="Content Placeholder 2"/>
          <p:cNvSpPr>
            <a:spLocks noGrp="1"/>
          </p:cNvSpPr>
          <p:nvPr>
            <p:ph idx="1"/>
          </p:nvPr>
        </p:nvSpPr>
        <p:spPr>
          <a:xfrm>
            <a:off x="76200" y="1752600"/>
            <a:ext cx="5486400" cy="2667000"/>
          </a:xfrm>
        </p:spPr>
        <p:txBody>
          <a:bodyPr/>
          <a:lstStyle/>
          <a:p>
            <a:r>
              <a:rPr lang="en-US" dirty="0" smtClean="0"/>
              <a:t>TIFR</a:t>
            </a:r>
            <a:r>
              <a:rPr lang="en-US" sz="2000" b="1" dirty="0" smtClean="0"/>
              <a:t> had a long tradition of carrying out experiments deep underground.</a:t>
            </a:r>
          </a:p>
          <a:p>
            <a:r>
              <a:rPr lang="en-US" sz="2000" b="1" dirty="0" smtClean="0"/>
              <a:t>KGF laboratory was the deepest underground laboratory during the period 1951-1992.</a:t>
            </a:r>
          </a:p>
          <a:p>
            <a:r>
              <a:rPr lang="en-US" sz="2000" b="1" dirty="0" smtClean="0">
                <a:solidFill>
                  <a:srgbClr val="C00000"/>
                </a:solidFill>
              </a:rPr>
              <a:t>KGF  by TIFR-Osaka collaboration to look for proton decay.</a:t>
            </a:r>
          </a:p>
          <a:p>
            <a:r>
              <a:rPr lang="en-US" sz="2000" b="1" dirty="0" smtClean="0"/>
              <a:t>KGF mines closed                                                     its operation in 1992.</a:t>
            </a:r>
          </a:p>
        </p:txBody>
      </p:sp>
      <p:pic>
        <p:nvPicPr>
          <p:cNvPr id="4" name="Picture 1028" descr="F:\KGF34.TIF"/>
          <p:cNvPicPr>
            <a:picLocks noChangeAspect="1" noChangeArrowheads="1"/>
          </p:cNvPicPr>
          <p:nvPr/>
        </p:nvPicPr>
        <p:blipFill>
          <a:blip r:embed="rId2" cstate="print"/>
          <a:srcRect/>
          <a:stretch>
            <a:fillRect/>
          </a:stretch>
        </p:blipFill>
        <p:spPr bwMode="auto">
          <a:xfrm>
            <a:off x="2590800" y="3581400"/>
            <a:ext cx="2845988" cy="2895600"/>
          </a:xfrm>
          <a:prstGeom prst="rect">
            <a:avLst/>
          </a:prstGeom>
          <a:noFill/>
          <a:ln w="9525">
            <a:noFill/>
            <a:miter lim="800000"/>
            <a:headEnd/>
            <a:tailEnd/>
          </a:ln>
        </p:spPr>
      </p:pic>
      <p:pic>
        <p:nvPicPr>
          <p:cNvPr id="6" name="Picture 4"/>
          <p:cNvPicPr>
            <a:picLocks noChangeAspect="1" noChangeArrowheads="1"/>
          </p:cNvPicPr>
          <p:nvPr/>
        </p:nvPicPr>
        <p:blipFill>
          <a:blip r:embed="rId3" cstate="print"/>
          <a:srcRect l="2223" t="2392"/>
          <a:stretch>
            <a:fillRect/>
          </a:stretch>
        </p:blipFill>
        <p:spPr bwMode="auto">
          <a:xfrm>
            <a:off x="5446344" y="1752600"/>
            <a:ext cx="3668275" cy="5105400"/>
          </a:xfrm>
          <a:prstGeom prst="rect">
            <a:avLst/>
          </a:prstGeom>
          <a:noFill/>
          <a:ln w="9525">
            <a:noFill/>
            <a:miter lim="800000"/>
            <a:headEnd/>
            <a:tailEnd/>
          </a:ln>
        </p:spPr>
      </p:pic>
      <p:sp>
        <p:nvSpPr>
          <p:cNvPr id="7" name="TextBox 6"/>
          <p:cNvSpPr txBox="1"/>
          <p:nvPr/>
        </p:nvSpPr>
        <p:spPr>
          <a:xfrm>
            <a:off x="76200" y="4953000"/>
            <a:ext cx="2514600" cy="1323439"/>
          </a:xfrm>
          <a:prstGeom prst="rect">
            <a:avLst/>
          </a:prstGeom>
          <a:noFill/>
          <a:ln w="25400">
            <a:solidFill>
              <a:srgbClr val="993300"/>
            </a:solidFill>
          </a:ln>
        </p:spPr>
        <p:txBody>
          <a:bodyPr wrap="square" rtlCol="0">
            <a:spAutoFit/>
          </a:bodyPr>
          <a:lstStyle/>
          <a:p>
            <a:r>
              <a:rPr lang="en-US" sz="2000" b="1" dirty="0" smtClean="0"/>
              <a:t>~30</a:t>
            </a:r>
            <a:r>
              <a:rPr lang="en-US" sz="2000" b="1" dirty="0" smtClean="0">
                <a:sym typeface="Symbol"/>
              </a:rPr>
              <a:t> muon /year/m</a:t>
            </a:r>
            <a:r>
              <a:rPr lang="en-US" sz="2000" b="1" baseline="30000" dirty="0" smtClean="0">
                <a:sym typeface="Symbol"/>
              </a:rPr>
              <a:t>2</a:t>
            </a:r>
            <a:r>
              <a:rPr lang="en-US" sz="2000" b="1" dirty="0" smtClean="0">
                <a:sym typeface="Symbol"/>
              </a:rPr>
              <a:t>/sr  at KGF, increased by a factor of ~100 at INO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5800" y="228600"/>
            <a:ext cx="7827842" cy="521176"/>
          </a:xfrm>
        </p:spPr>
        <p:txBody>
          <a:bodyPr/>
          <a:lstStyle/>
          <a:p>
            <a:pPr eaLnBrk="1" hangingPunct="1"/>
            <a:r>
              <a:rPr lang="en-US" sz="3200" b="1" dirty="0" smtClean="0">
                <a:solidFill>
                  <a:srgbClr val="C00000"/>
                </a:solidFill>
              </a:rPr>
              <a:t>India based neutrino observatory (INO)</a:t>
            </a:r>
          </a:p>
        </p:txBody>
      </p:sp>
      <p:sp>
        <p:nvSpPr>
          <p:cNvPr id="5" name="Content Placeholder 2"/>
          <p:cNvSpPr txBox="1">
            <a:spLocks/>
          </p:cNvSpPr>
          <p:nvPr/>
        </p:nvSpPr>
        <p:spPr bwMode="auto">
          <a:xfrm>
            <a:off x="79790" y="2590800"/>
            <a:ext cx="8763000" cy="40268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3038" indent="-173038" algn="l" rtl="0" eaLnBrk="0" fontAlgn="base" hangingPunct="0">
              <a:spcBef>
                <a:spcPct val="20000"/>
              </a:spcBef>
              <a:spcAft>
                <a:spcPct val="0"/>
              </a:spcAft>
              <a:buChar char="•"/>
              <a:defRPr sz="2000" b="1">
                <a:solidFill>
                  <a:srgbClr val="0000CC"/>
                </a:solidFill>
                <a:latin typeface="+mn-lt"/>
                <a:ea typeface="+mn-ea"/>
                <a:cs typeface="+mn-cs"/>
              </a:defRPr>
            </a:lvl1pPr>
            <a:lvl2pPr marL="631825" indent="-365125" algn="l" rtl="0" eaLnBrk="0" fontAlgn="base" hangingPunct="0">
              <a:spcBef>
                <a:spcPct val="20000"/>
              </a:spcBef>
              <a:spcAft>
                <a:spcPct val="0"/>
              </a:spcAft>
              <a:buChar char="–"/>
              <a:defRPr sz="2000" b="1">
                <a:solidFill>
                  <a:schemeClr val="tx1"/>
                </a:solidFill>
                <a:latin typeface="+mn-lt"/>
              </a:defRPr>
            </a:lvl2pPr>
            <a:lvl3pPr marL="809625" indent="-371475" algn="l" rtl="0" eaLnBrk="0" fontAlgn="base" hangingPunct="0">
              <a:spcBef>
                <a:spcPct val="20000"/>
              </a:spcBef>
              <a:spcAft>
                <a:spcPct val="0"/>
              </a:spcAft>
              <a:buChar char="•"/>
              <a:defRPr sz="2000" b="1">
                <a:solidFill>
                  <a:srgbClr val="008000"/>
                </a:solidFill>
                <a:latin typeface="+mn-lt"/>
              </a:defRPr>
            </a:lvl3pPr>
            <a:lvl4pPr marL="993775" indent="-363538" algn="l" rtl="0" eaLnBrk="0" fontAlgn="base" hangingPunct="0">
              <a:spcBef>
                <a:spcPct val="20000"/>
              </a:spcBef>
              <a:spcAft>
                <a:spcPct val="0"/>
              </a:spcAft>
              <a:buChar char="–"/>
              <a:tabLst>
                <a:tab pos="1071563" algn="l"/>
              </a:tabLst>
              <a:defRPr sz="2000" b="1">
                <a:solidFill>
                  <a:srgbClr val="0000CC"/>
                </a:solidFill>
                <a:latin typeface="+mn-lt"/>
              </a:defRPr>
            </a:lvl4pPr>
            <a:lvl5pPr marL="1166813" indent="-268288" algn="l" rtl="0" eaLnBrk="0" fontAlgn="base" hangingPunct="0">
              <a:spcBef>
                <a:spcPct val="20000"/>
              </a:spcBef>
              <a:spcAft>
                <a:spcPct val="0"/>
              </a:spcAft>
              <a:buChar char="»"/>
              <a:defRPr sz="2000" b="1">
                <a:solidFill>
                  <a:srgbClr val="0000CC"/>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eaLnBrk="1" hangingPunct="1"/>
            <a:r>
              <a:rPr lang="en-US" sz="1900" dirty="0">
                <a:solidFill>
                  <a:srgbClr val="7030A0"/>
                </a:solidFill>
              </a:rPr>
              <a:t>Create experimental facility in the country where we can carry out front ranking experiments in the field of particle &amp; astroparticle physics.</a:t>
            </a:r>
          </a:p>
          <a:p>
            <a:pPr eaLnBrk="1" hangingPunct="1"/>
            <a:r>
              <a:rPr lang="en-US" sz="1900" dirty="0" smtClean="0"/>
              <a:t>Underground </a:t>
            </a:r>
            <a:r>
              <a:rPr lang="en-US" sz="1900" dirty="0"/>
              <a:t>laboratory with ~1 km all-round rock cover accessed through a 2 km long tunnel. A large and several smaller caverns to facilitate many experimental programmes.</a:t>
            </a:r>
          </a:p>
          <a:p>
            <a:pPr eaLnBrk="1" hangingPunct="1"/>
            <a:r>
              <a:rPr lang="en-IN" sz="1900" dirty="0">
                <a:solidFill>
                  <a:srgbClr val="7030A0"/>
                </a:solidFill>
              </a:rPr>
              <a:t>Frontline neutrino issues e.g., mass parameters and other properties, will be explored in a manner complementary to ongoing efforts worldwide.</a:t>
            </a:r>
            <a:endParaRPr lang="en-US" sz="1900" dirty="0">
              <a:solidFill>
                <a:srgbClr val="1E0AB2"/>
              </a:solidFill>
            </a:endParaRPr>
          </a:p>
          <a:p>
            <a:pPr eaLnBrk="1" hangingPunct="1"/>
            <a:r>
              <a:rPr lang="en-US" sz="1900" dirty="0">
                <a:solidFill>
                  <a:srgbClr val="C00000"/>
                </a:solidFill>
              </a:rPr>
              <a:t>The ICAL detector, with its charge identification ability, will be able to address questions about the neutrino mass ordering.</a:t>
            </a:r>
          </a:p>
          <a:p>
            <a:pPr eaLnBrk="1" hangingPunct="1"/>
            <a:r>
              <a:rPr lang="en-US" sz="1900" dirty="0" smtClean="0">
                <a:solidFill>
                  <a:srgbClr val="7030A0"/>
                </a:solidFill>
              </a:rPr>
              <a:t>Will </a:t>
            </a:r>
            <a:r>
              <a:rPr lang="en-US" sz="1900" dirty="0">
                <a:solidFill>
                  <a:srgbClr val="7030A0"/>
                </a:solidFill>
              </a:rPr>
              <a:t>support several other experiments  when operational. Neutrino-less Double Beta Decay and Dark Matter Search experiments foreseen in the immediate future. </a:t>
            </a:r>
            <a:endParaRPr lang="en-US" sz="1900" dirty="0" smtClean="0">
              <a:solidFill>
                <a:srgbClr val="7030A0"/>
              </a:solidFill>
            </a:endParaRPr>
          </a:p>
          <a:p>
            <a:pPr eaLnBrk="1" hangingPunct="1"/>
            <a:r>
              <a:rPr lang="en-US" sz="1900" dirty="0" smtClean="0">
                <a:solidFill>
                  <a:schemeClr val="tx1"/>
                </a:solidFill>
              </a:rPr>
              <a:t>Open to International participation</a:t>
            </a:r>
            <a:endParaRPr lang="en-US" sz="1900" dirty="0">
              <a:solidFill>
                <a:schemeClr val="tx1"/>
              </a:solidFill>
            </a:endParaRPr>
          </a:p>
          <a:p>
            <a:endParaRPr lang="en-US" kern="0" dirty="0"/>
          </a:p>
        </p:txBody>
      </p:sp>
      <p:pic>
        <p:nvPicPr>
          <p:cNvPr id="4" name="Picture 5"/>
          <p:cNvPicPr>
            <a:picLocks noChangeAspect="1" noChangeArrowheads="1"/>
          </p:cNvPicPr>
          <p:nvPr/>
        </p:nvPicPr>
        <p:blipFill>
          <a:blip r:embed="rId2" cstate="print"/>
          <a:srcRect r="34686"/>
          <a:stretch>
            <a:fillRect/>
          </a:stretch>
        </p:blipFill>
        <p:spPr bwMode="auto">
          <a:xfrm>
            <a:off x="79790" y="1085289"/>
            <a:ext cx="1315570" cy="1505511"/>
          </a:xfrm>
          <a:prstGeom prst="rect">
            <a:avLst/>
          </a:prstGeom>
          <a:noFill/>
          <a:ln w="9525">
            <a:noFill/>
            <a:miter lim="800000"/>
            <a:headEnd/>
            <a:tailEnd/>
          </a:ln>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3875" y="1066800"/>
            <a:ext cx="2127525" cy="1522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ug-lab.jpg"/>
          <p:cNvPicPr>
            <a:picLocks noChangeAspect="1"/>
          </p:cNvPicPr>
          <p:nvPr/>
        </p:nvPicPr>
        <p:blipFill rotWithShape="1">
          <a:blip r:embed="rId4" cstate="print"/>
          <a:srcRect l="-864" r="863" b="4769"/>
          <a:stretch/>
        </p:blipFill>
        <p:spPr bwMode="auto">
          <a:xfrm>
            <a:off x="5638800" y="1130969"/>
            <a:ext cx="2133600" cy="1459831"/>
          </a:xfrm>
          <a:prstGeom prst="rect">
            <a:avLst/>
          </a:prstGeom>
          <a:noFill/>
          <a:ln w="9525">
            <a:noFill/>
            <a:miter lim="800000"/>
            <a:headEnd/>
            <a:tailEnd/>
          </a:ln>
        </p:spPr>
      </p:pic>
      <p:pic>
        <p:nvPicPr>
          <p:cNvPr id="8" name="Picture 2" descr="http://www.ino.tifr.res.in/ino/gallery/Schematic%20view%20of%20the%20INO%20detector.JPG">
            <a:hlinkClick r:id="rId5" action="ppaction://hlinkpres?slideindex=1&amp;slidetitle="/>
          </p:cNvPr>
          <p:cNvPicPr>
            <a:picLocks noChangeAspect="1" noChangeArrowheads="1"/>
          </p:cNvPicPr>
          <p:nvPr/>
        </p:nvPicPr>
        <p:blipFill>
          <a:blip r:embed="rId6" cstate="print"/>
          <a:srcRect/>
          <a:stretch>
            <a:fillRect/>
          </a:stretch>
        </p:blipFill>
        <p:spPr bwMode="auto">
          <a:xfrm>
            <a:off x="7704137" y="1080458"/>
            <a:ext cx="1363663" cy="1586542"/>
          </a:xfrm>
          <a:prstGeom prst="rect">
            <a:avLst/>
          </a:prstGeom>
          <a:ln>
            <a:noFill/>
          </a:ln>
          <a:effectLst>
            <a:outerShdw blurRad="292100" dist="139700" dir="2700000" algn="tl" rotWithShape="0">
              <a:schemeClr val="bg1">
                <a:alpha val="65000"/>
              </a:schemeClr>
            </a:outerShdw>
          </a:effectLst>
        </p:spPr>
      </p:pic>
      <p:pic>
        <p:nvPicPr>
          <p:cNvPr id="9" name="Picture 5"/>
          <p:cNvPicPr>
            <a:picLocks noChangeAspect="1" noChangeArrowheads="1"/>
          </p:cNvPicPr>
          <p:nvPr/>
        </p:nvPicPr>
        <p:blipFill>
          <a:blip r:embed="rId7" cstate="print"/>
          <a:srcRect/>
          <a:stretch>
            <a:fillRect/>
          </a:stretch>
        </p:blipFill>
        <p:spPr bwMode="auto">
          <a:xfrm>
            <a:off x="3616971" y="1140835"/>
            <a:ext cx="2021829" cy="1449965"/>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9878" y="3429000"/>
            <a:ext cx="3925765" cy="2617176"/>
          </a:xfrm>
          <a:prstGeom prst="rect">
            <a:avLst/>
          </a:prstGeom>
        </p:spPr>
      </p:pic>
      <p:pic>
        <p:nvPicPr>
          <p:cNvPr id="66562" name="Picture 2"/>
          <p:cNvPicPr>
            <a:picLocks noChangeAspect="1" noChangeArrowheads="1"/>
          </p:cNvPicPr>
          <p:nvPr/>
        </p:nvPicPr>
        <p:blipFill>
          <a:blip r:embed="rId3">
            <a:extLst>
              <a:ext uri="{28A0092B-C50C-407E-A947-70E740481C1C}">
                <a14:useLocalDpi xmlns:a14="http://schemas.microsoft.com/office/drawing/2010/main" val="0"/>
              </a:ext>
            </a:extLst>
          </a:blip>
          <a:srcRect l="2344" t="6891" r="597" b="-449"/>
          <a:stretch>
            <a:fillRect/>
          </a:stretch>
        </p:blipFill>
        <p:spPr bwMode="auto">
          <a:xfrm>
            <a:off x="4435720" y="882162"/>
            <a:ext cx="4659923" cy="232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Content Placeholder 11" descr="rpc-poo.jpg"/>
          <p:cNvPicPr>
            <a:picLocks noChangeAspect="1"/>
          </p:cNvPicPr>
          <p:nvPr/>
        </p:nvPicPr>
        <p:blipFill>
          <a:blip r:embed="rId4">
            <a:extLst>
              <a:ext uri="{28A0092B-C50C-407E-A947-70E740481C1C}">
                <a14:useLocalDpi xmlns:a14="http://schemas.microsoft.com/office/drawing/2010/main" val="0"/>
              </a:ext>
            </a:extLst>
          </a:blip>
          <a:srcRect l="3432" t="22394" r="16669" b="22922"/>
          <a:stretch>
            <a:fillRect/>
          </a:stretch>
        </p:blipFill>
        <p:spPr bwMode="auto">
          <a:xfrm>
            <a:off x="184639" y="3096359"/>
            <a:ext cx="4136781" cy="186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Title 1"/>
          <p:cNvSpPr>
            <a:spLocks noGrp="1"/>
          </p:cNvSpPr>
          <p:nvPr>
            <p:ph type="title"/>
          </p:nvPr>
        </p:nvSpPr>
        <p:spPr>
          <a:xfrm>
            <a:off x="496766" y="227717"/>
            <a:ext cx="7877908" cy="518746"/>
          </a:xfrm>
        </p:spPr>
        <p:txBody>
          <a:bodyPr>
            <a:normAutofit fontScale="90000"/>
          </a:bodyPr>
          <a:lstStyle/>
          <a:p>
            <a:r>
              <a:rPr lang="en-US" altLang="en-US" b="1" dirty="0" smtClean="0">
                <a:latin typeface="Times New Roman" panose="02020603050405020304" pitchFamily="18" charset="0"/>
                <a:cs typeface="Times New Roman" panose="02020603050405020304" pitchFamily="18" charset="0"/>
              </a:rPr>
              <a:t>INO-ICAL detector</a:t>
            </a:r>
            <a:endParaRPr lang="en-SG" altLang="en-US" b="1" dirty="0" smtClean="0">
              <a:latin typeface="Times New Roman" panose="02020603050405020304" pitchFamily="18" charset="0"/>
              <a:cs typeface="Times New Roman" panose="02020603050405020304" pitchFamily="18" charset="0"/>
            </a:endParaRPr>
          </a:p>
        </p:txBody>
      </p:sp>
      <p:sp>
        <p:nvSpPr>
          <p:cNvPr id="66565" name="Content Placeholder 2"/>
          <p:cNvSpPr>
            <a:spLocks noGrp="1"/>
          </p:cNvSpPr>
          <p:nvPr>
            <p:ph sz="quarter" idx="1"/>
          </p:nvPr>
        </p:nvSpPr>
        <p:spPr>
          <a:xfrm>
            <a:off x="76199" y="4983774"/>
            <a:ext cx="9019444" cy="1645626"/>
          </a:xfrm>
        </p:spPr>
        <p:txBody>
          <a:bodyPr>
            <a:noAutofit/>
          </a:bodyPr>
          <a:lstStyle/>
          <a:p>
            <a:r>
              <a:rPr lang="en-IN" altLang="en-US" sz="1600" b="1" dirty="0">
                <a:latin typeface="Times New Roman" panose="02020603050405020304" pitchFamily="18" charset="0"/>
                <a:cs typeface="Times New Roman" panose="02020603050405020304" pitchFamily="18" charset="0"/>
              </a:rPr>
              <a:t>Total number of RPCs in the ICAL = </a:t>
            </a:r>
            <a:r>
              <a:rPr lang="en-IN" altLang="en-US" sz="1600" dirty="0" smtClean="0">
                <a:latin typeface="Times New Roman" panose="02020603050405020304" pitchFamily="18" charset="0"/>
                <a:cs typeface="Times New Roman" panose="02020603050405020304" pitchFamily="18" charset="0"/>
              </a:rPr>
              <a:t>3</a:t>
            </a:r>
            <a:r>
              <a:rPr lang="en-IN" altLang="en-US" sz="1600" b="1" dirty="0" smtClean="0">
                <a:latin typeface="Times New Roman" panose="02020603050405020304" pitchFamily="18" charset="0"/>
                <a:cs typeface="Times New Roman" panose="02020603050405020304" pitchFamily="18" charset="0"/>
              </a:rPr>
              <a:t> </a:t>
            </a:r>
            <a:r>
              <a:rPr lang="en-IN" altLang="en-US" sz="1600" b="1" dirty="0">
                <a:latin typeface="Times New Roman" panose="02020603050405020304" pitchFamily="18" charset="0"/>
                <a:cs typeface="Times New Roman" panose="02020603050405020304" pitchFamily="18" charset="0"/>
                <a:sym typeface="Symbol" panose="05050102010706020507" pitchFamily="18" charset="2"/>
              </a:rPr>
              <a:t> </a:t>
            </a:r>
            <a:r>
              <a:rPr lang="en-IN" altLang="en-US" sz="1600" b="1" dirty="0" smtClean="0">
                <a:latin typeface="Times New Roman" panose="02020603050405020304" pitchFamily="18" charset="0"/>
                <a:cs typeface="Times New Roman" panose="02020603050405020304" pitchFamily="18" charset="0"/>
                <a:sym typeface="Symbol" panose="05050102010706020507" pitchFamily="18" charset="2"/>
              </a:rPr>
              <a:t>150</a:t>
            </a:r>
            <a:r>
              <a:rPr lang="en-IN" altLang="en-US" sz="1600" b="1" dirty="0" smtClean="0">
                <a:latin typeface="Times New Roman" panose="02020603050405020304" pitchFamily="18" charset="0"/>
                <a:cs typeface="Times New Roman" panose="02020603050405020304" pitchFamily="18" charset="0"/>
              </a:rPr>
              <a:t> </a:t>
            </a:r>
            <a:r>
              <a:rPr lang="en-IN" altLang="en-US" sz="1600" b="1" dirty="0">
                <a:latin typeface="Times New Roman" panose="02020603050405020304" pitchFamily="18" charset="0"/>
                <a:cs typeface="Times New Roman" panose="02020603050405020304" pitchFamily="18" charset="0"/>
                <a:sym typeface="Symbol" panose="05050102010706020507" pitchFamily="18" charset="2"/>
              </a:rPr>
              <a:t></a:t>
            </a:r>
            <a:r>
              <a:rPr lang="en-IN" altLang="en-US" sz="1600" b="1" dirty="0">
                <a:latin typeface="Times New Roman" panose="02020603050405020304" pitchFamily="18" charset="0"/>
                <a:cs typeface="Times New Roman" panose="02020603050405020304" pitchFamily="18" charset="0"/>
              </a:rPr>
              <a:t> </a:t>
            </a:r>
            <a:r>
              <a:rPr lang="en-IN" altLang="en-US" sz="1600" b="1" dirty="0" smtClean="0">
                <a:latin typeface="Times New Roman" panose="02020603050405020304" pitchFamily="18" charset="0"/>
                <a:cs typeface="Times New Roman" panose="02020603050405020304" pitchFamily="18" charset="0"/>
              </a:rPr>
              <a:t>64 </a:t>
            </a:r>
            <a:r>
              <a:rPr lang="en-IN" altLang="en-US" sz="1600" b="1" dirty="0">
                <a:latin typeface="Times New Roman" panose="02020603050405020304" pitchFamily="18" charset="0"/>
                <a:cs typeface="Times New Roman" panose="02020603050405020304" pitchFamily="18" charset="0"/>
              </a:rPr>
              <a:t>= </a:t>
            </a:r>
            <a:r>
              <a:rPr lang="en-IN" altLang="en-US" sz="1800" b="1" dirty="0" smtClean="0">
                <a:solidFill>
                  <a:srgbClr val="FF0000"/>
                </a:solidFill>
                <a:latin typeface="Times New Roman" panose="02020603050405020304" pitchFamily="18" charset="0"/>
                <a:cs typeface="Times New Roman" panose="02020603050405020304" pitchFamily="18" charset="0"/>
              </a:rPr>
              <a:t>28,800</a:t>
            </a:r>
            <a:endParaRPr lang="en-IN" altLang="en-US" sz="1800" b="1" dirty="0">
              <a:solidFill>
                <a:srgbClr val="FF0000"/>
              </a:solidFill>
              <a:latin typeface="Times New Roman" panose="02020603050405020304" pitchFamily="18" charset="0"/>
              <a:cs typeface="Times New Roman" panose="02020603050405020304" pitchFamily="18" charset="0"/>
            </a:endParaRPr>
          </a:p>
          <a:p>
            <a:r>
              <a:rPr lang="en-IN" altLang="en-US" sz="1600" b="1" dirty="0">
                <a:latin typeface="Times New Roman" panose="02020603050405020304" pitchFamily="18" charset="0"/>
                <a:cs typeface="Times New Roman" panose="02020603050405020304" pitchFamily="18" charset="0"/>
              </a:rPr>
              <a:t>Total gas volume = </a:t>
            </a:r>
            <a:r>
              <a:rPr lang="en-IN" altLang="en-US" sz="1600" b="1" dirty="0" smtClean="0">
                <a:latin typeface="Times New Roman" panose="02020603050405020304" pitchFamily="18" charset="0"/>
                <a:cs typeface="Times New Roman" panose="02020603050405020304" pitchFamily="18" charset="0"/>
              </a:rPr>
              <a:t>28,800 </a:t>
            </a:r>
            <a:r>
              <a:rPr lang="en-IN" altLang="en-US" sz="1600" b="1" dirty="0">
                <a:latin typeface="Times New Roman" panose="02020603050405020304" pitchFamily="18" charset="0"/>
                <a:cs typeface="Times New Roman" panose="02020603050405020304" pitchFamily="18" charset="0"/>
                <a:sym typeface="Symbol" panose="05050102010706020507" pitchFamily="18" charset="2"/>
              </a:rPr>
              <a:t></a:t>
            </a:r>
            <a:r>
              <a:rPr lang="en-IN" altLang="en-US" sz="1600" b="1" dirty="0">
                <a:latin typeface="Times New Roman" panose="02020603050405020304" pitchFamily="18" charset="0"/>
                <a:cs typeface="Times New Roman" panose="02020603050405020304" pitchFamily="18" charset="0"/>
              </a:rPr>
              <a:t> </a:t>
            </a:r>
            <a:r>
              <a:rPr lang="en-IN" altLang="en-US" sz="1600" b="1" dirty="0" smtClean="0">
                <a:latin typeface="Times New Roman" panose="02020603050405020304" pitchFamily="18" charset="0"/>
                <a:cs typeface="Times New Roman" panose="02020603050405020304" pitchFamily="18" charset="0"/>
              </a:rPr>
              <a:t>190cm</a:t>
            </a:r>
            <a:r>
              <a:rPr lang="en-IN" altLang="en-US" sz="1600" b="1" dirty="0" smtClean="0">
                <a:latin typeface="Times New Roman" panose="02020603050405020304" pitchFamily="18" charset="0"/>
                <a:cs typeface="Times New Roman" panose="02020603050405020304" pitchFamily="18" charset="0"/>
                <a:sym typeface="Symbol" panose="05050102010706020507" pitchFamily="18" charset="2"/>
              </a:rPr>
              <a:t> </a:t>
            </a:r>
            <a:r>
              <a:rPr lang="en-IN" altLang="en-US" sz="1600" b="1" dirty="0">
                <a:latin typeface="Times New Roman" panose="02020603050405020304" pitchFamily="18" charset="0"/>
                <a:cs typeface="Times New Roman" panose="02020603050405020304" pitchFamily="18" charset="0"/>
                <a:sym typeface="Symbol" panose="05050102010706020507" pitchFamily="18" charset="2"/>
              </a:rPr>
              <a:t></a:t>
            </a:r>
            <a:r>
              <a:rPr lang="en-IN" altLang="en-US" sz="1600" b="1" dirty="0">
                <a:latin typeface="Times New Roman" panose="02020603050405020304" pitchFamily="18" charset="0"/>
                <a:cs typeface="Times New Roman" panose="02020603050405020304" pitchFamily="18" charset="0"/>
              </a:rPr>
              <a:t> </a:t>
            </a:r>
            <a:r>
              <a:rPr lang="en-IN" altLang="en-US" sz="1600" b="1" dirty="0" smtClean="0">
                <a:latin typeface="Times New Roman" panose="02020603050405020304" pitchFamily="18" charset="0"/>
                <a:cs typeface="Times New Roman" panose="02020603050405020304" pitchFamily="18" charset="0"/>
              </a:rPr>
              <a:t>190cm </a:t>
            </a:r>
            <a:r>
              <a:rPr lang="en-IN" altLang="en-US" sz="1600" b="1" dirty="0">
                <a:latin typeface="Times New Roman" panose="02020603050405020304" pitchFamily="18" charset="0"/>
                <a:cs typeface="Times New Roman" panose="02020603050405020304" pitchFamily="18" charset="0"/>
                <a:sym typeface="Symbol" panose="05050102010706020507" pitchFamily="18" charset="2"/>
              </a:rPr>
              <a:t></a:t>
            </a:r>
            <a:r>
              <a:rPr lang="en-IN" altLang="en-US" sz="1600" b="1" dirty="0">
                <a:latin typeface="Times New Roman" panose="02020603050405020304" pitchFamily="18" charset="0"/>
                <a:cs typeface="Times New Roman" panose="02020603050405020304" pitchFamily="18" charset="0"/>
              </a:rPr>
              <a:t> 0.2cm </a:t>
            </a:r>
            <a:r>
              <a:rPr lang="en-IN" altLang="en-US" sz="1800" b="1" dirty="0">
                <a:solidFill>
                  <a:srgbClr val="FF0000"/>
                </a:solidFill>
                <a:latin typeface="Times New Roman" panose="02020603050405020304" pitchFamily="18" charset="0"/>
                <a:cs typeface="Times New Roman" panose="02020603050405020304" pitchFamily="18" charset="0"/>
              </a:rPr>
              <a:t>~</a:t>
            </a:r>
            <a:r>
              <a:rPr lang="en-IN" altLang="en-US" sz="1800" b="1" dirty="0" smtClean="0">
                <a:solidFill>
                  <a:srgbClr val="FF0000"/>
                </a:solidFill>
                <a:latin typeface="Times New Roman" panose="02020603050405020304" pitchFamily="18" charset="0"/>
                <a:cs typeface="Times New Roman" panose="02020603050405020304" pitchFamily="18" charset="0"/>
              </a:rPr>
              <a:t> 200</a:t>
            </a:r>
            <a:r>
              <a:rPr lang="en-IN" altLang="en-US" sz="1800" baseline="30000" dirty="0">
                <a:solidFill>
                  <a:srgbClr val="FF0000"/>
                </a:solidFill>
                <a:latin typeface="Times New Roman" panose="02020603050405020304" pitchFamily="18" charset="0"/>
                <a:cs typeface="Times New Roman" panose="02020603050405020304" pitchFamily="18" charset="0"/>
              </a:rPr>
              <a:t> </a:t>
            </a:r>
            <a:r>
              <a:rPr lang="en-IN" altLang="en-US" sz="1800" dirty="0" smtClean="0">
                <a:solidFill>
                  <a:srgbClr val="FF0000"/>
                </a:solidFill>
                <a:latin typeface="Times New Roman" panose="02020603050405020304" pitchFamily="18" charset="0"/>
                <a:cs typeface="Times New Roman" panose="02020603050405020304" pitchFamily="18" charset="0"/>
              </a:rPr>
              <a:t>m</a:t>
            </a:r>
            <a:r>
              <a:rPr lang="en-IN" altLang="en-US" sz="1800" baseline="30000" dirty="0" smtClean="0">
                <a:solidFill>
                  <a:srgbClr val="FF0000"/>
                </a:solidFill>
                <a:latin typeface="Times New Roman" panose="02020603050405020304" pitchFamily="18" charset="0"/>
                <a:cs typeface="Times New Roman" panose="02020603050405020304" pitchFamily="18" charset="0"/>
              </a:rPr>
              <a:t>3</a:t>
            </a:r>
            <a:endParaRPr lang="en-IN" altLang="en-US" sz="1800" b="1" dirty="0">
              <a:solidFill>
                <a:srgbClr val="FF0000"/>
              </a:solidFill>
              <a:latin typeface="Times New Roman" panose="02020603050405020304" pitchFamily="18" charset="0"/>
              <a:cs typeface="Times New Roman" panose="02020603050405020304" pitchFamily="18" charset="0"/>
            </a:endParaRPr>
          </a:p>
          <a:p>
            <a:r>
              <a:rPr lang="en-US" altLang="en-US" sz="1600" b="1" dirty="0">
                <a:latin typeface="Times New Roman" panose="02020603050405020304" pitchFamily="18" charset="0"/>
                <a:cs typeface="Times New Roman" panose="02020603050405020304" pitchFamily="18" charset="0"/>
              </a:rPr>
              <a:t>Total </a:t>
            </a:r>
            <a:r>
              <a:rPr lang="en-US" altLang="en-US" sz="1600" b="1" dirty="0" smtClean="0">
                <a:latin typeface="Times New Roman" panose="02020603050405020304" pitchFamily="18" charset="0"/>
                <a:cs typeface="Times New Roman" panose="02020603050405020304" pitchFamily="18" charset="0"/>
              </a:rPr>
              <a:t>surface area = 28,800 × 1.9m × 1.9m </a:t>
            </a:r>
            <a:r>
              <a:rPr lang="en-US" altLang="en-US" sz="1600" b="1" dirty="0" smtClean="0">
                <a:solidFill>
                  <a:srgbClr val="0000FF"/>
                </a:solidFill>
                <a:latin typeface="Times New Roman" panose="02020603050405020304" pitchFamily="18" charset="0"/>
                <a:cs typeface="Times New Roman" panose="02020603050405020304" pitchFamily="18" charset="0"/>
              </a:rPr>
              <a:t>~ </a:t>
            </a:r>
            <a:r>
              <a:rPr lang="en-US" altLang="en-US" sz="1800" b="1" dirty="0" smtClean="0">
                <a:solidFill>
                  <a:srgbClr val="FF0000"/>
                </a:solidFill>
                <a:latin typeface="Times New Roman" panose="02020603050405020304" pitchFamily="18" charset="0"/>
                <a:cs typeface="Times New Roman" panose="02020603050405020304" pitchFamily="18" charset="0"/>
              </a:rPr>
              <a:t>10</a:t>
            </a:r>
            <a:r>
              <a:rPr lang="en-US" altLang="en-US" sz="1800" b="1" baseline="30000" dirty="0" smtClean="0">
                <a:solidFill>
                  <a:srgbClr val="FF0000"/>
                </a:solidFill>
                <a:latin typeface="Times New Roman" panose="02020603050405020304" pitchFamily="18" charset="0"/>
                <a:cs typeface="Times New Roman" panose="02020603050405020304" pitchFamily="18" charset="0"/>
              </a:rPr>
              <a:t>5</a:t>
            </a:r>
            <a:r>
              <a:rPr lang="en-US" altLang="en-US" sz="1800" b="1" dirty="0" smtClean="0">
                <a:solidFill>
                  <a:srgbClr val="FF0000"/>
                </a:solidFill>
                <a:latin typeface="Times New Roman" panose="02020603050405020304" pitchFamily="18" charset="0"/>
                <a:cs typeface="Times New Roman" panose="02020603050405020304" pitchFamily="18" charset="0"/>
              </a:rPr>
              <a:t> m</a:t>
            </a:r>
            <a:r>
              <a:rPr lang="en-US" altLang="en-US" sz="1800" b="1" baseline="30000" dirty="0" smtClean="0">
                <a:solidFill>
                  <a:srgbClr val="FF0000"/>
                </a:solidFill>
                <a:latin typeface="Times New Roman" panose="02020603050405020304" pitchFamily="18" charset="0"/>
                <a:cs typeface="Times New Roman" panose="02020603050405020304" pitchFamily="18" charset="0"/>
              </a:rPr>
              <a:t>2</a:t>
            </a:r>
            <a:endParaRPr lang="en-US" altLang="en-US" sz="1800" b="1" baseline="30000" dirty="0">
              <a:solidFill>
                <a:srgbClr val="FF0000"/>
              </a:solidFill>
              <a:latin typeface="Times New Roman" panose="02020603050405020304" pitchFamily="18" charset="0"/>
              <a:cs typeface="Times New Roman" panose="02020603050405020304" pitchFamily="18" charset="0"/>
            </a:endParaRPr>
          </a:p>
          <a:p>
            <a:r>
              <a:rPr lang="en-US" altLang="en-US" sz="1600" b="1" dirty="0">
                <a:latin typeface="Times New Roman" panose="02020603050405020304" pitchFamily="18" charset="0"/>
                <a:cs typeface="Times New Roman" panose="02020603050405020304" pitchFamily="18" charset="0"/>
              </a:rPr>
              <a:t>Standard gas composition for the avalanche mode:</a:t>
            </a:r>
          </a:p>
          <a:p>
            <a:pPr marL="457200" lvl="1" indent="-182880"/>
            <a:r>
              <a:rPr lang="en-US" altLang="en-US" sz="1800" b="1" dirty="0" smtClean="0">
                <a:latin typeface="Times New Roman" panose="02020603050405020304" pitchFamily="18" charset="0"/>
                <a:cs typeface="Times New Roman" panose="02020603050405020304" pitchFamily="18" charset="0"/>
              </a:rPr>
              <a:t>Freon, R134a(C</a:t>
            </a:r>
            <a:r>
              <a:rPr lang="en-US" altLang="en-US" sz="1800" b="1" baseline="-25000" dirty="0" smtClean="0">
                <a:latin typeface="Times New Roman" panose="02020603050405020304" pitchFamily="18" charset="0"/>
                <a:cs typeface="Times New Roman" panose="02020603050405020304" pitchFamily="18" charset="0"/>
              </a:rPr>
              <a:t>2</a:t>
            </a:r>
            <a:r>
              <a:rPr lang="en-US" altLang="en-US" sz="1800" b="1" dirty="0" smtClean="0">
                <a:latin typeface="Times New Roman" panose="02020603050405020304" pitchFamily="18" charset="0"/>
                <a:cs typeface="Times New Roman" panose="02020603050405020304" pitchFamily="18" charset="0"/>
              </a:rPr>
              <a:t>H</a:t>
            </a:r>
            <a:r>
              <a:rPr lang="en-US" altLang="en-US" sz="1800" b="1" baseline="-25000" dirty="0" smtClean="0">
                <a:latin typeface="Times New Roman" panose="02020603050405020304" pitchFamily="18" charset="0"/>
                <a:cs typeface="Times New Roman" panose="02020603050405020304" pitchFamily="18" charset="0"/>
              </a:rPr>
              <a:t>2</a:t>
            </a:r>
            <a:r>
              <a:rPr lang="en-US" altLang="en-US" sz="1800" b="1" dirty="0" smtClean="0">
                <a:latin typeface="Times New Roman" panose="02020603050405020304" pitchFamily="18" charset="0"/>
                <a:cs typeface="Times New Roman" panose="02020603050405020304" pitchFamily="18" charset="0"/>
              </a:rPr>
              <a:t>F</a:t>
            </a:r>
            <a:r>
              <a:rPr lang="en-US" altLang="en-US" sz="1800" b="1" baseline="-25000" dirty="0" smtClean="0">
                <a:latin typeface="Times New Roman" panose="02020603050405020304" pitchFamily="18" charset="0"/>
                <a:cs typeface="Times New Roman" panose="02020603050405020304" pitchFamily="18" charset="0"/>
              </a:rPr>
              <a:t>4</a:t>
            </a:r>
            <a:r>
              <a:rPr lang="en-US" altLang="en-US" sz="1800" b="1" dirty="0">
                <a:latin typeface="Times New Roman" panose="02020603050405020304" pitchFamily="18" charset="0"/>
                <a:cs typeface="Times New Roman" panose="02020603050405020304" pitchFamily="18" charset="0"/>
              </a:rPr>
              <a:t>):</a:t>
            </a:r>
            <a:r>
              <a:rPr lang="en-US" altLang="en-US" sz="1800" b="1" dirty="0" smtClean="0">
                <a:latin typeface="Times New Roman" panose="02020603050405020304" pitchFamily="18" charset="0"/>
                <a:cs typeface="Times New Roman" panose="02020603050405020304" pitchFamily="18" charset="0"/>
              </a:rPr>
              <a:t>Isobutane(i-C</a:t>
            </a:r>
            <a:r>
              <a:rPr lang="en-US" altLang="en-US" sz="1800" b="1" baseline="-25000" dirty="0" smtClean="0">
                <a:latin typeface="Times New Roman" panose="02020603050405020304" pitchFamily="18" charset="0"/>
                <a:cs typeface="Times New Roman" panose="02020603050405020304" pitchFamily="18" charset="0"/>
              </a:rPr>
              <a:t>4</a:t>
            </a:r>
            <a:r>
              <a:rPr lang="en-US" altLang="en-US" sz="1800" b="1" dirty="0" smtClean="0">
                <a:latin typeface="Times New Roman" panose="02020603050405020304" pitchFamily="18" charset="0"/>
                <a:cs typeface="Times New Roman" panose="02020603050405020304" pitchFamily="18" charset="0"/>
              </a:rPr>
              <a:t>H</a:t>
            </a:r>
            <a:r>
              <a:rPr lang="en-US" altLang="en-US" sz="1800" b="1" baseline="-25000" dirty="0" smtClean="0">
                <a:latin typeface="Times New Roman" panose="02020603050405020304" pitchFamily="18" charset="0"/>
                <a:cs typeface="Times New Roman" panose="02020603050405020304" pitchFamily="18" charset="0"/>
              </a:rPr>
              <a:t>10</a:t>
            </a:r>
            <a:r>
              <a:rPr lang="en-US" altLang="en-US" sz="1800" b="1" dirty="0">
                <a:latin typeface="Times New Roman" panose="02020603050405020304" pitchFamily="18" charset="0"/>
                <a:cs typeface="Times New Roman" panose="02020603050405020304" pitchFamily="18" charset="0"/>
              </a:rPr>
              <a:t>):Sulphur Hexafluoride(SF</a:t>
            </a:r>
            <a:r>
              <a:rPr lang="en-US" altLang="en-US" sz="1800" b="1" baseline="-25000" dirty="0">
                <a:latin typeface="Times New Roman" panose="02020603050405020304" pitchFamily="18" charset="0"/>
                <a:cs typeface="Times New Roman" panose="02020603050405020304" pitchFamily="18" charset="0"/>
              </a:rPr>
              <a:t>6</a:t>
            </a:r>
            <a:r>
              <a:rPr lang="en-US" altLang="en-US" sz="1800" b="1" dirty="0">
                <a:latin typeface="Times New Roman" panose="02020603050405020304" pitchFamily="18" charset="0"/>
                <a:cs typeface="Times New Roman" panose="02020603050405020304" pitchFamily="18" charset="0"/>
              </a:rPr>
              <a:t>)::95.5:4.3:0.2</a:t>
            </a:r>
            <a:endParaRPr lang="en-US" altLang="en-US" sz="1800" b="1" baseline="-25000" dirty="0">
              <a:latin typeface="Times New Roman" panose="02020603050405020304" pitchFamily="18" charset="0"/>
              <a:cs typeface="Times New Roman" panose="02020603050405020304" pitchFamily="18" charset="0"/>
            </a:endParaRPr>
          </a:p>
        </p:txBody>
      </p:sp>
      <p:pic>
        <p:nvPicPr>
          <p:cNvPr id="66566" name="Picture 2" descr="I:\New Folder\alwgbxc3-ch2.jpg"/>
          <p:cNvPicPr>
            <a:picLocks noChangeAspect="1" noChangeArrowheads="1"/>
          </p:cNvPicPr>
          <p:nvPr/>
        </p:nvPicPr>
        <p:blipFill>
          <a:blip r:embed="rId5">
            <a:extLst>
              <a:ext uri="{28A0092B-C50C-407E-A947-70E740481C1C}">
                <a14:useLocalDpi xmlns:a14="http://schemas.microsoft.com/office/drawing/2010/main" val="0"/>
              </a:ext>
            </a:extLst>
          </a:blip>
          <a:srcRect l="11771" t="20062" r="68620" b="39796"/>
          <a:stretch>
            <a:fillRect/>
          </a:stretch>
        </p:blipFill>
        <p:spPr bwMode="auto">
          <a:xfrm>
            <a:off x="4466493" y="2790093"/>
            <a:ext cx="836735" cy="117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2" descr="I:\New Folder\alwgbxc3-ch2.jpg"/>
          <p:cNvPicPr>
            <a:picLocks noChangeAspect="1" noChangeArrowheads="1"/>
          </p:cNvPicPr>
          <p:nvPr/>
        </p:nvPicPr>
        <p:blipFill>
          <a:blip r:embed="rId6">
            <a:extLst>
              <a:ext uri="{28A0092B-C50C-407E-A947-70E740481C1C}">
                <a14:useLocalDpi xmlns:a14="http://schemas.microsoft.com/office/drawing/2010/main" val="0"/>
              </a:ext>
            </a:extLst>
          </a:blip>
          <a:srcRect l="11771" t="39796" r="68620" b="20062"/>
          <a:stretch>
            <a:fillRect/>
          </a:stretch>
        </p:blipFill>
        <p:spPr bwMode="auto">
          <a:xfrm>
            <a:off x="4308231" y="3827585"/>
            <a:ext cx="830874"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160585" y="3429000"/>
            <a:ext cx="2798884" cy="457200"/>
          </a:xfrm>
          <a:prstGeom prst="rect">
            <a:avLst/>
          </a:prstGeom>
          <a:solidFill>
            <a:schemeClr val="bg2">
              <a:lumMod val="60000"/>
              <a:lumOff val="40000"/>
            </a:schemeClr>
          </a:solidFill>
        </p:spPr>
        <p:txBody>
          <a:bodyPr wrap="square">
            <a:spAutoFit/>
          </a:bodyPr>
          <a:lstStyle/>
          <a:p>
            <a:pPr>
              <a:defRPr/>
            </a:pPr>
            <a:r>
              <a:rPr lang="en-US" sz="1292" b="1" dirty="0"/>
              <a:t>                        </a:t>
            </a:r>
            <a:r>
              <a:rPr lang="en-US" sz="1400" b="1" dirty="0"/>
              <a:t>Float Glass</a:t>
            </a:r>
          </a:p>
        </p:txBody>
      </p:sp>
      <p:sp>
        <p:nvSpPr>
          <p:cNvPr id="12" name="TextBox 11"/>
          <p:cNvSpPr txBox="1"/>
          <p:nvPr/>
        </p:nvSpPr>
        <p:spPr>
          <a:xfrm>
            <a:off x="1145930" y="4190999"/>
            <a:ext cx="2839473" cy="457200"/>
          </a:xfrm>
          <a:prstGeom prst="rect">
            <a:avLst/>
          </a:prstGeom>
          <a:solidFill>
            <a:schemeClr val="bg2">
              <a:lumMod val="60000"/>
              <a:lumOff val="40000"/>
            </a:schemeClr>
          </a:solidFill>
        </p:spPr>
        <p:txBody>
          <a:bodyPr wrap="square">
            <a:spAutoFit/>
          </a:bodyPr>
          <a:lstStyle/>
          <a:p>
            <a:pPr>
              <a:defRPr/>
            </a:pPr>
            <a:r>
              <a:rPr lang="en-US" sz="1292" b="1" dirty="0"/>
              <a:t>                        </a:t>
            </a:r>
            <a:r>
              <a:rPr lang="en-US" sz="1400" b="1" dirty="0"/>
              <a:t>Float Glass</a:t>
            </a:r>
          </a:p>
        </p:txBody>
      </p:sp>
      <p:sp>
        <p:nvSpPr>
          <p:cNvPr id="15" name="TextBox 14"/>
          <p:cNvSpPr txBox="1"/>
          <p:nvPr/>
        </p:nvSpPr>
        <p:spPr>
          <a:xfrm>
            <a:off x="171450" y="825012"/>
            <a:ext cx="4476750" cy="2394310"/>
          </a:xfrm>
          <a:prstGeom prst="rect">
            <a:avLst/>
          </a:prstGeom>
          <a:noFill/>
        </p:spPr>
        <p:txBody>
          <a:bodyPr wrap="square">
            <a:spAutoFit/>
          </a:bodyPr>
          <a:lstStyle/>
          <a:p>
            <a:pPr>
              <a:defRPr/>
            </a:pPr>
            <a:r>
              <a:rPr lang="en-US" sz="1662" b="1" dirty="0">
                <a:solidFill>
                  <a:srgbClr val="0000CC"/>
                </a:solidFill>
              </a:rPr>
              <a:t>Fast and precise timing information to identify up-down ambiguity of muon:  RPC is a the best choice to have </a:t>
            </a:r>
            <a:r>
              <a:rPr lang="en-US" sz="1662" b="1" dirty="0" smtClean="0">
                <a:solidFill>
                  <a:srgbClr val="0000CC"/>
                </a:solidFill>
              </a:rPr>
              <a:t>&lt;</a:t>
            </a:r>
            <a:r>
              <a:rPr lang="en-US" sz="1662" b="1" dirty="0" smtClean="0"/>
              <a:t>1ns</a:t>
            </a:r>
            <a:r>
              <a:rPr lang="en-US" sz="1662" b="1" dirty="0" smtClean="0">
                <a:solidFill>
                  <a:srgbClr val="0000CC"/>
                </a:solidFill>
              </a:rPr>
              <a:t> </a:t>
            </a:r>
            <a:r>
              <a:rPr lang="en-US" sz="1662" b="1" dirty="0">
                <a:solidFill>
                  <a:srgbClr val="0000CC"/>
                </a:solidFill>
              </a:rPr>
              <a:t>precision with low cost </a:t>
            </a:r>
          </a:p>
          <a:p>
            <a:pPr>
              <a:defRPr/>
            </a:pPr>
            <a:endParaRPr lang="en-US" sz="1662" b="1" dirty="0">
              <a:solidFill>
                <a:srgbClr val="0000CC"/>
              </a:solidFill>
            </a:endParaRPr>
          </a:p>
          <a:p>
            <a:pPr>
              <a:defRPr/>
            </a:pPr>
            <a:r>
              <a:rPr lang="en-US" sz="1662" b="1" dirty="0">
                <a:solidFill>
                  <a:srgbClr val="0000CC"/>
                </a:solidFill>
              </a:rPr>
              <a:t>3cm strip pitch &amp; strip multiplicity </a:t>
            </a:r>
            <a:r>
              <a:rPr lang="en-US" sz="1662" b="1" dirty="0">
                <a:solidFill>
                  <a:srgbClr val="FF0000"/>
                </a:solidFill>
              </a:rPr>
              <a:t>: ~5mm position resolution</a:t>
            </a:r>
            <a:r>
              <a:rPr lang="en-US" sz="1662" b="1" dirty="0">
                <a:solidFill>
                  <a:srgbClr val="0000CC"/>
                </a:solidFill>
              </a:rPr>
              <a:t> (along with </a:t>
            </a:r>
            <a:r>
              <a:rPr lang="en-US" sz="1662" b="1" dirty="0"/>
              <a:t>~1.3T magnetic filed</a:t>
            </a:r>
            <a:r>
              <a:rPr lang="en-US" sz="1662" b="1" dirty="0">
                <a:solidFill>
                  <a:srgbClr val="0000CC"/>
                </a:solidFill>
              </a:rPr>
              <a:t>) to identify bending of +ve and </a:t>
            </a:r>
            <a:r>
              <a:rPr lang="en-US" sz="1662" b="1" dirty="0">
                <a:solidFill>
                  <a:srgbClr val="0000CC"/>
                </a:solidFill>
                <a:sym typeface="Symbol"/>
              </a:rPr>
              <a:t>ve muon, </a:t>
            </a:r>
            <a:r>
              <a:rPr lang="en-US" sz="1662" b="1" dirty="0">
                <a:solidFill>
                  <a:srgbClr val="008000"/>
                </a:solidFill>
                <a:sym typeface="Symbol"/>
              </a:rPr>
              <a:t>very crucial for the determination of neutrino  mass hierarchy</a:t>
            </a:r>
            <a:r>
              <a:rPr lang="en-US" sz="1662" b="1" dirty="0">
                <a:solidFill>
                  <a:srgbClr val="008000"/>
                </a:solidFill>
              </a:rPr>
              <a:t>  </a:t>
            </a:r>
            <a:endParaRPr lang="en-IN" sz="1662" b="1" dirty="0">
              <a:solidFill>
                <a:srgbClr val="008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INO-ICAL Detector</a:t>
            </a:r>
            <a:endParaRPr lang="en-US" dirty="0"/>
          </a:p>
        </p:txBody>
      </p:sp>
      <p:graphicFrame>
        <p:nvGraphicFramePr>
          <p:cNvPr id="4" name="Group 3"/>
          <p:cNvGraphicFramePr>
            <a:graphicFrameLocks noChangeAspect="1"/>
          </p:cNvGraphicFramePr>
          <p:nvPr>
            <p:extLst>
              <p:ext uri="{D42A27DB-BD31-4B8C-83A1-F6EECF244321}">
                <p14:modId xmlns:p14="http://schemas.microsoft.com/office/powerpoint/2010/main" val="2729412063"/>
              </p:ext>
            </p:extLst>
          </p:nvPr>
        </p:nvGraphicFramePr>
        <p:xfrm>
          <a:off x="152400" y="962024"/>
          <a:ext cx="8892480" cy="5210176"/>
        </p:xfrm>
        <a:graphic>
          <a:graphicData uri="http://schemas.openxmlformats.org/drawingml/2006/table">
            <a:tbl>
              <a:tblPr firstRow="1">
                <a:tableStyleId>{5940675A-B579-460E-94D1-54222C63F5DA}</a:tableStyleId>
              </a:tblPr>
              <a:tblGrid>
                <a:gridCol w="3038264"/>
                <a:gridCol w="2973896"/>
                <a:gridCol w="2880320"/>
              </a:tblGrid>
              <a:tr h="345238">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u="none" strike="noStrike" cap="none" normalizeH="0" baseline="0" dirty="0" smtClean="0">
                          <a:ln>
                            <a:noFill/>
                          </a:ln>
                          <a:solidFill>
                            <a:srgbClr val="FF0000"/>
                          </a:solidFill>
                          <a:effectLst/>
                        </a:rPr>
                        <a:t>Parameter</a:t>
                      </a:r>
                      <a:endParaRPr kumimoji="0" lang="en-US" sz="1800" b="1" i="0" u="none" strike="noStrike" cap="none" normalizeH="0" baseline="0" dirty="0" smtClean="0">
                        <a:ln>
                          <a:noFill/>
                        </a:ln>
                        <a:solidFill>
                          <a:srgbClr val="FF0000"/>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u="none" strike="noStrike" cap="none" normalizeH="0" baseline="0" dirty="0" smtClean="0">
                          <a:ln>
                            <a:noFill/>
                          </a:ln>
                          <a:solidFill>
                            <a:srgbClr val="FF0000"/>
                          </a:solidFill>
                          <a:effectLst/>
                        </a:rPr>
                        <a:t>ICAL</a:t>
                      </a:r>
                      <a:endParaRPr kumimoji="0" lang="en-US" sz="1800" b="1" i="0" u="none" strike="noStrike" cap="none" normalizeH="0" baseline="0" dirty="0" smtClean="0">
                        <a:ln>
                          <a:noFill/>
                        </a:ln>
                        <a:solidFill>
                          <a:srgbClr val="FF0000"/>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en-US" sz="1800" b="1" u="none" strike="noStrike" cap="none" normalizeH="0" baseline="0" dirty="0" smtClean="0">
                          <a:ln>
                            <a:noFill/>
                          </a:ln>
                          <a:solidFill>
                            <a:srgbClr val="FF0000"/>
                          </a:solidFill>
                          <a:effectLst/>
                        </a:rPr>
                        <a:t>ICAL-Engineering module</a:t>
                      </a:r>
                      <a:endParaRPr kumimoji="0" lang="en-US" sz="1800" b="1" i="0" u="none" strike="noStrike" cap="none" normalizeH="0" baseline="0" dirty="0" smtClean="0">
                        <a:ln>
                          <a:noFill/>
                        </a:ln>
                        <a:solidFill>
                          <a:srgbClr val="FF0000"/>
                        </a:solidFill>
                        <a:effectLst/>
                        <a:latin typeface="Arial" charset="0"/>
                        <a:cs typeface="Arial" charset="0"/>
                      </a:endParaRPr>
                    </a:p>
                  </a:txBody>
                  <a:tcPr marL="82296" marR="82296" marT="27432" marB="27432" anchor="ctr" horzOverflow="overflow"/>
                </a:tc>
              </a:tr>
              <a:tr h="345238">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u="none" strike="noStrike" cap="none" normalizeH="0" baseline="0" dirty="0" smtClean="0">
                          <a:ln>
                            <a:noFill/>
                          </a:ln>
                          <a:solidFill>
                            <a:srgbClr val="0000FF"/>
                          </a:solidFill>
                          <a:effectLst/>
                        </a:rPr>
                        <a:t>No. of  modules</a:t>
                      </a:r>
                      <a:endParaRPr kumimoji="0" lang="en-US" sz="1600" b="1" i="0" u="none" strike="noStrike" cap="none" normalizeH="0" baseline="0" dirty="0" smtClean="0">
                        <a:ln>
                          <a:noFill/>
                        </a:ln>
                        <a:solidFill>
                          <a:srgbClr val="0000FF"/>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u="none" strike="noStrike" cap="none" normalizeH="0" baseline="0" dirty="0" smtClean="0">
                          <a:ln>
                            <a:noFill/>
                          </a:ln>
                          <a:solidFill>
                            <a:srgbClr val="0000FF"/>
                          </a:solidFill>
                          <a:effectLst/>
                        </a:rPr>
                        <a:t>3</a:t>
                      </a:r>
                      <a:endParaRPr kumimoji="0" lang="en-US" sz="1600" b="1" i="0" u="none" strike="noStrike" cap="none" normalizeH="0" baseline="0" dirty="0" smtClean="0">
                        <a:ln>
                          <a:noFill/>
                        </a:ln>
                        <a:solidFill>
                          <a:srgbClr val="0000FF"/>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u="none" strike="noStrike" kern="1200" cap="none" normalizeH="0" baseline="0" dirty="0" smtClean="0">
                          <a:ln>
                            <a:noFill/>
                          </a:ln>
                          <a:solidFill>
                            <a:srgbClr val="0000FF"/>
                          </a:solidFill>
                          <a:effectLst/>
                        </a:rPr>
                        <a:t>1</a:t>
                      </a:r>
                      <a:endParaRPr kumimoji="0" lang="en-US" sz="1600" b="1" u="none" strike="noStrike" kern="1200" cap="none" normalizeH="0" baseline="0" dirty="0" smtClean="0">
                        <a:ln>
                          <a:noFill/>
                        </a:ln>
                        <a:solidFill>
                          <a:srgbClr val="0000FF"/>
                        </a:solidFill>
                        <a:effectLst/>
                        <a:latin typeface="+mn-lt"/>
                        <a:ea typeface="+mn-ea"/>
                        <a:cs typeface="+mn-cs"/>
                      </a:endParaRPr>
                    </a:p>
                  </a:txBody>
                  <a:tcPr marL="82296" marR="82296" marT="27432" marB="27432" anchor="ctr" horzOverflow="overflow"/>
                </a:tc>
              </a:tr>
              <a:tr h="345238">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u="none" strike="noStrike" cap="none" normalizeH="0" baseline="0" dirty="0" smtClean="0">
                          <a:ln>
                            <a:noFill/>
                          </a:ln>
                          <a:solidFill>
                            <a:srgbClr val="0000FF"/>
                          </a:solidFill>
                          <a:effectLst/>
                        </a:rPr>
                        <a:t>Module dimensions</a:t>
                      </a:r>
                      <a:endParaRPr kumimoji="0" lang="en-US" sz="1600" b="1" i="0" u="none" strike="noStrike" cap="none" normalizeH="0" baseline="0" dirty="0" smtClean="0">
                        <a:ln>
                          <a:noFill/>
                        </a:ln>
                        <a:solidFill>
                          <a:srgbClr val="0000FF"/>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u="none" strike="noStrike" cap="none" normalizeH="0" baseline="0" dirty="0" smtClean="0">
                          <a:ln>
                            <a:noFill/>
                          </a:ln>
                          <a:solidFill>
                            <a:srgbClr val="0000FF"/>
                          </a:solidFill>
                          <a:effectLst/>
                        </a:rPr>
                        <a:t>16.2m × 16m × 14.5m</a:t>
                      </a:r>
                      <a:endParaRPr kumimoji="0" lang="en-US" sz="1600" b="1" i="0" u="none" strike="noStrike" cap="none" normalizeH="0" baseline="0" dirty="0" smtClean="0">
                        <a:ln>
                          <a:noFill/>
                        </a:ln>
                        <a:solidFill>
                          <a:srgbClr val="0000FF"/>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u="none" strike="noStrike" kern="1200" cap="none" normalizeH="0" baseline="0" dirty="0" smtClean="0">
                          <a:ln>
                            <a:noFill/>
                          </a:ln>
                          <a:solidFill>
                            <a:srgbClr val="0000FF"/>
                          </a:solidFill>
                          <a:effectLst/>
                        </a:rPr>
                        <a:t>8m </a:t>
                      </a:r>
                      <a:r>
                        <a:rPr kumimoji="0" lang="en-US" sz="1600" b="1" u="none" strike="noStrike" cap="none" normalizeH="0" baseline="0" dirty="0" smtClean="0">
                          <a:ln>
                            <a:noFill/>
                          </a:ln>
                          <a:solidFill>
                            <a:srgbClr val="0000FF"/>
                          </a:solidFill>
                          <a:effectLst/>
                        </a:rPr>
                        <a:t>× 8m × 2m</a:t>
                      </a:r>
                      <a:endParaRPr kumimoji="0" lang="en-US" sz="1600" b="1" u="none" strike="noStrike" kern="1200" cap="none" normalizeH="0" baseline="0" dirty="0" smtClean="0">
                        <a:ln>
                          <a:noFill/>
                        </a:ln>
                        <a:solidFill>
                          <a:srgbClr val="0000FF"/>
                        </a:solidFill>
                        <a:effectLst/>
                        <a:latin typeface="+mn-lt"/>
                        <a:ea typeface="+mn-ea"/>
                        <a:cs typeface="+mn-cs"/>
                      </a:endParaRPr>
                    </a:p>
                  </a:txBody>
                  <a:tcPr marL="82296" marR="82296" marT="27432" marB="27432" anchor="ctr" horzOverflow="overflow"/>
                </a:tc>
              </a:tr>
              <a:tr h="345238">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u="none" strike="noStrike" cap="none" normalizeH="0" baseline="0" dirty="0" smtClean="0">
                          <a:ln>
                            <a:noFill/>
                          </a:ln>
                          <a:solidFill>
                            <a:srgbClr val="0000FF"/>
                          </a:solidFill>
                          <a:effectLst/>
                        </a:rPr>
                        <a:t>Detector dimensions</a:t>
                      </a:r>
                      <a:endParaRPr kumimoji="0" lang="en-US" sz="1600" b="1" i="0" u="none" strike="noStrike" cap="none" normalizeH="0" baseline="0" dirty="0" smtClean="0">
                        <a:ln>
                          <a:noFill/>
                        </a:ln>
                        <a:solidFill>
                          <a:srgbClr val="0000FF"/>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u="none" strike="noStrike" cap="none" normalizeH="0" baseline="0" dirty="0" smtClean="0">
                          <a:ln>
                            <a:noFill/>
                          </a:ln>
                          <a:solidFill>
                            <a:srgbClr val="0000FF"/>
                          </a:solidFill>
                          <a:effectLst/>
                        </a:rPr>
                        <a:t>49m × 16m × 14.5m</a:t>
                      </a:r>
                      <a:endParaRPr kumimoji="0" lang="en-US" sz="1600" b="1" i="0" u="none" strike="noStrike" cap="none" normalizeH="0" baseline="0" dirty="0" smtClean="0">
                        <a:ln>
                          <a:noFill/>
                        </a:ln>
                        <a:solidFill>
                          <a:srgbClr val="0000FF"/>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en-US" sz="1600" b="1" u="none" strike="noStrike" kern="1200" cap="none" normalizeH="0" baseline="0" dirty="0" smtClean="0">
                          <a:ln>
                            <a:noFill/>
                          </a:ln>
                          <a:solidFill>
                            <a:srgbClr val="0000FF"/>
                          </a:solidFill>
                          <a:effectLst/>
                        </a:rPr>
                        <a:t>8m </a:t>
                      </a:r>
                      <a:r>
                        <a:rPr kumimoji="0" lang="en-US" sz="1600" b="1" u="none" strike="noStrike" cap="none" normalizeH="0" baseline="0" dirty="0" smtClean="0">
                          <a:ln>
                            <a:noFill/>
                          </a:ln>
                          <a:solidFill>
                            <a:srgbClr val="0000FF"/>
                          </a:solidFill>
                          <a:effectLst/>
                        </a:rPr>
                        <a:t>× 8m × 2m</a:t>
                      </a:r>
                      <a:endParaRPr kumimoji="0" lang="en-US" sz="1600" b="1" u="none" strike="noStrike" kern="1200" cap="none" normalizeH="0" baseline="0" dirty="0" smtClean="0">
                        <a:ln>
                          <a:noFill/>
                        </a:ln>
                        <a:solidFill>
                          <a:srgbClr val="0000FF"/>
                        </a:solidFill>
                        <a:effectLst/>
                        <a:latin typeface="+mn-lt"/>
                        <a:ea typeface="+mn-ea"/>
                        <a:cs typeface="+mn-cs"/>
                      </a:endParaRPr>
                    </a:p>
                  </a:txBody>
                  <a:tcPr marL="82296" marR="82296" marT="27432" marB="27432" anchor="ctr" horzOverflow="overflow"/>
                </a:tc>
              </a:tr>
              <a:tr h="345238">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u="none" strike="noStrike" cap="none" normalizeH="0" baseline="0" dirty="0" smtClean="0">
                          <a:ln>
                            <a:noFill/>
                          </a:ln>
                          <a:solidFill>
                            <a:srgbClr val="0000FF"/>
                          </a:solidFill>
                          <a:effectLst/>
                        </a:rPr>
                        <a:t>No. of  layers</a:t>
                      </a:r>
                      <a:endParaRPr kumimoji="0" lang="en-US" sz="1600" b="1" i="0" u="none" strike="noStrike" cap="none" normalizeH="0" baseline="0" dirty="0" smtClean="0">
                        <a:ln>
                          <a:noFill/>
                        </a:ln>
                        <a:solidFill>
                          <a:srgbClr val="0000FF"/>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u="none" strike="noStrike" cap="none" normalizeH="0" baseline="0" dirty="0" smtClean="0">
                          <a:ln>
                            <a:noFill/>
                          </a:ln>
                          <a:solidFill>
                            <a:srgbClr val="0000FF"/>
                          </a:solidFill>
                          <a:effectLst/>
                        </a:rPr>
                        <a:t>150</a:t>
                      </a:r>
                      <a:endParaRPr kumimoji="0" lang="en-US" sz="1600" b="1" i="0" u="none" strike="noStrike" cap="none" normalizeH="0" baseline="0" dirty="0" smtClean="0">
                        <a:ln>
                          <a:noFill/>
                        </a:ln>
                        <a:solidFill>
                          <a:srgbClr val="0000FF"/>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u="none" strike="noStrike" kern="1200" cap="none" normalizeH="0" baseline="0" dirty="0" smtClean="0">
                          <a:ln>
                            <a:noFill/>
                          </a:ln>
                          <a:solidFill>
                            <a:srgbClr val="0000FF"/>
                          </a:solidFill>
                          <a:effectLst/>
                        </a:rPr>
                        <a:t>20</a:t>
                      </a:r>
                      <a:endParaRPr kumimoji="0" lang="en-US" sz="1600" b="1" u="none" strike="noStrike" kern="1200" cap="none" normalizeH="0" baseline="0" dirty="0" smtClean="0">
                        <a:ln>
                          <a:noFill/>
                        </a:ln>
                        <a:solidFill>
                          <a:srgbClr val="0000FF"/>
                        </a:solidFill>
                        <a:effectLst/>
                        <a:latin typeface="+mn-lt"/>
                        <a:ea typeface="+mn-ea"/>
                        <a:cs typeface="+mn-cs"/>
                      </a:endParaRPr>
                    </a:p>
                  </a:txBody>
                  <a:tcPr marL="82296" marR="82296" marT="27432" marB="27432" anchor="ctr" horzOverflow="overflow"/>
                </a:tc>
              </a:tr>
              <a:tr h="345238">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u="none" strike="noStrike" cap="none" normalizeH="0" baseline="0" dirty="0" smtClean="0">
                          <a:ln>
                            <a:noFill/>
                          </a:ln>
                          <a:solidFill>
                            <a:srgbClr val="0000FF"/>
                          </a:solidFill>
                          <a:effectLst/>
                        </a:rPr>
                        <a:t>Iron plate thickness</a:t>
                      </a:r>
                      <a:endParaRPr kumimoji="0" lang="en-US" sz="1600" b="1" i="0" u="none" strike="noStrike" cap="none" normalizeH="0" baseline="0" dirty="0" smtClean="0">
                        <a:ln>
                          <a:noFill/>
                        </a:ln>
                        <a:solidFill>
                          <a:srgbClr val="0000FF"/>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u="none" strike="noStrike" cap="none" normalizeH="0" baseline="0" dirty="0" smtClean="0">
                          <a:ln>
                            <a:noFill/>
                          </a:ln>
                          <a:solidFill>
                            <a:srgbClr val="0000FF"/>
                          </a:solidFill>
                          <a:effectLst/>
                        </a:rPr>
                        <a:t>56mm</a:t>
                      </a:r>
                      <a:endParaRPr kumimoji="0" lang="en-US" sz="1600" b="1" i="0" u="none" strike="noStrike" cap="none" normalizeH="0" baseline="0" dirty="0" smtClean="0">
                        <a:ln>
                          <a:noFill/>
                        </a:ln>
                        <a:solidFill>
                          <a:srgbClr val="0000FF"/>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u="none" strike="noStrike" kern="1200" cap="none" normalizeH="0" baseline="0" dirty="0" smtClean="0">
                          <a:ln>
                            <a:noFill/>
                          </a:ln>
                          <a:solidFill>
                            <a:srgbClr val="0000FF"/>
                          </a:solidFill>
                          <a:effectLst/>
                        </a:rPr>
                        <a:t>56mm</a:t>
                      </a:r>
                      <a:endParaRPr kumimoji="0" lang="en-US" sz="1600" b="1" u="none" strike="noStrike" kern="1200" cap="none" normalizeH="0" baseline="0" dirty="0" smtClean="0">
                        <a:ln>
                          <a:noFill/>
                        </a:ln>
                        <a:solidFill>
                          <a:srgbClr val="0000FF"/>
                        </a:solidFill>
                        <a:effectLst/>
                        <a:latin typeface="+mn-lt"/>
                        <a:ea typeface="+mn-ea"/>
                        <a:cs typeface="+mn-cs"/>
                      </a:endParaRPr>
                    </a:p>
                  </a:txBody>
                  <a:tcPr marL="82296" marR="82296" marT="27432" marB="27432" anchor="ctr" horzOverflow="overflow"/>
                </a:tc>
              </a:tr>
              <a:tr h="376844">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u="none" strike="noStrike" cap="none" normalizeH="0" baseline="0" dirty="0" smtClean="0">
                          <a:ln>
                            <a:noFill/>
                          </a:ln>
                          <a:solidFill>
                            <a:srgbClr val="0000FF"/>
                          </a:solidFill>
                          <a:effectLst/>
                        </a:rPr>
                        <a:t>Gap for RPC trays</a:t>
                      </a:r>
                      <a:endParaRPr kumimoji="0" lang="en-US" sz="1600" b="1" i="0" u="none" strike="noStrike" cap="none" normalizeH="0" baseline="0" dirty="0" smtClean="0">
                        <a:ln>
                          <a:noFill/>
                        </a:ln>
                        <a:solidFill>
                          <a:srgbClr val="0000FF"/>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u="none" strike="noStrike" cap="none" normalizeH="0" baseline="0" dirty="0" smtClean="0">
                          <a:ln>
                            <a:noFill/>
                          </a:ln>
                          <a:solidFill>
                            <a:srgbClr val="0000FF"/>
                          </a:solidFill>
                          <a:effectLst/>
                        </a:rPr>
                        <a:t>40mm</a:t>
                      </a:r>
                      <a:endParaRPr kumimoji="0" lang="en-US" sz="1600" b="1" i="0" u="none" strike="noStrike" cap="none" normalizeH="0" baseline="0" dirty="0" smtClean="0">
                        <a:ln>
                          <a:noFill/>
                        </a:ln>
                        <a:solidFill>
                          <a:srgbClr val="0000FF"/>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u="none" strike="noStrike" kern="1200" cap="none" normalizeH="0" baseline="0" dirty="0" smtClean="0">
                          <a:ln>
                            <a:noFill/>
                          </a:ln>
                          <a:solidFill>
                            <a:srgbClr val="0000FF"/>
                          </a:solidFill>
                          <a:effectLst/>
                        </a:rPr>
                        <a:t>40mm</a:t>
                      </a:r>
                      <a:endParaRPr kumimoji="0" lang="en-US" sz="1600" b="1" u="none" strike="noStrike" kern="1200" cap="none" normalizeH="0" baseline="0" dirty="0" smtClean="0">
                        <a:ln>
                          <a:noFill/>
                        </a:ln>
                        <a:solidFill>
                          <a:srgbClr val="0000FF"/>
                        </a:solidFill>
                        <a:effectLst/>
                        <a:latin typeface="+mn-lt"/>
                        <a:ea typeface="+mn-ea"/>
                        <a:cs typeface="+mn-cs"/>
                      </a:endParaRPr>
                    </a:p>
                  </a:txBody>
                  <a:tcPr marL="82296" marR="82296" marT="27432" marB="27432" anchor="ctr" horzOverflow="overflow"/>
                </a:tc>
              </a:tr>
              <a:tr h="345238">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u="none" strike="noStrike" cap="none" normalizeH="0" baseline="0" dirty="0" smtClean="0">
                          <a:ln>
                            <a:noFill/>
                          </a:ln>
                          <a:solidFill>
                            <a:srgbClr val="0000FF"/>
                          </a:solidFill>
                          <a:effectLst/>
                        </a:rPr>
                        <a:t>Magnetic field</a:t>
                      </a:r>
                      <a:endParaRPr kumimoji="0" lang="en-US" sz="1600" b="1" i="0" u="none" strike="noStrike" cap="none" normalizeH="0" baseline="0" dirty="0" smtClean="0">
                        <a:ln>
                          <a:noFill/>
                        </a:ln>
                        <a:solidFill>
                          <a:srgbClr val="0000FF"/>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u="none" strike="noStrike" cap="none" normalizeH="0" baseline="0" dirty="0" smtClean="0">
                          <a:ln>
                            <a:noFill/>
                          </a:ln>
                          <a:solidFill>
                            <a:srgbClr val="0000FF"/>
                          </a:solidFill>
                          <a:effectLst/>
                        </a:rPr>
                        <a:t>1.3Tesla</a:t>
                      </a:r>
                      <a:endParaRPr kumimoji="0" lang="en-US" sz="1600" b="1" i="0" u="none" strike="noStrike" cap="none" normalizeH="0" baseline="0" dirty="0" smtClean="0">
                        <a:ln>
                          <a:noFill/>
                        </a:ln>
                        <a:solidFill>
                          <a:srgbClr val="0000FF"/>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u="none" strike="noStrike" kern="1200" cap="none" normalizeH="0" baseline="0" dirty="0" smtClean="0">
                          <a:ln>
                            <a:noFill/>
                          </a:ln>
                          <a:solidFill>
                            <a:srgbClr val="0000FF"/>
                          </a:solidFill>
                          <a:effectLst/>
                        </a:rPr>
                        <a:t>1.3Tesla</a:t>
                      </a:r>
                      <a:endParaRPr kumimoji="0" lang="en-US" sz="1600" b="1" u="none" strike="noStrike" kern="1200" cap="none" normalizeH="0" baseline="0" dirty="0" smtClean="0">
                        <a:ln>
                          <a:noFill/>
                        </a:ln>
                        <a:solidFill>
                          <a:srgbClr val="0000FF"/>
                        </a:solidFill>
                        <a:effectLst/>
                        <a:latin typeface="+mn-lt"/>
                        <a:ea typeface="+mn-ea"/>
                        <a:cs typeface="+mn-cs"/>
                      </a:endParaRPr>
                    </a:p>
                  </a:txBody>
                  <a:tcPr marL="82296" marR="82296" marT="27432" marB="27432" anchor="ctr" horzOverflow="overflow"/>
                </a:tc>
              </a:tr>
              <a:tr h="345238">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u="none" strike="noStrike" cap="none" normalizeH="0" baseline="0" dirty="0" smtClean="0">
                          <a:ln>
                            <a:noFill/>
                          </a:ln>
                          <a:solidFill>
                            <a:srgbClr val="0000FF"/>
                          </a:solidFill>
                          <a:effectLst/>
                        </a:rPr>
                        <a:t>RPC dimensions</a:t>
                      </a:r>
                      <a:endParaRPr kumimoji="0" lang="en-US" sz="1600" b="1" i="0" u="none" strike="noStrike" cap="none" normalizeH="0" baseline="0" dirty="0" smtClean="0">
                        <a:ln>
                          <a:noFill/>
                        </a:ln>
                        <a:solidFill>
                          <a:srgbClr val="0000FF"/>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u="none" strike="noStrike" cap="none" normalizeH="0" baseline="0" dirty="0" smtClean="0">
                          <a:ln>
                            <a:noFill/>
                          </a:ln>
                          <a:solidFill>
                            <a:srgbClr val="0000FF"/>
                          </a:solidFill>
                          <a:effectLst/>
                        </a:rPr>
                        <a:t>1950mm × 1910mm × 30mm</a:t>
                      </a:r>
                      <a:endParaRPr kumimoji="0" lang="en-US" sz="1600" b="1" i="0" u="none" strike="noStrike" cap="none" normalizeH="0" baseline="0" dirty="0" smtClean="0">
                        <a:ln>
                          <a:noFill/>
                        </a:ln>
                        <a:solidFill>
                          <a:srgbClr val="0000FF"/>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en-US" sz="1600" b="1" u="none" strike="noStrike" cap="none" normalizeH="0" baseline="0" dirty="0" smtClean="0">
                          <a:ln>
                            <a:noFill/>
                          </a:ln>
                          <a:solidFill>
                            <a:srgbClr val="0000FF"/>
                          </a:solidFill>
                          <a:effectLst/>
                        </a:rPr>
                        <a:t>1950mm × 1910mm × 30mm</a:t>
                      </a:r>
                      <a:endParaRPr kumimoji="0" lang="en-US" sz="1600" b="1" i="0" u="none" strike="noStrike" cap="none" normalizeH="0" baseline="0" dirty="0" smtClean="0">
                        <a:ln>
                          <a:noFill/>
                        </a:ln>
                        <a:solidFill>
                          <a:srgbClr val="0000FF"/>
                        </a:solidFill>
                        <a:effectLst/>
                        <a:latin typeface="Arial" charset="0"/>
                        <a:cs typeface="Arial" charset="0"/>
                      </a:endParaRPr>
                    </a:p>
                  </a:txBody>
                  <a:tcPr marL="82296" marR="82296" marT="27432" marB="27432" anchor="ctr" horzOverflow="overflow"/>
                </a:tc>
              </a:tr>
              <a:tr h="345238">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u="none" strike="noStrike" cap="none" normalizeH="0" baseline="0" dirty="0" smtClean="0">
                          <a:ln>
                            <a:noFill/>
                          </a:ln>
                          <a:solidFill>
                            <a:srgbClr val="0000FF"/>
                          </a:solidFill>
                          <a:effectLst/>
                        </a:rPr>
                        <a:t>Readout strip pitch</a:t>
                      </a:r>
                      <a:endParaRPr kumimoji="0" lang="en-US" sz="1600" b="1" i="0" u="none" strike="noStrike" cap="none" normalizeH="0" baseline="0" dirty="0" smtClean="0">
                        <a:ln>
                          <a:noFill/>
                        </a:ln>
                        <a:solidFill>
                          <a:srgbClr val="0000FF"/>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u="none" strike="noStrike" cap="none" normalizeH="0" baseline="0" dirty="0" smtClean="0">
                          <a:ln>
                            <a:noFill/>
                          </a:ln>
                          <a:solidFill>
                            <a:srgbClr val="0000FF"/>
                          </a:solidFill>
                          <a:effectLst/>
                        </a:rPr>
                        <a:t>30mm</a:t>
                      </a:r>
                      <a:endParaRPr kumimoji="0" lang="en-US" sz="1600" b="1" i="0" u="none" strike="noStrike" cap="none" normalizeH="0" baseline="0" dirty="0" smtClean="0">
                        <a:ln>
                          <a:noFill/>
                        </a:ln>
                        <a:solidFill>
                          <a:srgbClr val="0000FF"/>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en-US" sz="1600" b="1" u="none" strike="noStrike" cap="none" normalizeH="0" baseline="0" dirty="0" smtClean="0">
                          <a:ln>
                            <a:noFill/>
                          </a:ln>
                          <a:solidFill>
                            <a:srgbClr val="0000FF"/>
                          </a:solidFill>
                          <a:effectLst/>
                        </a:rPr>
                        <a:t>30mm</a:t>
                      </a:r>
                      <a:endParaRPr kumimoji="0" lang="en-US" sz="1600" b="1" i="0" u="none" strike="noStrike" cap="none" normalizeH="0" baseline="0" dirty="0" smtClean="0">
                        <a:ln>
                          <a:noFill/>
                        </a:ln>
                        <a:solidFill>
                          <a:srgbClr val="0000FF"/>
                        </a:solidFill>
                        <a:effectLst/>
                        <a:latin typeface="Arial" charset="0"/>
                        <a:cs typeface="Arial" charset="0"/>
                      </a:endParaRPr>
                    </a:p>
                  </a:txBody>
                  <a:tcPr marL="82296" marR="82296" marT="27432" marB="27432" anchor="ctr" horzOverflow="overflow"/>
                </a:tc>
              </a:tr>
              <a:tr h="345238">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u="none" strike="noStrike" cap="none" normalizeH="0" baseline="0" dirty="0" smtClean="0">
                          <a:ln>
                            <a:noFill/>
                          </a:ln>
                          <a:solidFill>
                            <a:srgbClr val="0000FF"/>
                          </a:solidFill>
                          <a:effectLst/>
                        </a:rPr>
                        <a:t>No. of  RPCs/Road/Layer</a:t>
                      </a:r>
                      <a:endParaRPr kumimoji="0" lang="en-US" sz="1600" b="1" i="0" u="none" strike="noStrike" cap="none" normalizeH="0" baseline="0" dirty="0" smtClean="0">
                        <a:ln>
                          <a:noFill/>
                        </a:ln>
                        <a:solidFill>
                          <a:srgbClr val="0000FF"/>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u="none" strike="noStrike" cap="none" normalizeH="0" baseline="0" dirty="0" smtClean="0">
                          <a:ln>
                            <a:noFill/>
                          </a:ln>
                          <a:solidFill>
                            <a:srgbClr val="0000FF"/>
                          </a:solidFill>
                          <a:effectLst/>
                        </a:rPr>
                        <a:t>8</a:t>
                      </a:r>
                      <a:endParaRPr kumimoji="0" lang="en-US" sz="1600" b="1" i="0" u="none" strike="noStrike" cap="none" normalizeH="0" baseline="0" dirty="0" smtClean="0">
                        <a:ln>
                          <a:noFill/>
                        </a:ln>
                        <a:solidFill>
                          <a:srgbClr val="0000FF"/>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u="none" strike="noStrike" kern="1200" cap="none" normalizeH="0" baseline="0" dirty="0" smtClean="0">
                          <a:ln>
                            <a:noFill/>
                          </a:ln>
                          <a:solidFill>
                            <a:srgbClr val="0000FF"/>
                          </a:solidFill>
                          <a:effectLst/>
                        </a:rPr>
                        <a:t>4</a:t>
                      </a:r>
                      <a:endParaRPr kumimoji="0" lang="en-US" sz="1600" b="1" u="none" strike="noStrike" kern="1200" cap="none" normalizeH="0" baseline="0" dirty="0" smtClean="0">
                        <a:ln>
                          <a:noFill/>
                        </a:ln>
                        <a:solidFill>
                          <a:srgbClr val="0000FF"/>
                        </a:solidFill>
                        <a:effectLst/>
                        <a:latin typeface="+mn-lt"/>
                        <a:ea typeface="+mn-ea"/>
                        <a:cs typeface="+mn-cs"/>
                      </a:endParaRPr>
                    </a:p>
                  </a:txBody>
                  <a:tcPr marL="82296" marR="82296" marT="27432" marB="27432" anchor="ctr" horzOverflow="overflow"/>
                </a:tc>
              </a:tr>
              <a:tr h="345238">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u="none" strike="noStrike" cap="none" normalizeH="0" baseline="0" dirty="0" smtClean="0">
                          <a:ln>
                            <a:noFill/>
                          </a:ln>
                          <a:solidFill>
                            <a:srgbClr val="0000FF"/>
                          </a:solidFill>
                          <a:effectLst/>
                        </a:rPr>
                        <a:t>No. of  Roads/Layer/Module</a:t>
                      </a:r>
                      <a:endParaRPr kumimoji="0" lang="en-US" sz="1600" b="1" i="0" u="none" strike="noStrike" cap="none" normalizeH="0" baseline="0" dirty="0" smtClean="0">
                        <a:ln>
                          <a:noFill/>
                        </a:ln>
                        <a:solidFill>
                          <a:srgbClr val="0000FF"/>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u="none" strike="noStrike" cap="none" normalizeH="0" baseline="0" dirty="0" smtClean="0">
                          <a:ln>
                            <a:noFill/>
                          </a:ln>
                          <a:solidFill>
                            <a:srgbClr val="0000FF"/>
                          </a:solidFill>
                          <a:effectLst/>
                        </a:rPr>
                        <a:t>8</a:t>
                      </a:r>
                      <a:endParaRPr kumimoji="0" lang="en-US" sz="1600" b="1" i="0" u="none" strike="noStrike" cap="none" normalizeH="0" baseline="0" dirty="0" smtClean="0">
                        <a:ln>
                          <a:noFill/>
                        </a:ln>
                        <a:solidFill>
                          <a:srgbClr val="0000FF"/>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u="none" strike="noStrike" kern="1200" cap="none" normalizeH="0" baseline="0" dirty="0" smtClean="0">
                          <a:ln>
                            <a:noFill/>
                          </a:ln>
                          <a:solidFill>
                            <a:srgbClr val="0000FF"/>
                          </a:solidFill>
                          <a:effectLst/>
                        </a:rPr>
                        <a:t>4</a:t>
                      </a:r>
                      <a:endParaRPr kumimoji="0" lang="en-US" sz="1600" b="1" u="none" strike="noStrike" kern="1200" cap="none" normalizeH="0" baseline="0" dirty="0" smtClean="0">
                        <a:ln>
                          <a:noFill/>
                        </a:ln>
                        <a:solidFill>
                          <a:srgbClr val="0000FF"/>
                        </a:solidFill>
                        <a:effectLst/>
                        <a:latin typeface="+mn-lt"/>
                        <a:ea typeface="+mn-ea"/>
                        <a:cs typeface="+mn-cs"/>
                      </a:endParaRPr>
                    </a:p>
                  </a:txBody>
                  <a:tcPr marL="82296" marR="82296" marT="27432" marB="27432" anchor="ctr" horzOverflow="overflow"/>
                </a:tc>
              </a:tr>
              <a:tr h="345238">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u="none" strike="noStrike" cap="none" normalizeH="0" baseline="0" dirty="0" smtClean="0">
                          <a:ln>
                            <a:noFill/>
                          </a:ln>
                          <a:solidFill>
                            <a:srgbClr val="0000FF"/>
                          </a:solidFill>
                          <a:effectLst/>
                        </a:rPr>
                        <a:t>No. of  RPC units/Layer</a:t>
                      </a:r>
                      <a:endParaRPr kumimoji="0" lang="en-US" sz="1600" b="1" i="0" u="none" strike="noStrike" cap="none" normalizeH="0" baseline="0" dirty="0" smtClean="0">
                        <a:ln>
                          <a:noFill/>
                        </a:ln>
                        <a:solidFill>
                          <a:srgbClr val="0000FF"/>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u="none" strike="noStrike" cap="none" normalizeH="0" baseline="0" dirty="0" smtClean="0">
                          <a:ln>
                            <a:noFill/>
                          </a:ln>
                          <a:solidFill>
                            <a:srgbClr val="0000FF"/>
                          </a:solidFill>
                          <a:effectLst/>
                        </a:rPr>
                        <a:t>192</a:t>
                      </a:r>
                      <a:endParaRPr kumimoji="0" lang="en-US" sz="1600" b="1" i="0" u="none" strike="noStrike" cap="none" normalizeH="0" baseline="0" dirty="0" smtClean="0">
                        <a:ln>
                          <a:noFill/>
                        </a:ln>
                        <a:solidFill>
                          <a:srgbClr val="0000FF"/>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u="none" strike="noStrike" kern="1200" cap="none" normalizeH="0" baseline="0" dirty="0" smtClean="0">
                          <a:ln>
                            <a:noFill/>
                          </a:ln>
                          <a:solidFill>
                            <a:srgbClr val="0000FF"/>
                          </a:solidFill>
                          <a:effectLst/>
                        </a:rPr>
                        <a:t>16</a:t>
                      </a:r>
                      <a:endParaRPr kumimoji="0" lang="en-US" sz="1600" b="1" u="none" strike="noStrike" kern="1200" cap="none" normalizeH="0" baseline="0" dirty="0" smtClean="0">
                        <a:ln>
                          <a:noFill/>
                        </a:ln>
                        <a:solidFill>
                          <a:srgbClr val="0000FF"/>
                        </a:solidFill>
                        <a:effectLst/>
                        <a:latin typeface="+mn-lt"/>
                        <a:ea typeface="+mn-ea"/>
                        <a:cs typeface="+mn-cs"/>
                      </a:endParaRPr>
                    </a:p>
                  </a:txBody>
                  <a:tcPr marL="82296" marR="82296" marT="27432" marB="27432" anchor="ctr" horzOverflow="overflow"/>
                </a:tc>
              </a:tr>
              <a:tr h="345238">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u="none" strike="noStrike" cap="none" normalizeH="0" baseline="0" dirty="0" smtClean="0">
                          <a:ln>
                            <a:noFill/>
                          </a:ln>
                          <a:solidFill>
                            <a:srgbClr val="0000FF"/>
                          </a:solidFill>
                          <a:effectLst/>
                        </a:rPr>
                        <a:t>No. of  RPC units</a:t>
                      </a:r>
                      <a:endParaRPr kumimoji="0" lang="en-US" sz="1600" b="1" i="0" u="none" strike="noStrike" cap="none" normalizeH="0" baseline="0" dirty="0" smtClean="0">
                        <a:ln>
                          <a:noFill/>
                        </a:ln>
                        <a:solidFill>
                          <a:srgbClr val="0000FF"/>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u="none" strike="noStrike" cap="none" normalizeH="0" baseline="0" dirty="0" smtClean="0">
                          <a:ln>
                            <a:noFill/>
                          </a:ln>
                          <a:solidFill>
                            <a:srgbClr val="0000FF"/>
                          </a:solidFill>
                          <a:effectLst/>
                        </a:rPr>
                        <a:t>28,800 (107,266m</a:t>
                      </a:r>
                      <a:r>
                        <a:rPr kumimoji="0" lang="en-US" sz="1600" b="1" u="none" strike="noStrike" cap="none" normalizeH="0" baseline="30000" dirty="0" smtClean="0">
                          <a:ln>
                            <a:noFill/>
                          </a:ln>
                          <a:solidFill>
                            <a:srgbClr val="0000FF"/>
                          </a:solidFill>
                          <a:effectLst/>
                        </a:rPr>
                        <a:t>2</a:t>
                      </a:r>
                      <a:r>
                        <a:rPr kumimoji="0" lang="en-US" sz="1600" b="1" u="none" strike="noStrike" cap="none" normalizeH="0" baseline="0" dirty="0" smtClean="0">
                          <a:ln>
                            <a:noFill/>
                          </a:ln>
                          <a:solidFill>
                            <a:srgbClr val="0000FF"/>
                          </a:solidFill>
                          <a:effectLst/>
                        </a:rPr>
                        <a:t>)</a:t>
                      </a:r>
                      <a:endParaRPr kumimoji="0" lang="en-US" sz="1600" b="1" i="0" u="none" strike="noStrike" cap="none" normalizeH="0" baseline="30000" dirty="0" smtClean="0">
                        <a:ln>
                          <a:noFill/>
                        </a:ln>
                        <a:solidFill>
                          <a:srgbClr val="0000FF"/>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u="none" strike="noStrike" kern="1200" cap="none" normalizeH="0" baseline="0" dirty="0" smtClean="0">
                          <a:ln>
                            <a:noFill/>
                          </a:ln>
                          <a:solidFill>
                            <a:srgbClr val="0000FF"/>
                          </a:solidFill>
                          <a:effectLst/>
                        </a:rPr>
                        <a:t>320 </a:t>
                      </a:r>
                      <a:r>
                        <a:rPr kumimoji="0" lang="en-US" sz="1600" b="1" u="none" strike="noStrike" cap="none" normalizeH="0" baseline="0" dirty="0" smtClean="0">
                          <a:ln>
                            <a:noFill/>
                          </a:ln>
                          <a:solidFill>
                            <a:srgbClr val="0000FF"/>
                          </a:solidFill>
                          <a:effectLst/>
                        </a:rPr>
                        <a:t>(1,192m</a:t>
                      </a:r>
                      <a:r>
                        <a:rPr kumimoji="0" lang="en-US" sz="1600" b="1" u="none" strike="noStrike" cap="none" normalizeH="0" baseline="30000" dirty="0" smtClean="0">
                          <a:ln>
                            <a:noFill/>
                          </a:ln>
                          <a:solidFill>
                            <a:srgbClr val="0000FF"/>
                          </a:solidFill>
                          <a:effectLst/>
                        </a:rPr>
                        <a:t>2</a:t>
                      </a:r>
                      <a:r>
                        <a:rPr kumimoji="0" lang="en-US" sz="1600" b="1" u="none" strike="noStrike" cap="none" normalizeH="0" baseline="0" dirty="0" smtClean="0">
                          <a:ln>
                            <a:noFill/>
                          </a:ln>
                          <a:solidFill>
                            <a:srgbClr val="0000FF"/>
                          </a:solidFill>
                          <a:effectLst/>
                        </a:rPr>
                        <a:t>)</a:t>
                      </a:r>
                      <a:endParaRPr kumimoji="0" lang="en-US" sz="1600" b="1" u="none" strike="noStrike" kern="1200" cap="none" normalizeH="0" baseline="0" dirty="0" smtClean="0">
                        <a:ln>
                          <a:noFill/>
                        </a:ln>
                        <a:solidFill>
                          <a:srgbClr val="0000FF"/>
                        </a:solidFill>
                        <a:effectLst/>
                        <a:latin typeface="+mn-lt"/>
                        <a:ea typeface="+mn-ea"/>
                        <a:cs typeface="+mn-cs"/>
                      </a:endParaRPr>
                    </a:p>
                  </a:txBody>
                  <a:tcPr marL="82296" marR="82296" marT="27432" marB="27432" anchor="ctr" horzOverflow="overflow"/>
                </a:tc>
              </a:tr>
              <a:tr h="345238">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u="none" strike="noStrike" cap="none" normalizeH="0" baseline="0" dirty="0" smtClean="0">
                          <a:ln>
                            <a:noFill/>
                          </a:ln>
                          <a:solidFill>
                            <a:schemeClr val="tx1"/>
                          </a:solidFill>
                          <a:effectLst/>
                        </a:rPr>
                        <a:t>No. of readout strips</a:t>
                      </a:r>
                      <a:endParaRPr kumimoji="0" lang="en-US" sz="1800" b="1" i="0" u="none" strike="noStrike" cap="none" normalizeH="0" baseline="0" dirty="0" smtClean="0">
                        <a:ln>
                          <a:noFill/>
                        </a:ln>
                        <a:solidFill>
                          <a:schemeClr val="tx1"/>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u="none" strike="noStrike" cap="none" normalizeH="0" baseline="0" dirty="0" smtClean="0">
                          <a:ln>
                            <a:noFill/>
                          </a:ln>
                          <a:solidFill>
                            <a:schemeClr val="tx1"/>
                          </a:solidFill>
                          <a:effectLst/>
                        </a:rPr>
                        <a:t>3,686,400</a:t>
                      </a:r>
                      <a:endParaRPr kumimoji="0" lang="en-US" sz="1800" b="1" i="0" u="none" strike="noStrike" cap="none" normalizeH="0" baseline="0" dirty="0" smtClean="0">
                        <a:ln>
                          <a:noFill/>
                        </a:ln>
                        <a:solidFill>
                          <a:schemeClr val="tx1"/>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u="none" strike="noStrike" kern="1200" cap="none" normalizeH="0" baseline="0" dirty="0" smtClean="0">
                          <a:ln>
                            <a:noFill/>
                          </a:ln>
                          <a:solidFill>
                            <a:schemeClr val="tx1"/>
                          </a:solidFill>
                          <a:effectLst/>
                        </a:rPr>
                        <a:t>40,960</a:t>
                      </a:r>
                      <a:endParaRPr kumimoji="0" lang="en-US" sz="1800" b="1" u="none" strike="noStrike" kern="1200" cap="none" normalizeH="0" baseline="0" dirty="0" smtClean="0">
                        <a:ln>
                          <a:noFill/>
                        </a:ln>
                        <a:solidFill>
                          <a:schemeClr val="tx1"/>
                        </a:solidFill>
                        <a:effectLst/>
                        <a:latin typeface="+mn-lt"/>
                        <a:ea typeface="+mn-ea"/>
                        <a:cs typeface="+mn-cs"/>
                      </a:endParaRPr>
                    </a:p>
                  </a:txBody>
                  <a:tcPr marL="82296" marR="82296" marT="27432" marB="27432" anchor="ctr" horzOverflow="overflow"/>
                </a:tc>
              </a:tr>
            </a:tbl>
          </a:graphicData>
        </a:graphic>
      </p:graphicFrame>
    </p:spTree>
    <p:extLst>
      <p:ext uri="{BB962C8B-B14F-4D97-AF65-F5344CB8AC3E}">
        <p14:creationId xmlns:p14="http://schemas.microsoft.com/office/powerpoint/2010/main" val="199348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xfrm>
            <a:off x="6559550" y="6381750"/>
            <a:ext cx="2135188" cy="476250"/>
          </a:xfrm>
          <a:noFill/>
        </p:spPr>
        <p:txBody>
          <a:bodyPr lIns="82058" tIns="41029" rIns="82058" bIns="41029"/>
          <a:lstStyle/>
          <a:p>
            <a:pPr eaLnBrk="1" hangingPunct="1"/>
            <a:fld id="{F631D951-FBA5-4200-8CE8-60AA900ECD5C}" type="slidenum">
              <a:rPr lang="en-US" sz="1600" b="1" smtClean="0">
                <a:ea typeface="MS PGothic" pitchFamily="34" charset="-128"/>
              </a:rPr>
              <a:pPr eaLnBrk="1" hangingPunct="1"/>
              <a:t>6</a:t>
            </a:fld>
            <a:endParaRPr lang="en-US" sz="1600" b="1" dirty="0" smtClean="0">
              <a:ea typeface="MS PGothic" pitchFamily="34" charset="-128"/>
            </a:endParaRPr>
          </a:p>
        </p:txBody>
      </p:sp>
      <p:sp>
        <p:nvSpPr>
          <p:cNvPr id="417794" name="Rectangle 2"/>
          <p:cNvSpPr>
            <a:spLocks noGrp="1" noChangeArrowheads="1"/>
          </p:cNvSpPr>
          <p:nvPr>
            <p:ph type="title"/>
          </p:nvPr>
        </p:nvSpPr>
        <p:spPr>
          <a:xfrm>
            <a:off x="457200" y="228600"/>
            <a:ext cx="8229600" cy="609600"/>
          </a:xfrm>
        </p:spPr>
        <p:txBody>
          <a:bodyPr lIns="82058" tIns="41029" rIns="82058" bIns="41029">
            <a:normAutofit fontScale="90000"/>
          </a:bodyPr>
          <a:lstStyle/>
          <a:p>
            <a:pPr eaLnBrk="1" hangingPunct="1">
              <a:defRPr/>
            </a:pPr>
            <a:r>
              <a:rPr lang="en-US" sz="3600" dirty="0" smtClean="0">
                <a:latin typeface="Times New Roman" pitchFamily="18" charset="0"/>
              </a:rPr>
              <a:t>A journey through RPC road</a:t>
            </a:r>
          </a:p>
        </p:txBody>
      </p:sp>
      <p:pic>
        <p:nvPicPr>
          <p:cNvPr id="45060" name="Picture 3" descr="DSC_8407"/>
          <p:cNvPicPr>
            <a:picLocks noChangeAspect="1" noChangeArrowheads="1"/>
          </p:cNvPicPr>
          <p:nvPr/>
        </p:nvPicPr>
        <p:blipFill>
          <a:blip r:embed="rId2" cstate="print"/>
          <a:srcRect/>
          <a:stretch>
            <a:fillRect/>
          </a:stretch>
        </p:blipFill>
        <p:spPr bwMode="auto">
          <a:xfrm>
            <a:off x="140515" y="1049550"/>
            <a:ext cx="5955485" cy="4300292"/>
          </a:xfrm>
          <a:prstGeom prst="rect">
            <a:avLst/>
          </a:prstGeom>
          <a:noFill/>
          <a:ln w="9525">
            <a:noFill/>
            <a:miter lim="800000"/>
            <a:headEnd/>
            <a:tailEnd/>
          </a:ln>
        </p:spPr>
      </p:pic>
      <p:pic>
        <p:nvPicPr>
          <p:cNvPr id="45061" name="Picture 4" descr="DSC_8411"/>
          <p:cNvPicPr>
            <a:picLocks noChangeAspect="1" noChangeArrowheads="1"/>
          </p:cNvPicPr>
          <p:nvPr/>
        </p:nvPicPr>
        <p:blipFill>
          <a:blip r:embed="rId3" cstate="print"/>
          <a:srcRect/>
          <a:stretch>
            <a:fillRect/>
          </a:stretch>
        </p:blipFill>
        <p:spPr bwMode="auto">
          <a:xfrm>
            <a:off x="6096000" y="3124200"/>
            <a:ext cx="2776532" cy="2003425"/>
          </a:xfrm>
          <a:prstGeom prst="rect">
            <a:avLst/>
          </a:prstGeom>
          <a:noFill/>
          <a:ln w="9525">
            <a:noFill/>
            <a:miter lim="800000"/>
            <a:headEnd/>
            <a:tailEnd/>
          </a:ln>
        </p:spPr>
      </p:pic>
      <p:sp>
        <p:nvSpPr>
          <p:cNvPr id="45062" name="TextBox 5"/>
          <p:cNvSpPr txBox="1">
            <a:spLocks noChangeArrowheads="1"/>
          </p:cNvSpPr>
          <p:nvPr/>
        </p:nvSpPr>
        <p:spPr bwMode="auto">
          <a:xfrm>
            <a:off x="4041775" y="5786438"/>
            <a:ext cx="1730250" cy="390636"/>
          </a:xfrm>
          <a:prstGeom prst="rect">
            <a:avLst/>
          </a:prstGeom>
          <a:noFill/>
          <a:ln w="9525">
            <a:noFill/>
            <a:miter lim="800000"/>
            <a:headEnd/>
            <a:tailEnd/>
          </a:ln>
        </p:spPr>
        <p:txBody>
          <a:bodyPr wrap="none" lIns="82058" tIns="41029" rIns="82058" bIns="41029">
            <a:spAutoFit/>
          </a:bodyPr>
          <a:lstStyle/>
          <a:p>
            <a:r>
              <a:rPr lang="en-US" sz="2000" b="1" dirty="0">
                <a:latin typeface="+mn-lt"/>
              </a:rPr>
              <a:t>10 cm </a:t>
            </a:r>
            <a:r>
              <a:rPr lang="en-US" sz="2000" b="1" dirty="0" smtClean="0">
                <a:latin typeface="+mn-lt"/>
                <a:sym typeface="Symbol"/>
              </a:rPr>
              <a:t></a:t>
            </a:r>
            <a:r>
              <a:rPr lang="en-US" sz="2000" b="1" dirty="0" smtClean="0">
                <a:latin typeface="+mn-lt"/>
              </a:rPr>
              <a:t> </a:t>
            </a:r>
            <a:r>
              <a:rPr lang="en-US" sz="2000" b="1" dirty="0">
                <a:latin typeface="+mn-lt"/>
              </a:rPr>
              <a:t>30 cm</a:t>
            </a:r>
            <a:endParaRPr lang="en-IN" sz="2000" b="1" dirty="0">
              <a:latin typeface="+mn-lt"/>
            </a:endParaRPr>
          </a:p>
        </p:txBody>
      </p:sp>
      <p:sp>
        <p:nvSpPr>
          <p:cNvPr id="45063" name="TextBox 6"/>
          <p:cNvSpPr txBox="1">
            <a:spLocks noChangeArrowheads="1"/>
          </p:cNvSpPr>
          <p:nvPr/>
        </p:nvSpPr>
        <p:spPr bwMode="auto">
          <a:xfrm>
            <a:off x="1392238" y="5572157"/>
            <a:ext cx="1730250" cy="390636"/>
          </a:xfrm>
          <a:prstGeom prst="rect">
            <a:avLst/>
          </a:prstGeom>
          <a:noFill/>
          <a:ln w="9525">
            <a:noFill/>
            <a:miter lim="800000"/>
            <a:headEnd/>
            <a:tailEnd/>
          </a:ln>
        </p:spPr>
        <p:txBody>
          <a:bodyPr wrap="none" lIns="82058" tIns="41029" rIns="82058" bIns="41029">
            <a:spAutoFit/>
          </a:bodyPr>
          <a:lstStyle/>
          <a:p>
            <a:r>
              <a:rPr lang="en-US" sz="2000" b="1" dirty="0">
                <a:latin typeface="+mn-lt"/>
              </a:rPr>
              <a:t>30 cm </a:t>
            </a:r>
            <a:r>
              <a:rPr lang="en-US" sz="2000" b="1" dirty="0" smtClean="0">
                <a:latin typeface="+mn-lt"/>
                <a:sym typeface="Symbol"/>
              </a:rPr>
              <a:t></a:t>
            </a:r>
            <a:r>
              <a:rPr lang="en-US" sz="2000" b="1" dirty="0" smtClean="0">
                <a:latin typeface="+mn-lt"/>
              </a:rPr>
              <a:t> </a:t>
            </a:r>
            <a:r>
              <a:rPr lang="en-US" sz="2000" b="1" dirty="0">
                <a:latin typeface="+mn-lt"/>
              </a:rPr>
              <a:t>30 cm</a:t>
            </a:r>
            <a:endParaRPr lang="en-IN" sz="2000" b="1" dirty="0">
              <a:latin typeface="+mn-lt"/>
            </a:endParaRPr>
          </a:p>
        </p:txBody>
      </p:sp>
      <p:sp>
        <p:nvSpPr>
          <p:cNvPr id="45064" name="TextBox 7"/>
          <p:cNvSpPr txBox="1">
            <a:spLocks noChangeArrowheads="1"/>
          </p:cNvSpPr>
          <p:nvPr/>
        </p:nvSpPr>
        <p:spPr bwMode="auto">
          <a:xfrm>
            <a:off x="6492875" y="5929313"/>
            <a:ext cx="1986730" cy="390636"/>
          </a:xfrm>
          <a:prstGeom prst="rect">
            <a:avLst/>
          </a:prstGeom>
          <a:noFill/>
          <a:ln w="9525">
            <a:noFill/>
            <a:miter lim="800000"/>
            <a:headEnd/>
            <a:tailEnd/>
          </a:ln>
        </p:spPr>
        <p:txBody>
          <a:bodyPr wrap="none" lIns="82058" tIns="41029" rIns="82058" bIns="41029">
            <a:spAutoFit/>
          </a:bodyPr>
          <a:lstStyle/>
          <a:p>
            <a:r>
              <a:rPr lang="en-US" sz="2000" b="1" dirty="0">
                <a:latin typeface="+mn-lt"/>
              </a:rPr>
              <a:t>100 </a:t>
            </a:r>
            <a:r>
              <a:rPr lang="en-US" sz="2000" b="1" dirty="0" smtClean="0">
                <a:latin typeface="+mn-lt"/>
              </a:rPr>
              <a:t>cm </a:t>
            </a:r>
            <a:r>
              <a:rPr lang="en-US" sz="2000" b="1" dirty="0" smtClean="0">
                <a:latin typeface="+mn-lt"/>
                <a:sym typeface="Symbol"/>
              </a:rPr>
              <a:t></a:t>
            </a:r>
            <a:r>
              <a:rPr lang="en-US" sz="2000" b="1" dirty="0" smtClean="0">
                <a:latin typeface="+mn-lt"/>
              </a:rPr>
              <a:t> </a:t>
            </a:r>
            <a:r>
              <a:rPr lang="en-US" sz="2000" b="1" dirty="0">
                <a:latin typeface="+mn-lt"/>
              </a:rPr>
              <a:t>100 cm</a:t>
            </a:r>
            <a:endParaRPr lang="en-IN" sz="2000" b="1" dirty="0">
              <a:latin typeface="+mn-lt"/>
            </a:endParaRPr>
          </a:p>
        </p:txBody>
      </p:sp>
      <p:sp>
        <p:nvSpPr>
          <p:cNvPr id="45065" name="TextBox 8"/>
          <p:cNvSpPr txBox="1">
            <a:spLocks noChangeArrowheads="1"/>
          </p:cNvSpPr>
          <p:nvPr/>
        </p:nvSpPr>
        <p:spPr bwMode="auto">
          <a:xfrm>
            <a:off x="6594144" y="2471682"/>
            <a:ext cx="1986730" cy="390636"/>
          </a:xfrm>
          <a:prstGeom prst="rect">
            <a:avLst/>
          </a:prstGeom>
          <a:noFill/>
          <a:ln w="9525">
            <a:noFill/>
            <a:miter lim="800000"/>
            <a:headEnd/>
            <a:tailEnd/>
          </a:ln>
        </p:spPr>
        <p:txBody>
          <a:bodyPr wrap="none" lIns="82058" tIns="41029" rIns="82058" bIns="41029">
            <a:spAutoFit/>
          </a:bodyPr>
          <a:lstStyle/>
          <a:p>
            <a:r>
              <a:rPr lang="en-US" sz="2000" b="1" dirty="0">
                <a:latin typeface="+mn-lt"/>
              </a:rPr>
              <a:t>200 cm </a:t>
            </a:r>
            <a:r>
              <a:rPr lang="en-US" sz="2000" b="1" dirty="0" smtClean="0">
                <a:latin typeface="+mn-lt"/>
                <a:sym typeface="Symbol"/>
              </a:rPr>
              <a:t></a:t>
            </a:r>
            <a:r>
              <a:rPr lang="en-US" sz="2000" b="1" dirty="0" smtClean="0">
                <a:latin typeface="+mn-lt"/>
              </a:rPr>
              <a:t> </a:t>
            </a:r>
            <a:r>
              <a:rPr lang="en-US" sz="2000" b="1" dirty="0">
                <a:latin typeface="+mn-lt"/>
              </a:rPr>
              <a:t>200 cm</a:t>
            </a:r>
            <a:endParaRPr lang="en-IN" sz="2000" b="1" dirty="0">
              <a:latin typeface="+mn-lt"/>
            </a:endParaRPr>
          </a:p>
        </p:txBody>
      </p:sp>
      <p:cxnSp>
        <p:nvCxnSpPr>
          <p:cNvPr id="45066" name="Straight Arrow Connector 10"/>
          <p:cNvCxnSpPr>
            <a:cxnSpLocks noChangeShapeType="1"/>
          </p:cNvCxnSpPr>
          <p:nvPr/>
        </p:nvCxnSpPr>
        <p:spPr bwMode="auto">
          <a:xfrm>
            <a:off x="3657600" y="3352800"/>
            <a:ext cx="914400" cy="2362200"/>
          </a:xfrm>
          <a:prstGeom prst="straightConnector1">
            <a:avLst/>
          </a:prstGeom>
          <a:noFill/>
          <a:ln w="38100" algn="ctr">
            <a:solidFill>
              <a:srgbClr val="993300"/>
            </a:solidFill>
            <a:round/>
            <a:headEnd/>
            <a:tailEnd type="arrow" w="med" len="med"/>
          </a:ln>
        </p:spPr>
      </p:cxnSp>
      <p:cxnSp>
        <p:nvCxnSpPr>
          <p:cNvPr id="45067" name="Straight Arrow Connector 12"/>
          <p:cNvCxnSpPr>
            <a:cxnSpLocks noChangeShapeType="1"/>
          </p:cNvCxnSpPr>
          <p:nvPr/>
        </p:nvCxnSpPr>
        <p:spPr bwMode="auto">
          <a:xfrm flipH="1">
            <a:off x="2342322" y="3357563"/>
            <a:ext cx="440567" cy="2128839"/>
          </a:xfrm>
          <a:prstGeom prst="straightConnector1">
            <a:avLst/>
          </a:prstGeom>
          <a:noFill/>
          <a:ln w="28575" algn="ctr">
            <a:solidFill>
              <a:srgbClr val="993300"/>
            </a:solidFill>
            <a:round/>
            <a:headEnd/>
            <a:tailEnd type="arrow" w="med" len="med"/>
          </a:ln>
        </p:spPr>
      </p:cxnSp>
      <p:cxnSp>
        <p:nvCxnSpPr>
          <p:cNvPr id="45068" name="Straight Arrow Connector 14"/>
          <p:cNvCxnSpPr>
            <a:cxnSpLocks noChangeShapeType="1"/>
          </p:cNvCxnSpPr>
          <p:nvPr/>
        </p:nvCxnSpPr>
        <p:spPr bwMode="auto">
          <a:xfrm flipV="1">
            <a:off x="4599296" y="2667000"/>
            <a:ext cx="1981200" cy="338084"/>
          </a:xfrm>
          <a:prstGeom prst="straightConnector1">
            <a:avLst/>
          </a:prstGeom>
          <a:noFill/>
          <a:ln w="38100" algn="ctr">
            <a:solidFill>
              <a:srgbClr val="993300"/>
            </a:solidFill>
            <a:round/>
            <a:headEnd/>
            <a:tailEnd type="arrow" w="med" len="med"/>
          </a:ln>
        </p:spPr>
      </p:cxnSp>
      <p:cxnSp>
        <p:nvCxnSpPr>
          <p:cNvPr id="45069" name="Straight Arrow Connector 16"/>
          <p:cNvCxnSpPr>
            <a:cxnSpLocks noChangeShapeType="1"/>
          </p:cNvCxnSpPr>
          <p:nvPr/>
        </p:nvCxnSpPr>
        <p:spPr bwMode="auto">
          <a:xfrm rot="5400000">
            <a:off x="6581775" y="5156200"/>
            <a:ext cx="1214438" cy="331788"/>
          </a:xfrm>
          <a:prstGeom prst="straightConnector1">
            <a:avLst/>
          </a:prstGeom>
          <a:noFill/>
          <a:ln w="38100" algn="ctr">
            <a:solidFill>
              <a:srgbClr val="993300"/>
            </a:solidFill>
            <a:round/>
            <a:headEnd/>
            <a:tailEnd type="arrow" w="med" len="med"/>
          </a:ln>
        </p:spPr>
      </p:cxnSp>
      <p:sp>
        <p:nvSpPr>
          <p:cNvPr id="2" name="TextBox 1"/>
          <p:cNvSpPr txBox="1"/>
          <p:nvPr/>
        </p:nvSpPr>
        <p:spPr>
          <a:xfrm>
            <a:off x="6324601" y="914400"/>
            <a:ext cx="2547932" cy="923330"/>
          </a:xfrm>
          <a:prstGeom prst="rect">
            <a:avLst/>
          </a:prstGeom>
          <a:noFill/>
        </p:spPr>
        <p:txBody>
          <a:bodyPr wrap="square" rtlCol="0">
            <a:spAutoFit/>
          </a:bodyPr>
          <a:lstStyle/>
          <a:p>
            <a:r>
              <a:rPr lang="en-US" sz="1800" b="1" dirty="0" smtClean="0">
                <a:solidFill>
                  <a:srgbClr val="0000CC"/>
                </a:solidFill>
              </a:rPr>
              <a:t>Started with                 10 cm × 30 cm Glass RPC in Streamer mode</a:t>
            </a:r>
            <a:endParaRPr lang="en-US" sz="1800" b="1" dirty="0">
              <a:solidFill>
                <a:srgbClr val="0000CC"/>
              </a:solidFill>
            </a:endParaRPr>
          </a:p>
        </p:txBody>
      </p:sp>
      <p:sp>
        <p:nvSpPr>
          <p:cNvPr id="16" name="TextBox 15"/>
          <p:cNvSpPr txBox="1"/>
          <p:nvPr/>
        </p:nvSpPr>
        <p:spPr>
          <a:xfrm>
            <a:off x="745097" y="6318670"/>
            <a:ext cx="6593355" cy="369332"/>
          </a:xfrm>
          <a:prstGeom prst="rect">
            <a:avLst/>
          </a:prstGeom>
          <a:noFill/>
        </p:spPr>
        <p:txBody>
          <a:bodyPr wrap="square" rtlCol="0">
            <a:spAutoFit/>
          </a:bodyPr>
          <a:lstStyle/>
          <a:p>
            <a:r>
              <a:rPr lang="en-US" sz="1800" b="1" dirty="0" smtClean="0">
                <a:solidFill>
                  <a:srgbClr val="0000CC"/>
                </a:solidFill>
              </a:rPr>
              <a:t>Now with 200 cm × 200 cm Glass RPC in Avalanche  mode</a:t>
            </a:r>
            <a:endParaRPr lang="en-US" sz="1800" b="1" dirty="0">
              <a:solidFill>
                <a:srgbClr val="0000CC"/>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4967" y="3679600"/>
            <a:ext cx="3457533" cy="305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8" name="Slide Number Placeholder 3"/>
          <p:cNvSpPr>
            <a:spLocks noGrp="1"/>
          </p:cNvSpPr>
          <p:nvPr>
            <p:ph type="sldNum" sz="quarter" idx="12"/>
          </p:nvPr>
        </p:nvSpPr>
        <p:spPr>
          <a:noFill/>
        </p:spPr>
        <p:txBody>
          <a:bodyPr/>
          <a:lstStyle/>
          <a:p>
            <a:fld id="{442D0C59-48DE-44E4-965A-74EB6DAE3A69}" type="slidenum">
              <a:rPr lang="en-US" altLang="ja-JP" smtClean="0">
                <a:ea typeface="MS PGothic" pitchFamily="34" charset="-128"/>
              </a:rPr>
              <a:pPr/>
              <a:t>7</a:t>
            </a:fld>
            <a:endParaRPr lang="en-US" altLang="ja-JP" dirty="0" smtClean="0">
              <a:ea typeface="MS PGothic" pitchFamily="34" charset="-128"/>
            </a:endParaRPr>
          </a:p>
        </p:txBody>
      </p:sp>
      <p:sp>
        <p:nvSpPr>
          <p:cNvPr id="50179" name="Rectangle 2"/>
          <p:cNvSpPr>
            <a:spLocks noGrp="1" noChangeArrowheads="1"/>
          </p:cNvSpPr>
          <p:nvPr>
            <p:ph type="title" idx="4294967295"/>
          </p:nvPr>
        </p:nvSpPr>
        <p:spPr>
          <a:xfrm>
            <a:off x="190500" y="152400"/>
            <a:ext cx="8648700" cy="411163"/>
          </a:xfrm>
        </p:spPr>
        <p:txBody>
          <a:bodyPr lIns="86956" tIns="43478" rIns="86956" bIns="43478" anchor="ctr"/>
          <a:lstStyle/>
          <a:p>
            <a:r>
              <a:rPr lang="en-US" sz="3200" b="1" dirty="0" smtClean="0">
                <a:solidFill>
                  <a:srgbClr val="C00000"/>
                </a:solidFill>
              </a:rPr>
              <a:t>Running Prototype RPC Stack at TIFR</a:t>
            </a:r>
          </a:p>
        </p:txBody>
      </p:sp>
      <p:pic>
        <p:nvPicPr>
          <p:cNvPr id="50180" name="Picture 4" descr="DSC_2970 copy"/>
          <p:cNvPicPr>
            <a:picLocks noChangeAspect="1" noChangeArrowheads="1"/>
          </p:cNvPicPr>
          <p:nvPr/>
        </p:nvPicPr>
        <p:blipFill>
          <a:blip r:embed="rId5" cstate="print"/>
          <a:srcRect/>
          <a:stretch>
            <a:fillRect/>
          </a:stretch>
        </p:blipFill>
        <p:spPr bwMode="auto">
          <a:xfrm>
            <a:off x="152400" y="685800"/>
            <a:ext cx="3168869" cy="2286000"/>
          </a:xfrm>
          <a:prstGeom prst="rect">
            <a:avLst/>
          </a:prstGeom>
          <a:noFill/>
          <a:ln w="9525">
            <a:noFill/>
            <a:miter lim="800000"/>
            <a:headEnd/>
            <a:tailEnd/>
          </a:ln>
        </p:spPr>
      </p:pic>
      <p:grpSp>
        <p:nvGrpSpPr>
          <p:cNvPr id="2" name="Group 9"/>
          <p:cNvGrpSpPr/>
          <p:nvPr/>
        </p:nvGrpSpPr>
        <p:grpSpPr>
          <a:xfrm>
            <a:off x="229509" y="3910913"/>
            <a:ext cx="4314585" cy="2569489"/>
            <a:chOff x="130009" y="1076533"/>
            <a:chExt cx="8556791" cy="5476668"/>
          </a:xfrm>
        </p:grpSpPr>
        <p:pic>
          <p:nvPicPr>
            <p:cNvPr id="11" name="Picture 4"/>
            <p:cNvPicPr>
              <a:picLocks noChangeAspect="1" noChangeArrowheads="1"/>
            </p:cNvPicPr>
            <p:nvPr/>
          </p:nvPicPr>
          <p:blipFill>
            <a:blip r:embed="rId6" cstate="print"/>
            <a:srcRect l="2860" t="1070" r="660"/>
            <a:stretch>
              <a:fillRect/>
            </a:stretch>
          </p:blipFill>
          <p:spPr bwMode="auto">
            <a:xfrm>
              <a:off x="130009" y="1076533"/>
              <a:ext cx="8556791" cy="5476668"/>
            </a:xfrm>
            <a:prstGeom prst="rect">
              <a:avLst/>
            </a:prstGeom>
            <a:noFill/>
            <a:ln w="9525">
              <a:noFill/>
              <a:miter lim="800000"/>
              <a:headEnd/>
              <a:tailEnd/>
            </a:ln>
          </p:spPr>
        </p:pic>
        <p:graphicFrame>
          <p:nvGraphicFramePr>
            <p:cNvPr id="12" name="Content Placeholder 5"/>
            <p:cNvGraphicFramePr>
              <a:graphicFrameLocks noChangeAspect="1"/>
            </p:cNvGraphicFramePr>
            <p:nvPr>
              <p:extLst>
                <p:ext uri="{D42A27DB-BD31-4B8C-83A1-F6EECF244321}">
                  <p14:modId xmlns:p14="http://schemas.microsoft.com/office/powerpoint/2010/main" val="2026256097"/>
                </p:ext>
              </p:extLst>
            </p:nvPr>
          </p:nvGraphicFramePr>
          <p:xfrm>
            <a:off x="6248400" y="2667000"/>
            <a:ext cx="1981200" cy="561975"/>
          </p:xfrm>
          <a:graphic>
            <a:graphicData uri="http://schemas.openxmlformats.org/presentationml/2006/ole">
              <mc:AlternateContent xmlns:mc="http://schemas.openxmlformats.org/markup-compatibility/2006">
                <mc:Choice xmlns:v="urn:schemas-microsoft-com:vml" Requires="v">
                  <p:oleObj spid="_x0000_s588910" name="Equation" r:id="rId7" imgW="850531" imgH="241195" progId="Equation.3">
                    <p:embed/>
                  </p:oleObj>
                </mc:Choice>
                <mc:Fallback>
                  <p:oleObj name="Equation" r:id="rId7" imgW="850531" imgH="241195" progId="Equation.3">
                    <p:embed/>
                    <p:pic>
                      <p:nvPicPr>
                        <p:cNvPr id="0" name="Picture 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2667000"/>
                          <a:ext cx="1981200" cy="561975"/>
                        </a:xfrm>
                        <a:prstGeom prst="rect">
                          <a:avLst/>
                        </a:prstGeom>
                        <a:solidFill>
                          <a:srgbClr val="FFFF99"/>
                        </a:solidFill>
                        <a:ln w="28575">
                          <a:solidFill>
                            <a:srgbClr val="993300"/>
                          </a:solidFill>
                          <a:miter lim="800000"/>
                          <a:headEnd/>
                          <a:tailEnd/>
                        </a:ln>
                      </p:spPr>
                    </p:pic>
                  </p:oleObj>
                </mc:Fallback>
              </mc:AlternateContent>
            </a:graphicData>
          </a:graphic>
        </p:graphicFrame>
        <p:sp>
          <p:nvSpPr>
            <p:cNvPr id="13" name="TextBox 5"/>
            <p:cNvSpPr txBox="1">
              <a:spLocks noChangeArrowheads="1"/>
            </p:cNvSpPr>
            <p:nvPr/>
          </p:nvSpPr>
          <p:spPr bwMode="auto">
            <a:xfrm>
              <a:off x="2267092" y="1893808"/>
              <a:ext cx="3000988" cy="1115203"/>
            </a:xfrm>
            <a:prstGeom prst="rect">
              <a:avLst/>
            </a:prstGeom>
            <a:noFill/>
            <a:ln w="9525">
              <a:noFill/>
              <a:miter lim="800000"/>
              <a:headEnd/>
              <a:tailEnd/>
            </a:ln>
          </p:spPr>
          <p:txBody>
            <a:bodyPr wrap="square">
              <a:spAutoFit/>
            </a:bodyPr>
            <a:lstStyle/>
            <a:p>
              <a:r>
                <a:rPr lang="en-US" sz="1400" b="1" dirty="0"/>
                <a:t>General muon flux distribution</a:t>
              </a:r>
            </a:p>
          </p:txBody>
        </p:sp>
        <p:sp>
          <p:nvSpPr>
            <p:cNvPr id="14" name="TextBox 6"/>
            <p:cNvSpPr txBox="1">
              <a:spLocks noChangeArrowheads="1"/>
            </p:cNvSpPr>
            <p:nvPr/>
          </p:nvSpPr>
          <p:spPr bwMode="auto">
            <a:xfrm>
              <a:off x="2370139" y="2967037"/>
              <a:ext cx="2801436" cy="984003"/>
            </a:xfrm>
            <a:prstGeom prst="rect">
              <a:avLst/>
            </a:prstGeom>
            <a:noFill/>
            <a:ln w="9525">
              <a:noFill/>
              <a:miter lim="800000"/>
              <a:headEnd/>
              <a:tailEnd/>
            </a:ln>
          </p:spPr>
          <p:txBody>
            <a:bodyPr wrap="none">
              <a:spAutoFit/>
            </a:bodyPr>
            <a:lstStyle/>
            <a:p>
              <a:r>
                <a:rPr lang="en-US" sz="2400" dirty="0"/>
                <a:t> </a:t>
              </a:r>
              <a:r>
                <a:rPr lang="en-US" sz="1600" dirty="0">
                  <a:solidFill>
                    <a:srgbClr val="FF0000"/>
                  </a:solidFill>
                </a:rPr>
                <a:t>n=2.15</a:t>
              </a:r>
              <a:r>
                <a:rPr lang="en-US" sz="1600" dirty="0">
                  <a:solidFill>
                    <a:srgbClr val="FF0000"/>
                  </a:solidFill>
                  <a:cs typeface="Times New Roman" pitchFamily="18" charset="0"/>
                </a:rPr>
                <a:t> ± 0.01</a:t>
              </a:r>
              <a:endParaRPr lang="en-US" sz="1600" dirty="0">
                <a:solidFill>
                  <a:srgbClr val="FF0000"/>
                </a:solidFill>
              </a:endParaRPr>
            </a:p>
          </p:txBody>
        </p:sp>
        <p:sp>
          <p:nvSpPr>
            <p:cNvPr id="15" name="TextBox 7"/>
            <p:cNvSpPr txBox="1">
              <a:spLocks noChangeArrowheads="1"/>
            </p:cNvSpPr>
            <p:nvPr/>
          </p:nvSpPr>
          <p:spPr bwMode="auto">
            <a:xfrm>
              <a:off x="2138998" y="3429000"/>
              <a:ext cx="4876801" cy="1508805"/>
            </a:xfrm>
            <a:prstGeom prst="rect">
              <a:avLst/>
            </a:prstGeom>
            <a:noFill/>
            <a:ln w="9525">
              <a:noFill/>
              <a:miter lim="800000"/>
              <a:headEnd/>
              <a:tailEnd/>
            </a:ln>
          </p:spPr>
          <p:txBody>
            <a:bodyPr>
              <a:spAutoFit/>
            </a:bodyPr>
            <a:lstStyle/>
            <a:p>
              <a:r>
                <a:rPr lang="en-US" sz="2400" dirty="0">
                  <a:solidFill>
                    <a:srgbClr val="C00000"/>
                  </a:solidFill>
                  <a:cs typeface="Times New Roman" pitchFamily="18" charset="0"/>
                </a:rPr>
                <a:t>I</a:t>
              </a:r>
              <a:r>
                <a:rPr lang="en-US" sz="2400" baseline="-25000" dirty="0">
                  <a:solidFill>
                    <a:srgbClr val="C00000"/>
                  </a:solidFill>
                  <a:cs typeface="Times New Roman" pitchFamily="18" charset="0"/>
                </a:rPr>
                <a:t>0</a:t>
              </a:r>
              <a:r>
                <a:rPr lang="en-US" sz="2400" dirty="0">
                  <a:solidFill>
                    <a:srgbClr val="C00000"/>
                  </a:solidFill>
                  <a:cs typeface="Times New Roman" pitchFamily="18" charset="0"/>
                </a:rPr>
                <a:t> = (</a:t>
              </a:r>
              <a:r>
                <a:rPr lang="en-US" sz="1600" dirty="0">
                  <a:solidFill>
                    <a:srgbClr val="C00000"/>
                  </a:solidFill>
                  <a:cs typeface="Times New Roman" pitchFamily="18" charset="0"/>
                </a:rPr>
                <a:t>6.217 ± 0.005)×10</a:t>
              </a:r>
              <a:r>
                <a:rPr lang="en-US" sz="1600" baseline="30000" dirty="0">
                  <a:solidFill>
                    <a:srgbClr val="C00000"/>
                  </a:solidFill>
                  <a:cs typeface="Times New Roman" pitchFamily="18" charset="0"/>
                </a:rPr>
                <a:t>-3</a:t>
              </a:r>
              <a:r>
                <a:rPr lang="en-US" sz="1600" dirty="0">
                  <a:cs typeface="Times New Roman" pitchFamily="18" charset="0"/>
                </a:rPr>
                <a:t> </a:t>
              </a:r>
              <a:r>
                <a:rPr lang="en-US" sz="1600" dirty="0" smtClean="0">
                  <a:cs typeface="Times New Roman" pitchFamily="18" charset="0"/>
                </a:rPr>
                <a:t>                        cm</a:t>
              </a:r>
              <a:r>
                <a:rPr lang="en-US" sz="1600" baseline="30000" dirty="0" smtClean="0">
                  <a:cs typeface="Times New Roman" pitchFamily="18" charset="0"/>
                </a:rPr>
                <a:t>-2</a:t>
              </a:r>
              <a:r>
                <a:rPr lang="en-US" sz="1600" dirty="0" smtClean="0">
                  <a:cs typeface="Times New Roman" pitchFamily="18" charset="0"/>
                </a:rPr>
                <a:t> </a:t>
              </a:r>
              <a:r>
                <a:rPr lang="en-US" sz="1600" dirty="0">
                  <a:cs typeface="Times New Roman" pitchFamily="18" charset="0"/>
                </a:rPr>
                <a:t>s</a:t>
              </a:r>
              <a:r>
                <a:rPr lang="en-US" sz="1600" baseline="30000" dirty="0">
                  <a:cs typeface="Times New Roman" pitchFamily="18" charset="0"/>
                </a:rPr>
                <a:t>-1</a:t>
              </a:r>
              <a:r>
                <a:rPr lang="en-US" sz="1600" dirty="0">
                  <a:cs typeface="Times New Roman" pitchFamily="18" charset="0"/>
                </a:rPr>
                <a:t> str</a:t>
              </a:r>
              <a:r>
                <a:rPr lang="en-US" sz="1600" baseline="30000" dirty="0">
                  <a:cs typeface="Times New Roman" pitchFamily="18" charset="0"/>
                </a:rPr>
                <a:t>-1</a:t>
              </a:r>
              <a:endParaRPr lang="en-US" sz="1600" dirty="0"/>
            </a:p>
          </p:txBody>
        </p:sp>
      </p:grpSp>
      <p:sp>
        <p:nvSpPr>
          <p:cNvPr id="3" name="TextBox 2"/>
          <p:cNvSpPr txBox="1"/>
          <p:nvPr/>
        </p:nvSpPr>
        <p:spPr>
          <a:xfrm>
            <a:off x="5143500" y="3494934"/>
            <a:ext cx="3429000" cy="369332"/>
          </a:xfrm>
          <a:prstGeom prst="rect">
            <a:avLst/>
          </a:prstGeom>
          <a:noFill/>
        </p:spPr>
        <p:txBody>
          <a:bodyPr wrap="square" rtlCol="0">
            <a:spAutoFit/>
          </a:bodyPr>
          <a:lstStyle/>
          <a:p>
            <a:r>
              <a:rPr lang="en-US" sz="1800" b="1" dirty="0" smtClean="0">
                <a:solidFill>
                  <a:srgbClr val="0000CC"/>
                </a:solidFill>
              </a:rPr>
              <a:t>Distinction of up/down Muon</a:t>
            </a:r>
            <a:endParaRPr lang="en-US" sz="1800" b="1" dirty="0">
              <a:solidFill>
                <a:srgbClr val="0000CC"/>
              </a:solidFill>
            </a:endParaRPr>
          </a:p>
        </p:txBody>
      </p:sp>
      <p:sp>
        <p:nvSpPr>
          <p:cNvPr id="4" name="TextBox 3"/>
          <p:cNvSpPr txBox="1"/>
          <p:nvPr/>
        </p:nvSpPr>
        <p:spPr>
          <a:xfrm>
            <a:off x="290638" y="3007061"/>
            <a:ext cx="3657600" cy="923330"/>
          </a:xfrm>
          <a:prstGeom prst="rect">
            <a:avLst/>
          </a:prstGeom>
          <a:noFill/>
        </p:spPr>
        <p:txBody>
          <a:bodyPr wrap="square" rtlCol="0">
            <a:spAutoFit/>
          </a:bodyPr>
          <a:lstStyle/>
          <a:p>
            <a:r>
              <a:rPr lang="en-US" sz="1800" b="1" dirty="0" smtClean="0">
                <a:solidFill>
                  <a:srgbClr val="0000CC"/>
                </a:solidFill>
              </a:rPr>
              <a:t>Zenith angle of muon, measurement of cosmic muon flux as well as it angular dependency</a:t>
            </a:r>
            <a:endParaRPr lang="en-US" sz="1800" b="1" dirty="0">
              <a:solidFill>
                <a:srgbClr val="0000CC"/>
              </a:solidFill>
            </a:endParaRPr>
          </a:p>
        </p:txBody>
      </p:sp>
      <p:cxnSp>
        <p:nvCxnSpPr>
          <p:cNvPr id="20" name="Straight Connector 19"/>
          <p:cNvCxnSpPr/>
          <p:nvPr/>
        </p:nvCxnSpPr>
        <p:spPr>
          <a:xfrm flipV="1">
            <a:off x="7010400" y="3864266"/>
            <a:ext cx="76200" cy="2573121"/>
          </a:xfrm>
          <a:prstGeom prst="line">
            <a:avLst/>
          </a:prstGeom>
          <a:ln w="15875">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2" name="Right Arrow 21"/>
          <p:cNvSpPr/>
          <p:nvPr/>
        </p:nvSpPr>
        <p:spPr>
          <a:xfrm flipH="1">
            <a:off x="6467433" y="5070682"/>
            <a:ext cx="457200" cy="304800"/>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TextBox 9"/>
          <p:cNvSpPr txBox="1">
            <a:spLocks noChangeArrowheads="1"/>
          </p:cNvSpPr>
          <p:nvPr/>
        </p:nvSpPr>
        <p:spPr bwMode="auto">
          <a:xfrm>
            <a:off x="5566687" y="5083094"/>
            <a:ext cx="14688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accent2"/>
                </a:solidFill>
                <a:latin typeface="Times New Roman" panose="02020603050405020304" pitchFamily="18" charset="0"/>
              </a:defRPr>
            </a:lvl1pPr>
            <a:lvl2pPr marL="742950" indent="-285750">
              <a:defRPr sz="2000" b="1">
                <a:solidFill>
                  <a:schemeClr val="accent2"/>
                </a:solidFill>
                <a:latin typeface="Times New Roman" panose="02020603050405020304" pitchFamily="18" charset="0"/>
              </a:defRPr>
            </a:lvl2pPr>
            <a:lvl3pPr marL="1143000" indent="-228600">
              <a:defRPr sz="2000" b="1">
                <a:solidFill>
                  <a:schemeClr val="accent2"/>
                </a:solidFill>
                <a:latin typeface="Times New Roman" panose="02020603050405020304" pitchFamily="18" charset="0"/>
              </a:defRPr>
            </a:lvl3pPr>
            <a:lvl4pPr marL="1600200" indent="-228600">
              <a:defRPr sz="2000" b="1">
                <a:solidFill>
                  <a:schemeClr val="accent2"/>
                </a:solidFill>
                <a:latin typeface="Times New Roman" panose="02020603050405020304" pitchFamily="18" charset="0"/>
              </a:defRPr>
            </a:lvl4pPr>
            <a:lvl5pPr marL="2057400" indent="-228600">
              <a:defRPr sz="20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accent2"/>
                </a:solidFill>
                <a:latin typeface="Times New Roman" panose="02020603050405020304" pitchFamily="18" charset="0"/>
              </a:defRPr>
            </a:lvl9pPr>
          </a:lstStyle>
          <a:p>
            <a:r>
              <a:rPr lang="en-US" altLang="en-US" sz="1600" dirty="0" smtClean="0">
                <a:solidFill>
                  <a:srgbClr val="00B0F0"/>
                </a:solidFill>
              </a:rPr>
              <a:t>Mis-identification</a:t>
            </a:r>
            <a:endParaRPr lang="en-US" altLang="en-US" sz="1600" dirty="0">
              <a:solidFill>
                <a:srgbClr val="00B0F0"/>
              </a:solidFill>
            </a:endParaRPr>
          </a:p>
        </p:txBody>
      </p:sp>
      <p:pic>
        <p:nvPicPr>
          <p:cNvPr id="21"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l="50873" t="33865" b="33865"/>
          <a:stretch>
            <a:fillRect/>
          </a:stretch>
        </p:blipFill>
        <p:spPr bwMode="auto">
          <a:xfrm>
            <a:off x="4038600" y="1295400"/>
            <a:ext cx="483674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5504466" y="670272"/>
            <a:ext cx="3429000" cy="646331"/>
          </a:xfrm>
          <a:prstGeom prst="rect">
            <a:avLst/>
          </a:prstGeom>
          <a:noFill/>
        </p:spPr>
        <p:txBody>
          <a:bodyPr wrap="square" rtlCol="0">
            <a:spAutoFit/>
          </a:bodyPr>
          <a:lstStyle/>
          <a:p>
            <a:r>
              <a:rPr lang="en-US" sz="1800" b="1" dirty="0" smtClean="0">
                <a:solidFill>
                  <a:srgbClr val="0000CC"/>
                </a:solidFill>
              </a:rPr>
              <a:t>Inefficiency due to button, dead strip, but edge effect also present</a:t>
            </a:r>
            <a:endParaRPr lang="en-IN" sz="1800" b="1" dirty="0">
              <a:solidFill>
                <a:srgbClr val="0000CC"/>
              </a:solidFill>
            </a:endParaRPr>
          </a:p>
        </p:txBody>
      </p:sp>
      <p:pic>
        <p:nvPicPr>
          <p:cNvPr id="25" name="Picture 6" descr="posvseffi2_strp_ymul.gif"/>
          <p:cNvPicPr>
            <a:picLocks noChangeAspect="1"/>
          </p:cNvPicPr>
          <p:nvPr/>
        </p:nvPicPr>
        <p:blipFill rotWithShape="1">
          <a:blip r:embed="rId10">
            <a:extLst>
              <a:ext uri="{28A0092B-C50C-407E-A947-70E740481C1C}">
                <a14:useLocalDpi xmlns:a14="http://schemas.microsoft.com/office/drawing/2010/main" val="0"/>
              </a:ext>
            </a:extLst>
          </a:blip>
          <a:srcRect l="2" t="801" r="75650" b="66869"/>
          <a:stretch/>
        </p:blipFill>
        <p:spPr bwMode="auto">
          <a:xfrm>
            <a:off x="3948238" y="1316603"/>
            <a:ext cx="2376362" cy="2178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729432" y="670271"/>
            <a:ext cx="1406987" cy="646331"/>
          </a:xfrm>
          <a:prstGeom prst="rect">
            <a:avLst/>
          </a:prstGeom>
          <a:noFill/>
          <a:ln w="38100">
            <a:solidFill>
              <a:schemeClr val="accent1"/>
            </a:solidFill>
          </a:ln>
        </p:spPr>
        <p:txBody>
          <a:bodyPr wrap="square" rtlCol="0">
            <a:spAutoFit/>
          </a:bodyPr>
          <a:lstStyle/>
          <a:p>
            <a:r>
              <a:rPr lang="en-US" sz="1800" b="1" dirty="0" smtClean="0">
                <a:solidFill>
                  <a:srgbClr val="0000CC"/>
                </a:solidFill>
              </a:rPr>
              <a:t>Multiplicity and position</a:t>
            </a:r>
            <a:endParaRPr lang="en-US" sz="1800" b="1" dirty="0">
              <a:solidFill>
                <a:srgbClr val="0000CC"/>
              </a:solidFill>
            </a:endParaRPr>
          </a:p>
        </p:txBody>
      </p:sp>
      <p:sp>
        <p:nvSpPr>
          <p:cNvPr id="6" name="TextBox 5"/>
          <p:cNvSpPr txBox="1"/>
          <p:nvPr/>
        </p:nvSpPr>
        <p:spPr>
          <a:xfrm>
            <a:off x="312588" y="6480402"/>
            <a:ext cx="5783412" cy="369332"/>
          </a:xfrm>
          <a:prstGeom prst="rect">
            <a:avLst/>
          </a:prstGeom>
          <a:noFill/>
        </p:spPr>
        <p:txBody>
          <a:bodyPr wrap="square" rtlCol="0">
            <a:spAutoFit/>
          </a:bodyPr>
          <a:lstStyle/>
          <a:p>
            <a:r>
              <a:rPr lang="en-US" sz="1800" b="1" dirty="0" smtClean="0">
                <a:solidFill>
                  <a:srgbClr val="0000CC"/>
                </a:solidFill>
              </a:rPr>
              <a:t>Input to detector simulation and digitisation</a:t>
            </a:r>
            <a:endParaRPr lang="en-US" sz="1800" b="1" dirty="0">
              <a:solidFill>
                <a:srgbClr val="0000CC"/>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57" t="-235" r="51204" b="51050"/>
          <a:stretch/>
        </p:blipFill>
        <p:spPr>
          <a:xfrm>
            <a:off x="171378" y="639269"/>
            <a:ext cx="4172022" cy="2751759"/>
          </a:xfrm>
          <a:prstGeom prst="rect">
            <a:avLst/>
          </a:prstGeom>
        </p:spPr>
      </p:pic>
      <p:sp>
        <p:nvSpPr>
          <p:cNvPr id="13315" name="Title 1"/>
          <p:cNvSpPr>
            <a:spLocks noGrp="1"/>
          </p:cNvSpPr>
          <p:nvPr>
            <p:ph type="title"/>
          </p:nvPr>
        </p:nvSpPr>
        <p:spPr>
          <a:xfrm>
            <a:off x="185755" y="108744"/>
            <a:ext cx="8853470" cy="457200"/>
          </a:xfrm>
        </p:spPr>
        <p:txBody>
          <a:bodyPr>
            <a:noAutofit/>
          </a:bodyPr>
          <a:lstStyle/>
          <a:p>
            <a:r>
              <a:rPr lang="en-US" altLang="en-US" sz="2900" dirty="0" smtClean="0"/>
              <a:t>Sub-ns Time resolution in Large area single gap RPC</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57" t="49478" r="51204" b="1333"/>
          <a:stretch/>
        </p:blipFill>
        <p:spPr>
          <a:xfrm>
            <a:off x="4469058" y="639269"/>
            <a:ext cx="4297680" cy="2834640"/>
          </a:xfrm>
          <a:prstGeom prst="rect">
            <a:avLst/>
          </a:prstGeom>
        </p:spPr>
      </p:pic>
      <p:pic>
        <p:nvPicPr>
          <p:cNvPr id="8"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50811" t="-1" r="-263" b="67194"/>
          <a:stretch/>
        </p:blipFill>
        <p:spPr>
          <a:xfrm>
            <a:off x="152400" y="3547235"/>
            <a:ext cx="7044952" cy="3082166"/>
          </a:xfrm>
        </p:spPr>
      </p:pic>
      <p:sp>
        <p:nvSpPr>
          <p:cNvPr id="3" name="TextBox 2"/>
          <p:cNvSpPr txBox="1"/>
          <p:nvPr/>
        </p:nvSpPr>
        <p:spPr>
          <a:xfrm>
            <a:off x="7197352" y="3651682"/>
            <a:ext cx="1800225" cy="2862322"/>
          </a:xfrm>
          <a:prstGeom prst="rect">
            <a:avLst/>
          </a:prstGeom>
          <a:noFill/>
        </p:spPr>
        <p:txBody>
          <a:bodyPr wrap="square" rtlCol="0">
            <a:spAutoFit/>
          </a:bodyPr>
          <a:lstStyle/>
          <a:p>
            <a:r>
              <a:rPr lang="en-US" sz="1800" b="1" dirty="0" smtClean="0">
                <a:solidFill>
                  <a:srgbClr val="0000CC"/>
                </a:solidFill>
              </a:rPr>
              <a:t>Existing/used RPC in HEP : ATLAS, L3, BELLE, BABAR </a:t>
            </a:r>
            <a:r>
              <a:rPr lang="en-US" sz="1800" b="1" dirty="0" smtClean="0">
                <a:solidFill>
                  <a:srgbClr val="C00000"/>
                </a:solidFill>
              </a:rPr>
              <a:t>: </a:t>
            </a:r>
            <a:r>
              <a:rPr lang="en-US" sz="1800" b="1" dirty="0" smtClean="0">
                <a:solidFill>
                  <a:srgbClr val="C00000"/>
                </a:solidFill>
                <a:sym typeface="Symbol" panose="05050102010706020507" pitchFamily="18" charset="2"/>
              </a:rPr>
              <a:t>t ~1.5 to 3.0ns</a:t>
            </a:r>
          </a:p>
          <a:p>
            <a:endParaRPr lang="en-US" sz="1800" b="1" dirty="0">
              <a:solidFill>
                <a:srgbClr val="C00000"/>
              </a:solidFill>
              <a:sym typeface="Symbol" panose="05050102010706020507" pitchFamily="18" charset="2"/>
            </a:endParaRPr>
          </a:p>
          <a:p>
            <a:r>
              <a:rPr lang="en-US" sz="1800" b="1" dirty="0" smtClean="0">
                <a:sym typeface="Symbol" panose="05050102010706020507" pitchFamily="18" charset="2"/>
              </a:rPr>
              <a:t>First time trying to obtain sub-ns time resolution</a:t>
            </a:r>
            <a:endParaRPr lang="en-US" sz="18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 of RPC timing</a:t>
            </a:r>
            <a:endParaRPr lang="en-US" dirty="0"/>
          </a:p>
        </p:txBody>
      </p:sp>
      <p:sp>
        <p:nvSpPr>
          <p:cNvPr id="3" name="Content Placeholder 2"/>
          <p:cNvSpPr>
            <a:spLocks noGrp="1"/>
          </p:cNvSpPr>
          <p:nvPr>
            <p:ph idx="1"/>
          </p:nvPr>
        </p:nvSpPr>
        <p:spPr>
          <a:xfrm>
            <a:off x="76200" y="6303595"/>
            <a:ext cx="8953500" cy="402005"/>
          </a:xfrm>
        </p:spPr>
        <p:txBody>
          <a:bodyPr/>
          <a:lstStyle/>
          <a:p>
            <a:pPr marL="0" indent="0">
              <a:buNone/>
            </a:pPr>
            <a:r>
              <a:rPr lang="en-US" sz="1900" dirty="0" smtClean="0"/>
              <a:t>Looking for the understanding of  this kind of sources to improve the time resolution</a:t>
            </a:r>
            <a:endParaRPr lang="en-US" sz="19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729735"/>
            <a:ext cx="7124700" cy="2502820"/>
          </a:xfrm>
          <a:prstGeom prst="rect">
            <a:avLst/>
          </a:prstGeom>
        </p:spPr>
      </p:pic>
      <p:pic>
        <p:nvPicPr>
          <p:cNvPr id="5" name="Content Placeholder 5"/>
          <p:cNvPicPr>
            <a:picLocks noChangeAspect="1"/>
          </p:cNvPicPr>
          <p:nvPr/>
        </p:nvPicPr>
        <p:blipFill rotWithShape="1">
          <a:blip r:embed="rId3">
            <a:extLst>
              <a:ext uri="{28A0092B-C50C-407E-A947-70E740481C1C}">
                <a14:useLocalDpi xmlns:a14="http://schemas.microsoft.com/office/drawing/2010/main" val="0"/>
              </a:ext>
            </a:extLst>
          </a:blip>
          <a:srcRect l="50005" t="33183" r="223" b="34265"/>
          <a:stretch/>
        </p:blipFill>
        <p:spPr bwMode="auto">
          <a:xfrm>
            <a:off x="1597325" y="3278764"/>
            <a:ext cx="7328858" cy="2841803"/>
          </a:xfrm>
          <a:prstGeom prst="rect">
            <a:avLst/>
          </a:prstGeom>
          <a:noFill/>
          <a:ln w="9525">
            <a:noFill/>
            <a:miter lim="800000"/>
            <a:headEnd/>
            <a:tailEnd/>
          </a:ln>
        </p:spPr>
      </p:pic>
      <p:sp>
        <p:nvSpPr>
          <p:cNvPr id="6" name="TextBox 5"/>
          <p:cNvSpPr txBox="1"/>
          <p:nvPr/>
        </p:nvSpPr>
        <p:spPr>
          <a:xfrm>
            <a:off x="4083170" y="5823753"/>
            <a:ext cx="4827198" cy="369332"/>
          </a:xfrm>
          <a:prstGeom prst="rect">
            <a:avLst/>
          </a:prstGeom>
          <a:noFill/>
        </p:spPr>
        <p:txBody>
          <a:bodyPr wrap="square" rtlCol="0">
            <a:spAutoFit/>
          </a:bodyPr>
          <a:lstStyle/>
          <a:p>
            <a:r>
              <a:rPr lang="en-US" sz="1800" b="1" dirty="0"/>
              <a:t>i</a:t>
            </a:r>
            <a:r>
              <a:rPr lang="en-US" sz="1800" b="1" dirty="0" smtClean="0"/>
              <a:t>n RPC                                                  in RPC</a:t>
            </a:r>
            <a:endParaRPr lang="en-US" sz="1800" b="1" dirty="0"/>
          </a:p>
        </p:txBody>
      </p:sp>
      <p:sp>
        <p:nvSpPr>
          <p:cNvPr id="7" name="TextBox 6"/>
          <p:cNvSpPr txBox="1"/>
          <p:nvPr/>
        </p:nvSpPr>
        <p:spPr>
          <a:xfrm>
            <a:off x="190500" y="729734"/>
            <a:ext cx="1638300" cy="1754326"/>
          </a:xfrm>
          <a:prstGeom prst="rect">
            <a:avLst/>
          </a:prstGeom>
          <a:noFill/>
        </p:spPr>
        <p:txBody>
          <a:bodyPr wrap="square" rtlCol="0">
            <a:spAutoFit/>
          </a:bodyPr>
          <a:lstStyle/>
          <a:p>
            <a:r>
              <a:rPr lang="en-US" sz="1800" b="1" dirty="0" smtClean="0">
                <a:solidFill>
                  <a:srgbClr val="0000CC"/>
                </a:solidFill>
              </a:rPr>
              <a:t>Variation in RPC timing as a function of position in strip and also multiplicity</a:t>
            </a:r>
            <a:endParaRPr lang="en-US" sz="1800" b="1" dirty="0">
              <a:solidFill>
                <a:srgbClr val="0000CC"/>
              </a:solidFill>
            </a:endParaRPr>
          </a:p>
        </p:txBody>
      </p:sp>
      <p:sp>
        <p:nvSpPr>
          <p:cNvPr id="8" name="TextBox 7"/>
          <p:cNvSpPr txBox="1"/>
          <p:nvPr/>
        </p:nvSpPr>
        <p:spPr>
          <a:xfrm>
            <a:off x="190500" y="3961002"/>
            <a:ext cx="1600200" cy="1477328"/>
          </a:xfrm>
          <a:prstGeom prst="rect">
            <a:avLst/>
          </a:prstGeom>
          <a:noFill/>
        </p:spPr>
        <p:txBody>
          <a:bodyPr wrap="square" rtlCol="0">
            <a:spAutoFit/>
          </a:bodyPr>
          <a:lstStyle/>
          <a:p>
            <a:r>
              <a:rPr lang="en-US" sz="1800" b="1" dirty="0" smtClean="0">
                <a:solidFill>
                  <a:srgbClr val="0000CC"/>
                </a:solidFill>
              </a:rPr>
              <a:t>Faster and also slower arrival time near the button spacer</a:t>
            </a:r>
            <a:endParaRPr lang="en-US" sz="1800" b="1" dirty="0">
              <a:solidFill>
                <a:srgbClr val="0000CC"/>
              </a:solidFill>
            </a:endParaRPr>
          </a:p>
        </p:txBody>
      </p:sp>
    </p:spTree>
    <p:extLst>
      <p:ext uri="{BB962C8B-B14F-4D97-AF65-F5344CB8AC3E}">
        <p14:creationId xmlns:p14="http://schemas.microsoft.com/office/powerpoint/2010/main" val="392768427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txDef>
      <a:spPr>
        <a:noFill/>
      </a:spPr>
      <a:bodyPr wrap="square" rtlCol="0">
        <a:spAutoFit/>
      </a:bodyPr>
      <a:lstStyle>
        <a:defPPr>
          <a:defRPr sz="1800" b="1" dirty="0">
            <a:solidFill>
              <a:srgbClr val="0000CC"/>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12510</TotalTime>
  <Words>1258</Words>
  <Application>Microsoft Office PowerPoint</Application>
  <PresentationFormat>On-screen Show (4:3)</PresentationFormat>
  <Paragraphs>170</Paragraphs>
  <Slides>15</Slides>
  <Notes>2</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30" baseType="lpstr">
      <vt:lpstr>MS PGothic</vt:lpstr>
      <vt:lpstr>SimSun</vt:lpstr>
      <vt:lpstr>Arial</vt:lpstr>
      <vt:lpstr>Calibri</vt:lpstr>
      <vt:lpstr>Cambria Math</vt:lpstr>
      <vt:lpstr>Century Schoolbook L</vt:lpstr>
      <vt:lpstr>DejaVu Sans</vt:lpstr>
      <vt:lpstr>Sawasdee</vt:lpstr>
      <vt:lpstr>Symbol</vt:lpstr>
      <vt:lpstr>Times</vt:lpstr>
      <vt:lpstr>Times New Roman</vt:lpstr>
      <vt:lpstr>URW Palladio L</vt:lpstr>
      <vt:lpstr>Wingdings</vt:lpstr>
      <vt:lpstr>Default Design</vt:lpstr>
      <vt:lpstr>Equation</vt:lpstr>
      <vt:lpstr>Neutrino oscillation &amp; INO</vt:lpstr>
      <vt:lpstr>First atmospheric neutrino was reported from Kolar Gold Field (KGF) at a depth of 2.3km way back in 1965 by the TIFR-Osaka-Durham group.</vt:lpstr>
      <vt:lpstr>India based neutrino observatory (INO)</vt:lpstr>
      <vt:lpstr>INO-ICAL detector</vt:lpstr>
      <vt:lpstr>INO-ICAL Detector</vt:lpstr>
      <vt:lpstr>A journey through RPC road</vt:lpstr>
      <vt:lpstr>Running Prototype RPC Stack at TIFR</vt:lpstr>
      <vt:lpstr>Sub-ns Time resolution in Large area single gap RPC</vt:lpstr>
      <vt:lpstr>Improvement of RPC timing</vt:lpstr>
      <vt:lpstr>Heat Strengthening &amp; Tempered Glass</vt:lpstr>
      <vt:lpstr>Multigap RPC</vt:lpstr>
      <vt:lpstr>PowerPoint Presentation</vt:lpstr>
      <vt:lpstr>Determination of neutrino mass hierarchy</vt:lpstr>
      <vt:lpstr>INO Graduate Training Program</vt:lpstr>
      <vt:lpstr>Other R&amp;D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gobinda</dc:creator>
  <cp:lastModifiedBy>gobinda</cp:lastModifiedBy>
  <cp:revision>1843</cp:revision>
  <cp:lastPrinted>1601-01-01T00:00:00Z</cp:lastPrinted>
  <dcterms:created xsi:type="dcterms:W3CDTF">1601-01-01T00:00:00Z</dcterms:created>
  <dcterms:modified xsi:type="dcterms:W3CDTF">2016-04-08T08:06:24Z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