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86" r:id="rId3"/>
    <p:sldId id="268" r:id="rId4"/>
    <p:sldId id="258" r:id="rId5"/>
    <p:sldId id="290" r:id="rId6"/>
    <p:sldId id="289" r:id="rId7"/>
    <p:sldId id="362" r:id="rId8"/>
    <p:sldId id="354" r:id="rId9"/>
    <p:sldId id="260" r:id="rId10"/>
    <p:sldId id="264" r:id="rId11"/>
    <p:sldId id="267" r:id="rId12"/>
    <p:sldId id="356" r:id="rId13"/>
    <p:sldId id="275" r:id="rId14"/>
    <p:sldId id="359" r:id="rId15"/>
    <p:sldId id="360" r:id="rId16"/>
    <p:sldId id="361" r:id="rId17"/>
    <p:sldId id="277" r:id="rId18"/>
    <p:sldId id="283" r:id="rId19"/>
    <p:sldId id="284" r:id="rId20"/>
    <p:sldId id="278" r:id="rId21"/>
    <p:sldId id="371" r:id="rId22"/>
    <p:sldId id="372" r:id="rId23"/>
    <p:sldId id="373" r:id="rId24"/>
    <p:sldId id="280" r:id="rId25"/>
    <p:sldId id="287" r:id="rId26"/>
    <p:sldId id="288" r:id="rId27"/>
    <p:sldId id="293" r:id="rId28"/>
    <p:sldId id="351" r:id="rId29"/>
    <p:sldId id="315" r:id="rId30"/>
    <p:sldId id="294" r:id="rId31"/>
    <p:sldId id="321" r:id="rId32"/>
    <p:sldId id="325" r:id="rId33"/>
    <p:sldId id="323" r:id="rId34"/>
    <p:sldId id="327" r:id="rId35"/>
    <p:sldId id="319" r:id="rId36"/>
    <p:sldId id="329" r:id="rId37"/>
    <p:sldId id="368" r:id="rId38"/>
    <p:sldId id="333" r:id="rId39"/>
    <p:sldId id="335" r:id="rId40"/>
    <p:sldId id="331" r:id="rId41"/>
    <p:sldId id="297" r:id="rId42"/>
    <p:sldId id="299" r:id="rId43"/>
    <p:sldId id="301" r:id="rId44"/>
    <p:sldId id="303" r:id="rId45"/>
    <p:sldId id="305" r:id="rId46"/>
    <p:sldId id="311" r:id="rId47"/>
    <p:sldId id="313" r:id="rId48"/>
    <p:sldId id="309" r:id="rId49"/>
    <p:sldId id="353" r:id="rId50"/>
    <p:sldId id="364" r:id="rId51"/>
    <p:sldId id="337" r:id="rId52"/>
    <p:sldId id="339" r:id="rId53"/>
    <p:sldId id="295" r:id="rId54"/>
    <p:sldId id="340" r:id="rId55"/>
    <p:sldId id="346" r:id="rId56"/>
    <p:sldId id="349" r:id="rId57"/>
    <p:sldId id="369" r:id="rId58"/>
    <p:sldId id="370" r:id="rId59"/>
    <p:sldId id="357" r:id="rId60"/>
    <p:sldId id="36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1.png"/><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90FA1B-81A9-4A6C-A1D1-03DBFF2A46FB}" type="datetimeFigureOut">
              <a:rPr lang="en-IN" smtClean="0"/>
              <a:pPr/>
              <a:t>17-02-2012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53DC87-AF5E-4A96-94E1-288B05CB372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2BAAC916-60C0-4C31-952B-EFC0C99DE4C1}" type="slidenum">
              <a:rPr lang="en-IN"/>
              <a:pPr/>
              <a:t>2</a:t>
            </a:fld>
            <a:endParaRPr lang="en-IN"/>
          </a:p>
        </p:txBody>
      </p:sp>
      <p:sp>
        <p:nvSpPr>
          <p:cNvPr id="27649"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91B4E1E-8D55-46D1-AF32-99973E4E3878}" type="slidenum">
              <a:rPr lang="en-US" sz="1200">
                <a:solidFill>
                  <a:srgbClr val="000000"/>
                </a:solidFill>
                <a:latin typeface="Calibri" pitchFamily="34" charset="0"/>
              </a:rPr>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en-US" sz="1200">
              <a:solidFill>
                <a:srgbClr val="000000"/>
              </a:solidFill>
              <a:latin typeface="Calibri" pitchFamily="34" charset="0"/>
            </a:endParaRPr>
          </a:p>
        </p:txBody>
      </p:sp>
      <p:sp>
        <p:nvSpPr>
          <p:cNvPr id="27650"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IN"/>
          </a:p>
        </p:txBody>
      </p:sp>
      <p:sp>
        <p:nvSpPr>
          <p:cNvPr id="27651" name="Rectangle 3"/>
          <p:cNvSpPr txBox="1">
            <a:spLocks noGrp="1" noChangeArrowheads="1"/>
          </p:cNvSpPr>
          <p:nvPr>
            <p:ph type="body"/>
          </p:nvPr>
        </p:nvSpPr>
        <p:spPr bwMode="auto">
          <a:xfrm>
            <a:off x="685800" y="4343400"/>
            <a:ext cx="5486400" cy="4124325"/>
          </a:xfrm>
          <a:prstGeom prst="rect">
            <a:avLst/>
          </a:prstGeom>
          <a:solidFill>
            <a:srgbClr val="FFFFFF"/>
          </a:solidFill>
          <a:ln w="9360">
            <a:solidFill>
              <a:srgbClr val="000000"/>
            </a:solidFill>
            <a:miter lim="800000"/>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54F5B-4E4C-4687-BA49-11874AF1972B}" type="slidenum">
              <a:rPr lang="en-US"/>
              <a:pPr/>
              <a:t>28</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5AA0F-847E-4F6F-90AB-7B6C73717CCC}" type="slidenum">
              <a:rPr lang="en-US"/>
              <a:pPr/>
              <a:t>29</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41732-98F9-4F2B-A091-941D665BD396}" type="slidenum">
              <a:rPr lang="en-US"/>
              <a:pPr/>
              <a:t>31</a:t>
            </a:fld>
            <a:endParaRPr lang="en-US"/>
          </a:p>
        </p:txBody>
      </p:sp>
      <p:sp>
        <p:nvSpPr>
          <p:cNvPr id="11266"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These are the questions that you must ask every patient whom you may suspect to have asthma.  </a:t>
            </a:r>
          </a:p>
          <a:p>
            <a:endParaRPr lang="en-GB"/>
          </a:p>
          <a:p>
            <a:r>
              <a:rPr lang="en-GB"/>
              <a:t>Cough is the commonest symptom of asthma.  It is usually recurrent, persistent and often aggravated by triggers like weather change, dust, pollen, firecrackers and environmental pollution.  Many patients feel breathless only at the time of coughing and not otherwise.</a:t>
            </a:r>
          </a:p>
          <a:p>
            <a:endParaRPr lang="en-GB"/>
          </a:p>
          <a:p>
            <a:r>
              <a:rPr lang="en-GB"/>
              <a:t>The breathlessness often has a sudden onset and is associated with a wheeze (musical sounds while breathing). Many patients also complain of breathlessness on exertion.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EB1ED-2045-47AF-B722-3D7BDE9E3FE5}" type="slidenum">
              <a:rPr lang="en-US"/>
              <a:pPr/>
              <a:t>32</a:t>
            </a:fld>
            <a:endParaRPr lang="en-US"/>
          </a:p>
        </p:txBody>
      </p:sp>
      <p:sp>
        <p:nvSpPr>
          <p:cNvPr id="15362"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Emotions are an often neglected part of the asthma history.  Extremes of sadness and happiness often aggravate symptoms of asthma.  Patients with severe asthma often have a strong emotional component.  Depression and anxiety should be looked for and treated; if not, asthma often remains poorly controlled. </a:t>
            </a:r>
          </a:p>
          <a:p>
            <a:endParaRPr lang="en-GB"/>
          </a:p>
          <a:p>
            <a:r>
              <a:rPr lang="en-GB"/>
              <a:t>Gastroesophageal reflux is a common aggravating factor for asthma.  Patients’ complaints that their symptoms are triggered by meals, late nights or other trigger factors of hyperacidity and GE reflux.  Treatment must include general anti-reflux measures, and may often require proton pump inhibitors and/or prokinetic agents. </a:t>
            </a:r>
          </a:p>
          <a:p>
            <a:endParaRPr lang="en-GB"/>
          </a:p>
          <a:p>
            <a:r>
              <a:rPr lang="en-GB"/>
              <a:t>Finally, occupational asthma is a relatively simple diagnosis with the patient feeling significantly better when at home (and not at work).  The principles of treatment here remain the same.  Change of occupation is also advisable, though many patients continue to have problems.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F0C1AB-588A-4848-8571-678C18AB2F3E}" type="slidenum">
              <a:rPr lang="en-US"/>
              <a:pPr/>
              <a:t>33</a:t>
            </a:fld>
            <a:endParaRPr lang="en-US"/>
          </a:p>
        </p:txBody>
      </p:sp>
      <p:sp>
        <p:nvSpPr>
          <p:cNvPr id="13314"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All the symptoms of asthma get aggravated at night, due to circadian variation in the level of circulating steroid in the blood. Most patients complain that their symptoms are worse late at night or in the early hours of the morning.</a:t>
            </a:r>
          </a:p>
          <a:p>
            <a:endParaRPr lang="en-GB"/>
          </a:p>
          <a:p>
            <a:r>
              <a:rPr lang="en-GB"/>
              <a:t>Chest tightness is often associated with the coughing and should be asked about. Many patients complain of a squeezing sensation in the chest.</a:t>
            </a:r>
          </a:p>
          <a:p>
            <a:endParaRPr lang="en-GB"/>
          </a:p>
          <a:p>
            <a:r>
              <a:rPr lang="en-GB"/>
              <a:t>Allergic rhinitis co-exists with asthma in many patients. These patients complain of a perennial cold; and the symptoms of asthma often begin with a bad cold which the patient describes as having ‘gone down into the chest’.  These patients have what is called ENT aggravated asthma.  Without proper treatment of the allergic rhinitis, the asthma often fails to get effectively controlled.</a:t>
            </a:r>
          </a:p>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F7470-C36C-464F-A206-555B6FE9AB3B}" type="slidenum">
              <a:rPr lang="en-US"/>
              <a:pPr/>
              <a:t>34</a:t>
            </a:fld>
            <a:endParaRPr lang="en-US"/>
          </a:p>
        </p:txBody>
      </p:sp>
      <p:sp>
        <p:nvSpPr>
          <p:cNvPr id="17410"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Unlike COPD, it is extremely important to rule out a history of any allergic disorder in the family, especially asthma.  Most patients will not tell you or may not be aware that a family member has or was suffering from asthma.  Therefore it is important to ask whether anyone in the family suffers from frequent skin rashes (allergic dermatitis, eczema or urticaria), frequent colds (allergic rhinitis) or allergic ‘bronchitis’ which is basically asthma.  </a:t>
            </a:r>
          </a:p>
          <a:p>
            <a:r>
              <a:rPr lang="en-GB"/>
              <a:t>It is important to ask for a history of ‘bronchitis’ in the family as many patients are not told by their doctor that they have asthma.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20DC38-FC19-4F92-9BE6-BFF537D61657}" type="slidenum">
              <a:rPr lang="en-US"/>
              <a:pPr/>
              <a:t>35</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F66DB-FD34-4300-A485-D0F4A193ADD5}" type="slidenum">
              <a:rPr lang="en-US"/>
              <a:pPr/>
              <a:t>36</a:t>
            </a:fld>
            <a:endParaRPr lang="en-US"/>
          </a:p>
        </p:txBody>
      </p:sp>
      <p:sp>
        <p:nvSpPr>
          <p:cNvPr id="28674"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28675"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The diagnosis of asthma in a child is extremely rewarding because parents cannot thank you enough for the relief their child gets and an end to those sleepless nights!</a:t>
            </a:r>
          </a:p>
          <a:p>
            <a:endParaRPr lang="en-GB"/>
          </a:p>
          <a:p>
            <a:r>
              <a:rPr lang="en-GB"/>
              <a:t>Children rarely complain of breathlessness. In fact, the commonest cause of a persistent cough in a child is asthma.  Small children often tend to vomit after a coughing bout and this should not mislead the physicians into suspecting a GI problem.  </a:t>
            </a:r>
          </a:p>
          <a:p>
            <a:endParaRPr lang="en-GB"/>
          </a:p>
          <a:p>
            <a:r>
              <a:rPr lang="en-GB"/>
              <a:t>A persistent cough or uncontrolled asthma in children results in poor sleep and therefore growth retardation. These children are often sluggish, poor eaters and fail to thrive.  Treatment with bronchodilators and corticosteroids dramatically reverses this trend.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75B8A34-9AA1-4BD5-8BC1-6745191E5C08}" type="slidenum">
              <a:rPr lang="en-US" smtClean="0"/>
              <a:pPr/>
              <a:t>37</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34B6A-8AEF-4DA3-92A2-88C1DF9DD3B6}" type="slidenum">
              <a:rPr lang="en-US"/>
              <a:pPr/>
              <a:t>38</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07FB10-DF45-4E6E-8DAF-4B1EF0996022}" type="slidenum">
              <a:rPr lang="en-IN"/>
              <a:pPr/>
              <a:t>5</a:t>
            </a:fld>
            <a:endParaRPr lang="en-IN"/>
          </a:p>
        </p:txBody>
      </p:sp>
      <p:sp>
        <p:nvSpPr>
          <p:cNvPr id="3481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IN"/>
          </a:p>
        </p:txBody>
      </p:sp>
      <p:sp>
        <p:nvSpPr>
          <p:cNvPr id="34818" name="Rectangle 2"/>
          <p:cNvSpPr txBox="1">
            <a:spLocks noGrp="1" noChangeArrowheads="1"/>
          </p:cNvSpPr>
          <p:nvPr>
            <p:ph type="body"/>
          </p:nvPr>
        </p:nvSpPr>
        <p:spPr bwMode="auto">
          <a:xfrm>
            <a:off x="685800" y="4343400"/>
            <a:ext cx="5486400" cy="4114800"/>
          </a:xfrm>
          <a:prstGeom prst="rect">
            <a:avLst/>
          </a:prstGeom>
          <a:noFill/>
          <a:ln>
            <a:round/>
            <a:headEnd/>
            <a:tailEnd/>
          </a:ln>
        </p:spPr>
        <p:txBody>
          <a:bodyPr wrap="none" anchor="ctr"/>
          <a:lstStyle/>
          <a:p>
            <a:endParaRPr lang="en-US"/>
          </a:p>
        </p:txBody>
      </p:sp>
      <p:sp>
        <p:nvSpPr>
          <p:cNvPr id="3481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996C174-01A6-422C-80AF-AB61E758ABBB}" type="slidenum">
              <a:rPr lang="en-IN" sz="1200">
                <a:solidFill>
                  <a:srgbClr val="000000"/>
                </a:solidFill>
                <a:latin typeface="Calibri" pitchFamily="34" charset="0"/>
              </a:rPr>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en-IN" sz="1200">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64030-E1B5-4380-9296-8E5F073E3D5E}" type="slidenum">
              <a:rPr lang="en-US"/>
              <a:pPr/>
              <a:t>39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1B53AF-7E1E-43FB-BE33-D0B1EADFA6EC}" type="slidenum">
              <a:rPr lang="en-US"/>
              <a:pPr/>
              <a:t>40</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27C33-1A09-4B27-B7AE-8D5C9A9FD9EE}" type="slidenum">
              <a:rPr lang="en-US"/>
              <a:pPr/>
              <a:t>41</a:t>
            </a:fld>
            <a:endParaRPr lang="en-US"/>
          </a:p>
        </p:txBody>
      </p:sp>
      <p:sp>
        <p:nvSpPr>
          <p:cNvPr id="7170"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To understand asthma pathology does not require a detailed discussion of airway inflammation.</a:t>
            </a:r>
          </a:p>
          <a:p>
            <a:endParaRPr lang="en-GB"/>
          </a:p>
          <a:p>
            <a:r>
              <a:rPr lang="en-GB"/>
              <a:t>It is sufficient to know that asthma is basically a combination of airway smooth muscle contraction (bronchospasm or SPASM) and airway lining oedema with mucus hypersecretion (inflammation or SWELLING). Treatment of the SWELLING or inflammation requires anti-inflammatory drugs which are basically the most important drugs for the regular treatment of asthma. These drugs are called preventers.</a:t>
            </a:r>
          </a:p>
          <a:p>
            <a:endParaRPr lang="en-GB"/>
          </a:p>
          <a:p>
            <a:r>
              <a:rPr lang="en-GB"/>
              <a:t>The SPASM on the other hand needs smooth muscle relaxant drugs called bronchodilators or RELIEVERS.</a:t>
            </a:r>
          </a:p>
          <a:p>
            <a:endParaRPr lang="en-GB"/>
          </a:p>
          <a:p>
            <a:r>
              <a:rPr lang="en-GB"/>
              <a:t>Often, in the beginning of asthma management you may need both these classes of drugs  and as the patient gets better, you may need only need preventers.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51A8E4-F3D7-4B8F-8292-1DC771B064F9}" type="slidenum">
              <a:rPr lang="en-US"/>
              <a:pPr/>
              <a:t>42</a:t>
            </a:fld>
            <a:endParaRPr lang="en-US"/>
          </a:p>
        </p:txBody>
      </p:sp>
      <p:sp>
        <p:nvSpPr>
          <p:cNvPr id="9218"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Reliever drugs are basically bronchodilators. The most important relievers are the beta</a:t>
            </a:r>
            <a:r>
              <a:rPr lang="en-GB" baseline="-25000"/>
              <a:t>2</a:t>
            </a:r>
            <a:r>
              <a:rPr lang="en-GB"/>
              <a:t>-agonists which include salbutamol and terbutaline.</a:t>
            </a:r>
          </a:p>
          <a:p>
            <a:endParaRPr lang="en-GB"/>
          </a:p>
          <a:p>
            <a:r>
              <a:rPr lang="en-GB"/>
              <a:t>These drugs are meant to be used for immediate (within 3 minutes) relief of symptoms. They can be used up to 3 to 4 times per day. The more they are used, the worse is the control of asthma. Frequent use of relievers indicates poor control of asthma disease and probable under-use of preventers.</a:t>
            </a:r>
          </a:p>
          <a:p>
            <a:endParaRPr lang="en-GB"/>
          </a:p>
          <a:p>
            <a:r>
              <a:rPr lang="en-GB"/>
              <a:t>Reliever drugs are not recommended for regular use in asthma. A patient who needs to use salbutamol daily is either suffering an acute exacerbation of the disease or is under-using preventive medication.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D8B7D-2CEB-444D-A337-4352A2E70FAA}" type="slidenum">
              <a:rPr lang="en-US"/>
              <a:pPr/>
              <a:t>43</a:t>
            </a:fld>
            <a:endParaRPr lang="en-US"/>
          </a:p>
        </p:txBody>
      </p:sp>
      <p:sp>
        <p:nvSpPr>
          <p:cNvPr id="13314"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5989" y="3597639"/>
            <a:ext cx="5026025" cy="4123084"/>
          </a:xfrm>
          <a:prstGeom prst="rect">
            <a:avLst/>
          </a:prstGeom>
          <a:solidFill>
            <a:srgbClr val="FFFFFF"/>
          </a:solidFill>
          <a:ln>
            <a:solidFill>
              <a:srgbClr val="000000"/>
            </a:solidFill>
            <a:miter lim="800000"/>
            <a:headEnd/>
            <a:tailEnd/>
          </a:ln>
        </p:spPr>
        <p:txBody>
          <a:bodyPr lIns="87609" tIns="43804" rIns="87609" bIns="43804"/>
          <a:lstStyle/>
          <a:p>
            <a:r>
              <a:rPr lang="en-GB"/>
              <a:t>Unlike relievers, preventers take time to act and control airway inflammation, the root pathology of asthma disease. Hence these drugs need to be used regularly, whether the patient is symptomatic or not.</a:t>
            </a:r>
          </a:p>
          <a:p>
            <a:endParaRPr lang="en-GB"/>
          </a:p>
          <a:p>
            <a:r>
              <a:rPr lang="en-GB"/>
              <a:t>Most preventers need to be administered only once or twice daily, since they have prolonged effect.</a:t>
            </a:r>
          </a:p>
          <a:p>
            <a:endParaRPr lang="en-GB"/>
          </a:p>
          <a:p>
            <a:r>
              <a:rPr lang="en-GB"/>
              <a:t>Since they do not give any immediate relief from symptoms unless the patient is told to take them regularly, patients often stop these drugs because of lack of any immediate benefit. Hence, patient education is critical to the correct and regular use of preventer medication in asthma.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010C6-9DFE-40BF-9286-FAB7375E70A2}" type="slidenum">
              <a:rPr lang="en-US"/>
              <a:pPr/>
              <a:t>44</a:t>
            </a:fld>
            <a:endParaRPr lang="en-US"/>
          </a:p>
        </p:txBody>
      </p:sp>
      <p:sp>
        <p:nvSpPr>
          <p:cNvPr id="23554" name="Rectangle 2"/>
          <p:cNvSpPr>
            <a:spLocks noGrp="1" noRot="1" noChangeAspect="1" noChangeArrowheads="1" noTextEdit="1"/>
          </p:cNvSpPr>
          <p:nvPr>
            <p:ph type="sldImg"/>
          </p:nvPr>
        </p:nvSpPr>
        <p:spPr bwMode="auto">
          <a:xfrm>
            <a:off x="1671638" y="674688"/>
            <a:ext cx="3495675" cy="262255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5989" y="3597639"/>
            <a:ext cx="5026025" cy="4123084"/>
          </a:xfrm>
          <a:prstGeom prst="rect">
            <a:avLst/>
          </a:prstGeom>
          <a:solidFill>
            <a:srgbClr val="FFFFFF"/>
          </a:solidFill>
          <a:ln>
            <a:miter lim="800000"/>
            <a:headEnd/>
            <a:tailEnd/>
          </a:ln>
        </p:spPr>
        <p:txBody>
          <a:bodyPr lIns="87609" tIns="43804" rIns="87609" bIns="43804"/>
          <a:lstStyle/>
          <a:p>
            <a:r>
              <a:rPr lang="en-US"/>
              <a:t>The biggest therapeutic advance in asthma management has been the inhaled steroid.  </a:t>
            </a:r>
          </a:p>
          <a:p>
            <a:endParaRPr lang="en-US"/>
          </a:p>
          <a:p>
            <a:r>
              <a:rPr lang="en-US"/>
              <a:t>It has changed the way we understand and treat asthma, and transformed the lives of our patients with asthma. </a:t>
            </a:r>
          </a:p>
          <a:p>
            <a:r>
              <a:rPr lang="en-US"/>
              <a:t>  </a:t>
            </a:r>
          </a:p>
          <a:p>
            <a:r>
              <a:rPr lang="en-US"/>
              <a:t>If we can manage asthma easily today and our patients can lead normal lives, it is only because of inhaled steroid.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6062E-2683-4390-8F54-BF31D80CEF09}" type="slidenum">
              <a:rPr lang="en-US"/>
              <a:pPr/>
              <a:t>49</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44DAB-DE7C-4BE7-BA7D-3F971E68190E}" type="slidenum">
              <a:rPr lang="en-US"/>
              <a:pPr/>
              <a:t>51</a:t>
            </a:fld>
            <a:endParaRPr lang="en-US"/>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xfrm>
            <a:off x="914400" y="4343992"/>
            <a:ext cx="5029200" cy="4113616"/>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7EB1C-259C-4A7C-B26B-AFFBD8EA0FB7}" type="slidenum">
              <a:rPr lang="en-US"/>
              <a:pPr/>
              <a:t>52</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154DF-EDAA-4CF1-9476-1ED5051CD6E0}" type="slidenum">
              <a:rPr lang="en-US"/>
              <a:pPr/>
              <a:t>57</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7B9E70E6-98AB-4D2C-970B-B71846BB75F7}" type="slidenum">
              <a:rPr lang="en-IN"/>
              <a:pPr/>
              <a:t>6</a:t>
            </a:fld>
            <a:endParaRPr lang="en-IN"/>
          </a:p>
        </p:txBody>
      </p:sp>
      <p:sp>
        <p:nvSpPr>
          <p:cNvPr id="33793"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B4B8158-94F3-4891-828E-E3DE46B7692E}" type="slidenum">
              <a:rPr lang="en-US" sz="1200">
                <a:solidFill>
                  <a:srgbClr val="000000"/>
                </a:solidFill>
                <a:latin typeface="Calibri" pitchFamily="34" charset="0"/>
              </a:rPr>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en-US" sz="1200">
              <a:solidFill>
                <a:srgbClr val="000000"/>
              </a:solidFill>
              <a:latin typeface="Calibri" pitchFamily="34" charset="0"/>
            </a:endParaRPr>
          </a:p>
        </p:txBody>
      </p:sp>
      <p:sp>
        <p:nvSpPr>
          <p:cNvPr id="33794"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IN"/>
          </a:p>
        </p:txBody>
      </p:sp>
      <p:sp>
        <p:nvSpPr>
          <p:cNvPr id="33795" name="Rectangle 3"/>
          <p:cNvSpPr txBox="1">
            <a:spLocks noGrp="1" noChangeArrowheads="1"/>
          </p:cNvSpPr>
          <p:nvPr>
            <p:ph type="body"/>
          </p:nvPr>
        </p:nvSpPr>
        <p:spPr bwMode="auto">
          <a:xfrm>
            <a:off x="685800" y="4343400"/>
            <a:ext cx="5486400" cy="4124325"/>
          </a:xfrm>
          <a:prstGeom prst="rect">
            <a:avLst/>
          </a:prstGeom>
          <a:solidFill>
            <a:srgbClr val="FFFFFF"/>
          </a:solidFill>
          <a:ln w="9360">
            <a:solidFill>
              <a:srgbClr val="000000"/>
            </a:solidFill>
            <a:miter lim="800000"/>
            <a:headEnd/>
            <a:tailEnd/>
          </a:ln>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8AB518-056E-47DC-A0E2-1B68E5123026}" type="slidenum">
              <a:rPr lang="en-US"/>
              <a:pPr/>
              <a:t>58</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3D04B2-3B29-4721-8079-23BD8F024505}"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75DE6BB-EF3D-4C93-A910-52C4186EED34}" type="slidenum">
              <a:rPr lang="en-US" smtClean="0"/>
              <a:pPr>
                <a:defRPr/>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latin typeface="Arial" pitchFamily="34" charset="0"/>
            </a:endParaRPr>
          </a:p>
        </p:txBody>
      </p:sp>
      <p:sp>
        <p:nvSpPr>
          <p:cNvPr id="29700" name="Slide Number Placeholder 3"/>
          <p:cNvSpPr>
            <a:spLocks noGrp="1"/>
          </p:cNvSpPr>
          <p:nvPr>
            <p:ph type="sldNum" sz="quarter" idx="5"/>
          </p:nvPr>
        </p:nvSpPr>
        <p:spPr>
          <a:noFill/>
        </p:spPr>
        <p:txBody>
          <a:bodyPr/>
          <a:lstStyle/>
          <a:p>
            <a:fld id="{4074B2B4-00A3-4534-A974-54E46C68D202}"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7C7EFD75-7308-48CF-B979-3E67E4A86BCB}" type="slidenum">
              <a:rPr lang="en-IN"/>
              <a:pPr/>
              <a:t>25</a:t>
            </a:fld>
            <a:endParaRPr lang="en-IN"/>
          </a:p>
        </p:txBody>
      </p:sp>
      <p:sp>
        <p:nvSpPr>
          <p:cNvPr id="29697"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0270146-61F9-42DC-BBB3-26B014AA1515}" type="slidenum">
              <a:rPr lang="en-US" sz="1200">
                <a:solidFill>
                  <a:srgbClr val="000000"/>
                </a:solidFill>
                <a:latin typeface="Calibri" pitchFamily="34" charset="0"/>
              </a:rPr>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en-US" sz="1200">
              <a:solidFill>
                <a:srgbClr val="000000"/>
              </a:solidFill>
              <a:latin typeface="Calibri" pitchFamily="34" charset="0"/>
            </a:endParaRPr>
          </a:p>
        </p:txBody>
      </p:sp>
      <p:sp>
        <p:nvSpPr>
          <p:cNvPr id="29698"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IN"/>
          </a:p>
        </p:txBody>
      </p:sp>
      <p:sp>
        <p:nvSpPr>
          <p:cNvPr id="29699" name="Rectangle 3"/>
          <p:cNvSpPr txBox="1">
            <a:spLocks noGrp="1" noChangeArrowheads="1"/>
          </p:cNvSpPr>
          <p:nvPr>
            <p:ph type="body"/>
          </p:nvPr>
        </p:nvSpPr>
        <p:spPr bwMode="auto">
          <a:xfrm>
            <a:off x="685800" y="4343400"/>
            <a:ext cx="5486400" cy="4124325"/>
          </a:xfrm>
          <a:prstGeom prst="rect">
            <a:avLst/>
          </a:prstGeom>
          <a:solidFill>
            <a:srgbClr val="FFFFFF"/>
          </a:solidFill>
          <a:ln w="9360">
            <a:solidFill>
              <a:srgbClr val="000000"/>
            </a:solidFill>
            <a:miter lim="800000"/>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7C06C8D3-5EC7-499B-879D-FC076DAFB354}" type="slidenum">
              <a:rPr lang="en-IN"/>
              <a:pPr/>
              <a:t>26</a:t>
            </a:fld>
            <a:endParaRPr lang="en-IN"/>
          </a:p>
        </p:txBody>
      </p:sp>
      <p:sp>
        <p:nvSpPr>
          <p:cNvPr id="30721"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F6B9D69-DA75-4E8F-878A-928AF44A0779}" type="slidenum">
              <a:rPr lang="en-US" sz="1200">
                <a:solidFill>
                  <a:srgbClr val="000000"/>
                </a:solidFill>
                <a:latin typeface="Calibri" pitchFamily="34" charset="0"/>
              </a:rPr>
              <a:pPr algn="r">
                <a:buFont typeface="Calibri"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en-US" sz="1200">
              <a:solidFill>
                <a:srgbClr val="000000"/>
              </a:solidFill>
              <a:latin typeface="Calibri" pitchFamily="34" charset="0"/>
            </a:endParaRPr>
          </a:p>
        </p:txBody>
      </p:sp>
      <p:sp>
        <p:nvSpPr>
          <p:cNvPr id="3072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IN"/>
          </a:p>
        </p:txBody>
      </p:sp>
      <p:sp>
        <p:nvSpPr>
          <p:cNvPr id="30723" name="Rectangle 3"/>
          <p:cNvSpPr txBox="1">
            <a:spLocks noGrp="1" noChangeArrowheads="1"/>
          </p:cNvSpPr>
          <p:nvPr>
            <p:ph type="body"/>
          </p:nvPr>
        </p:nvSpPr>
        <p:spPr bwMode="auto">
          <a:xfrm>
            <a:off x="685800" y="4343400"/>
            <a:ext cx="5486400" cy="4124325"/>
          </a:xfrm>
          <a:prstGeom prst="rect">
            <a:avLst/>
          </a:prstGeom>
          <a:solidFill>
            <a:srgbClr val="FFFFFF"/>
          </a:solidFill>
          <a:ln w="9360">
            <a:solidFill>
              <a:srgbClr val="000000"/>
            </a:solidFill>
            <a:miter lim="800000"/>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FD0D71-4C0C-45A2-AA0C-8ADC7B1B053E}" type="slidenum">
              <a:rPr lang="en-US" smtClean="0"/>
              <a:pPr fontAlgn="base">
                <a:spcBef>
                  <a:spcPct val="0"/>
                </a:spcBef>
                <a:spcAft>
                  <a:spcPct val="0"/>
                </a:spcAft>
                <a:defRPr/>
              </a:pPr>
              <a:t>27</a:t>
            </a:fld>
            <a:endParaRPr lang="en-US" smtClean="0"/>
          </a:p>
        </p:txBody>
      </p:sp>
      <p:sp>
        <p:nvSpPr>
          <p:cNvPr id="501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2.bin"/><Relationship Id="rId4" Type="http://schemas.openxmlformats.org/officeDocument/2006/relationships/oleObject" Target="../embeddings/Microsoft_Office_Excel_97-2003_Worksheet3.xls"/></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3.bin"/><Relationship Id="rId4" Type="http://schemas.openxmlformats.org/officeDocument/2006/relationships/oleObject" Target="../embeddings/Microsoft_Office_Excel_97-2003_Worksheet4.xls"/></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Microsoft_Office_Excel_97-2003_Worksheet6.xls"/><Relationship Id="rId5" Type="http://schemas.openxmlformats.org/officeDocument/2006/relationships/oleObject" Target="../embeddings/oleObject4.bin"/><Relationship Id="rId4" Type="http://schemas.openxmlformats.org/officeDocument/2006/relationships/oleObject" Target="../embeddings/Microsoft_Office_Excel_97-2003_Worksheet5.xls"/></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slideLayout" Target="../slideLayouts/slideLayout7.xml"/><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Microsoft_Office_Excel_97-2003_Worksheet7.xls"/></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slideLayout" Target="../slideLayouts/slideLayout7.xml"/><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slides/_rels/slide5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7.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oleObject" Target="../embeddings/Microsoft_Office_Excel_97-2003_Worksheet1.xls"/></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COMMON RESPIRATORY DISEASES AND THEIR REMEDIES</a:t>
            </a:r>
            <a:endParaRPr lang="en-IN" dirty="0"/>
          </a:p>
        </p:txBody>
      </p:sp>
      <p:sp>
        <p:nvSpPr>
          <p:cNvPr id="3" name="Subtitle 2"/>
          <p:cNvSpPr>
            <a:spLocks noGrp="1"/>
          </p:cNvSpPr>
          <p:nvPr>
            <p:ph type="subTitle" idx="1"/>
          </p:nvPr>
        </p:nvSpPr>
        <p:spPr/>
        <p:txBody>
          <a:bodyPr/>
          <a:lstStyle/>
          <a:p>
            <a:r>
              <a:rPr lang="en-US" dirty="0" err="1" smtClean="0"/>
              <a:t>Sandeep</a:t>
            </a:r>
            <a:r>
              <a:rPr lang="en-US" dirty="0" smtClean="0"/>
              <a:t> </a:t>
            </a:r>
            <a:r>
              <a:rPr lang="en-US" dirty="0" err="1" smtClean="0"/>
              <a:t>Tandon</a:t>
            </a:r>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838200" y="65088"/>
            <a:ext cx="7696200" cy="6759575"/>
            <a:chOff x="1104" y="0"/>
            <a:chExt cx="4656" cy="4170"/>
          </a:xfrm>
        </p:grpSpPr>
        <p:pic>
          <p:nvPicPr>
            <p:cNvPr id="3" name="Picture 4" descr="pe01021.gif                                                    00034D91Student Work                   73B07823:"/>
            <p:cNvPicPr>
              <a:picLocks noChangeAspect="1" noChangeArrowheads="1"/>
            </p:cNvPicPr>
            <p:nvPr/>
          </p:nvPicPr>
          <p:blipFill>
            <a:blip r:embed="rId2" cstate="print"/>
            <a:srcRect/>
            <a:stretch>
              <a:fillRect/>
            </a:stretch>
          </p:blipFill>
          <p:spPr bwMode="auto">
            <a:xfrm>
              <a:off x="1152" y="0"/>
              <a:ext cx="4608" cy="4148"/>
            </a:xfrm>
            <a:prstGeom prst="rect">
              <a:avLst/>
            </a:prstGeom>
            <a:noFill/>
          </p:spPr>
        </p:pic>
        <p:sp>
          <p:nvSpPr>
            <p:cNvPr id="4" name="Text Box 5"/>
            <p:cNvSpPr txBox="1">
              <a:spLocks noChangeArrowheads="1"/>
            </p:cNvSpPr>
            <p:nvPr/>
          </p:nvSpPr>
          <p:spPr bwMode="auto">
            <a:xfrm>
              <a:off x="1153" y="192"/>
              <a:ext cx="671" cy="507"/>
            </a:xfrm>
            <a:prstGeom prst="rect">
              <a:avLst/>
            </a:prstGeom>
            <a:solidFill>
              <a:schemeClr val="accent1"/>
            </a:solidFill>
            <a:ln w="9525">
              <a:noFill/>
              <a:miter lim="800000"/>
              <a:headEnd/>
              <a:tailEnd/>
            </a:ln>
            <a:effectLst/>
          </p:spPr>
          <p:txBody>
            <a:bodyPr>
              <a:spAutoFit/>
            </a:bodyPr>
            <a:lstStyle/>
            <a:p>
              <a:pPr>
                <a:spcBef>
                  <a:spcPct val="50000"/>
                </a:spcBef>
              </a:pPr>
              <a:r>
                <a:rPr lang="en-US"/>
                <a:t>Nasal Cavity</a:t>
              </a:r>
            </a:p>
          </p:txBody>
        </p:sp>
        <p:sp>
          <p:nvSpPr>
            <p:cNvPr id="5" name="Text Box 6"/>
            <p:cNvSpPr txBox="1">
              <a:spLocks noChangeArrowheads="1"/>
            </p:cNvSpPr>
            <p:nvPr/>
          </p:nvSpPr>
          <p:spPr bwMode="auto">
            <a:xfrm>
              <a:off x="1104" y="864"/>
              <a:ext cx="673" cy="282"/>
            </a:xfrm>
            <a:prstGeom prst="rect">
              <a:avLst/>
            </a:prstGeom>
            <a:solidFill>
              <a:schemeClr val="accent1"/>
            </a:solidFill>
            <a:ln w="9525">
              <a:noFill/>
              <a:miter lim="800000"/>
              <a:headEnd/>
              <a:tailEnd/>
            </a:ln>
            <a:effectLst/>
          </p:spPr>
          <p:txBody>
            <a:bodyPr>
              <a:spAutoFit/>
            </a:bodyPr>
            <a:lstStyle/>
            <a:p>
              <a:pPr>
                <a:spcBef>
                  <a:spcPct val="50000"/>
                </a:spcBef>
              </a:pPr>
              <a:r>
                <a:rPr lang="en-US"/>
                <a:t>Nose</a:t>
              </a:r>
            </a:p>
          </p:txBody>
        </p:sp>
        <p:sp>
          <p:nvSpPr>
            <p:cNvPr id="6" name="Text Box 7"/>
            <p:cNvSpPr txBox="1">
              <a:spLocks noChangeArrowheads="1"/>
            </p:cNvSpPr>
            <p:nvPr/>
          </p:nvSpPr>
          <p:spPr bwMode="auto">
            <a:xfrm>
              <a:off x="1153" y="1200"/>
              <a:ext cx="671" cy="282"/>
            </a:xfrm>
            <a:prstGeom prst="rect">
              <a:avLst/>
            </a:prstGeom>
            <a:solidFill>
              <a:schemeClr val="accent1"/>
            </a:solidFill>
            <a:ln w="9525">
              <a:noFill/>
              <a:miter lim="800000"/>
              <a:headEnd/>
              <a:tailEnd/>
            </a:ln>
            <a:effectLst/>
          </p:spPr>
          <p:txBody>
            <a:bodyPr>
              <a:spAutoFit/>
            </a:bodyPr>
            <a:lstStyle/>
            <a:p>
              <a:pPr>
                <a:spcBef>
                  <a:spcPct val="50000"/>
                </a:spcBef>
              </a:pPr>
              <a:r>
                <a:rPr lang="en-US"/>
                <a:t>Mouth</a:t>
              </a:r>
            </a:p>
          </p:txBody>
        </p:sp>
        <p:sp>
          <p:nvSpPr>
            <p:cNvPr id="7" name="Text Box 8"/>
            <p:cNvSpPr txBox="1">
              <a:spLocks noChangeArrowheads="1"/>
            </p:cNvSpPr>
            <p:nvPr/>
          </p:nvSpPr>
          <p:spPr bwMode="auto">
            <a:xfrm>
              <a:off x="1200" y="1872"/>
              <a:ext cx="960" cy="283"/>
            </a:xfrm>
            <a:prstGeom prst="rect">
              <a:avLst/>
            </a:prstGeom>
            <a:solidFill>
              <a:schemeClr val="accent1"/>
            </a:solidFill>
            <a:ln w="9525">
              <a:noFill/>
              <a:miter lim="800000"/>
              <a:headEnd/>
              <a:tailEnd/>
            </a:ln>
            <a:effectLst/>
          </p:spPr>
          <p:txBody>
            <a:bodyPr>
              <a:spAutoFit/>
            </a:bodyPr>
            <a:lstStyle/>
            <a:p>
              <a:pPr>
                <a:spcBef>
                  <a:spcPct val="50000"/>
                </a:spcBef>
              </a:pPr>
              <a:r>
                <a:rPr lang="en-US"/>
                <a:t>Bronchus</a:t>
              </a:r>
            </a:p>
          </p:txBody>
        </p:sp>
        <p:sp>
          <p:nvSpPr>
            <p:cNvPr id="8" name="Text Box 9"/>
            <p:cNvSpPr txBox="1">
              <a:spLocks noChangeArrowheads="1"/>
            </p:cNvSpPr>
            <p:nvPr/>
          </p:nvSpPr>
          <p:spPr bwMode="auto">
            <a:xfrm>
              <a:off x="1153" y="2304"/>
              <a:ext cx="1007" cy="282"/>
            </a:xfrm>
            <a:prstGeom prst="rect">
              <a:avLst/>
            </a:prstGeom>
            <a:solidFill>
              <a:schemeClr val="accent1"/>
            </a:solidFill>
            <a:ln w="9525">
              <a:noFill/>
              <a:miter lim="800000"/>
              <a:headEnd/>
              <a:tailEnd/>
            </a:ln>
            <a:effectLst/>
          </p:spPr>
          <p:txBody>
            <a:bodyPr>
              <a:spAutoFit/>
            </a:bodyPr>
            <a:lstStyle/>
            <a:p>
              <a:pPr>
                <a:spcBef>
                  <a:spcPct val="50000"/>
                </a:spcBef>
              </a:pPr>
              <a:r>
                <a:rPr lang="en-US"/>
                <a:t>Bronchiole</a:t>
              </a:r>
            </a:p>
          </p:txBody>
        </p:sp>
        <p:sp>
          <p:nvSpPr>
            <p:cNvPr id="9" name="Text Box 10"/>
            <p:cNvSpPr txBox="1">
              <a:spLocks noChangeArrowheads="1"/>
            </p:cNvSpPr>
            <p:nvPr/>
          </p:nvSpPr>
          <p:spPr bwMode="auto">
            <a:xfrm>
              <a:off x="1153" y="2976"/>
              <a:ext cx="863" cy="282"/>
            </a:xfrm>
            <a:prstGeom prst="rect">
              <a:avLst/>
            </a:prstGeom>
            <a:solidFill>
              <a:schemeClr val="accent1"/>
            </a:solidFill>
            <a:ln w="9525">
              <a:noFill/>
              <a:miter lim="800000"/>
              <a:headEnd/>
              <a:tailEnd/>
            </a:ln>
            <a:effectLst/>
          </p:spPr>
          <p:txBody>
            <a:bodyPr>
              <a:spAutoFit/>
            </a:bodyPr>
            <a:lstStyle/>
            <a:p>
              <a:pPr>
                <a:spcBef>
                  <a:spcPct val="50000"/>
                </a:spcBef>
              </a:pPr>
              <a:r>
                <a:rPr lang="en-US"/>
                <a:t>Alveolus</a:t>
              </a:r>
            </a:p>
          </p:txBody>
        </p:sp>
        <p:sp>
          <p:nvSpPr>
            <p:cNvPr id="10" name="Text Box 11"/>
            <p:cNvSpPr txBox="1">
              <a:spLocks noChangeArrowheads="1"/>
            </p:cNvSpPr>
            <p:nvPr/>
          </p:nvSpPr>
          <p:spPr bwMode="auto">
            <a:xfrm>
              <a:off x="1104" y="3888"/>
              <a:ext cx="1440" cy="282"/>
            </a:xfrm>
            <a:prstGeom prst="rect">
              <a:avLst/>
            </a:prstGeom>
            <a:solidFill>
              <a:schemeClr val="accent1"/>
            </a:solidFill>
            <a:ln w="9525">
              <a:noFill/>
              <a:miter lim="800000"/>
              <a:headEnd/>
              <a:tailEnd/>
            </a:ln>
            <a:effectLst/>
          </p:spPr>
          <p:txBody>
            <a:bodyPr>
              <a:spAutoFit/>
            </a:bodyPr>
            <a:lstStyle/>
            <a:p>
              <a:pPr>
                <a:spcBef>
                  <a:spcPct val="50000"/>
                </a:spcBef>
              </a:pPr>
              <a:r>
                <a:rPr lang="en-US"/>
                <a:t>Diaphragm</a:t>
              </a:r>
            </a:p>
          </p:txBody>
        </p:sp>
        <p:sp>
          <p:nvSpPr>
            <p:cNvPr id="11" name="Text Box 12"/>
            <p:cNvSpPr txBox="1">
              <a:spLocks noChangeArrowheads="1"/>
            </p:cNvSpPr>
            <p:nvPr/>
          </p:nvSpPr>
          <p:spPr bwMode="auto">
            <a:xfrm>
              <a:off x="4800" y="528"/>
              <a:ext cx="960" cy="620"/>
            </a:xfrm>
            <a:prstGeom prst="rect">
              <a:avLst/>
            </a:prstGeom>
            <a:solidFill>
              <a:schemeClr val="accent1"/>
            </a:solidFill>
            <a:ln w="9525">
              <a:noFill/>
              <a:miter lim="800000"/>
              <a:headEnd/>
              <a:tailEnd/>
            </a:ln>
            <a:effectLst/>
          </p:spPr>
          <p:txBody>
            <a:bodyPr>
              <a:spAutoFit/>
            </a:bodyPr>
            <a:lstStyle/>
            <a:p>
              <a:pPr>
                <a:spcBef>
                  <a:spcPct val="50000"/>
                </a:spcBef>
              </a:pPr>
              <a:r>
                <a:rPr lang="en-US"/>
                <a:t>Throat</a:t>
              </a:r>
            </a:p>
            <a:p>
              <a:pPr>
                <a:spcBef>
                  <a:spcPct val="50000"/>
                </a:spcBef>
              </a:pPr>
              <a:r>
                <a:rPr lang="en-US"/>
                <a:t>(pharynx)</a:t>
              </a:r>
            </a:p>
          </p:txBody>
        </p:sp>
        <p:sp>
          <p:nvSpPr>
            <p:cNvPr id="12" name="Text Box 13"/>
            <p:cNvSpPr txBox="1">
              <a:spLocks noChangeArrowheads="1"/>
            </p:cNvSpPr>
            <p:nvPr/>
          </p:nvSpPr>
          <p:spPr bwMode="auto">
            <a:xfrm>
              <a:off x="4848" y="1440"/>
              <a:ext cx="912" cy="507"/>
            </a:xfrm>
            <a:prstGeom prst="rect">
              <a:avLst/>
            </a:prstGeom>
            <a:solidFill>
              <a:schemeClr val="accent1"/>
            </a:solidFill>
            <a:ln w="9525">
              <a:noFill/>
              <a:miter lim="800000"/>
              <a:headEnd/>
              <a:tailEnd/>
            </a:ln>
            <a:effectLst/>
          </p:spPr>
          <p:txBody>
            <a:bodyPr>
              <a:spAutoFit/>
            </a:bodyPr>
            <a:lstStyle/>
            <a:p>
              <a:pPr>
                <a:spcBef>
                  <a:spcPct val="50000"/>
                </a:spcBef>
              </a:pPr>
              <a:r>
                <a:rPr lang="en-US"/>
                <a:t>Windpipe (Trachea)</a:t>
              </a:r>
            </a:p>
          </p:txBody>
        </p:sp>
        <p:sp>
          <p:nvSpPr>
            <p:cNvPr id="13" name="Text Box 14"/>
            <p:cNvSpPr txBox="1">
              <a:spLocks noChangeArrowheads="1"/>
            </p:cNvSpPr>
            <p:nvPr/>
          </p:nvSpPr>
          <p:spPr bwMode="auto">
            <a:xfrm>
              <a:off x="4848" y="1968"/>
              <a:ext cx="912" cy="283"/>
            </a:xfrm>
            <a:prstGeom prst="rect">
              <a:avLst/>
            </a:prstGeom>
            <a:solidFill>
              <a:schemeClr val="accent1"/>
            </a:solidFill>
            <a:ln w="9525">
              <a:noFill/>
              <a:miter lim="800000"/>
              <a:headEnd/>
              <a:tailEnd/>
            </a:ln>
            <a:effectLst/>
          </p:spPr>
          <p:txBody>
            <a:bodyPr>
              <a:spAutoFit/>
            </a:bodyPr>
            <a:lstStyle/>
            <a:p>
              <a:pPr>
                <a:spcBef>
                  <a:spcPct val="50000"/>
                </a:spcBef>
              </a:pPr>
              <a:r>
                <a:rPr lang="en-US"/>
                <a:t>Left lungs</a:t>
              </a:r>
            </a:p>
          </p:txBody>
        </p:sp>
        <p:sp>
          <p:nvSpPr>
            <p:cNvPr id="14" name="Text Box 15"/>
            <p:cNvSpPr txBox="1">
              <a:spLocks noChangeArrowheads="1"/>
            </p:cNvSpPr>
            <p:nvPr/>
          </p:nvSpPr>
          <p:spPr bwMode="auto">
            <a:xfrm>
              <a:off x="5328" y="2304"/>
              <a:ext cx="432" cy="245"/>
            </a:xfrm>
            <a:prstGeom prst="rect">
              <a:avLst/>
            </a:prstGeom>
            <a:solidFill>
              <a:schemeClr val="accent1"/>
            </a:solidFill>
            <a:ln w="9525">
              <a:noFill/>
              <a:miter lim="800000"/>
              <a:headEnd/>
              <a:tailEnd/>
            </a:ln>
            <a:effectLst/>
          </p:spPr>
          <p:txBody>
            <a:bodyPr>
              <a:spAutoFit/>
            </a:bodyPr>
            <a:lstStyle/>
            <a:p>
              <a:pPr>
                <a:spcBef>
                  <a:spcPct val="50000"/>
                </a:spcBef>
              </a:pPr>
              <a:r>
                <a:rPr lang="en-US" sz="2000"/>
                <a:t>Ribs</a:t>
              </a:r>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black">
          <a:xfrm>
            <a:off x="0" y="381000"/>
            <a:ext cx="9144000" cy="5865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838200" y="65088"/>
            <a:ext cx="7696200" cy="6759575"/>
            <a:chOff x="1104" y="0"/>
            <a:chExt cx="4656" cy="4170"/>
          </a:xfrm>
        </p:grpSpPr>
        <p:pic>
          <p:nvPicPr>
            <p:cNvPr id="3" name="Picture 4" descr="pe01021.gif                                                    00034D91Student Work                   73B07823:"/>
            <p:cNvPicPr>
              <a:picLocks noChangeAspect="1" noChangeArrowheads="1"/>
            </p:cNvPicPr>
            <p:nvPr/>
          </p:nvPicPr>
          <p:blipFill>
            <a:blip r:embed="rId2" cstate="print"/>
            <a:srcRect/>
            <a:stretch>
              <a:fillRect/>
            </a:stretch>
          </p:blipFill>
          <p:spPr bwMode="auto">
            <a:xfrm>
              <a:off x="1152" y="0"/>
              <a:ext cx="4608" cy="4148"/>
            </a:xfrm>
            <a:prstGeom prst="rect">
              <a:avLst/>
            </a:prstGeom>
            <a:noFill/>
          </p:spPr>
        </p:pic>
        <p:sp>
          <p:nvSpPr>
            <p:cNvPr id="4" name="Text Box 5"/>
            <p:cNvSpPr txBox="1">
              <a:spLocks noChangeArrowheads="1"/>
            </p:cNvSpPr>
            <p:nvPr/>
          </p:nvSpPr>
          <p:spPr bwMode="auto">
            <a:xfrm>
              <a:off x="1153" y="192"/>
              <a:ext cx="671" cy="507"/>
            </a:xfrm>
            <a:prstGeom prst="rect">
              <a:avLst/>
            </a:prstGeom>
            <a:solidFill>
              <a:schemeClr val="accent1"/>
            </a:solidFill>
            <a:ln w="9525">
              <a:noFill/>
              <a:miter lim="800000"/>
              <a:headEnd/>
              <a:tailEnd/>
            </a:ln>
            <a:effectLst/>
          </p:spPr>
          <p:txBody>
            <a:bodyPr>
              <a:spAutoFit/>
            </a:bodyPr>
            <a:lstStyle/>
            <a:p>
              <a:pPr>
                <a:spcBef>
                  <a:spcPct val="50000"/>
                </a:spcBef>
              </a:pPr>
              <a:r>
                <a:rPr lang="en-US"/>
                <a:t>Nasal Cavity</a:t>
              </a:r>
            </a:p>
          </p:txBody>
        </p:sp>
        <p:sp>
          <p:nvSpPr>
            <p:cNvPr id="5" name="Text Box 6"/>
            <p:cNvSpPr txBox="1">
              <a:spLocks noChangeArrowheads="1"/>
            </p:cNvSpPr>
            <p:nvPr/>
          </p:nvSpPr>
          <p:spPr bwMode="auto">
            <a:xfrm>
              <a:off x="1104" y="864"/>
              <a:ext cx="673" cy="282"/>
            </a:xfrm>
            <a:prstGeom prst="rect">
              <a:avLst/>
            </a:prstGeom>
            <a:solidFill>
              <a:schemeClr val="accent1"/>
            </a:solidFill>
            <a:ln w="9525">
              <a:noFill/>
              <a:miter lim="800000"/>
              <a:headEnd/>
              <a:tailEnd/>
            </a:ln>
            <a:effectLst/>
          </p:spPr>
          <p:txBody>
            <a:bodyPr>
              <a:spAutoFit/>
            </a:bodyPr>
            <a:lstStyle/>
            <a:p>
              <a:pPr>
                <a:spcBef>
                  <a:spcPct val="50000"/>
                </a:spcBef>
              </a:pPr>
              <a:r>
                <a:rPr lang="en-US"/>
                <a:t>Nose</a:t>
              </a:r>
            </a:p>
          </p:txBody>
        </p:sp>
        <p:sp>
          <p:nvSpPr>
            <p:cNvPr id="6" name="Text Box 7"/>
            <p:cNvSpPr txBox="1">
              <a:spLocks noChangeArrowheads="1"/>
            </p:cNvSpPr>
            <p:nvPr/>
          </p:nvSpPr>
          <p:spPr bwMode="auto">
            <a:xfrm>
              <a:off x="1153" y="1200"/>
              <a:ext cx="671" cy="282"/>
            </a:xfrm>
            <a:prstGeom prst="rect">
              <a:avLst/>
            </a:prstGeom>
            <a:solidFill>
              <a:schemeClr val="accent1"/>
            </a:solidFill>
            <a:ln w="9525">
              <a:noFill/>
              <a:miter lim="800000"/>
              <a:headEnd/>
              <a:tailEnd/>
            </a:ln>
            <a:effectLst/>
          </p:spPr>
          <p:txBody>
            <a:bodyPr>
              <a:spAutoFit/>
            </a:bodyPr>
            <a:lstStyle/>
            <a:p>
              <a:pPr>
                <a:spcBef>
                  <a:spcPct val="50000"/>
                </a:spcBef>
              </a:pPr>
              <a:r>
                <a:rPr lang="en-US"/>
                <a:t>Mouth</a:t>
              </a:r>
            </a:p>
          </p:txBody>
        </p:sp>
        <p:sp>
          <p:nvSpPr>
            <p:cNvPr id="7" name="Text Box 8"/>
            <p:cNvSpPr txBox="1">
              <a:spLocks noChangeArrowheads="1"/>
            </p:cNvSpPr>
            <p:nvPr/>
          </p:nvSpPr>
          <p:spPr bwMode="auto">
            <a:xfrm>
              <a:off x="1200" y="1872"/>
              <a:ext cx="960" cy="283"/>
            </a:xfrm>
            <a:prstGeom prst="rect">
              <a:avLst/>
            </a:prstGeom>
            <a:solidFill>
              <a:schemeClr val="accent1"/>
            </a:solidFill>
            <a:ln w="9525">
              <a:noFill/>
              <a:miter lim="800000"/>
              <a:headEnd/>
              <a:tailEnd/>
            </a:ln>
            <a:effectLst/>
          </p:spPr>
          <p:txBody>
            <a:bodyPr>
              <a:spAutoFit/>
            </a:bodyPr>
            <a:lstStyle/>
            <a:p>
              <a:pPr>
                <a:spcBef>
                  <a:spcPct val="50000"/>
                </a:spcBef>
              </a:pPr>
              <a:r>
                <a:rPr lang="en-US"/>
                <a:t>Bronchus</a:t>
              </a:r>
            </a:p>
          </p:txBody>
        </p:sp>
        <p:sp>
          <p:nvSpPr>
            <p:cNvPr id="8" name="Text Box 9"/>
            <p:cNvSpPr txBox="1">
              <a:spLocks noChangeArrowheads="1"/>
            </p:cNvSpPr>
            <p:nvPr/>
          </p:nvSpPr>
          <p:spPr bwMode="auto">
            <a:xfrm>
              <a:off x="1153" y="2304"/>
              <a:ext cx="1007" cy="282"/>
            </a:xfrm>
            <a:prstGeom prst="rect">
              <a:avLst/>
            </a:prstGeom>
            <a:solidFill>
              <a:schemeClr val="accent1"/>
            </a:solidFill>
            <a:ln w="9525">
              <a:noFill/>
              <a:miter lim="800000"/>
              <a:headEnd/>
              <a:tailEnd/>
            </a:ln>
            <a:effectLst/>
          </p:spPr>
          <p:txBody>
            <a:bodyPr>
              <a:spAutoFit/>
            </a:bodyPr>
            <a:lstStyle/>
            <a:p>
              <a:pPr>
                <a:spcBef>
                  <a:spcPct val="50000"/>
                </a:spcBef>
              </a:pPr>
              <a:r>
                <a:rPr lang="en-US"/>
                <a:t>Bronchiole</a:t>
              </a:r>
            </a:p>
          </p:txBody>
        </p:sp>
        <p:sp>
          <p:nvSpPr>
            <p:cNvPr id="9" name="Text Box 10"/>
            <p:cNvSpPr txBox="1">
              <a:spLocks noChangeArrowheads="1"/>
            </p:cNvSpPr>
            <p:nvPr/>
          </p:nvSpPr>
          <p:spPr bwMode="auto">
            <a:xfrm>
              <a:off x="1153" y="2976"/>
              <a:ext cx="863" cy="282"/>
            </a:xfrm>
            <a:prstGeom prst="rect">
              <a:avLst/>
            </a:prstGeom>
            <a:solidFill>
              <a:schemeClr val="accent1"/>
            </a:solidFill>
            <a:ln w="9525">
              <a:noFill/>
              <a:miter lim="800000"/>
              <a:headEnd/>
              <a:tailEnd/>
            </a:ln>
            <a:effectLst/>
          </p:spPr>
          <p:txBody>
            <a:bodyPr>
              <a:spAutoFit/>
            </a:bodyPr>
            <a:lstStyle/>
            <a:p>
              <a:pPr>
                <a:spcBef>
                  <a:spcPct val="50000"/>
                </a:spcBef>
              </a:pPr>
              <a:r>
                <a:rPr lang="en-US"/>
                <a:t>Alveolus</a:t>
              </a:r>
            </a:p>
          </p:txBody>
        </p:sp>
        <p:sp>
          <p:nvSpPr>
            <p:cNvPr id="10" name="Text Box 11"/>
            <p:cNvSpPr txBox="1">
              <a:spLocks noChangeArrowheads="1"/>
            </p:cNvSpPr>
            <p:nvPr/>
          </p:nvSpPr>
          <p:spPr bwMode="auto">
            <a:xfrm>
              <a:off x="1104" y="3888"/>
              <a:ext cx="1440" cy="282"/>
            </a:xfrm>
            <a:prstGeom prst="rect">
              <a:avLst/>
            </a:prstGeom>
            <a:solidFill>
              <a:schemeClr val="accent1"/>
            </a:solidFill>
            <a:ln w="9525">
              <a:noFill/>
              <a:miter lim="800000"/>
              <a:headEnd/>
              <a:tailEnd/>
            </a:ln>
            <a:effectLst/>
          </p:spPr>
          <p:txBody>
            <a:bodyPr>
              <a:spAutoFit/>
            </a:bodyPr>
            <a:lstStyle/>
            <a:p>
              <a:pPr>
                <a:spcBef>
                  <a:spcPct val="50000"/>
                </a:spcBef>
              </a:pPr>
              <a:r>
                <a:rPr lang="en-US"/>
                <a:t>Diaphragm</a:t>
              </a:r>
            </a:p>
          </p:txBody>
        </p:sp>
        <p:sp>
          <p:nvSpPr>
            <p:cNvPr id="11" name="Text Box 12"/>
            <p:cNvSpPr txBox="1">
              <a:spLocks noChangeArrowheads="1"/>
            </p:cNvSpPr>
            <p:nvPr/>
          </p:nvSpPr>
          <p:spPr bwMode="auto">
            <a:xfrm>
              <a:off x="4800" y="528"/>
              <a:ext cx="960" cy="620"/>
            </a:xfrm>
            <a:prstGeom prst="rect">
              <a:avLst/>
            </a:prstGeom>
            <a:solidFill>
              <a:schemeClr val="accent1"/>
            </a:solidFill>
            <a:ln w="9525">
              <a:noFill/>
              <a:miter lim="800000"/>
              <a:headEnd/>
              <a:tailEnd/>
            </a:ln>
            <a:effectLst/>
          </p:spPr>
          <p:txBody>
            <a:bodyPr>
              <a:spAutoFit/>
            </a:bodyPr>
            <a:lstStyle/>
            <a:p>
              <a:pPr>
                <a:spcBef>
                  <a:spcPct val="50000"/>
                </a:spcBef>
              </a:pPr>
              <a:r>
                <a:rPr lang="en-US"/>
                <a:t>Throat</a:t>
              </a:r>
            </a:p>
            <a:p>
              <a:pPr>
                <a:spcBef>
                  <a:spcPct val="50000"/>
                </a:spcBef>
              </a:pPr>
              <a:r>
                <a:rPr lang="en-US"/>
                <a:t>(pharynx)</a:t>
              </a:r>
            </a:p>
          </p:txBody>
        </p:sp>
        <p:sp>
          <p:nvSpPr>
            <p:cNvPr id="12" name="Text Box 13"/>
            <p:cNvSpPr txBox="1">
              <a:spLocks noChangeArrowheads="1"/>
            </p:cNvSpPr>
            <p:nvPr/>
          </p:nvSpPr>
          <p:spPr bwMode="auto">
            <a:xfrm>
              <a:off x="4848" y="1440"/>
              <a:ext cx="912" cy="507"/>
            </a:xfrm>
            <a:prstGeom prst="rect">
              <a:avLst/>
            </a:prstGeom>
            <a:solidFill>
              <a:schemeClr val="accent1"/>
            </a:solidFill>
            <a:ln w="9525">
              <a:noFill/>
              <a:miter lim="800000"/>
              <a:headEnd/>
              <a:tailEnd/>
            </a:ln>
            <a:effectLst/>
          </p:spPr>
          <p:txBody>
            <a:bodyPr>
              <a:spAutoFit/>
            </a:bodyPr>
            <a:lstStyle/>
            <a:p>
              <a:pPr>
                <a:spcBef>
                  <a:spcPct val="50000"/>
                </a:spcBef>
              </a:pPr>
              <a:r>
                <a:rPr lang="en-US"/>
                <a:t>Windpipe (Trachea)</a:t>
              </a:r>
            </a:p>
          </p:txBody>
        </p:sp>
        <p:sp>
          <p:nvSpPr>
            <p:cNvPr id="13" name="Text Box 14"/>
            <p:cNvSpPr txBox="1">
              <a:spLocks noChangeArrowheads="1"/>
            </p:cNvSpPr>
            <p:nvPr/>
          </p:nvSpPr>
          <p:spPr bwMode="auto">
            <a:xfrm>
              <a:off x="4848" y="1968"/>
              <a:ext cx="912" cy="283"/>
            </a:xfrm>
            <a:prstGeom prst="rect">
              <a:avLst/>
            </a:prstGeom>
            <a:solidFill>
              <a:schemeClr val="accent1"/>
            </a:solidFill>
            <a:ln w="9525">
              <a:noFill/>
              <a:miter lim="800000"/>
              <a:headEnd/>
              <a:tailEnd/>
            </a:ln>
            <a:effectLst/>
          </p:spPr>
          <p:txBody>
            <a:bodyPr>
              <a:spAutoFit/>
            </a:bodyPr>
            <a:lstStyle/>
            <a:p>
              <a:pPr>
                <a:spcBef>
                  <a:spcPct val="50000"/>
                </a:spcBef>
              </a:pPr>
              <a:r>
                <a:rPr lang="en-US"/>
                <a:t>Left lungs</a:t>
              </a:r>
            </a:p>
          </p:txBody>
        </p:sp>
        <p:sp>
          <p:nvSpPr>
            <p:cNvPr id="14" name="Text Box 15"/>
            <p:cNvSpPr txBox="1">
              <a:spLocks noChangeArrowheads="1"/>
            </p:cNvSpPr>
            <p:nvPr/>
          </p:nvSpPr>
          <p:spPr bwMode="auto">
            <a:xfrm>
              <a:off x="5328" y="2304"/>
              <a:ext cx="432" cy="245"/>
            </a:xfrm>
            <a:prstGeom prst="rect">
              <a:avLst/>
            </a:prstGeom>
            <a:solidFill>
              <a:schemeClr val="accent1"/>
            </a:solidFill>
            <a:ln w="9525">
              <a:noFill/>
              <a:miter lim="800000"/>
              <a:headEnd/>
              <a:tailEnd/>
            </a:ln>
            <a:effectLst/>
          </p:spPr>
          <p:txBody>
            <a:bodyPr>
              <a:spAutoFit/>
            </a:bodyPr>
            <a:lstStyle/>
            <a:p>
              <a:pPr>
                <a:spcBef>
                  <a:spcPct val="50000"/>
                </a:spcBef>
              </a:pPr>
              <a:r>
                <a:rPr lang="en-US" sz="2000"/>
                <a:t>Ribs</a:t>
              </a: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305800" cy="71278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Alveoli Picture</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grpSp>
        <p:nvGrpSpPr>
          <p:cNvPr id="3" name="Group 3"/>
          <p:cNvGrpSpPr>
            <a:grpSpLocks/>
          </p:cNvGrpSpPr>
          <p:nvPr/>
        </p:nvGrpSpPr>
        <p:grpSpPr bwMode="auto">
          <a:xfrm>
            <a:off x="0" y="4648200"/>
            <a:ext cx="1828800" cy="1600200"/>
            <a:chOff x="768" y="2928"/>
            <a:chExt cx="1152" cy="1008"/>
          </a:xfrm>
        </p:grpSpPr>
        <p:grpSp>
          <p:nvGrpSpPr>
            <p:cNvPr id="4" name="Group 4"/>
            <p:cNvGrpSpPr>
              <a:grpSpLocks/>
            </p:cNvGrpSpPr>
            <p:nvPr/>
          </p:nvGrpSpPr>
          <p:grpSpPr bwMode="auto">
            <a:xfrm>
              <a:off x="768" y="2928"/>
              <a:ext cx="1152" cy="1008"/>
              <a:chOff x="768" y="2928"/>
              <a:chExt cx="1152" cy="1008"/>
            </a:xfrm>
          </p:grpSpPr>
          <p:sp>
            <p:nvSpPr>
              <p:cNvPr id="7" name="AutoShape 5"/>
              <p:cNvSpPr>
                <a:spLocks noChangeArrowheads="1"/>
              </p:cNvSpPr>
              <p:nvPr/>
            </p:nvSpPr>
            <p:spPr bwMode="auto">
              <a:xfrm>
                <a:off x="768" y="2928"/>
                <a:ext cx="1152" cy="100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accent2"/>
                </a:solidFill>
                <a:round/>
                <a:headEnd/>
                <a:tailEnd/>
              </a:ln>
              <a:effectLst/>
            </p:spPr>
            <p:txBody>
              <a:bodyPr wrap="none" anchor="ctr"/>
              <a:lstStyle/>
              <a:p>
                <a:endParaRPr lang="en-IN"/>
              </a:p>
            </p:txBody>
          </p:sp>
          <p:sp>
            <p:nvSpPr>
              <p:cNvPr id="8" name="Oval 6"/>
              <p:cNvSpPr>
                <a:spLocks noChangeArrowheads="1"/>
              </p:cNvSpPr>
              <p:nvPr/>
            </p:nvSpPr>
            <p:spPr bwMode="auto">
              <a:xfrm>
                <a:off x="1056" y="3120"/>
                <a:ext cx="624" cy="576"/>
              </a:xfrm>
              <a:prstGeom prst="ellipse">
                <a:avLst/>
              </a:prstGeom>
              <a:solidFill>
                <a:srgbClr val="B0283A"/>
              </a:solidFill>
              <a:ln w="9525">
                <a:solidFill>
                  <a:schemeClr val="accent2"/>
                </a:solidFill>
                <a:round/>
                <a:headEnd/>
                <a:tailEnd/>
              </a:ln>
              <a:effectLst/>
            </p:spPr>
            <p:txBody>
              <a:bodyPr wrap="none" anchor="ctr"/>
              <a:lstStyle/>
              <a:p>
                <a:endParaRPr lang="en-IN"/>
              </a:p>
            </p:txBody>
          </p:sp>
          <p:sp>
            <p:nvSpPr>
              <p:cNvPr id="9" name="Oval 7"/>
              <p:cNvSpPr>
                <a:spLocks noChangeArrowheads="1"/>
              </p:cNvSpPr>
              <p:nvPr/>
            </p:nvSpPr>
            <p:spPr bwMode="auto">
              <a:xfrm>
                <a:off x="864" y="3216"/>
                <a:ext cx="144" cy="96"/>
              </a:xfrm>
              <a:prstGeom prst="ellipse">
                <a:avLst/>
              </a:prstGeom>
              <a:solidFill>
                <a:schemeClr val="accent2"/>
              </a:solidFill>
              <a:ln w="9525">
                <a:solidFill>
                  <a:schemeClr val="accent2"/>
                </a:solidFill>
                <a:round/>
                <a:headEnd/>
                <a:tailEnd/>
              </a:ln>
              <a:effectLst/>
            </p:spPr>
            <p:txBody>
              <a:bodyPr wrap="none" anchor="ctr"/>
              <a:lstStyle/>
              <a:p>
                <a:endParaRPr lang="en-IN"/>
              </a:p>
            </p:txBody>
          </p:sp>
          <p:sp>
            <p:nvSpPr>
              <p:cNvPr id="10" name="Oval 8"/>
              <p:cNvSpPr>
                <a:spLocks noChangeArrowheads="1"/>
              </p:cNvSpPr>
              <p:nvPr/>
            </p:nvSpPr>
            <p:spPr bwMode="auto">
              <a:xfrm>
                <a:off x="1680" y="3264"/>
                <a:ext cx="144" cy="96"/>
              </a:xfrm>
              <a:prstGeom prst="ellipse">
                <a:avLst/>
              </a:prstGeom>
              <a:solidFill>
                <a:schemeClr val="accent2"/>
              </a:solidFill>
              <a:ln w="9525">
                <a:solidFill>
                  <a:schemeClr val="accent2"/>
                </a:solidFill>
                <a:round/>
                <a:headEnd/>
                <a:tailEnd/>
              </a:ln>
              <a:effectLst/>
            </p:spPr>
            <p:txBody>
              <a:bodyPr wrap="none" anchor="ctr"/>
              <a:lstStyle/>
              <a:p>
                <a:endParaRPr lang="en-IN"/>
              </a:p>
            </p:txBody>
          </p:sp>
          <p:sp>
            <p:nvSpPr>
              <p:cNvPr id="11" name="Line 9"/>
              <p:cNvSpPr>
                <a:spLocks noChangeShapeType="1"/>
              </p:cNvSpPr>
              <p:nvPr/>
            </p:nvSpPr>
            <p:spPr bwMode="auto">
              <a:xfrm>
                <a:off x="1104" y="3744"/>
                <a:ext cx="480" cy="0"/>
              </a:xfrm>
              <a:prstGeom prst="line">
                <a:avLst/>
              </a:prstGeom>
              <a:noFill/>
              <a:ln w="9525">
                <a:solidFill>
                  <a:schemeClr val="accent2"/>
                </a:solidFill>
                <a:round/>
                <a:headEnd/>
                <a:tailEnd/>
              </a:ln>
              <a:effectLst/>
            </p:spPr>
            <p:txBody>
              <a:bodyPr wrap="none" anchor="ctr"/>
              <a:lstStyle/>
              <a:p>
                <a:endParaRPr lang="en-IN"/>
              </a:p>
            </p:txBody>
          </p:sp>
        </p:grpSp>
        <p:sp>
          <p:nvSpPr>
            <p:cNvPr id="5" name="Line 10"/>
            <p:cNvSpPr>
              <a:spLocks noChangeShapeType="1"/>
            </p:cNvSpPr>
            <p:nvPr/>
          </p:nvSpPr>
          <p:spPr bwMode="auto">
            <a:xfrm flipH="1">
              <a:off x="1584" y="3600"/>
              <a:ext cx="96" cy="144"/>
            </a:xfrm>
            <a:prstGeom prst="line">
              <a:avLst/>
            </a:prstGeom>
            <a:noFill/>
            <a:ln w="9525">
              <a:solidFill>
                <a:schemeClr val="accent2"/>
              </a:solidFill>
              <a:round/>
              <a:headEnd/>
              <a:tailEnd/>
            </a:ln>
            <a:effectLst/>
          </p:spPr>
          <p:txBody>
            <a:bodyPr wrap="none" anchor="ctr"/>
            <a:lstStyle/>
            <a:p>
              <a:endParaRPr lang="en-IN"/>
            </a:p>
          </p:txBody>
        </p:sp>
        <p:sp>
          <p:nvSpPr>
            <p:cNvPr id="6" name="Line 11"/>
            <p:cNvSpPr>
              <a:spLocks noChangeShapeType="1"/>
            </p:cNvSpPr>
            <p:nvPr/>
          </p:nvSpPr>
          <p:spPr bwMode="auto">
            <a:xfrm flipH="1" flipV="1">
              <a:off x="1008" y="3600"/>
              <a:ext cx="96" cy="144"/>
            </a:xfrm>
            <a:prstGeom prst="line">
              <a:avLst/>
            </a:prstGeom>
            <a:noFill/>
            <a:ln w="9525">
              <a:solidFill>
                <a:schemeClr val="accent2"/>
              </a:solidFill>
              <a:round/>
              <a:headEnd/>
              <a:tailEnd/>
            </a:ln>
            <a:effectLst/>
          </p:spPr>
          <p:txBody>
            <a:bodyPr wrap="none" anchor="ctr"/>
            <a:lstStyle/>
            <a:p>
              <a:endParaRPr lang="en-IN"/>
            </a:p>
          </p:txBody>
        </p:sp>
      </p:grpSp>
      <p:sp>
        <p:nvSpPr>
          <p:cNvPr id="12" name="AutoShape 12"/>
          <p:cNvSpPr>
            <a:spLocks noChangeArrowheads="1"/>
          </p:cNvSpPr>
          <p:nvPr/>
        </p:nvSpPr>
        <p:spPr bwMode="auto">
          <a:xfrm>
            <a:off x="0" y="1066800"/>
            <a:ext cx="2895600" cy="2667000"/>
          </a:xfrm>
          <a:prstGeom prst="wedgeRectCallout">
            <a:avLst>
              <a:gd name="adj1" fmla="val -22259"/>
              <a:gd name="adj2" fmla="val 81903"/>
            </a:avLst>
          </a:prstGeom>
          <a:solidFill>
            <a:schemeClr val="accent1"/>
          </a:solidFill>
          <a:ln w="9525">
            <a:solidFill>
              <a:schemeClr val="tx1"/>
            </a:solidFill>
            <a:miter lim="800000"/>
            <a:headEnd/>
            <a:tailEnd/>
          </a:ln>
          <a:effectLst/>
        </p:spPr>
        <p:txBody>
          <a:bodyPr wrap="none" anchor="ctr"/>
          <a:lstStyle/>
          <a:p>
            <a:pPr algn="ctr"/>
            <a:r>
              <a:rPr lang="en-US"/>
              <a:t>Here is a close</a:t>
            </a:r>
          </a:p>
          <a:p>
            <a:pPr algn="ctr"/>
            <a:r>
              <a:rPr lang="en-US"/>
              <a:t>up picture of</a:t>
            </a:r>
          </a:p>
          <a:p>
            <a:pPr algn="ctr"/>
            <a:r>
              <a:rPr lang="en-US"/>
              <a:t>your </a:t>
            </a:r>
            <a:r>
              <a:rPr lang="en-US" b="1"/>
              <a:t>Alveoli</a:t>
            </a:r>
            <a:r>
              <a:rPr lang="en-US"/>
              <a:t> </a:t>
            </a:r>
          </a:p>
          <a:p>
            <a:pPr algn="ctr"/>
            <a:r>
              <a:rPr lang="en-US"/>
              <a:t>and a </a:t>
            </a:r>
            <a:r>
              <a:rPr lang="en-US" b="1"/>
              <a:t>Capillary</a:t>
            </a:r>
            <a:endParaRPr lang="en-US"/>
          </a:p>
          <a:p>
            <a:pPr algn="ctr"/>
            <a:r>
              <a:rPr lang="en-US"/>
              <a:t>surrounding it.</a:t>
            </a:r>
          </a:p>
          <a:p>
            <a:pPr algn="ctr"/>
            <a:endParaRPr lang="en-US"/>
          </a:p>
        </p:txBody>
      </p:sp>
      <p:grpSp>
        <p:nvGrpSpPr>
          <p:cNvPr id="13" name="Group 13"/>
          <p:cNvGrpSpPr>
            <a:grpSpLocks/>
          </p:cNvGrpSpPr>
          <p:nvPr/>
        </p:nvGrpSpPr>
        <p:grpSpPr bwMode="auto">
          <a:xfrm>
            <a:off x="3048000" y="1143000"/>
            <a:ext cx="5156200" cy="5715000"/>
            <a:chOff x="1216" y="720"/>
            <a:chExt cx="3248" cy="3600"/>
          </a:xfrm>
        </p:grpSpPr>
        <p:grpSp>
          <p:nvGrpSpPr>
            <p:cNvPr id="14" name="Group 14"/>
            <p:cNvGrpSpPr>
              <a:grpSpLocks/>
            </p:cNvGrpSpPr>
            <p:nvPr/>
          </p:nvGrpSpPr>
          <p:grpSpPr bwMode="auto">
            <a:xfrm>
              <a:off x="1216" y="720"/>
              <a:ext cx="3248" cy="3600"/>
              <a:chOff x="1216" y="720"/>
              <a:chExt cx="3248" cy="3600"/>
            </a:xfrm>
          </p:grpSpPr>
          <p:grpSp>
            <p:nvGrpSpPr>
              <p:cNvPr id="17" name="Group 15"/>
              <p:cNvGrpSpPr>
                <a:grpSpLocks/>
              </p:cNvGrpSpPr>
              <p:nvPr/>
            </p:nvGrpSpPr>
            <p:grpSpPr bwMode="auto">
              <a:xfrm>
                <a:off x="1216" y="720"/>
                <a:ext cx="3248" cy="3600"/>
                <a:chOff x="1216" y="720"/>
                <a:chExt cx="3248" cy="3600"/>
              </a:xfrm>
            </p:grpSpPr>
            <p:grpSp>
              <p:nvGrpSpPr>
                <p:cNvPr id="19" name="Group 16"/>
                <p:cNvGrpSpPr>
                  <a:grpSpLocks/>
                </p:cNvGrpSpPr>
                <p:nvPr/>
              </p:nvGrpSpPr>
              <p:grpSpPr bwMode="auto">
                <a:xfrm>
                  <a:off x="1216" y="720"/>
                  <a:ext cx="3248" cy="3600"/>
                  <a:chOff x="1216" y="720"/>
                  <a:chExt cx="3248" cy="3600"/>
                </a:xfrm>
              </p:grpSpPr>
              <p:graphicFrame>
                <p:nvGraphicFramePr>
                  <p:cNvPr id="24" name="Object 17"/>
                  <p:cNvGraphicFramePr>
                    <a:graphicFrameLocks noChangeAspect="1"/>
                  </p:cNvGraphicFramePr>
                  <p:nvPr/>
                </p:nvGraphicFramePr>
                <p:xfrm>
                  <a:off x="1216" y="720"/>
                  <a:ext cx="3248" cy="3600"/>
                </p:xfrm>
                <a:graphic>
                  <a:graphicData uri="http://schemas.openxmlformats.org/presentationml/2006/ole">
                    <p:oleObj spid="_x0000_s20482" name="Document" r:id="rId3" imgW="2819794" imgH="3124636" progId="Word.Document.8">
                      <p:embed/>
                    </p:oleObj>
                  </a:graphicData>
                </a:graphic>
              </p:graphicFrame>
              <p:sp>
                <p:nvSpPr>
                  <p:cNvPr id="25" name="Text Box 18"/>
                  <p:cNvSpPr txBox="1">
                    <a:spLocks noChangeArrowheads="1"/>
                  </p:cNvSpPr>
                  <p:nvPr/>
                </p:nvSpPr>
                <p:spPr bwMode="auto">
                  <a:xfrm>
                    <a:off x="3216" y="816"/>
                    <a:ext cx="1008" cy="288"/>
                  </a:xfrm>
                  <a:prstGeom prst="rect">
                    <a:avLst/>
                  </a:prstGeom>
                  <a:noFill/>
                  <a:ln w="9525">
                    <a:noFill/>
                    <a:miter lim="800000"/>
                    <a:headEnd/>
                    <a:tailEnd/>
                  </a:ln>
                  <a:effectLst/>
                </p:spPr>
                <p:txBody>
                  <a:bodyPr>
                    <a:spAutoFit/>
                  </a:bodyPr>
                  <a:lstStyle/>
                  <a:p>
                    <a:pPr>
                      <a:spcBef>
                        <a:spcPct val="50000"/>
                      </a:spcBef>
                    </a:pPr>
                    <a:r>
                      <a:rPr lang="en-US">
                        <a:solidFill>
                          <a:schemeClr val="accent2"/>
                        </a:solidFill>
                      </a:rPr>
                      <a:t>Capillary</a:t>
                    </a:r>
                    <a:endParaRPr lang="en-US"/>
                  </a:p>
                </p:txBody>
              </p:sp>
              <p:grpSp>
                <p:nvGrpSpPr>
                  <p:cNvPr id="26" name="Group 19"/>
                  <p:cNvGrpSpPr>
                    <a:grpSpLocks/>
                  </p:cNvGrpSpPr>
                  <p:nvPr/>
                </p:nvGrpSpPr>
                <p:grpSpPr bwMode="auto">
                  <a:xfrm>
                    <a:off x="1248" y="3840"/>
                    <a:ext cx="1008" cy="480"/>
                    <a:chOff x="1248" y="3840"/>
                    <a:chExt cx="1008" cy="480"/>
                  </a:xfrm>
                </p:grpSpPr>
                <p:sp>
                  <p:nvSpPr>
                    <p:cNvPr id="27" name="Rectangle 20"/>
                    <p:cNvSpPr>
                      <a:spLocks noChangeArrowheads="1"/>
                    </p:cNvSpPr>
                    <p:nvPr/>
                  </p:nvSpPr>
                  <p:spPr bwMode="auto">
                    <a:xfrm>
                      <a:off x="1248" y="3840"/>
                      <a:ext cx="768" cy="432"/>
                    </a:xfrm>
                    <a:prstGeom prst="rect">
                      <a:avLst/>
                    </a:prstGeom>
                    <a:solidFill>
                      <a:schemeClr val="tx1"/>
                    </a:solidFill>
                    <a:ln w="9525">
                      <a:solidFill>
                        <a:schemeClr val="tx1"/>
                      </a:solidFill>
                      <a:miter lim="800000"/>
                      <a:headEnd/>
                      <a:tailEnd/>
                    </a:ln>
                    <a:effectLst/>
                  </p:spPr>
                  <p:txBody>
                    <a:bodyPr wrap="none" anchor="ctr"/>
                    <a:lstStyle/>
                    <a:p>
                      <a:pPr algn="ctr"/>
                      <a:endParaRPr lang="en-US"/>
                    </a:p>
                  </p:txBody>
                </p:sp>
                <p:sp>
                  <p:nvSpPr>
                    <p:cNvPr id="28" name="Text Box 21"/>
                    <p:cNvSpPr txBox="1">
                      <a:spLocks noChangeArrowheads="1"/>
                    </p:cNvSpPr>
                    <p:nvPr/>
                  </p:nvSpPr>
                  <p:spPr bwMode="auto">
                    <a:xfrm>
                      <a:off x="1248" y="3878"/>
                      <a:ext cx="1008" cy="442"/>
                    </a:xfrm>
                    <a:prstGeom prst="rect">
                      <a:avLst/>
                    </a:prstGeom>
                    <a:noFill/>
                    <a:ln w="9525">
                      <a:noFill/>
                      <a:miter lim="800000"/>
                      <a:headEnd/>
                      <a:tailEnd/>
                    </a:ln>
                    <a:effectLst/>
                  </p:spPr>
                  <p:txBody>
                    <a:bodyPr>
                      <a:spAutoFit/>
                    </a:bodyPr>
                    <a:lstStyle/>
                    <a:p>
                      <a:pPr>
                        <a:spcBef>
                          <a:spcPct val="50000"/>
                        </a:spcBef>
                      </a:pPr>
                      <a:r>
                        <a:rPr lang="en-US" sz="2000">
                          <a:solidFill>
                            <a:schemeClr val="accent2"/>
                          </a:solidFill>
                        </a:rPr>
                        <a:t>Red Blood Cell</a:t>
                      </a:r>
                      <a:endParaRPr lang="en-US"/>
                    </a:p>
                  </p:txBody>
                </p:sp>
              </p:grpSp>
            </p:grpSp>
            <p:sp>
              <p:nvSpPr>
                <p:cNvPr id="20" name="Rectangle 22"/>
                <p:cNvSpPr>
                  <a:spLocks noChangeArrowheads="1"/>
                </p:cNvSpPr>
                <p:nvPr/>
              </p:nvSpPr>
              <p:spPr bwMode="auto">
                <a:xfrm>
                  <a:off x="2352" y="2880"/>
                  <a:ext cx="768" cy="336"/>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chemeClr val="accent1"/>
                    </a:solidFill>
                  </a:endParaRPr>
                </a:p>
              </p:txBody>
            </p:sp>
            <p:sp>
              <p:nvSpPr>
                <p:cNvPr id="21" name="Text Box 23"/>
                <p:cNvSpPr txBox="1">
                  <a:spLocks noChangeArrowheads="1"/>
                </p:cNvSpPr>
                <p:nvPr/>
              </p:nvSpPr>
              <p:spPr bwMode="auto">
                <a:xfrm>
                  <a:off x="2304" y="2832"/>
                  <a:ext cx="1200" cy="442"/>
                </a:xfrm>
                <a:prstGeom prst="rect">
                  <a:avLst/>
                </a:prstGeom>
                <a:noFill/>
                <a:ln w="9525">
                  <a:noFill/>
                  <a:miter lim="800000"/>
                  <a:headEnd/>
                  <a:tailEnd/>
                </a:ln>
                <a:effectLst/>
              </p:spPr>
              <p:txBody>
                <a:bodyPr>
                  <a:spAutoFit/>
                </a:bodyPr>
                <a:lstStyle/>
                <a:p>
                  <a:pPr>
                    <a:spcBef>
                      <a:spcPct val="50000"/>
                    </a:spcBef>
                  </a:pPr>
                  <a:r>
                    <a:rPr lang="en-US" sz="2000">
                      <a:solidFill>
                        <a:schemeClr val="accent2"/>
                      </a:solidFill>
                    </a:rPr>
                    <a:t>Oxygen is picked up</a:t>
                  </a:r>
                  <a:endParaRPr lang="en-US"/>
                </a:p>
              </p:txBody>
            </p:sp>
            <p:sp>
              <p:nvSpPr>
                <p:cNvPr id="22" name="Rectangle 24"/>
                <p:cNvSpPr>
                  <a:spLocks noChangeArrowheads="1"/>
                </p:cNvSpPr>
                <p:nvPr/>
              </p:nvSpPr>
              <p:spPr bwMode="auto">
                <a:xfrm>
                  <a:off x="2640" y="2208"/>
                  <a:ext cx="864" cy="624"/>
                </a:xfrm>
                <a:prstGeom prst="rect">
                  <a:avLst/>
                </a:prstGeom>
                <a:solidFill>
                  <a:schemeClr val="tx1"/>
                </a:solidFill>
                <a:ln w="9525">
                  <a:solidFill>
                    <a:schemeClr val="tx1"/>
                  </a:solidFill>
                  <a:miter lim="800000"/>
                  <a:headEnd/>
                  <a:tailEnd/>
                </a:ln>
                <a:effectLst/>
              </p:spPr>
              <p:txBody>
                <a:bodyPr wrap="none" anchor="ctr"/>
                <a:lstStyle/>
                <a:p>
                  <a:endParaRPr lang="en-IN"/>
                </a:p>
              </p:txBody>
            </p:sp>
            <p:sp>
              <p:nvSpPr>
                <p:cNvPr id="23" name="Text Box 25"/>
                <p:cNvSpPr txBox="1">
                  <a:spLocks noChangeArrowheads="1"/>
                </p:cNvSpPr>
                <p:nvPr/>
              </p:nvSpPr>
              <p:spPr bwMode="auto">
                <a:xfrm>
                  <a:off x="2640" y="2160"/>
                  <a:ext cx="1056" cy="634"/>
                </a:xfrm>
                <a:prstGeom prst="rect">
                  <a:avLst/>
                </a:prstGeom>
                <a:noFill/>
                <a:ln w="9525">
                  <a:noFill/>
                  <a:miter lim="800000"/>
                  <a:headEnd/>
                  <a:tailEnd/>
                </a:ln>
                <a:effectLst/>
              </p:spPr>
              <p:txBody>
                <a:bodyPr>
                  <a:spAutoFit/>
                </a:bodyPr>
                <a:lstStyle/>
                <a:p>
                  <a:pPr>
                    <a:spcBef>
                      <a:spcPct val="50000"/>
                    </a:spcBef>
                  </a:pPr>
                  <a:r>
                    <a:rPr lang="en-US" sz="2000">
                      <a:solidFill>
                        <a:schemeClr val="accent2"/>
                      </a:solidFill>
                    </a:rPr>
                    <a:t>Carbon Dioxide is dropped off</a:t>
                  </a:r>
                  <a:endParaRPr lang="en-US"/>
                </a:p>
              </p:txBody>
            </p:sp>
          </p:grpSp>
          <p:sp>
            <p:nvSpPr>
              <p:cNvPr id="18" name="Rectangle 26"/>
              <p:cNvSpPr>
                <a:spLocks noChangeArrowheads="1"/>
              </p:cNvSpPr>
              <p:nvPr/>
            </p:nvSpPr>
            <p:spPr bwMode="auto">
              <a:xfrm>
                <a:off x="2064" y="1008"/>
                <a:ext cx="1008" cy="336"/>
              </a:xfrm>
              <a:prstGeom prst="rect">
                <a:avLst/>
              </a:prstGeom>
              <a:solidFill>
                <a:srgbClr val="B59CAD"/>
              </a:solidFill>
              <a:ln w="9525">
                <a:noFill/>
                <a:miter lim="800000"/>
                <a:headEnd/>
                <a:tailEnd/>
              </a:ln>
              <a:effectLst/>
            </p:spPr>
            <p:txBody>
              <a:bodyPr wrap="none" anchor="ctr"/>
              <a:lstStyle/>
              <a:p>
                <a:endParaRPr lang="en-IN"/>
              </a:p>
            </p:txBody>
          </p:sp>
        </p:grpSp>
        <p:sp>
          <p:nvSpPr>
            <p:cNvPr id="15" name="Rectangle 27"/>
            <p:cNvSpPr>
              <a:spLocks noChangeArrowheads="1"/>
            </p:cNvSpPr>
            <p:nvPr/>
          </p:nvSpPr>
          <p:spPr bwMode="auto">
            <a:xfrm>
              <a:off x="1584" y="2256"/>
              <a:ext cx="624" cy="576"/>
            </a:xfrm>
            <a:prstGeom prst="rect">
              <a:avLst/>
            </a:prstGeom>
            <a:solidFill>
              <a:schemeClr val="tx1"/>
            </a:solidFill>
            <a:ln w="9525">
              <a:solidFill>
                <a:schemeClr val="tx1"/>
              </a:solidFill>
              <a:miter lim="800000"/>
              <a:headEnd/>
              <a:tailEnd/>
            </a:ln>
            <a:effectLst/>
          </p:spPr>
          <p:txBody>
            <a:bodyPr wrap="none" anchor="ctr"/>
            <a:lstStyle/>
            <a:p>
              <a:endParaRPr lang="en-IN"/>
            </a:p>
          </p:txBody>
        </p:sp>
        <p:sp>
          <p:nvSpPr>
            <p:cNvPr id="16" name="Text Box 28"/>
            <p:cNvSpPr txBox="1">
              <a:spLocks noChangeArrowheads="1"/>
            </p:cNvSpPr>
            <p:nvPr/>
          </p:nvSpPr>
          <p:spPr bwMode="auto">
            <a:xfrm>
              <a:off x="1584" y="2208"/>
              <a:ext cx="624" cy="634"/>
            </a:xfrm>
            <a:prstGeom prst="rect">
              <a:avLst/>
            </a:prstGeom>
            <a:noFill/>
            <a:ln w="9525">
              <a:noFill/>
              <a:miter lim="800000"/>
              <a:headEnd/>
              <a:tailEnd/>
            </a:ln>
            <a:effectLst/>
          </p:spPr>
          <p:txBody>
            <a:bodyPr>
              <a:spAutoFit/>
            </a:bodyPr>
            <a:lstStyle/>
            <a:p>
              <a:pPr>
                <a:spcBef>
                  <a:spcPct val="50000"/>
                </a:spcBef>
              </a:pPr>
              <a:r>
                <a:rPr lang="en-US" sz="2000">
                  <a:solidFill>
                    <a:schemeClr val="accent2"/>
                  </a:solidFill>
                </a:rPr>
                <a:t>Wall of the air sac</a:t>
              </a:r>
              <a:endParaRPr lang="en-US"/>
            </a:p>
          </p:txBody>
        </p:sp>
      </p:grpSp>
      <p:sp>
        <p:nvSpPr>
          <p:cNvPr id="29" name="Text Box 29"/>
          <p:cNvSpPr txBox="1">
            <a:spLocks noChangeArrowheads="1"/>
          </p:cNvSpPr>
          <p:nvPr/>
        </p:nvSpPr>
        <p:spPr bwMode="auto">
          <a:xfrm>
            <a:off x="8377238" y="6400800"/>
            <a:ext cx="762000" cy="457200"/>
          </a:xfrm>
          <a:prstGeom prst="rect">
            <a:avLst/>
          </a:prstGeom>
          <a:noFill/>
          <a:ln w="9525">
            <a:noFill/>
            <a:miter lim="800000"/>
            <a:headEnd/>
            <a:tailEnd/>
          </a:ln>
          <a:effectLst/>
        </p:spPr>
        <p:txBody>
          <a:bodyPr>
            <a:spAutoFit/>
          </a:bodyPr>
          <a:lstStyle/>
          <a:p>
            <a:pPr>
              <a:spcBef>
                <a:spcPct val="50000"/>
              </a:spcBef>
            </a:pPr>
            <a:r>
              <a:rPr lang="en-US"/>
              <a:t>MB</a:t>
            </a:r>
          </a:p>
        </p:txBody>
      </p:sp>
      <p:sp>
        <p:nvSpPr>
          <p:cNvPr id="30" name="Line 30"/>
          <p:cNvSpPr>
            <a:spLocks noChangeShapeType="1"/>
          </p:cNvSpPr>
          <p:nvPr/>
        </p:nvSpPr>
        <p:spPr bwMode="auto">
          <a:xfrm flipH="1">
            <a:off x="3429000" y="5181600"/>
            <a:ext cx="533400" cy="152400"/>
          </a:xfrm>
          <a:prstGeom prst="line">
            <a:avLst/>
          </a:prstGeom>
          <a:noFill/>
          <a:ln w="76200">
            <a:solidFill>
              <a:schemeClr val="bg1"/>
            </a:solidFill>
            <a:round/>
            <a:headEnd/>
            <a:tailEnd type="triangle" w="med" len="med"/>
          </a:ln>
          <a:effectLst/>
        </p:spPr>
        <p:txBody>
          <a:bodyPr wrap="none" anchor="ctr"/>
          <a:lstStyle/>
          <a:p>
            <a:endParaRPr lang="en-IN"/>
          </a:p>
        </p:txBody>
      </p:sp>
      <p:sp>
        <p:nvSpPr>
          <p:cNvPr id="31" name="Line 31"/>
          <p:cNvSpPr>
            <a:spLocks noChangeShapeType="1"/>
          </p:cNvSpPr>
          <p:nvPr/>
        </p:nvSpPr>
        <p:spPr bwMode="auto">
          <a:xfrm flipH="1">
            <a:off x="6324600" y="1676400"/>
            <a:ext cx="228600" cy="533400"/>
          </a:xfrm>
          <a:prstGeom prst="line">
            <a:avLst/>
          </a:prstGeom>
          <a:noFill/>
          <a:ln w="76200">
            <a:solidFill>
              <a:schemeClr val="bg1"/>
            </a:solidFill>
            <a:round/>
            <a:headEnd/>
            <a:tailEnd type="triangle" w="med" len="med"/>
          </a:ln>
          <a:effectLst/>
        </p:spPr>
        <p:txBody>
          <a:bodyPr wrap="none" anchor="ctr"/>
          <a:lstStyle/>
          <a:p>
            <a:endParaRPr lang="en-IN"/>
          </a:p>
        </p:txBody>
      </p:sp>
      <p:sp>
        <p:nvSpPr>
          <p:cNvPr id="32" name="Line 32"/>
          <p:cNvSpPr>
            <a:spLocks noChangeShapeType="1"/>
          </p:cNvSpPr>
          <p:nvPr/>
        </p:nvSpPr>
        <p:spPr bwMode="auto">
          <a:xfrm>
            <a:off x="4724400" y="3200400"/>
            <a:ext cx="457200" cy="609600"/>
          </a:xfrm>
          <a:prstGeom prst="line">
            <a:avLst/>
          </a:prstGeom>
          <a:noFill/>
          <a:ln w="88900">
            <a:solidFill>
              <a:schemeClr val="bg1"/>
            </a:solidFill>
            <a:round/>
            <a:headEnd/>
            <a:tailEnd type="triangle" w="med" len="med"/>
          </a:ln>
          <a:effectLst/>
        </p:spPr>
        <p:txBody>
          <a:bodyPr wrap="none" anchor="ctr"/>
          <a:lstStyle/>
          <a:p>
            <a:endParaRPr lang="en-IN"/>
          </a:p>
        </p:txBody>
      </p:sp>
      <p:sp>
        <p:nvSpPr>
          <p:cNvPr id="33" name="Line 33"/>
          <p:cNvSpPr>
            <a:spLocks noChangeShapeType="1"/>
          </p:cNvSpPr>
          <p:nvPr/>
        </p:nvSpPr>
        <p:spPr bwMode="auto">
          <a:xfrm flipH="1">
            <a:off x="5791200" y="5105400"/>
            <a:ext cx="76200" cy="609600"/>
          </a:xfrm>
          <a:prstGeom prst="line">
            <a:avLst/>
          </a:prstGeom>
          <a:noFill/>
          <a:ln w="76200">
            <a:solidFill>
              <a:schemeClr val="bg1"/>
            </a:solidFill>
            <a:round/>
            <a:headEnd/>
            <a:tailEnd type="triangle" w="med" len="med"/>
          </a:ln>
          <a:effectLst/>
        </p:spPr>
        <p:txBody>
          <a:bodyPr wrap="none" anchor="ctr"/>
          <a:lstStyle/>
          <a:p>
            <a:endParaRPr lang="en-IN"/>
          </a:p>
        </p:txBody>
      </p:sp>
      <p:sp>
        <p:nvSpPr>
          <p:cNvPr id="34" name="Line 34"/>
          <p:cNvSpPr>
            <a:spLocks noChangeShapeType="1"/>
          </p:cNvSpPr>
          <p:nvPr/>
        </p:nvSpPr>
        <p:spPr bwMode="auto">
          <a:xfrm flipH="1">
            <a:off x="5486400" y="5181600"/>
            <a:ext cx="76200" cy="457200"/>
          </a:xfrm>
          <a:prstGeom prst="line">
            <a:avLst/>
          </a:prstGeom>
          <a:noFill/>
          <a:ln w="76200">
            <a:solidFill>
              <a:schemeClr val="bg1"/>
            </a:solidFill>
            <a:round/>
            <a:headEnd/>
            <a:tailEnd type="triangle" w="med" len="med"/>
          </a:ln>
          <a:effectLst/>
        </p:spPr>
        <p:txBody>
          <a:bodyPr wrap="none" anchor="ctr"/>
          <a:lstStyle/>
          <a:p>
            <a:endParaRPr lang="en-IN"/>
          </a:p>
        </p:txBody>
      </p:sp>
      <p:sp>
        <p:nvSpPr>
          <p:cNvPr id="35" name="Line 35"/>
          <p:cNvSpPr>
            <a:spLocks noChangeShapeType="1"/>
          </p:cNvSpPr>
          <p:nvPr/>
        </p:nvSpPr>
        <p:spPr bwMode="auto">
          <a:xfrm flipH="1">
            <a:off x="5181600" y="5181600"/>
            <a:ext cx="76200" cy="457200"/>
          </a:xfrm>
          <a:prstGeom prst="line">
            <a:avLst/>
          </a:prstGeom>
          <a:noFill/>
          <a:ln w="76200">
            <a:solidFill>
              <a:schemeClr val="bg1"/>
            </a:solidFill>
            <a:round/>
            <a:headEnd/>
            <a:tailEnd type="triangle" w="med" len="med"/>
          </a:ln>
          <a:effectLst/>
        </p:spPr>
        <p:txBody>
          <a:bodyPr wrap="none" anchor="ctr"/>
          <a:lstStyle/>
          <a:p>
            <a:endParaRPr lang="en-IN"/>
          </a:p>
        </p:txBody>
      </p:sp>
      <p:sp>
        <p:nvSpPr>
          <p:cNvPr id="36" name="Line 36"/>
          <p:cNvSpPr>
            <a:spLocks noChangeShapeType="1"/>
          </p:cNvSpPr>
          <p:nvPr/>
        </p:nvSpPr>
        <p:spPr bwMode="auto">
          <a:xfrm>
            <a:off x="6019800" y="5105400"/>
            <a:ext cx="228600" cy="457200"/>
          </a:xfrm>
          <a:prstGeom prst="line">
            <a:avLst/>
          </a:prstGeom>
          <a:noFill/>
          <a:ln w="76200">
            <a:solidFill>
              <a:schemeClr val="bg1"/>
            </a:solidFill>
            <a:round/>
            <a:headEnd/>
            <a:tailEnd type="triangle" w="med" len="med"/>
          </a:ln>
          <a:effectLst/>
        </p:spPr>
        <p:txBody>
          <a:bodyPr wrap="none" anchor="ctr"/>
          <a:lstStyle/>
          <a:p>
            <a:endParaRPr lang="en-IN"/>
          </a:p>
        </p:txBody>
      </p:sp>
      <p:sp>
        <p:nvSpPr>
          <p:cNvPr id="37" name="Line 37"/>
          <p:cNvSpPr>
            <a:spLocks noChangeShapeType="1"/>
          </p:cNvSpPr>
          <p:nvPr/>
        </p:nvSpPr>
        <p:spPr bwMode="auto">
          <a:xfrm flipH="1" flipV="1">
            <a:off x="6248400" y="4953000"/>
            <a:ext cx="381000" cy="381000"/>
          </a:xfrm>
          <a:prstGeom prst="line">
            <a:avLst/>
          </a:prstGeom>
          <a:noFill/>
          <a:ln w="76200">
            <a:solidFill>
              <a:srgbClr val="A5A5AD"/>
            </a:solidFill>
            <a:round/>
            <a:headEnd/>
            <a:tailEnd type="triangle" w="med" len="med"/>
          </a:ln>
          <a:effectLst/>
        </p:spPr>
        <p:txBody>
          <a:bodyPr wrap="none" anchor="ctr"/>
          <a:lstStyle/>
          <a:p>
            <a:endParaRPr lang="en-IN"/>
          </a:p>
        </p:txBody>
      </p:sp>
      <p:sp>
        <p:nvSpPr>
          <p:cNvPr id="38" name="Line 38"/>
          <p:cNvSpPr>
            <a:spLocks noChangeShapeType="1"/>
          </p:cNvSpPr>
          <p:nvPr/>
        </p:nvSpPr>
        <p:spPr bwMode="auto">
          <a:xfrm flipH="1" flipV="1">
            <a:off x="6477000" y="4724400"/>
            <a:ext cx="457200" cy="304800"/>
          </a:xfrm>
          <a:prstGeom prst="line">
            <a:avLst/>
          </a:prstGeom>
          <a:noFill/>
          <a:ln w="76200">
            <a:solidFill>
              <a:srgbClr val="A5A5AD"/>
            </a:solidFill>
            <a:round/>
            <a:headEnd/>
            <a:tailEnd type="triangle" w="med" len="med"/>
          </a:ln>
          <a:effectLst/>
        </p:spPr>
        <p:txBody>
          <a:bodyPr wrap="none" anchor="ctr"/>
          <a:lstStyle/>
          <a:p>
            <a:endParaRPr lang="en-IN"/>
          </a:p>
        </p:txBody>
      </p:sp>
      <p:sp>
        <p:nvSpPr>
          <p:cNvPr id="39" name="Line 39"/>
          <p:cNvSpPr>
            <a:spLocks noChangeShapeType="1"/>
          </p:cNvSpPr>
          <p:nvPr/>
        </p:nvSpPr>
        <p:spPr bwMode="auto">
          <a:xfrm flipH="1" flipV="1">
            <a:off x="6553200" y="4495800"/>
            <a:ext cx="533400" cy="152400"/>
          </a:xfrm>
          <a:prstGeom prst="line">
            <a:avLst/>
          </a:prstGeom>
          <a:noFill/>
          <a:ln w="76200">
            <a:solidFill>
              <a:srgbClr val="A5A5AD"/>
            </a:solidFill>
            <a:round/>
            <a:headEnd/>
            <a:tailEnd type="triangle" w="med" len="med"/>
          </a:ln>
          <a:effectLst/>
        </p:spPr>
        <p:txBody>
          <a:bodyPr wrap="none" anchor="ctr"/>
          <a:lstStyle/>
          <a:p>
            <a:endParaRPr lang="en-IN"/>
          </a:p>
        </p:txBody>
      </p:sp>
      <p:sp>
        <p:nvSpPr>
          <p:cNvPr id="40" name="Line 40"/>
          <p:cNvSpPr>
            <a:spLocks noChangeShapeType="1"/>
          </p:cNvSpPr>
          <p:nvPr/>
        </p:nvSpPr>
        <p:spPr bwMode="auto">
          <a:xfrm flipH="1" flipV="1">
            <a:off x="6553200" y="4267200"/>
            <a:ext cx="533400" cy="0"/>
          </a:xfrm>
          <a:prstGeom prst="line">
            <a:avLst/>
          </a:prstGeom>
          <a:noFill/>
          <a:ln w="76200">
            <a:solidFill>
              <a:srgbClr val="A5A5AD"/>
            </a:solidFill>
            <a:round/>
            <a:headEnd/>
            <a:tailEnd type="triangle" w="med" len="med"/>
          </a:ln>
          <a:effectLst/>
        </p:spPr>
        <p:txBody>
          <a:bodyPr wrap="none" anchor="ctr"/>
          <a:lstStyle/>
          <a:p>
            <a:endParaRPr lang="en-IN"/>
          </a:p>
        </p:txBody>
      </p:sp>
      <p:sp>
        <p:nvSpPr>
          <p:cNvPr id="41" name="Line 41"/>
          <p:cNvSpPr>
            <a:spLocks noChangeShapeType="1"/>
          </p:cNvSpPr>
          <p:nvPr/>
        </p:nvSpPr>
        <p:spPr bwMode="auto">
          <a:xfrm flipH="1" flipV="1">
            <a:off x="4724400" y="2743200"/>
            <a:ext cx="457200" cy="609600"/>
          </a:xfrm>
          <a:prstGeom prst="line">
            <a:avLst/>
          </a:prstGeom>
          <a:noFill/>
          <a:ln w="76200">
            <a:solidFill>
              <a:srgbClr val="A5A5AD"/>
            </a:solidFill>
            <a:round/>
            <a:headEnd/>
            <a:tailEnd type="triangle" w="med" len="med"/>
          </a:ln>
          <a:effectLst/>
        </p:spPr>
        <p:txBody>
          <a:bodyPr wrap="none" anchor="ct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Breathlessness</a:t>
            </a:r>
            <a:endParaRPr lang="en-IN" dirty="0"/>
          </a:p>
        </p:txBody>
      </p:sp>
      <p:sp>
        <p:nvSpPr>
          <p:cNvPr id="3" name="Content Placeholder 2"/>
          <p:cNvSpPr>
            <a:spLocks noGrp="1"/>
          </p:cNvSpPr>
          <p:nvPr>
            <p:ph idx="1"/>
          </p:nvPr>
        </p:nvSpPr>
        <p:spPr>
          <a:xfrm>
            <a:off x="457200" y="3048000"/>
            <a:ext cx="8229600" cy="3078163"/>
          </a:xfrm>
        </p:spPr>
        <p:txBody>
          <a:bodyPr/>
          <a:lstStyle/>
          <a:p>
            <a:r>
              <a:rPr lang="en-US" dirty="0" smtClean="0"/>
              <a:t>What is breathlessness</a:t>
            </a:r>
          </a:p>
          <a:p>
            <a:r>
              <a:rPr lang="en-US" dirty="0" smtClean="0"/>
              <a:t>Air hunger</a:t>
            </a:r>
          </a:p>
          <a:p>
            <a:r>
              <a:rPr lang="en-US" dirty="0" smtClean="0"/>
              <a:t>Causes</a:t>
            </a:r>
          </a:p>
          <a:p>
            <a:pPr>
              <a:buNone/>
            </a:pPr>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 Transport</a:t>
            </a:r>
            <a:endParaRPr lang="en-IN" dirty="0"/>
          </a:p>
        </p:txBody>
      </p:sp>
      <p:sp>
        <p:nvSpPr>
          <p:cNvPr id="3" name="Content Placeholder 2"/>
          <p:cNvSpPr>
            <a:spLocks noGrp="1"/>
          </p:cNvSpPr>
          <p:nvPr>
            <p:ph idx="1"/>
          </p:nvPr>
        </p:nvSpPr>
        <p:spPr>
          <a:xfrm>
            <a:off x="457200" y="1143000"/>
            <a:ext cx="8229600" cy="4983163"/>
          </a:xfrm>
        </p:spPr>
        <p:txBody>
          <a:bodyPr>
            <a:normAutofit fontScale="77500" lnSpcReduction="20000"/>
          </a:bodyPr>
          <a:lstStyle/>
          <a:p>
            <a:r>
              <a:rPr lang="en-US" dirty="0" smtClean="0">
                <a:solidFill>
                  <a:srgbClr val="FF0000"/>
                </a:solidFill>
              </a:rPr>
              <a:t>CNS Respiratory Centre </a:t>
            </a:r>
            <a:r>
              <a:rPr lang="en-US" dirty="0" err="1" smtClean="0"/>
              <a:t>eg</a:t>
            </a:r>
            <a:r>
              <a:rPr lang="en-US" dirty="0" smtClean="0"/>
              <a:t> Brainstem </a:t>
            </a:r>
            <a:r>
              <a:rPr lang="en-US" dirty="0" err="1" smtClean="0"/>
              <a:t>injury,Psychogenic</a:t>
            </a:r>
            <a:endParaRPr lang="en-US" dirty="0" smtClean="0"/>
          </a:p>
          <a:p>
            <a:r>
              <a:rPr lang="en-US" dirty="0" smtClean="0">
                <a:solidFill>
                  <a:srgbClr val="FF0000"/>
                </a:solidFill>
              </a:rPr>
              <a:t>Inspired Oxygen </a:t>
            </a:r>
            <a:r>
              <a:rPr lang="en-US" dirty="0" smtClean="0"/>
              <a:t>in Air</a:t>
            </a:r>
          </a:p>
          <a:p>
            <a:r>
              <a:rPr lang="en-US" dirty="0" smtClean="0">
                <a:solidFill>
                  <a:srgbClr val="FF0000"/>
                </a:solidFill>
              </a:rPr>
              <a:t>Airways </a:t>
            </a:r>
          </a:p>
          <a:p>
            <a:r>
              <a:rPr lang="en-US" dirty="0" smtClean="0">
                <a:solidFill>
                  <a:srgbClr val="FF0000"/>
                </a:solidFill>
              </a:rPr>
              <a:t>Lungs and Chest </a:t>
            </a:r>
            <a:r>
              <a:rPr lang="en-US" dirty="0" err="1" smtClean="0">
                <a:solidFill>
                  <a:srgbClr val="FF0000"/>
                </a:solidFill>
              </a:rPr>
              <a:t>Wall,Muscle</a:t>
            </a:r>
            <a:r>
              <a:rPr lang="en-US" dirty="0" smtClean="0">
                <a:solidFill>
                  <a:srgbClr val="FF0000"/>
                </a:solidFill>
              </a:rPr>
              <a:t> Strength</a:t>
            </a:r>
            <a:r>
              <a:rPr lang="en-US" dirty="0" smtClean="0"/>
              <a:t>( Myasthenia),Rib cage </a:t>
            </a:r>
            <a:r>
              <a:rPr lang="en-US" dirty="0" err="1" smtClean="0"/>
              <a:t>eg</a:t>
            </a:r>
            <a:r>
              <a:rPr lang="en-US" dirty="0" smtClean="0"/>
              <a:t> fractures</a:t>
            </a:r>
          </a:p>
          <a:p>
            <a:r>
              <a:rPr lang="en-US" dirty="0" smtClean="0">
                <a:solidFill>
                  <a:srgbClr val="FF0000"/>
                </a:solidFill>
              </a:rPr>
              <a:t>Diffusion</a:t>
            </a:r>
            <a:r>
              <a:rPr lang="en-US" dirty="0" smtClean="0"/>
              <a:t> across alveoli</a:t>
            </a:r>
          </a:p>
          <a:p>
            <a:r>
              <a:rPr lang="en-US" dirty="0" smtClean="0"/>
              <a:t>Perfusion</a:t>
            </a:r>
          </a:p>
          <a:p>
            <a:r>
              <a:rPr lang="en-US" dirty="0" smtClean="0">
                <a:solidFill>
                  <a:srgbClr val="FF0000"/>
                </a:solidFill>
              </a:rPr>
              <a:t>Heart Function</a:t>
            </a:r>
            <a:r>
              <a:rPr lang="en-US" dirty="0" smtClean="0"/>
              <a:t>…rate, rhythm, pumping</a:t>
            </a:r>
          </a:p>
          <a:p>
            <a:r>
              <a:rPr lang="en-US" dirty="0" smtClean="0">
                <a:solidFill>
                  <a:srgbClr val="FF0000"/>
                </a:solidFill>
              </a:rPr>
              <a:t>Peripheral circulation </a:t>
            </a:r>
            <a:r>
              <a:rPr lang="en-US" dirty="0" err="1" smtClean="0"/>
              <a:t>eg</a:t>
            </a:r>
            <a:r>
              <a:rPr lang="en-US" dirty="0" smtClean="0"/>
              <a:t> </a:t>
            </a:r>
            <a:r>
              <a:rPr lang="en-US" dirty="0" err="1" smtClean="0"/>
              <a:t>Haemoglobin,Anaemia,Blood</a:t>
            </a:r>
            <a:r>
              <a:rPr lang="en-US" dirty="0" smtClean="0"/>
              <a:t> loss</a:t>
            </a:r>
          </a:p>
          <a:p>
            <a:r>
              <a:rPr lang="en-US" dirty="0" smtClean="0"/>
              <a:t>Tissue Extraction and </a:t>
            </a:r>
            <a:r>
              <a:rPr lang="en-US" dirty="0" err="1" smtClean="0"/>
              <a:t>Utilisation</a:t>
            </a:r>
            <a:r>
              <a:rPr lang="en-US" dirty="0" smtClean="0"/>
              <a:t> of Oxygen </a:t>
            </a:r>
            <a:r>
              <a:rPr lang="en-US" dirty="0" err="1" smtClean="0"/>
              <a:t>eg</a:t>
            </a:r>
            <a:r>
              <a:rPr lang="en-US" dirty="0" smtClean="0"/>
              <a:t> </a:t>
            </a:r>
            <a:r>
              <a:rPr lang="en-US" dirty="0" err="1" smtClean="0"/>
              <a:t>Sepsis,Infections,Poisoning</a:t>
            </a:r>
            <a:endParaRPr lang="en-US" dirty="0" smtClean="0"/>
          </a:p>
          <a:p>
            <a:r>
              <a:rPr lang="en-US" dirty="0" smtClean="0"/>
              <a:t>Return of CO2 and excretion via lungs </a:t>
            </a:r>
            <a:r>
              <a:rPr lang="en-US" dirty="0" err="1" smtClean="0"/>
              <a:t>eg</a:t>
            </a:r>
            <a:r>
              <a:rPr lang="en-US" dirty="0" smtClean="0"/>
              <a:t> </a:t>
            </a:r>
            <a:r>
              <a:rPr lang="en-US" dirty="0" err="1" smtClean="0"/>
              <a:t>Ketosis,renal</a:t>
            </a:r>
            <a:r>
              <a:rPr lang="en-US" dirty="0" smtClean="0"/>
              <a:t> failure</a:t>
            </a:r>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87962"/>
          </a:xfrm>
        </p:spPr>
        <p:txBody>
          <a:bodyPr/>
          <a:lstStyle/>
          <a:p>
            <a:r>
              <a:rPr lang="en-US" dirty="0" smtClean="0">
                <a:solidFill>
                  <a:srgbClr val="FF0000"/>
                </a:solidFill>
              </a:rPr>
              <a:t>Cough</a:t>
            </a:r>
            <a:r>
              <a:rPr lang="en-US" dirty="0" smtClean="0"/>
              <a:t/>
            </a:r>
            <a:br>
              <a:rPr lang="en-US" dirty="0" smtClean="0"/>
            </a:br>
            <a:r>
              <a:rPr lang="en-US" dirty="0" smtClean="0"/>
              <a:t>Drug induced</a:t>
            </a:r>
            <a:br>
              <a:rPr lang="en-US" dirty="0" smtClean="0"/>
            </a:br>
            <a:r>
              <a:rPr lang="en-US" dirty="0" smtClean="0"/>
              <a:t>Asthma</a:t>
            </a:r>
            <a:br>
              <a:rPr lang="en-US" dirty="0" smtClean="0"/>
            </a:br>
            <a:r>
              <a:rPr lang="en-US" dirty="0" smtClean="0"/>
              <a:t>Post Viral</a:t>
            </a:r>
            <a:br>
              <a:rPr lang="en-US" dirty="0" smtClean="0"/>
            </a:br>
            <a:r>
              <a:rPr lang="en-US" dirty="0" smtClean="0"/>
              <a:t>Postnasal drip</a:t>
            </a:r>
            <a:br>
              <a:rPr lang="en-US" dirty="0" smtClean="0"/>
            </a:br>
            <a:r>
              <a:rPr lang="en-US" dirty="0" smtClean="0"/>
              <a:t>Acidity and Reflux</a:t>
            </a:r>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57200" y="152400"/>
            <a:ext cx="8229600" cy="609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A" sz="3200" b="0" i="0" u="none" strike="noStrike" kern="1200" cap="none" spc="0" normalizeH="0" baseline="0" noProof="0" smtClean="0">
                <a:ln>
                  <a:noFill/>
                </a:ln>
                <a:solidFill>
                  <a:schemeClr val="tx1"/>
                </a:solidFill>
                <a:effectLst/>
                <a:uLnTx/>
                <a:uFillTx/>
                <a:latin typeface="+mj-lt"/>
                <a:ea typeface="+mj-ea"/>
                <a:cs typeface="+mj-cs"/>
              </a:rPr>
              <a:t>Obstructive Sleep Apnea: SDB</a:t>
            </a:r>
            <a:r>
              <a:rPr kumimoji="0" lang="en-ZA" sz="3200" b="0" i="0" u="none" strike="noStrike" kern="1200" cap="none" spc="0" normalizeH="0" baseline="0" noProof="0" smtClean="0">
                <a:ln>
                  <a:noFill/>
                </a:ln>
                <a:solidFill>
                  <a:schemeClr val="tx1"/>
                </a:solidFill>
                <a:effectLst/>
                <a:uLnTx/>
                <a:uFillTx/>
                <a:latin typeface="+mj-lt"/>
                <a:ea typeface="+mj-ea"/>
                <a:cs typeface="+mj-cs"/>
                <a:sym typeface="Webdings" pitchFamily="18" charset="2"/>
              </a:rPr>
              <a:t>OSA</a:t>
            </a:r>
          </a:p>
        </p:txBody>
      </p:sp>
      <p:sp>
        <p:nvSpPr>
          <p:cNvPr id="3" name="Rectangle 5"/>
          <p:cNvSpPr txBox="1">
            <a:spLocks noChangeArrowheads="1"/>
          </p:cNvSpPr>
          <p:nvPr/>
        </p:nvSpPr>
        <p:spPr>
          <a:xfrm>
            <a:off x="457200" y="762000"/>
            <a:ext cx="4038600" cy="53340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ZA" sz="2400" b="0" i="0" u="none" strike="noStrike" kern="1200" cap="none" spc="0" normalizeH="0" baseline="0" noProof="0" smtClean="0">
                <a:ln>
                  <a:noFill/>
                </a:ln>
                <a:solidFill>
                  <a:schemeClr val="tx1"/>
                </a:solidFill>
                <a:effectLst/>
                <a:uLnTx/>
                <a:uFillTx/>
                <a:latin typeface="Times New Roman" pitchFamily="18" charset="0"/>
                <a:ea typeface="+mn-ea"/>
                <a:cs typeface="+mn-cs"/>
              </a:rPr>
              <a:t>Occlusion of the oropharyngeal airway results in progressive asphyxia until there is a brief micro-arousal from sleep, whereupon airway patency is restored and airflow resumes.</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ZA" sz="2400" b="0" i="0" u="none" strike="noStrike" kern="1200" cap="none" spc="0" normalizeH="0" baseline="0" noProof="0" smtClean="0">
              <a:ln>
                <a:noFill/>
              </a:ln>
              <a:solidFill>
                <a:schemeClr val="tx1"/>
              </a:solidFill>
              <a:effectLst/>
              <a:uLnTx/>
              <a:uFillTx/>
              <a:latin typeface="Times New Roman" pitchFamily="18"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ZA" sz="2400" b="0" i="0" u="none" strike="noStrike" kern="1200" cap="none" spc="0" normalizeH="0" baseline="0" noProof="0" smtClean="0">
                <a:ln>
                  <a:noFill/>
                </a:ln>
                <a:solidFill>
                  <a:schemeClr val="tx1"/>
                </a:solidFill>
                <a:effectLst/>
                <a:uLnTx/>
                <a:uFillTx/>
                <a:latin typeface="Times New Roman" pitchFamily="18" charset="0"/>
                <a:ea typeface="+mn-ea"/>
                <a:cs typeface="+mn-cs"/>
              </a:rPr>
              <a:t>The patient then returns to sleep without awakening</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ZA" sz="2400" b="0" i="0" u="none" strike="noStrike" kern="1200" cap="none" spc="0" normalizeH="0" baseline="0" noProof="0" smtClean="0">
              <a:ln>
                <a:noFill/>
              </a:ln>
              <a:solidFill>
                <a:schemeClr val="tx1"/>
              </a:solidFill>
              <a:effectLst/>
              <a:uLnTx/>
              <a:uFillTx/>
              <a:latin typeface="Times New Roman" pitchFamily="18"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ZA" sz="2400" b="1" i="0" u="none" strike="noStrike" kern="1200" cap="none" spc="0" normalizeH="0" baseline="0" noProof="0" smtClean="0">
                <a:ln>
                  <a:noFill/>
                </a:ln>
                <a:solidFill>
                  <a:schemeClr val="tx1"/>
                </a:solidFill>
                <a:effectLst/>
                <a:uLnTx/>
                <a:uFillTx/>
                <a:latin typeface="Times New Roman" pitchFamily="18" charset="0"/>
                <a:ea typeface="+mn-ea"/>
                <a:cs typeface="+mn-cs"/>
              </a:rPr>
              <a:t>The process is repeated, up to 300-400 x per night</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None/>
              <a:tabLst/>
              <a:defRPr/>
            </a:pPr>
            <a:endParaRPr kumimoji="0" lang="en-ZA" sz="2400" b="1" i="0" u="none" strike="noStrike" kern="1200" cap="none" spc="0" normalizeH="0" baseline="0" noProof="0" smtClean="0">
              <a:ln>
                <a:noFill/>
              </a:ln>
              <a:solidFill>
                <a:schemeClr val="tx1"/>
              </a:solidFill>
              <a:effectLst/>
              <a:uLnTx/>
              <a:uFillTx/>
              <a:latin typeface="Times New Roman" pitchFamily="18"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ZA" sz="2400" b="1" i="0" u="none" strike="noStrike" kern="1200" cap="none" spc="0" normalizeH="0" baseline="0" noProof="0" smtClean="0">
                <a:ln>
                  <a:noFill/>
                </a:ln>
                <a:solidFill>
                  <a:schemeClr val="tx1"/>
                </a:solidFill>
                <a:effectLst/>
                <a:uLnTx/>
                <a:uFillTx/>
                <a:latin typeface="Times New Roman" pitchFamily="18" charset="0"/>
                <a:ea typeface="+mn-ea"/>
                <a:cs typeface="+mn-cs"/>
              </a:rPr>
              <a:t>Thus sleep becomes fragmented.</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smtClean="0">
              <a:ln>
                <a:noFill/>
              </a:ln>
              <a:solidFill>
                <a:schemeClr val="tx1"/>
              </a:solidFill>
              <a:effectLst/>
              <a:uLnTx/>
              <a:uFillTx/>
              <a:latin typeface="Times New Roman" pitchFamily="18" charset="0"/>
              <a:ea typeface="+mn-ea"/>
              <a:cs typeface="+mn-cs"/>
            </a:endParaRPr>
          </a:p>
        </p:txBody>
      </p:sp>
      <p:pic>
        <p:nvPicPr>
          <p:cNvPr id="4" name="Picture 8" descr="Picture1"/>
          <p:cNvPicPr>
            <a:picLocks noChangeAspect="1" noChangeArrowheads="1"/>
          </p:cNvPicPr>
          <p:nvPr/>
        </p:nvPicPr>
        <p:blipFill>
          <a:blip r:embed="rId2" cstate="print"/>
          <a:srcRect/>
          <a:stretch>
            <a:fillRect/>
          </a:stretch>
        </p:blipFill>
        <p:spPr>
          <a:xfrm>
            <a:off x="4495800" y="838200"/>
            <a:ext cx="4267200" cy="2819400"/>
          </a:xfrm>
          <a:prstGeom prst="rect">
            <a:avLst/>
          </a:prstGeom>
          <a:noFill/>
        </p:spPr>
      </p:pic>
      <p:pic>
        <p:nvPicPr>
          <p:cNvPr id="5" name="Picture 11" descr="Apnea_airway_sleeping"/>
          <p:cNvPicPr>
            <a:picLocks noChangeAspect="1" noChangeArrowheads="1"/>
          </p:cNvPicPr>
          <p:nvPr/>
        </p:nvPicPr>
        <p:blipFill>
          <a:blip r:embed="rId3" cstate="print"/>
          <a:srcRect/>
          <a:stretch>
            <a:fillRect/>
          </a:stretch>
        </p:blipFill>
        <p:spPr>
          <a:xfrm>
            <a:off x="4572000" y="3962400"/>
            <a:ext cx="4114800" cy="2674938"/>
          </a:xfrm>
          <a:prstGeom prst="rect">
            <a:avLst/>
          </a:prstGeom>
          <a:noFill/>
        </p:spPr>
      </p:pic>
      <p:sp>
        <p:nvSpPr>
          <p:cNvPr id="6" name="Line 12"/>
          <p:cNvSpPr>
            <a:spLocks noChangeShapeType="1"/>
          </p:cNvSpPr>
          <p:nvPr/>
        </p:nvSpPr>
        <p:spPr bwMode="auto">
          <a:xfrm>
            <a:off x="0" y="685800"/>
            <a:ext cx="9144000" cy="0"/>
          </a:xfrm>
          <a:prstGeom prst="line">
            <a:avLst/>
          </a:prstGeom>
          <a:noFill/>
          <a:ln w="9525">
            <a:solidFill>
              <a:schemeClr val="tx1"/>
            </a:solidFill>
            <a:round/>
            <a:headEnd/>
            <a:tailEnd/>
          </a:ln>
        </p:spPr>
        <p:txBody>
          <a:bodyPr/>
          <a:lstStyle/>
          <a:p>
            <a:endParaRPr lang="en-I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leep-related disordered breathing continuum rang..."/>
          <p:cNvPicPr>
            <a:picLocks noChangeAspect="1" noChangeArrowheads="1"/>
          </p:cNvPicPr>
          <p:nvPr/>
        </p:nvPicPr>
        <p:blipFill>
          <a:blip r:embed="rId3" cstate="print"/>
          <a:srcRect/>
          <a:stretch>
            <a:fillRect/>
          </a:stretch>
        </p:blipFill>
        <p:spPr bwMode="auto">
          <a:xfrm>
            <a:off x="0" y="1295400"/>
            <a:ext cx="8572500" cy="468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t0.gstatic.com/images?q=tbn:ANd9GcRfmQc3KBz-uS_R8WSj3x0mSIQ2bE13D6HF1zrPMTGf-DH-zU27sA"/>
          <p:cNvPicPr>
            <a:picLocks noChangeAspect="1" noChangeArrowheads="1"/>
          </p:cNvPicPr>
          <p:nvPr/>
        </p:nvPicPr>
        <p:blipFill>
          <a:blip r:embed="rId3" cstate="print"/>
          <a:srcRect/>
          <a:stretch>
            <a:fillRect/>
          </a:stretch>
        </p:blipFill>
        <p:spPr bwMode="auto">
          <a:xfrm>
            <a:off x="1295400" y="762000"/>
            <a:ext cx="61722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2274888" y="1295400"/>
            <a:ext cx="4659312" cy="4419600"/>
          </a:xfrm>
          <a:prstGeom prst="rect">
            <a:avLst/>
          </a:prstGeom>
          <a:noFill/>
          <a:ln w="9525">
            <a:noFill/>
            <a:round/>
            <a:headEnd/>
            <a:tailEnd/>
          </a:ln>
          <a:effectLst/>
        </p:spPr>
      </p:pic>
      <p:sp>
        <p:nvSpPr>
          <p:cNvPr id="4098" name="Text Box 2"/>
          <p:cNvSpPr txBox="1">
            <a:spLocks noChangeArrowheads="1"/>
          </p:cNvSpPr>
          <p:nvPr/>
        </p:nvSpPr>
        <p:spPr bwMode="auto">
          <a:xfrm>
            <a:off x="914400" y="533400"/>
            <a:ext cx="7391400" cy="534988"/>
          </a:xfrm>
          <a:prstGeom prst="rect">
            <a:avLst/>
          </a:prstGeom>
          <a:gradFill rotWithShape="0">
            <a:gsLst>
              <a:gs pos="0">
                <a:srgbClr val="800000"/>
              </a:gs>
              <a:gs pos="100000">
                <a:srgbClr val="3B0000"/>
              </a:gs>
            </a:gsLst>
            <a:lin ang="5400000" scaled="1"/>
          </a:gradFill>
          <a:ln w="15840">
            <a:solidFill>
              <a:srgbClr val="CC99FF"/>
            </a:solidFill>
            <a:miter lim="800000"/>
            <a:headEnd/>
            <a:tailEnd/>
          </a:ln>
          <a:effectLst/>
        </p:spPr>
        <p:txBody>
          <a:bodyPr lIns="90000" tIns="46800" rIns="90000" bIns="46800">
            <a:spAutoFit/>
          </a:bodyPr>
          <a:lstStyle/>
          <a:p>
            <a:pPr algn="ctr">
              <a:spcBef>
                <a:spcPts val="1813"/>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900" b="1">
                <a:solidFill>
                  <a:srgbClr val="FFFF00"/>
                </a:solidFill>
              </a:rPr>
              <a:t>LUNGS: THE ORGAN OF RESPIRATION</a:t>
            </a:r>
          </a:p>
        </p:txBody>
      </p:sp>
      <p:sp>
        <p:nvSpPr>
          <p:cNvPr id="4099" name="Text Box 3"/>
          <p:cNvSpPr txBox="1">
            <a:spLocks noChangeArrowheads="1"/>
          </p:cNvSpPr>
          <p:nvPr/>
        </p:nvSpPr>
        <p:spPr bwMode="auto">
          <a:xfrm>
            <a:off x="2000250" y="5791200"/>
            <a:ext cx="5786438" cy="862013"/>
          </a:xfrm>
          <a:prstGeom prst="rect">
            <a:avLst/>
          </a:prstGeom>
          <a:noFill/>
          <a:ln w="9525">
            <a:noFill/>
            <a:round/>
            <a:headEnd/>
            <a:tailEnd/>
          </a:ln>
          <a:effectLst/>
        </p:spPr>
        <p:txBody>
          <a:bodyPr lIns="90000" tIns="46800" rIns="90000" bIns="46800">
            <a:spAutoFit/>
          </a:bodyPr>
          <a:lstStyle/>
          <a:p>
            <a:pPr algn="ctr">
              <a:spcBef>
                <a:spcPts val="1250"/>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420 Lts of oxygen delivered every day</a:t>
            </a:r>
          </a:p>
          <a:p>
            <a:pPr algn="ctr">
              <a:spcBef>
                <a:spcPts val="1250"/>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FF00"/>
                </a:solidFill>
              </a:rPr>
              <a:t>350 Lts of carbon dioxide removed every day</a:t>
            </a:r>
          </a:p>
        </p:txBody>
      </p:sp>
      <p:sp>
        <p:nvSpPr>
          <p:cNvPr id="4100" name="Text Box 4"/>
          <p:cNvSpPr txBox="1">
            <a:spLocks noChangeArrowheads="1"/>
          </p:cNvSpPr>
          <p:nvPr/>
        </p:nvSpPr>
        <p:spPr bwMode="auto">
          <a:xfrm>
            <a:off x="152400" y="2667000"/>
            <a:ext cx="2286000" cy="917575"/>
          </a:xfrm>
          <a:prstGeom prst="rect">
            <a:avLst/>
          </a:prstGeom>
          <a:noFill/>
          <a:ln w="9525">
            <a:noFill/>
            <a:round/>
            <a:headEnd/>
            <a:tailEnd/>
          </a:ln>
          <a:effectLst/>
        </p:spPr>
        <p:txBody>
          <a:bodyPr lIns="90000" tIns="46800" rIns="90000" bIns="46800">
            <a:spAutoFit/>
          </a:bodyPr>
          <a:lstStyle/>
          <a:p>
            <a:pPr algn="ctr">
              <a:spcBef>
                <a:spcPts val="112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FFFF"/>
                </a:solidFill>
              </a:rPr>
              <a:t>10,000 Lts </a:t>
            </a:r>
            <a:r>
              <a:rPr lang="en-US" b="1">
                <a:solidFill>
                  <a:srgbClr val="FFFFFF"/>
                </a:solidFill>
              </a:rPr>
              <a:t>air pass in and out every 24 hours</a:t>
            </a:r>
          </a:p>
        </p:txBody>
      </p:sp>
      <p:sp>
        <p:nvSpPr>
          <p:cNvPr id="4101" name="Text Box 5"/>
          <p:cNvSpPr txBox="1">
            <a:spLocks noChangeArrowheads="1"/>
          </p:cNvSpPr>
          <p:nvPr/>
        </p:nvSpPr>
        <p:spPr bwMode="auto">
          <a:xfrm>
            <a:off x="6705600" y="2667000"/>
            <a:ext cx="2286000" cy="917575"/>
          </a:xfrm>
          <a:prstGeom prst="rect">
            <a:avLst/>
          </a:prstGeom>
          <a:noFill/>
          <a:ln w="9525">
            <a:noFill/>
            <a:round/>
            <a:headEnd/>
            <a:tailEnd/>
          </a:ln>
          <a:effectLst/>
        </p:spPr>
        <p:txBody>
          <a:bodyPr lIns="90000" tIns="46800" rIns="90000" bIns="46800">
            <a:spAutoFit/>
          </a:bodyPr>
          <a:lstStyle/>
          <a:p>
            <a:pPr algn="ctr">
              <a:spcBef>
                <a:spcPts val="112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FFFF"/>
                </a:solidFill>
              </a:rPr>
              <a:t>10,000 Lts</a:t>
            </a:r>
            <a:r>
              <a:rPr lang="en-US" b="1">
                <a:solidFill>
                  <a:srgbClr val="FFFFFF"/>
                </a:solidFill>
              </a:rPr>
              <a:t> blood pass every 24 hours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097"/>
                                        </p:tgtEl>
                                        <p:attrNameLst>
                                          <p:attrName>style.visibility</p:attrName>
                                        </p:attrNameLst>
                                      </p:cBhvr>
                                      <p:to>
                                        <p:strVal val="visible"/>
                                      </p:to>
                                    </p:set>
                                    <p:anim calcmode="lin" valueType="num">
                                      <p:cBhvr>
                                        <p:cTn id="7" dur="500" fill="hold"/>
                                        <p:tgtEl>
                                          <p:spTgt spid="4097"/>
                                        </p:tgtEl>
                                        <p:attrNameLst>
                                          <p:attrName>ppt_x</p:attrName>
                                        </p:attrNameLst>
                                      </p:cBhvr>
                                      <p:tavLst>
                                        <p:tav tm="100000">
                                          <p:val>
                                            <p:strVal val="0-#ppt_w/2"/>
                                          </p:val>
                                        </p:tav>
                                        <p:tav>
                                          <p:val>
                                            <p:strVal val="#ppt_x"/>
                                          </p:val>
                                        </p:tav>
                                      </p:tavLst>
                                    </p:anim>
                                    <p:anim calcmode="lin" valueType="num">
                                      <p:cBhvr>
                                        <p:cTn id="8" dur="500" fill="hold"/>
                                        <p:tgtEl>
                                          <p:spTgt spid="4097"/>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ppt_x</p:attrName>
                                        </p:attrNameLst>
                                      </p:cBhvr>
                                      <p:tavLst>
                                        <p:tav tm="100000">
                                          <p:val>
                                            <p:strVal val="0-#ppt_w/2"/>
                                          </p:val>
                                        </p:tav>
                                        <p:tav>
                                          <p:val>
                                            <p:strVal val="#ppt_x"/>
                                          </p:val>
                                        </p:tav>
                                      </p:tavLst>
                                    </p:anim>
                                    <p:anim calcmode="lin" valueType="num">
                                      <p:cBhvr>
                                        <p:cTn id="14" dur="500" fill="hold"/>
                                        <p:tgtEl>
                                          <p:spTgt spid="4098"/>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4099"/>
                                        </p:tgtEl>
                                        <p:attrNameLst>
                                          <p:attrName>style.visibility</p:attrName>
                                        </p:attrNameLst>
                                      </p:cBhvr>
                                      <p:to>
                                        <p:strVal val="visible"/>
                                      </p:to>
                                    </p:set>
                                    <p:anim calcmode="lin" valueType="num">
                                      <p:cBhvr>
                                        <p:cTn id="19" dur="500" fill="hold"/>
                                        <p:tgtEl>
                                          <p:spTgt spid="4099"/>
                                        </p:tgtEl>
                                        <p:attrNameLst>
                                          <p:attrName>ppt_x</p:attrName>
                                        </p:attrNameLst>
                                      </p:cBhvr>
                                      <p:tavLst>
                                        <p:tav tm="100000">
                                          <p:val>
                                            <p:strVal val="0-#ppt_w/2"/>
                                          </p:val>
                                        </p:tav>
                                        <p:tav>
                                          <p:val>
                                            <p:strVal val="#ppt_x"/>
                                          </p:val>
                                        </p:tav>
                                      </p:tavLst>
                                    </p:anim>
                                    <p:anim calcmode="lin" valueType="num">
                                      <p:cBhvr>
                                        <p:cTn id="20" dur="500" fill="hold"/>
                                        <p:tgtEl>
                                          <p:spTgt spid="4099"/>
                                        </p:tgtEl>
                                        <p:attrNameLst>
                                          <p:attrName>ppt_y</p:attrName>
                                        </p:attrNameLst>
                                      </p:cBhvr>
                                      <p:tavLst>
                                        <p:tav tm="100000">
                                          <p:val>
                                            <p:strVal val="#ppt_y"/>
                                          </p:val>
                                        </p:tav>
                                        <p:tav>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ppt_x</p:attrName>
                                        </p:attrNameLst>
                                      </p:cBhvr>
                                      <p:tavLst>
                                        <p:tav tm="100000">
                                          <p:val>
                                            <p:strVal val="0-#ppt_w/2"/>
                                          </p:val>
                                        </p:tav>
                                        <p:tav>
                                          <p:val>
                                            <p:strVal val="#ppt_x"/>
                                          </p:val>
                                        </p:tav>
                                      </p:tavLst>
                                    </p:anim>
                                    <p:anim calcmode="lin" valueType="num">
                                      <p:cBhvr>
                                        <p:cTn id="26" dur="500" fill="hold"/>
                                        <p:tgtEl>
                                          <p:spTgt spid="4100"/>
                                        </p:tgtEl>
                                        <p:attrNameLst>
                                          <p:attrName>ppt_y</p:attrName>
                                        </p:attrNameLst>
                                      </p:cBhvr>
                                      <p:tavLst>
                                        <p:tav tm="100000">
                                          <p:val>
                                            <p:strVal val="#ppt_y"/>
                                          </p:val>
                                        </p:tav>
                                        <p:tav>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additive="repl">
                                        <p:cTn id="30" dur="1" fill="hold">
                                          <p:stCondLst>
                                            <p:cond delay="0"/>
                                          </p:stCondLst>
                                        </p:cTn>
                                        <p:tgtEl>
                                          <p:spTgt spid="4101"/>
                                        </p:tgtEl>
                                        <p:attrNameLst>
                                          <p:attrName>style.visibility</p:attrName>
                                        </p:attrNameLst>
                                      </p:cBhvr>
                                      <p:to>
                                        <p:strVal val="visible"/>
                                      </p:to>
                                    </p:set>
                                    <p:anim calcmode="lin" valueType="num">
                                      <p:cBhvr>
                                        <p:cTn id="31" dur="500" fill="hold"/>
                                        <p:tgtEl>
                                          <p:spTgt spid="4101"/>
                                        </p:tgtEl>
                                        <p:attrNameLst>
                                          <p:attrName>ppt_x</p:attrName>
                                        </p:attrNameLst>
                                      </p:cBhvr>
                                      <p:tavLst>
                                        <p:tav tm="100000">
                                          <p:val>
                                            <p:strVal val="0-#ppt_w/2"/>
                                          </p:val>
                                        </p:tav>
                                        <p:tav>
                                          <p:val>
                                            <p:strVal val="#ppt_x"/>
                                          </p:val>
                                        </p:tav>
                                      </p:tavLst>
                                    </p:anim>
                                    <p:anim calcmode="lin" valueType="num">
                                      <p:cBhvr>
                                        <p:cTn id="32" dur="500" fill="hold"/>
                                        <p:tgtEl>
                                          <p:spTgt spid="4101"/>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a:xfrm>
            <a:off x="0" y="0"/>
            <a:ext cx="9144000" cy="74787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Epworth Sleepiness Score</a:t>
            </a:r>
            <a:endParaRPr lang="en-IN" dirty="0"/>
          </a:p>
        </p:txBody>
      </p:sp>
      <p:sp>
        <p:nvSpPr>
          <p:cNvPr id="3" name="Content Placeholder 2"/>
          <p:cNvSpPr>
            <a:spLocks noGrp="1"/>
          </p:cNvSpPr>
          <p:nvPr>
            <p:ph idx="1"/>
          </p:nvPr>
        </p:nvSpPr>
        <p:spPr/>
        <p:txBody>
          <a:bodyPr>
            <a:normAutofit fontScale="92500" lnSpcReduction="20000"/>
          </a:bodyPr>
          <a:lstStyle/>
          <a:p>
            <a:r>
              <a:rPr lang="en-US" dirty="0" smtClean="0"/>
              <a:t>Sitting and Reading</a:t>
            </a:r>
          </a:p>
          <a:p>
            <a:r>
              <a:rPr lang="en-US" dirty="0" smtClean="0"/>
              <a:t>Watching TV</a:t>
            </a:r>
          </a:p>
          <a:p>
            <a:r>
              <a:rPr lang="en-US" dirty="0" smtClean="0"/>
              <a:t>Sitting inactive in a public place </a:t>
            </a:r>
            <a:r>
              <a:rPr lang="en-US" dirty="0" err="1" smtClean="0"/>
              <a:t>eg</a:t>
            </a:r>
            <a:r>
              <a:rPr lang="en-US" dirty="0" smtClean="0"/>
              <a:t> </a:t>
            </a:r>
            <a:r>
              <a:rPr lang="en-US" dirty="0" err="1" smtClean="0"/>
              <a:t>cinema,meeting</a:t>
            </a:r>
            <a:endParaRPr lang="en-US" dirty="0" smtClean="0"/>
          </a:p>
          <a:p>
            <a:r>
              <a:rPr lang="en-US" dirty="0" smtClean="0"/>
              <a:t>Passenger in a car without a break</a:t>
            </a:r>
          </a:p>
          <a:p>
            <a:r>
              <a:rPr lang="en-US" dirty="0" smtClean="0"/>
              <a:t>Lying to rest in the afternoon</a:t>
            </a:r>
          </a:p>
          <a:p>
            <a:r>
              <a:rPr lang="en-US" dirty="0" smtClean="0">
                <a:solidFill>
                  <a:srgbClr val="FF0000"/>
                </a:solidFill>
              </a:rPr>
              <a:t>Would never doze 0</a:t>
            </a:r>
          </a:p>
          <a:p>
            <a:r>
              <a:rPr lang="en-US" dirty="0" smtClean="0">
                <a:solidFill>
                  <a:srgbClr val="FF0000"/>
                </a:solidFill>
              </a:rPr>
              <a:t>Slight chance 1</a:t>
            </a:r>
          </a:p>
          <a:p>
            <a:r>
              <a:rPr lang="en-US" dirty="0" smtClean="0">
                <a:solidFill>
                  <a:srgbClr val="FF0000"/>
                </a:solidFill>
              </a:rPr>
              <a:t>Moderate chance 2</a:t>
            </a:r>
          </a:p>
          <a:p>
            <a:r>
              <a:rPr lang="en-US" dirty="0" smtClean="0">
                <a:solidFill>
                  <a:srgbClr val="FF0000"/>
                </a:solidFill>
              </a:rPr>
              <a:t>High chance 3</a:t>
            </a:r>
            <a:endParaRPr lang="en-IN"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2119313" y="185738"/>
            <a:ext cx="4905375" cy="64865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52400"/>
            <a:ext cx="8153400" cy="4247317"/>
          </a:xfrm>
          <a:prstGeom prst="rect">
            <a:avLst/>
          </a:prstGeom>
        </p:spPr>
        <p:txBody>
          <a:bodyPr wrap="square">
            <a:spAutoFit/>
          </a:bodyPr>
          <a:lstStyle/>
          <a:p>
            <a:pPr algn="ctr"/>
            <a:r>
              <a:rPr lang="en-US" b="1" dirty="0" smtClean="0"/>
              <a:t>STOP-Bang Scoring Model</a:t>
            </a:r>
            <a:endParaRPr lang="en-IN" b="1" dirty="0" smtClean="0"/>
          </a:p>
          <a:p>
            <a:r>
              <a:rPr lang="en-US" dirty="0" smtClean="0"/>
              <a:t>1</a:t>
            </a:r>
            <a:r>
              <a:rPr lang="en-US" dirty="0" smtClean="0">
                <a:solidFill>
                  <a:srgbClr val="FF0000"/>
                </a:solidFill>
              </a:rPr>
              <a:t>. </a:t>
            </a:r>
            <a:r>
              <a:rPr lang="en-US" i="1" dirty="0" smtClean="0">
                <a:solidFill>
                  <a:srgbClr val="FF0000"/>
                </a:solidFill>
              </a:rPr>
              <a:t>S</a:t>
            </a:r>
            <a:r>
              <a:rPr lang="en-US" dirty="0" smtClean="0">
                <a:solidFill>
                  <a:srgbClr val="FF0000"/>
                </a:solidFill>
              </a:rPr>
              <a:t>noring    </a:t>
            </a:r>
            <a:r>
              <a:rPr lang="en-US" dirty="0" smtClean="0"/>
              <a:t>Do </a:t>
            </a:r>
            <a:r>
              <a:rPr lang="en-US" dirty="0" smtClean="0"/>
              <a:t>you </a:t>
            </a:r>
            <a:r>
              <a:rPr lang="en-US" i="1" dirty="0" smtClean="0"/>
              <a:t>s</a:t>
            </a:r>
            <a:r>
              <a:rPr lang="en-US" dirty="0" smtClean="0"/>
              <a:t>nore loudly (louder than talking or loud enough to be heard through closed doors)?Yes No</a:t>
            </a:r>
            <a:endParaRPr lang="en-IN" dirty="0" smtClean="0"/>
          </a:p>
          <a:p>
            <a:r>
              <a:rPr lang="en-US" dirty="0" smtClean="0"/>
              <a:t>2. </a:t>
            </a:r>
            <a:r>
              <a:rPr lang="en-US" i="1" dirty="0" smtClean="0">
                <a:solidFill>
                  <a:srgbClr val="FF0000"/>
                </a:solidFill>
              </a:rPr>
              <a:t>T</a:t>
            </a:r>
            <a:r>
              <a:rPr lang="en-US" dirty="0" smtClean="0">
                <a:solidFill>
                  <a:srgbClr val="FF0000"/>
                </a:solidFill>
              </a:rPr>
              <a:t>ired </a:t>
            </a:r>
            <a:r>
              <a:rPr lang="en-US" dirty="0" smtClean="0"/>
              <a:t>   Do </a:t>
            </a:r>
            <a:r>
              <a:rPr lang="en-US" dirty="0" smtClean="0"/>
              <a:t>you often feel </a:t>
            </a:r>
            <a:r>
              <a:rPr lang="en-US" i="1" dirty="0" smtClean="0"/>
              <a:t>t</a:t>
            </a:r>
            <a:r>
              <a:rPr lang="en-US" dirty="0" smtClean="0"/>
              <a:t>ired, fatigued, or sleepy during </a:t>
            </a:r>
            <a:r>
              <a:rPr lang="en-US" dirty="0" err="1" smtClean="0"/>
              <a:t>daytime?Yes</a:t>
            </a:r>
            <a:r>
              <a:rPr lang="en-US" dirty="0" smtClean="0"/>
              <a:t> No</a:t>
            </a:r>
            <a:endParaRPr lang="en-IN" dirty="0" smtClean="0"/>
          </a:p>
          <a:p>
            <a:r>
              <a:rPr lang="en-US" dirty="0" smtClean="0"/>
              <a:t>3. </a:t>
            </a:r>
            <a:r>
              <a:rPr lang="en-US" i="1" dirty="0" smtClean="0">
                <a:solidFill>
                  <a:srgbClr val="FF0000"/>
                </a:solidFill>
              </a:rPr>
              <a:t>O</a:t>
            </a:r>
            <a:r>
              <a:rPr lang="en-US" dirty="0" smtClean="0">
                <a:solidFill>
                  <a:srgbClr val="FF0000"/>
                </a:solidFill>
              </a:rPr>
              <a:t>bserved</a:t>
            </a:r>
            <a:r>
              <a:rPr lang="en-US" dirty="0" smtClean="0"/>
              <a:t>     Has </a:t>
            </a:r>
            <a:r>
              <a:rPr lang="en-US" dirty="0" smtClean="0"/>
              <a:t>anyone </a:t>
            </a:r>
            <a:r>
              <a:rPr lang="en-US" i="1" dirty="0" smtClean="0"/>
              <a:t>o</a:t>
            </a:r>
            <a:r>
              <a:rPr lang="en-US" dirty="0" smtClean="0"/>
              <a:t>bserved you stop breathing during your </a:t>
            </a:r>
            <a:r>
              <a:rPr lang="en-US" dirty="0" err="1" smtClean="0"/>
              <a:t>sleep?Yes</a:t>
            </a:r>
            <a:r>
              <a:rPr lang="en-US" dirty="0" smtClean="0"/>
              <a:t> No</a:t>
            </a:r>
            <a:endParaRPr lang="en-IN" dirty="0" smtClean="0"/>
          </a:p>
          <a:p>
            <a:r>
              <a:rPr lang="en-US" dirty="0" smtClean="0"/>
              <a:t>4. </a:t>
            </a:r>
            <a:r>
              <a:rPr lang="en-US" dirty="0" smtClean="0">
                <a:solidFill>
                  <a:srgbClr val="FF0000"/>
                </a:solidFill>
              </a:rPr>
              <a:t>Blood </a:t>
            </a:r>
            <a:r>
              <a:rPr lang="en-US" i="1" dirty="0" smtClean="0">
                <a:solidFill>
                  <a:srgbClr val="FF0000"/>
                </a:solidFill>
              </a:rPr>
              <a:t>p</a:t>
            </a:r>
            <a:r>
              <a:rPr lang="en-US" dirty="0" smtClean="0">
                <a:solidFill>
                  <a:srgbClr val="FF0000"/>
                </a:solidFill>
              </a:rPr>
              <a:t>ressure    </a:t>
            </a:r>
            <a:r>
              <a:rPr lang="en-US" dirty="0" smtClean="0"/>
              <a:t>Do </a:t>
            </a:r>
            <a:r>
              <a:rPr lang="en-US" dirty="0" smtClean="0"/>
              <a:t>you have or are you being treated for high blood </a:t>
            </a:r>
            <a:r>
              <a:rPr lang="en-US" i="1" dirty="0" err="1" smtClean="0"/>
              <a:t>p</a:t>
            </a:r>
            <a:r>
              <a:rPr lang="en-US" dirty="0" err="1" smtClean="0"/>
              <a:t>ressure?Yes</a:t>
            </a:r>
            <a:r>
              <a:rPr lang="en-US" dirty="0" smtClean="0"/>
              <a:t> No</a:t>
            </a:r>
            <a:endParaRPr lang="en-IN" dirty="0" smtClean="0"/>
          </a:p>
          <a:p>
            <a:r>
              <a:rPr lang="en-US" dirty="0" smtClean="0"/>
              <a:t>5. </a:t>
            </a:r>
            <a:r>
              <a:rPr lang="en-US" i="1" dirty="0" smtClean="0">
                <a:solidFill>
                  <a:srgbClr val="FF0000"/>
                </a:solidFill>
              </a:rPr>
              <a:t>B</a:t>
            </a:r>
            <a:r>
              <a:rPr lang="en-US" dirty="0" smtClean="0">
                <a:solidFill>
                  <a:srgbClr val="FF0000"/>
                </a:solidFill>
              </a:rPr>
              <a:t>MI</a:t>
            </a:r>
            <a:r>
              <a:rPr lang="en-US" dirty="0" smtClean="0"/>
              <a:t>    </a:t>
            </a:r>
            <a:r>
              <a:rPr lang="en-US" i="1" dirty="0" err="1" smtClean="0"/>
              <a:t>B</a:t>
            </a:r>
            <a:r>
              <a:rPr lang="en-US" dirty="0" err="1" smtClean="0"/>
              <a:t>MI</a:t>
            </a:r>
            <a:r>
              <a:rPr lang="en-US" dirty="0" smtClean="0"/>
              <a:t> </a:t>
            </a:r>
            <a:r>
              <a:rPr lang="en-US" dirty="0" smtClean="0"/>
              <a:t>more than 35 kg/m</a:t>
            </a:r>
            <a:r>
              <a:rPr lang="en-US" baseline="30000" dirty="0" smtClean="0"/>
              <a:t>2</a:t>
            </a:r>
            <a:r>
              <a:rPr lang="en-US" dirty="0" smtClean="0"/>
              <a:t>?Yes No</a:t>
            </a:r>
            <a:endParaRPr lang="en-IN" dirty="0" smtClean="0"/>
          </a:p>
          <a:p>
            <a:r>
              <a:rPr lang="en-US" dirty="0" smtClean="0"/>
              <a:t>6. </a:t>
            </a:r>
            <a:r>
              <a:rPr lang="en-US" i="1" dirty="0" smtClean="0">
                <a:solidFill>
                  <a:srgbClr val="FF0000"/>
                </a:solidFill>
              </a:rPr>
              <a:t>A</a:t>
            </a:r>
            <a:r>
              <a:rPr lang="en-US" dirty="0" smtClean="0">
                <a:solidFill>
                  <a:srgbClr val="FF0000"/>
                </a:solidFill>
              </a:rPr>
              <a:t>ge</a:t>
            </a:r>
            <a:r>
              <a:rPr lang="en-US" dirty="0" smtClean="0"/>
              <a:t>    </a:t>
            </a:r>
            <a:r>
              <a:rPr lang="en-US" i="1" dirty="0" err="1" smtClean="0"/>
              <a:t>A</a:t>
            </a:r>
            <a:r>
              <a:rPr lang="en-US" dirty="0" err="1" smtClean="0"/>
              <a:t>ge</a:t>
            </a:r>
            <a:r>
              <a:rPr lang="en-US" dirty="0" smtClean="0"/>
              <a:t> </a:t>
            </a:r>
            <a:r>
              <a:rPr lang="en-US" dirty="0" smtClean="0"/>
              <a:t>over 50 yr </a:t>
            </a:r>
            <a:r>
              <a:rPr lang="en-US" dirty="0" err="1" smtClean="0"/>
              <a:t>old?Yes</a:t>
            </a:r>
            <a:r>
              <a:rPr lang="en-US" dirty="0" smtClean="0"/>
              <a:t> No</a:t>
            </a:r>
            <a:endParaRPr lang="en-IN" dirty="0" smtClean="0"/>
          </a:p>
          <a:p>
            <a:r>
              <a:rPr lang="en-US" dirty="0" smtClean="0"/>
              <a:t>7. </a:t>
            </a:r>
            <a:r>
              <a:rPr lang="en-US" i="1" dirty="0" smtClean="0">
                <a:solidFill>
                  <a:srgbClr val="FF0000"/>
                </a:solidFill>
              </a:rPr>
              <a:t>N</a:t>
            </a:r>
            <a:r>
              <a:rPr lang="en-US" dirty="0" smtClean="0">
                <a:solidFill>
                  <a:srgbClr val="FF0000"/>
                </a:solidFill>
              </a:rPr>
              <a:t>eck </a:t>
            </a:r>
            <a:r>
              <a:rPr lang="en-US" dirty="0" smtClean="0">
                <a:solidFill>
                  <a:srgbClr val="FF0000"/>
                </a:solidFill>
              </a:rPr>
              <a:t>circumference     </a:t>
            </a:r>
            <a:r>
              <a:rPr lang="en-US" i="1" dirty="0" smtClean="0"/>
              <a:t>N</a:t>
            </a:r>
            <a:r>
              <a:rPr lang="en-US" dirty="0" smtClean="0"/>
              <a:t>eck </a:t>
            </a:r>
            <a:r>
              <a:rPr lang="en-US" dirty="0" smtClean="0"/>
              <a:t>circumference greater than 40 </a:t>
            </a:r>
            <a:r>
              <a:rPr lang="en-US" dirty="0" err="1" smtClean="0"/>
              <a:t>cm?Yes</a:t>
            </a:r>
            <a:r>
              <a:rPr lang="en-US" dirty="0" smtClean="0"/>
              <a:t> No</a:t>
            </a:r>
            <a:endParaRPr lang="en-IN" dirty="0" smtClean="0"/>
          </a:p>
          <a:p>
            <a:r>
              <a:rPr lang="en-US" dirty="0" smtClean="0"/>
              <a:t>8. </a:t>
            </a:r>
            <a:r>
              <a:rPr lang="en-US" i="1" dirty="0" smtClean="0">
                <a:solidFill>
                  <a:srgbClr val="FF0000"/>
                </a:solidFill>
              </a:rPr>
              <a:t>G</a:t>
            </a:r>
            <a:r>
              <a:rPr lang="en-US" dirty="0" smtClean="0">
                <a:solidFill>
                  <a:srgbClr val="FF0000"/>
                </a:solidFill>
              </a:rPr>
              <a:t>ender  </a:t>
            </a:r>
            <a:r>
              <a:rPr lang="en-US" i="1" dirty="0" err="1" smtClean="0"/>
              <a:t>G</a:t>
            </a:r>
            <a:r>
              <a:rPr lang="en-US" dirty="0" err="1" smtClean="0"/>
              <a:t>ender</a:t>
            </a:r>
            <a:r>
              <a:rPr lang="en-US" dirty="0" smtClean="0"/>
              <a:t> </a:t>
            </a:r>
            <a:r>
              <a:rPr lang="en-US" dirty="0" smtClean="0"/>
              <a:t>male</a:t>
            </a:r>
            <a:r>
              <a:rPr lang="en-US" dirty="0" smtClean="0"/>
              <a:t>? Yes No</a:t>
            </a:r>
          </a:p>
          <a:p>
            <a:endParaRPr lang="en-US" dirty="0" smtClean="0"/>
          </a:p>
          <a:p>
            <a:r>
              <a:rPr lang="en-US" i="1" dirty="0" smtClean="0"/>
              <a:t>High risk of OSA: </a:t>
            </a:r>
            <a:r>
              <a:rPr lang="en-US" dirty="0" smtClean="0"/>
              <a:t>answering yes to three or more items</a:t>
            </a:r>
            <a:endParaRPr lang="en-IN" dirty="0" smtClean="0"/>
          </a:p>
          <a:p>
            <a:r>
              <a:rPr lang="en-US" i="1" dirty="0" smtClean="0"/>
              <a:t>Low risk of OSA: </a:t>
            </a:r>
            <a:r>
              <a:rPr lang="en-US" dirty="0" smtClean="0"/>
              <a:t>answering yes to less than three items</a:t>
            </a:r>
            <a:endParaRPr lang="en-IN" dirty="0" smtClean="0"/>
          </a:p>
          <a:p>
            <a:endParaRPr lang="en-I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p:cNvSpPr>
          <p:nvPr/>
        </p:nvSpPr>
        <p:spPr bwMode="auto">
          <a:xfrm>
            <a:off x="152400" y="304800"/>
            <a:ext cx="8839200" cy="1225550"/>
          </a:xfrm>
          <a:prstGeom prst="rect">
            <a:avLst/>
          </a:prstGeom>
          <a:noFill/>
          <a:ln w="12700">
            <a:noFill/>
            <a:miter lim="800000"/>
            <a:headEnd/>
            <a:tailEnd/>
          </a:ln>
        </p:spPr>
        <p:txBody>
          <a:bodyPr lIns="0" tIns="0" rIns="0" bIns="0" anchor="ctr"/>
          <a:lstStyle/>
          <a:p>
            <a:pPr algn="ctr" eaLnBrk="1" hangingPunct="1">
              <a:lnSpc>
                <a:spcPct val="80000"/>
              </a:lnSpc>
              <a:spcBef>
                <a:spcPct val="20000"/>
              </a:spcBef>
              <a:buClr>
                <a:schemeClr val="hlink"/>
              </a:buClr>
              <a:buSzPct val="65000"/>
              <a:buFont typeface="Wingdings" pitchFamily="2" charset="2"/>
              <a:buNone/>
              <a:defRPr/>
            </a:pPr>
            <a:r>
              <a:rPr lang="en-US" sz="2800">
                <a:effectLst>
                  <a:outerShdw blurRad="38100" dist="38100" dir="2700000" algn="tl">
                    <a:srgbClr val="000000"/>
                  </a:outerShdw>
                </a:effectLst>
              </a:rPr>
              <a:t>Treatment of OSA with CPAP significantly improves symptoms and impacts QoL and prevents serious cardiovascular morbidity and mortality</a:t>
            </a:r>
          </a:p>
          <a:p>
            <a:pPr algn="ctr" eaLnBrk="1" hangingPunct="1">
              <a:defRPr/>
            </a:pPr>
            <a:endParaRPr lang="en-US" sz="2800">
              <a:solidFill>
                <a:srgbClr val="CCFFFF"/>
              </a:solidFill>
              <a:effectLst>
                <a:outerShdw blurRad="38100" dist="38100" dir="2700000" algn="tl">
                  <a:srgbClr val="000000"/>
                </a:outerShdw>
              </a:effectLst>
              <a:latin typeface="Arial" charset="0"/>
              <a:cs typeface="Arial" charset="0"/>
              <a:sym typeface="Arial" charset="0"/>
            </a:endParaRPr>
          </a:p>
        </p:txBody>
      </p:sp>
      <p:pic>
        <p:nvPicPr>
          <p:cNvPr id="14339" name="Picture 3"/>
          <p:cNvPicPr>
            <a:picLocks noChangeArrowheads="1"/>
          </p:cNvPicPr>
          <p:nvPr/>
        </p:nvPicPr>
        <p:blipFill>
          <a:blip r:embed="rId3" cstate="print"/>
          <a:srcRect/>
          <a:stretch>
            <a:fillRect/>
          </a:stretch>
        </p:blipFill>
        <p:spPr bwMode="auto">
          <a:xfrm>
            <a:off x="1295400" y="1981200"/>
            <a:ext cx="3086100" cy="4114800"/>
          </a:xfrm>
          <a:prstGeom prst="rect">
            <a:avLst/>
          </a:prstGeom>
          <a:noFill/>
          <a:ln w="12700">
            <a:noFill/>
            <a:miter lim="800000"/>
            <a:headEnd/>
            <a:tailEnd/>
          </a:ln>
        </p:spPr>
      </p:pic>
      <p:pic>
        <p:nvPicPr>
          <p:cNvPr id="14340" name="Picture 4"/>
          <p:cNvPicPr>
            <a:picLocks noChangeArrowheads="1"/>
          </p:cNvPicPr>
          <p:nvPr/>
        </p:nvPicPr>
        <p:blipFill>
          <a:blip r:embed="rId4" cstate="print"/>
          <a:srcRect/>
          <a:stretch>
            <a:fillRect/>
          </a:stretch>
        </p:blipFill>
        <p:spPr bwMode="auto">
          <a:xfrm>
            <a:off x="5638800" y="2438400"/>
            <a:ext cx="2341563" cy="2960688"/>
          </a:xfrm>
          <a:prstGeom prst="rect">
            <a:avLst/>
          </a:prstGeom>
          <a:noFill/>
          <a:ln w="12700">
            <a:noFill/>
            <a:miter lim="800000"/>
            <a:headEnd/>
            <a:tailEnd/>
          </a:ln>
        </p:spPr>
      </p:pic>
      <p:sp>
        <p:nvSpPr>
          <p:cNvPr id="14341" name="Line 6"/>
          <p:cNvSpPr>
            <a:spLocks noChangeShapeType="1"/>
          </p:cNvSpPr>
          <p:nvPr/>
        </p:nvSpPr>
        <p:spPr bwMode="auto">
          <a:xfrm flipV="1">
            <a:off x="0" y="1600200"/>
            <a:ext cx="9144000" cy="76200"/>
          </a:xfrm>
          <a:prstGeom prst="line">
            <a:avLst/>
          </a:prstGeom>
          <a:noFill/>
          <a:ln w="9525">
            <a:solidFill>
              <a:schemeClr val="tx1"/>
            </a:solidFill>
            <a:round/>
            <a:headEnd/>
            <a:tailEnd/>
          </a:ln>
        </p:spPr>
        <p:txBody>
          <a:bodyPr/>
          <a:lstStyle/>
          <a:p>
            <a:endParaRPr lang="en-IN"/>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5" name="Object 1"/>
          <p:cNvGraphicFramePr>
            <a:graphicFrameLocks noChangeAspect="1"/>
          </p:cNvGraphicFramePr>
          <p:nvPr/>
        </p:nvGraphicFramePr>
        <p:xfrm>
          <a:off x="838200" y="1295400"/>
          <a:ext cx="7086600" cy="4305300"/>
        </p:xfrm>
        <a:graphic>
          <a:graphicData uri="http://schemas.openxmlformats.org/presentationml/2006/ole">
            <p:oleObj spid="_x0000_s21506" r:id="rId4" imgW="4229279" imgH="3581281" progId="Excel.Sheet.8">
              <p:embed/>
            </p:oleObj>
          </a:graphicData>
        </a:graphic>
      </p:graphicFrame>
      <p:sp>
        <p:nvSpPr>
          <p:cNvPr id="6146" name="Line 2"/>
          <p:cNvSpPr>
            <a:spLocks noChangeShapeType="1"/>
          </p:cNvSpPr>
          <p:nvPr/>
        </p:nvSpPr>
        <p:spPr bwMode="auto">
          <a:xfrm>
            <a:off x="2286000" y="5257800"/>
            <a:ext cx="5257800" cy="1588"/>
          </a:xfrm>
          <a:prstGeom prst="line">
            <a:avLst/>
          </a:prstGeom>
          <a:noFill/>
          <a:ln w="28440">
            <a:solidFill>
              <a:srgbClr val="FFFF00"/>
            </a:solidFill>
            <a:miter lim="800000"/>
            <a:headEnd/>
            <a:tailEnd/>
          </a:ln>
          <a:effectLst/>
        </p:spPr>
        <p:txBody>
          <a:bodyPr/>
          <a:lstStyle/>
          <a:p>
            <a:endParaRPr lang="en-IN"/>
          </a:p>
        </p:txBody>
      </p:sp>
      <p:sp>
        <p:nvSpPr>
          <p:cNvPr id="6147" name="Text Box 3"/>
          <p:cNvSpPr txBox="1">
            <a:spLocks noChangeArrowheads="1"/>
          </p:cNvSpPr>
          <p:nvPr/>
        </p:nvSpPr>
        <p:spPr bwMode="auto">
          <a:xfrm>
            <a:off x="2438400" y="53498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Cancer</a:t>
            </a:r>
          </a:p>
        </p:txBody>
      </p:sp>
      <p:sp>
        <p:nvSpPr>
          <p:cNvPr id="6148" name="Text Box 4"/>
          <p:cNvSpPr txBox="1">
            <a:spLocks noChangeArrowheads="1"/>
          </p:cNvSpPr>
          <p:nvPr/>
        </p:nvSpPr>
        <p:spPr bwMode="auto">
          <a:xfrm>
            <a:off x="3581400" y="53498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IHD</a:t>
            </a:r>
          </a:p>
        </p:txBody>
      </p:sp>
      <p:sp>
        <p:nvSpPr>
          <p:cNvPr id="6149" name="Text Box 5"/>
          <p:cNvSpPr txBox="1">
            <a:spLocks noChangeArrowheads="1"/>
          </p:cNvSpPr>
          <p:nvPr/>
        </p:nvSpPr>
        <p:spPr bwMode="auto">
          <a:xfrm>
            <a:off x="4648200" y="53498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Stroke</a:t>
            </a:r>
          </a:p>
        </p:txBody>
      </p:sp>
      <p:sp>
        <p:nvSpPr>
          <p:cNvPr id="6150" name="Text Box 6"/>
          <p:cNvSpPr txBox="1">
            <a:spLocks noChangeArrowheads="1"/>
          </p:cNvSpPr>
          <p:nvPr/>
        </p:nvSpPr>
        <p:spPr bwMode="auto">
          <a:xfrm>
            <a:off x="5638800" y="53498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Diabetes</a:t>
            </a:r>
          </a:p>
        </p:txBody>
      </p:sp>
      <p:sp>
        <p:nvSpPr>
          <p:cNvPr id="6151" name="Text Box 7"/>
          <p:cNvSpPr txBox="1">
            <a:spLocks noChangeArrowheads="1"/>
          </p:cNvSpPr>
          <p:nvPr/>
        </p:nvSpPr>
        <p:spPr bwMode="auto">
          <a:xfrm>
            <a:off x="6477000" y="5349875"/>
            <a:ext cx="1905000" cy="520700"/>
          </a:xfrm>
          <a:prstGeom prst="rect">
            <a:avLst/>
          </a:prstGeom>
          <a:noFill/>
          <a:ln w="9525">
            <a:noFill/>
            <a:round/>
            <a:headEnd/>
            <a:tailEnd/>
          </a:ln>
          <a:effectLst/>
        </p:spPr>
        <p:txBody>
          <a:bodyPr lIns="90000" tIns="46800" rIns="90000" bIns="46800">
            <a:spAutoFit/>
          </a:bodyPr>
          <a:lstStyle/>
          <a:p>
            <a:pPr algn="ct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Chronic respiratory disease</a:t>
            </a:r>
          </a:p>
        </p:txBody>
      </p:sp>
      <p:sp>
        <p:nvSpPr>
          <p:cNvPr id="6152" name="Text Box 8"/>
          <p:cNvSpPr txBox="1">
            <a:spLocks noChangeArrowheads="1"/>
          </p:cNvSpPr>
          <p:nvPr/>
        </p:nvSpPr>
        <p:spPr bwMode="auto">
          <a:xfrm>
            <a:off x="2438400" y="4968875"/>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0.6 million</a:t>
            </a:r>
          </a:p>
        </p:txBody>
      </p:sp>
      <p:sp>
        <p:nvSpPr>
          <p:cNvPr id="6153" name="Text Box 9"/>
          <p:cNvSpPr txBox="1">
            <a:spLocks noChangeArrowheads="1"/>
          </p:cNvSpPr>
          <p:nvPr/>
        </p:nvSpPr>
        <p:spPr bwMode="auto">
          <a:xfrm>
            <a:off x="3505200" y="3673475"/>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25 million</a:t>
            </a:r>
          </a:p>
        </p:txBody>
      </p:sp>
      <p:sp>
        <p:nvSpPr>
          <p:cNvPr id="6154" name="Text Box 10"/>
          <p:cNvSpPr txBox="1">
            <a:spLocks noChangeArrowheads="1"/>
          </p:cNvSpPr>
          <p:nvPr/>
        </p:nvSpPr>
        <p:spPr bwMode="auto">
          <a:xfrm>
            <a:off x="4648200" y="4892675"/>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1 million</a:t>
            </a:r>
          </a:p>
        </p:txBody>
      </p:sp>
      <p:sp>
        <p:nvSpPr>
          <p:cNvPr id="6155" name="Text Box 11"/>
          <p:cNvSpPr txBox="1">
            <a:spLocks noChangeArrowheads="1"/>
          </p:cNvSpPr>
          <p:nvPr/>
        </p:nvSpPr>
        <p:spPr bwMode="auto">
          <a:xfrm>
            <a:off x="5643563" y="3521075"/>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28 million</a:t>
            </a:r>
          </a:p>
        </p:txBody>
      </p:sp>
      <p:sp>
        <p:nvSpPr>
          <p:cNvPr id="6156" name="Text Box 12"/>
          <p:cNvSpPr txBox="1">
            <a:spLocks noChangeArrowheads="1"/>
          </p:cNvSpPr>
          <p:nvPr/>
        </p:nvSpPr>
        <p:spPr bwMode="auto">
          <a:xfrm>
            <a:off x="6781800" y="1539875"/>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65 million</a:t>
            </a:r>
          </a:p>
        </p:txBody>
      </p:sp>
      <p:sp>
        <p:nvSpPr>
          <p:cNvPr id="6157" name="Text Box 13"/>
          <p:cNvSpPr txBox="1">
            <a:spLocks noChangeArrowheads="1"/>
          </p:cNvSpPr>
          <p:nvPr/>
        </p:nvSpPr>
        <p:spPr bwMode="auto">
          <a:xfrm>
            <a:off x="838200" y="228600"/>
            <a:ext cx="8153400" cy="825500"/>
          </a:xfrm>
          <a:prstGeom prst="rect">
            <a:avLst/>
          </a:prstGeom>
          <a:solidFill>
            <a:srgbClr val="800000"/>
          </a:solidFill>
          <a:ln w="25560">
            <a:solidFill>
              <a:srgbClr val="CC99FF"/>
            </a:solidFill>
            <a:miter lim="800000"/>
            <a:headEnd/>
            <a:tailEnd/>
          </a:ln>
          <a:effectLst/>
        </p:spPr>
        <p:txBody>
          <a:bodyPr lIns="90000" tIns="46800" rIns="90000" bIns="46800">
            <a:spAutoFit/>
          </a:bodyPr>
          <a:lstStyle/>
          <a:p>
            <a:pPr algn="ctr">
              <a:spcBef>
                <a:spcPts val="1500"/>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a:solidFill>
                  <a:srgbClr val="FFFF00"/>
                </a:solidFill>
              </a:rPr>
              <a:t>ESTIMATED MORBIDITY FOR NON COMMUNICABLE DISEASES IN INDIA</a:t>
            </a:r>
          </a:p>
        </p:txBody>
      </p:sp>
      <p:sp>
        <p:nvSpPr>
          <p:cNvPr id="6158" name="Text Box 14"/>
          <p:cNvSpPr txBox="1">
            <a:spLocks noChangeArrowheads="1"/>
          </p:cNvSpPr>
          <p:nvPr/>
        </p:nvSpPr>
        <p:spPr bwMode="auto">
          <a:xfrm>
            <a:off x="2057400" y="6019800"/>
            <a:ext cx="5562600" cy="715963"/>
          </a:xfrm>
          <a:prstGeom prst="rect">
            <a:avLst/>
          </a:prstGeom>
          <a:noFill/>
          <a:ln w="9525">
            <a:noFill/>
            <a:round/>
            <a:headEnd/>
            <a:tailEnd/>
          </a:ln>
          <a:effectLst/>
        </p:spPr>
        <p:txBody>
          <a:bodyPr lIns="90000" tIns="46800" rIns="90000" bIns="46800">
            <a:spAutoFit/>
          </a:bodyPr>
          <a:lstStyle/>
          <a:p>
            <a:pPr>
              <a:spcBef>
                <a:spcPts val="1125"/>
              </a:spcBef>
              <a:buClr>
                <a:srgbClr val="66FF33"/>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66FF33"/>
                </a:solidFill>
              </a:rPr>
              <a:t>(Nongkynrih B et al, JAPI 2004 Feb; 52: 118-123)</a:t>
            </a:r>
            <a:r>
              <a:rPr lang="ar-SA" b="1">
                <a:solidFill>
                  <a:srgbClr val="66FF33"/>
                </a:solidFill>
              </a:rPr>
              <a:t>‏</a:t>
            </a:r>
            <a:endParaRPr lang="en-US" b="1">
              <a:solidFill>
                <a:srgbClr val="66FF33"/>
              </a:solidFill>
            </a:endParaRPr>
          </a:p>
          <a:p>
            <a:pPr algn="r">
              <a:spcBef>
                <a:spcPts val="938"/>
              </a:spcBef>
              <a:buClr>
                <a:srgbClr val="66FF33"/>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500" b="1" i="1" u="sng">
                <a:solidFill>
                  <a:srgbClr val="66FF33"/>
                </a:solidFill>
              </a:rPr>
              <a:t>WHO, 2002 data</a:t>
            </a:r>
          </a:p>
        </p:txBody>
      </p:sp>
      <p:sp>
        <p:nvSpPr>
          <p:cNvPr id="6159" name="Line 15"/>
          <p:cNvSpPr>
            <a:spLocks noChangeShapeType="1"/>
          </p:cNvSpPr>
          <p:nvPr/>
        </p:nvSpPr>
        <p:spPr bwMode="auto">
          <a:xfrm>
            <a:off x="6934200" y="2514600"/>
            <a:ext cx="457200" cy="1588"/>
          </a:xfrm>
          <a:prstGeom prst="line">
            <a:avLst/>
          </a:prstGeom>
          <a:noFill/>
          <a:ln w="47520">
            <a:solidFill>
              <a:srgbClr val="FF6600"/>
            </a:solidFill>
            <a:prstDash val="sysDot"/>
            <a:miter lim="800000"/>
            <a:headEnd/>
            <a:tailEnd/>
          </a:ln>
          <a:effectLst/>
        </p:spPr>
        <p:txBody>
          <a:bodyPr/>
          <a:lstStyle/>
          <a:p>
            <a:endParaRPr lang="en-IN"/>
          </a:p>
        </p:txBody>
      </p:sp>
      <p:sp>
        <p:nvSpPr>
          <p:cNvPr id="6160" name="AutoShape 16"/>
          <p:cNvSpPr>
            <a:spLocks/>
          </p:cNvSpPr>
          <p:nvPr/>
        </p:nvSpPr>
        <p:spPr bwMode="auto">
          <a:xfrm>
            <a:off x="7467600" y="2514600"/>
            <a:ext cx="304800" cy="2667000"/>
          </a:xfrm>
          <a:prstGeom prst="rightBrace">
            <a:avLst>
              <a:gd name="adj1" fmla="val 72917"/>
              <a:gd name="adj2" fmla="val 50000"/>
            </a:avLst>
          </a:prstGeom>
          <a:noFill/>
          <a:ln w="9360">
            <a:solidFill>
              <a:srgbClr val="FFFF99"/>
            </a:solidFill>
            <a:miter lim="800000"/>
            <a:headEnd/>
            <a:tailEnd/>
          </a:ln>
          <a:effectLst/>
        </p:spPr>
        <p:txBody>
          <a:bodyPr wrap="none" anchor="ctr"/>
          <a:lstStyle/>
          <a:p>
            <a:endParaRPr lang="en-IN"/>
          </a:p>
        </p:txBody>
      </p:sp>
      <p:sp>
        <p:nvSpPr>
          <p:cNvPr id="6161" name="Text Box 17"/>
          <p:cNvSpPr txBox="1">
            <a:spLocks noChangeArrowheads="1"/>
          </p:cNvSpPr>
          <p:nvPr/>
        </p:nvSpPr>
        <p:spPr bwMode="auto">
          <a:xfrm>
            <a:off x="7772400" y="3411538"/>
            <a:ext cx="1219200" cy="785812"/>
          </a:xfrm>
          <a:prstGeom prst="rect">
            <a:avLst/>
          </a:prstGeom>
          <a:noFill/>
          <a:ln w="9525">
            <a:noFill/>
            <a:round/>
            <a:headEnd/>
            <a:tailEnd/>
          </a:ln>
          <a:effectLst/>
        </p:spPr>
        <p:txBody>
          <a:bodyPr lIns="90000" tIns="46800" rIns="90000" bIns="46800">
            <a:spAutoFit/>
          </a:bodyPr>
          <a:lstStyle/>
          <a:p>
            <a:pPr>
              <a:spcBef>
                <a:spcPts val="1125"/>
              </a:spcBef>
              <a:buClr>
                <a:srgbClr val="FF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00FF"/>
                </a:solidFill>
              </a:rPr>
              <a:t>Asthma</a:t>
            </a:r>
          </a:p>
          <a:p>
            <a:pPr>
              <a:spcBef>
                <a:spcPts val="1125"/>
              </a:spcBef>
              <a:buClr>
                <a:srgbClr val="FF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00FF"/>
                </a:solidFill>
              </a:rPr>
              <a:t>COPD</a:t>
            </a:r>
          </a:p>
        </p:txBody>
      </p:sp>
      <p:graphicFrame>
        <p:nvGraphicFramePr>
          <p:cNvPr id="6162" name="Object 18"/>
          <p:cNvGraphicFramePr>
            <a:graphicFrameLocks noChangeAspect="1"/>
          </p:cNvGraphicFramePr>
          <p:nvPr/>
        </p:nvGraphicFramePr>
        <p:xfrm>
          <a:off x="84138" y="152400"/>
          <a:ext cx="601662" cy="838200"/>
        </p:xfrm>
        <a:graphic>
          <a:graphicData uri="http://schemas.openxmlformats.org/presentationml/2006/ole">
            <p:oleObj spid="_x0000_s21507" r:id="rId5" imgW="6413830" imgH="8953960" progId="">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9" name="Object 1"/>
          <p:cNvGraphicFramePr>
            <a:graphicFrameLocks noChangeAspect="1"/>
          </p:cNvGraphicFramePr>
          <p:nvPr/>
        </p:nvGraphicFramePr>
        <p:xfrm>
          <a:off x="914400" y="1482725"/>
          <a:ext cx="7010400" cy="4613275"/>
        </p:xfrm>
        <a:graphic>
          <a:graphicData uri="http://schemas.openxmlformats.org/presentationml/2006/ole">
            <p:oleObj spid="_x0000_s22530" r:id="rId4" imgW="4774680" imgH="3149640" progId="Excel.Sheet.8">
              <p:embed/>
            </p:oleObj>
          </a:graphicData>
        </a:graphic>
      </p:graphicFrame>
      <p:sp>
        <p:nvSpPr>
          <p:cNvPr id="7170" name="Text Box 2"/>
          <p:cNvSpPr txBox="1">
            <a:spLocks noChangeArrowheads="1"/>
          </p:cNvSpPr>
          <p:nvPr/>
        </p:nvSpPr>
        <p:spPr bwMode="auto">
          <a:xfrm>
            <a:off x="914400" y="304800"/>
            <a:ext cx="7391400" cy="766763"/>
          </a:xfrm>
          <a:prstGeom prst="rect">
            <a:avLst/>
          </a:prstGeom>
          <a:solidFill>
            <a:srgbClr val="800000"/>
          </a:solidFill>
          <a:ln w="25560">
            <a:solidFill>
              <a:srgbClr val="CC99FF"/>
            </a:solidFill>
            <a:miter lim="800000"/>
            <a:headEnd/>
            <a:tailEnd/>
          </a:ln>
          <a:effectLst/>
        </p:spPr>
        <p:txBody>
          <a:bodyPr lIns="90000" tIns="46800" rIns="90000" bIns="46800">
            <a:spAutoFit/>
          </a:bodyPr>
          <a:lstStyle/>
          <a:p>
            <a:pPr algn="ctr">
              <a:lnSpc>
                <a:spcPct val="85000"/>
              </a:lnSpc>
              <a:spcBef>
                <a:spcPts val="1138"/>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600" b="1">
                <a:solidFill>
                  <a:srgbClr val="FFFF00"/>
                </a:solidFill>
              </a:rPr>
              <a:t>ESTIMATED NUMBER OF OBSTRUCTIVE AIRWAY DISEASE PATIENTS IN INDIA</a:t>
            </a:r>
          </a:p>
        </p:txBody>
      </p:sp>
      <p:sp>
        <p:nvSpPr>
          <p:cNvPr id="7171" name="Text Box 3"/>
          <p:cNvSpPr txBox="1">
            <a:spLocks noChangeArrowheads="1"/>
          </p:cNvSpPr>
          <p:nvPr/>
        </p:nvSpPr>
        <p:spPr bwMode="auto">
          <a:xfrm>
            <a:off x="152400" y="3962400"/>
            <a:ext cx="1066800" cy="368300"/>
          </a:xfrm>
          <a:prstGeom prst="rect">
            <a:avLst/>
          </a:prstGeom>
          <a:noFill/>
          <a:ln w="9525">
            <a:noFill/>
            <a:round/>
            <a:headEnd/>
            <a:tailEnd/>
          </a:ln>
          <a:effectLst/>
        </p:spPr>
        <p:txBody>
          <a:bodyPr lIns="90000" tIns="46800" rIns="90000" bIns="46800">
            <a:spAutoFit/>
          </a:bodyPr>
          <a:lstStyle/>
          <a:p>
            <a:pPr>
              <a:spcBef>
                <a:spcPts val="1125"/>
              </a:spcBef>
              <a:buClr>
                <a:srgbClr val="FF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00FF"/>
                </a:solidFill>
              </a:rPr>
              <a:t>Million</a:t>
            </a:r>
          </a:p>
        </p:txBody>
      </p:sp>
      <p:sp>
        <p:nvSpPr>
          <p:cNvPr id="7172" name="Rectangle 4"/>
          <p:cNvSpPr>
            <a:spLocks noChangeArrowheads="1"/>
          </p:cNvSpPr>
          <p:nvPr/>
        </p:nvSpPr>
        <p:spPr bwMode="auto">
          <a:xfrm>
            <a:off x="7620000" y="1981200"/>
            <a:ext cx="304800" cy="228600"/>
          </a:xfrm>
          <a:prstGeom prst="rect">
            <a:avLst/>
          </a:prstGeom>
          <a:solidFill>
            <a:srgbClr val="FFFF00"/>
          </a:solidFill>
          <a:ln w="9525">
            <a:noFill/>
            <a:round/>
            <a:headEnd/>
            <a:tailEnd/>
          </a:ln>
          <a:effectLst/>
        </p:spPr>
        <p:txBody>
          <a:bodyPr wrap="none" anchor="ctr"/>
          <a:lstStyle/>
          <a:p>
            <a:endParaRPr lang="en-IN"/>
          </a:p>
        </p:txBody>
      </p:sp>
      <p:sp>
        <p:nvSpPr>
          <p:cNvPr id="7173" name="Rectangle 5"/>
          <p:cNvSpPr>
            <a:spLocks noChangeArrowheads="1"/>
          </p:cNvSpPr>
          <p:nvPr/>
        </p:nvSpPr>
        <p:spPr bwMode="auto">
          <a:xfrm>
            <a:off x="7620000" y="2362200"/>
            <a:ext cx="304800" cy="228600"/>
          </a:xfrm>
          <a:prstGeom prst="rect">
            <a:avLst/>
          </a:prstGeom>
          <a:solidFill>
            <a:srgbClr val="FF0000"/>
          </a:solidFill>
          <a:ln w="9525">
            <a:noFill/>
            <a:round/>
            <a:headEnd/>
            <a:tailEnd/>
          </a:ln>
          <a:effectLst/>
        </p:spPr>
        <p:txBody>
          <a:bodyPr wrap="none" anchor="ctr"/>
          <a:lstStyle/>
          <a:p>
            <a:endParaRPr lang="en-IN"/>
          </a:p>
        </p:txBody>
      </p:sp>
      <p:sp>
        <p:nvSpPr>
          <p:cNvPr id="7174" name="Text Box 6"/>
          <p:cNvSpPr txBox="1">
            <a:spLocks noChangeArrowheads="1"/>
          </p:cNvSpPr>
          <p:nvPr/>
        </p:nvSpPr>
        <p:spPr bwMode="auto">
          <a:xfrm>
            <a:off x="8001000" y="1905000"/>
            <a:ext cx="1066800" cy="368300"/>
          </a:xfrm>
          <a:prstGeom prst="rect">
            <a:avLst/>
          </a:prstGeom>
          <a:noFill/>
          <a:ln w="9525">
            <a:noFill/>
            <a:round/>
            <a:headEnd/>
            <a:tailEnd/>
          </a:ln>
          <a:effectLst/>
        </p:spPr>
        <p:txBody>
          <a:bodyPr lIns="90000" tIns="46800" rIns="90000" bIns="46800">
            <a:spAutoFit/>
          </a:bodyPr>
          <a:lstStyle/>
          <a:p>
            <a:pPr>
              <a:spcBef>
                <a:spcPts val="1125"/>
              </a:spcBef>
              <a:buClr>
                <a:srgbClr val="FF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00FF"/>
                </a:solidFill>
              </a:rPr>
              <a:t>Asthma</a:t>
            </a:r>
          </a:p>
        </p:txBody>
      </p:sp>
      <p:sp>
        <p:nvSpPr>
          <p:cNvPr id="7175" name="Text Box 7"/>
          <p:cNvSpPr txBox="1">
            <a:spLocks noChangeArrowheads="1"/>
          </p:cNvSpPr>
          <p:nvPr/>
        </p:nvSpPr>
        <p:spPr bwMode="auto">
          <a:xfrm>
            <a:off x="8001000" y="2300288"/>
            <a:ext cx="1066800" cy="368300"/>
          </a:xfrm>
          <a:prstGeom prst="rect">
            <a:avLst/>
          </a:prstGeom>
          <a:noFill/>
          <a:ln w="9525">
            <a:noFill/>
            <a:round/>
            <a:headEnd/>
            <a:tailEnd/>
          </a:ln>
          <a:effectLst/>
        </p:spPr>
        <p:txBody>
          <a:bodyPr lIns="90000" tIns="46800" rIns="90000" bIns="46800">
            <a:spAutoFit/>
          </a:bodyPr>
          <a:lstStyle/>
          <a:p>
            <a:pPr>
              <a:spcBef>
                <a:spcPts val="1125"/>
              </a:spcBef>
              <a:buClr>
                <a:srgbClr val="FF00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00FF"/>
                </a:solidFill>
              </a:rPr>
              <a:t>COPD</a:t>
            </a:r>
          </a:p>
        </p:txBody>
      </p:sp>
      <p:sp>
        <p:nvSpPr>
          <p:cNvPr id="7176" name="Text Box 8"/>
          <p:cNvSpPr txBox="1">
            <a:spLocks noChangeArrowheads="1"/>
          </p:cNvSpPr>
          <p:nvPr/>
        </p:nvSpPr>
        <p:spPr bwMode="auto">
          <a:xfrm>
            <a:off x="2362200" y="2209800"/>
            <a:ext cx="1295400" cy="368300"/>
          </a:xfrm>
          <a:prstGeom prst="rect">
            <a:avLst/>
          </a:prstGeom>
          <a:noFill/>
          <a:ln w="9525">
            <a:noFill/>
            <a:round/>
            <a:headEnd/>
            <a:tailEnd/>
          </a:ln>
          <a:effectLst/>
        </p:spPr>
        <p:txBody>
          <a:bodyPr lIns="90000" tIns="46800" rIns="90000" bIns="46800">
            <a:spAutoFit/>
          </a:bodyPr>
          <a:lstStyle/>
          <a:p>
            <a:pPr>
              <a:spcBef>
                <a:spcPts val="112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28 million</a:t>
            </a:r>
          </a:p>
        </p:txBody>
      </p:sp>
      <p:sp>
        <p:nvSpPr>
          <p:cNvPr id="7177" name="Text Box 9"/>
          <p:cNvSpPr txBox="1">
            <a:spLocks noChangeArrowheads="1"/>
          </p:cNvSpPr>
          <p:nvPr/>
        </p:nvSpPr>
        <p:spPr bwMode="auto">
          <a:xfrm>
            <a:off x="3352800" y="3276600"/>
            <a:ext cx="1295400" cy="368300"/>
          </a:xfrm>
          <a:prstGeom prst="rect">
            <a:avLst/>
          </a:prstGeom>
          <a:noFill/>
          <a:ln w="9525">
            <a:noFill/>
            <a:round/>
            <a:headEnd/>
            <a:tailEnd/>
          </a:ln>
          <a:effectLst/>
        </p:spPr>
        <p:txBody>
          <a:bodyPr lIns="90000" tIns="46800" rIns="90000" bIns="46800">
            <a:spAutoFit/>
          </a:bodyPr>
          <a:lstStyle/>
          <a:p>
            <a:pPr>
              <a:spcBef>
                <a:spcPts val="112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17 million</a:t>
            </a:r>
          </a:p>
        </p:txBody>
      </p:sp>
      <p:sp>
        <p:nvSpPr>
          <p:cNvPr id="7178" name="Text Box 10"/>
          <p:cNvSpPr txBox="1">
            <a:spLocks noChangeArrowheads="1"/>
          </p:cNvSpPr>
          <p:nvPr/>
        </p:nvSpPr>
        <p:spPr bwMode="auto">
          <a:xfrm>
            <a:off x="4876800" y="1462088"/>
            <a:ext cx="1295400" cy="368300"/>
          </a:xfrm>
          <a:prstGeom prst="rect">
            <a:avLst/>
          </a:prstGeom>
          <a:noFill/>
          <a:ln w="9525">
            <a:noFill/>
            <a:round/>
            <a:headEnd/>
            <a:tailEnd/>
          </a:ln>
          <a:effectLst/>
        </p:spPr>
        <p:txBody>
          <a:bodyPr lIns="90000" tIns="46800" rIns="90000" bIns="46800">
            <a:spAutoFit/>
          </a:bodyPr>
          <a:lstStyle/>
          <a:p>
            <a:pPr>
              <a:spcBef>
                <a:spcPts val="112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35 million</a:t>
            </a:r>
          </a:p>
        </p:txBody>
      </p:sp>
      <p:sp>
        <p:nvSpPr>
          <p:cNvPr id="7179" name="Text Box 11"/>
          <p:cNvSpPr txBox="1">
            <a:spLocks noChangeArrowheads="1"/>
          </p:cNvSpPr>
          <p:nvPr/>
        </p:nvSpPr>
        <p:spPr bwMode="auto">
          <a:xfrm>
            <a:off x="5867400" y="2819400"/>
            <a:ext cx="1524000" cy="368300"/>
          </a:xfrm>
          <a:prstGeom prst="rect">
            <a:avLst/>
          </a:prstGeom>
          <a:noFill/>
          <a:ln w="9525">
            <a:noFill/>
            <a:round/>
            <a:headEnd/>
            <a:tailEnd/>
          </a:ln>
          <a:effectLst/>
        </p:spPr>
        <p:txBody>
          <a:bodyPr lIns="90000" tIns="46800" rIns="90000" bIns="46800">
            <a:spAutoFit/>
          </a:bodyPr>
          <a:lstStyle/>
          <a:p>
            <a:pPr>
              <a:spcBef>
                <a:spcPts val="112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22.2 million</a:t>
            </a:r>
          </a:p>
        </p:txBody>
      </p:sp>
      <p:sp>
        <p:nvSpPr>
          <p:cNvPr id="7180" name="Text Box 12"/>
          <p:cNvSpPr txBox="1">
            <a:spLocks noChangeArrowheads="1"/>
          </p:cNvSpPr>
          <p:nvPr/>
        </p:nvSpPr>
        <p:spPr bwMode="auto">
          <a:xfrm>
            <a:off x="4876800" y="4191000"/>
            <a:ext cx="914400" cy="368300"/>
          </a:xfrm>
          <a:prstGeom prst="rect">
            <a:avLst/>
          </a:prstGeom>
          <a:noFill/>
          <a:ln w="9525">
            <a:noFill/>
            <a:round/>
            <a:headEnd/>
            <a:tailEnd/>
          </a:ln>
          <a:effectLst/>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rPr>
              <a:t>25%</a:t>
            </a:r>
            <a:r>
              <a:rPr lang="en-US" b="1">
                <a:solidFill>
                  <a:srgbClr val="000000"/>
                </a:solidFill>
                <a:latin typeface="Symbol" pitchFamily="18" charset="2"/>
              </a:rPr>
              <a:t></a:t>
            </a:r>
          </a:p>
        </p:txBody>
      </p:sp>
      <p:sp>
        <p:nvSpPr>
          <p:cNvPr id="7181" name="Text Box 13"/>
          <p:cNvSpPr txBox="1">
            <a:spLocks noChangeArrowheads="1"/>
          </p:cNvSpPr>
          <p:nvPr/>
        </p:nvSpPr>
        <p:spPr bwMode="auto">
          <a:xfrm>
            <a:off x="5715000" y="4191000"/>
            <a:ext cx="914400" cy="368300"/>
          </a:xfrm>
          <a:prstGeom prst="rect">
            <a:avLst/>
          </a:prstGeom>
          <a:noFill/>
          <a:ln w="9525">
            <a:noFill/>
            <a:round/>
            <a:headEnd/>
            <a:tailEnd/>
          </a:ln>
          <a:effectLst/>
        </p:spPr>
        <p:txBody>
          <a:bodyPr lIns="90000" tIns="46800" rIns="90000" bIns="46800">
            <a:spAutoFit/>
          </a:bodyPr>
          <a:lstStyle/>
          <a:p>
            <a:pP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rPr>
              <a:t>30%</a:t>
            </a:r>
            <a:r>
              <a:rPr lang="en-US" b="1">
                <a:solidFill>
                  <a:srgbClr val="000000"/>
                </a:solidFill>
                <a:latin typeface="Symbol" pitchFamily="18" charset="2"/>
              </a:rPr>
              <a:t></a:t>
            </a:r>
          </a:p>
        </p:txBody>
      </p:sp>
      <p:sp>
        <p:nvSpPr>
          <p:cNvPr id="7182" name="Text Box 14"/>
          <p:cNvSpPr txBox="1">
            <a:spLocks noChangeArrowheads="1"/>
          </p:cNvSpPr>
          <p:nvPr/>
        </p:nvSpPr>
        <p:spPr bwMode="auto">
          <a:xfrm>
            <a:off x="2590800" y="5867400"/>
            <a:ext cx="990600" cy="368300"/>
          </a:xfrm>
          <a:prstGeom prst="rect">
            <a:avLst/>
          </a:prstGeom>
          <a:noFill/>
          <a:ln w="9525">
            <a:noFill/>
            <a:round/>
            <a:headEnd/>
            <a:tailEnd/>
          </a:ln>
          <a:effectLst/>
        </p:spPr>
        <p:txBody>
          <a:bodyPr lIns="90000" tIns="46800" rIns="90000" bIns="46800">
            <a:spAutoFit/>
          </a:bodyPr>
          <a:lstStyle/>
          <a:p>
            <a:pPr>
              <a:spcBef>
                <a:spcPts val="112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2006</a:t>
            </a:r>
          </a:p>
        </p:txBody>
      </p:sp>
      <p:sp>
        <p:nvSpPr>
          <p:cNvPr id="7183" name="Text Box 15"/>
          <p:cNvSpPr txBox="1">
            <a:spLocks noChangeArrowheads="1"/>
          </p:cNvSpPr>
          <p:nvPr/>
        </p:nvSpPr>
        <p:spPr bwMode="auto">
          <a:xfrm>
            <a:off x="5105400" y="5867400"/>
            <a:ext cx="990600" cy="368300"/>
          </a:xfrm>
          <a:prstGeom prst="rect">
            <a:avLst/>
          </a:prstGeom>
          <a:noFill/>
          <a:ln w="9525">
            <a:noFill/>
            <a:round/>
            <a:headEnd/>
            <a:tailEnd/>
          </a:ln>
          <a:effectLst/>
        </p:spPr>
        <p:txBody>
          <a:bodyPr lIns="90000" tIns="46800" rIns="90000" bIns="46800">
            <a:spAutoFit/>
          </a:bodyPr>
          <a:lstStyle/>
          <a:p>
            <a:pPr>
              <a:spcBef>
                <a:spcPts val="112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2016</a:t>
            </a:r>
          </a:p>
        </p:txBody>
      </p:sp>
      <p:sp>
        <p:nvSpPr>
          <p:cNvPr id="7184" name="Text Box 16"/>
          <p:cNvSpPr txBox="1">
            <a:spLocks noChangeArrowheads="1"/>
          </p:cNvSpPr>
          <p:nvPr/>
        </p:nvSpPr>
        <p:spPr bwMode="auto">
          <a:xfrm>
            <a:off x="228600" y="6338888"/>
            <a:ext cx="8686800" cy="368300"/>
          </a:xfrm>
          <a:prstGeom prst="rect">
            <a:avLst/>
          </a:prstGeom>
          <a:noFill/>
          <a:ln w="9525">
            <a:noFill/>
            <a:round/>
            <a:headEnd/>
            <a:tailEnd/>
          </a:ln>
          <a:effectLst/>
        </p:spPr>
        <p:txBody>
          <a:bodyPr lIns="90000" tIns="46800" rIns="90000" bIns="46800">
            <a:spAutoFit/>
          </a:bodyPr>
          <a:lstStyle/>
          <a:p>
            <a:pPr>
              <a:spcBef>
                <a:spcPts val="1125"/>
              </a:spcBef>
              <a:buClr>
                <a:srgbClr val="00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FF00"/>
                </a:solidFill>
              </a:rPr>
              <a:t>( Murthy KJR, NCMH Background Papers – Burden of Diseases in India, 2005 )</a:t>
            </a:r>
            <a:r>
              <a:rPr lang="ar-SA" b="1">
                <a:solidFill>
                  <a:srgbClr val="00FF00"/>
                </a:solidFill>
              </a:rPr>
              <a:t>‏</a:t>
            </a:r>
            <a:endParaRPr lang="en-US" b="1">
              <a:solidFill>
                <a:srgbClr val="00FF00"/>
              </a:solidFill>
            </a:endParaRPr>
          </a:p>
        </p:txBody>
      </p:sp>
      <p:graphicFrame>
        <p:nvGraphicFramePr>
          <p:cNvPr id="7185" name="Object 17"/>
          <p:cNvGraphicFramePr>
            <a:graphicFrameLocks noChangeAspect="1"/>
          </p:cNvGraphicFramePr>
          <p:nvPr/>
        </p:nvGraphicFramePr>
        <p:xfrm>
          <a:off x="152400" y="228600"/>
          <a:ext cx="601663" cy="838200"/>
        </p:xfrm>
        <a:graphic>
          <a:graphicData uri="http://schemas.openxmlformats.org/presentationml/2006/ole">
            <p:oleObj spid="_x0000_s22531" r:id="rId5" imgW="6413830" imgH="8953960" progId="">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57188" y="2000250"/>
          <a:ext cx="4610100" cy="2844800"/>
        </p:xfrm>
        <a:graphic>
          <a:graphicData uri="http://schemas.openxmlformats.org/presentationml/2006/ole">
            <p:oleObj spid="_x0000_s26626" name="Chart" r:id="rId4" imgW="4655833" imgH="2560320" progId="Excel.Sheet.8">
              <p:embed/>
            </p:oleObj>
          </a:graphicData>
        </a:graphic>
      </p:graphicFrame>
      <p:sp>
        <p:nvSpPr>
          <p:cNvPr id="18437" name="Text Box 3"/>
          <p:cNvSpPr txBox="1">
            <a:spLocks noChangeArrowheads="1"/>
          </p:cNvSpPr>
          <p:nvPr/>
        </p:nvSpPr>
        <p:spPr bwMode="auto">
          <a:xfrm>
            <a:off x="1000125"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1995</a:t>
            </a:r>
          </a:p>
        </p:txBody>
      </p:sp>
      <p:sp>
        <p:nvSpPr>
          <p:cNvPr id="18438" name="Text Box 4"/>
          <p:cNvSpPr txBox="1">
            <a:spLocks noChangeArrowheads="1"/>
          </p:cNvSpPr>
          <p:nvPr/>
        </p:nvSpPr>
        <p:spPr bwMode="auto">
          <a:xfrm>
            <a:off x="1714500"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2000</a:t>
            </a:r>
          </a:p>
        </p:txBody>
      </p:sp>
      <p:sp>
        <p:nvSpPr>
          <p:cNvPr id="18439" name="Text Box 5"/>
          <p:cNvSpPr txBox="1">
            <a:spLocks noChangeArrowheads="1"/>
          </p:cNvSpPr>
          <p:nvPr/>
        </p:nvSpPr>
        <p:spPr bwMode="auto">
          <a:xfrm>
            <a:off x="2428875"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2005</a:t>
            </a:r>
          </a:p>
        </p:txBody>
      </p:sp>
      <p:sp>
        <p:nvSpPr>
          <p:cNvPr id="18440" name="Text Box 6"/>
          <p:cNvSpPr txBox="1">
            <a:spLocks noChangeArrowheads="1"/>
          </p:cNvSpPr>
          <p:nvPr/>
        </p:nvSpPr>
        <p:spPr bwMode="auto">
          <a:xfrm>
            <a:off x="3143250"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2010</a:t>
            </a:r>
          </a:p>
        </p:txBody>
      </p:sp>
      <p:sp>
        <p:nvSpPr>
          <p:cNvPr id="18441" name="Text Box 7"/>
          <p:cNvSpPr txBox="1">
            <a:spLocks noChangeArrowheads="1"/>
          </p:cNvSpPr>
          <p:nvPr/>
        </p:nvSpPr>
        <p:spPr bwMode="auto">
          <a:xfrm>
            <a:off x="3857625"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2015</a:t>
            </a:r>
          </a:p>
        </p:txBody>
      </p:sp>
      <p:grpSp>
        <p:nvGrpSpPr>
          <p:cNvPr id="2" name="Group 33"/>
          <p:cNvGrpSpPr>
            <a:grpSpLocks/>
          </p:cNvGrpSpPr>
          <p:nvPr/>
        </p:nvGrpSpPr>
        <p:grpSpPr bwMode="auto">
          <a:xfrm>
            <a:off x="2214563" y="5143500"/>
            <a:ext cx="5486400" cy="457200"/>
            <a:chOff x="2214546" y="5143512"/>
            <a:chExt cx="5486400" cy="457200"/>
          </a:xfrm>
        </p:grpSpPr>
        <p:sp>
          <p:nvSpPr>
            <p:cNvPr id="18453" name="Rectangle 8"/>
            <p:cNvSpPr>
              <a:spLocks noChangeArrowheads="1"/>
            </p:cNvSpPr>
            <p:nvPr/>
          </p:nvSpPr>
          <p:spPr bwMode="auto">
            <a:xfrm>
              <a:off x="2428860" y="5286388"/>
              <a:ext cx="304800" cy="228600"/>
            </a:xfrm>
            <a:prstGeom prst="rect">
              <a:avLst/>
            </a:prstGeom>
            <a:solidFill>
              <a:srgbClr val="FFFF00"/>
            </a:solidFill>
            <a:ln w="9525">
              <a:solidFill>
                <a:schemeClr val="tx1"/>
              </a:solidFill>
              <a:miter lim="800000"/>
              <a:headEnd/>
              <a:tailEnd/>
            </a:ln>
          </p:spPr>
          <p:txBody>
            <a:bodyPr wrap="none" anchor="ctr"/>
            <a:lstStyle/>
            <a:p>
              <a:endParaRPr lang="en-IN">
                <a:solidFill>
                  <a:srgbClr val="002060"/>
                </a:solidFill>
                <a:latin typeface="Calibri" pitchFamily="34" charset="0"/>
              </a:endParaRPr>
            </a:p>
          </p:txBody>
        </p:sp>
        <p:sp>
          <p:nvSpPr>
            <p:cNvPr id="18454" name="Rectangle 9"/>
            <p:cNvSpPr>
              <a:spLocks noChangeArrowheads="1"/>
            </p:cNvSpPr>
            <p:nvPr/>
          </p:nvSpPr>
          <p:spPr bwMode="auto">
            <a:xfrm>
              <a:off x="4572000" y="5286388"/>
              <a:ext cx="304800" cy="228600"/>
            </a:xfrm>
            <a:prstGeom prst="rect">
              <a:avLst/>
            </a:prstGeom>
            <a:solidFill>
              <a:srgbClr val="CC99FF"/>
            </a:solidFill>
            <a:ln w="9525">
              <a:solidFill>
                <a:schemeClr val="tx1"/>
              </a:solidFill>
              <a:miter lim="800000"/>
              <a:headEnd/>
              <a:tailEnd/>
            </a:ln>
          </p:spPr>
          <p:txBody>
            <a:bodyPr wrap="none" anchor="ctr"/>
            <a:lstStyle/>
            <a:p>
              <a:endParaRPr lang="en-IN">
                <a:solidFill>
                  <a:srgbClr val="002060"/>
                </a:solidFill>
                <a:latin typeface="Calibri" pitchFamily="34" charset="0"/>
              </a:endParaRPr>
            </a:p>
          </p:txBody>
        </p:sp>
        <p:sp>
          <p:nvSpPr>
            <p:cNvPr id="18455" name="Text Box 10"/>
            <p:cNvSpPr txBox="1">
              <a:spLocks noChangeArrowheads="1"/>
            </p:cNvSpPr>
            <p:nvPr/>
          </p:nvSpPr>
          <p:spPr bwMode="auto">
            <a:xfrm>
              <a:off x="2857488" y="5214950"/>
              <a:ext cx="1600200" cy="320675"/>
            </a:xfrm>
            <a:prstGeom prst="rect">
              <a:avLst/>
            </a:prstGeom>
            <a:noFill/>
            <a:ln w="9525">
              <a:noFill/>
              <a:miter lim="800000"/>
              <a:headEnd/>
              <a:tailEnd/>
            </a:ln>
          </p:spPr>
          <p:txBody>
            <a:bodyPr>
              <a:spAutoFit/>
            </a:bodyPr>
            <a:lstStyle/>
            <a:p>
              <a:pPr>
                <a:spcBef>
                  <a:spcPct val="50000"/>
                </a:spcBef>
              </a:pPr>
              <a:r>
                <a:rPr lang="en-US" sz="1500" b="1" dirty="0">
                  <a:solidFill>
                    <a:srgbClr val="002060"/>
                  </a:solidFill>
                </a:rPr>
                <a:t>Current</a:t>
              </a:r>
            </a:p>
          </p:txBody>
        </p:sp>
        <p:sp>
          <p:nvSpPr>
            <p:cNvPr id="18456" name="Text Box 11"/>
            <p:cNvSpPr txBox="1">
              <a:spLocks noChangeArrowheads="1"/>
            </p:cNvSpPr>
            <p:nvPr/>
          </p:nvSpPr>
          <p:spPr bwMode="auto">
            <a:xfrm>
              <a:off x="5000627" y="5214950"/>
              <a:ext cx="2466955" cy="323165"/>
            </a:xfrm>
            <a:prstGeom prst="rect">
              <a:avLst/>
            </a:prstGeom>
            <a:noFill/>
            <a:ln w="9525">
              <a:noFill/>
              <a:miter lim="800000"/>
              <a:headEnd/>
              <a:tailEnd/>
            </a:ln>
          </p:spPr>
          <p:txBody>
            <a:bodyPr wrap="square">
              <a:spAutoFit/>
            </a:bodyPr>
            <a:lstStyle/>
            <a:p>
              <a:pPr>
                <a:spcBef>
                  <a:spcPct val="50000"/>
                </a:spcBef>
              </a:pPr>
              <a:r>
                <a:rPr lang="en-US" sz="1500" b="1" dirty="0">
                  <a:solidFill>
                    <a:srgbClr val="002060"/>
                  </a:solidFill>
                </a:rPr>
                <a:t>If we follow guidelines</a:t>
              </a:r>
            </a:p>
          </p:txBody>
        </p:sp>
        <p:sp>
          <p:nvSpPr>
            <p:cNvPr id="18457" name="Rectangle 12"/>
            <p:cNvSpPr>
              <a:spLocks noChangeArrowheads="1"/>
            </p:cNvSpPr>
            <p:nvPr/>
          </p:nvSpPr>
          <p:spPr bwMode="auto">
            <a:xfrm>
              <a:off x="2214546" y="5143512"/>
              <a:ext cx="5486400" cy="457200"/>
            </a:xfrm>
            <a:prstGeom prst="rect">
              <a:avLst/>
            </a:prstGeom>
            <a:noFill/>
            <a:ln w="22225">
              <a:solidFill>
                <a:srgbClr val="CC99FF"/>
              </a:solidFill>
              <a:miter lim="800000"/>
              <a:headEnd/>
              <a:tailEnd/>
            </a:ln>
          </p:spPr>
          <p:txBody>
            <a:bodyPr wrap="none" anchor="ctr"/>
            <a:lstStyle/>
            <a:p>
              <a:endParaRPr lang="en-IN">
                <a:solidFill>
                  <a:srgbClr val="002060"/>
                </a:solidFill>
                <a:latin typeface="Calibri" pitchFamily="34" charset="0"/>
              </a:endParaRPr>
            </a:p>
          </p:txBody>
        </p:sp>
      </p:grpSp>
      <p:sp>
        <p:nvSpPr>
          <p:cNvPr id="18443" name="Text Box 21"/>
          <p:cNvSpPr txBox="1">
            <a:spLocks noChangeArrowheads="1"/>
          </p:cNvSpPr>
          <p:nvPr/>
        </p:nvSpPr>
        <p:spPr bwMode="auto">
          <a:xfrm>
            <a:off x="2071688" y="1714500"/>
            <a:ext cx="1752600" cy="406400"/>
          </a:xfrm>
          <a:prstGeom prst="rect">
            <a:avLst/>
          </a:prstGeom>
          <a:solidFill>
            <a:srgbClr val="000000"/>
          </a:solidFill>
          <a:ln w="9525">
            <a:solidFill>
              <a:srgbClr val="00FF00"/>
            </a:solidFill>
            <a:miter lim="800000"/>
            <a:headEnd/>
            <a:tailEnd/>
          </a:ln>
        </p:spPr>
        <p:txBody>
          <a:bodyPr>
            <a:spAutoFit/>
          </a:bodyPr>
          <a:lstStyle/>
          <a:p>
            <a:pPr>
              <a:spcBef>
                <a:spcPct val="50000"/>
              </a:spcBef>
            </a:pPr>
            <a:r>
              <a:rPr lang="en-US" sz="2000" b="1" dirty="0">
                <a:solidFill>
                  <a:schemeClr val="bg1"/>
                </a:solidFill>
              </a:rPr>
              <a:t>7641 crores</a:t>
            </a:r>
          </a:p>
        </p:txBody>
      </p:sp>
      <p:sp>
        <p:nvSpPr>
          <p:cNvPr id="18444" name="Text Box 23"/>
          <p:cNvSpPr txBox="1">
            <a:spLocks noChangeArrowheads="1"/>
          </p:cNvSpPr>
          <p:nvPr/>
        </p:nvSpPr>
        <p:spPr bwMode="auto">
          <a:xfrm>
            <a:off x="1571625" y="5943600"/>
            <a:ext cx="6096000" cy="366713"/>
          </a:xfrm>
          <a:prstGeom prst="rect">
            <a:avLst/>
          </a:prstGeom>
          <a:noFill/>
          <a:ln w="9525">
            <a:noFill/>
            <a:miter lim="800000"/>
            <a:headEnd/>
            <a:tailEnd/>
          </a:ln>
        </p:spPr>
        <p:txBody>
          <a:bodyPr>
            <a:spAutoFit/>
          </a:bodyPr>
          <a:lstStyle/>
          <a:p>
            <a:pPr>
              <a:spcBef>
                <a:spcPct val="50000"/>
              </a:spcBef>
            </a:pPr>
            <a:r>
              <a:rPr lang="en-US" b="1" dirty="0">
                <a:solidFill>
                  <a:srgbClr val="002060"/>
                </a:solidFill>
              </a:rPr>
              <a:t>(Murthy KJR et al, NCMH Background Papers, 2005)</a:t>
            </a:r>
          </a:p>
        </p:txBody>
      </p:sp>
      <p:sp>
        <p:nvSpPr>
          <p:cNvPr id="18445" name="Text Box 24"/>
          <p:cNvSpPr txBox="1">
            <a:spLocks noChangeArrowheads="1"/>
          </p:cNvSpPr>
          <p:nvPr/>
        </p:nvSpPr>
        <p:spPr bwMode="auto">
          <a:xfrm>
            <a:off x="1066800" y="152401"/>
            <a:ext cx="7086600" cy="830997"/>
          </a:xfrm>
          <a:prstGeom prst="rect">
            <a:avLst/>
          </a:prstGeom>
          <a:solidFill>
            <a:schemeClr val="accent1">
              <a:lumMod val="40000"/>
              <a:lumOff val="60000"/>
            </a:schemeClr>
          </a:solidFill>
          <a:ln w="22225">
            <a:solidFill>
              <a:srgbClr val="CC99FF"/>
            </a:solidFill>
            <a:miter lim="800000"/>
            <a:headEnd/>
            <a:tailEnd/>
          </a:ln>
        </p:spPr>
        <p:txBody>
          <a:bodyPr wrap="square">
            <a:spAutoFit/>
          </a:bodyPr>
          <a:lstStyle/>
          <a:p>
            <a:pPr algn="ctr">
              <a:spcBef>
                <a:spcPct val="50000"/>
              </a:spcBef>
            </a:pPr>
            <a:r>
              <a:rPr lang="en-US" sz="2400" b="1" dirty="0">
                <a:latin typeface="Book Antiqua" pitchFamily="18" charset="0"/>
              </a:rPr>
              <a:t>ECONOMIC BURDEN OF ASTHMA AND COPD IN INDIA</a:t>
            </a:r>
          </a:p>
        </p:txBody>
      </p:sp>
      <p:sp>
        <p:nvSpPr>
          <p:cNvPr id="18446" name="Text Box 25"/>
          <p:cNvSpPr txBox="1">
            <a:spLocks noChangeArrowheads="1"/>
          </p:cNvSpPr>
          <p:nvPr/>
        </p:nvSpPr>
        <p:spPr bwMode="auto">
          <a:xfrm rot="-5358093">
            <a:off x="-724693" y="3099594"/>
            <a:ext cx="2103437"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Amount in Crores</a:t>
            </a:r>
          </a:p>
        </p:txBody>
      </p:sp>
      <p:graphicFrame>
        <p:nvGraphicFramePr>
          <p:cNvPr id="18435" name="Object 3"/>
          <p:cNvGraphicFramePr>
            <a:graphicFrameLocks noChangeAspect="1"/>
          </p:cNvGraphicFramePr>
          <p:nvPr/>
        </p:nvGraphicFramePr>
        <p:xfrm>
          <a:off x="152400" y="228600"/>
          <a:ext cx="601663" cy="838200"/>
        </p:xfrm>
        <a:graphic>
          <a:graphicData uri="http://schemas.openxmlformats.org/presentationml/2006/ole">
            <p:oleObj spid="_x0000_s26627" name="CorelPhotoPaint.Image.10" r:id="rId5" imgW="6413830" imgH="8953960" progId="">
              <p:embed/>
            </p:oleObj>
          </a:graphicData>
        </a:graphic>
      </p:graphicFrame>
      <p:graphicFrame>
        <p:nvGraphicFramePr>
          <p:cNvPr id="18436" name="Object 4"/>
          <p:cNvGraphicFramePr>
            <a:graphicFrameLocks noChangeAspect="1"/>
          </p:cNvGraphicFramePr>
          <p:nvPr/>
        </p:nvGraphicFramePr>
        <p:xfrm>
          <a:off x="4784725" y="2000250"/>
          <a:ext cx="4359275" cy="2789238"/>
        </p:xfrm>
        <a:graphic>
          <a:graphicData uri="http://schemas.openxmlformats.org/presentationml/2006/ole">
            <p:oleObj spid="_x0000_s26628" name="Chart" r:id="rId6" imgW="4648281" imgH="2567886" progId="Excel.Sheet.8">
              <p:embed/>
            </p:oleObj>
          </a:graphicData>
        </a:graphic>
      </p:graphicFrame>
      <p:sp>
        <p:nvSpPr>
          <p:cNvPr id="18447" name="Text Box 16"/>
          <p:cNvSpPr txBox="1">
            <a:spLocks noChangeArrowheads="1"/>
          </p:cNvSpPr>
          <p:nvPr/>
        </p:nvSpPr>
        <p:spPr bwMode="auto">
          <a:xfrm>
            <a:off x="6286500" y="1643063"/>
            <a:ext cx="2019300" cy="400110"/>
          </a:xfrm>
          <a:prstGeom prst="rect">
            <a:avLst/>
          </a:prstGeom>
          <a:solidFill>
            <a:srgbClr val="000000"/>
          </a:solidFill>
          <a:ln w="9525">
            <a:solidFill>
              <a:srgbClr val="00FF00"/>
            </a:solidFill>
            <a:miter lim="800000"/>
            <a:headEnd/>
            <a:tailEnd/>
          </a:ln>
        </p:spPr>
        <p:txBody>
          <a:bodyPr wrap="square">
            <a:spAutoFit/>
          </a:bodyPr>
          <a:lstStyle/>
          <a:p>
            <a:pPr>
              <a:spcBef>
                <a:spcPct val="50000"/>
              </a:spcBef>
            </a:pPr>
            <a:r>
              <a:rPr lang="en-US" sz="2000" b="1" dirty="0">
                <a:solidFill>
                  <a:schemeClr val="bg1"/>
                </a:solidFill>
              </a:rPr>
              <a:t>25,209 crores</a:t>
            </a:r>
          </a:p>
        </p:txBody>
      </p:sp>
      <p:sp>
        <p:nvSpPr>
          <p:cNvPr id="18448" name="Text Box 3"/>
          <p:cNvSpPr txBox="1">
            <a:spLocks noChangeArrowheads="1"/>
          </p:cNvSpPr>
          <p:nvPr/>
        </p:nvSpPr>
        <p:spPr bwMode="auto">
          <a:xfrm>
            <a:off x="5314950"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1996</a:t>
            </a:r>
          </a:p>
        </p:txBody>
      </p:sp>
      <p:sp>
        <p:nvSpPr>
          <p:cNvPr id="18449" name="Text Box 4"/>
          <p:cNvSpPr txBox="1">
            <a:spLocks noChangeArrowheads="1"/>
          </p:cNvSpPr>
          <p:nvPr/>
        </p:nvSpPr>
        <p:spPr bwMode="auto">
          <a:xfrm>
            <a:off x="6143625"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2001</a:t>
            </a:r>
          </a:p>
        </p:txBody>
      </p:sp>
      <p:sp>
        <p:nvSpPr>
          <p:cNvPr id="18450" name="Text Box 5"/>
          <p:cNvSpPr txBox="1">
            <a:spLocks noChangeArrowheads="1"/>
          </p:cNvSpPr>
          <p:nvPr/>
        </p:nvSpPr>
        <p:spPr bwMode="auto">
          <a:xfrm>
            <a:off x="6815138"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2006</a:t>
            </a:r>
          </a:p>
        </p:txBody>
      </p:sp>
      <p:sp>
        <p:nvSpPr>
          <p:cNvPr id="18451" name="Text Box 6"/>
          <p:cNvSpPr txBox="1">
            <a:spLocks noChangeArrowheads="1"/>
          </p:cNvSpPr>
          <p:nvPr/>
        </p:nvSpPr>
        <p:spPr bwMode="auto">
          <a:xfrm>
            <a:off x="7458075"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2011</a:t>
            </a:r>
          </a:p>
        </p:txBody>
      </p:sp>
      <p:sp>
        <p:nvSpPr>
          <p:cNvPr id="18452" name="Text Box 7"/>
          <p:cNvSpPr txBox="1">
            <a:spLocks noChangeArrowheads="1"/>
          </p:cNvSpPr>
          <p:nvPr/>
        </p:nvSpPr>
        <p:spPr bwMode="auto">
          <a:xfrm>
            <a:off x="8172450" y="4500563"/>
            <a:ext cx="685800" cy="320675"/>
          </a:xfrm>
          <a:prstGeom prst="rect">
            <a:avLst/>
          </a:prstGeom>
          <a:noFill/>
          <a:ln w="9525">
            <a:noFill/>
            <a:miter lim="800000"/>
            <a:headEnd/>
            <a:tailEnd/>
          </a:ln>
        </p:spPr>
        <p:txBody>
          <a:bodyPr>
            <a:spAutoFit/>
          </a:bodyPr>
          <a:lstStyle/>
          <a:p>
            <a:pPr>
              <a:spcBef>
                <a:spcPct val="50000"/>
              </a:spcBef>
            </a:pPr>
            <a:r>
              <a:rPr lang="en-US" sz="1500" b="1">
                <a:solidFill>
                  <a:srgbClr val="002060"/>
                </a:solidFill>
              </a:rPr>
              <a:t>2016</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ChangeArrowheads="1"/>
          </p:cNvSpPr>
          <p:nvPr/>
        </p:nvSpPr>
        <p:spPr bwMode="auto">
          <a:xfrm>
            <a:off x="4953000" y="6019800"/>
            <a:ext cx="3886200" cy="533400"/>
          </a:xfrm>
          <a:prstGeom prst="rect">
            <a:avLst/>
          </a:prstGeom>
          <a:noFill/>
          <a:ln w="9525">
            <a:noFill/>
            <a:miter lim="800000"/>
            <a:headEnd/>
            <a:tailEnd/>
          </a:ln>
          <a:effectLst/>
        </p:spPr>
        <p:txBody>
          <a:bodyPr wrap="none" anchor="ctr"/>
          <a:lstStyle/>
          <a:p>
            <a:pPr algn="r"/>
            <a:r>
              <a:rPr lang="en-US" sz="1800" i="1">
                <a:solidFill>
                  <a:schemeClr val="bg1"/>
                </a:solidFill>
                <a:latin typeface="Arial" pitchFamily="34" charset="0"/>
              </a:rPr>
              <a:t>GINA 2003</a:t>
            </a:r>
          </a:p>
        </p:txBody>
      </p:sp>
      <p:sp>
        <p:nvSpPr>
          <p:cNvPr id="74756" name="Rectangle 4"/>
          <p:cNvSpPr>
            <a:spLocks noGrp="1" noChangeArrowheads="1"/>
          </p:cNvSpPr>
          <p:nvPr>
            <p:ph type="title"/>
          </p:nvPr>
        </p:nvSpPr>
        <p:spPr/>
        <p:txBody>
          <a:bodyPr/>
          <a:lstStyle/>
          <a:p>
            <a:pPr algn="ctr"/>
            <a:r>
              <a:rPr lang="en-US"/>
              <a:t>Definition of Asthma </a:t>
            </a:r>
          </a:p>
        </p:txBody>
      </p:sp>
      <p:sp>
        <p:nvSpPr>
          <p:cNvPr id="74757" name="Rectangle 5"/>
          <p:cNvSpPr>
            <a:spLocks noGrp="1" noChangeArrowheads="1"/>
          </p:cNvSpPr>
          <p:nvPr>
            <p:ph type="body" idx="1"/>
          </p:nvPr>
        </p:nvSpPr>
        <p:spPr>
          <a:xfrm>
            <a:off x="685800" y="1447800"/>
            <a:ext cx="7770813" cy="4572000"/>
          </a:xfrm>
        </p:spPr>
        <p:txBody>
          <a:bodyPr/>
          <a:lstStyle/>
          <a:p>
            <a:r>
              <a:rPr lang="en-US" sz="2600"/>
              <a:t>A chronic inflammatory disorder of the airways</a:t>
            </a:r>
          </a:p>
          <a:p>
            <a:r>
              <a:rPr lang="en-US" sz="2600"/>
              <a:t>Many cells and cellular elements play a role</a:t>
            </a:r>
          </a:p>
          <a:p>
            <a:r>
              <a:rPr lang="en-US" sz="2600"/>
              <a:t>Chronic inflammation leads to an increase in airway hyper responsiveness with recurrent episodes  of wheezing, coughing and shortness of breath</a:t>
            </a:r>
          </a:p>
          <a:p>
            <a:r>
              <a:rPr lang="en-US" sz="2600"/>
              <a:t>Widespread, variable and often reversible airflow limitation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p:nvPr>
        </p:nvSpPr>
        <p:spPr>
          <a:xfrm>
            <a:off x="377825" y="228600"/>
            <a:ext cx="8385175" cy="639763"/>
          </a:xfrm>
        </p:spPr>
        <p:txBody>
          <a:bodyPr>
            <a:normAutofit fontScale="90000"/>
          </a:bodyPr>
          <a:lstStyle/>
          <a:p>
            <a:r>
              <a:rPr lang="en-US" sz="3200"/>
              <a:t>Mechanisms Underlying the </a:t>
            </a:r>
            <a:br>
              <a:rPr lang="en-US" sz="3200"/>
            </a:br>
            <a:r>
              <a:rPr lang="en-US" sz="3200"/>
              <a:t>Definition of Asthma</a:t>
            </a:r>
          </a:p>
        </p:txBody>
      </p:sp>
      <p:sp>
        <p:nvSpPr>
          <p:cNvPr id="59396" name="Rectangle 4"/>
          <p:cNvSpPr>
            <a:spLocks noGrp="1" noChangeArrowheads="1"/>
          </p:cNvSpPr>
          <p:nvPr>
            <p:ph type="body" idx="1"/>
          </p:nvPr>
        </p:nvSpPr>
        <p:spPr>
          <a:xfrm>
            <a:off x="685800" y="1447800"/>
            <a:ext cx="7770813" cy="701675"/>
          </a:xfrm>
        </p:spPr>
        <p:txBody>
          <a:bodyPr/>
          <a:lstStyle/>
          <a:p>
            <a:pPr marL="0" indent="0" algn="ctr">
              <a:buFont typeface="Wingdings" pitchFamily="2" charset="2"/>
              <a:buNone/>
            </a:pPr>
            <a:r>
              <a:rPr lang="en-US" sz="2000"/>
              <a:t>Risk Factors</a:t>
            </a:r>
            <a:br>
              <a:rPr lang="en-US" sz="2000"/>
            </a:br>
            <a:r>
              <a:rPr lang="en-US" sz="2000"/>
              <a:t>(for development of asthma)</a:t>
            </a:r>
          </a:p>
        </p:txBody>
      </p:sp>
      <p:sp>
        <p:nvSpPr>
          <p:cNvPr id="59397" name="Rectangle 5"/>
          <p:cNvSpPr>
            <a:spLocks noChangeArrowheads="1"/>
          </p:cNvSpPr>
          <p:nvPr/>
        </p:nvSpPr>
        <p:spPr bwMode="auto">
          <a:xfrm>
            <a:off x="685800" y="4343400"/>
            <a:ext cx="1371600" cy="457200"/>
          </a:xfrm>
          <a:prstGeom prst="rect">
            <a:avLst/>
          </a:prstGeom>
          <a:noFill/>
          <a:ln w="9525">
            <a:noFill/>
            <a:miter lim="800000"/>
            <a:headEnd/>
            <a:tailEnd/>
          </a:ln>
          <a:effectLst/>
        </p:spPr>
        <p:txBody>
          <a:bodyPr lIns="90000" tIns="46800" rIns="90000" bIns="46800"/>
          <a:lstStyle/>
          <a:p>
            <a:pPr algn="ctr" defTabSz="449263">
              <a:spcAft>
                <a:spcPts val="1863"/>
              </a:spcAft>
              <a:buClr>
                <a:srgbClr val="FF0000"/>
              </a:buClr>
              <a:buSzPct val="80000"/>
              <a:buFont typeface="Wingdings" pitchFamily="2" charset="2"/>
              <a:buNone/>
            </a:pPr>
            <a:r>
              <a:rPr lang="en-US" sz="2000">
                <a:solidFill>
                  <a:srgbClr val="FFFFFF"/>
                </a:solidFill>
                <a:latin typeface="Arial" pitchFamily="34" charset="0"/>
              </a:rPr>
              <a:t>Airway</a:t>
            </a:r>
          </a:p>
        </p:txBody>
      </p:sp>
      <p:sp>
        <p:nvSpPr>
          <p:cNvPr id="59398" name="Rectangle 6"/>
          <p:cNvSpPr>
            <a:spLocks noChangeArrowheads="1"/>
          </p:cNvSpPr>
          <p:nvPr/>
        </p:nvSpPr>
        <p:spPr bwMode="auto">
          <a:xfrm>
            <a:off x="304800" y="4876800"/>
            <a:ext cx="2895600" cy="457200"/>
          </a:xfrm>
          <a:prstGeom prst="rect">
            <a:avLst/>
          </a:prstGeom>
          <a:noFill/>
          <a:ln w="9525">
            <a:noFill/>
            <a:miter lim="800000"/>
            <a:headEnd/>
            <a:tailEnd/>
          </a:ln>
          <a:effectLst/>
        </p:spPr>
        <p:txBody>
          <a:bodyPr lIns="90000" tIns="46800" rIns="90000" bIns="46800"/>
          <a:lstStyle/>
          <a:p>
            <a:pPr algn="ctr" defTabSz="449263">
              <a:spcAft>
                <a:spcPts val="1863"/>
              </a:spcAft>
              <a:buClr>
                <a:srgbClr val="FF0000"/>
              </a:buClr>
              <a:buSzPct val="80000"/>
              <a:buFont typeface="Wingdings" pitchFamily="2" charset="2"/>
              <a:buNone/>
            </a:pPr>
            <a:r>
              <a:rPr lang="en-US" sz="2000">
                <a:solidFill>
                  <a:srgbClr val="FFFFFF"/>
                </a:solidFill>
                <a:latin typeface="Arial" pitchFamily="34" charset="0"/>
              </a:rPr>
              <a:t>Hyperresponsiveness</a:t>
            </a:r>
          </a:p>
        </p:txBody>
      </p:sp>
      <p:sp>
        <p:nvSpPr>
          <p:cNvPr id="59399" name="Rectangle 7"/>
          <p:cNvSpPr>
            <a:spLocks noChangeArrowheads="1"/>
          </p:cNvSpPr>
          <p:nvPr/>
        </p:nvSpPr>
        <p:spPr bwMode="auto">
          <a:xfrm>
            <a:off x="5791200" y="4876800"/>
            <a:ext cx="2895600" cy="457200"/>
          </a:xfrm>
          <a:prstGeom prst="rect">
            <a:avLst/>
          </a:prstGeom>
          <a:noFill/>
          <a:ln w="9525">
            <a:noFill/>
            <a:miter lim="800000"/>
            <a:headEnd/>
            <a:tailEnd/>
          </a:ln>
          <a:effectLst/>
        </p:spPr>
        <p:txBody>
          <a:bodyPr lIns="90000" tIns="46800" rIns="90000" bIns="46800"/>
          <a:lstStyle/>
          <a:p>
            <a:pPr algn="ctr" defTabSz="449263">
              <a:spcAft>
                <a:spcPts val="1863"/>
              </a:spcAft>
              <a:buClr>
                <a:srgbClr val="FF0000"/>
              </a:buClr>
              <a:buSzPct val="80000"/>
              <a:buFont typeface="Wingdings" pitchFamily="2" charset="2"/>
              <a:buNone/>
            </a:pPr>
            <a:r>
              <a:rPr lang="en-US" sz="2000">
                <a:solidFill>
                  <a:srgbClr val="FFFFFF"/>
                </a:solidFill>
                <a:latin typeface="Arial" pitchFamily="34" charset="0"/>
              </a:rPr>
              <a:t>Airflow Obstruction</a:t>
            </a:r>
          </a:p>
        </p:txBody>
      </p:sp>
      <p:sp>
        <p:nvSpPr>
          <p:cNvPr id="59400" name="Rectangle 8"/>
          <p:cNvSpPr>
            <a:spLocks noChangeArrowheads="1"/>
          </p:cNvSpPr>
          <p:nvPr/>
        </p:nvSpPr>
        <p:spPr bwMode="auto">
          <a:xfrm>
            <a:off x="3124200" y="5867400"/>
            <a:ext cx="2895600" cy="457200"/>
          </a:xfrm>
          <a:prstGeom prst="rect">
            <a:avLst/>
          </a:prstGeom>
          <a:noFill/>
          <a:ln w="9525">
            <a:noFill/>
            <a:miter lim="800000"/>
            <a:headEnd/>
            <a:tailEnd/>
          </a:ln>
          <a:effectLst/>
        </p:spPr>
        <p:txBody>
          <a:bodyPr lIns="90000" tIns="46800" rIns="90000" bIns="46800"/>
          <a:lstStyle/>
          <a:p>
            <a:pPr algn="ctr" defTabSz="449263">
              <a:spcAft>
                <a:spcPts val="1863"/>
              </a:spcAft>
              <a:buClr>
                <a:srgbClr val="FF0000"/>
              </a:buClr>
              <a:buSzPct val="80000"/>
              <a:buFont typeface="Wingdings" pitchFamily="2" charset="2"/>
              <a:buNone/>
            </a:pPr>
            <a:r>
              <a:rPr lang="en-US" sz="2000">
                <a:solidFill>
                  <a:srgbClr val="FFFFFF"/>
                </a:solidFill>
                <a:latin typeface="Arial" pitchFamily="34" charset="0"/>
              </a:rPr>
              <a:t>Risk Factors</a:t>
            </a:r>
            <a:br>
              <a:rPr lang="en-US" sz="2000">
                <a:solidFill>
                  <a:srgbClr val="FFFFFF"/>
                </a:solidFill>
                <a:latin typeface="Arial" pitchFamily="34" charset="0"/>
              </a:rPr>
            </a:br>
            <a:r>
              <a:rPr lang="en-US" sz="2000">
                <a:solidFill>
                  <a:srgbClr val="FFFFFF"/>
                </a:solidFill>
                <a:latin typeface="Arial" pitchFamily="34" charset="0"/>
              </a:rPr>
              <a:t>(for exacerbations)</a:t>
            </a:r>
          </a:p>
        </p:txBody>
      </p:sp>
      <p:sp>
        <p:nvSpPr>
          <p:cNvPr id="59401" name="Rectangle 9"/>
          <p:cNvSpPr>
            <a:spLocks noChangeArrowheads="1"/>
          </p:cNvSpPr>
          <p:nvPr/>
        </p:nvSpPr>
        <p:spPr bwMode="auto">
          <a:xfrm>
            <a:off x="5791200" y="5791200"/>
            <a:ext cx="2895600" cy="457200"/>
          </a:xfrm>
          <a:prstGeom prst="rect">
            <a:avLst/>
          </a:prstGeom>
          <a:noFill/>
          <a:ln w="9525">
            <a:noFill/>
            <a:miter lim="800000"/>
            <a:headEnd/>
            <a:tailEnd/>
          </a:ln>
          <a:effectLst/>
        </p:spPr>
        <p:txBody>
          <a:bodyPr lIns="90000" tIns="46800" rIns="90000" bIns="46800"/>
          <a:lstStyle/>
          <a:p>
            <a:pPr algn="ctr" defTabSz="449263">
              <a:spcAft>
                <a:spcPts val="1863"/>
              </a:spcAft>
              <a:buClr>
                <a:srgbClr val="FF0000"/>
              </a:buClr>
              <a:buSzPct val="80000"/>
              <a:buFont typeface="Wingdings" pitchFamily="2" charset="2"/>
              <a:buNone/>
            </a:pPr>
            <a:r>
              <a:rPr lang="en-US" sz="2000" b="1">
                <a:solidFill>
                  <a:srgbClr val="FFFFFF"/>
                </a:solidFill>
                <a:latin typeface="Arial" pitchFamily="34" charset="0"/>
              </a:rPr>
              <a:t>Symptoms</a:t>
            </a:r>
          </a:p>
        </p:txBody>
      </p:sp>
      <p:sp>
        <p:nvSpPr>
          <p:cNvPr id="59402" name="AutoShape 10"/>
          <p:cNvSpPr>
            <a:spLocks noChangeArrowheads="1"/>
          </p:cNvSpPr>
          <p:nvPr/>
        </p:nvSpPr>
        <p:spPr bwMode="auto">
          <a:xfrm>
            <a:off x="2362200" y="2438400"/>
            <a:ext cx="4495800" cy="2362200"/>
          </a:xfrm>
          <a:prstGeom prst="irregularSeal1">
            <a:avLst/>
          </a:prstGeom>
          <a:gradFill rotWithShape="0">
            <a:gsLst>
              <a:gs pos="0">
                <a:srgbClr val="FFFFFF"/>
              </a:gs>
              <a:gs pos="100000">
                <a:srgbClr val="3399FF"/>
              </a:gs>
            </a:gsLst>
            <a:path path="shape">
              <a:fillToRect l="50000" t="50000" r="50000" b="50000"/>
            </a:path>
          </a:gradFill>
          <a:ln w="9525">
            <a:solidFill>
              <a:schemeClr val="tx1"/>
            </a:solidFill>
            <a:miter lim="800000"/>
            <a:headEnd/>
            <a:tailEnd/>
          </a:ln>
          <a:effectLst>
            <a:outerShdw dist="107763" dir="8100000" algn="ctr" rotWithShape="0">
              <a:schemeClr val="bg2"/>
            </a:outerShdw>
          </a:effectLst>
        </p:spPr>
        <p:txBody>
          <a:bodyPr wrap="none" anchor="ctr"/>
          <a:lstStyle/>
          <a:p>
            <a:pPr algn="ctr"/>
            <a:r>
              <a:rPr lang="en-US" sz="2800">
                <a:solidFill>
                  <a:srgbClr val="FF0000"/>
                </a:solidFill>
                <a:latin typeface="Arial Black" pitchFamily="34" charset="0"/>
              </a:rPr>
              <a:t>INFLAMMATION</a:t>
            </a:r>
          </a:p>
        </p:txBody>
      </p:sp>
      <p:sp>
        <p:nvSpPr>
          <p:cNvPr id="59403" name="Line 11"/>
          <p:cNvSpPr>
            <a:spLocks noChangeShapeType="1"/>
          </p:cNvSpPr>
          <p:nvPr/>
        </p:nvSpPr>
        <p:spPr bwMode="auto">
          <a:xfrm flipH="1">
            <a:off x="1981200" y="4191000"/>
            <a:ext cx="990600" cy="30480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04" name="Line 12"/>
          <p:cNvSpPr>
            <a:spLocks noChangeShapeType="1"/>
          </p:cNvSpPr>
          <p:nvPr/>
        </p:nvSpPr>
        <p:spPr bwMode="auto">
          <a:xfrm>
            <a:off x="2286000" y="1828800"/>
            <a:ext cx="533400" cy="53340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05" name="Line 13"/>
          <p:cNvSpPr>
            <a:spLocks noChangeShapeType="1"/>
          </p:cNvSpPr>
          <p:nvPr/>
        </p:nvSpPr>
        <p:spPr bwMode="auto">
          <a:xfrm flipH="1">
            <a:off x="6096000" y="1905000"/>
            <a:ext cx="762000" cy="60960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06" name="Line 14"/>
          <p:cNvSpPr>
            <a:spLocks noChangeShapeType="1"/>
          </p:cNvSpPr>
          <p:nvPr/>
        </p:nvSpPr>
        <p:spPr bwMode="auto">
          <a:xfrm>
            <a:off x="3124200" y="5105400"/>
            <a:ext cx="2895600" cy="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07" name="Line 15"/>
          <p:cNvSpPr>
            <a:spLocks noChangeShapeType="1"/>
          </p:cNvSpPr>
          <p:nvPr/>
        </p:nvSpPr>
        <p:spPr bwMode="auto">
          <a:xfrm flipV="1">
            <a:off x="4572000" y="5181600"/>
            <a:ext cx="0" cy="60960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08" name="Line 16"/>
          <p:cNvSpPr>
            <a:spLocks noChangeShapeType="1"/>
          </p:cNvSpPr>
          <p:nvPr/>
        </p:nvSpPr>
        <p:spPr bwMode="auto">
          <a:xfrm>
            <a:off x="6172200" y="4191000"/>
            <a:ext cx="990600" cy="45720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09" name="Line 17"/>
          <p:cNvSpPr>
            <a:spLocks noChangeShapeType="1"/>
          </p:cNvSpPr>
          <p:nvPr/>
        </p:nvSpPr>
        <p:spPr bwMode="auto">
          <a:xfrm>
            <a:off x="7315200" y="5257800"/>
            <a:ext cx="0" cy="609600"/>
          </a:xfrm>
          <a:prstGeom prst="line">
            <a:avLst/>
          </a:prstGeom>
          <a:noFill/>
          <a:ln w="9525">
            <a:solidFill>
              <a:schemeClr val="bg1"/>
            </a:solidFill>
            <a:miter lim="800000"/>
            <a:headEnd/>
            <a:tailEnd type="triangle" w="med" len="med"/>
          </a:ln>
          <a:effectLst/>
        </p:spPr>
        <p:txBody>
          <a:bodyPr wrap="none"/>
          <a:lstStyle/>
          <a:p>
            <a:endParaRPr lang="en-IN"/>
          </a:p>
        </p:txBody>
      </p:sp>
      <p:sp>
        <p:nvSpPr>
          <p:cNvPr id="59410" name="Line 18"/>
          <p:cNvSpPr>
            <a:spLocks noChangeShapeType="1"/>
          </p:cNvSpPr>
          <p:nvPr/>
        </p:nvSpPr>
        <p:spPr bwMode="auto">
          <a:xfrm>
            <a:off x="7239000" y="4114800"/>
            <a:ext cx="1600200" cy="0"/>
          </a:xfrm>
          <a:prstGeom prst="line">
            <a:avLst/>
          </a:prstGeom>
          <a:noFill/>
          <a:ln w="9525">
            <a:solidFill>
              <a:schemeClr val="bg1"/>
            </a:solidFill>
            <a:miter lim="800000"/>
            <a:headEnd/>
            <a:tailEnd/>
          </a:ln>
          <a:effectLst/>
        </p:spPr>
        <p:txBody>
          <a:bodyPr wrap="none"/>
          <a:lstStyle/>
          <a:p>
            <a:endParaRPr lang="en-IN"/>
          </a:p>
        </p:txBody>
      </p:sp>
      <p:sp>
        <p:nvSpPr>
          <p:cNvPr id="59411" name="Line 19"/>
          <p:cNvSpPr>
            <a:spLocks noChangeShapeType="1"/>
          </p:cNvSpPr>
          <p:nvPr/>
        </p:nvSpPr>
        <p:spPr bwMode="auto">
          <a:xfrm>
            <a:off x="8839200" y="4114800"/>
            <a:ext cx="0" cy="1828800"/>
          </a:xfrm>
          <a:prstGeom prst="line">
            <a:avLst/>
          </a:prstGeom>
          <a:noFill/>
          <a:ln w="9525">
            <a:solidFill>
              <a:schemeClr val="bg1"/>
            </a:solidFill>
            <a:miter lim="800000"/>
            <a:headEnd/>
            <a:tailEnd/>
          </a:ln>
          <a:effectLst/>
        </p:spPr>
        <p:txBody>
          <a:bodyPr wrap="none"/>
          <a:lstStyle/>
          <a:p>
            <a:endParaRPr lang="en-IN"/>
          </a:p>
        </p:txBody>
      </p:sp>
      <p:sp>
        <p:nvSpPr>
          <p:cNvPr id="59412" name="Line 20"/>
          <p:cNvSpPr>
            <a:spLocks noChangeShapeType="1"/>
          </p:cNvSpPr>
          <p:nvPr/>
        </p:nvSpPr>
        <p:spPr bwMode="auto">
          <a:xfrm flipH="1">
            <a:off x="8001000" y="5943600"/>
            <a:ext cx="838200" cy="0"/>
          </a:xfrm>
          <a:prstGeom prst="line">
            <a:avLst/>
          </a:prstGeom>
          <a:noFill/>
          <a:ln w="9525">
            <a:solidFill>
              <a:schemeClr val="bg1"/>
            </a:solidFill>
            <a:miter lim="800000"/>
            <a:headEnd/>
            <a:tailEnd type="triangle" w="med" len="med"/>
          </a:ln>
          <a:effectLst/>
        </p:spPr>
        <p:txBody>
          <a:bodyPr wrap="none"/>
          <a:lstStyle/>
          <a:p>
            <a:endParaRPr lang="en-I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229600" cy="11398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DID YOU KNOW…?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Rectangle 3"/>
          <p:cNvSpPr txBox="1">
            <a:spLocks noChangeArrowheads="1"/>
          </p:cNvSpPr>
          <p:nvPr/>
        </p:nvSpPr>
        <p:spPr>
          <a:xfrm>
            <a:off x="0" y="1447800"/>
            <a:ext cx="8229600" cy="3997325"/>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surface area of the lungs is roughly the same size as a tennis court.</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 The capillaries in the lungs would extend 1,600 kilometers if placed end to end.</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152400"/>
            <a:ext cx="8077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sng" strike="noStrike" kern="1200" cap="none" spc="0" normalizeH="0" baseline="0" noProof="0" smtClean="0">
                <a:ln>
                  <a:noFill/>
                </a:ln>
                <a:solidFill>
                  <a:schemeClr val="tx1"/>
                </a:solidFill>
                <a:effectLst/>
                <a:uLnTx/>
                <a:uFillTx/>
                <a:latin typeface="+mj-lt"/>
                <a:ea typeface="+mj-ea"/>
                <a:cs typeface="+mj-cs"/>
              </a:rPr>
              <a:t>THE STORY OF ASTHMA TREATMENT</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3"/>
          <p:cNvPicPr>
            <a:picLocks noChangeAspect="1" noChangeArrowheads="1"/>
          </p:cNvPicPr>
          <p:nvPr/>
        </p:nvPicPr>
        <p:blipFill>
          <a:blip r:embed="rId2" cstate="print"/>
          <a:srcRect/>
          <a:stretch>
            <a:fillRect/>
          </a:stretch>
        </p:blipFill>
        <p:spPr bwMode="auto">
          <a:xfrm>
            <a:off x="1876425" y="1385888"/>
            <a:ext cx="1638300" cy="1952625"/>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3654425" y="2274888"/>
            <a:ext cx="1863725" cy="347662"/>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2200275" y="3406775"/>
            <a:ext cx="1841500" cy="1785938"/>
          </a:xfrm>
          <a:prstGeom prst="rect">
            <a:avLst/>
          </a:prstGeom>
          <a:noFill/>
          <a:ln w="9525">
            <a:noFill/>
            <a:miter lim="800000"/>
            <a:headEnd/>
            <a:tailEnd/>
          </a:ln>
          <a:effectLst/>
        </p:spPr>
      </p:pic>
      <p:pic>
        <p:nvPicPr>
          <p:cNvPr id="6" name="Picture 6"/>
          <p:cNvPicPr>
            <a:picLocks noChangeAspect="1" noChangeArrowheads="1"/>
          </p:cNvPicPr>
          <p:nvPr/>
        </p:nvPicPr>
        <p:blipFill>
          <a:blip r:embed="rId5"/>
          <a:srcRect/>
          <a:stretch>
            <a:fillRect/>
          </a:stretch>
        </p:blipFill>
        <p:spPr bwMode="auto">
          <a:xfrm>
            <a:off x="5191125" y="3244850"/>
            <a:ext cx="1052513" cy="1585913"/>
          </a:xfrm>
          <a:prstGeom prst="rect">
            <a:avLst/>
          </a:prstGeom>
          <a:noFill/>
          <a:ln w="9525">
            <a:noFill/>
            <a:miter lim="800000"/>
            <a:headEnd/>
            <a:tailEnd/>
          </a:ln>
          <a:effectLst/>
        </p:spPr>
      </p:pic>
      <p:pic>
        <p:nvPicPr>
          <p:cNvPr id="7" name="Picture 7"/>
          <p:cNvPicPr>
            <a:picLocks noChangeAspect="1" noChangeArrowheads="1"/>
          </p:cNvPicPr>
          <p:nvPr/>
        </p:nvPicPr>
        <p:blipFill>
          <a:blip r:embed="rId6" cstate="print"/>
          <a:srcRect/>
          <a:stretch>
            <a:fillRect/>
          </a:stretch>
        </p:blipFill>
        <p:spPr bwMode="auto">
          <a:xfrm>
            <a:off x="3857625" y="3438525"/>
            <a:ext cx="2754313" cy="3048000"/>
          </a:xfrm>
          <a:prstGeom prst="rect">
            <a:avLst/>
          </a:prstGeom>
          <a:noFill/>
          <a:ln w="9525">
            <a:noFill/>
            <a:miter lim="800000"/>
            <a:headEnd/>
            <a:tailEnd/>
          </a:ln>
          <a:effectLst/>
        </p:spPr>
      </p:pic>
      <p:pic>
        <p:nvPicPr>
          <p:cNvPr id="8" name="Picture 8"/>
          <p:cNvPicPr>
            <a:picLocks noChangeAspect="1" noChangeArrowheads="1"/>
          </p:cNvPicPr>
          <p:nvPr/>
        </p:nvPicPr>
        <p:blipFill>
          <a:blip r:embed="rId7" cstate="print"/>
          <a:srcRect/>
          <a:stretch>
            <a:fillRect/>
          </a:stretch>
        </p:blipFill>
        <p:spPr bwMode="auto">
          <a:xfrm>
            <a:off x="5381625" y="1381125"/>
            <a:ext cx="2362200" cy="19224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7875" y="-63500"/>
            <a:ext cx="7772400" cy="1206500"/>
          </a:xfrm>
        </p:spPr>
        <p:txBody>
          <a:bodyPr/>
          <a:lstStyle/>
          <a:p>
            <a:pPr>
              <a:lnSpc>
                <a:spcPct val="80000"/>
              </a:lnSpc>
            </a:pPr>
            <a:r>
              <a:rPr lang="en-US" sz="3200"/>
              <a:t>What questions or statements can suggest asthma?</a:t>
            </a:r>
          </a:p>
        </p:txBody>
      </p:sp>
      <p:sp>
        <p:nvSpPr>
          <p:cNvPr id="10243" name="Rectangle 3"/>
          <p:cNvSpPr>
            <a:spLocks noGrp="1" noChangeArrowheads="1"/>
          </p:cNvSpPr>
          <p:nvPr>
            <p:ph type="body" idx="1"/>
          </p:nvPr>
        </p:nvSpPr>
        <p:spPr>
          <a:xfrm>
            <a:off x="304800" y="1827213"/>
            <a:ext cx="8093075" cy="4649787"/>
          </a:xfrm>
        </p:spPr>
        <p:txBody>
          <a:bodyPr/>
          <a:lstStyle/>
          <a:p>
            <a:pPr marL="455613" indent="-455613">
              <a:lnSpc>
                <a:spcPct val="130000"/>
              </a:lnSpc>
            </a:pPr>
            <a:r>
              <a:rPr lang="en-US"/>
              <a:t>Do you have a persistent cough ?</a:t>
            </a:r>
          </a:p>
          <a:p>
            <a:pPr marL="455613" indent="-455613">
              <a:lnSpc>
                <a:spcPct val="130000"/>
              </a:lnSpc>
            </a:pPr>
            <a:r>
              <a:rPr lang="en-US"/>
              <a:t>Do you wheeze or often feel breathless while coughing ?</a:t>
            </a:r>
          </a:p>
          <a:p>
            <a:pPr marL="455613" indent="-455613">
              <a:lnSpc>
                <a:spcPct val="130000"/>
              </a:lnSpc>
            </a:pPr>
            <a:r>
              <a:rPr lang="en-US"/>
              <a:t>Do your symptoms </a:t>
            </a:r>
            <a:r>
              <a:rPr lang="en-US" b="1"/>
              <a:t>worsen</a:t>
            </a:r>
            <a:r>
              <a:rPr lang="en-US"/>
              <a:t> with climate change, dust, smoke, strong smells, perfumes, other allergens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dissolve">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dissolve">
                                      <p:cBhvr>
                                        <p:cTn id="17"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77863" y="249238"/>
            <a:ext cx="7788275" cy="723900"/>
          </a:xfrm>
        </p:spPr>
        <p:txBody>
          <a:bodyPr/>
          <a:lstStyle/>
          <a:p>
            <a:r>
              <a:rPr lang="en-US" sz="3200" b="0"/>
              <a:t>Other important questions.…</a:t>
            </a:r>
          </a:p>
        </p:txBody>
      </p:sp>
      <p:sp>
        <p:nvSpPr>
          <p:cNvPr id="14339" name="Rectangle 3"/>
          <p:cNvSpPr>
            <a:spLocks noGrp="1" noChangeArrowheads="1"/>
          </p:cNvSpPr>
          <p:nvPr>
            <p:ph type="body" idx="1"/>
          </p:nvPr>
        </p:nvSpPr>
        <p:spPr>
          <a:xfrm>
            <a:off x="685800" y="1441450"/>
            <a:ext cx="8093075" cy="4649788"/>
          </a:xfrm>
        </p:spPr>
        <p:txBody>
          <a:bodyPr/>
          <a:lstStyle/>
          <a:p>
            <a:pPr>
              <a:lnSpc>
                <a:spcPct val="120000"/>
              </a:lnSpc>
            </a:pPr>
            <a:r>
              <a:rPr lang="en-US"/>
              <a:t>Do your symptoms get worse after extremes of happiness (laughter) or sadness ? (emotional swings)</a:t>
            </a:r>
          </a:p>
          <a:p>
            <a:pPr>
              <a:lnSpc>
                <a:spcPct val="120000"/>
              </a:lnSpc>
            </a:pPr>
            <a:r>
              <a:rPr lang="en-US"/>
              <a:t>Do heavy meals or late nights worsen your symptoms ? (GE reflux)</a:t>
            </a:r>
          </a:p>
          <a:p>
            <a:pPr>
              <a:lnSpc>
                <a:spcPct val="120000"/>
              </a:lnSpc>
            </a:pPr>
            <a:r>
              <a:rPr lang="en-US"/>
              <a:t>Are your symptoms worse at work than at home ? (occupational asthma)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dissolve">
                                      <p:cBhvr>
                                        <p:cTn id="12" dur="5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dissolve">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77863" y="407988"/>
            <a:ext cx="7788275" cy="723900"/>
          </a:xfrm>
        </p:spPr>
        <p:txBody>
          <a:bodyPr/>
          <a:lstStyle/>
          <a:p>
            <a:r>
              <a:rPr lang="en-US" sz="3200" b="0"/>
              <a:t>What questions or statements …</a:t>
            </a:r>
          </a:p>
        </p:txBody>
      </p:sp>
      <p:sp>
        <p:nvSpPr>
          <p:cNvPr id="12291" name="Rectangle 3"/>
          <p:cNvSpPr>
            <a:spLocks noGrp="1" noChangeArrowheads="1"/>
          </p:cNvSpPr>
          <p:nvPr>
            <p:ph type="body" idx="1"/>
          </p:nvPr>
        </p:nvSpPr>
        <p:spPr>
          <a:xfrm>
            <a:off x="850900" y="1689100"/>
            <a:ext cx="7242175" cy="4770438"/>
          </a:xfrm>
        </p:spPr>
        <p:txBody>
          <a:bodyPr/>
          <a:lstStyle/>
          <a:p>
            <a:r>
              <a:rPr lang="en-US"/>
              <a:t>Do the symptoms get worse at night ?</a:t>
            </a:r>
          </a:p>
          <a:p>
            <a:r>
              <a:rPr lang="en-US"/>
              <a:t>Do you get chest tightness with the cough ?</a:t>
            </a:r>
          </a:p>
          <a:p>
            <a:r>
              <a:rPr lang="en-US"/>
              <a:t>Does it all start with a cold ?</a:t>
            </a:r>
          </a:p>
          <a:p>
            <a:r>
              <a:rPr lang="en-US"/>
              <a:t>Do your colds often “go down” into the chest ? (allergic rhinitis with asthma)</a:t>
            </a:r>
          </a:p>
          <a:p>
            <a:pPr>
              <a:buFont typeface="Wingdings" pitchFamily="2" charset="2"/>
              <a:buNone/>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ssolv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ssolve">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ssolve">
                                      <p:cBhvr>
                                        <p:cTn id="17" dur="500"/>
                                        <p:tgtEl>
                                          <p:spTgt spid="12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dissolve">
                                      <p:cBhvr>
                                        <p:cTn id="22" dur="500"/>
                                        <p:tgtEl>
                                          <p:spTgt spid="122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7863" y="249238"/>
            <a:ext cx="7788275" cy="723900"/>
          </a:xfrm>
        </p:spPr>
        <p:txBody>
          <a:bodyPr/>
          <a:lstStyle/>
          <a:p>
            <a:r>
              <a:rPr lang="en-US" sz="3200" b="0"/>
              <a:t>Importance of family history …</a:t>
            </a:r>
          </a:p>
        </p:txBody>
      </p:sp>
      <p:sp>
        <p:nvSpPr>
          <p:cNvPr id="16387" name="Rectangle 3"/>
          <p:cNvSpPr>
            <a:spLocks noGrp="1" noChangeArrowheads="1"/>
          </p:cNvSpPr>
          <p:nvPr>
            <p:ph type="body" idx="1"/>
          </p:nvPr>
        </p:nvSpPr>
        <p:spPr>
          <a:xfrm>
            <a:off x="1042988" y="1471613"/>
            <a:ext cx="6950075" cy="4516437"/>
          </a:xfrm>
        </p:spPr>
        <p:txBody>
          <a:bodyPr/>
          <a:lstStyle/>
          <a:p>
            <a:pPr marL="571500" indent="-571500">
              <a:lnSpc>
                <a:spcPct val="90000"/>
              </a:lnSpc>
            </a:pPr>
            <a:r>
              <a:rPr lang="en-US"/>
              <a:t>Does </a:t>
            </a:r>
            <a:r>
              <a:rPr lang="en-US" u="sng"/>
              <a:t>anyone else in your family</a:t>
            </a:r>
            <a:r>
              <a:rPr lang="en-US"/>
              <a:t> suffer from </a:t>
            </a:r>
            <a:r>
              <a:rPr lang="en-US" b="1"/>
              <a:t>any</a:t>
            </a:r>
            <a:r>
              <a:rPr lang="en-US"/>
              <a:t> allergies ?</a:t>
            </a:r>
          </a:p>
          <a:p>
            <a:pPr marL="571500" indent="-571500">
              <a:lnSpc>
                <a:spcPct val="90000"/>
              </a:lnSpc>
              <a:buFont typeface="Wingdings" pitchFamily="2" charset="2"/>
              <a:buNone/>
            </a:pPr>
            <a:endParaRPr lang="en-US" sz="2600" b="1" u="sng"/>
          </a:p>
          <a:p>
            <a:pPr marL="571500" indent="-571500">
              <a:lnSpc>
                <a:spcPct val="90000"/>
              </a:lnSpc>
              <a:buFont typeface="Wingdings" pitchFamily="2" charset="2"/>
              <a:buNone/>
            </a:pPr>
            <a:r>
              <a:rPr lang="en-US" sz="2600" b="1" u="sng"/>
              <a:t>Ask about:</a:t>
            </a:r>
          </a:p>
          <a:p>
            <a:pPr marL="571500" indent="-571500" algn="ctr">
              <a:lnSpc>
                <a:spcPct val="80000"/>
              </a:lnSpc>
              <a:buFont typeface="Wingdings" pitchFamily="2" charset="2"/>
              <a:buNone/>
            </a:pPr>
            <a:r>
              <a:rPr lang="en-US" sz="2600"/>
              <a:t>asthma</a:t>
            </a:r>
          </a:p>
          <a:p>
            <a:pPr marL="571500" indent="-571500" algn="ctr">
              <a:lnSpc>
                <a:spcPct val="80000"/>
              </a:lnSpc>
              <a:buFont typeface="Wingdings" pitchFamily="2" charset="2"/>
              <a:buNone/>
            </a:pPr>
            <a:r>
              <a:rPr lang="en-US" sz="2600"/>
              <a:t>skin allergies</a:t>
            </a:r>
          </a:p>
          <a:p>
            <a:pPr marL="571500" indent="-571500" algn="ctr">
              <a:lnSpc>
                <a:spcPct val="80000"/>
              </a:lnSpc>
              <a:buFont typeface="Wingdings" pitchFamily="2" charset="2"/>
              <a:buNone/>
            </a:pPr>
            <a:r>
              <a:rPr lang="en-US" sz="2600"/>
              <a:t>eczema</a:t>
            </a:r>
          </a:p>
          <a:p>
            <a:pPr marL="571500" indent="-571500" algn="ctr">
              <a:lnSpc>
                <a:spcPct val="80000"/>
              </a:lnSpc>
              <a:buFont typeface="Wingdings" pitchFamily="2" charset="2"/>
              <a:buNone/>
            </a:pPr>
            <a:r>
              <a:rPr lang="en-US" sz="2600"/>
              <a:t>frequent colds</a:t>
            </a:r>
          </a:p>
          <a:p>
            <a:pPr marL="571500" indent="-571500" algn="ctr">
              <a:lnSpc>
                <a:spcPct val="80000"/>
              </a:lnSpc>
              <a:buFont typeface="Wingdings" pitchFamily="2" charset="2"/>
              <a:buNone/>
            </a:pPr>
            <a:r>
              <a:rPr lang="en-US" sz="2600"/>
              <a:t>‘bronchitis’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p:txBody>
          <a:bodyPr/>
          <a:lstStyle/>
          <a:p>
            <a:r>
              <a:rPr lang="en-US"/>
              <a:t>Factors that Exacerbate Asthma </a:t>
            </a:r>
          </a:p>
        </p:txBody>
      </p:sp>
      <p:sp>
        <p:nvSpPr>
          <p:cNvPr id="61444" name="Rectangle 4"/>
          <p:cNvSpPr>
            <a:spLocks noGrp="1" noChangeArrowheads="1"/>
          </p:cNvSpPr>
          <p:nvPr>
            <p:ph type="body" idx="1"/>
          </p:nvPr>
        </p:nvSpPr>
        <p:spPr/>
        <p:txBody>
          <a:bodyPr/>
          <a:lstStyle/>
          <a:p>
            <a:r>
              <a:rPr lang="en-US"/>
              <a:t>Allergens</a:t>
            </a:r>
          </a:p>
          <a:p>
            <a:r>
              <a:rPr lang="en-US"/>
              <a:t>Air Pollutants</a:t>
            </a:r>
          </a:p>
          <a:p>
            <a:r>
              <a:rPr lang="en-US"/>
              <a:t>Respiratory infections</a:t>
            </a:r>
          </a:p>
          <a:p>
            <a:r>
              <a:rPr lang="en-US"/>
              <a:t>Exercise and hyperventilation</a:t>
            </a:r>
          </a:p>
          <a:p>
            <a:r>
              <a:rPr lang="en-US"/>
              <a:t>Weather changes</a:t>
            </a:r>
          </a:p>
          <a:p>
            <a:r>
              <a:rPr lang="en-US"/>
              <a:t>Food, additives, drugs</a:t>
            </a:r>
          </a:p>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77863" y="366713"/>
            <a:ext cx="7788275" cy="723900"/>
          </a:xfrm>
        </p:spPr>
        <p:txBody>
          <a:bodyPr/>
          <a:lstStyle/>
          <a:p>
            <a:r>
              <a:rPr lang="en-US" sz="3200" b="0"/>
              <a:t>Diagnosis in children</a:t>
            </a:r>
          </a:p>
        </p:txBody>
      </p:sp>
      <p:sp>
        <p:nvSpPr>
          <p:cNvPr id="27651" name="Rectangle 3"/>
          <p:cNvSpPr>
            <a:spLocks noGrp="1" noChangeArrowheads="1"/>
          </p:cNvSpPr>
          <p:nvPr>
            <p:ph type="body" idx="1"/>
          </p:nvPr>
        </p:nvSpPr>
        <p:spPr>
          <a:xfrm>
            <a:off x="1143000" y="1447800"/>
            <a:ext cx="7086600" cy="3760788"/>
          </a:xfrm>
        </p:spPr>
        <p:txBody>
          <a:bodyPr>
            <a:normAutofit lnSpcReduction="10000"/>
          </a:bodyPr>
          <a:lstStyle/>
          <a:p>
            <a:pPr marL="455613" indent="-455613"/>
            <a:r>
              <a:rPr lang="en-US"/>
              <a:t>Commonest cause of a persistent cough is asthma</a:t>
            </a:r>
          </a:p>
          <a:p>
            <a:pPr marL="455613" indent="-455613"/>
            <a:r>
              <a:rPr lang="en-US"/>
              <a:t>Cough after exercise, activity, play</a:t>
            </a:r>
          </a:p>
          <a:p>
            <a:pPr marL="455613" indent="-455613"/>
            <a:r>
              <a:rPr lang="en-US"/>
              <a:t>Vomiting following a cough</a:t>
            </a:r>
          </a:p>
          <a:p>
            <a:pPr marL="455613" indent="-455613"/>
            <a:r>
              <a:rPr lang="en-US"/>
              <a:t>Bronchodilator response</a:t>
            </a:r>
          </a:p>
          <a:p>
            <a:pPr marL="455613" indent="-455613"/>
            <a:r>
              <a:rPr lang="en-US"/>
              <a:t>Failure to thrive</a:t>
            </a:r>
            <a:br>
              <a:rPr lang="en-US"/>
            </a:br>
            <a:r>
              <a:rPr lang="en-US"/>
              <a:t>( poor sleep, poor growth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0" y="381000"/>
            <a:ext cx="9144000" cy="5257800"/>
          </a:xfrm>
        </p:spPr>
        <p:txBody>
          <a:bodyPr/>
          <a:lstStyle/>
          <a:p>
            <a:pPr eaLnBrk="1" hangingPunct="1">
              <a:defRPr/>
            </a:pPr>
            <a:r>
              <a:rPr lang="en-US" b="1" i="1" dirty="0" smtClean="0">
                <a:latin typeface="Times New Roman" pitchFamily="18" charset="0"/>
                <a:cs typeface="Times New Roman" pitchFamily="18" charset="0"/>
              </a:rPr>
              <a:t>SINUSITIS, ALLERGIC  RHINITIS ,POSTNASAL DRIP AND ASTHMA</a:t>
            </a:r>
            <a:br>
              <a:rPr lang="en-US" b="1" i="1" dirty="0" smtClean="0">
                <a:latin typeface="Times New Roman" pitchFamily="18" charset="0"/>
                <a:cs typeface="Times New Roman" pitchFamily="18" charset="0"/>
              </a:rPr>
            </a:br>
            <a:r>
              <a:rPr lang="en-US" b="1" i="1" dirty="0" smtClean="0">
                <a:latin typeface="Times New Roman" pitchFamily="18" charset="0"/>
                <a:cs typeface="Times New Roman" pitchFamily="18" charset="0"/>
              </a:rPr>
              <a:t/>
            </a:r>
            <a:br>
              <a:rPr lang="en-US" b="1" i="1" dirty="0" smtClean="0">
                <a:latin typeface="Times New Roman" pitchFamily="18" charset="0"/>
                <a:cs typeface="Times New Roman" pitchFamily="18" charset="0"/>
              </a:rPr>
            </a:br>
            <a:r>
              <a:rPr lang="en-US" i="1" dirty="0" smtClean="0">
                <a:latin typeface="Times New Roman" pitchFamily="18" charset="0"/>
                <a:cs typeface="Times New Roman" pitchFamily="18" charset="0"/>
              </a:rPr>
              <a:t>The Upper Airway Cough Syndrome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066800" y="152400"/>
            <a:ext cx="7315200" cy="873125"/>
          </a:xfrm>
          <a:prstGeom prst="rect">
            <a:avLst/>
          </a:prstGeom>
          <a:solidFill>
            <a:srgbClr val="800000"/>
          </a:solidFill>
          <a:ln w="19050">
            <a:solidFill>
              <a:srgbClr val="CC99FF"/>
            </a:solidFill>
            <a:miter lim="800000"/>
            <a:headEnd/>
            <a:tailEnd/>
          </a:ln>
          <a:effectLst/>
        </p:spPr>
        <p:txBody>
          <a:bodyPr>
            <a:spAutoFit/>
          </a:bodyPr>
          <a:lstStyle/>
          <a:p>
            <a:pPr algn="ctr" eaLnBrk="1" hangingPunct="1">
              <a:spcBef>
                <a:spcPct val="50000"/>
              </a:spcBef>
            </a:pPr>
            <a:r>
              <a:rPr lang="en-US" sz="2500">
                <a:solidFill>
                  <a:srgbClr val="FFFF00"/>
                </a:solidFill>
                <a:latin typeface="Arial" pitchFamily="34" charset="0"/>
              </a:rPr>
              <a:t>Percentage of asthma patients having co-existing rhinitis</a:t>
            </a:r>
          </a:p>
        </p:txBody>
      </p:sp>
      <p:graphicFrame>
        <p:nvGraphicFramePr>
          <p:cNvPr id="99328" name="Object 0"/>
          <p:cNvGraphicFramePr>
            <a:graphicFrameLocks noChangeAspect="1"/>
          </p:cNvGraphicFramePr>
          <p:nvPr/>
        </p:nvGraphicFramePr>
        <p:xfrm>
          <a:off x="1038225" y="1219200"/>
          <a:ext cx="7191375" cy="4465638"/>
        </p:xfrm>
        <a:graphic>
          <a:graphicData uri="http://schemas.openxmlformats.org/presentationml/2006/ole">
            <p:oleObj spid="_x0000_s27650" name="Chart" r:id="rId4" imgW="6437520" imgH="4095360" progId="Excel.Sheet.8">
              <p:embed/>
            </p:oleObj>
          </a:graphicData>
        </a:graphic>
      </p:graphicFrame>
      <p:sp>
        <p:nvSpPr>
          <p:cNvPr id="34820" name="Text Box 4"/>
          <p:cNvSpPr txBox="1">
            <a:spLocks noChangeArrowheads="1"/>
          </p:cNvSpPr>
          <p:nvPr/>
        </p:nvSpPr>
        <p:spPr bwMode="auto">
          <a:xfrm>
            <a:off x="1066800" y="1752600"/>
            <a:ext cx="457200" cy="2859088"/>
          </a:xfrm>
          <a:prstGeom prst="rect">
            <a:avLst/>
          </a:prstGeom>
          <a:noFill/>
          <a:ln w="15875">
            <a:solidFill>
              <a:srgbClr val="CC99FF"/>
            </a:solidFill>
            <a:miter lim="800000"/>
            <a:headEnd/>
            <a:tailEnd/>
          </a:ln>
          <a:effectLst/>
        </p:spPr>
        <p:txBody>
          <a:bodyPr>
            <a:spAutoFit/>
          </a:bodyPr>
          <a:lstStyle/>
          <a:p>
            <a:pPr eaLnBrk="1" hangingPunct="1">
              <a:spcBef>
                <a:spcPct val="50000"/>
              </a:spcBef>
            </a:pPr>
            <a:r>
              <a:rPr lang="en-US" sz="1800" b="1">
                <a:solidFill>
                  <a:schemeClr val="bg1"/>
                </a:solidFill>
                <a:latin typeface="Arial" pitchFamily="34" charset="0"/>
              </a:rPr>
              <a:t>A</a:t>
            </a:r>
          </a:p>
          <a:p>
            <a:pPr eaLnBrk="1" hangingPunct="1">
              <a:spcBef>
                <a:spcPct val="50000"/>
              </a:spcBef>
            </a:pPr>
            <a:r>
              <a:rPr lang="en-US" sz="1800" b="1">
                <a:solidFill>
                  <a:schemeClr val="bg1"/>
                </a:solidFill>
                <a:latin typeface="Arial" pitchFamily="34" charset="0"/>
              </a:rPr>
              <a:t>S</a:t>
            </a:r>
          </a:p>
          <a:p>
            <a:pPr eaLnBrk="1" hangingPunct="1">
              <a:spcBef>
                <a:spcPct val="50000"/>
              </a:spcBef>
            </a:pPr>
            <a:r>
              <a:rPr lang="en-US" sz="1800" b="1">
                <a:solidFill>
                  <a:schemeClr val="bg1"/>
                </a:solidFill>
                <a:latin typeface="Arial" pitchFamily="34" charset="0"/>
              </a:rPr>
              <a:t>T</a:t>
            </a:r>
          </a:p>
          <a:p>
            <a:pPr eaLnBrk="1" hangingPunct="1">
              <a:spcBef>
                <a:spcPct val="50000"/>
              </a:spcBef>
            </a:pPr>
            <a:r>
              <a:rPr lang="en-US" sz="1800" b="1">
                <a:solidFill>
                  <a:schemeClr val="bg1"/>
                </a:solidFill>
                <a:latin typeface="Arial" pitchFamily="34" charset="0"/>
              </a:rPr>
              <a:t>H</a:t>
            </a:r>
          </a:p>
          <a:p>
            <a:pPr eaLnBrk="1" hangingPunct="1">
              <a:spcBef>
                <a:spcPct val="50000"/>
              </a:spcBef>
            </a:pPr>
            <a:r>
              <a:rPr lang="en-US" sz="1800" b="1">
                <a:solidFill>
                  <a:schemeClr val="bg1"/>
                </a:solidFill>
                <a:latin typeface="Arial" pitchFamily="34" charset="0"/>
              </a:rPr>
              <a:t>M</a:t>
            </a:r>
          </a:p>
          <a:p>
            <a:pPr eaLnBrk="1" hangingPunct="1">
              <a:spcBef>
                <a:spcPct val="50000"/>
              </a:spcBef>
            </a:pPr>
            <a:r>
              <a:rPr lang="en-US" sz="1800" b="1">
                <a:solidFill>
                  <a:schemeClr val="bg1"/>
                </a:solidFill>
                <a:latin typeface="Arial" pitchFamily="34" charset="0"/>
              </a:rPr>
              <a:t>A</a:t>
            </a:r>
          </a:p>
          <a:p>
            <a:pPr eaLnBrk="1" hangingPunct="1">
              <a:spcBef>
                <a:spcPct val="50000"/>
              </a:spcBef>
            </a:pPr>
            <a:endParaRPr lang="en-US" sz="1800" b="1">
              <a:solidFill>
                <a:schemeClr val="bg1"/>
              </a:solidFill>
              <a:latin typeface="Arial" pitchFamily="34" charset="0"/>
            </a:endParaRPr>
          </a:p>
        </p:txBody>
      </p:sp>
      <p:sp>
        <p:nvSpPr>
          <p:cNvPr id="34821" name="Text Box 5"/>
          <p:cNvSpPr txBox="1">
            <a:spLocks noChangeArrowheads="1"/>
          </p:cNvSpPr>
          <p:nvPr/>
        </p:nvSpPr>
        <p:spPr bwMode="auto">
          <a:xfrm>
            <a:off x="1981200" y="5946775"/>
            <a:ext cx="5638800" cy="758825"/>
          </a:xfrm>
          <a:prstGeom prst="rect">
            <a:avLst/>
          </a:prstGeom>
          <a:noFill/>
          <a:ln w="25400">
            <a:solidFill>
              <a:srgbClr val="CC99FF"/>
            </a:solidFill>
            <a:miter lim="800000"/>
            <a:headEnd/>
            <a:tailEnd/>
          </a:ln>
          <a:effectLst/>
        </p:spPr>
        <p:txBody>
          <a:bodyPr>
            <a:spAutoFit/>
          </a:bodyPr>
          <a:lstStyle/>
          <a:p>
            <a:pPr algn="ctr" eaLnBrk="1" hangingPunct="1">
              <a:spcBef>
                <a:spcPct val="50000"/>
              </a:spcBef>
            </a:pPr>
            <a:r>
              <a:rPr lang="en-US" sz="1800">
                <a:solidFill>
                  <a:srgbClr val="FFFF00"/>
                </a:solidFill>
                <a:latin typeface="Arial" pitchFamily="34" charset="0"/>
              </a:rPr>
              <a:t>Rhinitis is </a:t>
            </a:r>
            <a:r>
              <a:rPr lang="en-US" sz="1800" u="sng">
                <a:solidFill>
                  <a:srgbClr val="FFFF00"/>
                </a:solidFill>
                <a:latin typeface="Arial" pitchFamily="34" charset="0"/>
              </a:rPr>
              <a:t>ubiquitous</a:t>
            </a:r>
            <a:r>
              <a:rPr lang="en-US" sz="1800">
                <a:solidFill>
                  <a:srgbClr val="FFFF00"/>
                </a:solidFill>
                <a:latin typeface="Arial" pitchFamily="34" charset="0"/>
              </a:rPr>
              <a:t> in allergic asthmatics</a:t>
            </a:r>
          </a:p>
          <a:p>
            <a:pPr algn="ctr" eaLnBrk="1" hangingPunct="1">
              <a:spcBef>
                <a:spcPct val="50000"/>
              </a:spcBef>
            </a:pPr>
            <a:r>
              <a:rPr lang="en-US" sz="1600">
                <a:solidFill>
                  <a:srgbClr val="00FF00"/>
                </a:solidFill>
                <a:latin typeface="Arial" pitchFamily="34" charset="0"/>
              </a:rPr>
              <a:t>(Kapsali et al, J Allergy Clin Immunol 1999; 99: S138)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r>
              <a:rPr lang="en-US" sz="3200" b="0"/>
              <a:t>Allergic Rhinitis and Asthma</a:t>
            </a:r>
          </a:p>
        </p:txBody>
      </p:sp>
      <p:sp>
        <p:nvSpPr>
          <p:cNvPr id="37891" name="Rectangle 3"/>
          <p:cNvSpPr>
            <a:spLocks noGrp="1" noChangeArrowheads="1"/>
          </p:cNvSpPr>
          <p:nvPr>
            <p:ph type="body" idx="1"/>
          </p:nvPr>
        </p:nvSpPr>
        <p:spPr>
          <a:xfrm>
            <a:off x="1143000" y="1447800"/>
            <a:ext cx="6932613" cy="5011738"/>
          </a:xfrm>
          <a:ln/>
        </p:spPr>
        <p:txBody>
          <a:bodyPr/>
          <a:lstStyle/>
          <a:p>
            <a:endParaRPr lang="en-US">
              <a:solidFill>
                <a:srgbClr val="00FF00"/>
              </a:solidFill>
            </a:endParaRPr>
          </a:p>
          <a:p>
            <a:pPr>
              <a:buFont typeface="Wingdings" pitchFamily="2" charset="2"/>
              <a:buNone/>
            </a:pPr>
            <a:endParaRPr lang="en-US" sz="3400">
              <a:solidFill>
                <a:srgbClr val="00FF00"/>
              </a:solidFill>
            </a:endParaRPr>
          </a:p>
          <a:p>
            <a:pPr>
              <a:buFont typeface="Wingdings" pitchFamily="2" charset="2"/>
              <a:buNone/>
            </a:pPr>
            <a:r>
              <a:rPr lang="en-US" sz="3400">
                <a:solidFill>
                  <a:srgbClr val="00FF00"/>
                </a:solidFill>
              </a:rPr>
              <a:t> </a:t>
            </a:r>
            <a:r>
              <a:rPr lang="en-US" sz="3400">
                <a:solidFill>
                  <a:srgbClr val="FF0000"/>
                </a:solidFill>
              </a:rPr>
              <a:t>One airway   ------  One disease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ciencewithme.com/wp-content/uploads/2010/12/respiratory_system_slide2.jpg"/>
          <p:cNvPicPr>
            <a:picLocks noChangeAspect="1" noChangeArrowheads="1"/>
          </p:cNvPicPr>
          <p:nvPr/>
        </p:nvPicPr>
        <p:blipFill>
          <a:blip r:embed="rId2" cstate="print"/>
          <a:srcRect/>
          <a:stretch>
            <a:fillRect/>
          </a:stretch>
        </p:blipFill>
        <p:spPr bwMode="auto">
          <a:xfrm>
            <a:off x="1981200" y="1752600"/>
            <a:ext cx="6153150" cy="367665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76200"/>
            <a:ext cx="7772400" cy="1143000"/>
          </a:xfrm>
        </p:spPr>
        <p:txBody>
          <a:bodyPr/>
          <a:lstStyle/>
          <a:p>
            <a:r>
              <a:rPr lang="en-US" sz="3200" b="0"/>
              <a:t>Allergic Rhinitis &amp; Asthma</a:t>
            </a:r>
          </a:p>
        </p:txBody>
      </p:sp>
      <p:sp>
        <p:nvSpPr>
          <p:cNvPr id="33795" name="Rectangle 3"/>
          <p:cNvSpPr>
            <a:spLocks noGrp="1" noChangeArrowheads="1"/>
          </p:cNvSpPr>
          <p:nvPr>
            <p:ph type="body" idx="1"/>
          </p:nvPr>
        </p:nvSpPr>
        <p:spPr>
          <a:xfrm>
            <a:off x="1009650" y="1306513"/>
            <a:ext cx="7527925" cy="4649787"/>
          </a:xfrm>
        </p:spPr>
        <p:txBody>
          <a:bodyPr/>
          <a:lstStyle/>
          <a:p>
            <a:pPr>
              <a:lnSpc>
                <a:spcPct val="130000"/>
              </a:lnSpc>
            </a:pPr>
            <a:r>
              <a:rPr lang="en-US"/>
              <a:t>Frequent colds</a:t>
            </a:r>
          </a:p>
          <a:p>
            <a:pPr>
              <a:lnSpc>
                <a:spcPct val="130000"/>
              </a:lnSpc>
            </a:pPr>
            <a:r>
              <a:rPr lang="en-US"/>
              <a:t>“Go down” to the chest</a:t>
            </a:r>
          </a:p>
          <a:p>
            <a:pPr>
              <a:lnSpc>
                <a:spcPct val="130000"/>
              </a:lnSpc>
            </a:pPr>
            <a:r>
              <a:rPr lang="en-US" u="sng"/>
              <a:t>Same disease</a:t>
            </a:r>
            <a:r>
              <a:rPr lang="en-US"/>
              <a:t> – different manifestations</a:t>
            </a:r>
          </a:p>
          <a:p>
            <a:pPr>
              <a:lnSpc>
                <a:spcPct val="130000"/>
              </a:lnSpc>
            </a:pPr>
            <a:r>
              <a:rPr lang="en-US"/>
              <a:t>Same principles of treatment			 (aqueous nasal corticosteroids)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73100" y="76200"/>
            <a:ext cx="7772400" cy="1206500"/>
          </a:xfrm>
        </p:spPr>
        <p:txBody>
          <a:bodyPr/>
          <a:lstStyle/>
          <a:p>
            <a:pPr>
              <a:lnSpc>
                <a:spcPct val="80000"/>
              </a:lnSpc>
            </a:pPr>
            <a:r>
              <a:rPr lang="en-GB" sz="3900"/>
              <a:t>Asthma disease:</a:t>
            </a:r>
            <a:br>
              <a:rPr lang="en-GB" sz="3900"/>
            </a:br>
            <a:r>
              <a:rPr lang="en-GB" sz="3900"/>
              <a:t>spasm and swelling</a:t>
            </a:r>
          </a:p>
        </p:txBody>
      </p:sp>
      <p:sp>
        <p:nvSpPr>
          <p:cNvPr id="5123" name="Rectangle 3"/>
          <p:cNvSpPr>
            <a:spLocks noGrp="1" noChangeArrowheads="1"/>
          </p:cNvSpPr>
          <p:nvPr>
            <p:ph type="body" idx="1"/>
          </p:nvPr>
        </p:nvSpPr>
        <p:spPr>
          <a:xfrm>
            <a:off x="411163" y="2068513"/>
            <a:ext cx="8129587" cy="3662362"/>
          </a:xfrm>
        </p:spPr>
        <p:txBody>
          <a:bodyPr/>
          <a:lstStyle/>
          <a:p>
            <a:pPr>
              <a:lnSpc>
                <a:spcPct val="170000"/>
              </a:lnSpc>
            </a:pPr>
            <a:r>
              <a:rPr lang="en-GB" sz="3000"/>
              <a:t>Spasm needs a </a:t>
            </a:r>
            <a:r>
              <a:rPr lang="en-GB" sz="3000" b="1" u="sng"/>
              <a:t>reliever</a:t>
            </a:r>
            <a:r>
              <a:rPr lang="en-GB" sz="3000"/>
              <a:t/>
            </a:r>
            <a:br>
              <a:rPr lang="en-GB" sz="3000"/>
            </a:br>
            <a:r>
              <a:rPr lang="en-GB" sz="3000"/>
              <a:t>Bronchodilator</a:t>
            </a:r>
          </a:p>
          <a:p>
            <a:pPr>
              <a:lnSpc>
                <a:spcPct val="170000"/>
              </a:lnSpc>
            </a:pPr>
            <a:r>
              <a:rPr lang="en-GB" sz="3000"/>
              <a:t>Swelling needs a </a:t>
            </a:r>
            <a:r>
              <a:rPr lang="en-GB" sz="3000" b="1"/>
              <a:t>preventer  (controller)</a:t>
            </a:r>
            <a:br>
              <a:rPr lang="en-GB" sz="3000" b="1"/>
            </a:br>
            <a:r>
              <a:rPr lang="en-GB" sz="3000"/>
              <a:t>Anti-inflammatory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52413"/>
            <a:ext cx="7772400" cy="1206500"/>
          </a:xfrm>
        </p:spPr>
        <p:txBody>
          <a:bodyPr>
            <a:normAutofit fontScale="90000"/>
          </a:bodyPr>
          <a:lstStyle/>
          <a:p>
            <a:r>
              <a:rPr lang="en-US" sz="3900"/>
              <a:t>Two types of drugs:</a:t>
            </a:r>
            <a:br>
              <a:rPr lang="en-US" sz="3900"/>
            </a:br>
            <a:r>
              <a:rPr lang="en-US" sz="3900"/>
              <a:t>reliever and preventer</a:t>
            </a:r>
          </a:p>
        </p:txBody>
      </p:sp>
      <p:sp>
        <p:nvSpPr>
          <p:cNvPr id="8195" name="Rectangle 3"/>
          <p:cNvSpPr>
            <a:spLocks noGrp="1" noChangeArrowheads="1"/>
          </p:cNvSpPr>
          <p:nvPr>
            <p:ph type="body" idx="1"/>
          </p:nvPr>
        </p:nvSpPr>
        <p:spPr>
          <a:xfrm>
            <a:off x="1687513" y="2160588"/>
            <a:ext cx="5965825" cy="3359150"/>
          </a:xfrm>
        </p:spPr>
        <p:txBody>
          <a:bodyPr/>
          <a:lstStyle/>
          <a:p>
            <a:pPr>
              <a:buFont typeface="Wingdings" pitchFamily="2" charset="2"/>
              <a:buNone/>
            </a:pPr>
            <a:r>
              <a:rPr lang="en-US" sz="2800" b="1"/>
              <a:t>Reliever (quick-relief)</a:t>
            </a:r>
          </a:p>
          <a:p>
            <a:r>
              <a:rPr lang="en-US" sz="2800"/>
              <a:t>Bronchodilator (beta</a:t>
            </a:r>
            <a:r>
              <a:rPr lang="en-US" sz="2800" b="1" baseline="-25000"/>
              <a:t>2</a:t>
            </a:r>
            <a:r>
              <a:rPr lang="en-US" sz="2800" b="1"/>
              <a:t> </a:t>
            </a:r>
            <a:r>
              <a:rPr lang="en-US" sz="2800"/>
              <a:t>agonist)</a:t>
            </a:r>
            <a:endParaRPr lang="en-US" sz="2800" baseline="-25000"/>
          </a:p>
          <a:p>
            <a:r>
              <a:rPr lang="en-US" sz="2800"/>
              <a:t>Quickly relieves symptoms (within 2-3 minutes)</a:t>
            </a:r>
          </a:p>
          <a:p>
            <a:r>
              <a:rPr lang="en-US" sz="2800" b="1" u="sng"/>
              <a:t>Not for regular use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dissolve">
                                      <p:cBhvr>
                                        <p:cTn id="17" dur="5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dissolve">
                                      <p:cBhvr>
                                        <p:cTn id="22"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957388" y="1933575"/>
            <a:ext cx="5835650" cy="2627313"/>
          </a:xfrm>
        </p:spPr>
        <p:txBody>
          <a:bodyPr>
            <a:normAutofit fontScale="77500" lnSpcReduction="20000"/>
          </a:bodyPr>
          <a:lstStyle/>
          <a:p>
            <a:pPr marL="455613" indent="-455613">
              <a:lnSpc>
                <a:spcPct val="130000"/>
              </a:lnSpc>
              <a:spcAft>
                <a:spcPct val="30000"/>
              </a:spcAft>
            </a:pPr>
            <a:r>
              <a:rPr lang="en-US" sz="2800">
                <a:sym typeface="Symbol" pitchFamily="18" charset="2"/>
              </a:rPr>
              <a:t>Anti-inflammatory</a:t>
            </a:r>
          </a:p>
          <a:p>
            <a:pPr marL="455613" indent="-455613">
              <a:lnSpc>
                <a:spcPct val="130000"/>
              </a:lnSpc>
              <a:spcAft>
                <a:spcPct val="30000"/>
              </a:spcAft>
            </a:pPr>
            <a:r>
              <a:rPr lang="en-US" sz="2800">
                <a:sym typeface="Symbol" pitchFamily="18" charset="2"/>
              </a:rPr>
              <a:t>Takes time to act (1-3 hours)</a:t>
            </a:r>
          </a:p>
          <a:p>
            <a:pPr marL="455613" indent="-455613">
              <a:lnSpc>
                <a:spcPct val="130000"/>
              </a:lnSpc>
              <a:spcAft>
                <a:spcPct val="30000"/>
              </a:spcAft>
            </a:pPr>
            <a:r>
              <a:rPr lang="en-US" sz="2800">
                <a:sym typeface="Symbol" pitchFamily="18" charset="2"/>
              </a:rPr>
              <a:t>Prolonged  effect (12-24 hours)</a:t>
            </a:r>
          </a:p>
          <a:p>
            <a:pPr marL="455613" indent="-455613">
              <a:lnSpc>
                <a:spcPct val="130000"/>
              </a:lnSpc>
              <a:spcAft>
                <a:spcPct val="30000"/>
              </a:spcAft>
            </a:pPr>
            <a:r>
              <a:rPr lang="en-US" sz="3300" b="1" u="sng">
                <a:solidFill>
                  <a:schemeClr val="tx2"/>
                </a:solidFill>
                <a:sym typeface="Symbol" pitchFamily="18" charset="2"/>
              </a:rPr>
              <a:t>Only for regular use</a:t>
            </a:r>
            <a:r>
              <a:rPr lang="en-US" sz="3300">
                <a:solidFill>
                  <a:schemeClr val="tx2"/>
                </a:solidFill>
                <a:sym typeface="Symbol" pitchFamily="18" charset="2"/>
              </a:rPr>
              <a:t/>
            </a:r>
            <a:br>
              <a:rPr lang="en-US" sz="3300">
                <a:solidFill>
                  <a:schemeClr val="tx2"/>
                </a:solidFill>
                <a:sym typeface="Symbol" pitchFamily="18" charset="2"/>
              </a:rPr>
            </a:br>
            <a:r>
              <a:rPr lang="en-US" sz="3300">
                <a:solidFill>
                  <a:schemeClr val="tx2"/>
                </a:solidFill>
                <a:sym typeface="Symbol" pitchFamily="18" charset="2"/>
              </a:rPr>
              <a:t>(whether well or not well)</a:t>
            </a:r>
            <a:endParaRPr lang="en-US" sz="3300">
              <a:solidFill>
                <a:schemeClr val="tx2"/>
              </a:solidFill>
            </a:endParaRPr>
          </a:p>
        </p:txBody>
      </p:sp>
      <p:sp>
        <p:nvSpPr>
          <p:cNvPr id="12291" name="Rectangle 3"/>
          <p:cNvSpPr>
            <a:spLocks noGrp="1" noChangeArrowheads="1"/>
          </p:cNvSpPr>
          <p:nvPr>
            <p:ph type="title"/>
          </p:nvPr>
        </p:nvSpPr>
        <p:spPr>
          <a:xfrm>
            <a:off x="263525" y="304800"/>
            <a:ext cx="8616950" cy="677863"/>
          </a:xfrm>
        </p:spPr>
        <p:txBody>
          <a:bodyPr>
            <a:normAutofit fontScale="90000"/>
          </a:bodyPr>
          <a:lstStyle/>
          <a:p>
            <a:r>
              <a:rPr lang="en-GB" sz="3900"/>
              <a:t>Preventer (controller)</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38200" y="152400"/>
            <a:ext cx="7772400" cy="1206500"/>
          </a:xfrm>
        </p:spPr>
        <p:txBody>
          <a:bodyPr>
            <a:normAutofit fontScale="90000"/>
          </a:bodyPr>
          <a:lstStyle/>
          <a:p>
            <a:r>
              <a:rPr lang="en-GB"/>
              <a:t>What is changing the lives of our asthma patients today?</a:t>
            </a:r>
          </a:p>
        </p:txBody>
      </p:sp>
      <p:sp>
        <p:nvSpPr>
          <p:cNvPr id="22531" name="Rectangle 3"/>
          <p:cNvSpPr>
            <a:spLocks noGrp="1" noChangeArrowheads="1"/>
          </p:cNvSpPr>
          <p:nvPr>
            <p:ph type="body" idx="1"/>
          </p:nvPr>
        </p:nvSpPr>
        <p:spPr>
          <a:xfrm>
            <a:off x="609600" y="3114675"/>
            <a:ext cx="7772400" cy="617538"/>
          </a:xfrm>
        </p:spPr>
        <p:txBody>
          <a:bodyPr>
            <a:normAutofit fontScale="85000" lnSpcReduction="20000"/>
          </a:bodyPr>
          <a:lstStyle/>
          <a:p>
            <a:pPr marL="455613" indent="-455613" algn="ctr">
              <a:lnSpc>
                <a:spcPct val="90000"/>
              </a:lnSpc>
              <a:buFont typeface="Wingdings" pitchFamily="2" charset="2"/>
              <a:buNone/>
            </a:pPr>
            <a:r>
              <a:rPr lang="en-GB" sz="2800"/>
              <a:t> </a:t>
            </a:r>
            <a:r>
              <a:rPr lang="en-GB" sz="5400" b="1"/>
              <a:t>Inhaled steroid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a:xfrm>
            <a:off x="0" y="231775"/>
            <a:ext cx="9144000" cy="758825"/>
          </a:xfrm>
        </p:spPr>
        <p:txBody>
          <a:bodyPr/>
          <a:lstStyle/>
          <a:p>
            <a:r>
              <a:rPr lang="en-US" sz="3600"/>
              <a:t>Inhaled Steroid And Risk Of Death</a:t>
            </a:r>
          </a:p>
        </p:txBody>
      </p:sp>
      <p:sp>
        <p:nvSpPr>
          <p:cNvPr id="65541" name="Freeform 1029"/>
          <p:cNvSpPr>
            <a:spLocks noEditPoints="1"/>
          </p:cNvSpPr>
          <p:nvPr/>
        </p:nvSpPr>
        <p:spPr bwMode="auto">
          <a:xfrm>
            <a:off x="2428875" y="1914525"/>
            <a:ext cx="5668963" cy="3316288"/>
          </a:xfrm>
          <a:custGeom>
            <a:avLst/>
            <a:gdLst/>
            <a:ahLst/>
            <a:cxnLst>
              <a:cxn ang="0">
                <a:pos x="3571" y="2089"/>
              </a:cxn>
              <a:cxn ang="0">
                <a:pos x="6" y="2089"/>
              </a:cxn>
              <a:cxn ang="0">
                <a:pos x="6" y="2077"/>
              </a:cxn>
              <a:cxn ang="0">
                <a:pos x="3571" y="2077"/>
              </a:cxn>
              <a:cxn ang="0">
                <a:pos x="3571" y="2089"/>
              </a:cxn>
              <a:cxn ang="0">
                <a:pos x="6" y="2089"/>
              </a:cxn>
              <a:cxn ang="0">
                <a:pos x="0" y="2089"/>
              </a:cxn>
              <a:cxn ang="0">
                <a:pos x="0" y="2083"/>
              </a:cxn>
              <a:cxn ang="0">
                <a:pos x="6" y="2083"/>
              </a:cxn>
              <a:cxn ang="0">
                <a:pos x="6" y="2089"/>
              </a:cxn>
              <a:cxn ang="0">
                <a:pos x="0" y="2083"/>
              </a:cxn>
              <a:cxn ang="0">
                <a:pos x="0" y="0"/>
              </a:cxn>
              <a:cxn ang="0">
                <a:pos x="12" y="0"/>
              </a:cxn>
              <a:cxn ang="0">
                <a:pos x="12" y="2083"/>
              </a:cxn>
              <a:cxn ang="0">
                <a:pos x="0" y="2083"/>
              </a:cxn>
            </a:cxnLst>
            <a:rect l="0" t="0" r="r" b="b"/>
            <a:pathLst>
              <a:path w="3571" h="2089">
                <a:moveTo>
                  <a:pt x="3571" y="2089"/>
                </a:moveTo>
                <a:lnTo>
                  <a:pt x="6" y="2089"/>
                </a:lnTo>
                <a:lnTo>
                  <a:pt x="6" y="2077"/>
                </a:lnTo>
                <a:lnTo>
                  <a:pt x="3571" y="2077"/>
                </a:lnTo>
                <a:lnTo>
                  <a:pt x="3571" y="2089"/>
                </a:lnTo>
                <a:close/>
                <a:moveTo>
                  <a:pt x="6" y="2089"/>
                </a:moveTo>
                <a:lnTo>
                  <a:pt x="0" y="2089"/>
                </a:lnTo>
                <a:lnTo>
                  <a:pt x="0" y="2083"/>
                </a:lnTo>
                <a:lnTo>
                  <a:pt x="6" y="2083"/>
                </a:lnTo>
                <a:lnTo>
                  <a:pt x="6" y="2089"/>
                </a:lnTo>
                <a:close/>
                <a:moveTo>
                  <a:pt x="0" y="2083"/>
                </a:moveTo>
                <a:lnTo>
                  <a:pt x="0" y="0"/>
                </a:lnTo>
                <a:lnTo>
                  <a:pt x="12" y="0"/>
                </a:lnTo>
                <a:lnTo>
                  <a:pt x="12" y="2083"/>
                </a:lnTo>
                <a:lnTo>
                  <a:pt x="0" y="2083"/>
                </a:lnTo>
                <a:close/>
              </a:path>
            </a:pathLst>
          </a:custGeom>
          <a:solidFill>
            <a:srgbClr val="1F1A17"/>
          </a:solidFill>
          <a:ln w="9525">
            <a:solidFill>
              <a:schemeClr val="tx1"/>
            </a:solidFill>
            <a:round/>
            <a:headEnd/>
            <a:tailEnd/>
          </a:ln>
        </p:spPr>
        <p:txBody>
          <a:bodyPr/>
          <a:lstStyle/>
          <a:p>
            <a:endParaRPr lang="en-IN"/>
          </a:p>
        </p:txBody>
      </p:sp>
      <p:sp>
        <p:nvSpPr>
          <p:cNvPr id="65542" name="Rectangle 1030"/>
          <p:cNvSpPr>
            <a:spLocks noChangeArrowheads="1"/>
          </p:cNvSpPr>
          <p:nvPr/>
        </p:nvSpPr>
        <p:spPr bwMode="auto">
          <a:xfrm>
            <a:off x="2324100" y="1914525"/>
            <a:ext cx="114300" cy="20638"/>
          </a:xfrm>
          <a:prstGeom prst="rect">
            <a:avLst/>
          </a:prstGeom>
          <a:solidFill>
            <a:srgbClr val="1F1A17"/>
          </a:solidFill>
          <a:ln w="9525">
            <a:solidFill>
              <a:schemeClr val="tx1"/>
            </a:solidFill>
            <a:miter lim="800000"/>
            <a:headEnd/>
            <a:tailEnd/>
          </a:ln>
        </p:spPr>
        <p:txBody>
          <a:bodyPr/>
          <a:lstStyle/>
          <a:p>
            <a:endParaRPr lang="en-IN"/>
          </a:p>
        </p:txBody>
      </p:sp>
      <p:sp>
        <p:nvSpPr>
          <p:cNvPr id="65543" name="Rectangle 1031"/>
          <p:cNvSpPr>
            <a:spLocks noChangeArrowheads="1"/>
          </p:cNvSpPr>
          <p:nvPr/>
        </p:nvSpPr>
        <p:spPr bwMode="auto">
          <a:xfrm>
            <a:off x="2324100" y="2247900"/>
            <a:ext cx="114300" cy="19050"/>
          </a:xfrm>
          <a:prstGeom prst="rect">
            <a:avLst/>
          </a:prstGeom>
          <a:solidFill>
            <a:srgbClr val="1F1A17"/>
          </a:solidFill>
          <a:ln w="9525">
            <a:solidFill>
              <a:schemeClr val="tx1"/>
            </a:solidFill>
            <a:miter lim="800000"/>
            <a:headEnd/>
            <a:tailEnd/>
          </a:ln>
        </p:spPr>
        <p:txBody>
          <a:bodyPr/>
          <a:lstStyle/>
          <a:p>
            <a:endParaRPr lang="en-IN"/>
          </a:p>
        </p:txBody>
      </p:sp>
      <p:sp>
        <p:nvSpPr>
          <p:cNvPr id="65544" name="Rectangle 1032"/>
          <p:cNvSpPr>
            <a:spLocks noChangeArrowheads="1"/>
          </p:cNvSpPr>
          <p:nvPr/>
        </p:nvSpPr>
        <p:spPr bwMode="auto">
          <a:xfrm>
            <a:off x="2324100" y="2576513"/>
            <a:ext cx="114300" cy="19050"/>
          </a:xfrm>
          <a:prstGeom prst="rect">
            <a:avLst/>
          </a:prstGeom>
          <a:solidFill>
            <a:srgbClr val="1F1A17"/>
          </a:solidFill>
          <a:ln w="9525">
            <a:solidFill>
              <a:schemeClr val="tx1"/>
            </a:solidFill>
            <a:miter lim="800000"/>
            <a:headEnd/>
            <a:tailEnd/>
          </a:ln>
        </p:spPr>
        <p:txBody>
          <a:bodyPr/>
          <a:lstStyle/>
          <a:p>
            <a:endParaRPr lang="en-IN"/>
          </a:p>
        </p:txBody>
      </p:sp>
      <p:sp>
        <p:nvSpPr>
          <p:cNvPr id="65545" name="Rectangle 1033"/>
          <p:cNvSpPr>
            <a:spLocks noChangeArrowheads="1"/>
          </p:cNvSpPr>
          <p:nvPr/>
        </p:nvSpPr>
        <p:spPr bwMode="auto">
          <a:xfrm>
            <a:off x="2324100" y="2903538"/>
            <a:ext cx="114300" cy="20637"/>
          </a:xfrm>
          <a:prstGeom prst="rect">
            <a:avLst/>
          </a:prstGeom>
          <a:solidFill>
            <a:srgbClr val="1F1A17"/>
          </a:solidFill>
          <a:ln w="9525">
            <a:solidFill>
              <a:schemeClr val="tx1"/>
            </a:solidFill>
            <a:miter lim="800000"/>
            <a:headEnd/>
            <a:tailEnd/>
          </a:ln>
        </p:spPr>
        <p:txBody>
          <a:bodyPr/>
          <a:lstStyle/>
          <a:p>
            <a:endParaRPr lang="en-IN"/>
          </a:p>
        </p:txBody>
      </p:sp>
      <p:sp>
        <p:nvSpPr>
          <p:cNvPr id="65546" name="Rectangle 1034"/>
          <p:cNvSpPr>
            <a:spLocks noChangeArrowheads="1"/>
          </p:cNvSpPr>
          <p:nvPr/>
        </p:nvSpPr>
        <p:spPr bwMode="auto">
          <a:xfrm>
            <a:off x="2324100" y="3232150"/>
            <a:ext cx="114300" cy="20638"/>
          </a:xfrm>
          <a:prstGeom prst="rect">
            <a:avLst/>
          </a:prstGeom>
          <a:solidFill>
            <a:srgbClr val="1F1A17"/>
          </a:solidFill>
          <a:ln w="9525">
            <a:solidFill>
              <a:schemeClr val="tx1"/>
            </a:solidFill>
            <a:miter lim="800000"/>
            <a:headEnd/>
            <a:tailEnd/>
          </a:ln>
        </p:spPr>
        <p:txBody>
          <a:bodyPr/>
          <a:lstStyle/>
          <a:p>
            <a:endParaRPr lang="en-IN"/>
          </a:p>
        </p:txBody>
      </p:sp>
      <p:sp>
        <p:nvSpPr>
          <p:cNvPr id="65547" name="Rectangle 1035"/>
          <p:cNvSpPr>
            <a:spLocks noChangeArrowheads="1"/>
          </p:cNvSpPr>
          <p:nvPr/>
        </p:nvSpPr>
        <p:spPr bwMode="auto">
          <a:xfrm>
            <a:off x="2324100" y="3565525"/>
            <a:ext cx="114300" cy="19050"/>
          </a:xfrm>
          <a:prstGeom prst="rect">
            <a:avLst/>
          </a:prstGeom>
          <a:solidFill>
            <a:srgbClr val="1F1A17"/>
          </a:solidFill>
          <a:ln w="9525">
            <a:solidFill>
              <a:schemeClr val="tx1"/>
            </a:solidFill>
            <a:miter lim="800000"/>
            <a:headEnd/>
            <a:tailEnd/>
          </a:ln>
        </p:spPr>
        <p:txBody>
          <a:bodyPr/>
          <a:lstStyle/>
          <a:p>
            <a:endParaRPr lang="en-IN"/>
          </a:p>
        </p:txBody>
      </p:sp>
      <p:sp>
        <p:nvSpPr>
          <p:cNvPr id="65548" name="Rectangle 1036"/>
          <p:cNvSpPr>
            <a:spLocks noChangeArrowheads="1"/>
          </p:cNvSpPr>
          <p:nvPr/>
        </p:nvSpPr>
        <p:spPr bwMode="auto">
          <a:xfrm>
            <a:off x="2324100" y="3894138"/>
            <a:ext cx="114300" cy="19050"/>
          </a:xfrm>
          <a:prstGeom prst="rect">
            <a:avLst/>
          </a:prstGeom>
          <a:solidFill>
            <a:srgbClr val="1F1A17"/>
          </a:solidFill>
          <a:ln w="9525">
            <a:solidFill>
              <a:schemeClr val="tx1"/>
            </a:solidFill>
            <a:miter lim="800000"/>
            <a:headEnd/>
            <a:tailEnd/>
          </a:ln>
        </p:spPr>
        <p:txBody>
          <a:bodyPr/>
          <a:lstStyle/>
          <a:p>
            <a:endParaRPr lang="en-IN"/>
          </a:p>
        </p:txBody>
      </p:sp>
      <p:sp>
        <p:nvSpPr>
          <p:cNvPr id="65549" name="Rectangle 1037"/>
          <p:cNvSpPr>
            <a:spLocks noChangeArrowheads="1"/>
          </p:cNvSpPr>
          <p:nvPr/>
        </p:nvSpPr>
        <p:spPr bwMode="auto">
          <a:xfrm>
            <a:off x="2324100" y="4221163"/>
            <a:ext cx="114300" cy="20637"/>
          </a:xfrm>
          <a:prstGeom prst="rect">
            <a:avLst/>
          </a:prstGeom>
          <a:solidFill>
            <a:srgbClr val="1F1A17"/>
          </a:solidFill>
          <a:ln w="9525">
            <a:solidFill>
              <a:schemeClr val="tx1"/>
            </a:solidFill>
            <a:miter lim="800000"/>
            <a:headEnd/>
            <a:tailEnd/>
          </a:ln>
        </p:spPr>
        <p:txBody>
          <a:bodyPr/>
          <a:lstStyle/>
          <a:p>
            <a:endParaRPr lang="en-IN"/>
          </a:p>
        </p:txBody>
      </p:sp>
      <p:sp>
        <p:nvSpPr>
          <p:cNvPr id="65550" name="Rectangle 1038"/>
          <p:cNvSpPr>
            <a:spLocks noChangeArrowheads="1"/>
          </p:cNvSpPr>
          <p:nvPr/>
        </p:nvSpPr>
        <p:spPr bwMode="auto">
          <a:xfrm>
            <a:off x="2324100" y="4549775"/>
            <a:ext cx="114300" cy="19050"/>
          </a:xfrm>
          <a:prstGeom prst="rect">
            <a:avLst/>
          </a:prstGeom>
          <a:solidFill>
            <a:srgbClr val="1F1A17"/>
          </a:solidFill>
          <a:ln w="9525">
            <a:solidFill>
              <a:schemeClr val="tx1"/>
            </a:solidFill>
            <a:miter lim="800000"/>
            <a:headEnd/>
            <a:tailEnd/>
          </a:ln>
        </p:spPr>
        <p:txBody>
          <a:bodyPr/>
          <a:lstStyle/>
          <a:p>
            <a:endParaRPr lang="en-IN"/>
          </a:p>
        </p:txBody>
      </p:sp>
      <p:sp>
        <p:nvSpPr>
          <p:cNvPr id="65551" name="Rectangle 1039"/>
          <p:cNvSpPr>
            <a:spLocks noChangeArrowheads="1"/>
          </p:cNvSpPr>
          <p:nvPr/>
        </p:nvSpPr>
        <p:spPr bwMode="auto">
          <a:xfrm>
            <a:off x="2324100" y="4878388"/>
            <a:ext cx="114300" cy="23812"/>
          </a:xfrm>
          <a:prstGeom prst="rect">
            <a:avLst/>
          </a:prstGeom>
          <a:solidFill>
            <a:srgbClr val="1F1A17"/>
          </a:solidFill>
          <a:ln w="9525">
            <a:solidFill>
              <a:schemeClr val="tx1"/>
            </a:solidFill>
            <a:miter lim="800000"/>
            <a:headEnd/>
            <a:tailEnd/>
          </a:ln>
        </p:spPr>
        <p:txBody>
          <a:bodyPr/>
          <a:lstStyle/>
          <a:p>
            <a:endParaRPr lang="en-IN"/>
          </a:p>
        </p:txBody>
      </p:sp>
      <p:sp>
        <p:nvSpPr>
          <p:cNvPr id="65552" name="Rectangle 1040"/>
          <p:cNvSpPr>
            <a:spLocks noChangeArrowheads="1"/>
          </p:cNvSpPr>
          <p:nvPr/>
        </p:nvSpPr>
        <p:spPr bwMode="auto">
          <a:xfrm>
            <a:off x="2324100" y="5211763"/>
            <a:ext cx="114300" cy="19050"/>
          </a:xfrm>
          <a:prstGeom prst="rect">
            <a:avLst/>
          </a:prstGeom>
          <a:solidFill>
            <a:srgbClr val="1F1A17"/>
          </a:solidFill>
          <a:ln w="9525">
            <a:solidFill>
              <a:schemeClr val="tx1"/>
            </a:solidFill>
            <a:miter lim="800000"/>
            <a:headEnd/>
            <a:tailEnd/>
          </a:ln>
        </p:spPr>
        <p:txBody>
          <a:bodyPr/>
          <a:lstStyle/>
          <a:p>
            <a:endParaRPr lang="en-IN"/>
          </a:p>
        </p:txBody>
      </p:sp>
      <p:sp>
        <p:nvSpPr>
          <p:cNvPr id="65553" name="Rectangle 1041"/>
          <p:cNvSpPr>
            <a:spLocks noChangeArrowheads="1"/>
          </p:cNvSpPr>
          <p:nvPr/>
        </p:nvSpPr>
        <p:spPr bwMode="auto">
          <a:xfrm>
            <a:off x="1862138" y="5056188"/>
            <a:ext cx="404812" cy="350837"/>
          </a:xfrm>
          <a:prstGeom prst="rect">
            <a:avLst/>
          </a:prstGeom>
          <a:noFill/>
          <a:ln w="9525">
            <a:noFill/>
            <a:miter lim="800000"/>
            <a:headEnd/>
            <a:tailEnd/>
          </a:ln>
        </p:spPr>
        <p:txBody>
          <a:bodyPr wrap="none" lIns="0" tIns="0" rIns="0" bIns="0">
            <a:spAutoFit/>
          </a:bodyPr>
          <a:lstStyle/>
          <a:p>
            <a:r>
              <a:rPr lang="en-US" sz="2300" b="0">
                <a:latin typeface="Arial" pitchFamily="34" charset="0"/>
              </a:rPr>
              <a:t>0.0</a:t>
            </a:r>
            <a:endParaRPr lang="en-US">
              <a:latin typeface="Mistral" pitchFamily="66" charset="0"/>
            </a:endParaRPr>
          </a:p>
        </p:txBody>
      </p:sp>
      <p:sp>
        <p:nvSpPr>
          <p:cNvPr id="65554" name="Rectangle 1042"/>
          <p:cNvSpPr>
            <a:spLocks noChangeArrowheads="1"/>
          </p:cNvSpPr>
          <p:nvPr/>
        </p:nvSpPr>
        <p:spPr bwMode="auto">
          <a:xfrm>
            <a:off x="1862138" y="4410075"/>
            <a:ext cx="40481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0.5</a:t>
            </a:r>
            <a:endParaRPr lang="en-US">
              <a:latin typeface="Mistral" pitchFamily="66" charset="0"/>
            </a:endParaRPr>
          </a:p>
        </p:txBody>
      </p:sp>
      <p:sp>
        <p:nvSpPr>
          <p:cNvPr id="65555" name="Rectangle 1043"/>
          <p:cNvSpPr>
            <a:spLocks noChangeArrowheads="1"/>
          </p:cNvSpPr>
          <p:nvPr/>
        </p:nvSpPr>
        <p:spPr bwMode="auto">
          <a:xfrm>
            <a:off x="1862138" y="3744913"/>
            <a:ext cx="404812" cy="350837"/>
          </a:xfrm>
          <a:prstGeom prst="rect">
            <a:avLst/>
          </a:prstGeom>
          <a:noFill/>
          <a:ln w="9525">
            <a:noFill/>
            <a:miter lim="800000"/>
            <a:headEnd/>
            <a:tailEnd/>
          </a:ln>
        </p:spPr>
        <p:txBody>
          <a:bodyPr wrap="none" lIns="0" tIns="0" rIns="0" bIns="0">
            <a:spAutoFit/>
          </a:bodyPr>
          <a:lstStyle/>
          <a:p>
            <a:r>
              <a:rPr lang="en-US" sz="2300" b="0">
                <a:latin typeface="Arial" pitchFamily="34" charset="0"/>
              </a:rPr>
              <a:t>1.0</a:t>
            </a:r>
            <a:endParaRPr lang="en-US">
              <a:latin typeface="Mistral" pitchFamily="66" charset="0"/>
            </a:endParaRPr>
          </a:p>
        </p:txBody>
      </p:sp>
      <p:sp>
        <p:nvSpPr>
          <p:cNvPr id="65556" name="Rectangle 1044"/>
          <p:cNvSpPr>
            <a:spLocks noChangeArrowheads="1"/>
          </p:cNvSpPr>
          <p:nvPr/>
        </p:nvSpPr>
        <p:spPr bwMode="auto">
          <a:xfrm>
            <a:off x="1862138" y="3082925"/>
            <a:ext cx="40481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1.5</a:t>
            </a:r>
            <a:endParaRPr lang="en-US">
              <a:latin typeface="Mistral" pitchFamily="66" charset="0"/>
            </a:endParaRPr>
          </a:p>
        </p:txBody>
      </p:sp>
      <p:sp>
        <p:nvSpPr>
          <p:cNvPr id="65557" name="Rectangle 1045"/>
          <p:cNvSpPr>
            <a:spLocks noChangeArrowheads="1"/>
          </p:cNvSpPr>
          <p:nvPr/>
        </p:nvSpPr>
        <p:spPr bwMode="auto">
          <a:xfrm>
            <a:off x="1862138" y="2420938"/>
            <a:ext cx="404812" cy="350837"/>
          </a:xfrm>
          <a:prstGeom prst="rect">
            <a:avLst/>
          </a:prstGeom>
          <a:noFill/>
          <a:ln w="9525">
            <a:noFill/>
            <a:miter lim="800000"/>
            <a:headEnd/>
            <a:tailEnd/>
          </a:ln>
        </p:spPr>
        <p:txBody>
          <a:bodyPr wrap="none" lIns="0" tIns="0" rIns="0" bIns="0">
            <a:spAutoFit/>
          </a:bodyPr>
          <a:lstStyle/>
          <a:p>
            <a:r>
              <a:rPr lang="en-US" sz="2300" b="0">
                <a:latin typeface="Arial" pitchFamily="34" charset="0"/>
              </a:rPr>
              <a:t>2.0</a:t>
            </a:r>
            <a:endParaRPr lang="en-US">
              <a:latin typeface="Mistral" pitchFamily="66" charset="0"/>
            </a:endParaRPr>
          </a:p>
        </p:txBody>
      </p:sp>
      <p:sp>
        <p:nvSpPr>
          <p:cNvPr id="65558" name="Rectangle 1046"/>
          <p:cNvSpPr>
            <a:spLocks noChangeArrowheads="1"/>
          </p:cNvSpPr>
          <p:nvPr/>
        </p:nvSpPr>
        <p:spPr bwMode="auto">
          <a:xfrm>
            <a:off x="1862138" y="1765300"/>
            <a:ext cx="40481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2.5</a:t>
            </a:r>
            <a:endParaRPr lang="en-US">
              <a:latin typeface="Mistral" pitchFamily="66" charset="0"/>
            </a:endParaRPr>
          </a:p>
        </p:txBody>
      </p:sp>
      <p:sp>
        <p:nvSpPr>
          <p:cNvPr id="65559" name="Rectangle 1047"/>
          <p:cNvSpPr>
            <a:spLocks noChangeArrowheads="1"/>
          </p:cNvSpPr>
          <p:nvPr/>
        </p:nvSpPr>
        <p:spPr bwMode="auto">
          <a:xfrm>
            <a:off x="2359025"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0</a:t>
            </a:r>
            <a:endParaRPr lang="en-US">
              <a:latin typeface="Mistral" pitchFamily="66" charset="0"/>
            </a:endParaRPr>
          </a:p>
        </p:txBody>
      </p:sp>
      <p:sp>
        <p:nvSpPr>
          <p:cNvPr id="65560" name="Rectangle 1048"/>
          <p:cNvSpPr>
            <a:spLocks noChangeArrowheads="1"/>
          </p:cNvSpPr>
          <p:nvPr/>
        </p:nvSpPr>
        <p:spPr bwMode="auto">
          <a:xfrm>
            <a:off x="2428875" y="5216525"/>
            <a:ext cx="19050" cy="114300"/>
          </a:xfrm>
          <a:prstGeom prst="rect">
            <a:avLst/>
          </a:prstGeom>
          <a:solidFill>
            <a:schemeClr val="tx1"/>
          </a:solidFill>
          <a:ln w="9525">
            <a:solidFill>
              <a:schemeClr val="tx1"/>
            </a:solidFill>
            <a:miter lim="800000"/>
            <a:headEnd/>
            <a:tailEnd/>
          </a:ln>
        </p:spPr>
        <p:txBody>
          <a:bodyPr/>
          <a:lstStyle/>
          <a:p>
            <a:endParaRPr lang="en-IN"/>
          </a:p>
        </p:txBody>
      </p:sp>
      <p:sp>
        <p:nvSpPr>
          <p:cNvPr id="65561" name="Rectangle 1049"/>
          <p:cNvSpPr>
            <a:spLocks noChangeArrowheads="1"/>
          </p:cNvSpPr>
          <p:nvPr/>
        </p:nvSpPr>
        <p:spPr bwMode="auto">
          <a:xfrm>
            <a:off x="2901950" y="5216525"/>
            <a:ext cx="19050" cy="114300"/>
          </a:xfrm>
          <a:prstGeom prst="rect">
            <a:avLst/>
          </a:prstGeom>
          <a:solidFill>
            <a:schemeClr val="tx1"/>
          </a:solidFill>
          <a:ln w="9525">
            <a:solidFill>
              <a:schemeClr val="tx1"/>
            </a:solidFill>
            <a:miter lim="800000"/>
            <a:headEnd/>
            <a:tailEnd/>
          </a:ln>
        </p:spPr>
        <p:txBody>
          <a:bodyPr/>
          <a:lstStyle/>
          <a:p>
            <a:endParaRPr lang="en-IN"/>
          </a:p>
        </p:txBody>
      </p:sp>
      <p:sp>
        <p:nvSpPr>
          <p:cNvPr id="65562" name="Rectangle 1050"/>
          <p:cNvSpPr>
            <a:spLocks noChangeArrowheads="1"/>
          </p:cNvSpPr>
          <p:nvPr/>
        </p:nvSpPr>
        <p:spPr bwMode="auto">
          <a:xfrm>
            <a:off x="3373438" y="5216525"/>
            <a:ext cx="20637" cy="114300"/>
          </a:xfrm>
          <a:prstGeom prst="rect">
            <a:avLst/>
          </a:prstGeom>
          <a:solidFill>
            <a:schemeClr val="tx1"/>
          </a:solidFill>
          <a:ln w="9525">
            <a:solidFill>
              <a:schemeClr val="tx1"/>
            </a:solidFill>
            <a:miter lim="800000"/>
            <a:headEnd/>
            <a:tailEnd/>
          </a:ln>
        </p:spPr>
        <p:txBody>
          <a:bodyPr/>
          <a:lstStyle/>
          <a:p>
            <a:endParaRPr lang="en-IN"/>
          </a:p>
        </p:txBody>
      </p:sp>
      <p:sp>
        <p:nvSpPr>
          <p:cNvPr id="65563" name="Rectangle 1051"/>
          <p:cNvSpPr>
            <a:spLocks noChangeArrowheads="1"/>
          </p:cNvSpPr>
          <p:nvPr/>
        </p:nvSpPr>
        <p:spPr bwMode="auto">
          <a:xfrm>
            <a:off x="3841750" y="5216525"/>
            <a:ext cx="23813" cy="114300"/>
          </a:xfrm>
          <a:prstGeom prst="rect">
            <a:avLst/>
          </a:prstGeom>
          <a:solidFill>
            <a:schemeClr val="tx1"/>
          </a:solidFill>
          <a:ln w="9525">
            <a:solidFill>
              <a:schemeClr val="tx1"/>
            </a:solidFill>
            <a:miter lim="800000"/>
            <a:headEnd/>
            <a:tailEnd/>
          </a:ln>
        </p:spPr>
        <p:txBody>
          <a:bodyPr/>
          <a:lstStyle/>
          <a:p>
            <a:endParaRPr lang="en-IN"/>
          </a:p>
        </p:txBody>
      </p:sp>
      <p:sp>
        <p:nvSpPr>
          <p:cNvPr id="65564" name="Rectangle 1052"/>
          <p:cNvSpPr>
            <a:spLocks noChangeArrowheads="1"/>
          </p:cNvSpPr>
          <p:nvPr/>
        </p:nvSpPr>
        <p:spPr bwMode="auto">
          <a:xfrm>
            <a:off x="4313238" y="5216525"/>
            <a:ext cx="20637" cy="114300"/>
          </a:xfrm>
          <a:prstGeom prst="rect">
            <a:avLst/>
          </a:prstGeom>
          <a:solidFill>
            <a:schemeClr val="tx1"/>
          </a:solidFill>
          <a:ln w="9525">
            <a:solidFill>
              <a:schemeClr val="tx1"/>
            </a:solidFill>
            <a:miter lim="800000"/>
            <a:headEnd/>
            <a:tailEnd/>
          </a:ln>
        </p:spPr>
        <p:txBody>
          <a:bodyPr/>
          <a:lstStyle/>
          <a:p>
            <a:endParaRPr lang="en-IN"/>
          </a:p>
        </p:txBody>
      </p:sp>
      <p:sp>
        <p:nvSpPr>
          <p:cNvPr id="65565" name="Rectangle 1053"/>
          <p:cNvSpPr>
            <a:spLocks noChangeArrowheads="1"/>
          </p:cNvSpPr>
          <p:nvPr/>
        </p:nvSpPr>
        <p:spPr bwMode="auto">
          <a:xfrm>
            <a:off x="4786313" y="5216525"/>
            <a:ext cx="19050" cy="114300"/>
          </a:xfrm>
          <a:prstGeom prst="rect">
            <a:avLst/>
          </a:prstGeom>
          <a:solidFill>
            <a:schemeClr val="tx1"/>
          </a:solidFill>
          <a:ln w="9525">
            <a:solidFill>
              <a:schemeClr val="tx1"/>
            </a:solidFill>
            <a:miter lim="800000"/>
            <a:headEnd/>
            <a:tailEnd/>
          </a:ln>
        </p:spPr>
        <p:txBody>
          <a:bodyPr/>
          <a:lstStyle/>
          <a:p>
            <a:endParaRPr lang="en-IN"/>
          </a:p>
        </p:txBody>
      </p:sp>
      <p:sp>
        <p:nvSpPr>
          <p:cNvPr id="65566" name="Rectangle 1054"/>
          <p:cNvSpPr>
            <a:spLocks noChangeArrowheads="1"/>
          </p:cNvSpPr>
          <p:nvPr/>
        </p:nvSpPr>
        <p:spPr bwMode="auto">
          <a:xfrm>
            <a:off x="5257800" y="5216525"/>
            <a:ext cx="20638" cy="114300"/>
          </a:xfrm>
          <a:prstGeom prst="rect">
            <a:avLst/>
          </a:prstGeom>
          <a:solidFill>
            <a:schemeClr val="tx1"/>
          </a:solidFill>
          <a:ln w="9525">
            <a:solidFill>
              <a:schemeClr val="tx1"/>
            </a:solidFill>
            <a:miter lim="800000"/>
            <a:headEnd/>
            <a:tailEnd/>
          </a:ln>
        </p:spPr>
        <p:txBody>
          <a:bodyPr/>
          <a:lstStyle/>
          <a:p>
            <a:endParaRPr lang="en-IN"/>
          </a:p>
        </p:txBody>
      </p:sp>
      <p:sp>
        <p:nvSpPr>
          <p:cNvPr id="65567" name="Rectangle 1055"/>
          <p:cNvSpPr>
            <a:spLocks noChangeArrowheads="1"/>
          </p:cNvSpPr>
          <p:nvPr/>
        </p:nvSpPr>
        <p:spPr bwMode="auto">
          <a:xfrm>
            <a:off x="5730875" y="5216525"/>
            <a:ext cx="19050" cy="114300"/>
          </a:xfrm>
          <a:prstGeom prst="rect">
            <a:avLst/>
          </a:prstGeom>
          <a:solidFill>
            <a:schemeClr val="tx1"/>
          </a:solidFill>
          <a:ln w="9525">
            <a:solidFill>
              <a:schemeClr val="tx1"/>
            </a:solidFill>
            <a:miter lim="800000"/>
            <a:headEnd/>
            <a:tailEnd/>
          </a:ln>
        </p:spPr>
        <p:txBody>
          <a:bodyPr/>
          <a:lstStyle/>
          <a:p>
            <a:endParaRPr lang="en-IN"/>
          </a:p>
        </p:txBody>
      </p:sp>
      <p:sp>
        <p:nvSpPr>
          <p:cNvPr id="65568" name="Rectangle 1056"/>
          <p:cNvSpPr>
            <a:spLocks noChangeArrowheads="1"/>
          </p:cNvSpPr>
          <p:nvPr/>
        </p:nvSpPr>
        <p:spPr bwMode="auto">
          <a:xfrm>
            <a:off x="6203950" y="5216525"/>
            <a:ext cx="19050" cy="114300"/>
          </a:xfrm>
          <a:prstGeom prst="rect">
            <a:avLst/>
          </a:prstGeom>
          <a:solidFill>
            <a:schemeClr val="tx1"/>
          </a:solidFill>
          <a:ln w="9525">
            <a:solidFill>
              <a:schemeClr val="tx1"/>
            </a:solidFill>
            <a:miter lim="800000"/>
            <a:headEnd/>
            <a:tailEnd/>
          </a:ln>
        </p:spPr>
        <p:txBody>
          <a:bodyPr/>
          <a:lstStyle/>
          <a:p>
            <a:endParaRPr lang="en-IN"/>
          </a:p>
        </p:txBody>
      </p:sp>
      <p:sp>
        <p:nvSpPr>
          <p:cNvPr id="65569" name="Rectangle 1057"/>
          <p:cNvSpPr>
            <a:spLocks noChangeArrowheads="1"/>
          </p:cNvSpPr>
          <p:nvPr/>
        </p:nvSpPr>
        <p:spPr bwMode="auto">
          <a:xfrm>
            <a:off x="6675438" y="5216525"/>
            <a:ext cx="20637" cy="114300"/>
          </a:xfrm>
          <a:prstGeom prst="rect">
            <a:avLst/>
          </a:prstGeom>
          <a:solidFill>
            <a:schemeClr val="tx1"/>
          </a:solidFill>
          <a:ln w="9525">
            <a:solidFill>
              <a:schemeClr val="tx1"/>
            </a:solidFill>
            <a:miter lim="800000"/>
            <a:headEnd/>
            <a:tailEnd/>
          </a:ln>
        </p:spPr>
        <p:txBody>
          <a:bodyPr/>
          <a:lstStyle/>
          <a:p>
            <a:endParaRPr lang="en-IN"/>
          </a:p>
        </p:txBody>
      </p:sp>
      <p:sp>
        <p:nvSpPr>
          <p:cNvPr id="65570" name="Rectangle 1058"/>
          <p:cNvSpPr>
            <a:spLocks noChangeArrowheads="1"/>
          </p:cNvSpPr>
          <p:nvPr/>
        </p:nvSpPr>
        <p:spPr bwMode="auto">
          <a:xfrm>
            <a:off x="7143750" y="5216525"/>
            <a:ext cx="23813" cy="114300"/>
          </a:xfrm>
          <a:prstGeom prst="rect">
            <a:avLst/>
          </a:prstGeom>
          <a:solidFill>
            <a:schemeClr val="tx1"/>
          </a:solidFill>
          <a:ln w="9525">
            <a:solidFill>
              <a:schemeClr val="tx1"/>
            </a:solidFill>
            <a:miter lim="800000"/>
            <a:headEnd/>
            <a:tailEnd/>
          </a:ln>
        </p:spPr>
        <p:txBody>
          <a:bodyPr/>
          <a:lstStyle/>
          <a:p>
            <a:endParaRPr lang="en-IN"/>
          </a:p>
        </p:txBody>
      </p:sp>
      <p:sp>
        <p:nvSpPr>
          <p:cNvPr id="65571" name="Rectangle 1059"/>
          <p:cNvSpPr>
            <a:spLocks noChangeArrowheads="1"/>
          </p:cNvSpPr>
          <p:nvPr/>
        </p:nvSpPr>
        <p:spPr bwMode="auto">
          <a:xfrm>
            <a:off x="7615238" y="5216525"/>
            <a:ext cx="20637" cy="114300"/>
          </a:xfrm>
          <a:prstGeom prst="rect">
            <a:avLst/>
          </a:prstGeom>
          <a:solidFill>
            <a:schemeClr val="tx1"/>
          </a:solidFill>
          <a:ln w="9525">
            <a:solidFill>
              <a:schemeClr val="tx1"/>
            </a:solidFill>
            <a:miter lim="800000"/>
            <a:headEnd/>
            <a:tailEnd/>
          </a:ln>
        </p:spPr>
        <p:txBody>
          <a:bodyPr/>
          <a:lstStyle/>
          <a:p>
            <a:endParaRPr lang="en-IN"/>
          </a:p>
        </p:txBody>
      </p:sp>
      <p:sp>
        <p:nvSpPr>
          <p:cNvPr id="65572" name="Rectangle 1060"/>
          <p:cNvSpPr>
            <a:spLocks noChangeArrowheads="1"/>
          </p:cNvSpPr>
          <p:nvPr/>
        </p:nvSpPr>
        <p:spPr bwMode="auto">
          <a:xfrm>
            <a:off x="8088313" y="5216525"/>
            <a:ext cx="19050" cy="114300"/>
          </a:xfrm>
          <a:prstGeom prst="rect">
            <a:avLst/>
          </a:prstGeom>
          <a:solidFill>
            <a:schemeClr val="tx1"/>
          </a:solidFill>
          <a:ln w="9525">
            <a:solidFill>
              <a:schemeClr val="tx1"/>
            </a:solidFill>
            <a:miter lim="800000"/>
            <a:headEnd/>
            <a:tailEnd/>
          </a:ln>
        </p:spPr>
        <p:txBody>
          <a:bodyPr/>
          <a:lstStyle/>
          <a:p>
            <a:endParaRPr lang="en-IN"/>
          </a:p>
        </p:txBody>
      </p:sp>
      <p:sp>
        <p:nvSpPr>
          <p:cNvPr id="65573" name="Rectangle 1061"/>
          <p:cNvSpPr>
            <a:spLocks noChangeArrowheads="1"/>
          </p:cNvSpPr>
          <p:nvPr/>
        </p:nvSpPr>
        <p:spPr bwMode="auto">
          <a:xfrm>
            <a:off x="2827338"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1</a:t>
            </a:r>
            <a:endParaRPr lang="en-US">
              <a:latin typeface="Mistral" pitchFamily="66" charset="0"/>
            </a:endParaRPr>
          </a:p>
        </p:txBody>
      </p:sp>
      <p:sp>
        <p:nvSpPr>
          <p:cNvPr id="65574" name="Rectangle 1062"/>
          <p:cNvSpPr>
            <a:spLocks noChangeArrowheads="1"/>
          </p:cNvSpPr>
          <p:nvPr/>
        </p:nvSpPr>
        <p:spPr bwMode="auto">
          <a:xfrm>
            <a:off x="3294063"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2</a:t>
            </a:r>
            <a:endParaRPr lang="en-US">
              <a:latin typeface="Mistral" pitchFamily="66" charset="0"/>
            </a:endParaRPr>
          </a:p>
        </p:txBody>
      </p:sp>
      <p:sp>
        <p:nvSpPr>
          <p:cNvPr id="65575" name="Rectangle 1063"/>
          <p:cNvSpPr>
            <a:spLocks noChangeArrowheads="1"/>
          </p:cNvSpPr>
          <p:nvPr/>
        </p:nvSpPr>
        <p:spPr bwMode="auto">
          <a:xfrm>
            <a:off x="3771900"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3</a:t>
            </a:r>
            <a:endParaRPr lang="en-US">
              <a:latin typeface="Mistral" pitchFamily="66" charset="0"/>
            </a:endParaRPr>
          </a:p>
        </p:txBody>
      </p:sp>
      <p:sp>
        <p:nvSpPr>
          <p:cNvPr id="65576" name="Rectangle 1064"/>
          <p:cNvSpPr>
            <a:spLocks noChangeArrowheads="1"/>
          </p:cNvSpPr>
          <p:nvPr/>
        </p:nvSpPr>
        <p:spPr bwMode="auto">
          <a:xfrm>
            <a:off x="4238625"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4</a:t>
            </a:r>
            <a:endParaRPr lang="en-US">
              <a:latin typeface="Mistral" pitchFamily="66" charset="0"/>
            </a:endParaRPr>
          </a:p>
        </p:txBody>
      </p:sp>
      <p:sp>
        <p:nvSpPr>
          <p:cNvPr id="65577" name="Rectangle 1065"/>
          <p:cNvSpPr>
            <a:spLocks noChangeArrowheads="1"/>
          </p:cNvSpPr>
          <p:nvPr/>
        </p:nvSpPr>
        <p:spPr bwMode="auto">
          <a:xfrm>
            <a:off x="4686300"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5</a:t>
            </a:r>
            <a:endParaRPr lang="en-US">
              <a:latin typeface="Mistral" pitchFamily="66" charset="0"/>
            </a:endParaRPr>
          </a:p>
        </p:txBody>
      </p:sp>
      <p:sp>
        <p:nvSpPr>
          <p:cNvPr id="65578" name="Rectangle 1066"/>
          <p:cNvSpPr>
            <a:spLocks noChangeArrowheads="1"/>
          </p:cNvSpPr>
          <p:nvPr/>
        </p:nvSpPr>
        <p:spPr bwMode="auto">
          <a:xfrm>
            <a:off x="5194300"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6</a:t>
            </a:r>
            <a:endParaRPr lang="en-US">
              <a:latin typeface="Mistral" pitchFamily="66" charset="0"/>
            </a:endParaRPr>
          </a:p>
        </p:txBody>
      </p:sp>
      <p:sp>
        <p:nvSpPr>
          <p:cNvPr id="65579" name="Rectangle 1067"/>
          <p:cNvSpPr>
            <a:spLocks noChangeArrowheads="1"/>
          </p:cNvSpPr>
          <p:nvPr/>
        </p:nvSpPr>
        <p:spPr bwMode="auto">
          <a:xfrm>
            <a:off x="5656263"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7</a:t>
            </a:r>
            <a:endParaRPr lang="en-US">
              <a:latin typeface="Mistral" pitchFamily="66" charset="0"/>
            </a:endParaRPr>
          </a:p>
        </p:txBody>
      </p:sp>
      <p:sp>
        <p:nvSpPr>
          <p:cNvPr id="65580" name="Rectangle 1068"/>
          <p:cNvSpPr>
            <a:spLocks noChangeArrowheads="1"/>
          </p:cNvSpPr>
          <p:nvPr/>
        </p:nvSpPr>
        <p:spPr bwMode="auto">
          <a:xfrm>
            <a:off x="6134100"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8</a:t>
            </a:r>
            <a:endParaRPr lang="en-US">
              <a:latin typeface="Mistral" pitchFamily="66" charset="0"/>
            </a:endParaRPr>
          </a:p>
        </p:txBody>
      </p:sp>
      <p:sp>
        <p:nvSpPr>
          <p:cNvPr id="65581" name="Rectangle 1069"/>
          <p:cNvSpPr>
            <a:spLocks noChangeArrowheads="1"/>
          </p:cNvSpPr>
          <p:nvPr/>
        </p:nvSpPr>
        <p:spPr bwMode="auto">
          <a:xfrm>
            <a:off x="6600825" y="5337175"/>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9</a:t>
            </a:r>
            <a:endParaRPr lang="en-US">
              <a:latin typeface="Mistral" pitchFamily="66" charset="0"/>
            </a:endParaRPr>
          </a:p>
        </p:txBody>
      </p:sp>
      <p:sp>
        <p:nvSpPr>
          <p:cNvPr id="65582" name="Rectangle 1070"/>
          <p:cNvSpPr>
            <a:spLocks noChangeArrowheads="1"/>
          </p:cNvSpPr>
          <p:nvPr/>
        </p:nvSpPr>
        <p:spPr bwMode="auto">
          <a:xfrm>
            <a:off x="7004050" y="5337175"/>
            <a:ext cx="323850"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10</a:t>
            </a:r>
            <a:endParaRPr lang="en-US">
              <a:latin typeface="Mistral" pitchFamily="66" charset="0"/>
            </a:endParaRPr>
          </a:p>
        </p:txBody>
      </p:sp>
      <p:sp>
        <p:nvSpPr>
          <p:cNvPr id="65583" name="Rectangle 1071"/>
          <p:cNvSpPr>
            <a:spLocks noChangeArrowheads="1"/>
          </p:cNvSpPr>
          <p:nvPr/>
        </p:nvSpPr>
        <p:spPr bwMode="auto">
          <a:xfrm>
            <a:off x="7466013" y="5337175"/>
            <a:ext cx="323850"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11</a:t>
            </a:r>
            <a:endParaRPr lang="en-US">
              <a:latin typeface="Mistral" pitchFamily="66" charset="0"/>
            </a:endParaRPr>
          </a:p>
        </p:txBody>
      </p:sp>
      <p:sp>
        <p:nvSpPr>
          <p:cNvPr id="65584" name="Rectangle 1072"/>
          <p:cNvSpPr>
            <a:spLocks noChangeArrowheads="1"/>
          </p:cNvSpPr>
          <p:nvPr/>
        </p:nvSpPr>
        <p:spPr bwMode="auto">
          <a:xfrm>
            <a:off x="7918450" y="5337175"/>
            <a:ext cx="323850"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12</a:t>
            </a:r>
            <a:endParaRPr lang="en-US">
              <a:latin typeface="Mistral" pitchFamily="66" charset="0"/>
            </a:endParaRPr>
          </a:p>
        </p:txBody>
      </p:sp>
      <p:sp>
        <p:nvSpPr>
          <p:cNvPr id="65585" name="Rectangle 1073"/>
          <p:cNvSpPr>
            <a:spLocks noChangeArrowheads="1"/>
          </p:cNvSpPr>
          <p:nvPr/>
        </p:nvSpPr>
        <p:spPr bwMode="auto">
          <a:xfrm>
            <a:off x="3543300" y="5592763"/>
            <a:ext cx="3516313" cy="350837"/>
          </a:xfrm>
          <a:prstGeom prst="rect">
            <a:avLst/>
          </a:prstGeom>
          <a:noFill/>
          <a:ln w="9525">
            <a:noFill/>
            <a:miter lim="800000"/>
            <a:headEnd/>
            <a:tailEnd/>
          </a:ln>
        </p:spPr>
        <p:txBody>
          <a:bodyPr wrap="none" lIns="0" tIns="0" rIns="0" bIns="0">
            <a:spAutoFit/>
          </a:bodyPr>
          <a:lstStyle/>
          <a:p>
            <a:r>
              <a:rPr lang="en-US" sz="2300" b="0">
                <a:latin typeface="Arial" pitchFamily="34" charset="0"/>
              </a:rPr>
              <a:t>No. Of Canisters of Inhaled</a:t>
            </a:r>
            <a:endParaRPr lang="en-US">
              <a:latin typeface="Mistral" pitchFamily="66" charset="0"/>
            </a:endParaRPr>
          </a:p>
        </p:txBody>
      </p:sp>
      <p:sp>
        <p:nvSpPr>
          <p:cNvPr id="65586" name="Rectangle 1074"/>
          <p:cNvSpPr>
            <a:spLocks noChangeArrowheads="1"/>
          </p:cNvSpPr>
          <p:nvPr/>
        </p:nvSpPr>
        <p:spPr bwMode="auto">
          <a:xfrm>
            <a:off x="3756025" y="5973763"/>
            <a:ext cx="3094038" cy="350837"/>
          </a:xfrm>
          <a:prstGeom prst="rect">
            <a:avLst/>
          </a:prstGeom>
          <a:noFill/>
          <a:ln w="9525">
            <a:noFill/>
            <a:miter lim="800000"/>
            <a:headEnd/>
            <a:tailEnd/>
          </a:ln>
        </p:spPr>
        <p:txBody>
          <a:bodyPr wrap="none" lIns="0" tIns="0" rIns="0" bIns="0">
            <a:spAutoFit/>
          </a:bodyPr>
          <a:lstStyle/>
          <a:p>
            <a:r>
              <a:rPr lang="en-US" sz="2300" b="0">
                <a:latin typeface="Arial" pitchFamily="34" charset="0"/>
              </a:rPr>
              <a:t>Corticosteroids per year</a:t>
            </a:r>
            <a:endParaRPr lang="en-US">
              <a:latin typeface="Mistral" pitchFamily="66" charset="0"/>
            </a:endParaRPr>
          </a:p>
        </p:txBody>
      </p:sp>
      <p:sp>
        <p:nvSpPr>
          <p:cNvPr id="65587" name="Rectangle 1075"/>
          <p:cNvSpPr>
            <a:spLocks noChangeArrowheads="1"/>
          </p:cNvSpPr>
          <p:nvPr/>
        </p:nvSpPr>
        <p:spPr bwMode="auto">
          <a:xfrm rot="16200000">
            <a:off x="1193800" y="4598988"/>
            <a:ext cx="211137"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R</a:t>
            </a:r>
            <a:endParaRPr lang="en-US">
              <a:latin typeface="Mistral" pitchFamily="66" charset="0"/>
            </a:endParaRPr>
          </a:p>
        </p:txBody>
      </p:sp>
      <p:sp>
        <p:nvSpPr>
          <p:cNvPr id="65588" name="Rectangle 1076"/>
          <p:cNvSpPr>
            <a:spLocks noChangeArrowheads="1"/>
          </p:cNvSpPr>
          <p:nvPr/>
        </p:nvSpPr>
        <p:spPr bwMode="auto">
          <a:xfrm rot="16200000">
            <a:off x="1218406" y="4412457"/>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a</a:t>
            </a:r>
            <a:endParaRPr lang="en-US">
              <a:latin typeface="Mistral" pitchFamily="66" charset="0"/>
            </a:endParaRPr>
          </a:p>
        </p:txBody>
      </p:sp>
      <p:sp>
        <p:nvSpPr>
          <p:cNvPr id="65589" name="Rectangle 1077"/>
          <p:cNvSpPr>
            <a:spLocks noChangeArrowheads="1"/>
          </p:cNvSpPr>
          <p:nvPr/>
        </p:nvSpPr>
        <p:spPr bwMode="auto">
          <a:xfrm rot="16200000">
            <a:off x="1258887" y="4291013"/>
            <a:ext cx="80963"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t</a:t>
            </a:r>
            <a:endParaRPr lang="en-US">
              <a:latin typeface="Mistral" pitchFamily="66" charset="0"/>
            </a:endParaRPr>
          </a:p>
        </p:txBody>
      </p:sp>
      <p:sp>
        <p:nvSpPr>
          <p:cNvPr id="65590" name="Rectangle 1078"/>
          <p:cNvSpPr>
            <a:spLocks noChangeArrowheads="1"/>
          </p:cNvSpPr>
          <p:nvPr/>
        </p:nvSpPr>
        <p:spPr bwMode="auto">
          <a:xfrm rot="16200000">
            <a:off x="1218406" y="4169569"/>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e</a:t>
            </a:r>
            <a:endParaRPr lang="en-US">
              <a:latin typeface="Mistral" pitchFamily="66" charset="0"/>
            </a:endParaRPr>
          </a:p>
        </p:txBody>
      </p:sp>
      <p:sp>
        <p:nvSpPr>
          <p:cNvPr id="65591" name="Rectangle 1079"/>
          <p:cNvSpPr>
            <a:spLocks noChangeArrowheads="1"/>
          </p:cNvSpPr>
          <p:nvPr/>
        </p:nvSpPr>
        <p:spPr bwMode="auto">
          <a:xfrm rot="16200000">
            <a:off x="1258887" y="4052888"/>
            <a:ext cx="80963"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 </a:t>
            </a:r>
            <a:endParaRPr lang="en-US">
              <a:latin typeface="Mistral" pitchFamily="66" charset="0"/>
            </a:endParaRPr>
          </a:p>
        </p:txBody>
      </p:sp>
      <p:sp>
        <p:nvSpPr>
          <p:cNvPr id="65592" name="Rectangle 1080"/>
          <p:cNvSpPr>
            <a:spLocks noChangeArrowheads="1"/>
          </p:cNvSpPr>
          <p:nvPr/>
        </p:nvSpPr>
        <p:spPr bwMode="auto">
          <a:xfrm rot="16200000">
            <a:off x="1193800" y="3908425"/>
            <a:ext cx="211138"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R</a:t>
            </a:r>
            <a:endParaRPr lang="en-US">
              <a:latin typeface="Mistral" pitchFamily="66" charset="0"/>
            </a:endParaRPr>
          </a:p>
        </p:txBody>
      </p:sp>
      <p:sp>
        <p:nvSpPr>
          <p:cNvPr id="65593" name="Rectangle 1081"/>
          <p:cNvSpPr>
            <a:spLocks noChangeArrowheads="1"/>
          </p:cNvSpPr>
          <p:nvPr/>
        </p:nvSpPr>
        <p:spPr bwMode="auto">
          <a:xfrm rot="16200000">
            <a:off x="1218406" y="3718719"/>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a</a:t>
            </a:r>
            <a:endParaRPr lang="en-US">
              <a:latin typeface="Mistral" pitchFamily="66" charset="0"/>
            </a:endParaRPr>
          </a:p>
        </p:txBody>
      </p:sp>
      <p:sp>
        <p:nvSpPr>
          <p:cNvPr id="65594" name="Rectangle 1082"/>
          <p:cNvSpPr>
            <a:spLocks noChangeArrowheads="1"/>
          </p:cNvSpPr>
          <p:nvPr/>
        </p:nvSpPr>
        <p:spPr bwMode="auto">
          <a:xfrm rot="16200000">
            <a:off x="1258888" y="3600450"/>
            <a:ext cx="8096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t</a:t>
            </a:r>
            <a:endParaRPr lang="en-US">
              <a:latin typeface="Mistral" pitchFamily="66" charset="0"/>
            </a:endParaRPr>
          </a:p>
        </p:txBody>
      </p:sp>
      <p:sp>
        <p:nvSpPr>
          <p:cNvPr id="65595" name="Rectangle 1083"/>
          <p:cNvSpPr>
            <a:spLocks noChangeArrowheads="1"/>
          </p:cNvSpPr>
          <p:nvPr/>
        </p:nvSpPr>
        <p:spPr bwMode="auto">
          <a:xfrm rot="16200000">
            <a:off x="1266825" y="3527425"/>
            <a:ext cx="65088"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i</a:t>
            </a:r>
            <a:endParaRPr lang="en-US">
              <a:latin typeface="Mistral" pitchFamily="66" charset="0"/>
            </a:endParaRPr>
          </a:p>
        </p:txBody>
      </p:sp>
      <p:sp>
        <p:nvSpPr>
          <p:cNvPr id="65596" name="Rectangle 1084"/>
          <p:cNvSpPr>
            <a:spLocks noChangeArrowheads="1"/>
          </p:cNvSpPr>
          <p:nvPr/>
        </p:nvSpPr>
        <p:spPr bwMode="auto">
          <a:xfrm rot="16200000">
            <a:off x="1218406" y="3413919"/>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o</a:t>
            </a:r>
            <a:endParaRPr lang="en-US">
              <a:latin typeface="Mistral" pitchFamily="66" charset="0"/>
            </a:endParaRPr>
          </a:p>
        </p:txBody>
      </p:sp>
      <p:sp>
        <p:nvSpPr>
          <p:cNvPr id="65597" name="Rectangle 1085"/>
          <p:cNvSpPr>
            <a:spLocks noChangeArrowheads="1"/>
          </p:cNvSpPr>
          <p:nvPr/>
        </p:nvSpPr>
        <p:spPr bwMode="auto">
          <a:xfrm rot="16200000">
            <a:off x="1258887" y="3290888"/>
            <a:ext cx="80963"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 </a:t>
            </a:r>
            <a:endParaRPr lang="en-US">
              <a:latin typeface="Mistral" pitchFamily="66" charset="0"/>
            </a:endParaRPr>
          </a:p>
        </p:txBody>
      </p:sp>
      <p:sp>
        <p:nvSpPr>
          <p:cNvPr id="65598" name="Rectangle 1086"/>
          <p:cNvSpPr>
            <a:spLocks noChangeArrowheads="1"/>
          </p:cNvSpPr>
          <p:nvPr/>
        </p:nvSpPr>
        <p:spPr bwMode="auto">
          <a:xfrm rot="16200000">
            <a:off x="1258888" y="3209925"/>
            <a:ext cx="8096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f</a:t>
            </a:r>
            <a:endParaRPr lang="en-US">
              <a:latin typeface="Mistral" pitchFamily="66" charset="0"/>
            </a:endParaRPr>
          </a:p>
        </p:txBody>
      </p:sp>
      <p:sp>
        <p:nvSpPr>
          <p:cNvPr id="65599" name="Rectangle 1087"/>
          <p:cNvSpPr>
            <a:spLocks noChangeArrowheads="1"/>
          </p:cNvSpPr>
          <p:nvPr/>
        </p:nvSpPr>
        <p:spPr bwMode="auto">
          <a:xfrm rot="16200000">
            <a:off x="1218406" y="3090069"/>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o</a:t>
            </a:r>
            <a:endParaRPr lang="en-US">
              <a:latin typeface="Mistral" pitchFamily="66" charset="0"/>
            </a:endParaRPr>
          </a:p>
        </p:txBody>
      </p:sp>
      <p:sp>
        <p:nvSpPr>
          <p:cNvPr id="65600" name="Rectangle 1088"/>
          <p:cNvSpPr>
            <a:spLocks noChangeArrowheads="1"/>
          </p:cNvSpPr>
          <p:nvPr/>
        </p:nvSpPr>
        <p:spPr bwMode="auto">
          <a:xfrm rot="16200000">
            <a:off x="1250950" y="2960688"/>
            <a:ext cx="96837"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r</a:t>
            </a:r>
            <a:endParaRPr lang="en-US">
              <a:latin typeface="Mistral" pitchFamily="66" charset="0"/>
            </a:endParaRPr>
          </a:p>
        </p:txBody>
      </p:sp>
      <p:sp>
        <p:nvSpPr>
          <p:cNvPr id="65601" name="Rectangle 1089"/>
          <p:cNvSpPr>
            <a:spLocks noChangeArrowheads="1"/>
          </p:cNvSpPr>
          <p:nvPr/>
        </p:nvSpPr>
        <p:spPr bwMode="auto">
          <a:xfrm rot="16200000">
            <a:off x="1258888" y="2873375"/>
            <a:ext cx="8096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 </a:t>
            </a:r>
            <a:endParaRPr lang="en-US">
              <a:latin typeface="Mistral" pitchFamily="66" charset="0"/>
            </a:endParaRPr>
          </a:p>
        </p:txBody>
      </p:sp>
      <p:sp>
        <p:nvSpPr>
          <p:cNvPr id="65602" name="Rectangle 1090"/>
          <p:cNvSpPr>
            <a:spLocks noChangeArrowheads="1"/>
          </p:cNvSpPr>
          <p:nvPr/>
        </p:nvSpPr>
        <p:spPr bwMode="auto">
          <a:xfrm rot="16200000">
            <a:off x="1218406" y="2751932"/>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d</a:t>
            </a:r>
            <a:endParaRPr lang="en-US">
              <a:latin typeface="Mistral" pitchFamily="66" charset="0"/>
            </a:endParaRPr>
          </a:p>
        </p:txBody>
      </p:sp>
      <p:sp>
        <p:nvSpPr>
          <p:cNvPr id="65603" name="Rectangle 1091"/>
          <p:cNvSpPr>
            <a:spLocks noChangeArrowheads="1"/>
          </p:cNvSpPr>
          <p:nvPr/>
        </p:nvSpPr>
        <p:spPr bwMode="auto">
          <a:xfrm rot="16200000">
            <a:off x="1218406" y="2588419"/>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e</a:t>
            </a:r>
            <a:endParaRPr lang="en-US">
              <a:latin typeface="Mistral" pitchFamily="66" charset="0"/>
            </a:endParaRPr>
          </a:p>
        </p:txBody>
      </p:sp>
      <p:sp>
        <p:nvSpPr>
          <p:cNvPr id="65604" name="Rectangle 1092"/>
          <p:cNvSpPr>
            <a:spLocks noChangeArrowheads="1"/>
          </p:cNvSpPr>
          <p:nvPr/>
        </p:nvSpPr>
        <p:spPr bwMode="auto">
          <a:xfrm rot="16200000">
            <a:off x="1218406" y="2429669"/>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a</a:t>
            </a:r>
            <a:endParaRPr lang="en-US">
              <a:latin typeface="Mistral" pitchFamily="66" charset="0"/>
            </a:endParaRPr>
          </a:p>
        </p:txBody>
      </p:sp>
      <p:sp>
        <p:nvSpPr>
          <p:cNvPr id="65605" name="Rectangle 1093"/>
          <p:cNvSpPr>
            <a:spLocks noChangeArrowheads="1"/>
          </p:cNvSpPr>
          <p:nvPr/>
        </p:nvSpPr>
        <p:spPr bwMode="auto">
          <a:xfrm rot="16200000">
            <a:off x="1258887" y="2306638"/>
            <a:ext cx="80963"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t</a:t>
            </a:r>
            <a:endParaRPr lang="en-US">
              <a:latin typeface="Mistral" pitchFamily="66" charset="0"/>
            </a:endParaRPr>
          </a:p>
        </p:txBody>
      </p:sp>
      <p:sp>
        <p:nvSpPr>
          <p:cNvPr id="65606" name="Rectangle 1094"/>
          <p:cNvSpPr>
            <a:spLocks noChangeArrowheads="1"/>
          </p:cNvSpPr>
          <p:nvPr/>
        </p:nvSpPr>
        <p:spPr bwMode="auto">
          <a:xfrm rot="16200000">
            <a:off x="1218406" y="2185194"/>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h</a:t>
            </a:r>
            <a:endParaRPr lang="en-US">
              <a:latin typeface="Mistral" pitchFamily="66" charset="0"/>
            </a:endParaRPr>
          </a:p>
        </p:txBody>
      </p:sp>
      <p:sp>
        <p:nvSpPr>
          <p:cNvPr id="65607" name="Rectangle 1095"/>
          <p:cNvSpPr>
            <a:spLocks noChangeArrowheads="1"/>
          </p:cNvSpPr>
          <p:nvPr/>
        </p:nvSpPr>
        <p:spPr bwMode="auto">
          <a:xfrm rot="16200000">
            <a:off x="1582737" y="4179888"/>
            <a:ext cx="80963"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f</a:t>
            </a:r>
            <a:endParaRPr lang="en-US">
              <a:latin typeface="Mistral" pitchFamily="66" charset="0"/>
            </a:endParaRPr>
          </a:p>
        </p:txBody>
      </p:sp>
      <p:sp>
        <p:nvSpPr>
          <p:cNvPr id="65608" name="Rectangle 1096"/>
          <p:cNvSpPr>
            <a:spLocks noChangeArrowheads="1"/>
          </p:cNvSpPr>
          <p:nvPr/>
        </p:nvSpPr>
        <p:spPr bwMode="auto">
          <a:xfrm rot="16200000">
            <a:off x="1574800" y="4089400"/>
            <a:ext cx="96838"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r</a:t>
            </a:r>
            <a:endParaRPr lang="en-US">
              <a:latin typeface="Mistral" pitchFamily="66" charset="0"/>
            </a:endParaRPr>
          </a:p>
        </p:txBody>
      </p:sp>
      <p:sp>
        <p:nvSpPr>
          <p:cNvPr id="65609" name="Rectangle 1097"/>
          <p:cNvSpPr>
            <a:spLocks noChangeArrowheads="1"/>
          </p:cNvSpPr>
          <p:nvPr/>
        </p:nvSpPr>
        <p:spPr bwMode="auto">
          <a:xfrm rot="16200000">
            <a:off x="1542256" y="3961607"/>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o</a:t>
            </a:r>
            <a:endParaRPr lang="en-US">
              <a:latin typeface="Mistral" pitchFamily="66" charset="0"/>
            </a:endParaRPr>
          </a:p>
        </p:txBody>
      </p:sp>
      <p:sp>
        <p:nvSpPr>
          <p:cNvPr id="65610" name="Rectangle 1098"/>
          <p:cNvSpPr>
            <a:spLocks noChangeArrowheads="1"/>
          </p:cNvSpPr>
          <p:nvPr/>
        </p:nvSpPr>
        <p:spPr bwMode="auto">
          <a:xfrm rot="16200000">
            <a:off x="1501775" y="3760788"/>
            <a:ext cx="242887"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m</a:t>
            </a:r>
            <a:endParaRPr lang="en-US">
              <a:latin typeface="Mistral" pitchFamily="66" charset="0"/>
            </a:endParaRPr>
          </a:p>
        </p:txBody>
      </p:sp>
      <p:sp>
        <p:nvSpPr>
          <p:cNvPr id="65611" name="Rectangle 1099"/>
          <p:cNvSpPr>
            <a:spLocks noChangeArrowheads="1"/>
          </p:cNvSpPr>
          <p:nvPr/>
        </p:nvSpPr>
        <p:spPr bwMode="auto">
          <a:xfrm rot="16200000">
            <a:off x="1582738" y="3600450"/>
            <a:ext cx="8096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 </a:t>
            </a:r>
            <a:endParaRPr lang="en-US">
              <a:latin typeface="Mistral" pitchFamily="66" charset="0"/>
            </a:endParaRPr>
          </a:p>
        </p:txBody>
      </p:sp>
      <p:sp>
        <p:nvSpPr>
          <p:cNvPr id="65612" name="Rectangle 1100"/>
          <p:cNvSpPr>
            <a:spLocks noChangeArrowheads="1"/>
          </p:cNvSpPr>
          <p:nvPr/>
        </p:nvSpPr>
        <p:spPr bwMode="auto">
          <a:xfrm rot="16200000">
            <a:off x="1525587" y="3478213"/>
            <a:ext cx="195263"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A</a:t>
            </a:r>
            <a:endParaRPr lang="en-US">
              <a:latin typeface="Mistral" pitchFamily="66" charset="0"/>
            </a:endParaRPr>
          </a:p>
        </p:txBody>
      </p:sp>
      <p:sp>
        <p:nvSpPr>
          <p:cNvPr id="65613" name="Rectangle 1101"/>
          <p:cNvSpPr>
            <a:spLocks noChangeArrowheads="1"/>
          </p:cNvSpPr>
          <p:nvPr/>
        </p:nvSpPr>
        <p:spPr bwMode="auto">
          <a:xfrm rot="16200000">
            <a:off x="1550194" y="3307556"/>
            <a:ext cx="146050"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s</a:t>
            </a:r>
            <a:endParaRPr lang="en-US">
              <a:latin typeface="Mistral" pitchFamily="66" charset="0"/>
            </a:endParaRPr>
          </a:p>
        </p:txBody>
      </p:sp>
      <p:sp>
        <p:nvSpPr>
          <p:cNvPr id="65614" name="Rectangle 1102"/>
          <p:cNvSpPr>
            <a:spLocks noChangeArrowheads="1"/>
          </p:cNvSpPr>
          <p:nvPr/>
        </p:nvSpPr>
        <p:spPr bwMode="auto">
          <a:xfrm rot="16200000">
            <a:off x="1582738" y="3197225"/>
            <a:ext cx="80962"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t</a:t>
            </a:r>
            <a:endParaRPr lang="en-US">
              <a:latin typeface="Mistral" pitchFamily="66" charset="0"/>
            </a:endParaRPr>
          </a:p>
        </p:txBody>
      </p:sp>
      <p:sp>
        <p:nvSpPr>
          <p:cNvPr id="65615" name="Rectangle 1103"/>
          <p:cNvSpPr>
            <a:spLocks noChangeArrowheads="1"/>
          </p:cNvSpPr>
          <p:nvPr/>
        </p:nvSpPr>
        <p:spPr bwMode="auto">
          <a:xfrm rot="16200000">
            <a:off x="1542256" y="3075782"/>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h</a:t>
            </a:r>
            <a:endParaRPr lang="en-US">
              <a:latin typeface="Mistral" pitchFamily="66" charset="0"/>
            </a:endParaRPr>
          </a:p>
        </p:txBody>
      </p:sp>
      <p:sp>
        <p:nvSpPr>
          <p:cNvPr id="65616" name="Rectangle 1104"/>
          <p:cNvSpPr>
            <a:spLocks noChangeArrowheads="1"/>
          </p:cNvSpPr>
          <p:nvPr/>
        </p:nvSpPr>
        <p:spPr bwMode="auto">
          <a:xfrm rot="16200000">
            <a:off x="1501775" y="2870200"/>
            <a:ext cx="242888"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m</a:t>
            </a:r>
            <a:endParaRPr lang="en-US">
              <a:latin typeface="Mistral" pitchFamily="66" charset="0"/>
            </a:endParaRPr>
          </a:p>
        </p:txBody>
      </p:sp>
      <p:sp>
        <p:nvSpPr>
          <p:cNvPr id="65617" name="Rectangle 1105"/>
          <p:cNvSpPr>
            <a:spLocks noChangeArrowheads="1"/>
          </p:cNvSpPr>
          <p:nvPr/>
        </p:nvSpPr>
        <p:spPr bwMode="auto">
          <a:xfrm rot="16200000">
            <a:off x="1542256" y="2672557"/>
            <a:ext cx="161925" cy="350838"/>
          </a:xfrm>
          <a:prstGeom prst="rect">
            <a:avLst/>
          </a:prstGeom>
          <a:noFill/>
          <a:ln w="9525">
            <a:noFill/>
            <a:miter lim="800000"/>
            <a:headEnd/>
            <a:tailEnd/>
          </a:ln>
        </p:spPr>
        <p:txBody>
          <a:bodyPr wrap="none" lIns="0" tIns="0" rIns="0" bIns="0">
            <a:spAutoFit/>
          </a:bodyPr>
          <a:lstStyle/>
          <a:p>
            <a:r>
              <a:rPr lang="en-US" sz="2300" b="0">
                <a:latin typeface="Arial" pitchFamily="34" charset="0"/>
              </a:rPr>
              <a:t>a</a:t>
            </a:r>
            <a:endParaRPr lang="en-US">
              <a:latin typeface="Mistral" pitchFamily="66" charset="0"/>
            </a:endParaRPr>
          </a:p>
        </p:txBody>
      </p:sp>
      <p:sp>
        <p:nvSpPr>
          <p:cNvPr id="65618" name="Freeform 1106"/>
          <p:cNvSpPr>
            <a:spLocks noEditPoints="1"/>
          </p:cNvSpPr>
          <p:nvPr/>
        </p:nvSpPr>
        <p:spPr bwMode="auto">
          <a:xfrm>
            <a:off x="2447925" y="2173288"/>
            <a:ext cx="5635625" cy="2843212"/>
          </a:xfrm>
          <a:custGeom>
            <a:avLst/>
            <a:gdLst/>
            <a:ahLst/>
            <a:cxnLst>
              <a:cxn ang="0">
                <a:pos x="85" y="94"/>
              </a:cxn>
              <a:cxn ang="0">
                <a:pos x="220" y="279"/>
              </a:cxn>
              <a:cxn ang="0">
                <a:pos x="367" y="454"/>
              </a:cxn>
              <a:cxn ang="0">
                <a:pos x="527" y="617"/>
              </a:cxn>
              <a:cxn ang="0">
                <a:pos x="696" y="770"/>
              </a:cxn>
              <a:cxn ang="0">
                <a:pos x="878" y="914"/>
              </a:cxn>
              <a:cxn ang="0">
                <a:pos x="1072" y="1046"/>
              </a:cxn>
              <a:cxn ang="0">
                <a:pos x="1279" y="1168"/>
              </a:cxn>
              <a:cxn ang="0">
                <a:pos x="1373" y="1250"/>
              </a:cxn>
              <a:cxn ang="0">
                <a:pos x="1159" y="1131"/>
              </a:cxn>
              <a:cxn ang="0">
                <a:pos x="959" y="1002"/>
              </a:cxn>
              <a:cxn ang="0">
                <a:pos x="768" y="864"/>
              </a:cxn>
              <a:cxn ang="0">
                <a:pos x="593" y="714"/>
              </a:cxn>
              <a:cxn ang="0">
                <a:pos x="426" y="554"/>
              </a:cxn>
              <a:cxn ang="0">
                <a:pos x="273" y="385"/>
              </a:cxn>
              <a:cxn ang="0">
                <a:pos x="132" y="203"/>
              </a:cxn>
              <a:cxn ang="0">
                <a:pos x="0" y="12"/>
              </a:cxn>
              <a:cxn ang="0">
                <a:pos x="1385" y="1228"/>
              </a:cxn>
              <a:cxn ang="0">
                <a:pos x="1611" y="1334"/>
              </a:cxn>
              <a:cxn ang="0">
                <a:pos x="1849" y="1428"/>
              </a:cxn>
              <a:cxn ang="0">
                <a:pos x="2099" y="1513"/>
              </a:cxn>
              <a:cxn ang="0">
                <a:pos x="2362" y="1588"/>
              </a:cxn>
              <a:cxn ang="0">
                <a:pos x="2638" y="1647"/>
              </a:cxn>
              <a:cxn ang="0">
                <a:pos x="2929" y="1701"/>
              </a:cxn>
              <a:cxn ang="0">
                <a:pos x="3233" y="1738"/>
              </a:cxn>
              <a:cxn ang="0">
                <a:pos x="3550" y="1766"/>
              </a:cxn>
              <a:cxn ang="0">
                <a:pos x="3387" y="1779"/>
              </a:cxn>
              <a:cxn ang="0">
                <a:pos x="3077" y="1748"/>
              </a:cxn>
              <a:cxn ang="0">
                <a:pos x="2779" y="1701"/>
              </a:cxn>
              <a:cxn ang="0">
                <a:pos x="2494" y="1644"/>
              </a:cxn>
              <a:cxn ang="0">
                <a:pos x="2221" y="1575"/>
              </a:cxn>
              <a:cxn ang="0">
                <a:pos x="1965" y="1497"/>
              </a:cxn>
              <a:cxn ang="0">
                <a:pos x="1717" y="1406"/>
              </a:cxn>
              <a:cxn ang="0">
                <a:pos x="1485" y="1306"/>
              </a:cxn>
              <a:cxn ang="0">
                <a:pos x="1385" y="1228"/>
              </a:cxn>
            </a:cxnLst>
            <a:rect l="0" t="0" r="r" b="b"/>
            <a:pathLst>
              <a:path w="3550" h="1791">
                <a:moveTo>
                  <a:pt x="22" y="0"/>
                </a:moveTo>
                <a:lnTo>
                  <a:pt x="85" y="94"/>
                </a:lnTo>
                <a:lnTo>
                  <a:pt x="151" y="188"/>
                </a:lnTo>
                <a:lnTo>
                  <a:pt x="220" y="279"/>
                </a:lnTo>
                <a:lnTo>
                  <a:pt x="292" y="366"/>
                </a:lnTo>
                <a:lnTo>
                  <a:pt x="367" y="454"/>
                </a:lnTo>
                <a:lnTo>
                  <a:pt x="445" y="535"/>
                </a:lnTo>
                <a:lnTo>
                  <a:pt x="527" y="617"/>
                </a:lnTo>
                <a:lnTo>
                  <a:pt x="608" y="695"/>
                </a:lnTo>
                <a:lnTo>
                  <a:pt x="696" y="770"/>
                </a:lnTo>
                <a:lnTo>
                  <a:pt x="784" y="842"/>
                </a:lnTo>
                <a:lnTo>
                  <a:pt x="878" y="914"/>
                </a:lnTo>
                <a:lnTo>
                  <a:pt x="972" y="980"/>
                </a:lnTo>
                <a:lnTo>
                  <a:pt x="1072" y="1046"/>
                </a:lnTo>
                <a:lnTo>
                  <a:pt x="1172" y="1109"/>
                </a:lnTo>
                <a:lnTo>
                  <a:pt x="1279" y="1168"/>
                </a:lnTo>
                <a:lnTo>
                  <a:pt x="1385" y="1228"/>
                </a:lnTo>
                <a:lnTo>
                  <a:pt x="1373" y="1250"/>
                </a:lnTo>
                <a:lnTo>
                  <a:pt x="1266" y="1193"/>
                </a:lnTo>
                <a:lnTo>
                  <a:pt x="1159" y="1131"/>
                </a:lnTo>
                <a:lnTo>
                  <a:pt x="1056" y="1068"/>
                </a:lnTo>
                <a:lnTo>
                  <a:pt x="959" y="1002"/>
                </a:lnTo>
                <a:lnTo>
                  <a:pt x="862" y="933"/>
                </a:lnTo>
                <a:lnTo>
                  <a:pt x="768" y="864"/>
                </a:lnTo>
                <a:lnTo>
                  <a:pt x="677" y="789"/>
                </a:lnTo>
                <a:lnTo>
                  <a:pt x="593" y="714"/>
                </a:lnTo>
                <a:lnTo>
                  <a:pt x="508" y="636"/>
                </a:lnTo>
                <a:lnTo>
                  <a:pt x="426" y="554"/>
                </a:lnTo>
                <a:lnTo>
                  <a:pt x="348" y="470"/>
                </a:lnTo>
                <a:lnTo>
                  <a:pt x="273" y="385"/>
                </a:lnTo>
                <a:lnTo>
                  <a:pt x="201" y="294"/>
                </a:lnTo>
                <a:lnTo>
                  <a:pt x="132" y="203"/>
                </a:lnTo>
                <a:lnTo>
                  <a:pt x="63" y="110"/>
                </a:lnTo>
                <a:lnTo>
                  <a:pt x="0" y="12"/>
                </a:lnTo>
                <a:lnTo>
                  <a:pt x="22" y="0"/>
                </a:lnTo>
                <a:close/>
                <a:moveTo>
                  <a:pt x="1385" y="1228"/>
                </a:moveTo>
                <a:lnTo>
                  <a:pt x="1495" y="1281"/>
                </a:lnTo>
                <a:lnTo>
                  <a:pt x="1611" y="1334"/>
                </a:lnTo>
                <a:lnTo>
                  <a:pt x="1726" y="1381"/>
                </a:lnTo>
                <a:lnTo>
                  <a:pt x="1849" y="1428"/>
                </a:lnTo>
                <a:lnTo>
                  <a:pt x="1971" y="1472"/>
                </a:lnTo>
                <a:lnTo>
                  <a:pt x="2099" y="1513"/>
                </a:lnTo>
                <a:lnTo>
                  <a:pt x="2228" y="1550"/>
                </a:lnTo>
                <a:lnTo>
                  <a:pt x="2362" y="1588"/>
                </a:lnTo>
                <a:lnTo>
                  <a:pt x="2500" y="1619"/>
                </a:lnTo>
                <a:lnTo>
                  <a:pt x="2638" y="1647"/>
                </a:lnTo>
                <a:lnTo>
                  <a:pt x="2782" y="1675"/>
                </a:lnTo>
                <a:lnTo>
                  <a:pt x="2929" y="1701"/>
                </a:lnTo>
                <a:lnTo>
                  <a:pt x="3080" y="1719"/>
                </a:lnTo>
                <a:lnTo>
                  <a:pt x="3233" y="1738"/>
                </a:lnTo>
                <a:lnTo>
                  <a:pt x="3390" y="1754"/>
                </a:lnTo>
                <a:lnTo>
                  <a:pt x="3550" y="1766"/>
                </a:lnTo>
                <a:lnTo>
                  <a:pt x="3550" y="1791"/>
                </a:lnTo>
                <a:lnTo>
                  <a:pt x="3387" y="1779"/>
                </a:lnTo>
                <a:lnTo>
                  <a:pt x="3230" y="1763"/>
                </a:lnTo>
                <a:lnTo>
                  <a:pt x="3077" y="1748"/>
                </a:lnTo>
                <a:lnTo>
                  <a:pt x="2926" y="1726"/>
                </a:lnTo>
                <a:lnTo>
                  <a:pt x="2779" y="1701"/>
                </a:lnTo>
                <a:lnTo>
                  <a:pt x="2635" y="1675"/>
                </a:lnTo>
                <a:lnTo>
                  <a:pt x="2494" y="1644"/>
                </a:lnTo>
                <a:lnTo>
                  <a:pt x="2356" y="1613"/>
                </a:lnTo>
                <a:lnTo>
                  <a:pt x="2221" y="1575"/>
                </a:lnTo>
                <a:lnTo>
                  <a:pt x="2090" y="1538"/>
                </a:lnTo>
                <a:lnTo>
                  <a:pt x="1965" y="1497"/>
                </a:lnTo>
                <a:lnTo>
                  <a:pt x="1839" y="1453"/>
                </a:lnTo>
                <a:lnTo>
                  <a:pt x="1717" y="1406"/>
                </a:lnTo>
                <a:lnTo>
                  <a:pt x="1598" y="1356"/>
                </a:lnTo>
                <a:lnTo>
                  <a:pt x="1485" y="1306"/>
                </a:lnTo>
                <a:lnTo>
                  <a:pt x="1373" y="1250"/>
                </a:lnTo>
                <a:lnTo>
                  <a:pt x="1385" y="1228"/>
                </a:lnTo>
                <a:close/>
              </a:path>
            </a:pathLst>
          </a:custGeom>
          <a:solidFill>
            <a:srgbClr val="FF3300"/>
          </a:solidFill>
          <a:ln w="9525">
            <a:noFill/>
            <a:round/>
            <a:headEnd/>
            <a:tailEnd/>
          </a:ln>
        </p:spPr>
        <p:txBody>
          <a:bodyPr/>
          <a:lstStyle/>
          <a:p>
            <a:endParaRPr lang="en-IN"/>
          </a:p>
        </p:txBody>
      </p:sp>
      <p:sp>
        <p:nvSpPr>
          <p:cNvPr id="65540" name="Rectangle 1028"/>
          <p:cNvSpPr>
            <a:spLocks noChangeArrowheads="1"/>
          </p:cNvSpPr>
          <p:nvPr/>
        </p:nvSpPr>
        <p:spPr bwMode="auto">
          <a:xfrm>
            <a:off x="5257800" y="6324600"/>
            <a:ext cx="3886200" cy="533400"/>
          </a:xfrm>
          <a:prstGeom prst="rect">
            <a:avLst/>
          </a:prstGeom>
          <a:noFill/>
          <a:ln w="12700">
            <a:noFill/>
            <a:miter lim="800000"/>
            <a:headEnd type="none" w="sm" len="sm"/>
            <a:tailEnd type="none" w="sm" len="sm"/>
          </a:ln>
          <a:effectLst/>
        </p:spPr>
        <p:txBody>
          <a:bodyPr wrap="none" anchor="ctr"/>
          <a:lstStyle/>
          <a:p>
            <a:pPr algn="ctr"/>
            <a:r>
              <a:rPr lang="en-US" i="1">
                <a:latin typeface="Arial" pitchFamily="34" charset="0"/>
              </a:rPr>
              <a:t>N Eng J Med 2000;343:332-6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1676400" y="457200"/>
            <a:ext cx="6781800" cy="914400"/>
          </a:xfrm>
          <a:prstGeom prst="rect">
            <a:avLst/>
          </a:prstGeom>
          <a:noFill/>
          <a:ln w="9525">
            <a:noFill/>
            <a:miter lim="800000"/>
            <a:headEnd/>
            <a:tailEnd/>
          </a:ln>
          <a:effectLst/>
        </p:spPr>
        <p:txBody>
          <a:bodyPr lIns="92075" tIns="46038" rIns="92075" bIns="46038" anchor="ctr"/>
          <a:lstStyle/>
          <a:p>
            <a:pPr eaLnBrk="1" hangingPunct="1"/>
            <a:r>
              <a:rPr lang="en-US" sz="3200">
                <a:solidFill>
                  <a:srgbClr val="FFFF00"/>
                </a:solidFill>
              </a:rPr>
              <a:t>When do you take medicines </a:t>
            </a:r>
            <a:br>
              <a:rPr lang="en-US" sz="3200">
                <a:solidFill>
                  <a:srgbClr val="FFFF00"/>
                </a:solidFill>
              </a:rPr>
            </a:br>
            <a:r>
              <a:rPr lang="en-US" sz="3200">
                <a:solidFill>
                  <a:srgbClr val="FFFF00"/>
                </a:solidFill>
              </a:rPr>
              <a:t>for asthma? </a:t>
            </a:r>
            <a:endParaRPr lang="en-US" sz="2400"/>
          </a:p>
        </p:txBody>
      </p:sp>
      <p:pic>
        <p:nvPicPr>
          <p:cNvPr id="156675" name="Picture 3"/>
          <p:cNvPicPr>
            <a:picLocks noChangeAspect="1" noChangeArrowheads="1"/>
          </p:cNvPicPr>
          <p:nvPr/>
        </p:nvPicPr>
        <p:blipFill>
          <a:blip r:embed="rId2" cstate="print"/>
          <a:srcRect t="26389" b="23611"/>
          <a:stretch>
            <a:fillRect/>
          </a:stretch>
        </p:blipFill>
        <p:spPr bwMode="auto">
          <a:xfrm>
            <a:off x="1447800" y="1916113"/>
            <a:ext cx="6248400" cy="3646487"/>
          </a:xfrm>
          <a:prstGeom prst="rect">
            <a:avLst/>
          </a:prstGeom>
          <a:noFill/>
          <a:ln w="12700" cap="sq">
            <a:noFill/>
            <a:miter lim="800000"/>
            <a:headEnd type="none" w="sm" len="sm"/>
            <a:tailEnd type="none" w="sm" len="sm"/>
          </a:ln>
          <a:effectLst/>
        </p:spPr>
      </p:pic>
      <p:sp>
        <p:nvSpPr>
          <p:cNvPr id="156676" name="Rectangle 4"/>
          <p:cNvSpPr>
            <a:spLocks noChangeArrowheads="1"/>
          </p:cNvSpPr>
          <p:nvPr/>
        </p:nvSpPr>
        <p:spPr bwMode="auto">
          <a:xfrm>
            <a:off x="1143000" y="6172200"/>
            <a:ext cx="7772400" cy="533400"/>
          </a:xfrm>
          <a:prstGeom prst="rect">
            <a:avLst/>
          </a:prstGeom>
          <a:noFill/>
          <a:ln w="9525">
            <a:noFill/>
            <a:miter lim="800000"/>
            <a:headEnd/>
            <a:tailEnd/>
          </a:ln>
          <a:effectLst/>
        </p:spPr>
        <p:txBody>
          <a:bodyPr lIns="92075" tIns="46038" rIns="92075" bIns="46038" anchor="ctr"/>
          <a:lstStyle/>
          <a:p>
            <a:pPr algn="r" eaLnBrk="1" hangingPunct="1"/>
            <a:r>
              <a:rPr lang="en-US" sz="2000">
                <a:solidFill>
                  <a:srgbClr val="FFFF00"/>
                </a:solidFill>
              </a:rPr>
              <a:t>Respiratory Medicine Vol 96 (2002) 835-840</a:t>
            </a:r>
            <a:endParaRPr lang="en-US" sz="20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t="21428" b="18571"/>
          <a:stretch>
            <a:fillRect/>
          </a:stretch>
        </p:blipFill>
        <p:spPr bwMode="auto">
          <a:xfrm>
            <a:off x="1676400" y="1600200"/>
            <a:ext cx="5715000" cy="4002088"/>
          </a:xfrm>
          <a:prstGeom prst="rect">
            <a:avLst/>
          </a:prstGeom>
          <a:noFill/>
          <a:ln w="12700" cap="sq">
            <a:noFill/>
            <a:miter lim="800000"/>
            <a:headEnd type="none" w="sm" len="sm"/>
            <a:tailEnd type="none" w="sm" len="sm"/>
          </a:ln>
          <a:effectLst/>
        </p:spPr>
      </p:pic>
      <p:sp>
        <p:nvSpPr>
          <p:cNvPr id="157699" name="Rectangle 3"/>
          <p:cNvSpPr>
            <a:spLocks noChangeArrowheads="1"/>
          </p:cNvSpPr>
          <p:nvPr/>
        </p:nvSpPr>
        <p:spPr bwMode="auto">
          <a:xfrm>
            <a:off x="1676400" y="457200"/>
            <a:ext cx="6705600" cy="914400"/>
          </a:xfrm>
          <a:prstGeom prst="rect">
            <a:avLst/>
          </a:prstGeom>
          <a:noFill/>
          <a:ln w="9525">
            <a:noFill/>
            <a:miter lim="800000"/>
            <a:headEnd/>
            <a:tailEnd/>
          </a:ln>
          <a:effectLst/>
        </p:spPr>
        <p:txBody>
          <a:bodyPr lIns="92075" tIns="46038" rIns="92075" bIns="46038" anchor="ctr"/>
          <a:lstStyle/>
          <a:p>
            <a:pPr eaLnBrk="1" hangingPunct="1"/>
            <a:r>
              <a:rPr lang="en-US" sz="3200">
                <a:solidFill>
                  <a:srgbClr val="FFFF00"/>
                </a:solidFill>
              </a:rPr>
              <a:t>When do you stop medicines for </a:t>
            </a:r>
            <a:br>
              <a:rPr lang="en-US" sz="3200">
                <a:solidFill>
                  <a:srgbClr val="FFFF00"/>
                </a:solidFill>
              </a:rPr>
            </a:br>
            <a:r>
              <a:rPr lang="en-US" sz="3200">
                <a:solidFill>
                  <a:srgbClr val="FFFF00"/>
                </a:solidFill>
              </a:rPr>
              <a:t>asthma ?</a:t>
            </a:r>
            <a:endParaRPr lang="en-US" sz="2400"/>
          </a:p>
        </p:txBody>
      </p:sp>
      <p:sp>
        <p:nvSpPr>
          <p:cNvPr id="157700" name="Rectangle 4"/>
          <p:cNvSpPr>
            <a:spLocks noChangeArrowheads="1"/>
          </p:cNvSpPr>
          <p:nvPr/>
        </p:nvSpPr>
        <p:spPr bwMode="auto">
          <a:xfrm>
            <a:off x="1143000" y="6172200"/>
            <a:ext cx="7772400" cy="533400"/>
          </a:xfrm>
          <a:prstGeom prst="rect">
            <a:avLst/>
          </a:prstGeom>
          <a:noFill/>
          <a:ln w="9525">
            <a:noFill/>
            <a:miter lim="800000"/>
            <a:headEnd/>
            <a:tailEnd/>
          </a:ln>
          <a:effectLst/>
        </p:spPr>
        <p:txBody>
          <a:bodyPr lIns="92075" tIns="46038" rIns="92075" bIns="46038" anchor="ctr"/>
          <a:lstStyle/>
          <a:p>
            <a:pPr algn="r" eaLnBrk="1" hangingPunct="1"/>
            <a:r>
              <a:rPr lang="en-US" i="1">
                <a:solidFill>
                  <a:schemeClr val="tx2"/>
                </a:solidFill>
              </a:rPr>
              <a:t>Respir Med 2002; 96: 835-40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026"/>
          <p:cNvSpPr>
            <a:spLocks noGrp="1" noChangeArrowheads="1"/>
          </p:cNvSpPr>
          <p:nvPr>
            <p:ph type="title"/>
          </p:nvPr>
        </p:nvSpPr>
        <p:spPr/>
        <p:txBody>
          <a:bodyPr/>
          <a:lstStyle/>
          <a:p>
            <a:endParaRPr lang="en-US"/>
          </a:p>
        </p:txBody>
      </p:sp>
      <p:sp>
        <p:nvSpPr>
          <p:cNvPr id="160771" name="Rectangle 1027"/>
          <p:cNvSpPr>
            <a:spLocks noGrp="1" noChangeArrowheads="1"/>
          </p:cNvSpPr>
          <p:nvPr>
            <p:ph type="body" idx="1"/>
          </p:nvPr>
        </p:nvSpPr>
        <p:spPr>
          <a:xfrm>
            <a:off x="304800" y="1752600"/>
            <a:ext cx="8839200" cy="4114800"/>
          </a:xfrm>
        </p:spPr>
        <p:txBody>
          <a:bodyPr/>
          <a:lstStyle/>
          <a:p>
            <a:pPr>
              <a:buFont typeface="Wingdings" pitchFamily="2" charset="2"/>
              <a:buNone/>
            </a:pPr>
            <a:endParaRPr lang="en-US"/>
          </a:p>
          <a:p>
            <a:endParaRPr lang="en-US"/>
          </a:p>
          <a:p>
            <a:pPr algn="ctr">
              <a:buFont typeface="Wingdings" pitchFamily="2" charset="2"/>
              <a:buNone/>
            </a:pPr>
            <a:r>
              <a:rPr lang="en-US" sz="2800" b="1"/>
              <a:t>Drugs don’t work in patients who don’t take them</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0"/>
            <a:ext cx="7772400" cy="1143000"/>
          </a:xfrm>
        </p:spPr>
        <p:txBody>
          <a:bodyPr/>
          <a:lstStyle/>
          <a:p>
            <a:pPr algn="ctr"/>
            <a:r>
              <a:rPr lang="en-US" sz="3200"/>
              <a:t>Definition of COPD</a:t>
            </a:r>
          </a:p>
        </p:txBody>
      </p:sp>
      <p:sp>
        <p:nvSpPr>
          <p:cNvPr id="22531" name="Rectangle 3"/>
          <p:cNvSpPr>
            <a:spLocks noGrp="1" noChangeArrowheads="1"/>
          </p:cNvSpPr>
          <p:nvPr>
            <p:ph type="body" idx="1"/>
          </p:nvPr>
        </p:nvSpPr>
        <p:spPr>
          <a:xfrm>
            <a:off x="685800" y="1289050"/>
            <a:ext cx="7770813" cy="5187950"/>
          </a:xfrm>
        </p:spPr>
        <p:txBody>
          <a:bodyPr/>
          <a:lstStyle/>
          <a:p>
            <a:pPr marL="455613" indent="-455613"/>
            <a:r>
              <a:rPr lang="en-US" sz="2600"/>
              <a:t>Chronic obstructive pulmonary disease (COPD) is a </a:t>
            </a:r>
            <a:r>
              <a:rPr lang="en-US" sz="2600">
                <a:solidFill>
                  <a:srgbClr val="FFFF00"/>
                </a:solidFill>
              </a:rPr>
              <a:t>preventable and treatable disease </a:t>
            </a:r>
            <a:r>
              <a:rPr lang="en-US" sz="2600"/>
              <a:t>state characterised by airflow limitation that is not fully reversible. </a:t>
            </a:r>
          </a:p>
          <a:p>
            <a:pPr marL="455613" indent="-455613"/>
            <a:r>
              <a:rPr lang="en-US" sz="2600"/>
              <a:t>The airflow limitation is usually </a:t>
            </a:r>
            <a:r>
              <a:rPr lang="en-US" sz="2600">
                <a:solidFill>
                  <a:srgbClr val="FFFF00"/>
                </a:solidFill>
              </a:rPr>
              <a:t>progressive</a:t>
            </a:r>
            <a:r>
              <a:rPr lang="en-US" sz="2600" b="1">
                <a:solidFill>
                  <a:srgbClr val="D60093"/>
                </a:solidFill>
              </a:rPr>
              <a:t> </a:t>
            </a:r>
            <a:r>
              <a:rPr lang="en-US" sz="2600"/>
              <a:t>and is associated with an </a:t>
            </a:r>
            <a:r>
              <a:rPr lang="en-US" sz="2600">
                <a:solidFill>
                  <a:srgbClr val="FFFF00"/>
                </a:solidFill>
              </a:rPr>
              <a:t>abnormal inflammatory response</a:t>
            </a:r>
            <a:r>
              <a:rPr lang="en-US" sz="2600"/>
              <a:t> of the lungs to noxious particles or gases, primarily caused by cigarette smoking.</a:t>
            </a:r>
          </a:p>
          <a:p>
            <a:pPr marL="455613" indent="-455613"/>
            <a:r>
              <a:rPr lang="en-US" sz="2600"/>
              <a:t>Although COPD affects the lungs, it also produces significant </a:t>
            </a:r>
            <a:r>
              <a:rPr lang="en-US" sz="2600">
                <a:solidFill>
                  <a:srgbClr val="FFFF00"/>
                </a:solidFill>
              </a:rPr>
              <a:t>systemic consequences</a:t>
            </a:r>
            <a:r>
              <a:rPr lang="en-US" sz="2600"/>
              <a:t>.</a:t>
            </a:r>
          </a:p>
          <a:p>
            <a:pPr marL="455613" indent="-455613"/>
            <a:endParaRPr lang="en-US" sz="2600"/>
          </a:p>
        </p:txBody>
      </p:sp>
      <p:sp>
        <p:nvSpPr>
          <p:cNvPr id="22533" name="Text Box 5"/>
          <p:cNvSpPr txBox="1">
            <a:spLocks noChangeArrowheads="1"/>
          </p:cNvSpPr>
          <p:nvPr/>
        </p:nvSpPr>
        <p:spPr bwMode="auto">
          <a:xfrm>
            <a:off x="6477000" y="6248400"/>
            <a:ext cx="2438400" cy="366713"/>
          </a:xfrm>
          <a:prstGeom prst="rect">
            <a:avLst/>
          </a:prstGeom>
          <a:noFill/>
          <a:ln w="9525">
            <a:noFill/>
            <a:miter lim="800000"/>
            <a:headEnd/>
            <a:tailEnd/>
          </a:ln>
          <a:effectLst/>
        </p:spPr>
        <p:txBody>
          <a:bodyPr>
            <a:spAutoFit/>
          </a:bodyPr>
          <a:lstStyle/>
          <a:p>
            <a:pPr algn="r">
              <a:spcBef>
                <a:spcPct val="50000"/>
              </a:spcBef>
            </a:pPr>
            <a:r>
              <a:rPr lang="en-US" sz="1800" i="1">
                <a:solidFill>
                  <a:schemeClr val="bg1"/>
                </a:solidFill>
                <a:latin typeface="Arial" pitchFamily="34" charset="0"/>
              </a:rPr>
              <a:t>ATS/ERS 2004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srcRect/>
          <a:stretch>
            <a:fillRect/>
          </a:stretch>
        </p:blipFill>
        <p:spPr bwMode="auto">
          <a:xfrm>
            <a:off x="642938" y="1423988"/>
            <a:ext cx="2984500" cy="2003425"/>
          </a:xfrm>
          <a:prstGeom prst="rect">
            <a:avLst/>
          </a:prstGeom>
          <a:noFill/>
          <a:ln w="9525">
            <a:noFill/>
            <a:round/>
            <a:headEnd/>
            <a:tailEnd/>
          </a:ln>
          <a:effectLst/>
        </p:spPr>
      </p:pic>
      <p:pic>
        <p:nvPicPr>
          <p:cNvPr id="11266" name="Picture 2"/>
          <p:cNvPicPr>
            <a:picLocks noChangeAspect="1" noChangeArrowheads="1"/>
          </p:cNvPicPr>
          <p:nvPr/>
        </p:nvPicPr>
        <p:blipFill>
          <a:blip r:embed="rId4" cstate="print"/>
          <a:srcRect/>
          <a:stretch>
            <a:fillRect/>
          </a:stretch>
        </p:blipFill>
        <p:spPr bwMode="auto">
          <a:xfrm>
            <a:off x="3929063" y="1423988"/>
            <a:ext cx="2676525" cy="2005012"/>
          </a:xfrm>
          <a:prstGeom prst="rect">
            <a:avLst/>
          </a:prstGeom>
          <a:noFill/>
          <a:ln w="9525">
            <a:noFill/>
            <a:round/>
            <a:headEnd/>
            <a:tailEnd/>
          </a:ln>
          <a:effectLst/>
        </p:spPr>
      </p:pic>
      <p:pic>
        <p:nvPicPr>
          <p:cNvPr id="11267" name="Picture 3"/>
          <p:cNvPicPr>
            <a:picLocks noChangeAspect="1" noChangeArrowheads="1"/>
          </p:cNvPicPr>
          <p:nvPr/>
        </p:nvPicPr>
        <p:blipFill>
          <a:blip r:embed="rId5" cstate="print"/>
          <a:srcRect/>
          <a:stretch>
            <a:fillRect/>
          </a:stretch>
        </p:blipFill>
        <p:spPr bwMode="auto">
          <a:xfrm>
            <a:off x="5857875" y="4567238"/>
            <a:ext cx="2673350" cy="2005012"/>
          </a:xfrm>
          <a:prstGeom prst="rect">
            <a:avLst/>
          </a:prstGeom>
          <a:noFill/>
          <a:ln w="9525">
            <a:noFill/>
            <a:round/>
            <a:headEnd/>
            <a:tailEnd/>
          </a:ln>
          <a:effectLst/>
        </p:spPr>
      </p:pic>
      <p:pic>
        <p:nvPicPr>
          <p:cNvPr id="11268" name="Picture 4"/>
          <p:cNvPicPr>
            <a:picLocks noChangeAspect="1" noChangeArrowheads="1"/>
          </p:cNvPicPr>
          <p:nvPr/>
        </p:nvPicPr>
        <p:blipFill>
          <a:blip r:embed="rId6" cstate="print"/>
          <a:srcRect/>
          <a:stretch>
            <a:fillRect/>
          </a:stretch>
        </p:blipFill>
        <p:spPr bwMode="auto">
          <a:xfrm>
            <a:off x="544513" y="3852863"/>
            <a:ext cx="2098675" cy="2643187"/>
          </a:xfrm>
          <a:prstGeom prst="rect">
            <a:avLst/>
          </a:prstGeom>
          <a:noFill/>
          <a:ln w="9525">
            <a:noFill/>
            <a:round/>
            <a:headEnd/>
            <a:tailEnd/>
          </a:ln>
          <a:effectLst/>
        </p:spPr>
      </p:pic>
      <p:pic>
        <p:nvPicPr>
          <p:cNvPr id="11269" name="Picture 5"/>
          <p:cNvPicPr>
            <a:picLocks noChangeAspect="1" noChangeArrowheads="1"/>
          </p:cNvPicPr>
          <p:nvPr/>
        </p:nvPicPr>
        <p:blipFill>
          <a:blip r:embed="rId7" cstate="print"/>
          <a:srcRect/>
          <a:stretch>
            <a:fillRect/>
          </a:stretch>
        </p:blipFill>
        <p:spPr bwMode="auto">
          <a:xfrm>
            <a:off x="2857500" y="3995738"/>
            <a:ext cx="2659063" cy="2005012"/>
          </a:xfrm>
          <a:prstGeom prst="rect">
            <a:avLst/>
          </a:prstGeom>
          <a:noFill/>
          <a:ln w="9525">
            <a:noFill/>
            <a:round/>
            <a:headEnd/>
            <a:tailEnd/>
          </a:ln>
          <a:effectLst/>
        </p:spPr>
      </p:pic>
      <p:pic>
        <p:nvPicPr>
          <p:cNvPr id="11270" name="Picture 6"/>
          <p:cNvPicPr>
            <a:picLocks noChangeAspect="1" noChangeArrowheads="1"/>
          </p:cNvPicPr>
          <p:nvPr/>
        </p:nvPicPr>
        <p:blipFill>
          <a:blip r:embed="rId8" cstate="print">
            <a:lum bright="12000"/>
          </a:blip>
          <a:srcRect/>
          <a:stretch>
            <a:fillRect/>
          </a:stretch>
        </p:blipFill>
        <p:spPr bwMode="auto">
          <a:xfrm>
            <a:off x="7000875" y="1352550"/>
            <a:ext cx="1924050" cy="2636838"/>
          </a:xfrm>
          <a:prstGeom prst="rect">
            <a:avLst/>
          </a:prstGeom>
          <a:noFill/>
          <a:ln w="9525">
            <a:noFill/>
            <a:round/>
            <a:headEnd/>
            <a:tailEnd/>
          </a:ln>
          <a:effectLst/>
        </p:spPr>
      </p:pic>
      <p:sp>
        <p:nvSpPr>
          <p:cNvPr id="11271" name="Text Box 7"/>
          <p:cNvSpPr txBox="1">
            <a:spLocks noChangeArrowheads="1"/>
          </p:cNvSpPr>
          <p:nvPr/>
        </p:nvSpPr>
        <p:spPr bwMode="auto">
          <a:xfrm>
            <a:off x="642938" y="214313"/>
            <a:ext cx="8001000" cy="947737"/>
          </a:xfrm>
          <a:prstGeom prst="rect">
            <a:avLst/>
          </a:prstGeom>
          <a:noFill/>
          <a:ln w="9525">
            <a:noFill/>
            <a:round/>
            <a:headEnd/>
            <a:tailEnd/>
          </a:ln>
          <a:effectLst/>
        </p:spPr>
        <p:txBody>
          <a:bodyPr lIns="90000" tIns="46800" rIns="90000" bIns="46800">
            <a:spAutoFit/>
          </a:bodyPr>
          <a:lstStyle/>
          <a:p>
            <a:pPr algn="ctr">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FFFF00"/>
                </a:solidFill>
              </a:rPr>
              <a:t>WE LIVE IN AN ENVIRONMENT CONDUCIVE FOR DEVELOPING AIRWAY DISEASES</a:t>
            </a:r>
          </a:p>
        </p:txBody>
      </p:sp>
      <p:pic>
        <p:nvPicPr>
          <p:cNvPr id="11272" name="Picture 8"/>
          <p:cNvPicPr>
            <a:picLocks noChangeAspect="1" noChangeArrowheads="1"/>
          </p:cNvPicPr>
          <p:nvPr/>
        </p:nvPicPr>
        <p:blipFill>
          <a:blip r:embed="rId9" cstate="print"/>
          <a:srcRect/>
          <a:stretch>
            <a:fillRect/>
          </a:stretch>
        </p:blipFill>
        <p:spPr bwMode="auto">
          <a:xfrm>
            <a:off x="5643563" y="2786063"/>
            <a:ext cx="1412875" cy="1795462"/>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152400"/>
            <a:ext cx="8077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sng" strike="noStrike" kern="1200" cap="none" spc="0" normalizeH="0" baseline="0" noProof="0" smtClean="0">
                <a:ln>
                  <a:noFill/>
                </a:ln>
                <a:solidFill>
                  <a:schemeClr val="tx1"/>
                </a:solidFill>
                <a:effectLst/>
                <a:uLnTx/>
                <a:uFillTx/>
                <a:latin typeface="+mj-lt"/>
                <a:ea typeface="+mj-ea"/>
                <a:cs typeface="+mj-cs"/>
              </a:rPr>
              <a:t>THE STORY OF ASTHMA TREATMENT</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3"/>
          <p:cNvPicPr>
            <a:picLocks noChangeAspect="1" noChangeArrowheads="1"/>
          </p:cNvPicPr>
          <p:nvPr/>
        </p:nvPicPr>
        <p:blipFill>
          <a:blip r:embed="rId2" cstate="print"/>
          <a:srcRect/>
          <a:stretch>
            <a:fillRect/>
          </a:stretch>
        </p:blipFill>
        <p:spPr bwMode="auto">
          <a:xfrm>
            <a:off x="1876425" y="1385888"/>
            <a:ext cx="1638300" cy="1952625"/>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3654425" y="2274888"/>
            <a:ext cx="1863725" cy="347662"/>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2200275" y="3406775"/>
            <a:ext cx="1841500" cy="1785938"/>
          </a:xfrm>
          <a:prstGeom prst="rect">
            <a:avLst/>
          </a:prstGeom>
          <a:noFill/>
          <a:ln w="9525">
            <a:noFill/>
            <a:miter lim="800000"/>
            <a:headEnd/>
            <a:tailEnd/>
          </a:ln>
          <a:effectLst/>
        </p:spPr>
      </p:pic>
      <p:pic>
        <p:nvPicPr>
          <p:cNvPr id="6" name="Picture 6"/>
          <p:cNvPicPr>
            <a:picLocks noChangeAspect="1" noChangeArrowheads="1"/>
          </p:cNvPicPr>
          <p:nvPr/>
        </p:nvPicPr>
        <p:blipFill>
          <a:blip r:embed="rId5"/>
          <a:srcRect/>
          <a:stretch>
            <a:fillRect/>
          </a:stretch>
        </p:blipFill>
        <p:spPr bwMode="auto">
          <a:xfrm>
            <a:off x="5191125" y="3244850"/>
            <a:ext cx="1052513" cy="1585913"/>
          </a:xfrm>
          <a:prstGeom prst="rect">
            <a:avLst/>
          </a:prstGeom>
          <a:noFill/>
          <a:ln w="9525">
            <a:noFill/>
            <a:miter lim="800000"/>
            <a:headEnd/>
            <a:tailEnd/>
          </a:ln>
          <a:effectLst/>
        </p:spPr>
      </p:pic>
      <p:pic>
        <p:nvPicPr>
          <p:cNvPr id="7" name="Picture 7"/>
          <p:cNvPicPr>
            <a:picLocks noChangeAspect="1" noChangeArrowheads="1"/>
          </p:cNvPicPr>
          <p:nvPr/>
        </p:nvPicPr>
        <p:blipFill>
          <a:blip r:embed="rId6" cstate="print"/>
          <a:srcRect/>
          <a:stretch>
            <a:fillRect/>
          </a:stretch>
        </p:blipFill>
        <p:spPr bwMode="auto">
          <a:xfrm>
            <a:off x="3857625" y="3438525"/>
            <a:ext cx="2754313" cy="3048000"/>
          </a:xfrm>
          <a:prstGeom prst="rect">
            <a:avLst/>
          </a:prstGeom>
          <a:noFill/>
          <a:ln w="9525">
            <a:noFill/>
            <a:miter lim="800000"/>
            <a:headEnd/>
            <a:tailEnd/>
          </a:ln>
          <a:effectLst/>
        </p:spPr>
      </p:pic>
      <p:pic>
        <p:nvPicPr>
          <p:cNvPr id="8" name="Picture 8"/>
          <p:cNvPicPr>
            <a:picLocks noChangeAspect="1" noChangeArrowheads="1"/>
          </p:cNvPicPr>
          <p:nvPr/>
        </p:nvPicPr>
        <p:blipFill>
          <a:blip r:embed="rId7" cstate="print"/>
          <a:srcRect/>
          <a:stretch>
            <a:fillRect/>
          </a:stretch>
        </p:blipFill>
        <p:spPr bwMode="auto">
          <a:xfrm>
            <a:off x="5381625" y="1381125"/>
            <a:ext cx="2362200" cy="19224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85800" y="685800"/>
            <a:ext cx="7772400" cy="1143000"/>
          </a:xfrm>
        </p:spPr>
        <p:txBody>
          <a:bodyPr>
            <a:normAutofit fontScale="90000"/>
          </a:bodyPr>
          <a:lstStyle/>
          <a:p>
            <a:r>
              <a:rPr lang="en-US"/>
              <a:t>Disease Trajectory of a Patient with COPD</a:t>
            </a:r>
          </a:p>
        </p:txBody>
      </p:sp>
      <p:pic>
        <p:nvPicPr>
          <p:cNvPr id="146435" name="Picture 3"/>
          <p:cNvPicPr>
            <a:picLocks noChangeAspect="1" noChangeArrowheads="1"/>
          </p:cNvPicPr>
          <p:nvPr/>
        </p:nvPicPr>
        <p:blipFill>
          <a:blip r:embed="rId3" cstate="print"/>
          <a:srcRect/>
          <a:stretch>
            <a:fillRect/>
          </a:stretch>
        </p:blipFill>
        <p:spPr bwMode="auto">
          <a:xfrm>
            <a:off x="533400" y="2184400"/>
            <a:ext cx="8386763" cy="375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76200"/>
            <a:ext cx="8610600" cy="1143000"/>
          </a:xfrm>
        </p:spPr>
        <p:txBody>
          <a:bodyPr/>
          <a:lstStyle/>
          <a:p>
            <a:r>
              <a:rPr lang="en-US" sz="3200"/>
              <a:t>  In whom should you suspect COPD ?</a:t>
            </a:r>
          </a:p>
        </p:txBody>
      </p:sp>
      <p:sp>
        <p:nvSpPr>
          <p:cNvPr id="32771" name="Rectangle 3"/>
          <p:cNvSpPr>
            <a:spLocks noGrp="1" noChangeArrowheads="1"/>
          </p:cNvSpPr>
          <p:nvPr>
            <p:ph type="body" idx="1"/>
          </p:nvPr>
        </p:nvSpPr>
        <p:spPr>
          <a:xfrm>
            <a:off x="838200" y="1676400"/>
            <a:ext cx="7772400" cy="4114800"/>
          </a:xfrm>
        </p:spPr>
        <p:txBody>
          <a:bodyPr/>
          <a:lstStyle/>
          <a:p>
            <a:pPr>
              <a:lnSpc>
                <a:spcPct val="90000"/>
              </a:lnSpc>
            </a:pPr>
            <a:r>
              <a:rPr lang="en-US" sz="2900"/>
              <a:t>Smokers and ex-smokers 40 years of age and older</a:t>
            </a:r>
          </a:p>
          <a:p>
            <a:pPr>
              <a:lnSpc>
                <a:spcPct val="90000"/>
              </a:lnSpc>
            </a:pPr>
            <a:r>
              <a:rPr lang="en-US" sz="2900"/>
              <a:t>Any individual with persistent productive cough </a:t>
            </a:r>
          </a:p>
          <a:p>
            <a:pPr>
              <a:lnSpc>
                <a:spcPct val="90000"/>
              </a:lnSpc>
            </a:pPr>
            <a:r>
              <a:rPr lang="en-US" sz="2900"/>
              <a:t>Frequent respiratory tract infections</a:t>
            </a:r>
          </a:p>
          <a:p>
            <a:pPr>
              <a:lnSpc>
                <a:spcPct val="90000"/>
              </a:lnSpc>
            </a:pPr>
            <a:r>
              <a:rPr lang="en-US" sz="2900" u="sng"/>
              <a:t>Progressive</a:t>
            </a:r>
            <a:r>
              <a:rPr lang="en-US" sz="2900"/>
              <a:t> activity-related breathlessness</a:t>
            </a:r>
          </a:p>
          <a:p>
            <a:pPr>
              <a:lnSpc>
                <a:spcPct val="90000"/>
              </a:lnSpc>
            </a:pPr>
            <a:r>
              <a:rPr lang="en-US" sz="2900"/>
              <a:t>Normal (or only hyperinflation) Chest X-ray</a:t>
            </a:r>
          </a:p>
          <a:p>
            <a:pPr>
              <a:lnSpc>
                <a:spcPct val="90000"/>
              </a:lnSpc>
            </a:pPr>
            <a:endParaRPr lang="en-US" sz="2900"/>
          </a:p>
          <a:p>
            <a:pPr algn="r">
              <a:lnSpc>
                <a:spcPct val="90000"/>
              </a:lnSpc>
              <a:buFont typeface="Wingdings" pitchFamily="2" charset="2"/>
              <a:buNone/>
            </a:pPr>
            <a:r>
              <a:rPr lang="en-US" sz="1800" i="1"/>
              <a:t>Adapted from Canadian guidelines on COPD management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71813" y="6424613"/>
            <a:ext cx="2884487" cy="336550"/>
          </a:xfrm>
          <a:prstGeom prst="rect">
            <a:avLst/>
          </a:prstGeom>
          <a:noFill/>
          <a:ln w="9525">
            <a:noFill/>
            <a:miter lim="800000"/>
            <a:headEnd/>
            <a:tailEnd/>
          </a:ln>
          <a:effectLst/>
        </p:spPr>
        <p:txBody>
          <a:bodyPr wrap="none">
            <a:spAutoFit/>
          </a:bodyPr>
          <a:lstStyle/>
          <a:p>
            <a:pPr eaLnBrk="0" hangingPunct="0"/>
            <a:r>
              <a:rPr lang="en-GB" sz="1600" b="0" i="1">
                <a:solidFill>
                  <a:schemeClr val="bg1"/>
                </a:solidFill>
              </a:rPr>
              <a:t>Fletcher C, Peto R: BMJ 1977</a:t>
            </a:r>
          </a:p>
        </p:txBody>
      </p:sp>
      <p:sp>
        <p:nvSpPr>
          <p:cNvPr id="3" name="Text Box 3"/>
          <p:cNvSpPr txBox="1">
            <a:spLocks noChangeArrowheads="1"/>
          </p:cNvSpPr>
          <p:nvPr/>
        </p:nvSpPr>
        <p:spPr bwMode="auto">
          <a:xfrm>
            <a:off x="504825" y="333375"/>
            <a:ext cx="8126413" cy="641350"/>
          </a:xfrm>
          <a:prstGeom prst="rect">
            <a:avLst/>
          </a:prstGeom>
          <a:noFill/>
          <a:ln w="9525">
            <a:noFill/>
            <a:miter lim="800000"/>
            <a:headEnd/>
            <a:tailEnd/>
          </a:ln>
          <a:effectLst/>
        </p:spPr>
        <p:txBody>
          <a:bodyPr>
            <a:spAutoFit/>
          </a:bodyPr>
          <a:lstStyle/>
          <a:p>
            <a:pPr algn="ctr" eaLnBrk="0" hangingPunct="0"/>
            <a:r>
              <a:rPr lang="en-GB" sz="3600">
                <a:solidFill>
                  <a:schemeClr val="bg1"/>
                </a:solidFill>
                <a:effectLst>
                  <a:outerShdw blurRad="38100" dist="38100" dir="2700000" algn="tl">
                    <a:srgbClr val="000000"/>
                  </a:outerShdw>
                </a:effectLst>
              </a:rPr>
              <a:t>Annual Decline in Lung Function </a:t>
            </a:r>
            <a:endParaRPr lang="en-GB" sz="3600">
              <a:solidFill>
                <a:schemeClr val="bg1"/>
              </a:solidFill>
            </a:endParaRPr>
          </a:p>
        </p:txBody>
      </p:sp>
      <p:sp>
        <p:nvSpPr>
          <p:cNvPr id="4" name="Rectangle 4"/>
          <p:cNvSpPr>
            <a:spLocks noChangeArrowheads="1"/>
          </p:cNvSpPr>
          <p:nvPr/>
        </p:nvSpPr>
        <p:spPr bwMode="auto">
          <a:xfrm>
            <a:off x="1295400" y="1600200"/>
            <a:ext cx="4924425" cy="3995738"/>
          </a:xfrm>
          <a:prstGeom prst="rect">
            <a:avLst/>
          </a:prstGeom>
          <a:solidFill>
            <a:srgbClr val="333333"/>
          </a:solidFill>
          <a:ln w="28575">
            <a:solidFill>
              <a:schemeClr val="bg1"/>
            </a:solidFill>
            <a:miter lim="800000"/>
            <a:headEnd/>
            <a:tailEnd/>
          </a:ln>
        </p:spPr>
        <p:txBody>
          <a:bodyPr/>
          <a:lstStyle/>
          <a:p>
            <a:pPr eaLnBrk="0" hangingPunct="0"/>
            <a:r>
              <a:rPr lang="en-US" sz="2400">
                <a:solidFill>
                  <a:schemeClr val="bg1"/>
                </a:solidFill>
              </a:rPr>
              <a:t>                          </a:t>
            </a:r>
          </a:p>
        </p:txBody>
      </p:sp>
      <p:sp>
        <p:nvSpPr>
          <p:cNvPr id="5" name="Line 5"/>
          <p:cNvSpPr>
            <a:spLocks noChangeShapeType="1"/>
          </p:cNvSpPr>
          <p:nvPr/>
        </p:nvSpPr>
        <p:spPr bwMode="auto">
          <a:xfrm>
            <a:off x="1319213" y="4646613"/>
            <a:ext cx="4924425" cy="0"/>
          </a:xfrm>
          <a:prstGeom prst="line">
            <a:avLst/>
          </a:prstGeom>
          <a:noFill/>
          <a:ln w="28575">
            <a:solidFill>
              <a:schemeClr val="tx1"/>
            </a:solidFill>
            <a:prstDash val="sysDot"/>
            <a:round/>
            <a:headEnd/>
            <a:tailEnd/>
          </a:ln>
        </p:spPr>
        <p:txBody>
          <a:bodyPr/>
          <a:lstStyle/>
          <a:p>
            <a:endParaRPr lang="en-IN"/>
          </a:p>
        </p:txBody>
      </p:sp>
      <p:sp>
        <p:nvSpPr>
          <p:cNvPr id="6" name="Line 6"/>
          <p:cNvSpPr>
            <a:spLocks noChangeShapeType="1"/>
          </p:cNvSpPr>
          <p:nvPr/>
        </p:nvSpPr>
        <p:spPr bwMode="auto">
          <a:xfrm>
            <a:off x="1330325" y="3613150"/>
            <a:ext cx="4913313" cy="1588"/>
          </a:xfrm>
          <a:prstGeom prst="line">
            <a:avLst/>
          </a:prstGeom>
          <a:noFill/>
          <a:ln w="28575">
            <a:solidFill>
              <a:schemeClr val="tx1"/>
            </a:solidFill>
            <a:prstDash val="sysDot"/>
            <a:round/>
            <a:headEnd/>
            <a:tailEnd/>
          </a:ln>
        </p:spPr>
        <p:txBody>
          <a:bodyPr/>
          <a:lstStyle/>
          <a:p>
            <a:endParaRPr lang="en-IN"/>
          </a:p>
        </p:txBody>
      </p:sp>
      <p:sp>
        <p:nvSpPr>
          <p:cNvPr id="7" name="Line 7"/>
          <p:cNvSpPr>
            <a:spLocks noChangeShapeType="1"/>
          </p:cNvSpPr>
          <p:nvPr/>
        </p:nvSpPr>
        <p:spPr bwMode="auto">
          <a:xfrm flipV="1">
            <a:off x="1304925" y="2595563"/>
            <a:ext cx="4938713" cy="15875"/>
          </a:xfrm>
          <a:prstGeom prst="line">
            <a:avLst/>
          </a:prstGeom>
          <a:noFill/>
          <a:ln w="28575">
            <a:solidFill>
              <a:schemeClr val="tx1"/>
            </a:solidFill>
            <a:prstDash val="sysDot"/>
            <a:round/>
            <a:headEnd/>
            <a:tailEnd/>
          </a:ln>
        </p:spPr>
        <p:txBody>
          <a:bodyPr/>
          <a:lstStyle/>
          <a:p>
            <a:endParaRPr lang="en-IN"/>
          </a:p>
        </p:txBody>
      </p:sp>
      <p:sp>
        <p:nvSpPr>
          <p:cNvPr id="8" name="Line 8"/>
          <p:cNvSpPr>
            <a:spLocks noChangeShapeType="1"/>
          </p:cNvSpPr>
          <p:nvPr/>
        </p:nvSpPr>
        <p:spPr bwMode="auto">
          <a:xfrm>
            <a:off x="3429000" y="1676400"/>
            <a:ext cx="0" cy="3983038"/>
          </a:xfrm>
          <a:prstGeom prst="line">
            <a:avLst/>
          </a:prstGeom>
          <a:noFill/>
          <a:ln w="28575">
            <a:solidFill>
              <a:schemeClr val="bg1"/>
            </a:solidFill>
            <a:prstDash val="sysDot"/>
            <a:round/>
            <a:headEnd/>
            <a:tailEnd/>
          </a:ln>
        </p:spPr>
        <p:txBody>
          <a:bodyPr/>
          <a:lstStyle/>
          <a:p>
            <a:endParaRPr lang="en-IN"/>
          </a:p>
        </p:txBody>
      </p:sp>
      <p:sp>
        <p:nvSpPr>
          <p:cNvPr id="9" name="Line 9"/>
          <p:cNvSpPr>
            <a:spLocks noChangeShapeType="1"/>
          </p:cNvSpPr>
          <p:nvPr/>
        </p:nvSpPr>
        <p:spPr bwMode="auto">
          <a:xfrm>
            <a:off x="5599113" y="1611313"/>
            <a:ext cx="12700" cy="4019550"/>
          </a:xfrm>
          <a:prstGeom prst="line">
            <a:avLst/>
          </a:prstGeom>
          <a:noFill/>
          <a:ln w="28575">
            <a:solidFill>
              <a:schemeClr val="tx1"/>
            </a:solidFill>
            <a:prstDash val="sysDot"/>
            <a:round/>
            <a:headEnd/>
            <a:tailEnd/>
          </a:ln>
        </p:spPr>
        <p:txBody>
          <a:bodyPr/>
          <a:lstStyle/>
          <a:p>
            <a:endParaRPr lang="en-IN"/>
          </a:p>
        </p:txBody>
      </p:sp>
      <p:sp>
        <p:nvSpPr>
          <p:cNvPr id="10" name="Line 10"/>
          <p:cNvSpPr>
            <a:spLocks noChangeShapeType="1"/>
          </p:cNvSpPr>
          <p:nvPr/>
        </p:nvSpPr>
        <p:spPr bwMode="auto">
          <a:xfrm>
            <a:off x="1319213" y="4279900"/>
            <a:ext cx="4938712" cy="3175"/>
          </a:xfrm>
          <a:prstGeom prst="line">
            <a:avLst/>
          </a:prstGeom>
          <a:noFill/>
          <a:ln w="28575">
            <a:solidFill>
              <a:srgbClr val="00FFCC"/>
            </a:solidFill>
            <a:prstDash val="sysDash"/>
            <a:round/>
            <a:headEnd/>
            <a:tailEnd/>
          </a:ln>
        </p:spPr>
        <p:txBody>
          <a:bodyPr/>
          <a:lstStyle/>
          <a:p>
            <a:endParaRPr lang="en-IN"/>
          </a:p>
        </p:txBody>
      </p:sp>
      <p:sp>
        <p:nvSpPr>
          <p:cNvPr id="11" name="Line 11"/>
          <p:cNvSpPr>
            <a:spLocks noChangeShapeType="1"/>
          </p:cNvSpPr>
          <p:nvPr/>
        </p:nvSpPr>
        <p:spPr bwMode="auto">
          <a:xfrm>
            <a:off x="1304925" y="5154613"/>
            <a:ext cx="4938713" cy="1587"/>
          </a:xfrm>
          <a:prstGeom prst="line">
            <a:avLst/>
          </a:prstGeom>
          <a:noFill/>
          <a:ln w="28575">
            <a:solidFill>
              <a:srgbClr val="00FFCC"/>
            </a:solidFill>
            <a:prstDash val="sysDash"/>
            <a:round/>
            <a:headEnd/>
            <a:tailEnd/>
          </a:ln>
        </p:spPr>
        <p:txBody>
          <a:bodyPr/>
          <a:lstStyle/>
          <a:p>
            <a:endParaRPr lang="en-IN"/>
          </a:p>
        </p:txBody>
      </p:sp>
      <p:sp>
        <p:nvSpPr>
          <p:cNvPr id="12" name="Text Box 12"/>
          <p:cNvSpPr txBox="1">
            <a:spLocks noChangeArrowheads="1"/>
          </p:cNvSpPr>
          <p:nvPr/>
        </p:nvSpPr>
        <p:spPr bwMode="auto">
          <a:xfrm rot="16211622">
            <a:off x="-1284287" y="3376612"/>
            <a:ext cx="3721100" cy="396875"/>
          </a:xfrm>
          <a:prstGeom prst="rect">
            <a:avLst/>
          </a:prstGeom>
          <a:noFill/>
          <a:ln w="28575">
            <a:noFill/>
            <a:miter lim="800000"/>
            <a:headEnd/>
            <a:tailEnd/>
          </a:ln>
          <a:effectLst/>
        </p:spPr>
        <p:txBody>
          <a:bodyPr wrap="none">
            <a:spAutoFit/>
          </a:bodyPr>
          <a:lstStyle/>
          <a:p>
            <a:pPr eaLnBrk="0" hangingPunct="0"/>
            <a:r>
              <a:rPr lang="en-US" sz="2000">
                <a:solidFill>
                  <a:schemeClr val="bg1"/>
                </a:solidFill>
              </a:rPr>
              <a:t>FEV</a:t>
            </a:r>
            <a:r>
              <a:rPr lang="en-US" sz="2000" baseline="-25000">
                <a:solidFill>
                  <a:schemeClr val="bg1"/>
                </a:solidFill>
              </a:rPr>
              <a:t>1 </a:t>
            </a:r>
            <a:r>
              <a:rPr lang="en-US" sz="2000">
                <a:solidFill>
                  <a:schemeClr val="bg1"/>
                </a:solidFill>
              </a:rPr>
              <a:t>(% predicted at age 25y)</a:t>
            </a:r>
          </a:p>
        </p:txBody>
      </p:sp>
      <p:sp>
        <p:nvSpPr>
          <p:cNvPr id="13" name="Text Box 13"/>
          <p:cNvSpPr txBox="1">
            <a:spLocks noChangeArrowheads="1"/>
          </p:cNvSpPr>
          <p:nvPr/>
        </p:nvSpPr>
        <p:spPr bwMode="auto">
          <a:xfrm>
            <a:off x="879475" y="1471613"/>
            <a:ext cx="522288" cy="336550"/>
          </a:xfrm>
          <a:prstGeom prst="rect">
            <a:avLst/>
          </a:prstGeom>
          <a:noFill/>
          <a:ln w="28575">
            <a:noFill/>
            <a:miter lim="800000"/>
            <a:headEnd/>
            <a:tailEnd/>
          </a:ln>
          <a:effectLst/>
        </p:spPr>
        <p:txBody>
          <a:bodyPr wrap="none">
            <a:spAutoFit/>
          </a:bodyPr>
          <a:lstStyle/>
          <a:p>
            <a:pPr eaLnBrk="0" hangingPunct="0"/>
            <a:r>
              <a:rPr lang="en-US" sz="1600">
                <a:solidFill>
                  <a:schemeClr val="bg1"/>
                </a:solidFill>
              </a:rPr>
              <a:t>100</a:t>
            </a:r>
          </a:p>
        </p:txBody>
      </p:sp>
      <p:sp>
        <p:nvSpPr>
          <p:cNvPr id="14" name="Text Box 14"/>
          <p:cNvSpPr txBox="1">
            <a:spLocks noChangeArrowheads="1"/>
          </p:cNvSpPr>
          <p:nvPr/>
        </p:nvSpPr>
        <p:spPr bwMode="auto">
          <a:xfrm>
            <a:off x="971550" y="2493963"/>
            <a:ext cx="409575" cy="336550"/>
          </a:xfrm>
          <a:prstGeom prst="rect">
            <a:avLst/>
          </a:prstGeom>
          <a:noFill/>
          <a:ln w="28575">
            <a:noFill/>
            <a:miter lim="800000"/>
            <a:headEnd/>
            <a:tailEnd/>
          </a:ln>
          <a:effectLst/>
        </p:spPr>
        <p:txBody>
          <a:bodyPr wrap="none">
            <a:spAutoFit/>
          </a:bodyPr>
          <a:lstStyle/>
          <a:p>
            <a:pPr eaLnBrk="0" hangingPunct="0"/>
            <a:r>
              <a:rPr lang="en-US" sz="1600">
                <a:solidFill>
                  <a:schemeClr val="bg1"/>
                </a:solidFill>
              </a:rPr>
              <a:t>75</a:t>
            </a:r>
          </a:p>
        </p:txBody>
      </p:sp>
      <p:sp>
        <p:nvSpPr>
          <p:cNvPr id="15" name="Text Box 15"/>
          <p:cNvSpPr txBox="1">
            <a:spLocks noChangeArrowheads="1"/>
          </p:cNvSpPr>
          <p:nvPr/>
        </p:nvSpPr>
        <p:spPr bwMode="auto">
          <a:xfrm>
            <a:off x="942975" y="3443288"/>
            <a:ext cx="409575" cy="336550"/>
          </a:xfrm>
          <a:prstGeom prst="rect">
            <a:avLst/>
          </a:prstGeom>
          <a:noFill/>
          <a:ln w="28575">
            <a:noFill/>
            <a:miter lim="800000"/>
            <a:headEnd/>
            <a:tailEnd/>
          </a:ln>
          <a:effectLst/>
        </p:spPr>
        <p:txBody>
          <a:bodyPr wrap="none">
            <a:spAutoFit/>
          </a:bodyPr>
          <a:lstStyle/>
          <a:p>
            <a:pPr eaLnBrk="0" hangingPunct="0"/>
            <a:r>
              <a:rPr lang="en-US" sz="1600">
                <a:solidFill>
                  <a:schemeClr val="bg1"/>
                </a:solidFill>
              </a:rPr>
              <a:t>50</a:t>
            </a:r>
            <a:endParaRPr lang="en-US" sz="1600">
              <a:solidFill>
                <a:schemeClr val="accent2"/>
              </a:solidFill>
            </a:endParaRPr>
          </a:p>
        </p:txBody>
      </p:sp>
      <p:sp>
        <p:nvSpPr>
          <p:cNvPr id="16" name="Text Box 16"/>
          <p:cNvSpPr txBox="1">
            <a:spLocks noChangeArrowheads="1"/>
          </p:cNvSpPr>
          <p:nvPr/>
        </p:nvSpPr>
        <p:spPr bwMode="auto">
          <a:xfrm>
            <a:off x="942975" y="4511675"/>
            <a:ext cx="692150" cy="336550"/>
          </a:xfrm>
          <a:prstGeom prst="rect">
            <a:avLst/>
          </a:prstGeom>
          <a:noFill/>
          <a:ln w="28575">
            <a:noFill/>
            <a:miter lim="800000"/>
            <a:headEnd/>
            <a:tailEnd/>
          </a:ln>
          <a:effectLst/>
        </p:spPr>
        <p:txBody>
          <a:bodyPr wrap="none">
            <a:spAutoFit/>
          </a:bodyPr>
          <a:lstStyle/>
          <a:p>
            <a:pPr eaLnBrk="0" hangingPunct="0"/>
            <a:r>
              <a:rPr lang="en-US" sz="1600">
                <a:solidFill>
                  <a:schemeClr val="bg1"/>
                </a:solidFill>
              </a:rPr>
              <a:t>25</a:t>
            </a:r>
            <a:r>
              <a:rPr lang="en-US" sz="1600">
                <a:solidFill>
                  <a:schemeClr val="accent2"/>
                </a:solidFill>
              </a:rPr>
              <a:t>25</a:t>
            </a:r>
            <a:r>
              <a:rPr lang="en-US" sz="1600">
                <a:solidFill>
                  <a:schemeClr val="bg1"/>
                </a:solidFill>
              </a:rPr>
              <a:t> </a:t>
            </a:r>
            <a:endParaRPr lang="en-US" sz="1600">
              <a:solidFill>
                <a:schemeClr val="accent2"/>
              </a:solidFill>
            </a:endParaRPr>
          </a:p>
        </p:txBody>
      </p:sp>
      <p:sp>
        <p:nvSpPr>
          <p:cNvPr id="17" name="Text Box 17"/>
          <p:cNvSpPr txBox="1">
            <a:spLocks noChangeArrowheads="1"/>
          </p:cNvSpPr>
          <p:nvPr/>
        </p:nvSpPr>
        <p:spPr bwMode="auto">
          <a:xfrm>
            <a:off x="1066800" y="5387975"/>
            <a:ext cx="296863" cy="336550"/>
          </a:xfrm>
          <a:prstGeom prst="rect">
            <a:avLst/>
          </a:prstGeom>
          <a:noFill/>
          <a:ln w="28575">
            <a:noFill/>
            <a:miter lim="800000"/>
            <a:headEnd/>
            <a:tailEnd/>
          </a:ln>
          <a:effectLst/>
        </p:spPr>
        <p:txBody>
          <a:bodyPr wrap="none">
            <a:spAutoFit/>
          </a:bodyPr>
          <a:lstStyle/>
          <a:p>
            <a:pPr eaLnBrk="0" hangingPunct="0"/>
            <a:r>
              <a:rPr lang="en-US" sz="1600">
                <a:solidFill>
                  <a:schemeClr val="accent2"/>
                </a:solidFill>
              </a:rPr>
              <a:t>0</a:t>
            </a:r>
          </a:p>
        </p:txBody>
      </p:sp>
      <p:sp>
        <p:nvSpPr>
          <p:cNvPr id="18" name="Text Box 18"/>
          <p:cNvSpPr txBox="1">
            <a:spLocks noChangeArrowheads="1"/>
          </p:cNvSpPr>
          <p:nvPr/>
        </p:nvSpPr>
        <p:spPr bwMode="auto">
          <a:xfrm>
            <a:off x="1262063" y="5629275"/>
            <a:ext cx="409575" cy="336550"/>
          </a:xfrm>
          <a:prstGeom prst="rect">
            <a:avLst/>
          </a:prstGeom>
          <a:noFill/>
          <a:ln w="9525">
            <a:noFill/>
            <a:miter lim="800000"/>
            <a:headEnd/>
            <a:tailEnd/>
          </a:ln>
          <a:effectLst/>
        </p:spPr>
        <p:txBody>
          <a:bodyPr wrap="none">
            <a:spAutoFit/>
          </a:bodyPr>
          <a:lstStyle/>
          <a:p>
            <a:pPr eaLnBrk="0" hangingPunct="0"/>
            <a:r>
              <a:rPr lang="en-US" sz="1600">
                <a:solidFill>
                  <a:schemeClr val="bg1"/>
                </a:solidFill>
              </a:rPr>
              <a:t>25</a:t>
            </a:r>
          </a:p>
        </p:txBody>
      </p:sp>
      <p:sp>
        <p:nvSpPr>
          <p:cNvPr id="19" name="Text Box 19"/>
          <p:cNvSpPr txBox="1">
            <a:spLocks noChangeArrowheads="1"/>
          </p:cNvSpPr>
          <p:nvPr/>
        </p:nvSpPr>
        <p:spPr bwMode="auto">
          <a:xfrm>
            <a:off x="3297238" y="5629275"/>
            <a:ext cx="409575" cy="336550"/>
          </a:xfrm>
          <a:prstGeom prst="rect">
            <a:avLst/>
          </a:prstGeom>
          <a:noFill/>
          <a:ln w="9525">
            <a:noFill/>
            <a:miter lim="800000"/>
            <a:headEnd/>
            <a:tailEnd/>
          </a:ln>
          <a:effectLst/>
        </p:spPr>
        <p:txBody>
          <a:bodyPr wrap="none">
            <a:spAutoFit/>
          </a:bodyPr>
          <a:lstStyle/>
          <a:p>
            <a:pPr eaLnBrk="0" hangingPunct="0"/>
            <a:r>
              <a:rPr lang="en-US" sz="1600">
                <a:solidFill>
                  <a:schemeClr val="bg1"/>
                </a:solidFill>
              </a:rPr>
              <a:t>50</a:t>
            </a:r>
          </a:p>
        </p:txBody>
      </p:sp>
      <p:sp>
        <p:nvSpPr>
          <p:cNvPr id="20" name="Text Box 20"/>
          <p:cNvSpPr txBox="1">
            <a:spLocks noChangeArrowheads="1"/>
          </p:cNvSpPr>
          <p:nvPr/>
        </p:nvSpPr>
        <p:spPr bwMode="auto">
          <a:xfrm>
            <a:off x="5461000" y="5629275"/>
            <a:ext cx="409575" cy="336550"/>
          </a:xfrm>
          <a:prstGeom prst="rect">
            <a:avLst/>
          </a:prstGeom>
          <a:noFill/>
          <a:ln w="9525">
            <a:noFill/>
            <a:miter lim="800000"/>
            <a:headEnd/>
            <a:tailEnd/>
          </a:ln>
          <a:effectLst/>
        </p:spPr>
        <p:txBody>
          <a:bodyPr wrap="none">
            <a:spAutoFit/>
          </a:bodyPr>
          <a:lstStyle/>
          <a:p>
            <a:pPr eaLnBrk="0" hangingPunct="0"/>
            <a:r>
              <a:rPr lang="en-US" sz="1600">
                <a:solidFill>
                  <a:schemeClr val="bg1"/>
                </a:solidFill>
              </a:rPr>
              <a:t>75</a:t>
            </a:r>
          </a:p>
        </p:txBody>
      </p:sp>
      <p:sp>
        <p:nvSpPr>
          <p:cNvPr id="21" name="Text Box 21"/>
          <p:cNvSpPr txBox="1">
            <a:spLocks noChangeArrowheads="1"/>
          </p:cNvSpPr>
          <p:nvPr/>
        </p:nvSpPr>
        <p:spPr bwMode="auto">
          <a:xfrm>
            <a:off x="2838450" y="5980113"/>
            <a:ext cx="1758950" cy="366712"/>
          </a:xfrm>
          <a:prstGeom prst="rect">
            <a:avLst/>
          </a:prstGeom>
          <a:noFill/>
          <a:ln w="9525">
            <a:noFill/>
            <a:miter lim="800000"/>
            <a:headEnd/>
            <a:tailEnd/>
          </a:ln>
          <a:effectLst/>
        </p:spPr>
        <p:txBody>
          <a:bodyPr wrap="none">
            <a:spAutoFit/>
          </a:bodyPr>
          <a:lstStyle/>
          <a:p>
            <a:pPr eaLnBrk="0" hangingPunct="0"/>
            <a:r>
              <a:rPr lang="en-US">
                <a:solidFill>
                  <a:schemeClr val="accent2"/>
                </a:solidFill>
              </a:rPr>
              <a:t> </a:t>
            </a:r>
            <a:r>
              <a:rPr lang="en-US">
                <a:solidFill>
                  <a:schemeClr val="bg1"/>
                </a:solidFill>
              </a:rPr>
              <a:t>Age</a:t>
            </a:r>
            <a:r>
              <a:rPr lang="en-US">
                <a:solidFill>
                  <a:schemeClr val="accent2"/>
                </a:solidFill>
              </a:rPr>
              <a:t>  </a:t>
            </a:r>
            <a:r>
              <a:rPr lang="en-US">
                <a:solidFill>
                  <a:schemeClr val="bg1"/>
                </a:solidFill>
              </a:rPr>
              <a:t>    Years</a:t>
            </a:r>
            <a:r>
              <a:rPr lang="en-US">
                <a:solidFill>
                  <a:schemeClr val="accent2"/>
                </a:solidFill>
              </a:rPr>
              <a:t>)</a:t>
            </a:r>
          </a:p>
        </p:txBody>
      </p:sp>
      <p:grpSp>
        <p:nvGrpSpPr>
          <p:cNvPr id="22" name="Group 22"/>
          <p:cNvGrpSpPr>
            <a:grpSpLocks/>
          </p:cNvGrpSpPr>
          <p:nvPr/>
        </p:nvGrpSpPr>
        <p:grpSpPr bwMode="auto">
          <a:xfrm>
            <a:off x="3513138" y="2803525"/>
            <a:ext cx="5000625" cy="2613025"/>
            <a:chOff x="2284" y="1399"/>
            <a:chExt cx="3773" cy="1717"/>
          </a:xfrm>
        </p:grpSpPr>
        <p:sp>
          <p:nvSpPr>
            <p:cNvPr id="23" name="Freeform 23"/>
            <p:cNvSpPr>
              <a:spLocks/>
            </p:cNvSpPr>
            <p:nvPr/>
          </p:nvSpPr>
          <p:spPr bwMode="auto">
            <a:xfrm>
              <a:off x="2284" y="1399"/>
              <a:ext cx="1775" cy="968"/>
            </a:xfrm>
            <a:custGeom>
              <a:avLst/>
              <a:gdLst/>
              <a:ahLst/>
              <a:cxnLst>
                <a:cxn ang="0">
                  <a:pos x="0" y="0"/>
                </a:cxn>
                <a:cxn ang="0">
                  <a:pos x="375" y="60"/>
                </a:cxn>
                <a:cxn ang="0">
                  <a:pos x="747" y="138"/>
                </a:cxn>
                <a:cxn ang="0">
                  <a:pos x="1113" y="235"/>
                </a:cxn>
                <a:cxn ang="0">
                  <a:pos x="1475" y="347"/>
                </a:cxn>
                <a:cxn ang="0">
                  <a:pos x="1831" y="477"/>
                </a:cxn>
                <a:cxn ang="0">
                  <a:pos x="2181" y="623"/>
                </a:cxn>
                <a:cxn ang="0">
                  <a:pos x="2527" y="784"/>
                </a:cxn>
                <a:cxn ang="0">
                  <a:pos x="2865" y="962"/>
                </a:cxn>
                <a:cxn ang="0">
                  <a:pos x="3197" y="1155"/>
                </a:cxn>
                <a:cxn ang="0">
                  <a:pos x="3522" y="1362"/>
                </a:cxn>
                <a:cxn ang="0">
                  <a:pos x="3841" y="1585"/>
                </a:cxn>
                <a:cxn ang="0">
                  <a:pos x="4154" y="1821"/>
                </a:cxn>
                <a:cxn ang="0">
                  <a:pos x="4458" y="2073"/>
                </a:cxn>
                <a:cxn ang="0">
                  <a:pos x="4755" y="2337"/>
                </a:cxn>
                <a:cxn ang="0">
                  <a:pos x="5043" y="2614"/>
                </a:cxn>
                <a:cxn ang="0">
                  <a:pos x="5324" y="2904"/>
                </a:cxn>
              </a:cxnLst>
              <a:rect l="0" t="0" r="r" b="b"/>
              <a:pathLst>
                <a:path w="5324" h="2904">
                  <a:moveTo>
                    <a:pt x="0" y="0"/>
                  </a:moveTo>
                  <a:lnTo>
                    <a:pt x="375" y="60"/>
                  </a:lnTo>
                  <a:lnTo>
                    <a:pt x="747" y="138"/>
                  </a:lnTo>
                  <a:lnTo>
                    <a:pt x="1113" y="235"/>
                  </a:lnTo>
                  <a:lnTo>
                    <a:pt x="1475" y="347"/>
                  </a:lnTo>
                  <a:lnTo>
                    <a:pt x="1831" y="477"/>
                  </a:lnTo>
                  <a:lnTo>
                    <a:pt x="2181" y="623"/>
                  </a:lnTo>
                  <a:lnTo>
                    <a:pt x="2527" y="784"/>
                  </a:lnTo>
                  <a:lnTo>
                    <a:pt x="2865" y="962"/>
                  </a:lnTo>
                  <a:lnTo>
                    <a:pt x="3197" y="1155"/>
                  </a:lnTo>
                  <a:lnTo>
                    <a:pt x="3522" y="1362"/>
                  </a:lnTo>
                  <a:lnTo>
                    <a:pt x="3841" y="1585"/>
                  </a:lnTo>
                  <a:lnTo>
                    <a:pt x="4154" y="1821"/>
                  </a:lnTo>
                  <a:lnTo>
                    <a:pt x="4458" y="2073"/>
                  </a:lnTo>
                  <a:lnTo>
                    <a:pt x="4755" y="2337"/>
                  </a:lnTo>
                  <a:lnTo>
                    <a:pt x="5043" y="2614"/>
                  </a:lnTo>
                  <a:lnTo>
                    <a:pt x="5324" y="2904"/>
                  </a:lnTo>
                </a:path>
              </a:pathLst>
            </a:custGeom>
            <a:solidFill>
              <a:srgbClr val="333333"/>
            </a:solidFill>
            <a:ln w="28575" cmpd="sng">
              <a:solidFill>
                <a:schemeClr val="bg1"/>
              </a:solidFill>
              <a:prstDash val="sysDash"/>
              <a:round/>
              <a:headEnd/>
              <a:tailEnd/>
            </a:ln>
          </p:spPr>
          <p:txBody>
            <a:bodyPr/>
            <a:lstStyle/>
            <a:p>
              <a:endParaRPr lang="en-IN"/>
            </a:p>
          </p:txBody>
        </p:sp>
        <p:sp>
          <p:nvSpPr>
            <p:cNvPr id="24" name="Freeform 24"/>
            <p:cNvSpPr>
              <a:spLocks/>
            </p:cNvSpPr>
            <p:nvPr/>
          </p:nvSpPr>
          <p:spPr bwMode="auto">
            <a:xfrm>
              <a:off x="3269" y="2359"/>
              <a:ext cx="741" cy="564"/>
            </a:xfrm>
            <a:custGeom>
              <a:avLst/>
              <a:gdLst/>
              <a:ahLst/>
              <a:cxnLst>
                <a:cxn ang="0">
                  <a:pos x="0" y="0"/>
                </a:cxn>
                <a:cxn ang="0">
                  <a:pos x="176" y="44"/>
                </a:cxn>
                <a:cxn ang="0">
                  <a:pos x="351" y="97"/>
                </a:cxn>
                <a:cxn ang="0">
                  <a:pos x="520" y="159"/>
                </a:cxn>
                <a:cxn ang="0">
                  <a:pos x="686" y="231"/>
                </a:cxn>
                <a:cxn ang="0">
                  <a:pos x="846" y="311"/>
                </a:cxn>
                <a:cxn ang="0">
                  <a:pos x="1001" y="400"/>
                </a:cxn>
                <a:cxn ang="0">
                  <a:pos x="1152" y="496"/>
                </a:cxn>
                <a:cxn ang="0">
                  <a:pos x="1297" y="602"/>
                </a:cxn>
                <a:cxn ang="0">
                  <a:pos x="1436" y="714"/>
                </a:cxn>
                <a:cxn ang="0">
                  <a:pos x="1569" y="833"/>
                </a:cxn>
                <a:cxn ang="0">
                  <a:pos x="1695" y="961"/>
                </a:cxn>
                <a:cxn ang="0">
                  <a:pos x="1815" y="1095"/>
                </a:cxn>
                <a:cxn ang="0">
                  <a:pos x="1928" y="1235"/>
                </a:cxn>
                <a:cxn ang="0">
                  <a:pos x="2034" y="1381"/>
                </a:cxn>
                <a:cxn ang="0">
                  <a:pos x="2133" y="1533"/>
                </a:cxn>
                <a:cxn ang="0">
                  <a:pos x="2223" y="1692"/>
                </a:cxn>
              </a:cxnLst>
              <a:rect l="0" t="0" r="r" b="b"/>
              <a:pathLst>
                <a:path w="2223" h="1692">
                  <a:moveTo>
                    <a:pt x="0" y="0"/>
                  </a:moveTo>
                  <a:lnTo>
                    <a:pt x="176" y="44"/>
                  </a:lnTo>
                  <a:lnTo>
                    <a:pt x="351" y="97"/>
                  </a:lnTo>
                  <a:lnTo>
                    <a:pt x="520" y="159"/>
                  </a:lnTo>
                  <a:lnTo>
                    <a:pt x="686" y="231"/>
                  </a:lnTo>
                  <a:lnTo>
                    <a:pt x="846" y="311"/>
                  </a:lnTo>
                  <a:lnTo>
                    <a:pt x="1001" y="400"/>
                  </a:lnTo>
                  <a:lnTo>
                    <a:pt x="1152" y="496"/>
                  </a:lnTo>
                  <a:lnTo>
                    <a:pt x="1297" y="602"/>
                  </a:lnTo>
                  <a:lnTo>
                    <a:pt x="1436" y="714"/>
                  </a:lnTo>
                  <a:lnTo>
                    <a:pt x="1569" y="833"/>
                  </a:lnTo>
                  <a:lnTo>
                    <a:pt x="1695" y="961"/>
                  </a:lnTo>
                  <a:lnTo>
                    <a:pt x="1815" y="1095"/>
                  </a:lnTo>
                  <a:lnTo>
                    <a:pt x="1928" y="1235"/>
                  </a:lnTo>
                  <a:lnTo>
                    <a:pt x="2034" y="1381"/>
                  </a:lnTo>
                  <a:lnTo>
                    <a:pt x="2133" y="1533"/>
                  </a:lnTo>
                  <a:lnTo>
                    <a:pt x="2223" y="1692"/>
                  </a:lnTo>
                </a:path>
              </a:pathLst>
            </a:custGeom>
            <a:solidFill>
              <a:srgbClr val="333333"/>
            </a:solidFill>
            <a:ln w="28575" cmpd="sng">
              <a:solidFill>
                <a:schemeClr val="bg1"/>
              </a:solidFill>
              <a:prstDash val="sysDash"/>
              <a:round/>
              <a:headEnd/>
              <a:tailEnd/>
            </a:ln>
          </p:spPr>
          <p:txBody>
            <a:bodyPr/>
            <a:lstStyle/>
            <a:p>
              <a:endParaRPr lang="en-IN"/>
            </a:p>
          </p:txBody>
        </p:sp>
        <p:sp>
          <p:nvSpPr>
            <p:cNvPr id="25" name="Line 25"/>
            <p:cNvSpPr>
              <a:spLocks noChangeShapeType="1"/>
            </p:cNvSpPr>
            <p:nvPr/>
          </p:nvSpPr>
          <p:spPr bwMode="auto">
            <a:xfrm flipH="1">
              <a:off x="3797" y="2015"/>
              <a:ext cx="628" cy="1"/>
            </a:xfrm>
            <a:prstGeom prst="line">
              <a:avLst/>
            </a:prstGeom>
            <a:noFill/>
            <a:ln w="28575">
              <a:solidFill>
                <a:schemeClr val="bg1"/>
              </a:solidFill>
              <a:round/>
              <a:headEnd/>
              <a:tailEnd type="triangle" w="med" len="med"/>
            </a:ln>
          </p:spPr>
          <p:txBody>
            <a:bodyPr/>
            <a:lstStyle/>
            <a:p>
              <a:endParaRPr lang="en-IN"/>
            </a:p>
          </p:txBody>
        </p:sp>
        <p:sp>
          <p:nvSpPr>
            <p:cNvPr id="26" name="Line 26"/>
            <p:cNvSpPr>
              <a:spLocks noChangeShapeType="1"/>
            </p:cNvSpPr>
            <p:nvPr/>
          </p:nvSpPr>
          <p:spPr bwMode="auto">
            <a:xfrm flipH="1">
              <a:off x="3984" y="2797"/>
              <a:ext cx="418" cy="1"/>
            </a:xfrm>
            <a:prstGeom prst="line">
              <a:avLst/>
            </a:prstGeom>
            <a:noFill/>
            <a:ln w="28575">
              <a:solidFill>
                <a:schemeClr val="bg1"/>
              </a:solidFill>
              <a:round/>
              <a:headEnd/>
              <a:tailEnd type="triangle" w="med" len="med"/>
            </a:ln>
          </p:spPr>
          <p:txBody>
            <a:bodyPr/>
            <a:lstStyle/>
            <a:p>
              <a:endParaRPr lang="en-IN"/>
            </a:p>
          </p:txBody>
        </p:sp>
        <p:sp>
          <p:nvSpPr>
            <p:cNvPr id="27" name="Text Box 27"/>
            <p:cNvSpPr txBox="1">
              <a:spLocks noChangeArrowheads="1"/>
            </p:cNvSpPr>
            <p:nvPr/>
          </p:nvSpPr>
          <p:spPr bwMode="auto">
            <a:xfrm>
              <a:off x="4464" y="2689"/>
              <a:ext cx="1593" cy="427"/>
            </a:xfrm>
            <a:prstGeom prst="rect">
              <a:avLst/>
            </a:prstGeom>
            <a:solidFill>
              <a:srgbClr val="333333"/>
            </a:solidFill>
            <a:ln w="9525">
              <a:solidFill>
                <a:schemeClr val="bg1"/>
              </a:solidFill>
              <a:miter lim="800000"/>
              <a:headEnd/>
              <a:tailEnd/>
            </a:ln>
            <a:effectLst/>
          </p:spPr>
          <p:txBody>
            <a:bodyPr wrap="none">
              <a:spAutoFit/>
            </a:bodyPr>
            <a:lstStyle/>
            <a:p>
              <a:pPr eaLnBrk="0" hangingPunct="0"/>
              <a:r>
                <a:rPr lang="en-US">
                  <a:solidFill>
                    <a:srgbClr val="ABBBFF"/>
                  </a:solidFill>
                </a:rPr>
                <a:t>Stopped smoking</a:t>
              </a:r>
            </a:p>
            <a:p>
              <a:pPr eaLnBrk="0" hangingPunct="0"/>
              <a:r>
                <a:rPr lang="en-US">
                  <a:solidFill>
                    <a:srgbClr val="ABBBFF"/>
                  </a:solidFill>
                </a:rPr>
                <a:t>aged 60 yr</a:t>
              </a:r>
            </a:p>
          </p:txBody>
        </p:sp>
        <p:sp>
          <p:nvSpPr>
            <p:cNvPr id="28" name="Text Box 28"/>
            <p:cNvSpPr txBox="1">
              <a:spLocks noChangeArrowheads="1"/>
            </p:cNvSpPr>
            <p:nvPr/>
          </p:nvSpPr>
          <p:spPr bwMode="auto">
            <a:xfrm>
              <a:off x="4415" y="1872"/>
              <a:ext cx="1593" cy="427"/>
            </a:xfrm>
            <a:prstGeom prst="rect">
              <a:avLst/>
            </a:prstGeom>
            <a:solidFill>
              <a:srgbClr val="333333"/>
            </a:solidFill>
            <a:ln w="9525">
              <a:solidFill>
                <a:schemeClr val="bg1"/>
              </a:solidFill>
              <a:miter lim="800000"/>
              <a:headEnd/>
              <a:tailEnd/>
            </a:ln>
            <a:effectLst/>
          </p:spPr>
          <p:txBody>
            <a:bodyPr wrap="none">
              <a:spAutoFit/>
            </a:bodyPr>
            <a:lstStyle/>
            <a:p>
              <a:pPr eaLnBrk="0" hangingPunct="0"/>
              <a:r>
                <a:rPr lang="en-US">
                  <a:solidFill>
                    <a:srgbClr val="ABBBFF"/>
                  </a:solidFill>
                </a:rPr>
                <a:t>Stopped smoking</a:t>
              </a:r>
            </a:p>
            <a:p>
              <a:pPr eaLnBrk="0" hangingPunct="0"/>
              <a:r>
                <a:rPr lang="en-US">
                  <a:solidFill>
                    <a:srgbClr val="ABBBFF"/>
                  </a:solidFill>
                </a:rPr>
                <a:t>aged 50 yr</a:t>
              </a:r>
            </a:p>
          </p:txBody>
        </p:sp>
      </p:grpSp>
      <p:grpSp>
        <p:nvGrpSpPr>
          <p:cNvPr id="29" name="Group 29"/>
          <p:cNvGrpSpPr>
            <a:grpSpLocks/>
          </p:cNvGrpSpPr>
          <p:nvPr/>
        </p:nvGrpSpPr>
        <p:grpSpPr bwMode="auto">
          <a:xfrm>
            <a:off x="1295400" y="1676400"/>
            <a:ext cx="4029075" cy="3543300"/>
            <a:chOff x="625" y="635"/>
            <a:chExt cx="3040" cy="2328"/>
          </a:xfrm>
        </p:grpSpPr>
        <p:sp>
          <p:nvSpPr>
            <p:cNvPr id="30" name="Freeform 30"/>
            <p:cNvSpPr>
              <a:spLocks/>
            </p:cNvSpPr>
            <p:nvPr/>
          </p:nvSpPr>
          <p:spPr bwMode="auto">
            <a:xfrm>
              <a:off x="639" y="635"/>
              <a:ext cx="3026" cy="2328"/>
            </a:xfrm>
            <a:custGeom>
              <a:avLst/>
              <a:gdLst/>
              <a:ahLst/>
              <a:cxnLst>
                <a:cxn ang="0">
                  <a:pos x="0" y="0"/>
                </a:cxn>
                <a:cxn ang="0">
                  <a:pos x="357" y="101"/>
                </a:cxn>
                <a:cxn ang="0">
                  <a:pos x="711" y="211"/>
                </a:cxn>
                <a:cxn ang="0">
                  <a:pos x="1061" y="329"/>
                </a:cxn>
                <a:cxn ang="0">
                  <a:pos x="1408" y="457"/>
                </a:cxn>
                <a:cxn ang="0">
                  <a:pos x="1750" y="593"/>
                </a:cxn>
                <a:cxn ang="0">
                  <a:pos x="2088" y="736"/>
                </a:cxn>
                <a:cxn ang="0">
                  <a:pos x="2422" y="888"/>
                </a:cxn>
                <a:cxn ang="0">
                  <a:pos x="2752" y="1049"/>
                </a:cxn>
                <a:cxn ang="0">
                  <a:pos x="3077" y="1216"/>
                </a:cxn>
                <a:cxn ang="0">
                  <a:pos x="3399" y="1392"/>
                </a:cxn>
                <a:cxn ang="0">
                  <a:pos x="3714" y="1575"/>
                </a:cxn>
                <a:cxn ang="0">
                  <a:pos x="4026" y="1766"/>
                </a:cxn>
                <a:cxn ang="0">
                  <a:pos x="4333" y="1964"/>
                </a:cxn>
                <a:cxn ang="0">
                  <a:pos x="4633" y="2169"/>
                </a:cxn>
                <a:cxn ang="0">
                  <a:pos x="4930" y="2383"/>
                </a:cxn>
                <a:cxn ang="0">
                  <a:pos x="5222" y="2603"/>
                </a:cxn>
                <a:cxn ang="0">
                  <a:pos x="5508" y="2829"/>
                </a:cxn>
                <a:cxn ang="0">
                  <a:pos x="5788" y="3063"/>
                </a:cxn>
                <a:cxn ang="0">
                  <a:pos x="6062" y="3304"/>
                </a:cxn>
                <a:cxn ang="0">
                  <a:pos x="6331" y="3551"/>
                </a:cxn>
                <a:cxn ang="0">
                  <a:pos x="6595" y="3804"/>
                </a:cxn>
                <a:cxn ang="0">
                  <a:pos x="6852" y="4064"/>
                </a:cxn>
                <a:cxn ang="0">
                  <a:pos x="7104" y="4330"/>
                </a:cxn>
                <a:cxn ang="0">
                  <a:pos x="7349" y="4603"/>
                </a:cxn>
                <a:cxn ang="0">
                  <a:pos x="7588" y="4880"/>
                </a:cxn>
                <a:cxn ang="0">
                  <a:pos x="7821" y="5164"/>
                </a:cxn>
                <a:cxn ang="0">
                  <a:pos x="8047" y="5454"/>
                </a:cxn>
                <a:cxn ang="0">
                  <a:pos x="8266" y="5749"/>
                </a:cxn>
                <a:cxn ang="0">
                  <a:pos x="8479" y="6049"/>
                </a:cxn>
                <a:cxn ang="0">
                  <a:pos x="8685" y="6356"/>
                </a:cxn>
                <a:cxn ang="0">
                  <a:pos x="8883" y="6668"/>
                </a:cxn>
                <a:cxn ang="0">
                  <a:pos x="9076" y="6984"/>
                </a:cxn>
              </a:cxnLst>
              <a:rect l="0" t="0" r="r" b="b"/>
              <a:pathLst>
                <a:path w="9076" h="6984">
                  <a:moveTo>
                    <a:pt x="0" y="0"/>
                  </a:moveTo>
                  <a:lnTo>
                    <a:pt x="357" y="101"/>
                  </a:lnTo>
                  <a:lnTo>
                    <a:pt x="711" y="211"/>
                  </a:lnTo>
                  <a:lnTo>
                    <a:pt x="1061" y="329"/>
                  </a:lnTo>
                  <a:lnTo>
                    <a:pt x="1408" y="457"/>
                  </a:lnTo>
                  <a:lnTo>
                    <a:pt x="1750" y="593"/>
                  </a:lnTo>
                  <a:lnTo>
                    <a:pt x="2088" y="736"/>
                  </a:lnTo>
                  <a:lnTo>
                    <a:pt x="2422" y="888"/>
                  </a:lnTo>
                  <a:lnTo>
                    <a:pt x="2752" y="1049"/>
                  </a:lnTo>
                  <a:lnTo>
                    <a:pt x="3077" y="1216"/>
                  </a:lnTo>
                  <a:lnTo>
                    <a:pt x="3399" y="1392"/>
                  </a:lnTo>
                  <a:lnTo>
                    <a:pt x="3714" y="1575"/>
                  </a:lnTo>
                  <a:lnTo>
                    <a:pt x="4026" y="1766"/>
                  </a:lnTo>
                  <a:lnTo>
                    <a:pt x="4333" y="1964"/>
                  </a:lnTo>
                  <a:lnTo>
                    <a:pt x="4633" y="2169"/>
                  </a:lnTo>
                  <a:lnTo>
                    <a:pt x="4930" y="2383"/>
                  </a:lnTo>
                  <a:lnTo>
                    <a:pt x="5222" y="2603"/>
                  </a:lnTo>
                  <a:lnTo>
                    <a:pt x="5508" y="2829"/>
                  </a:lnTo>
                  <a:lnTo>
                    <a:pt x="5788" y="3063"/>
                  </a:lnTo>
                  <a:lnTo>
                    <a:pt x="6062" y="3304"/>
                  </a:lnTo>
                  <a:lnTo>
                    <a:pt x="6331" y="3551"/>
                  </a:lnTo>
                  <a:lnTo>
                    <a:pt x="6595" y="3804"/>
                  </a:lnTo>
                  <a:lnTo>
                    <a:pt x="6852" y="4064"/>
                  </a:lnTo>
                  <a:lnTo>
                    <a:pt x="7104" y="4330"/>
                  </a:lnTo>
                  <a:lnTo>
                    <a:pt x="7349" y="4603"/>
                  </a:lnTo>
                  <a:lnTo>
                    <a:pt x="7588" y="4880"/>
                  </a:lnTo>
                  <a:lnTo>
                    <a:pt x="7821" y="5164"/>
                  </a:lnTo>
                  <a:lnTo>
                    <a:pt x="8047" y="5454"/>
                  </a:lnTo>
                  <a:lnTo>
                    <a:pt x="8266" y="5749"/>
                  </a:lnTo>
                  <a:lnTo>
                    <a:pt x="8479" y="6049"/>
                  </a:lnTo>
                  <a:lnTo>
                    <a:pt x="8685" y="6356"/>
                  </a:lnTo>
                  <a:lnTo>
                    <a:pt x="8883" y="6668"/>
                  </a:lnTo>
                  <a:lnTo>
                    <a:pt x="9076" y="6984"/>
                  </a:lnTo>
                </a:path>
              </a:pathLst>
            </a:custGeom>
            <a:noFill/>
            <a:ln w="28575" cmpd="sng">
              <a:solidFill>
                <a:schemeClr val="bg1"/>
              </a:solidFill>
              <a:prstDash val="solid"/>
              <a:round/>
              <a:headEnd/>
              <a:tailEnd/>
            </a:ln>
          </p:spPr>
          <p:txBody>
            <a:bodyPr/>
            <a:lstStyle/>
            <a:p>
              <a:endParaRPr lang="en-IN"/>
            </a:p>
          </p:txBody>
        </p:sp>
        <p:sp>
          <p:nvSpPr>
            <p:cNvPr id="31" name="Line 31"/>
            <p:cNvSpPr>
              <a:spLocks noChangeShapeType="1"/>
            </p:cNvSpPr>
            <p:nvPr/>
          </p:nvSpPr>
          <p:spPr bwMode="auto">
            <a:xfrm flipV="1">
              <a:off x="1632" y="1296"/>
              <a:ext cx="470" cy="288"/>
            </a:xfrm>
            <a:prstGeom prst="line">
              <a:avLst/>
            </a:prstGeom>
            <a:noFill/>
            <a:ln w="28575">
              <a:solidFill>
                <a:schemeClr val="bg1"/>
              </a:solidFill>
              <a:round/>
              <a:headEnd/>
              <a:tailEnd type="triangle" w="med" len="med"/>
            </a:ln>
          </p:spPr>
          <p:txBody>
            <a:bodyPr/>
            <a:lstStyle/>
            <a:p>
              <a:endParaRPr lang="en-IN"/>
            </a:p>
          </p:txBody>
        </p:sp>
        <p:sp>
          <p:nvSpPr>
            <p:cNvPr id="32" name="Text Box 32"/>
            <p:cNvSpPr txBox="1">
              <a:spLocks noChangeArrowheads="1"/>
            </p:cNvSpPr>
            <p:nvPr/>
          </p:nvSpPr>
          <p:spPr bwMode="auto">
            <a:xfrm>
              <a:off x="625" y="1440"/>
              <a:ext cx="1114" cy="499"/>
            </a:xfrm>
            <a:prstGeom prst="rect">
              <a:avLst/>
            </a:prstGeom>
            <a:noFill/>
            <a:ln w="9525">
              <a:solidFill>
                <a:schemeClr val="bg1"/>
              </a:solidFill>
              <a:miter lim="800000"/>
              <a:headEnd/>
              <a:tailEnd/>
            </a:ln>
            <a:effectLst/>
          </p:spPr>
          <p:txBody>
            <a:bodyPr wrap="none">
              <a:spAutoFit/>
            </a:bodyPr>
            <a:lstStyle/>
            <a:p>
              <a:pPr algn="ctr" eaLnBrk="0" hangingPunct="0">
                <a:lnSpc>
                  <a:spcPct val="80000"/>
                </a:lnSpc>
              </a:pPr>
              <a:r>
                <a:rPr lang="en-US">
                  <a:solidFill>
                    <a:srgbClr val="FFFF00"/>
                  </a:solidFill>
                </a:rPr>
                <a:t>Susceptible</a:t>
              </a:r>
            </a:p>
            <a:p>
              <a:pPr algn="ctr" eaLnBrk="0" hangingPunct="0">
                <a:lnSpc>
                  <a:spcPct val="80000"/>
                </a:lnSpc>
              </a:pPr>
              <a:r>
                <a:rPr lang="en-US">
                  <a:solidFill>
                    <a:srgbClr val="FFFF00"/>
                  </a:solidFill>
                </a:rPr>
                <a:t>smoker</a:t>
              </a:r>
            </a:p>
            <a:p>
              <a:pPr algn="ctr" eaLnBrk="0" hangingPunct="0">
                <a:lnSpc>
                  <a:spcPct val="80000"/>
                </a:lnSpc>
              </a:pPr>
              <a:r>
                <a:rPr lang="en-US">
                  <a:solidFill>
                    <a:srgbClr val="FFFF00"/>
                  </a:solidFill>
                </a:rPr>
                <a:t>(10-20%)</a:t>
              </a:r>
            </a:p>
          </p:txBody>
        </p:sp>
      </p:grpSp>
      <p:sp>
        <p:nvSpPr>
          <p:cNvPr id="33" name="Text Box 33"/>
          <p:cNvSpPr txBox="1">
            <a:spLocks noChangeArrowheads="1"/>
          </p:cNvSpPr>
          <p:nvPr/>
        </p:nvSpPr>
        <p:spPr bwMode="auto">
          <a:xfrm>
            <a:off x="1501775" y="4764088"/>
            <a:ext cx="819150" cy="366712"/>
          </a:xfrm>
          <a:prstGeom prst="rect">
            <a:avLst/>
          </a:prstGeom>
          <a:noFill/>
          <a:ln w="9525">
            <a:noFill/>
            <a:miter lim="800000"/>
            <a:headEnd/>
            <a:tailEnd/>
          </a:ln>
          <a:effectLst/>
        </p:spPr>
        <p:txBody>
          <a:bodyPr wrap="none">
            <a:spAutoFit/>
          </a:bodyPr>
          <a:lstStyle/>
          <a:p>
            <a:pPr eaLnBrk="0" hangingPunct="0"/>
            <a:r>
              <a:rPr lang="en-US">
                <a:solidFill>
                  <a:srgbClr val="00FFCC"/>
                </a:solidFill>
              </a:rPr>
              <a:t>Death</a:t>
            </a:r>
          </a:p>
        </p:txBody>
      </p:sp>
      <p:sp>
        <p:nvSpPr>
          <p:cNvPr id="34" name="Text Box 34"/>
          <p:cNvSpPr txBox="1">
            <a:spLocks noChangeArrowheads="1"/>
          </p:cNvSpPr>
          <p:nvPr/>
        </p:nvSpPr>
        <p:spPr bwMode="auto">
          <a:xfrm>
            <a:off x="1501775" y="3960813"/>
            <a:ext cx="1200150" cy="366712"/>
          </a:xfrm>
          <a:prstGeom prst="rect">
            <a:avLst/>
          </a:prstGeom>
          <a:noFill/>
          <a:ln w="9525">
            <a:noFill/>
            <a:miter lim="800000"/>
            <a:headEnd/>
            <a:tailEnd/>
          </a:ln>
          <a:effectLst/>
        </p:spPr>
        <p:txBody>
          <a:bodyPr wrap="none">
            <a:spAutoFit/>
          </a:bodyPr>
          <a:lstStyle/>
          <a:p>
            <a:pPr eaLnBrk="0" hangingPunct="0"/>
            <a:r>
              <a:rPr lang="en-US">
                <a:solidFill>
                  <a:srgbClr val="00FFCC"/>
                </a:solidFill>
              </a:rPr>
              <a:t>Disability</a:t>
            </a:r>
          </a:p>
        </p:txBody>
      </p:sp>
      <p:sp>
        <p:nvSpPr>
          <p:cNvPr id="35" name="Line 35"/>
          <p:cNvSpPr>
            <a:spLocks noChangeShapeType="1"/>
          </p:cNvSpPr>
          <p:nvPr/>
        </p:nvSpPr>
        <p:spPr bwMode="auto">
          <a:xfrm flipH="1">
            <a:off x="5319713" y="2133600"/>
            <a:ext cx="1017587" cy="293688"/>
          </a:xfrm>
          <a:prstGeom prst="line">
            <a:avLst/>
          </a:prstGeom>
          <a:noFill/>
          <a:ln w="28575">
            <a:solidFill>
              <a:schemeClr val="tx1"/>
            </a:solidFill>
            <a:round/>
            <a:headEnd/>
            <a:tailEnd type="triangle" w="med" len="med"/>
          </a:ln>
          <a:effectLst/>
        </p:spPr>
        <p:txBody>
          <a:bodyPr wrap="none" anchor="ctr"/>
          <a:lstStyle/>
          <a:p>
            <a:endParaRPr lang="en-IN"/>
          </a:p>
        </p:txBody>
      </p:sp>
      <p:sp>
        <p:nvSpPr>
          <p:cNvPr id="36" name="Freeform 36"/>
          <p:cNvSpPr>
            <a:spLocks/>
          </p:cNvSpPr>
          <p:nvPr/>
        </p:nvSpPr>
        <p:spPr bwMode="auto">
          <a:xfrm>
            <a:off x="1438275" y="1624013"/>
            <a:ext cx="4429125" cy="1095375"/>
          </a:xfrm>
          <a:custGeom>
            <a:avLst/>
            <a:gdLst/>
            <a:ahLst/>
            <a:cxnLst>
              <a:cxn ang="0">
                <a:pos x="0" y="0"/>
              </a:cxn>
              <a:cxn ang="0">
                <a:pos x="331" y="7"/>
              </a:cxn>
              <a:cxn ang="0">
                <a:pos x="662" y="18"/>
              </a:cxn>
              <a:cxn ang="0">
                <a:pos x="1320" y="54"/>
              </a:cxn>
              <a:cxn ang="0">
                <a:pos x="1649" y="78"/>
              </a:cxn>
              <a:cxn ang="0">
                <a:pos x="1976" y="107"/>
              </a:cxn>
              <a:cxn ang="0">
                <a:pos x="2626" y="174"/>
              </a:cxn>
              <a:cxn ang="0">
                <a:pos x="2950" y="213"/>
              </a:cxn>
              <a:cxn ang="0">
                <a:pos x="3272" y="257"/>
              </a:cxn>
              <a:cxn ang="0">
                <a:pos x="3912" y="356"/>
              </a:cxn>
              <a:cxn ang="0">
                <a:pos x="4231" y="411"/>
              </a:cxn>
              <a:cxn ang="0">
                <a:pos x="4549" y="470"/>
              </a:cxn>
              <a:cxn ang="0">
                <a:pos x="5180" y="600"/>
              </a:cxn>
              <a:cxn ang="0">
                <a:pos x="5494" y="670"/>
              </a:cxn>
              <a:cxn ang="0">
                <a:pos x="5806" y="744"/>
              </a:cxn>
              <a:cxn ang="0">
                <a:pos x="6425" y="903"/>
              </a:cxn>
              <a:cxn ang="0">
                <a:pos x="7039" y="1077"/>
              </a:cxn>
              <a:cxn ang="0">
                <a:pos x="7647" y="1266"/>
              </a:cxn>
              <a:cxn ang="0">
                <a:pos x="8250" y="1467"/>
              </a:cxn>
              <a:cxn ang="0">
                <a:pos x="8549" y="1574"/>
              </a:cxn>
              <a:cxn ang="0">
                <a:pos x="8846" y="1684"/>
              </a:cxn>
              <a:cxn ang="0">
                <a:pos x="9435" y="1915"/>
              </a:cxn>
              <a:cxn ang="0">
                <a:pos x="10019" y="2160"/>
              </a:cxn>
            </a:cxnLst>
            <a:rect l="0" t="0" r="r" b="b"/>
            <a:pathLst>
              <a:path w="10019" h="2160">
                <a:moveTo>
                  <a:pt x="0" y="0"/>
                </a:moveTo>
                <a:lnTo>
                  <a:pt x="331" y="7"/>
                </a:lnTo>
                <a:lnTo>
                  <a:pt x="662" y="18"/>
                </a:lnTo>
                <a:lnTo>
                  <a:pt x="1320" y="54"/>
                </a:lnTo>
                <a:lnTo>
                  <a:pt x="1649" y="78"/>
                </a:lnTo>
                <a:lnTo>
                  <a:pt x="1976" y="107"/>
                </a:lnTo>
                <a:lnTo>
                  <a:pt x="2626" y="174"/>
                </a:lnTo>
                <a:lnTo>
                  <a:pt x="2950" y="213"/>
                </a:lnTo>
                <a:lnTo>
                  <a:pt x="3272" y="257"/>
                </a:lnTo>
                <a:lnTo>
                  <a:pt x="3912" y="356"/>
                </a:lnTo>
                <a:lnTo>
                  <a:pt x="4231" y="411"/>
                </a:lnTo>
                <a:lnTo>
                  <a:pt x="4549" y="470"/>
                </a:lnTo>
                <a:lnTo>
                  <a:pt x="5180" y="600"/>
                </a:lnTo>
                <a:lnTo>
                  <a:pt x="5494" y="670"/>
                </a:lnTo>
                <a:lnTo>
                  <a:pt x="5806" y="744"/>
                </a:lnTo>
                <a:lnTo>
                  <a:pt x="6425" y="903"/>
                </a:lnTo>
                <a:lnTo>
                  <a:pt x="7039" y="1077"/>
                </a:lnTo>
                <a:lnTo>
                  <a:pt x="7647" y="1266"/>
                </a:lnTo>
                <a:lnTo>
                  <a:pt x="8250" y="1467"/>
                </a:lnTo>
                <a:lnTo>
                  <a:pt x="8549" y="1574"/>
                </a:lnTo>
                <a:lnTo>
                  <a:pt x="8846" y="1684"/>
                </a:lnTo>
                <a:lnTo>
                  <a:pt x="9435" y="1915"/>
                </a:lnTo>
                <a:lnTo>
                  <a:pt x="10019" y="2160"/>
                </a:lnTo>
              </a:path>
            </a:pathLst>
          </a:custGeom>
          <a:noFill/>
          <a:ln w="28575" cmpd="sng">
            <a:solidFill>
              <a:schemeClr val="tx1"/>
            </a:solidFill>
            <a:prstDash val="solid"/>
            <a:round/>
            <a:headEnd/>
            <a:tailEnd/>
          </a:ln>
        </p:spPr>
        <p:txBody>
          <a:bodyPr/>
          <a:lstStyle/>
          <a:p>
            <a:endParaRPr lang="en-IN"/>
          </a:p>
        </p:txBody>
      </p:sp>
      <p:sp>
        <p:nvSpPr>
          <p:cNvPr id="37" name="Text Box 37"/>
          <p:cNvSpPr txBox="1">
            <a:spLocks noChangeArrowheads="1"/>
          </p:cNvSpPr>
          <p:nvPr/>
        </p:nvSpPr>
        <p:spPr bwMode="auto">
          <a:xfrm>
            <a:off x="6400800" y="1844675"/>
            <a:ext cx="1514475" cy="376238"/>
          </a:xfrm>
          <a:prstGeom prst="rect">
            <a:avLst/>
          </a:prstGeom>
          <a:solidFill>
            <a:srgbClr val="333333"/>
          </a:solidFill>
          <a:ln w="9525">
            <a:solidFill>
              <a:schemeClr val="tx1"/>
            </a:solidFill>
            <a:miter lim="800000"/>
            <a:headEnd/>
            <a:tailEnd/>
          </a:ln>
          <a:effectLst/>
        </p:spPr>
        <p:txBody>
          <a:bodyPr wrap="none">
            <a:spAutoFit/>
          </a:bodyPr>
          <a:lstStyle/>
          <a:p>
            <a:pPr eaLnBrk="0" hangingPunct="0"/>
            <a:r>
              <a:rPr lang="en-GB">
                <a:solidFill>
                  <a:srgbClr val="ABBBFF"/>
                </a:solidFill>
              </a:rPr>
              <a:t>Non smoker</a:t>
            </a:r>
          </a:p>
        </p:txBody>
      </p:sp>
      <p:grpSp>
        <p:nvGrpSpPr>
          <p:cNvPr id="38" name="Group 38"/>
          <p:cNvGrpSpPr>
            <a:grpSpLocks/>
          </p:cNvGrpSpPr>
          <p:nvPr/>
        </p:nvGrpSpPr>
        <p:grpSpPr bwMode="auto">
          <a:xfrm>
            <a:off x="1295400" y="1600200"/>
            <a:ext cx="7134225" cy="1233488"/>
            <a:chOff x="618" y="626"/>
            <a:chExt cx="5382" cy="811"/>
          </a:xfrm>
        </p:grpSpPr>
        <p:sp>
          <p:nvSpPr>
            <p:cNvPr id="39" name="Freeform 39"/>
            <p:cNvSpPr>
              <a:spLocks/>
            </p:cNvSpPr>
            <p:nvPr/>
          </p:nvSpPr>
          <p:spPr bwMode="auto">
            <a:xfrm>
              <a:off x="618" y="626"/>
              <a:ext cx="3340" cy="720"/>
            </a:xfrm>
            <a:custGeom>
              <a:avLst/>
              <a:gdLst/>
              <a:ahLst/>
              <a:cxnLst>
                <a:cxn ang="0">
                  <a:pos x="0" y="0"/>
                </a:cxn>
                <a:cxn ang="0">
                  <a:pos x="331" y="7"/>
                </a:cxn>
                <a:cxn ang="0">
                  <a:pos x="662" y="18"/>
                </a:cxn>
                <a:cxn ang="0">
                  <a:pos x="1320" y="54"/>
                </a:cxn>
                <a:cxn ang="0">
                  <a:pos x="1649" y="78"/>
                </a:cxn>
                <a:cxn ang="0">
                  <a:pos x="1976" y="107"/>
                </a:cxn>
                <a:cxn ang="0">
                  <a:pos x="2626" y="174"/>
                </a:cxn>
                <a:cxn ang="0">
                  <a:pos x="2950" y="213"/>
                </a:cxn>
                <a:cxn ang="0">
                  <a:pos x="3272" y="257"/>
                </a:cxn>
                <a:cxn ang="0">
                  <a:pos x="3912" y="356"/>
                </a:cxn>
                <a:cxn ang="0">
                  <a:pos x="4231" y="411"/>
                </a:cxn>
                <a:cxn ang="0">
                  <a:pos x="4549" y="470"/>
                </a:cxn>
                <a:cxn ang="0">
                  <a:pos x="5180" y="600"/>
                </a:cxn>
                <a:cxn ang="0">
                  <a:pos x="5494" y="670"/>
                </a:cxn>
                <a:cxn ang="0">
                  <a:pos x="5806" y="744"/>
                </a:cxn>
                <a:cxn ang="0">
                  <a:pos x="6425" y="903"/>
                </a:cxn>
                <a:cxn ang="0">
                  <a:pos x="7039" y="1077"/>
                </a:cxn>
                <a:cxn ang="0">
                  <a:pos x="7647" y="1266"/>
                </a:cxn>
                <a:cxn ang="0">
                  <a:pos x="8250" y="1467"/>
                </a:cxn>
                <a:cxn ang="0">
                  <a:pos x="8549" y="1574"/>
                </a:cxn>
                <a:cxn ang="0">
                  <a:pos x="8846" y="1684"/>
                </a:cxn>
                <a:cxn ang="0">
                  <a:pos x="9435" y="1915"/>
                </a:cxn>
                <a:cxn ang="0">
                  <a:pos x="10019" y="2160"/>
                </a:cxn>
              </a:cxnLst>
              <a:rect l="0" t="0" r="r" b="b"/>
              <a:pathLst>
                <a:path w="10019" h="2160">
                  <a:moveTo>
                    <a:pt x="0" y="0"/>
                  </a:moveTo>
                  <a:lnTo>
                    <a:pt x="331" y="7"/>
                  </a:lnTo>
                  <a:lnTo>
                    <a:pt x="662" y="18"/>
                  </a:lnTo>
                  <a:lnTo>
                    <a:pt x="1320" y="54"/>
                  </a:lnTo>
                  <a:lnTo>
                    <a:pt x="1649" y="78"/>
                  </a:lnTo>
                  <a:lnTo>
                    <a:pt x="1976" y="107"/>
                  </a:lnTo>
                  <a:lnTo>
                    <a:pt x="2626" y="174"/>
                  </a:lnTo>
                  <a:lnTo>
                    <a:pt x="2950" y="213"/>
                  </a:lnTo>
                  <a:lnTo>
                    <a:pt x="3272" y="257"/>
                  </a:lnTo>
                  <a:lnTo>
                    <a:pt x="3912" y="356"/>
                  </a:lnTo>
                  <a:lnTo>
                    <a:pt x="4231" y="411"/>
                  </a:lnTo>
                  <a:lnTo>
                    <a:pt x="4549" y="470"/>
                  </a:lnTo>
                  <a:lnTo>
                    <a:pt x="5180" y="600"/>
                  </a:lnTo>
                  <a:lnTo>
                    <a:pt x="5494" y="670"/>
                  </a:lnTo>
                  <a:lnTo>
                    <a:pt x="5806" y="744"/>
                  </a:lnTo>
                  <a:lnTo>
                    <a:pt x="6425" y="903"/>
                  </a:lnTo>
                  <a:lnTo>
                    <a:pt x="7039" y="1077"/>
                  </a:lnTo>
                  <a:lnTo>
                    <a:pt x="7647" y="1266"/>
                  </a:lnTo>
                  <a:lnTo>
                    <a:pt x="8250" y="1467"/>
                  </a:lnTo>
                  <a:lnTo>
                    <a:pt x="8549" y="1574"/>
                  </a:lnTo>
                  <a:lnTo>
                    <a:pt x="8846" y="1684"/>
                  </a:lnTo>
                  <a:lnTo>
                    <a:pt x="9435" y="1915"/>
                  </a:lnTo>
                  <a:lnTo>
                    <a:pt x="10019" y="2160"/>
                  </a:lnTo>
                </a:path>
              </a:pathLst>
            </a:custGeom>
            <a:solidFill>
              <a:srgbClr val="333333"/>
            </a:solidFill>
            <a:ln w="28575" cmpd="sng">
              <a:solidFill>
                <a:schemeClr val="bg1"/>
              </a:solidFill>
              <a:prstDash val="solid"/>
              <a:round/>
              <a:headEnd/>
              <a:tailEnd/>
            </a:ln>
          </p:spPr>
          <p:txBody>
            <a:bodyPr/>
            <a:lstStyle/>
            <a:p>
              <a:endParaRPr lang="en-IN"/>
            </a:p>
          </p:txBody>
        </p:sp>
        <p:sp>
          <p:nvSpPr>
            <p:cNvPr id="40" name="Text Box 40"/>
            <p:cNvSpPr txBox="1">
              <a:spLocks noChangeArrowheads="1"/>
            </p:cNvSpPr>
            <p:nvPr/>
          </p:nvSpPr>
          <p:spPr bwMode="auto">
            <a:xfrm>
              <a:off x="4465" y="1009"/>
              <a:ext cx="1535" cy="428"/>
            </a:xfrm>
            <a:prstGeom prst="rect">
              <a:avLst/>
            </a:prstGeom>
            <a:solidFill>
              <a:srgbClr val="333333"/>
            </a:solidFill>
            <a:ln w="9525">
              <a:solidFill>
                <a:schemeClr val="bg1"/>
              </a:solidFill>
              <a:miter lim="800000"/>
              <a:headEnd/>
              <a:tailEnd/>
            </a:ln>
            <a:effectLst/>
          </p:spPr>
          <p:txBody>
            <a:bodyPr wrap="none">
              <a:spAutoFit/>
            </a:bodyPr>
            <a:lstStyle/>
            <a:p>
              <a:pPr eaLnBrk="0" hangingPunct="0"/>
              <a:r>
                <a:rPr lang="en-US">
                  <a:solidFill>
                    <a:srgbClr val="ABBBFF"/>
                  </a:solidFill>
                </a:rPr>
                <a:t>Non-susceptible </a:t>
              </a:r>
            </a:p>
            <a:p>
              <a:pPr eaLnBrk="0" hangingPunct="0"/>
              <a:r>
                <a:rPr lang="en-US">
                  <a:solidFill>
                    <a:srgbClr val="ABBBFF"/>
                  </a:solidFill>
                </a:rPr>
                <a:t>smoker</a:t>
              </a:r>
            </a:p>
          </p:txBody>
        </p:sp>
        <p:sp>
          <p:nvSpPr>
            <p:cNvPr id="41" name="Line 41"/>
            <p:cNvSpPr>
              <a:spLocks noChangeShapeType="1"/>
            </p:cNvSpPr>
            <p:nvPr/>
          </p:nvSpPr>
          <p:spPr bwMode="auto">
            <a:xfrm flipH="1">
              <a:off x="3840" y="1200"/>
              <a:ext cx="576" cy="96"/>
            </a:xfrm>
            <a:prstGeom prst="line">
              <a:avLst/>
            </a:prstGeom>
            <a:noFill/>
            <a:ln w="28575">
              <a:solidFill>
                <a:schemeClr val="bg1"/>
              </a:solidFill>
              <a:round/>
              <a:headEnd/>
              <a:tailEnd type="triangle" w="med" len="med"/>
            </a:ln>
            <a:effectLst/>
          </p:spPr>
          <p:txBody>
            <a:bodyPr/>
            <a:lstStyle/>
            <a:p>
              <a:endParaRPr lang="en-IN"/>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106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Spirometry: COPD and Lung Age</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
        <p:nvSpPr>
          <p:cNvPr id="3" name="Text Box 3"/>
          <p:cNvSpPr txBox="1">
            <a:spLocks noChangeArrowheads="1"/>
          </p:cNvSpPr>
          <p:nvPr/>
        </p:nvSpPr>
        <p:spPr bwMode="auto">
          <a:xfrm>
            <a:off x="228600" y="3062288"/>
            <a:ext cx="1295400" cy="336550"/>
          </a:xfrm>
          <a:prstGeom prst="rect">
            <a:avLst/>
          </a:prstGeom>
          <a:noFill/>
          <a:ln w="9525">
            <a:noFill/>
            <a:miter lim="800000"/>
            <a:headEnd/>
            <a:tailEnd/>
          </a:ln>
          <a:effectLst/>
        </p:spPr>
        <p:txBody>
          <a:bodyPr>
            <a:spAutoFit/>
          </a:bodyPr>
          <a:lstStyle/>
          <a:p>
            <a:pPr algn="l">
              <a:spcBef>
                <a:spcPct val="50000"/>
              </a:spcBef>
            </a:pPr>
            <a:r>
              <a:rPr lang="en-US" sz="1600" b="1" i="1">
                <a:solidFill>
                  <a:srgbClr val="FF9900"/>
                </a:solidFill>
                <a:latin typeface="Arial" pitchFamily="34" charset="0"/>
              </a:rPr>
              <a:t>FEV1 L</a:t>
            </a:r>
          </a:p>
        </p:txBody>
      </p:sp>
      <p:grpSp>
        <p:nvGrpSpPr>
          <p:cNvPr id="4" name="Group 4"/>
          <p:cNvGrpSpPr>
            <a:grpSpLocks/>
          </p:cNvGrpSpPr>
          <p:nvPr/>
        </p:nvGrpSpPr>
        <p:grpSpPr bwMode="auto">
          <a:xfrm>
            <a:off x="1143000" y="1843088"/>
            <a:ext cx="7848600" cy="4405312"/>
            <a:chOff x="720" y="1161"/>
            <a:chExt cx="4944" cy="2775"/>
          </a:xfrm>
        </p:grpSpPr>
        <p:sp>
          <p:nvSpPr>
            <p:cNvPr id="5" name="Line 5"/>
            <p:cNvSpPr>
              <a:spLocks noChangeShapeType="1"/>
            </p:cNvSpPr>
            <p:nvPr/>
          </p:nvSpPr>
          <p:spPr bwMode="auto">
            <a:xfrm>
              <a:off x="1104" y="1161"/>
              <a:ext cx="0" cy="2304"/>
            </a:xfrm>
            <a:prstGeom prst="line">
              <a:avLst/>
            </a:prstGeom>
            <a:noFill/>
            <a:ln w="9525">
              <a:solidFill>
                <a:srgbClr val="FF9900"/>
              </a:solidFill>
              <a:round/>
              <a:headEnd/>
              <a:tailEnd/>
            </a:ln>
            <a:effectLst/>
          </p:spPr>
          <p:txBody>
            <a:bodyPr/>
            <a:lstStyle/>
            <a:p>
              <a:endParaRPr lang="en-IN"/>
            </a:p>
          </p:txBody>
        </p:sp>
        <p:sp>
          <p:nvSpPr>
            <p:cNvPr id="6" name="Line 6"/>
            <p:cNvSpPr>
              <a:spLocks noChangeShapeType="1"/>
            </p:cNvSpPr>
            <p:nvPr/>
          </p:nvSpPr>
          <p:spPr bwMode="auto">
            <a:xfrm>
              <a:off x="1104" y="3465"/>
              <a:ext cx="3216" cy="0"/>
            </a:xfrm>
            <a:prstGeom prst="line">
              <a:avLst/>
            </a:prstGeom>
            <a:noFill/>
            <a:ln w="9525">
              <a:solidFill>
                <a:srgbClr val="FF9900"/>
              </a:solidFill>
              <a:round/>
              <a:headEnd/>
              <a:tailEnd/>
            </a:ln>
            <a:effectLst/>
          </p:spPr>
          <p:txBody>
            <a:bodyPr/>
            <a:lstStyle/>
            <a:p>
              <a:endParaRPr lang="en-IN"/>
            </a:p>
          </p:txBody>
        </p:sp>
        <p:sp>
          <p:nvSpPr>
            <p:cNvPr id="7" name="Freeform 7"/>
            <p:cNvSpPr>
              <a:spLocks/>
            </p:cNvSpPr>
            <p:nvPr/>
          </p:nvSpPr>
          <p:spPr bwMode="auto">
            <a:xfrm>
              <a:off x="1104" y="1353"/>
              <a:ext cx="2880" cy="960"/>
            </a:xfrm>
            <a:custGeom>
              <a:avLst/>
              <a:gdLst/>
              <a:ahLst/>
              <a:cxnLst>
                <a:cxn ang="0">
                  <a:pos x="0" y="88"/>
                </a:cxn>
                <a:cxn ang="0">
                  <a:pos x="816" y="136"/>
                </a:cxn>
                <a:cxn ang="0">
                  <a:pos x="2880" y="904"/>
                </a:cxn>
              </a:cxnLst>
              <a:rect l="0" t="0" r="r" b="b"/>
              <a:pathLst>
                <a:path w="2880" h="904">
                  <a:moveTo>
                    <a:pt x="0" y="88"/>
                  </a:moveTo>
                  <a:cubicBezTo>
                    <a:pt x="168" y="44"/>
                    <a:pt x="336" y="0"/>
                    <a:pt x="816" y="136"/>
                  </a:cubicBezTo>
                  <a:cubicBezTo>
                    <a:pt x="1296" y="272"/>
                    <a:pt x="2536" y="776"/>
                    <a:pt x="2880" y="904"/>
                  </a:cubicBezTo>
                </a:path>
              </a:pathLst>
            </a:custGeom>
            <a:noFill/>
            <a:ln w="38100" cap="flat" cmpd="sng">
              <a:solidFill>
                <a:srgbClr val="FF9900"/>
              </a:solidFill>
              <a:prstDash val="solid"/>
              <a:round/>
              <a:headEnd/>
              <a:tailEnd/>
            </a:ln>
            <a:effectLst/>
          </p:spPr>
          <p:txBody>
            <a:bodyPr/>
            <a:lstStyle/>
            <a:p>
              <a:endParaRPr lang="en-IN"/>
            </a:p>
          </p:txBody>
        </p:sp>
        <p:sp>
          <p:nvSpPr>
            <p:cNvPr id="8" name="Freeform 8"/>
            <p:cNvSpPr>
              <a:spLocks/>
            </p:cNvSpPr>
            <p:nvPr/>
          </p:nvSpPr>
          <p:spPr bwMode="auto">
            <a:xfrm>
              <a:off x="1152" y="1401"/>
              <a:ext cx="2424" cy="2032"/>
            </a:xfrm>
            <a:custGeom>
              <a:avLst/>
              <a:gdLst/>
              <a:ahLst/>
              <a:cxnLst>
                <a:cxn ang="0">
                  <a:pos x="0" y="48"/>
                </a:cxn>
                <a:cxn ang="0">
                  <a:pos x="624" y="288"/>
                </a:cxn>
                <a:cxn ang="0">
                  <a:pos x="2160" y="1776"/>
                </a:cxn>
                <a:cxn ang="0">
                  <a:pos x="2208" y="1824"/>
                </a:cxn>
              </a:cxnLst>
              <a:rect l="0" t="0" r="r" b="b"/>
              <a:pathLst>
                <a:path w="2424" h="2032">
                  <a:moveTo>
                    <a:pt x="0" y="48"/>
                  </a:moveTo>
                  <a:cubicBezTo>
                    <a:pt x="132" y="24"/>
                    <a:pt x="264" y="0"/>
                    <a:pt x="624" y="288"/>
                  </a:cubicBezTo>
                  <a:cubicBezTo>
                    <a:pt x="984" y="576"/>
                    <a:pt x="1896" y="1520"/>
                    <a:pt x="2160" y="1776"/>
                  </a:cubicBezTo>
                  <a:cubicBezTo>
                    <a:pt x="2424" y="2032"/>
                    <a:pt x="2200" y="1816"/>
                    <a:pt x="2208" y="1824"/>
                  </a:cubicBezTo>
                </a:path>
              </a:pathLst>
            </a:custGeom>
            <a:noFill/>
            <a:ln w="28575" cap="flat" cmpd="sng">
              <a:solidFill>
                <a:srgbClr val="FF9900"/>
              </a:solidFill>
              <a:prstDash val="sysDot"/>
              <a:round/>
              <a:headEnd/>
              <a:tailEnd/>
            </a:ln>
            <a:effectLst/>
          </p:spPr>
          <p:txBody>
            <a:bodyPr/>
            <a:lstStyle/>
            <a:p>
              <a:endParaRPr lang="en-IN"/>
            </a:p>
          </p:txBody>
        </p:sp>
        <p:sp>
          <p:nvSpPr>
            <p:cNvPr id="9" name="Line 9"/>
            <p:cNvSpPr>
              <a:spLocks noChangeShapeType="1"/>
            </p:cNvSpPr>
            <p:nvPr/>
          </p:nvSpPr>
          <p:spPr bwMode="auto">
            <a:xfrm flipV="1">
              <a:off x="2448" y="2361"/>
              <a:ext cx="0" cy="1056"/>
            </a:xfrm>
            <a:prstGeom prst="line">
              <a:avLst/>
            </a:prstGeom>
            <a:noFill/>
            <a:ln w="38100">
              <a:solidFill>
                <a:schemeClr val="bg1"/>
              </a:solidFill>
              <a:round/>
              <a:headEnd/>
              <a:tailEnd type="triangle" w="med" len="med"/>
            </a:ln>
            <a:effectLst/>
          </p:spPr>
          <p:txBody>
            <a:bodyPr/>
            <a:lstStyle/>
            <a:p>
              <a:endParaRPr lang="en-IN"/>
            </a:p>
          </p:txBody>
        </p:sp>
        <p:sp>
          <p:nvSpPr>
            <p:cNvPr id="10" name="Line 10"/>
            <p:cNvSpPr>
              <a:spLocks noChangeShapeType="1"/>
            </p:cNvSpPr>
            <p:nvPr/>
          </p:nvSpPr>
          <p:spPr bwMode="auto">
            <a:xfrm flipH="1">
              <a:off x="2544" y="2313"/>
              <a:ext cx="1392" cy="0"/>
            </a:xfrm>
            <a:prstGeom prst="line">
              <a:avLst/>
            </a:prstGeom>
            <a:noFill/>
            <a:ln w="38100">
              <a:solidFill>
                <a:schemeClr val="bg1"/>
              </a:solidFill>
              <a:prstDash val="dash"/>
              <a:round/>
              <a:headEnd/>
              <a:tailEnd type="triangle" w="med" len="med"/>
            </a:ln>
            <a:effectLst/>
          </p:spPr>
          <p:txBody>
            <a:bodyPr/>
            <a:lstStyle/>
            <a:p>
              <a:endParaRPr lang="en-IN"/>
            </a:p>
          </p:txBody>
        </p:sp>
        <p:sp>
          <p:nvSpPr>
            <p:cNvPr id="11" name="Text Box 11"/>
            <p:cNvSpPr txBox="1">
              <a:spLocks noChangeArrowheads="1"/>
            </p:cNvSpPr>
            <p:nvPr/>
          </p:nvSpPr>
          <p:spPr bwMode="auto">
            <a:xfrm>
              <a:off x="2736" y="1449"/>
              <a:ext cx="1104" cy="404"/>
            </a:xfrm>
            <a:prstGeom prst="rect">
              <a:avLst/>
            </a:prstGeom>
            <a:noFill/>
            <a:ln w="9525">
              <a:noFill/>
              <a:miter lim="800000"/>
              <a:headEnd/>
              <a:tailEnd/>
            </a:ln>
            <a:effectLst/>
          </p:spPr>
          <p:txBody>
            <a:bodyPr>
              <a:spAutoFit/>
            </a:bodyPr>
            <a:lstStyle/>
            <a:p>
              <a:pPr algn="l">
                <a:spcBef>
                  <a:spcPct val="50000"/>
                </a:spcBef>
              </a:pPr>
              <a:r>
                <a:rPr lang="en-US" sz="1800" b="1" i="1">
                  <a:latin typeface="Arial" pitchFamily="34" charset="0"/>
                </a:rPr>
                <a:t>Normal, non susceptible</a:t>
              </a:r>
            </a:p>
          </p:txBody>
        </p:sp>
        <p:sp>
          <p:nvSpPr>
            <p:cNvPr id="12" name="Rectangle 12"/>
            <p:cNvSpPr>
              <a:spLocks noChangeArrowheads="1"/>
            </p:cNvSpPr>
            <p:nvPr/>
          </p:nvSpPr>
          <p:spPr bwMode="auto">
            <a:xfrm>
              <a:off x="1632" y="2400"/>
              <a:ext cx="624" cy="231"/>
            </a:xfrm>
            <a:prstGeom prst="rect">
              <a:avLst/>
            </a:prstGeom>
            <a:noFill/>
            <a:ln w="9525">
              <a:noFill/>
              <a:miter lim="800000"/>
              <a:headEnd/>
              <a:tailEnd/>
            </a:ln>
            <a:effectLst/>
          </p:spPr>
          <p:txBody>
            <a:bodyPr>
              <a:spAutoFit/>
            </a:bodyPr>
            <a:lstStyle/>
            <a:p>
              <a:pPr algn="l"/>
              <a:r>
                <a:rPr lang="en-US" sz="1800" b="1" i="1">
                  <a:latin typeface="Arial" pitchFamily="34" charset="0"/>
                </a:rPr>
                <a:t>COPD</a:t>
              </a:r>
            </a:p>
          </p:txBody>
        </p:sp>
        <p:sp>
          <p:nvSpPr>
            <p:cNvPr id="13" name="Text Box 13"/>
            <p:cNvSpPr txBox="1">
              <a:spLocks noChangeArrowheads="1"/>
            </p:cNvSpPr>
            <p:nvPr/>
          </p:nvSpPr>
          <p:spPr bwMode="auto">
            <a:xfrm>
              <a:off x="4368" y="1449"/>
              <a:ext cx="1296" cy="2248"/>
            </a:xfrm>
            <a:prstGeom prst="rect">
              <a:avLst/>
            </a:prstGeom>
            <a:noFill/>
            <a:ln w="9525">
              <a:noFill/>
              <a:miter lim="800000"/>
              <a:headEnd/>
              <a:tailEnd/>
            </a:ln>
            <a:effectLst/>
          </p:spPr>
          <p:txBody>
            <a:bodyPr>
              <a:spAutoFit/>
            </a:bodyPr>
            <a:lstStyle/>
            <a:p>
              <a:pPr algn="l" eaLnBrk="1" hangingPunct="1">
                <a:spcBef>
                  <a:spcPct val="50000"/>
                </a:spcBef>
              </a:pPr>
              <a:r>
                <a:rPr lang="en-US" sz="1800">
                  <a:latin typeface="Arial" pitchFamily="34" charset="0"/>
                </a:rPr>
                <a:t>A 45 year old man with COPD</a:t>
              </a:r>
              <a:r>
                <a:rPr lang="en-US">
                  <a:latin typeface="Arial" pitchFamily="34" charset="0"/>
                </a:rPr>
                <a:t> has a “lung age” </a:t>
              </a:r>
              <a:r>
                <a:rPr lang="en-US" sz="1800">
                  <a:latin typeface="Arial" pitchFamily="34" charset="0"/>
                </a:rPr>
                <a:t>of an 80 year old! </a:t>
              </a:r>
            </a:p>
            <a:p>
              <a:pPr algn="l" eaLnBrk="1" hangingPunct="1">
                <a:spcBef>
                  <a:spcPct val="50000"/>
                </a:spcBef>
              </a:pPr>
              <a:endParaRPr lang="en-US" sz="1800">
                <a:latin typeface="Arial" pitchFamily="34" charset="0"/>
              </a:endParaRPr>
            </a:p>
            <a:p>
              <a:pPr algn="l" eaLnBrk="1" hangingPunct="1">
                <a:spcBef>
                  <a:spcPct val="50000"/>
                </a:spcBef>
              </a:pPr>
              <a:r>
                <a:rPr lang="en-US" sz="1800">
                  <a:latin typeface="Arial" pitchFamily="34" charset="0"/>
                </a:rPr>
                <a:t>Demonstration of this illustration is helpful in “smoke quit”</a:t>
              </a:r>
            </a:p>
            <a:p>
              <a:pPr algn="l">
                <a:spcBef>
                  <a:spcPct val="50000"/>
                </a:spcBef>
              </a:pPr>
              <a:endParaRPr lang="en-US">
                <a:latin typeface="Arial" pitchFamily="34" charset="0"/>
              </a:endParaRPr>
            </a:p>
          </p:txBody>
        </p:sp>
        <p:sp>
          <p:nvSpPr>
            <p:cNvPr id="14" name="Rectangle 14"/>
            <p:cNvSpPr>
              <a:spLocks noChangeArrowheads="1"/>
            </p:cNvSpPr>
            <p:nvPr/>
          </p:nvSpPr>
          <p:spPr bwMode="auto">
            <a:xfrm>
              <a:off x="2394" y="3705"/>
              <a:ext cx="972" cy="231"/>
            </a:xfrm>
            <a:prstGeom prst="rect">
              <a:avLst/>
            </a:prstGeom>
            <a:noFill/>
            <a:ln w="9525">
              <a:noFill/>
              <a:miter lim="800000"/>
              <a:headEnd/>
              <a:tailEnd/>
            </a:ln>
            <a:effectLst/>
          </p:spPr>
          <p:txBody>
            <a:bodyPr>
              <a:spAutoFit/>
            </a:bodyPr>
            <a:lstStyle/>
            <a:p>
              <a:pPr algn="l"/>
              <a:r>
                <a:rPr lang="en-US" sz="1800" b="1" i="1">
                  <a:latin typeface="Arial" pitchFamily="34" charset="0"/>
                </a:rPr>
                <a:t>Age in years</a:t>
              </a:r>
            </a:p>
          </p:txBody>
        </p:sp>
        <p:sp>
          <p:nvSpPr>
            <p:cNvPr id="15" name="Rectangle 15"/>
            <p:cNvSpPr>
              <a:spLocks noChangeArrowheads="1"/>
            </p:cNvSpPr>
            <p:nvPr/>
          </p:nvSpPr>
          <p:spPr bwMode="auto">
            <a:xfrm>
              <a:off x="2112" y="2399"/>
              <a:ext cx="862" cy="212"/>
            </a:xfrm>
            <a:prstGeom prst="rect">
              <a:avLst/>
            </a:prstGeom>
            <a:noFill/>
            <a:ln w="9525">
              <a:noFill/>
              <a:miter lim="800000"/>
              <a:headEnd/>
              <a:tailEnd/>
            </a:ln>
            <a:effectLst/>
          </p:spPr>
          <p:txBody>
            <a:bodyPr>
              <a:spAutoFit/>
            </a:bodyPr>
            <a:lstStyle/>
            <a:p>
              <a:pPr algn="l"/>
              <a:endParaRPr lang="en-US" sz="1600" b="1" i="1">
                <a:latin typeface="Arial" pitchFamily="34" charset="0"/>
              </a:endParaRPr>
            </a:p>
          </p:txBody>
        </p:sp>
        <p:sp>
          <p:nvSpPr>
            <p:cNvPr id="16" name="Text Box 16"/>
            <p:cNvSpPr txBox="1">
              <a:spLocks noChangeArrowheads="1"/>
            </p:cNvSpPr>
            <p:nvPr/>
          </p:nvSpPr>
          <p:spPr bwMode="auto">
            <a:xfrm>
              <a:off x="720" y="3177"/>
              <a:ext cx="240"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1</a:t>
              </a:r>
            </a:p>
          </p:txBody>
        </p:sp>
        <p:sp>
          <p:nvSpPr>
            <p:cNvPr id="17" name="Text Box 17"/>
            <p:cNvSpPr txBox="1">
              <a:spLocks noChangeArrowheads="1"/>
            </p:cNvSpPr>
            <p:nvPr/>
          </p:nvSpPr>
          <p:spPr bwMode="auto">
            <a:xfrm>
              <a:off x="720" y="1305"/>
              <a:ext cx="336"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5</a:t>
              </a:r>
            </a:p>
          </p:txBody>
        </p:sp>
        <p:sp>
          <p:nvSpPr>
            <p:cNvPr id="18" name="Text Box 18"/>
            <p:cNvSpPr txBox="1">
              <a:spLocks noChangeArrowheads="1"/>
            </p:cNvSpPr>
            <p:nvPr/>
          </p:nvSpPr>
          <p:spPr bwMode="auto">
            <a:xfrm>
              <a:off x="720" y="2745"/>
              <a:ext cx="192"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2</a:t>
              </a:r>
            </a:p>
          </p:txBody>
        </p:sp>
        <p:sp>
          <p:nvSpPr>
            <p:cNvPr id="19" name="Text Box 19"/>
            <p:cNvSpPr txBox="1">
              <a:spLocks noChangeArrowheads="1"/>
            </p:cNvSpPr>
            <p:nvPr/>
          </p:nvSpPr>
          <p:spPr bwMode="auto">
            <a:xfrm>
              <a:off x="720" y="2217"/>
              <a:ext cx="240"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3</a:t>
              </a:r>
            </a:p>
          </p:txBody>
        </p:sp>
        <p:sp>
          <p:nvSpPr>
            <p:cNvPr id="20" name="Text Box 20"/>
            <p:cNvSpPr txBox="1">
              <a:spLocks noChangeArrowheads="1"/>
            </p:cNvSpPr>
            <p:nvPr/>
          </p:nvSpPr>
          <p:spPr bwMode="auto">
            <a:xfrm>
              <a:off x="720" y="1737"/>
              <a:ext cx="432"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4</a:t>
              </a:r>
            </a:p>
          </p:txBody>
        </p:sp>
        <p:sp>
          <p:nvSpPr>
            <p:cNvPr id="21" name="Text Box 21"/>
            <p:cNvSpPr txBox="1">
              <a:spLocks noChangeArrowheads="1"/>
            </p:cNvSpPr>
            <p:nvPr/>
          </p:nvSpPr>
          <p:spPr bwMode="auto">
            <a:xfrm>
              <a:off x="1392" y="3556"/>
              <a:ext cx="336"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25</a:t>
              </a:r>
            </a:p>
          </p:txBody>
        </p:sp>
        <p:sp>
          <p:nvSpPr>
            <p:cNvPr id="22" name="Text Box 22"/>
            <p:cNvSpPr txBox="1">
              <a:spLocks noChangeArrowheads="1"/>
            </p:cNvSpPr>
            <p:nvPr/>
          </p:nvSpPr>
          <p:spPr bwMode="auto">
            <a:xfrm>
              <a:off x="1824" y="3561"/>
              <a:ext cx="336"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35</a:t>
              </a:r>
            </a:p>
          </p:txBody>
        </p:sp>
        <p:sp>
          <p:nvSpPr>
            <p:cNvPr id="23" name="Text Box 23"/>
            <p:cNvSpPr txBox="1">
              <a:spLocks noChangeArrowheads="1"/>
            </p:cNvSpPr>
            <p:nvPr/>
          </p:nvSpPr>
          <p:spPr bwMode="auto">
            <a:xfrm>
              <a:off x="2304" y="3561"/>
              <a:ext cx="336"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45</a:t>
              </a:r>
            </a:p>
          </p:txBody>
        </p:sp>
        <p:sp>
          <p:nvSpPr>
            <p:cNvPr id="24" name="Text Box 24"/>
            <p:cNvSpPr txBox="1">
              <a:spLocks noChangeArrowheads="1"/>
            </p:cNvSpPr>
            <p:nvPr/>
          </p:nvSpPr>
          <p:spPr bwMode="auto">
            <a:xfrm>
              <a:off x="2736" y="3561"/>
              <a:ext cx="288"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55</a:t>
              </a:r>
            </a:p>
          </p:txBody>
        </p:sp>
        <p:sp>
          <p:nvSpPr>
            <p:cNvPr id="25" name="Text Box 25"/>
            <p:cNvSpPr txBox="1">
              <a:spLocks noChangeArrowheads="1"/>
            </p:cNvSpPr>
            <p:nvPr/>
          </p:nvSpPr>
          <p:spPr bwMode="auto">
            <a:xfrm>
              <a:off x="3216" y="3561"/>
              <a:ext cx="288"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65</a:t>
              </a:r>
            </a:p>
          </p:txBody>
        </p:sp>
        <p:sp>
          <p:nvSpPr>
            <p:cNvPr id="26" name="Text Box 26"/>
            <p:cNvSpPr txBox="1">
              <a:spLocks noChangeArrowheads="1"/>
            </p:cNvSpPr>
            <p:nvPr/>
          </p:nvSpPr>
          <p:spPr bwMode="auto">
            <a:xfrm>
              <a:off x="3648" y="3561"/>
              <a:ext cx="384" cy="231"/>
            </a:xfrm>
            <a:prstGeom prst="rect">
              <a:avLst/>
            </a:prstGeom>
            <a:noFill/>
            <a:ln w="9525">
              <a:noFill/>
              <a:miter lim="800000"/>
              <a:headEnd/>
              <a:tailEnd/>
            </a:ln>
            <a:effectLst/>
          </p:spPr>
          <p:txBody>
            <a:bodyPr>
              <a:spAutoFit/>
            </a:bodyPr>
            <a:lstStyle/>
            <a:p>
              <a:pPr algn="l">
                <a:spcBef>
                  <a:spcPct val="50000"/>
                </a:spcBef>
              </a:pPr>
              <a:r>
                <a:rPr lang="en-US" sz="1800" b="1">
                  <a:latin typeface="Arial" pitchFamily="34" charset="0"/>
                </a:rPr>
                <a:t>75</a:t>
              </a:r>
            </a:p>
          </p:txBody>
        </p:sp>
        <p:sp>
          <p:nvSpPr>
            <p:cNvPr id="27" name="Text Box 27"/>
            <p:cNvSpPr txBox="1">
              <a:spLocks noChangeArrowheads="1"/>
            </p:cNvSpPr>
            <p:nvPr/>
          </p:nvSpPr>
          <p:spPr bwMode="auto">
            <a:xfrm>
              <a:off x="3994" y="3561"/>
              <a:ext cx="400" cy="231"/>
            </a:xfrm>
            <a:prstGeom prst="rect">
              <a:avLst/>
            </a:prstGeom>
            <a:noFill/>
            <a:ln w="9525">
              <a:noFill/>
              <a:miter lim="800000"/>
              <a:headEnd/>
              <a:tailEnd/>
            </a:ln>
            <a:effectLst/>
          </p:spPr>
          <p:txBody>
            <a:bodyPr>
              <a:spAutoFit/>
            </a:bodyPr>
            <a:lstStyle/>
            <a:p>
              <a:pPr algn="l"/>
              <a:r>
                <a:rPr lang="en-US" sz="1800" b="1">
                  <a:latin typeface="Arial" pitchFamily="34" charset="0"/>
                </a:rPr>
                <a:t>85</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457200"/>
            <a:ext cx="7772400" cy="914400"/>
          </a:xfrm>
        </p:spPr>
        <p:txBody>
          <a:bodyPr/>
          <a:lstStyle/>
          <a:p>
            <a:r>
              <a:rPr lang="en-US"/>
              <a:t>Asthma and COPD treatment</a:t>
            </a:r>
          </a:p>
        </p:txBody>
      </p:sp>
      <p:sp>
        <p:nvSpPr>
          <p:cNvPr id="162819" name="Rectangle 3"/>
          <p:cNvSpPr>
            <a:spLocks noGrp="1" noChangeArrowheads="1"/>
          </p:cNvSpPr>
          <p:nvPr>
            <p:ph type="body" idx="1"/>
          </p:nvPr>
        </p:nvSpPr>
        <p:spPr>
          <a:xfrm>
            <a:off x="457200" y="1828800"/>
            <a:ext cx="8229600" cy="3962400"/>
          </a:xfrm>
        </p:spPr>
        <p:txBody>
          <a:bodyPr/>
          <a:lstStyle/>
          <a:p>
            <a:pPr>
              <a:lnSpc>
                <a:spcPct val="150000"/>
              </a:lnSpc>
            </a:pPr>
            <a:r>
              <a:rPr lang="en-US" sz="3200"/>
              <a:t>All asthma drugs should preferably be given by </a:t>
            </a:r>
            <a:r>
              <a:rPr lang="en-US" sz="3200" b="1" i="1">
                <a:solidFill>
                  <a:srgbClr val="FF9900"/>
                </a:solidFill>
              </a:rPr>
              <a:t>Inhalation</a:t>
            </a:r>
          </a:p>
          <a:p>
            <a:pPr>
              <a:lnSpc>
                <a:spcPct val="150000"/>
              </a:lnSpc>
            </a:pPr>
            <a:r>
              <a:rPr lang="en-US" sz="3200"/>
              <a:t>It is important to select the proper </a:t>
            </a:r>
            <a:r>
              <a:rPr lang="en-US" sz="3200" b="1" i="1">
                <a:solidFill>
                  <a:srgbClr val="FF9900"/>
                </a:solidFill>
              </a:rPr>
              <a:t>Inhalation Device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650875"/>
            <a:ext cx="7772400" cy="12890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It is important to differentiate Asthma and COPD due to :</a:t>
            </a:r>
            <a:br>
              <a:rPr kumimoji="0" lang="en-US" sz="4400" b="0" i="0" u="none" strike="noStrike" kern="1200" cap="none" spc="0" normalizeH="0" baseline="0" noProof="0" smtClean="0">
                <a:ln>
                  <a:noFill/>
                </a:ln>
                <a:solidFill>
                  <a:schemeClr val="tx1"/>
                </a:solidFill>
                <a:effectLst/>
                <a:uLnTx/>
                <a:uFillTx/>
                <a:latin typeface="+mj-lt"/>
                <a:ea typeface="+mj-ea"/>
                <a:cs typeface="+mj-cs"/>
              </a:rPr>
            </a:b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
        <p:nvSpPr>
          <p:cNvPr id="3" name="Rectangle 3"/>
          <p:cNvSpPr txBox="1">
            <a:spLocks noChangeArrowheads="1"/>
          </p:cNvSpPr>
          <p:nvPr/>
        </p:nvSpPr>
        <p:spPr>
          <a:xfrm>
            <a:off x="609600" y="2286000"/>
            <a:ext cx="7770813" cy="6102350"/>
          </a:xfrm>
          <a:prstGeom prst="rect">
            <a:avLst/>
          </a:prstGeom>
        </p:spPr>
        <p:txBody>
          <a:bodyPr/>
          <a:lstStyle/>
          <a:p>
            <a:pPr marL="574675" marR="0" lvl="0" indent="-5143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 etiology.</a:t>
            </a:r>
          </a:p>
          <a:p>
            <a:pPr marL="574675" marR="0" lvl="0" indent="-5143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 prognosis</a:t>
            </a:r>
          </a:p>
          <a:p>
            <a:pPr marL="574675" marR="0" lvl="0" indent="-5143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 therapies</a:t>
            </a:r>
          </a:p>
          <a:p>
            <a:pPr marL="574675" marR="0" lvl="0" indent="-5143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 response to therapy.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2"/>
          <p:cNvGraphicFramePr>
            <a:graphicFrameLocks noChangeAspect="1"/>
          </p:cNvGraphicFramePr>
          <p:nvPr/>
        </p:nvGraphicFramePr>
        <p:xfrm>
          <a:off x="871538" y="3124200"/>
          <a:ext cx="3624262" cy="2717800"/>
        </p:xfrm>
        <a:graphic>
          <a:graphicData uri="http://schemas.openxmlformats.org/presentationml/2006/ole">
            <p:oleObj spid="_x0000_s80898" name="Photo Editor Photo" r:id="rId4" imgW="15238095" imgH="11428571" progId="">
              <p:embed/>
            </p:oleObj>
          </a:graphicData>
        </a:graphic>
      </p:graphicFrame>
      <p:graphicFrame>
        <p:nvGraphicFramePr>
          <p:cNvPr id="94211" name="Object 3"/>
          <p:cNvGraphicFramePr>
            <a:graphicFrameLocks noChangeAspect="1"/>
          </p:cNvGraphicFramePr>
          <p:nvPr/>
        </p:nvGraphicFramePr>
        <p:xfrm>
          <a:off x="4911725" y="3130550"/>
          <a:ext cx="3546475" cy="2660650"/>
        </p:xfrm>
        <a:graphic>
          <a:graphicData uri="http://schemas.openxmlformats.org/presentationml/2006/ole">
            <p:oleObj spid="_x0000_s80899" name="Photo Editor Photo" r:id="rId5" imgW="15238095" imgH="11428571" progId="">
              <p:embed/>
            </p:oleObj>
          </a:graphicData>
        </a:graphic>
      </p:graphicFrame>
      <p:sp>
        <p:nvSpPr>
          <p:cNvPr id="94212" name="Rectangle 4"/>
          <p:cNvSpPr>
            <a:spLocks noChangeArrowheads="1"/>
          </p:cNvSpPr>
          <p:nvPr/>
        </p:nvSpPr>
        <p:spPr bwMode="auto">
          <a:xfrm>
            <a:off x="762000" y="1676400"/>
            <a:ext cx="7772400" cy="1143000"/>
          </a:xfrm>
          <a:prstGeom prst="rect">
            <a:avLst/>
          </a:prstGeom>
          <a:noFill/>
          <a:ln w="9525">
            <a:noFill/>
            <a:miter lim="800000"/>
            <a:headEnd/>
            <a:tailEnd/>
          </a:ln>
          <a:effectLst/>
        </p:spPr>
        <p:txBody>
          <a:bodyPr anchor="ctr"/>
          <a:lstStyle/>
          <a:p>
            <a:pPr eaLnBrk="1" hangingPunct="1"/>
            <a:r>
              <a:rPr lang="en-US" sz="2200" b="1">
                <a:solidFill>
                  <a:srgbClr val="00FFFF"/>
                </a:solidFill>
                <a:latin typeface="Arial" pitchFamily="34" charset="0"/>
                <a:cs typeface="Times New Roman" pitchFamily="18" charset="0"/>
              </a:rPr>
              <a:t>HOW MANY PHYSICIANS WOULD MAKE A DIAGNOSIS OF HYPERTENSION WITHOUT THE USE OF A SPHYGMOMANOMETER?</a:t>
            </a:r>
          </a:p>
        </p:txBody>
      </p:sp>
      <p:sp>
        <p:nvSpPr>
          <p:cNvPr id="94213" name="Text Box 5"/>
          <p:cNvSpPr txBox="1">
            <a:spLocks noChangeArrowheads="1"/>
          </p:cNvSpPr>
          <p:nvPr/>
        </p:nvSpPr>
        <p:spPr bwMode="auto">
          <a:xfrm>
            <a:off x="2438400" y="6019800"/>
            <a:ext cx="1143000" cy="457200"/>
          </a:xfrm>
          <a:prstGeom prst="rect">
            <a:avLst/>
          </a:prstGeom>
          <a:noFill/>
          <a:ln w="9525">
            <a:noFill/>
            <a:miter lim="800000"/>
            <a:headEnd/>
            <a:tailEnd/>
          </a:ln>
          <a:effectLst/>
        </p:spPr>
        <p:txBody>
          <a:bodyPr>
            <a:spAutoFit/>
          </a:bodyPr>
          <a:lstStyle/>
          <a:p>
            <a:pPr algn="l" eaLnBrk="1" hangingPunct="1">
              <a:spcBef>
                <a:spcPct val="50000"/>
              </a:spcBef>
            </a:pPr>
            <a:r>
              <a:rPr lang="en-US" b="1">
                <a:latin typeface="Comic Sans MS" pitchFamily="66" charset="0"/>
                <a:cs typeface="Times New Roman" pitchFamily="18" charset="0"/>
              </a:rPr>
              <a:t>2-5%</a:t>
            </a:r>
          </a:p>
        </p:txBody>
      </p:sp>
      <p:sp>
        <p:nvSpPr>
          <p:cNvPr id="94214" name="Text Box 6"/>
          <p:cNvSpPr txBox="1">
            <a:spLocks noChangeArrowheads="1"/>
          </p:cNvSpPr>
          <p:nvPr/>
        </p:nvSpPr>
        <p:spPr bwMode="auto">
          <a:xfrm>
            <a:off x="5867400" y="5943600"/>
            <a:ext cx="1905000" cy="457200"/>
          </a:xfrm>
          <a:prstGeom prst="rect">
            <a:avLst/>
          </a:prstGeom>
          <a:noFill/>
          <a:ln w="9525">
            <a:noFill/>
            <a:miter lim="800000"/>
            <a:headEnd/>
            <a:tailEnd/>
          </a:ln>
          <a:effectLst/>
        </p:spPr>
        <p:txBody>
          <a:bodyPr>
            <a:spAutoFit/>
          </a:bodyPr>
          <a:lstStyle/>
          <a:p>
            <a:pPr algn="l" eaLnBrk="1" hangingPunct="1">
              <a:spcBef>
                <a:spcPct val="50000"/>
              </a:spcBef>
            </a:pPr>
            <a:r>
              <a:rPr lang="en-US" b="1">
                <a:latin typeface="Comic Sans MS" pitchFamily="66" charset="0"/>
                <a:cs typeface="Times New Roman" pitchFamily="18" charset="0"/>
              </a:rPr>
              <a:t>&gt;90-95%</a:t>
            </a:r>
          </a:p>
        </p:txBody>
      </p:sp>
      <p:sp>
        <p:nvSpPr>
          <p:cNvPr id="94215" name="Rectangle 7"/>
          <p:cNvSpPr>
            <a:spLocks noChangeArrowheads="1"/>
          </p:cNvSpPr>
          <p:nvPr/>
        </p:nvSpPr>
        <p:spPr bwMode="auto">
          <a:xfrm>
            <a:off x="762000" y="0"/>
            <a:ext cx="7772400" cy="1143000"/>
          </a:xfrm>
          <a:prstGeom prst="rect">
            <a:avLst/>
          </a:prstGeom>
          <a:noFill/>
          <a:ln w="9525">
            <a:noFill/>
            <a:miter lim="800000"/>
            <a:headEnd/>
            <a:tailEnd/>
          </a:ln>
          <a:effectLst/>
        </p:spPr>
        <p:txBody>
          <a:bodyPr anchor="ctr"/>
          <a:lstStyle/>
          <a:p>
            <a:pPr eaLnBrk="1" hangingPunct="1"/>
            <a:r>
              <a:rPr lang="en-US" sz="3600" b="1">
                <a:solidFill>
                  <a:srgbClr val="FFFF00"/>
                </a:solidFill>
                <a:latin typeface="Arial" pitchFamily="34" charset="0"/>
                <a:cs typeface="Times New Roman" pitchFamily="18" charset="0"/>
              </a:rPr>
              <a:t>In this modern day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Patient performing spirometry</a:t>
            </a:r>
          </a:p>
        </p:txBody>
      </p:sp>
      <p:graphicFrame>
        <p:nvGraphicFramePr>
          <p:cNvPr id="97283" name="Object 3"/>
          <p:cNvGraphicFramePr>
            <a:graphicFrameLocks noChangeAspect="1"/>
          </p:cNvGraphicFramePr>
          <p:nvPr/>
        </p:nvGraphicFramePr>
        <p:xfrm>
          <a:off x="533400" y="1428750"/>
          <a:ext cx="8208963" cy="5429250"/>
        </p:xfrm>
        <a:graphic>
          <a:graphicData uri="http://schemas.openxmlformats.org/presentationml/2006/ole">
            <p:oleObj spid="_x0000_s81922" name="Photo Editor Photo" r:id="rId4" imgW="8209524" imgH="5428571" progId="">
              <p:embed/>
            </p:oleObj>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dirty="0" smtClean="0"/>
              <a:t>What is Tuberculosis</a:t>
            </a:r>
            <a:br>
              <a:rPr lang="en-US" dirty="0" smtClean="0"/>
            </a:br>
            <a:r>
              <a:rPr lang="en-US" dirty="0" smtClean="0"/>
              <a:t>Infection versus Disease</a:t>
            </a:r>
            <a:br>
              <a:rPr lang="en-US" dirty="0" smtClean="0"/>
            </a:br>
            <a:r>
              <a:rPr lang="en-US" dirty="0" smtClean="0"/>
              <a:t>Is all TB infectious?</a:t>
            </a:r>
            <a:br>
              <a:rPr lang="en-US" dirty="0" smtClean="0"/>
            </a:br>
            <a:r>
              <a:rPr lang="en-US" dirty="0" smtClean="0"/>
              <a:t>Pulmonary versus </a:t>
            </a:r>
            <a:r>
              <a:rPr lang="en-US" dirty="0" err="1" smtClean="0"/>
              <a:t>Extrapulmonary</a:t>
            </a:r>
            <a:r>
              <a:rPr lang="en-US" dirty="0" smtClean="0"/>
              <a:t/>
            </a:r>
            <a:br>
              <a:rPr lang="en-US" dirty="0" smtClean="0"/>
            </a:br>
            <a:r>
              <a:rPr lang="en-US" dirty="0" smtClean="0"/>
              <a:t>Symptoms and Diagnosis</a:t>
            </a:r>
            <a:br>
              <a:rPr lang="en-US" dirty="0" smtClean="0"/>
            </a:br>
            <a:r>
              <a:rPr lang="en-US" dirty="0" smtClean="0"/>
              <a:t>Treatment</a:t>
            </a:r>
            <a:br>
              <a:rPr lang="en-US" dirty="0" smtClean="0"/>
            </a:br>
            <a:r>
              <a:rPr lang="en-US" dirty="0" smtClean="0"/>
              <a:t>MDR,XDR,TDR</a:t>
            </a:r>
            <a:br>
              <a:rPr lang="en-US" dirty="0" smtClean="0"/>
            </a:br>
            <a:r>
              <a:rPr lang="en-US" dirty="0" smtClean="0"/>
              <a:t>Public Health Concerns</a:t>
            </a:r>
            <a:endParaRPr lang="en-I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1" name="Object 1"/>
          <p:cNvGraphicFramePr>
            <a:graphicFrameLocks noChangeAspect="1"/>
          </p:cNvGraphicFramePr>
          <p:nvPr/>
        </p:nvGraphicFramePr>
        <p:xfrm>
          <a:off x="838200" y="1106488"/>
          <a:ext cx="7391400" cy="4822825"/>
        </p:xfrm>
        <a:graphic>
          <a:graphicData uri="http://schemas.openxmlformats.org/presentationml/2006/ole">
            <p:oleObj spid="_x0000_s23554" r:id="rId4" imgW="4214520" imgH="3578040" progId="Excel.Sheet.8">
              <p:embed/>
            </p:oleObj>
          </a:graphicData>
        </a:graphic>
      </p:graphicFrame>
      <p:sp>
        <p:nvSpPr>
          <p:cNvPr id="10242" name="Line 2"/>
          <p:cNvSpPr>
            <a:spLocks noChangeShapeType="1"/>
          </p:cNvSpPr>
          <p:nvPr/>
        </p:nvSpPr>
        <p:spPr bwMode="auto">
          <a:xfrm>
            <a:off x="1371600" y="5486400"/>
            <a:ext cx="6400800" cy="1588"/>
          </a:xfrm>
          <a:prstGeom prst="line">
            <a:avLst/>
          </a:prstGeom>
          <a:noFill/>
          <a:ln w="44280">
            <a:solidFill>
              <a:srgbClr val="FFFF00"/>
            </a:solidFill>
            <a:miter lim="800000"/>
            <a:headEnd/>
            <a:tailEnd/>
          </a:ln>
          <a:effectLst/>
        </p:spPr>
        <p:txBody>
          <a:bodyPr/>
          <a:lstStyle/>
          <a:p>
            <a:endParaRPr lang="en-IN"/>
          </a:p>
        </p:txBody>
      </p:sp>
      <p:sp>
        <p:nvSpPr>
          <p:cNvPr id="10243" name="Text Box 3"/>
          <p:cNvSpPr txBox="1">
            <a:spLocks noChangeArrowheads="1"/>
          </p:cNvSpPr>
          <p:nvPr/>
        </p:nvSpPr>
        <p:spPr bwMode="auto">
          <a:xfrm>
            <a:off x="1600200" y="55784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Cancer</a:t>
            </a:r>
          </a:p>
        </p:txBody>
      </p:sp>
      <p:sp>
        <p:nvSpPr>
          <p:cNvPr id="10244" name="Text Box 4"/>
          <p:cNvSpPr txBox="1">
            <a:spLocks noChangeArrowheads="1"/>
          </p:cNvSpPr>
          <p:nvPr/>
        </p:nvSpPr>
        <p:spPr bwMode="auto">
          <a:xfrm>
            <a:off x="2819400" y="55784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IHD</a:t>
            </a:r>
          </a:p>
        </p:txBody>
      </p:sp>
      <p:sp>
        <p:nvSpPr>
          <p:cNvPr id="10245" name="Text Box 5"/>
          <p:cNvSpPr txBox="1">
            <a:spLocks noChangeArrowheads="1"/>
          </p:cNvSpPr>
          <p:nvPr/>
        </p:nvSpPr>
        <p:spPr bwMode="auto">
          <a:xfrm>
            <a:off x="3810000" y="55784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Stroke</a:t>
            </a:r>
          </a:p>
        </p:txBody>
      </p:sp>
      <p:sp>
        <p:nvSpPr>
          <p:cNvPr id="10246" name="Text Box 6"/>
          <p:cNvSpPr txBox="1">
            <a:spLocks noChangeArrowheads="1"/>
          </p:cNvSpPr>
          <p:nvPr/>
        </p:nvSpPr>
        <p:spPr bwMode="auto">
          <a:xfrm>
            <a:off x="4800600" y="5578475"/>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Diabetes</a:t>
            </a:r>
          </a:p>
        </p:txBody>
      </p:sp>
      <p:sp>
        <p:nvSpPr>
          <p:cNvPr id="10247" name="Text Box 7"/>
          <p:cNvSpPr txBox="1">
            <a:spLocks noChangeArrowheads="1"/>
          </p:cNvSpPr>
          <p:nvPr/>
        </p:nvSpPr>
        <p:spPr bwMode="auto">
          <a:xfrm>
            <a:off x="5410200" y="5578475"/>
            <a:ext cx="1905000" cy="520700"/>
          </a:xfrm>
          <a:prstGeom prst="rect">
            <a:avLst/>
          </a:prstGeom>
          <a:noFill/>
          <a:ln w="9525">
            <a:noFill/>
            <a:round/>
            <a:headEnd/>
            <a:tailEnd/>
          </a:ln>
          <a:effectLst/>
        </p:spPr>
        <p:txBody>
          <a:bodyPr lIns="90000" tIns="46800" rIns="90000" bIns="46800">
            <a:spAutoFit/>
          </a:bodyPr>
          <a:lstStyle/>
          <a:p>
            <a:pPr algn="ct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Chronic Resp diseases</a:t>
            </a:r>
          </a:p>
        </p:txBody>
      </p:sp>
      <p:sp>
        <p:nvSpPr>
          <p:cNvPr id="10248" name="Text Box 8"/>
          <p:cNvSpPr txBox="1">
            <a:spLocks noChangeArrowheads="1"/>
          </p:cNvSpPr>
          <p:nvPr/>
        </p:nvSpPr>
        <p:spPr bwMode="auto">
          <a:xfrm>
            <a:off x="7086600" y="5638800"/>
            <a:ext cx="1143000" cy="306388"/>
          </a:xfrm>
          <a:prstGeom prst="rect">
            <a:avLst/>
          </a:prstGeom>
          <a:noFill/>
          <a:ln w="9525">
            <a:noFill/>
            <a:round/>
            <a:headEnd/>
            <a:tailEnd/>
          </a:ln>
          <a:effectLst/>
        </p:spPr>
        <p:txBody>
          <a:bodyPr lIns="90000" tIns="46800" rIns="90000" bIns="46800">
            <a:spAutoFit/>
          </a:bodyPr>
          <a:lstStyle/>
          <a:p>
            <a:pPr>
              <a:spcBef>
                <a:spcPts val="875"/>
              </a:spcBef>
              <a:buClr>
                <a:srgbClr val="00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FFFF"/>
                </a:solidFill>
              </a:rPr>
              <a:t>Injuries</a:t>
            </a:r>
          </a:p>
        </p:txBody>
      </p:sp>
      <p:sp>
        <p:nvSpPr>
          <p:cNvPr id="10249" name="Text Box 9"/>
          <p:cNvSpPr txBox="1">
            <a:spLocks noChangeArrowheads="1"/>
          </p:cNvSpPr>
          <p:nvPr/>
        </p:nvSpPr>
        <p:spPr bwMode="auto">
          <a:xfrm>
            <a:off x="1752600" y="3673475"/>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2.92</a:t>
            </a:r>
          </a:p>
        </p:txBody>
      </p:sp>
      <p:sp>
        <p:nvSpPr>
          <p:cNvPr id="10250" name="Text Box 10"/>
          <p:cNvSpPr txBox="1">
            <a:spLocks noChangeArrowheads="1"/>
          </p:cNvSpPr>
          <p:nvPr/>
        </p:nvSpPr>
        <p:spPr bwMode="auto">
          <a:xfrm>
            <a:off x="2819400" y="4525963"/>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1.20</a:t>
            </a:r>
          </a:p>
        </p:txBody>
      </p:sp>
      <p:sp>
        <p:nvSpPr>
          <p:cNvPr id="10251" name="Text Box 11"/>
          <p:cNvSpPr txBox="1">
            <a:spLocks noChangeArrowheads="1"/>
          </p:cNvSpPr>
          <p:nvPr/>
        </p:nvSpPr>
        <p:spPr bwMode="auto">
          <a:xfrm>
            <a:off x="3962400" y="4678363"/>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1.02</a:t>
            </a:r>
          </a:p>
        </p:txBody>
      </p:sp>
      <p:sp>
        <p:nvSpPr>
          <p:cNvPr id="10252" name="Text Box 12"/>
          <p:cNvSpPr txBox="1">
            <a:spLocks noChangeArrowheads="1"/>
          </p:cNvSpPr>
          <p:nvPr/>
        </p:nvSpPr>
        <p:spPr bwMode="auto">
          <a:xfrm>
            <a:off x="5029200" y="5059363"/>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0.21</a:t>
            </a:r>
          </a:p>
        </p:txBody>
      </p:sp>
      <p:sp>
        <p:nvSpPr>
          <p:cNvPr id="10253" name="Text Box 13"/>
          <p:cNvSpPr txBox="1">
            <a:spLocks noChangeArrowheads="1"/>
          </p:cNvSpPr>
          <p:nvPr/>
        </p:nvSpPr>
        <p:spPr bwMode="auto">
          <a:xfrm>
            <a:off x="6096000" y="2209800"/>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5.77</a:t>
            </a:r>
          </a:p>
        </p:txBody>
      </p:sp>
      <p:sp>
        <p:nvSpPr>
          <p:cNvPr id="10254" name="Text Box 14"/>
          <p:cNvSpPr txBox="1">
            <a:spLocks noChangeArrowheads="1"/>
          </p:cNvSpPr>
          <p:nvPr/>
        </p:nvSpPr>
        <p:spPr bwMode="auto">
          <a:xfrm>
            <a:off x="7162800" y="1401763"/>
            <a:ext cx="1143000" cy="276225"/>
          </a:xfrm>
          <a:prstGeom prst="rect">
            <a:avLst/>
          </a:prstGeom>
          <a:noFill/>
          <a:ln w="9525">
            <a:noFill/>
            <a:round/>
            <a:headEnd/>
            <a:tailEnd/>
          </a:ln>
          <a:effectLst/>
        </p:spPr>
        <p:txBody>
          <a:bodyPr lIns="90000" tIns="46800" rIns="90000" bIns="46800">
            <a:spAutoFit/>
          </a:bodyPr>
          <a:lstStyle/>
          <a:p>
            <a:pPr>
              <a:spcBef>
                <a:spcPts val="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a:solidFill>
                  <a:srgbClr val="FFFFFF"/>
                </a:solidFill>
              </a:rPr>
              <a:t>7.49</a:t>
            </a:r>
          </a:p>
        </p:txBody>
      </p:sp>
      <p:sp>
        <p:nvSpPr>
          <p:cNvPr id="10255" name="Text Box 15"/>
          <p:cNvSpPr txBox="1">
            <a:spLocks noChangeArrowheads="1"/>
          </p:cNvSpPr>
          <p:nvPr/>
        </p:nvSpPr>
        <p:spPr bwMode="auto">
          <a:xfrm>
            <a:off x="914400" y="304800"/>
            <a:ext cx="7696200" cy="763588"/>
          </a:xfrm>
          <a:prstGeom prst="rect">
            <a:avLst/>
          </a:prstGeom>
          <a:solidFill>
            <a:srgbClr val="800000"/>
          </a:solidFill>
          <a:ln w="25560">
            <a:solidFill>
              <a:srgbClr val="CC99FF"/>
            </a:solidFill>
            <a:miter lim="800000"/>
            <a:headEnd/>
            <a:tailEnd/>
          </a:ln>
          <a:effectLst/>
        </p:spPr>
        <p:txBody>
          <a:bodyPr lIns="90000" tIns="46800" rIns="90000" bIns="46800">
            <a:spAutoFit/>
          </a:bodyPr>
          <a:lstStyle/>
          <a:p>
            <a:pPr algn="ctr">
              <a:spcBef>
                <a:spcPts val="1375"/>
              </a:spcBef>
              <a:buClr>
                <a:srgbClr val="FFFF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200" b="1">
                <a:solidFill>
                  <a:srgbClr val="FFFF00"/>
                </a:solidFill>
              </a:rPr>
              <a:t>ESTIMATED MORTALITY FOR NON COMMUNICABLE DISEASES IN INDIA</a:t>
            </a:r>
          </a:p>
        </p:txBody>
      </p:sp>
      <p:sp>
        <p:nvSpPr>
          <p:cNvPr id="10256" name="Text Box 16"/>
          <p:cNvSpPr txBox="1">
            <a:spLocks noChangeArrowheads="1"/>
          </p:cNvSpPr>
          <p:nvPr/>
        </p:nvSpPr>
        <p:spPr bwMode="auto">
          <a:xfrm>
            <a:off x="1981200" y="6172200"/>
            <a:ext cx="4724400" cy="669925"/>
          </a:xfrm>
          <a:prstGeom prst="rect">
            <a:avLst/>
          </a:prstGeom>
          <a:noFill/>
          <a:ln w="9525">
            <a:noFill/>
            <a:round/>
            <a:headEnd/>
            <a:tailEnd/>
          </a:ln>
          <a:effectLst/>
        </p:spPr>
        <p:txBody>
          <a:bodyPr lIns="90000" tIns="46800" rIns="90000" bIns="46800">
            <a:spAutoFit/>
          </a:bodyPr>
          <a:lstStyle/>
          <a:p>
            <a:pPr>
              <a:spcBef>
                <a:spcPts val="938"/>
              </a:spcBef>
              <a:buClr>
                <a:srgbClr val="66FF33"/>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500">
                <a:solidFill>
                  <a:srgbClr val="66FF33"/>
                </a:solidFill>
              </a:rPr>
              <a:t>(Nongkynrih B et al, JAPI 2004 Feb; 52: 118-123)</a:t>
            </a:r>
            <a:r>
              <a:rPr lang="ar-SA" sz="1500">
                <a:solidFill>
                  <a:srgbClr val="66FF33"/>
                </a:solidFill>
              </a:rPr>
              <a:t>‏</a:t>
            </a:r>
            <a:endParaRPr lang="en-US" sz="1500">
              <a:solidFill>
                <a:srgbClr val="66FF33"/>
              </a:solidFill>
            </a:endParaRPr>
          </a:p>
          <a:p>
            <a:pPr algn="r">
              <a:spcBef>
                <a:spcPts val="938"/>
              </a:spcBef>
              <a:buClr>
                <a:srgbClr val="66FF33"/>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500" b="1" i="1" u="sng">
                <a:solidFill>
                  <a:srgbClr val="66FF33"/>
                </a:solidFill>
              </a:rPr>
              <a:t>WHO, 2002 data</a:t>
            </a:r>
          </a:p>
        </p:txBody>
      </p:sp>
      <p:sp>
        <p:nvSpPr>
          <p:cNvPr id="10257" name="Text Box 17"/>
          <p:cNvSpPr txBox="1">
            <a:spLocks noChangeArrowheads="1"/>
          </p:cNvSpPr>
          <p:nvPr/>
        </p:nvSpPr>
        <p:spPr bwMode="auto">
          <a:xfrm>
            <a:off x="0" y="3200400"/>
            <a:ext cx="1143000" cy="520700"/>
          </a:xfrm>
          <a:prstGeom prst="rect">
            <a:avLst/>
          </a:prstGeom>
          <a:noFill/>
          <a:ln w="9525">
            <a:noFill/>
            <a:round/>
            <a:headEnd/>
            <a:tailEnd/>
          </a:ln>
          <a:effectLst/>
        </p:spPr>
        <p:txBody>
          <a:bodyPr lIns="90000" tIns="46800" rIns="90000" bIns="46800">
            <a:spAutoFit/>
          </a:bodyPr>
          <a:lstStyle/>
          <a:p>
            <a:pPr algn="ctr">
              <a:spcBef>
                <a:spcPts val="875"/>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FFFFFF"/>
                </a:solidFill>
              </a:rPr>
              <a:t>Number in lacs</a:t>
            </a:r>
          </a:p>
        </p:txBody>
      </p:sp>
      <p:graphicFrame>
        <p:nvGraphicFramePr>
          <p:cNvPr id="10258" name="Object 18"/>
          <p:cNvGraphicFramePr>
            <a:graphicFrameLocks noChangeAspect="1"/>
          </p:cNvGraphicFramePr>
          <p:nvPr/>
        </p:nvGraphicFramePr>
        <p:xfrm>
          <a:off x="152400" y="228600"/>
          <a:ext cx="601663" cy="838200"/>
        </p:xfrm>
        <a:graphic>
          <a:graphicData uri="http://schemas.openxmlformats.org/presentationml/2006/ole">
            <p:oleObj spid="_x0000_s23555" r:id="rId5" imgW="6413830" imgH="8953960" progId="">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609600"/>
            <a:ext cx="8229600" cy="5257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C000"/>
                </a:solidFill>
                <a:effectLst/>
                <a:uLnTx/>
                <a:uFillTx/>
                <a:latin typeface="+mj-lt"/>
                <a:ea typeface="+mj-ea"/>
                <a:cs typeface="+mj-cs"/>
              </a:rPr>
              <a:t>DO NOT BE A PASSIVE SMOKER……….</a:t>
            </a:r>
            <a:br>
              <a:rPr kumimoji="0" lang="en-US" sz="4400" b="0" i="0" u="none" strike="noStrike" kern="1200" cap="none" spc="0" normalizeH="0" baseline="0" noProof="0" smtClean="0">
                <a:ln>
                  <a:noFill/>
                </a:ln>
                <a:solidFill>
                  <a:srgbClr val="FFC000"/>
                </a:solidFill>
                <a:effectLst/>
                <a:uLnTx/>
                <a:uFillTx/>
                <a:latin typeface="+mj-lt"/>
                <a:ea typeface="+mj-ea"/>
                <a:cs typeface="+mj-cs"/>
              </a:rPr>
            </a:br>
            <a:r>
              <a:rPr kumimoji="0" lang="en-US" sz="4400" b="0" i="0" u="none" strike="noStrike" kern="1200" cap="none" spc="0" normalizeH="0" baseline="0" noProof="0" smtClean="0">
                <a:ln>
                  <a:noFill/>
                </a:ln>
                <a:solidFill>
                  <a:srgbClr val="FFC000"/>
                </a:solidFill>
                <a:effectLst/>
                <a:uLnTx/>
                <a:uFillTx/>
                <a:latin typeface="+mj-lt"/>
                <a:ea typeface="+mj-ea"/>
                <a:cs typeface="+mj-cs"/>
              </a:rPr>
              <a:t>BE AN ACTIVE NON-SMOKER!!!</a:t>
            </a:r>
            <a:br>
              <a:rPr kumimoji="0" lang="en-US" sz="4400" b="0" i="0" u="none" strike="noStrike" kern="1200" cap="none" spc="0" normalizeH="0" baseline="0" noProof="0" smtClean="0">
                <a:ln>
                  <a:noFill/>
                </a:ln>
                <a:solidFill>
                  <a:srgbClr val="FFC000"/>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THANK YOU…….</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QUESTIONS    ???????</a:t>
            </a:r>
            <a:endParaRPr kumimoji="0" lang="en-IN"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r>
              <a:rPr lang="en-US" dirty="0" smtClean="0"/>
              <a:t>Yet surprisingly the Cardiologist opinion is more sought after and is popular with patients rather than the Respiratory Physician……is it because we feel we have 2 Lungs and only 1 Heart?</a:t>
            </a:r>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19800"/>
          </a:xfrm>
        </p:spPr>
        <p:txBody>
          <a:bodyPr>
            <a:noAutofit/>
          </a:bodyPr>
          <a:lstStyle/>
          <a:p>
            <a:pPr algn="l"/>
            <a:r>
              <a:rPr lang="en-US" sz="2800" dirty="0" smtClean="0"/>
              <a:t>Overview of Anatomy of RS</a:t>
            </a:r>
            <a:br>
              <a:rPr lang="en-US" sz="2800" dirty="0" smtClean="0"/>
            </a:br>
            <a:r>
              <a:rPr lang="en-US" sz="2800" dirty="0" smtClean="0"/>
              <a:t/>
            </a:r>
            <a:br>
              <a:rPr lang="en-US" sz="2800" dirty="0" smtClean="0"/>
            </a:br>
            <a:r>
              <a:rPr lang="en-US" sz="2800" dirty="0" smtClean="0"/>
              <a:t>Oxygen Transport </a:t>
            </a:r>
            <a:br>
              <a:rPr lang="en-US" sz="2800" dirty="0" smtClean="0"/>
            </a:br>
            <a:r>
              <a:rPr lang="en-US" sz="2800" dirty="0" smtClean="0"/>
              <a:t/>
            </a:r>
            <a:br>
              <a:rPr lang="en-US" sz="2800" dirty="0" smtClean="0"/>
            </a:br>
            <a:r>
              <a:rPr lang="en-US" sz="2800" dirty="0" smtClean="0"/>
              <a:t>Symptoms : Breathlessness, Cough</a:t>
            </a:r>
            <a:br>
              <a:rPr lang="en-US" sz="2800" dirty="0" smtClean="0"/>
            </a:br>
            <a:r>
              <a:rPr lang="en-US" sz="2800" dirty="0" smtClean="0"/>
              <a:t/>
            </a:r>
            <a:br>
              <a:rPr lang="en-US" sz="2800" dirty="0" smtClean="0"/>
            </a:br>
            <a:r>
              <a:rPr lang="en-US" sz="2800" dirty="0" smtClean="0"/>
              <a:t>Obstructive Airways Disease : Asthma and COPD(Bronchitis)</a:t>
            </a:r>
            <a:br>
              <a:rPr lang="en-US" sz="2800" dirty="0" smtClean="0"/>
            </a:br>
            <a:r>
              <a:rPr lang="en-US" sz="2800" dirty="0" smtClean="0"/>
              <a:t/>
            </a:r>
            <a:br>
              <a:rPr lang="en-US" sz="2800" dirty="0" smtClean="0"/>
            </a:br>
            <a:r>
              <a:rPr lang="en-US" sz="2800" dirty="0" smtClean="0"/>
              <a:t>Allergic Rhinitis ( Excessive sneezing)</a:t>
            </a:r>
            <a:br>
              <a:rPr lang="en-US" sz="2800" dirty="0" smtClean="0"/>
            </a:br>
            <a:r>
              <a:rPr lang="en-US" sz="2800" dirty="0" smtClean="0"/>
              <a:t/>
            </a:r>
            <a:br>
              <a:rPr lang="en-US" sz="2800" dirty="0" smtClean="0"/>
            </a:br>
            <a:r>
              <a:rPr lang="en-US" sz="2800" dirty="0" smtClean="0"/>
              <a:t>Obstructive Sleep Apnea </a:t>
            </a:r>
            <a:br>
              <a:rPr lang="en-US" sz="2800" dirty="0" smtClean="0"/>
            </a:br>
            <a:r>
              <a:rPr lang="en-US" sz="2800" dirty="0" smtClean="0"/>
              <a:t/>
            </a:r>
            <a:br>
              <a:rPr lang="en-US" sz="2800" dirty="0" smtClean="0"/>
            </a:br>
            <a:r>
              <a:rPr lang="en-US" sz="2800" dirty="0" smtClean="0"/>
              <a:t>TB</a:t>
            </a:r>
            <a:br>
              <a:rPr lang="en-US" sz="2800" dirty="0" smtClean="0"/>
            </a:br>
            <a:r>
              <a:rPr lang="en-US" sz="2800" dirty="0" smtClean="0"/>
              <a:t/>
            </a:r>
            <a:br>
              <a:rPr lang="en-US" sz="2800" dirty="0" smtClean="0"/>
            </a:br>
            <a:r>
              <a:rPr lang="en-US" sz="2800" dirty="0" smtClean="0"/>
              <a:t>Demonstration of Inhaler Devices for Asthma</a:t>
            </a:r>
            <a:br>
              <a:rPr lang="en-US" sz="2800" dirty="0" smtClean="0"/>
            </a:br>
            <a:r>
              <a:rPr lang="en-US" sz="2800" dirty="0" smtClean="0"/>
              <a:t/>
            </a:r>
            <a:br>
              <a:rPr lang="en-US" sz="2800" dirty="0" smtClean="0"/>
            </a:br>
            <a:endParaRPr lang="en-IN"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990600" y="762000"/>
            <a:ext cx="7239000" cy="4952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2605</Words>
  <Application>Microsoft Office PowerPoint</Application>
  <PresentationFormat>On-screen Show (4:3)</PresentationFormat>
  <Paragraphs>458</Paragraphs>
  <Slides>60</Slides>
  <Notes>30</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60</vt:i4>
      </vt:variant>
    </vt:vector>
  </HeadingPairs>
  <TitlesOfParts>
    <vt:vector size="66" baseType="lpstr">
      <vt:lpstr>Office Theme</vt:lpstr>
      <vt:lpstr>Microsoft Office Excel 97-2003 Worksheet</vt:lpstr>
      <vt:lpstr>Document</vt:lpstr>
      <vt:lpstr>Chart</vt:lpstr>
      <vt:lpstr>CorelPhotoPaint.Image.10</vt:lpstr>
      <vt:lpstr>Photo Editor Photo</vt:lpstr>
      <vt:lpstr>COMMON RESPIRATORY DISEASES AND THEIR REMEDIES</vt:lpstr>
      <vt:lpstr>Slide 2</vt:lpstr>
      <vt:lpstr>Slide 3</vt:lpstr>
      <vt:lpstr>Slide 4</vt:lpstr>
      <vt:lpstr>Slide 5</vt:lpstr>
      <vt:lpstr>Slide 6</vt:lpstr>
      <vt:lpstr>Yet surprisingly the Cardiologist opinion is more sought after and is popular with patients rather than the Respiratory Physician……is it because we feel we have 2 Lungs and only 1 Heart?</vt:lpstr>
      <vt:lpstr>Overview of Anatomy of RS  Oxygen Transport   Symptoms : Breathlessness, Cough  Obstructive Airways Disease : Asthma and COPD(Bronchitis)  Allergic Rhinitis ( Excessive sneezing)  Obstructive Sleep Apnea   TB  Demonstration of Inhaler Devices for Asthma  </vt:lpstr>
      <vt:lpstr>Slide 9</vt:lpstr>
      <vt:lpstr>Slide 10</vt:lpstr>
      <vt:lpstr>Slide 11</vt:lpstr>
      <vt:lpstr>Slide 12</vt:lpstr>
      <vt:lpstr>Slide 13</vt:lpstr>
      <vt:lpstr>Breathlessness</vt:lpstr>
      <vt:lpstr>Oxygen Transport</vt:lpstr>
      <vt:lpstr>Cough Drug induced Asthma Post Viral Postnasal drip Acidity and Reflux</vt:lpstr>
      <vt:lpstr>Slide 17</vt:lpstr>
      <vt:lpstr>Slide 18</vt:lpstr>
      <vt:lpstr>Slide 19</vt:lpstr>
      <vt:lpstr>Slide 20</vt:lpstr>
      <vt:lpstr>Epworth Sleepiness Score</vt:lpstr>
      <vt:lpstr>Slide 22</vt:lpstr>
      <vt:lpstr>Slide 23</vt:lpstr>
      <vt:lpstr>Slide 24</vt:lpstr>
      <vt:lpstr>Slide 25</vt:lpstr>
      <vt:lpstr>Slide 26</vt:lpstr>
      <vt:lpstr>Slide 27</vt:lpstr>
      <vt:lpstr>Definition of Asthma </vt:lpstr>
      <vt:lpstr>Mechanisms Underlying the  Definition of Asthma</vt:lpstr>
      <vt:lpstr>Slide 30</vt:lpstr>
      <vt:lpstr>What questions or statements can suggest asthma?</vt:lpstr>
      <vt:lpstr>Other important questions.…</vt:lpstr>
      <vt:lpstr>What questions or statements …</vt:lpstr>
      <vt:lpstr>Importance of family history …</vt:lpstr>
      <vt:lpstr>Factors that Exacerbate Asthma </vt:lpstr>
      <vt:lpstr>Diagnosis in children</vt:lpstr>
      <vt:lpstr>SINUSITIS, ALLERGIC  RHINITIS ,POSTNASAL DRIP AND ASTHMA  The Upper Airway Cough Syndrome</vt:lpstr>
      <vt:lpstr>Slide 38</vt:lpstr>
      <vt:lpstr>Allergic Rhinitis and Asthma</vt:lpstr>
      <vt:lpstr>Allergic Rhinitis &amp; Asthma</vt:lpstr>
      <vt:lpstr>Asthma disease: spasm and swelling</vt:lpstr>
      <vt:lpstr>Two types of drugs: reliever and preventer</vt:lpstr>
      <vt:lpstr>Preventer (controller)</vt:lpstr>
      <vt:lpstr>What is changing the lives of our asthma patients today?</vt:lpstr>
      <vt:lpstr>Inhaled Steroid And Risk Of Death</vt:lpstr>
      <vt:lpstr>Slide 46</vt:lpstr>
      <vt:lpstr>Slide 47</vt:lpstr>
      <vt:lpstr>Slide 48</vt:lpstr>
      <vt:lpstr>Definition of COPD</vt:lpstr>
      <vt:lpstr>Slide 50</vt:lpstr>
      <vt:lpstr>Disease Trajectory of a Patient with COPD</vt:lpstr>
      <vt:lpstr>  In whom should you suspect COPD ?</vt:lpstr>
      <vt:lpstr>Slide 53</vt:lpstr>
      <vt:lpstr>Slide 54</vt:lpstr>
      <vt:lpstr>Asthma and COPD treatment</vt:lpstr>
      <vt:lpstr>Slide 56</vt:lpstr>
      <vt:lpstr>Slide 57</vt:lpstr>
      <vt:lpstr>Patient performing spirometry</vt:lpstr>
      <vt:lpstr>What is Tuberculosis Infection versus Disease Is all TB infectious? Pulmonary versus Extrapulmonary Symptoms and Diagnosis Treatment MDR,XDR,TDR Public Health Concerns</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lenovo</cp:lastModifiedBy>
  <cp:revision>35</cp:revision>
  <dcterms:created xsi:type="dcterms:W3CDTF">2006-08-16T00:00:00Z</dcterms:created>
  <dcterms:modified xsi:type="dcterms:W3CDTF">2012-02-17T07:39:52Z</dcterms:modified>
</cp:coreProperties>
</file>