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4953" r:id="rId1"/>
  </p:sldMasterIdLst>
  <p:notesMasterIdLst>
    <p:notesMasterId r:id="rId32"/>
  </p:notesMasterIdLst>
  <p:sldIdLst>
    <p:sldId id="503" r:id="rId2"/>
    <p:sldId id="724" r:id="rId3"/>
    <p:sldId id="790" r:id="rId4"/>
    <p:sldId id="791" r:id="rId5"/>
    <p:sldId id="788" r:id="rId6"/>
    <p:sldId id="816" r:id="rId7"/>
    <p:sldId id="795" r:id="rId8"/>
    <p:sldId id="817" r:id="rId9"/>
    <p:sldId id="796" r:id="rId10"/>
    <p:sldId id="797" r:id="rId11"/>
    <p:sldId id="813" r:id="rId12"/>
    <p:sldId id="820" r:id="rId13"/>
    <p:sldId id="799" r:id="rId14"/>
    <p:sldId id="818" r:id="rId15"/>
    <p:sldId id="798" r:id="rId16"/>
    <p:sldId id="801" r:id="rId17"/>
    <p:sldId id="802" r:id="rId18"/>
    <p:sldId id="794" r:id="rId19"/>
    <p:sldId id="800" r:id="rId20"/>
    <p:sldId id="792" r:id="rId21"/>
    <p:sldId id="803" r:id="rId22"/>
    <p:sldId id="804" r:id="rId23"/>
    <p:sldId id="806" r:id="rId24"/>
    <p:sldId id="809" r:id="rId25"/>
    <p:sldId id="812" r:id="rId26"/>
    <p:sldId id="805" r:id="rId27"/>
    <p:sldId id="814" r:id="rId28"/>
    <p:sldId id="810" r:id="rId29"/>
    <p:sldId id="785" r:id="rId30"/>
    <p:sldId id="811" r:id="rId31"/>
  </p:sldIdLst>
  <p:sldSz cx="9144000" cy="6858000" type="screen4x3"/>
  <p:notesSz cx="6805613" cy="9939338"/>
  <p:embeddedFontLst>
    <p:embeddedFont>
      <p:font typeface="游明朝 Demibold" panose="02020600000000000000" pitchFamily="18" charset="-128"/>
      <p:bold r:id="rId33"/>
    </p:embeddedFont>
    <p:embeddedFont>
      <p:font typeface="メイリオ" panose="020B0604030504040204" pitchFamily="50" charset="-128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游ゴシック" panose="020B0400000000000000" pitchFamily="50" charset="-128"/>
      <p:regular r:id="rId46"/>
      <p:bold r:id="rId47"/>
    </p:embeddedFont>
    <p:embeddedFont>
      <p:font typeface="HGP創英角ﾎﾟｯﾌﾟ体" panose="040B0A00000000000000" pitchFamily="50" charset="-128"/>
      <p:regular r:id="rId48"/>
    </p:embeddedFont>
    <p:embeddedFont>
      <p:font typeface="游ゴシック Light" panose="020B0300000000000000" pitchFamily="50" charset="-128"/>
      <p:regular r:id="rId4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FF6699"/>
    <a:srgbClr val="FF99CC"/>
    <a:srgbClr val="009999"/>
    <a:srgbClr val="0066CC"/>
    <a:srgbClr val="0066FF"/>
    <a:srgbClr val="3399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0" autoAdjust="0"/>
    <p:restoredTop sz="94744" autoAdjust="0"/>
  </p:normalViewPr>
  <p:slideViewPr>
    <p:cSldViewPr>
      <p:cViewPr varScale="1">
        <p:scale>
          <a:sx n="85" d="100"/>
          <a:sy n="85" d="100"/>
        </p:scale>
        <p:origin x="-3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0"/>
    </p:cViewPr>
  </p:sorterViewPr>
  <p:notesViewPr>
    <p:cSldViewPr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70" y="2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961"/>
            <a:ext cx="5444490" cy="44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0669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70" y="9440669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955E0BA-AEB7-4553-BCA9-425FC815C7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46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FBDE-7942-4FE6-98B1-12505A3924B9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59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56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4932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851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987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874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6414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2245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599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681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FBDE-7942-4FE6-98B1-12505A3924B9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0364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23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119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018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622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24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740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1145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5562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96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8793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88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90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FBDE-7942-4FE6-98B1-12505A3924B9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613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55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43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992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69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7100-B209-471C-80A4-74CF8CCB45A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033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30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20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51104" y="22883"/>
            <a:ext cx="2057400" cy="381781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55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2BC6-56DF-4A17-A1DE-D2984D546D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76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184B3-EA51-46E9-A895-BA61E9FFDFD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384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55BE-6F1A-41F1-BBA1-78D108E9D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42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4A1E2-EE75-42A8-90A1-286765A5F4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284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F0664-0C55-4607-BF78-48D44B486A4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572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61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09397-D979-460B-A54C-5ECC73CC9AC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7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614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5.emf"/><Relationship Id="rId9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9.w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.gif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emf"/><Relationship Id="rId11" Type="http://schemas.openxmlformats.org/officeDocument/2006/relationships/image" Target="../media/image61.emf"/><Relationship Id="rId5" Type="http://schemas.openxmlformats.org/officeDocument/2006/relationships/image" Target="../media/image57.emf"/><Relationship Id="rId10" Type="http://schemas.openxmlformats.org/officeDocument/2006/relationships/image" Target="../media/image55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emf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1.png"/><Relationship Id="rId9" Type="http://schemas.openxmlformats.org/officeDocument/2006/relationships/image" Target="../media/image7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3944" y="3573016"/>
            <a:ext cx="9144000" cy="2366984"/>
          </a:xfrm>
          <a:solidFill>
            <a:schemeClr val="bg1"/>
          </a:solidFill>
          <a:effectLst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40000"/>
              </a:lnSpc>
            </a:pP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WG1 Summary</a:t>
            </a:r>
            <a:b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</a:br>
            <a:endParaRPr kumimoji="1" lang="ja-JP" altLang="en-US" sz="4800" dirty="0">
              <a:effectLst/>
              <a:latin typeface="Cambria" panose="02040503050406030204" pitchFamily="18" charset="0"/>
              <a:ea typeface="游明朝 Demibold" panose="02020600000000000000" pitchFamily="18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5157192"/>
            <a:ext cx="9144000" cy="86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Arantza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Oyanguren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,   Xiao-Rui </a:t>
            </a:r>
            <a:r>
              <a:rPr lang="en-US" altLang="ja-JP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Lyu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   and TK</a:t>
            </a:r>
            <a:endParaRPr lang="en-US" altLang="ja-JP" dirty="0">
              <a:latin typeface="Cambria" panose="02040503050406030204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6704" y="5940000"/>
            <a:ext cx="9144000" cy="91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CKM2016,  Dec 2</a:t>
            </a:r>
            <a:r>
              <a:rPr lang="en-US" altLang="ja-JP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nd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小塚ゴシック Pro R" pitchFamily="34" charset="-128"/>
                <a:cs typeface="Times New Roman" pitchFamily="18" charset="0"/>
              </a:rPr>
              <a:t>, 2016</a:t>
            </a:r>
            <a:endParaRPr lang="en-US" altLang="ja-JP" dirty="0">
              <a:latin typeface="Cambria" panose="02040503050406030204" pitchFamily="18" charset="0"/>
            </a:endParaRPr>
          </a:p>
        </p:txBody>
      </p:sp>
      <p:pic>
        <p:nvPicPr>
          <p:cNvPr id="20482" name="Picture 2" descr="C:\Users\takashi\Desktop\Src\Bandra-Worli_Sea_Link_nig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17739"/>
          <a:stretch/>
        </p:blipFill>
        <p:spPr bwMode="auto">
          <a:xfrm>
            <a:off x="0" y="0"/>
            <a:ext cx="9148337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t="-1136" b="10663"/>
          <a:stretch/>
        </p:blipFill>
        <p:spPr>
          <a:xfrm>
            <a:off x="323528" y="2709376"/>
            <a:ext cx="7200800" cy="4104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4976"/>
          <a:stretch/>
        </p:blipFill>
        <p:spPr>
          <a:xfrm>
            <a:off x="251520" y="908720"/>
            <a:ext cx="5832648" cy="1764000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9190"/>
              </p:ext>
            </p:extLst>
          </p:nvPr>
        </p:nvGraphicFramePr>
        <p:xfrm>
          <a:off x="2227943" y="2708920"/>
          <a:ext cx="1777407" cy="61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6" imgW="736560" imgH="253800" progId="Equation.DSMT4">
                  <p:embed/>
                </p:oleObj>
              </mc:Choice>
              <mc:Fallback>
                <p:oleObj name="Equation" r:id="rId6" imgW="736560" imgH="253800" progId="Equation.DSMT4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943" y="2708920"/>
                        <a:ext cx="1777407" cy="612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kaon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M.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Moulson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982828" y="1044000"/>
            <a:ext cx="3125676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may not be drastic but steady progress after CKM2014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60" y="925272"/>
            <a:ext cx="8972079" cy="5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kaon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M.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Moulson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94384"/>
            <a:ext cx="7056784" cy="87584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08104" y="1412856"/>
            <a:ext cx="3371760" cy="431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A.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Ceccucci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plenary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2889418"/>
            <a:ext cx="7814810" cy="3160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3097862"/>
            <a:ext cx="7776865" cy="1893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268677"/>
            <a:ext cx="7724328" cy="2783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457902"/>
            <a:ext cx="8281698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/>
          <a:srcRect t="-2" b="11101"/>
          <a:stretch/>
        </p:blipFill>
        <p:spPr>
          <a:xfrm>
            <a:off x="899592" y="3602346"/>
            <a:ext cx="7743801" cy="3204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9"/>
          <a:srcRect r="1408"/>
          <a:stretch/>
        </p:blipFill>
        <p:spPr>
          <a:xfrm>
            <a:off x="117937" y="5589240"/>
            <a:ext cx="8856000" cy="1079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直線コネクタ 14"/>
          <p:cNvCxnSpPr/>
          <p:nvPr/>
        </p:nvCxnSpPr>
        <p:spPr>
          <a:xfrm>
            <a:off x="3347864" y="5905209"/>
            <a:ext cx="4320480" cy="0"/>
          </a:xfrm>
          <a:prstGeom prst="line">
            <a:avLst/>
          </a:prstGeom>
          <a:ln w="44450">
            <a:solidFill>
              <a:srgbClr val="FF7C8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085" y="2196128"/>
            <a:ext cx="9144000" cy="5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algn="ctr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prospects for new measurements 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180713" y="1126146"/>
            <a:ext cx="4907865" cy="3348000"/>
            <a:chOff x="4056623" y="1736440"/>
            <a:chExt cx="4907865" cy="33480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/>
            <a:srcRect t="-1" r="1580" b="833"/>
            <a:stretch/>
          </p:blipFill>
          <p:spPr>
            <a:xfrm>
              <a:off x="4056623" y="1736440"/>
              <a:ext cx="4907865" cy="3348000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4355976" y="1808448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SU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2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+ QED corr. on the lattice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Simula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1044000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ChPT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0.1-0.4%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uncertainty in Γ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need LECs (large 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…)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go beyond NLO ?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⇒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Δ(|</a:t>
            </a:r>
            <a:r>
              <a:rPr lang="en-US" altLang="ja-JP" sz="22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|) 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≲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0.2%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⇔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Δ(</a:t>
            </a:r>
            <a:r>
              <a:rPr lang="en-US" altLang="ja-JP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0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0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FF) 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≲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0.3%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4221088"/>
            <a:ext cx="9144000" cy="13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on the lattice !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RM123 ’15-16</a:t>
            </a:r>
          </a:p>
          <a:p>
            <a:pPr marL="525463" indent="-34290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method taking care of IR divergences in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 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(PRD91(2015)074506)</a:t>
            </a:r>
            <a:endParaRPr lang="en-US" altLang="ja-JP" sz="2400" i="1" dirty="0">
              <a:solidFill>
                <a:srgbClr val="0000FF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25463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SU(2)+QED for 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(w/ ETM </a:t>
            </a:r>
            <a:r>
              <a:rPr lang="en-US" altLang="ja-JP" sz="16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sz="16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=4 data)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64088" y="2508714"/>
            <a:ext cx="1152128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LQCD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380312" y="2996952"/>
            <a:ext cx="1296144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ChPT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43615"/>
              </p:ext>
            </p:extLst>
          </p:nvPr>
        </p:nvGraphicFramePr>
        <p:xfrm>
          <a:off x="1062434" y="6147072"/>
          <a:ext cx="69659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5" imgW="3720960" imgH="279360" progId="Equation.DSMT4">
                  <p:embed/>
                </p:oleObj>
              </mc:Choice>
              <mc:Fallback>
                <p:oleObj name="Equation" r:id="rId5" imgW="3720960" imgH="279360" progId="Equation.DSMT4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434" y="6147072"/>
                        <a:ext cx="69659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156384" y="6525376"/>
            <a:ext cx="18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(Cirigliano-Neufeld’11)</a:t>
            </a:r>
          </a:p>
        </p:txBody>
      </p:sp>
    </p:spTree>
    <p:extLst>
      <p:ext uri="{BB962C8B-B14F-4D97-AF65-F5344CB8AC3E}">
        <p14:creationId xmlns:p14="http://schemas.microsoft.com/office/powerpoint/2010/main" val="364472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hadronic τ decays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950293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|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puzzle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inclusive hadronic τ decays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3σ below kaon decays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541338" indent="-358775">
              <a:lnSpc>
                <a:spcPct val="16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ud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)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=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</a:t>
            </a:r>
            <a:r>
              <a:rPr lang="ja-JP" altLang="en-US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0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) /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Γe</a:t>
            </a:r>
            <a:endParaRPr lang="en-US" altLang="ja-JP" sz="2400" i="1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363" r="20219"/>
          <a:stretch/>
        </p:blipFill>
        <p:spPr>
          <a:xfrm>
            <a:off x="4572000" y="1117923"/>
            <a:ext cx="4464496" cy="45433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12976"/>
            <a:ext cx="4359167" cy="1296144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6588224" y="1340768"/>
            <a:ext cx="936104" cy="1224136"/>
          </a:xfrm>
          <a:prstGeom prst="ellipse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4788023" y="2852936"/>
            <a:ext cx="1259331" cy="699475"/>
          </a:xfrm>
          <a:prstGeom prst="ellipse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16" y="4365104"/>
            <a:ext cx="4140968" cy="821792"/>
          </a:xfrm>
          <a:prstGeom prst="rect">
            <a:avLst/>
          </a:prstGeom>
        </p:spPr>
      </p:pic>
      <p:sp>
        <p:nvSpPr>
          <p:cNvPr id="13" name="矢印: 右 12"/>
          <p:cNvSpPr/>
          <p:nvPr/>
        </p:nvSpPr>
        <p:spPr>
          <a:xfrm rot="16639085">
            <a:off x="2864107" y="4009162"/>
            <a:ext cx="288032" cy="648072"/>
          </a:xfrm>
          <a:prstGeom prst="rightArrow">
            <a:avLst/>
          </a:prstGeom>
          <a:solidFill>
            <a:schemeClr val="accent1">
              <a:alpha val="5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31" y="5445224"/>
            <a:ext cx="5276983" cy="1012503"/>
          </a:xfrm>
          <a:prstGeom prst="rect">
            <a:avLst/>
          </a:prstGeom>
        </p:spPr>
      </p:pic>
      <p:sp>
        <p:nvSpPr>
          <p:cNvPr id="17" name="矢印: 右 16"/>
          <p:cNvSpPr/>
          <p:nvPr/>
        </p:nvSpPr>
        <p:spPr>
          <a:xfrm rot="14310582">
            <a:off x="2204233" y="4973135"/>
            <a:ext cx="288032" cy="648072"/>
          </a:xfrm>
          <a:prstGeom prst="rightArrow">
            <a:avLst/>
          </a:prstGeom>
          <a:solidFill>
            <a:schemeClr val="accent1">
              <a:alpha val="5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71600" y="6021288"/>
            <a:ext cx="131548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/>
          <p:cNvSpPr/>
          <p:nvPr/>
        </p:nvSpPr>
        <p:spPr>
          <a:xfrm rot="17978220">
            <a:off x="2908637" y="4979791"/>
            <a:ext cx="288032" cy="648072"/>
          </a:xfrm>
          <a:prstGeom prst="rightArrow">
            <a:avLst/>
          </a:prstGeom>
          <a:solidFill>
            <a:schemeClr val="accent1">
              <a:alpha val="5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6212681"/>
            <a:ext cx="9144000" cy="6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FESR, OPE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⇔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exclusive; very different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systematics = controlled?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788022" y="1706324"/>
            <a:ext cx="1368153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HFAG’14</a:t>
            </a:r>
          </a:p>
        </p:txBody>
      </p:sp>
    </p:spTree>
    <p:extLst>
      <p:ext uri="{BB962C8B-B14F-4D97-AF65-F5344CB8AC3E}">
        <p14:creationId xmlns:p14="http://schemas.microsoft.com/office/powerpoint/2010/main" val="276937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683" t="3968" r="2998" b="813"/>
          <a:stretch/>
        </p:blipFill>
        <p:spPr>
          <a:xfrm>
            <a:off x="5040000" y="2723008"/>
            <a:ext cx="4068000" cy="4085672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1044000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5463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conventional assumption on OPE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Gamiz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 </a:t>
            </a:r>
            <a:r>
              <a:rPr lang="en-US" altLang="ja-JP" sz="1600" i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et al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. ‘03)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D=6 (VSA),  D=8 (=0) (ignore)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⇔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LQCD data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Hudspith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en-US" altLang="ja-JP" sz="1600" i="1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et al.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’15) </a:t>
            </a:r>
          </a:p>
          <a:p>
            <a:pPr marL="525463" indent="-342900">
              <a:lnSpc>
                <a:spcPct val="2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new implementation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Maltman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et al. ’15) </a:t>
            </a:r>
          </a:p>
          <a:p>
            <a:pPr marL="898525" indent="-269875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fit “condensates” from data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 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= 0.2200(23)</a:t>
            </a: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(5)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</a:t>
            </a:r>
            <a:endParaRPr lang="en-US" altLang="ja-JP" sz="2000" baseline="-25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       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stable against FESR/OPE setup </a:t>
            </a:r>
          </a:p>
          <a:p>
            <a:pPr marL="898525" indent="-269875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and use preliminary </a:t>
            </a:r>
            <a:r>
              <a:rPr lang="en-US" altLang="ja-JP" sz="20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BaBar</a:t>
            </a:r>
            <a:endParaRPr lang="en-US" altLang="ja-JP" sz="2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628650">
              <a:lnSpc>
                <a:spcPct val="110000"/>
              </a:lnSpc>
              <a:buClr>
                <a:schemeClr val="tx1"/>
              </a:buClr>
              <a:tabLst>
                <a:tab pos="363538" algn="l"/>
              </a:tabLst>
              <a:defRPr/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B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</a:t>
            </a:r>
            <a:r>
              <a:rPr lang="en-US" altLang="ja-JP" sz="2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628650">
              <a:lnSpc>
                <a:spcPct val="140000"/>
              </a:lnSpc>
              <a:buClr>
                <a:schemeClr val="tx1"/>
              </a:buClr>
              <a:tabLst>
                <a:tab pos="363538" algn="l"/>
              </a:tabLst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 |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= 0.2228(23)</a:t>
            </a: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(5)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</a:t>
            </a:r>
            <a:endParaRPr lang="en-US" altLang="ja-JP" sz="2000" baseline="-25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628650">
              <a:lnSpc>
                <a:spcPct val="170000"/>
              </a:lnSpc>
              <a:buClr>
                <a:schemeClr val="tx1"/>
              </a:buClr>
              <a:tabLst>
                <a:tab pos="363538" algn="l"/>
              </a:tabLst>
              <a:defRPr/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⇔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0.2246(5)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Moulson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 CKM16)</a:t>
            </a:r>
          </a:p>
          <a:p>
            <a:pPr marL="541338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use lattice Π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⇒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0.2247(10)</a:t>
            </a: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(14)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</a:t>
            </a:r>
            <a:endParaRPr lang="en-US" altLang="ja-JP" sz="2000" baseline="-25000" dirty="0">
              <a:solidFill>
                <a:srgbClr val="FF0000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hadronic τ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th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メイリオ" panose="020B0604030504040204" pitchFamily="50" charset="-128"/>
                <a:cs typeface="Arial" panose="020B0604020202020204" pitchFamily="34" charset="0"/>
              </a:rPr>
              <a:t>K.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メイリオ" panose="020B0604030504040204" pitchFamily="50" charset="-128"/>
                <a:cs typeface="Arial" panose="020B0604020202020204" pitchFamily="34" charset="0"/>
              </a:rPr>
              <a:t>Maltman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33255" y="5392489"/>
            <a:ext cx="1368153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“new”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372200" y="4777122"/>
            <a:ext cx="2304256" cy="4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“conventional”</a:t>
            </a:r>
          </a:p>
        </p:txBody>
      </p:sp>
    </p:spTree>
    <p:extLst>
      <p:ext uri="{BB962C8B-B14F-4D97-AF65-F5344CB8AC3E}">
        <p14:creationId xmlns:p14="http://schemas.microsoft.com/office/powerpoint/2010/main" val="213244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hadronic τ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S. Banerjee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407" r="14464"/>
          <a:stretch/>
        </p:blipFill>
        <p:spPr>
          <a:xfrm>
            <a:off x="251520" y="1196752"/>
            <a:ext cx="5616000" cy="5544616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7504" y="1467017"/>
            <a:ext cx="1793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HFAG’16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preliminary</a:t>
            </a:r>
          </a:p>
        </p:txBody>
      </p:sp>
      <p:sp>
        <p:nvSpPr>
          <p:cNvPr id="7" name="楕円 6"/>
          <p:cNvSpPr/>
          <p:nvPr/>
        </p:nvSpPr>
        <p:spPr>
          <a:xfrm>
            <a:off x="1979712" y="1412776"/>
            <a:ext cx="1282743" cy="1080120"/>
          </a:xfrm>
          <a:prstGeom prst="ellipse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1403648" y="2897640"/>
            <a:ext cx="1584176" cy="699475"/>
          </a:xfrm>
          <a:prstGeom prst="ellipse">
            <a:avLst/>
          </a:prstGeom>
          <a:noFill/>
          <a:ln w="571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652120" y="1044000"/>
            <a:ext cx="3485716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5463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HFAG(-PDG) fit to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Br is being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finalized for 2016</a:t>
            </a:r>
          </a:p>
          <a:p>
            <a:pPr marL="525463" indent="-342900">
              <a:lnSpc>
                <a:spcPct val="2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unity constrained fit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gives good χ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2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/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dof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⇒   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no missing mode?</a:t>
            </a:r>
          </a:p>
          <a:p>
            <a:pPr marL="525463" indent="-342900">
              <a:lnSpc>
                <a:spcPct val="2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exp’t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improvement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can lead to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indep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.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determination    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competitive to</a:t>
            </a:r>
          </a:p>
          <a:p>
            <a:pPr marL="18256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kaon decays</a:t>
            </a:r>
          </a:p>
        </p:txBody>
      </p:sp>
    </p:spTree>
    <p:extLst>
      <p:ext uri="{BB962C8B-B14F-4D97-AF65-F5344CB8AC3E}">
        <p14:creationId xmlns:p14="http://schemas.microsoft.com/office/powerpoint/2010/main" val="46764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test of NP effects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J. Martin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Camalich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plenary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 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6163" y="1124744"/>
            <a:ext cx="91501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>
              <a:lnSpc>
                <a:spcPct val="100000"/>
              </a:lnSpc>
              <a:tabLst>
                <a:tab pos="363538" algn="l"/>
              </a:tabLst>
              <a:defRPr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global analysis based on EFT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(Gonzalez-Alonso –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Camalich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’16)</a:t>
            </a:r>
            <a:r>
              <a:rPr lang="en-US" altLang="ja-JP" sz="16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6163" y="2772192"/>
            <a:ext cx="9144000" cy="5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                                       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cf.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Cirigliano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- Jenkins - Gonzalez-Alonso ‘09</a:t>
            </a: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90140"/>
              </p:ext>
            </p:extLst>
          </p:nvPr>
        </p:nvGraphicFramePr>
        <p:xfrm>
          <a:off x="378012" y="1918118"/>
          <a:ext cx="8759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6" name="Equation" r:id="rId4" imgW="4140000" imgH="419040" progId="Equation.DSMT4">
                  <p:embed/>
                </p:oleObj>
              </mc:Choice>
              <mc:Fallback>
                <p:oleObj name="Equation" r:id="rId4" imgW="4140000" imgH="419040" progId="Equation.DSMT4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12" y="1918118"/>
                        <a:ext cx="8759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852312"/>
            <a:ext cx="9144000" cy="216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do not assume specific flavor symmetry :  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U(3)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5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symmetry  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keep all the operators at the same time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include many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ulν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and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 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observables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l2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 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l3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  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+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+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 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,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hyperon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β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decays </a:t>
            </a:r>
          </a:p>
          <a:p>
            <a:pPr marL="525463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LQCD inputs from FLAG’13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FLAG’16 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446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test of NP effects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80566"/>
            <a:ext cx="5791025" cy="5293519"/>
          </a:xfrm>
          <a:prstGeom prst="rect">
            <a:avLst/>
          </a:prstGeom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43029"/>
              </p:ext>
            </p:extLst>
          </p:nvPr>
        </p:nvGraphicFramePr>
        <p:xfrm>
          <a:off x="1592634" y="6006802"/>
          <a:ext cx="36274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6" name="Equation" r:id="rId5" imgW="1714320" imgH="279360" progId="Equation.DSMT4">
                  <p:embed/>
                </p:oleObj>
              </mc:Choice>
              <mc:Fallback>
                <p:oleObj name="Equation" r:id="rId5" imgW="1714320" imgH="279360" progId="Equation.DSMT4">
                  <p:embed/>
                  <p:pic>
                    <p:nvPicPr>
                      <p:cNvPr id="1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634" y="6006802"/>
                        <a:ext cx="3627438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34531" y="2589906"/>
            <a:ext cx="3627438" cy="60875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80310"/>
              </p:ext>
            </p:extLst>
          </p:nvPr>
        </p:nvGraphicFramePr>
        <p:xfrm>
          <a:off x="5940152" y="1327150"/>
          <a:ext cx="30099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7" name="Equation" r:id="rId8" imgW="1422360" imgH="838080" progId="Equation.DSMT4">
                  <p:embed/>
                </p:oleObj>
              </mc:Choice>
              <mc:Fallback>
                <p:oleObj name="Equation" r:id="rId8" imgW="1422360" imgH="838080" progId="Equation.DSMT4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327150"/>
                        <a:ext cx="3009900" cy="176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35046"/>
              </p:ext>
            </p:extLst>
          </p:nvPr>
        </p:nvGraphicFramePr>
        <p:xfrm>
          <a:off x="5776342" y="3752850"/>
          <a:ext cx="3332162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" name="Equation" r:id="rId10" imgW="1574640" imgH="711000" progId="Equation.DSMT4">
                  <p:embed/>
                </p:oleObj>
              </mc:Choice>
              <mc:Fallback>
                <p:oleObj name="Equation" r:id="rId10" imgW="1574640" imgH="711000" progId="Equation.DSMT4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342" y="3752850"/>
                        <a:ext cx="3332162" cy="1500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58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and 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summary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1171978"/>
            <a:ext cx="9144000" cy="254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334963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4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+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+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: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stable 0.02% accuracy ;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need to consider transition independent correction for significant improvement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neutron : can differently probe NP; good motivation to improve;</a:t>
            </a:r>
          </a:p>
          <a:p>
            <a:pPr marL="4572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many on-going measurements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6163" y="4077072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334963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r>
              <a:rPr lang="en-US" altLang="ja-JP" sz="24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us</a:t>
            </a:r>
            <a:r>
              <a:rPr lang="en-US" altLang="ja-JP" sz="24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endParaRPr lang="en-US" altLang="ja-JP" sz="20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accuracy from kaon decays : &lt; 1%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SU(2), QED corrections are becoming relevant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resolution to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 |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puzzle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(3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σ discrepancy from K decays)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6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and 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summary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1044000"/>
            <a:ext cx="9144000" cy="254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334963">
              <a:lnSpc>
                <a:spcPct val="100000"/>
              </a:lnSpc>
              <a:buBlip>
                <a:blip r:embed="rId4"/>
              </a:buBlip>
              <a:tabLst>
                <a:tab pos="363538" algn="l"/>
              </a:tabLst>
              <a:defRPr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tests of NP effects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can explore NP scale of O(1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－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10)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en-US" altLang="ja-JP" sz="20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TeV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powerful synergies w/ collider searches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4322" t="1221" r="6895" b="3211"/>
          <a:stretch/>
        </p:blipFill>
        <p:spPr>
          <a:xfrm>
            <a:off x="672432" y="2924944"/>
            <a:ext cx="3899568" cy="3672408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76056" y="3140968"/>
            <a:ext cx="3672408" cy="5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Gonzalez-Alonso –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Camalich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‘16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13327"/>
              </p:ext>
            </p:extLst>
          </p:nvPr>
        </p:nvGraphicFramePr>
        <p:xfrm>
          <a:off x="2483768" y="6302201"/>
          <a:ext cx="403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9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6302201"/>
                        <a:ext cx="4032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34639"/>
              </p:ext>
            </p:extLst>
          </p:nvPr>
        </p:nvGraphicFramePr>
        <p:xfrm>
          <a:off x="611560" y="4502001"/>
          <a:ext cx="403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0" name="Equation" r:id="rId8" imgW="190440" imgH="241200" progId="Equation.DSMT4">
                  <p:embed/>
                </p:oleObj>
              </mc:Choice>
              <mc:Fallback>
                <p:oleObj name="Equation" r:id="rId8" imgW="190440" imgH="241200" progId="Equation.DSMT4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502001"/>
                        <a:ext cx="403225" cy="511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23740"/>
              </p:ext>
            </p:extLst>
          </p:nvPr>
        </p:nvGraphicFramePr>
        <p:xfrm>
          <a:off x="2093292" y="2674814"/>
          <a:ext cx="13985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1" name="Equation" r:id="rId10" imgW="660240" imgH="253800" progId="Equation.DSMT4">
                  <p:embed/>
                </p:oleObj>
              </mc:Choice>
              <mc:Fallback>
                <p:oleObj name="Equation" r:id="rId10" imgW="660240" imgH="253800" progId="Equation.DSMT4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292" y="2674814"/>
                        <a:ext cx="1398588" cy="538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5295" y="4592732"/>
            <a:ext cx="1441083" cy="553779"/>
          </a:xfrm>
          <a:prstGeom prst="rect">
            <a:avLst/>
          </a:prstGeom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110347" y="3861048"/>
            <a:ext cx="38541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>
              <a:lnSpc>
                <a:spcPct val="170000"/>
              </a:lnSpc>
              <a:buClr>
                <a:schemeClr val="accent1">
                  <a:lumMod val="75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vs CMS 8TeV, 20fb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-1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similar order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interesting</a:t>
            </a:r>
          </a:p>
          <a:p>
            <a:pPr marL="457200">
              <a:lnSpc>
                <a:spcPct val="140000"/>
              </a:lnSpc>
              <a:buClr>
                <a:schemeClr val="accent1">
                  <a:lumMod val="75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complementarity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55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mission of WG1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+mj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1243986"/>
            <a:ext cx="9144000" cy="22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334963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precise determination of 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8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and 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8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us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809625" indent="-352425">
              <a:lnSpc>
                <a:spcPct val="2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precision frontier in CKM phenomenology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CKM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unitarity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in the 1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row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different inputs to 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uD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⇒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“global analysis” to search for NP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293096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334963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8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cd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8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cs</a:t>
            </a:r>
            <a:r>
              <a:rPr lang="en-US" altLang="ja-JP" sz="28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and (semi)leptonic 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decays</a:t>
            </a:r>
          </a:p>
          <a:p>
            <a:pPr marL="809625" indent="-352425">
              <a:lnSpc>
                <a:spcPct val="2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becoming accurate : lattice QCD and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expr’t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809625" indent="-352425">
              <a:lnSpc>
                <a:spcPct val="21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(eventually,) precise test of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unitrarity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and NP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96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3944" y="4014344"/>
            <a:ext cx="9144000" cy="1430880"/>
          </a:xfrm>
          <a:solidFill>
            <a:schemeClr val="bg1"/>
          </a:solidFill>
          <a:effectLst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40000"/>
              </a:lnSpc>
            </a:pP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</a:t>
            </a:r>
            <a:r>
              <a:rPr lang="en-US" altLang="ja-JP" sz="4800" i="1" kern="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V</a:t>
            </a:r>
            <a:r>
              <a:rPr lang="en-US" altLang="ja-JP" sz="4800" i="1" kern="0" baseline="-2500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cd</a:t>
            </a: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|, |</a:t>
            </a:r>
            <a:r>
              <a:rPr lang="en-US" altLang="ja-JP" sz="4800" i="1" kern="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V</a:t>
            </a:r>
            <a:r>
              <a:rPr lang="en-US" altLang="ja-JP" sz="4800" i="1" kern="0" baseline="-2500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cs</a:t>
            </a: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 and </a:t>
            </a:r>
            <a:r>
              <a:rPr lang="en-US" altLang="ja-JP" sz="4800" i="1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D</a:t>
            </a: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 decays</a:t>
            </a:r>
            <a:endParaRPr kumimoji="1" lang="ja-JP" altLang="en-US" sz="4800" dirty="0">
              <a:effectLst/>
              <a:latin typeface="Cambria" panose="02040503050406030204" pitchFamily="18" charset="0"/>
              <a:ea typeface="游明朝 Demibold" panose="02020600000000000000" pitchFamily="18" charset="-128"/>
            </a:endParaRPr>
          </a:p>
        </p:txBody>
      </p:sp>
      <p:pic>
        <p:nvPicPr>
          <p:cNvPr id="20482" name="Picture 2" descr="C:\Users\takashi\Desktop\Src\Bandra-Worli_Sea_Link_nig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17739"/>
          <a:stretch/>
        </p:blipFill>
        <p:spPr bwMode="auto">
          <a:xfrm>
            <a:off x="0" y="0"/>
            <a:ext cx="9148337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163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th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J.T. Tsang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4509120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new studies RBC/UKQCD, JLQCD, … and expect more !  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FLAG’16 :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0.7 (0.5)% for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000" baseline="-25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0.3% for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Ds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=2+1+1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SU(2) and QED corrections become relevant at this accuracy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SU(2) 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= 0.5MeV (FNAL/MILC),   QED? (RM123 method?)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983" r="4022" b="2769"/>
          <a:stretch/>
        </p:blipFill>
        <p:spPr>
          <a:xfrm>
            <a:off x="323527" y="1052736"/>
            <a:ext cx="8534469" cy="32403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40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4944" t="1" r="-1230" b="-373"/>
          <a:stretch/>
        </p:blipFill>
        <p:spPr>
          <a:xfrm>
            <a:off x="107503" y="1052736"/>
            <a:ext cx="5837751" cy="475252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H. Ma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436096" y="1124744"/>
            <a:ext cx="3707904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accuracy of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ave.ed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exp’t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2.3 (1.7)% for 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 x3 larger than LQCD 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>
              <a:lnSpc>
                <a:spcPct val="2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steady progress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BESIII :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2000" baseline="30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evidence for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τν</a:t>
            </a:r>
            <a:endParaRPr lang="en-US" altLang="ja-JP" sz="2400" i="1" dirty="0">
              <a:solidFill>
                <a:srgbClr val="0000FF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BF[%] = 0.124(24)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stat</a:t>
            </a:r>
            <a:endParaRPr lang="en-US" altLang="ja-JP" sz="20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5724520"/>
            <a:ext cx="9144000" cy="10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future improvement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e.g.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BESIII :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 </a:t>
            </a:r>
            <a:r>
              <a:rPr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: 2.9 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13 fb</a:t>
            </a:r>
            <a:r>
              <a:rPr lang="en-US" altLang="ja-JP" sz="20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 </a:t>
            </a:r>
            <a:r>
              <a:rPr lang="en-US" altLang="ja-JP" sz="2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Belle II (?), …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63688" y="1484784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0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cd</a:t>
            </a:r>
            <a:r>
              <a:rPr lang="en-US" altLang="ja-JP" sz="2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from CKM fitter</a:t>
            </a:r>
            <a:endParaRPr lang="en-US" altLang="ja-JP" sz="16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827584" y="2636912"/>
            <a:ext cx="4752528" cy="832460"/>
          </a:xfrm>
          <a:prstGeom prst="ellipse">
            <a:avLst/>
          </a:prstGeom>
          <a:noFill/>
          <a:ln w="44450">
            <a:solidFill>
              <a:srgbClr val="FF7C8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semileptonic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Y. Zheng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6163" y="4212352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new BESIII data ’15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:  2.93fb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@ 3.773 GeV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accurate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Br(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000" baseline="30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r>
              <a:rPr lang="en-US" altLang="ja-JP" sz="20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)[%] = 0.295(4)(3)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⇔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0.277(7)(10)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Babar’15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vs HPQCD ’05 :  x3-4 higher accuracy</a:t>
            </a: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82563">
              <a:lnSpc>
                <a:spcPct val="21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other interesting modes </a:t>
            </a:r>
            <a:r>
              <a:rPr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Vlν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Ds</a:t>
            </a:r>
            <a:r>
              <a:rPr lang="ja-JP" altLang="en-US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{</a:t>
            </a:r>
            <a:r>
              <a:rPr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Φ,η,η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’}</a:t>
            </a:r>
            <a:r>
              <a:rPr lang="en-US" altLang="ja-JP" sz="22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lang="en-US" altLang="ja-JP" sz="22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are being measured</a:t>
            </a:r>
          </a:p>
          <a:p>
            <a:pPr marL="182563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                                                                   (many of them are statistics limited)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811" t="2" r="2550" b="1291"/>
          <a:stretch/>
        </p:blipFill>
        <p:spPr>
          <a:xfrm>
            <a:off x="58875" y="1196752"/>
            <a:ext cx="8977621" cy="288032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668344" y="1916832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172400" y="2492896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660232" y="1188016"/>
            <a:ext cx="1513974" cy="8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LQCD</a:t>
            </a:r>
          </a:p>
          <a:p>
            <a:pPr marL="182563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HPQCD ‘05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52320" y="2681616"/>
            <a:ext cx="1440160" cy="8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exp’t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182563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BESIII ‘15</a:t>
            </a:r>
            <a:endParaRPr lang="en-US" altLang="ja-JP" sz="16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4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semileptonic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ex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A.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Soffer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4068" y="83671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e.g.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BESIII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baseline="30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sz="2400" i="1" baseline="30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2400" i="1" baseline="30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2.93 fb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-1</a:t>
            </a:r>
          </a:p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88" y="1628800"/>
            <a:ext cx="4570144" cy="8324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695274"/>
            <a:ext cx="4498136" cy="8777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349896"/>
            <a:ext cx="4506460" cy="887416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13" name="楕円 12"/>
          <p:cNvSpPr/>
          <p:nvPr/>
        </p:nvSpPr>
        <p:spPr>
          <a:xfrm>
            <a:off x="3851920" y="5229200"/>
            <a:ext cx="1122736" cy="1053394"/>
          </a:xfrm>
          <a:prstGeom prst="ellipse">
            <a:avLst/>
          </a:prstGeom>
          <a:noFill/>
          <a:ln w="76200">
            <a:solidFill>
              <a:srgbClr val="FF99C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692" y="1397882"/>
            <a:ext cx="3714804" cy="30392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9579" y="1817185"/>
            <a:ext cx="1276727" cy="467910"/>
          </a:xfrm>
          <a:prstGeom prst="rect">
            <a:avLst/>
          </a:prstGeom>
        </p:spPr>
      </p:pic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268378"/>
              </p:ext>
            </p:extLst>
          </p:nvPr>
        </p:nvGraphicFramePr>
        <p:xfrm>
          <a:off x="7473357" y="4077072"/>
          <a:ext cx="14732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2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357" y="4077072"/>
                        <a:ext cx="1473200" cy="474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489803" y="6309320"/>
            <a:ext cx="17509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LQCD FFs</a:t>
            </a:r>
            <a:endParaRPr lang="en-US" altLang="ja-JP" sz="2000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4207320"/>
            <a:ext cx="3808123" cy="949872"/>
          </a:xfrm>
          <a:prstGeom prst="rect">
            <a:avLst/>
          </a:prstGeom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81113" y="3429000"/>
            <a:ext cx="299494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systematics limited</a:t>
            </a:r>
            <a:endParaRPr lang="en-US" altLang="ja-JP" sz="2000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541898" y="4509120"/>
            <a:ext cx="332118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BESIII data </a:t>
            </a:r>
          </a:p>
          <a:p>
            <a:pPr marL="1825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dominate averages</a:t>
            </a:r>
            <a:endParaRPr lang="en-US" altLang="ja-JP" sz="2000" baseline="30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5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improvement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in lattice QCD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   C.T.H Davies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6361" t="-3" r="5467" b="26072"/>
          <a:stretch/>
        </p:blipFill>
        <p:spPr>
          <a:xfrm>
            <a:off x="179512" y="980728"/>
            <a:ext cx="7607182" cy="40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線コネクタ 3"/>
          <p:cNvCxnSpPr/>
          <p:nvPr/>
        </p:nvCxnSpPr>
        <p:spPr>
          <a:xfrm>
            <a:off x="3851920" y="2348880"/>
            <a:ext cx="381642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23528" y="2708920"/>
            <a:ext cx="72008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-6163" y="5085184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relativistic action + “gold-plated” quantities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strike="sngStrike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final state interaction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straightforward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:  high statistics,  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≥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,phys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, 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-1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&lt; 5 GeV</a:t>
            </a:r>
            <a:endParaRPr lang="en-US" altLang="ja-JP" sz="2000" strike="sngStrike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sub-% accuracy : SU(2), QED corrections become relevant 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4355976" y="4221088"/>
            <a:ext cx="244827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23528" y="4581128"/>
            <a:ext cx="10801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73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semileptonic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th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E.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Gamiz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6163" y="4509120"/>
            <a:ext cx="9144000" cy="18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444500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FLAG’16 : single results by HPQCD,  </a:t>
            </a:r>
            <a:r>
              <a:rPr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(0)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4.4(2.5)% for 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4445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444500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several on going calculations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(HPQCD, FNAL/MILC, ETM, JLQCD,…)</a:t>
            </a:r>
          </a:p>
          <a:p>
            <a:pPr marL="4445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444500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stat., chiral/continuum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extrap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⇒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improvement in next 1-2 years</a:t>
            </a:r>
          </a:p>
          <a:p>
            <a:pPr marL="4445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444500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FF for </a:t>
            </a:r>
            <a:r>
              <a:rPr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Λc</a:t>
            </a:r>
            <a:r>
              <a:rPr lang="ja-JP" altLang="en-US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Λlν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decays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S.Meinel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1611.09696)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cs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|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=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0.949(51)</a:t>
            </a:r>
            <a:r>
              <a:rPr lang="en-US" altLang="ja-JP" sz="20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ex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(24)</a:t>
            </a:r>
            <a:r>
              <a:rPr lang="en-US" altLang="ja-JP" sz="2000" baseline="-25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lat</a:t>
            </a:r>
            <a:endParaRPr lang="en-US" altLang="ja-JP" sz="2000" baseline="-25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-1" t="1635" r="3742" b="2505"/>
          <a:stretch/>
        </p:blipFill>
        <p:spPr>
          <a:xfrm>
            <a:off x="4932512" y="926829"/>
            <a:ext cx="4103984" cy="35822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6813" r="8150" b="5567"/>
          <a:stretch/>
        </p:blipFill>
        <p:spPr>
          <a:xfrm>
            <a:off x="35496" y="918663"/>
            <a:ext cx="4176464" cy="3549994"/>
          </a:xfrm>
          <a:prstGeom prst="rect">
            <a:avLst/>
          </a:prstGeom>
        </p:spPr>
      </p:pic>
      <p:sp>
        <p:nvSpPr>
          <p:cNvPr id="5" name="矢印: 下 4"/>
          <p:cNvSpPr/>
          <p:nvPr/>
        </p:nvSpPr>
        <p:spPr>
          <a:xfrm rot="16200000">
            <a:off x="3831595" y="2303398"/>
            <a:ext cx="1446323" cy="1261657"/>
          </a:xfrm>
          <a:prstGeom prst="downArrow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12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semileptonic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@ </a:t>
            </a:r>
            <a:r>
              <a:rPr lang="en-US" altLang="ja-JP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LHCb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A. Davis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5263865"/>
            <a:ext cx="9144000" cy="68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discussion : comparison b/w the ratios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⇒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LFU (?) 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877692"/>
              </p:ext>
            </p:extLst>
          </p:nvPr>
        </p:nvGraphicFramePr>
        <p:xfrm>
          <a:off x="4018384" y="5805264"/>
          <a:ext cx="22098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5" name="Equation" r:id="rId4" imgW="1180800" imgH="520560" progId="Equation.DSMT4">
                  <p:embed/>
                </p:oleObj>
              </mc:Choice>
              <mc:Fallback>
                <p:oleObj name="Equation" r:id="rId4" imgW="1180800" imgH="520560" progId="Equation.DSMT4">
                  <p:embed/>
                  <p:pic>
                    <p:nvPicPr>
                      <p:cNvPr id="20" name="オブジェクト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384" y="5805264"/>
                        <a:ext cx="22098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l="5454" t="3" r="-5454" b="27904"/>
          <a:stretch/>
        </p:blipFill>
        <p:spPr>
          <a:xfrm>
            <a:off x="179512" y="908720"/>
            <a:ext cx="8784976" cy="370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3070944"/>
            <a:ext cx="2952328" cy="2230264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16980"/>
              </p:ext>
            </p:extLst>
          </p:nvPr>
        </p:nvGraphicFramePr>
        <p:xfrm>
          <a:off x="1402284" y="5805488"/>
          <a:ext cx="223361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6" name="Equation" r:id="rId8" imgW="1193760" imgH="520560" progId="Equation.DSMT4">
                  <p:embed/>
                </p:oleObj>
              </mc:Choice>
              <mc:Fallback>
                <p:oleObj name="Equation" r:id="rId8" imgW="1193760" imgH="520560" progId="Equation.DSMT4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284" y="5805488"/>
                        <a:ext cx="223361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611560" y="2924944"/>
            <a:ext cx="4824536" cy="0"/>
          </a:xfrm>
          <a:prstGeom prst="line">
            <a:avLst/>
          </a:prstGeom>
          <a:ln w="44450">
            <a:solidFill>
              <a:srgbClr val="FF7C8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059832" y="2564904"/>
            <a:ext cx="2520280" cy="0"/>
          </a:xfrm>
          <a:prstGeom prst="line">
            <a:avLst/>
          </a:prstGeom>
          <a:ln w="44450">
            <a:solidFill>
              <a:srgbClr val="FF7C8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02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test of NP effects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Fajfer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6163" y="980728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EFT based analysis / focus on “S” and “P”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i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e.g.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Br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 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Kμν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(PDG) ,  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1600" baseline="-25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+,0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(HPQCD),  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cs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(CKM fitter)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5607888"/>
            <a:ext cx="9144000" cy="11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⇒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constraint on 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000" baseline="30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μ</a:t>
            </a:r>
            <a:r>
              <a:rPr lang="en-US" altLang="ja-JP" sz="2000" baseline="30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⇒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10-20% deviation from SM in 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μ</a:t>
            </a:r>
            <a:r>
              <a:rPr lang="en-US" altLang="ja-JP" sz="2000" baseline="-25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also discuss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Br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ja-JP" altLang="en-US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μν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),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Br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K*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lν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…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4"/>
          <a:srcRect l="8507" t="3802" r="2738" b="-785"/>
          <a:stretch/>
        </p:blipFill>
        <p:spPr>
          <a:xfrm>
            <a:off x="251520" y="2348880"/>
            <a:ext cx="3384000" cy="3312000"/>
          </a:xfrm>
          <a:prstGeom prst="rect">
            <a:avLst/>
          </a:prstGeom>
        </p:spPr>
      </p:pic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82195"/>
              </p:ext>
            </p:extLst>
          </p:nvPr>
        </p:nvGraphicFramePr>
        <p:xfrm>
          <a:off x="2980602" y="4581128"/>
          <a:ext cx="499768" cy="52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8" name="Equation" r:id="rId5" imgW="241200" imgH="253800" progId="Equation.DSMT4">
                  <p:embed/>
                </p:oleObj>
              </mc:Choice>
              <mc:Fallback>
                <p:oleObj name="Equation" r:id="rId5" imgW="241200" imgH="253800" progId="Equation.DSMT4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602" y="4581128"/>
                        <a:ext cx="499768" cy="526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7"/>
          <a:srcRect l="39" t="9398" r="2539" b="379"/>
          <a:stretch/>
        </p:blipFill>
        <p:spPr>
          <a:xfrm>
            <a:off x="3852240" y="2330901"/>
            <a:ext cx="5184256" cy="3489403"/>
          </a:xfrm>
          <a:prstGeom prst="rect">
            <a:avLst/>
          </a:prstGeom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39563"/>
              </p:ext>
            </p:extLst>
          </p:nvPr>
        </p:nvGraphicFramePr>
        <p:xfrm>
          <a:off x="5652120" y="4183604"/>
          <a:ext cx="3184916" cy="90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" name="Equation" r:id="rId8" imgW="1701720" imgH="482400" progId="Equation.DSMT4">
                  <p:embed/>
                </p:oleObj>
              </mc:Choice>
              <mc:Fallback>
                <p:oleObj name="Equation" r:id="rId8" imgW="1701720" imgH="482400" progId="Equation.DSMT4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183604"/>
                        <a:ext cx="3184916" cy="901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458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046490"/>
            <a:ext cx="9144000" cy="58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HFAG’16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|, 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and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decays : summary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08715"/>
              </p:ext>
            </p:extLst>
          </p:nvPr>
        </p:nvGraphicFramePr>
        <p:xfrm>
          <a:off x="820738" y="1795463"/>
          <a:ext cx="6500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4" imgW="3162240" imgH="304560" progId="Equation.DSMT4">
                  <p:embed/>
                </p:oleObj>
              </mc:Choice>
              <mc:Fallback>
                <p:oleObj name="Equation" r:id="rId4" imgW="3162240" imgH="304560" progId="Equation.DSMT4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95463"/>
                        <a:ext cx="65008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22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leptonic :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better accuracy in </a:t>
            </a:r>
            <a:r>
              <a:rPr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cD</a:t>
            </a:r>
            <a:r>
              <a:rPr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;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limited by </a:t>
            </a:r>
            <a:r>
              <a:rPr lang="en-US" altLang="ja-JP" sz="20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exp’t</a:t>
            </a:r>
            <a:endParaRPr lang="en-US" altLang="ja-JP" sz="2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itchFamily="34" charset="0"/>
            </a:endParaRPr>
          </a:p>
          <a:p>
            <a:pPr marL="809625" indent="-352425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semileptonic : more observables (q2, angular distributions)  </a:t>
            </a:r>
          </a:p>
          <a:p>
            <a:pPr marL="4572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differently probe NP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;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limited by LQCD</a:t>
            </a:r>
          </a:p>
          <a:p>
            <a:pPr marL="8001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expect near future improvement both for </a:t>
            </a:r>
            <a:r>
              <a:rPr lang="en-US" altLang="ja-JP" sz="20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exp’t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and LQCD </a:t>
            </a:r>
          </a:p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well compatible with SM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→  </a:t>
            </a: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constraints on NP couplings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603933"/>
              </p:ext>
            </p:extLst>
          </p:nvPr>
        </p:nvGraphicFramePr>
        <p:xfrm>
          <a:off x="755576" y="2690688"/>
          <a:ext cx="4138392" cy="59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6" imgW="1942920" imgH="279360" progId="Equation.DSMT4">
                  <p:embed/>
                </p:oleObj>
              </mc:Choice>
              <mc:Fallback>
                <p:oleObj name="Equation" r:id="rId6" imgW="1942920" imgH="279360" progId="Equation.DSMT4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90688"/>
                        <a:ext cx="4138392" cy="59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076056" y="2828476"/>
            <a:ext cx="2383496" cy="4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(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Bigi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-Gambino ’16 for |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Vcb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208075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23528" y="908720"/>
            <a:ext cx="3312368" cy="1956144"/>
            <a:chOff x="323528" y="977362"/>
            <a:chExt cx="3312368" cy="1956144"/>
          </a:xfrm>
        </p:grpSpPr>
        <p:sp>
          <p:nvSpPr>
            <p:cNvPr id="2" name="吹き出し: 四角形 1"/>
            <p:cNvSpPr/>
            <p:nvPr/>
          </p:nvSpPr>
          <p:spPr>
            <a:xfrm>
              <a:off x="323528" y="989290"/>
              <a:ext cx="3312368" cy="1944216"/>
            </a:xfrm>
            <a:prstGeom prst="wedgeRectCallout">
              <a:avLst>
                <a:gd name="adj1" fmla="val -8236"/>
                <a:gd name="adj2" fmla="val 75179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23528" y="977362"/>
              <a:ext cx="3312368" cy="19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0</a:t>
              </a:r>
              <a:r>
                <a:rPr lang="en-US" altLang="ja-JP" sz="2000" baseline="30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+</a:t>
              </a:r>
              <a:r>
                <a:rPr lang="ja-JP" altLang="en-US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→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0</a:t>
              </a:r>
              <a:r>
                <a:rPr lang="en-US" altLang="ja-JP" sz="2000" baseline="30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+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:  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John Hardy</a:t>
              </a:r>
            </a:p>
            <a:p>
              <a:pPr marL="358775" indent="-274638">
                <a:lnSpc>
                  <a:spcPct val="17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most precise 0.02%</a:t>
              </a:r>
            </a:p>
            <a:p>
              <a:pPr marL="358775" indent="-274638">
                <a:lnSpc>
                  <a:spcPct val="17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CVC + small SB corr.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| and 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+mj-cs"/>
              </a:rPr>
              <a:t>|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+mj-cs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33379"/>
              </p:ext>
            </p:extLst>
          </p:nvPr>
        </p:nvGraphicFramePr>
        <p:xfrm>
          <a:off x="1301750" y="3213100"/>
          <a:ext cx="68246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5" name="Equation" r:id="rId4" imgW="1765080" imgH="279360" progId="Equation.DSMT4">
                  <p:embed/>
                </p:oleObj>
              </mc:Choice>
              <mc:Fallback>
                <p:oleObj name="Equation" r:id="rId4" imgW="1765080" imgH="27936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3213100"/>
                        <a:ext cx="68246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323528" y="4857233"/>
            <a:ext cx="4608512" cy="1956143"/>
            <a:chOff x="323528" y="4797152"/>
            <a:chExt cx="4608512" cy="1956143"/>
          </a:xfrm>
        </p:grpSpPr>
        <p:sp>
          <p:nvSpPr>
            <p:cNvPr id="7" name="吹き出し: 四角形 6"/>
            <p:cNvSpPr/>
            <p:nvPr/>
          </p:nvSpPr>
          <p:spPr>
            <a:xfrm>
              <a:off x="323528" y="4797152"/>
              <a:ext cx="4608512" cy="1944216"/>
            </a:xfrm>
            <a:prstGeom prst="wedgeRectCallout">
              <a:avLst>
                <a:gd name="adj1" fmla="val -16810"/>
                <a:gd name="adj2" fmla="val -78596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3528" y="4797152"/>
              <a:ext cx="4608512" cy="19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 n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β</a:t>
              </a:r>
              <a:r>
                <a:rPr lang="ja-JP" altLang="en-US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decay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: 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Dinko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Pocanic</a:t>
              </a:r>
              <a:endPara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358775" indent="-274638">
                <a:lnSpc>
                  <a:spcPct val="17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to be competitive to 0</a:t>
              </a:r>
              <a:r>
                <a:rPr lang="en-US" altLang="ja-JP" sz="2000" baseline="30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+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→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0</a:t>
              </a:r>
              <a:r>
                <a:rPr lang="en-US" altLang="ja-JP" sz="2000" baseline="30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+</a:t>
              </a:r>
            </a:p>
            <a:p>
              <a:pPr marL="358775" indent="-274638">
                <a:lnSpc>
                  <a:spcPct val="17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l"/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differently sensitive to NP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339752" y="980728"/>
            <a:ext cx="4968000" cy="1956143"/>
            <a:chOff x="2339752" y="980728"/>
            <a:chExt cx="5106568" cy="1956143"/>
          </a:xfrm>
        </p:grpSpPr>
        <p:sp>
          <p:nvSpPr>
            <p:cNvPr id="13" name="吹き出し: 四角形 12"/>
            <p:cNvSpPr/>
            <p:nvPr/>
          </p:nvSpPr>
          <p:spPr>
            <a:xfrm>
              <a:off x="2339752" y="990886"/>
              <a:ext cx="5106568" cy="1944216"/>
            </a:xfrm>
            <a:prstGeom prst="wedgeRectCallout">
              <a:avLst>
                <a:gd name="adj1" fmla="val -28207"/>
                <a:gd name="adj2" fmla="val 68939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11760" y="980728"/>
              <a:ext cx="4961110" cy="19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4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P</a:t>
              </a:r>
              <a:r>
                <a:rPr lang="en-US" altLang="ja-JP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l</a:t>
              </a:r>
              <a:r>
                <a:rPr lang="en-US" altLang="ja-JP" sz="2400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, </a:t>
              </a:r>
              <a:r>
                <a:rPr lang="en-US" altLang="ja-JP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K</a:t>
              </a:r>
              <a:r>
                <a:rPr lang="en-US" altLang="ja-JP" sz="2400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l3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:  CVC + small SB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Silvano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Simula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LQCD progress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Matthew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Moulson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</a:t>
              </a: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exp’tal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prospects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339752" y="4653136"/>
            <a:ext cx="5976664" cy="1956143"/>
            <a:chOff x="2339752" y="4785225"/>
            <a:chExt cx="5112568" cy="1956143"/>
          </a:xfrm>
        </p:grpSpPr>
        <p:sp>
          <p:nvSpPr>
            <p:cNvPr id="16" name="吹き出し: 四角形 15"/>
            <p:cNvSpPr/>
            <p:nvPr/>
          </p:nvSpPr>
          <p:spPr>
            <a:xfrm>
              <a:off x="2339752" y="4797152"/>
              <a:ext cx="5112568" cy="1944216"/>
            </a:xfrm>
            <a:prstGeom prst="wedgeRectCallout">
              <a:avLst>
                <a:gd name="adj1" fmla="val -31489"/>
                <a:gd name="adj2" fmla="val -71624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411760" y="4785225"/>
              <a:ext cx="4826489" cy="19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4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hadronic</a:t>
              </a:r>
              <a:r>
                <a:rPr lang="en-US" altLang="ja-JP" sz="24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 τ 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decays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:  3σ below “kaon”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Kim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Maltman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resolution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Swagato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Banerjee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</a:t>
              </a: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exp’tal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status</a:t>
              </a: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grpSp>
        <p:nvGrpSpPr>
          <p:cNvPr id="23" name="グループ化 22"/>
          <p:cNvGrpSpPr/>
          <p:nvPr/>
        </p:nvGrpSpPr>
        <p:grpSpPr>
          <a:xfrm>
            <a:off x="4355976" y="4484770"/>
            <a:ext cx="4392488" cy="1476437"/>
            <a:chOff x="4644008" y="4713217"/>
            <a:chExt cx="4392488" cy="1452087"/>
          </a:xfrm>
        </p:grpSpPr>
        <p:sp>
          <p:nvSpPr>
            <p:cNvPr id="21" name="吹き出し: 四角形 20"/>
            <p:cNvSpPr/>
            <p:nvPr/>
          </p:nvSpPr>
          <p:spPr>
            <a:xfrm>
              <a:off x="4644008" y="4725144"/>
              <a:ext cx="4392488" cy="1440160"/>
            </a:xfrm>
            <a:prstGeom prst="wedgeRectCallout">
              <a:avLst>
                <a:gd name="adj1" fmla="val 17930"/>
                <a:gd name="adj2" fmla="val -68050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716016" y="4713217"/>
              <a:ext cx="4248472" cy="123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J.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Camalich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(plenary)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global analysis to test NP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9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63" y="980728"/>
            <a:ext cx="9144000" cy="254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indent="-35242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kaon and D decays</a:t>
            </a:r>
          </a:p>
          <a:p>
            <a:pPr marL="4572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LQCD vs 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exp’t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:  healthy competition toward high accuracy</a:t>
            </a:r>
          </a:p>
          <a:p>
            <a:pPr marL="800100" indent="-342900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SU(2) and QED corrections become relevant </a:t>
            </a:r>
          </a:p>
          <a:p>
            <a:pPr marL="809625" indent="-352425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analytical investigation is, of course, important </a:t>
            </a:r>
          </a:p>
          <a:p>
            <a:pPr marL="45720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  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⇒ 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resolution of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τ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|</a:t>
            </a:r>
            <a:r>
              <a:rPr lang="en-US" altLang="ja-JP" sz="2400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puzzle</a:t>
            </a:r>
          </a:p>
          <a:p>
            <a:pPr marL="809625" indent="-352425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improvement for different observables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⇒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global analysis </a:t>
            </a:r>
          </a:p>
          <a:p>
            <a:pPr marL="4572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nuclear 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), neutron (ex),  tau (ex),  hyperon decays (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th+ex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), …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concluding remarks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515719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algn="ctr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We thank all speakers !!! </a:t>
            </a:r>
          </a:p>
          <a:p>
            <a:pPr marL="457200" algn="ctr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itchFamily="34" charset="0"/>
              </a:rPr>
              <a:t>and audience for stimulating discussions !!! </a:t>
            </a:r>
          </a:p>
        </p:txBody>
      </p:sp>
    </p:spTree>
    <p:extLst>
      <p:ext uri="{BB962C8B-B14F-4D97-AF65-F5344CB8AC3E}">
        <p14:creationId xmlns:p14="http://schemas.microsoft.com/office/powerpoint/2010/main" val="388722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cd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|, 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cs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| and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Calibri" panose="020F0502020204030204" pitchFamily="34" charset="0"/>
              </a:rPr>
              <a:t> decays</a:t>
            </a:r>
            <a:endParaRPr lang="ja-JP" alt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0060"/>
              </p:ext>
            </p:extLst>
          </p:nvPr>
        </p:nvGraphicFramePr>
        <p:xfrm>
          <a:off x="1324942" y="2997572"/>
          <a:ext cx="6775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" name="Equation" r:id="rId4" imgW="1752480" imgH="279360" progId="Equation.DSMT4">
                  <p:embed/>
                </p:oleObj>
              </mc:Choice>
              <mc:Fallback>
                <p:oleObj name="Equation" r:id="rId4" imgW="1752480" imgH="27936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942" y="2997572"/>
                        <a:ext cx="67754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179513" y="980728"/>
            <a:ext cx="4392488" cy="1956143"/>
            <a:chOff x="2340318" y="980728"/>
            <a:chExt cx="4515003" cy="1956143"/>
          </a:xfrm>
        </p:grpSpPr>
        <p:sp>
          <p:nvSpPr>
            <p:cNvPr id="5" name="吹き出し: 四角形 4"/>
            <p:cNvSpPr/>
            <p:nvPr/>
          </p:nvSpPr>
          <p:spPr>
            <a:xfrm>
              <a:off x="2340318" y="992655"/>
              <a:ext cx="4515003" cy="1788273"/>
            </a:xfrm>
            <a:prstGeom prst="wedgeRectCallout">
              <a:avLst>
                <a:gd name="adj1" fmla="val 9229"/>
                <a:gd name="adj2" fmla="val 67303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2411760" y="980728"/>
              <a:ext cx="4443560" cy="195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leptonic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: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becoming accurate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Justus T. Tsang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LQCD progress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Hailong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Ma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: </a:t>
              </a: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exp’tal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prospects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79512" y="4353177"/>
            <a:ext cx="8712968" cy="2328109"/>
            <a:chOff x="179512" y="4353177"/>
            <a:chExt cx="8619352" cy="2328109"/>
          </a:xfrm>
        </p:grpSpPr>
        <p:sp>
          <p:nvSpPr>
            <p:cNvPr id="7" name="吹き出し: 四角形 6"/>
            <p:cNvSpPr/>
            <p:nvPr/>
          </p:nvSpPr>
          <p:spPr>
            <a:xfrm>
              <a:off x="179512" y="4365103"/>
              <a:ext cx="8619352" cy="2316183"/>
            </a:xfrm>
            <a:prstGeom prst="wedgeRectCallout">
              <a:avLst>
                <a:gd name="adj1" fmla="val -19452"/>
                <a:gd name="adj2" fmla="val -67770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49016" y="4353177"/>
              <a:ext cx="8478614" cy="217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semileptonic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: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becoming accurate and more observables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LQCD progress :  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Elvira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Gamiz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exp’tal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status &amp; prospects :  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Yangheng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Zheng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(BESIII)</a:t>
              </a:r>
            </a:p>
            <a:p>
              <a:pPr>
                <a:lnSpc>
                  <a:spcPct val="14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                          Adam Davis 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LHCb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),  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Abner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Soffer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 (FF, </a:t>
              </a:r>
              <a:r>
                <a:rPr lang="en-US" altLang="ja-JP" sz="2400" i="1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|</a:t>
              </a:r>
              <a:r>
                <a:rPr lang="en-US" altLang="ja-JP" sz="2400" i="1" dirty="0" err="1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V</a:t>
              </a:r>
              <a:r>
                <a:rPr lang="en-US" altLang="ja-JP" sz="2400" i="1" baseline="-25000" dirty="0" err="1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cD</a:t>
              </a:r>
              <a:r>
                <a:rPr lang="en-US" altLang="ja-JP" sz="2400" dirty="0"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|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157884" y="1161852"/>
            <a:ext cx="3168352" cy="1380699"/>
            <a:chOff x="5364088" y="4640589"/>
            <a:chExt cx="3168352" cy="1380699"/>
          </a:xfrm>
        </p:grpSpPr>
        <p:sp>
          <p:nvSpPr>
            <p:cNvPr id="13" name="吹き出し: 四角形 12"/>
            <p:cNvSpPr/>
            <p:nvPr/>
          </p:nvSpPr>
          <p:spPr>
            <a:xfrm>
              <a:off x="5364088" y="4640589"/>
              <a:ext cx="3024336" cy="1380699"/>
            </a:xfrm>
            <a:prstGeom prst="wedgeRectCallout">
              <a:avLst>
                <a:gd name="adj1" fmla="val 27805"/>
                <a:gd name="adj2" fmla="val 78918"/>
              </a:avLst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727984" y="4713217"/>
              <a:ext cx="2804456" cy="130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0"/>
            <a:lstStyle/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Svjetlana</a:t>
              </a:r>
              <a:r>
                <a:rPr lang="en-US" altLang="ja-JP" sz="2000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 err="1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Fajfer</a:t>
              </a:r>
              <a:endPara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7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constraints on NP 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2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3944" y="4014344"/>
            <a:ext cx="9144000" cy="1430880"/>
          </a:xfrm>
          <a:solidFill>
            <a:schemeClr val="bg1"/>
          </a:solidFill>
          <a:effectLst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40000"/>
              </a:lnSpc>
            </a:pP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</a:t>
            </a:r>
            <a:r>
              <a:rPr lang="en-US" altLang="ja-JP" sz="4800" i="1" kern="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V</a:t>
            </a:r>
            <a:r>
              <a:rPr lang="en-US" altLang="ja-JP" sz="4800" i="1" kern="0" baseline="-2500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ud</a:t>
            </a: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 and |</a:t>
            </a:r>
            <a:r>
              <a:rPr lang="en-US" altLang="ja-JP" sz="4800" i="1" kern="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V</a:t>
            </a:r>
            <a:r>
              <a:rPr lang="en-US" altLang="ja-JP" sz="4800" i="1" kern="0" baseline="-25000" dirty="0" err="1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us</a:t>
            </a:r>
            <a:r>
              <a:rPr lang="en-US" altLang="ja-JP" sz="4800" kern="0" dirty="0">
                <a:effectLst/>
                <a:latin typeface="Cambria" panose="02040503050406030204" pitchFamily="18" charset="0"/>
                <a:ea typeface="游明朝 Demibold" panose="02020600000000000000" pitchFamily="18" charset="-128"/>
                <a:cs typeface="Times New Roman" pitchFamily="18" charset="0"/>
              </a:rPr>
              <a:t>|</a:t>
            </a:r>
            <a:endParaRPr kumimoji="1" lang="ja-JP" altLang="en-US" sz="4800" dirty="0">
              <a:effectLst/>
              <a:latin typeface="Cambria" panose="02040503050406030204" pitchFamily="18" charset="0"/>
              <a:ea typeface="游明朝 Demibold" panose="02020600000000000000" pitchFamily="18" charset="-128"/>
            </a:endParaRPr>
          </a:p>
        </p:txBody>
      </p:sp>
      <p:pic>
        <p:nvPicPr>
          <p:cNvPr id="20482" name="Picture 2" descr="C:\Users\takashi\Desktop\Src\Bandra-Worli_Sea_Link_nigh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17739"/>
          <a:stretch/>
        </p:blipFill>
        <p:spPr bwMode="auto">
          <a:xfrm>
            <a:off x="0" y="0"/>
            <a:ext cx="9148337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2885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nuclear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β</a:t>
            </a:r>
            <a:r>
              <a:rPr lang="ja-JP" alt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decays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J.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Hardy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180556"/>
            <a:ext cx="9144000" cy="5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algn="ctr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time to consider transition independent radiative correction </a:t>
            </a:r>
            <a:r>
              <a:rPr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Δ</a:t>
            </a:r>
            <a:r>
              <a:rPr lang="en-US" altLang="ja-JP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 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03306"/>
            <a:ext cx="5760640" cy="8599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58" y="1131761"/>
            <a:ext cx="1913974" cy="7850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3" y="2018291"/>
            <a:ext cx="8658161" cy="3254106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5580112" y="1988840"/>
            <a:ext cx="360040" cy="0"/>
          </a:xfrm>
          <a:prstGeom prst="line">
            <a:avLst/>
          </a:prstGeom>
          <a:ln w="63500">
            <a:solidFill>
              <a:srgbClr val="FF66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979712" y="1772816"/>
            <a:ext cx="360040" cy="0"/>
          </a:xfrm>
          <a:prstGeom prst="line">
            <a:avLst/>
          </a:prstGeom>
          <a:ln w="63500">
            <a:solidFill>
              <a:srgbClr val="FF66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987824" y="1772816"/>
            <a:ext cx="864096" cy="0"/>
          </a:xfrm>
          <a:prstGeom prst="line">
            <a:avLst/>
          </a:prstGeom>
          <a:ln w="63500">
            <a:solidFill>
              <a:srgbClr val="FF66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584" y="2185054"/>
            <a:ext cx="4248472" cy="3116793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35496" y="522920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transition / structure dependent corrections passed critical tests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652" y="5749166"/>
            <a:ext cx="3666540" cy="6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neutron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β</a:t>
            </a:r>
            <a:r>
              <a:rPr lang="ja-JP" alt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decays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Pocanic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58868"/>
            <a:ext cx="4104456" cy="1245996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593179" y="908720"/>
            <a:ext cx="4443317" cy="55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to be competitive to 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</a:t>
            </a:r>
            <a:r>
              <a:rPr lang="en-US" altLang="ja-JP" sz="2000" baseline="30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629" y="2095681"/>
            <a:ext cx="3762851" cy="40696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l="764" t="1219" r="3072" b="2294"/>
          <a:stretch/>
        </p:blipFill>
        <p:spPr>
          <a:xfrm>
            <a:off x="35495" y="2159992"/>
            <a:ext cx="5076000" cy="3789288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37589"/>
              </p:ext>
            </p:extLst>
          </p:nvPr>
        </p:nvGraphicFramePr>
        <p:xfrm>
          <a:off x="4644008" y="1479550"/>
          <a:ext cx="43497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" name="Equation" r:id="rId7" imgW="2323800" imgH="253800" progId="Equation.DSMT4">
                  <p:embed/>
                </p:oleObj>
              </mc:Choice>
              <mc:Fallback>
                <p:oleObj name="Equation" r:id="rId7" imgW="2323800" imgH="253800" progId="Equation.DSMT4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479550"/>
                        <a:ext cx="4349750" cy="474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四角形: 角を丸くする 9"/>
          <p:cNvSpPr/>
          <p:nvPr/>
        </p:nvSpPr>
        <p:spPr>
          <a:xfrm>
            <a:off x="4593178" y="1461884"/>
            <a:ext cx="4400579" cy="492329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9"/>
          <a:srcRect l="2" r="-91"/>
          <a:stretch/>
        </p:blipFill>
        <p:spPr>
          <a:xfrm>
            <a:off x="835420" y="864017"/>
            <a:ext cx="7560000" cy="5661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7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ud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pion </a:t>
            </a:r>
            <a:r>
              <a:rPr lang="en-US" altLang="ja-JP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β</a:t>
            </a:r>
            <a:r>
              <a:rPr lang="ja-JP" alt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decays    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5527500" cy="43204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01" y="1556792"/>
            <a:ext cx="8213601" cy="1296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527418" y="1025472"/>
            <a:ext cx="3096344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A.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Ceccucci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plenary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259632" y="2564904"/>
            <a:ext cx="7364130" cy="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259632" y="2780928"/>
            <a:ext cx="1152128" cy="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253" y="3284984"/>
            <a:ext cx="6591045" cy="3278435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512" y="4221168"/>
            <a:ext cx="23042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D.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Pocanic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(WG1)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2987824" y="4221088"/>
            <a:ext cx="5491922" cy="8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2987824" y="4509120"/>
            <a:ext cx="4392488" cy="8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2987824" y="4869160"/>
            <a:ext cx="4392488" cy="8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987824" y="5661248"/>
            <a:ext cx="4896544" cy="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987824" y="6021288"/>
            <a:ext cx="5680578" cy="0"/>
          </a:xfrm>
          <a:prstGeom prst="line">
            <a:avLst/>
          </a:prstGeom>
          <a:ln w="41275">
            <a:solidFill>
              <a:srgbClr val="FF7C8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6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</a:t>
            </a:r>
            <a:r>
              <a:rPr lang="en-US" altLang="ja-JP" sz="40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V</a:t>
            </a:r>
            <a:r>
              <a:rPr lang="en-US" altLang="ja-JP" sz="4000" i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us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| : kaon decays 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(</a:t>
            </a:r>
            <a:r>
              <a:rPr lang="en-US" altLang="ja-JP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th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GP創英角ﾎﾟｯﾌﾟ体" pitchFamily="50" charset="-128"/>
                <a:cs typeface="Arial" panose="020B0604020202020204" pitchFamily="34" charset="0"/>
              </a:rPr>
              <a:t>)    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S.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GP創英角ﾎﾟｯﾌﾟ体" pitchFamily="50" charset="-128"/>
                <a:cs typeface="Arial" panose="020B0604020202020204" pitchFamily="34" charset="0"/>
              </a:rPr>
              <a:t>Simula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HGP創英角ﾎﾟｯﾌﾟ体" pitchFamily="50" charset="-128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157192"/>
            <a:ext cx="9144000" cy="16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green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: realistic simulations w/ large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and small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4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endParaRPr lang="en-US" altLang="ja-JP" sz="2400" baseline="-250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sub-% accuracy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: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0.25-0.33% for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;  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0.28% for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(0)</a:t>
            </a: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tabLst>
                <a:tab pos="363538" algn="l"/>
              </a:tabLst>
              <a:defRPr/>
            </a:pPr>
            <a:r>
              <a:rPr lang="en-US" altLang="ja-JP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detailed study of FF shape;  SU(2) and QED corrections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1634" t="1686" r="2569" b="2387"/>
          <a:stretch/>
        </p:blipFill>
        <p:spPr>
          <a:xfrm>
            <a:off x="179512" y="908720"/>
            <a:ext cx="4333442" cy="36724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2220" t="2230" r="1722" b="1148"/>
          <a:stretch/>
        </p:blipFill>
        <p:spPr>
          <a:xfrm>
            <a:off x="4710795" y="980728"/>
            <a:ext cx="4253693" cy="3532085"/>
          </a:xfrm>
          <a:prstGeom prst="rect">
            <a:avLst/>
          </a:prstGeom>
        </p:spPr>
      </p:pic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60036"/>
              </p:ext>
            </p:extLst>
          </p:nvPr>
        </p:nvGraphicFramePr>
        <p:xfrm>
          <a:off x="542925" y="4683125"/>
          <a:ext cx="3825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" name="Equation" r:id="rId6" imgW="2044440" imgH="253800" progId="Equation.DSMT4">
                  <p:embed/>
                </p:oleObj>
              </mc:Choice>
              <mc:Fallback>
                <p:oleObj name="Equation" r:id="rId6" imgW="2044440" imgH="253800" progId="Equation.DSMT4">
                  <p:embed/>
                  <p:pic>
                    <p:nvPicPr>
                      <p:cNvPr id="21" name="オブジェクト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683125"/>
                        <a:ext cx="38258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35455"/>
              </p:ext>
            </p:extLst>
          </p:nvPr>
        </p:nvGraphicFramePr>
        <p:xfrm>
          <a:off x="5646738" y="4683125"/>
          <a:ext cx="25431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9" name="Equation" r:id="rId8" imgW="1358640" imgH="253800" progId="Equation.DSMT4">
                  <p:embed/>
                </p:oleObj>
              </mc:Choice>
              <mc:Fallback>
                <p:oleObj name="Equation" r:id="rId8" imgW="1358640" imgH="253800" progId="Equation.DSMT4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683125"/>
                        <a:ext cx="25431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99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79785</TotalTime>
  <Words>1554</Words>
  <Application>Microsoft Office PowerPoint</Application>
  <PresentationFormat>画面に合わせる (4:3)</PresentationFormat>
  <Paragraphs>255</Paragraphs>
  <Slides>30</Slides>
  <Notes>30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5" baseType="lpstr">
      <vt:lpstr>Arial</vt:lpstr>
      <vt:lpstr>ＭＳ Ｐゴシック</vt:lpstr>
      <vt:lpstr>小塚ゴシック Pro R</vt:lpstr>
      <vt:lpstr>游明朝 Demibold</vt:lpstr>
      <vt:lpstr>メイリオ</vt:lpstr>
      <vt:lpstr>ＭＳ Ｐ明朝</vt:lpstr>
      <vt:lpstr>Cambria</vt:lpstr>
      <vt:lpstr>Times New Roman</vt:lpstr>
      <vt:lpstr>Wingdings</vt:lpstr>
      <vt:lpstr>Calibri</vt:lpstr>
      <vt:lpstr>游ゴシック</vt:lpstr>
      <vt:lpstr>HGP創英角ﾎﾟｯﾌﾟ体</vt:lpstr>
      <vt:lpstr>游ゴシック Light</vt:lpstr>
      <vt:lpstr>Office テーマ</vt:lpstr>
      <vt:lpstr>Equation</vt:lpstr>
      <vt:lpstr>WG1 Summary </vt:lpstr>
      <vt:lpstr>PowerPoint プレゼンテーション</vt:lpstr>
      <vt:lpstr>PowerPoint プレゼンテーション</vt:lpstr>
      <vt:lpstr>PowerPoint プレゼンテーション</vt:lpstr>
      <vt:lpstr>|Vud| and |Vus|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|Vcd|, |Vcs| and D decays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Sumeru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KEKFF12</dc:title>
  <dc:creator>Takashi Kaneko</dc:creator>
  <cp:lastModifiedBy>takashi</cp:lastModifiedBy>
  <cp:revision>4136</cp:revision>
  <cp:lastPrinted>2016-04-15T09:15:08Z</cp:lastPrinted>
  <dcterms:created xsi:type="dcterms:W3CDTF">2007-05-16T03:36:36Z</dcterms:created>
  <dcterms:modified xsi:type="dcterms:W3CDTF">2016-12-02T08:04:27Z</dcterms:modified>
</cp:coreProperties>
</file>