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38" r:id="rId4"/>
    <p:sldId id="350" r:id="rId5"/>
    <p:sldId id="368" r:id="rId6"/>
    <p:sldId id="322" r:id="rId7"/>
    <p:sldId id="321" r:id="rId8"/>
    <p:sldId id="339" r:id="rId9"/>
    <p:sldId id="342" r:id="rId10"/>
    <p:sldId id="325" r:id="rId11"/>
    <p:sldId id="324" r:id="rId12"/>
    <p:sldId id="344" r:id="rId13"/>
    <p:sldId id="367" r:id="rId14"/>
    <p:sldId id="327" r:id="rId15"/>
    <p:sldId id="365" r:id="rId16"/>
    <p:sldId id="352" r:id="rId17"/>
    <p:sldId id="328" r:id="rId18"/>
    <p:sldId id="357" r:id="rId19"/>
    <p:sldId id="359" r:id="rId20"/>
    <p:sldId id="361" r:id="rId21"/>
    <p:sldId id="353" r:id="rId22"/>
    <p:sldId id="331" r:id="rId23"/>
    <p:sldId id="334" r:id="rId24"/>
    <p:sldId id="335" r:id="rId25"/>
    <p:sldId id="275" r:id="rId26"/>
    <p:sldId id="276" r:id="rId27"/>
    <p:sldId id="278" r:id="rId28"/>
    <p:sldId id="345" r:id="rId29"/>
    <p:sldId id="34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76" autoAdjust="0"/>
    <p:restoredTop sz="94660"/>
  </p:normalViewPr>
  <p:slideViewPr>
    <p:cSldViewPr>
      <p:cViewPr varScale="1">
        <p:scale>
          <a:sx n="104" d="100"/>
          <a:sy n="104" d="100"/>
        </p:scale>
        <p:origin x="-18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2E7257-A7FC-426A-BFF9-C8C23B07F092}" type="datetimeFigureOut">
              <a:rPr lang="en-US" smtClean="0"/>
              <a:pPr/>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E7257-A7FC-426A-BFF9-C8C23B07F092}" type="datetimeFigureOut">
              <a:rPr lang="en-US" smtClean="0"/>
              <a:pPr/>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E7257-A7FC-426A-BFF9-C8C23B07F092}" type="datetimeFigureOut">
              <a:rPr lang="en-US" smtClean="0"/>
              <a:pPr/>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E7257-A7FC-426A-BFF9-C8C23B07F092}" type="datetimeFigureOut">
              <a:rPr lang="en-US" smtClean="0"/>
              <a:pPr/>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E7257-A7FC-426A-BFF9-C8C23B07F092}" type="datetimeFigureOut">
              <a:rPr lang="en-US" smtClean="0"/>
              <a:pPr/>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E7257-A7FC-426A-BFF9-C8C23B07F092}" type="datetimeFigureOut">
              <a:rPr lang="en-US" smtClean="0"/>
              <a:pPr/>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2E7257-A7FC-426A-BFF9-C8C23B07F092}" type="datetimeFigureOut">
              <a:rPr lang="en-US" smtClean="0"/>
              <a:pPr/>
              <a:t>4/8/2016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E7257-A7FC-426A-BFF9-C8C23B07F092}" type="datetimeFigureOut">
              <a:rPr lang="en-US" smtClean="0"/>
              <a:pPr/>
              <a:t>4/8/2016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E7257-A7FC-426A-BFF9-C8C23B07F092}" type="datetimeFigureOut">
              <a:rPr lang="en-US" smtClean="0"/>
              <a:pPr/>
              <a:t>4/8/2016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E7257-A7FC-426A-BFF9-C8C23B07F092}" type="datetimeFigureOut">
              <a:rPr lang="en-US" smtClean="0"/>
              <a:pPr/>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E7257-A7FC-426A-BFF9-C8C23B07F092}" type="datetimeFigureOut">
              <a:rPr lang="en-US" smtClean="0"/>
              <a:pPr/>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D9A5B-6FC6-48D1-ADFE-2984499242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E7257-A7FC-426A-BFF9-C8C23B07F092}" type="datetimeFigureOut">
              <a:rPr lang="en-US" smtClean="0"/>
              <a:pPr/>
              <a:t>4/8/2016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D9A5B-6FC6-48D1-ADFE-2984499242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696200" cy="2895600"/>
          </a:xfrm>
        </p:spPr>
        <p:txBody>
          <a:bodyPr>
            <a:normAutofit/>
          </a:bodyPr>
          <a:lstStyle/>
          <a:p>
            <a:r>
              <a:rPr lang="en-US" sz="3100" dirty="0" smtClean="0"/>
              <a:t>RPC Production status for Engineering Module </a:t>
            </a:r>
            <a:r>
              <a:rPr lang="en-US" dirty="0" smtClean="0"/>
              <a:t/>
            </a:r>
            <a:br>
              <a:rPr lang="en-US" dirty="0" smtClean="0"/>
            </a:br>
            <a:r>
              <a:rPr lang="en-US" sz="2800" dirty="0" smtClean="0"/>
              <a:t>&amp;</a:t>
            </a:r>
            <a:r>
              <a:rPr lang="en-US" dirty="0" smtClean="0"/>
              <a:t/>
            </a:r>
            <a:br>
              <a:rPr lang="en-US" dirty="0" smtClean="0"/>
            </a:br>
            <a:r>
              <a:rPr lang="en-US" sz="2800" dirty="0" smtClean="0"/>
              <a:t>Detector stack at IICHEP, Madurai</a:t>
            </a:r>
            <a:endParaRPr lang="en-US" sz="2800" dirty="0"/>
          </a:p>
        </p:txBody>
      </p:sp>
      <p:sp>
        <p:nvSpPr>
          <p:cNvPr id="3" name="Subtitle 2"/>
          <p:cNvSpPr>
            <a:spLocks noGrp="1"/>
          </p:cNvSpPr>
          <p:nvPr>
            <p:ph type="subTitle" idx="1"/>
          </p:nvPr>
        </p:nvSpPr>
        <p:spPr>
          <a:xfrm>
            <a:off x="1447800" y="3962400"/>
            <a:ext cx="6400800" cy="1752600"/>
          </a:xfrm>
        </p:spPr>
        <p:txBody>
          <a:bodyPr/>
          <a:lstStyle/>
          <a:p>
            <a:r>
              <a:rPr lang="en-US" dirty="0" err="1" smtClean="0"/>
              <a:t>Shri</a:t>
            </a:r>
            <a:r>
              <a:rPr lang="en-US" dirty="0" smtClean="0"/>
              <a:t>. </a:t>
            </a:r>
            <a:r>
              <a:rPr lang="en-US" dirty="0" err="1" smtClean="0"/>
              <a:t>S.D.Kalmani</a:t>
            </a:r>
            <a:endParaRPr lang="en-US" dirty="0" smtClean="0"/>
          </a:p>
          <a:p>
            <a:r>
              <a:rPr lang="en-US" dirty="0" smtClean="0"/>
              <a:t>TIFR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400" y="228600"/>
            <a:ext cx="8153400" cy="6008132"/>
            <a:chOff x="533400" y="228600"/>
            <a:chExt cx="8153400" cy="6008132"/>
          </a:xfrm>
        </p:grpSpPr>
        <p:grpSp>
          <p:nvGrpSpPr>
            <p:cNvPr id="5" name="Group 4"/>
            <p:cNvGrpSpPr/>
            <p:nvPr/>
          </p:nvGrpSpPr>
          <p:grpSpPr>
            <a:xfrm>
              <a:off x="533400" y="228600"/>
              <a:ext cx="7981950" cy="5410200"/>
              <a:chOff x="533400" y="228600"/>
              <a:chExt cx="7981950" cy="5410200"/>
            </a:xfrm>
          </p:grpSpPr>
          <p:pic>
            <p:nvPicPr>
              <p:cNvPr id="7170" name="Picture 2" descr="C:\ASAHI\ASAHI_Factory\SDK\DSCN3777.JPG"/>
              <p:cNvPicPr>
                <a:picLocks noChangeAspect="1" noChangeArrowheads="1"/>
              </p:cNvPicPr>
              <p:nvPr/>
            </p:nvPicPr>
            <p:blipFill>
              <a:blip r:embed="rId2" cstate="print"/>
              <a:srcRect/>
              <a:stretch>
                <a:fillRect/>
              </a:stretch>
            </p:blipFill>
            <p:spPr bwMode="auto">
              <a:xfrm>
                <a:off x="5029200" y="990600"/>
                <a:ext cx="3486150" cy="4648200"/>
              </a:xfrm>
              <a:prstGeom prst="rect">
                <a:avLst/>
              </a:prstGeom>
              <a:noFill/>
            </p:spPr>
          </p:pic>
          <p:pic>
            <p:nvPicPr>
              <p:cNvPr id="3" name="Picture 2" descr="C:\ASAHI\ASAHI_Factory\IMG_0832.JPG"/>
              <p:cNvPicPr>
                <a:picLocks noChangeAspect="1" noChangeArrowheads="1"/>
              </p:cNvPicPr>
              <p:nvPr/>
            </p:nvPicPr>
            <p:blipFill>
              <a:blip r:embed="rId3" cstate="print"/>
              <a:srcRect/>
              <a:stretch>
                <a:fillRect/>
              </a:stretch>
            </p:blipFill>
            <p:spPr bwMode="auto">
              <a:xfrm>
                <a:off x="533400" y="1295400"/>
                <a:ext cx="4165600" cy="3124200"/>
              </a:xfrm>
              <a:prstGeom prst="rect">
                <a:avLst/>
              </a:prstGeom>
              <a:noFill/>
            </p:spPr>
          </p:pic>
          <p:sp>
            <p:nvSpPr>
              <p:cNvPr id="4" name="TextBox 3"/>
              <p:cNvSpPr txBox="1"/>
              <p:nvPr/>
            </p:nvSpPr>
            <p:spPr>
              <a:xfrm>
                <a:off x="1828800" y="228600"/>
                <a:ext cx="4191000" cy="523220"/>
              </a:xfrm>
              <a:prstGeom prst="rect">
                <a:avLst/>
              </a:prstGeom>
              <a:noFill/>
            </p:spPr>
            <p:txBody>
              <a:bodyPr wrap="square" rtlCol="0">
                <a:spAutoFit/>
              </a:bodyPr>
              <a:lstStyle/>
              <a:p>
                <a:pPr algn="ctr"/>
                <a:r>
                  <a:rPr lang="en-US" sz="2800" dirty="0" smtClean="0"/>
                  <a:t>Screen Printing</a:t>
                </a:r>
                <a:endParaRPr lang="en-US" sz="2800" dirty="0"/>
              </a:p>
            </p:txBody>
          </p:sp>
        </p:grpSp>
        <p:sp>
          <p:nvSpPr>
            <p:cNvPr id="6" name="TextBox 5"/>
            <p:cNvSpPr txBox="1"/>
            <p:nvPr/>
          </p:nvSpPr>
          <p:spPr>
            <a:xfrm>
              <a:off x="5334000" y="5867400"/>
              <a:ext cx="3352800" cy="369332"/>
            </a:xfrm>
            <a:prstGeom prst="rect">
              <a:avLst/>
            </a:prstGeom>
            <a:noFill/>
          </p:spPr>
          <p:txBody>
            <a:bodyPr wrap="square" rtlCol="0">
              <a:spAutoFit/>
            </a:bodyPr>
            <a:lstStyle/>
            <a:p>
              <a:r>
                <a:rPr lang="en-US" dirty="0" smtClean="0"/>
                <a:t>Stirrer cum Viscosity meter</a:t>
              </a:r>
              <a:endParaRPr lang="en-US"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7200" y="609600"/>
            <a:ext cx="7899400" cy="5945326"/>
            <a:chOff x="457200" y="609600"/>
            <a:chExt cx="7899400" cy="5945326"/>
          </a:xfrm>
        </p:grpSpPr>
        <p:pic>
          <p:nvPicPr>
            <p:cNvPr id="8194" name="Picture 2" descr="C:\ASAHI\ASAHI_Factory\SDK\DSCN3780.JPG"/>
            <p:cNvPicPr>
              <a:picLocks noChangeAspect="1" noChangeArrowheads="1"/>
            </p:cNvPicPr>
            <p:nvPr/>
          </p:nvPicPr>
          <p:blipFill>
            <a:blip r:embed="rId2" cstate="print"/>
            <a:srcRect/>
            <a:stretch>
              <a:fillRect/>
            </a:stretch>
          </p:blipFill>
          <p:spPr bwMode="auto">
            <a:xfrm>
              <a:off x="457200" y="1371600"/>
              <a:ext cx="3810000" cy="2857500"/>
            </a:xfrm>
            <a:prstGeom prst="rect">
              <a:avLst/>
            </a:prstGeom>
            <a:noFill/>
          </p:spPr>
        </p:pic>
        <p:pic>
          <p:nvPicPr>
            <p:cNvPr id="3" name="Picture 2" descr="C:\ASAHI\ASAHI_Factory\IMG_0835.JPG"/>
            <p:cNvPicPr>
              <a:picLocks noChangeAspect="1" noChangeArrowheads="1"/>
            </p:cNvPicPr>
            <p:nvPr/>
          </p:nvPicPr>
          <p:blipFill>
            <a:blip r:embed="rId3" cstate="print"/>
            <a:srcRect/>
            <a:stretch>
              <a:fillRect/>
            </a:stretch>
          </p:blipFill>
          <p:spPr bwMode="auto">
            <a:xfrm>
              <a:off x="4495800" y="1295400"/>
              <a:ext cx="3860800" cy="2895600"/>
            </a:xfrm>
            <a:prstGeom prst="rect">
              <a:avLst/>
            </a:prstGeom>
            <a:noFill/>
          </p:spPr>
        </p:pic>
        <p:sp>
          <p:nvSpPr>
            <p:cNvPr id="4" name="TextBox 3"/>
            <p:cNvSpPr txBox="1"/>
            <p:nvPr/>
          </p:nvSpPr>
          <p:spPr>
            <a:xfrm>
              <a:off x="1219200" y="609600"/>
              <a:ext cx="6553200" cy="369332"/>
            </a:xfrm>
            <a:prstGeom prst="rect">
              <a:avLst/>
            </a:prstGeom>
            <a:noFill/>
          </p:spPr>
          <p:txBody>
            <a:bodyPr wrap="square" rtlCol="0">
              <a:spAutoFit/>
            </a:bodyPr>
            <a:lstStyle/>
            <a:p>
              <a:pPr algn="ctr"/>
              <a:r>
                <a:rPr lang="en-US" dirty="0" smtClean="0"/>
                <a:t>SCREEN PRINTING AND CURING</a:t>
              </a:r>
              <a:endParaRPr lang="en-US" dirty="0"/>
            </a:p>
          </p:txBody>
        </p:sp>
        <p:sp>
          <p:nvSpPr>
            <p:cNvPr id="5" name="TextBox 4"/>
            <p:cNvSpPr txBox="1"/>
            <p:nvPr/>
          </p:nvSpPr>
          <p:spPr>
            <a:xfrm>
              <a:off x="838200" y="4800600"/>
              <a:ext cx="7518400" cy="1754326"/>
            </a:xfrm>
            <a:prstGeom prst="rect">
              <a:avLst/>
            </a:prstGeom>
            <a:noFill/>
          </p:spPr>
          <p:txBody>
            <a:bodyPr wrap="square" rtlCol="0">
              <a:spAutoFit/>
            </a:bodyPr>
            <a:lstStyle/>
            <a:p>
              <a:r>
                <a:rPr lang="en-US" dirty="0" smtClean="0"/>
                <a:t>1. Screen </a:t>
              </a:r>
              <a:r>
                <a:rPr lang="en-US" dirty="0"/>
                <a:t>printing  has been done using  Korean ink DC20 and DC1000 in proportion of  1:5.5.</a:t>
              </a:r>
            </a:p>
            <a:p>
              <a:r>
                <a:rPr lang="en-US" dirty="0" smtClean="0"/>
                <a:t>2. IR </a:t>
              </a:r>
              <a:r>
                <a:rPr lang="en-US" dirty="0"/>
                <a:t>drying  temperature 110 degrees.</a:t>
              </a:r>
            </a:p>
            <a:p>
              <a:r>
                <a:rPr lang="en-IN" dirty="0" smtClean="0"/>
                <a:t>3. Surface </a:t>
              </a:r>
              <a:r>
                <a:rPr lang="en-IN" dirty="0"/>
                <a:t>resistance in range of 1M to 5 M ohm with 25 cm x 25 cm jig and with grid of 5 x 5 is acceptance criteria.</a:t>
              </a:r>
            </a:p>
            <a:p>
              <a:endParaRPr lang="en-IN"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HEP_ANUAL_Meeting\SG_Work\IMG_20160209_102712347_HDR.jpg"/>
          <p:cNvPicPr>
            <a:picLocks noChangeAspect="1" noChangeArrowheads="1"/>
          </p:cNvPicPr>
          <p:nvPr/>
        </p:nvPicPr>
        <p:blipFill>
          <a:blip r:embed="rId2" cstate="print"/>
          <a:srcRect/>
          <a:stretch>
            <a:fillRect/>
          </a:stretch>
        </p:blipFill>
        <p:spPr bwMode="auto">
          <a:xfrm>
            <a:off x="1600200" y="838200"/>
            <a:ext cx="4495800" cy="2528887"/>
          </a:xfrm>
          <a:prstGeom prst="rect">
            <a:avLst/>
          </a:prstGeom>
          <a:noFill/>
        </p:spPr>
      </p:pic>
      <p:grpSp>
        <p:nvGrpSpPr>
          <p:cNvPr id="19" name="Group 18"/>
          <p:cNvGrpSpPr/>
          <p:nvPr/>
        </p:nvGrpSpPr>
        <p:grpSpPr>
          <a:xfrm>
            <a:off x="0" y="228600"/>
            <a:ext cx="8915400" cy="6465332"/>
            <a:chOff x="0" y="228600"/>
            <a:chExt cx="8915400" cy="6465332"/>
          </a:xfrm>
        </p:grpSpPr>
        <p:grpSp>
          <p:nvGrpSpPr>
            <p:cNvPr id="21" name="Group 20"/>
            <p:cNvGrpSpPr/>
            <p:nvPr/>
          </p:nvGrpSpPr>
          <p:grpSpPr>
            <a:xfrm>
              <a:off x="0" y="228600"/>
              <a:ext cx="8915399" cy="6465332"/>
              <a:chOff x="0" y="228600"/>
              <a:chExt cx="8915399" cy="6465332"/>
            </a:xfrm>
          </p:grpSpPr>
          <p:sp>
            <p:nvSpPr>
              <p:cNvPr id="4" name="TextBox 3"/>
              <p:cNvSpPr txBox="1"/>
              <p:nvPr/>
            </p:nvSpPr>
            <p:spPr>
              <a:xfrm>
                <a:off x="1219200" y="228600"/>
                <a:ext cx="5181600" cy="369332"/>
              </a:xfrm>
              <a:prstGeom prst="rect">
                <a:avLst/>
              </a:prstGeom>
              <a:noFill/>
            </p:spPr>
            <p:txBody>
              <a:bodyPr wrap="square" rtlCol="0">
                <a:spAutoFit/>
              </a:bodyPr>
              <a:lstStyle/>
              <a:p>
                <a:r>
                  <a:rPr lang="en-US" dirty="0" smtClean="0"/>
                  <a:t>Semi Automated RPC-Glass Gap Assembly machine</a:t>
                </a:r>
                <a:endParaRPr lang="en-US" dirty="0"/>
              </a:p>
            </p:txBody>
          </p:sp>
          <p:grpSp>
            <p:nvGrpSpPr>
              <p:cNvPr id="20" name="Group 19"/>
              <p:cNvGrpSpPr/>
              <p:nvPr/>
            </p:nvGrpSpPr>
            <p:grpSpPr>
              <a:xfrm>
                <a:off x="0" y="762000"/>
                <a:ext cx="8915399" cy="5931932"/>
                <a:chOff x="0" y="762000"/>
                <a:chExt cx="8915399" cy="5931932"/>
              </a:xfrm>
            </p:grpSpPr>
            <p:pic>
              <p:nvPicPr>
                <p:cNvPr id="4099" name="Picture 3" descr="C:\DHEP_ANUAL_Meeting\SG_Work\IMG_20160209_103409162.jpg"/>
                <p:cNvPicPr>
                  <a:picLocks noChangeAspect="1" noChangeArrowheads="1"/>
                </p:cNvPicPr>
                <p:nvPr/>
              </p:nvPicPr>
              <p:blipFill>
                <a:blip r:embed="rId3" cstate="print"/>
                <a:srcRect/>
                <a:stretch>
                  <a:fillRect/>
                </a:stretch>
              </p:blipFill>
              <p:spPr bwMode="auto">
                <a:xfrm>
                  <a:off x="381000" y="3810000"/>
                  <a:ext cx="4241800" cy="2386013"/>
                </a:xfrm>
                <a:prstGeom prst="rect">
                  <a:avLst/>
                </a:prstGeom>
                <a:noFill/>
              </p:spPr>
            </p:pic>
            <p:pic>
              <p:nvPicPr>
                <p:cNvPr id="5" name="Picture 2" descr="C:\DHEP_ANUAL_Meeting\SG_Work\IMG_20160209_104547651.jpg"/>
                <p:cNvPicPr>
                  <a:picLocks noChangeAspect="1" noChangeArrowheads="1"/>
                </p:cNvPicPr>
                <p:nvPr/>
              </p:nvPicPr>
              <p:blipFill>
                <a:blip r:embed="rId4" cstate="print"/>
                <a:srcRect/>
                <a:stretch>
                  <a:fillRect/>
                </a:stretch>
              </p:blipFill>
              <p:spPr bwMode="auto">
                <a:xfrm>
                  <a:off x="4876800" y="3810000"/>
                  <a:ext cx="4038599" cy="2362200"/>
                </a:xfrm>
                <a:prstGeom prst="rect">
                  <a:avLst/>
                </a:prstGeom>
                <a:noFill/>
              </p:spPr>
            </p:pic>
            <p:sp>
              <p:nvSpPr>
                <p:cNvPr id="6" name="TextBox 5"/>
                <p:cNvSpPr txBox="1"/>
                <p:nvPr/>
              </p:nvSpPr>
              <p:spPr>
                <a:xfrm>
                  <a:off x="5257800" y="6324600"/>
                  <a:ext cx="2819400" cy="369332"/>
                </a:xfrm>
                <a:prstGeom prst="rect">
                  <a:avLst/>
                </a:prstGeom>
                <a:noFill/>
              </p:spPr>
              <p:txBody>
                <a:bodyPr wrap="square" rtlCol="0">
                  <a:spAutoFit/>
                </a:bodyPr>
                <a:lstStyle/>
                <a:p>
                  <a:pPr algn="ctr"/>
                  <a:r>
                    <a:rPr lang="en-US" dirty="0" smtClean="0"/>
                    <a:t>Button Selector Pot</a:t>
                  </a:r>
                  <a:endParaRPr lang="en-US" dirty="0"/>
                </a:p>
              </p:txBody>
            </p:sp>
            <p:cxnSp>
              <p:nvCxnSpPr>
                <p:cNvPr id="8" name="Straight Arrow Connector 7"/>
                <p:cNvCxnSpPr/>
                <p:nvPr/>
              </p:nvCxnSpPr>
              <p:spPr>
                <a:xfrm flipV="1">
                  <a:off x="533400" y="5562600"/>
                  <a:ext cx="11430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485900" y="5981700"/>
                  <a:ext cx="6858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1943100" y="5676900"/>
                  <a:ext cx="91440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6400800"/>
                  <a:ext cx="1219200" cy="261610"/>
                </a:xfrm>
                <a:prstGeom prst="rect">
                  <a:avLst/>
                </a:prstGeom>
                <a:noFill/>
              </p:spPr>
              <p:txBody>
                <a:bodyPr wrap="square" rtlCol="0">
                  <a:spAutoFit/>
                </a:bodyPr>
                <a:lstStyle/>
                <a:p>
                  <a:r>
                    <a:rPr lang="en-US" sz="1100" dirty="0" smtClean="0"/>
                    <a:t>Button Pickup</a:t>
                  </a:r>
                  <a:endParaRPr lang="en-US" sz="1100" dirty="0"/>
                </a:p>
              </p:txBody>
            </p:sp>
            <p:sp>
              <p:nvSpPr>
                <p:cNvPr id="14" name="TextBox 13"/>
                <p:cNvSpPr txBox="1"/>
                <p:nvPr/>
              </p:nvSpPr>
              <p:spPr>
                <a:xfrm>
                  <a:off x="1371600" y="6400800"/>
                  <a:ext cx="914400" cy="276999"/>
                </a:xfrm>
                <a:prstGeom prst="rect">
                  <a:avLst/>
                </a:prstGeom>
                <a:noFill/>
              </p:spPr>
              <p:txBody>
                <a:bodyPr wrap="square" rtlCol="0">
                  <a:spAutoFit/>
                </a:bodyPr>
                <a:lstStyle/>
                <a:p>
                  <a:r>
                    <a:rPr lang="en-US" sz="1200" dirty="0" smtClean="0"/>
                    <a:t>Glue Disp.</a:t>
                  </a:r>
                  <a:endParaRPr lang="en-US" sz="1200" dirty="0"/>
                </a:p>
              </p:txBody>
            </p:sp>
            <p:sp>
              <p:nvSpPr>
                <p:cNvPr id="17" name="TextBox 16"/>
                <p:cNvSpPr txBox="1"/>
                <p:nvPr/>
              </p:nvSpPr>
              <p:spPr>
                <a:xfrm>
                  <a:off x="2362200" y="6400800"/>
                  <a:ext cx="1524000" cy="276999"/>
                </a:xfrm>
                <a:prstGeom prst="rect">
                  <a:avLst/>
                </a:prstGeom>
                <a:noFill/>
              </p:spPr>
              <p:txBody>
                <a:bodyPr wrap="square" rtlCol="0">
                  <a:spAutoFit/>
                </a:bodyPr>
                <a:lstStyle/>
                <a:p>
                  <a:r>
                    <a:rPr lang="en-US" sz="1200" dirty="0" smtClean="0"/>
                    <a:t>Button Pusher</a:t>
                  </a:r>
                  <a:endParaRPr lang="en-US" sz="1200" dirty="0"/>
                </a:p>
              </p:txBody>
            </p:sp>
            <p:pic>
              <p:nvPicPr>
                <p:cNvPr id="18" name="Picture 2" descr="C:\DHEP_ANUAL_Meeting\SG_Work\IMG_20160209_102712347_HDR.jpg"/>
                <p:cNvPicPr>
                  <a:picLocks noChangeAspect="1" noChangeArrowheads="1"/>
                </p:cNvPicPr>
                <p:nvPr/>
              </p:nvPicPr>
              <p:blipFill>
                <a:blip r:embed="rId2" cstate="print"/>
                <a:srcRect/>
                <a:stretch>
                  <a:fillRect/>
                </a:stretch>
              </p:blipFill>
              <p:spPr bwMode="auto">
                <a:xfrm>
                  <a:off x="1600200" y="762000"/>
                  <a:ext cx="4495800" cy="2528887"/>
                </a:xfrm>
                <a:prstGeom prst="rect">
                  <a:avLst/>
                </a:prstGeom>
                <a:noFill/>
              </p:spPr>
            </p:pic>
          </p:grpSp>
        </p:grpSp>
        <p:sp>
          <p:nvSpPr>
            <p:cNvPr id="16" name="TextBox 15"/>
            <p:cNvSpPr txBox="1"/>
            <p:nvPr/>
          </p:nvSpPr>
          <p:spPr>
            <a:xfrm>
              <a:off x="6400800" y="2057400"/>
              <a:ext cx="2514600" cy="923330"/>
            </a:xfrm>
            <a:prstGeom prst="rect">
              <a:avLst/>
            </a:prstGeom>
            <a:noFill/>
          </p:spPr>
          <p:txBody>
            <a:bodyPr wrap="square" rtlCol="0">
              <a:spAutoFit/>
            </a:bodyPr>
            <a:lstStyle/>
            <a:p>
              <a:r>
                <a:rPr lang="en-US" dirty="0" smtClean="0"/>
                <a:t>Glue dispensing, button placing and side spacer </a:t>
              </a:r>
              <a:r>
                <a:rPr lang="en-US" dirty="0" err="1" smtClean="0"/>
                <a:t>glueing</a:t>
              </a:r>
              <a:endParaRPr lang="en-US"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600" y="274638"/>
            <a:ext cx="8458200" cy="6467693"/>
            <a:chOff x="228600" y="274638"/>
            <a:chExt cx="8458200" cy="6467693"/>
          </a:xfrm>
        </p:grpSpPr>
        <p:sp>
          <p:nvSpPr>
            <p:cNvPr id="2" name="Title 1"/>
            <p:cNvSpPr txBox="1">
              <a:spLocks/>
            </p:cNvSpPr>
            <p:nvPr/>
          </p:nvSpPr>
          <p:spPr>
            <a:xfrm>
              <a:off x="457200" y="274638"/>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Leak Test: Developed by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Suryanarayan</a:t>
              </a:r>
              <a:r>
                <a:rPr kumimoji="0" lang="en-US" sz="3200" b="0" i="0" u="none" strike="noStrike" kern="1200" cap="none" spc="0" normalizeH="0" noProof="0" dirty="0" smtClean="0">
                  <a:ln>
                    <a:noFill/>
                  </a:ln>
                  <a:solidFill>
                    <a:schemeClr val="tx1"/>
                  </a:solidFill>
                  <a:effectLst/>
                  <a:uLnTx/>
                  <a:uFillTx/>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G:\lts.jpg"/>
            <p:cNvPicPr>
              <a:picLocks noChangeAspect="1" noChangeArrowheads="1"/>
            </p:cNvPicPr>
            <p:nvPr/>
          </p:nvPicPr>
          <p:blipFill>
            <a:blip r:embed="rId2"/>
            <a:srcRect/>
            <a:stretch>
              <a:fillRect/>
            </a:stretch>
          </p:blipFill>
          <p:spPr bwMode="auto">
            <a:xfrm>
              <a:off x="1295400" y="1828800"/>
              <a:ext cx="6781800" cy="2237421"/>
            </a:xfrm>
            <a:prstGeom prst="rect">
              <a:avLst/>
            </a:prstGeom>
            <a:noFill/>
          </p:spPr>
        </p:pic>
        <p:pic>
          <p:nvPicPr>
            <p:cNvPr id="4" name="Picture 3" descr="G:\pc4.jpg"/>
            <p:cNvPicPr>
              <a:picLocks noChangeAspect="1" noChangeArrowheads="1"/>
            </p:cNvPicPr>
            <p:nvPr/>
          </p:nvPicPr>
          <p:blipFill>
            <a:blip r:embed="rId3" cstate="print"/>
            <a:srcRect/>
            <a:stretch>
              <a:fillRect/>
            </a:stretch>
          </p:blipFill>
          <p:spPr bwMode="auto">
            <a:xfrm>
              <a:off x="1752600" y="4191000"/>
              <a:ext cx="5638800" cy="1828800"/>
            </a:xfrm>
            <a:prstGeom prst="rect">
              <a:avLst/>
            </a:prstGeom>
            <a:noFill/>
          </p:spPr>
        </p:pic>
        <p:cxnSp>
          <p:nvCxnSpPr>
            <p:cNvPr id="5" name="Straight Arrow Connector 4"/>
            <p:cNvCxnSpPr/>
            <p:nvPr/>
          </p:nvCxnSpPr>
          <p:spPr>
            <a:xfrm rot="10800000">
              <a:off x="7239000" y="5334000"/>
              <a:ext cx="8382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0" y="5943600"/>
              <a:ext cx="2362200" cy="646331"/>
            </a:xfrm>
            <a:prstGeom prst="rect">
              <a:avLst/>
            </a:prstGeom>
            <a:noFill/>
          </p:spPr>
          <p:txBody>
            <a:bodyPr wrap="square" rtlCol="0">
              <a:spAutoFit/>
            </a:bodyPr>
            <a:lstStyle/>
            <a:p>
              <a:r>
                <a:rPr lang="en-US" dirty="0" smtClean="0"/>
                <a:t>Sensor </a:t>
              </a:r>
              <a:r>
                <a:rPr lang="en-US" dirty="0" smtClean="0"/>
                <a:t>Board: Pressure and Temperature</a:t>
              </a:r>
              <a:endParaRPr lang="en-US" dirty="0"/>
            </a:p>
          </p:txBody>
        </p:sp>
        <p:cxnSp>
          <p:nvCxnSpPr>
            <p:cNvPr id="7" name="Straight Arrow Connector 6"/>
            <p:cNvCxnSpPr/>
            <p:nvPr/>
          </p:nvCxnSpPr>
          <p:spPr>
            <a:xfrm flipV="1">
              <a:off x="1066800" y="5562600"/>
              <a:ext cx="12954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6096000"/>
              <a:ext cx="1524000" cy="646331"/>
            </a:xfrm>
            <a:prstGeom prst="rect">
              <a:avLst/>
            </a:prstGeom>
            <a:noFill/>
          </p:spPr>
          <p:txBody>
            <a:bodyPr wrap="square" rtlCol="0">
              <a:spAutoFit/>
            </a:bodyPr>
            <a:lstStyle/>
            <a:p>
              <a:r>
                <a:rPr lang="en-US" dirty="0" smtClean="0"/>
                <a:t>Raspberry Pi board</a:t>
              </a:r>
              <a:endParaRPr lang="en-US" dirty="0"/>
            </a:p>
          </p:txBody>
        </p:sp>
        <p:sp>
          <p:nvSpPr>
            <p:cNvPr id="9" name="TextBox 8"/>
            <p:cNvSpPr txBox="1"/>
            <p:nvPr/>
          </p:nvSpPr>
          <p:spPr>
            <a:xfrm>
              <a:off x="2895600" y="6172200"/>
              <a:ext cx="2819400" cy="369332"/>
            </a:xfrm>
            <a:prstGeom prst="rect">
              <a:avLst/>
            </a:prstGeom>
            <a:noFill/>
          </p:spPr>
          <p:txBody>
            <a:bodyPr wrap="square" rtlCol="0">
              <a:spAutoFit/>
            </a:bodyPr>
            <a:lstStyle/>
            <a:p>
              <a:pPr algn="just"/>
              <a:r>
                <a:rPr lang="en-US" dirty="0" smtClean="0">
                  <a:solidFill>
                    <a:srgbClr val="FF0000"/>
                  </a:solidFill>
                </a:rPr>
                <a:t>Poster</a:t>
              </a:r>
              <a:r>
                <a:rPr lang="en-US" dirty="0" smtClean="0"/>
                <a:t> </a:t>
              </a:r>
              <a:endParaRPr lang="en-US"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52600" y="914400"/>
            <a:ext cx="4947150" cy="5550932"/>
            <a:chOff x="1453650" y="304800"/>
            <a:chExt cx="5099550" cy="5550932"/>
          </a:xfrm>
        </p:grpSpPr>
        <p:sp>
          <p:nvSpPr>
            <p:cNvPr id="3" name="TextBox 2"/>
            <p:cNvSpPr txBox="1"/>
            <p:nvPr/>
          </p:nvSpPr>
          <p:spPr>
            <a:xfrm>
              <a:off x="2639260" y="304800"/>
              <a:ext cx="3913940" cy="523220"/>
            </a:xfrm>
            <a:prstGeom prst="rect">
              <a:avLst/>
            </a:prstGeom>
            <a:noFill/>
          </p:spPr>
          <p:txBody>
            <a:bodyPr wrap="square" rtlCol="0">
              <a:spAutoFit/>
            </a:bodyPr>
            <a:lstStyle/>
            <a:p>
              <a:pPr algn="ctr"/>
              <a:r>
                <a:rPr lang="en-US" sz="2800" dirty="0" smtClean="0"/>
                <a:t>READY </a:t>
              </a:r>
              <a:r>
                <a:rPr lang="en-US" sz="2800" dirty="0" smtClean="0"/>
                <a:t>GLASS Gap </a:t>
              </a:r>
              <a:endParaRPr lang="en-US" sz="2800" dirty="0"/>
            </a:p>
          </p:txBody>
        </p:sp>
        <p:pic>
          <p:nvPicPr>
            <p:cNvPr id="2" name="Picture 2" descr="C:\DHEP_ANUAL_Meeting\SG_Work\IMG_20160212_151930486.jpg"/>
            <p:cNvPicPr>
              <a:picLocks noChangeAspect="1" noChangeArrowheads="1"/>
            </p:cNvPicPr>
            <p:nvPr/>
          </p:nvPicPr>
          <p:blipFill>
            <a:blip r:embed="rId2" cstate="print"/>
            <a:srcRect/>
            <a:stretch>
              <a:fillRect/>
            </a:stretch>
          </p:blipFill>
          <p:spPr bwMode="auto">
            <a:xfrm>
              <a:off x="4464550" y="941408"/>
              <a:ext cx="1910850" cy="4265271"/>
            </a:xfrm>
            <a:prstGeom prst="rect">
              <a:avLst/>
            </a:prstGeom>
            <a:noFill/>
          </p:spPr>
        </p:pic>
        <p:pic>
          <p:nvPicPr>
            <p:cNvPr id="9" name="Picture 2" descr="C:\ASAHI\NewPhoto_V1\IMG_2007.JPG"/>
            <p:cNvPicPr>
              <a:picLocks noChangeAspect="1" noChangeArrowheads="1"/>
            </p:cNvPicPr>
            <p:nvPr/>
          </p:nvPicPr>
          <p:blipFill>
            <a:blip r:embed="rId3" cstate="print"/>
            <a:srcRect/>
            <a:stretch>
              <a:fillRect/>
            </a:stretch>
          </p:blipFill>
          <p:spPr bwMode="auto">
            <a:xfrm>
              <a:off x="1453650" y="850739"/>
              <a:ext cx="2661881" cy="4456253"/>
            </a:xfrm>
            <a:prstGeom prst="rect">
              <a:avLst/>
            </a:prstGeom>
            <a:noFill/>
          </p:spPr>
        </p:pic>
        <p:sp>
          <p:nvSpPr>
            <p:cNvPr id="11" name="TextBox 10"/>
            <p:cNvSpPr txBox="1"/>
            <p:nvPr/>
          </p:nvSpPr>
          <p:spPr>
            <a:xfrm>
              <a:off x="1828800" y="5486400"/>
              <a:ext cx="3810000" cy="369332"/>
            </a:xfrm>
            <a:prstGeom prst="rect">
              <a:avLst/>
            </a:prstGeom>
            <a:noFill/>
          </p:spPr>
          <p:txBody>
            <a:bodyPr wrap="square" rtlCol="0">
              <a:spAutoFit/>
            </a:bodyPr>
            <a:lstStyle/>
            <a:p>
              <a:pPr algn="just"/>
              <a:r>
                <a:rPr lang="en-US" dirty="0" smtClean="0"/>
                <a:t>QC qualified Gap</a:t>
              </a:r>
              <a:endParaRPr lang="en-US" dirty="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00" y="457200"/>
            <a:ext cx="7943850" cy="4191000"/>
            <a:chOff x="304800" y="457200"/>
            <a:chExt cx="7943850" cy="4191000"/>
          </a:xfrm>
        </p:grpSpPr>
        <p:pic>
          <p:nvPicPr>
            <p:cNvPr id="3" name="Picture 2"/>
            <p:cNvPicPr>
              <a:picLocks noChangeAspect="1" noChangeArrowheads="1"/>
            </p:cNvPicPr>
            <p:nvPr/>
          </p:nvPicPr>
          <p:blipFill>
            <a:blip r:embed="rId2"/>
            <a:srcRect l="18750" t="10938" r="19375" b="32812"/>
            <a:stretch>
              <a:fillRect/>
            </a:stretch>
          </p:blipFill>
          <p:spPr bwMode="auto">
            <a:xfrm>
              <a:off x="4267200" y="1447800"/>
              <a:ext cx="3981450" cy="28956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l="18750" t="10156" r="20000" b="19531"/>
            <a:stretch>
              <a:fillRect/>
            </a:stretch>
          </p:blipFill>
          <p:spPr bwMode="auto">
            <a:xfrm>
              <a:off x="304800" y="1371600"/>
              <a:ext cx="3567854" cy="3276600"/>
            </a:xfrm>
            <a:prstGeom prst="rect">
              <a:avLst/>
            </a:prstGeom>
            <a:noFill/>
            <a:ln w="9525">
              <a:noFill/>
              <a:miter lim="800000"/>
              <a:headEnd/>
              <a:tailEnd/>
            </a:ln>
            <a:effectLst/>
          </p:spPr>
        </p:pic>
        <p:sp>
          <p:nvSpPr>
            <p:cNvPr id="5" name="TextBox 4"/>
            <p:cNvSpPr txBox="1"/>
            <p:nvPr/>
          </p:nvSpPr>
          <p:spPr>
            <a:xfrm>
              <a:off x="838200" y="457200"/>
              <a:ext cx="7239000" cy="461665"/>
            </a:xfrm>
            <a:prstGeom prst="rect">
              <a:avLst/>
            </a:prstGeom>
            <a:noFill/>
          </p:spPr>
          <p:txBody>
            <a:bodyPr wrap="square" rtlCol="0">
              <a:spAutoFit/>
            </a:bodyPr>
            <a:lstStyle/>
            <a:p>
              <a:pPr algn="just"/>
              <a:r>
                <a:rPr lang="en-US" sz="2400" dirty="0" smtClean="0"/>
                <a:t>Preparation for Storage of Glass </a:t>
              </a:r>
              <a:r>
                <a:rPr lang="en-US" sz="2400" dirty="0" smtClean="0"/>
                <a:t>Gaps :IICHEP Madurai</a:t>
              </a:r>
              <a:endParaRPr lang="en-US" sz="2400" dirty="0"/>
            </a:p>
          </p:txBody>
        </p:sp>
      </p:grpSp>
    </p:spTree>
    <p:extLst>
      <p:ext uri="{BB962C8B-B14F-4D97-AF65-F5344CB8AC3E}">
        <p14:creationId xmlns:p14="http://schemas.microsoft.com/office/powerpoint/2010/main" xmlns="" val="2470477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stack at IICHEP, Madurai</a:t>
            </a:r>
            <a:endParaRPr lang="en-US" dirty="0"/>
          </a:p>
        </p:txBody>
      </p:sp>
      <p:sp>
        <p:nvSpPr>
          <p:cNvPr id="3" name="Content Placeholder 2"/>
          <p:cNvSpPr>
            <a:spLocks noGrp="1"/>
          </p:cNvSpPr>
          <p:nvPr>
            <p:ph idx="1"/>
          </p:nvPr>
        </p:nvSpPr>
        <p:spPr/>
        <p:txBody>
          <a:bodyPr/>
          <a:lstStyle/>
          <a:p>
            <a:r>
              <a:rPr lang="en-US" dirty="0" smtClean="0"/>
              <a:t>Sample 14 </a:t>
            </a:r>
            <a:r>
              <a:rPr lang="en-US" dirty="0" smtClean="0"/>
              <a:t>gas gaps made at SG factory, </a:t>
            </a:r>
            <a:r>
              <a:rPr lang="en-US" dirty="0" smtClean="0"/>
              <a:t>Chennai for Testing and Qualifying at IICHEP Madurai.</a:t>
            </a:r>
          </a:p>
          <a:p>
            <a:r>
              <a:rPr lang="en-US" dirty="0" smtClean="0"/>
              <a:t>Team of staff visited in batches for Installation and testing for about 3months .</a:t>
            </a:r>
          </a:p>
          <a:p>
            <a:r>
              <a:rPr lang="en-US" dirty="0" err="1" smtClean="0"/>
              <a:t>M.Sc</a:t>
            </a:r>
            <a:r>
              <a:rPr lang="en-US" dirty="0" smtClean="0"/>
              <a:t> students actively participated  </a:t>
            </a:r>
          </a:p>
          <a:p>
            <a:endParaRPr lang="en-US" dirty="0" smtClean="0"/>
          </a:p>
          <a:p>
            <a:pPr>
              <a:buNone/>
            </a:pPr>
            <a:endParaRPr lang="en-US" dirty="0"/>
          </a:p>
        </p:txBody>
      </p:sp>
    </p:spTree>
    <p:extLst>
      <p:ext uri="{BB962C8B-B14F-4D97-AF65-F5344CB8AC3E}">
        <p14:creationId xmlns:p14="http://schemas.microsoft.com/office/powerpoint/2010/main" xmlns="" val="2859826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HEP_ANUAL_Meeting\DSC02470.JPG"/>
          <p:cNvPicPr>
            <a:picLocks noChangeAspect="1" noChangeArrowheads="1"/>
          </p:cNvPicPr>
          <p:nvPr/>
        </p:nvPicPr>
        <p:blipFill>
          <a:blip r:embed="rId2" cstate="print"/>
          <a:srcRect/>
          <a:stretch>
            <a:fillRect/>
          </a:stretch>
        </p:blipFill>
        <p:spPr bwMode="auto">
          <a:xfrm>
            <a:off x="609600" y="2098964"/>
            <a:ext cx="3505200" cy="2628899"/>
          </a:xfrm>
          <a:prstGeom prst="rect">
            <a:avLst/>
          </a:prstGeom>
          <a:noFill/>
        </p:spPr>
      </p:pic>
      <p:pic>
        <p:nvPicPr>
          <p:cNvPr id="4" name="Picture 2" descr="C:\DHEP_ANUAL_Meeting\IMG_20150627_154154.jpg"/>
          <p:cNvPicPr>
            <a:picLocks noChangeAspect="1" noChangeArrowheads="1"/>
          </p:cNvPicPr>
          <p:nvPr/>
        </p:nvPicPr>
        <p:blipFill>
          <a:blip r:embed="rId3" cstate="print"/>
          <a:srcRect/>
          <a:stretch>
            <a:fillRect/>
          </a:stretch>
        </p:blipFill>
        <p:spPr bwMode="auto">
          <a:xfrm>
            <a:off x="4488873" y="2098964"/>
            <a:ext cx="3759200" cy="2819400"/>
          </a:xfrm>
          <a:prstGeom prst="rect">
            <a:avLst/>
          </a:prstGeom>
          <a:noFill/>
        </p:spPr>
      </p:pic>
      <p:sp>
        <p:nvSpPr>
          <p:cNvPr id="2" name="TextBox 1"/>
          <p:cNvSpPr txBox="1"/>
          <p:nvPr/>
        </p:nvSpPr>
        <p:spPr>
          <a:xfrm>
            <a:off x="152400" y="762000"/>
            <a:ext cx="8991600" cy="523220"/>
          </a:xfrm>
          <a:prstGeom prst="rect">
            <a:avLst/>
          </a:prstGeom>
          <a:noFill/>
        </p:spPr>
        <p:txBody>
          <a:bodyPr wrap="square" rtlCol="0">
            <a:spAutoFit/>
          </a:bodyPr>
          <a:lstStyle/>
          <a:p>
            <a:pPr algn="ctr"/>
            <a:r>
              <a:rPr lang="en-US" sz="2800" dirty="0" smtClean="0"/>
              <a:t>Resistance  and Pickup strip </a:t>
            </a:r>
            <a:r>
              <a:rPr lang="en-US" sz="2800" dirty="0" smtClean="0"/>
              <a:t>measurements</a:t>
            </a:r>
            <a:endParaRPr lang="en-IN"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iichep\Desktop\QC-sheets\SG00002\SG200215017_I_8.txt_SR.png"/>
          <p:cNvPicPr/>
          <p:nvPr/>
        </p:nvPicPr>
        <p:blipFill>
          <a:blip r:embed="rId2"/>
          <a:srcRect/>
          <a:stretch>
            <a:fillRect/>
          </a:stretch>
        </p:blipFill>
        <p:spPr bwMode="auto">
          <a:xfrm>
            <a:off x="1151572" y="101953"/>
            <a:ext cx="6840855" cy="6654094"/>
          </a:xfrm>
          <a:prstGeom prst="rect">
            <a:avLst/>
          </a:prstGeom>
          <a:noFill/>
          <a:ln w="9525">
            <a:noFill/>
            <a:miter lim="800000"/>
            <a:headEnd/>
            <a:tailEnd/>
          </a:ln>
        </p:spPr>
      </p:pic>
    </p:spTree>
    <p:extLst>
      <p:ext uri="{BB962C8B-B14F-4D97-AF65-F5344CB8AC3E}">
        <p14:creationId xmlns:p14="http://schemas.microsoft.com/office/powerpoint/2010/main" xmlns="" val="907386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1.ino.tifr.res.in:8080/IICHEP_RPC/150729_122437/SG0002_LkTst_4.jpg"/>
          <p:cNvPicPr/>
          <p:nvPr/>
        </p:nvPicPr>
        <p:blipFill>
          <a:blip r:embed="rId2"/>
          <a:srcRect/>
          <a:stretch>
            <a:fillRect/>
          </a:stretch>
        </p:blipFill>
        <p:spPr bwMode="auto">
          <a:xfrm>
            <a:off x="914400" y="304800"/>
            <a:ext cx="6838949" cy="3191774"/>
          </a:xfrm>
          <a:prstGeom prst="rect">
            <a:avLst/>
          </a:prstGeom>
          <a:noFill/>
          <a:ln w="9525">
            <a:noFill/>
            <a:miter lim="800000"/>
            <a:headEnd/>
            <a:tailEnd/>
          </a:ln>
        </p:spPr>
      </p:pic>
      <p:pic>
        <p:nvPicPr>
          <p:cNvPr id="3" name="Picture 2" descr="http://www1.ino.tifr.res.in:8080/IICHEP_RPC/150729_122437/SG0002_LkTst_5.jpg"/>
          <p:cNvPicPr/>
          <p:nvPr/>
        </p:nvPicPr>
        <p:blipFill>
          <a:blip r:embed="rId3"/>
          <a:srcRect/>
          <a:stretch>
            <a:fillRect/>
          </a:stretch>
        </p:blipFill>
        <p:spPr bwMode="auto">
          <a:xfrm>
            <a:off x="1143000" y="3581400"/>
            <a:ext cx="6324600" cy="3069566"/>
          </a:xfrm>
          <a:prstGeom prst="rect">
            <a:avLst/>
          </a:prstGeom>
          <a:noFill/>
          <a:ln w="9525">
            <a:noFill/>
            <a:miter lim="800000"/>
            <a:headEnd/>
            <a:tailEnd/>
          </a:ln>
        </p:spPr>
      </p:pic>
    </p:spTree>
    <p:extLst>
      <p:ext uri="{BB962C8B-B14F-4D97-AF65-F5344CB8AC3E}">
        <p14:creationId xmlns:p14="http://schemas.microsoft.com/office/powerpoint/2010/main" xmlns="" val="2367345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534400" cy="5410200"/>
          </a:xfrm>
        </p:spPr>
        <p:txBody>
          <a:bodyPr>
            <a:normAutofit/>
          </a:bodyPr>
          <a:lstStyle/>
          <a:p>
            <a:pPr algn="ctr">
              <a:buNone/>
            </a:pPr>
            <a:r>
              <a:rPr lang="en-US" sz="2000" dirty="0" smtClean="0"/>
              <a:t>	</a:t>
            </a:r>
            <a:r>
              <a:rPr lang="en-US" sz="3600" dirty="0" smtClean="0"/>
              <a:t>Part A </a:t>
            </a:r>
          </a:p>
          <a:p>
            <a:pPr>
              <a:buNone/>
            </a:pPr>
            <a:r>
              <a:rPr lang="en-US" sz="2000" dirty="0" smtClean="0"/>
              <a:t>	</a:t>
            </a:r>
            <a:r>
              <a:rPr lang="en-US" sz="1800" dirty="0" smtClean="0"/>
              <a:t>Manufacturing Process at Saint </a:t>
            </a:r>
            <a:r>
              <a:rPr lang="en-US" sz="1800" dirty="0" err="1" smtClean="0"/>
              <a:t>Gobain</a:t>
            </a:r>
            <a:r>
              <a:rPr lang="en-US" sz="1800" dirty="0" smtClean="0"/>
              <a:t> at </a:t>
            </a:r>
            <a:r>
              <a:rPr lang="en-US" sz="1800" dirty="0" err="1" smtClean="0"/>
              <a:t>Sriperumbudur,Chennai</a:t>
            </a:r>
            <a:endParaRPr lang="en-US" sz="1800" dirty="0" smtClean="0"/>
          </a:p>
          <a:p>
            <a:pPr>
              <a:buNone/>
            </a:pPr>
            <a:r>
              <a:rPr lang="en-US" sz="2400" dirty="0" smtClean="0"/>
              <a:t>     </a:t>
            </a:r>
          </a:p>
          <a:p>
            <a:pPr>
              <a:buNone/>
            </a:pPr>
            <a:r>
              <a:rPr lang="en-US" sz="2400" dirty="0" smtClean="0"/>
              <a:t>	</a:t>
            </a:r>
            <a:r>
              <a:rPr lang="en-US" sz="2000" dirty="0" smtClean="0"/>
              <a:t>RPC- “Glass Gap” – 400 number</a:t>
            </a:r>
          </a:p>
          <a:p>
            <a:pPr marL="914400" lvl="1" indent="-457200">
              <a:buFont typeface="+mj-lt"/>
              <a:buAutoNum type="alphaLcParenR"/>
            </a:pPr>
            <a:r>
              <a:rPr lang="en-US" sz="2000" dirty="0" smtClean="0"/>
              <a:t>HV groove etching process</a:t>
            </a:r>
          </a:p>
          <a:p>
            <a:pPr marL="914400" lvl="1" indent="-457200">
              <a:buFont typeface="+mj-lt"/>
              <a:buAutoNum type="alphaLcParenR"/>
            </a:pPr>
            <a:r>
              <a:rPr lang="en-US" sz="2000" dirty="0" smtClean="0"/>
              <a:t>Screen  Printing : Surface resistance about 1 to 5 Mega Ohm</a:t>
            </a:r>
          </a:p>
          <a:p>
            <a:pPr marL="914400" lvl="1" indent="-457200">
              <a:buFont typeface="+mj-lt"/>
              <a:buAutoNum type="alphaLcParenR"/>
            </a:pPr>
            <a:r>
              <a:rPr lang="en-US" sz="2000" dirty="0" smtClean="0"/>
              <a:t>Surface resistance measurements (plots)</a:t>
            </a:r>
          </a:p>
          <a:p>
            <a:pPr marL="914400" lvl="1" indent="-457200">
              <a:buFont typeface="+mj-lt"/>
              <a:buAutoNum type="alphaLcParenR"/>
            </a:pPr>
            <a:r>
              <a:rPr lang="en-US" sz="2000" dirty="0" smtClean="0"/>
              <a:t>Gap Making : Semi automated process</a:t>
            </a:r>
          </a:p>
          <a:p>
            <a:pPr marL="914400" lvl="1" indent="-457200">
              <a:buFont typeface="+mj-lt"/>
              <a:buAutoNum type="alphaLcParenR"/>
            </a:pPr>
            <a:r>
              <a:rPr lang="en-US" sz="2000" dirty="0" smtClean="0"/>
              <a:t>Leak Test</a:t>
            </a:r>
          </a:p>
          <a:p>
            <a:pPr marL="914400" lvl="1" indent="-457200">
              <a:buFont typeface="+mj-lt"/>
              <a:buAutoNum type="alphaLcParenR"/>
            </a:pPr>
            <a:r>
              <a:rPr lang="en-US" sz="2000" dirty="0" smtClean="0"/>
              <a:t>QC certification and packing/transporting :IICHEP Madurai</a:t>
            </a:r>
          </a:p>
          <a:p>
            <a:pPr marL="914400" lvl="1" indent="-457200">
              <a:buFont typeface="+mj-lt"/>
              <a:buAutoNum type="alphaLcParenR"/>
            </a:pPr>
            <a:r>
              <a:rPr lang="en-US" sz="2000" dirty="0" smtClean="0"/>
              <a:t>Storage at IICHEP</a:t>
            </a:r>
            <a:endParaRPr lang="en-US" sz="2400" dirty="0" smtClean="0"/>
          </a:p>
          <a:p>
            <a:pPr marL="457200" indent="-457200">
              <a:buNone/>
            </a:pPr>
            <a:endParaRPr lang="en-US"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1.ino.tifr.res.in:8080/IICHEP_RPC/150706_161621/leak_test_of_RPC_SG00015_detailed.PNG"/>
          <p:cNvPicPr>
            <a:picLocks noChangeAspect="1" noChangeArrowheads="1"/>
          </p:cNvPicPr>
          <p:nvPr/>
        </p:nvPicPr>
        <p:blipFill>
          <a:blip r:embed="rId2"/>
          <a:srcRect/>
          <a:stretch>
            <a:fillRect/>
          </a:stretch>
        </p:blipFill>
        <p:spPr bwMode="auto">
          <a:xfrm>
            <a:off x="838200" y="457200"/>
            <a:ext cx="7620000" cy="5612283"/>
          </a:xfrm>
          <a:prstGeom prst="rect">
            <a:avLst/>
          </a:prstGeom>
          <a:noFill/>
        </p:spPr>
      </p:pic>
    </p:spTree>
    <p:extLst>
      <p:ext uri="{BB962C8B-B14F-4D97-AF65-F5344CB8AC3E}">
        <p14:creationId xmlns:p14="http://schemas.microsoft.com/office/powerpoint/2010/main" xmlns="" val="84475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838201"/>
            <a:ext cx="6960970" cy="5293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057400" y="228600"/>
            <a:ext cx="4419600" cy="584775"/>
          </a:xfrm>
          <a:prstGeom prst="rect">
            <a:avLst/>
          </a:prstGeom>
          <a:noFill/>
        </p:spPr>
        <p:txBody>
          <a:bodyPr wrap="square" rtlCol="0">
            <a:spAutoFit/>
          </a:bodyPr>
          <a:lstStyle/>
          <a:p>
            <a:pPr algn="ctr"/>
            <a:r>
              <a:rPr lang="en-US" sz="3200" dirty="0" smtClean="0"/>
              <a:t>Final RPC Detector</a:t>
            </a:r>
            <a:endParaRPr lang="en-IN" sz="3200" dirty="0"/>
          </a:p>
        </p:txBody>
      </p:sp>
    </p:spTree>
    <p:extLst>
      <p:ext uri="{BB962C8B-B14F-4D97-AF65-F5344CB8AC3E}">
        <p14:creationId xmlns:p14="http://schemas.microsoft.com/office/powerpoint/2010/main" xmlns="" val="1745059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HEP_ANUAL_Meeting\DSC02539.JPG"/>
          <p:cNvPicPr>
            <a:picLocks noChangeAspect="1" noChangeArrowheads="1"/>
          </p:cNvPicPr>
          <p:nvPr/>
        </p:nvPicPr>
        <p:blipFill>
          <a:blip r:embed="rId2" cstate="print"/>
          <a:srcRect/>
          <a:stretch>
            <a:fillRect/>
          </a:stretch>
        </p:blipFill>
        <p:spPr bwMode="auto">
          <a:xfrm>
            <a:off x="1600200" y="1454727"/>
            <a:ext cx="5994401" cy="4495800"/>
          </a:xfrm>
          <a:prstGeom prst="rect">
            <a:avLst/>
          </a:prstGeom>
          <a:noFill/>
        </p:spPr>
      </p:pic>
      <p:sp>
        <p:nvSpPr>
          <p:cNvPr id="2" name="TextBox 1"/>
          <p:cNvSpPr txBox="1"/>
          <p:nvPr/>
        </p:nvSpPr>
        <p:spPr>
          <a:xfrm>
            <a:off x="1433945" y="533400"/>
            <a:ext cx="6705600" cy="646331"/>
          </a:xfrm>
          <a:prstGeom prst="rect">
            <a:avLst/>
          </a:prstGeom>
          <a:noFill/>
        </p:spPr>
        <p:txBody>
          <a:bodyPr wrap="square" rtlCol="0">
            <a:spAutoFit/>
          </a:bodyPr>
          <a:lstStyle/>
          <a:p>
            <a:pPr algn="ctr"/>
            <a:r>
              <a:rPr lang="en-US" sz="3600" dirty="0" smtClean="0"/>
              <a:t>Installation RPC </a:t>
            </a:r>
            <a:endParaRPr lang="en-IN"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HEP_ANUAL_Meeting\DSC02475.JPG"/>
          <p:cNvPicPr>
            <a:picLocks noChangeAspect="1" noChangeArrowheads="1"/>
          </p:cNvPicPr>
          <p:nvPr/>
        </p:nvPicPr>
        <p:blipFill>
          <a:blip r:embed="rId2" cstate="print"/>
          <a:srcRect/>
          <a:stretch>
            <a:fillRect/>
          </a:stretch>
        </p:blipFill>
        <p:spPr bwMode="auto">
          <a:xfrm>
            <a:off x="533400" y="1066800"/>
            <a:ext cx="6858000" cy="514349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HEP_ANUAL_Meeting\20150707_160645.jpg"/>
          <p:cNvPicPr>
            <a:picLocks noChangeAspect="1" noChangeArrowheads="1"/>
          </p:cNvPicPr>
          <p:nvPr/>
        </p:nvPicPr>
        <p:blipFill>
          <a:blip r:embed="rId2" cstate="print"/>
          <a:srcRect/>
          <a:stretch>
            <a:fillRect/>
          </a:stretch>
        </p:blipFill>
        <p:spPr bwMode="auto">
          <a:xfrm>
            <a:off x="2000250" y="0"/>
            <a:ext cx="51435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Getting Industries into the R &amp; D and then into production is almost done.</a:t>
            </a:r>
          </a:p>
          <a:p>
            <a:r>
              <a:rPr lang="en-US" dirty="0" smtClean="0"/>
              <a:t>Presently 30 Glass gaps per month are being fabricated </a:t>
            </a:r>
          </a:p>
          <a:p>
            <a:r>
              <a:rPr lang="en-US" dirty="0" smtClean="0"/>
              <a:t>Two INO member are station at Saint </a:t>
            </a:r>
            <a:r>
              <a:rPr lang="en-US" dirty="0" err="1" smtClean="0"/>
              <a:t>Gobain</a:t>
            </a:r>
            <a:r>
              <a:rPr lang="en-US" dirty="0" smtClean="0"/>
              <a:t> for day to day supervision and measurement work.</a:t>
            </a:r>
          </a:p>
          <a:p>
            <a:r>
              <a:rPr lang="en-US" dirty="0" smtClean="0"/>
              <a:t>Noise free </a:t>
            </a:r>
            <a:r>
              <a:rPr lang="en-US" dirty="0" smtClean="0"/>
              <a:t> </a:t>
            </a:r>
            <a:r>
              <a:rPr lang="en-US" dirty="0" smtClean="0"/>
              <a:t>12 layers of RPC detector in operation at IICHEP, </a:t>
            </a:r>
            <a:r>
              <a:rPr lang="en-US" dirty="0" smtClean="0"/>
              <a:t>Madurai</a:t>
            </a:r>
          </a:p>
          <a:p>
            <a:r>
              <a:rPr lang="en-US" dirty="0" smtClean="0"/>
              <a:t>Up gradation of the existing electronics with newly tested RPC-DAQ will be implemented soon- </a:t>
            </a:r>
          </a:p>
          <a:p>
            <a:pPr>
              <a:buNone/>
            </a:pPr>
            <a:r>
              <a:rPr lang="en-US" sz="3000" dirty="0" smtClean="0"/>
              <a:t> </a:t>
            </a:r>
            <a:r>
              <a:rPr lang="en-US" sz="3000" dirty="0" smtClean="0"/>
              <a:t>    </a:t>
            </a:r>
            <a:r>
              <a:rPr lang="en-US" sz="3000" dirty="0" smtClean="0"/>
              <a:t>Next talk by Dr. </a:t>
            </a:r>
            <a:r>
              <a:rPr lang="en-US" sz="3000" dirty="0" smtClean="0"/>
              <a:t>B. </a:t>
            </a:r>
            <a:r>
              <a:rPr lang="en-US" sz="3000" dirty="0" err="1" smtClean="0"/>
              <a:t>Satyanarayana</a:t>
            </a:r>
            <a:r>
              <a:rPr lang="en-US" sz="3000" dirty="0" smtClean="0"/>
              <a: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H</a:t>
            </a:r>
            <a:r>
              <a:rPr lang="en-US" sz="3200" dirty="0" smtClean="0"/>
              <a:t>ope for early clearance  from </a:t>
            </a:r>
            <a:r>
              <a:rPr lang="en-US" sz="3200" dirty="0" err="1" smtClean="0"/>
              <a:t>Tamilnadu</a:t>
            </a:r>
            <a:r>
              <a:rPr lang="en-US" sz="3200" dirty="0" smtClean="0"/>
              <a:t> Government to built the INO detector</a:t>
            </a:r>
            <a:endParaRPr lang="en-US" sz="3200" dirty="0"/>
          </a:p>
        </p:txBody>
      </p:sp>
      <p:sp>
        <p:nvSpPr>
          <p:cNvPr id="3" name="Subtitle 2"/>
          <p:cNvSpPr>
            <a:spLocks noGrp="1"/>
          </p:cNvSpPr>
          <p:nvPr>
            <p:ph type="subTitle" idx="1"/>
          </p:nvPr>
        </p:nvSpPr>
        <p:spPr/>
        <p:txBody>
          <a:bodyPr/>
          <a:lstStyle/>
          <a:p>
            <a:endParaRPr lang="en-US" dirty="0" smtClean="0"/>
          </a:p>
          <a:p>
            <a:r>
              <a:rPr lang="en-US" dirty="0" smtClean="0"/>
              <a:t>Thank You</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SAHI\NewPhoto_V1\IMG_20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D_IICHEP4_I_08.txt_SR.png"/>
          <p:cNvPicPr/>
          <p:nvPr/>
        </p:nvPicPr>
        <p:blipFill>
          <a:blip r:embed="rId2"/>
          <a:stretch>
            <a:fillRect/>
          </a:stretch>
        </p:blipFill>
        <p:spPr>
          <a:xfrm>
            <a:off x="1314623" y="502920"/>
            <a:ext cx="6514754" cy="585216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D_IICHEP1_H_08.txt_SR.png"/>
          <p:cNvPicPr/>
          <p:nvPr/>
        </p:nvPicPr>
        <p:blipFill>
          <a:blip r:embed="rId2"/>
          <a:stretch>
            <a:fillRect/>
          </a:stretch>
        </p:blipFill>
        <p:spPr>
          <a:xfrm>
            <a:off x="1151572" y="103187"/>
            <a:ext cx="6840855" cy="66516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534400" cy="5287963"/>
          </a:xfrm>
        </p:spPr>
        <p:txBody>
          <a:bodyPr>
            <a:normAutofit/>
          </a:bodyPr>
          <a:lstStyle/>
          <a:p>
            <a:pPr algn="ctr">
              <a:buNone/>
            </a:pPr>
            <a:r>
              <a:rPr lang="en-US" sz="3600" dirty="0" smtClean="0"/>
              <a:t>Part B </a:t>
            </a:r>
          </a:p>
          <a:p>
            <a:pPr algn="ctr">
              <a:buNone/>
            </a:pPr>
            <a:r>
              <a:rPr lang="en-US" sz="3600" dirty="0" smtClean="0"/>
              <a:t> </a:t>
            </a:r>
          </a:p>
          <a:p>
            <a:pPr>
              <a:buNone/>
            </a:pPr>
            <a:r>
              <a:rPr lang="en-US" sz="2000" dirty="0" smtClean="0"/>
              <a:t>	Detector stack at IICHEP, Madurai</a:t>
            </a:r>
          </a:p>
          <a:p>
            <a:pPr>
              <a:buNone/>
            </a:pPr>
            <a:endParaRPr lang="en-US" sz="2000" dirty="0" smtClean="0"/>
          </a:p>
          <a:p>
            <a:pPr marL="914400" lvl="1" indent="-457200">
              <a:buFont typeface="+mj-lt"/>
              <a:buAutoNum type="alphaLcParenR"/>
            </a:pPr>
            <a:r>
              <a:rPr lang="en-US" sz="2000" dirty="0" smtClean="0"/>
              <a:t>Number of RPC of (1900 X 1800 )mm :12</a:t>
            </a:r>
          </a:p>
          <a:p>
            <a:pPr marL="914400" lvl="1" indent="-457200">
              <a:buFont typeface="+mj-lt"/>
              <a:buAutoNum type="alphaLcParenR"/>
            </a:pPr>
            <a:r>
              <a:rPr lang="en-US" sz="2000" dirty="0" smtClean="0"/>
              <a:t>Leak Test</a:t>
            </a:r>
          </a:p>
          <a:p>
            <a:pPr marL="914400" lvl="1" indent="-457200">
              <a:buFont typeface="+mj-lt"/>
              <a:buAutoNum type="alphaLcParenR"/>
            </a:pPr>
            <a:r>
              <a:rPr lang="en-US" sz="2000" dirty="0" smtClean="0"/>
              <a:t>Surface resistance measurements (plots)</a:t>
            </a:r>
          </a:p>
          <a:p>
            <a:pPr marL="914400" lvl="1" indent="-457200">
              <a:buFont typeface="+mj-lt"/>
              <a:buAutoNum type="alphaLcParenR"/>
            </a:pPr>
            <a:r>
              <a:rPr lang="en-US" sz="2000" dirty="0" smtClean="0"/>
              <a:t>RPC Assembly</a:t>
            </a:r>
          </a:p>
          <a:p>
            <a:pPr marL="914400" lvl="1" indent="-457200">
              <a:buFont typeface="+mj-lt"/>
              <a:buAutoNum type="alphaLcParenR"/>
            </a:pPr>
            <a:r>
              <a:rPr lang="en-US" sz="2000" dirty="0" smtClean="0"/>
              <a:t>Installation.</a:t>
            </a:r>
          </a:p>
          <a:p>
            <a:pPr marL="914400" lvl="1" indent="-457200">
              <a:buFont typeface="+mj-lt"/>
              <a:buAutoNum type="alphaLcParenR"/>
            </a:pPr>
            <a:r>
              <a:rPr lang="en-US" sz="2000" dirty="0" smtClean="0"/>
              <a:t>Up gradation of electronic</a:t>
            </a:r>
          </a:p>
          <a:p>
            <a:pPr marL="914400" lvl="1" indent="-457200">
              <a:buFont typeface="+mj-lt"/>
              <a:buAutoNum type="alphaLcParenR"/>
            </a:pPr>
            <a:r>
              <a:rPr lang="en-US" sz="2000" dirty="0" smtClean="0"/>
              <a:t>Results </a:t>
            </a:r>
          </a:p>
          <a:p>
            <a:pPr marL="457200" indent="-457200">
              <a:buNone/>
            </a:pPr>
            <a:endParaRPr lang="en-US" sz="2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381000"/>
            <a:ext cx="8296985" cy="5330854"/>
            <a:chOff x="609600" y="381000"/>
            <a:chExt cx="8296985" cy="5330854"/>
          </a:xfrm>
        </p:grpSpPr>
        <p:grpSp>
          <p:nvGrpSpPr>
            <p:cNvPr id="2" name="Group 1"/>
            <p:cNvGrpSpPr/>
            <p:nvPr/>
          </p:nvGrpSpPr>
          <p:grpSpPr>
            <a:xfrm>
              <a:off x="609600" y="381000"/>
              <a:ext cx="8296985" cy="3914775"/>
              <a:chOff x="533400" y="533400"/>
              <a:chExt cx="8296985" cy="391477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533400"/>
                <a:ext cx="5153025" cy="391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07207" y="1524000"/>
                <a:ext cx="3123178" cy="236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 name="Rectangle 2"/>
            <p:cNvSpPr/>
            <p:nvPr/>
          </p:nvSpPr>
          <p:spPr>
            <a:xfrm>
              <a:off x="990600" y="4788524"/>
              <a:ext cx="6705599" cy="923330"/>
            </a:xfrm>
            <a:prstGeom prst="rect">
              <a:avLst/>
            </a:prstGeom>
          </p:spPr>
          <p:txBody>
            <a:bodyPr wrap="square">
              <a:spAutoFit/>
            </a:bodyPr>
            <a:lstStyle/>
            <a:p>
              <a:r>
                <a:rPr lang="en-IN" b="1" dirty="0"/>
                <a:t>Engineering Module :</a:t>
              </a:r>
            </a:p>
            <a:p>
              <a:r>
                <a:rPr lang="en-IN" b="1" dirty="0"/>
                <a:t>Detector size: 8 meters X 8 meters X 70 layers [RPC’s = 4 X 4 X 70L= 1120 and if 20 layers then 320 RPC’s] </a:t>
              </a:r>
              <a:endParaRPr lang="en-IN" dirty="0"/>
            </a:p>
          </p:txBody>
        </p:sp>
      </p:grpSp>
    </p:spTree>
    <p:extLst>
      <p:ext uri="{BB962C8B-B14F-4D97-AF65-F5344CB8AC3E}">
        <p14:creationId xmlns:p14="http://schemas.microsoft.com/office/powerpoint/2010/main" xmlns="" val="425648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9600" y="152400"/>
            <a:ext cx="8077200" cy="6906638"/>
            <a:chOff x="609600" y="152400"/>
            <a:chExt cx="8077200" cy="6906638"/>
          </a:xfrm>
        </p:grpSpPr>
        <p:pic>
          <p:nvPicPr>
            <p:cNvPr id="1026" name="Picture 2"/>
            <p:cNvPicPr>
              <a:picLocks noChangeAspect="1" noChangeArrowheads="1"/>
            </p:cNvPicPr>
            <p:nvPr/>
          </p:nvPicPr>
          <p:blipFill>
            <a:blip r:embed="rId2"/>
            <a:srcRect/>
            <a:stretch>
              <a:fillRect/>
            </a:stretch>
          </p:blipFill>
          <p:spPr bwMode="auto">
            <a:xfrm>
              <a:off x="1371600" y="228600"/>
              <a:ext cx="6571335" cy="4661829"/>
            </a:xfrm>
            <a:prstGeom prst="rect">
              <a:avLst/>
            </a:prstGeom>
            <a:noFill/>
            <a:ln w="9525">
              <a:noFill/>
              <a:miter lim="800000"/>
              <a:headEnd/>
              <a:tailEnd/>
            </a:ln>
            <a:effectLst/>
          </p:spPr>
        </p:pic>
        <p:sp>
          <p:nvSpPr>
            <p:cNvPr id="4" name="TextBox 3"/>
            <p:cNvSpPr txBox="1"/>
            <p:nvPr/>
          </p:nvSpPr>
          <p:spPr>
            <a:xfrm>
              <a:off x="609600" y="5181601"/>
              <a:ext cx="8077200" cy="1877437"/>
            </a:xfrm>
            <a:prstGeom prst="rect">
              <a:avLst/>
            </a:prstGeom>
            <a:noFill/>
          </p:spPr>
          <p:txBody>
            <a:bodyPr wrap="square" rtlCol="0">
              <a:spAutoFit/>
            </a:bodyPr>
            <a:lstStyle/>
            <a:p>
              <a:pPr algn="just"/>
              <a:r>
                <a:rPr lang="en-US" sz="1600" dirty="0" smtClean="0"/>
                <a:t>The “coated glass gap” with a gap of 2mm created in between two 3mm thick float glass with four gas nozzles, and these glasses are coated with conductive paint on the outer surface, while the surfaces inside the gap are cleaned and not coated. The 2mm gap is maintained by button spacers placed at distances of 200mm both along X and Y directions and by side spacers of thickness of 2mm, on the four edges. So a gap of 2mm is created inside the chamber and the buttons and side spacer are glued with 3M glue</a:t>
              </a:r>
              <a:r>
                <a:rPr lang="en-US" dirty="0" smtClean="0"/>
                <a:t>.</a:t>
              </a:r>
            </a:p>
            <a:p>
              <a:endParaRPr lang="en-US" dirty="0"/>
            </a:p>
          </p:txBody>
        </p:sp>
        <p:sp>
          <p:nvSpPr>
            <p:cNvPr id="5" name="TextBox 4"/>
            <p:cNvSpPr txBox="1"/>
            <p:nvPr/>
          </p:nvSpPr>
          <p:spPr>
            <a:xfrm>
              <a:off x="2362200" y="152400"/>
              <a:ext cx="2514600" cy="369332"/>
            </a:xfrm>
            <a:prstGeom prst="rect">
              <a:avLst/>
            </a:prstGeom>
            <a:noFill/>
          </p:spPr>
          <p:txBody>
            <a:bodyPr wrap="square" rtlCol="0">
              <a:spAutoFit/>
            </a:bodyPr>
            <a:lstStyle/>
            <a:p>
              <a:r>
                <a:rPr lang="en-US" dirty="0" smtClean="0"/>
                <a:t>Schematic: Glass Gap</a:t>
              </a:r>
              <a:endParaRPr lang="en-US"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304800"/>
            <a:ext cx="6629400" cy="5734050"/>
            <a:chOff x="1295400" y="304800"/>
            <a:chExt cx="6629400" cy="5734050"/>
          </a:xfrm>
        </p:grpSpPr>
        <p:pic>
          <p:nvPicPr>
            <p:cNvPr id="5122" name="Picture 2" descr="C:\ASAHI\ASAHI_Factory\IMG_0839.JPG"/>
            <p:cNvPicPr>
              <a:picLocks noChangeAspect="1" noChangeArrowheads="1"/>
            </p:cNvPicPr>
            <p:nvPr/>
          </p:nvPicPr>
          <p:blipFill>
            <a:blip r:embed="rId2" cstate="print"/>
            <a:srcRect/>
            <a:stretch>
              <a:fillRect/>
            </a:stretch>
          </p:blipFill>
          <p:spPr bwMode="auto">
            <a:xfrm>
              <a:off x="1295400" y="1066800"/>
              <a:ext cx="6629400" cy="4972050"/>
            </a:xfrm>
            <a:prstGeom prst="rect">
              <a:avLst/>
            </a:prstGeom>
            <a:noFill/>
          </p:spPr>
        </p:pic>
        <p:sp>
          <p:nvSpPr>
            <p:cNvPr id="3" name="TextBox 2"/>
            <p:cNvSpPr txBox="1"/>
            <p:nvPr/>
          </p:nvSpPr>
          <p:spPr>
            <a:xfrm>
              <a:off x="1371600" y="304800"/>
              <a:ext cx="5943600" cy="523220"/>
            </a:xfrm>
            <a:prstGeom prst="rect">
              <a:avLst/>
            </a:prstGeom>
            <a:noFill/>
          </p:spPr>
          <p:txBody>
            <a:bodyPr wrap="square" rtlCol="0">
              <a:spAutoFit/>
            </a:bodyPr>
            <a:lstStyle/>
            <a:p>
              <a:pPr algn="ctr"/>
              <a:r>
                <a:rPr lang="en-US" sz="2800" dirty="0" smtClean="0"/>
                <a:t>Glass Cleaning and Drying Machine</a:t>
              </a:r>
              <a:endParaRPr lang="en-US" sz="28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 groove: Etching Process</a:t>
            </a:r>
            <a:endParaRPr lang="en-US" dirty="0"/>
          </a:p>
        </p:txBody>
      </p:sp>
      <p:sp>
        <p:nvSpPr>
          <p:cNvPr id="3" name="Content Placeholder 2"/>
          <p:cNvSpPr>
            <a:spLocks noGrp="1"/>
          </p:cNvSpPr>
          <p:nvPr>
            <p:ph idx="1"/>
          </p:nvPr>
        </p:nvSpPr>
        <p:spPr/>
        <p:txBody>
          <a:bodyPr>
            <a:normAutofit/>
          </a:bodyPr>
          <a:lstStyle/>
          <a:p>
            <a:r>
              <a:rPr lang="en-US" sz="2400" dirty="0" smtClean="0"/>
              <a:t>HV  groove for High voltage lug fixation is done by chemical etching process.</a:t>
            </a:r>
          </a:p>
          <a:p>
            <a:r>
              <a:rPr lang="en-US" sz="2400" dirty="0" smtClean="0"/>
              <a:t>60</a:t>
            </a:r>
            <a:r>
              <a:rPr lang="en-US" sz="2400" dirty="0" smtClean="0"/>
              <a:t>% diluted Hydrofluoric acid has been used.</a:t>
            </a:r>
          </a:p>
          <a:p>
            <a:r>
              <a:rPr lang="en-US" sz="2400" dirty="0" smtClean="0"/>
              <a:t>First HV groove Die will be fixed by checking TOP and Bottom glass selection using wax.</a:t>
            </a:r>
          </a:p>
          <a:p>
            <a:r>
              <a:rPr lang="en-US" sz="2400" dirty="0" smtClean="0"/>
              <a:t>Near by surface   covered with plastic paper to avoid damage due to HF acid.</a:t>
            </a:r>
          </a:p>
          <a:p>
            <a:r>
              <a:rPr lang="en-US" sz="2400" dirty="0" smtClean="0"/>
              <a:t>Waited for 85 min.</a:t>
            </a:r>
          </a:p>
          <a:p>
            <a:r>
              <a:rPr lang="en-US" sz="2400" dirty="0" smtClean="0"/>
              <a:t>Thrice replacing HF during this process.</a:t>
            </a:r>
          </a:p>
          <a:p>
            <a:pPr>
              <a:buNone/>
            </a:pP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57200" y="609600"/>
            <a:ext cx="8229600" cy="5943600"/>
            <a:chOff x="457200" y="609600"/>
            <a:chExt cx="8229600" cy="5943600"/>
          </a:xfrm>
        </p:grpSpPr>
        <p:pic>
          <p:nvPicPr>
            <p:cNvPr id="20482" name="Picture 2" descr="C:\DHEP_ANUAL_Meeting\SG_Work\IMG_20160203_105608495.jpg"/>
            <p:cNvPicPr>
              <a:picLocks noChangeAspect="1" noChangeArrowheads="1"/>
            </p:cNvPicPr>
            <p:nvPr/>
          </p:nvPicPr>
          <p:blipFill>
            <a:blip r:embed="rId2"/>
            <a:srcRect/>
            <a:stretch>
              <a:fillRect/>
            </a:stretch>
          </p:blipFill>
          <p:spPr bwMode="auto">
            <a:xfrm>
              <a:off x="457200" y="1143000"/>
              <a:ext cx="8229600" cy="4572000"/>
            </a:xfrm>
            <a:prstGeom prst="rect">
              <a:avLst/>
            </a:prstGeom>
            <a:noFill/>
          </p:spPr>
        </p:pic>
        <p:sp>
          <p:nvSpPr>
            <p:cNvPr id="5" name="TextBox 4"/>
            <p:cNvSpPr txBox="1"/>
            <p:nvPr/>
          </p:nvSpPr>
          <p:spPr>
            <a:xfrm>
              <a:off x="6172200" y="6172200"/>
              <a:ext cx="1219200" cy="369332"/>
            </a:xfrm>
            <a:prstGeom prst="rect">
              <a:avLst/>
            </a:prstGeom>
            <a:noFill/>
          </p:spPr>
          <p:txBody>
            <a:bodyPr wrap="square" rtlCol="0">
              <a:spAutoFit/>
            </a:bodyPr>
            <a:lstStyle/>
            <a:p>
              <a:r>
                <a:rPr lang="en-US" dirty="0" smtClean="0"/>
                <a:t>Wax</a:t>
              </a:r>
              <a:endParaRPr lang="en-US" dirty="0"/>
            </a:p>
          </p:txBody>
        </p:sp>
        <p:cxnSp>
          <p:nvCxnSpPr>
            <p:cNvPr id="7" name="Straight Arrow Connector 6"/>
            <p:cNvCxnSpPr/>
            <p:nvPr/>
          </p:nvCxnSpPr>
          <p:spPr>
            <a:xfrm rot="16200000" flipV="1">
              <a:off x="3086100" y="5067300"/>
              <a:ext cx="1981200" cy="76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V="1">
              <a:off x="3810000" y="3505200"/>
              <a:ext cx="3048000" cy="1981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33800" y="6172200"/>
              <a:ext cx="762000" cy="381000"/>
            </a:xfrm>
            <a:prstGeom prst="rect">
              <a:avLst/>
            </a:prstGeom>
            <a:noFill/>
          </p:spPr>
          <p:txBody>
            <a:bodyPr wrap="square" rtlCol="0">
              <a:spAutoFit/>
            </a:bodyPr>
            <a:lstStyle/>
            <a:p>
              <a:r>
                <a:rPr lang="en-US" dirty="0" smtClean="0"/>
                <a:t>DIE</a:t>
              </a:r>
              <a:endParaRPr lang="en-US" dirty="0"/>
            </a:p>
          </p:txBody>
        </p:sp>
        <p:sp>
          <p:nvSpPr>
            <p:cNvPr id="12" name="TextBox 11"/>
            <p:cNvSpPr txBox="1"/>
            <p:nvPr/>
          </p:nvSpPr>
          <p:spPr>
            <a:xfrm>
              <a:off x="2362200" y="609600"/>
              <a:ext cx="4876800" cy="523220"/>
            </a:xfrm>
            <a:prstGeom prst="rect">
              <a:avLst/>
            </a:prstGeom>
            <a:noFill/>
          </p:spPr>
          <p:txBody>
            <a:bodyPr wrap="square" rtlCol="0">
              <a:spAutoFit/>
            </a:bodyPr>
            <a:lstStyle/>
            <a:p>
              <a:pPr algn="ctr"/>
              <a:r>
                <a:rPr lang="en-US" sz="2800" dirty="0" smtClean="0"/>
                <a:t>Etching process for HV Groove</a:t>
              </a:r>
              <a:endParaRPr lang="en-US" sz="2800" dirty="0"/>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3962" y="3073750"/>
            <a:ext cx="867076" cy="252165"/>
          </a:xfrm>
          <a:prstGeom prst="rect">
            <a:avLst/>
          </a:prstGeom>
          <a:noFill/>
        </p:spPr>
        <p:txBody>
          <a:bodyPr wrap="square" rtlCol="0">
            <a:spAutoFit/>
          </a:bodyPr>
          <a:lstStyle/>
          <a:p>
            <a:r>
              <a:rPr lang="en-US" dirty="0" smtClean="0">
                <a:solidFill>
                  <a:srgbClr val="FF0000"/>
                </a:solidFill>
              </a:rPr>
              <a:t>0.4mm Depth</a:t>
            </a:r>
            <a:endParaRPr lang="en-US" dirty="0">
              <a:solidFill>
                <a:srgbClr val="FF0000"/>
              </a:solidFill>
            </a:endParaRPr>
          </a:p>
        </p:txBody>
      </p:sp>
      <p:grpSp>
        <p:nvGrpSpPr>
          <p:cNvPr id="8" name="Group 7"/>
          <p:cNvGrpSpPr/>
          <p:nvPr/>
        </p:nvGrpSpPr>
        <p:grpSpPr>
          <a:xfrm>
            <a:off x="1066800" y="1524000"/>
            <a:ext cx="3581400" cy="4229100"/>
            <a:chOff x="1066800" y="1524000"/>
            <a:chExt cx="3581400" cy="4229100"/>
          </a:xfrm>
        </p:grpSpPr>
        <p:pic>
          <p:nvPicPr>
            <p:cNvPr id="23554" name="Picture 2" descr="C:\DHEP_ANUAL_Meeting\SG_Work\IMG_20160204_131253533.jpg"/>
            <p:cNvPicPr>
              <a:picLocks noChangeAspect="1" noChangeArrowheads="1"/>
            </p:cNvPicPr>
            <p:nvPr/>
          </p:nvPicPr>
          <p:blipFill>
            <a:blip r:embed="rId2" cstate="print"/>
            <a:srcRect l="20833"/>
            <a:stretch>
              <a:fillRect/>
            </a:stretch>
          </p:blipFill>
          <p:spPr bwMode="auto">
            <a:xfrm>
              <a:off x="1066800" y="2241331"/>
              <a:ext cx="3581400" cy="3511769"/>
            </a:xfrm>
            <a:prstGeom prst="rect">
              <a:avLst/>
            </a:prstGeom>
            <a:noFill/>
          </p:spPr>
        </p:pic>
        <p:sp>
          <p:nvSpPr>
            <p:cNvPr id="4" name="TextBox 3"/>
            <p:cNvSpPr txBox="1"/>
            <p:nvPr/>
          </p:nvSpPr>
          <p:spPr>
            <a:xfrm>
              <a:off x="1752600" y="1524000"/>
              <a:ext cx="2514600" cy="369332"/>
            </a:xfrm>
            <a:prstGeom prst="rect">
              <a:avLst/>
            </a:prstGeom>
            <a:noFill/>
          </p:spPr>
          <p:txBody>
            <a:bodyPr wrap="square" rtlCol="0">
              <a:spAutoFit/>
            </a:bodyPr>
            <a:lstStyle/>
            <a:p>
              <a:r>
                <a:rPr lang="en-US" dirty="0" smtClean="0"/>
                <a:t>Etched HV groove</a:t>
              </a:r>
              <a:endParaRPr lang="en-US" dirty="0"/>
            </a:p>
          </p:txBody>
        </p:sp>
      </p:grpSp>
      <p:grpSp>
        <p:nvGrpSpPr>
          <p:cNvPr id="9" name="Group 8"/>
          <p:cNvGrpSpPr/>
          <p:nvPr/>
        </p:nvGrpSpPr>
        <p:grpSpPr>
          <a:xfrm>
            <a:off x="5105400" y="1447800"/>
            <a:ext cx="3276600" cy="4250266"/>
            <a:chOff x="5105400" y="1447800"/>
            <a:chExt cx="3276600" cy="4250266"/>
          </a:xfrm>
        </p:grpSpPr>
        <p:pic>
          <p:nvPicPr>
            <p:cNvPr id="1026" name="Picture 2" descr="C:\DHEP_ANUAL_Meeting\SG_Work\IMG_20160208_114309166.jpg"/>
            <p:cNvPicPr>
              <a:picLocks noChangeAspect="1" noChangeArrowheads="1"/>
            </p:cNvPicPr>
            <p:nvPr/>
          </p:nvPicPr>
          <p:blipFill>
            <a:blip r:embed="rId3" cstate="print"/>
            <a:srcRect/>
            <a:stretch>
              <a:fillRect/>
            </a:stretch>
          </p:blipFill>
          <p:spPr bwMode="auto">
            <a:xfrm>
              <a:off x="5562600" y="2192867"/>
              <a:ext cx="1971675" cy="3505199"/>
            </a:xfrm>
            <a:prstGeom prst="rect">
              <a:avLst/>
            </a:prstGeom>
            <a:noFill/>
          </p:spPr>
        </p:pic>
        <p:sp>
          <p:nvSpPr>
            <p:cNvPr id="7" name="TextBox 6"/>
            <p:cNvSpPr txBox="1"/>
            <p:nvPr/>
          </p:nvSpPr>
          <p:spPr>
            <a:xfrm>
              <a:off x="5105400" y="1447800"/>
              <a:ext cx="3276600" cy="369332"/>
            </a:xfrm>
            <a:prstGeom prst="rect">
              <a:avLst/>
            </a:prstGeom>
            <a:noFill/>
          </p:spPr>
          <p:txBody>
            <a:bodyPr wrap="square" rtlCol="0">
              <a:spAutoFit/>
            </a:bodyPr>
            <a:lstStyle/>
            <a:p>
              <a:r>
                <a:rPr lang="en-US" dirty="0" smtClean="0"/>
                <a:t>HV Lug on the Painted glass</a:t>
              </a:r>
              <a:endParaRPr lang="en-US" dirty="0"/>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TotalTime>
  <Words>515</Words>
  <Application>Microsoft Office PowerPoint</Application>
  <PresentationFormat>On-screen Show (4:3)</PresentationFormat>
  <Paragraphs>79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RPC Production status for Engineering Module  &amp; Detector stack at IICHEP, Madurai</vt:lpstr>
      <vt:lpstr>Slide 2</vt:lpstr>
      <vt:lpstr>Slide 3</vt:lpstr>
      <vt:lpstr>Slide 4</vt:lpstr>
      <vt:lpstr>Slide 5</vt:lpstr>
      <vt:lpstr>Slide 6</vt:lpstr>
      <vt:lpstr>HV groove: Etching Process</vt:lpstr>
      <vt:lpstr>Slide 8</vt:lpstr>
      <vt:lpstr>Slide 9</vt:lpstr>
      <vt:lpstr>Slide 10</vt:lpstr>
      <vt:lpstr>Slide 11</vt:lpstr>
      <vt:lpstr>Slide 12</vt:lpstr>
      <vt:lpstr>Slide 13</vt:lpstr>
      <vt:lpstr>Slide 14</vt:lpstr>
      <vt:lpstr>Slide 15</vt:lpstr>
      <vt:lpstr>Detector stack at IICHEP, Madurai</vt:lpstr>
      <vt:lpstr>Slide 17</vt:lpstr>
      <vt:lpstr>Slide 18</vt:lpstr>
      <vt:lpstr>Slide 19</vt:lpstr>
      <vt:lpstr>Slide 20</vt:lpstr>
      <vt:lpstr>Slide 21</vt:lpstr>
      <vt:lpstr>Slide 22</vt:lpstr>
      <vt:lpstr>Slide 23</vt:lpstr>
      <vt:lpstr>Slide 24</vt:lpstr>
      <vt:lpstr>Summary</vt:lpstr>
      <vt:lpstr>Hope for early clearance  from Tamilnadu Government to built the INO detector</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RPC work at Saint Gobain</dc:title>
  <dc:creator>me</dc:creator>
  <cp:lastModifiedBy>Kalmani</cp:lastModifiedBy>
  <cp:revision>53</cp:revision>
  <dcterms:created xsi:type="dcterms:W3CDTF">2016-04-05T17:53:37Z</dcterms:created>
  <dcterms:modified xsi:type="dcterms:W3CDTF">2016-04-08T07:57:34Z</dcterms:modified>
</cp:coreProperties>
</file>