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9" r:id="rId3"/>
    <p:sldId id="340" r:id="rId4"/>
    <p:sldId id="395" r:id="rId5"/>
    <p:sldId id="394" r:id="rId6"/>
    <p:sldId id="361" r:id="rId7"/>
    <p:sldId id="342" r:id="rId8"/>
    <p:sldId id="397" r:id="rId9"/>
    <p:sldId id="362" r:id="rId10"/>
    <p:sldId id="396" r:id="rId11"/>
    <p:sldId id="393" r:id="rId12"/>
    <p:sldId id="369" r:id="rId13"/>
    <p:sldId id="348" r:id="rId14"/>
    <p:sldId id="349" r:id="rId15"/>
    <p:sldId id="374" r:id="rId16"/>
    <p:sldId id="402" r:id="rId17"/>
    <p:sldId id="403" r:id="rId18"/>
    <p:sldId id="404" r:id="rId19"/>
    <p:sldId id="398" r:id="rId20"/>
    <p:sldId id="399" r:id="rId21"/>
    <p:sldId id="262" r:id="rId22"/>
    <p:sldId id="263" r:id="rId23"/>
    <p:sldId id="264" r:id="rId24"/>
    <p:sldId id="265" r:id="rId25"/>
    <p:sldId id="266" r:id="rId26"/>
    <p:sldId id="267" r:id="rId27"/>
    <p:sldId id="268" r:id="rId28"/>
    <p:sldId id="269" r:id="rId29"/>
    <p:sldId id="271" r:id="rId30"/>
    <p:sldId id="272" r:id="rId31"/>
    <p:sldId id="273" r:id="rId32"/>
    <p:sldId id="274" r:id="rId33"/>
    <p:sldId id="275" r:id="rId34"/>
    <p:sldId id="276" r:id="rId35"/>
    <p:sldId id="277" r:id="rId36"/>
    <p:sldId id="278" r:id="rId37"/>
    <p:sldId id="279" r:id="rId38"/>
    <p:sldId id="405" r:id="rId39"/>
    <p:sldId id="280" r:id="rId40"/>
    <p:sldId id="26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55556" autoAdjust="0"/>
  </p:normalViewPr>
  <p:slideViewPr>
    <p:cSldViewPr>
      <p:cViewPr varScale="1">
        <p:scale>
          <a:sx n="46" d="100"/>
          <a:sy n="46" d="100"/>
        </p:scale>
        <p:origin x="193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winfiles.fos.auckland.ac.nz\Share\ELLa\Current%20Studies%20Testing\Current%20Data%20Collecting\WTG\Data%20analysis_SA_1511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infiles.fos.auckland.ac.nz\Share\ELLa\Research%20Projects\WTG\WTG_Diss1\WTG%20Data%20shee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infiles.fos.auckland.ac.nz\Share\ELLa\Research%20Projects\WTG\Study1_analysis\Master%20WTG_29Nov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329491264"/>
        <c:axId val="329486560"/>
      </c:barChart>
      <c:catAx>
        <c:axId val="329491264"/>
        <c:scaling>
          <c:orientation val="minMax"/>
        </c:scaling>
        <c:delete val="0"/>
        <c:axPos val="b"/>
        <c:numFmt formatCode="General" sourceLinked="0"/>
        <c:majorTickMark val="out"/>
        <c:minorTickMark val="none"/>
        <c:tickLblPos val="nextTo"/>
        <c:crossAx val="329486560"/>
        <c:crosses val="autoZero"/>
        <c:auto val="1"/>
        <c:lblAlgn val="ctr"/>
        <c:lblOffset val="100"/>
        <c:noMultiLvlLbl val="0"/>
      </c:catAx>
      <c:valAx>
        <c:axId val="329486560"/>
        <c:scaling>
          <c:orientation val="minMax"/>
          <c:max val="1"/>
          <c:min val="0"/>
        </c:scaling>
        <c:delete val="1"/>
        <c:axPos val="l"/>
        <c:title>
          <c:tx>
            <c:rich>
              <a:bodyPr rot="-5400000" vert="horz"/>
              <a:lstStyle/>
              <a:p>
                <a:pPr>
                  <a:defRPr/>
                </a:pPr>
                <a:r>
                  <a:rPr lang="en-NZ"/>
                  <a:t>Proportion </a:t>
                </a:r>
              </a:p>
            </c:rich>
          </c:tx>
          <c:layout/>
          <c:overlay val="0"/>
        </c:title>
        <c:numFmt formatCode="0.00" sourceLinked="1"/>
        <c:majorTickMark val="out"/>
        <c:minorTickMark val="none"/>
        <c:tickLblPos val="nextTo"/>
        <c:crossAx val="3294912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0548903499568"/>
          <c:y val="3.4091660982816206E-2"/>
          <c:w val="0.82752068357283004"/>
          <c:h val="0.88414681202229295"/>
        </c:manualLayout>
      </c:layout>
      <c:barChart>
        <c:barDir val="col"/>
        <c:grouping val="clustered"/>
        <c:varyColors val="0"/>
        <c:ser>
          <c:idx val="0"/>
          <c:order val="0"/>
          <c:spPr>
            <a:solidFill>
              <a:schemeClr val="accent1"/>
            </a:solidFill>
            <a:ln>
              <a:noFill/>
            </a:ln>
            <a:effectLst/>
          </c:spPr>
          <c:invertIfNegative val="0"/>
          <c:errBars>
            <c:errBarType val="both"/>
            <c:errValType val="stdErr"/>
            <c:noEndCap val="0"/>
          </c:errBars>
          <c:cat>
            <c:strRef>
              <c:f>'Data sheet_Diss 1'!$AQ$16:$AQ$17</c:f>
              <c:strCache>
                <c:ptCount val="2"/>
                <c:pt idx="0">
                  <c:v>Baseline</c:v>
                </c:pt>
                <c:pt idx="1">
                  <c:v>Test</c:v>
                </c:pt>
              </c:strCache>
            </c:strRef>
          </c:cat>
          <c:val>
            <c:numRef>
              <c:f>'Data sheet_Diss 1'!$AR$16:$AR$17</c:f>
              <c:numCache>
                <c:formatCode>General</c:formatCode>
                <c:ptCount val="2"/>
                <c:pt idx="0">
                  <c:v>0.43824269641030128</c:v>
                </c:pt>
                <c:pt idx="1">
                  <c:v>0.49298139486233655</c:v>
                </c:pt>
              </c:numCache>
            </c:numRef>
          </c:val>
        </c:ser>
        <c:dLbls>
          <c:showLegendKey val="0"/>
          <c:showVal val="0"/>
          <c:showCatName val="0"/>
          <c:showSerName val="0"/>
          <c:showPercent val="0"/>
          <c:showBubbleSize val="0"/>
        </c:dLbls>
        <c:gapWidth val="219"/>
        <c:overlap val="-27"/>
        <c:axId val="329487344"/>
        <c:axId val="329489304"/>
      </c:barChart>
      <c:catAx>
        <c:axId val="32948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9489304"/>
        <c:crosses val="autoZero"/>
        <c:auto val="1"/>
        <c:lblAlgn val="ctr"/>
        <c:lblOffset val="100"/>
        <c:noMultiLvlLbl val="0"/>
      </c:catAx>
      <c:valAx>
        <c:axId val="329489304"/>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latin typeface="Times New Roman" panose="02020603050405020304" pitchFamily="18" charset="0"/>
                    <a:cs typeface="Times New Roman" panose="02020603050405020304" pitchFamily="18" charset="0"/>
                  </a:rPr>
                  <a:t>Proportion time looking at group toy</a:t>
                </a:r>
              </a:p>
              <a:p>
                <a:pPr>
                  <a:defRPr sz="133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NZ">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948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'19 m.o. comparison_N = 24'!$N$69</c:f>
              <c:strCache>
                <c:ptCount val="1"/>
                <c:pt idx="0">
                  <c:v>Distributed</c:v>
                </c:pt>
              </c:strCache>
            </c:strRef>
          </c:tx>
          <c:spPr>
            <a:solidFill>
              <a:schemeClr val="tx2"/>
            </a:solidFill>
            <a:ln w="28575">
              <a:solidFill>
                <a:schemeClr val="tx1"/>
              </a:solidFill>
            </a:ln>
          </c:spPr>
          <c:invertIfNegative val="0"/>
          <c:errBars>
            <c:errBarType val="both"/>
            <c:errValType val="cust"/>
            <c:noEndCap val="0"/>
            <c:plus>
              <c:numLit>
                <c:formatCode>General</c:formatCode>
                <c:ptCount val="1"/>
                <c:pt idx="0">
                  <c:v>4.0000000000000022E-2</c:v>
                </c:pt>
              </c:numLit>
            </c:plus>
            <c:minus>
              <c:numLit>
                <c:formatCode>General</c:formatCode>
                <c:ptCount val="1"/>
                <c:pt idx="0">
                  <c:v>4.0000000000000022E-2</c:v>
                </c:pt>
              </c:numLit>
            </c:minus>
            <c:spPr>
              <a:ln w="19050"/>
            </c:spPr>
          </c:errBars>
          <c:cat>
            <c:strRef>
              <c:f>'19 m.o. comparison_N = 24'!$O$68:$P$68</c:f>
              <c:strCache>
                <c:ptCount val="2"/>
                <c:pt idx="0">
                  <c:v>12-month-olds</c:v>
                </c:pt>
                <c:pt idx="1">
                  <c:v>19-month-olds</c:v>
                </c:pt>
              </c:strCache>
            </c:strRef>
          </c:cat>
          <c:val>
            <c:numRef>
              <c:f>'19 m.o. comparison_N = 24'!$O$69:$P$69</c:f>
              <c:numCache>
                <c:formatCode>General</c:formatCode>
                <c:ptCount val="2"/>
                <c:pt idx="0">
                  <c:v>0.43219730037267151</c:v>
                </c:pt>
                <c:pt idx="1">
                  <c:v>0.56802927460332486</c:v>
                </c:pt>
              </c:numCache>
            </c:numRef>
          </c:val>
        </c:ser>
        <c:ser>
          <c:idx val="1"/>
          <c:order val="1"/>
          <c:tx>
            <c:strRef>
              <c:f>'19 m.o. comparison_N = 24'!$N$70</c:f>
              <c:strCache>
                <c:ptCount val="1"/>
                <c:pt idx="0">
                  <c:v>Exemplar</c:v>
                </c:pt>
              </c:strCache>
            </c:strRef>
          </c:tx>
          <c:spPr>
            <a:solidFill>
              <a:schemeClr val="bg1">
                <a:lumMod val="75000"/>
              </a:schemeClr>
            </a:solidFill>
            <a:ln w="28575">
              <a:solidFill>
                <a:schemeClr val="tx1"/>
              </a:solidFill>
            </a:ln>
          </c:spPr>
          <c:invertIfNegative val="0"/>
          <c:errBars>
            <c:errBarType val="both"/>
            <c:errValType val="cust"/>
            <c:noEndCap val="0"/>
            <c:plus>
              <c:numLit>
                <c:formatCode>General</c:formatCode>
                <c:ptCount val="1"/>
                <c:pt idx="0">
                  <c:v>4.0000000000000022E-2</c:v>
                </c:pt>
              </c:numLit>
            </c:plus>
            <c:minus>
              <c:numLit>
                <c:formatCode>General</c:formatCode>
                <c:ptCount val="1"/>
                <c:pt idx="0">
                  <c:v>4.0000000000000022E-2</c:v>
                </c:pt>
              </c:numLit>
            </c:minus>
            <c:spPr>
              <a:ln w="19050">
                <a:solidFill>
                  <a:schemeClr val="tx1"/>
                </a:solidFill>
              </a:ln>
            </c:spPr>
          </c:errBars>
          <c:cat>
            <c:strRef>
              <c:f>'19 m.o. comparison_N = 24'!$O$68:$P$68</c:f>
              <c:strCache>
                <c:ptCount val="2"/>
                <c:pt idx="0">
                  <c:v>12-month-olds</c:v>
                </c:pt>
                <c:pt idx="1">
                  <c:v>19-month-olds</c:v>
                </c:pt>
              </c:strCache>
            </c:strRef>
          </c:cat>
          <c:val>
            <c:numRef>
              <c:f>'19 m.o. comparison_N = 24'!$O$70:$P$70</c:f>
              <c:numCache>
                <c:formatCode>General</c:formatCode>
                <c:ptCount val="2"/>
                <c:pt idx="1">
                  <c:v>0.43721830780816623</c:v>
                </c:pt>
              </c:numCache>
            </c:numRef>
          </c:val>
        </c:ser>
        <c:dLbls>
          <c:showLegendKey val="0"/>
          <c:showVal val="0"/>
          <c:showCatName val="0"/>
          <c:showSerName val="0"/>
          <c:showPercent val="0"/>
          <c:showBubbleSize val="0"/>
        </c:dLbls>
        <c:gapWidth val="150"/>
        <c:axId val="329488128"/>
        <c:axId val="329488912"/>
      </c:barChart>
      <c:catAx>
        <c:axId val="329488128"/>
        <c:scaling>
          <c:orientation val="minMax"/>
        </c:scaling>
        <c:delete val="0"/>
        <c:axPos val="b"/>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329488912"/>
        <c:crosses val="autoZero"/>
        <c:auto val="1"/>
        <c:lblAlgn val="ctr"/>
        <c:lblOffset val="100"/>
        <c:noMultiLvlLbl val="0"/>
      </c:catAx>
      <c:valAx>
        <c:axId val="329488912"/>
        <c:scaling>
          <c:orientation val="minMax"/>
          <c:max val="1"/>
        </c:scaling>
        <c:delete val="0"/>
        <c:axPos val="l"/>
        <c:title>
          <c:tx>
            <c:rich>
              <a:bodyPr rot="-5400000" vert="horz"/>
              <a:lstStyle/>
              <a:p>
                <a:pPr>
                  <a:defRPr sz="1200">
                    <a:latin typeface="Times New Roman" panose="02020603050405020304" pitchFamily="18" charset="0"/>
                    <a:cs typeface="Times New Roman" panose="02020603050405020304" pitchFamily="18" charset="0"/>
                  </a:defRPr>
                </a:pPr>
                <a:r>
                  <a:rPr lang="en-NZ" sz="1200" dirty="0">
                    <a:latin typeface="Times New Roman" panose="02020603050405020304" pitchFamily="18" charset="0"/>
                    <a:cs typeface="Times New Roman" panose="02020603050405020304" pitchFamily="18" charset="0"/>
                  </a:rPr>
                  <a:t>Proportion looking at the group box</a:t>
                </a:r>
              </a:p>
            </c:rich>
          </c:tx>
          <c:layout/>
          <c:overlay val="0"/>
        </c:title>
        <c:numFmt formatCode="General" sourceLinked="1"/>
        <c:majorTickMark val="out"/>
        <c:minorTickMark val="none"/>
        <c:tickLblPos val="nextTo"/>
        <c:crossAx val="329488128"/>
        <c:crosses val="autoZero"/>
        <c:crossBetween val="between"/>
      </c:valAx>
    </c:plotArea>
    <c:legend>
      <c:legendPos val="r"/>
      <c:layout>
        <c:manualLayout>
          <c:xMode val="edge"/>
          <c:yMode val="edge"/>
          <c:x val="0.77344510061242511"/>
          <c:y val="7.369021580635754E-2"/>
          <c:w val="0.20667019987886129"/>
          <c:h val="0.13166766769409483"/>
        </c:manualLayout>
      </c:layout>
      <c:overlay val="0"/>
      <c:txPr>
        <a:bodyPr/>
        <a:lstStyle/>
        <a:p>
          <a:pPr>
            <a:defRPr sz="14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0.1214</cdr:x>
      <cdr:y>0.46311</cdr:y>
    </cdr:from>
    <cdr:to>
      <cdr:x>0.83935</cdr:x>
      <cdr:y>0.46346</cdr:y>
    </cdr:to>
    <cdr:sp macro="" textlink="">
      <cdr:nvSpPr>
        <cdr:cNvPr id="11" name="Straight Connector 10"/>
        <cdr:cNvSpPr/>
      </cdr:nvSpPr>
      <cdr:spPr>
        <a:xfrm xmlns:a="http://schemas.openxmlformats.org/drawingml/2006/main">
          <a:off x="721568" y="2105000"/>
          <a:ext cx="4267200" cy="1588"/>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ln>
              <a:solidFill>
                <a:schemeClr val="tx1"/>
              </a:solidFill>
            </a:ln>
          </a:endParaRPr>
        </a:p>
      </cdr:txBody>
    </cdr:sp>
  </cdr:relSizeAnchor>
  <cdr:relSizeAnchor xmlns:cdr="http://schemas.openxmlformats.org/drawingml/2006/chartDrawing">
    <cdr:from>
      <cdr:x>0.5573</cdr:x>
      <cdr:y>0.29547</cdr:y>
    </cdr:from>
    <cdr:to>
      <cdr:x>0.7432</cdr:x>
      <cdr:y>0.35414</cdr:y>
    </cdr:to>
    <cdr:sp macro="" textlink="">
      <cdr:nvSpPr>
        <cdr:cNvPr id="12" name="Left Brace 11"/>
        <cdr:cNvSpPr/>
      </cdr:nvSpPr>
      <cdr:spPr>
        <a:xfrm xmlns:a="http://schemas.openxmlformats.org/drawingml/2006/main" rot="5400000">
          <a:off x="3731468" y="923900"/>
          <a:ext cx="266700" cy="1104900"/>
        </a:xfrm>
        <a:prstGeom xmlns:a="http://schemas.openxmlformats.org/drawingml/2006/main" prst="leftBrac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2B6249-C0CA-45C8-918D-1B879FA6FF00}" type="datetimeFigureOut">
              <a:rPr lang="en-US" smtClean="0"/>
              <a:pPr/>
              <a:t>7/22/2016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3E9EA-06F2-4C8C-920E-DAE9FB55CA38}" type="slidenum">
              <a:rPr lang="en-US" smtClean="0"/>
              <a:pPr/>
              <a:t>‹#›</a:t>
            </a:fld>
            <a:endParaRPr lang="en-US" dirty="0"/>
          </a:p>
        </p:txBody>
      </p:sp>
    </p:spTree>
    <p:extLst>
      <p:ext uri="{BB962C8B-B14F-4D97-AF65-F5344CB8AC3E}">
        <p14:creationId xmlns:p14="http://schemas.microsoft.com/office/powerpoint/2010/main" val="223085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Good afternoon everyone. My name is Sweta </a:t>
            </a:r>
            <a:r>
              <a:rPr lang="en-US" sz="1200" kern="1200" dirty="0" err="1" smtClean="0">
                <a:solidFill>
                  <a:schemeClr val="tx1"/>
                </a:solidFill>
                <a:latin typeface="+mn-lt"/>
                <a:ea typeface="+mn-ea"/>
                <a:cs typeface="+mn-cs"/>
              </a:rPr>
              <a:t>Anantharaman</a:t>
            </a:r>
            <a:r>
              <a:rPr lang="en-US" sz="1200" kern="1200" dirty="0" smtClean="0">
                <a:solidFill>
                  <a:schemeClr val="tx1"/>
                </a:solidFill>
                <a:latin typeface="+mn-lt"/>
                <a:ea typeface="+mn-ea"/>
                <a:cs typeface="+mn-cs"/>
              </a:rPr>
              <a:t> and I would like to start by thanking Dr </a:t>
            </a:r>
            <a:r>
              <a:rPr lang="en-US" sz="1200" kern="1200" dirty="0" err="1" smtClean="0">
                <a:solidFill>
                  <a:schemeClr val="tx1"/>
                </a:solidFill>
                <a:latin typeface="+mn-lt"/>
                <a:ea typeface="+mn-ea"/>
                <a:cs typeface="+mn-cs"/>
              </a:rPr>
              <a:t>Satyanarayana</a:t>
            </a:r>
            <a:r>
              <a:rPr lang="en-US" sz="1200" kern="1200" dirty="0" smtClean="0">
                <a:solidFill>
                  <a:schemeClr val="tx1"/>
                </a:solidFill>
                <a:latin typeface="+mn-lt"/>
                <a:ea typeface="+mn-ea"/>
                <a:cs typeface="+mn-cs"/>
              </a:rPr>
              <a:t> for inviting me to present at this symposium.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 really excited to be here and talking to you about research in socio-cognitive development</a:t>
            </a:r>
            <a:r>
              <a:rPr lang="en-US" sz="1200" kern="1200" baseline="0" dirty="0" smtClean="0">
                <a:solidFill>
                  <a:schemeClr val="tx1"/>
                </a:solidFill>
                <a:latin typeface="+mn-lt"/>
                <a:ea typeface="+mn-ea"/>
                <a:cs typeface="+mn-cs"/>
              </a:rPr>
              <a:t> – I’ll be introducing you to a couple of techniques in developmental psych and corresponding studies that you use these techniques to understand how much babies understand of their social worlds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Let me tell you a bit about my background and how I got to around to studying cognitive development. I trained as a clinical psychologist at U of Mumbai and worked in a comprehensive epilepsy surgery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at KEM Hospital for a few years before going to the UK for further training in atypical development. Whilst there, I got an opportunity to volunteer at the </a:t>
            </a:r>
            <a:r>
              <a:rPr lang="en-US" sz="1200" kern="1200" dirty="0" err="1" smtClean="0">
                <a:solidFill>
                  <a:schemeClr val="tx1"/>
                </a:solidFill>
                <a:latin typeface="+mn-lt"/>
                <a:ea typeface="+mn-ea"/>
                <a:cs typeface="+mn-cs"/>
              </a:rPr>
              <a:t>Babylab</a:t>
            </a:r>
            <a:r>
              <a:rPr lang="en-US" sz="1200" kern="1200" dirty="0" smtClean="0">
                <a:solidFill>
                  <a:schemeClr val="tx1"/>
                </a:solidFill>
                <a:latin typeface="+mn-lt"/>
                <a:ea typeface="+mn-ea"/>
                <a:cs typeface="+mn-cs"/>
              </a:rPr>
              <a:t> at university. I really enjoyed my time working</a:t>
            </a:r>
            <a:r>
              <a:rPr lang="en-US" sz="1200" kern="1200" baseline="0" dirty="0" smtClean="0">
                <a:solidFill>
                  <a:schemeClr val="tx1"/>
                </a:solidFill>
                <a:latin typeface="+mn-lt"/>
                <a:ea typeface="+mn-ea"/>
                <a:cs typeface="+mn-cs"/>
              </a:rPr>
              <a:t> with energetic </a:t>
            </a:r>
            <a:r>
              <a:rPr lang="en-US" sz="1200" kern="1200" baseline="0" dirty="0" err="1" smtClean="0">
                <a:solidFill>
                  <a:schemeClr val="tx1"/>
                </a:solidFill>
                <a:latin typeface="+mn-lt"/>
                <a:ea typeface="+mn-ea"/>
                <a:cs typeface="+mn-cs"/>
              </a:rPr>
              <a:t>lil</a:t>
            </a:r>
            <a:r>
              <a:rPr lang="en-US" sz="1200" kern="1200" baseline="0" dirty="0" smtClean="0">
                <a:solidFill>
                  <a:schemeClr val="tx1"/>
                </a:solidFill>
                <a:latin typeface="+mn-lt"/>
                <a:ea typeface="+mn-ea"/>
                <a:cs typeface="+mn-cs"/>
              </a:rPr>
              <a:t> ones and </a:t>
            </a:r>
            <a:r>
              <a:rPr lang="en-US" sz="1200" kern="1200" dirty="0" smtClean="0">
                <a:solidFill>
                  <a:schemeClr val="tx1"/>
                </a:solidFill>
                <a:latin typeface="+mn-lt"/>
                <a:ea typeface="+mn-ea"/>
                <a:cs typeface="+mn-cs"/>
              </a:rPr>
              <a:t>I discovered my fascination</a:t>
            </a:r>
            <a:r>
              <a:rPr lang="en-US" sz="1200" kern="1200" baseline="0" dirty="0" smtClean="0">
                <a:solidFill>
                  <a:schemeClr val="tx1"/>
                </a:solidFill>
                <a:latin typeface="+mn-lt"/>
                <a:ea typeface="+mn-ea"/>
                <a:cs typeface="+mn-cs"/>
              </a:rPr>
              <a:t> for </a:t>
            </a:r>
            <a:r>
              <a:rPr lang="en-US" sz="1200" kern="1200" dirty="0" smtClean="0">
                <a:solidFill>
                  <a:schemeClr val="tx1"/>
                </a:solidFill>
                <a:latin typeface="+mn-lt"/>
                <a:ea typeface="+mn-ea"/>
                <a:cs typeface="+mn-cs"/>
              </a:rPr>
              <a:t>I love experimental</a:t>
            </a:r>
            <a:r>
              <a:rPr lang="en-US" sz="1200" kern="1200" baseline="0" dirty="0" smtClean="0">
                <a:solidFill>
                  <a:schemeClr val="tx1"/>
                </a:solidFill>
                <a:latin typeface="+mn-lt"/>
                <a:ea typeface="+mn-ea"/>
                <a:cs typeface="+mn-cs"/>
              </a:rPr>
              <a:t> methodologies -</a:t>
            </a:r>
            <a:r>
              <a:rPr lang="en-US" sz="1200" kern="1200" dirty="0" smtClean="0">
                <a:solidFill>
                  <a:schemeClr val="tx1"/>
                </a:solidFill>
                <a:latin typeface="+mn-lt"/>
                <a:ea typeface="+mn-ea"/>
                <a:cs typeface="+mn-cs"/>
              </a:rPr>
              <a:t> the challenge of designing a new methodology or tweaking an existing one to examine</a:t>
            </a:r>
            <a:r>
              <a:rPr lang="en-US" sz="1200" kern="1200" baseline="0" dirty="0" smtClean="0">
                <a:solidFill>
                  <a:schemeClr val="tx1"/>
                </a:solidFill>
                <a:latin typeface="+mn-lt"/>
                <a:ea typeface="+mn-ea"/>
                <a:cs typeface="+mn-cs"/>
              </a:rPr>
              <a:t> social and cognitive phenomena. Another thing that happened were </a:t>
            </a:r>
            <a:r>
              <a:rPr lang="en-US" sz="1200" kern="1200" dirty="0" smtClean="0">
                <a:solidFill>
                  <a:schemeClr val="tx1"/>
                </a:solidFill>
                <a:latin typeface="+mn-lt"/>
                <a:ea typeface="+mn-ea"/>
                <a:cs typeface="+mn-cs"/>
              </a:rPr>
              <a:t>Conversations and thoughts that had been brewing for a long time while studying </a:t>
            </a:r>
            <a:r>
              <a:rPr lang="en-US" sz="1200" kern="1200" dirty="0" err="1" smtClean="0">
                <a:solidFill>
                  <a:schemeClr val="tx1"/>
                </a:solidFill>
                <a:latin typeface="+mn-lt"/>
                <a:ea typeface="+mn-ea"/>
                <a:cs typeface="+mn-cs"/>
              </a:rPr>
              <a:t>atypicality</a:t>
            </a:r>
            <a:r>
              <a:rPr lang="en-US" sz="1200" kern="1200" dirty="0" smtClean="0">
                <a:solidFill>
                  <a:schemeClr val="tx1"/>
                </a:solidFill>
                <a:latin typeface="+mn-lt"/>
                <a:ea typeface="+mn-ea"/>
                <a:cs typeface="+mn-cs"/>
              </a:rPr>
              <a:t> for so</a:t>
            </a:r>
            <a:r>
              <a:rPr lang="en-US" sz="1200" kern="1200" baseline="0" dirty="0" smtClean="0">
                <a:solidFill>
                  <a:schemeClr val="tx1"/>
                </a:solidFill>
                <a:latin typeface="+mn-lt"/>
                <a:ea typeface="+mn-ea"/>
                <a:cs typeface="+mn-cs"/>
              </a:rPr>
              <a:t> many years</a:t>
            </a:r>
            <a:r>
              <a:rPr lang="en-US" sz="1200" kern="1200" dirty="0" smtClean="0">
                <a:solidFill>
                  <a:schemeClr val="tx1"/>
                </a:solidFill>
                <a:latin typeface="+mn-lt"/>
                <a:ea typeface="+mn-ea"/>
                <a:cs typeface="+mn-cs"/>
              </a:rPr>
              <a:t> - it's pretty darn remarkable that most of us are able to get on with our lives without much fuss and 'normally'. Get out of bed and get to work handle colleagues, friends, relationships in our lives</a:t>
            </a:r>
            <a:r>
              <a:rPr lang="en-US" sz="1200" kern="1200" baseline="0" dirty="0" smtClean="0">
                <a:solidFill>
                  <a:schemeClr val="tx1"/>
                </a:solidFill>
                <a:latin typeface="+mn-lt"/>
                <a:ea typeface="+mn-ea"/>
                <a:cs typeface="+mn-cs"/>
              </a:rPr>
              <a:t> and getting through the day</a:t>
            </a:r>
            <a:r>
              <a:rPr lang="en-US" sz="1200" kern="1200" dirty="0" smtClean="0">
                <a:solidFill>
                  <a:schemeClr val="tx1"/>
                </a:solidFill>
                <a:latin typeface="+mn-lt"/>
                <a:ea typeface="+mn-ea"/>
                <a:cs typeface="+mn-cs"/>
              </a:rPr>
              <a:t> without killing anyone</a:t>
            </a:r>
          </a:p>
          <a:p>
            <a:endParaRPr lang="en-US" dirty="0"/>
          </a:p>
        </p:txBody>
      </p:sp>
      <p:sp>
        <p:nvSpPr>
          <p:cNvPr id="4" name="Slide Number Placeholder 3"/>
          <p:cNvSpPr>
            <a:spLocks noGrp="1"/>
          </p:cNvSpPr>
          <p:nvPr>
            <p:ph type="sldNum" sz="quarter" idx="10"/>
          </p:nvPr>
        </p:nvSpPr>
        <p:spPr/>
        <p:txBody>
          <a:bodyPr/>
          <a:lstStyle/>
          <a:p>
            <a:fld id="{5773E9EA-06F2-4C8C-920E-DAE9FB55CA38}" type="slidenum">
              <a:rPr lang="en-US" smtClean="0"/>
              <a:pPr/>
              <a:t>1</a:t>
            </a:fld>
            <a:endParaRPr lang="en-US"/>
          </a:p>
        </p:txBody>
      </p:sp>
    </p:spTree>
    <p:extLst>
      <p:ext uri="{BB962C8B-B14F-4D97-AF65-F5344CB8AC3E}">
        <p14:creationId xmlns:p14="http://schemas.microsoft.com/office/powerpoint/2010/main" val="250402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p:cNvSpPr>
          <p:nvPr>
            <p:ph type="ftr" idx="11"/>
          </p:nvPr>
        </p:nvSpPr>
        <p:spPr>
          <a:xfrm>
            <a:off x="5257800" y="612775"/>
            <a:ext cx="1325700" cy="457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8782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dirty="0" smtClean="0"/>
              <a:t>Sides</a:t>
            </a:r>
            <a:r>
              <a:rPr lang="en" sz="1800" b="0" i="0" u="none" strike="noStrike" cap="none" baseline="0" dirty="0" smtClean="0"/>
              <a:t> are changed just to make sure that infants’ looking is not confounded by a side preference – i.e. the actor always reaches for things on the left</a:t>
            </a:r>
            <a:endParaRPr lang="en" sz="1800" b="0" i="0" u="none" strike="noStrike" cap="none" dirty="0"/>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None/>
            </a:pPr>
            <a:r>
              <a:rPr lang="en"/>
              <a:t> </a:t>
            </a:r>
          </a:p>
        </p:txBody>
      </p:sp>
    </p:spTree>
    <p:extLst>
      <p:ext uri="{BB962C8B-B14F-4D97-AF65-F5344CB8AC3E}">
        <p14:creationId xmlns:p14="http://schemas.microsoft.com/office/powerpoint/2010/main" val="361075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p:cNvSpPr>
          <p:nvPr>
            <p:ph type="sldNum" idx="1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15000"/>
              </a:lnSpc>
              <a:spcBef>
                <a:spcPts val="0"/>
              </a:spcBef>
              <a:buNone/>
            </a:pPr>
            <a:r>
              <a:rPr lang="en" sz="1200" dirty="0" smtClean="0"/>
              <a:t>1. Cooperation:</a:t>
            </a:r>
            <a:r>
              <a:rPr lang="en" sz="1200" baseline="0" dirty="0" smtClean="0"/>
              <a:t> Omnipresent and very important in functioning in our social worlds </a:t>
            </a:r>
            <a:endParaRPr lang="en" sz="1200" dirty="0" smtClean="0"/>
          </a:p>
          <a:p>
            <a:pPr lvl="0" rtl="0">
              <a:lnSpc>
                <a:spcPct val="115000"/>
              </a:lnSpc>
              <a:spcBef>
                <a:spcPts val="0"/>
              </a:spcBef>
              <a:buNone/>
            </a:pPr>
            <a:endParaRPr lang="en" sz="1200" dirty="0" smtClean="0"/>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so, I'll focus on what we do in the lab at New Zealand - I'll be talking about 2 aspects today. One is of course how much babies understand and two, the different ways we measure their understanding. So, I'll first start with babies' third party understanding of cooperation. </a:t>
            </a:r>
          </a:p>
          <a:p>
            <a:pPr lvl="0" rtl="0">
              <a:lnSpc>
                <a:spcPct val="115000"/>
              </a:lnSpc>
              <a:spcBef>
                <a:spcPts val="0"/>
              </a:spcBef>
              <a:buNone/>
            </a:pPr>
            <a:endParaRPr lang="en" sz="1200" dirty="0" smtClean="0"/>
          </a:p>
          <a:p>
            <a:pPr lvl="0" rtl="0">
              <a:lnSpc>
                <a:spcPct val="115000"/>
              </a:lnSpc>
              <a:spcBef>
                <a:spcPts val="0"/>
              </a:spcBef>
              <a:buNone/>
            </a:pPr>
            <a:r>
              <a:rPr lang="en" sz="1200" dirty="0" smtClean="0"/>
              <a:t>Definition </a:t>
            </a:r>
            <a:r>
              <a:rPr lang="en" sz="1200" dirty="0"/>
              <a:t>of Cooperation:</a:t>
            </a:r>
          </a:p>
          <a:p>
            <a:pPr lvl="0" rtl="0">
              <a:lnSpc>
                <a:spcPct val="115000"/>
              </a:lnSpc>
              <a:spcBef>
                <a:spcPts val="0"/>
              </a:spcBef>
              <a:buNone/>
            </a:pPr>
            <a:r>
              <a:rPr lang="en-US" sz="1200" dirty="0" smtClean="0"/>
              <a:t>2 or</a:t>
            </a:r>
            <a:r>
              <a:rPr lang="en-US" sz="1200" baseline="0" dirty="0" smtClean="0"/>
              <a:t> more individuals coordinate their actions towards the attainment of a common goal</a:t>
            </a:r>
          </a:p>
          <a:p>
            <a:pPr marL="228600" lvl="0" indent="-228600" rtl="0">
              <a:lnSpc>
                <a:spcPct val="115000"/>
              </a:lnSpc>
              <a:spcBef>
                <a:spcPts val="0"/>
              </a:spcBef>
              <a:buAutoNum type="alphaLcPeriod"/>
            </a:pPr>
            <a:r>
              <a:rPr lang="en-US" sz="1200" baseline="0" dirty="0" smtClean="0"/>
              <a:t>Complementary and critical to goal attainment</a:t>
            </a:r>
          </a:p>
          <a:p>
            <a:pPr marL="228600" lvl="0" indent="-228600" rtl="0">
              <a:lnSpc>
                <a:spcPct val="115000"/>
              </a:lnSpc>
              <a:spcBef>
                <a:spcPts val="0"/>
              </a:spcBef>
              <a:buAutoNum type="alphaLcPeriod"/>
            </a:pPr>
            <a:r>
              <a:rPr lang="en-US" sz="1200" baseline="0" dirty="0" smtClean="0"/>
              <a:t>Driven by shared intention to attain a common goal</a:t>
            </a:r>
            <a:endParaRPr lang="en" sz="1200" dirty="0"/>
          </a:p>
          <a:p>
            <a:pPr>
              <a:spcBef>
                <a:spcPts val="0"/>
              </a:spcBef>
              <a:buNone/>
            </a:pPr>
            <a:endParaRPr/>
          </a:p>
        </p:txBody>
      </p:sp>
      <p:sp>
        <p:nvSpPr>
          <p:cNvPr id="84" name="Shape 84"/>
          <p:cNvSpPr txBox="1">
            <a:spLocks noGrp="1"/>
          </p:cNvSpPr>
          <p:nvPr>
            <p:ph type="sldNum" idx="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extLst>
      <p:ext uri="{BB962C8B-B14F-4D97-AF65-F5344CB8AC3E}">
        <p14:creationId xmlns:p14="http://schemas.microsoft.com/office/powerpoint/2010/main" val="1319732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ftr" idx="1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60" name="Shape 160"/>
          <p:cNvSpPr txBox="1">
            <a:spLocks noGrp="1"/>
          </p:cNvSpPr>
          <p:nvPr>
            <p:ph type="body" idx="1"/>
          </p:nvPr>
        </p:nvSpPr>
        <p:spPr>
          <a:xfrm>
            <a:off x="914400" y="4343400"/>
            <a:ext cx="5029199" cy="41148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Arial"/>
              <a:buNone/>
            </a:pPr>
            <a:r>
              <a:rPr lang="en" sz="1800" b="0" i="0" u="none" strike="noStrike" cap="none" dirty="0">
                <a:latin typeface="Arial"/>
                <a:ea typeface="Arial"/>
                <a:cs typeface="Arial"/>
                <a:sym typeface="Arial"/>
              </a:rPr>
              <a:t>To address infants’ understanding of collaboration, Henderson &amp; Woodward development a novel collaboration visual habituation paradigm. </a:t>
            </a:r>
          </a:p>
          <a:p>
            <a:pPr marL="0" marR="0" lvl="0" indent="0" algn="l" rtl="0">
              <a:lnSpc>
                <a:spcPct val="100000"/>
              </a:lnSpc>
              <a:spcBef>
                <a:spcPts val="0"/>
              </a:spcBef>
              <a:spcAft>
                <a:spcPts val="0"/>
              </a:spcAft>
              <a:buFont typeface="Arial"/>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SzPct val="25000"/>
              <a:buFont typeface="Arial"/>
              <a:buNone/>
            </a:pPr>
            <a:r>
              <a:rPr lang="en" sz="1800" b="0" i="0" u="none" strike="noStrike" cap="none" dirty="0">
                <a:latin typeface="Arial"/>
                <a:ea typeface="Arial"/>
                <a:cs typeface="Arial"/>
                <a:sym typeface="Arial"/>
              </a:rPr>
              <a:t>This paradigm is able to explore infants’ understanding of cooperative action without them actually engaging in the task. Thus, we can tease apart infants’ understanding of the shared nature of a cooperative activity from their own engagement in such activity. And it enables us to look at younger infants possibly because this methodology does not rely on a behavioral response in the same way that previous work has. </a:t>
            </a:r>
          </a:p>
          <a:p>
            <a:pPr marL="0" marR="0" lvl="0" indent="0" algn="l" rtl="0">
              <a:lnSpc>
                <a:spcPct val="100000"/>
              </a:lnSpc>
              <a:spcBef>
                <a:spcPts val="0"/>
              </a:spcBef>
              <a:spcAft>
                <a:spcPts val="0"/>
              </a:spcAft>
              <a:buFont typeface="Arial"/>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SzPct val="25000"/>
              <a:buFont typeface="Arial"/>
              <a:buNone/>
            </a:pPr>
            <a:r>
              <a:rPr lang="en" sz="1800" b="0" i="0" u="none" strike="noStrike" cap="none" dirty="0">
                <a:latin typeface="Arial"/>
                <a:ea typeface="Arial"/>
                <a:cs typeface="Arial"/>
                <a:sym typeface="Arial"/>
              </a:rPr>
              <a:t>14-month-old infants were habituated to an event involving two actors completing a cooperative action sequence, specifically one actor opened a box containing a toy block and the second actor removed the toy block from inside the box. </a:t>
            </a:r>
          </a:p>
          <a:p>
            <a:pPr lvl="0">
              <a:spcBef>
                <a:spcPts val="0"/>
              </a:spcBef>
              <a:buNone/>
            </a:pPr>
            <a:endParaRPr sz="1800" b="0" i="0" u="none" strike="noStrike" cap="none">
              <a:latin typeface="Arial"/>
              <a:ea typeface="Arial"/>
              <a:cs typeface="Arial"/>
              <a:sym typeface="Arial"/>
            </a:endParaRPr>
          </a:p>
          <a:p>
            <a:pPr lvl="0">
              <a:spcBef>
                <a:spcPts val="0"/>
              </a:spcBef>
              <a:buNone/>
            </a:pPr>
            <a:endParaRPr sz="1800" b="0" i="0" u="none" strike="noStrike" cap="none">
              <a:latin typeface="Arial"/>
              <a:ea typeface="Arial"/>
              <a:cs typeface="Arial"/>
              <a:sym typeface="Arial"/>
            </a:endParaRPr>
          </a:p>
          <a:p>
            <a:pPr lvl="0">
              <a:spcBef>
                <a:spcPts val="0"/>
              </a:spcBef>
              <a:buNone/>
            </a:pPr>
            <a:endParaRPr sz="1800" b="0" i="0" u="none" strike="noStrike" cap="none">
              <a:latin typeface="Arial"/>
              <a:ea typeface="Arial"/>
              <a:cs typeface="Arial"/>
              <a:sym typeface="Arial"/>
            </a:endParaRPr>
          </a:p>
          <a:p>
            <a:pPr lvl="0">
              <a:spcBef>
                <a:spcPts val="0"/>
              </a:spcBef>
              <a:buNone/>
            </a:pPr>
            <a:endParaRPr sz="1800" b="0" i="0" u="none" strike="noStrike" cap="none">
              <a:latin typeface="Arial"/>
              <a:ea typeface="Arial"/>
              <a:cs typeface="Arial"/>
              <a:sym typeface="Arial"/>
            </a:endParaRPr>
          </a:p>
          <a:p>
            <a:pPr lvl="0">
              <a:spcBef>
                <a:spcPts val="0"/>
              </a:spcBef>
              <a:buNone/>
            </a:pPr>
            <a:endParaRPr sz="1800" b="0" i="0" u="none" strike="noStrike" cap="none">
              <a:latin typeface="Arial"/>
              <a:ea typeface="Arial"/>
              <a:cs typeface="Arial"/>
              <a:sym typeface="Arial"/>
            </a:endParaRPr>
          </a:p>
          <a:p>
            <a:pPr lvl="0">
              <a:spcBef>
                <a:spcPts val="0"/>
              </a:spcBef>
              <a:buNone/>
            </a:pPr>
            <a:r>
              <a:rPr lang="en" sz="1800" b="0" i="0" u="none" strike="noStrike" cap="none" dirty="0"/>
              <a:t>Again, here we have the simple cooperative problem solving event. </a:t>
            </a:r>
          </a:p>
          <a:p>
            <a:pPr lvl="0">
              <a:spcBef>
                <a:spcPts val="0"/>
              </a:spcBef>
              <a:buNone/>
            </a:pPr>
            <a:endParaRPr sz="1800" b="0" i="0" u="none" strike="noStrike" cap="none"/>
          </a:p>
          <a:p>
            <a:pPr lvl="0">
              <a:spcBef>
                <a:spcPts val="0"/>
              </a:spcBef>
              <a:buNone/>
            </a:pPr>
            <a:r>
              <a:rPr lang="en" sz="1800" b="0" i="0" u="none" strike="noStrike" cap="none" dirty="0"/>
              <a:t>There are two ways in which this simple action sequence can be interpreted.</a:t>
            </a:r>
          </a:p>
          <a:p>
            <a:pPr lvl="0">
              <a:spcBef>
                <a:spcPts val="0"/>
              </a:spcBef>
              <a:buNone/>
            </a:pPr>
            <a:endParaRPr sz="1800" b="0" i="0" u="none" strike="noStrike" cap="none"/>
          </a:p>
          <a:p>
            <a:pPr lvl="0">
              <a:spcBef>
                <a:spcPts val="0"/>
              </a:spcBef>
              <a:buNone/>
            </a:pPr>
            <a:r>
              <a:rPr lang="en" sz="1800" b="0" i="0" u="none" strike="noStrike" cap="none" dirty="0"/>
              <a:t>One way it can be structured is in terms of a shared goal - Alli and Jess were working together to get the duck. </a:t>
            </a:r>
          </a:p>
          <a:p>
            <a:pPr lvl="0">
              <a:spcBef>
                <a:spcPts val="0"/>
              </a:spcBef>
              <a:buNone/>
            </a:pPr>
            <a:r>
              <a:rPr lang="en" sz="1800" b="0" i="0" u="none" strike="noStrike" cap="none" dirty="0"/>
              <a:t>On the other hand it could also be seen in terms of two individual goals - Alli got the container and Jess got the duck.</a:t>
            </a:r>
          </a:p>
          <a:p>
            <a:pPr lvl="0">
              <a:spcBef>
                <a:spcPts val="0"/>
              </a:spcBef>
              <a:buNone/>
            </a:pPr>
            <a:endParaRPr sz="1800" b="0" i="0" u="none" strike="noStrike" cap="none"/>
          </a:p>
          <a:p>
            <a:pPr lvl="0">
              <a:spcBef>
                <a:spcPts val="0"/>
              </a:spcBef>
              <a:buNone/>
            </a:pPr>
            <a:r>
              <a:rPr lang="en" sz="1800" b="0" i="0" u="none" strike="noStrike" cap="none" dirty="0"/>
              <a:t>As adults we are likely to see action sequences such as this as collaborations and thus, view the actions of the individuals as being directed towards the attainment of a common goal. </a:t>
            </a:r>
          </a:p>
          <a:p>
            <a:pPr lvl="0">
              <a:spcBef>
                <a:spcPts val="0"/>
              </a:spcBef>
              <a:buNone/>
            </a:pPr>
            <a:endParaRPr sz="1800" b="0" i="0" u="none" strike="noStrike" cap="none"/>
          </a:p>
          <a:p>
            <a:pPr lvl="0">
              <a:spcBef>
                <a:spcPts val="0"/>
              </a:spcBef>
              <a:buNone/>
            </a:pPr>
            <a:r>
              <a:rPr lang="en" sz="1800" b="0" i="0" u="none" strike="noStrike" cap="none" dirty="0"/>
              <a:t>What did 14 month olds think about this event?</a:t>
            </a:r>
          </a:p>
        </p:txBody>
      </p:sp>
    </p:spTree>
    <p:extLst>
      <p:ext uri="{BB962C8B-B14F-4D97-AF65-F5344CB8AC3E}">
        <p14:creationId xmlns:p14="http://schemas.microsoft.com/office/powerpoint/2010/main" val="140389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ftr" idx="1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75" name="Shape 175"/>
          <p:cNvSpPr txBox="1">
            <a:spLocks noGrp="1"/>
          </p:cNvSpPr>
          <p:nvPr>
            <p:ph type="body" idx="1"/>
          </p:nvPr>
        </p:nvSpPr>
        <p:spPr>
          <a:xfrm>
            <a:off x="914400" y="4343400"/>
            <a:ext cx="5029199" cy="41148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lvl="0">
              <a:spcBef>
                <a:spcPts val="0"/>
              </a:spcBef>
              <a:buNone/>
            </a:pPr>
            <a:r>
              <a:rPr lang="en" sz="1800" b="0" i="0" u="none" strike="noStrike" cap="none" dirty="0"/>
              <a:t>After habituating to the above event, infants were shown a series of test events in which the box-opener Alli (girl in blue) grasped either the box or the toy. </a:t>
            </a:r>
          </a:p>
          <a:p>
            <a:pPr lvl="0">
              <a:spcBef>
                <a:spcPts val="0"/>
              </a:spcBef>
              <a:buNone/>
            </a:pPr>
            <a:endParaRPr sz="1800" b="0" i="0" u="none" strike="noStrike" cap="none"/>
          </a:p>
          <a:p>
            <a:pPr lvl="0">
              <a:spcBef>
                <a:spcPts val="0"/>
              </a:spcBef>
              <a:buNone/>
            </a:pPr>
            <a:r>
              <a:rPr lang="en" sz="1800" b="0" i="0" u="none" strike="noStrike" cap="none" dirty="0"/>
              <a:t>14-month-old infants perceived the event like adults would and viewed Alli’s actions as being directed at the attainment of a shared goal. The test event that they found novel is the one in which she grabs the container. It’s novel that she wants the container because in the habituation event she was simply using the container as a means to get to the duck. This is a very counter intuitive prediction given Alli’s actions during habituation. Alli always interacted with the container and never the block so, there are a lot of cues that would make it hard for infants to make this interpretation.</a:t>
            </a:r>
          </a:p>
          <a:p>
            <a:pPr lvl="0">
              <a:spcBef>
                <a:spcPts val="0"/>
              </a:spcBef>
              <a:buNone/>
            </a:pPr>
            <a:endParaRPr sz="1800" b="0" i="0" u="none" strike="noStrike" cap="none"/>
          </a:p>
          <a:p>
            <a:pPr lvl="0">
              <a:spcBef>
                <a:spcPts val="0"/>
              </a:spcBef>
              <a:buNone/>
            </a:pPr>
            <a:r>
              <a:rPr lang="en" sz="1800" b="0" i="0" u="none" strike="noStrike" cap="none" dirty="0"/>
              <a:t>There were other control conditions that further strengthened the finding. </a:t>
            </a:r>
          </a:p>
        </p:txBody>
      </p:sp>
    </p:spTree>
    <p:extLst>
      <p:ext uri="{BB962C8B-B14F-4D97-AF65-F5344CB8AC3E}">
        <p14:creationId xmlns:p14="http://schemas.microsoft.com/office/powerpoint/2010/main" val="2766505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p:cNvSpPr>
          <p:nvPr>
            <p:ph type="ftr" idx="11"/>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 sz="1200" b="0" i="0" u="none" strike="noStrike" cap="none" dirty="0" smtClean="0"/>
              <a:t>These results suggest 10-month-old infants t represent the actions of two individuals who worked cooperatively to retrieve a block from inside a container in terms of a shared goal. </a:t>
            </a:r>
          </a:p>
          <a:p>
            <a:pPr>
              <a:spcBef>
                <a:spcPts val="0"/>
              </a:spcBef>
              <a:buNone/>
            </a:pPr>
            <a:endParaRPr lang="en" sz="1200" b="0" i="0" u="none" strike="noStrike" cap="none" dirty="0" smtClean="0"/>
          </a:p>
          <a:p>
            <a:pPr>
              <a:spcBef>
                <a:spcPts val="0"/>
              </a:spcBef>
              <a:buNone/>
            </a:pPr>
            <a:r>
              <a:rPr lang="en" sz="1200" b="0" i="0" u="none" strike="noStrike" cap="none" dirty="0" smtClean="0"/>
              <a:t>IT’s pretty cool to see babies as</a:t>
            </a:r>
            <a:r>
              <a:rPr lang="en" sz="1200" b="0" i="0" u="none" strike="noStrike" cap="none" baseline="0" dirty="0" smtClean="0"/>
              <a:t> young as 10 months have some rudimentary understanding of cooperation. So when they see people interacting, it’s not like they’re seeing empty actions and gestures.</a:t>
            </a:r>
            <a:endParaRPr lang="en" sz="1200" b="0" i="0" u="none" strike="noStrike" cap="none" dirty="0" smtClean="0"/>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extLst>
      <p:ext uri="{BB962C8B-B14F-4D97-AF65-F5344CB8AC3E}">
        <p14:creationId xmlns:p14="http://schemas.microsoft.com/office/powerpoint/2010/main" val="424390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endParaRPr lang="en" sz="1200" b="0" i="0" u="none" strike="noStrike" cap="none" dirty="0" smtClean="0"/>
          </a:p>
          <a:p>
            <a:pPr>
              <a:spcBef>
                <a:spcPts val="0"/>
              </a:spcBef>
              <a:buNone/>
            </a:pPr>
            <a:r>
              <a:rPr lang="en" sz="1200" b="0" i="0" u="none" strike="noStrike" cap="none" dirty="0" smtClean="0"/>
              <a:t>This</a:t>
            </a:r>
            <a:r>
              <a:rPr lang="en" sz="1200" b="0" i="0" u="none" strike="noStrike" cap="none" baseline="0" dirty="0" smtClean="0"/>
              <a:t> is a fairly simple cooperative venture. However, the real world has other complexities involved – for example sharing or competing for the same resources. For example, if you were involved in a group project, one of two things may happen 1. all group members contribute equal amounts of time towards the project and all get good grades. OR 2. one person does all the work and the rest slack off and benefit from the good grades they’ll get because they know that one person will do a great job? – Unfair. And I’m sure you can think of many examples in life - it happens all the time. </a:t>
            </a:r>
            <a:r>
              <a:rPr lang="en" sz="1200" b="0" i="0" u="none" strike="noStrike" cap="none" baseline="0" dirty="0" smtClean="0">
                <a:sym typeface="Wingdings" pitchFamily="2" charset="2"/>
              </a:rPr>
              <a:t></a:t>
            </a:r>
          </a:p>
          <a:p>
            <a:pPr>
              <a:spcBef>
                <a:spcPts val="0"/>
              </a:spcBef>
              <a:buNone/>
            </a:pPr>
            <a:endParaRPr lang="en" sz="1200" b="0" i="0" u="none" strike="noStrike" cap="none" baseline="0" dirty="0" smtClean="0">
              <a:sym typeface="Wingdings" pitchFamily="2" charset="2"/>
            </a:endParaRPr>
          </a:p>
          <a:p>
            <a:pPr>
              <a:spcBef>
                <a:spcPts val="0"/>
              </a:spcBef>
              <a:buNone/>
            </a:pPr>
            <a:r>
              <a:rPr lang="en" sz="1200" b="0" i="0" u="none" strike="noStrike" cap="none" baseline="0" dirty="0" smtClean="0">
                <a:sym typeface="Wingdings" pitchFamily="2" charset="2"/>
              </a:rPr>
              <a:t>So, another question our lab looked into was…</a:t>
            </a:r>
            <a:endParaRPr lang="en" sz="1200" b="0" i="0" u="none" strike="noStrike" cap="none" dirty="0" smtClean="0"/>
          </a:p>
          <a:p>
            <a:endParaRPr lang="en-US" dirty="0"/>
          </a:p>
        </p:txBody>
      </p:sp>
      <p:sp>
        <p:nvSpPr>
          <p:cNvPr id="4" name="Slide Number Placeholder 3"/>
          <p:cNvSpPr>
            <a:spLocks noGrp="1"/>
          </p:cNvSpPr>
          <p:nvPr>
            <p:ph type="sldNum" sz="quarter" idx="10"/>
          </p:nvPr>
        </p:nvSpPr>
        <p:spPr/>
        <p:txBody>
          <a:bodyPr/>
          <a:lstStyle/>
          <a:p>
            <a:fld id="{5773E9EA-06F2-4C8C-920E-DAE9FB55CA38}" type="slidenum">
              <a:rPr lang="en-US" smtClean="0"/>
              <a:pPr/>
              <a:t>16</a:t>
            </a:fld>
            <a:endParaRPr lang="en-US" dirty="0"/>
          </a:p>
        </p:txBody>
      </p:sp>
    </p:spTree>
    <p:extLst>
      <p:ext uri="{BB962C8B-B14F-4D97-AF65-F5344CB8AC3E}">
        <p14:creationId xmlns:p14="http://schemas.microsoft.com/office/powerpoint/2010/main" val="379826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55424" y="685488"/>
            <a:ext cx="454715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 name="Shape 117"/>
          <p:cNvSpPr txBox="1">
            <a:spLocks noGrp="1"/>
          </p:cNvSpPr>
          <p:nvPr>
            <p:ph type="body" idx="1"/>
          </p:nvPr>
        </p:nvSpPr>
        <p:spPr>
          <a:xfrm>
            <a:off x="685804" y="4343400"/>
            <a:ext cx="5486399" cy="2046650"/>
          </a:xfrm>
          <a:prstGeom prst="rect">
            <a:avLst/>
          </a:prstGeom>
          <a:noFill/>
          <a:ln>
            <a:noFill/>
          </a:ln>
        </p:spPr>
        <p:txBody>
          <a:bodyPr lIns="91408" tIns="91408" rIns="91408" bIns="91408" anchor="t" anchorCtr="0">
            <a:spAutoFit/>
          </a:bodyPr>
          <a:lstStyle/>
          <a:p>
            <a:pPr defTabSz="897301">
              <a:buSzPct val="25000"/>
              <a:defRPr/>
            </a:pPr>
            <a:r>
              <a:rPr lang="en-NZ" sz="1100" dirty="0" smtClean="0"/>
              <a:t>Now I’d like you to imagine yourselves walking through an open park and say you come across someone who’s just  looking up at the sky presumably staring at something, maybe nothing…it is likely you peek a look at what he’s doing…but in general, it is more likely that we don’t and walk along. But, when you have a whole bunch of them doing the same thing, what do you think will happen now? In fact, we would be sure ‘steal’ a look and see what’s going on</a:t>
            </a:r>
          </a:p>
          <a:p>
            <a:pPr defTabSz="897301">
              <a:buSzPct val="25000"/>
              <a:defRPr/>
            </a:pPr>
            <a:endParaRPr lang="en-NZ" sz="1100" dirty="0" smtClean="0"/>
          </a:p>
          <a:p>
            <a:pPr defTabSz="897301">
              <a:buSzPct val="25000"/>
              <a:defRPr/>
            </a:pPr>
            <a:r>
              <a:rPr lang="en-NZ" sz="1100" dirty="0" smtClean="0"/>
              <a:t>This analogy is to get us thinking about how groups - majority influence us all the time, knowingly or unknowingly. Fashions, learning in ambiguous situations. </a:t>
            </a:r>
          </a:p>
          <a:p>
            <a:pPr defTabSz="897301">
              <a:buSzPct val="25000"/>
              <a:defRPr/>
            </a:pPr>
            <a:endParaRPr lang="en-NZ" sz="1100" dirty="0" smtClean="0"/>
          </a:p>
          <a:p>
            <a:pPr defTabSz="897301">
              <a:buSzPct val="25000"/>
              <a:defRPr/>
            </a:pPr>
            <a:r>
              <a:rPr lang="en-NZ" sz="1100" dirty="0" smtClean="0"/>
              <a:t>So, if we go back in time, group living has evolved as an adaptive mechanism because…</a:t>
            </a:r>
          </a:p>
        </p:txBody>
      </p:sp>
    </p:spTree>
    <p:extLst>
      <p:ext uri="{BB962C8B-B14F-4D97-AF65-F5344CB8AC3E}">
        <p14:creationId xmlns:p14="http://schemas.microsoft.com/office/powerpoint/2010/main" val="65048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73E9EA-06F2-4C8C-920E-DAE9FB55CA38}" type="slidenum">
              <a:rPr lang="en-US" smtClean="0"/>
              <a:pPr/>
              <a:t>19</a:t>
            </a:fld>
            <a:endParaRPr lang="en-US" dirty="0"/>
          </a:p>
        </p:txBody>
      </p:sp>
    </p:spTree>
    <p:extLst>
      <p:ext uri="{BB962C8B-B14F-4D97-AF65-F5344CB8AC3E}">
        <p14:creationId xmlns:p14="http://schemas.microsoft.com/office/powerpoint/2010/main" val="153248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0" name="Shape 290"/>
          <p:cNvSpPr>
            <a:spLocks noGrp="1"/>
          </p:cNvSpPr>
          <p:nvPr>
            <p:ph type="sldNum" idx="1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9387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 sz="1200" b="0" i="0" u="none" strike="noStrike" cap="none">
                <a:latin typeface="Calibri"/>
                <a:ea typeface="Calibri"/>
                <a:cs typeface="Calibri"/>
                <a:sym typeface="Calibri"/>
              </a:rPr>
              <a:t>*</a:t>
            </a:r>
          </a:p>
        </p:txBody>
      </p:sp>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latin typeface="+mn-lt"/>
                <a:ea typeface="+mn-ea"/>
                <a:cs typeface="+mn-cs"/>
              </a:rPr>
              <a:t>This made me think hard about what makes us normal, and the fact that I had been focusing on </a:t>
            </a:r>
            <a:r>
              <a:rPr lang="en-US" sz="1200" kern="1200" dirty="0" err="1" smtClean="0">
                <a:solidFill>
                  <a:schemeClr val="tx1"/>
                </a:solidFill>
                <a:latin typeface="+mn-lt"/>
                <a:ea typeface="+mn-ea"/>
                <a:cs typeface="+mn-cs"/>
              </a:rPr>
              <a:t>atypicality</a:t>
            </a:r>
            <a:r>
              <a:rPr lang="en-US" sz="1200" kern="1200" dirty="0" smtClean="0">
                <a:solidFill>
                  <a:schemeClr val="tx1"/>
                </a:solidFill>
                <a:latin typeface="+mn-lt"/>
                <a:ea typeface="+mn-ea"/>
                <a:cs typeface="+mn-cs"/>
              </a:rPr>
              <a:t> for so long made me overlook how typical systems emerge in the first place. So I started by asking some of my friends about what they thought was normal and typical, and doing a simple </a:t>
            </a:r>
            <a:r>
              <a:rPr lang="en-US" sz="1200" kern="1200" dirty="0" err="1" smtClean="0">
                <a:solidFill>
                  <a:schemeClr val="tx1"/>
                </a:solidFill>
                <a:latin typeface="+mn-lt"/>
                <a:ea typeface="+mn-ea"/>
                <a:cs typeface="+mn-cs"/>
              </a:rPr>
              <a:t>google</a:t>
            </a:r>
            <a:r>
              <a:rPr lang="en-US" sz="1200" kern="1200" dirty="0" smtClean="0">
                <a:solidFill>
                  <a:schemeClr val="tx1"/>
                </a:solidFill>
                <a:latin typeface="+mn-lt"/>
                <a:ea typeface="+mn-ea"/>
                <a:cs typeface="+mn-cs"/>
              </a:rPr>
              <a:t> scholar search on 'normal and typical', and some recurring themes that kept popping up - routine, day-to-day, conventional, shared ideas, </a:t>
            </a:r>
            <a:r>
              <a:rPr lang="en-US" sz="1200" kern="1200" dirty="0" err="1" smtClean="0">
                <a:solidFill>
                  <a:schemeClr val="tx1"/>
                </a:solidFill>
                <a:latin typeface="+mn-lt"/>
                <a:ea typeface="+mn-ea"/>
                <a:cs typeface="+mn-cs"/>
              </a:rPr>
              <a:t>behaviours</a:t>
            </a:r>
            <a:r>
              <a:rPr lang="en-US" sz="1200" kern="1200" dirty="0" smtClean="0">
                <a:solidFill>
                  <a:schemeClr val="tx1"/>
                </a:solidFill>
                <a:latin typeface="+mn-lt"/>
                <a:ea typeface="+mn-ea"/>
                <a:cs typeface="+mn-cs"/>
              </a:rPr>
              <a:t>, being social.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 when I reflected about what these entail, is</a:t>
            </a:r>
            <a:r>
              <a:rPr lang="en-US" sz="1200" kern="1200" baseline="0" dirty="0" smtClean="0">
                <a:solidFill>
                  <a:schemeClr val="tx1"/>
                </a:solidFill>
                <a:latin typeface="+mn-lt"/>
                <a:ea typeface="+mn-ea"/>
                <a:cs typeface="+mn-cs"/>
              </a:rPr>
              <a:t> that we have to depend on others and cooperate, a lot! (family, friends, colleagues, strangers even) to achieve some degree of normal in our lives. </a:t>
            </a:r>
            <a:endParaRPr lang="en" dirty="0"/>
          </a:p>
        </p:txBody>
      </p:sp>
    </p:spTree>
    <p:extLst>
      <p:ext uri="{BB962C8B-B14F-4D97-AF65-F5344CB8AC3E}">
        <p14:creationId xmlns:p14="http://schemas.microsoft.com/office/powerpoint/2010/main" val="51026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2398991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3" name="Shape 163"/>
          <p:cNvSpPr txBox="1">
            <a:spLocks noGrp="1"/>
          </p:cNvSpPr>
          <p:nvPr>
            <p:ph type="body" idx="1"/>
          </p:nvPr>
        </p:nvSpPr>
        <p:spPr>
          <a:xfrm>
            <a:off x="685804" y="4343399"/>
            <a:ext cx="5486399" cy="353878"/>
          </a:xfrm>
          <a:prstGeom prst="rect">
            <a:avLst/>
          </a:prstGeom>
          <a:noFill/>
          <a:ln>
            <a:noFill/>
          </a:ln>
        </p:spPr>
        <p:txBody>
          <a:bodyPr lIns="91408" tIns="91408" rIns="91408" bIns="91408" anchor="t" anchorCtr="0">
            <a:spAutoFit/>
          </a:bodyPr>
          <a:lstStyle/>
          <a:p>
            <a:pPr>
              <a:buSzPct val="25000"/>
            </a:pPr>
            <a:endParaRPr lang="en" sz="1100" dirty="0"/>
          </a:p>
        </p:txBody>
      </p:sp>
    </p:spTree>
    <p:extLst>
      <p:ext uri="{BB962C8B-B14F-4D97-AF65-F5344CB8AC3E}">
        <p14:creationId xmlns:p14="http://schemas.microsoft.com/office/powerpoint/2010/main" val="2990123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 name="Shape 175"/>
          <p:cNvSpPr txBox="1">
            <a:spLocks noGrp="1"/>
          </p:cNvSpPr>
          <p:nvPr>
            <p:ph type="body" idx="1"/>
          </p:nvPr>
        </p:nvSpPr>
        <p:spPr>
          <a:xfrm>
            <a:off x="685801" y="4343403"/>
            <a:ext cx="5486283" cy="365848"/>
          </a:xfrm>
          <a:prstGeom prst="rect">
            <a:avLst/>
          </a:prstGeom>
          <a:noFill/>
          <a:ln>
            <a:noFill/>
          </a:ln>
        </p:spPr>
        <p:txBody>
          <a:bodyPr lIns="89715" tIns="89715" rIns="89715" bIns="89715" anchor="t" anchorCtr="0">
            <a:spAutoFit/>
          </a:bodyPr>
          <a:lstStyle/>
          <a:p>
            <a:endParaRPr dirty="0"/>
          </a:p>
        </p:txBody>
      </p:sp>
    </p:spTree>
    <p:extLst>
      <p:ext uri="{BB962C8B-B14F-4D97-AF65-F5344CB8AC3E}">
        <p14:creationId xmlns:p14="http://schemas.microsoft.com/office/powerpoint/2010/main" val="256361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4" y="4343402"/>
            <a:ext cx="5486399" cy="1704676"/>
          </a:xfrm>
          <a:prstGeom prst="rect">
            <a:avLst/>
          </a:prstGeom>
          <a:noFill/>
          <a:ln>
            <a:noFill/>
          </a:ln>
        </p:spPr>
        <p:txBody>
          <a:bodyPr lIns="89715" tIns="89715" rIns="89715" bIns="89715" anchor="t" anchorCtr="0">
            <a:spAutoFit/>
          </a:bodyPr>
          <a:lstStyle/>
          <a:p>
            <a:pPr>
              <a:buSzPct val="25000"/>
            </a:pPr>
            <a:r>
              <a:rPr lang="en" sz="1100" dirty="0"/>
              <a:t>Individual versus implied group- categories based on colour (individual in green and group in red</a:t>
            </a:r>
            <a:r>
              <a:rPr lang="en" sz="1100" dirty="0" smtClean="0"/>
              <a:t>)</a:t>
            </a:r>
          </a:p>
          <a:p>
            <a:pPr>
              <a:buSzPct val="25000"/>
            </a:pPr>
            <a:endParaRPr lang="en" sz="1100" dirty="0" smtClean="0"/>
          </a:p>
          <a:p>
            <a:pPr>
              <a:buSzPct val="25000"/>
            </a:pPr>
            <a:r>
              <a:rPr lang="en-GB" sz="1100" dirty="0" smtClean="0"/>
              <a:t>For one of the toys, infants are shown three instances in which the same person picks up and demonstrates positive regard for one of the toys (individual-toy). For the other toy, infants are shown three different people showing a preference for the other toy (group-toy). </a:t>
            </a:r>
            <a:endParaRPr lang="en" sz="1100" dirty="0" smtClean="0"/>
          </a:p>
          <a:p>
            <a:pPr>
              <a:buSzPct val="25000"/>
            </a:pPr>
            <a:endParaRPr lang="en" sz="1100" dirty="0" smtClean="0"/>
          </a:p>
          <a:p>
            <a:pPr>
              <a:buSzPct val="25000"/>
            </a:pPr>
            <a:r>
              <a:rPr lang="en" sz="1100" dirty="0" smtClean="0"/>
              <a:t> ‘baby’ research friendly solid colours (yellow) for individual and red for group (conditions will be couter-balanced)</a:t>
            </a:r>
            <a:endParaRPr lang="en" sz="1100" dirty="0"/>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66064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4" y="4343402"/>
            <a:ext cx="5486399" cy="1704676"/>
          </a:xfrm>
          <a:prstGeom prst="rect">
            <a:avLst/>
          </a:prstGeom>
          <a:noFill/>
          <a:ln>
            <a:noFill/>
          </a:ln>
        </p:spPr>
        <p:txBody>
          <a:bodyPr lIns="89715" tIns="89715" rIns="89715" bIns="89715" anchor="t" anchorCtr="0">
            <a:spAutoFit/>
          </a:bodyPr>
          <a:lstStyle/>
          <a:p>
            <a:pPr>
              <a:buSzPct val="25000"/>
            </a:pPr>
            <a:r>
              <a:rPr lang="en" sz="1100" dirty="0"/>
              <a:t>Individual versus implied group- categories based on colour (individual in green and group in red</a:t>
            </a:r>
            <a:r>
              <a:rPr lang="en" sz="1100" dirty="0" smtClean="0"/>
              <a:t>)</a:t>
            </a:r>
          </a:p>
          <a:p>
            <a:pPr>
              <a:buSzPct val="25000"/>
            </a:pPr>
            <a:endParaRPr lang="en" sz="1100" dirty="0" smtClean="0"/>
          </a:p>
          <a:p>
            <a:pPr>
              <a:buSzPct val="25000"/>
            </a:pPr>
            <a:r>
              <a:rPr lang="en-GB" sz="1100" dirty="0" smtClean="0"/>
              <a:t>For one of the toys, infants are shown three instances in which the same person picks up and demonstrates positive regard for one of the toys (individual-toy). For the other toy, infants are shown three different people showing a preference for the other toy (group-toy). </a:t>
            </a:r>
            <a:endParaRPr lang="en" sz="1100" dirty="0" smtClean="0"/>
          </a:p>
          <a:p>
            <a:pPr>
              <a:buSzPct val="25000"/>
            </a:pPr>
            <a:endParaRPr lang="en" sz="1100" dirty="0" smtClean="0"/>
          </a:p>
          <a:p>
            <a:pPr>
              <a:buSzPct val="25000"/>
            </a:pPr>
            <a:r>
              <a:rPr lang="en" sz="1100" dirty="0" smtClean="0"/>
              <a:t> ‘baby’ research friendly solid colours (yellow) for individual and red for group (conditions will be couter-balanced)</a:t>
            </a:r>
            <a:endParaRPr lang="en" sz="1100" dirty="0"/>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08810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 sz="1100" dirty="0" smtClean="0"/>
              <a:t>This</a:t>
            </a:r>
            <a:r>
              <a:rPr lang="en" sz="1100" baseline="0" dirty="0" smtClean="0"/>
              <a:t> is different from earlier test events where babies’ expectations of what the actor would do was recorded. Here we were interested to see what the baby would do – which toy they’d look for longer</a:t>
            </a:r>
            <a:endParaRPr lang="en" sz="1100" dirty="0" smtClean="0"/>
          </a:p>
          <a:p>
            <a:pPr defTabSz="897301">
              <a:defRPr/>
            </a:pPr>
            <a:endParaRPr lang="en" sz="1100" dirty="0" smtClean="0"/>
          </a:p>
          <a:p>
            <a:pPr defTabSz="897301">
              <a:defRPr/>
            </a:pPr>
            <a:r>
              <a:rPr lang="en" sz="1100" dirty="0" smtClean="0"/>
              <a:t>Well, if babies get infer the people in one colour belong to the same group and that they prefer a particular toy over the other one that the individual likes, they should look at the toy that the group likes longer.</a:t>
            </a:r>
          </a:p>
          <a:p>
            <a:endParaRPr lang="en-NZ" dirty="0"/>
          </a:p>
        </p:txBody>
      </p:sp>
    </p:spTree>
    <p:extLst>
      <p:ext uri="{BB962C8B-B14F-4D97-AF65-F5344CB8AC3E}">
        <p14:creationId xmlns:p14="http://schemas.microsoft.com/office/powerpoint/2010/main" val="2827181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NZ" dirty="0" smtClean="0"/>
              <a:t>What</a:t>
            </a:r>
            <a:r>
              <a:rPr lang="en-NZ" baseline="0" dirty="0" smtClean="0"/>
              <a:t> does data so far suggest? </a:t>
            </a:r>
            <a:endParaRPr lang="en-NZ" dirty="0"/>
          </a:p>
        </p:txBody>
      </p:sp>
    </p:spTree>
    <p:extLst>
      <p:ext uri="{BB962C8B-B14F-4D97-AF65-F5344CB8AC3E}">
        <p14:creationId xmlns:p14="http://schemas.microsoft.com/office/powerpoint/2010/main" val="1305109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404598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685804" y="4343400"/>
            <a:ext cx="5486399" cy="369267"/>
          </a:xfrm>
          <a:prstGeom prst="rect">
            <a:avLst/>
          </a:prstGeom>
          <a:noFill/>
          <a:ln>
            <a:noFill/>
          </a:ln>
        </p:spPr>
        <p:txBody>
          <a:bodyPr lIns="91408" tIns="91408" rIns="91408" bIns="91408" anchor="t" anchorCtr="0">
            <a:spAutoFit/>
          </a:bodyPr>
          <a:lstStyle/>
          <a:p>
            <a:endParaRPr dirty="0"/>
          </a:p>
        </p:txBody>
      </p:sp>
    </p:spTree>
    <p:extLst>
      <p:ext uri="{BB962C8B-B14F-4D97-AF65-F5344CB8AC3E}">
        <p14:creationId xmlns:p14="http://schemas.microsoft.com/office/powerpoint/2010/main" val="3421043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 name="Shape 175"/>
          <p:cNvSpPr txBox="1">
            <a:spLocks noGrp="1"/>
          </p:cNvSpPr>
          <p:nvPr>
            <p:ph type="body" idx="1"/>
          </p:nvPr>
        </p:nvSpPr>
        <p:spPr>
          <a:xfrm>
            <a:off x="685801" y="4343401"/>
            <a:ext cx="5486283" cy="904457"/>
          </a:xfrm>
          <a:prstGeom prst="rect">
            <a:avLst/>
          </a:prstGeom>
          <a:noFill/>
          <a:ln>
            <a:noFill/>
          </a:ln>
        </p:spPr>
        <p:txBody>
          <a:bodyPr lIns="89715" tIns="89715" rIns="89715" bIns="89715" anchor="t" anchorCtr="0">
            <a:spAutoFit/>
          </a:bodyPr>
          <a:lstStyle/>
          <a:p>
            <a:pPr defTabSz="897301">
              <a:defRPr/>
            </a:pPr>
            <a:r>
              <a:rPr lang="en-NZ" dirty="0" smtClean="0"/>
              <a:t>The side and colours</a:t>
            </a:r>
            <a:r>
              <a:rPr lang="en-NZ" baseline="0" dirty="0" smtClean="0"/>
              <a:t> worn by actors are counterbalanced. </a:t>
            </a:r>
            <a:r>
              <a:rPr lang="en" sz="1100" dirty="0" smtClean="0"/>
              <a:t>Individual versus implied group- categories based on colour (individual in green and group in red)</a:t>
            </a:r>
          </a:p>
          <a:p>
            <a:endParaRPr lang="en-NZ" baseline="0" dirty="0" smtClean="0"/>
          </a:p>
          <a:p>
            <a:r>
              <a:rPr lang="en-NZ" baseline="0" dirty="0" smtClean="0"/>
              <a:t>Question to keep in mind (read): Memory for event (read the Miller article?)</a:t>
            </a:r>
            <a:endParaRPr dirty="0"/>
          </a:p>
        </p:txBody>
      </p:sp>
    </p:spTree>
    <p:extLst>
      <p:ext uri="{BB962C8B-B14F-4D97-AF65-F5344CB8AC3E}">
        <p14:creationId xmlns:p14="http://schemas.microsoft.com/office/powerpoint/2010/main" val="379072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p:cNvSpPr>
          <p:nvPr>
            <p:ph type="ftr" idx="11"/>
          </p:nvPr>
        </p:nvSpPr>
        <p:spPr>
          <a:xfrm>
            <a:off x="457200" y="18288"/>
            <a:ext cx="2895600" cy="329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 dirty="0" smtClean="0"/>
          </a:p>
          <a:p>
            <a:pPr lvl="0" rtl="0">
              <a:spcBef>
                <a:spcPts val="0"/>
              </a:spcBef>
              <a:buNone/>
            </a:pPr>
            <a:endParaRPr lang="en" dirty="0" smtClean="0"/>
          </a:p>
          <a:p>
            <a:r>
              <a:rPr lang="en-US" sz="1200" kern="1200" dirty="0" smtClean="0">
                <a:solidFill>
                  <a:schemeClr val="tx1"/>
                </a:solidFill>
                <a:latin typeface="+mn-lt"/>
                <a:ea typeface="+mn-ea"/>
                <a:cs typeface="+mn-cs"/>
              </a:rPr>
              <a:t>I was convinced that it'd be worthwhile to pursue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idea of how we learn</a:t>
            </a:r>
            <a:r>
              <a:rPr lang="en-US" sz="1200" kern="1200" baseline="0" dirty="0" smtClean="0">
                <a:solidFill>
                  <a:schemeClr val="tx1"/>
                </a:solidFill>
                <a:latin typeface="+mn-lt"/>
                <a:ea typeface="+mn-ea"/>
                <a:cs typeface="+mn-cs"/>
              </a:rPr>
              <a:t> to navigate through our worlds.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2648024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4" y="4343402"/>
            <a:ext cx="5486399" cy="1873953"/>
          </a:xfrm>
          <a:prstGeom prst="rect">
            <a:avLst/>
          </a:prstGeom>
          <a:noFill/>
          <a:ln>
            <a:noFill/>
          </a:ln>
        </p:spPr>
        <p:txBody>
          <a:bodyPr lIns="89715" tIns="89715" rIns="89715" bIns="89715" anchor="t" anchorCtr="0">
            <a:spAutoFit/>
          </a:bodyPr>
          <a:lstStyle/>
          <a:p>
            <a:pPr>
              <a:buSzPct val="25000"/>
            </a:pPr>
            <a:r>
              <a:rPr lang="en" sz="1100" dirty="0" smtClean="0"/>
              <a:t>Infants are shown 2 events – Individual and group. The event – people find something interesting in the 2 boxes</a:t>
            </a:r>
          </a:p>
          <a:p>
            <a:pPr>
              <a:buSzPct val="25000"/>
            </a:pPr>
            <a:endParaRPr lang="en" sz="1100" dirty="0" smtClean="0"/>
          </a:p>
          <a:p>
            <a:pPr>
              <a:buSzPct val="25000"/>
            </a:pPr>
            <a:r>
              <a:rPr lang="en-GB" sz="1100" dirty="0" smtClean="0"/>
              <a:t>For one of the boxes, infants are shown three instances in which the same person picks up and finds something interesting in the purple box. For the other box, infants are shown three different people find something interesting in the green box.</a:t>
            </a:r>
          </a:p>
          <a:p>
            <a:pPr>
              <a:buSzPct val="25000"/>
            </a:pPr>
            <a:endParaRPr lang="en-GB" sz="1100" dirty="0" smtClean="0"/>
          </a:p>
          <a:p>
            <a:pPr>
              <a:buSzPct val="25000"/>
            </a:pPr>
            <a:r>
              <a:rPr lang="en-GB" sz="1100" dirty="0" smtClean="0"/>
              <a:t>This is followed by a test event.</a:t>
            </a:r>
          </a:p>
          <a:p>
            <a:pPr>
              <a:buSzPct val="25000"/>
            </a:pPr>
            <a:endParaRPr lang="en-GB" sz="1100" dirty="0" smtClean="0"/>
          </a:p>
          <a:p>
            <a:pPr>
              <a:buSzPct val="25000"/>
            </a:pPr>
            <a:r>
              <a:rPr lang="en-GB" sz="1100" dirty="0" smtClean="0"/>
              <a:t>And these sequence of events is repeated, ending up with 2 choice blocks and 2 test events.</a:t>
            </a:r>
            <a:endParaRPr lang="en" sz="1100" dirty="0" smtClean="0"/>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21174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4" y="4343402"/>
            <a:ext cx="5486399" cy="350459"/>
          </a:xfrm>
          <a:prstGeom prst="rect">
            <a:avLst/>
          </a:prstGeom>
          <a:noFill/>
          <a:ln>
            <a:noFill/>
          </a:ln>
        </p:spPr>
        <p:txBody>
          <a:bodyPr lIns="89715" tIns="89715" rIns="89715" bIns="89715" anchor="t" anchorCtr="0">
            <a:spAutoFit/>
          </a:bodyPr>
          <a:lstStyle/>
          <a:p>
            <a:pPr>
              <a:buSzPct val="25000"/>
            </a:pPr>
            <a:endParaRPr lang="en" sz="1100" dirty="0" smtClean="0"/>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9474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 sz="1100" dirty="0" smtClean="0"/>
              <a:t>Well, if babies infer the majority based on colour  and familiarization, infants should look at the toy that the group likes longer.</a:t>
            </a:r>
          </a:p>
          <a:p>
            <a:endParaRPr lang="en-NZ" dirty="0"/>
          </a:p>
        </p:txBody>
      </p:sp>
    </p:spTree>
    <p:extLst>
      <p:ext uri="{BB962C8B-B14F-4D97-AF65-F5344CB8AC3E}">
        <p14:creationId xmlns:p14="http://schemas.microsoft.com/office/powerpoint/2010/main" val="2827181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73E9EA-06F2-4C8C-920E-DAE9FB55CA38}" type="slidenum">
              <a:rPr lang="en-US" smtClean="0"/>
              <a:pPr/>
              <a:t>34</a:t>
            </a:fld>
            <a:endParaRPr lang="en-US" dirty="0"/>
          </a:p>
        </p:txBody>
      </p:sp>
    </p:spTree>
    <p:extLst>
      <p:ext uri="{BB962C8B-B14F-4D97-AF65-F5344CB8AC3E}">
        <p14:creationId xmlns:p14="http://schemas.microsoft.com/office/powerpoint/2010/main" val="3699534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4" y="4343402"/>
            <a:ext cx="5486399" cy="350459"/>
          </a:xfrm>
          <a:prstGeom prst="rect">
            <a:avLst/>
          </a:prstGeom>
          <a:noFill/>
          <a:ln>
            <a:noFill/>
          </a:ln>
        </p:spPr>
        <p:txBody>
          <a:bodyPr lIns="89715" tIns="89715" rIns="89715" bIns="89715" anchor="t" anchorCtr="0">
            <a:spAutoFit/>
          </a:bodyPr>
          <a:lstStyle/>
          <a:p>
            <a:pPr>
              <a:buSzPct val="25000"/>
            </a:pPr>
            <a:endParaRPr lang="en" sz="1100" dirty="0" smtClean="0"/>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9474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1223718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172174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573" name="Shape 573"/>
          <p:cNvSpPr>
            <a:spLocks noGrp="1" noRot="1" noChangeAspect="1"/>
          </p:cNvSpPr>
          <p:nvPr>
            <p:ph type="sldImg" idx="2"/>
          </p:nvPr>
        </p:nvSpPr>
        <p:spPr>
          <a:xfrm>
            <a:off x="1143000" y="685800"/>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74" name="Shape 574"/>
          <p:cNvSpPr txBox="1">
            <a:spLocks noGrp="1"/>
          </p:cNvSpPr>
          <p:nvPr>
            <p:ph type="body" idx="1"/>
          </p:nvPr>
        </p:nvSpPr>
        <p:spPr>
          <a:xfrm>
            <a:off x="914400" y="4343400"/>
            <a:ext cx="5027699" cy="4113299"/>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rtl="0">
              <a:spcBef>
                <a:spcPts val="0"/>
              </a:spcBef>
              <a:buNone/>
            </a:pPr>
            <a:endParaRPr/>
          </a:p>
        </p:txBody>
      </p:sp>
    </p:spTree>
    <p:extLst>
      <p:ext uri="{BB962C8B-B14F-4D97-AF65-F5344CB8AC3E}">
        <p14:creationId xmlns:p14="http://schemas.microsoft.com/office/powerpoint/2010/main" val="3019907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55424" y="685488"/>
            <a:ext cx="454715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4" name="Shape 224"/>
          <p:cNvSpPr txBox="1">
            <a:spLocks noGrp="1"/>
          </p:cNvSpPr>
          <p:nvPr>
            <p:ph type="body" idx="1"/>
          </p:nvPr>
        </p:nvSpPr>
        <p:spPr>
          <a:xfrm>
            <a:off x="685804" y="4343399"/>
            <a:ext cx="5486399" cy="369267"/>
          </a:xfrm>
          <a:prstGeom prst="rect">
            <a:avLst/>
          </a:prstGeom>
          <a:noFill/>
          <a:ln>
            <a:noFill/>
          </a:ln>
        </p:spPr>
        <p:txBody>
          <a:bodyPr lIns="91408" tIns="91408" rIns="91408" bIns="91408" anchor="t" anchorCtr="0">
            <a:spAutoFit/>
          </a:bodyPr>
          <a:lstStyle/>
          <a:p>
            <a:endParaRPr/>
          </a:p>
        </p:txBody>
      </p:sp>
    </p:spTree>
    <p:extLst>
      <p:ext uri="{BB962C8B-B14F-4D97-AF65-F5344CB8AC3E}">
        <p14:creationId xmlns:p14="http://schemas.microsoft.com/office/powerpoint/2010/main" val="4061199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NZ" dirty="0" smtClean="0"/>
              <a:t>In fact,</a:t>
            </a:r>
            <a:r>
              <a:rPr lang="en-NZ" baseline="0" dirty="0" smtClean="0"/>
              <a:t> research suggests that children as young as 2 selectively adopt majority information in various contexts to guide their behaviour. But when during development do we start noticing these actions? Enter babies!</a:t>
            </a:r>
          </a:p>
          <a:p>
            <a:endParaRPr lang="en-NZ" baseline="0" dirty="0" smtClean="0"/>
          </a:p>
          <a:p>
            <a:pPr defTabSz="897301">
              <a:defRPr/>
            </a:pPr>
            <a:r>
              <a:rPr lang="en-NZ" baseline="0" dirty="0" smtClean="0"/>
              <a:t>But this doesn’t still tell us if whether infants are drawn towards a consensus…so, (next slide). To my knowledge, there is a big gap in literature when it comes to majority influence between 0-2. (And, that’s a huge gap!) </a:t>
            </a:r>
            <a:endParaRPr lang="en-GB" sz="1100" dirty="0" smtClean="0"/>
          </a:p>
          <a:p>
            <a:endParaRPr lang="en-NZ" baseline="0" dirty="0" smtClean="0"/>
          </a:p>
        </p:txBody>
      </p:sp>
    </p:spTree>
    <p:extLst>
      <p:ext uri="{BB962C8B-B14F-4D97-AF65-F5344CB8AC3E}">
        <p14:creationId xmlns:p14="http://schemas.microsoft.com/office/powerpoint/2010/main" val="355215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here, </a:t>
            </a:r>
            <a:r>
              <a:rPr lang="en-US" sz="1200" kern="1200" dirty="0" err="1" smtClean="0">
                <a:solidFill>
                  <a:schemeClr val="tx1"/>
                </a:solidFill>
                <a:latin typeface="+mn-lt"/>
                <a:ea typeface="+mn-ea"/>
                <a:cs typeface="+mn-cs"/>
              </a:rPr>
              <a:t>I',m</a:t>
            </a:r>
            <a:r>
              <a:rPr lang="en-US" sz="1200" kern="1200" dirty="0" smtClean="0">
                <a:solidFill>
                  <a:schemeClr val="tx1"/>
                </a:solidFill>
                <a:latin typeface="+mn-lt"/>
                <a:ea typeface="+mn-ea"/>
                <a:cs typeface="+mn-cs"/>
              </a:rPr>
              <a:t> going to play a few videos at just how social they are. (</a:t>
            </a:r>
            <a:r>
              <a:rPr lang="en-US" sz="1200" kern="1200" dirty="0" err="1" smtClean="0">
                <a:solidFill>
                  <a:schemeClr val="tx1"/>
                </a:solidFill>
                <a:latin typeface="+mn-lt"/>
                <a:ea typeface="+mn-ea"/>
                <a:cs typeface="+mn-cs"/>
              </a:rPr>
              <a:t>Warneken</a:t>
            </a:r>
            <a:r>
              <a:rPr lang="en-US" sz="1200" kern="1200" dirty="0" smtClean="0">
                <a:solidFill>
                  <a:schemeClr val="tx1"/>
                </a:solidFill>
                <a:latin typeface="+mn-lt"/>
                <a:ea typeface="+mn-ea"/>
                <a:cs typeface="+mn-cs"/>
              </a:rPr>
              <a:t> videos). </a:t>
            </a:r>
            <a:r>
              <a:rPr lang="en-US" sz="1200" kern="1200" dirty="0" err="1" smtClean="0">
                <a:solidFill>
                  <a:schemeClr val="tx1"/>
                </a:solidFill>
                <a:latin typeface="+mn-lt"/>
                <a:ea typeface="+mn-ea"/>
                <a:cs typeface="+mn-cs"/>
              </a:rPr>
              <a:t>Prosocial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behaviours</a:t>
            </a:r>
            <a:r>
              <a:rPr lang="en-US" sz="1200" kern="1200" dirty="0" smtClean="0">
                <a:solidFill>
                  <a:schemeClr val="tx1"/>
                </a:solidFill>
                <a:latin typeface="+mn-lt"/>
                <a:ea typeface="+mn-ea"/>
                <a:cs typeface="+mn-cs"/>
              </a:rPr>
              <a:t> - so in these clips. we get a sense of how willing these 2 year</a:t>
            </a:r>
            <a:r>
              <a:rPr lang="en-US" sz="1200" kern="1200" baseline="0" dirty="0" smtClean="0">
                <a:solidFill>
                  <a:schemeClr val="tx1"/>
                </a:solidFill>
                <a:latin typeface="+mn-lt"/>
                <a:ea typeface="+mn-ea"/>
                <a:cs typeface="+mn-cs"/>
              </a:rPr>
              <a:t> old </a:t>
            </a:r>
            <a:r>
              <a:rPr lang="en-US" sz="1200" kern="1200" dirty="0" smtClean="0">
                <a:solidFill>
                  <a:schemeClr val="tx1"/>
                </a:solidFill>
                <a:latin typeface="+mn-lt"/>
                <a:ea typeface="+mn-ea"/>
                <a:cs typeface="+mn-cs"/>
              </a:rPr>
              <a:t>kids are at being </a:t>
            </a:r>
            <a:r>
              <a:rPr lang="en-US" sz="1200" kern="1200" dirty="0" err="1" smtClean="0">
                <a:solidFill>
                  <a:schemeClr val="tx1"/>
                </a:solidFill>
                <a:latin typeface="+mn-lt"/>
                <a:ea typeface="+mn-ea"/>
                <a:cs typeface="+mn-cs"/>
              </a:rPr>
              <a:t>prosocial</a:t>
            </a:r>
            <a:r>
              <a:rPr lang="en-US" sz="1200" kern="1200" dirty="0" smtClean="0">
                <a:solidFill>
                  <a:schemeClr val="tx1"/>
                </a:solidFill>
                <a:latin typeface="+mn-lt"/>
                <a:ea typeface="+mn-ea"/>
                <a:cs typeface="+mn-cs"/>
              </a:rPr>
              <a:t>. What</a:t>
            </a:r>
            <a:r>
              <a:rPr lang="en-US" sz="1200" kern="1200" baseline="0" dirty="0" smtClean="0">
                <a:solidFill>
                  <a:schemeClr val="tx1"/>
                </a:solidFill>
                <a:latin typeface="+mn-lt"/>
                <a:ea typeface="+mn-ea"/>
                <a:cs typeface="+mn-cs"/>
              </a:rPr>
              <a:t> is being </a:t>
            </a:r>
            <a:r>
              <a:rPr lang="en-US" sz="1200" kern="1200" baseline="0" dirty="0" err="1" smtClean="0">
                <a:solidFill>
                  <a:schemeClr val="tx1"/>
                </a:solidFill>
                <a:latin typeface="+mn-lt"/>
                <a:ea typeface="+mn-ea"/>
                <a:cs typeface="+mn-cs"/>
              </a:rPr>
              <a:t>prosocial</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Prosociality</a:t>
            </a:r>
            <a:r>
              <a:rPr lang="en-US" sz="1200" kern="1200" dirty="0" smtClean="0">
                <a:solidFill>
                  <a:schemeClr val="tx1"/>
                </a:solidFill>
                <a:latin typeface="+mn-lt"/>
                <a:ea typeface="+mn-ea"/>
                <a:cs typeface="+mn-cs"/>
              </a:rPr>
              <a:t> encompasses a variety of things - helpful, altruistic (helping someone for no personal gain, cooperative, sharing things, everything you'd want from a model citizen). But, are we born with an immediate</a:t>
            </a:r>
            <a:r>
              <a:rPr lang="en-US" sz="1200" kern="1200" baseline="0" dirty="0" smtClean="0">
                <a:solidFill>
                  <a:schemeClr val="tx1"/>
                </a:solidFill>
                <a:latin typeface="+mn-lt"/>
                <a:ea typeface="+mn-ea"/>
                <a:cs typeface="+mn-cs"/>
              </a:rPr>
              <a:t> understanding of </a:t>
            </a:r>
            <a:r>
              <a:rPr lang="en-US" sz="1200" kern="1200" dirty="0" smtClean="0">
                <a:solidFill>
                  <a:schemeClr val="tx1"/>
                </a:solidFill>
                <a:latin typeface="+mn-lt"/>
                <a:ea typeface="+mn-ea"/>
                <a:cs typeface="+mn-cs"/>
              </a:rPr>
              <a:t>these things - we don't even know whether babies understand our actions and to what purpose they serve. So before children get around to doing these cool things we just saw, we first have to ask the question of whether babies understand simple cooperative actions and goals.</a:t>
            </a:r>
          </a:p>
          <a:p>
            <a:endParaRPr lang="en-US" dirty="0"/>
          </a:p>
        </p:txBody>
      </p:sp>
      <p:sp>
        <p:nvSpPr>
          <p:cNvPr id="4" name="Slide Number Placeholder 3"/>
          <p:cNvSpPr>
            <a:spLocks noGrp="1"/>
          </p:cNvSpPr>
          <p:nvPr>
            <p:ph type="sldNum" sz="quarter" idx="10"/>
          </p:nvPr>
        </p:nvSpPr>
        <p:spPr/>
        <p:txBody>
          <a:bodyPr/>
          <a:lstStyle/>
          <a:p>
            <a:fld id="{5773E9EA-06F2-4C8C-920E-DAE9FB55CA38}" type="slidenum">
              <a:rPr lang="en-US" smtClean="0"/>
              <a:pPr/>
              <a:t>4</a:t>
            </a:fld>
            <a:endParaRPr lang="en-US" dirty="0"/>
          </a:p>
        </p:txBody>
      </p:sp>
    </p:spTree>
    <p:extLst>
      <p:ext uri="{BB962C8B-B14F-4D97-AF65-F5344CB8AC3E}">
        <p14:creationId xmlns:p14="http://schemas.microsoft.com/office/powerpoint/2010/main" val="207183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rtl="0">
              <a:spcBef>
                <a:spcPts val="0"/>
              </a:spcBef>
              <a:buSzPct val="25000"/>
              <a:buFont typeface="Arial"/>
              <a:buNone/>
            </a:pPr>
            <a:r>
              <a:rPr lang="en-US" sz="1200" dirty="0" smtClean="0"/>
              <a:t>Can we get babies to do the experiments</a:t>
            </a:r>
            <a:r>
              <a:rPr lang="en-US" sz="1200" baseline="0" dirty="0" smtClean="0"/>
              <a:t> we just saw? Obviously, no! </a:t>
            </a:r>
            <a:r>
              <a:rPr lang="en-US" sz="1200" dirty="0" smtClean="0"/>
              <a:t>Infants present a problem to such methods. Infants do not talk, they cannot tell us what they know in words. Infants’ </a:t>
            </a:r>
            <a:r>
              <a:rPr lang="en-US" sz="1200" dirty="0" err="1" smtClean="0"/>
              <a:t>behaviours</a:t>
            </a:r>
            <a:r>
              <a:rPr lang="en-US" sz="1200" dirty="0" smtClean="0"/>
              <a:t> are not a reliable index of their underlying knowledge because they tend to be guided by superficial factors like perceptual salience. Furthermore, infants cannot even move in goal directed manners before a certain age. Indeed, </a:t>
            </a:r>
            <a:r>
              <a:rPr lang="en-US" sz="1200" b="0" i="0" u="none" strike="noStrike" cap="none" dirty="0" smtClean="0"/>
              <a:t>William James, a pioneering psychologist from the 1800s said that the infants’ world was simply a ‘blooming, buzzing confusion’. According to James, infants were incapable of making sense of the world around them. From their immature perspective, the world was just a blur of </a:t>
            </a:r>
            <a:r>
              <a:rPr lang="en-US" sz="1200" b="0" i="0" u="none" strike="noStrike" cap="none" dirty="0" err="1" smtClean="0"/>
              <a:t>colour</a:t>
            </a:r>
            <a:r>
              <a:rPr lang="en-US" sz="1200" b="0" i="0" u="none" strike="noStrike" cap="none" dirty="0" smtClean="0"/>
              <a:t>, sounds and movements. </a:t>
            </a:r>
          </a:p>
          <a:p>
            <a:pPr marL="0" marR="0" lvl="0" indent="0" algn="l" rtl="0">
              <a:spcBef>
                <a:spcPts val="0"/>
              </a:spcBef>
              <a:buFont typeface="Arial"/>
              <a:buNone/>
            </a:pPr>
            <a:endParaRPr lang="en-US" sz="1200" dirty="0" smtClean="0"/>
          </a:p>
          <a:p>
            <a:pPr marL="0" marR="0" lvl="0" indent="0" algn="l" rtl="0">
              <a:spcBef>
                <a:spcPts val="0"/>
              </a:spcBef>
              <a:buSzPct val="25000"/>
              <a:buFont typeface="Arial"/>
              <a:buNone/>
            </a:pPr>
            <a:r>
              <a:rPr lang="en-US" sz="1200" b="0" i="0" u="none" strike="noStrike" cap="none" dirty="0" smtClean="0"/>
              <a:t>However,</a:t>
            </a:r>
            <a:r>
              <a:rPr lang="en-US" sz="1200" b="0" i="0" u="none" strike="noStrike" cap="none" baseline="0" dirty="0" smtClean="0"/>
              <a:t> they were missing out one avenue</a:t>
            </a:r>
            <a:endParaRPr lang="en-US" dirty="0"/>
          </a:p>
        </p:txBody>
      </p:sp>
      <p:sp>
        <p:nvSpPr>
          <p:cNvPr id="4" name="Slide Number Placeholder 3"/>
          <p:cNvSpPr>
            <a:spLocks noGrp="1"/>
          </p:cNvSpPr>
          <p:nvPr>
            <p:ph type="sldNum" sz="quarter" idx="10"/>
          </p:nvPr>
        </p:nvSpPr>
        <p:spPr/>
        <p:txBody>
          <a:bodyPr/>
          <a:lstStyle/>
          <a:p>
            <a:fld id="{5773E9EA-06F2-4C8C-920E-DAE9FB55CA38}" type="slidenum">
              <a:rPr lang="en-US" smtClean="0"/>
              <a:pPr/>
              <a:t>5</a:t>
            </a:fld>
            <a:endParaRPr lang="en-US" dirty="0"/>
          </a:p>
        </p:txBody>
      </p:sp>
    </p:spTree>
    <p:extLst>
      <p:ext uri="{BB962C8B-B14F-4D97-AF65-F5344CB8AC3E}">
        <p14:creationId xmlns:p14="http://schemas.microsoft.com/office/powerpoint/2010/main" val="64696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F53BFA9-7BE4-E542-BE61-249720F8F0D4}" type="slidenum">
              <a:rPr lang="en-US" smtClean="0"/>
              <a:pPr>
                <a:defRPr/>
              </a:pPr>
              <a:t>6</a:t>
            </a:fld>
            <a:endParaRPr lang="en-US"/>
          </a:p>
        </p:txBody>
      </p:sp>
    </p:spTree>
    <p:extLst>
      <p:ext uri="{BB962C8B-B14F-4D97-AF65-F5344CB8AC3E}">
        <p14:creationId xmlns:p14="http://schemas.microsoft.com/office/powerpoint/2010/main" val="147999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p:cNvSpPr>
          <p:nvPr>
            <p:ph type="sldNum" idx="1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dirty="0" smtClean="0"/>
              <a:t>So</a:t>
            </a:r>
            <a:r>
              <a:rPr lang="en-US" baseline="0" dirty="0" smtClean="0"/>
              <a:t> I’ll focus on two methods today and talk about corresponding studies that use these techniques.</a:t>
            </a:r>
          </a:p>
        </p:txBody>
      </p:sp>
      <p:sp>
        <p:nvSpPr>
          <p:cNvPr id="100" name="Shape 100"/>
          <p:cNvSpPr txBox="1">
            <a:spLocks noGrp="1"/>
          </p:cNvSpPr>
          <p:nvPr>
            <p:ph type="sldNum" idx="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None/>
            </a:pPr>
            <a:r>
              <a:rPr lang="en"/>
              <a:t> </a:t>
            </a:r>
          </a:p>
        </p:txBody>
      </p:sp>
    </p:spTree>
    <p:extLst>
      <p:ext uri="{BB962C8B-B14F-4D97-AF65-F5344CB8AC3E}">
        <p14:creationId xmlns:p14="http://schemas.microsoft.com/office/powerpoint/2010/main" val="229320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73E9EA-06F2-4C8C-920E-DAE9FB55CA38}" type="slidenum">
              <a:rPr lang="en-US" smtClean="0"/>
              <a:pPr/>
              <a:t>8</a:t>
            </a:fld>
            <a:endParaRPr lang="en-US" dirty="0"/>
          </a:p>
        </p:txBody>
      </p:sp>
    </p:spTree>
    <p:extLst>
      <p:ext uri="{BB962C8B-B14F-4D97-AF65-F5344CB8AC3E}">
        <p14:creationId xmlns:p14="http://schemas.microsoft.com/office/powerpoint/2010/main" val="114923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53BFA9-7BE4-E542-BE61-249720F8F0D4}" type="slidenum">
              <a:rPr lang="en-US" smtClean="0"/>
              <a:pPr>
                <a:defRPr/>
              </a:pPr>
              <a:t>9</a:t>
            </a:fld>
            <a:endParaRPr lang="en-US"/>
          </a:p>
        </p:txBody>
      </p:sp>
    </p:spTree>
    <p:extLst>
      <p:ext uri="{BB962C8B-B14F-4D97-AF65-F5344CB8AC3E}">
        <p14:creationId xmlns:p14="http://schemas.microsoft.com/office/powerpoint/2010/main" val="171771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
        <p:nvSpPr>
          <p:cNvPr id="105" name="Shape 10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7FE12-47E1-486C-AE0B-ECA6C344527C}" type="datetimeFigureOut">
              <a:rPr lang="en-US" smtClean="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53CE1-022C-49FC-A76C-7263BCBBB7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7FE12-47E1-486C-AE0B-ECA6C344527C}" type="datetimeFigureOut">
              <a:rPr lang="en-US" smtClean="0"/>
              <a:pPr/>
              <a:t>7/22/2016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53CE1-022C-49FC-A76C-7263BCBBB7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dmin\Desktop\ASET%20symposium\Bl%20Becky%20(OT).avi" TargetMode="External"/><Relationship Id="rId1" Type="http://schemas.microsoft.com/office/2007/relationships/media" Target="file:///C:\Users\admin\Desktop\ASET%20symposium\Bl%20Becky%20(OT).avi" TargetMode="External"/><Relationship Id="rId5" Type="http://schemas.openxmlformats.org/officeDocument/2006/relationships/image" Target="../media/image34.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admin\Desktop\ASET%20symposium\Ind(r)Grp(b)%20Fam.mov" TargetMode="External"/><Relationship Id="rId1" Type="http://schemas.microsoft.com/office/2007/relationships/media" Target="file:///C:\Users\admin\Desktop\ASET%20symposium\Ind(r)Grp(b)%20Fam.mov" TargetMode="External"/><Relationship Id="rId5" Type="http://schemas.openxmlformats.org/officeDocument/2006/relationships/image" Target="../media/image41.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dmin\Desktop\ASET%20symposium\Grp1%20choice%20green%20(B).mov" TargetMode="External"/><Relationship Id="rId1" Type="http://schemas.microsoft.com/office/2007/relationships/media" Target="file:///C:\Users\admin\Desktop\ASET%20symposium\Grp1%20choice%20green%20(B).mov" TargetMode="External"/><Relationship Id="rId5" Type="http://schemas.openxmlformats.org/officeDocument/2006/relationships/image" Target="../media/image41.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youtube.com/watch?v=Z-eU5xZW7cU"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Cognition in Infancy</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Sweta </a:t>
            </a:r>
            <a:r>
              <a:rPr lang="en-US" dirty="0" err="1" smtClean="0"/>
              <a:t>Anantharaman</a:t>
            </a:r>
            <a:endParaRPr lang="en-US" dirty="0"/>
          </a:p>
          <a:p>
            <a:r>
              <a:rPr lang="en-US" dirty="0" smtClean="0"/>
              <a:t>University of Auckland</a:t>
            </a:r>
          </a:p>
          <a:p>
            <a:r>
              <a:rPr lang="en-US" dirty="0" smtClean="0"/>
              <a:t>ASET Colloquium</a:t>
            </a:r>
          </a:p>
          <a:p>
            <a:r>
              <a:rPr lang="en-US" dirty="0" smtClean="0"/>
              <a:t>22 July 2016</a:t>
            </a:r>
          </a:p>
        </p:txBody>
      </p:sp>
      <p:pic>
        <p:nvPicPr>
          <p:cNvPr id="4" name="Shape 67"/>
          <p:cNvPicPr preferRelativeResize="0"/>
          <p:nvPr/>
        </p:nvPicPr>
        <p:blipFill>
          <a:blip r:embed="rId3">
            <a:alphaModFix/>
          </a:blip>
          <a:stretch>
            <a:fillRect/>
          </a:stretch>
        </p:blipFill>
        <p:spPr>
          <a:xfrm>
            <a:off x="304800" y="533400"/>
            <a:ext cx="3400425" cy="1143000"/>
          </a:xfrm>
          <a:prstGeom prst="rect">
            <a:avLst/>
          </a:prstGeom>
          <a:noFill/>
          <a:ln>
            <a:noFill/>
          </a:ln>
        </p:spPr>
      </p:pic>
      <p:pic>
        <p:nvPicPr>
          <p:cNvPr id="5" name="Picture 4" descr="UoA logo.png"/>
          <p:cNvPicPr>
            <a:picLocks noChangeAspect="1"/>
          </p:cNvPicPr>
          <p:nvPr/>
        </p:nvPicPr>
        <p:blipFill>
          <a:blip r:embed="rId4"/>
          <a:stretch>
            <a:fillRect/>
          </a:stretch>
        </p:blipFill>
        <p:spPr>
          <a:xfrm>
            <a:off x="5181600" y="457200"/>
            <a:ext cx="3581400" cy="12763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308325"/>
            <a:ext cx="8229600" cy="1066799"/>
          </a:xfrm>
          <a:prstGeom prst="rect">
            <a:avLst/>
          </a:prstGeom>
        </p:spPr>
        <p:txBody>
          <a:bodyPr lIns="91425" tIns="91425" rIns="91425" bIns="91425" anchor="ctr" anchorCtr="0">
            <a:noAutofit/>
          </a:bodyPr>
          <a:lstStyle/>
          <a:p>
            <a:pPr lvl="0">
              <a:spcBef>
                <a:spcPts val="0"/>
              </a:spcBef>
              <a:buNone/>
            </a:pPr>
            <a:r>
              <a:rPr lang="en" dirty="0">
                <a:ea typeface="Arial"/>
                <a:cs typeface="Arial"/>
                <a:sym typeface="Arial"/>
              </a:rPr>
              <a:t>More on our visual habituation studies...</a:t>
            </a:r>
          </a:p>
        </p:txBody>
      </p:sp>
      <p:sp>
        <p:nvSpPr>
          <p:cNvPr id="125" name="Shape 125"/>
          <p:cNvSpPr txBox="1">
            <a:spLocks noGrp="1"/>
          </p:cNvSpPr>
          <p:nvPr>
            <p:ph type="body" idx="1"/>
          </p:nvPr>
        </p:nvSpPr>
        <p:spPr>
          <a:xfrm>
            <a:off x="457200" y="1550100"/>
            <a:ext cx="4615200" cy="4900499"/>
          </a:xfrm>
          <a:prstGeom prst="rect">
            <a:avLst/>
          </a:prstGeom>
        </p:spPr>
        <p:txBody>
          <a:bodyPr lIns="91425" tIns="91425" rIns="91425" bIns="91425" anchor="t" anchorCtr="0">
            <a:noAutofit/>
          </a:bodyPr>
          <a:lstStyle/>
          <a:p>
            <a:pPr marL="223837" lvl="0" indent="-223837" rtl="0">
              <a:lnSpc>
                <a:spcPct val="90000"/>
              </a:lnSpc>
              <a:spcBef>
                <a:spcPts val="300"/>
              </a:spcBef>
              <a:spcAft>
                <a:spcPts val="1800"/>
              </a:spcAft>
              <a:buClr>
                <a:schemeClr val="dk1"/>
              </a:buClr>
              <a:buSzPct val="60714"/>
              <a:buFont typeface="Arial"/>
            </a:pPr>
            <a:r>
              <a:rPr lang="en" sz="2800" dirty="0"/>
              <a:t>Infants sit on parent’s lap</a:t>
            </a:r>
          </a:p>
          <a:p>
            <a:pPr marL="223837" lvl="0" indent="-223837" rtl="0">
              <a:lnSpc>
                <a:spcPct val="90000"/>
              </a:lnSpc>
              <a:spcBef>
                <a:spcPts val="300"/>
              </a:spcBef>
              <a:spcAft>
                <a:spcPts val="1800"/>
              </a:spcAft>
              <a:buClr>
                <a:schemeClr val="dk1"/>
              </a:buClr>
              <a:buSzPct val="60714"/>
              <a:buFont typeface="Arial"/>
            </a:pPr>
            <a:r>
              <a:rPr lang="en" sz="2800" dirty="0"/>
              <a:t>Watch video clips</a:t>
            </a:r>
          </a:p>
          <a:p>
            <a:pPr marL="223837" lvl="0" indent="-223837" rtl="0">
              <a:lnSpc>
                <a:spcPct val="90000"/>
              </a:lnSpc>
              <a:spcBef>
                <a:spcPts val="300"/>
              </a:spcBef>
              <a:spcAft>
                <a:spcPts val="1800"/>
              </a:spcAft>
              <a:buClr>
                <a:schemeClr val="dk1"/>
              </a:buClr>
              <a:buSzPct val="60714"/>
              <a:buFont typeface="Arial"/>
            </a:pPr>
            <a:r>
              <a:rPr lang="en" sz="2800" dirty="0"/>
              <a:t>Infant controlled</a:t>
            </a:r>
          </a:p>
          <a:p>
            <a:pPr marL="657225" lvl="1" indent="-250825" rtl="0">
              <a:lnSpc>
                <a:spcPct val="90000"/>
              </a:lnSpc>
              <a:spcBef>
                <a:spcPts val="300"/>
              </a:spcBef>
              <a:spcAft>
                <a:spcPts val="1800"/>
              </a:spcAft>
              <a:buClr>
                <a:schemeClr val="dk1"/>
              </a:buClr>
              <a:buSzPct val="60416"/>
              <a:buFont typeface="Arial"/>
              <a:buChar char="●"/>
            </a:pPr>
            <a:r>
              <a:rPr lang="en" sz="2400" dirty="0"/>
              <a:t>Online coder coding when infant looks away</a:t>
            </a:r>
          </a:p>
          <a:p>
            <a:pPr marL="657225" lvl="1" indent="-250825" rtl="0">
              <a:lnSpc>
                <a:spcPct val="90000"/>
              </a:lnSpc>
              <a:spcBef>
                <a:spcPts val="300"/>
              </a:spcBef>
              <a:spcAft>
                <a:spcPts val="1800"/>
              </a:spcAft>
              <a:buClr>
                <a:schemeClr val="dk1"/>
              </a:buClr>
              <a:buSzPct val="60416"/>
              <a:buFont typeface="Arial"/>
              <a:buChar char="●"/>
            </a:pPr>
            <a:r>
              <a:rPr lang="en" sz="2400" dirty="0"/>
              <a:t>Trial ends when infant looks away &gt; 2 sec</a:t>
            </a:r>
          </a:p>
          <a:p>
            <a:pPr marL="223837" lvl="0" indent="-223837">
              <a:lnSpc>
                <a:spcPct val="90000"/>
              </a:lnSpc>
              <a:spcBef>
                <a:spcPts val="300"/>
              </a:spcBef>
              <a:spcAft>
                <a:spcPts val="1800"/>
              </a:spcAft>
              <a:buClr>
                <a:schemeClr val="dk1"/>
              </a:buClr>
              <a:buSzPct val="60714"/>
              <a:buFont typeface="Arial"/>
            </a:pPr>
            <a:r>
              <a:rPr lang="en" sz="2800" dirty="0"/>
              <a:t>This part takes ~20 minutes</a:t>
            </a:r>
          </a:p>
        </p:txBody>
      </p:sp>
      <p:pic>
        <p:nvPicPr>
          <p:cNvPr id="126" name="Shape 126"/>
          <p:cNvPicPr preferRelativeResize="0"/>
          <p:nvPr/>
        </p:nvPicPr>
        <p:blipFill>
          <a:blip r:embed="rId3">
            <a:alphaModFix/>
          </a:blip>
          <a:stretch>
            <a:fillRect/>
          </a:stretch>
        </p:blipFill>
        <p:spPr>
          <a:xfrm>
            <a:off x="5257800" y="1752600"/>
            <a:ext cx="3458324" cy="4460302"/>
          </a:xfrm>
          <a:prstGeom prst="rect">
            <a:avLst/>
          </a:prstGeom>
          <a:noFill/>
          <a:ln>
            <a:noFill/>
          </a:ln>
        </p:spPr>
      </p:pic>
      <p:sp>
        <p:nvSpPr>
          <p:cNvPr id="6" name="Smiley Face 5"/>
          <p:cNvSpPr/>
          <p:nvPr/>
        </p:nvSpPr>
        <p:spPr>
          <a:xfrm>
            <a:off x="6705600" y="2667000"/>
            <a:ext cx="533400" cy="6096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7086600" y="1828800"/>
            <a:ext cx="609600" cy="5334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6465888" y="1127125"/>
            <a:ext cx="2005012" cy="2222499"/>
          </a:xfrm>
          <a:prstGeom prst="rect">
            <a:avLst/>
          </a:prstGeom>
          <a:noFill/>
          <a:ln>
            <a:noFill/>
          </a:ln>
        </p:spPr>
      </p:pic>
      <p:sp>
        <p:nvSpPr>
          <p:cNvPr id="110" name="Shape 110"/>
          <p:cNvSpPr/>
          <p:nvPr/>
        </p:nvSpPr>
        <p:spPr>
          <a:xfrm>
            <a:off x="240034" y="1079977"/>
            <a:ext cx="2531999" cy="953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400" b="1" i="0" u="none" strike="noStrike" cap="none" dirty="0">
                <a:solidFill>
                  <a:schemeClr val="accent1"/>
                </a:solidFill>
              </a:rPr>
              <a:t>Step One:</a:t>
            </a:r>
          </a:p>
          <a:p>
            <a:pPr marL="0" marR="0" lvl="0" indent="0" algn="l" rtl="0">
              <a:spcBef>
                <a:spcPts val="0"/>
              </a:spcBef>
              <a:spcAft>
                <a:spcPts val="0"/>
              </a:spcAft>
              <a:buSzPct val="25000"/>
              <a:buNone/>
            </a:pPr>
            <a:r>
              <a:rPr lang="en" sz="2400" b="1" i="0" u="none" strike="noStrike" cap="none" dirty="0">
                <a:solidFill>
                  <a:schemeClr val="accent1"/>
                </a:solidFill>
              </a:rPr>
              <a:t>Habituation</a:t>
            </a:r>
          </a:p>
        </p:txBody>
      </p:sp>
      <p:sp>
        <p:nvSpPr>
          <p:cNvPr id="111" name="Shape 111"/>
          <p:cNvSpPr/>
          <p:nvPr/>
        </p:nvSpPr>
        <p:spPr>
          <a:xfrm>
            <a:off x="152400" y="3459719"/>
            <a:ext cx="2395500" cy="953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400" b="1" i="0" u="none" strike="noStrike" cap="none" dirty="0">
                <a:solidFill>
                  <a:schemeClr val="accent1"/>
                </a:solidFill>
              </a:rPr>
              <a:t>Step Two:</a:t>
            </a:r>
          </a:p>
          <a:p>
            <a:pPr marL="0" marR="0" lvl="0" indent="0" algn="l" rtl="0">
              <a:spcBef>
                <a:spcPts val="0"/>
              </a:spcBef>
              <a:spcAft>
                <a:spcPts val="0"/>
              </a:spcAft>
              <a:buSzPct val="25000"/>
              <a:buNone/>
            </a:pPr>
            <a:r>
              <a:rPr lang="en" sz="2400" b="1" i="0" u="none" strike="noStrike" cap="none" dirty="0">
                <a:solidFill>
                  <a:schemeClr val="accent1"/>
                </a:solidFill>
              </a:rPr>
              <a:t>Test Events</a:t>
            </a:r>
          </a:p>
        </p:txBody>
      </p:sp>
      <p:sp>
        <p:nvSpPr>
          <p:cNvPr id="112" name="Shape 112"/>
          <p:cNvSpPr/>
          <p:nvPr/>
        </p:nvSpPr>
        <p:spPr>
          <a:xfrm>
            <a:off x="5372100" y="2052638"/>
            <a:ext cx="787499" cy="357299"/>
          </a:xfrm>
          <a:prstGeom prst="rightArrow">
            <a:avLst>
              <a:gd name="adj1" fmla="val 50000"/>
              <a:gd name="adj2" fmla="val 50000"/>
            </a:avLst>
          </a:prstGeom>
          <a:solidFill>
            <a:schemeClr val="accent1"/>
          </a:solidFill>
          <a:ln w="1905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13" name="Shape 113"/>
          <p:cNvSpPr/>
          <p:nvPr/>
        </p:nvSpPr>
        <p:spPr>
          <a:xfrm>
            <a:off x="2090657" y="3575050"/>
            <a:ext cx="692100" cy="58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b="1" i="0" u="none" strike="noStrike" cap="none">
                <a:solidFill>
                  <a:schemeClr val="accent1"/>
                </a:solidFill>
              </a:rPr>
              <a:t>A)</a:t>
            </a:r>
          </a:p>
        </p:txBody>
      </p:sp>
      <p:sp>
        <p:nvSpPr>
          <p:cNvPr id="114" name="Shape 114"/>
          <p:cNvSpPr/>
          <p:nvPr/>
        </p:nvSpPr>
        <p:spPr>
          <a:xfrm>
            <a:off x="5395805" y="3543300"/>
            <a:ext cx="809699" cy="58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b="1" i="0" u="none" strike="noStrike" cap="none">
                <a:solidFill>
                  <a:schemeClr val="accent1"/>
                </a:solidFill>
              </a:rPr>
              <a:t>B)</a:t>
            </a:r>
          </a:p>
        </p:txBody>
      </p:sp>
      <p:pic>
        <p:nvPicPr>
          <p:cNvPr id="116" name="Shape 116"/>
          <p:cNvPicPr preferRelativeResize="0"/>
          <p:nvPr/>
        </p:nvPicPr>
        <p:blipFill>
          <a:blip r:embed="rId4">
            <a:alphaModFix/>
          </a:blip>
          <a:stretch>
            <a:fillRect/>
          </a:stretch>
        </p:blipFill>
        <p:spPr>
          <a:xfrm>
            <a:off x="2392363" y="1181100"/>
            <a:ext cx="2779712" cy="2003425"/>
          </a:xfrm>
          <a:prstGeom prst="rect">
            <a:avLst/>
          </a:prstGeom>
          <a:noFill/>
          <a:ln>
            <a:noFill/>
          </a:ln>
        </p:spPr>
      </p:pic>
      <p:pic>
        <p:nvPicPr>
          <p:cNvPr id="117" name="Shape 117"/>
          <p:cNvPicPr preferRelativeResize="0"/>
          <p:nvPr/>
        </p:nvPicPr>
        <p:blipFill>
          <a:blip r:embed="rId5">
            <a:alphaModFix/>
          </a:blip>
          <a:stretch>
            <a:fillRect/>
          </a:stretch>
        </p:blipFill>
        <p:spPr>
          <a:xfrm>
            <a:off x="6086475" y="3644900"/>
            <a:ext cx="2552700" cy="1828799"/>
          </a:xfrm>
          <a:prstGeom prst="rect">
            <a:avLst/>
          </a:prstGeom>
          <a:noFill/>
          <a:ln>
            <a:noFill/>
          </a:ln>
        </p:spPr>
      </p:pic>
      <p:pic>
        <p:nvPicPr>
          <p:cNvPr id="118" name="Shape 118"/>
          <p:cNvPicPr preferRelativeResize="0"/>
          <p:nvPr/>
        </p:nvPicPr>
        <p:blipFill>
          <a:blip r:embed="rId6">
            <a:alphaModFix/>
          </a:blip>
          <a:stretch>
            <a:fillRect/>
          </a:stretch>
        </p:blipFill>
        <p:spPr>
          <a:xfrm>
            <a:off x="2755900" y="3676650"/>
            <a:ext cx="2581274" cy="1828799"/>
          </a:xfrm>
          <a:prstGeom prst="rect">
            <a:avLst/>
          </a:prstGeom>
          <a:noFill/>
          <a:ln>
            <a:noFill/>
          </a:ln>
        </p:spPr>
      </p:pic>
      <p:sp>
        <p:nvSpPr>
          <p:cNvPr id="119" name="Shape 119"/>
          <p:cNvSpPr txBox="1"/>
          <p:nvPr/>
        </p:nvSpPr>
        <p:spPr>
          <a:xfrm>
            <a:off x="372450" y="5612250"/>
            <a:ext cx="8417100" cy="953999"/>
          </a:xfrm>
          <a:prstGeom prst="rect">
            <a:avLst/>
          </a:prstGeom>
          <a:noFill/>
          <a:ln>
            <a:noFill/>
          </a:ln>
        </p:spPr>
        <p:txBody>
          <a:bodyPr lIns="91425" tIns="91425" rIns="91425" bIns="91425" anchor="t" anchorCtr="0">
            <a:noAutofit/>
          </a:bodyPr>
          <a:lstStyle/>
          <a:p>
            <a:pPr lvl="0" algn="ctr">
              <a:spcBef>
                <a:spcPts val="0"/>
              </a:spcBef>
              <a:buNone/>
            </a:pPr>
            <a:r>
              <a:rPr lang="en" sz="2200" dirty="0"/>
              <a:t>Analyses: Differences in the duration of time that infants look toward either test event and/or changes in infants’ attention from last habituation trial to the first test trial of each type</a:t>
            </a:r>
          </a:p>
        </p:txBody>
      </p:sp>
      <p:sp>
        <p:nvSpPr>
          <p:cNvPr id="13" name="Title 12"/>
          <p:cNvSpPr>
            <a:spLocks noGrp="1"/>
          </p:cNvSpPr>
          <p:nvPr>
            <p:ph type="title"/>
          </p:nvPr>
        </p:nvSpPr>
        <p:spPr>
          <a:xfrm>
            <a:off x="533400" y="0"/>
            <a:ext cx="8229600" cy="1143000"/>
          </a:xfrm>
        </p:spPr>
        <p:txBody>
          <a:bodyPr>
            <a:normAutofit fontScale="90000"/>
          </a:bodyPr>
          <a:lstStyle/>
          <a:p>
            <a:r>
              <a:rPr lang="en-US" dirty="0" smtClean="0"/>
              <a:t>Preference using Visual Habituation</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1"/>
                                        <p:tgtEl>
                                          <p:spTgt spid="116"/>
                                        </p:tgtEl>
                                      </p:cBhvr>
                                    </p:animEffect>
                                  </p:childTnLst>
                                </p:cTn>
                              </p:par>
                              <p:par>
                                <p:cTn id="11" presetID="10" presetClass="entr" presetSubtype="0"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1"/>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1"/>
                                        <p:tgtEl>
                                          <p:spTgt spid="1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1"/>
                                        <p:tgtEl>
                                          <p:spTgt spid="111"/>
                                        </p:tgtEl>
                                      </p:cBhvr>
                                    </p:animEffect>
                                  </p:childTnLst>
                                </p:cTn>
                              </p:par>
                              <p:par>
                                <p:cTn id="24" presetID="10" presetClass="entr" presetSubtype="0" fill="hold"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fade">
                                      <p:cBhvr>
                                        <p:cTn id="26" dur="1"/>
                                        <p:tgtEl>
                                          <p:spTgt spid="113"/>
                                        </p:tgtEl>
                                      </p:cBhvr>
                                    </p:animEffect>
                                  </p:childTnLst>
                                </p:cTn>
                              </p:par>
                              <p:par>
                                <p:cTn id="27" presetID="10" presetClass="entr" presetSubtype="0" fill="hold" nodeType="with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1"/>
                                        <p:tgtEl>
                                          <p:spTgt spid="118"/>
                                        </p:tgtEl>
                                      </p:cBhvr>
                                    </p:animEffect>
                                  </p:childTnLst>
                                </p:cTn>
                              </p:par>
                              <p:par>
                                <p:cTn id="30" presetID="10" presetClass="entr" presetSubtype="0" fill="hold" nodeType="with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1"/>
                                        <p:tgtEl>
                                          <p:spTgt spid="114"/>
                                        </p:tgtEl>
                                      </p:cBhvr>
                                    </p:animEffect>
                                  </p:childTnLst>
                                </p:cTn>
                              </p:par>
                              <p:par>
                                <p:cTn id="33" presetID="10"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1"/>
                                        <p:tgtEl>
                                          <p:spTgt spid="1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9">
                                            <p:txEl>
                                              <p:pRg st="0" end="0"/>
                                            </p:txEl>
                                          </p:spTgt>
                                        </p:tgtEl>
                                        <p:attrNameLst>
                                          <p:attrName>style.visibility</p:attrName>
                                        </p:attrNameLst>
                                      </p:cBhvr>
                                      <p:to>
                                        <p:strVal val="visible"/>
                                      </p:to>
                                    </p:set>
                                    <p:animEffect transition="in" filter="blinds(horizontal)">
                                      <p:cBhvr>
                                        <p:cTn id="40"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99591" y="557808"/>
            <a:ext cx="7024744"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 sz="3950" b="0" i="0" u="none" strike="noStrike" cap="none" baseline="0">
                <a:solidFill>
                  <a:srgbClr val="000000"/>
                </a:solidFill>
                <a:ea typeface="Arial"/>
                <a:cs typeface="Arial"/>
                <a:sym typeface="Arial"/>
              </a:rPr>
              <a:t>When does an understanding of cooperation emerge?</a:t>
            </a:r>
          </a:p>
        </p:txBody>
      </p:sp>
      <p:pic>
        <p:nvPicPr>
          <p:cNvPr id="80" name="Shape 80"/>
          <p:cNvPicPr preferRelativeResize="0"/>
          <p:nvPr/>
        </p:nvPicPr>
        <p:blipFill>
          <a:blip r:embed="rId3">
            <a:alphaModFix/>
          </a:blip>
          <a:stretch>
            <a:fillRect/>
          </a:stretch>
        </p:blipFill>
        <p:spPr>
          <a:xfrm>
            <a:off x="1747713" y="1916832"/>
            <a:ext cx="5544616" cy="475468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4191000" y="0"/>
            <a:ext cx="184149" cy="4572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63" name="Shape 163"/>
          <p:cNvSpPr/>
          <p:nvPr/>
        </p:nvSpPr>
        <p:spPr>
          <a:xfrm>
            <a:off x="179511" y="5526360"/>
            <a:ext cx="8729661" cy="11430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3000" b="1" i="0" u="none" strike="noStrike" cap="none">
                <a:solidFill>
                  <a:schemeClr val="accent1"/>
                </a:solidFill>
              </a:rPr>
              <a:t>Do infants form a shared-goal interpretation?</a:t>
            </a:r>
          </a:p>
        </p:txBody>
      </p:sp>
      <p:sp>
        <p:nvSpPr>
          <p:cNvPr id="164" name="Shape 164"/>
          <p:cNvSpPr txBox="1"/>
          <p:nvPr/>
        </p:nvSpPr>
        <p:spPr>
          <a:xfrm>
            <a:off x="381000" y="3200400"/>
            <a:ext cx="8534399" cy="2354490"/>
          </a:xfrm>
          <a:prstGeom prst="rect">
            <a:avLst/>
          </a:prstGeom>
          <a:noFill/>
          <a:ln>
            <a:noFill/>
          </a:ln>
        </p:spPr>
        <p:txBody>
          <a:bodyPr lIns="91425" tIns="45700" rIns="91425" bIns="45700" anchor="t" anchorCtr="0">
            <a:noAutofit/>
          </a:bodyPr>
          <a:lstStyle/>
          <a:p>
            <a:pPr marL="0" marR="0" lvl="0" indent="0" algn="ctr" rtl="0">
              <a:spcBef>
                <a:spcPts val="1200"/>
              </a:spcBef>
              <a:spcAft>
                <a:spcPts val="600"/>
              </a:spcAft>
              <a:buSzPct val="25000"/>
              <a:buNone/>
            </a:pPr>
            <a:r>
              <a:rPr lang="en" sz="2400" b="1" i="0" u="none" strike="noStrike" cap="none" dirty="0">
                <a:solidFill>
                  <a:schemeClr val="dk1"/>
                </a:solidFill>
              </a:rPr>
              <a:t>Shared-goal interpretation:</a:t>
            </a:r>
            <a:r>
              <a:rPr lang="en" sz="2400" b="0" i="0" u="none" strike="noStrike" cap="none" dirty="0">
                <a:solidFill>
                  <a:schemeClr val="dk1"/>
                </a:solidFill>
              </a:rPr>
              <a:t> </a:t>
            </a:r>
          </a:p>
          <a:p>
            <a:pPr marL="0" marR="0" lvl="0" indent="0" algn="ctr" rtl="0">
              <a:spcBef>
                <a:spcPts val="1200"/>
              </a:spcBef>
              <a:spcAft>
                <a:spcPts val="600"/>
              </a:spcAft>
              <a:buSzPct val="25000"/>
              <a:buNone/>
            </a:pPr>
            <a:r>
              <a:rPr lang="en" sz="2400" b="0" i="0" u="none" strike="noStrike" cap="none" dirty="0">
                <a:solidFill>
                  <a:schemeClr val="dk1"/>
                </a:solidFill>
              </a:rPr>
              <a:t>“The actors were working together to get the toy”</a:t>
            </a:r>
          </a:p>
          <a:p>
            <a:pPr marL="0" marR="0" lvl="0" indent="0" algn="ctr" rtl="0">
              <a:spcBef>
                <a:spcPts val="1200"/>
              </a:spcBef>
              <a:spcAft>
                <a:spcPts val="600"/>
              </a:spcAft>
              <a:buSzPct val="25000"/>
              <a:buNone/>
            </a:pPr>
            <a:r>
              <a:rPr lang="en" sz="2400" b="1" i="0" u="none" strike="noStrike" cap="none" dirty="0">
                <a:solidFill>
                  <a:schemeClr val="dk1"/>
                </a:solidFill>
              </a:rPr>
              <a:t>Individual-goal interpretation:</a:t>
            </a:r>
          </a:p>
          <a:p>
            <a:pPr marL="0" marR="0" lvl="0" indent="0" algn="ctr" rtl="0">
              <a:spcBef>
                <a:spcPts val="1200"/>
              </a:spcBef>
              <a:spcAft>
                <a:spcPts val="600"/>
              </a:spcAft>
              <a:buSzPct val="25000"/>
              <a:buNone/>
            </a:pPr>
            <a:r>
              <a:rPr lang="en" sz="2400" b="1" i="0" u="none" strike="noStrike" cap="none" dirty="0">
                <a:solidFill>
                  <a:schemeClr val="dk1"/>
                </a:solidFill>
              </a:rPr>
              <a:t> </a:t>
            </a:r>
            <a:r>
              <a:rPr lang="en" sz="2400" b="0" i="0" u="none" strike="noStrike" cap="none" dirty="0">
                <a:solidFill>
                  <a:schemeClr val="dk1"/>
                </a:solidFill>
              </a:rPr>
              <a:t>“Blue shirt girl got the box and pink shirt girl got toy”</a:t>
            </a:r>
          </a:p>
        </p:txBody>
      </p:sp>
      <p:sp>
        <p:nvSpPr>
          <p:cNvPr id="165" name="Shape 165"/>
          <p:cNvSpPr txBox="1">
            <a:spLocks noGrp="1"/>
          </p:cNvSpPr>
          <p:nvPr>
            <p:ph type="title"/>
          </p:nvPr>
        </p:nvSpPr>
        <p:spPr>
          <a:xfrm>
            <a:off x="457200" y="533400"/>
            <a:ext cx="8229600" cy="990599"/>
          </a:xfrm>
          <a:prstGeom prst="rect">
            <a:avLst/>
          </a:prstGeom>
          <a:noFill/>
          <a:ln>
            <a:noFill/>
          </a:ln>
        </p:spPr>
        <p:txBody>
          <a:bodyPr lIns="91425" tIns="45700" rIns="45700" bIns="45700" anchor="ctr" anchorCtr="0">
            <a:noAutofit/>
          </a:bodyPr>
          <a:lstStyle/>
          <a:p>
            <a:pPr marL="0" marR="0" lvl="0" indent="0" algn="l" rtl="0">
              <a:spcBef>
                <a:spcPts val="0"/>
              </a:spcBef>
              <a:buClr>
                <a:srgbClr val="469EEC"/>
              </a:buClr>
              <a:buSzPct val="25000"/>
              <a:buFont typeface="Cantarell"/>
              <a:buNone/>
            </a:pPr>
            <a:r>
              <a:rPr lang="en" sz="3600" dirty="0"/>
              <a:t>Cooperation</a:t>
            </a:r>
            <a:r>
              <a:rPr lang="en" sz="3600" b="1" i="0" u="none" strike="noStrike" cap="none" dirty="0"/>
              <a:t> visual habituation paradigm</a:t>
            </a:r>
          </a:p>
        </p:txBody>
      </p:sp>
      <p:grpSp>
        <p:nvGrpSpPr>
          <p:cNvPr id="2" name="Shape 166"/>
          <p:cNvGrpSpPr/>
          <p:nvPr/>
        </p:nvGrpSpPr>
        <p:grpSpPr>
          <a:xfrm>
            <a:off x="179511" y="1700808"/>
            <a:ext cx="8737599" cy="1439999"/>
            <a:chOff x="76200" y="25400"/>
            <a:chExt cx="8737599" cy="1439999"/>
          </a:xfrm>
        </p:grpSpPr>
        <p:pic>
          <p:nvPicPr>
            <p:cNvPr id="167" name="Shape 167"/>
            <p:cNvPicPr preferRelativeResize="0"/>
            <p:nvPr/>
          </p:nvPicPr>
          <p:blipFill>
            <a:blip r:embed="rId3">
              <a:alphaModFix/>
            </a:blip>
            <a:stretch>
              <a:fillRect/>
            </a:stretch>
          </p:blipFill>
          <p:spPr>
            <a:xfrm>
              <a:off x="6964679" y="25400"/>
              <a:ext cx="1849119" cy="1439999"/>
            </a:xfrm>
            <a:prstGeom prst="rect">
              <a:avLst/>
            </a:prstGeom>
            <a:noFill/>
            <a:ln>
              <a:noFill/>
            </a:ln>
          </p:spPr>
        </p:pic>
        <p:pic>
          <p:nvPicPr>
            <p:cNvPr id="168" name="Shape 168"/>
            <p:cNvPicPr preferRelativeResize="0"/>
            <p:nvPr/>
          </p:nvPicPr>
          <p:blipFill>
            <a:blip r:embed="rId4">
              <a:alphaModFix/>
            </a:blip>
            <a:stretch>
              <a:fillRect/>
            </a:stretch>
          </p:blipFill>
          <p:spPr>
            <a:xfrm>
              <a:off x="76200" y="25400"/>
              <a:ext cx="1849119" cy="1439999"/>
            </a:xfrm>
            <a:prstGeom prst="rect">
              <a:avLst/>
            </a:prstGeom>
            <a:noFill/>
            <a:ln>
              <a:noFill/>
            </a:ln>
          </p:spPr>
        </p:pic>
        <p:pic>
          <p:nvPicPr>
            <p:cNvPr id="169" name="Shape 169"/>
            <p:cNvPicPr preferRelativeResize="0"/>
            <p:nvPr/>
          </p:nvPicPr>
          <p:blipFill>
            <a:blip r:embed="rId5">
              <a:alphaModFix/>
            </a:blip>
            <a:stretch>
              <a:fillRect/>
            </a:stretch>
          </p:blipFill>
          <p:spPr>
            <a:xfrm>
              <a:off x="1772919" y="25400"/>
              <a:ext cx="1869439" cy="1439999"/>
            </a:xfrm>
            <a:prstGeom prst="rect">
              <a:avLst/>
            </a:prstGeom>
            <a:noFill/>
            <a:ln>
              <a:noFill/>
            </a:ln>
          </p:spPr>
        </p:pic>
        <p:pic>
          <p:nvPicPr>
            <p:cNvPr id="170" name="Shape 170"/>
            <p:cNvPicPr preferRelativeResize="0"/>
            <p:nvPr/>
          </p:nvPicPr>
          <p:blipFill>
            <a:blip r:embed="rId6">
              <a:alphaModFix/>
            </a:blip>
            <a:stretch>
              <a:fillRect/>
            </a:stretch>
          </p:blipFill>
          <p:spPr>
            <a:xfrm>
              <a:off x="3528060" y="25400"/>
              <a:ext cx="1859279" cy="1439999"/>
            </a:xfrm>
            <a:prstGeom prst="rect">
              <a:avLst/>
            </a:prstGeom>
            <a:noFill/>
            <a:ln>
              <a:noFill/>
            </a:ln>
          </p:spPr>
        </p:pic>
        <p:pic>
          <p:nvPicPr>
            <p:cNvPr id="171" name="Shape 171"/>
            <p:cNvPicPr preferRelativeResize="0"/>
            <p:nvPr/>
          </p:nvPicPr>
          <p:blipFill>
            <a:blip r:embed="rId7">
              <a:alphaModFix/>
            </a:blip>
            <a:stretch>
              <a:fillRect/>
            </a:stretch>
          </p:blipFill>
          <p:spPr>
            <a:xfrm>
              <a:off x="5260339" y="25400"/>
              <a:ext cx="1869439" cy="1439999"/>
            </a:xfrm>
            <a:prstGeom prst="rect">
              <a:avLst/>
            </a:prstGeom>
            <a:noFill/>
            <a:ln>
              <a:noFill/>
            </a:ln>
          </p:spPr>
        </p:pic>
      </p:grpSp>
      <p:pic>
        <p:nvPicPr>
          <p:cNvPr id="12" name="Shape 109"/>
          <p:cNvPicPr preferRelativeResize="0"/>
          <p:nvPr/>
        </p:nvPicPr>
        <p:blipFill>
          <a:blip r:embed="rId8">
            <a:alphaModFix/>
          </a:blip>
          <a:stretch>
            <a:fillRect/>
          </a:stretch>
        </p:blipFill>
        <p:spPr>
          <a:xfrm>
            <a:off x="3886200" y="3810000"/>
            <a:ext cx="2005012" cy="2222499"/>
          </a:xfrm>
          <a:prstGeom prst="rect">
            <a:avLst/>
          </a:prstGeom>
          <a:noFill/>
          <a:ln>
            <a:noFill/>
          </a:ln>
        </p:spPr>
      </p:pic>
      <p:sp>
        <p:nvSpPr>
          <p:cNvPr id="13" name="Shape 112"/>
          <p:cNvSpPr/>
          <p:nvPr/>
        </p:nvSpPr>
        <p:spPr>
          <a:xfrm rot="5400000">
            <a:off x="4648200" y="3276600"/>
            <a:ext cx="533400" cy="381000"/>
          </a:xfrm>
          <a:prstGeom prst="rightArrow">
            <a:avLst>
              <a:gd name="adj1" fmla="val 50000"/>
              <a:gd name="adj2" fmla="val 50000"/>
            </a:avLst>
          </a:prstGeom>
          <a:solidFill>
            <a:schemeClr val="accent1"/>
          </a:solidFill>
          <a:ln w="1905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13"/>
                                        </p:tgtEl>
                                        <p:attrNameLst>
                                          <p:attrName>ppt_x</p:attrName>
                                        </p:attrNameLst>
                                      </p:cBhvr>
                                      <p:tavLst>
                                        <p:tav tm="0">
                                          <p:val>
                                            <p:strVal val="ppt_x"/>
                                          </p:val>
                                        </p:tav>
                                        <p:tav tm="100000">
                                          <p:val>
                                            <p:strVal val="ppt_x"/>
                                          </p:val>
                                        </p:tav>
                                      </p:tavLst>
                                    </p:anim>
                                    <p:anim calcmode="lin" valueType="num">
                                      <p:cBhvr additive="base">
                                        <p:cTn id="15" dur="500"/>
                                        <p:tgtEl>
                                          <p:spTgt spid="13"/>
                                        </p:tgtEl>
                                        <p:attrNameLst>
                                          <p:attrName>ppt_y</p:attrName>
                                        </p:attrNameLst>
                                      </p:cBhvr>
                                      <p:tavLst>
                                        <p:tav tm="0">
                                          <p:val>
                                            <p:strVal val="ppt_y"/>
                                          </p:val>
                                        </p:tav>
                                        <p:tav tm="100000">
                                          <p:val>
                                            <p:strVal val="1+ppt_h/2"/>
                                          </p:val>
                                        </p:tav>
                                      </p:tavLst>
                                    </p:anim>
                                    <p:set>
                                      <p:cBhvr>
                                        <p:cTn id="16" dur="1" fill="hold">
                                          <p:stCondLst>
                                            <p:cond delay="499"/>
                                          </p:stCondLst>
                                        </p:cTn>
                                        <p:tgtEl>
                                          <p:spTgt spid="13"/>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4">
                                            <p:txEl>
                                              <p:pRg st="0" end="0"/>
                                            </p:txEl>
                                          </p:spTgt>
                                        </p:tgtEl>
                                        <p:attrNameLst>
                                          <p:attrName>style.visibility</p:attrName>
                                        </p:attrNameLst>
                                      </p:cBhvr>
                                      <p:to>
                                        <p:strVal val="visible"/>
                                      </p:to>
                                    </p:set>
                                    <p:animEffect transition="in" filter="fade">
                                      <p:cBhvr>
                                        <p:cTn id="25" dur="1"/>
                                        <p:tgtEl>
                                          <p:spTgt spid="16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4">
                                            <p:txEl>
                                              <p:pRg st="1" end="1"/>
                                            </p:txEl>
                                          </p:spTgt>
                                        </p:tgtEl>
                                        <p:attrNameLst>
                                          <p:attrName>style.visibility</p:attrName>
                                        </p:attrNameLst>
                                      </p:cBhvr>
                                      <p:to>
                                        <p:strVal val="visible"/>
                                      </p:to>
                                    </p:set>
                                    <p:animEffect transition="in" filter="fade">
                                      <p:cBhvr>
                                        <p:cTn id="30" dur="1"/>
                                        <p:tgtEl>
                                          <p:spTgt spid="16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4">
                                            <p:txEl>
                                              <p:pRg st="2" end="2"/>
                                            </p:txEl>
                                          </p:spTgt>
                                        </p:tgtEl>
                                        <p:attrNameLst>
                                          <p:attrName>style.visibility</p:attrName>
                                        </p:attrNameLst>
                                      </p:cBhvr>
                                      <p:to>
                                        <p:strVal val="visible"/>
                                      </p:to>
                                    </p:set>
                                    <p:animEffect transition="in" filter="fade">
                                      <p:cBhvr>
                                        <p:cTn id="35" dur="1"/>
                                        <p:tgtEl>
                                          <p:spTgt spid="16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4">
                                            <p:txEl>
                                              <p:pRg st="3" end="3"/>
                                            </p:txEl>
                                          </p:spTgt>
                                        </p:tgtEl>
                                        <p:attrNameLst>
                                          <p:attrName>style.visibility</p:attrName>
                                        </p:attrNameLst>
                                      </p:cBhvr>
                                      <p:to>
                                        <p:strVal val="visible"/>
                                      </p:to>
                                    </p:set>
                                    <p:animEffect transition="in" filter="fade">
                                      <p:cBhvr>
                                        <p:cTn id="40" dur="1"/>
                                        <p:tgtEl>
                                          <p:spTgt spid="16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1"/>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p:nvPr/>
        </p:nvSpPr>
        <p:spPr>
          <a:xfrm>
            <a:off x="3059832" y="1624608"/>
            <a:ext cx="3096299" cy="719999"/>
          </a:xfrm>
          <a:prstGeom prst="rect">
            <a:avLst/>
          </a:prstGeom>
          <a:solidFill>
            <a:srgbClr val="469FED"/>
          </a:solidFill>
          <a:ln w="48000" cap="flat" cmpd="sng">
            <a:solidFill>
              <a:srgbClr val="477399"/>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78" name="Shape 178"/>
          <p:cNvSpPr/>
          <p:nvPr/>
        </p:nvSpPr>
        <p:spPr>
          <a:xfrm>
            <a:off x="4191000" y="-76200"/>
            <a:ext cx="184200" cy="4572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79" name="Shape 179"/>
          <p:cNvSpPr/>
          <p:nvPr/>
        </p:nvSpPr>
        <p:spPr>
          <a:xfrm>
            <a:off x="3419871" y="1696616"/>
            <a:ext cx="2286000" cy="5333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3000" b="1" i="0" u="none" strike="noStrike" cap="none">
                <a:solidFill>
                  <a:schemeClr val="dk1"/>
                </a:solidFill>
                <a:latin typeface="Helvetica Neue"/>
                <a:ea typeface="Helvetica Neue"/>
                <a:cs typeface="Helvetica Neue"/>
                <a:sym typeface="Helvetica Neue"/>
              </a:rPr>
              <a:t>Test Trials</a:t>
            </a:r>
          </a:p>
        </p:txBody>
      </p:sp>
      <p:sp>
        <p:nvSpPr>
          <p:cNvPr id="180" name="Shape 180"/>
          <p:cNvSpPr txBox="1"/>
          <p:nvPr/>
        </p:nvSpPr>
        <p:spPr>
          <a:xfrm>
            <a:off x="5508103" y="3848471"/>
            <a:ext cx="1872300" cy="461699"/>
          </a:xfrm>
          <a:prstGeom prst="rect">
            <a:avLst/>
          </a:prstGeom>
          <a:noFill/>
          <a:ln>
            <a:noFill/>
          </a:ln>
        </p:spPr>
        <p:txBody>
          <a:bodyPr lIns="91425" tIns="45700" rIns="91425" bIns="45700" anchor="t" anchorCtr="0">
            <a:noAutofit/>
          </a:bodyPr>
          <a:lstStyle/>
          <a:p>
            <a:pPr marL="0" marR="0" lvl="0" indent="0" algn="ctr" rtl="0">
              <a:spcBef>
                <a:spcPts val="1200"/>
              </a:spcBef>
              <a:buSzPct val="25000"/>
              <a:buNone/>
            </a:pPr>
            <a:r>
              <a:rPr lang="en" sz="2400" b="0" i="0" u="none" strike="noStrike" cap="none">
                <a:solidFill>
                  <a:schemeClr val="dk1"/>
                </a:solidFill>
                <a:latin typeface="Cantarell"/>
                <a:ea typeface="Cantarell"/>
                <a:cs typeface="Cantarell"/>
                <a:sym typeface="Cantarell"/>
              </a:rPr>
              <a:t>Toy</a:t>
            </a:r>
          </a:p>
        </p:txBody>
      </p:sp>
      <p:sp>
        <p:nvSpPr>
          <p:cNvPr id="181" name="Shape 181"/>
          <p:cNvSpPr txBox="1"/>
          <p:nvPr/>
        </p:nvSpPr>
        <p:spPr>
          <a:xfrm>
            <a:off x="1763688" y="3865314"/>
            <a:ext cx="1944300" cy="461699"/>
          </a:xfrm>
          <a:prstGeom prst="rect">
            <a:avLst/>
          </a:prstGeom>
          <a:noFill/>
          <a:ln>
            <a:noFill/>
          </a:ln>
        </p:spPr>
        <p:txBody>
          <a:bodyPr lIns="91425" tIns="45700" rIns="91425" bIns="45700" anchor="t" anchorCtr="0">
            <a:noAutofit/>
          </a:bodyPr>
          <a:lstStyle/>
          <a:p>
            <a:pPr marL="0" marR="0" lvl="0" indent="0" algn="ctr" rtl="0">
              <a:spcBef>
                <a:spcPts val="1200"/>
              </a:spcBef>
              <a:buSzPct val="25000"/>
              <a:buNone/>
            </a:pPr>
            <a:r>
              <a:rPr lang="en" sz="2400" b="0" i="0" u="none" strike="noStrike" cap="none">
                <a:solidFill>
                  <a:schemeClr val="dk1"/>
                </a:solidFill>
                <a:latin typeface="Cantarell"/>
                <a:ea typeface="Cantarell"/>
                <a:cs typeface="Cantarell"/>
                <a:sym typeface="Cantarell"/>
              </a:rPr>
              <a:t>Box</a:t>
            </a:r>
          </a:p>
        </p:txBody>
      </p:sp>
      <p:grpSp>
        <p:nvGrpSpPr>
          <p:cNvPr id="2" name="Shape 182"/>
          <p:cNvGrpSpPr/>
          <p:nvPr/>
        </p:nvGrpSpPr>
        <p:grpSpPr>
          <a:xfrm>
            <a:off x="179511" y="-31415"/>
            <a:ext cx="8737599" cy="1439999"/>
            <a:chOff x="76200" y="25400"/>
            <a:chExt cx="8737599" cy="1439999"/>
          </a:xfrm>
        </p:grpSpPr>
        <p:pic>
          <p:nvPicPr>
            <p:cNvPr id="183" name="Shape 183"/>
            <p:cNvPicPr preferRelativeResize="0"/>
            <p:nvPr/>
          </p:nvPicPr>
          <p:blipFill>
            <a:blip r:embed="rId3">
              <a:alphaModFix/>
            </a:blip>
            <a:stretch>
              <a:fillRect/>
            </a:stretch>
          </p:blipFill>
          <p:spPr>
            <a:xfrm>
              <a:off x="6964679" y="25400"/>
              <a:ext cx="1849119" cy="1439999"/>
            </a:xfrm>
            <a:prstGeom prst="rect">
              <a:avLst/>
            </a:prstGeom>
            <a:noFill/>
            <a:ln>
              <a:noFill/>
            </a:ln>
          </p:spPr>
        </p:pic>
        <p:pic>
          <p:nvPicPr>
            <p:cNvPr id="184" name="Shape 184"/>
            <p:cNvPicPr preferRelativeResize="0"/>
            <p:nvPr/>
          </p:nvPicPr>
          <p:blipFill>
            <a:blip r:embed="rId4">
              <a:alphaModFix/>
            </a:blip>
            <a:stretch>
              <a:fillRect/>
            </a:stretch>
          </p:blipFill>
          <p:spPr>
            <a:xfrm>
              <a:off x="76200" y="25400"/>
              <a:ext cx="1849119" cy="1439999"/>
            </a:xfrm>
            <a:prstGeom prst="rect">
              <a:avLst/>
            </a:prstGeom>
            <a:noFill/>
            <a:ln>
              <a:noFill/>
            </a:ln>
          </p:spPr>
        </p:pic>
        <p:pic>
          <p:nvPicPr>
            <p:cNvPr id="185" name="Shape 185"/>
            <p:cNvPicPr preferRelativeResize="0"/>
            <p:nvPr/>
          </p:nvPicPr>
          <p:blipFill>
            <a:blip r:embed="rId5">
              <a:alphaModFix/>
            </a:blip>
            <a:stretch>
              <a:fillRect/>
            </a:stretch>
          </p:blipFill>
          <p:spPr>
            <a:xfrm>
              <a:off x="1772919" y="25400"/>
              <a:ext cx="1869439" cy="1439999"/>
            </a:xfrm>
            <a:prstGeom prst="rect">
              <a:avLst/>
            </a:prstGeom>
            <a:noFill/>
            <a:ln>
              <a:noFill/>
            </a:ln>
          </p:spPr>
        </p:pic>
        <p:pic>
          <p:nvPicPr>
            <p:cNvPr id="186" name="Shape 186"/>
            <p:cNvPicPr preferRelativeResize="0"/>
            <p:nvPr/>
          </p:nvPicPr>
          <p:blipFill>
            <a:blip r:embed="rId6">
              <a:alphaModFix/>
            </a:blip>
            <a:stretch>
              <a:fillRect/>
            </a:stretch>
          </p:blipFill>
          <p:spPr>
            <a:xfrm>
              <a:off x="3528060" y="25400"/>
              <a:ext cx="1859279" cy="1439999"/>
            </a:xfrm>
            <a:prstGeom prst="rect">
              <a:avLst/>
            </a:prstGeom>
            <a:noFill/>
            <a:ln>
              <a:noFill/>
            </a:ln>
          </p:spPr>
        </p:pic>
        <p:pic>
          <p:nvPicPr>
            <p:cNvPr id="187" name="Shape 187"/>
            <p:cNvPicPr preferRelativeResize="0"/>
            <p:nvPr/>
          </p:nvPicPr>
          <p:blipFill>
            <a:blip r:embed="rId7">
              <a:alphaModFix/>
            </a:blip>
            <a:stretch>
              <a:fillRect/>
            </a:stretch>
          </p:blipFill>
          <p:spPr>
            <a:xfrm>
              <a:off x="5260339" y="25400"/>
              <a:ext cx="1869439" cy="1439999"/>
            </a:xfrm>
            <a:prstGeom prst="rect">
              <a:avLst/>
            </a:prstGeom>
            <a:noFill/>
            <a:ln>
              <a:noFill/>
            </a:ln>
          </p:spPr>
        </p:pic>
      </p:grpSp>
      <p:pic>
        <p:nvPicPr>
          <p:cNvPr id="188" name="Shape 188"/>
          <p:cNvPicPr preferRelativeResize="0"/>
          <p:nvPr/>
        </p:nvPicPr>
        <p:blipFill>
          <a:blip r:embed="rId8">
            <a:alphaModFix/>
          </a:blip>
          <a:stretch>
            <a:fillRect/>
          </a:stretch>
        </p:blipFill>
        <p:spPr>
          <a:xfrm>
            <a:off x="5486400" y="2438400"/>
            <a:ext cx="1863344" cy="1440000"/>
          </a:xfrm>
          <a:prstGeom prst="rect">
            <a:avLst/>
          </a:prstGeom>
          <a:noFill/>
          <a:ln>
            <a:noFill/>
          </a:ln>
        </p:spPr>
      </p:pic>
      <p:pic>
        <p:nvPicPr>
          <p:cNvPr id="189" name="Shape 189"/>
          <p:cNvPicPr preferRelativeResize="0"/>
          <p:nvPr/>
        </p:nvPicPr>
        <p:blipFill>
          <a:blip r:embed="rId9">
            <a:alphaModFix/>
          </a:blip>
          <a:stretch>
            <a:fillRect/>
          </a:stretch>
        </p:blipFill>
        <p:spPr>
          <a:xfrm>
            <a:off x="1676400" y="2438400"/>
            <a:ext cx="1869439" cy="1440000"/>
          </a:xfrm>
          <a:prstGeom prst="rect">
            <a:avLst/>
          </a:prstGeom>
          <a:noFill/>
          <a:ln>
            <a:noFill/>
          </a:ln>
        </p:spPr>
      </p:pic>
      <p:sp>
        <p:nvSpPr>
          <p:cNvPr id="190" name="Shape 190"/>
          <p:cNvSpPr txBox="1"/>
          <p:nvPr/>
        </p:nvSpPr>
        <p:spPr>
          <a:xfrm>
            <a:off x="767750" y="6520250"/>
            <a:ext cx="8340899" cy="369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600" b="0" i="0" u="none" strike="noStrike" cap="none" dirty="0">
                <a:solidFill>
                  <a:srgbClr val="469FED"/>
                </a:solidFill>
                <a:latin typeface="Cantarell"/>
                <a:ea typeface="Cantarell"/>
                <a:cs typeface="Cantarell"/>
                <a:sym typeface="Cantarell"/>
              </a:rPr>
              <a:t>Henderson &amp; Woodward, 2011 and Henderson, Wang, </a:t>
            </a:r>
            <a:r>
              <a:rPr lang="en" sz="1600" dirty="0">
                <a:solidFill>
                  <a:srgbClr val="469FED"/>
                </a:solidFill>
                <a:latin typeface="Cantarell"/>
                <a:ea typeface="Cantarell"/>
                <a:cs typeface="Cantarell"/>
                <a:sym typeface="Cantarell"/>
              </a:rPr>
              <a:t>Matz, &amp; Woodward, 2013</a:t>
            </a:r>
          </a:p>
        </p:txBody>
      </p:sp>
      <p:sp>
        <p:nvSpPr>
          <p:cNvPr id="191" name="Shape 191"/>
          <p:cNvSpPr txBox="1"/>
          <p:nvPr/>
        </p:nvSpPr>
        <p:spPr>
          <a:xfrm>
            <a:off x="161764" y="4356719"/>
            <a:ext cx="8820600" cy="769500"/>
          </a:xfrm>
          <a:prstGeom prst="rect">
            <a:avLst/>
          </a:prstGeom>
          <a:noFill/>
          <a:ln>
            <a:noFill/>
          </a:ln>
        </p:spPr>
        <p:txBody>
          <a:bodyPr lIns="91425" tIns="45700" rIns="91425" bIns="45700" anchor="t" anchorCtr="0">
            <a:noAutofit/>
          </a:bodyPr>
          <a:lstStyle/>
          <a:p>
            <a:pPr marL="0" marR="0" lvl="0" indent="0" algn="ctr" rtl="0">
              <a:spcBef>
                <a:spcPts val="1100"/>
              </a:spcBef>
              <a:buSzPct val="25000"/>
              <a:buNone/>
            </a:pPr>
            <a:r>
              <a:rPr lang="en" sz="2200" b="0" i="0" u="none" strike="noStrike" cap="none" dirty="0">
                <a:solidFill>
                  <a:schemeClr val="dk1"/>
                </a:solidFill>
                <a:latin typeface="Cantarell"/>
                <a:ea typeface="Cantarell"/>
                <a:cs typeface="Cantarell"/>
                <a:sym typeface="Cantarell"/>
              </a:rPr>
              <a:t>The test </a:t>
            </a:r>
            <a:r>
              <a:rPr lang="en" sz="2200" b="0" i="0" u="none" strike="noStrike" cap="none" dirty="0">
                <a:solidFill>
                  <a:schemeClr val="dk1"/>
                </a:solidFill>
                <a:ea typeface="Cantarell"/>
                <a:cs typeface="Cantarell"/>
                <a:sym typeface="Cantarell"/>
              </a:rPr>
              <a:t>trials</a:t>
            </a:r>
            <a:r>
              <a:rPr lang="en" sz="2200" b="0" i="0" u="none" strike="noStrike" cap="none" dirty="0">
                <a:solidFill>
                  <a:schemeClr val="dk1"/>
                </a:solidFill>
                <a:latin typeface="Cantarell"/>
                <a:ea typeface="Cantarell"/>
                <a:cs typeface="Cantarell"/>
                <a:sym typeface="Cantarell"/>
              </a:rPr>
              <a:t> to which infants look reliably longer towards provides us with information about how they interpreted the habituation event… </a:t>
            </a:r>
          </a:p>
        </p:txBody>
      </p:sp>
      <p:sp>
        <p:nvSpPr>
          <p:cNvPr id="192" name="Shape 192"/>
          <p:cNvSpPr txBox="1"/>
          <p:nvPr/>
        </p:nvSpPr>
        <p:spPr>
          <a:xfrm>
            <a:off x="762000" y="5569800"/>
            <a:ext cx="3600299" cy="831000"/>
          </a:xfrm>
          <a:prstGeom prst="rect">
            <a:avLst/>
          </a:prstGeom>
          <a:noFill/>
          <a:ln w="9525" cap="flat" cmpd="sng">
            <a:solidFill>
              <a:srgbClr val="FF6600"/>
            </a:solidFill>
            <a:prstDash val="solid"/>
            <a:miter/>
            <a:headEnd type="none" w="med" len="med"/>
            <a:tailEnd type="none" w="med" len="med"/>
          </a:ln>
        </p:spPr>
        <p:txBody>
          <a:bodyPr lIns="91425" tIns="45700" rIns="91425" bIns="45700" anchor="t" anchorCtr="0">
            <a:noAutofit/>
          </a:bodyPr>
          <a:lstStyle/>
          <a:p>
            <a:pPr marL="0" marR="0" lvl="0" indent="0" algn="ctr" rtl="0">
              <a:spcBef>
                <a:spcPts val="1200"/>
              </a:spcBef>
              <a:buSzPct val="25000"/>
              <a:buNone/>
            </a:pPr>
            <a:r>
              <a:rPr lang="en" sz="2200" b="1" i="1" u="none" strike="noStrike" cap="none">
                <a:solidFill>
                  <a:schemeClr val="dk1"/>
                </a:solidFill>
              </a:rPr>
              <a:t>individual-goal interpretation</a:t>
            </a:r>
          </a:p>
        </p:txBody>
      </p:sp>
      <p:sp>
        <p:nvSpPr>
          <p:cNvPr id="193" name="Shape 193"/>
          <p:cNvSpPr txBox="1"/>
          <p:nvPr/>
        </p:nvSpPr>
        <p:spPr>
          <a:xfrm>
            <a:off x="5065500" y="5562600"/>
            <a:ext cx="3240300" cy="831000"/>
          </a:xfrm>
          <a:prstGeom prst="rect">
            <a:avLst/>
          </a:prstGeom>
          <a:noFill/>
          <a:ln w="9525" cap="flat" cmpd="sng">
            <a:solidFill>
              <a:srgbClr val="469FED"/>
            </a:solidFill>
            <a:prstDash val="solid"/>
            <a:miter/>
            <a:headEnd type="none" w="med" len="med"/>
            <a:tailEnd type="none" w="med" len="med"/>
          </a:ln>
        </p:spPr>
        <p:txBody>
          <a:bodyPr lIns="91425" tIns="45700" rIns="91425" bIns="45700" anchor="t" anchorCtr="0">
            <a:noAutofit/>
          </a:bodyPr>
          <a:lstStyle/>
          <a:p>
            <a:pPr marL="0" marR="0" lvl="0" indent="0" algn="ctr" rtl="0">
              <a:spcBef>
                <a:spcPts val="1200"/>
              </a:spcBef>
              <a:buSzPct val="25000"/>
              <a:buNone/>
            </a:pPr>
            <a:r>
              <a:rPr lang="en" sz="2200" b="1" i="1" u="none" strike="noStrike" cap="none" dirty="0">
                <a:solidFill>
                  <a:schemeClr val="dk1"/>
                </a:solidFill>
              </a:rPr>
              <a:t>shared-goal interpretation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
                                        <p:tgtEl>
                                          <p:spTgt spid="193"/>
                                        </p:tgtEl>
                                      </p:cBhvr>
                                    </p:animEffect>
                                  </p:childTnLst>
                                </p:cTn>
                              </p:par>
                              <p:par>
                                <p:cTn id="8" presetID="10" presetClass="entr" presetSubtype="0" fill="hold"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1"/>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 sz="3200" b="0" i="0" u="none" strike="noStrike" cap="none" baseline="0" dirty="0" smtClean="0">
                <a:solidFill>
                  <a:srgbClr val="000000"/>
                </a:solidFill>
                <a:ea typeface="Arial"/>
                <a:cs typeface="Arial"/>
                <a:sym typeface="Arial"/>
              </a:rPr>
              <a:t>Do infants identify </a:t>
            </a:r>
            <a:r>
              <a:rPr lang="en" sz="3200" b="0" i="0" u="none" strike="noStrike" cap="none" baseline="0" dirty="0">
                <a:solidFill>
                  <a:srgbClr val="000000"/>
                </a:solidFill>
                <a:ea typeface="Arial"/>
                <a:cs typeface="Arial"/>
                <a:sym typeface="Arial"/>
              </a:rPr>
              <a:t>the co</a:t>
            </a:r>
            <a:r>
              <a:rPr lang="en" sz="3200" b="0" dirty="0">
                <a:solidFill>
                  <a:srgbClr val="000000"/>
                </a:solidFill>
              </a:rPr>
              <a:t>operative</a:t>
            </a:r>
            <a:r>
              <a:rPr lang="en" sz="3200" b="0" i="0" u="none" strike="noStrike" cap="none" baseline="0" dirty="0">
                <a:solidFill>
                  <a:srgbClr val="000000"/>
                </a:solidFill>
                <a:ea typeface="Arial"/>
                <a:cs typeface="Arial"/>
                <a:sym typeface="Arial"/>
              </a:rPr>
              <a:t> goal of the </a:t>
            </a:r>
            <a:r>
              <a:rPr lang="en" sz="3200" b="0" i="0" u="none" strike="noStrike" cap="none" baseline="0" dirty="0" smtClean="0">
                <a:solidFill>
                  <a:srgbClr val="000000"/>
                </a:solidFill>
                <a:ea typeface="Arial"/>
                <a:cs typeface="Arial"/>
                <a:sym typeface="Arial"/>
              </a:rPr>
              <a:t>habituation </a:t>
            </a:r>
            <a:r>
              <a:rPr lang="en" sz="3200" b="0" i="0" u="none" strike="noStrike" cap="none" baseline="0" dirty="0">
                <a:solidFill>
                  <a:srgbClr val="000000"/>
                </a:solidFill>
                <a:ea typeface="Arial"/>
                <a:cs typeface="Arial"/>
                <a:sym typeface="Arial"/>
              </a:rPr>
              <a:t>event?</a:t>
            </a:r>
            <a:r>
              <a:rPr lang="en" sz="3200" b="0" i="0" u="none" strike="noStrike" cap="none" baseline="0" dirty="0">
                <a:solidFill>
                  <a:srgbClr val="FFFFFF"/>
                </a:solidFill>
                <a:ea typeface="Arial"/>
                <a:cs typeface="Arial"/>
                <a:sym typeface="Arial"/>
              </a:rPr>
              <a:t> </a:t>
            </a:r>
          </a:p>
        </p:txBody>
      </p:sp>
      <p:sp>
        <p:nvSpPr>
          <p:cNvPr id="141" name="Shape 141"/>
          <p:cNvSpPr/>
          <p:nvPr/>
        </p:nvSpPr>
        <p:spPr>
          <a:xfrm>
            <a:off x="6948264" y="2708919"/>
            <a:ext cx="2195736" cy="3744415"/>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42" name="Shape 142"/>
          <p:cNvSpPr txBox="1"/>
          <p:nvPr/>
        </p:nvSpPr>
        <p:spPr>
          <a:xfrm>
            <a:off x="3563887" y="1844824"/>
            <a:ext cx="319317" cy="40010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143" name="Shape 143"/>
          <p:cNvPicPr preferRelativeResize="0"/>
          <p:nvPr/>
        </p:nvPicPr>
        <p:blipFill>
          <a:blip r:embed="rId3">
            <a:alphaModFix/>
          </a:blip>
          <a:stretch>
            <a:fillRect/>
          </a:stretch>
        </p:blipFill>
        <p:spPr>
          <a:xfrm>
            <a:off x="0" y="1638300"/>
            <a:ext cx="9144000" cy="4914900"/>
          </a:xfrm>
          <a:prstGeom prst="rect">
            <a:avLst/>
          </a:prstGeom>
          <a:noFill/>
          <a:ln>
            <a:noFill/>
          </a:ln>
        </p:spPr>
      </p:pic>
      <p:sp>
        <p:nvSpPr>
          <p:cNvPr id="6" name="Rectangle 5"/>
          <p:cNvSpPr/>
          <p:nvPr/>
        </p:nvSpPr>
        <p:spPr>
          <a:xfrm>
            <a:off x="838200" y="2514600"/>
            <a:ext cx="12192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57800" y="2286000"/>
            <a:ext cx="3505200" cy="923330"/>
          </a:xfrm>
          <a:prstGeom prst="rect">
            <a:avLst/>
          </a:prstGeom>
          <a:noFill/>
        </p:spPr>
        <p:txBody>
          <a:bodyPr wrap="square" rtlCol="0">
            <a:spAutoFit/>
          </a:bodyPr>
          <a:lstStyle/>
          <a:p>
            <a:r>
              <a:rPr lang="en-US" dirty="0" smtClean="0"/>
              <a:t>Infants as young as 10 months old understand the shared goal in a cooperative context</a:t>
            </a:r>
            <a:endParaRPr lang="en-US" dirty="0"/>
          </a:p>
        </p:txBody>
      </p:sp>
      <p:sp>
        <p:nvSpPr>
          <p:cNvPr id="10" name="Shape 190"/>
          <p:cNvSpPr txBox="1"/>
          <p:nvPr/>
        </p:nvSpPr>
        <p:spPr>
          <a:xfrm>
            <a:off x="767750" y="6520250"/>
            <a:ext cx="8340899" cy="369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600" b="0" i="0" u="none" strike="noStrike" cap="none" dirty="0">
                <a:solidFill>
                  <a:srgbClr val="469FED"/>
                </a:solidFill>
                <a:latin typeface="Cantarell"/>
                <a:ea typeface="Cantarell"/>
                <a:cs typeface="Cantarell"/>
                <a:sym typeface="Cantarell"/>
              </a:rPr>
              <a:t>Henderson &amp; Woodward, 2011 and Henderson, Wang, </a:t>
            </a:r>
            <a:r>
              <a:rPr lang="en" sz="1600" dirty="0">
                <a:solidFill>
                  <a:srgbClr val="469FED"/>
                </a:solidFill>
                <a:latin typeface="Cantarell"/>
                <a:ea typeface="Cantarell"/>
                <a:cs typeface="Cantarell"/>
                <a:sym typeface="Cantarell"/>
              </a:rPr>
              <a:t>Matz, &amp; Woodward, 2013</a:t>
            </a:r>
          </a:p>
        </p:txBody>
      </p:sp>
      <p:sp>
        <p:nvSpPr>
          <p:cNvPr id="11" name="TextBox 10"/>
          <p:cNvSpPr txBox="1"/>
          <p:nvPr/>
        </p:nvSpPr>
        <p:spPr>
          <a:xfrm>
            <a:off x="3657600" y="1905000"/>
            <a:ext cx="1295400" cy="369332"/>
          </a:xfrm>
          <a:prstGeom prst="rect">
            <a:avLst/>
          </a:prstGeom>
          <a:noFill/>
        </p:spPr>
        <p:txBody>
          <a:bodyPr wrap="square" rtlCol="0">
            <a:spAutoFit/>
          </a:bodyPr>
          <a:lstStyle/>
          <a:p>
            <a:r>
              <a:rPr lang="en-US" i="1" dirty="0" smtClean="0"/>
              <a:t>p</a:t>
            </a:r>
            <a:r>
              <a:rPr lang="en-US" dirty="0" smtClean="0"/>
              <a:t> = .03</a:t>
            </a:r>
            <a:endParaRPr lang="en-US" dirty="0"/>
          </a:p>
        </p:txBody>
      </p:sp>
      <p:sp>
        <p:nvSpPr>
          <p:cNvPr id="12" name="Rectangle 11"/>
          <p:cNvSpPr/>
          <p:nvPr/>
        </p:nvSpPr>
        <p:spPr>
          <a:xfrm>
            <a:off x="914400" y="5410200"/>
            <a:ext cx="1066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gif"/>
          <p:cNvPicPr>
            <a:picLocks noGrp="1" noChangeAspect="1"/>
          </p:cNvPicPr>
          <p:nvPr>
            <p:ph idx="1"/>
          </p:nvPr>
        </p:nvPicPr>
        <p:blipFill>
          <a:blip r:embed="rId3"/>
          <a:stretch>
            <a:fillRect/>
          </a:stretch>
        </p:blipFill>
        <p:spPr>
          <a:xfrm>
            <a:off x="381000" y="457200"/>
            <a:ext cx="8291397" cy="5939743"/>
          </a:xfrm>
        </p:spPr>
      </p:pic>
      <p:pic>
        <p:nvPicPr>
          <p:cNvPr id="5" name="Picture 4" descr="2.gif"/>
          <p:cNvPicPr>
            <a:picLocks noChangeAspect="1"/>
          </p:cNvPicPr>
          <p:nvPr/>
        </p:nvPicPr>
        <p:blipFill>
          <a:blip r:embed="rId4"/>
          <a:stretch>
            <a:fillRect/>
          </a:stretch>
        </p:blipFill>
        <p:spPr>
          <a:xfrm>
            <a:off x="5401564" y="2438400"/>
            <a:ext cx="3742436" cy="4038600"/>
          </a:xfrm>
          <a:prstGeom prst="rect">
            <a:avLst/>
          </a:prstGeom>
        </p:spPr>
      </p:pic>
      <p:sp>
        <p:nvSpPr>
          <p:cNvPr id="6" name="TextBox 5"/>
          <p:cNvSpPr txBox="1"/>
          <p:nvPr/>
        </p:nvSpPr>
        <p:spPr>
          <a:xfrm>
            <a:off x="2362200" y="6564868"/>
            <a:ext cx="7315200" cy="369332"/>
          </a:xfrm>
          <a:prstGeom prst="rect">
            <a:avLst/>
          </a:prstGeom>
          <a:noFill/>
        </p:spPr>
        <p:txBody>
          <a:bodyPr wrap="square" rtlCol="0">
            <a:spAutoFit/>
          </a:bodyPr>
          <a:lstStyle/>
          <a:p>
            <a:r>
              <a:rPr lang="en-US" dirty="0" smtClean="0"/>
              <a:t>http://snapsomething.blogspot.in/2010/07/group-assignment-rage.html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1373653" y="1124744"/>
            <a:ext cx="2046216" cy="4805422"/>
          </a:xfrm>
          <a:prstGeom prst="rect">
            <a:avLst/>
          </a:prstGeom>
          <a:blipFill>
            <a:blip r:embed="rId3"/>
            <a:stretch>
              <a:fillRect/>
            </a:stretch>
          </a:blipFill>
        </p:spPr>
      </p:sp>
      <p:sp>
        <p:nvSpPr>
          <p:cNvPr id="114" name="Shape 114"/>
          <p:cNvSpPr/>
          <p:nvPr/>
        </p:nvSpPr>
        <p:spPr>
          <a:xfrm>
            <a:off x="3419871" y="1124744"/>
            <a:ext cx="4382570" cy="4810644"/>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1000"/>
                                        <p:tgtEl>
                                          <p:spTgt spid="1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a:bodyPr>
          <a:lstStyle/>
          <a:p>
            <a:pPr>
              <a:buNone/>
            </a:pPr>
            <a:endParaRPr lang="en-US" sz="3600" dirty="0" smtClean="0"/>
          </a:p>
          <a:p>
            <a:r>
              <a:rPr lang="en-US" sz="3600" dirty="0" smtClean="0"/>
              <a:t>Eye Tracking</a:t>
            </a:r>
          </a:p>
          <a:p>
            <a:pPr>
              <a:buNone/>
            </a:pPr>
            <a:r>
              <a:rPr lang="en-US" sz="3600" dirty="0" smtClean="0"/>
              <a:t>         Group/Majority Influence</a:t>
            </a:r>
            <a:endParaRPr lang="en-US" sz="3600" dirty="0"/>
          </a:p>
        </p:txBody>
      </p:sp>
      <p:pic>
        <p:nvPicPr>
          <p:cNvPr id="10" name="Shape 307"/>
          <p:cNvPicPr preferRelativeResize="0"/>
          <p:nvPr/>
        </p:nvPicPr>
        <p:blipFill>
          <a:blip r:embed="rId3">
            <a:alphaModFix/>
          </a:blip>
          <a:stretch>
            <a:fillRect/>
          </a:stretch>
        </p:blipFill>
        <p:spPr>
          <a:xfrm>
            <a:off x="4495800" y="3733800"/>
            <a:ext cx="4191000" cy="259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6" name="Shape 76"/>
          <p:cNvPicPr preferRelativeResize="0"/>
          <p:nvPr/>
        </p:nvPicPr>
        <p:blipFill>
          <a:blip r:embed="rId3" cstate="print">
            <a:alphaModFix/>
          </a:blip>
          <a:stretch>
            <a:fillRect/>
          </a:stretch>
        </p:blipFill>
        <p:spPr>
          <a:xfrm>
            <a:off x="0" y="2362200"/>
            <a:ext cx="4495800" cy="2285999"/>
          </a:xfrm>
          <a:prstGeom prst="rect">
            <a:avLst/>
          </a:prstGeom>
          <a:noFill/>
          <a:ln>
            <a:noFill/>
          </a:ln>
        </p:spPr>
      </p:pic>
      <p:pic>
        <p:nvPicPr>
          <p:cNvPr id="77" name="Shape 77"/>
          <p:cNvPicPr preferRelativeResize="0"/>
          <p:nvPr/>
        </p:nvPicPr>
        <p:blipFill>
          <a:blip r:embed="rId4">
            <a:alphaModFix/>
          </a:blip>
          <a:stretch>
            <a:fillRect/>
          </a:stretch>
        </p:blipFill>
        <p:spPr>
          <a:xfrm>
            <a:off x="0" y="4572001"/>
            <a:ext cx="3048000" cy="2285999"/>
          </a:xfrm>
          <a:prstGeom prst="rect">
            <a:avLst/>
          </a:prstGeom>
          <a:noFill/>
          <a:ln>
            <a:noFill/>
          </a:ln>
        </p:spPr>
      </p:pic>
      <p:pic>
        <p:nvPicPr>
          <p:cNvPr id="78" name="Shape 78"/>
          <p:cNvPicPr preferRelativeResize="0"/>
          <p:nvPr/>
        </p:nvPicPr>
        <p:blipFill>
          <a:blip r:embed="rId5">
            <a:alphaModFix/>
          </a:blip>
          <a:stretch>
            <a:fillRect/>
          </a:stretch>
        </p:blipFill>
        <p:spPr>
          <a:xfrm>
            <a:off x="0" y="0"/>
            <a:ext cx="3048000" cy="2362200"/>
          </a:xfrm>
          <a:prstGeom prst="rect">
            <a:avLst/>
          </a:prstGeom>
          <a:noFill/>
          <a:ln>
            <a:noFill/>
          </a:ln>
        </p:spPr>
      </p:pic>
      <p:pic>
        <p:nvPicPr>
          <p:cNvPr id="79" name="Shape 79"/>
          <p:cNvPicPr preferRelativeResize="0"/>
          <p:nvPr/>
        </p:nvPicPr>
        <p:blipFill>
          <a:blip r:embed="rId6">
            <a:alphaModFix/>
          </a:blip>
          <a:stretch>
            <a:fillRect/>
          </a:stretch>
        </p:blipFill>
        <p:spPr>
          <a:xfrm>
            <a:off x="4114799" y="4565650"/>
            <a:ext cx="4267201" cy="2292350"/>
          </a:xfrm>
          <a:prstGeom prst="rect">
            <a:avLst/>
          </a:prstGeom>
          <a:noFill/>
          <a:ln>
            <a:noFill/>
          </a:ln>
        </p:spPr>
      </p:pic>
      <p:pic>
        <p:nvPicPr>
          <p:cNvPr id="11" name="Picture 10" descr="Indian huddle.jpg"/>
          <p:cNvPicPr>
            <a:picLocks noChangeAspect="1"/>
          </p:cNvPicPr>
          <p:nvPr/>
        </p:nvPicPr>
        <p:blipFill>
          <a:blip r:embed="rId7"/>
          <a:stretch>
            <a:fillRect/>
          </a:stretch>
        </p:blipFill>
        <p:spPr>
          <a:xfrm>
            <a:off x="4460240" y="2362200"/>
            <a:ext cx="4683760" cy="2286000"/>
          </a:xfrm>
          <a:prstGeom prst="rect">
            <a:avLst/>
          </a:prstGeom>
        </p:spPr>
      </p:pic>
      <p:pic>
        <p:nvPicPr>
          <p:cNvPr id="13" name="Picture 12" descr="Car_flood.jpg"/>
          <p:cNvPicPr>
            <a:picLocks noChangeAspect="1"/>
          </p:cNvPicPr>
          <p:nvPr/>
        </p:nvPicPr>
        <p:blipFill>
          <a:blip r:embed="rId8" cstate="print"/>
          <a:stretch>
            <a:fillRect/>
          </a:stretch>
        </p:blipFill>
        <p:spPr>
          <a:xfrm>
            <a:off x="5181600" y="0"/>
            <a:ext cx="3962400" cy="2362200"/>
          </a:xfrm>
          <a:prstGeom prst="rect">
            <a:avLst/>
          </a:prstGeom>
        </p:spPr>
      </p:pic>
      <p:pic>
        <p:nvPicPr>
          <p:cNvPr id="12" name="Picture 11" descr="Couple cooking.jpg"/>
          <p:cNvPicPr>
            <a:picLocks noChangeAspect="1"/>
          </p:cNvPicPr>
          <p:nvPr/>
        </p:nvPicPr>
        <p:blipFill>
          <a:blip r:embed="rId9"/>
          <a:stretch>
            <a:fillRect/>
          </a:stretch>
        </p:blipFill>
        <p:spPr>
          <a:xfrm>
            <a:off x="3048000" y="0"/>
            <a:ext cx="2286000" cy="2381250"/>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600"/>
              <a:t>Eye-Tracking Methods</a:t>
            </a:r>
            <a:r>
              <a:rPr lang="en" sz="3600" i="0" u="none" strike="noStrike" cap="none"/>
              <a:t> </a:t>
            </a:r>
            <a:r>
              <a:rPr lang="en" sz="3600"/>
              <a:t>in </a:t>
            </a:r>
            <a:r>
              <a:rPr lang="en" sz="3600" i="0" u="none" strike="noStrike" cap="none"/>
              <a:t>Developmental </a:t>
            </a:r>
            <a:r>
              <a:rPr lang="en" sz="3600"/>
              <a:t>Science</a:t>
            </a:r>
          </a:p>
        </p:txBody>
      </p:sp>
      <p:sp>
        <p:nvSpPr>
          <p:cNvPr id="293" name="Shape 293"/>
          <p:cNvSpPr txBox="1">
            <a:spLocks noGrp="1"/>
          </p:cNvSpPr>
          <p:nvPr>
            <p:ph type="body" idx="1"/>
          </p:nvPr>
        </p:nvSpPr>
        <p:spPr>
          <a:xfrm>
            <a:off x="457200" y="2005025"/>
            <a:ext cx="8229600" cy="4526100"/>
          </a:xfrm>
          <a:prstGeom prst="rect">
            <a:avLst/>
          </a:prstGeom>
          <a:noFill/>
          <a:ln>
            <a:noFill/>
          </a:ln>
        </p:spPr>
        <p:txBody>
          <a:bodyPr lIns="91425" tIns="45700" rIns="91425" bIns="45700" anchor="t" anchorCtr="0">
            <a:noAutofit/>
          </a:bodyPr>
          <a:lstStyle/>
          <a:p>
            <a:pPr marL="342900" marR="0" lvl="0" indent="-374650" algn="l" rtl="0">
              <a:spcBef>
                <a:spcPts val="640"/>
              </a:spcBef>
              <a:buClr>
                <a:srgbClr val="4A86E8"/>
              </a:buClr>
              <a:buSzPct val="100000"/>
              <a:buFont typeface="Arial"/>
              <a:buChar char="●"/>
            </a:pPr>
            <a:r>
              <a:rPr lang="en" dirty="0"/>
              <a:t>A</a:t>
            </a:r>
            <a:r>
              <a:rPr lang="en" b="0" i="0" u="none" strike="noStrike" cap="none" dirty="0">
                <a:solidFill>
                  <a:schemeClr val="dk1"/>
                </a:solidFill>
              </a:rPr>
              <a:t>llocation of attention and interest</a:t>
            </a:r>
          </a:p>
          <a:p>
            <a:pPr marL="342900" marR="0" lvl="0" indent="-374650" algn="l" rtl="0">
              <a:spcBef>
                <a:spcPts val="640"/>
              </a:spcBef>
              <a:buClr>
                <a:srgbClr val="4A86E8"/>
              </a:buClr>
              <a:buSzPct val="100000"/>
              <a:buFont typeface="Arial"/>
              <a:buChar char="●"/>
            </a:pPr>
            <a:r>
              <a:rPr lang="en" b="0" i="0" u="none" strike="noStrike" cap="none" dirty="0">
                <a:solidFill>
                  <a:schemeClr val="dk1"/>
                </a:solidFill>
              </a:rPr>
              <a:t>Social interaction characteristics</a:t>
            </a:r>
          </a:p>
          <a:p>
            <a:pPr marL="342900" marR="0" lvl="0" indent="-374650" algn="l" rtl="0">
              <a:spcBef>
                <a:spcPts val="640"/>
              </a:spcBef>
              <a:buClr>
                <a:srgbClr val="4A86E8"/>
              </a:buClr>
              <a:buSzPct val="100000"/>
              <a:buFont typeface="Arial"/>
              <a:buChar char="●"/>
            </a:pPr>
            <a:r>
              <a:rPr lang="en" dirty="0"/>
              <a:t>Anticipation of goals/actions</a:t>
            </a:r>
          </a:p>
          <a:p>
            <a:pPr marL="342900" marR="0" lvl="0" indent="-374650" algn="l" rtl="0">
              <a:spcBef>
                <a:spcPts val="640"/>
              </a:spcBef>
              <a:buClr>
                <a:srgbClr val="4A86E8"/>
              </a:buClr>
              <a:buSzPct val="100000"/>
              <a:buFont typeface="Arial"/>
              <a:buChar char="●"/>
            </a:pPr>
            <a:r>
              <a:rPr lang="en" b="0" i="0" u="none" strike="noStrike" cap="none" dirty="0">
                <a:solidFill>
                  <a:schemeClr val="dk1"/>
                </a:solidFill>
              </a:rPr>
              <a:t>Language acquisition</a:t>
            </a:r>
          </a:p>
          <a:p>
            <a:pPr marL="342900" marR="0" lvl="0" indent="-374650" algn="l" rtl="0">
              <a:spcBef>
                <a:spcPts val="640"/>
              </a:spcBef>
              <a:buClr>
                <a:srgbClr val="4A86E8"/>
              </a:buClr>
              <a:buSzPct val="100000"/>
              <a:buFont typeface="Arial"/>
              <a:buChar char="●"/>
            </a:pPr>
            <a:r>
              <a:rPr lang="en" b="0" i="0" u="none" strike="noStrike" cap="none" dirty="0">
                <a:solidFill>
                  <a:schemeClr val="dk1"/>
                </a:solidFill>
              </a:rPr>
              <a:t>Visual perception related to understanding and recall</a:t>
            </a:r>
          </a:p>
          <a:p>
            <a:pPr marL="0" marR="0" lvl="0" indent="0" algn="l" rtl="0">
              <a:spcBef>
                <a:spcPts val="640"/>
              </a:spcBef>
              <a:buNone/>
            </a:pPr>
            <a:endParaRPr b="0" i="0" u="none" strike="noStrike" cap="none">
              <a:solidFill>
                <a:schemeClr val="dk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896" y="404664"/>
            <a:ext cx="8229600" cy="1143000"/>
          </a:xfrm>
        </p:spPr>
        <p:txBody>
          <a:bodyPr>
            <a:normAutofit/>
          </a:bodyPr>
          <a:lstStyle/>
          <a:p>
            <a:pPr lvl="0"/>
            <a:r>
              <a:rPr lang="en" sz="4000" b="0" i="1" dirty="0">
                <a:solidFill>
                  <a:schemeClr val="dk2"/>
                </a:solidFill>
                <a:latin typeface="+mj-lt"/>
                <a:ea typeface="Trebuchet MS"/>
                <a:cs typeface="Trebuchet MS"/>
                <a:sym typeface="Trebuchet MS"/>
              </a:rPr>
              <a:t>Does a majority guide attention</a:t>
            </a:r>
            <a:r>
              <a:rPr lang="en" sz="4000" b="0" i="1" dirty="0" smtClean="0">
                <a:solidFill>
                  <a:schemeClr val="dk2"/>
                </a:solidFill>
                <a:latin typeface="+mj-lt"/>
                <a:ea typeface="Trebuchet MS"/>
                <a:cs typeface="Trebuchet MS"/>
                <a:sym typeface="Trebuchet MS"/>
              </a:rPr>
              <a:t>?</a:t>
            </a:r>
            <a:endParaRPr lang="en-NZ" sz="4000" b="0" i="1" dirty="0">
              <a:solidFill>
                <a:schemeClr val="dk2"/>
              </a:solidFill>
              <a:latin typeface="+mj-lt"/>
              <a:ea typeface="Trebuchet MS"/>
              <a:cs typeface="Trebuchet M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132856"/>
            <a:ext cx="6342112" cy="3816592"/>
          </a:xfrm>
          <a:prstGeom prst="rect">
            <a:avLst/>
          </a:prstGeom>
        </p:spPr>
      </p:pic>
    </p:spTree>
    <p:extLst>
      <p:ext uri="{BB962C8B-B14F-4D97-AF65-F5344CB8AC3E}">
        <p14:creationId xmlns:p14="http://schemas.microsoft.com/office/powerpoint/2010/main" val="7557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 name="Title 1"/>
          <p:cNvSpPr>
            <a:spLocks noGrp="1"/>
          </p:cNvSpPr>
          <p:nvPr>
            <p:ph type="title"/>
          </p:nvPr>
        </p:nvSpPr>
        <p:spPr>
          <a:xfrm>
            <a:off x="457200" y="1133872"/>
            <a:ext cx="8305800" cy="1143000"/>
          </a:xfrm>
        </p:spPr>
        <p:txBody>
          <a:bodyPr>
            <a:normAutofit fontScale="90000"/>
          </a:bodyPr>
          <a:lstStyle/>
          <a:p>
            <a:r>
              <a:rPr lang="en-NZ" dirty="0" smtClean="0"/>
              <a:t>Experiment 1 -</a:t>
            </a:r>
            <a:r>
              <a:rPr lang="en" dirty="0">
                <a:sym typeface="Trebuchet MS"/>
              </a:rPr>
              <a:t>Visual preference for toys</a:t>
            </a:r>
            <a:endParaRPr lang="en-NZ" dirty="0"/>
          </a:p>
        </p:txBody>
      </p:sp>
      <p:sp>
        <p:nvSpPr>
          <p:cNvPr id="160" name="Shape 160"/>
          <p:cNvSpPr txBox="1">
            <a:spLocks noGrp="1"/>
          </p:cNvSpPr>
          <p:nvPr>
            <p:ph type="body" idx="4294967295"/>
          </p:nvPr>
        </p:nvSpPr>
        <p:spPr>
          <a:xfrm>
            <a:off x="183976" y="2635051"/>
            <a:ext cx="7772400" cy="1738907"/>
          </a:xfrm>
          <a:prstGeom prst="rect">
            <a:avLst/>
          </a:prstGeom>
          <a:noFill/>
          <a:ln>
            <a:noFill/>
          </a:ln>
        </p:spPr>
        <p:txBody>
          <a:bodyPr lIns="91425" tIns="91425" rIns="91425" bIns="91425" anchor="t" anchorCtr="0">
            <a:spAutoFit/>
          </a:bodyPr>
          <a:lstStyle/>
          <a:p>
            <a:pPr marL="9144" indent="-9144">
              <a:spcBef>
                <a:spcPts val="300"/>
              </a:spcBef>
              <a:buClr>
                <a:schemeClr val="accent3"/>
              </a:buClr>
              <a:buSzPct val="100694"/>
              <a:buFont typeface="Arial"/>
              <a:buChar char="•"/>
            </a:pPr>
            <a:r>
              <a:rPr lang="en-NZ" dirty="0">
                <a:sym typeface="Georgia"/>
              </a:rPr>
              <a:t>Eye tracking paradigm</a:t>
            </a:r>
          </a:p>
          <a:p>
            <a:pPr marL="9144" indent="-9144">
              <a:spcBef>
                <a:spcPts val="300"/>
              </a:spcBef>
              <a:buClr>
                <a:schemeClr val="accent3"/>
              </a:buClr>
              <a:buSzPct val="100694"/>
              <a:buFont typeface="Arial"/>
              <a:buChar char="•"/>
            </a:pPr>
            <a:endParaRPr lang="en-NZ" dirty="0">
              <a:solidFill>
                <a:schemeClr val="dk1"/>
              </a:solidFill>
              <a:ea typeface="Georgia"/>
              <a:cs typeface="Georgia"/>
              <a:sym typeface="Georgia"/>
            </a:endParaRPr>
          </a:p>
          <a:p>
            <a:pPr marL="9144" lvl="0" indent="-9144">
              <a:spcBef>
                <a:spcPts val="300"/>
              </a:spcBef>
              <a:buClr>
                <a:schemeClr val="accent3"/>
              </a:buClr>
              <a:buSzPct val="100694"/>
              <a:buFont typeface="Arial"/>
              <a:buChar char="•"/>
            </a:pPr>
            <a:r>
              <a:rPr lang="en-NZ" dirty="0"/>
              <a:t>Sample: </a:t>
            </a:r>
            <a:r>
              <a:rPr lang="en-NZ" dirty="0" smtClean="0"/>
              <a:t>32 </a:t>
            </a:r>
            <a:r>
              <a:rPr lang="en-NZ" dirty="0"/>
              <a:t>18-month-old infants (16 males)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Shape 172"/>
          <p:cNvSpPr/>
          <p:nvPr/>
        </p:nvSpPr>
        <p:spPr>
          <a:xfrm>
            <a:off x="457996" y="756879"/>
            <a:ext cx="3199604" cy="646290"/>
          </a:xfrm>
          <a:prstGeom prst="rect">
            <a:avLst/>
          </a:prstGeom>
          <a:noFill/>
          <a:ln>
            <a:noFill/>
          </a:ln>
        </p:spPr>
        <p:txBody>
          <a:bodyPr wrap="square" lIns="91425" tIns="45700" rIns="91425" bIns="45700" anchor="t" anchorCtr="0">
            <a:spAutoFit/>
          </a:bodyPr>
          <a:lstStyle/>
          <a:p>
            <a:pPr marL="0" marR="0" lvl="0" indent="0" algn="l" rtl="0">
              <a:lnSpc>
                <a:spcPct val="100000"/>
              </a:lnSpc>
              <a:spcBef>
                <a:spcPts val="0"/>
              </a:spcBef>
              <a:spcAft>
                <a:spcPts val="0"/>
              </a:spcAft>
              <a:buClr>
                <a:srgbClr val="000000"/>
              </a:buClr>
              <a:buSzPct val="25000"/>
              <a:buFont typeface="Arial"/>
              <a:buNone/>
            </a:pPr>
            <a:r>
              <a:rPr lang="en" sz="3600" kern="1200" spc="-100" dirty="0">
                <a:solidFill>
                  <a:schemeClr val="tx2"/>
                </a:solidFill>
                <a:latin typeface="+mj-lt"/>
                <a:ea typeface="+mj-ea"/>
                <a:cs typeface="+mj-cs"/>
              </a:rPr>
              <a:t>Baseline</a:t>
            </a:r>
          </a:p>
        </p:txBody>
      </p:sp>
      <p:pic>
        <p:nvPicPr>
          <p:cNvPr id="1026" name="Picture 2" descr="Toys preference 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601" y="839616"/>
            <a:ext cx="4642203" cy="31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Actor f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601" y="3341756"/>
            <a:ext cx="4642203" cy="28719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5856" y="6210285"/>
            <a:ext cx="5174517" cy="369332"/>
          </a:xfrm>
          <a:prstGeom prst="rect">
            <a:avLst/>
          </a:prstGeom>
          <a:noFill/>
        </p:spPr>
        <p:txBody>
          <a:bodyPr wrap="square" rtlCol="0">
            <a:spAutoFit/>
          </a:bodyPr>
          <a:lstStyle/>
          <a:p>
            <a:r>
              <a:rPr lang="en-NZ" b="1" dirty="0" smtClean="0"/>
              <a:t>Both stills shown for 12 seconds</a:t>
            </a:r>
            <a:endParaRPr lang="en-NZ" b="1" dirty="0"/>
          </a:p>
        </p:txBody>
      </p:sp>
      <p:sp>
        <p:nvSpPr>
          <p:cNvPr id="5" name="TextBox 4"/>
          <p:cNvSpPr txBox="1"/>
          <p:nvPr/>
        </p:nvSpPr>
        <p:spPr>
          <a:xfrm>
            <a:off x="527975" y="1962891"/>
            <a:ext cx="899592" cy="338554"/>
          </a:xfrm>
          <a:prstGeom prst="rect">
            <a:avLst/>
          </a:prstGeom>
          <a:noFill/>
        </p:spPr>
        <p:txBody>
          <a:bodyPr wrap="square" rtlCol="0">
            <a:spAutoFit/>
          </a:bodyPr>
          <a:lstStyle/>
          <a:p>
            <a:r>
              <a:rPr lang="en-NZ" sz="1600" b="1" dirty="0" smtClean="0"/>
              <a:t>         A</a:t>
            </a:r>
            <a:endParaRPr lang="en-NZ" sz="1600" b="1" dirty="0"/>
          </a:p>
        </p:txBody>
      </p:sp>
      <p:sp>
        <p:nvSpPr>
          <p:cNvPr id="11" name="TextBox 10"/>
          <p:cNvSpPr txBox="1"/>
          <p:nvPr/>
        </p:nvSpPr>
        <p:spPr>
          <a:xfrm>
            <a:off x="527975" y="4151603"/>
            <a:ext cx="899592" cy="338554"/>
          </a:xfrm>
          <a:prstGeom prst="rect">
            <a:avLst/>
          </a:prstGeom>
          <a:noFill/>
        </p:spPr>
        <p:txBody>
          <a:bodyPr wrap="square" rtlCol="0">
            <a:spAutoFit/>
          </a:bodyPr>
          <a:lstStyle/>
          <a:p>
            <a:r>
              <a:rPr lang="en-NZ" sz="1600" b="1" dirty="0" smtClean="0"/>
              <a:t>        B</a:t>
            </a:r>
            <a:endParaRPr lang="en-NZ" sz="1600" b="1" dirty="0"/>
          </a:p>
        </p:txBody>
      </p:sp>
      <p:sp>
        <p:nvSpPr>
          <p:cNvPr id="2" name="Rectangle 1"/>
          <p:cNvSpPr/>
          <p:nvPr/>
        </p:nvSpPr>
        <p:spPr>
          <a:xfrm>
            <a:off x="2169601" y="1412776"/>
            <a:ext cx="4634647" cy="187220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3237133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81" name="Shape 181"/>
          <p:cNvSpPr/>
          <p:nvPr/>
        </p:nvSpPr>
        <p:spPr>
          <a:xfrm>
            <a:off x="827582" y="980728"/>
            <a:ext cx="4032449" cy="707846"/>
          </a:xfrm>
          <a:prstGeom prst="rect">
            <a:avLst/>
          </a:prstGeom>
          <a:noFill/>
          <a:ln>
            <a:noFill/>
          </a:ln>
        </p:spPr>
        <p:txBody>
          <a:bodyPr wrap="square" lIns="91425" tIns="45700" rIns="91425" bIns="45700" anchor="t" anchorCtr="0">
            <a:spAutoFit/>
          </a:bodyPr>
          <a:lstStyle/>
          <a:p>
            <a:pPr marL="0" marR="0" lvl="0" indent="0" algn="l" rtl="0">
              <a:lnSpc>
                <a:spcPct val="100000"/>
              </a:lnSpc>
              <a:spcBef>
                <a:spcPts val="0"/>
              </a:spcBef>
              <a:spcAft>
                <a:spcPts val="0"/>
              </a:spcAft>
              <a:buClr>
                <a:srgbClr val="000000"/>
              </a:buClr>
              <a:buSzPct val="25000"/>
              <a:buFont typeface="Arial"/>
              <a:buNone/>
            </a:pPr>
            <a:r>
              <a:rPr lang="en" sz="4000" kern="1200" spc="-100" dirty="0" smtClean="0">
                <a:solidFill>
                  <a:schemeClr val="tx2"/>
                </a:solidFill>
                <a:latin typeface="+mj-lt"/>
                <a:ea typeface="+mj-ea"/>
                <a:cs typeface="+mj-cs"/>
              </a:rPr>
              <a:t>Video - example</a:t>
            </a:r>
            <a:endParaRPr lang="en" sz="4000" kern="1200" spc="-100" dirty="0">
              <a:solidFill>
                <a:schemeClr val="tx2"/>
              </a:solidFill>
              <a:latin typeface="+mj-lt"/>
              <a:ea typeface="+mj-ea"/>
              <a:cs typeface="+mj-cs"/>
            </a:endParaRPr>
          </a:p>
        </p:txBody>
      </p:sp>
      <p:sp>
        <p:nvSpPr>
          <p:cNvPr id="2" name="Text Box 1"/>
          <p:cNvSpPr txBox="1">
            <a:spLocks noChangeArrowheads="1"/>
          </p:cNvSpPr>
          <p:nvPr/>
        </p:nvSpPr>
        <p:spPr bwMode="auto">
          <a:xfrm>
            <a:off x="263525" y="12734925"/>
            <a:ext cx="1908175" cy="904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5"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Arial" pitchFamily="34" charset="0"/>
                <a:cs typeface="Calibri"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152400" y="551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Arial" pitchFamily="34" charset="0"/>
                <a:cs typeface="Calibri" pitchFamily="34" charset="0"/>
              </a:rPr>
              <a:t> </a:t>
            </a:r>
            <a:endParaRPr kumimoji="0" lang="en-NZ"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152400" y="551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620838"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Bl Becky (OT).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1524000" y="-1143000"/>
            <a:ext cx="12192000" cy="9144000"/>
          </a:xfrm>
          <a:prstGeom prst="rect">
            <a:avLst/>
          </a:prstGeom>
        </p:spPr>
      </p:pic>
    </p:spTree>
    <p:extLst>
      <p:ext uri="{BB962C8B-B14F-4D97-AF65-F5344CB8AC3E}">
        <p14:creationId xmlns:p14="http://schemas.microsoft.com/office/powerpoint/2010/main" val="217136060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81" name="Shape 181"/>
          <p:cNvSpPr/>
          <p:nvPr/>
        </p:nvSpPr>
        <p:spPr>
          <a:xfrm>
            <a:off x="827583" y="980728"/>
            <a:ext cx="3312366" cy="707846"/>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00"/>
              </a:buClr>
              <a:buSzPct val="25000"/>
              <a:buFont typeface="Arial"/>
              <a:buNone/>
            </a:pPr>
            <a:r>
              <a:rPr lang="en" sz="4000" kern="1200" spc="-100" dirty="0" smtClean="0">
                <a:solidFill>
                  <a:schemeClr val="tx2"/>
                </a:solidFill>
                <a:latin typeface="+mj-lt"/>
                <a:ea typeface="+mj-ea"/>
                <a:cs typeface="+mj-cs"/>
              </a:rPr>
              <a:t>Choice events</a:t>
            </a:r>
            <a:endParaRPr lang="en" sz="4000" kern="1200" spc="-100" dirty="0">
              <a:solidFill>
                <a:schemeClr val="tx2"/>
              </a:solidFill>
              <a:latin typeface="+mj-lt"/>
              <a:ea typeface="+mj-ea"/>
              <a:cs typeface="+mj-cs"/>
            </a:endParaRPr>
          </a:p>
        </p:txBody>
      </p:sp>
      <p:pic>
        <p:nvPicPr>
          <p:cNvPr id="2055" name="Picture 7" descr="vlcsnap-2012-12-26-12h54m39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908" y="2266957"/>
            <a:ext cx="1538335" cy="14547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lcsnap-2012-12-26-13h01m20s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615" y="2347906"/>
            <a:ext cx="1605219" cy="13711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vlcsnap-2012-12-26-12h54m39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9786" y="2406318"/>
            <a:ext cx="1605219" cy="14547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lcsnap-2012-12-26-12h59m50s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6957" y="2492896"/>
            <a:ext cx="1605219" cy="14045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lcsnap-2012-12-26-12h54m39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2564904"/>
            <a:ext cx="1605219" cy="14547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csnap-2012-12-26-13h05m37s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1299" y="2636912"/>
            <a:ext cx="1605219" cy="1471451"/>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a:spLocks noChangeArrowheads="1"/>
          </p:cNvSpPr>
          <p:nvPr/>
        </p:nvSpPr>
        <p:spPr bwMode="auto">
          <a:xfrm>
            <a:off x="263525" y="12734925"/>
            <a:ext cx="1908175" cy="904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 Box 2"/>
          <p:cNvSpPr txBox="1">
            <a:spLocks noChangeArrowheads="1"/>
          </p:cNvSpPr>
          <p:nvPr/>
        </p:nvSpPr>
        <p:spPr bwMode="auto">
          <a:xfrm>
            <a:off x="633614" y="4478579"/>
            <a:ext cx="8002904" cy="720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en-AU" sz="1000" b="1" i="0" u="none" strike="noStrike" cap="none" normalizeH="0" baseline="0" dirty="0" smtClean="0">
                <a:ln>
                  <a:noFill/>
                </a:ln>
                <a:solidFill>
                  <a:schemeClr val="tx1"/>
                </a:solidFill>
                <a:effectLst/>
                <a:latin typeface="Georgia" panose="02040502050405020303" pitchFamily="18" charset="0"/>
                <a:ea typeface="Times New Roman" pitchFamily="18" charset="0"/>
                <a:cs typeface="Times New Roman" pitchFamily="18" charset="0"/>
              </a:rPr>
              <a:t>Individual            Group member 1            Individual                  Group member 2              Individual             Group member 3                                                         </a:t>
            </a:r>
            <a:endParaRPr kumimoji="0" lang="en-NZ" sz="1100" b="1" i="0" u="none" strike="noStrike" cap="none" normalizeH="0" baseline="0" dirty="0" smtClean="0">
              <a:ln>
                <a:noFill/>
              </a:ln>
              <a:solidFill>
                <a:schemeClr val="tx1"/>
              </a:solidFill>
              <a:effectLst/>
              <a:latin typeface="Georgia" panose="02040502050405020303"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Georgia" panose="02040502050405020303" pitchFamily="18" charset="0"/>
                <a:ea typeface="Times New Roman" pitchFamily="18" charset="0"/>
                <a:cs typeface="Times New Roman" pitchFamily="18" charset="0"/>
              </a:rPr>
              <a:t>                        </a:t>
            </a:r>
            <a:endParaRPr kumimoji="0" lang="en-NZ" sz="1100" b="1" i="0" u="none" strike="noStrike" cap="none" normalizeH="0" baseline="0" dirty="0" smtClean="0">
              <a:ln>
                <a:noFill/>
              </a:ln>
              <a:solidFill>
                <a:schemeClr val="tx1"/>
              </a:solidFill>
              <a:effectLst/>
              <a:latin typeface="Georgia" panose="02040502050405020303"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Georgia" panose="02040502050405020303" pitchFamily="18" charset="0"/>
                <a:ea typeface="Times New Roman" pitchFamily="18" charset="0"/>
                <a:cs typeface="Times New Roman" pitchFamily="18" charset="0"/>
              </a:rPr>
              <a:t>                                                                               Each trial is viewed separately</a:t>
            </a:r>
            <a:endParaRPr kumimoji="0" lang="en-AU" sz="1800" b="1" i="0" u="none" strike="noStrike" cap="none" normalizeH="0" baseline="0" dirty="0" smtClean="0">
              <a:ln>
                <a:noFill/>
              </a:ln>
              <a:solidFill>
                <a:schemeClr val="tx1"/>
              </a:solidFill>
              <a:effectLst/>
              <a:latin typeface="Georgia" panose="02040502050405020303" pitchFamily="18" charset="0"/>
              <a:cs typeface="Arial" pitchFamily="34" charset="0"/>
            </a:endParaRPr>
          </a:p>
        </p:txBody>
      </p:sp>
      <p:sp>
        <p:nvSpPr>
          <p:cNvPr id="4"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5"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Arial" pitchFamily="34" charset="0"/>
                <a:cs typeface="Calibri"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152400" y="551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Arial" pitchFamily="34" charset="0"/>
                <a:cs typeface="Calibri" pitchFamily="34" charset="0"/>
              </a:rPr>
              <a:t> </a:t>
            </a:r>
            <a:endParaRPr kumimoji="0" lang="en-NZ"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152400" y="551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620838"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3464850" y="5685282"/>
            <a:ext cx="2438488" cy="307777"/>
          </a:xfrm>
          <a:prstGeom prst="rect">
            <a:avLst/>
          </a:prstGeom>
          <a:noFill/>
        </p:spPr>
        <p:txBody>
          <a:bodyPr wrap="none" rtlCol="0">
            <a:spAutoFit/>
          </a:bodyPr>
          <a:lstStyle/>
          <a:p>
            <a:r>
              <a:rPr lang="en-NZ" dirty="0" smtClean="0">
                <a:latin typeface="Times New Roman" pitchFamily="18" charset="0"/>
                <a:cs typeface="Times New Roman" pitchFamily="18" charset="0"/>
              </a:rPr>
              <a:t>Not to forget, counterbalanced!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86140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arn(inVertical)">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arn(inVertical)">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arn(inVertical)">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barn(inVertical)">
                                      <p:cBhvr>
                                        <p:cTn id="27" dur="5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barn(inVertical)">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864096"/>
          </a:xfrm>
        </p:spPr>
        <p:txBody>
          <a:bodyPr/>
          <a:lstStyle/>
          <a:p>
            <a:r>
              <a:rPr lang="en-NZ" dirty="0" smtClean="0"/>
              <a:t>At test…</a:t>
            </a:r>
            <a:endParaRPr lang="en-NZ" dirty="0"/>
          </a:p>
        </p:txBody>
      </p:sp>
      <p:pic>
        <p:nvPicPr>
          <p:cNvPr id="5" name="Picture 2" descr="Toys preference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72816"/>
            <a:ext cx="67969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5292080" y="2996952"/>
            <a:ext cx="1584176"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599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066800"/>
          </a:xfrm>
        </p:spPr>
        <p:txBody>
          <a:bodyPr>
            <a:normAutofit/>
          </a:bodyPr>
          <a:lstStyle/>
          <a:p>
            <a:r>
              <a:rPr lang="en-NZ" dirty="0" smtClean="0">
                <a:latin typeface="Georgia" panose="02040502050405020303" pitchFamily="18" charset="0"/>
              </a:rPr>
              <a:t>Results – boo </a:t>
            </a:r>
            <a:r>
              <a:rPr lang="en-NZ" dirty="0" smtClean="0">
                <a:latin typeface="Georgia" panose="02040502050405020303" pitchFamily="18" charset="0"/>
                <a:sym typeface="Wingdings" panose="05000000000000000000" pitchFamily="2" charset="2"/>
              </a:rPr>
              <a:t></a:t>
            </a:r>
            <a:endParaRPr lang="en-NZ" dirty="0">
              <a:latin typeface="Georgia" panose="02040502050405020303" pitchFamily="18" charset="0"/>
            </a:endParaRPr>
          </a:p>
        </p:txBody>
      </p:sp>
      <p:sp>
        <p:nvSpPr>
          <p:cNvPr id="3" name="Text Placeholder 2"/>
          <p:cNvSpPr>
            <a:spLocks noGrp="1"/>
          </p:cNvSpPr>
          <p:nvPr>
            <p:ph idx="1"/>
          </p:nvPr>
        </p:nvSpPr>
        <p:spPr/>
        <p:txBody>
          <a:bodyPr/>
          <a:lstStyle/>
          <a:p>
            <a:endParaRPr lang="en-NZ" dirty="0" smtClean="0"/>
          </a:p>
          <a:p>
            <a:pPr marL="311151" indent="0">
              <a:buNone/>
            </a:pPr>
            <a:endParaRPr lang="en-NZ" dirty="0" smtClean="0"/>
          </a:p>
        </p:txBody>
      </p:sp>
      <p:sp>
        <p:nvSpPr>
          <p:cNvPr id="5" name="Content Placeholder 4"/>
          <p:cNvSpPr>
            <a:spLocks noGrp="1"/>
          </p:cNvSpPr>
          <p:nvPr>
            <p:ph sz="half" idx="4294967295"/>
          </p:nvPr>
        </p:nvSpPr>
        <p:spPr>
          <a:xfrm>
            <a:off x="0" y="2133600"/>
            <a:ext cx="4038600" cy="4525963"/>
          </a:xfrm>
        </p:spPr>
        <p:txBody>
          <a:bodyPr/>
          <a:lstStyle/>
          <a:p>
            <a:endParaRPr lang="en-NZ" dirty="0" smtClean="0"/>
          </a:p>
          <a:p>
            <a:endParaRPr lang="en-NZ" dirty="0" smtClean="0"/>
          </a:p>
          <a:p>
            <a:pPr marL="109728" indent="0">
              <a:buNone/>
            </a:pPr>
            <a:endParaRPr lang="en-NZ" dirty="0" smtClean="0"/>
          </a:p>
          <a:p>
            <a:pPr marL="109728" indent="0">
              <a:buNone/>
            </a:pPr>
            <a:endParaRPr lang="en-NZ" dirty="0" smtClean="0"/>
          </a:p>
          <a:p>
            <a:endParaRPr lang="en-NZ" dirty="0" smtClean="0"/>
          </a:p>
          <a:p>
            <a:endParaRPr lang="en-NZ" dirty="0" smtClean="0"/>
          </a:p>
        </p:txBody>
      </p:sp>
      <p:graphicFrame>
        <p:nvGraphicFramePr>
          <p:cNvPr id="9" name="Chart 8"/>
          <p:cNvGraphicFramePr>
            <a:graphicFrameLocks/>
          </p:cNvGraphicFramePr>
          <p:nvPr>
            <p:extLst>
              <p:ext uri="{D42A27DB-BD31-4B8C-83A1-F6EECF244321}">
                <p14:modId xmlns:p14="http://schemas.microsoft.com/office/powerpoint/2010/main" val="3678557363"/>
              </p:ext>
            </p:extLst>
          </p:nvPr>
        </p:nvGraphicFramePr>
        <p:xfrm>
          <a:off x="1547664" y="2623592"/>
          <a:ext cx="6048672" cy="385340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652120" y="3429000"/>
            <a:ext cx="1296144" cy="307777"/>
          </a:xfrm>
          <a:prstGeom prst="rect">
            <a:avLst/>
          </a:prstGeom>
          <a:noFill/>
        </p:spPr>
        <p:txBody>
          <a:bodyPr wrap="square" rtlCol="0">
            <a:spAutoFit/>
          </a:bodyPr>
          <a:lstStyle/>
          <a:p>
            <a:r>
              <a:rPr lang="en-NZ" dirty="0" err="1" smtClean="0">
                <a:latin typeface="Georgia" panose="02040502050405020303" pitchFamily="18" charset="0"/>
              </a:rPr>
              <a:t>n.s</a:t>
            </a:r>
            <a:r>
              <a:rPr lang="en-NZ" dirty="0" smtClean="0">
                <a:latin typeface="Georgia" panose="02040502050405020303" pitchFamily="18" charset="0"/>
              </a:rPr>
              <a:t>.</a:t>
            </a:r>
            <a:endParaRPr lang="en-NZ" dirty="0">
              <a:latin typeface="Georgia" panose="02040502050405020303" pitchFamily="18" charset="0"/>
            </a:endParaRPr>
          </a:p>
        </p:txBody>
      </p:sp>
      <p:graphicFrame>
        <p:nvGraphicFramePr>
          <p:cNvPr id="12" name="Chart 11"/>
          <p:cNvGraphicFramePr>
            <a:graphicFrameLocks/>
          </p:cNvGraphicFramePr>
          <p:nvPr>
            <p:extLst>
              <p:ext uri="{D42A27DB-BD31-4B8C-83A1-F6EECF244321}">
                <p14:modId xmlns:p14="http://schemas.microsoft.com/office/powerpoint/2010/main" val="3715671625"/>
              </p:ext>
            </p:extLst>
          </p:nvPr>
        </p:nvGraphicFramePr>
        <p:xfrm>
          <a:off x="1524392" y="1929118"/>
          <a:ext cx="5135839" cy="4020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7923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latin typeface="Times New Roman" panose="02020603050405020304" pitchFamily="18" charset="0"/>
                <a:cs typeface="Times New Roman" panose="02020603050405020304" pitchFamily="18" charset="0"/>
              </a:rPr>
              <a:t>Discussion</a:t>
            </a:r>
            <a:endParaRPr lang="en-NZ"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208232"/>
            <a:ext cx="8229600" cy="4389120"/>
          </a:xfrm>
        </p:spPr>
        <p:txBody>
          <a:bodyPr>
            <a:normAutofit/>
          </a:bodyPr>
          <a:lstStyle/>
          <a:p>
            <a:r>
              <a:rPr lang="en-NZ" sz="2800" dirty="0" smtClean="0">
                <a:latin typeface="Times New Roman" panose="02020603050405020304" pitchFamily="18" charset="0"/>
                <a:cs typeface="Times New Roman" panose="02020603050405020304" pitchFamily="18" charset="0"/>
              </a:rPr>
              <a:t>More cues to signal a majority</a:t>
            </a:r>
          </a:p>
          <a:p>
            <a:endParaRPr lang="en-NZ" sz="2800" dirty="0" smtClean="0">
              <a:latin typeface="Times New Roman" panose="02020603050405020304" pitchFamily="18" charset="0"/>
              <a:cs typeface="Times New Roman" panose="02020603050405020304" pitchFamily="18" charset="0"/>
            </a:endParaRPr>
          </a:p>
          <a:p>
            <a:r>
              <a:rPr lang="en-NZ" sz="2800" dirty="0">
                <a:latin typeface="Times New Roman" panose="02020603050405020304" pitchFamily="18" charset="0"/>
                <a:cs typeface="Times New Roman" panose="02020603050405020304" pitchFamily="18" charset="0"/>
              </a:rPr>
              <a:t>Preferences are individualistic (Henderson &amp; Woodward, 2012)</a:t>
            </a:r>
          </a:p>
          <a:p>
            <a:endParaRPr lang="en-NZ" sz="2800" dirty="0">
              <a:latin typeface="Times New Roman" panose="02020603050405020304" pitchFamily="18" charset="0"/>
              <a:cs typeface="Times New Roman" panose="02020603050405020304" pitchFamily="18" charset="0"/>
            </a:endParaRPr>
          </a:p>
          <a:p>
            <a:r>
              <a:rPr lang="en-NZ" sz="2800" dirty="0" smtClean="0">
                <a:latin typeface="Times New Roman" panose="02020603050405020304" pitchFamily="18" charset="0"/>
                <a:cs typeface="Times New Roman" panose="02020603050405020304" pitchFamily="18" charset="0"/>
              </a:rPr>
              <a:t>Majority salience in an ambiguous situation (</a:t>
            </a:r>
            <a:r>
              <a:rPr lang="en-NZ" sz="2800" dirty="0" err="1" smtClean="0">
                <a:latin typeface="Times New Roman" panose="02020603050405020304" pitchFamily="18" charset="0"/>
                <a:cs typeface="Times New Roman" panose="02020603050405020304" pitchFamily="18" charset="0"/>
              </a:rPr>
              <a:t>Haun</a:t>
            </a:r>
            <a:r>
              <a:rPr lang="en-NZ" sz="2800" dirty="0" smtClean="0">
                <a:latin typeface="Times New Roman" panose="02020603050405020304" pitchFamily="18" charset="0"/>
                <a:cs typeface="Times New Roman" panose="02020603050405020304" pitchFamily="18" charset="0"/>
              </a:rPr>
              <a:t> &amp; </a:t>
            </a:r>
            <a:r>
              <a:rPr lang="en-NZ" sz="2800" dirty="0" err="1" smtClean="0">
                <a:latin typeface="Times New Roman" panose="02020603050405020304" pitchFamily="18" charset="0"/>
                <a:cs typeface="Times New Roman" panose="02020603050405020304" pitchFamily="18" charset="0"/>
              </a:rPr>
              <a:t>Tomasello</a:t>
            </a:r>
            <a:r>
              <a:rPr lang="en-NZ" sz="2800" dirty="0" smtClean="0">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5394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Shape 166"/>
          <p:cNvSpPr txBox="1">
            <a:spLocks noGrp="1"/>
          </p:cNvSpPr>
          <p:nvPr>
            <p:ph type="title"/>
          </p:nvPr>
        </p:nvSpPr>
        <p:spPr>
          <a:xfrm>
            <a:off x="467544" y="908720"/>
            <a:ext cx="8229600" cy="800189"/>
          </a:xfrm>
          <a:prstGeom prst="rect">
            <a:avLst/>
          </a:prstGeom>
          <a:noFill/>
          <a:ln>
            <a:noFill/>
          </a:ln>
        </p:spPr>
        <p:txBody>
          <a:bodyPr lIns="91425" tIns="91425" rIns="91425" bIns="91425" anchor="ctr" anchorCtr="0">
            <a:spAutoFit/>
          </a:bodyPr>
          <a:lstStyle/>
          <a:p>
            <a:pPr lvl="0">
              <a:spcBef>
                <a:spcPts val="0"/>
              </a:spcBef>
              <a:buClr>
                <a:schemeClr val="dk2"/>
              </a:buClr>
              <a:buSzPct val="25000"/>
            </a:pPr>
            <a:r>
              <a:rPr lang="en-NZ" dirty="0" smtClean="0">
                <a:latin typeface="Georgia" pitchFamily="18" charset="0"/>
              </a:rPr>
              <a:t>Experiment 2</a:t>
            </a:r>
            <a:endParaRPr lang="en" sz="4000" b="0" i="0" u="none" strike="noStrike" cap="none" baseline="0" dirty="0">
              <a:solidFill>
                <a:schemeClr val="dk2"/>
              </a:solidFill>
              <a:latin typeface="Georgia" pitchFamily="18" charset="0"/>
              <a:ea typeface="Trebuchet MS"/>
              <a:cs typeface="Trebuchet MS"/>
              <a:sym typeface="Trebuchet MS"/>
            </a:endParaRPr>
          </a:p>
        </p:txBody>
      </p:sp>
      <p:sp>
        <p:nvSpPr>
          <p:cNvPr id="165" name="Shape 165"/>
          <p:cNvSpPr txBox="1">
            <a:spLocks noGrp="1"/>
          </p:cNvSpPr>
          <p:nvPr>
            <p:ph idx="1"/>
          </p:nvPr>
        </p:nvSpPr>
        <p:spPr>
          <a:xfrm>
            <a:off x="467544" y="1772816"/>
            <a:ext cx="8229600" cy="5359888"/>
          </a:xfrm>
          <a:prstGeom prst="rect">
            <a:avLst/>
          </a:prstGeom>
          <a:noFill/>
          <a:ln>
            <a:noFill/>
          </a:ln>
        </p:spPr>
        <p:txBody>
          <a:bodyPr lIns="91425" tIns="45700" rIns="91425" bIns="45700" anchor="t" anchorCtr="0">
            <a:spAutoFit/>
          </a:bodyPr>
          <a:lstStyle/>
          <a:p>
            <a:pPr marL="9144" marR="0" lvl="0" indent="-9144" algn="l" rtl="0">
              <a:lnSpc>
                <a:spcPct val="100000"/>
              </a:lnSpc>
              <a:spcBef>
                <a:spcPts val="300"/>
              </a:spcBef>
              <a:spcAft>
                <a:spcPts val="0"/>
              </a:spcAft>
              <a:buClr>
                <a:schemeClr val="accent3"/>
              </a:buClr>
              <a:buSzPct val="100694"/>
              <a:buNone/>
            </a:pPr>
            <a:endParaRPr lang="en" sz="2400" b="0" i="0" u="none" strike="noStrike" cap="none" baseline="0" dirty="0" smtClean="0">
              <a:solidFill>
                <a:schemeClr val="dk1"/>
              </a:solidFill>
              <a:latin typeface="Georgia" pitchFamily="18" charset="0"/>
              <a:ea typeface="Georgia"/>
              <a:cs typeface="Georgia"/>
              <a:sym typeface="Georgia"/>
            </a:endParaRPr>
          </a:p>
          <a:p>
            <a:pPr>
              <a:spcBef>
                <a:spcPts val="300"/>
              </a:spcBef>
              <a:buClr>
                <a:schemeClr val="accent3"/>
              </a:buClr>
              <a:buSzPct val="100694"/>
            </a:pPr>
            <a:r>
              <a:rPr lang="en-NZ" sz="2800" dirty="0" smtClean="0">
                <a:solidFill>
                  <a:schemeClr val="dk1"/>
                </a:solidFill>
                <a:latin typeface="Times New Roman" pitchFamily="18" charset="0"/>
                <a:ea typeface="Georgia"/>
                <a:cs typeface="Times New Roman" pitchFamily="18" charset="0"/>
                <a:sym typeface="Georgia"/>
              </a:rPr>
              <a:t>Provide social cues – (Familiarization video)</a:t>
            </a:r>
          </a:p>
          <a:p>
            <a:pPr>
              <a:spcBef>
                <a:spcPts val="300"/>
              </a:spcBef>
              <a:buClr>
                <a:schemeClr val="accent3"/>
              </a:buClr>
              <a:buSzPct val="100694"/>
            </a:pPr>
            <a:endParaRPr lang="en-NZ" sz="2800" dirty="0">
              <a:solidFill>
                <a:schemeClr val="dk1"/>
              </a:solidFill>
              <a:latin typeface="Times New Roman" pitchFamily="18" charset="0"/>
              <a:ea typeface="Georgia"/>
              <a:cs typeface="Times New Roman" pitchFamily="18" charset="0"/>
              <a:sym typeface="Georgia"/>
            </a:endParaRPr>
          </a:p>
          <a:p>
            <a:pPr>
              <a:spcBef>
                <a:spcPts val="300"/>
              </a:spcBef>
              <a:buClr>
                <a:schemeClr val="accent3"/>
              </a:buClr>
              <a:buSzPct val="100694"/>
            </a:pPr>
            <a:r>
              <a:rPr lang="en-NZ" sz="2800" dirty="0" smtClean="0">
                <a:solidFill>
                  <a:schemeClr val="dk1"/>
                </a:solidFill>
                <a:latin typeface="Times New Roman" pitchFamily="18" charset="0"/>
                <a:ea typeface="Georgia"/>
                <a:cs typeface="Times New Roman" pitchFamily="18" charset="0"/>
                <a:sym typeface="Georgia"/>
              </a:rPr>
              <a:t>Change the context (Choice events and at test)</a:t>
            </a:r>
            <a:endParaRPr lang="en" sz="2800" dirty="0">
              <a:solidFill>
                <a:schemeClr val="dk1"/>
              </a:solidFill>
              <a:latin typeface="Times New Roman" pitchFamily="18" charset="0"/>
              <a:ea typeface="Georgia"/>
              <a:cs typeface="Times New Roman" pitchFamily="18" charset="0"/>
              <a:sym typeface="Georgia"/>
            </a:endParaRPr>
          </a:p>
          <a:p>
            <a:pPr marL="9144" marR="0" lvl="0" indent="-9144" algn="l" rtl="0">
              <a:lnSpc>
                <a:spcPct val="100000"/>
              </a:lnSpc>
              <a:spcBef>
                <a:spcPts val="300"/>
              </a:spcBef>
              <a:spcAft>
                <a:spcPts val="0"/>
              </a:spcAft>
              <a:buClr>
                <a:schemeClr val="accent3"/>
              </a:buClr>
              <a:buSzPct val="100694"/>
              <a:buNone/>
            </a:pPr>
            <a:endParaRPr lang="en" sz="2800" b="0" i="0" u="none" strike="noStrike" cap="none" baseline="0" dirty="0" smtClean="0">
              <a:solidFill>
                <a:schemeClr val="dk1"/>
              </a:solidFill>
              <a:latin typeface="Times New Roman" pitchFamily="18" charset="0"/>
              <a:ea typeface="Georgia"/>
              <a:cs typeface="Times New Roman" pitchFamily="18" charset="0"/>
              <a:sym typeface="Georgia"/>
            </a:endParaRPr>
          </a:p>
          <a:p>
            <a:pPr marL="9144" indent="-9144">
              <a:spcBef>
                <a:spcPts val="300"/>
              </a:spcBef>
              <a:buClr>
                <a:schemeClr val="accent3"/>
              </a:buClr>
              <a:buSzPct val="100694"/>
              <a:buFont typeface="Arial"/>
              <a:buChar char="•"/>
            </a:pPr>
            <a:r>
              <a:rPr lang="en" sz="2800" dirty="0">
                <a:solidFill>
                  <a:schemeClr val="dk1"/>
                </a:solidFill>
                <a:latin typeface="Times New Roman" pitchFamily="18" charset="0"/>
                <a:ea typeface="Georgia"/>
                <a:cs typeface="Times New Roman" pitchFamily="18" charset="0"/>
              </a:rPr>
              <a:t>Sample: </a:t>
            </a:r>
            <a:r>
              <a:rPr lang="en" sz="2800" dirty="0" smtClean="0">
                <a:solidFill>
                  <a:schemeClr val="dk1"/>
                </a:solidFill>
                <a:latin typeface="Times New Roman" pitchFamily="18" charset="0"/>
                <a:ea typeface="Georgia"/>
                <a:cs typeface="Times New Roman" pitchFamily="18" charset="0"/>
              </a:rPr>
              <a:t>48  </a:t>
            </a:r>
            <a:r>
              <a:rPr lang="en" sz="2800" dirty="0">
                <a:solidFill>
                  <a:schemeClr val="dk1"/>
                </a:solidFill>
                <a:latin typeface="Times New Roman" pitchFamily="18" charset="0"/>
                <a:ea typeface="Georgia"/>
                <a:cs typeface="Times New Roman" pitchFamily="18" charset="0"/>
              </a:rPr>
              <a:t>infants (Mean age = </a:t>
            </a:r>
            <a:r>
              <a:rPr lang="en" sz="2800" dirty="0" smtClean="0">
                <a:solidFill>
                  <a:schemeClr val="dk1"/>
                </a:solidFill>
                <a:latin typeface="Times New Roman" pitchFamily="18" charset="0"/>
                <a:ea typeface="Georgia"/>
                <a:cs typeface="Times New Roman" pitchFamily="18" charset="0"/>
              </a:rPr>
              <a:t>19months 19 days </a:t>
            </a:r>
            <a:r>
              <a:rPr lang="en" sz="2800" dirty="0">
                <a:solidFill>
                  <a:schemeClr val="dk1"/>
                </a:solidFill>
                <a:latin typeface="Times New Roman" pitchFamily="18" charset="0"/>
                <a:ea typeface="Georgia"/>
                <a:cs typeface="Times New Roman" pitchFamily="18" charset="0"/>
              </a:rPr>
              <a:t>, Range = </a:t>
            </a:r>
            <a:r>
              <a:rPr lang="en" sz="2800" dirty="0" smtClean="0">
                <a:solidFill>
                  <a:schemeClr val="dk1"/>
                </a:solidFill>
                <a:latin typeface="Times New Roman" pitchFamily="18" charset="0"/>
                <a:ea typeface="Georgia"/>
                <a:cs typeface="Times New Roman" pitchFamily="18" charset="0"/>
              </a:rPr>
              <a:t>18 months 23 days </a:t>
            </a:r>
            <a:r>
              <a:rPr lang="en" sz="2800" dirty="0">
                <a:solidFill>
                  <a:schemeClr val="dk1"/>
                </a:solidFill>
                <a:latin typeface="Times New Roman" pitchFamily="18" charset="0"/>
                <a:ea typeface="Georgia"/>
                <a:cs typeface="Times New Roman" pitchFamily="18" charset="0"/>
              </a:rPr>
              <a:t>to </a:t>
            </a:r>
            <a:r>
              <a:rPr lang="en" sz="2800" dirty="0" smtClean="0">
                <a:solidFill>
                  <a:schemeClr val="dk1"/>
                </a:solidFill>
                <a:latin typeface="Times New Roman" pitchFamily="18" charset="0"/>
                <a:ea typeface="Georgia"/>
                <a:cs typeface="Times New Roman" pitchFamily="18" charset="0"/>
              </a:rPr>
              <a:t>20 months 19 days)</a:t>
            </a:r>
          </a:p>
          <a:p>
            <a:pPr marL="9144" indent="-9144">
              <a:spcBef>
                <a:spcPts val="300"/>
              </a:spcBef>
              <a:buClr>
                <a:schemeClr val="accent3"/>
              </a:buClr>
              <a:buSzPct val="100694"/>
              <a:buFont typeface="Arial"/>
              <a:buChar char="•"/>
            </a:pPr>
            <a:endParaRPr lang="en" sz="2800" dirty="0" smtClean="0">
              <a:solidFill>
                <a:schemeClr val="dk1"/>
              </a:solidFill>
              <a:latin typeface="Times New Roman" pitchFamily="18" charset="0"/>
              <a:ea typeface="Georgia"/>
              <a:cs typeface="Times New Roman" pitchFamily="18" charset="0"/>
              <a:sym typeface="Georgia"/>
            </a:endParaRPr>
          </a:p>
          <a:p>
            <a:pPr marL="9144" indent="-9144">
              <a:spcBef>
                <a:spcPts val="300"/>
              </a:spcBef>
              <a:buClr>
                <a:schemeClr val="accent3"/>
              </a:buClr>
              <a:buSzPct val="100694"/>
              <a:buFont typeface="Arial"/>
              <a:buChar char="•"/>
            </a:pPr>
            <a:r>
              <a:rPr lang="en" sz="2800" dirty="0" smtClean="0">
                <a:solidFill>
                  <a:schemeClr val="dk1"/>
                </a:solidFill>
                <a:latin typeface="Times New Roman" pitchFamily="18" charset="0"/>
                <a:ea typeface="Georgia"/>
                <a:cs typeface="Times New Roman" pitchFamily="18" charset="0"/>
                <a:sym typeface="Georgia"/>
              </a:rPr>
              <a:t>2 conditions: Distributed and Exemplar</a:t>
            </a:r>
            <a:endParaRPr lang="en" sz="2800" dirty="0">
              <a:solidFill>
                <a:schemeClr val="dk1"/>
              </a:solidFill>
              <a:latin typeface="Times New Roman" pitchFamily="18" charset="0"/>
              <a:ea typeface="Georgia"/>
              <a:cs typeface="Times New Roman" pitchFamily="18" charset="0"/>
              <a:sym typeface="Georgia"/>
            </a:endParaRPr>
          </a:p>
          <a:p>
            <a:endParaRPr dirty="0">
              <a:latin typeface="Georgia" pitchFamily="18" charset="0"/>
            </a:endParaRPr>
          </a:p>
          <a:p>
            <a:pPr marL="109728" indent="0">
              <a:buNone/>
            </a:pPr>
            <a:endParaRPr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lvl="0">
              <a:spcBef>
                <a:spcPts val="0"/>
              </a:spcBef>
              <a:buNone/>
            </a:pPr>
            <a:r>
              <a:rPr lang="en"/>
              <a:t>How would you study these questions?</a:t>
            </a:r>
          </a:p>
        </p:txBody>
      </p:sp>
      <p:sp>
        <p:nvSpPr>
          <p:cNvPr id="87" name="Shape 87"/>
          <p:cNvSpPr txBox="1">
            <a:spLocks noGrp="1"/>
          </p:cNvSpPr>
          <p:nvPr>
            <p:ph type="body" idx="1"/>
          </p:nvPr>
        </p:nvSpPr>
        <p:spPr>
          <a:xfrm>
            <a:off x="457200" y="1600200"/>
            <a:ext cx="8229600" cy="4876799"/>
          </a:xfrm>
          <a:prstGeom prst="rect">
            <a:avLst/>
          </a:prstGeom>
        </p:spPr>
        <p:txBody>
          <a:bodyPr lIns="91425" tIns="91425" rIns="91425" bIns="91425" anchor="t" anchorCtr="0">
            <a:noAutofit/>
          </a:bodyPr>
          <a:lstStyle/>
          <a:p>
            <a:pPr marL="457200" lvl="0" indent="-381000" rtl="0">
              <a:lnSpc>
                <a:spcPct val="115000"/>
              </a:lnSpc>
              <a:spcBef>
                <a:spcPts val="1000"/>
              </a:spcBef>
              <a:buSzPct val="100000"/>
              <a:buChar char="●"/>
            </a:pPr>
            <a:endParaRPr lang="en" sz="2400" dirty="0" smtClean="0"/>
          </a:p>
          <a:p>
            <a:pPr marL="457200" lvl="0" indent="-381000" rtl="0">
              <a:lnSpc>
                <a:spcPct val="115000"/>
              </a:lnSpc>
              <a:spcBef>
                <a:spcPts val="1000"/>
              </a:spcBef>
              <a:buSzPct val="100000"/>
              <a:buChar char="●"/>
            </a:pPr>
            <a:endParaRPr lang="en" sz="2400" dirty="0" smtClean="0"/>
          </a:p>
          <a:p>
            <a:pPr marL="457200" lvl="0" indent="-381000" rtl="0">
              <a:lnSpc>
                <a:spcPct val="115000"/>
              </a:lnSpc>
              <a:spcBef>
                <a:spcPts val="1000"/>
              </a:spcBef>
              <a:buSzPct val="100000"/>
              <a:buChar char="●"/>
            </a:pPr>
            <a:r>
              <a:rPr lang="en" sz="2400" dirty="0" smtClean="0"/>
              <a:t>What information do people use to identify the goal of a person’s actions? </a:t>
            </a:r>
          </a:p>
          <a:p>
            <a:pPr marL="457200" lvl="0" indent="-381000" rtl="0">
              <a:lnSpc>
                <a:spcPct val="115000"/>
              </a:lnSpc>
              <a:spcBef>
                <a:spcPts val="1000"/>
              </a:spcBef>
              <a:buSzPct val="100000"/>
              <a:buChar char="●"/>
            </a:pPr>
            <a:r>
              <a:rPr lang="en" sz="2400" dirty="0" smtClean="0"/>
              <a:t>What do people understand about cooperative vs non-cooperative actions?</a:t>
            </a:r>
          </a:p>
          <a:p>
            <a:pPr marL="457200" lvl="0" indent="-381000" rtl="0">
              <a:lnSpc>
                <a:spcPct val="115000"/>
              </a:lnSpc>
              <a:spcBef>
                <a:spcPts val="1000"/>
              </a:spcBef>
              <a:buSzPct val="100000"/>
              <a:buChar char="●"/>
            </a:pPr>
            <a:r>
              <a:rPr lang="en" sz="2400" dirty="0" smtClean="0"/>
              <a:t>Do </a:t>
            </a:r>
            <a:r>
              <a:rPr lang="en" sz="2400" dirty="0"/>
              <a:t>people prefer to work with others or act alone</a:t>
            </a:r>
            <a:r>
              <a:rPr lang="en" sz="2400" dirty="0" smtClean="0"/>
              <a:t>?</a:t>
            </a:r>
          </a:p>
          <a:p>
            <a:pPr marL="457200" lvl="0" indent="-381000" rtl="0">
              <a:lnSpc>
                <a:spcPct val="115000"/>
              </a:lnSpc>
              <a:spcBef>
                <a:spcPts val="1000"/>
              </a:spcBef>
              <a:buSzPct val="100000"/>
              <a:buChar char="●"/>
            </a:pPr>
            <a:r>
              <a:rPr lang="en" sz="2400" dirty="0" smtClean="0"/>
              <a:t>Are individuals’ guided by the wisdom of the group?</a:t>
            </a:r>
            <a:endParaRPr lang="en" sz="2400" dirty="0"/>
          </a:p>
          <a:p>
            <a:pPr lvl="0" rtl="0">
              <a:spcBef>
                <a:spcPts val="0"/>
              </a:spcBef>
              <a:buNone/>
            </a:pPr>
            <a:endParaRPr sz="240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Title 1"/>
          <p:cNvSpPr>
            <a:spLocks noGrp="1"/>
          </p:cNvSpPr>
          <p:nvPr>
            <p:ph type="title"/>
          </p:nvPr>
        </p:nvSpPr>
        <p:spPr>
          <a:xfrm>
            <a:off x="700336" y="404664"/>
            <a:ext cx="8305800" cy="1143000"/>
          </a:xfrm>
        </p:spPr>
        <p:txBody>
          <a:bodyPr>
            <a:normAutofit/>
          </a:bodyPr>
          <a:lstStyle/>
          <a:p>
            <a:r>
              <a:rPr lang="en-NZ" sz="4800" dirty="0" smtClean="0">
                <a:latin typeface="Times New Roman" pitchFamily="18" charset="0"/>
                <a:cs typeface="Times New Roman" pitchFamily="18" charset="0"/>
              </a:rPr>
              <a:t>Familiarization event</a:t>
            </a:r>
            <a:endParaRPr lang="en-NZ" sz="4800" dirty="0">
              <a:latin typeface="Times New Roman" pitchFamily="18" charset="0"/>
              <a:cs typeface="Times New Roman" pitchFamily="18" charset="0"/>
            </a:endParaRPr>
          </a:p>
        </p:txBody>
      </p:sp>
      <p:sp>
        <p:nvSpPr>
          <p:cNvPr id="4" name="TextBox 3"/>
          <p:cNvSpPr txBox="1"/>
          <p:nvPr/>
        </p:nvSpPr>
        <p:spPr>
          <a:xfrm>
            <a:off x="3167844" y="6165304"/>
            <a:ext cx="2808312" cy="307777"/>
          </a:xfrm>
          <a:prstGeom prst="rect">
            <a:avLst/>
          </a:prstGeom>
          <a:noFill/>
        </p:spPr>
        <p:txBody>
          <a:bodyPr wrap="square" rtlCol="0">
            <a:spAutoFit/>
          </a:bodyPr>
          <a:lstStyle/>
          <a:p>
            <a:r>
              <a:rPr lang="en-NZ" b="1" dirty="0" smtClean="0"/>
              <a:t>Event duration ~ 30 seconds</a:t>
            </a:r>
            <a:endParaRPr lang="en-NZ" b="1" dirty="0"/>
          </a:p>
        </p:txBody>
      </p:sp>
      <p:pic>
        <p:nvPicPr>
          <p:cNvPr id="5" name="Ind(r)Grp(b) Fam.mo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371600"/>
            <a:ext cx="7239000" cy="4629150"/>
          </a:xfrm>
          <a:prstGeom prst="rect">
            <a:avLst/>
          </a:prstGeom>
        </p:spPr>
      </p:pic>
    </p:spTree>
    <p:extLst>
      <p:ext uri="{BB962C8B-B14F-4D97-AF65-F5344CB8AC3E}">
        <p14:creationId xmlns:p14="http://schemas.microsoft.com/office/powerpoint/2010/main" val="185839988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81" name="Shape 181"/>
          <p:cNvSpPr/>
          <p:nvPr/>
        </p:nvSpPr>
        <p:spPr>
          <a:xfrm>
            <a:off x="990600" y="609600"/>
            <a:ext cx="5616626" cy="707846"/>
          </a:xfrm>
          <a:prstGeom prst="rect">
            <a:avLst/>
          </a:prstGeom>
          <a:noFill/>
          <a:ln>
            <a:noFill/>
          </a:ln>
        </p:spPr>
        <p:txBody>
          <a:bodyPr wrap="square" lIns="91425" tIns="45700" rIns="91425" bIns="45700" anchor="t" anchorCtr="0">
            <a:spAutoFit/>
          </a:bodyPr>
          <a:lstStyle/>
          <a:p>
            <a:pPr marL="0" marR="0" lvl="0" indent="0" algn="l" rtl="0">
              <a:lnSpc>
                <a:spcPct val="100000"/>
              </a:lnSpc>
              <a:spcBef>
                <a:spcPts val="0"/>
              </a:spcBef>
              <a:spcAft>
                <a:spcPts val="0"/>
              </a:spcAft>
              <a:buClr>
                <a:srgbClr val="000000"/>
              </a:buClr>
              <a:buSzPct val="25000"/>
              <a:buFont typeface="Arial"/>
              <a:buNone/>
            </a:pPr>
            <a:r>
              <a:rPr lang="en" sz="4000" kern="1200" spc="-100" dirty="0" smtClean="0">
                <a:solidFill>
                  <a:schemeClr val="dk2"/>
                </a:solidFill>
                <a:latin typeface="Georgia" pitchFamily="18" charset="0"/>
                <a:ea typeface="Trebuchet MS"/>
                <a:cs typeface="Trebuchet MS"/>
              </a:rPr>
              <a:t>Choice event - example</a:t>
            </a:r>
            <a:endParaRPr lang="en" sz="4000" kern="1200" spc="-100" dirty="0">
              <a:solidFill>
                <a:schemeClr val="dk2"/>
              </a:solidFill>
              <a:latin typeface="Georgia" pitchFamily="18" charset="0"/>
              <a:ea typeface="Trebuchet MS"/>
              <a:cs typeface="Trebuchet MS"/>
            </a:endParaRPr>
          </a:p>
        </p:txBody>
      </p:sp>
      <p:sp>
        <p:nvSpPr>
          <p:cNvPr id="2" name="Text Box 1"/>
          <p:cNvSpPr txBox="1">
            <a:spLocks noChangeArrowheads="1"/>
          </p:cNvSpPr>
          <p:nvPr/>
        </p:nvSpPr>
        <p:spPr bwMode="auto">
          <a:xfrm>
            <a:off x="263525" y="12734925"/>
            <a:ext cx="1908175" cy="904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5"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cs typeface="Calibri"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152400" y="551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cs typeface="Calibri" pitchFamily="34" charset="0"/>
              </a:rPr>
              <a:t> </a:t>
            </a:r>
            <a:endParaRPr kumimoji="0" lang="en-N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152400" y="551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620838"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Grp1 choice green (B).mo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600200"/>
            <a:ext cx="7670800" cy="4838700"/>
          </a:xfrm>
          <a:prstGeom prst="rect">
            <a:avLst/>
          </a:prstGeom>
        </p:spPr>
      </p:pic>
    </p:spTree>
    <p:extLst>
      <p:ext uri="{BB962C8B-B14F-4D97-AF65-F5344CB8AC3E}">
        <p14:creationId xmlns:p14="http://schemas.microsoft.com/office/powerpoint/2010/main" val="199446712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ext Box 1"/>
          <p:cNvSpPr txBox="1">
            <a:spLocks noChangeArrowheads="1"/>
          </p:cNvSpPr>
          <p:nvPr/>
        </p:nvSpPr>
        <p:spPr bwMode="auto">
          <a:xfrm>
            <a:off x="263525" y="12734925"/>
            <a:ext cx="1908175" cy="904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2"/>
          <p:cNvSpPr txBox="1">
            <a:spLocks noChangeArrowheads="1"/>
          </p:cNvSpPr>
          <p:nvPr/>
        </p:nvSpPr>
        <p:spPr bwMode="auto">
          <a:xfrm>
            <a:off x="533400" y="3124200"/>
            <a:ext cx="8229600" cy="533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mn-lt"/>
                <a:ea typeface="Times New Roman" pitchFamily="18" charset="0"/>
                <a:cs typeface="Times New Roman" pitchFamily="18" charset="0"/>
              </a:rPr>
              <a:t>   Individual              Group member 1                                 Individual                          Group member 2                        Individual                          Group member 3                                                         </a:t>
            </a:r>
            <a:endParaRPr kumimoji="0" lang="en-NZ" sz="11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mn-lt"/>
                <a:ea typeface="Times New Roman" pitchFamily="18" charset="0"/>
                <a:cs typeface="Times New Roman" pitchFamily="18" charset="0"/>
              </a:rPr>
              <a:t>                                </a:t>
            </a:r>
            <a:endParaRPr kumimoji="0" lang="en-NZ" sz="11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mn-lt"/>
                <a:ea typeface="Times New Roman" pitchFamily="18" charset="0"/>
                <a:cs typeface="Times New Roman" pitchFamily="18" charset="0"/>
              </a:rPr>
              <a:t>                                                                                                                        Each trial is viewed separately</a:t>
            </a:r>
            <a:endParaRPr kumimoji="0" lang="en-AU" sz="1800" b="1" i="0" u="none" strike="noStrike" cap="none" normalizeH="0" baseline="0" dirty="0" smtClean="0">
              <a:ln>
                <a:noFill/>
              </a:ln>
              <a:solidFill>
                <a:schemeClr val="tx1"/>
              </a:solidFill>
              <a:effectLst/>
              <a:latin typeface="+mn-lt"/>
              <a:cs typeface="Arial" pitchFamily="34" charset="0"/>
            </a:endParaRPr>
          </a:p>
        </p:txBody>
      </p:sp>
      <p:sp>
        <p:nvSpPr>
          <p:cNvPr id="4" name="Rectangle 9"/>
          <p:cNvSpPr>
            <a:spLocks noChangeArrowheads="1"/>
          </p:cNvSpPr>
          <p:nvPr/>
        </p:nvSpPr>
        <p:spPr bwMode="auto">
          <a:xfrm>
            <a:off x="152400" y="2496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5"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cs typeface="Calibri"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152400" y="551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cs typeface="Calibri" pitchFamily="34" charset="0"/>
              </a:rPr>
              <a:t> </a:t>
            </a:r>
            <a:endParaRPr kumimoji="0" lang="en-N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152400" y="551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620838"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2" descr="C:\Users\Owner\Pictures\vlcsnap-2013-06-10-10h36m09s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1052736"/>
            <a:ext cx="1707571" cy="15076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Owner\Pictures\vlcsnap-2013-06-10-10h36m49s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5916" y="1124744"/>
            <a:ext cx="1535699" cy="15193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Owner\Pictures\vlcsnap-2013-06-10-10h36m09s24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4432" y="1255916"/>
            <a:ext cx="1549968" cy="15076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Owner\Pictures\vlcsnap-2013-06-10-10h54m31s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8101" y="1340768"/>
            <a:ext cx="1607013" cy="15193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Owner\Pictures\vlcsnap-2013-06-10-10h36m09s24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3766" y="1432464"/>
            <a:ext cx="1549968" cy="15076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Owner\Pictures\vlcsnap-2013-06-10-10h37m50s23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7467" y="1559612"/>
            <a:ext cx="1665013" cy="15093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Owner\Pictures\vlcsnap-2013-06-10-10h36m09s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213912"/>
            <a:ext cx="1707571" cy="15076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Owner\Pictures\vlcsnap-2013-06-10-10h36m49s14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5917" y="4285920"/>
            <a:ext cx="1535699" cy="15193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Owner\Pictures\vlcsnap-2013-06-10-10h36m09s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170" y="4395068"/>
            <a:ext cx="1707571" cy="15076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Owner\Pictures\vlcsnap-2013-06-10-10h36m49s14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32551" y="4467076"/>
            <a:ext cx="1535699" cy="15193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Owner\Pictures\vlcsnap-2013-06-10-10h36m09s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8249" y="4573952"/>
            <a:ext cx="1707571" cy="15076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Owner\Pictures\vlcsnap-2013-06-10-10h36m49s14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8630" y="4645960"/>
            <a:ext cx="1535699" cy="15193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10601" y="744959"/>
            <a:ext cx="2736304" cy="307777"/>
          </a:xfrm>
          <a:prstGeom prst="rect">
            <a:avLst/>
          </a:prstGeom>
          <a:noFill/>
        </p:spPr>
        <p:txBody>
          <a:bodyPr wrap="square" rtlCol="0">
            <a:spAutoFit/>
          </a:bodyPr>
          <a:lstStyle/>
          <a:p>
            <a:r>
              <a:rPr lang="en-NZ" dirty="0" smtClean="0"/>
              <a:t>DISTRIBUTED (</a:t>
            </a:r>
            <a:r>
              <a:rPr lang="en-NZ" i="1" dirty="0" smtClean="0"/>
              <a:t>n = </a:t>
            </a:r>
            <a:r>
              <a:rPr lang="en-NZ" dirty="0" smtClean="0"/>
              <a:t>24) </a:t>
            </a:r>
            <a:endParaRPr lang="en-NZ" dirty="0"/>
          </a:p>
        </p:txBody>
      </p:sp>
      <p:sp>
        <p:nvSpPr>
          <p:cNvPr id="28" name="TextBox 27"/>
          <p:cNvSpPr txBox="1"/>
          <p:nvPr/>
        </p:nvSpPr>
        <p:spPr>
          <a:xfrm>
            <a:off x="1259632" y="3841303"/>
            <a:ext cx="2736304" cy="307777"/>
          </a:xfrm>
          <a:prstGeom prst="rect">
            <a:avLst/>
          </a:prstGeom>
          <a:noFill/>
        </p:spPr>
        <p:txBody>
          <a:bodyPr wrap="square" rtlCol="0">
            <a:spAutoFit/>
          </a:bodyPr>
          <a:lstStyle/>
          <a:p>
            <a:r>
              <a:rPr lang="en-NZ" dirty="0" smtClean="0"/>
              <a:t>EXEMPLAR </a:t>
            </a:r>
            <a:r>
              <a:rPr lang="en-NZ" dirty="0"/>
              <a:t>(</a:t>
            </a:r>
            <a:r>
              <a:rPr lang="en-NZ" i="1" dirty="0"/>
              <a:t>n = </a:t>
            </a:r>
            <a:r>
              <a:rPr lang="en-NZ" dirty="0"/>
              <a:t>24)</a:t>
            </a:r>
          </a:p>
        </p:txBody>
      </p:sp>
      <p:sp>
        <p:nvSpPr>
          <p:cNvPr id="29" name="Text Box 2"/>
          <p:cNvSpPr txBox="1">
            <a:spLocks noChangeArrowheads="1"/>
          </p:cNvSpPr>
          <p:nvPr/>
        </p:nvSpPr>
        <p:spPr bwMode="auto">
          <a:xfrm>
            <a:off x="549908" y="6181344"/>
            <a:ext cx="8594092" cy="6766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mn-lt"/>
                <a:ea typeface="Times New Roman" pitchFamily="18" charset="0"/>
                <a:cs typeface="Times New Roman" pitchFamily="18" charset="0"/>
              </a:rPr>
              <a:t>   Individual                           Group member                            Individual                         Group member                            Individual                        Group member                                                          </a:t>
            </a:r>
            <a:endParaRPr kumimoji="0" lang="en-NZ" sz="11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mn-lt"/>
                <a:ea typeface="Times New Roman" pitchFamily="18" charset="0"/>
                <a:cs typeface="Times New Roman" pitchFamily="18" charset="0"/>
              </a:rPr>
              <a:t>                               </a:t>
            </a:r>
            <a:endParaRPr kumimoji="0" lang="en-NZ" sz="11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mn-lt"/>
                <a:ea typeface="Times New Roman" pitchFamily="18" charset="0"/>
                <a:cs typeface="Times New Roman" pitchFamily="18" charset="0"/>
              </a:rPr>
              <a:t>                                                                                                                          Each trial is viewed separately</a:t>
            </a:r>
            <a:endParaRPr kumimoji="0" lang="en-AU" sz="1800" b="1"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9846"/>
          </a:xfrm>
        </p:spPr>
        <p:txBody>
          <a:bodyPr/>
          <a:lstStyle/>
          <a:p>
            <a:r>
              <a:rPr lang="en-NZ" dirty="0" smtClean="0">
                <a:latin typeface="Georgia" pitchFamily="18" charset="0"/>
              </a:rPr>
              <a:t>At test…</a:t>
            </a:r>
            <a:endParaRPr lang="en-NZ" dirty="0">
              <a:latin typeface="Georgia" pitchFamily="18" charset="0"/>
            </a:endParaRPr>
          </a:p>
        </p:txBody>
      </p:sp>
      <p:pic>
        <p:nvPicPr>
          <p:cNvPr id="6" name="Picture 5"/>
          <p:cNvPicPr>
            <a:picLocks noChangeAspect="1"/>
          </p:cNvPicPr>
          <p:nvPr/>
        </p:nvPicPr>
        <p:blipFill>
          <a:blip r:embed="rId3"/>
          <a:stretch>
            <a:fillRect/>
          </a:stretch>
        </p:blipFill>
        <p:spPr>
          <a:xfrm>
            <a:off x="971600" y="2297832"/>
            <a:ext cx="7122622" cy="3024336"/>
          </a:xfrm>
          <a:prstGeom prst="rect">
            <a:avLst/>
          </a:prstGeom>
        </p:spPr>
      </p:pic>
      <p:sp>
        <p:nvSpPr>
          <p:cNvPr id="4" name="Oval 3"/>
          <p:cNvSpPr/>
          <p:nvPr/>
        </p:nvSpPr>
        <p:spPr>
          <a:xfrm>
            <a:off x="1187624" y="2492896"/>
            <a:ext cx="2880320" cy="28292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Rectangle 2"/>
          <p:cNvSpPr/>
          <p:nvPr/>
        </p:nvSpPr>
        <p:spPr>
          <a:xfrm>
            <a:off x="3515805" y="5954960"/>
            <a:ext cx="2390398" cy="307777"/>
          </a:xfrm>
          <a:prstGeom prst="rect">
            <a:avLst/>
          </a:prstGeom>
        </p:spPr>
        <p:txBody>
          <a:bodyPr wrap="none">
            <a:spAutoFit/>
          </a:bodyPr>
          <a:lstStyle/>
          <a:p>
            <a:r>
              <a:rPr lang="en-NZ" b="1" dirty="0"/>
              <a:t>Still shown for 8 seconds </a:t>
            </a:r>
          </a:p>
        </p:txBody>
      </p:sp>
    </p:spTree>
    <p:extLst>
      <p:ext uri="{BB962C8B-B14F-4D97-AF65-F5344CB8AC3E}">
        <p14:creationId xmlns:p14="http://schemas.microsoft.com/office/powerpoint/2010/main" val="29318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672"/>
            <a:ext cx="8305800" cy="1143000"/>
          </a:xfrm>
        </p:spPr>
        <p:txBody>
          <a:bodyPr>
            <a:normAutofit/>
          </a:bodyPr>
          <a:lstStyle/>
          <a:p>
            <a:r>
              <a:rPr lang="en-NZ" sz="4400" dirty="0" smtClean="0">
                <a:latin typeface="Times New Roman" pitchFamily="18" charset="0"/>
                <a:cs typeface="Times New Roman" pitchFamily="18" charset="0"/>
              </a:rPr>
              <a:t>Results</a:t>
            </a:r>
            <a:endParaRPr lang="en-NZ" sz="4400" dirty="0">
              <a:latin typeface="Times New Roman" pitchFamily="18" charset="0"/>
              <a:cs typeface="Times New Roman" pitchFamily="18" charset="0"/>
            </a:endParaRPr>
          </a:p>
        </p:txBody>
      </p:sp>
      <p:graphicFrame>
        <p:nvGraphicFramePr>
          <p:cNvPr id="3" name="Chart 2"/>
          <p:cNvGraphicFramePr/>
          <p:nvPr>
            <p:extLst>
              <p:ext uri="{D42A27DB-BD31-4B8C-83A1-F6EECF244321}">
                <p14:modId xmlns:p14="http://schemas.microsoft.com/office/powerpoint/2010/main" val="3476567423"/>
              </p:ext>
            </p:extLst>
          </p:nvPr>
        </p:nvGraphicFramePr>
        <p:xfrm>
          <a:off x="1259632" y="1628800"/>
          <a:ext cx="5943600" cy="454533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209800" y="3810000"/>
            <a:ext cx="1224136"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Rectangle 4"/>
          <p:cNvSpPr/>
          <p:nvPr/>
        </p:nvSpPr>
        <p:spPr>
          <a:xfrm>
            <a:off x="2362200" y="5867400"/>
            <a:ext cx="108012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TextBox 5"/>
          <p:cNvSpPr txBox="1"/>
          <p:nvPr/>
        </p:nvSpPr>
        <p:spPr>
          <a:xfrm>
            <a:off x="7452320" y="5891876"/>
            <a:ext cx="1440160" cy="523220"/>
          </a:xfrm>
          <a:prstGeom prst="rect">
            <a:avLst/>
          </a:prstGeom>
          <a:noFill/>
        </p:spPr>
        <p:txBody>
          <a:bodyPr wrap="square" rtlCol="0">
            <a:spAutoFit/>
          </a:bodyPr>
          <a:lstStyle/>
          <a:p>
            <a:r>
              <a:rPr lang="en-NZ" dirty="0" smtClean="0"/>
              <a:t>*p&lt;.05</a:t>
            </a:r>
          </a:p>
          <a:p>
            <a:r>
              <a:rPr lang="en-NZ" dirty="0" smtClean="0"/>
              <a:t>**p&lt;.01</a:t>
            </a:r>
            <a:endParaRPr lang="en-US" dirty="0"/>
          </a:p>
        </p:txBody>
      </p:sp>
      <p:sp>
        <p:nvSpPr>
          <p:cNvPr id="9" name="TextBox 8"/>
          <p:cNvSpPr txBox="1"/>
          <p:nvPr/>
        </p:nvSpPr>
        <p:spPr>
          <a:xfrm>
            <a:off x="4572000" y="3048000"/>
            <a:ext cx="533400" cy="369332"/>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4953000" y="2590800"/>
            <a:ext cx="6858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642427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ext Box 1"/>
          <p:cNvSpPr txBox="1">
            <a:spLocks noChangeArrowheads="1"/>
          </p:cNvSpPr>
          <p:nvPr/>
        </p:nvSpPr>
        <p:spPr bwMode="auto">
          <a:xfrm>
            <a:off x="263525" y="12734925"/>
            <a:ext cx="1908175" cy="904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2"/>
          <p:cNvSpPr txBox="1">
            <a:spLocks noChangeArrowheads="1"/>
          </p:cNvSpPr>
          <p:nvPr/>
        </p:nvSpPr>
        <p:spPr bwMode="auto">
          <a:xfrm>
            <a:off x="549908" y="3103854"/>
            <a:ext cx="8002904" cy="5411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*BIAS</a:t>
            </a:r>
            <a:endParaRPr kumimoji="0" lang="en-A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9"/>
          <p:cNvSpPr>
            <a:spLocks noChangeArrowheads="1"/>
          </p:cNvSpPr>
          <p:nvPr/>
        </p:nvSpPr>
        <p:spPr bwMode="auto">
          <a:xfrm>
            <a:off x="152400" y="2496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5"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cs typeface="Calibri"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152400" y="551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cs typeface="Calibri" pitchFamily="34" charset="0"/>
              </a:rPr>
              <a:t> </a:t>
            </a:r>
            <a:endParaRPr kumimoji="0" lang="en-N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152400" y="551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620838"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2" descr="C:\Users\Owner\Pictures\vlcsnap-2013-06-10-10h36m09s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1052736"/>
            <a:ext cx="1707571" cy="15076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Owner\Pictures\vlcsnap-2013-06-10-10h36m49s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5916" y="1124744"/>
            <a:ext cx="1535699" cy="15193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Owner\Pictures\vlcsnap-2013-06-10-10h36m09s24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4432" y="1255916"/>
            <a:ext cx="1549968" cy="15076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Owner\Pictures\vlcsnap-2013-06-10-10h54m31s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8101" y="1340768"/>
            <a:ext cx="1607013" cy="15193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Owner\Pictures\vlcsnap-2013-06-10-10h36m09s24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3766" y="1432464"/>
            <a:ext cx="1549968" cy="15076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Owner\Pictures\vlcsnap-2013-06-10-10h37m50s23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7467" y="1559612"/>
            <a:ext cx="1665013" cy="15093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Owner\Pictures\vlcsnap-2013-06-10-10h36m09s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213912"/>
            <a:ext cx="1707571" cy="15076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Owner\Pictures\vlcsnap-2013-06-10-10h36m49s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5917" y="4285920"/>
            <a:ext cx="1535699" cy="15193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Owner\Pictures\vlcsnap-2013-06-10-10h36m09s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170" y="4395068"/>
            <a:ext cx="1707571" cy="15076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Owner\Pictures\vlcsnap-2013-06-10-10h36m49s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551" y="4467076"/>
            <a:ext cx="1535699" cy="15193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Owner\Pictures\vlcsnap-2013-06-10-10h36m09s24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8249" y="4573952"/>
            <a:ext cx="1707571" cy="15076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Owner\Pictures\vlcsnap-2013-06-10-10h36m49s1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8630" y="4645960"/>
            <a:ext cx="1535699" cy="151934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259632" y="3841303"/>
            <a:ext cx="2736304" cy="307777"/>
          </a:xfrm>
          <a:prstGeom prst="rect">
            <a:avLst/>
          </a:prstGeom>
          <a:noFill/>
        </p:spPr>
        <p:txBody>
          <a:bodyPr wrap="square" rtlCol="0">
            <a:spAutoFit/>
          </a:bodyPr>
          <a:lstStyle/>
          <a:p>
            <a:r>
              <a:rPr lang="en-NZ" dirty="0" smtClean="0"/>
              <a:t>EXEMPLAR</a:t>
            </a:r>
            <a:endParaRPr lang="en-NZ" dirty="0"/>
          </a:p>
        </p:txBody>
      </p:sp>
      <p:sp>
        <p:nvSpPr>
          <p:cNvPr id="29" name="Text Box 2"/>
          <p:cNvSpPr txBox="1">
            <a:spLocks noChangeArrowheads="1"/>
          </p:cNvSpPr>
          <p:nvPr/>
        </p:nvSpPr>
        <p:spPr bwMode="auto">
          <a:xfrm>
            <a:off x="549908" y="6181344"/>
            <a:ext cx="8002904" cy="5411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mn-lt"/>
                <a:ea typeface="Times New Roman" pitchFamily="18" charset="0"/>
                <a:cs typeface="Times New Roman" pitchFamily="18" charset="0"/>
              </a:rPr>
              <a:t>   </a:t>
            </a:r>
            <a:endParaRPr kumimoji="0" lang="en-AU" sz="1800" b="1" i="0" u="none" strike="noStrike" cap="none" normalizeH="0" baseline="0" dirty="0" smtClean="0">
              <a:ln>
                <a:noFill/>
              </a:ln>
              <a:solidFill>
                <a:schemeClr val="tx1"/>
              </a:solidFill>
              <a:effectLst/>
              <a:latin typeface="+mn-lt"/>
              <a:cs typeface="Arial" pitchFamily="34" charset="0"/>
            </a:endParaRPr>
          </a:p>
        </p:txBody>
      </p:sp>
      <p:sp>
        <p:nvSpPr>
          <p:cNvPr id="30" name="Text Box 2"/>
          <p:cNvSpPr txBox="1">
            <a:spLocks noChangeArrowheads="1"/>
          </p:cNvSpPr>
          <p:nvPr/>
        </p:nvSpPr>
        <p:spPr bwMode="auto">
          <a:xfrm>
            <a:off x="539552" y="6200198"/>
            <a:ext cx="8002904" cy="5411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en-A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a:t>
            </a:r>
            <a:r>
              <a:rPr kumimoji="0" lang="en-AU"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BIAS</a:t>
            </a:r>
            <a:endParaRPr kumimoji="0" lang="en-A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 name="TextBox 30"/>
          <p:cNvSpPr txBox="1"/>
          <p:nvPr/>
        </p:nvSpPr>
        <p:spPr>
          <a:xfrm>
            <a:off x="1259632" y="672951"/>
            <a:ext cx="2736304" cy="307777"/>
          </a:xfrm>
          <a:prstGeom prst="rect">
            <a:avLst/>
          </a:prstGeom>
          <a:noFill/>
        </p:spPr>
        <p:txBody>
          <a:bodyPr wrap="square" rtlCol="0">
            <a:spAutoFit/>
          </a:bodyPr>
          <a:lstStyle/>
          <a:p>
            <a:r>
              <a:rPr lang="en-NZ" dirty="0" smtClean="0"/>
              <a:t>DISTRIBUTED</a:t>
            </a:r>
            <a:endParaRPr lang="en-NZ" dirty="0"/>
          </a:p>
        </p:txBody>
      </p:sp>
    </p:spTree>
    <p:extLst>
      <p:ext uri="{BB962C8B-B14F-4D97-AF65-F5344CB8AC3E}">
        <p14:creationId xmlns:p14="http://schemas.microsoft.com/office/powerpoint/2010/main" val="91270584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latin typeface="Times New Roman" pitchFamily="18" charset="0"/>
                <a:cs typeface="Times New Roman" pitchFamily="18" charset="0"/>
              </a:rPr>
              <a:t>Discussion</a:t>
            </a:r>
            <a:endParaRPr lang="en-NZ" dirty="0">
              <a:latin typeface="Times New Roman" pitchFamily="18" charset="0"/>
              <a:cs typeface="Times New Roman" pitchFamily="18" charset="0"/>
            </a:endParaRPr>
          </a:p>
        </p:txBody>
      </p:sp>
      <p:sp>
        <p:nvSpPr>
          <p:cNvPr id="3" name="Content Placeholder 2"/>
          <p:cNvSpPr>
            <a:spLocks noGrp="1"/>
          </p:cNvSpPr>
          <p:nvPr>
            <p:ph idx="1"/>
          </p:nvPr>
        </p:nvSpPr>
        <p:spPr>
          <a:xfrm>
            <a:off x="467544" y="1916832"/>
            <a:ext cx="8229600" cy="4205064"/>
          </a:xfrm>
        </p:spPr>
        <p:txBody>
          <a:bodyPr>
            <a:normAutofit fontScale="85000" lnSpcReduction="10000"/>
          </a:bodyPr>
          <a:lstStyle/>
          <a:p>
            <a:endParaRPr lang="en-NZ" dirty="0">
              <a:latin typeface="Georgia" pitchFamily="18" charset="0"/>
            </a:endParaRPr>
          </a:p>
          <a:p>
            <a:r>
              <a:rPr lang="en-NZ" dirty="0" smtClean="0">
                <a:latin typeface="Georgia" pitchFamily="18" charset="0"/>
              </a:rPr>
              <a:t>The results suggest 19 month old infants pay attention to a majority</a:t>
            </a:r>
          </a:p>
          <a:p>
            <a:endParaRPr lang="en-NZ" dirty="0" smtClean="0">
              <a:latin typeface="Georgia" pitchFamily="18" charset="0"/>
            </a:endParaRPr>
          </a:p>
          <a:p>
            <a:r>
              <a:rPr lang="en-NZ" dirty="0">
                <a:latin typeface="Georgia" pitchFamily="18" charset="0"/>
              </a:rPr>
              <a:t>However, attention is influenced by distributional </a:t>
            </a:r>
            <a:r>
              <a:rPr lang="en-NZ" dirty="0" smtClean="0">
                <a:latin typeface="Georgia" pitchFamily="18" charset="0"/>
              </a:rPr>
              <a:t>information</a:t>
            </a:r>
          </a:p>
          <a:p>
            <a:endParaRPr lang="en-NZ" dirty="0" smtClean="0">
              <a:latin typeface="Georgia" pitchFamily="18" charset="0"/>
            </a:endParaRPr>
          </a:p>
          <a:p>
            <a:r>
              <a:rPr lang="en-NZ" dirty="0" smtClean="0">
                <a:latin typeface="Georgia" pitchFamily="18" charset="0"/>
              </a:rPr>
              <a:t>Open question - contribution </a:t>
            </a:r>
            <a:r>
              <a:rPr lang="en-NZ" dirty="0">
                <a:latin typeface="Georgia" pitchFamily="18" charset="0"/>
              </a:rPr>
              <a:t>of </a:t>
            </a:r>
            <a:r>
              <a:rPr lang="en-NZ" dirty="0" smtClean="0">
                <a:latin typeface="Georgia" pitchFamily="18" charset="0"/>
              </a:rPr>
              <a:t>familiarization video </a:t>
            </a:r>
            <a:r>
              <a:rPr lang="en-NZ" dirty="0">
                <a:latin typeface="Georgia" pitchFamily="18" charset="0"/>
              </a:rPr>
              <a:t>in guiding infants’ </a:t>
            </a:r>
            <a:r>
              <a:rPr lang="en-NZ" dirty="0" smtClean="0">
                <a:latin typeface="Georgia" pitchFamily="18" charset="0"/>
              </a:rPr>
              <a:t>attention</a:t>
            </a:r>
            <a:endParaRPr lang="en-NZ" dirty="0">
              <a:latin typeface="Georgia" pitchFamily="18" charset="0"/>
            </a:endParaRPr>
          </a:p>
        </p:txBody>
      </p:sp>
    </p:spTree>
    <p:extLst>
      <p:ext uri="{BB962C8B-B14F-4D97-AF65-F5344CB8AC3E}">
        <p14:creationId xmlns:p14="http://schemas.microsoft.com/office/powerpoint/2010/main" val="244606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066800"/>
          </a:xfrm>
        </p:spPr>
        <p:txBody>
          <a:bodyPr>
            <a:normAutofit/>
          </a:bodyPr>
          <a:lstStyle/>
          <a:p>
            <a:r>
              <a:rPr lang="en-NZ" sz="4800" dirty="0" smtClean="0">
                <a:latin typeface="Times New Roman" pitchFamily="18" charset="0"/>
                <a:cs typeface="Times New Roman" pitchFamily="18" charset="0"/>
              </a:rPr>
              <a:t>Implications	</a:t>
            </a:r>
            <a:endParaRPr lang="en-NZ" sz="48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2060848"/>
            <a:ext cx="8229600" cy="4325112"/>
          </a:xfrm>
        </p:spPr>
        <p:txBody>
          <a:bodyPr>
            <a:normAutofit/>
          </a:bodyPr>
          <a:lstStyle/>
          <a:p>
            <a:endParaRPr lang="en-NZ" sz="2800" dirty="0" smtClean="0">
              <a:latin typeface="Georgia" pitchFamily="18" charset="0"/>
            </a:endParaRPr>
          </a:p>
          <a:p>
            <a:r>
              <a:rPr lang="en-NZ" sz="2800" dirty="0" smtClean="0">
                <a:latin typeface="Georgia" pitchFamily="18" charset="0"/>
              </a:rPr>
              <a:t>Ontogeny of majority influence as a mechanism for social learning </a:t>
            </a:r>
          </a:p>
          <a:p>
            <a:endParaRPr lang="en-NZ" sz="2800" dirty="0">
              <a:latin typeface="Georgia" pitchFamily="18" charset="0"/>
            </a:endParaRPr>
          </a:p>
          <a:p>
            <a:r>
              <a:rPr lang="en-NZ" sz="2800" dirty="0" smtClean="0">
                <a:latin typeface="Georgia" pitchFamily="18" charset="0"/>
              </a:rPr>
              <a:t>Different contexts in which selective biases occur or not…</a:t>
            </a:r>
            <a:endParaRPr lang="en-NZ" sz="2800" dirty="0">
              <a:latin typeface="Georgia" pitchFamily="18" charset="0"/>
            </a:endParaRPr>
          </a:p>
          <a:p>
            <a:endParaRPr lang="en-NZ" sz="2800" dirty="0" smtClean="0">
              <a:latin typeface="Georgia" pitchFamily="18" charset="0"/>
            </a:endParaRPr>
          </a:p>
          <a:p>
            <a:pPr marL="0" indent="0">
              <a:buNone/>
            </a:pPr>
            <a:endParaRPr lang="en-NZ" sz="2800" dirty="0">
              <a:latin typeface="Georgia" pitchFamily="18" charset="0"/>
            </a:endParaRPr>
          </a:p>
          <a:p>
            <a:pPr marL="109728" indent="0">
              <a:buNone/>
            </a:pPr>
            <a:endParaRPr lang="en-NZ" dirty="0" smtClean="0"/>
          </a:p>
        </p:txBody>
      </p:sp>
    </p:spTree>
    <p:extLst>
      <p:ext uri="{BB962C8B-B14F-4D97-AF65-F5344CB8AC3E}">
        <p14:creationId xmlns:p14="http://schemas.microsoft.com/office/powerpoint/2010/main" val="4206329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p:nvPr/>
        </p:nvSpPr>
        <p:spPr>
          <a:xfrm>
            <a:off x="457200" y="1905000"/>
            <a:ext cx="5333999" cy="36659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577" name="Shape 577"/>
          <p:cNvSpPr txBox="1">
            <a:spLocks noGrp="1"/>
          </p:cNvSpPr>
          <p:nvPr>
            <p:ph type="title"/>
          </p:nvPr>
        </p:nvSpPr>
        <p:spPr>
          <a:xfrm>
            <a:off x="239107" y="366636"/>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sz="4000" b="0" i="0" u="none" strike="noStrike" cap="none">
                <a:solidFill>
                  <a:schemeClr val="dk2"/>
                </a:solidFill>
                <a:latin typeface="Arial"/>
                <a:ea typeface="Arial"/>
                <a:cs typeface="Arial"/>
                <a:sym typeface="Arial"/>
              </a:rPr>
              <a:t>A big thanks to….</a:t>
            </a:r>
          </a:p>
        </p:txBody>
      </p:sp>
      <p:sp>
        <p:nvSpPr>
          <p:cNvPr id="578" name="Shape 578"/>
          <p:cNvSpPr txBox="1">
            <a:spLocks noGrp="1"/>
          </p:cNvSpPr>
          <p:nvPr>
            <p:ph type="body" idx="1"/>
          </p:nvPr>
        </p:nvSpPr>
        <p:spPr>
          <a:xfrm>
            <a:off x="335605" y="1289275"/>
            <a:ext cx="8328000" cy="3872099"/>
          </a:xfrm>
          <a:prstGeom prst="rect">
            <a:avLst/>
          </a:prstGeom>
          <a:noFill/>
          <a:ln>
            <a:noFill/>
          </a:ln>
        </p:spPr>
        <p:txBody>
          <a:bodyPr lIns="91425" tIns="45700" rIns="91425" bIns="45700" anchor="t" anchorCtr="0">
            <a:noAutofit/>
          </a:bodyPr>
          <a:lstStyle/>
          <a:p>
            <a:pPr marL="0" indent="0">
              <a:lnSpc>
                <a:spcPct val="90000"/>
              </a:lnSpc>
              <a:spcBef>
                <a:spcPts val="480"/>
              </a:spcBef>
              <a:buClr>
                <a:schemeClr val="accent1"/>
              </a:buClr>
              <a:buSzPct val="25000"/>
              <a:buNone/>
            </a:pPr>
            <a:endParaRPr lang="en" sz="2400" b="1" dirty="0" smtClean="0">
              <a:solidFill>
                <a:schemeClr val="dk1"/>
              </a:solidFill>
              <a:latin typeface="Arial"/>
              <a:ea typeface="Arial"/>
              <a:cs typeface="Arial"/>
              <a:sym typeface="Arial"/>
            </a:endParaRPr>
          </a:p>
          <a:p>
            <a:pPr marL="0" indent="0">
              <a:lnSpc>
                <a:spcPct val="90000"/>
              </a:lnSpc>
              <a:spcBef>
                <a:spcPts val="480"/>
              </a:spcBef>
              <a:buClr>
                <a:schemeClr val="accent1"/>
              </a:buClr>
              <a:buSzPct val="25000"/>
              <a:buNone/>
            </a:pPr>
            <a:r>
              <a:rPr lang="en" sz="2400" b="1" dirty="0" smtClean="0">
                <a:solidFill>
                  <a:schemeClr val="dk1"/>
                </a:solidFill>
                <a:latin typeface="Arial"/>
                <a:ea typeface="Arial"/>
                <a:cs typeface="Arial"/>
                <a:sym typeface="Arial"/>
              </a:rPr>
              <a:t>Dr. Annette Henderson (Supervisor)</a:t>
            </a:r>
          </a:p>
          <a:p>
            <a:pPr marL="0" indent="0">
              <a:lnSpc>
                <a:spcPct val="90000"/>
              </a:lnSpc>
              <a:spcBef>
                <a:spcPts val="480"/>
              </a:spcBef>
              <a:buClr>
                <a:schemeClr val="accent1"/>
              </a:buClr>
              <a:buSzPct val="25000"/>
              <a:buNone/>
            </a:pPr>
            <a:r>
              <a:rPr lang="en" sz="2400" b="1" dirty="0" smtClean="0">
                <a:solidFill>
                  <a:schemeClr val="dk1"/>
                </a:solidFill>
                <a:latin typeface="Arial"/>
                <a:ea typeface="Arial"/>
                <a:cs typeface="Arial"/>
                <a:sym typeface="Arial"/>
              </a:rPr>
              <a:t>Ying </a:t>
            </a:r>
            <a:r>
              <a:rPr lang="en" sz="2400" b="1" dirty="0">
                <a:solidFill>
                  <a:schemeClr val="dk1"/>
                </a:solidFill>
                <a:latin typeface="Arial"/>
                <a:ea typeface="Arial"/>
                <a:cs typeface="Arial"/>
                <a:sym typeface="Arial"/>
              </a:rPr>
              <a:t>Wang (PhD Candidate, UoA</a:t>
            </a:r>
            <a:r>
              <a:rPr lang="en" sz="2400" b="1" dirty="0" smtClean="0">
                <a:solidFill>
                  <a:schemeClr val="dk1"/>
                </a:solidFill>
                <a:latin typeface="Arial"/>
                <a:ea typeface="Arial"/>
                <a:cs typeface="Arial"/>
                <a:sym typeface="Arial"/>
              </a:rPr>
              <a:t>)</a:t>
            </a:r>
          </a:p>
          <a:p>
            <a:pPr marL="0" indent="0">
              <a:lnSpc>
                <a:spcPct val="90000"/>
              </a:lnSpc>
              <a:spcBef>
                <a:spcPts val="480"/>
              </a:spcBef>
              <a:buClr>
                <a:schemeClr val="accent1"/>
              </a:buClr>
              <a:buSzPct val="25000"/>
              <a:buNone/>
            </a:pPr>
            <a:endParaRPr lang="en" sz="2400" b="1" dirty="0" smtClean="0">
              <a:solidFill>
                <a:schemeClr val="dk1"/>
              </a:solidFill>
              <a:latin typeface="Arial"/>
              <a:ea typeface="Arial"/>
              <a:cs typeface="Arial"/>
              <a:sym typeface="Arial"/>
            </a:endParaRPr>
          </a:p>
          <a:p>
            <a:pPr marL="0" indent="0">
              <a:lnSpc>
                <a:spcPct val="90000"/>
              </a:lnSpc>
              <a:spcBef>
                <a:spcPts val="480"/>
              </a:spcBef>
              <a:buClr>
                <a:schemeClr val="accent1"/>
              </a:buClr>
              <a:buSzPct val="25000"/>
              <a:buNone/>
            </a:pPr>
            <a:r>
              <a:rPr lang="en" sz="2400" b="1" dirty="0" smtClean="0">
                <a:solidFill>
                  <a:schemeClr val="dk1"/>
                </a:solidFill>
                <a:latin typeface="Arial"/>
                <a:ea typeface="Arial"/>
                <a:cs typeface="Arial"/>
                <a:sym typeface="Arial"/>
              </a:rPr>
              <a:t>Members </a:t>
            </a:r>
            <a:r>
              <a:rPr lang="en" sz="2400" b="1" dirty="0">
                <a:solidFill>
                  <a:schemeClr val="dk1"/>
                </a:solidFill>
                <a:latin typeface="Arial"/>
                <a:ea typeface="Arial"/>
                <a:cs typeface="Arial"/>
                <a:sym typeface="Arial"/>
              </a:rPr>
              <a:t>of </a:t>
            </a:r>
            <a:r>
              <a:rPr lang="en" sz="2400" b="1" dirty="0" smtClean="0">
                <a:solidFill>
                  <a:schemeClr val="dk1"/>
                </a:solidFill>
                <a:latin typeface="Arial"/>
                <a:ea typeface="Arial"/>
                <a:cs typeface="Arial"/>
                <a:sym typeface="Arial"/>
              </a:rPr>
              <a:t>ELLA</a:t>
            </a:r>
            <a:endParaRPr lang="en" sz="2400" b="1" dirty="0">
              <a:solidFill>
                <a:schemeClr val="dk1"/>
              </a:solidFill>
              <a:latin typeface="Arial"/>
              <a:ea typeface="Arial"/>
              <a:cs typeface="Arial"/>
              <a:sym typeface="Arial"/>
            </a:endParaRPr>
          </a:p>
        </p:txBody>
      </p:sp>
      <p:pic>
        <p:nvPicPr>
          <p:cNvPr id="579" name="Shape 579"/>
          <p:cNvPicPr preferRelativeResize="0"/>
          <p:nvPr/>
        </p:nvPicPr>
        <p:blipFill>
          <a:blip r:embed="rId3" cstate="print">
            <a:alphaModFix/>
          </a:blip>
          <a:stretch>
            <a:fillRect/>
          </a:stretch>
        </p:blipFill>
        <p:spPr>
          <a:xfrm>
            <a:off x="6901977" y="5356764"/>
            <a:ext cx="2127273" cy="1222862"/>
          </a:xfrm>
          <a:prstGeom prst="rect">
            <a:avLst/>
          </a:prstGeom>
          <a:noFill/>
          <a:ln>
            <a:noFill/>
          </a:ln>
        </p:spPr>
      </p:pic>
      <p:pic>
        <p:nvPicPr>
          <p:cNvPr id="580" name="Shape 580"/>
          <p:cNvPicPr preferRelativeResize="0"/>
          <p:nvPr/>
        </p:nvPicPr>
        <p:blipFill>
          <a:blip r:embed="rId4">
            <a:alphaModFix/>
          </a:blip>
          <a:stretch>
            <a:fillRect/>
          </a:stretch>
        </p:blipFill>
        <p:spPr>
          <a:xfrm>
            <a:off x="6591589" y="990600"/>
            <a:ext cx="2354116" cy="1152119"/>
          </a:xfrm>
          <a:prstGeom prst="rect">
            <a:avLst/>
          </a:prstGeom>
          <a:noFill/>
          <a:ln>
            <a:noFill/>
          </a:ln>
        </p:spPr>
      </p:pic>
      <p:sp>
        <p:nvSpPr>
          <p:cNvPr id="581" name="Shape 581"/>
          <p:cNvSpPr txBox="1"/>
          <p:nvPr/>
        </p:nvSpPr>
        <p:spPr>
          <a:xfrm>
            <a:off x="304800" y="3505200"/>
            <a:ext cx="8434199" cy="1770299"/>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SzPct val="25000"/>
              <a:buNone/>
            </a:pPr>
            <a:r>
              <a:rPr lang="en" sz="2400" b="1" i="0" u="none" strike="noStrike" cap="none" dirty="0">
                <a:solidFill>
                  <a:schemeClr val="dk1"/>
                </a:solidFill>
                <a:latin typeface="Arial"/>
                <a:ea typeface="Arial"/>
                <a:cs typeface="Arial"/>
                <a:sym typeface="Arial"/>
              </a:rPr>
              <a:t>Funding: </a:t>
            </a:r>
            <a:r>
              <a:rPr lang="en" sz="2400" dirty="0" smtClean="0">
                <a:sym typeface="Arial"/>
              </a:rPr>
              <a:t>Faculty </a:t>
            </a:r>
            <a:r>
              <a:rPr lang="en" sz="2400" dirty="0">
                <a:sym typeface="Arial"/>
              </a:rPr>
              <a:t>Development Research Fund, Faculty of </a:t>
            </a:r>
            <a:r>
              <a:rPr lang="en" sz="2400" dirty="0" smtClean="0">
                <a:sym typeface="Arial"/>
              </a:rPr>
              <a:t>Science, UoA; </a:t>
            </a:r>
            <a:r>
              <a:rPr lang="en" sz="2400" dirty="0" smtClean="0"/>
              <a:t>University of Auckland’s Doctoral Research Fund</a:t>
            </a:r>
            <a:endParaRPr lang="en" sz="2400" dirty="0"/>
          </a:p>
        </p:txBody>
      </p:sp>
      <p:sp>
        <p:nvSpPr>
          <p:cNvPr id="582" name="Shape 582"/>
          <p:cNvSpPr txBox="1"/>
          <p:nvPr/>
        </p:nvSpPr>
        <p:spPr>
          <a:xfrm>
            <a:off x="352950" y="5340901"/>
            <a:ext cx="8221499" cy="450299"/>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SzPct val="25000"/>
              <a:buNone/>
            </a:pPr>
            <a:r>
              <a:rPr lang="en" sz="2400" b="0" i="0" u="none" strike="noStrike" cap="none" dirty="0">
                <a:solidFill>
                  <a:schemeClr val="dk1"/>
                </a:solidFill>
                <a:latin typeface="Arial"/>
                <a:ea typeface="Arial"/>
                <a:cs typeface="Arial"/>
                <a:sym typeface="Arial"/>
              </a:rPr>
              <a:t>BIG thank you to the families who participated!</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2195734" y="1844824"/>
            <a:ext cx="4568577" cy="4725168"/>
          </a:xfrm>
          <a:prstGeom prst="rect">
            <a:avLst/>
          </a:prstGeom>
          <a:blipFill>
            <a:blip r:embed="rId3"/>
            <a:stretch>
              <a:fillRect/>
            </a:stretch>
          </a:blipFill>
        </p:spPr>
      </p:sp>
      <p:sp>
        <p:nvSpPr>
          <p:cNvPr id="221" name="Shape 221"/>
          <p:cNvSpPr txBox="1"/>
          <p:nvPr/>
        </p:nvSpPr>
        <p:spPr>
          <a:xfrm>
            <a:off x="539552" y="1196750"/>
            <a:ext cx="3235181" cy="830996"/>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00"/>
              </a:buClr>
              <a:buSzPct val="25000"/>
              <a:buFont typeface="Arial"/>
              <a:buNone/>
            </a:pPr>
            <a:r>
              <a:rPr lang="en" sz="4800" b="0" i="0" u="none" strike="noStrike" cap="none" baseline="0" dirty="0">
                <a:solidFill>
                  <a:srgbClr val="000000"/>
                </a:solidFill>
                <a:latin typeface="Times New Roman" pitchFamily="18" charset="0"/>
                <a:cs typeface="Times New Roman" pitchFamily="18" charset="0"/>
                <a:sym typeface="Arial"/>
              </a:rPr>
              <a:t>Thank you!</a:t>
            </a:r>
          </a:p>
        </p:txBody>
      </p:sp>
      <p:sp>
        <p:nvSpPr>
          <p:cNvPr id="2" name="TextBox 1"/>
          <p:cNvSpPr txBox="1"/>
          <p:nvPr/>
        </p:nvSpPr>
        <p:spPr>
          <a:xfrm>
            <a:off x="827583" y="3035276"/>
            <a:ext cx="1617590" cy="400110"/>
          </a:xfrm>
          <a:prstGeom prst="rect">
            <a:avLst/>
          </a:prstGeom>
          <a:noFill/>
        </p:spPr>
        <p:txBody>
          <a:bodyPr wrap="square" rtlCol="0">
            <a:spAutoFit/>
          </a:bodyPr>
          <a:lstStyle/>
          <a:p>
            <a:r>
              <a:rPr lang="en-NZ" sz="2000" dirty="0" smtClean="0">
                <a:latin typeface="Georgia" pitchFamily="18" charset="0"/>
              </a:rPr>
              <a:t>Questions &amp;</a:t>
            </a:r>
            <a:endParaRPr lang="en-NZ" sz="2000" dirty="0">
              <a:latin typeface="Georgia" pitchFamily="18"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Prosocial</a:t>
            </a:r>
            <a:r>
              <a:rPr lang="en-US" dirty="0" smtClean="0"/>
              <a:t> Kids</a:t>
            </a:r>
            <a:endParaRPr lang="en-US" dirty="0"/>
          </a:p>
        </p:txBody>
      </p:sp>
      <p:sp>
        <p:nvSpPr>
          <p:cNvPr id="5" name="TextBox 4">
            <a:hlinkClick r:id="rId3" action="ppaction://hlinksldjump"/>
          </p:cNvPr>
          <p:cNvSpPr txBox="1"/>
          <p:nvPr/>
        </p:nvSpPr>
        <p:spPr>
          <a:xfrm>
            <a:off x="914400" y="2895600"/>
            <a:ext cx="7543800" cy="3539430"/>
          </a:xfrm>
          <a:prstGeom prst="rect">
            <a:avLst/>
          </a:prstGeom>
          <a:noFill/>
        </p:spPr>
        <p:txBody>
          <a:bodyPr wrap="square" rtlCol="0">
            <a:spAutoFit/>
          </a:bodyPr>
          <a:lstStyle/>
          <a:p>
            <a:r>
              <a:rPr lang="en-US" sz="3200" dirty="0" smtClean="0">
                <a:hlinkClick r:id="rId4"/>
              </a:rPr>
              <a:t>https://www.youtube.com/watch?v=Z-eU5xZW7cU</a:t>
            </a:r>
            <a:endParaRPr lang="en-US" sz="3200" dirty="0" smtClean="0"/>
          </a:p>
          <a:p>
            <a:endParaRPr lang="en-US" sz="3200" dirty="0" smtClean="0"/>
          </a:p>
          <a:p>
            <a:endParaRPr lang="en-US" sz="3200" dirty="0" smtClean="0"/>
          </a:p>
          <a:p>
            <a:endParaRPr lang="en-US" sz="3200" dirty="0" smtClean="0"/>
          </a:p>
          <a:p>
            <a:endParaRPr lang="en-US" sz="3200" dirty="0" smtClean="0"/>
          </a:p>
          <a:p>
            <a:r>
              <a:rPr lang="en-US" sz="3200" dirty="0" smtClean="0"/>
              <a:t>                                                </a:t>
            </a:r>
            <a:r>
              <a:rPr lang="en-US" dirty="0" err="1" smtClean="0"/>
              <a:t>Warneken</a:t>
            </a:r>
            <a:r>
              <a:rPr lang="en-US" dirty="0" smtClean="0"/>
              <a:t> and </a:t>
            </a:r>
            <a:r>
              <a:rPr lang="en-US" dirty="0" err="1" smtClean="0"/>
              <a:t>Tomasello</a:t>
            </a:r>
            <a:r>
              <a:rPr lang="en-US" dirty="0" smtClean="0"/>
              <a:t>, 2006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NZ" sz="4000" b="0" i="1" dirty="0">
                <a:solidFill>
                  <a:schemeClr val="dk2"/>
                </a:solidFill>
                <a:latin typeface="+mj-lt"/>
                <a:ea typeface="Trebuchet MS"/>
                <a:cs typeface="Trebuchet MS"/>
              </a:rPr>
              <a:t>Developmental </a:t>
            </a:r>
            <a:r>
              <a:rPr lang="en-NZ" sz="4000" b="0" i="1" dirty="0" smtClean="0">
                <a:solidFill>
                  <a:schemeClr val="dk2"/>
                </a:solidFill>
                <a:latin typeface="+mj-lt"/>
                <a:ea typeface="Trebuchet MS"/>
                <a:cs typeface="Trebuchet MS"/>
              </a:rPr>
              <a:t>origins…</a:t>
            </a:r>
            <a:endParaRPr lang="en-NZ" sz="4000" b="0" i="1" dirty="0">
              <a:solidFill>
                <a:schemeClr val="dk2"/>
              </a:solidFill>
              <a:latin typeface="+mj-lt"/>
              <a:ea typeface="Trebuchet MS"/>
              <a:cs typeface="Trebuchet MS"/>
            </a:endParaRPr>
          </a:p>
        </p:txBody>
      </p:sp>
      <p:sp>
        <p:nvSpPr>
          <p:cNvPr id="3" name="Text Placeholder 2"/>
          <p:cNvSpPr>
            <a:spLocks noGrp="1"/>
          </p:cNvSpPr>
          <p:nvPr>
            <p:ph type="body" idx="1"/>
          </p:nvPr>
        </p:nvSpPr>
        <p:spPr>
          <a:xfrm>
            <a:off x="467544" y="2141448"/>
            <a:ext cx="8229600" cy="4455904"/>
          </a:xfrm>
        </p:spPr>
        <p:txBody>
          <a:bodyPr>
            <a:normAutofit fontScale="77500" lnSpcReduction="20000"/>
          </a:bodyPr>
          <a:lstStyle/>
          <a:p>
            <a:pPr lvl="0" indent="-264160">
              <a:buSzPct val="101190"/>
              <a:buFont typeface="Arial"/>
              <a:buChar char="•"/>
            </a:pPr>
            <a:endParaRPr lang="en-NZ" dirty="0" smtClean="0">
              <a:solidFill>
                <a:schemeClr val="dk1"/>
              </a:solidFill>
              <a:ea typeface="Georgia"/>
              <a:cs typeface="Georgia"/>
              <a:sym typeface="Georgia"/>
            </a:endParaRPr>
          </a:p>
          <a:p>
            <a:pPr lvl="0" indent="-264160">
              <a:buSzPct val="101190"/>
              <a:buFont typeface="Arial"/>
              <a:buChar char="•"/>
            </a:pPr>
            <a:r>
              <a:rPr lang="en-NZ" dirty="0" smtClean="0">
                <a:solidFill>
                  <a:schemeClr val="dk1"/>
                </a:solidFill>
                <a:ea typeface="Georgia"/>
                <a:cs typeface="Georgia"/>
                <a:sym typeface="Georgia"/>
              </a:rPr>
              <a:t>2 year olds adopt choices of a majority to retrieve food</a:t>
            </a:r>
          </a:p>
          <a:p>
            <a:pPr marL="0" lvl="0" indent="0">
              <a:buSzPct val="101190"/>
              <a:buNone/>
            </a:pPr>
            <a:endParaRPr lang="en-NZ" dirty="0" smtClean="0">
              <a:solidFill>
                <a:schemeClr val="dk1"/>
              </a:solidFill>
              <a:ea typeface="Georgia"/>
              <a:cs typeface="Georgia"/>
              <a:sym typeface="Georgia"/>
            </a:endParaRPr>
          </a:p>
          <a:p>
            <a:pPr lvl="0" indent="-264160">
              <a:buSzPct val="101190"/>
              <a:buFont typeface="Arial"/>
              <a:buChar char="•"/>
            </a:pPr>
            <a:r>
              <a:rPr lang="en-NZ" dirty="0" smtClean="0">
                <a:solidFill>
                  <a:schemeClr val="dk1"/>
                </a:solidFill>
                <a:ea typeface="Georgia"/>
                <a:cs typeface="Georgia"/>
                <a:sym typeface="Georgia"/>
              </a:rPr>
              <a:t>Pre-schoolers endorse information </a:t>
            </a:r>
            <a:r>
              <a:rPr lang="en-NZ" dirty="0">
                <a:solidFill>
                  <a:schemeClr val="dk1"/>
                </a:solidFill>
                <a:ea typeface="Georgia"/>
                <a:cs typeface="Georgia"/>
                <a:sym typeface="Georgia"/>
              </a:rPr>
              <a:t>provided by adults who form a </a:t>
            </a:r>
            <a:r>
              <a:rPr lang="en-NZ" dirty="0" smtClean="0">
                <a:solidFill>
                  <a:schemeClr val="dk1"/>
                </a:solidFill>
                <a:ea typeface="Georgia"/>
                <a:cs typeface="Georgia"/>
                <a:sym typeface="Georgia"/>
              </a:rPr>
              <a:t>consensus in relation to strategy for monitoring accuracy in word learning</a:t>
            </a:r>
          </a:p>
          <a:p>
            <a:pPr lvl="0" indent="-264160">
              <a:buSzPct val="101190"/>
              <a:buFont typeface="Arial"/>
              <a:buChar char="•"/>
            </a:pPr>
            <a:endParaRPr lang="en-NZ" dirty="0" smtClean="0">
              <a:solidFill>
                <a:schemeClr val="dk1"/>
              </a:solidFill>
              <a:ea typeface="Georgia"/>
              <a:cs typeface="Georgia"/>
              <a:sym typeface="Georgia"/>
            </a:endParaRPr>
          </a:p>
          <a:p>
            <a:pPr indent="-264160">
              <a:buSzPct val="101190"/>
              <a:buFont typeface="Arial"/>
              <a:buChar char="•"/>
            </a:pPr>
            <a:r>
              <a:rPr lang="en" dirty="0">
                <a:solidFill>
                  <a:schemeClr val="dk1"/>
                </a:solidFill>
                <a:ea typeface="Georgia"/>
                <a:cs typeface="Georgia"/>
                <a:sym typeface="Georgia"/>
              </a:rPr>
              <a:t>4 year old pre-schoolers conform to </a:t>
            </a:r>
            <a:r>
              <a:rPr lang="en" dirty="0" smtClean="0">
                <a:solidFill>
                  <a:schemeClr val="dk1"/>
                </a:solidFill>
                <a:ea typeface="Georgia"/>
                <a:cs typeface="Georgia"/>
                <a:sym typeface="Georgia"/>
              </a:rPr>
              <a:t>the normative views </a:t>
            </a:r>
            <a:r>
              <a:rPr lang="en" dirty="0">
                <a:solidFill>
                  <a:schemeClr val="dk1"/>
                </a:solidFill>
                <a:ea typeface="Georgia"/>
                <a:cs typeface="Georgia"/>
                <a:sym typeface="Georgia"/>
              </a:rPr>
              <a:t>expressed by a majority </a:t>
            </a:r>
          </a:p>
          <a:p>
            <a:pPr lvl="0" indent="-264160">
              <a:buSzPct val="101190"/>
              <a:buFont typeface="Arial"/>
              <a:buChar char="•"/>
            </a:pPr>
            <a:endParaRPr lang="en-NZ" dirty="0" smtClean="0">
              <a:solidFill>
                <a:schemeClr val="dk1"/>
              </a:solidFill>
              <a:ea typeface="Georgia"/>
              <a:cs typeface="Georgia"/>
              <a:sym typeface="Georgia"/>
            </a:endParaRPr>
          </a:p>
          <a:p>
            <a:pPr marL="101600" lvl="0" indent="0">
              <a:buSzPct val="101190"/>
              <a:buNone/>
            </a:pPr>
            <a:endParaRPr lang="en-NZ" dirty="0">
              <a:solidFill>
                <a:schemeClr val="dk1"/>
              </a:solidFill>
              <a:ea typeface="Georgia"/>
              <a:cs typeface="Georgia"/>
              <a:sym typeface="Georgia"/>
            </a:endParaRPr>
          </a:p>
          <a:p>
            <a:pPr marL="101600" indent="0">
              <a:buSzPct val="101190"/>
              <a:buNone/>
            </a:pPr>
            <a:r>
              <a:rPr lang="en-NZ" sz="1300" dirty="0" smtClean="0">
                <a:solidFill>
                  <a:schemeClr val="dk1"/>
                </a:solidFill>
                <a:ea typeface="Georgia"/>
                <a:cs typeface="Georgia"/>
                <a:sym typeface="Georgia"/>
              </a:rPr>
              <a:t>                                                                                          </a:t>
            </a:r>
            <a:r>
              <a:rPr lang="en-NZ" sz="1200" dirty="0" smtClean="0">
                <a:solidFill>
                  <a:schemeClr val="dk1"/>
                </a:solidFill>
                <a:ea typeface="Georgia"/>
                <a:cs typeface="Georgia"/>
                <a:sym typeface="Georgia"/>
              </a:rPr>
              <a:t>(</a:t>
            </a:r>
            <a:r>
              <a:rPr lang="en-NZ" sz="1800" dirty="0" err="1" smtClean="0">
                <a:solidFill>
                  <a:schemeClr val="dk1"/>
                </a:solidFill>
                <a:ea typeface="Georgia"/>
                <a:cs typeface="Georgia"/>
                <a:sym typeface="Georgia"/>
              </a:rPr>
              <a:t>Haun</a:t>
            </a:r>
            <a:r>
              <a:rPr lang="en-NZ" sz="1800" dirty="0" smtClean="0">
                <a:solidFill>
                  <a:schemeClr val="dk1"/>
                </a:solidFill>
                <a:ea typeface="Georgia"/>
                <a:cs typeface="Georgia"/>
                <a:sym typeface="Georgia"/>
              </a:rPr>
              <a:t>, 2013; </a:t>
            </a:r>
            <a:r>
              <a:rPr lang="en-NZ" sz="1800" dirty="0" err="1" smtClean="0">
                <a:solidFill>
                  <a:schemeClr val="dk1"/>
                </a:solidFill>
                <a:ea typeface="Georgia"/>
                <a:cs typeface="Georgia"/>
                <a:sym typeface="Georgia"/>
              </a:rPr>
              <a:t>Haun</a:t>
            </a:r>
            <a:r>
              <a:rPr lang="en-NZ" sz="1800" dirty="0" smtClean="0">
                <a:solidFill>
                  <a:schemeClr val="dk1"/>
                </a:solidFill>
                <a:ea typeface="Georgia"/>
                <a:cs typeface="Georgia"/>
                <a:sym typeface="Georgia"/>
              </a:rPr>
              <a:t> &amp; </a:t>
            </a:r>
            <a:r>
              <a:rPr lang="en-NZ" sz="1800" dirty="0" err="1">
                <a:solidFill>
                  <a:schemeClr val="dk1"/>
                </a:solidFill>
                <a:ea typeface="Georgia"/>
                <a:cs typeface="Georgia"/>
                <a:sym typeface="Georgia"/>
              </a:rPr>
              <a:t>Tomasello</a:t>
            </a:r>
            <a:r>
              <a:rPr lang="en-NZ" sz="1800" dirty="0">
                <a:solidFill>
                  <a:schemeClr val="dk1"/>
                </a:solidFill>
                <a:ea typeface="Georgia"/>
                <a:cs typeface="Georgia"/>
                <a:sym typeface="Georgia"/>
              </a:rPr>
              <a:t>, 2011; </a:t>
            </a:r>
            <a:r>
              <a:rPr lang="en-NZ" sz="1800" dirty="0" smtClean="0">
                <a:solidFill>
                  <a:schemeClr val="dk1"/>
                </a:solidFill>
                <a:ea typeface="Georgia"/>
                <a:cs typeface="Georgia"/>
                <a:sym typeface="Georgia"/>
              </a:rPr>
              <a:t> </a:t>
            </a:r>
            <a:r>
              <a:rPr lang="en-NZ" sz="1800" dirty="0" err="1" smtClean="0">
                <a:solidFill>
                  <a:schemeClr val="dk1"/>
                </a:solidFill>
                <a:ea typeface="Georgia"/>
                <a:cs typeface="Georgia"/>
                <a:sym typeface="Georgia"/>
              </a:rPr>
              <a:t>Corriveau</a:t>
            </a:r>
            <a:r>
              <a:rPr lang="en-NZ" sz="1800" dirty="0" smtClean="0">
                <a:solidFill>
                  <a:schemeClr val="dk1"/>
                </a:solidFill>
                <a:ea typeface="Georgia"/>
                <a:cs typeface="Georgia"/>
                <a:sym typeface="Georgia"/>
              </a:rPr>
              <a:t>, </a:t>
            </a:r>
            <a:r>
              <a:rPr lang="en-NZ" sz="1800" dirty="0" err="1" smtClean="0">
                <a:solidFill>
                  <a:schemeClr val="dk1"/>
                </a:solidFill>
                <a:ea typeface="Georgia"/>
                <a:cs typeface="Georgia"/>
                <a:sym typeface="Georgia"/>
              </a:rPr>
              <a:t>Fusaro</a:t>
            </a:r>
            <a:r>
              <a:rPr lang="en-NZ" sz="1800" dirty="0" smtClean="0">
                <a:solidFill>
                  <a:schemeClr val="dk1"/>
                </a:solidFill>
                <a:ea typeface="Georgia"/>
                <a:cs typeface="Georgia"/>
                <a:sym typeface="Georgia"/>
              </a:rPr>
              <a:t>, &amp; Harris, 2009</a:t>
            </a:r>
            <a:r>
              <a:rPr lang="en-NZ" sz="1200" dirty="0">
                <a:solidFill>
                  <a:schemeClr val="dk1"/>
                </a:solidFill>
                <a:ea typeface="Georgia"/>
                <a:cs typeface="Georgia"/>
                <a:sym typeface="Georgia"/>
              </a:rPr>
              <a:t>)</a:t>
            </a:r>
          </a:p>
          <a:p>
            <a:endParaRPr lang="en-NZ" sz="1200" dirty="0"/>
          </a:p>
          <a:p>
            <a:endParaRPr lang="en-NZ" dirty="0"/>
          </a:p>
          <a:p>
            <a:endParaRPr lang="en-NZ" dirty="0"/>
          </a:p>
          <a:p>
            <a:pPr>
              <a:buNone/>
            </a:pPr>
            <a:endParaRPr lang="en-NZ" dirty="0"/>
          </a:p>
          <a:p>
            <a:endParaRPr lang="en-NZ" dirty="0"/>
          </a:p>
        </p:txBody>
      </p:sp>
    </p:spTree>
    <p:extLst>
      <p:ext uri="{BB962C8B-B14F-4D97-AF65-F5344CB8AC3E}">
        <p14:creationId xmlns:p14="http://schemas.microsoft.com/office/powerpoint/2010/main" val="303565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96"/>
          <p:cNvPicPr preferRelativeResize="0"/>
          <p:nvPr/>
        </p:nvPicPr>
        <p:blipFill>
          <a:blip r:embed="rId3">
            <a:alphaModFix/>
          </a:blip>
          <a:stretch>
            <a:fillRect/>
          </a:stretch>
        </p:blipFill>
        <p:spPr>
          <a:xfrm>
            <a:off x="3276600" y="1981200"/>
            <a:ext cx="2647950" cy="3371850"/>
          </a:xfrm>
          <a:prstGeom prst="rect">
            <a:avLst/>
          </a:prstGeom>
          <a:noFill/>
          <a:ln>
            <a:noFill/>
          </a:ln>
        </p:spPr>
      </p:pic>
      <p:sp>
        <p:nvSpPr>
          <p:cNvPr id="5" name="Shape 93"/>
          <p:cNvSpPr txBox="1">
            <a:spLocks noGrp="1"/>
          </p:cNvSpPr>
          <p:nvPr>
            <p:ph type="title"/>
          </p:nvPr>
        </p:nvSpPr>
        <p:spPr>
          <a:xfrm>
            <a:off x="533400" y="5334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Trebuchet MS"/>
              <a:buNone/>
            </a:pPr>
            <a:r>
              <a:rPr lang="en" sz="4000" b="1" i="1" u="none" strike="noStrike" cap="none" dirty="0">
                <a:solidFill>
                  <a:schemeClr val="dk2"/>
                </a:solidFill>
              </a:rPr>
              <a:t>A ‘blooming buzzing confusion’?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It’s in the eyes!</a:t>
            </a:r>
            <a:endParaRPr lang="en-US" dirty="0"/>
          </a:p>
        </p:txBody>
      </p:sp>
      <p:sp>
        <p:nvSpPr>
          <p:cNvPr id="2" name="Content Placeholder 1"/>
          <p:cNvSpPr>
            <a:spLocks noGrp="1"/>
          </p:cNvSpPr>
          <p:nvPr>
            <p:ph sz="half" idx="2"/>
          </p:nvPr>
        </p:nvSpPr>
        <p:spPr/>
        <p:txBody>
          <a:bodyPr>
            <a:normAutofit/>
          </a:bodyPr>
          <a:lstStyle/>
          <a:p>
            <a:pPr>
              <a:buNone/>
            </a:pPr>
            <a:r>
              <a:rPr lang="en-US" dirty="0" smtClean="0"/>
              <a:t>We can now examine and</a:t>
            </a:r>
          </a:p>
          <a:p>
            <a:pPr>
              <a:buNone/>
            </a:pPr>
            <a:r>
              <a:rPr lang="en-US" dirty="0" smtClean="0"/>
              <a:t>ask some really interesting</a:t>
            </a:r>
          </a:p>
          <a:p>
            <a:pPr>
              <a:buNone/>
            </a:pPr>
            <a:r>
              <a:rPr lang="en-US" dirty="0" smtClean="0"/>
              <a:t>questions by using infants’</a:t>
            </a:r>
          </a:p>
          <a:p>
            <a:pPr>
              <a:buNone/>
            </a:pPr>
            <a:r>
              <a:rPr lang="en-US" dirty="0" smtClean="0"/>
              <a:t>visual attention (and other</a:t>
            </a:r>
          </a:p>
          <a:p>
            <a:pPr>
              <a:buNone/>
            </a:pPr>
            <a:r>
              <a:rPr lang="en-US" dirty="0" smtClean="0"/>
              <a:t>implicit measures).</a:t>
            </a:r>
          </a:p>
        </p:txBody>
      </p:sp>
      <p:pic>
        <p:nvPicPr>
          <p:cNvPr id="10" name="Content Placeholder 9" descr="Baby shock.jpg"/>
          <p:cNvPicPr>
            <a:picLocks noGrp="1" noChangeAspect="1"/>
          </p:cNvPicPr>
          <p:nvPr>
            <p:ph sz="quarter" idx="4"/>
          </p:nvPr>
        </p:nvPicPr>
        <p:blipFill>
          <a:blip r:embed="rId4"/>
          <a:stretch>
            <a:fillRect/>
          </a:stretch>
        </p:blipFill>
        <p:spPr>
          <a:xfrm>
            <a:off x="4267200" y="1828800"/>
            <a:ext cx="4419600" cy="4237992"/>
          </a:xfrm>
        </p:spPr>
      </p:pic>
    </p:spTree>
    <p:custDataLst>
      <p:tags r:id="rId1"/>
    </p:custDataLst>
    <p:extLst>
      <p:ext uri="{BB962C8B-B14F-4D97-AF65-F5344CB8AC3E}">
        <p14:creationId xmlns:p14="http://schemas.microsoft.com/office/powerpoint/2010/main" val="3763754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533400"/>
            <a:ext cx="8229600" cy="990599"/>
          </a:xfrm>
          <a:prstGeom prst="rect">
            <a:avLst/>
          </a:prstGeom>
          <a:noFill/>
          <a:ln>
            <a:noFill/>
          </a:ln>
        </p:spPr>
        <p:txBody>
          <a:bodyPr lIns="91425" tIns="45700" rIns="45700" bIns="45700" anchor="ctr" anchorCtr="0">
            <a:noAutofit/>
          </a:bodyPr>
          <a:lstStyle/>
          <a:p>
            <a:pPr marL="0" marR="0" lvl="0" indent="0" algn="l" rtl="0">
              <a:spcBef>
                <a:spcPts val="0"/>
              </a:spcBef>
              <a:spcAft>
                <a:spcPts val="0"/>
              </a:spcAft>
              <a:buClr>
                <a:srgbClr val="469FED"/>
              </a:buClr>
              <a:buSzPct val="25000"/>
              <a:buFont typeface="Cantarell"/>
              <a:buNone/>
            </a:pPr>
            <a:r>
              <a:rPr lang="en" sz="3600" b="1" i="0" u="none" strike="noStrike" cap="none" dirty="0"/>
              <a:t>Infants understand heaps about the actions they witness in their daily lives …</a:t>
            </a:r>
          </a:p>
        </p:txBody>
      </p:sp>
      <p:sp>
        <p:nvSpPr>
          <p:cNvPr id="103" name="Shape 103"/>
          <p:cNvSpPr txBox="1">
            <a:spLocks noGrp="1"/>
          </p:cNvSpPr>
          <p:nvPr>
            <p:ph type="body" idx="1"/>
          </p:nvPr>
        </p:nvSpPr>
        <p:spPr>
          <a:xfrm>
            <a:off x="323525" y="1789575"/>
            <a:ext cx="8640900" cy="4816799"/>
          </a:xfrm>
          <a:prstGeom prst="rect">
            <a:avLst/>
          </a:prstGeom>
          <a:noFill/>
          <a:ln>
            <a:noFill/>
          </a:ln>
        </p:spPr>
        <p:txBody>
          <a:bodyPr lIns="54850" tIns="91425" rIns="91425" bIns="45700" anchor="t" anchorCtr="0">
            <a:noAutofit/>
          </a:bodyPr>
          <a:lstStyle/>
          <a:p>
            <a:pPr marL="438912" marR="0" lvl="0" indent="-391287" algn="l" rtl="0">
              <a:lnSpc>
                <a:spcPct val="90000"/>
              </a:lnSpc>
              <a:spcBef>
                <a:spcPts val="1000"/>
              </a:spcBef>
              <a:spcAft>
                <a:spcPts val="600"/>
              </a:spcAft>
              <a:buClr>
                <a:srgbClr val="000000"/>
              </a:buClr>
              <a:buSzPct val="100000"/>
              <a:buFont typeface="Arial"/>
              <a:buChar char="●"/>
            </a:pPr>
            <a:r>
              <a:rPr lang="en" sz="2600" b="0" i="0" u="none" strike="noStrike" cap="none" dirty="0">
                <a:solidFill>
                  <a:srgbClr val="000000"/>
                </a:solidFill>
              </a:rPr>
              <a:t>By the end of their </a:t>
            </a:r>
            <a:r>
              <a:rPr lang="en" sz="2600" b="0" i="0" u="none" strike="noStrike" cap="none" dirty="0" smtClean="0">
                <a:solidFill>
                  <a:srgbClr val="000000"/>
                </a:solidFill>
              </a:rPr>
              <a:t>first </a:t>
            </a:r>
            <a:r>
              <a:rPr lang="en" sz="2600" b="0" i="0" u="none" strike="noStrike" cap="none" dirty="0">
                <a:solidFill>
                  <a:srgbClr val="000000"/>
                </a:solidFill>
              </a:rPr>
              <a:t>year infants:</a:t>
            </a:r>
          </a:p>
          <a:p>
            <a:pPr marL="731520" marR="0" lvl="1" indent="-344169" algn="l" rtl="0">
              <a:lnSpc>
                <a:spcPct val="90000"/>
              </a:lnSpc>
              <a:spcBef>
                <a:spcPts val="1000"/>
              </a:spcBef>
              <a:spcAft>
                <a:spcPts val="600"/>
              </a:spcAft>
              <a:buClr>
                <a:srgbClr val="000000"/>
              </a:buClr>
              <a:buSzPct val="100000"/>
              <a:buFont typeface="Arial"/>
              <a:buChar char="○"/>
            </a:pPr>
            <a:r>
              <a:rPr lang="en" sz="2600" b="0" i="0" u="none" strike="noStrike" cap="none" dirty="0">
                <a:solidFill>
                  <a:srgbClr val="000000"/>
                </a:solidFill>
              </a:rPr>
              <a:t>imitate simple goal-directed actions </a:t>
            </a:r>
            <a:r>
              <a:rPr lang="en" sz="1800" b="0" i="0" u="none" strike="noStrike" cap="none" dirty="0">
                <a:solidFill>
                  <a:srgbClr val="000000"/>
                </a:solidFill>
              </a:rPr>
              <a:t>(e.g., Hamlin, Hallinan, &amp; Woodward, 2008; Meltzoff, 1988)</a:t>
            </a:r>
          </a:p>
          <a:p>
            <a:pPr marL="731520" marR="0" lvl="1" indent="-344169" algn="l" rtl="0">
              <a:lnSpc>
                <a:spcPct val="90000"/>
              </a:lnSpc>
              <a:spcBef>
                <a:spcPts val="1000"/>
              </a:spcBef>
              <a:spcAft>
                <a:spcPts val="600"/>
              </a:spcAft>
              <a:buClr>
                <a:srgbClr val="000000"/>
              </a:buClr>
              <a:buSzPct val="100000"/>
              <a:buFont typeface="Arial"/>
              <a:buChar char="○"/>
            </a:pPr>
            <a:r>
              <a:rPr lang="en" sz="2600" b="0" i="0" u="none" strike="noStrike" cap="none" dirty="0">
                <a:solidFill>
                  <a:srgbClr val="000000"/>
                </a:solidFill>
              </a:rPr>
              <a:t>attribute goals and preferences to human agents </a:t>
            </a:r>
            <a:r>
              <a:rPr lang="en" sz="1800" b="0" i="0" u="none" strike="noStrike" cap="none" dirty="0">
                <a:solidFill>
                  <a:srgbClr val="000000"/>
                </a:solidFill>
              </a:rPr>
              <a:t>(e.g.,Luo &amp; Johnson, 2009; Sommerville &amp; Woodward, 2000; Woodward, 1998)</a:t>
            </a:r>
          </a:p>
          <a:p>
            <a:pPr marL="996696" marR="0" lvl="2" indent="-307721" algn="l" rtl="0">
              <a:lnSpc>
                <a:spcPct val="90000"/>
              </a:lnSpc>
              <a:spcBef>
                <a:spcPts val="1000"/>
              </a:spcBef>
              <a:spcAft>
                <a:spcPts val="600"/>
              </a:spcAft>
              <a:buClr>
                <a:srgbClr val="000000"/>
              </a:buClr>
              <a:buSzPct val="100000"/>
              <a:buFont typeface="Arial"/>
              <a:buChar char="■"/>
            </a:pPr>
            <a:r>
              <a:rPr lang="en" sz="2600" b="0" i="0" u="none" strike="noStrike" cap="none" dirty="0">
                <a:solidFill>
                  <a:srgbClr val="000000"/>
                </a:solidFill>
              </a:rPr>
              <a:t>but not mechanical claws </a:t>
            </a:r>
            <a:r>
              <a:rPr lang="en" b="0" i="0" u="none" strike="noStrike" cap="none" dirty="0">
                <a:solidFill>
                  <a:srgbClr val="000000"/>
                </a:solidFill>
              </a:rPr>
              <a:t>(e.g., Woodward, 1998)</a:t>
            </a:r>
          </a:p>
          <a:p>
            <a:pPr marL="731520" marR="0" lvl="1" indent="-344169" algn="l" rtl="0">
              <a:lnSpc>
                <a:spcPct val="90000"/>
              </a:lnSpc>
              <a:spcBef>
                <a:spcPts val="1000"/>
              </a:spcBef>
              <a:spcAft>
                <a:spcPts val="600"/>
              </a:spcAft>
              <a:buClr>
                <a:srgbClr val="000000"/>
              </a:buClr>
              <a:buSzPct val="100000"/>
              <a:buFont typeface="Arial"/>
              <a:buChar char="○"/>
            </a:pPr>
            <a:r>
              <a:rPr lang="en" sz="2600" b="0" i="0" u="none" strike="noStrike" cap="none" dirty="0">
                <a:solidFill>
                  <a:srgbClr val="000000"/>
                </a:solidFill>
              </a:rPr>
              <a:t>anticipate an individual’s action action goals </a:t>
            </a:r>
            <a:r>
              <a:rPr lang="en" sz="1800" b="0" i="0" u="none" strike="noStrike" cap="none" dirty="0">
                <a:solidFill>
                  <a:srgbClr val="000000"/>
                </a:solidFill>
              </a:rPr>
              <a:t>(e.g., Cannon &amp; Woodward, 2012; Falck-Ytter, Gredebäck, von Hofsten, 2006)</a:t>
            </a:r>
          </a:p>
          <a:p>
            <a:pPr marL="438912" marR="0" lvl="0" indent="-391287" algn="l" rtl="0">
              <a:spcBef>
                <a:spcPts val="1000"/>
              </a:spcBef>
              <a:spcAft>
                <a:spcPts val="800"/>
              </a:spcAft>
              <a:buClr>
                <a:srgbClr val="000000"/>
              </a:buClr>
              <a:buSzPct val="100000"/>
              <a:buFont typeface="Arial"/>
              <a:buChar char="●"/>
            </a:pPr>
            <a:r>
              <a:rPr lang="en" sz="2600" b="0" i="0" u="none" strike="noStrike" cap="none" dirty="0">
                <a:solidFill>
                  <a:srgbClr val="000000"/>
                </a:solidFill>
              </a:rPr>
              <a:t>Infants use various cues to identify action goals (</a:t>
            </a:r>
            <a:r>
              <a:rPr lang="en" sz="1800" b="0" i="0" u="none" strike="noStrike" cap="none" dirty="0">
                <a:solidFill>
                  <a:srgbClr val="000000"/>
                </a:solidFill>
              </a:rPr>
              <a:t>e.g., Biro &amp; Leslie, 2007; Csibra, 2008;  for a review see Woodward, Sommerville, Gerson, Henderson &amp; Buresh, 2009)</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a:bodyPr>
          <a:lstStyle/>
          <a:p>
            <a:r>
              <a:rPr lang="en-US" sz="3600" dirty="0" smtClean="0"/>
              <a:t>Visual Habituation</a:t>
            </a:r>
          </a:p>
          <a:p>
            <a:pPr>
              <a:buNone/>
            </a:pPr>
            <a:r>
              <a:rPr lang="en-US" sz="3600" dirty="0" smtClean="0"/>
              <a:t>         Cooperation</a:t>
            </a:r>
          </a:p>
          <a:p>
            <a:pPr>
              <a:buNone/>
            </a:pPr>
            <a:endParaRPr lang="en-US" sz="3600" dirty="0" smtClean="0"/>
          </a:p>
          <a:p>
            <a:r>
              <a:rPr lang="en-US" sz="3600" dirty="0" smtClean="0"/>
              <a:t>Eye Tracking</a:t>
            </a:r>
          </a:p>
          <a:p>
            <a:pPr>
              <a:buNone/>
            </a:pPr>
            <a:r>
              <a:rPr lang="en-US" sz="3600" dirty="0" smtClean="0"/>
              <a:t>         Group/Majority Influence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3" end="3"/>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3" end="3"/>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4" end="4"/>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Visual Habituation </a:t>
            </a:r>
            <a:endParaRPr lang="en-US" dirty="0"/>
          </a:p>
        </p:txBody>
      </p:sp>
      <p:sp>
        <p:nvSpPr>
          <p:cNvPr id="2" name="Content Placeholder 1"/>
          <p:cNvSpPr>
            <a:spLocks noGrp="1"/>
          </p:cNvSpPr>
          <p:nvPr>
            <p:ph sz="half" idx="2"/>
          </p:nvPr>
        </p:nvSpPr>
        <p:spPr>
          <a:xfrm>
            <a:off x="457200" y="1524000"/>
            <a:ext cx="4040188" cy="4602163"/>
          </a:xfrm>
        </p:spPr>
        <p:txBody>
          <a:bodyPr>
            <a:normAutofit/>
          </a:bodyPr>
          <a:lstStyle/>
          <a:p>
            <a:r>
              <a:rPr lang="en-US" dirty="0" smtClean="0"/>
              <a:t>Relies on the fact that infants look at things that they find novel or interesting for some reason</a:t>
            </a:r>
          </a:p>
          <a:p>
            <a:r>
              <a:rPr lang="en-US" dirty="0" smtClean="0"/>
              <a:t>Generally habituation paradigms look something like this:</a:t>
            </a:r>
          </a:p>
          <a:p>
            <a:pPr lvl="1"/>
            <a:r>
              <a:rPr lang="en-US" dirty="0" smtClean="0"/>
              <a:t>Infants are shown a simple event repeatedly until their attention falls below a criterion</a:t>
            </a:r>
            <a:endParaRPr lang="en-US" dirty="0"/>
          </a:p>
        </p:txBody>
      </p:sp>
      <p:pic>
        <p:nvPicPr>
          <p:cNvPr id="7" name="Shape 127"/>
          <p:cNvPicPr preferRelativeResize="0">
            <a:picLocks noGrp="1"/>
          </p:cNvPicPr>
          <p:nvPr>
            <p:ph sz="quarter" idx="4"/>
          </p:nvPr>
        </p:nvPicPr>
        <p:blipFill>
          <a:blip r:embed="rId4">
            <a:alphaModFix/>
          </a:blip>
          <a:stretch>
            <a:fillRect/>
          </a:stretch>
        </p:blipFill>
        <p:spPr>
          <a:xfrm>
            <a:off x="4645025" y="1600200"/>
            <a:ext cx="4041775" cy="4007343"/>
          </a:xfrm>
          <a:prstGeom prst="rect">
            <a:avLst/>
          </a:prstGeom>
          <a:noFill/>
          <a:ln>
            <a:noFill/>
          </a:ln>
        </p:spPr>
      </p:pic>
    </p:spTree>
    <p:custDataLst>
      <p:tags r:id="rId1"/>
    </p:custDataLst>
    <p:extLst>
      <p:ext uri="{BB962C8B-B14F-4D97-AF65-F5344CB8AC3E}">
        <p14:creationId xmlns:p14="http://schemas.microsoft.com/office/powerpoint/2010/main" val="22665177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7541</TotalTime>
  <Words>3147</Words>
  <Application>Microsoft Office PowerPoint</Application>
  <PresentationFormat>On-screen Show (4:3)</PresentationFormat>
  <Paragraphs>308</Paragraphs>
  <Slides>40</Slides>
  <Notes>39</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Cantarell</vt:lpstr>
      <vt:lpstr>Georgia</vt:lpstr>
      <vt:lpstr>Helvetica Neue</vt:lpstr>
      <vt:lpstr>Times New Roman</vt:lpstr>
      <vt:lpstr>Trebuchet MS</vt:lpstr>
      <vt:lpstr>Wingdings</vt:lpstr>
      <vt:lpstr>Office Theme</vt:lpstr>
      <vt:lpstr>Social Cognition in Infancy</vt:lpstr>
      <vt:lpstr>PowerPoint Presentation</vt:lpstr>
      <vt:lpstr>How would you study these questions?</vt:lpstr>
      <vt:lpstr>Prosocial Kids</vt:lpstr>
      <vt:lpstr>A ‘blooming buzzing confusion’?</vt:lpstr>
      <vt:lpstr>It’s in the eyes!</vt:lpstr>
      <vt:lpstr>Infants understand heaps about the actions they witness in their daily lives …</vt:lpstr>
      <vt:lpstr>Today</vt:lpstr>
      <vt:lpstr>Visual Habituation </vt:lpstr>
      <vt:lpstr>More on our visual habituation studies...</vt:lpstr>
      <vt:lpstr>Preference using Visual Habituation</vt:lpstr>
      <vt:lpstr>When does an understanding of cooperation emerge?</vt:lpstr>
      <vt:lpstr>Cooperation visual habituation paradigm</vt:lpstr>
      <vt:lpstr>PowerPoint Presentation</vt:lpstr>
      <vt:lpstr>Do infants identify the cooperative goal of the habituation event? </vt:lpstr>
      <vt:lpstr>PowerPoint Presentation</vt:lpstr>
      <vt:lpstr>PowerPoint Presentation</vt:lpstr>
      <vt:lpstr>PowerPoint Presentation</vt:lpstr>
      <vt:lpstr>Today</vt:lpstr>
      <vt:lpstr>Eye-Tracking Methods in Developmental Science</vt:lpstr>
      <vt:lpstr>Does a majority guide attention?</vt:lpstr>
      <vt:lpstr>Experiment 1 -Visual preference for toys</vt:lpstr>
      <vt:lpstr>PowerPoint Presentation</vt:lpstr>
      <vt:lpstr>PowerPoint Presentation</vt:lpstr>
      <vt:lpstr>PowerPoint Presentation</vt:lpstr>
      <vt:lpstr>At test…</vt:lpstr>
      <vt:lpstr>Results – boo </vt:lpstr>
      <vt:lpstr>Discussion</vt:lpstr>
      <vt:lpstr>Experiment 2</vt:lpstr>
      <vt:lpstr>Familiarization event</vt:lpstr>
      <vt:lpstr>PowerPoint Presentation</vt:lpstr>
      <vt:lpstr>PowerPoint Presentation</vt:lpstr>
      <vt:lpstr>At test…</vt:lpstr>
      <vt:lpstr>Results</vt:lpstr>
      <vt:lpstr>PowerPoint Presentation</vt:lpstr>
      <vt:lpstr>Discussion</vt:lpstr>
      <vt:lpstr>Implications </vt:lpstr>
      <vt:lpstr>A big thanks to….</vt:lpstr>
      <vt:lpstr>PowerPoint Presentation</vt:lpstr>
      <vt:lpstr>Developmental origins…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Cognition in Infancy</dc:title>
  <dc:creator>Sweta</dc:creator>
  <cp:lastModifiedBy>admin</cp:lastModifiedBy>
  <cp:revision>442</cp:revision>
  <dcterms:created xsi:type="dcterms:W3CDTF">2016-07-04T06:35:44Z</dcterms:created>
  <dcterms:modified xsi:type="dcterms:W3CDTF">2016-07-22T08:41:22Z</dcterms:modified>
</cp:coreProperties>
</file>