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1" r:id="rId2"/>
  </p:sldMasterIdLst>
  <p:notesMasterIdLst>
    <p:notesMasterId r:id="rId36"/>
  </p:notesMasterIdLst>
  <p:sldIdLst>
    <p:sldId id="349" r:id="rId3"/>
    <p:sldId id="345" r:id="rId4"/>
    <p:sldId id="339" r:id="rId5"/>
    <p:sldId id="334" r:id="rId6"/>
    <p:sldId id="335" r:id="rId7"/>
    <p:sldId id="338" r:id="rId8"/>
    <p:sldId id="343" r:id="rId9"/>
    <p:sldId id="323" r:id="rId10"/>
    <p:sldId id="322" r:id="rId11"/>
    <p:sldId id="340" r:id="rId12"/>
    <p:sldId id="325" r:id="rId13"/>
    <p:sldId id="318" r:id="rId14"/>
    <p:sldId id="324" r:id="rId15"/>
    <p:sldId id="319" r:id="rId16"/>
    <p:sldId id="321" r:id="rId17"/>
    <p:sldId id="331" r:id="rId18"/>
    <p:sldId id="328" r:id="rId19"/>
    <p:sldId id="304" r:id="rId20"/>
    <p:sldId id="333" r:id="rId21"/>
    <p:sldId id="265" r:id="rId22"/>
    <p:sldId id="346" r:id="rId23"/>
    <p:sldId id="267" r:id="rId24"/>
    <p:sldId id="266" r:id="rId25"/>
    <p:sldId id="347" r:id="rId26"/>
    <p:sldId id="298" r:id="rId27"/>
    <p:sldId id="326" r:id="rId28"/>
    <p:sldId id="330" r:id="rId29"/>
    <p:sldId id="344" r:id="rId30"/>
    <p:sldId id="278" r:id="rId31"/>
    <p:sldId id="348" r:id="rId32"/>
    <p:sldId id="351" r:id="rId33"/>
    <p:sldId id="306" r:id="rId34"/>
    <p:sldId id="341" r:id="rId35"/>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DD"/>
    <a:srgbClr val="CCFFFF"/>
    <a:srgbClr val="3B0FDB"/>
    <a:srgbClr val="270EBE"/>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164" autoAdjust="0"/>
  </p:normalViewPr>
  <p:slideViewPr>
    <p:cSldViewPr showGuides="1">
      <p:cViewPr varScale="1">
        <p:scale>
          <a:sx n="70" d="100"/>
          <a:sy n="70" d="100"/>
        </p:scale>
        <p:origin x="348" y="48"/>
      </p:cViewPr>
      <p:guideLst>
        <p:guide orient="horz" pos="2160"/>
        <p:guide pos="31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A704B5-B30E-4A96-9580-DE5E87C7753C}" type="datetimeFigureOut">
              <a:rPr lang="en-US" smtClean="0"/>
              <a:t>11/3/2017</a:t>
            </a:fld>
            <a:endParaRPr lang="en-US"/>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869BA4-564E-4894-A346-EFE8858FEFB3}" type="slidenum">
              <a:rPr lang="en-US" smtClean="0"/>
              <a:t>‹#›</a:t>
            </a:fld>
            <a:endParaRPr lang="en-US"/>
          </a:p>
        </p:txBody>
      </p:sp>
    </p:spTree>
    <p:extLst>
      <p:ext uri="{BB962C8B-B14F-4D97-AF65-F5344CB8AC3E}">
        <p14:creationId xmlns:p14="http://schemas.microsoft.com/office/powerpoint/2010/main" val="533643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869BA4-564E-4894-A346-EFE8858FEFB3}" type="slidenum">
              <a:rPr lang="en-US" smtClean="0"/>
              <a:t>1</a:t>
            </a:fld>
            <a:endParaRPr lang="en-US"/>
          </a:p>
        </p:txBody>
      </p:sp>
    </p:spTree>
    <p:extLst>
      <p:ext uri="{BB962C8B-B14F-4D97-AF65-F5344CB8AC3E}">
        <p14:creationId xmlns:p14="http://schemas.microsoft.com/office/powerpoint/2010/main" val="26372947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869BA4-564E-4894-A346-EFE8858FEFB3}" type="slidenum">
              <a:rPr lang="en-US" smtClean="0"/>
              <a:t>12</a:t>
            </a:fld>
            <a:endParaRPr lang="en-US"/>
          </a:p>
        </p:txBody>
      </p:sp>
    </p:spTree>
    <p:extLst>
      <p:ext uri="{BB962C8B-B14F-4D97-AF65-F5344CB8AC3E}">
        <p14:creationId xmlns:p14="http://schemas.microsoft.com/office/powerpoint/2010/main" val="1775190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869BA4-564E-4894-A346-EFE8858FEFB3}" type="slidenum">
              <a:rPr lang="en-US" smtClean="0"/>
              <a:t>13</a:t>
            </a:fld>
            <a:endParaRPr lang="en-US"/>
          </a:p>
        </p:txBody>
      </p:sp>
    </p:spTree>
    <p:extLst>
      <p:ext uri="{BB962C8B-B14F-4D97-AF65-F5344CB8AC3E}">
        <p14:creationId xmlns:p14="http://schemas.microsoft.com/office/powerpoint/2010/main" val="21488216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B419094-08F7-4C98-AD10-E5B3EBFB6B41}" type="slidenum">
              <a:rPr lang="en-US" altLang="en-US" smtClean="0">
                <a:cs typeface="Arial" pitchFamily="34" charset="0"/>
              </a:rPr>
              <a:pPr eaLnBrk="1" hangingPunct="1">
                <a:spcBef>
                  <a:spcPct val="0"/>
                </a:spcBef>
              </a:pPr>
              <a:t>14</a:t>
            </a:fld>
            <a:endParaRPr lang="en-US" altLang="en-US" smtClean="0">
              <a:cs typeface="Arial" pitchFamily="34" charset="0"/>
            </a:endParaRPr>
          </a:p>
        </p:txBody>
      </p:sp>
    </p:spTree>
    <p:extLst>
      <p:ext uri="{BB962C8B-B14F-4D97-AF65-F5344CB8AC3E}">
        <p14:creationId xmlns:p14="http://schemas.microsoft.com/office/powerpoint/2010/main" val="38942117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1B0F133-7C4A-40F2-8DF6-B75B76114FD6}" type="slidenum">
              <a:rPr lang="en-US" altLang="en-US" smtClean="0">
                <a:cs typeface="Arial" pitchFamily="34" charset="0"/>
              </a:rPr>
              <a:pPr eaLnBrk="1" hangingPunct="1">
                <a:spcBef>
                  <a:spcPct val="0"/>
                </a:spcBef>
              </a:pPr>
              <a:t>15</a:t>
            </a:fld>
            <a:endParaRPr lang="en-US" altLang="en-US" smtClean="0">
              <a:cs typeface="Arial" pitchFamily="34" charset="0"/>
            </a:endParaRPr>
          </a:p>
        </p:txBody>
      </p:sp>
    </p:spTree>
    <p:extLst>
      <p:ext uri="{BB962C8B-B14F-4D97-AF65-F5344CB8AC3E}">
        <p14:creationId xmlns:p14="http://schemas.microsoft.com/office/powerpoint/2010/main" val="2015979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869BA4-564E-4894-A346-EFE8858FEFB3}" type="slidenum">
              <a:rPr lang="en-US" smtClean="0"/>
              <a:t>16</a:t>
            </a:fld>
            <a:endParaRPr lang="en-US"/>
          </a:p>
        </p:txBody>
      </p:sp>
    </p:spTree>
    <p:extLst>
      <p:ext uri="{BB962C8B-B14F-4D97-AF65-F5344CB8AC3E}">
        <p14:creationId xmlns:p14="http://schemas.microsoft.com/office/powerpoint/2010/main" val="38406279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952500" y="685800"/>
            <a:ext cx="4953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extLst/>
        </p:spPr>
        <p:txBody>
          <a:bodyPr wrap="square" numCol="1" anchor="t" anchorCtr="0" compatLnSpc="1">
            <a:prstTxWarp prst="textNoShape">
              <a:avLst/>
            </a:prstTxWarp>
          </a:bodyPr>
          <a:lstStyle/>
          <a:p>
            <a:pPr marL="228600" indent="-228600" eaLnBrk="1" hangingPunct="1">
              <a:spcBef>
                <a:spcPct val="0"/>
              </a:spcBef>
              <a:buFontTx/>
              <a:buAutoNum type="arabicPeriod"/>
              <a:defRPr/>
            </a:pPr>
            <a:endParaRPr lang="en-US" altLang="en-US" dirty="0"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AE602EE-5097-40A5-8C4F-1227FAB2BA96}" type="slidenum">
              <a:rPr lang="en-US" altLang="en-US">
                <a:solidFill>
                  <a:prstClr val="black"/>
                </a:solidFill>
                <a:latin typeface="Times New Roman" pitchFamily="18" charset="0"/>
              </a:rPr>
              <a:pPr eaLnBrk="1" hangingPunct="1">
                <a:spcBef>
                  <a:spcPct val="0"/>
                </a:spcBef>
              </a:pPr>
              <a:t>18</a:t>
            </a:fld>
            <a:endParaRPr lang="en-US" altLang="en-US">
              <a:solidFill>
                <a:prstClr val="black"/>
              </a:solidFill>
              <a:latin typeface="Times New Roman" pitchFamily="18" charset="0"/>
            </a:endParaRPr>
          </a:p>
        </p:txBody>
      </p:sp>
    </p:spTree>
    <p:extLst>
      <p:ext uri="{BB962C8B-B14F-4D97-AF65-F5344CB8AC3E}">
        <p14:creationId xmlns:p14="http://schemas.microsoft.com/office/powerpoint/2010/main" val="9111172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869BA4-564E-4894-A346-EFE8858FEFB3}" type="slidenum">
              <a:rPr lang="en-US" smtClean="0"/>
              <a:t>19</a:t>
            </a:fld>
            <a:endParaRPr lang="en-US"/>
          </a:p>
        </p:txBody>
      </p:sp>
    </p:spTree>
    <p:extLst>
      <p:ext uri="{BB962C8B-B14F-4D97-AF65-F5344CB8AC3E}">
        <p14:creationId xmlns:p14="http://schemas.microsoft.com/office/powerpoint/2010/main" val="28508660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869BA4-564E-4894-A346-EFE8858FEFB3}" type="slidenum">
              <a:rPr lang="en-US" smtClean="0"/>
              <a:t>20</a:t>
            </a:fld>
            <a:endParaRPr lang="en-US"/>
          </a:p>
        </p:txBody>
      </p:sp>
    </p:spTree>
    <p:extLst>
      <p:ext uri="{BB962C8B-B14F-4D97-AF65-F5344CB8AC3E}">
        <p14:creationId xmlns:p14="http://schemas.microsoft.com/office/powerpoint/2010/main" val="25174401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C98F77E8-3DA9-46F2-BE2D-0F6618758D82}" type="slidenum">
              <a:rPr lang="en-US" altLang="en-US" smtClean="0"/>
              <a:pPr/>
              <a:t>21</a:t>
            </a:fld>
            <a:endParaRPr lang="en-US" altLang="en-US" smtClean="0"/>
          </a:p>
        </p:txBody>
      </p:sp>
    </p:spTree>
    <p:extLst>
      <p:ext uri="{BB962C8B-B14F-4D97-AF65-F5344CB8AC3E}">
        <p14:creationId xmlns:p14="http://schemas.microsoft.com/office/powerpoint/2010/main" val="21788202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869BA4-564E-4894-A346-EFE8858FEFB3}" type="slidenum">
              <a:rPr lang="en-US" smtClean="0"/>
              <a:t>23</a:t>
            </a:fld>
            <a:endParaRPr lang="en-US"/>
          </a:p>
        </p:txBody>
      </p:sp>
    </p:spTree>
    <p:extLst>
      <p:ext uri="{BB962C8B-B14F-4D97-AF65-F5344CB8AC3E}">
        <p14:creationId xmlns:p14="http://schemas.microsoft.com/office/powerpoint/2010/main" val="887925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869BA4-564E-4894-A346-EFE8858FEFB3}" type="slidenum">
              <a:rPr lang="en-US" smtClean="0"/>
              <a:t>3</a:t>
            </a:fld>
            <a:endParaRPr lang="en-US"/>
          </a:p>
        </p:txBody>
      </p:sp>
    </p:spTree>
    <p:extLst>
      <p:ext uri="{BB962C8B-B14F-4D97-AF65-F5344CB8AC3E}">
        <p14:creationId xmlns:p14="http://schemas.microsoft.com/office/powerpoint/2010/main" val="27153560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0C869BA4-564E-4894-A346-EFE8858FEFB3}" type="slidenum">
              <a:rPr lang="en-US" smtClean="0"/>
              <a:t>24</a:t>
            </a:fld>
            <a:endParaRPr lang="en-US"/>
          </a:p>
        </p:txBody>
      </p:sp>
    </p:spTree>
    <p:extLst>
      <p:ext uri="{BB962C8B-B14F-4D97-AF65-F5344CB8AC3E}">
        <p14:creationId xmlns:p14="http://schemas.microsoft.com/office/powerpoint/2010/main" val="8126568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 </a:t>
            </a:r>
            <a:endParaRPr lang="en-US" dirty="0"/>
          </a:p>
        </p:txBody>
      </p:sp>
      <p:sp>
        <p:nvSpPr>
          <p:cNvPr id="4" name="Slide Number Placeholder 3"/>
          <p:cNvSpPr>
            <a:spLocks noGrp="1"/>
          </p:cNvSpPr>
          <p:nvPr>
            <p:ph type="sldNum" sz="quarter" idx="10"/>
          </p:nvPr>
        </p:nvSpPr>
        <p:spPr/>
        <p:txBody>
          <a:bodyPr/>
          <a:lstStyle/>
          <a:p>
            <a:fld id="{0C869BA4-564E-4894-A346-EFE8858FEFB3}" type="slidenum">
              <a:rPr lang="en-US" smtClean="0"/>
              <a:t>25</a:t>
            </a:fld>
            <a:endParaRPr lang="en-US"/>
          </a:p>
        </p:txBody>
      </p:sp>
    </p:spTree>
    <p:extLst>
      <p:ext uri="{BB962C8B-B14F-4D97-AF65-F5344CB8AC3E}">
        <p14:creationId xmlns:p14="http://schemas.microsoft.com/office/powerpoint/2010/main" val="7286918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
            </a:r>
            <a:br>
              <a:rPr lang="en-US" dirty="0" smtClean="0"/>
            </a:br>
            <a:endParaRPr lang="en-US" altLang="en-US" dirty="0" smtClean="0"/>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baseline="-25000">
                <a:solidFill>
                  <a:schemeClr val="tx1"/>
                </a:solidFill>
                <a:latin typeface="Times New Roman" pitchFamily="18" charset="0"/>
              </a:defRPr>
            </a:lvl1pPr>
            <a:lvl2pPr marL="742950" indent="-285750">
              <a:defRPr sz="2400" b="1" baseline="-25000">
                <a:solidFill>
                  <a:schemeClr val="tx1"/>
                </a:solidFill>
                <a:latin typeface="Times New Roman" pitchFamily="18" charset="0"/>
              </a:defRPr>
            </a:lvl2pPr>
            <a:lvl3pPr marL="1143000" indent="-228600">
              <a:defRPr sz="2400" b="1" baseline="-25000">
                <a:solidFill>
                  <a:schemeClr val="tx1"/>
                </a:solidFill>
                <a:latin typeface="Times New Roman" pitchFamily="18" charset="0"/>
              </a:defRPr>
            </a:lvl3pPr>
            <a:lvl4pPr marL="1600200" indent="-228600">
              <a:defRPr sz="2400" b="1" baseline="-25000">
                <a:solidFill>
                  <a:schemeClr val="tx1"/>
                </a:solidFill>
                <a:latin typeface="Times New Roman" pitchFamily="18" charset="0"/>
              </a:defRPr>
            </a:lvl4pPr>
            <a:lvl5pPr marL="2057400" indent="-228600">
              <a:defRPr sz="2400" b="1" baseline="-25000">
                <a:solidFill>
                  <a:schemeClr val="tx1"/>
                </a:solidFill>
                <a:latin typeface="Times New Roman" pitchFamily="18" charset="0"/>
              </a:defRPr>
            </a:lvl5pPr>
            <a:lvl6pPr marL="2514600" indent="-228600" eaLnBrk="0" fontAlgn="base" hangingPunct="0">
              <a:spcBef>
                <a:spcPct val="0"/>
              </a:spcBef>
              <a:spcAft>
                <a:spcPct val="0"/>
              </a:spcAft>
              <a:defRPr sz="2400" b="1" baseline="-25000">
                <a:solidFill>
                  <a:schemeClr val="tx1"/>
                </a:solidFill>
                <a:latin typeface="Times New Roman" pitchFamily="18" charset="0"/>
              </a:defRPr>
            </a:lvl6pPr>
            <a:lvl7pPr marL="2971800" indent="-228600" eaLnBrk="0" fontAlgn="base" hangingPunct="0">
              <a:spcBef>
                <a:spcPct val="0"/>
              </a:spcBef>
              <a:spcAft>
                <a:spcPct val="0"/>
              </a:spcAft>
              <a:defRPr sz="2400" b="1" baseline="-25000">
                <a:solidFill>
                  <a:schemeClr val="tx1"/>
                </a:solidFill>
                <a:latin typeface="Times New Roman" pitchFamily="18" charset="0"/>
              </a:defRPr>
            </a:lvl7pPr>
            <a:lvl8pPr marL="3429000" indent="-228600" eaLnBrk="0" fontAlgn="base" hangingPunct="0">
              <a:spcBef>
                <a:spcPct val="0"/>
              </a:spcBef>
              <a:spcAft>
                <a:spcPct val="0"/>
              </a:spcAft>
              <a:defRPr sz="2400" b="1" baseline="-25000">
                <a:solidFill>
                  <a:schemeClr val="tx1"/>
                </a:solidFill>
                <a:latin typeface="Times New Roman" pitchFamily="18" charset="0"/>
              </a:defRPr>
            </a:lvl8pPr>
            <a:lvl9pPr marL="3886200" indent="-228600" eaLnBrk="0" fontAlgn="base" hangingPunct="0">
              <a:spcBef>
                <a:spcPct val="0"/>
              </a:spcBef>
              <a:spcAft>
                <a:spcPct val="0"/>
              </a:spcAft>
              <a:defRPr sz="2400" b="1" baseline="-25000">
                <a:solidFill>
                  <a:schemeClr val="tx1"/>
                </a:solidFill>
                <a:latin typeface="Times New Roman" pitchFamily="18" charset="0"/>
              </a:defRPr>
            </a:lvl9pPr>
          </a:lstStyle>
          <a:p>
            <a:fld id="{0F517589-BF2B-4B86-9C12-FA3E8DB32662}" type="slidenum">
              <a:rPr lang="en-US" altLang="en-US" sz="1200" b="0" baseline="0" smtClean="0"/>
              <a:pPr/>
              <a:t>27</a:t>
            </a:fld>
            <a:endParaRPr lang="en-US" altLang="en-US" sz="1200" b="0" baseline="0" smtClean="0"/>
          </a:p>
        </p:txBody>
      </p:sp>
    </p:spTree>
    <p:extLst>
      <p:ext uri="{BB962C8B-B14F-4D97-AF65-F5344CB8AC3E}">
        <p14:creationId xmlns:p14="http://schemas.microsoft.com/office/powerpoint/2010/main" val="23975216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0C869BA4-564E-4894-A346-EFE8858FEFB3}" type="slidenum">
              <a:rPr lang="en-US" smtClean="0"/>
              <a:t>28</a:t>
            </a:fld>
            <a:endParaRPr lang="en-US"/>
          </a:p>
        </p:txBody>
      </p:sp>
    </p:spTree>
    <p:extLst>
      <p:ext uri="{BB962C8B-B14F-4D97-AF65-F5344CB8AC3E}">
        <p14:creationId xmlns:p14="http://schemas.microsoft.com/office/powerpoint/2010/main" val="3858175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869BA4-564E-4894-A346-EFE8858FEFB3}" type="slidenum">
              <a:rPr lang="en-US" smtClean="0"/>
              <a:t>4</a:t>
            </a:fld>
            <a:endParaRPr lang="en-US"/>
          </a:p>
        </p:txBody>
      </p:sp>
    </p:spTree>
    <p:extLst>
      <p:ext uri="{BB962C8B-B14F-4D97-AF65-F5344CB8AC3E}">
        <p14:creationId xmlns:p14="http://schemas.microsoft.com/office/powerpoint/2010/main" val="467756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baseline="0" dirty="0" smtClean="0"/>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0C869BA4-564E-4894-A346-EFE8858FEFB3}" type="slidenum">
              <a:rPr lang="en-US" smtClean="0"/>
              <a:t>5</a:t>
            </a:fld>
            <a:endParaRPr lang="en-US"/>
          </a:p>
        </p:txBody>
      </p:sp>
    </p:spTree>
    <p:extLst>
      <p:ext uri="{BB962C8B-B14F-4D97-AF65-F5344CB8AC3E}">
        <p14:creationId xmlns:p14="http://schemas.microsoft.com/office/powerpoint/2010/main" val="1179642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0C869BA4-564E-4894-A346-EFE8858FEFB3}" type="slidenum">
              <a:rPr lang="en-US" smtClean="0"/>
              <a:t>6</a:t>
            </a:fld>
            <a:endParaRPr lang="en-US"/>
          </a:p>
        </p:txBody>
      </p:sp>
    </p:spTree>
    <p:extLst>
      <p:ext uri="{BB962C8B-B14F-4D97-AF65-F5344CB8AC3E}">
        <p14:creationId xmlns:p14="http://schemas.microsoft.com/office/powerpoint/2010/main" val="1907473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869BA4-564E-4894-A346-EFE8858FEFB3}" type="slidenum">
              <a:rPr lang="en-US" smtClean="0"/>
              <a:t>8</a:t>
            </a:fld>
            <a:endParaRPr lang="en-US"/>
          </a:p>
        </p:txBody>
      </p:sp>
    </p:spTree>
    <p:extLst>
      <p:ext uri="{BB962C8B-B14F-4D97-AF65-F5344CB8AC3E}">
        <p14:creationId xmlns:p14="http://schemas.microsoft.com/office/powerpoint/2010/main" val="359737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869BA4-564E-4894-A346-EFE8858FEFB3}" type="slidenum">
              <a:rPr lang="en-US" smtClean="0"/>
              <a:t>9</a:t>
            </a:fld>
            <a:endParaRPr lang="en-US"/>
          </a:p>
        </p:txBody>
      </p:sp>
    </p:spTree>
    <p:extLst>
      <p:ext uri="{BB962C8B-B14F-4D97-AF65-F5344CB8AC3E}">
        <p14:creationId xmlns:p14="http://schemas.microsoft.com/office/powerpoint/2010/main" val="1205130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869BA4-564E-4894-A346-EFE8858FEFB3}" type="slidenum">
              <a:rPr lang="en-US" smtClean="0"/>
              <a:t>10</a:t>
            </a:fld>
            <a:endParaRPr lang="en-US"/>
          </a:p>
        </p:txBody>
      </p:sp>
    </p:spTree>
    <p:extLst>
      <p:ext uri="{BB962C8B-B14F-4D97-AF65-F5344CB8AC3E}">
        <p14:creationId xmlns:p14="http://schemas.microsoft.com/office/powerpoint/2010/main" val="1679958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869BA4-564E-4894-A346-EFE8858FEFB3}" type="slidenum">
              <a:rPr lang="en-US" smtClean="0"/>
              <a:t>11</a:t>
            </a:fld>
            <a:endParaRPr lang="en-US"/>
          </a:p>
        </p:txBody>
      </p:sp>
    </p:spTree>
    <p:extLst>
      <p:ext uri="{BB962C8B-B14F-4D97-AF65-F5344CB8AC3E}">
        <p14:creationId xmlns:p14="http://schemas.microsoft.com/office/powerpoint/2010/main" val="2369306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730AEC-9B29-4B16-939D-3DDC3C488F0A}" type="datetimeFigureOut">
              <a:rPr lang="en-US" smtClean="0"/>
              <a:t>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C05761-6096-4C5B-BEF2-27D0A5313BF5}" type="slidenum">
              <a:rPr lang="en-US" smtClean="0"/>
              <a:t>‹#›</a:t>
            </a:fld>
            <a:endParaRPr lang="en-US"/>
          </a:p>
        </p:txBody>
      </p:sp>
    </p:spTree>
    <p:extLst>
      <p:ext uri="{BB962C8B-B14F-4D97-AF65-F5344CB8AC3E}">
        <p14:creationId xmlns:p14="http://schemas.microsoft.com/office/powerpoint/2010/main" val="3400840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8C74F63-8045-40E7-95BB-8465C7697C6C}" type="datetimeFigureOut">
              <a:rPr lang="en-US">
                <a:solidFill>
                  <a:prstClr val="black">
                    <a:tint val="75000"/>
                  </a:prstClr>
                </a:solidFill>
              </a:rPr>
              <a:pPr>
                <a:defRPr/>
              </a:pPr>
              <a:t>11/3/2017</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DC4084A-4D46-4C1F-AF42-1D591DA20C6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34598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FA95039-EDB8-4E05-9DCF-6F8478A6F123}" type="datetimeFigureOut">
              <a:rPr lang="en-US">
                <a:solidFill>
                  <a:prstClr val="black">
                    <a:tint val="75000"/>
                  </a:prstClr>
                </a:solidFill>
              </a:rPr>
              <a:pPr>
                <a:defRPr/>
              </a:pPr>
              <a:t>11/3/2017</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84E741C-71BB-42CE-8F06-3CD611169A7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09621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65057C6-C214-4E29-B620-FE44BB8CF887}" type="datetimeFigureOut">
              <a:rPr lang="en-US">
                <a:solidFill>
                  <a:prstClr val="black">
                    <a:tint val="75000"/>
                  </a:prstClr>
                </a:solidFill>
              </a:rPr>
              <a:pPr>
                <a:defRPr/>
              </a:pPr>
              <a:t>11/3/2017</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0EC9FF0C-9B36-4804-8B08-DBF6866F2C0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038515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F266825-2883-4F7D-8E9A-D73359E81D16}" type="datetimeFigureOut">
              <a:rPr lang="en-US">
                <a:solidFill>
                  <a:prstClr val="black">
                    <a:tint val="75000"/>
                  </a:prstClr>
                </a:solidFill>
              </a:rPr>
              <a:pPr>
                <a:defRPr/>
              </a:pPr>
              <a:t>11/3/2017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1DE35F8-FE8E-4491-85A4-A8C51126954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095887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DAF4D0A-033F-49B1-A9A7-914ED5BCC274}" type="datetimeFigureOut">
              <a:rPr lang="en-US">
                <a:solidFill>
                  <a:prstClr val="black">
                    <a:tint val="75000"/>
                  </a:prstClr>
                </a:solidFill>
              </a:rPr>
              <a:pPr>
                <a:defRPr/>
              </a:pPr>
              <a:t>11/3/2017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8D3AE26-8AA5-4AE8-B4A6-40B4BFCFB5F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722909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40D6BBE-D28E-42DF-A857-6EC3B936FEFA}" type="datetimeFigureOut">
              <a:rPr lang="en-US">
                <a:solidFill>
                  <a:prstClr val="black">
                    <a:tint val="75000"/>
                  </a:prstClr>
                </a:solidFill>
              </a:rPr>
              <a:pPr>
                <a:defRPr/>
              </a:pPr>
              <a:t>11/3/2017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F2A39E1-FDE3-4661-8D22-23DC215187A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792431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4C4FAD-E9DD-4144-88C3-770474251223}" type="datetimeFigureOut">
              <a:rPr lang="en-US">
                <a:solidFill>
                  <a:prstClr val="black">
                    <a:tint val="75000"/>
                  </a:prstClr>
                </a:solidFill>
              </a:rPr>
              <a:pPr>
                <a:defRPr/>
              </a:pPr>
              <a:t>11/3/2017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34E0797-4D60-4763-A6DE-2D5D544A0DB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558738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42950" y="609600"/>
            <a:ext cx="84201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6219C0A5-D2B8-48FB-9456-3A023136D08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56096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250D30A-B5D7-4C47-8E8D-4E5511AF7EF7}" type="slidenum">
              <a:rPr lang="en-US"/>
              <a:pPr>
                <a:defRPr/>
              </a:pPr>
              <a:t>‹#›</a:t>
            </a:fld>
            <a:endParaRPr lang="en-US"/>
          </a:p>
        </p:txBody>
      </p:sp>
    </p:spTree>
    <p:extLst>
      <p:ext uri="{BB962C8B-B14F-4D97-AF65-F5344CB8AC3E}">
        <p14:creationId xmlns:p14="http://schemas.microsoft.com/office/powerpoint/2010/main" val="1534070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457200"/>
            <a:ext cx="89154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00" y="1981200"/>
            <a:ext cx="437515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5550" y="1981200"/>
            <a:ext cx="437515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p:txBody>
          <a:bodyPr/>
          <a:lstStyle>
            <a:lvl1pPr>
              <a:defRPr/>
            </a:lvl1pPr>
          </a:lstStyle>
          <a:p>
            <a:pPr>
              <a:defRPr/>
            </a:pPr>
            <a:endParaRPr lang="sl-SI"/>
          </a:p>
        </p:txBody>
      </p:sp>
      <p:sp>
        <p:nvSpPr>
          <p:cNvPr id="6" name="Rectangle 3"/>
          <p:cNvSpPr>
            <a:spLocks noGrp="1" noChangeArrowheads="1"/>
          </p:cNvSpPr>
          <p:nvPr>
            <p:ph type="sldNum" sz="quarter" idx="11"/>
          </p:nvPr>
        </p:nvSpPr>
        <p:spPr/>
        <p:txBody>
          <a:bodyPr/>
          <a:lstStyle>
            <a:lvl1pPr>
              <a:defRPr/>
            </a:lvl1pPr>
          </a:lstStyle>
          <a:p>
            <a:pPr>
              <a:defRPr/>
            </a:pPr>
            <a:fld id="{26B65FE2-CD7E-4178-BD95-15C9C74C9276}" type="slidenum">
              <a:rPr lang="sl-SI"/>
              <a:pPr>
                <a:defRPr/>
              </a:pPr>
              <a:t>‹#›</a:t>
            </a:fld>
            <a:endParaRPr lang="sl-SI"/>
          </a:p>
        </p:txBody>
      </p:sp>
      <p:sp>
        <p:nvSpPr>
          <p:cNvPr id="7" name="Rectangle 16"/>
          <p:cNvSpPr>
            <a:spLocks noGrp="1" noChangeArrowheads="1"/>
          </p:cNvSpPr>
          <p:nvPr>
            <p:ph type="dt" sz="half" idx="12"/>
          </p:nvPr>
        </p:nvSpPr>
        <p:spPr/>
        <p:txBody>
          <a:bodyPr/>
          <a:lstStyle>
            <a:lvl1pPr>
              <a:defRPr/>
            </a:lvl1pPr>
          </a:lstStyle>
          <a:p>
            <a:pPr>
              <a:defRPr/>
            </a:pPr>
            <a:endParaRPr lang="sl-SI"/>
          </a:p>
        </p:txBody>
      </p:sp>
    </p:spTree>
    <p:extLst>
      <p:ext uri="{BB962C8B-B14F-4D97-AF65-F5344CB8AC3E}">
        <p14:creationId xmlns:p14="http://schemas.microsoft.com/office/powerpoint/2010/main" val="3667497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28F743B-3BDB-4FA3-86B6-42042E05E4BF}" type="slidenum">
              <a:rPr lang="en-US"/>
              <a:pPr>
                <a:defRPr/>
              </a:pPr>
              <a:t>‹#›</a:t>
            </a:fld>
            <a:endParaRPr lang="en-US"/>
          </a:p>
        </p:txBody>
      </p:sp>
    </p:spTree>
    <p:extLst>
      <p:ext uri="{BB962C8B-B14F-4D97-AF65-F5344CB8AC3E}">
        <p14:creationId xmlns:p14="http://schemas.microsoft.com/office/powerpoint/2010/main" val="3547248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42950" y="609600"/>
            <a:ext cx="84201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96A52CE-7119-4EE5-92F1-14E24CC5CF47}" type="slidenum">
              <a:rPr lang="en-US"/>
              <a:pPr>
                <a:defRPr/>
              </a:pPr>
              <a:t>‹#›</a:t>
            </a:fld>
            <a:endParaRPr lang="en-US"/>
          </a:p>
        </p:txBody>
      </p:sp>
    </p:spTree>
    <p:extLst>
      <p:ext uri="{BB962C8B-B14F-4D97-AF65-F5344CB8AC3E}">
        <p14:creationId xmlns:p14="http://schemas.microsoft.com/office/powerpoint/2010/main" val="446757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D9A7C61-5E04-46F8-9A4B-3E53A71A8236}" type="datetimeFigureOut">
              <a:rPr lang="en-US">
                <a:solidFill>
                  <a:prstClr val="black">
                    <a:tint val="75000"/>
                  </a:prstClr>
                </a:solidFill>
              </a:rPr>
              <a:pPr>
                <a:defRPr/>
              </a:pPr>
              <a:t>11/3/2017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1AE68A4-2D20-4137-AFD1-B46D720E664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35783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717327F-3AB9-4402-B011-8931BCF3A8E4}" type="datetimeFigureOut">
              <a:rPr lang="en-US">
                <a:solidFill>
                  <a:prstClr val="black">
                    <a:tint val="75000"/>
                  </a:prstClr>
                </a:solidFill>
              </a:rPr>
              <a:pPr>
                <a:defRPr/>
              </a:pPr>
              <a:t>11/3/2017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B46962C-AAF4-450B-9819-1FCDD75658D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48371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BDEB5A4-ADFF-4F12-AA12-724777002B79}" type="datetimeFigureOut">
              <a:rPr lang="en-US">
                <a:solidFill>
                  <a:prstClr val="black">
                    <a:tint val="75000"/>
                  </a:prstClr>
                </a:solidFill>
              </a:rPr>
              <a:pPr>
                <a:defRPr/>
              </a:pPr>
              <a:t>11/3/2017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018196A-D8D4-4262-90E9-DAEA9043EDB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67996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4FCC0D7-2A9C-4DD8-B887-0C99CA088E3F}" type="datetimeFigureOut">
              <a:rPr lang="en-US">
                <a:solidFill>
                  <a:prstClr val="black">
                    <a:tint val="75000"/>
                  </a:prstClr>
                </a:solidFill>
              </a:rPr>
              <a:pPr>
                <a:defRPr/>
              </a:pPr>
              <a:t>11/3/2017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ACC7C19-8C1B-4596-9EAC-0ED3C1A2B82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776848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DD">
            <a:alpha val="29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95300" y="1600203"/>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95300" y="6356353"/>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730AEC-9B29-4B16-939D-3DDC3C488F0A}" type="datetimeFigureOut">
              <a:rPr lang="en-US" smtClean="0"/>
              <a:t>11/3/2017</a:t>
            </a:fld>
            <a:endParaRPr lang="en-US"/>
          </a:p>
        </p:txBody>
      </p:sp>
      <p:sp>
        <p:nvSpPr>
          <p:cNvPr id="5" name="Footer Placeholder 4"/>
          <p:cNvSpPr>
            <a:spLocks noGrp="1"/>
          </p:cNvSpPr>
          <p:nvPr>
            <p:ph type="ftr" sz="quarter" idx="3"/>
          </p:nvPr>
        </p:nvSpPr>
        <p:spPr>
          <a:xfrm>
            <a:off x="3384550" y="6356353"/>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099300" y="6356353"/>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C05761-6096-4C5B-BEF2-27D0A5313BF5}" type="slidenum">
              <a:rPr lang="en-US" smtClean="0"/>
              <a:t>‹#›</a:t>
            </a:fld>
            <a:endParaRPr lang="en-US"/>
          </a:p>
        </p:txBody>
      </p:sp>
    </p:spTree>
    <p:extLst>
      <p:ext uri="{BB962C8B-B14F-4D97-AF65-F5344CB8AC3E}">
        <p14:creationId xmlns:p14="http://schemas.microsoft.com/office/powerpoint/2010/main" val="2584136610"/>
      </p:ext>
    </p:extLst>
  </p:cSld>
  <p:clrMap bg1="lt1" tx1="dk1" bg2="lt2" tx2="dk2" accent1="accent1" accent2="accent2" accent3="accent3" accent4="accent4" accent5="accent5" accent6="accent6" hlink="hlink" folHlink="folHlink"/>
  <p:sldLayoutIdLst>
    <p:sldLayoutId id="2147483654" r:id="rId1"/>
    <p:sldLayoutId id="2147483684" r:id="rId2"/>
    <p:sldLayoutId id="2147483697" r:id="rId3"/>
    <p:sldLayoutId id="2147483698" r:id="rId4"/>
    <p:sldLayoutId id="2147483699"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DD">
            <a:alpha val="29000"/>
          </a:srgb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95300" y="1600201"/>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5425130-773D-4AAD-B944-FAB9B4A96E65}" type="datetimeFigureOut">
              <a:rPr lang="en-US">
                <a:solidFill>
                  <a:prstClr val="black">
                    <a:tint val="75000"/>
                  </a:prstClr>
                </a:solidFill>
              </a:rPr>
              <a:pPr>
                <a:defRPr/>
              </a:pPr>
              <a:t>11/3/2017</a:t>
            </a:fld>
            <a:endParaRPr lang="en-US">
              <a:solidFill>
                <a:prstClr val="black">
                  <a:tint val="75000"/>
                </a:prstClr>
              </a:solidFill>
            </a:endParaRPr>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244DB956-BEC2-47C9-B8C6-E274C7AB94D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09461163"/>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microsoft.com/office/2007/relationships/hdphoto" Target="../media/hdphoto6.wdp"/><Relationship Id="rId5" Type="http://schemas.openxmlformats.org/officeDocument/2006/relationships/image" Target="../media/image8.png"/><Relationship Id="rId4" Type="http://schemas.microsoft.com/office/2007/relationships/hdphoto" Target="../media/hdphoto5.wdp"/></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microsoft.com/office/2007/relationships/hdphoto" Target="../media/hdphoto8.wdp"/></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microsoft.com/office/2007/relationships/hdphoto" Target="../media/hdphoto9.wdp"/></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microsoft.com/office/2007/relationships/hdphoto" Target="../media/hdphoto10.wdp"/></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8" Type="http://schemas.microsoft.com/office/2007/relationships/hdphoto" Target="../media/hdphoto11.wdp"/><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7.xml"/><Relationship Id="rId6" Type="http://schemas.microsoft.com/office/2007/relationships/hdphoto" Target="../media/hdphoto13.wdp"/><Relationship Id="rId5" Type="http://schemas.openxmlformats.org/officeDocument/2006/relationships/image" Target="../media/image21.png"/><Relationship Id="rId4" Type="http://schemas.microsoft.com/office/2007/relationships/hdphoto" Target="../media/hdphoto12.wdp"/></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microsoft.com/office/2007/relationships/hdphoto" Target="../media/hdphoto14.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microsoft.com/office/2007/relationships/hdphoto" Target="../media/hdphoto15.wdp"/></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microsoft.com/office/2007/relationships/hdphoto" Target="../media/hdphoto16.wdp"/><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microsoft.com/office/2007/relationships/hdphoto" Target="../media/hdphoto17.wdp"/></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microsoft.com/office/2007/relationships/hdphoto" Target="../media/hdphoto19.wdp"/><Relationship Id="rId5" Type="http://schemas.openxmlformats.org/officeDocument/2006/relationships/image" Target="../media/image28.png"/><Relationship Id="rId4" Type="http://schemas.microsoft.com/office/2007/relationships/hdphoto" Target="../media/hdphoto18.wdp"/></Relationships>
</file>

<file path=ppt/slides/_rels/slide2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microsoft.com/office/2007/relationships/hdphoto" Target="../media/hdphoto20.wdp"/><Relationship Id="rId2" Type="http://schemas.openxmlformats.org/officeDocument/2006/relationships/image" Target="../media/image31.png"/><Relationship Id="rId1" Type="http://schemas.openxmlformats.org/officeDocument/2006/relationships/slideLayout" Target="../slideLayouts/slideLayout1.xml"/><Relationship Id="rId5" Type="http://schemas.microsoft.com/office/2007/relationships/hdphoto" Target="../media/hdphoto21.wdp"/><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7" Type="http://schemas.microsoft.com/office/2007/relationships/hdphoto" Target="../media/hdphoto22.wdp"/><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microsoft.com/office/2007/relationships/hdphoto" Target="../media/hdphoto3.wdp"/><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2247" y="641866"/>
            <a:ext cx="8896411" cy="1446550"/>
          </a:xfrm>
          <a:prstGeom prst="rect">
            <a:avLst/>
          </a:prstGeom>
          <a:noFill/>
        </p:spPr>
        <p:txBody>
          <a:bodyPr wrap="none" rtlCol="0">
            <a:spAutoFit/>
          </a:bodyPr>
          <a:lstStyle/>
          <a:p>
            <a:pPr algn="ctr"/>
            <a:r>
              <a:rPr lang="en-US" sz="4400" b="1" dirty="0" smtClean="0">
                <a:solidFill>
                  <a:srgbClr val="0000FF"/>
                </a:solidFill>
                <a:latin typeface="Times New Roman" panose="02020603050405020304" pitchFamily="18" charset="0"/>
                <a:cs typeface="Times New Roman" panose="02020603050405020304" pitchFamily="18" charset="0"/>
              </a:rPr>
              <a:t>Production and measurement </a:t>
            </a:r>
          </a:p>
          <a:p>
            <a:pPr algn="ctr"/>
            <a:r>
              <a:rPr lang="en-US" sz="4400" b="1" dirty="0" smtClean="0">
                <a:solidFill>
                  <a:srgbClr val="0000FF"/>
                </a:solidFill>
                <a:latin typeface="Times New Roman" panose="02020603050405020304" pitchFamily="18" charset="0"/>
                <a:cs typeface="Times New Roman" panose="02020603050405020304" pitchFamily="18" charset="0"/>
              </a:rPr>
              <a:t>Techniques of </a:t>
            </a:r>
            <a:r>
              <a:rPr lang="en-US" sz="4400" b="1" dirty="0" smtClean="0">
                <a:solidFill>
                  <a:srgbClr val="0000FF"/>
                </a:solidFill>
                <a:latin typeface="Times New Roman" pitchFamily="18" charset="0"/>
              </a:rPr>
              <a:t>Very low </a:t>
            </a:r>
            <a:r>
              <a:rPr lang="en-US" sz="4400" b="1" dirty="0">
                <a:solidFill>
                  <a:srgbClr val="0000FF"/>
                </a:solidFill>
                <a:latin typeface="Times New Roman" pitchFamily="18" charset="0"/>
              </a:rPr>
              <a:t>temperature</a:t>
            </a:r>
            <a:endParaRPr lang="en-US" sz="4400" b="1" dirty="0">
              <a:solidFill>
                <a:srgbClr val="0000FF"/>
              </a:solidFill>
            </a:endParaRPr>
          </a:p>
        </p:txBody>
      </p:sp>
      <p:sp>
        <p:nvSpPr>
          <p:cNvPr id="3" name="Rectangle 2"/>
          <p:cNvSpPr/>
          <p:nvPr/>
        </p:nvSpPr>
        <p:spPr>
          <a:xfrm>
            <a:off x="533400" y="3429000"/>
            <a:ext cx="8915400" cy="2492990"/>
          </a:xfrm>
          <a:prstGeom prst="rect">
            <a:avLst/>
          </a:prstGeom>
        </p:spPr>
        <p:txBody>
          <a:bodyPr wrap="square">
            <a:spAutoFit/>
          </a:bodyPr>
          <a:lstStyle/>
          <a:p>
            <a:pPr marL="457200" lvl="0" indent="-457200" algn="ctr" eaLnBrk="0" fontAlgn="base" hangingPunct="0">
              <a:lnSpc>
                <a:spcPct val="150000"/>
              </a:lnSpc>
              <a:spcBef>
                <a:spcPct val="0"/>
              </a:spcBef>
              <a:spcAft>
                <a:spcPct val="0"/>
              </a:spcAft>
              <a:defRPr/>
            </a:pPr>
            <a:r>
              <a:rPr kumimoji="1" lang="en-US" sz="3200" b="1" i="1" dirty="0" smtClean="0">
                <a:solidFill>
                  <a:prstClr val="black"/>
                </a:solidFill>
                <a:latin typeface="Times New Roman" pitchFamily="18" charset="0"/>
                <a:ea typeface="Arial Unicode MS" pitchFamily="34" charset="-128"/>
                <a:cs typeface="Arial Unicode MS" pitchFamily="34" charset="-128"/>
              </a:rPr>
              <a:t>Anil Kumar</a:t>
            </a:r>
          </a:p>
          <a:p>
            <a:pPr marL="457200" lvl="0" indent="-457200" algn="ctr" eaLnBrk="0" fontAlgn="base" hangingPunct="0">
              <a:lnSpc>
                <a:spcPct val="150000"/>
              </a:lnSpc>
              <a:spcBef>
                <a:spcPct val="0"/>
              </a:spcBef>
              <a:spcAft>
                <a:spcPct val="0"/>
              </a:spcAft>
              <a:defRPr/>
            </a:pPr>
            <a:endParaRPr kumimoji="1" lang="en-US" sz="2400" b="1" i="1" dirty="0">
              <a:solidFill>
                <a:prstClr val="black"/>
              </a:solidFill>
              <a:latin typeface="Times New Roman" pitchFamily="18" charset="0"/>
              <a:ea typeface="Arial Unicode MS" pitchFamily="34" charset="-128"/>
              <a:cs typeface="Arial Unicode MS" pitchFamily="34" charset="-128"/>
            </a:endParaRPr>
          </a:p>
          <a:p>
            <a:pPr marL="457200" lvl="0" indent="-457200" algn="ctr" eaLnBrk="0" fontAlgn="base" hangingPunct="0">
              <a:lnSpc>
                <a:spcPct val="150000"/>
              </a:lnSpc>
              <a:spcBef>
                <a:spcPct val="0"/>
              </a:spcBef>
              <a:spcAft>
                <a:spcPct val="0"/>
              </a:spcAft>
              <a:defRPr/>
            </a:pPr>
            <a:r>
              <a:rPr kumimoji="1" lang="en-US" sz="2400" b="1" i="1" dirty="0" smtClean="0">
                <a:solidFill>
                  <a:prstClr val="black"/>
                </a:solidFill>
                <a:latin typeface="Times New Roman" pitchFamily="18" charset="0"/>
                <a:ea typeface="Arial Unicode MS" pitchFamily="34" charset="-128"/>
                <a:cs typeface="Arial Unicode MS" pitchFamily="34" charset="-128"/>
              </a:rPr>
              <a:t>Department </a:t>
            </a:r>
            <a:r>
              <a:rPr kumimoji="1" lang="en-US" sz="2400" b="1" i="1" dirty="0">
                <a:solidFill>
                  <a:prstClr val="black"/>
                </a:solidFill>
                <a:latin typeface="Times New Roman" pitchFamily="18" charset="0"/>
                <a:ea typeface="Arial Unicode MS" pitchFamily="34" charset="-128"/>
                <a:cs typeface="Arial Unicode MS" pitchFamily="34" charset="-128"/>
              </a:rPr>
              <a:t>of Condensed Matter Physics and Materials Science,</a:t>
            </a:r>
          </a:p>
          <a:p>
            <a:pPr marL="457200" lvl="0" indent="-457200" algn="ctr" eaLnBrk="0" fontAlgn="base" hangingPunct="0">
              <a:lnSpc>
                <a:spcPct val="150000"/>
              </a:lnSpc>
              <a:spcBef>
                <a:spcPct val="0"/>
              </a:spcBef>
              <a:spcAft>
                <a:spcPct val="0"/>
              </a:spcAft>
              <a:defRPr/>
            </a:pPr>
            <a:r>
              <a:rPr kumimoji="1" lang="en-US" sz="2400" b="1" i="1" dirty="0">
                <a:solidFill>
                  <a:prstClr val="black"/>
                </a:solidFill>
                <a:latin typeface="Times New Roman" pitchFamily="18" charset="0"/>
                <a:ea typeface="Arial Unicode MS" pitchFamily="34" charset="-128"/>
                <a:cs typeface="Arial Unicode MS" pitchFamily="34" charset="-128"/>
              </a:rPr>
              <a:t>Tata Institute of Fundamental Research, Mumbai-400005, India</a:t>
            </a:r>
          </a:p>
        </p:txBody>
      </p:sp>
    </p:spTree>
    <p:extLst>
      <p:ext uri="{BB962C8B-B14F-4D97-AF65-F5344CB8AC3E}">
        <p14:creationId xmlns:p14="http://schemas.microsoft.com/office/powerpoint/2010/main" val="11569331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000066"/>
                </a:solidFill>
              </a:rPr>
              <a:t>Adiabatic </a:t>
            </a:r>
            <a:r>
              <a:rPr lang="en-US" altLang="en-US" dirty="0" smtClean="0">
                <a:solidFill>
                  <a:srgbClr val="000066"/>
                </a:solidFill>
              </a:rPr>
              <a:t>Demagnetization</a:t>
            </a:r>
            <a:r>
              <a:rPr lang="en-US" altLang="en-US" dirty="0">
                <a:solidFill>
                  <a:srgbClr val="000066"/>
                </a:solidFill>
              </a:rPr>
              <a:t/>
            </a:r>
            <a:br>
              <a:rPr lang="en-US" altLang="en-US" dirty="0">
                <a:solidFill>
                  <a:srgbClr val="000066"/>
                </a:solidFill>
              </a:rPr>
            </a:br>
            <a:endParaRPr lang="en-US" dirty="0"/>
          </a:p>
        </p:txBody>
      </p:sp>
      <p:pic>
        <p:nvPicPr>
          <p:cNvPr id="3077" name="Picture 5" descr="D:\Anil Kumar\ANIL\Admin Personal\CR\2017 Presentation\Asset Colocium\Vapour Cycle.png"/>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7000"/>
                    </a14:imgEffect>
                  </a14:imgLayer>
                </a14:imgProps>
              </a:ext>
              <a:ext uri="{28A0092B-C50C-407E-A947-70E740481C1C}">
                <a14:useLocalDpi xmlns:a14="http://schemas.microsoft.com/office/drawing/2010/main" val="0"/>
              </a:ext>
            </a:extLst>
          </a:blip>
          <a:srcRect/>
          <a:stretch>
            <a:fillRect/>
          </a:stretch>
        </p:blipFill>
        <p:spPr bwMode="auto">
          <a:xfrm>
            <a:off x="7637329" y="1617372"/>
            <a:ext cx="2268671" cy="524062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D:\Anil Kumar\ANIL\Admin Personal\CR\2017 Presentation\Asset Colocium\Adabatic 1.png"/>
          <p:cNvPicPr>
            <a:picLocks noChangeAspect="1" noChangeArrowheads="1"/>
          </p:cNvPicPr>
          <p:nvPr/>
        </p:nvPicPr>
        <p:blipFill>
          <a:blip r:embed="rId5">
            <a:extLst>
              <a:ext uri="{BEBA8EAE-BF5A-486C-A8C5-ECC9F3942E4B}">
                <a14:imgProps xmlns:a14="http://schemas.microsoft.com/office/drawing/2010/main">
                  <a14:imgLayer r:embed="rId6">
                    <a14:imgEffect>
                      <a14:colorTemperature colorTemp="7000"/>
                    </a14:imgEffect>
                  </a14:imgLayer>
                </a14:imgProps>
              </a:ext>
              <a:ext uri="{28A0092B-C50C-407E-A947-70E740481C1C}">
                <a14:useLocalDpi xmlns:a14="http://schemas.microsoft.com/office/drawing/2010/main" val="0"/>
              </a:ext>
            </a:extLst>
          </a:blip>
          <a:srcRect/>
          <a:stretch>
            <a:fillRect/>
          </a:stretch>
        </p:blipFill>
        <p:spPr bwMode="auto">
          <a:xfrm>
            <a:off x="3352800" y="1485266"/>
            <a:ext cx="4594273" cy="5372734"/>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p:cNvPicPr>
            <a:picLocks noChangeAspect="1" noChangeArrowheads="1"/>
          </p:cNvPicPr>
          <p:nvPr/>
        </p:nvPicPr>
        <p:blipFill>
          <a:blip r:embed="rId7">
            <a:extLst>
              <a:ext uri="{BEBA8EAE-BF5A-486C-A8C5-ECC9F3942E4B}">
                <a14:imgProps xmlns:a14="http://schemas.microsoft.com/office/drawing/2010/main">
                  <a14:imgLayer r:embed="rId8">
                    <a14:imgEffect>
                      <a14:colorTemperature colorTemp="7100"/>
                    </a14:imgEffect>
                  </a14:imgLayer>
                </a14:imgProps>
              </a:ext>
              <a:ext uri="{28A0092B-C50C-407E-A947-70E740481C1C}">
                <a14:useLocalDpi xmlns:a14="http://schemas.microsoft.com/office/drawing/2010/main" val="0"/>
              </a:ext>
            </a:extLst>
          </a:blip>
          <a:srcRect/>
          <a:stretch>
            <a:fillRect/>
          </a:stretch>
        </p:blipFill>
        <p:spPr bwMode="auto">
          <a:xfrm>
            <a:off x="-228600" y="1674072"/>
            <a:ext cx="3657600" cy="5183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2462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7"/>
                                        </p:tgtEl>
                                        <p:attrNameLst>
                                          <p:attrName>style.visibility</p:attrName>
                                        </p:attrNameLst>
                                      </p:cBhvr>
                                      <p:to>
                                        <p:strVal val="visible"/>
                                      </p:to>
                                    </p:set>
                                    <p:anim calcmode="lin" valueType="num">
                                      <p:cBhvr additive="base">
                                        <p:cTn id="7" dur="500" fill="hold"/>
                                        <p:tgtEl>
                                          <p:spTgt spid="3077"/>
                                        </p:tgtEl>
                                        <p:attrNameLst>
                                          <p:attrName>ppt_x</p:attrName>
                                        </p:attrNameLst>
                                      </p:cBhvr>
                                      <p:tavLst>
                                        <p:tav tm="0">
                                          <p:val>
                                            <p:strVal val="#ppt_x"/>
                                          </p:val>
                                        </p:tav>
                                        <p:tav tm="100000">
                                          <p:val>
                                            <p:strVal val="#ppt_x"/>
                                          </p:val>
                                        </p:tav>
                                      </p:tavLst>
                                    </p:anim>
                                    <p:anim calcmode="lin" valueType="num">
                                      <p:cBhvr additive="base">
                                        <p:cTn id="8" dur="500" fill="hold"/>
                                        <p:tgtEl>
                                          <p:spTgt spid="307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6"/>
                                        </p:tgtEl>
                                        <p:attrNameLst>
                                          <p:attrName>style.visibility</p:attrName>
                                        </p:attrNameLst>
                                      </p:cBhvr>
                                      <p:to>
                                        <p:strVal val="visible"/>
                                      </p:to>
                                    </p:set>
                                    <p:anim calcmode="lin" valueType="num">
                                      <p:cBhvr additive="base">
                                        <p:cTn id="13" dur="500" fill="hold"/>
                                        <p:tgtEl>
                                          <p:spTgt spid="3076"/>
                                        </p:tgtEl>
                                        <p:attrNameLst>
                                          <p:attrName>ppt_x</p:attrName>
                                        </p:attrNameLst>
                                      </p:cBhvr>
                                      <p:tavLst>
                                        <p:tav tm="0">
                                          <p:val>
                                            <p:strVal val="#ppt_x"/>
                                          </p:val>
                                        </p:tav>
                                        <p:tav tm="100000">
                                          <p:val>
                                            <p:strVal val="#ppt_x"/>
                                          </p:val>
                                        </p:tav>
                                      </p:tavLst>
                                    </p:anim>
                                    <p:anim calcmode="lin" valueType="num">
                                      <p:cBhvr additive="base">
                                        <p:cTn id="14" dur="500" fill="hold"/>
                                        <p:tgtEl>
                                          <p:spTgt spid="3076"/>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079"/>
                                        </p:tgtEl>
                                        <p:attrNameLst>
                                          <p:attrName>style.visibility</p:attrName>
                                        </p:attrNameLst>
                                      </p:cBhvr>
                                      <p:to>
                                        <p:strVal val="visible"/>
                                      </p:to>
                                    </p:set>
                                    <p:anim calcmode="lin" valueType="num">
                                      <p:cBhvr additive="base">
                                        <p:cTn id="17" dur="500" fill="hold"/>
                                        <p:tgtEl>
                                          <p:spTgt spid="3079"/>
                                        </p:tgtEl>
                                        <p:attrNameLst>
                                          <p:attrName>ppt_x</p:attrName>
                                        </p:attrNameLst>
                                      </p:cBhvr>
                                      <p:tavLst>
                                        <p:tav tm="0">
                                          <p:val>
                                            <p:strVal val="#ppt_x"/>
                                          </p:val>
                                        </p:tav>
                                        <p:tav tm="100000">
                                          <p:val>
                                            <p:strVal val="#ppt_x"/>
                                          </p:val>
                                        </p:tav>
                                      </p:tavLst>
                                    </p:anim>
                                    <p:anim calcmode="lin" valueType="num">
                                      <p:cBhvr additive="base">
                                        <p:cTn id="18" dur="500" fill="hold"/>
                                        <p:tgtEl>
                                          <p:spTgt spid="30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70EBE"/>
                </a:solidFill>
              </a:rPr>
              <a:t>Entropy Change of Salt pill as a Function of Temperature </a:t>
            </a:r>
            <a:endParaRPr lang="en-US" dirty="0">
              <a:solidFill>
                <a:srgbClr val="270EBE"/>
              </a:solidFill>
            </a:endParaRPr>
          </a:p>
        </p:txBody>
      </p:sp>
      <p:pic>
        <p:nvPicPr>
          <p:cNvPr id="5122" name="Picture 2"/>
          <p:cNvPicPr>
            <a:picLocks noGrp="1" noChangeAspect="1" noChangeArrowheads="1"/>
          </p:cNvPicPr>
          <p:nvPr>
            <p:ph idx="1"/>
          </p:nvPr>
        </p:nvPicPr>
        <p:blipFill>
          <a:blip r:embed="rId3">
            <a:extLst>
              <a:ext uri="{BEBA8EAE-BF5A-486C-A8C5-ECC9F3942E4B}">
                <a14:imgProps xmlns:a14="http://schemas.microsoft.com/office/drawing/2010/main">
                  <a14:imgLayer r:embed="rId4">
                    <a14:imgEffect>
                      <a14:colorTemperature colorTemp="7000"/>
                    </a14:imgEffect>
                  </a14:imgLayer>
                </a14:imgProps>
              </a:ext>
              <a:ext uri="{28A0092B-C50C-407E-A947-70E740481C1C}">
                <a14:useLocalDpi xmlns:a14="http://schemas.microsoft.com/office/drawing/2010/main" val="0"/>
              </a:ext>
            </a:extLst>
          </a:blip>
          <a:stretch>
            <a:fillRect/>
          </a:stretch>
        </p:blipFill>
        <p:spPr bwMode="auto">
          <a:xfrm>
            <a:off x="838200" y="1524000"/>
            <a:ext cx="8403625"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37418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p:nvPr>
        </p:nvPicPr>
        <p:blipFill>
          <a:blip r:embed="rId3">
            <a:extLst>
              <a:ext uri="{BEBA8EAE-BF5A-486C-A8C5-ECC9F3942E4B}">
                <a14:imgProps xmlns:a14="http://schemas.microsoft.com/office/drawing/2010/main">
                  <a14:imgLayer r:embed="rId4">
                    <a14:imgEffect>
                      <a14:colorTemperature colorTemp="7000"/>
                    </a14:imgEffect>
                  </a14:imgLayer>
                </a14:imgProps>
              </a:ext>
              <a:ext uri="{28A0092B-C50C-407E-A947-70E740481C1C}">
                <a14:useLocalDpi xmlns:a14="http://schemas.microsoft.com/office/drawing/2010/main" val="0"/>
              </a:ext>
            </a:extLst>
          </a:blip>
          <a:srcRect/>
          <a:stretch>
            <a:fillRect/>
          </a:stretch>
        </p:blipFill>
        <p:spPr bwMode="auto">
          <a:xfrm>
            <a:off x="304800" y="1151639"/>
            <a:ext cx="9296400" cy="5706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362200" y="76200"/>
            <a:ext cx="5183535" cy="707886"/>
          </a:xfrm>
          <a:prstGeom prst="rect">
            <a:avLst/>
          </a:prstGeom>
          <a:noFill/>
        </p:spPr>
        <p:txBody>
          <a:bodyPr wrap="none" rtlCol="0">
            <a:spAutoFit/>
          </a:bodyPr>
          <a:lstStyle/>
          <a:p>
            <a:r>
              <a:rPr lang="en-US" sz="4000" dirty="0" smtClean="0">
                <a:solidFill>
                  <a:srgbClr val="C00000"/>
                </a:solidFill>
              </a:rPr>
              <a:t>Paramagnetic  materials</a:t>
            </a:r>
            <a:endParaRPr lang="en-US" sz="4000" dirty="0">
              <a:solidFill>
                <a:srgbClr val="C00000"/>
              </a:solidFill>
            </a:endParaRPr>
          </a:p>
        </p:txBody>
      </p:sp>
      <p:sp>
        <p:nvSpPr>
          <p:cNvPr id="4" name="Rectangle 3"/>
          <p:cNvSpPr/>
          <p:nvPr/>
        </p:nvSpPr>
        <p:spPr>
          <a:xfrm>
            <a:off x="2362200" y="3124200"/>
            <a:ext cx="67818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14791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7000"/>
                    </a14:imgEffect>
                  </a14:imgLayer>
                </a14:imgProps>
              </a:ext>
              <a:ext uri="{28A0092B-C50C-407E-A947-70E740481C1C}">
                <a14:useLocalDpi xmlns:a14="http://schemas.microsoft.com/office/drawing/2010/main" val="0"/>
              </a:ext>
            </a:extLst>
          </a:blip>
          <a:stretch>
            <a:fillRect/>
          </a:stretch>
        </p:blipFill>
        <p:spPr bwMode="auto">
          <a:xfrm>
            <a:off x="-7494" y="0"/>
            <a:ext cx="9913494" cy="6858000"/>
          </a:xfrm>
          <a:prstGeom prst="rect">
            <a:avLst/>
          </a:prstGeom>
          <a:solidFill>
            <a:srgbClr val="FFFFDD">
              <a:alpha val="29000"/>
            </a:srgbClr>
          </a:solidFill>
          <a:ln>
            <a:noFill/>
          </a:ln>
          <a:extLst/>
        </p:spPr>
      </p:pic>
      <p:sp>
        <p:nvSpPr>
          <p:cNvPr id="2" name="TextBox 1"/>
          <p:cNvSpPr txBox="1"/>
          <p:nvPr/>
        </p:nvSpPr>
        <p:spPr>
          <a:xfrm>
            <a:off x="2057400" y="1066800"/>
            <a:ext cx="4860626" cy="523220"/>
          </a:xfrm>
          <a:prstGeom prst="rect">
            <a:avLst/>
          </a:prstGeom>
          <a:noFill/>
        </p:spPr>
        <p:txBody>
          <a:bodyPr wrap="none" rtlCol="0">
            <a:spAutoFit/>
          </a:bodyPr>
          <a:lstStyle/>
          <a:p>
            <a:r>
              <a:rPr lang="en-US" sz="2800" b="1" dirty="0" smtClean="0">
                <a:solidFill>
                  <a:srgbClr val="00B0F0"/>
                </a:solidFill>
              </a:rPr>
              <a:t>ADR Inserts Schematic Diagram</a:t>
            </a:r>
            <a:endParaRPr lang="en-US" sz="2800" b="1" dirty="0">
              <a:solidFill>
                <a:srgbClr val="00B0F0"/>
              </a:solidFill>
            </a:endParaRPr>
          </a:p>
        </p:txBody>
      </p:sp>
    </p:spTree>
    <p:extLst>
      <p:ext uri="{BB962C8B-B14F-4D97-AF65-F5344CB8AC3E}">
        <p14:creationId xmlns:p14="http://schemas.microsoft.com/office/powerpoint/2010/main" val="30936606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65100" y="33338"/>
            <a:ext cx="9163050" cy="1143000"/>
          </a:xfrm>
        </p:spPr>
        <p:txBody>
          <a:bodyPr/>
          <a:lstStyle/>
          <a:p>
            <a:pPr eaLnBrk="1" hangingPunct="1"/>
            <a:r>
              <a:rPr lang="en-US" altLang="en-US" sz="3200" dirty="0" smtClean="0">
                <a:solidFill>
                  <a:srgbClr val="0000FF"/>
                </a:solidFill>
              </a:rPr>
              <a:t>Adiabatic Demagnetization Refrigerator (ADR)</a:t>
            </a:r>
          </a:p>
        </p:txBody>
      </p:sp>
      <p:pic>
        <p:nvPicPr>
          <p:cNvPr id="133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752600"/>
            <a:ext cx="371475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Box 4"/>
          <p:cNvSpPr txBox="1">
            <a:spLocks noChangeArrowheads="1"/>
          </p:cNvSpPr>
          <p:nvPr/>
        </p:nvSpPr>
        <p:spPr bwMode="auto">
          <a:xfrm>
            <a:off x="4457700" y="1752600"/>
            <a:ext cx="51181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 typeface="Wingdings" pitchFamily="2" charset="2"/>
              <a:buChar char="v"/>
            </a:pPr>
            <a:r>
              <a:rPr lang="en-US" altLang="en-US" sz="2800" dirty="0">
                <a:solidFill>
                  <a:srgbClr val="C00000"/>
                </a:solidFill>
              </a:rPr>
              <a:t>Precool ADR Insert in Cryostat with liquid N2 to 77.2K</a:t>
            </a:r>
          </a:p>
          <a:p>
            <a:pPr eaLnBrk="1" hangingPunct="1">
              <a:spcBef>
                <a:spcPct val="0"/>
              </a:spcBef>
              <a:buFont typeface="Wingdings" pitchFamily="2" charset="2"/>
              <a:buChar char="v"/>
            </a:pPr>
            <a:r>
              <a:rPr lang="en-US" altLang="en-US" sz="2800" dirty="0">
                <a:solidFill>
                  <a:srgbClr val="C00000"/>
                </a:solidFill>
              </a:rPr>
              <a:t>Cool to 4.2K with Liquid He</a:t>
            </a:r>
          </a:p>
          <a:p>
            <a:pPr eaLnBrk="1" hangingPunct="1">
              <a:spcBef>
                <a:spcPct val="0"/>
              </a:spcBef>
              <a:buFont typeface="Wingdings" pitchFamily="2" charset="2"/>
              <a:buChar char="v"/>
            </a:pPr>
            <a:r>
              <a:rPr lang="en-US" altLang="en-US" sz="2800" dirty="0">
                <a:solidFill>
                  <a:srgbClr val="C00000"/>
                </a:solidFill>
              </a:rPr>
              <a:t>Pumped 1K Pot to cool LTS stage to 1.5K</a:t>
            </a:r>
          </a:p>
          <a:p>
            <a:pPr eaLnBrk="1" hangingPunct="1">
              <a:spcBef>
                <a:spcPct val="0"/>
              </a:spcBef>
              <a:buFont typeface="Wingdings" pitchFamily="2" charset="2"/>
              <a:buChar char="v"/>
            </a:pPr>
            <a:r>
              <a:rPr lang="en-US" altLang="en-US" sz="2800" dirty="0" smtClean="0">
                <a:solidFill>
                  <a:srgbClr val="C00000"/>
                </a:solidFill>
              </a:rPr>
              <a:t>Isothermal </a:t>
            </a:r>
            <a:r>
              <a:rPr lang="en-US" altLang="en-US" sz="2800" dirty="0">
                <a:solidFill>
                  <a:srgbClr val="C00000"/>
                </a:solidFill>
              </a:rPr>
              <a:t>Mag and </a:t>
            </a:r>
            <a:r>
              <a:rPr lang="en-US" altLang="en-US" sz="2800" dirty="0" smtClean="0">
                <a:solidFill>
                  <a:srgbClr val="C00000"/>
                </a:solidFill>
              </a:rPr>
              <a:t>Adiabatic </a:t>
            </a:r>
            <a:r>
              <a:rPr lang="en-US" altLang="en-US" sz="2800" dirty="0" err="1" smtClean="0">
                <a:solidFill>
                  <a:srgbClr val="C00000"/>
                </a:solidFill>
              </a:rPr>
              <a:t>Demag</a:t>
            </a:r>
            <a:r>
              <a:rPr lang="en-US" altLang="en-US" sz="2800" dirty="0" smtClean="0">
                <a:solidFill>
                  <a:srgbClr val="C00000"/>
                </a:solidFill>
              </a:rPr>
              <a:t> </a:t>
            </a:r>
            <a:r>
              <a:rPr lang="en-US" altLang="en-US" sz="2800" dirty="0">
                <a:solidFill>
                  <a:srgbClr val="C00000"/>
                </a:solidFill>
              </a:rPr>
              <a:t>Of Paramagnetic Salt Pill to reach 70 </a:t>
            </a:r>
            <a:r>
              <a:rPr lang="en-US" altLang="en-US" sz="2800" dirty="0" err="1">
                <a:solidFill>
                  <a:srgbClr val="C00000"/>
                </a:solidFill>
              </a:rPr>
              <a:t>miliKelvin</a:t>
            </a:r>
            <a:r>
              <a:rPr lang="en-US" altLang="en-US" sz="2800" dirty="0">
                <a:solidFill>
                  <a:srgbClr val="C00000"/>
                </a:solidFill>
              </a:rPr>
              <a:t>.</a:t>
            </a:r>
          </a:p>
          <a:p>
            <a:pPr eaLnBrk="1" hangingPunct="1">
              <a:spcBef>
                <a:spcPct val="0"/>
              </a:spcBef>
              <a:buFont typeface="Wingdings" pitchFamily="2" charset="2"/>
              <a:buChar char="v"/>
            </a:pPr>
            <a:endParaRPr lang="en-US" altLang="en-US" sz="2800" dirty="0"/>
          </a:p>
        </p:txBody>
      </p:sp>
      <p:sp>
        <p:nvSpPr>
          <p:cNvPr id="13317" name="TextBox 5"/>
          <p:cNvSpPr txBox="1">
            <a:spLocks noChangeArrowheads="1"/>
          </p:cNvSpPr>
          <p:nvPr/>
        </p:nvSpPr>
        <p:spPr bwMode="auto">
          <a:xfrm>
            <a:off x="684610" y="2044700"/>
            <a:ext cx="1286404" cy="36988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dirty="0"/>
              <a:t>ADR Insert</a:t>
            </a:r>
          </a:p>
        </p:txBody>
      </p:sp>
      <p:sp>
        <p:nvSpPr>
          <p:cNvPr id="13318" name="TextBox 6"/>
          <p:cNvSpPr txBox="1">
            <a:spLocks noChangeArrowheads="1"/>
          </p:cNvSpPr>
          <p:nvPr/>
        </p:nvSpPr>
        <p:spPr bwMode="auto">
          <a:xfrm>
            <a:off x="248384" y="5054601"/>
            <a:ext cx="1037034" cy="36988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dirty="0"/>
              <a:t>Cryostat</a:t>
            </a:r>
          </a:p>
        </p:txBody>
      </p:sp>
      <p:sp>
        <p:nvSpPr>
          <p:cNvPr id="13319" name="TextBox 7"/>
          <p:cNvSpPr txBox="1">
            <a:spLocks noChangeArrowheads="1"/>
          </p:cNvSpPr>
          <p:nvPr/>
        </p:nvSpPr>
        <p:spPr bwMode="auto">
          <a:xfrm>
            <a:off x="196189" y="5580063"/>
            <a:ext cx="1821259" cy="6461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t>Measurements Electronics</a:t>
            </a:r>
          </a:p>
        </p:txBody>
      </p:sp>
      <p:cxnSp>
        <p:nvCxnSpPr>
          <p:cNvPr id="9" name="Straight Arrow Connector 8"/>
          <p:cNvCxnSpPr/>
          <p:nvPr/>
        </p:nvCxnSpPr>
        <p:spPr>
          <a:xfrm flipV="1">
            <a:off x="349251" y="4648200"/>
            <a:ext cx="417650" cy="304800"/>
          </a:xfrm>
          <a:prstGeom prst="straightConnector1">
            <a:avLst/>
          </a:prstGeom>
          <a:ln>
            <a:solidFill>
              <a:srgbClr val="FF0000"/>
            </a:solidFill>
            <a:tailEnd type="arrow"/>
          </a:ln>
        </p:spPr>
        <p:style>
          <a:lnRef idx="3">
            <a:schemeClr val="accent6"/>
          </a:lnRef>
          <a:fillRef idx="0">
            <a:schemeClr val="accent6"/>
          </a:fillRef>
          <a:effectRef idx="2">
            <a:schemeClr val="accent6"/>
          </a:effectRef>
          <a:fontRef idx="minor">
            <a:schemeClr val="tx1"/>
          </a:fontRef>
        </p:style>
      </p:cxnSp>
      <p:cxnSp>
        <p:nvCxnSpPr>
          <p:cNvPr id="10" name="Straight Arrow Connector 9"/>
          <p:cNvCxnSpPr/>
          <p:nvPr/>
        </p:nvCxnSpPr>
        <p:spPr>
          <a:xfrm flipV="1">
            <a:off x="2017448" y="5424489"/>
            <a:ext cx="323321" cy="479425"/>
          </a:xfrm>
          <a:prstGeom prst="straightConnector1">
            <a:avLst/>
          </a:prstGeom>
          <a:ln>
            <a:solidFill>
              <a:srgbClr val="FF0000"/>
            </a:solidFill>
            <a:tailEnd type="arrow"/>
          </a:ln>
        </p:spPr>
        <p:style>
          <a:lnRef idx="3">
            <a:schemeClr val="accent6"/>
          </a:lnRef>
          <a:fillRef idx="0">
            <a:schemeClr val="accent6"/>
          </a:fillRef>
          <a:effectRef idx="2">
            <a:schemeClr val="accent6"/>
          </a:effectRef>
          <a:fontRef idx="minor">
            <a:schemeClr val="tx1"/>
          </a:fontRef>
        </p:style>
      </p:cxnSp>
      <p:cxnSp>
        <p:nvCxnSpPr>
          <p:cNvPr id="11" name="Straight Arrow Connector 10"/>
          <p:cNvCxnSpPr/>
          <p:nvPr/>
        </p:nvCxnSpPr>
        <p:spPr>
          <a:xfrm>
            <a:off x="684610" y="2419350"/>
            <a:ext cx="1754188" cy="0"/>
          </a:xfrm>
          <a:prstGeom prst="straightConnector1">
            <a:avLst/>
          </a:prstGeom>
          <a:ln>
            <a:solidFill>
              <a:srgbClr val="FF0000"/>
            </a:solidFill>
            <a:tailEnd type="arrow"/>
          </a:ln>
        </p:spPr>
        <p:style>
          <a:lnRef idx="3">
            <a:schemeClr val="accent6"/>
          </a:lnRef>
          <a:fillRef idx="0">
            <a:schemeClr val="accent6"/>
          </a:fillRef>
          <a:effectRef idx="2">
            <a:schemeClr val="accent6"/>
          </a:effectRef>
          <a:fontRef idx="minor">
            <a:schemeClr val="tx1"/>
          </a:fontRef>
        </p:style>
      </p:cxnSp>
      <p:sp>
        <p:nvSpPr>
          <p:cNvPr id="12" name="TextBox 6"/>
          <p:cNvSpPr txBox="1">
            <a:spLocks noChangeArrowheads="1"/>
          </p:cNvSpPr>
          <p:nvPr/>
        </p:nvSpPr>
        <p:spPr bwMode="auto">
          <a:xfrm>
            <a:off x="196189" y="3066061"/>
            <a:ext cx="1524000" cy="36933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dirty="0" smtClean="0"/>
              <a:t>Magnet Insert</a:t>
            </a:r>
            <a:endParaRPr lang="en-US" altLang="en-US" sz="1800" dirty="0"/>
          </a:p>
        </p:txBody>
      </p:sp>
      <p:cxnSp>
        <p:nvCxnSpPr>
          <p:cNvPr id="14" name="Straight Arrow Connector 13"/>
          <p:cNvCxnSpPr/>
          <p:nvPr/>
        </p:nvCxnSpPr>
        <p:spPr>
          <a:xfrm>
            <a:off x="558076" y="3435393"/>
            <a:ext cx="280124" cy="374607"/>
          </a:xfrm>
          <a:prstGeom prst="straightConnector1">
            <a:avLst/>
          </a:prstGeom>
          <a:ln>
            <a:solidFill>
              <a:srgbClr val="FF0000"/>
            </a:solidFill>
            <a:tailEnd type="arrow"/>
          </a:ln>
        </p:spPr>
        <p:style>
          <a:lnRef idx="3">
            <a:schemeClr val="accent6"/>
          </a:lnRef>
          <a:fillRef idx="0">
            <a:schemeClr val="accent6"/>
          </a:fillRef>
          <a:effectRef idx="2">
            <a:schemeClr val="accent6"/>
          </a:effectRef>
          <a:fontRef idx="minor">
            <a:schemeClr val="tx1"/>
          </a:fontRef>
        </p:style>
      </p:cxn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33800" y="3810000"/>
            <a:ext cx="569728"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5"/>
          <p:cNvSpPr txBox="1">
            <a:spLocks noChangeArrowheads="1"/>
          </p:cNvSpPr>
          <p:nvPr/>
        </p:nvSpPr>
        <p:spPr bwMode="auto">
          <a:xfrm>
            <a:off x="2743200" y="2810470"/>
            <a:ext cx="1629304" cy="92333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dirty="0" smtClean="0"/>
              <a:t>(LTS) Low </a:t>
            </a:r>
            <a:r>
              <a:rPr lang="en-US" altLang="en-US" sz="1800" dirty="0"/>
              <a:t>Temperature Stages Of ADR</a:t>
            </a:r>
          </a:p>
        </p:txBody>
      </p:sp>
      <p:cxnSp>
        <p:nvCxnSpPr>
          <p:cNvPr id="16" name="Straight Arrow Connector 15"/>
          <p:cNvCxnSpPr/>
          <p:nvPr/>
        </p:nvCxnSpPr>
        <p:spPr>
          <a:xfrm>
            <a:off x="3352800" y="3737759"/>
            <a:ext cx="438150" cy="758041"/>
          </a:xfrm>
          <a:prstGeom prst="straightConnector1">
            <a:avLst/>
          </a:prstGeom>
          <a:ln>
            <a:solidFill>
              <a:srgbClr val="FF0000"/>
            </a:solidFill>
            <a:tailEnd type="arrow"/>
          </a:ln>
        </p:spPr>
        <p:style>
          <a:lnRef idx="3">
            <a:schemeClr val="accent6"/>
          </a:lnRef>
          <a:fillRef idx="0">
            <a:schemeClr val="accent6"/>
          </a:fillRef>
          <a:effectRef idx="2">
            <a:schemeClr val="accent6"/>
          </a:effectRef>
          <a:fontRef idx="minor">
            <a:schemeClr val="tx1"/>
          </a:fontRef>
        </p:style>
      </p:cxnSp>
      <p:cxnSp>
        <p:nvCxnSpPr>
          <p:cNvPr id="17" name="Straight Arrow Connector 16"/>
          <p:cNvCxnSpPr/>
          <p:nvPr/>
        </p:nvCxnSpPr>
        <p:spPr>
          <a:xfrm flipH="1">
            <a:off x="2667000" y="3737759"/>
            <a:ext cx="567400" cy="910441"/>
          </a:xfrm>
          <a:prstGeom prst="straightConnector1">
            <a:avLst/>
          </a:prstGeom>
          <a:ln>
            <a:solidFill>
              <a:srgbClr val="FF0000"/>
            </a:solidFill>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40505806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95300" y="228600"/>
            <a:ext cx="8915400" cy="1143000"/>
          </a:xfrm>
        </p:spPr>
        <p:txBody>
          <a:bodyPr/>
          <a:lstStyle/>
          <a:p>
            <a:pPr eaLnBrk="1" hangingPunct="1"/>
            <a:r>
              <a:rPr lang="en-US" altLang="en-US" dirty="0" smtClean="0">
                <a:solidFill>
                  <a:srgbClr val="0000FF"/>
                </a:solidFill>
              </a:rPr>
              <a:t>Low Temperature Stages Of ADR</a:t>
            </a:r>
          </a:p>
        </p:txBody>
      </p:sp>
      <p:sp>
        <p:nvSpPr>
          <p:cNvPr id="15363" name="TextBox 4"/>
          <p:cNvSpPr txBox="1">
            <a:spLocks noChangeArrowheads="1"/>
          </p:cNvSpPr>
          <p:nvPr/>
        </p:nvSpPr>
        <p:spPr bwMode="auto">
          <a:xfrm>
            <a:off x="1436027" y="2840038"/>
            <a:ext cx="1700873" cy="6461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dirty="0" smtClean="0"/>
              <a:t>AC Resistivity</a:t>
            </a:r>
            <a:endParaRPr lang="en-US" altLang="en-US" sz="1800" dirty="0"/>
          </a:p>
          <a:p>
            <a:pPr eaLnBrk="1" hangingPunct="1">
              <a:spcBef>
                <a:spcPct val="0"/>
              </a:spcBef>
              <a:buFontTx/>
              <a:buNone/>
            </a:pPr>
            <a:r>
              <a:rPr lang="en-US" altLang="en-US" sz="1800" dirty="0"/>
              <a:t>Sample Holder</a:t>
            </a:r>
          </a:p>
        </p:txBody>
      </p:sp>
      <p:sp>
        <p:nvSpPr>
          <p:cNvPr id="15364" name="TextBox 5"/>
          <p:cNvSpPr txBox="1">
            <a:spLocks noChangeArrowheads="1"/>
          </p:cNvSpPr>
          <p:nvPr/>
        </p:nvSpPr>
        <p:spPr bwMode="auto">
          <a:xfrm>
            <a:off x="1489340" y="4459288"/>
            <a:ext cx="1449785" cy="6461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t>Sensors and Heater</a:t>
            </a:r>
          </a:p>
        </p:txBody>
      </p:sp>
      <p:sp>
        <p:nvSpPr>
          <p:cNvPr id="15365" name="TextBox 6"/>
          <p:cNvSpPr txBox="1">
            <a:spLocks noChangeArrowheads="1"/>
          </p:cNvSpPr>
          <p:nvPr/>
        </p:nvSpPr>
        <p:spPr bwMode="auto">
          <a:xfrm>
            <a:off x="1489340" y="5257800"/>
            <a:ext cx="1284685" cy="36988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t>Salt Pill</a:t>
            </a:r>
          </a:p>
        </p:txBody>
      </p:sp>
      <p:sp>
        <p:nvSpPr>
          <p:cNvPr id="15366" name="TextBox 7"/>
          <p:cNvSpPr txBox="1">
            <a:spLocks noChangeArrowheads="1"/>
          </p:cNvSpPr>
          <p:nvPr/>
        </p:nvSpPr>
        <p:spPr bwMode="auto">
          <a:xfrm>
            <a:off x="1485900" y="3544669"/>
            <a:ext cx="1790700" cy="646331"/>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dirty="0" smtClean="0"/>
              <a:t>AC Susceptibility </a:t>
            </a:r>
            <a:r>
              <a:rPr lang="en-US" altLang="en-US" sz="1800" dirty="0"/>
              <a:t>Coil</a:t>
            </a:r>
          </a:p>
        </p:txBody>
      </p:sp>
      <p:sp>
        <p:nvSpPr>
          <p:cNvPr id="15367" name="TextBox 8"/>
          <p:cNvSpPr txBox="1">
            <a:spLocks noChangeArrowheads="1"/>
          </p:cNvSpPr>
          <p:nvPr/>
        </p:nvSpPr>
        <p:spPr bwMode="auto">
          <a:xfrm>
            <a:off x="1960562" y="2362200"/>
            <a:ext cx="916650" cy="36988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t>1K Pot</a:t>
            </a:r>
          </a:p>
        </p:txBody>
      </p:sp>
      <p:pic>
        <p:nvPicPr>
          <p:cNvPr id="15371"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821" y="1371600"/>
            <a:ext cx="1308761"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3" name="Straight Arrow Connector 22"/>
          <p:cNvCxnSpPr/>
          <p:nvPr/>
        </p:nvCxnSpPr>
        <p:spPr>
          <a:xfrm flipH="1" flipV="1">
            <a:off x="909770" y="2362200"/>
            <a:ext cx="1050792" cy="185738"/>
          </a:xfrm>
          <a:prstGeom prst="straightConnector1">
            <a:avLst/>
          </a:prstGeom>
          <a:ln>
            <a:solidFill>
              <a:srgbClr val="FF0000"/>
            </a:solidFill>
            <a:tailEnd type="arrow"/>
          </a:ln>
        </p:spPr>
        <p:style>
          <a:lnRef idx="3">
            <a:schemeClr val="accent6"/>
          </a:lnRef>
          <a:fillRef idx="0">
            <a:schemeClr val="accent6"/>
          </a:fillRef>
          <a:effectRef idx="2">
            <a:schemeClr val="accent6"/>
          </a:effectRef>
          <a:fontRef idx="minor">
            <a:schemeClr val="tx1"/>
          </a:fontRef>
        </p:style>
      </p:cxnSp>
      <p:cxnSp>
        <p:nvCxnSpPr>
          <p:cNvPr id="25" name="Straight Arrow Connector 24"/>
          <p:cNvCxnSpPr/>
          <p:nvPr/>
        </p:nvCxnSpPr>
        <p:spPr>
          <a:xfrm flipH="1" flipV="1">
            <a:off x="911490" y="3148014"/>
            <a:ext cx="524537" cy="3175"/>
          </a:xfrm>
          <a:prstGeom prst="straightConnector1">
            <a:avLst/>
          </a:prstGeom>
          <a:ln>
            <a:solidFill>
              <a:srgbClr val="FF0000"/>
            </a:solidFill>
            <a:tailEnd type="arrow"/>
          </a:ln>
        </p:spPr>
        <p:style>
          <a:lnRef idx="3">
            <a:schemeClr val="accent6"/>
          </a:lnRef>
          <a:fillRef idx="0">
            <a:schemeClr val="accent6"/>
          </a:fillRef>
          <a:effectRef idx="2">
            <a:schemeClr val="accent6"/>
          </a:effectRef>
          <a:fontRef idx="minor">
            <a:schemeClr val="tx1"/>
          </a:fontRef>
        </p:style>
      </p:cxnSp>
      <p:cxnSp>
        <p:nvCxnSpPr>
          <p:cNvPr id="27" name="Straight Arrow Connector 26"/>
          <p:cNvCxnSpPr>
            <a:stCxn id="15366" idx="1"/>
          </p:cNvCxnSpPr>
          <p:nvPr/>
        </p:nvCxnSpPr>
        <p:spPr>
          <a:xfrm flipH="1" flipV="1">
            <a:off x="957924" y="3820894"/>
            <a:ext cx="527976" cy="46941"/>
          </a:xfrm>
          <a:prstGeom prst="straightConnector1">
            <a:avLst/>
          </a:prstGeom>
          <a:ln>
            <a:solidFill>
              <a:srgbClr val="FF0000"/>
            </a:solidFill>
            <a:tailEnd type="arrow"/>
          </a:ln>
        </p:spPr>
        <p:style>
          <a:lnRef idx="3">
            <a:schemeClr val="accent6"/>
          </a:lnRef>
          <a:fillRef idx="0">
            <a:schemeClr val="accent6"/>
          </a:fillRef>
          <a:effectRef idx="2">
            <a:schemeClr val="accent6"/>
          </a:effectRef>
          <a:fontRef idx="minor">
            <a:schemeClr val="tx1"/>
          </a:fontRef>
        </p:style>
      </p:cxnSp>
      <p:cxnSp>
        <p:nvCxnSpPr>
          <p:cNvPr id="30" name="Straight Arrow Connector 29"/>
          <p:cNvCxnSpPr/>
          <p:nvPr/>
        </p:nvCxnSpPr>
        <p:spPr>
          <a:xfrm flipH="1" flipV="1">
            <a:off x="957925" y="4300538"/>
            <a:ext cx="524536" cy="158750"/>
          </a:xfrm>
          <a:prstGeom prst="straightConnector1">
            <a:avLst/>
          </a:prstGeom>
          <a:ln>
            <a:solidFill>
              <a:srgbClr val="FF0000"/>
            </a:solidFill>
            <a:tailEnd type="arrow"/>
          </a:ln>
        </p:spPr>
        <p:style>
          <a:lnRef idx="3">
            <a:schemeClr val="accent6"/>
          </a:lnRef>
          <a:fillRef idx="0">
            <a:schemeClr val="accent6"/>
          </a:fillRef>
          <a:effectRef idx="2">
            <a:schemeClr val="accent6"/>
          </a:effectRef>
          <a:fontRef idx="minor">
            <a:schemeClr val="tx1"/>
          </a:fontRef>
        </p:style>
      </p:cxnSp>
      <p:cxnSp>
        <p:nvCxnSpPr>
          <p:cNvPr id="32" name="Straight Arrow Connector 31"/>
          <p:cNvCxnSpPr/>
          <p:nvPr/>
        </p:nvCxnSpPr>
        <p:spPr>
          <a:xfrm flipH="1" flipV="1">
            <a:off x="957925" y="5170488"/>
            <a:ext cx="517657" cy="169862"/>
          </a:xfrm>
          <a:prstGeom prst="straightConnector1">
            <a:avLst/>
          </a:prstGeom>
          <a:ln>
            <a:solidFill>
              <a:srgbClr val="FF0000"/>
            </a:solidFill>
            <a:tailEnd type="arrow"/>
          </a:ln>
        </p:spPr>
        <p:style>
          <a:lnRef idx="3">
            <a:schemeClr val="accent6"/>
          </a:lnRef>
          <a:fillRef idx="0">
            <a:schemeClr val="accent6"/>
          </a:fillRef>
          <a:effectRef idx="2">
            <a:schemeClr val="accent6"/>
          </a:effectRef>
          <a:fontRef idx="minor">
            <a:schemeClr val="tx1"/>
          </a:fontRef>
        </p:style>
      </p:cxnSp>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6600" y="1143000"/>
            <a:ext cx="1542507" cy="5580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17116" y="1207510"/>
            <a:ext cx="1919768" cy="3321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39563" y="1277912"/>
            <a:ext cx="1714037" cy="3882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2"/>
          <p:cNvPicPr>
            <a:picLocks noChangeAspect="1" noChangeArrowheads="1"/>
          </p:cNvPicPr>
          <p:nvPr/>
        </p:nvPicPr>
        <p:blipFill>
          <a:blip r:embed="rId7" cstate="print">
            <a:extLst>
              <a:ext uri="{BEBA8EAE-BF5A-486C-A8C5-ECC9F3942E4B}">
                <a14:imgProps xmlns:a14="http://schemas.microsoft.com/office/drawing/2010/main">
                  <a14:imgLayer r:embed="rId8">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5181600" y="4953000"/>
            <a:ext cx="2560084" cy="15554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8896581" y="5255419"/>
            <a:ext cx="851708" cy="369332"/>
          </a:xfrm>
          <a:prstGeom prst="rect">
            <a:avLst/>
          </a:prstGeom>
          <a:noFill/>
        </p:spPr>
        <p:txBody>
          <a:bodyPr wrap="none" rtlCol="0">
            <a:spAutoFit/>
          </a:bodyPr>
          <a:lstStyle/>
          <a:p>
            <a:r>
              <a:rPr lang="en-US" dirty="0" smtClean="0"/>
              <a:t>1K POT</a:t>
            </a:r>
            <a:endParaRPr lang="en-US" dirty="0"/>
          </a:p>
        </p:txBody>
      </p:sp>
      <p:sp>
        <p:nvSpPr>
          <p:cNvPr id="5" name="TextBox 4"/>
          <p:cNvSpPr txBox="1"/>
          <p:nvPr/>
        </p:nvSpPr>
        <p:spPr>
          <a:xfrm>
            <a:off x="5522395" y="4543984"/>
            <a:ext cx="1298304" cy="369332"/>
          </a:xfrm>
          <a:prstGeom prst="rect">
            <a:avLst/>
          </a:prstGeom>
          <a:noFill/>
        </p:spPr>
        <p:txBody>
          <a:bodyPr wrap="none" rtlCol="0">
            <a:spAutoFit/>
          </a:bodyPr>
          <a:lstStyle/>
          <a:p>
            <a:r>
              <a:rPr lang="en-US" dirty="0" smtClean="0"/>
              <a:t>Heat Switch</a:t>
            </a:r>
            <a:endParaRPr lang="en-US" dirty="0"/>
          </a:p>
        </p:txBody>
      </p:sp>
      <p:cxnSp>
        <p:nvCxnSpPr>
          <p:cNvPr id="24" name="Straight Arrow Connector 23"/>
          <p:cNvCxnSpPr/>
          <p:nvPr/>
        </p:nvCxnSpPr>
        <p:spPr>
          <a:xfrm flipV="1">
            <a:off x="6019800" y="4151314"/>
            <a:ext cx="75873" cy="392670"/>
          </a:xfrm>
          <a:prstGeom prst="straightConnector1">
            <a:avLst/>
          </a:prstGeom>
          <a:ln>
            <a:solidFill>
              <a:srgbClr val="FF0000"/>
            </a:solidFill>
            <a:tailEnd type="arrow"/>
          </a:ln>
        </p:spPr>
        <p:style>
          <a:lnRef idx="3">
            <a:schemeClr val="accent6"/>
          </a:lnRef>
          <a:fillRef idx="0">
            <a:schemeClr val="accent6"/>
          </a:fillRef>
          <a:effectRef idx="2">
            <a:schemeClr val="accent6"/>
          </a:effectRef>
          <a:fontRef idx="minor">
            <a:schemeClr val="tx1"/>
          </a:fontRef>
        </p:style>
      </p:cxnSp>
      <p:cxnSp>
        <p:nvCxnSpPr>
          <p:cNvPr id="26" name="Straight Arrow Connector 25"/>
          <p:cNvCxnSpPr>
            <a:stCxn id="2" idx="0"/>
          </p:cNvCxnSpPr>
          <p:nvPr/>
        </p:nvCxnSpPr>
        <p:spPr>
          <a:xfrm flipH="1" flipV="1">
            <a:off x="9220313" y="4162078"/>
            <a:ext cx="102122" cy="1093341"/>
          </a:xfrm>
          <a:prstGeom prst="straightConnector1">
            <a:avLst/>
          </a:prstGeom>
          <a:ln>
            <a:solidFill>
              <a:srgbClr val="FF0000"/>
            </a:solidFill>
            <a:tailEnd type="arrow"/>
          </a:ln>
        </p:spPr>
        <p:style>
          <a:lnRef idx="3">
            <a:schemeClr val="accent6"/>
          </a:lnRef>
          <a:fillRef idx="0">
            <a:schemeClr val="accent6"/>
          </a:fillRef>
          <a:effectRef idx="2">
            <a:schemeClr val="accent6"/>
          </a:effectRef>
          <a:fontRef idx="minor">
            <a:schemeClr val="tx1"/>
          </a:fontRef>
        </p:style>
      </p:cxnSp>
      <p:sp>
        <p:nvSpPr>
          <p:cNvPr id="3" name="TextBox 2"/>
          <p:cNvSpPr txBox="1"/>
          <p:nvPr/>
        </p:nvSpPr>
        <p:spPr>
          <a:xfrm>
            <a:off x="8077200" y="5943600"/>
            <a:ext cx="1872116" cy="646331"/>
          </a:xfrm>
          <a:prstGeom prst="rect">
            <a:avLst/>
          </a:prstGeom>
          <a:noFill/>
        </p:spPr>
        <p:txBody>
          <a:bodyPr wrap="none" rtlCol="0">
            <a:spAutoFit/>
          </a:bodyPr>
          <a:lstStyle/>
          <a:p>
            <a:r>
              <a:rPr lang="en-US" dirty="0" smtClean="0"/>
              <a:t>Kevlar thread</a:t>
            </a:r>
          </a:p>
          <a:p>
            <a:r>
              <a:rPr lang="en-US" dirty="0" smtClean="0"/>
              <a:t> Thermal Isolation</a:t>
            </a:r>
            <a:endParaRPr lang="en-US" dirty="0"/>
          </a:p>
        </p:txBody>
      </p:sp>
      <p:cxnSp>
        <p:nvCxnSpPr>
          <p:cNvPr id="29" name="Straight Arrow Connector 28"/>
          <p:cNvCxnSpPr>
            <a:endCxn id="28" idx="3"/>
          </p:cNvCxnSpPr>
          <p:nvPr/>
        </p:nvCxnSpPr>
        <p:spPr>
          <a:xfrm flipH="1" flipV="1">
            <a:off x="7741684" y="5730741"/>
            <a:ext cx="971038" cy="212859"/>
          </a:xfrm>
          <a:prstGeom prst="straightConnector1">
            <a:avLst/>
          </a:prstGeom>
          <a:ln>
            <a:solidFill>
              <a:srgbClr val="FF0000"/>
            </a:solidFill>
            <a:tailEnd type="arrow"/>
          </a:ln>
        </p:spPr>
        <p:style>
          <a:lnRef idx="3">
            <a:schemeClr val="accent6"/>
          </a:lnRef>
          <a:fillRef idx="0">
            <a:schemeClr val="accent6"/>
          </a:fillRef>
          <a:effectRef idx="2">
            <a:schemeClr val="accent6"/>
          </a:effectRef>
          <a:fontRef idx="minor">
            <a:schemeClr val="tx1"/>
          </a:fontRef>
        </p:style>
      </p:cxnSp>
      <p:cxnSp>
        <p:nvCxnSpPr>
          <p:cNvPr id="31" name="Straight Arrow Connector 30"/>
          <p:cNvCxnSpPr>
            <a:stCxn id="15365" idx="3"/>
          </p:cNvCxnSpPr>
          <p:nvPr/>
        </p:nvCxnSpPr>
        <p:spPr>
          <a:xfrm>
            <a:off x="2774025" y="5442744"/>
            <a:ext cx="1112175" cy="824021"/>
          </a:xfrm>
          <a:prstGeom prst="straightConnector1">
            <a:avLst/>
          </a:prstGeom>
          <a:ln>
            <a:solidFill>
              <a:srgbClr val="FF0000"/>
            </a:solidFill>
            <a:tailEnd type="arrow"/>
          </a:ln>
        </p:spPr>
        <p:style>
          <a:lnRef idx="3">
            <a:schemeClr val="accent6"/>
          </a:lnRef>
          <a:fillRef idx="0">
            <a:schemeClr val="accent6"/>
          </a:fillRef>
          <a:effectRef idx="2">
            <a:schemeClr val="accent6"/>
          </a:effectRef>
          <a:fontRef idx="minor">
            <a:schemeClr val="tx1"/>
          </a:fontRef>
        </p:style>
      </p:cxnSp>
      <p:cxnSp>
        <p:nvCxnSpPr>
          <p:cNvPr id="33" name="Straight Arrow Connector 32"/>
          <p:cNvCxnSpPr>
            <a:stCxn id="15364" idx="3"/>
          </p:cNvCxnSpPr>
          <p:nvPr/>
        </p:nvCxnSpPr>
        <p:spPr>
          <a:xfrm>
            <a:off x="2939125" y="4782344"/>
            <a:ext cx="794675" cy="130972"/>
          </a:xfrm>
          <a:prstGeom prst="straightConnector1">
            <a:avLst/>
          </a:prstGeom>
          <a:ln>
            <a:solidFill>
              <a:srgbClr val="FF0000"/>
            </a:solidFill>
            <a:tailEnd type="arrow"/>
          </a:ln>
        </p:spPr>
        <p:style>
          <a:lnRef idx="3">
            <a:schemeClr val="accent6"/>
          </a:lnRef>
          <a:fillRef idx="0">
            <a:schemeClr val="accent6"/>
          </a:fillRef>
          <a:effectRef idx="2">
            <a:schemeClr val="accent6"/>
          </a:effectRef>
          <a:fontRef idx="minor">
            <a:schemeClr val="tx1"/>
          </a:fontRef>
        </p:style>
      </p:cxnSp>
      <p:cxnSp>
        <p:nvCxnSpPr>
          <p:cNvPr id="35" name="Straight Arrow Connector 34"/>
          <p:cNvCxnSpPr/>
          <p:nvPr/>
        </p:nvCxnSpPr>
        <p:spPr>
          <a:xfrm>
            <a:off x="2939125" y="2638728"/>
            <a:ext cx="1328075" cy="229489"/>
          </a:xfrm>
          <a:prstGeom prst="straightConnector1">
            <a:avLst/>
          </a:prstGeom>
          <a:ln>
            <a:solidFill>
              <a:srgbClr val="FF0000"/>
            </a:solidFill>
            <a:tailEnd type="arrow"/>
          </a:ln>
        </p:spPr>
        <p:style>
          <a:lnRef idx="3">
            <a:schemeClr val="accent6"/>
          </a:lnRef>
          <a:fillRef idx="0">
            <a:schemeClr val="accent6"/>
          </a:fillRef>
          <a:effectRef idx="2">
            <a:schemeClr val="accent6"/>
          </a:effectRef>
          <a:fontRef idx="minor">
            <a:schemeClr val="tx1"/>
          </a:fontRef>
        </p:style>
      </p:cxnSp>
      <p:sp>
        <p:nvSpPr>
          <p:cNvPr id="39" name="TextBox 8"/>
          <p:cNvSpPr txBox="1">
            <a:spLocks noChangeArrowheads="1"/>
          </p:cNvSpPr>
          <p:nvPr/>
        </p:nvSpPr>
        <p:spPr bwMode="auto">
          <a:xfrm>
            <a:off x="1828800" y="1859403"/>
            <a:ext cx="1110325" cy="36933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dirty="0"/>
              <a:t>1K </a:t>
            </a:r>
            <a:r>
              <a:rPr lang="en-US" altLang="en-US" sz="1800" dirty="0" smtClean="0"/>
              <a:t>Plate</a:t>
            </a:r>
            <a:endParaRPr lang="en-US" altLang="en-US" sz="1800" dirty="0"/>
          </a:p>
        </p:txBody>
      </p:sp>
      <p:cxnSp>
        <p:nvCxnSpPr>
          <p:cNvPr id="40" name="Straight Arrow Connector 39"/>
          <p:cNvCxnSpPr>
            <a:stCxn id="39" idx="1"/>
          </p:cNvCxnSpPr>
          <p:nvPr/>
        </p:nvCxnSpPr>
        <p:spPr>
          <a:xfrm flipH="1">
            <a:off x="971684" y="2044069"/>
            <a:ext cx="857116" cy="91862"/>
          </a:xfrm>
          <a:prstGeom prst="straightConnector1">
            <a:avLst/>
          </a:prstGeom>
          <a:ln>
            <a:solidFill>
              <a:srgbClr val="FF0000"/>
            </a:solidFill>
            <a:tailEnd type="arrow"/>
          </a:ln>
        </p:spPr>
        <p:style>
          <a:lnRef idx="3">
            <a:schemeClr val="accent6"/>
          </a:lnRef>
          <a:fillRef idx="0">
            <a:schemeClr val="accent6"/>
          </a:fillRef>
          <a:effectRef idx="2">
            <a:schemeClr val="accent6"/>
          </a:effectRef>
          <a:fontRef idx="minor">
            <a:schemeClr val="tx1"/>
          </a:fontRef>
        </p:style>
      </p:cxnSp>
      <p:cxnSp>
        <p:nvCxnSpPr>
          <p:cNvPr id="41" name="Straight Arrow Connector 40"/>
          <p:cNvCxnSpPr/>
          <p:nvPr/>
        </p:nvCxnSpPr>
        <p:spPr>
          <a:xfrm>
            <a:off x="3001038" y="2135931"/>
            <a:ext cx="602124" cy="412007"/>
          </a:xfrm>
          <a:prstGeom prst="straightConnector1">
            <a:avLst/>
          </a:prstGeom>
          <a:ln>
            <a:solidFill>
              <a:srgbClr val="FF0000"/>
            </a:solidFill>
            <a:tailEnd type="arrow"/>
          </a:ln>
        </p:spPr>
        <p:style>
          <a:lnRef idx="3">
            <a:schemeClr val="accent6"/>
          </a:lnRef>
          <a:fillRef idx="0">
            <a:schemeClr val="accent6"/>
          </a:fillRef>
          <a:effectRef idx="2">
            <a:schemeClr val="accent6"/>
          </a:effectRef>
          <a:fontRef idx="minor">
            <a:schemeClr val="tx1"/>
          </a:fontRef>
        </p:style>
      </p:cxnSp>
      <p:sp>
        <p:nvSpPr>
          <p:cNvPr id="34" name="TextBox 8"/>
          <p:cNvSpPr txBox="1">
            <a:spLocks noChangeArrowheads="1"/>
          </p:cNvSpPr>
          <p:nvPr/>
        </p:nvSpPr>
        <p:spPr bwMode="auto">
          <a:xfrm>
            <a:off x="1890713" y="1143000"/>
            <a:ext cx="1110325" cy="646331"/>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dirty="0" smtClean="0"/>
              <a:t>Sorb with Heater</a:t>
            </a:r>
            <a:endParaRPr lang="en-US" altLang="en-US" sz="1800" dirty="0"/>
          </a:p>
        </p:txBody>
      </p:sp>
      <p:cxnSp>
        <p:nvCxnSpPr>
          <p:cNvPr id="36" name="Straight Arrow Connector 35"/>
          <p:cNvCxnSpPr>
            <a:stCxn id="34" idx="1"/>
          </p:cNvCxnSpPr>
          <p:nvPr/>
        </p:nvCxnSpPr>
        <p:spPr>
          <a:xfrm flipH="1">
            <a:off x="685800" y="1466166"/>
            <a:ext cx="1204913" cy="323165"/>
          </a:xfrm>
          <a:prstGeom prst="straightConnector1">
            <a:avLst/>
          </a:prstGeom>
          <a:ln>
            <a:solidFill>
              <a:srgbClr val="FF0000"/>
            </a:solidFill>
            <a:tailEnd type="arrow"/>
          </a:ln>
        </p:spPr>
        <p:style>
          <a:lnRef idx="3">
            <a:schemeClr val="accent6"/>
          </a:lnRef>
          <a:fillRef idx="0">
            <a:schemeClr val="accent6"/>
          </a:fillRef>
          <a:effectRef idx="2">
            <a:schemeClr val="accent6"/>
          </a:effectRef>
          <a:fontRef idx="minor">
            <a:schemeClr val="tx1"/>
          </a:fontRef>
        </p:style>
      </p:cxnSp>
      <p:cxnSp>
        <p:nvCxnSpPr>
          <p:cNvPr id="37" name="Straight Arrow Connector 36"/>
          <p:cNvCxnSpPr/>
          <p:nvPr/>
        </p:nvCxnSpPr>
        <p:spPr>
          <a:xfrm>
            <a:off x="2939125" y="1627748"/>
            <a:ext cx="1328075" cy="462252"/>
          </a:xfrm>
          <a:prstGeom prst="straightConnector1">
            <a:avLst/>
          </a:prstGeom>
          <a:ln>
            <a:solidFill>
              <a:srgbClr val="FF0000"/>
            </a:solidFill>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6627947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1971676" y="609600"/>
            <a:ext cx="6181724" cy="762000"/>
          </a:xfrm>
        </p:spPr>
        <p:txBody>
          <a:bodyPr/>
          <a:lstStyle/>
          <a:p>
            <a:pPr marL="0" indent="0">
              <a:buNone/>
            </a:pPr>
            <a:r>
              <a:rPr lang="en-US" dirty="0" smtClean="0">
                <a:solidFill>
                  <a:srgbClr val="00B0F0"/>
                </a:solidFill>
              </a:rPr>
              <a:t>Standard Samples Measured in ADR</a:t>
            </a:r>
            <a:endParaRPr lang="en-US" dirty="0">
              <a:solidFill>
                <a:srgbClr val="00B0F0"/>
              </a:solidFill>
            </a:endParaRPr>
          </a:p>
        </p:txBody>
      </p:sp>
      <p:pic>
        <p:nvPicPr>
          <p:cNvPr id="3076" name="Picture 4"/>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7000"/>
                    </a14:imgEffect>
                  </a14:imgLayer>
                </a14:imgProps>
              </a:ext>
              <a:ext uri="{28A0092B-C50C-407E-A947-70E740481C1C}">
                <a14:useLocalDpi xmlns:a14="http://schemas.microsoft.com/office/drawing/2010/main" val="0"/>
              </a:ext>
            </a:extLst>
          </a:blip>
          <a:stretch>
            <a:fillRect/>
          </a:stretch>
        </p:blipFill>
        <p:spPr bwMode="auto">
          <a:xfrm>
            <a:off x="5138737" y="1676400"/>
            <a:ext cx="4767263" cy="502920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D:\Anil Kumar\ANIL\Admin Personal\CR\2017 Presentation\Asset Colocium\Suscepti.png"/>
          <p:cNvPicPr>
            <a:picLocks noChangeAspect="1" noChangeArrowheads="1"/>
          </p:cNvPicPr>
          <p:nvPr/>
        </p:nvPicPr>
        <p:blipFill>
          <a:blip r:embed="rId5">
            <a:extLst>
              <a:ext uri="{BEBA8EAE-BF5A-486C-A8C5-ECC9F3942E4B}">
                <a14:imgProps xmlns:a14="http://schemas.microsoft.com/office/drawing/2010/main">
                  <a14:imgLayer r:embed="rId6">
                    <a14:imgEffect>
                      <a14:colorTemperature colorTemp="7000"/>
                    </a14:imgEffect>
                  </a14:imgLayer>
                </a14:imgProps>
              </a:ext>
              <a:ext uri="{28A0092B-C50C-407E-A947-70E740481C1C}">
                <a14:useLocalDpi xmlns:a14="http://schemas.microsoft.com/office/drawing/2010/main" val="0"/>
              </a:ext>
            </a:extLst>
          </a:blip>
          <a:srcRect/>
          <a:stretch>
            <a:fillRect/>
          </a:stretch>
        </p:blipFill>
        <p:spPr bwMode="auto">
          <a:xfrm>
            <a:off x="0" y="1447800"/>
            <a:ext cx="5133197" cy="54483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696200" y="2057400"/>
            <a:ext cx="851515" cy="369332"/>
          </a:xfrm>
          <a:prstGeom prst="rect">
            <a:avLst/>
          </a:prstGeom>
          <a:noFill/>
        </p:spPr>
        <p:txBody>
          <a:bodyPr wrap="none" rtlCol="0">
            <a:spAutoFit/>
          </a:bodyPr>
          <a:lstStyle/>
          <a:p>
            <a:r>
              <a:rPr lang="en-US" dirty="0"/>
              <a:t>I</a:t>
            </a:r>
            <a:r>
              <a:rPr lang="en-US" dirty="0" smtClean="0"/>
              <a:t>=10µA</a:t>
            </a:r>
            <a:endParaRPr lang="en-US" dirty="0"/>
          </a:p>
        </p:txBody>
      </p:sp>
    </p:spTree>
    <p:extLst>
      <p:ext uri="{BB962C8B-B14F-4D97-AF65-F5344CB8AC3E}">
        <p14:creationId xmlns:p14="http://schemas.microsoft.com/office/powerpoint/2010/main" val="40372478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304800"/>
            <a:ext cx="8915400" cy="1752600"/>
          </a:xfrm>
        </p:spPr>
        <p:txBody>
          <a:bodyPr/>
          <a:lstStyle/>
          <a:p>
            <a:pPr marL="457200" lvl="0" indent="-457200" eaLnBrk="1" fontAlgn="auto" hangingPunct="1">
              <a:spcBef>
                <a:spcPts val="0"/>
              </a:spcBef>
              <a:spcAft>
                <a:spcPts val="0"/>
              </a:spcAft>
            </a:pPr>
            <a:r>
              <a:rPr lang="en-US" b="1" i="0" dirty="0" smtClean="0">
                <a:solidFill>
                  <a:srgbClr val="5A1B31"/>
                </a:solidFill>
                <a:effectLst/>
                <a:latin typeface="Helvetica-Bold"/>
              </a:rPr>
              <a:t/>
            </a:r>
            <a:br>
              <a:rPr lang="en-US" b="1" i="0" dirty="0" smtClean="0">
                <a:solidFill>
                  <a:srgbClr val="5A1B31"/>
                </a:solidFill>
                <a:effectLst/>
                <a:latin typeface="Helvetica-Bold"/>
              </a:rPr>
            </a:br>
            <a:r>
              <a:rPr lang="en-US" b="1" i="0" dirty="0" smtClean="0">
                <a:solidFill>
                  <a:srgbClr val="5A1B31"/>
                </a:solidFill>
                <a:effectLst/>
                <a:latin typeface="Helvetica-Bold"/>
              </a:rPr>
              <a:t>History</a:t>
            </a:r>
            <a:r>
              <a:rPr lang="en-US" dirty="0" smtClean="0"/>
              <a:t> </a:t>
            </a:r>
            <a:br>
              <a:rPr lang="en-US" dirty="0" smtClean="0"/>
            </a:br>
            <a:r>
              <a:rPr lang="en-US" altLang="en-US" sz="3600" dirty="0">
                <a:solidFill>
                  <a:srgbClr val="0000FF"/>
                </a:solidFill>
                <a:ea typeface="+mn-ea"/>
                <a:cs typeface="+mn-cs"/>
              </a:rPr>
              <a:t>Dilution Refrigerator System(DRS)</a:t>
            </a:r>
            <a:br>
              <a:rPr lang="en-US" altLang="en-US" sz="3600" dirty="0">
                <a:solidFill>
                  <a:srgbClr val="0000FF"/>
                </a:solidFill>
                <a:ea typeface="+mn-ea"/>
                <a:cs typeface="+mn-cs"/>
              </a:rPr>
            </a:br>
            <a:r>
              <a:rPr lang="en-US" dirty="0" smtClean="0"/>
              <a:t/>
            </a:r>
            <a:br>
              <a:rPr lang="en-US" dirty="0" smtClean="0"/>
            </a:br>
            <a:endParaRPr lang="en-US" dirty="0"/>
          </a:p>
        </p:txBody>
      </p:sp>
      <p:sp>
        <p:nvSpPr>
          <p:cNvPr id="3" name="Content Placeholder 2"/>
          <p:cNvSpPr>
            <a:spLocks noGrp="1"/>
          </p:cNvSpPr>
          <p:nvPr>
            <p:ph idx="1"/>
          </p:nvPr>
        </p:nvSpPr>
        <p:spPr>
          <a:xfrm>
            <a:off x="0" y="2179637"/>
            <a:ext cx="9906000" cy="4525963"/>
          </a:xfrm>
        </p:spPr>
        <p:txBody>
          <a:bodyPr/>
          <a:lstStyle/>
          <a:p>
            <a:pPr>
              <a:buFont typeface="Wingdings" panose="05000000000000000000" pitchFamily="2" charset="2"/>
              <a:buChar char="v"/>
            </a:pPr>
            <a:r>
              <a:rPr lang="en-US" b="0" i="0" dirty="0" smtClean="0">
                <a:solidFill>
                  <a:srgbClr val="000000"/>
                </a:solidFill>
                <a:effectLst/>
                <a:latin typeface="Helvetica"/>
              </a:rPr>
              <a:t> Cooling to </a:t>
            </a:r>
            <a:r>
              <a:rPr lang="en-US" b="0" i="0" dirty="0" err="1" smtClean="0">
                <a:solidFill>
                  <a:srgbClr val="000000"/>
                </a:solidFill>
                <a:effectLst/>
                <a:latin typeface="Helvetica"/>
              </a:rPr>
              <a:t>milli</a:t>
            </a:r>
            <a:r>
              <a:rPr lang="en-US" b="0" i="0" dirty="0" smtClean="0">
                <a:solidFill>
                  <a:srgbClr val="000000"/>
                </a:solidFill>
                <a:effectLst/>
                <a:latin typeface="Helvetica"/>
              </a:rPr>
              <a:t>-Kelvin temperatures by </a:t>
            </a:r>
            <a:r>
              <a:rPr lang="en-US" dirty="0">
                <a:latin typeface="Frutiger-Light"/>
              </a:rPr>
              <a:t>dilution refrigerator</a:t>
            </a:r>
            <a:r>
              <a:rPr lang="en-US" dirty="0"/>
              <a:t> </a:t>
            </a:r>
            <a:r>
              <a:rPr lang="en-US" b="0" i="0" dirty="0" smtClean="0">
                <a:effectLst/>
                <a:latin typeface="Helvetica"/>
              </a:rPr>
              <a:t> was proposed by.</a:t>
            </a:r>
          </a:p>
          <a:p>
            <a:pPr marL="0" indent="0">
              <a:buNone/>
            </a:pPr>
            <a:r>
              <a:rPr lang="en-US" sz="2400" dirty="0" smtClean="0">
                <a:solidFill>
                  <a:srgbClr val="000000"/>
                </a:solidFill>
                <a:latin typeface="Helvetica"/>
              </a:rPr>
              <a:t>    </a:t>
            </a:r>
            <a:r>
              <a:rPr lang="en-US" sz="2400" b="0" i="0" dirty="0" smtClean="0">
                <a:solidFill>
                  <a:srgbClr val="000000"/>
                </a:solidFill>
                <a:effectLst/>
                <a:latin typeface="Helvetica"/>
              </a:rPr>
              <a:t>– H. London 1951.</a:t>
            </a:r>
            <a:br>
              <a:rPr lang="en-US" sz="2400" b="0" i="0" dirty="0" smtClean="0">
                <a:solidFill>
                  <a:srgbClr val="000000"/>
                </a:solidFill>
                <a:effectLst/>
                <a:latin typeface="Helvetica"/>
              </a:rPr>
            </a:br>
            <a:r>
              <a:rPr lang="en-US" sz="2400" b="0" i="0" dirty="0" smtClean="0">
                <a:solidFill>
                  <a:srgbClr val="000000"/>
                </a:solidFill>
                <a:effectLst/>
                <a:latin typeface="Helvetica"/>
              </a:rPr>
              <a:t>    – </a:t>
            </a:r>
            <a:r>
              <a:rPr lang="en-US" sz="2400" dirty="0">
                <a:solidFill>
                  <a:srgbClr val="000000"/>
                </a:solidFill>
                <a:latin typeface="CMR10"/>
              </a:rPr>
              <a:t>H. London, G.R. Clarke, and E. Mendoza</a:t>
            </a:r>
            <a:r>
              <a:rPr lang="en-US" sz="2400" dirty="0"/>
              <a:t> </a:t>
            </a:r>
            <a:r>
              <a:rPr lang="en-US" sz="2400" dirty="0" smtClean="0">
                <a:solidFill>
                  <a:srgbClr val="000000"/>
                </a:solidFill>
                <a:latin typeface="Helvetica"/>
              </a:rPr>
              <a:t>1962</a:t>
            </a:r>
            <a:r>
              <a:rPr lang="en-US" sz="2400" dirty="0"/>
              <a:t/>
            </a:r>
            <a:br>
              <a:rPr lang="en-US" sz="2400" dirty="0"/>
            </a:br>
            <a:endParaRPr lang="en-US" sz="2400" dirty="0">
              <a:solidFill>
                <a:srgbClr val="000000"/>
              </a:solidFill>
              <a:latin typeface="Helvetica"/>
            </a:endParaRPr>
          </a:p>
          <a:p>
            <a:pPr>
              <a:buFont typeface="Wingdings" panose="05000000000000000000" pitchFamily="2" charset="2"/>
              <a:buChar char="v"/>
            </a:pPr>
            <a:r>
              <a:rPr lang="en-US" sz="3600" b="0" i="0" dirty="0" smtClean="0">
                <a:solidFill>
                  <a:srgbClr val="000000"/>
                </a:solidFill>
                <a:effectLst/>
                <a:latin typeface="Helvetica"/>
              </a:rPr>
              <a:t>The first practical demonstration was by.</a:t>
            </a:r>
            <a:br>
              <a:rPr lang="en-US" sz="3600" b="0" i="0" dirty="0" smtClean="0">
                <a:solidFill>
                  <a:srgbClr val="000000"/>
                </a:solidFill>
                <a:effectLst/>
                <a:latin typeface="Helvetica"/>
              </a:rPr>
            </a:br>
            <a:r>
              <a:rPr lang="en-US" sz="2400" b="0" i="0" dirty="0" smtClean="0">
                <a:solidFill>
                  <a:srgbClr val="000000"/>
                </a:solidFill>
                <a:effectLst/>
                <a:latin typeface="Helvetica"/>
              </a:rPr>
              <a:t>– </a:t>
            </a:r>
            <a:r>
              <a:rPr lang="en-US" sz="2400" dirty="0">
                <a:solidFill>
                  <a:srgbClr val="000000"/>
                </a:solidFill>
                <a:latin typeface="BookAntiqua"/>
              </a:rPr>
              <a:t>Das, </a:t>
            </a:r>
            <a:r>
              <a:rPr lang="en-US" sz="2400" dirty="0" err="1">
                <a:solidFill>
                  <a:srgbClr val="000000"/>
                </a:solidFill>
                <a:latin typeface="BookAntiqua"/>
              </a:rPr>
              <a:t>DeBruyn</a:t>
            </a:r>
            <a:r>
              <a:rPr lang="en-US" sz="2400" dirty="0">
                <a:solidFill>
                  <a:srgbClr val="000000"/>
                </a:solidFill>
                <a:latin typeface="BookAntiqua"/>
              </a:rPr>
              <a:t>, &amp; </a:t>
            </a:r>
            <a:r>
              <a:rPr lang="en-US" sz="2400" dirty="0" err="1" smtClean="0">
                <a:solidFill>
                  <a:srgbClr val="000000"/>
                </a:solidFill>
                <a:latin typeface="BookAntiqua"/>
              </a:rPr>
              <a:t>Taconis</a:t>
            </a:r>
            <a:r>
              <a:rPr lang="en-US" sz="2400" dirty="0" smtClean="0">
                <a:solidFill>
                  <a:srgbClr val="000000"/>
                </a:solidFill>
                <a:latin typeface="CMR10"/>
              </a:rPr>
              <a:t> </a:t>
            </a:r>
            <a:r>
              <a:rPr lang="en-US" sz="2400" dirty="0">
                <a:solidFill>
                  <a:srgbClr val="000000"/>
                </a:solidFill>
                <a:latin typeface="CMR10"/>
              </a:rPr>
              <a:t>at Leiden University</a:t>
            </a:r>
            <a:r>
              <a:rPr lang="en-US" sz="2400" dirty="0"/>
              <a:t> </a:t>
            </a:r>
            <a:r>
              <a:rPr lang="en-US" sz="2400" dirty="0" smtClean="0">
                <a:solidFill>
                  <a:srgbClr val="000000"/>
                </a:solidFill>
                <a:latin typeface="Helvetica"/>
              </a:rPr>
              <a:t>1965</a:t>
            </a:r>
            <a:r>
              <a:rPr lang="en-US" sz="2400" dirty="0"/>
              <a:t/>
            </a:r>
            <a:br>
              <a:rPr lang="en-US" sz="2400" dirty="0"/>
            </a:br>
            <a:endParaRPr lang="en-US" sz="2400" dirty="0" smtClean="0"/>
          </a:p>
          <a:p>
            <a:pPr marL="0" indent="0">
              <a:buNone/>
            </a:pPr>
            <a:r>
              <a:rPr lang="en-US" dirty="0" smtClean="0"/>
              <a:t/>
            </a:r>
            <a:br>
              <a:rPr lang="en-US" dirty="0" smtClean="0"/>
            </a:br>
            <a:r>
              <a:rPr lang="en-US" b="0" i="0" dirty="0" smtClean="0">
                <a:solidFill>
                  <a:srgbClr val="000000"/>
                </a:solidFill>
                <a:effectLst/>
                <a:latin typeface="Helvetica"/>
              </a:rPr>
              <a:t/>
            </a:r>
            <a:br>
              <a:rPr lang="en-US" b="0" i="0" dirty="0" smtClean="0">
                <a:solidFill>
                  <a:srgbClr val="000000"/>
                </a:solidFill>
                <a:effectLst/>
                <a:latin typeface="Helvetica"/>
              </a:rPr>
            </a:br>
            <a:r>
              <a:rPr lang="en-US" dirty="0" smtClean="0"/>
              <a:t/>
            </a:r>
            <a:br>
              <a:rPr lang="en-US" dirty="0" smtClean="0"/>
            </a:br>
            <a:endParaRPr lang="en-US" dirty="0"/>
          </a:p>
        </p:txBody>
      </p:sp>
    </p:spTree>
    <p:extLst>
      <p:ext uri="{BB962C8B-B14F-4D97-AF65-F5344CB8AC3E}">
        <p14:creationId xmlns:p14="http://schemas.microsoft.com/office/powerpoint/2010/main" val="23479999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4" name="Text Box 4"/>
          <p:cNvSpPr txBox="1">
            <a:spLocks noChangeArrowheads="1"/>
          </p:cNvSpPr>
          <p:nvPr/>
        </p:nvSpPr>
        <p:spPr bwMode="auto">
          <a:xfrm>
            <a:off x="0" y="-76200"/>
            <a:ext cx="9906000" cy="2308324"/>
          </a:xfrm>
          <a:prstGeom prst="rect">
            <a:avLst/>
          </a:prstGeom>
          <a:noFill/>
          <a:ln w="9525">
            <a:noFill/>
            <a:miter lim="800000"/>
            <a:headEnd/>
            <a:tailEnd/>
          </a:ln>
          <a:effectLst/>
        </p:spPr>
        <p:txBody>
          <a:bodyPr>
            <a:spAutoFit/>
          </a:bodyPr>
          <a:lstStyle/>
          <a:p>
            <a:pPr marL="457200" indent="-457200" algn="ctr" fontAlgn="base">
              <a:spcBef>
                <a:spcPct val="50000"/>
              </a:spcBef>
              <a:spcAft>
                <a:spcPct val="0"/>
              </a:spcAft>
              <a:defRPr/>
            </a:pPr>
            <a:r>
              <a:rPr lang="en-US" sz="3600" dirty="0">
                <a:solidFill>
                  <a:srgbClr val="0000FF"/>
                </a:solidFill>
                <a:cs typeface="Arial" charset="0"/>
              </a:rPr>
              <a:t>Cooling to Low Temperature</a:t>
            </a:r>
          </a:p>
          <a:p>
            <a:pPr marL="342900" indent="-342900" fontAlgn="base">
              <a:spcBef>
                <a:spcPct val="50000"/>
              </a:spcBef>
              <a:spcAft>
                <a:spcPct val="0"/>
              </a:spcAft>
              <a:buFont typeface="Wingdings" panose="05000000000000000000" pitchFamily="2" charset="2"/>
              <a:buChar char="v"/>
              <a:defRPr/>
            </a:pPr>
            <a:r>
              <a:rPr lang="en-US" sz="2400" dirty="0">
                <a:solidFill>
                  <a:prstClr val="black"/>
                </a:solidFill>
                <a:cs typeface="Arial" charset="0"/>
              </a:rPr>
              <a:t> </a:t>
            </a:r>
            <a:r>
              <a:rPr lang="en-US" sz="2400" dirty="0" err="1" smtClean="0">
                <a:solidFill>
                  <a:prstClr val="black"/>
                </a:solidFill>
                <a:cs typeface="Arial" charset="0"/>
              </a:rPr>
              <a:t>Lq</a:t>
            </a:r>
            <a:r>
              <a:rPr lang="en-US" sz="2400" dirty="0" smtClean="0">
                <a:solidFill>
                  <a:prstClr val="black"/>
                </a:solidFill>
                <a:cs typeface="Arial" charset="0"/>
              </a:rPr>
              <a:t> </a:t>
            </a:r>
            <a:r>
              <a:rPr lang="en-US" sz="2400" baseline="30000" dirty="0">
                <a:solidFill>
                  <a:prstClr val="black"/>
                </a:solidFill>
                <a:cs typeface="Arial" charset="0"/>
              </a:rPr>
              <a:t>4</a:t>
            </a:r>
            <a:r>
              <a:rPr lang="en-US" sz="2400" dirty="0">
                <a:solidFill>
                  <a:prstClr val="black"/>
                </a:solidFill>
                <a:cs typeface="Arial" charset="0"/>
              </a:rPr>
              <a:t>He B.P 4.2 K pumping bath ~ </a:t>
            </a:r>
            <a:r>
              <a:rPr lang="en-US" sz="2400" dirty="0" smtClean="0">
                <a:solidFill>
                  <a:prstClr val="black"/>
                </a:solidFill>
                <a:cs typeface="Arial" charset="0"/>
              </a:rPr>
              <a:t>1.2 </a:t>
            </a:r>
            <a:r>
              <a:rPr lang="en-US" sz="2400" dirty="0">
                <a:solidFill>
                  <a:prstClr val="black"/>
                </a:solidFill>
                <a:cs typeface="Arial" charset="0"/>
              </a:rPr>
              <a:t>K (</a:t>
            </a:r>
            <a:r>
              <a:rPr lang="en-US" sz="2400" dirty="0" err="1">
                <a:solidFill>
                  <a:prstClr val="black"/>
                </a:solidFill>
                <a:cs typeface="Arial" charset="0"/>
              </a:rPr>
              <a:t>Vapour</a:t>
            </a:r>
            <a:r>
              <a:rPr lang="en-US" sz="2400" dirty="0">
                <a:solidFill>
                  <a:prstClr val="black"/>
                </a:solidFill>
                <a:cs typeface="Arial" charset="0"/>
              </a:rPr>
              <a:t> pressure 1 mbar</a:t>
            </a:r>
            <a:r>
              <a:rPr lang="en-US" sz="2400" dirty="0" smtClean="0">
                <a:solidFill>
                  <a:prstClr val="black"/>
                </a:solidFill>
                <a:cs typeface="Arial" charset="0"/>
              </a:rPr>
              <a:t>)</a:t>
            </a:r>
          </a:p>
          <a:p>
            <a:pPr marL="342900" indent="-342900" fontAlgn="base">
              <a:spcBef>
                <a:spcPct val="50000"/>
              </a:spcBef>
              <a:spcAft>
                <a:spcPct val="0"/>
              </a:spcAft>
              <a:buFont typeface="Wingdings" panose="05000000000000000000" pitchFamily="2" charset="2"/>
              <a:buChar char="v"/>
              <a:defRPr/>
            </a:pPr>
            <a:r>
              <a:rPr lang="en-US" sz="2400" dirty="0" err="1">
                <a:solidFill>
                  <a:srgbClr val="C00000"/>
                </a:solidFill>
                <a:cs typeface="Arial" charset="0"/>
              </a:rPr>
              <a:t>Lq</a:t>
            </a:r>
            <a:r>
              <a:rPr lang="en-US" sz="2400" dirty="0">
                <a:solidFill>
                  <a:srgbClr val="C00000"/>
                </a:solidFill>
                <a:cs typeface="Arial" charset="0"/>
              </a:rPr>
              <a:t> </a:t>
            </a:r>
            <a:r>
              <a:rPr lang="en-US" sz="2400" baseline="30000" dirty="0">
                <a:solidFill>
                  <a:srgbClr val="C00000"/>
                </a:solidFill>
                <a:cs typeface="Arial" charset="0"/>
              </a:rPr>
              <a:t>3</a:t>
            </a:r>
            <a:r>
              <a:rPr lang="en-US" sz="2400" dirty="0">
                <a:solidFill>
                  <a:srgbClr val="C00000"/>
                </a:solidFill>
                <a:cs typeface="Arial" charset="0"/>
              </a:rPr>
              <a:t>He B.P 3.2 K pumping bath ~</a:t>
            </a:r>
            <a:r>
              <a:rPr lang="en-US" sz="2400" dirty="0" smtClean="0">
                <a:solidFill>
                  <a:srgbClr val="C00000"/>
                </a:solidFill>
                <a:cs typeface="Arial" charset="0"/>
              </a:rPr>
              <a:t>0.3 </a:t>
            </a:r>
            <a:r>
              <a:rPr lang="en-US" sz="2400" dirty="0">
                <a:solidFill>
                  <a:srgbClr val="C00000"/>
                </a:solidFill>
                <a:cs typeface="Arial" charset="0"/>
              </a:rPr>
              <a:t>K (</a:t>
            </a:r>
            <a:r>
              <a:rPr lang="en-US" sz="2400" dirty="0" err="1">
                <a:solidFill>
                  <a:srgbClr val="C00000"/>
                </a:solidFill>
                <a:cs typeface="Arial" charset="0"/>
              </a:rPr>
              <a:t>Vapour</a:t>
            </a:r>
            <a:r>
              <a:rPr lang="en-US" sz="2400" dirty="0">
                <a:solidFill>
                  <a:srgbClr val="C00000"/>
                </a:solidFill>
                <a:cs typeface="Arial" charset="0"/>
              </a:rPr>
              <a:t> pressure ~0.01 mbar</a:t>
            </a:r>
            <a:r>
              <a:rPr lang="en-US" sz="2400" dirty="0" smtClean="0">
                <a:solidFill>
                  <a:srgbClr val="C00000"/>
                </a:solidFill>
                <a:cs typeface="Arial" charset="0"/>
              </a:rPr>
              <a:t>)</a:t>
            </a:r>
          </a:p>
          <a:p>
            <a:pPr marL="342900" indent="-342900" fontAlgn="base">
              <a:spcBef>
                <a:spcPct val="50000"/>
              </a:spcBef>
              <a:spcAft>
                <a:spcPct val="0"/>
              </a:spcAft>
              <a:buFont typeface="Wingdings" panose="05000000000000000000" pitchFamily="2" charset="2"/>
              <a:buChar char="v"/>
              <a:defRPr/>
            </a:pPr>
            <a:r>
              <a:rPr lang="en-US" sz="2400" dirty="0">
                <a:solidFill>
                  <a:srgbClr val="FF0000"/>
                </a:solidFill>
                <a:cs typeface="Arial" charset="0"/>
              </a:rPr>
              <a:t>Dilution Refrigerator (</a:t>
            </a:r>
            <a:r>
              <a:rPr lang="en-US" sz="2400" baseline="30000" dirty="0">
                <a:solidFill>
                  <a:srgbClr val="FF0000"/>
                </a:solidFill>
                <a:cs typeface="Arial" charset="0"/>
              </a:rPr>
              <a:t>3</a:t>
            </a:r>
            <a:r>
              <a:rPr lang="en-US" sz="2400" dirty="0">
                <a:solidFill>
                  <a:srgbClr val="FF0000"/>
                </a:solidFill>
                <a:cs typeface="Arial" charset="0"/>
              </a:rPr>
              <a:t>He/</a:t>
            </a:r>
            <a:r>
              <a:rPr lang="en-US" sz="2400" baseline="30000" dirty="0">
                <a:solidFill>
                  <a:srgbClr val="FF0000"/>
                </a:solidFill>
                <a:cs typeface="Arial" charset="0"/>
              </a:rPr>
              <a:t>4</a:t>
            </a:r>
            <a:r>
              <a:rPr lang="en-US" sz="2400" dirty="0">
                <a:solidFill>
                  <a:srgbClr val="FF0000"/>
                </a:solidFill>
                <a:cs typeface="Arial" charset="0"/>
              </a:rPr>
              <a:t>He mixture) ~ 0.005 K (Dilution cooling</a:t>
            </a:r>
            <a:r>
              <a:rPr lang="en-US" sz="2400" dirty="0" smtClean="0">
                <a:solidFill>
                  <a:srgbClr val="FF0000"/>
                </a:solidFill>
                <a:cs typeface="Arial" charset="0"/>
              </a:rPr>
              <a:t>)</a:t>
            </a:r>
            <a:endParaRPr lang="en-US" sz="2400" dirty="0">
              <a:solidFill>
                <a:srgbClr val="C0504D"/>
              </a:solidFill>
              <a:effectLst>
                <a:outerShdw blurRad="38100" dist="38100" dir="2700000" algn="tl">
                  <a:srgbClr val="000000"/>
                </a:outerShdw>
              </a:effectLst>
              <a:cs typeface="Arial" charset="0"/>
            </a:endParaRPr>
          </a:p>
        </p:txBody>
      </p:sp>
      <p:sp>
        <p:nvSpPr>
          <p:cNvPr id="87045" name="Rectangle 5"/>
          <p:cNvSpPr>
            <a:spLocks noChangeArrowheads="1"/>
          </p:cNvSpPr>
          <p:nvPr/>
        </p:nvSpPr>
        <p:spPr bwMode="auto">
          <a:xfrm>
            <a:off x="2368418" y="2209800"/>
            <a:ext cx="4877329" cy="3505200"/>
          </a:xfrm>
          <a:prstGeom prst="rect">
            <a:avLst/>
          </a:prstGeom>
          <a:solidFill>
            <a:srgbClr val="00B0F0">
              <a:alpha val="6000"/>
            </a:srgbClr>
          </a:solidFill>
          <a:ln w="57150">
            <a:solidFill>
              <a:schemeClr val="tx1"/>
            </a:solidFill>
            <a:miter lim="800000"/>
            <a:headEnd/>
            <a:tailEnd/>
          </a:ln>
          <a:effectLst/>
        </p:spPr>
        <p:txBody>
          <a:bodyPr wrap="none" anchor="ctr"/>
          <a:lstStyle/>
          <a:p>
            <a:pPr fontAlgn="base">
              <a:spcBef>
                <a:spcPct val="0"/>
              </a:spcBef>
              <a:spcAft>
                <a:spcPct val="0"/>
              </a:spcAft>
              <a:defRPr/>
            </a:pPr>
            <a:endParaRPr lang="en-US">
              <a:solidFill>
                <a:prstClr val="black"/>
              </a:solidFill>
              <a:effectLst>
                <a:outerShdw blurRad="38100" dist="38100" dir="2700000" algn="tl">
                  <a:srgbClr val="000000">
                    <a:alpha val="43137"/>
                  </a:srgbClr>
                </a:outerShdw>
              </a:effectLst>
              <a:cs typeface="Arial" charset="0"/>
            </a:endParaRPr>
          </a:p>
        </p:txBody>
      </p:sp>
      <p:sp>
        <p:nvSpPr>
          <p:cNvPr id="87046" name="Text Box 6"/>
          <p:cNvSpPr txBox="1">
            <a:spLocks noChangeArrowheads="1"/>
          </p:cNvSpPr>
          <p:nvPr/>
        </p:nvSpPr>
        <p:spPr bwMode="auto">
          <a:xfrm>
            <a:off x="1988345" y="5557838"/>
            <a:ext cx="455745" cy="461962"/>
          </a:xfrm>
          <a:prstGeom prst="rect">
            <a:avLst/>
          </a:prstGeom>
          <a:noFill/>
          <a:ln w="9525">
            <a:noFill/>
            <a:miter lim="800000"/>
            <a:headEnd/>
            <a:tailEnd/>
          </a:ln>
          <a:effectLst/>
        </p:spPr>
        <p:txBody>
          <a:bodyPr>
            <a:spAutoFit/>
          </a:bodyPr>
          <a:lstStyle/>
          <a:p>
            <a:pPr fontAlgn="base">
              <a:spcBef>
                <a:spcPct val="50000"/>
              </a:spcBef>
              <a:spcAft>
                <a:spcPct val="0"/>
              </a:spcAft>
              <a:defRPr/>
            </a:pPr>
            <a:r>
              <a:rPr lang="en-US" sz="2400" dirty="0">
                <a:solidFill>
                  <a:srgbClr val="FF0000"/>
                </a:solidFill>
                <a:effectLst>
                  <a:outerShdw blurRad="38100" dist="38100" dir="2700000" algn="tl">
                    <a:srgbClr val="000000"/>
                  </a:outerShdw>
                </a:effectLst>
                <a:cs typeface="Arial" charset="0"/>
              </a:rPr>
              <a:t>0</a:t>
            </a:r>
          </a:p>
        </p:txBody>
      </p:sp>
      <p:sp>
        <p:nvSpPr>
          <p:cNvPr id="87047" name="Text Box 7"/>
          <p:cNvSpPr txBox="1">
            <a:spLocks noChangeArrowheads="1"/>
          </p:cNvSpPr>
          <p:nvPr/>
        </p:nvSpPr>
        <p:spPr bwMode="auto">
          <a:xfrm>
            <a:off x="4120885" y="5634038"/>
            <a:ext cx="990600" cy="461962"/>
          </a:xfrm>
          <a:prstGeom prst="rect">
            <a:avLst/>
          </a:prstGeom>
          <a:noFill/>
          <a:ln w="9525">
            <a:noFill/>
            <a:miter lim="800000"/>
            <a:headEnd/>
            <a:tailEnd/>
          </a:ln>
          <a:effectLst/>
        </p:spPr>
        <p:txBody>
          <a:bodyPr>
            <a:spAutoFit/>
          </a:bodyPr>
          <a:lstStyle/>
          <a:p>
            <a:pPr fontAlgn="base">
              <a:spcBef>
                <a:spcPct val="50000"/>
              </a:spcBef>
              <a:spcAft>
                <a:spcPct val="0"/>
              </a:spcAft>
              <a:defRPr/>
            </a:pPr>
            <a:r>
              <a:rPr lang="en-US" sz="2400" dirty="0">
                <a:solidFill>
                  <a:srgbClr val="0000FF"/>
                </a:solidFill>
                <a:effectLst>
                  <a:outerShdw blurRad="38100" dist="38100" dir="2700000" algn="tl">
                    <a:srgbClr val="000000"/>
                  </a:outerShdw>
                </a:effectLst>
                <a:cs typeface="Arial" charset="0"/>
              </a:rPr>
              <a:t>0.50</a:t>
            </a:r>
          </a:p>
        </p:txBody>
      </p:sp>
      <p:sp>
        <p:nvSpPr>
          <p:cNvPr id="87048" name="Text Box 8"/>
          <p:cNvSpPr txBox="1">
            <a:spLocks noChangeArrowheads="1"/>
          </p:cNvSpPr>
          <p:nvPr/>
        </p:nvSpPr>
        <p:spPr bwMode="auto">
          <a:xfrm>
            <a:off x="5302385" y="5634038"/>
            <a:ext cx="1104106" cy="461962"/>
          </a:xfrm>
          <a:prstGeom prst="rect">
            <a:avLst/>
          </a:prstGeom>
          <a:noFill/>
          <a:ln w="9525">
            <a:noFill/>
            <a:miter lim="800000"/>
            <a:headEnd/>
            <a:tailEnd/>
          </a:ln>
          <a:effectLst/>
        </p:spPr>
        <p:txBody>
          <a:bodyPr>
            <a:spAutoFit/>
          </a:bodyPr>
          <a:lstStyle/>
          <a:p>
            <a:pPr fontAlgn="base">
              <a:spcBef>
                <a:spcPct val="50000"/>
              </a:spcBef>
              <a:spcAft>
                <a:spcPct val="0"/>
              </a:spcAft>
              <a:defRPr/>
            </a:pPr>
            <a:r>
              <a:rPr lang="en-US" sz="2400" dirty="0">
                <a:solidFill>
                  <a:srgbClr val="0000FF"/>
                </a:solidFill>
                <a:effectLst>
                  <a:outerShdw blurRad="38100" dist="38100" dir="2700000" algn="tl">
                    <a:srgbClr val="000000"/>
                  </a:outerShdw>
                </a:effectLst>
                <a:cs typeface="Arial" charset="0"/>
              </a:rPr>
              <a:t>0.75</a:t>
            </a:r>
          </a:p>
        </p:txBody>
      </p:sp>
      <p:sp>
        <p:nvSpPr>
          <p:cNvPr id="87049" name="Text Box 9"/>
          <p:cNvSpPr txBox="1">
            <a:spLocks noChangeArrowheads="1"/>
          </p:cNvSpPr>
          <p:nvPr/>
        </p:nvSpPr>
        <p:spPr bwMode="auto">
          <a:xfrm>
            <a:off x="6477000" y="5634038"/>
            <a:ext cx="990600" cy="461962"/>
          </a:xfrm>
          <a:prstGeom prst="rect">
            <a:avLst/>
          </a:prstGeom>
          <a:noFill/>
          <a:ln w="9525">
            <a:noFill/>
            <a:miter lim="800000"/>
            <a:headEnd/>
            <a:tailEnd/>
          </a:ln>
          <a:effectLst/>
        </p:spPr>
        <p:txBody>
          <a:bodyPr>
            <a:spAutoFit/>
          </a:bodyPr>
          <a:lstStyle/>
          <a:p>
            <a:pPr fontAlgn="base">
              <a:spcBef>
                <a:spcPct val="50000"/>
              </a:spcBef>
              <a:spcAft>
                <a:spcPct val="0"/>
              </a:spcAft>
              <a:defRPr/>
            </a:pPr>
            <a:r>
              <a:rPr lang="en-US" sz="2400" dirty="0">
                <a:solidFill>
                  <a:srgbClr val="0000FF"/>
                </a:solidFill>
                <a:effectLst>
                  <a:outerShdw blurRad="38100" dist="38100" dir="2700000" algn="tl">
                    <a:srgbClr val="000000"/>
                  </a:outerShdw>
                </a:effectLst>
                <a:cs typeface="Arial" charset="0"/>
              </a:rPr>
              <a:t>1.00</a:t>
            </a:r>
          </a:p>
        </p:txBody>
      </p:sp>
      <p:sp>
        <p:nvSpPr>
          <p:cNvPr id="87050" name="Text Box 10"/>
          <p:cNvSpPr txBox="1">
            <a:spLocks noChangeArrowheads="1"/>
          </p:cNvSpPr>
          <p:nvPr/>
        </p:nvSpPr>
        <p:spPr bwMode="auto">
          <a:xfrm>
            <a:off x="2978944" y="5634038"/>
            <a:ext cx="990600" cy="461962"/>
          </a:xfrm>
          <a:prstGeom prst="rect">
            <a:avLst/>
          </a:prstGeom>
          <a:noFill/>
          <a:ln w="9525">
            <a:noFill/>
            <a:miter lim="800000"/>
            <a:headEnd/>
            <a:tailEnd/>
          </a:ln>
          <a:effectLst/>
        </p:spPr>
        <p:txBody>
          <a:bodyPr>
            <a:spAutoFit/>
          </a:bodyPr>
          <a:lstStyle/>
          <a:p>
            <a:pPr fontAlgn="base">
              <a:spcBef>
                <a:spcPct val="50000"/>
              </a:spcBef>
              <a:spcAft>
                <a:spcPct val="0"/>
              </a:spcAft>
              <a:defRPr/>
            </a:pPr>
            <a:r>
              <a:rPr lang="en-US" sz="2400" dirty="0">
                <a:solidFill>
                  <a:srgbClr val="0000FF"/>
                </a:solidFill>
                <a:effectLst>
                  <a:outerShdw blurRad="38100" dist="38100" dir="2700000" algn="tl">
                    <a:srgbClr val="000000"/>
                  </a:outerShdw>
                </a:effectLst>
                <a:cs typeface="Arial" charset="0"/>
              </a:rPr>
              <a:t>0.25</a:t>
            </a:r>
          </a:p>
        </p:txBody>
      </p:sp>
      <p:sp>
        <p:nvSpPr>
          <p:cNvPr id="87051" name="Text Box 11"/>
          <p:cNvSpPr txBox="1">
            <a:spLocks noChangeArrowheads="1"/>
          </p:cNvSpPr>
          <p:nvPr/>
        </p:nvSpPr>
        <p:spPr bwMode="auto">
          <a:xfrm>
            <a:off x="1740694" y="3805238"/>
            <a:ext cx="773906" cy="461962"/>
          </a:xfrm>
          <a:prstGeom prst="rect">
            <a:avLst/>
          </a:prstGeom>
          <a:noFill/>
          <a:ln w="9525">
            <a:noFill/>
            <a:miter lim="800000"/>
            <a:headEnd/>
            <a:tailEnd/>
          </a:ln>
          <a:effectLst/>
        </p:spPr>
        <p:txBody>
          <a:bodyPr>
            <a:spAutoFit/>
          </a:bodyPr>
          <a:lstStyle/>
          <a:p>
            <a:pPr fontAlgn="base">
              <a:spcBef>
                <a:spcPct val="50000"/>
              </a:spcBef>
              <a:spcAft>
                <a:spcPct val="0"/>
              </a:spcAft>
              <a:defRPr/>
            </a:pPr>
            <a:r>
              <a:rPr lang="en-US" sz="2400" dirty="0">
                <a:solidFill>
                  <a:srgbClr val="FF0000"/>
                </a:solidFill>
                <a:effectLst>
                  <a:outerShdw blurRad="38100" dist="38100" dir="2700000" algn="tl">
                    <a:srgbClr val="000000"/>
                  </a:outerShdw>
                </a:effectLst>
                <a:cs typeface="Arial" charset="0"/>
              </a:rPr>
              <a:t>1.0</a:t>
            </a:r>
          </a:p>
        </p:txBody>
      </p:sp>
      <p:sp>
        <p:nvSpPr>
          <p:cNvPr id="87052" name="Text Box 12"/>
          <p:cNvSpPr txBox="1">
            <a:spLocks noChangeArrowheads="1"/>
          </p:cNvSpPr>
          <p:nvPr/>
        </p:nvSpPr>
        <p:spPr bwMode="auto">
          <a:xfrm>
            <a:off x="1745854" y="2133603"/>
            <a:ext cx="851297" cy="461963"/>
          </a:xfrm>
          <a:prstGeom prst="rect">
            <a:avLst/>
          </a:prstGeom>
          <a:noFill/>
          <a:ln w="9525">
            <a:noFill/>
            <a:miter lim="800000"/>
            <a:headEnd/>
            <a:tailEnd/>
          </a:ln>
          <a:effectLst/>
        </p:spPr>
        <p:txBody>
          <a:bodyPr>
            <a:spAutoFit/>
          </a:bodyPr>
          <a:lstStyle/>
          <a:p>
            <a:pPr fontAlgn="base">
              <a:spcBef>
                <a:spcPct val="50000"/>
              </a:spcBef>
              <a:spcAft>
                <a:spcPct val="0"/>
              </a:spcAft>
              <a:defRPr/>
            </a:pPr>
            <a:r>
              <a:rPr lang="en-US" sz="2400" dirty="0">
                <a:solidFill>
                  <a:srgbClr val="FF0000"/>
                </a:solidFill>
                <a:effectLst>
                  <a:outerShdw blurRad="38100" dist="38100" dir="2700000" algn="tl">
                    <a:srgbClr val="000000"/>
                  </a:outerShdw>
                </a:effectLst>
                <a:cs typeface="Arial" charset="0"/>
              </a:rPr>
              <a:t>2.0</a:t>
            </a:r>
          </a:p>
        </p:txBody>
      </p:sp>
      <p:sp>
        <p:nvSpPr>
          <p:cNvPr id="87055" name="Line 15"/>
          <p:cNvSpPr>
            <a:spLocks noChangeShapeType="1"/>
          </p:cNvSpPr>
          <p:nvPr/>
        </p:nvSpPr>
        <p:spPr bwMode="auto">
          <a:xfrm>
            <a:off x="2521479" y="2209800"/>
            <a:ext cx="3200533" cy="2057400"/>
          </a:xfrm>
          <a:prstGeom prst="line">
            <a:avLst/>
          </a:prstGeom>
          <a:noFill/>
          <a:ln w="38100">
            <a:solidFill>
              <a:srgbClr val="0000FF"/>
            </a:solidFill>
            <a:round/>
            <a:headEnd/>
            <a:tailEnd/>
          </a:ln>
          <a:effectLst/>
        </p:spPr>
        <p:txBody>
          <a:bodyPr/>
          <a:lstStyle/>
          <a:p>
            <a:pPr fontAlgn="base">
              <a:spcBef>
                <a:spcPct val="0"/>
              </a:spcBef>
              <a:spcAft>
                <a:spcPct val="0"/>
              </a:spcAft>
              <a:defRPr/>
            </a:pPr>
            <a:endParaRPr lang="en-US">
              <a:solidFill>
                <a:prstClr val="black"/>
              </a:solidFill>
              <a:effectLst>
                <a:outerShdw blurRad="38100" dist="38100" dir="2700000" algn="tl">
                  <a:srgbClr val="000000">
                    <a:alpha val="43137"/>
                  </a:srgbClr>
                </a:outerShdw>
              </a:effectLst>
              <a:cs typeface="Arial" charset="0"/>
            </a:endParaRPr>
          </a:p>
        </p:txBody>
      </p:sp>
      <p:sp>
        <p:nvSpPr>
          <p:cNvPr id="7180" name="Text Box 16"/>
          <p:cNvSpPr txBox="1">
            <a:spLocks noChangeArrowheads="1"/>
          </p:cNvSpPr>
          <p:nvPr/>
        </p:nvSpPr>
        <p:spPr bwMode="auto">
          <a:xfrm>
            <a:off x="2597151" y="3132141"/>
            <a:ext cx="1726671"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2000" b="1" dirty="0" smtClean="0">
                <a:solidFill>
                  <a:srgbClr val="C0504D"/>
                </a:solidFill>
                <a:latin typeface="Times New Roman" pitchFamily="18" charset="0"/>
                <a:cs typeface="Arial" pitchFamily="34" charset="0"/>
              </a:rPr>
              <a:t>Superfluid</a:t>
            </a:r>
          </a:p>
          <a:p>
            <a:pPr eaLnBrk="1" fontAlgn="base" hangingPunct="1">
              <a:spcBef>
                <a:spcPct val="0"/>
              </a:spcBef>
              <a:spcAft>
                <a:spcPct val="0"/>
              </a:spcAft>
              <a:buFontTx/>
              <a:buNone/>
            </a:pPr>
            <a:r>
              <a:rPr lang="en-US" altLang="en-US" sz="2000" b="1" baseline="30000" dirty="0" smtClean="0">
                <a:solidFill>
                  <a:srgbClr val="C00000"/>
                </a:solidFill>
                <a:latin typeface="Times New Roman" pitchFamily="18" charset="0"/>
                <a:cs typeface="Arial" pitchFamily="34" charset="0"/>
              </a:rPr>
              <a:t>3</a:t>
            </a:r>
            <a:r>
              <a:rPr lang="en-US" altLang="en-US" sz="2000" b="1" dirty="0" smtClean="0">
                <a:solidFill>
                  <a:srgbClr val="C00000"/>
                </a:solidFill>
                <a:latin typeface="Times New Roman" pitchFamily="18" charset="0"/>
                <a:cs typeface="Arial" pitchFamily="34" charset="0"/>
              </a:rPr>
              <a:t>He/</a:t>
            </a:r>
            <a:r>
              <a:rPr lang="en-US" altLang="en-US" sz="2000" b="1" baseline="30000" dirty="0" smtClean="0">
                <a:solidFill>
                  <a:srgbClr val="C00000"/>
                </a:solidFill>
                <a:latin typeface="Times New Roman" pitchFamily="18" charset="0"/>
                <a:cs typeface="Arial" pitchFamily="34" charset="0"/>
              </a:rPr>
              <a:t>4</a:t>
            </a:r>
            <a:r>
              <a:rPr lang="en-US" altLang="en-US" sz="2000" b="1" dirty="0" smtClean="0">
                <a:solidFill>
                  <a:srgbClr val="C00000"/>
                </a:solidFill>
                <a:latin typeface="Times New Roman" pitchFamily="18" charset="0"/>
                <a:cs typeface="Arial" pitchFamily="34" charset="0"/>
              </a:rPr>
              <a:t>He</a:t>
            </a:r>
          </a:p>
        </p:txBody>
      </p:sp>
      <p:sp>
        <p:nvSpPr>
          <p:cNvPr id="7181" name="Text Box 19"/>
          <p:cNvSpPr txBox="1">
            <a:spLocks noChangeArrowheads="1"/>
          </p:cNvSpPr>
          <p:nvPr/>
        </p:nvSpPr>
        <p:spPr bwMode="auto">
          <a:xfrm>
            <a:off x="3505200" y="2362200"/>
            <a:ext cx="3797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50000"/>
              </a:spcBef>
              <a:spcAft>
                <a:spcPct val="0"/>
              </a:spcAft>
              <a:buFont typeface="Arial" pitchFamily="34" charset="0"/>
              <a:buNone/>
            </a:pPr>
            <a:r>
              <a:rPr lang="en-US" altLang="en-US" sz="2000" b="1" smtClean="0">
                <a:solidFill>
                  <a:prstClr val="black"/>
                </a:solidFill>
                <a:latin typeface="Times New Roman" pitchFamily="18" charset="0"/>
                <a:cs typeface="Arial" pitchFamily="34" charset="0"/>
              </a:rPr>
              <a:t>Normal Mixture </a:t>
            </a:r>
            <a:r>
              <a:rPr lang="en-US" altLang="en-US" sz="2000" b="1" baseline="30000" smtClean="0">
                <a:solidFill>
                  <a:prstClr val="black"/>
                </a:solidFill>
                <a:latin typeface="Times New Roman" pitchFamily="18" charset="0"/>
                <a:cs typeface="Arial" pitchFamily="34" charset="0"/>
              </a:rPr>
              <a:t>3</a:t>
            </a:r>
            <a:r>
              <a:rPr lang="en-US" altLang="en-US" sz="2000" b="1" smtClean="0">
                <a:solidFill>
                  <a:prstClr val="black"/>
                </a:solidFill>
                <a:latin typeface="Times New Roman" pitchFamily="18" charset="0"/>
                <a:cs typeface="Arial" pitchFamily="34" charset="0"/>
              </a:rPr>
              <a:t>He/</a:t>
            </a:r>
            <a:r>
              <a:rPr lang="en-US" altLang="en-US" sz="2000" b="1" baseline="30000" smtClean="0">
                <a:solidFill>
                  <a:prstClr val="black"/>
                </a:solidFill>
                <a:latin typeface="Times New Roman" pitchFamily="18" charset="0"/>
                <a:cs typeface="Arial" pitchFamily="34" charset="0"/>
              </a:rPr>
              <a:t>4</a:t>
            </a:r>
            <a:r>
              <a:rPr lang="en-US" altLang="en-US" sz="2000" b="1" smtClean="0">
                <a:solidFill>
                  <a:prstClr val="black"/>
                </a:solidFill>
                <a:latin typeface="Times New Roman" pitchFamily="18" charset="0"/>
                <a:cs typeface="Arial" pitchFamily="34" charset="0"/>
              </a:rPr>
              <a:t>He</a:t>
            </a:r>
          </a:p>
        </p:txBody>
      </p:sp>
      <p:sp>
        <p:nvSpPr>
          <p:cNvPr id="87061" name="Line 21"/>
          <p:cNvSpPr>
            <a:spLocks noChangeShapeType="1"/>
          </p:cNvSpPr>
          <p:nvPr/>
        </p:nvSpPr>
        <p:spPr bwMode="auto">
          <a:xfrm>
            <a:off x="3768330" y="4267203"/>
            <a:ext cx="727471" cy="301625"/>
          </a:xfrm>
          <a:prstGeom prst="line">
            <a:avLst/>
          </a:prstGeom>
          <a:noFill/>
          <a:ln w="57150">
            <a:solidFill>
              <a:srgbClr val="FF0000"/>
            </a:solidFill>
            <a:round/>
            <a:headEnd/>
            <a:tailEnd type="triangle" w="med" len="med"/>
          </a:ln>
          <a:effectLst/>
        </p:spPr>
        <p:txBody>
          <a:bodyPr/>
          <a:lstStyle/>
          <a:p>
            <a:pPr fontAlgn="base">
              <a:spcBef>
                <a:spcPct val="0"/>
              </a:spcBef>
              <a:spcAft>
                <a:spcPct val="0"/>
              </a:spcAft>
              <a:defRPr/>
            </a:pPr>
            <a:endParaRPr lang="en-US">
              <a:solidFill>
                <a:prstClr val="black"/>
              </a:solidFill>
              <a:effectLst>
                <a:outerShdw blurRad="38100" dist="38100" dir="2700000" algn="tl">
                  <a:srgbClr val="000000">
                    <a:alpha val="43137"/>
                  </a:srgbClr>
                </a:outerShdw>
              </a:effectLst>
              <a:cs typeface="Arial" charset="0"/>
            </a:endParaRPr>
          </a:p>
        </p:txBody>
      </p:sp>
      <p:sp>
        <p:nvSpPr>
          <p:cNvPr id="7183" name="Text Box 22"/>
          <p:cNvSpPr txBox="1">
            <a:spLocks noChangeArrowheads="1"/>
          </p:cNvSpPr>
          <p:nvPr/>
        </p:nvSpPr>
        <p:spPr bwMode="auto">
          <a:xfrm>
            <a:off x="2418293" y="3962400"/>
            <a:ext cx="270007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50000"/>
              </a:spcBef>
              <a:spcAft>
                <a:spcPct val="0"/>
              </a:spcAft>
              <a:buFontTx/>
              <a:buNone/>
            </a:pPr>
            <a:r>
              <a:rPr lang="en-US" altLang="en-US" sz="2000" b="1" dirty="0" smtClean="0">
                <a:solidFill>
                  <a:srgbClr val="FF0000"/>
                </a:solidFill>
                <a:latin typeface="Times New Roman" pitchFamily="18" charset="0"/>
                <a:cs typeface="Arial" pitchFamily="34" charset="0"/>
              </a:rPr>
              <a:t>Phase separation line</a:t>
            </a:r>
          </a:p>
        </p:txBody>
      </p:sp>
      <p:sp>
        <p:nvSpPr>
          <p:cNvPr id="7184" name="Text Box 23"/>
          <p:cNvSpPr txBox="1">
            <a:spLocks noChangeArrowheads="1"/>
          </p:cNvSpPr>
          <p:nvPr/>
        </p:nvSpPr>
        <p:spPr bwMode="auto">
          <a:xfrm>
            <a:off x="4826000" y="281940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50000"/>
              </a:spcBef>
              <a:spcAft>
                <a:spcPct val="0"/>
              </a:spcAft>
              <a:buFontTx/>
              <a:buNone/>
            </a:pPr>
            <a:r>
              <a:rPr lang="en-US" altLang="en-US" sz="2400" b="1" smtClean="0">
                <a:solidFill>
                  <a:srgbClr val="C0504D"/>
                </a:solidFill>
                <a:latin typeface="Symbol" pitchFamily="18" charset="2"/>
                <a:cs typeface="Arial" pitchFamily="34" charset="0"/>
              </a:rPr>
              <a:t>l </a:t>
            </a:r>
            <a:r>
              <a:rPr lang="en-US" altLang="en-US" sz="2400" b="1" smtClean="0">
                <a:solidFill>
                  <a:srgbClr val="C0504D"/>
                </a:solidFill>
                <a:latin typeface="Times New Roman" pitchFamily="18" charset="0"/>
                <a:cs typeface="Arial" pitchFamily="34" charset="0"/>
              </a:rPr>
              <a:t>line</a:t>
            </a:r>
            <a:endParaRPr lang="en-US" altLang="en-US" sz="2400" b="1" smtClean="0">
              <a:solidFill>
                <a:srgbClr val="C0504D"/>
              </a:solidFill>
              <a:latin typeface="Symbol" pitchFamily="18" charset="2"/>
              <a:cs typeface="Arial" pitchFamily="34" charset="0"/>
            </a:endParaRPr>
          </a:p>
        </p:txBody>
      </p:sp>
      <p:sp>
        <p:nvSpPr>
          <p:cNvPr id="87064" name="Line 24"/>
          <p:cNvSpPr>
            <a:spLocks noChangeShapeType="1"/>
          </p:cNvSpPr>
          <p:nvPr/>
        </p:nvSpPr>
        <p:spPr bwMode="auto">
          <a:xfrm flipH="1">
            <a:off x="4425291" y="3124200"/>
            <a:ext cx="381794" cy="304800"/>
          </a:xfrm>
          <a:prstGeom prst="line">
            <a:avLst/>
          </a:prstGeom>
          <a:noFill/>
          <a:ln w="57150">
            <a:solidFill>
              <a:schemeClr val="accent2"/>
            </a:solidFill>
            <a:round/>
            <a:headEnd/>
            <a:tailEnd type="triangle" w="med" len="med"/>
          </a:ln>
          <a:effectLst/>
        </p:spPr>
        <p:txBody>
          <a:bodyPr/>
          <a:lstStyle/>
          <a:p>
            <a:pPr fontAlgn="base">
              <a:spcBef>
                <a:spcPct val="0"/>
              </a:spcBef>
              <a:spcAft>
                <a:spcPct val="0"/>
              </a:spcAft>
              <a:defRPr/>
            </a:pPr>
            <a:endParaRPr lang="en-US">
              <a:solidFill>
                <a:prstClr val="black"/>
              </a:solidFill>
              <a:effectLst>
                <a:outerShdw blurRad="38100" dist="38100" dir="2700000" algn="tl">
                  <a:srgbClr val="000000">
                    <a:alpha val="43137"/>
                  </a:srgbClr>
                </a:outerShdw>
              </a:effectLst>
              <a:cs typeface="Arial" charset="0"/>
            </a:endParaRPr>
          </a:p>
        </p:txBody>
      </p:sp>
      <p:sp>
        <p:nvSpPr>
          <p:cNvPr id="7186" name="Text Box 28"/>
          <p:cNvSpPr txBox="1">
            <a:spLocks noChangeArrowheads="1"/>
          </p:cNvSpPr>
          <p:nvPr/>
        </p:nvSpPr>
        <p:spPr bwMode="auto">
          <a:xfrm>
            <a:off x="4165600" y="4953000"/>
            <a:ext cx="2476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50000"/>
              </a:spcBef>
              <a:spcAft>
                <a:spcPct val="0"/>
              </a:spcAft>
              <a:buFontTx/>
              <a:buNone/>
            </a:pPr>
            <a:r>
              <a:rPr lang="en-US" altLang="en-US" sz="2000" b="1" smtClean="0">
                <a:solidFill>
                  <a:srgbClr val="008000"/>
                </a:solidFill>
                <a:latin typeface="Times New Roman" pitchFamily="18" charset="0"/>
                <a:cs typeface="Arial" pitchFamily="34" charset="0"/>
              </a:rPr>
              <a:t>Two phase Region</a:t>
            </a:r>
          </a:p>
        </p:txBody>
      </p:sp>
      <p:sp>
        <p:nvSpPr>
          <p:cNvPr id="7187" name="Text Box 29"/>
          <p:cNvSpPr txBox="1">
            <a:spLocks noChangeArrowheads="1"/>
          </p:cNvSpPr>
          <p:nvPr/>
        </p:nvSpPr>
        <p:spPr bwMode="auto">
          <a:xfrm>
            <a:off x="3536156" y="5943603"/>
            <a:ext cx="2971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50000"/>
              </a:spcBef>
              <a:spcAft>
                <a:spcPct val="0"/>
              </a:spcAft>
              <a:buFontTx/>
              <a:buNone/>
            </a:pPr>
            <a:r>
              <a:rPr lang="en-US" altLang="en-US" sz="2000" b="1" baseline="30000" smtClean="0">
                <a:solidFill>
                  <a:prstClr val="black"/>
                </a:solidFill>
                <a:latin typeface="Times New Roman" pitchFamily="18" charset="0"/>
                <a:cs typeface="Arial" pitchFamily="34" charset="0"/>
              </a:rPr>
              <a:t>3</a:t>
            </a:r>
            <a:r>
              <a:rPr lang="en-US" altLang="en-US" sz="2000" b="1" smtClean="0">
                <a:solidFill>
                  <a:prstClr val="black"/>
                </a:solidFill>
                <a:latin typeface="Times New Roman" pitchFamily="18" charset="0"/>
                <a:cs typeface="Arial" pitchFamily="34" charset="0"/>
              </a:rPr>
              <a:t>He Concentration</a:t>
            </a:r>
          </a:p>
        </p:txBody>
      </p:sp>
      <p:sp>
        <p:nvSpPr>
          <p:cNvPr id="87070" name="Text Box 30"/>
          <p:cNvSpPr txBox="1">
            <a:spLocks noChangeArrowheads="1"/>
          </p:cNvSpPr>
          <p:nvPr/>
        </p:nvSpPr>
        <p:spPr bwMode="auto">
          <a:xfrm rot="16200000">
            <a:off x="1671836" y="3167390"/>
            <a:ext cx="762000" cy="523220"/>
          </a:xfrm>
          <a:prstGeom prst="rect">
            <a:avLst/>
          </a:prstGeom>
          <a:noFill/>
          <a:ln w="9525">
            <a:noFill/>
            <a:miter lim="800000"/>
            <a:headEnd/>
            <a:tailEnd/>
          </a:ln>
          <a:effectLst/>
        </p:spPr>
        <p:txBody>
          <a:bodyPr>
            <a:spAutoFit/>
          </a:bodyPr>
          <a:lstStyle/>
          <a:p>
            <a:pPr fontAlgn="base">
              <a:spcBef>
                <a:spcPct val="50000"/>
              </a:spcBef>
              <a:spcAft>
                <a:spcPct val="0"/>
              </a:spcAft>
              <a:defRPr/>
            </a:pPr>
            <a:r>
              <a:rPr lang="en-US" sz="2000">
                <a:solidFill>
                  <a:prstClr val="black"/>
                </a:solidFill>
                <a:cs typeface="Arial" charset="0"/>
              </a:rPr>
              <a:t>T(K</a:t>
            </a:r>
            <a:r>
              <a:rPr lang="en-US" sz="2800">
                <a:solidFill>
                  <a:prstClr val="black"/>
                </a:solidFill>
                <a:effectLst>
                  <a:outerShdw blurRad="38100" dist="38100" dir="2700000" algn="tl">
                    <a:srgbClr val="FFFFFF"/>
                  </a:outerShdw>
                </a:effectLst>
                <a:cs typeface="Arial" charset="0"/>
              </a:rPr>
              <a:t>)</a:t>
            </a:r>
          </a:p>
        </p:txBody>
      </p:sp>
      <p:sp>
        <p:nvSpPr>
          <p:cNvPr id="87072" name="Freeform 32"/>
          <p:cNvSpPr>
            <a:spLocks/>
          </p:cNvSpPr>
          <p:nvPr/>
        </p:nvSpPr>
        <p:spPr bwMode="auto">
          <a:xfrm>
            <a:off x="2901555" y="4267200"/>
            <a:ext cx="4266803" cy="1219200"/>
          </a:xfrm>
          <a:custGeom>
            <a:avLst/>
            <a:gdLst/>
            <a:ahLst/>
            <a:cxnLst>
              <a:cxn ang="0">
                <a:pos x="0" y="672"/>
              </a:cxn>
              <a:cxn ang="0">
                <a:pos x="1776" y="0"/>
              </a:cxn>
              <a:cxn ang="0">
                <a:pos x="2688" y="672"/>
              </a:cxn>
            </a:cxnLst>
            <a:rect l="0" t="0" r="r" b="b"/>
            <a:pathLst>
              <a:path w="2688" h="672">
                <a:moveTo>
                  <a:pt x="0" y="672"/>
                </a:moveTo>
                <a:cubicBezTo>
                  <a:pt x="664" y="336"/>
                  <a:pt x="1328" y="0"/>
                  <a:pt x="1776" y="0"/>
                </a:cubicBezTo>
                <a:cubicBezTo>
                  <a:pt x="2224" y="0"/>
                  <a:pt x="2544" y="560"/>
                  <a:pt x="2688" y="672"/>
                </a:cubicBezTo>
              </a:path>
            </a:pathLst>
          </a:custGeom>
          <a:noFill/>
          <a:ln w="38100" cmpd="sng">
            <a:solidFill>
              <a:srgbClr val="FF0000"/>
            </a:solidFill>
            <a:round/>
            <a:headEnd/>
            <a:tailEnd/>
          </a:ln>
          <a:effectLst/>
        </p:spPr>
        <p:txBody>
          <a:bodyPr/>
          <a:lstStyle/>
          <a:p>
            <a:pPr fontAlgn="base">
              <a:spcBef>
                <a:spcPct val="0"/>
              </a:spcBef>
              <a:spcAft>
                <a:spcPct val="0"/>
              </a:spcAft>
              <a:defRPr/>
            </a:pPr>
            <a:endParaRPr lang="en-US">
              <a:solidFill>
                <a:prstClr val="black"/>
              </a:solidFill>
              <a:effectLst>
                <a:outerShdw blurRad="38100" dist="38100" dir="2700000" algn="tl">
                  <a:srgbClr val="000000">
                    <a:alpha val="43137"/>
                  </a:srgbClr>
                </a:outerShdw>
              </a:effectLst>
              <a:cs typeface="Arial" charset="0"/>
            </a:endParaRPr>
          </a:p>
        </p:txBody>
      </p:sp>
      <p:sp>
        <p:nvSpPr>
          <p:cNvPr id="7190" name="TextBox 29"/>
          <p:cNvSpPr txBox="1">
            <a:spLocks noChangeArrowheads="1"/>
          </p:cNvSpPr>
          <p:nvPr/>
        </p:nvSpPr>
        <p:spPr bwMode="auto">
          <a:xfrm>
            <a:off x="1651001" y="6330018"/>
            <a:ext cx="660399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2800" b="1" dirty="0" smtClean="0">
                <a:solidFill>
                  <a:srgbClr val="0000FF"/>
                </a:solidFill>
                <a:latin typeface="Times New Roman" pitchFamily="18" charset="0"/>
                <a:cs typeface="Arial" pitchFamily="34" charset="0"/>
              </a:rPr>
              <a:t>Con. </a:t>
            </a:r>
            <a:r>
              <a:rPr lang="en-US" altLang="en-US" sz="2800" b="1" baseline="30000" dirty="0" smtClean="0">
                <a:solidFill>
                  <a:srgbClr val="0000FF"/>
                </a:solidFill>
                <a:latin typeface="Times New Roman" pitchFamily="18" charset="0"/>
                <a:cs typeface="Arial" pitchFamily="34" charset="0"/>
              </a:rPr>
              <a:t>3</a:t>
            </a:r>
            <a:r>
              <a:rPr lang="en-US" altLang="en-US" sz="2800" b="1" dirty="0" smtClean="0">
                <a:solidFill>
                  <a:srgbClr val="0000FF"/>
                </a:solidFill>
                <a:latin typeface="Times New Roman" pitchFamily="18" charset="0"/>
                <a:cs typeface="Arial" pitchFamily="34" charset="0"/>
              </a:rPr>
              <a:t>He floats on the Dil. Phase </a:t>
            </a:r>
            <a:r>
              <a:rPr lang="en-US" altLang="en-US" sz="2800" b="1" baseline="30000" dirty="0" smtClean="0">
                <a:solidFill>
                  <a:srgbClr val="0000FF"/>
                </a:solidFill>
                <a:latin typeface="Times New Roman" pitchFamily="18" charset="0"/>
                <a:cs typeface="Arial" pitchFamily="34" charset="0"/>
              </a:rPr>
              <a:t>3</a:t>
            </a:r>
            <a:r>
              <a:rPr lang="en-US" altLang="en-US" sz="2800" b="1" dirty="0" smtClean="0">
                <a:solidFill>
                  <a:srgbClr val="0000FF"/>
                </a:solidFill>
                <a:latin typeface="Times New Roman" pitchFamily="18" charset="0"/>
                <a:cs typeface="Arial" pitchFamily="34" charset="0"/>
              </a:rPr>
              <a:t>He/</a:t>
            </a:r>
            <a:r>
              <a:rPr lang="en-US" altLang="en-US" sz="2800" b="1" baseline="30000" dirty="0" smtClean="0">
                <a:solidFill>
                  <a:srgbClr val="0000FF"/>
                </a:solidFill>
                <a:latin typeface="Times New Roman" pitchFamily="18" charset="0"/>
                <a:cs typeface="Arial" pitchFamily="34" charset="0"/>
              </a:rPr>
              <a:t>4</a:t>
            </a:r>
            <a:r>
              <a:rPr lang="en-US" altLang="en-US" sz="2800" b="1" dirty="0" smtClean="0">
                <a:solidFill>
                  <a:srgbClr val="0000FF"/>
                </a:solidFill>
                <a:latin typeface="Times New Roman" pitchFamily="18" charset="0"/>
                <a:cs typeface="Arial" pitchFamily="34" charset="0"/>
              </a:rPr>
              <a:t>He</a:t>
            </a:r>
          </a:p>
        </p:txBody>
      </p:sp>
      <p:sp>
        <p:nvSpPr>
          <p:cNvPr id="7194" name="Text Box 23"/>
          <p:cNvSpPr txBox="1">
            <a:spLocks noChangeArrowheads="1"/>
          </p:cNvSpPr>
          <p:nvPr/>
        </p:nvSpPr>
        <p:spPr bwMode="auto">
          <a:xfrm>
            <a:off x="5854435" y="3505203"/>
            <a:ext cx="1313921"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50000"/>
              </a:spcBef>
              <a:spcAft>
                <a:spcPct val="0"/>
              </a:spcAft>
              <a:buFontTx/>
              <a:buNone/>
            </a:pPr>
            <a:r>
              <a:rPr lang="en-US" altLang="en-US" sz="2400" b="1" smtClean="0">
                <a:solidFill>
                  <a:srgbClr val="C0504D"/>
                </a:solidFill>
                <a:latin typeface="Symbol" pitchFamily="18" charset="2"/>
                <a:cs typeface="Arial" pitchFamily="34" charset="0"/>
              </a:rPr>
              <a:t>0.867K</a:t>
            </a:r>
          </a:p>
        </p:txBody>
      </p:sp>
      <p:sp>
        <p:nvSpPr>
          <p:cNvPr id="31" name="Line 24"/>
          <p:cNvSpPr>
            <a:spLocks noChangeShapeType="1"/>
          </p:cNvSpPr>
          <p:nvPr/>
        </p:nvSpPr>
        <p:spPr bwMode="auto">
          <a:xfrm flipH="1">
            <a:off x="5759849" y="3886200"/>
            <a:ext cx="381794" cy="304800"/>
          </a:xfrm>
          <a:prstGeom prst="line">
            <a:avLst/>
          </a:prstGeom>
          <a:noFill/>
          <a:ln w="57150">
            <a:solidFill>
              <a:schemeClr val="accent2"/>
            </a:solidFill>
            <a:round/>
            <a:headEnd/>
            <a:tailEnd type="triangle" w="med" len="med"/>
          </a:ln>
          <a:effectLst/>
        </p:spPr>
        <p:txBody>
          <a:bodyPr/>
          <a:lstStyle/>
          <a:p>
            <a:pPr fontAlgn="base">
              <a:spcBef>
                <a:spcPct val="0"/>
              </a:spcBef>
              <a:spcAft>
                <a:spcPct val="0"/>
              </a:spcAft>
              <a:defRPr/>
            </a:pPr>
            <a:endParaRPr lang="en-US">
              <a:solidFill>
                <a:prstClr val="black"/>
              </a:solidFill>
              <a:effectLst>
                <a:outerShdw blurRad="38100" dist="38100" dir="2700000" algn="tl">
                  <a:srgbClr val="000000">
                    <a:alpha val="43137"/>
                  </a:srgbClr>
                </a:outerShdw>
              </a:effectLst>
              <a:cs typeface="Arial" charset="0"/>
            </a:endParaRPr>
          </a:p>
        </p:txBody>
      </p:sp>
    </p:spTree>
    <p:extLst>
      <p:ext uri="{BB962C8B-B14F-4D97-AF65-F5344CB8AC3E}">
        <p14:creationId xmlns:p14="http://schemas.microsoft.com/office/powerpoint/2010/main" val="272652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p:cNvSpPr txBox="1">
            <a:spLocks noChangeArrowheads="1"/>
          </p:cNvSpPr>
          <p:nvPr/>
        </p:nvSpPr>
        <p:spPr bwMode="auto">
          <a:xfrm>
            <a:off x="5257800" y="1220212"/>
            <a:ext cx="4648200" cy="3046988"/>
          </a:xfrm>
          <a:prstGeom prst="rect">
            <a:avLst/>
          </a:prstGeom>
          <a:gradFill flip="none" rotWithShape="1">
            <a:gsLst>
              <a:gs pos="0">
                <a:srgbClr val="00B0F0">
                  <a:alpha val="36000"/>
                </a:srgbClr>
              </a:gs>
              <a:gs pos="50000">
                <a:srgbClr val="FFFF00">
                  <a:alpha val="46001"/>
                </a:srgbClr>
              </a:gs>
              <a:gs pos="100000">
                <a:srgbClr val="FFFF00">
                  <a:gamma/>
                  <a:shade val="46275"/>
                  <a:invGamma/>
                </a:srgbClr>
              </a:gs>
            </a:gsLst>
            <a:path path="circle">
              <a:fillToRect l="100000" t="100000"/>
            </a:path>
            <a:tileRect r="-100000" b="-100000"/>
          </a:gradFill>
          <a:ln w="9525">
            <a:noFill/>
            <a:miter lim="800000"/>
            <a:headEnd/>
            <a:tailEnd/>
          </a:ln>
          <a:effectLst/>
        </p:spPr>
        <p:txBody>
          <a:bodyPr>
            <a:spAutoFit/>
          </a:bodyPr>
          <a:lstStyle/>
          <a:p>
            <a:pPr algn="just">
              <a:defRPr/>
            </a:pPr>
            <a:r>
              <a:rPr lang="en-US" sz="2400" baseline="0" dirty="0"/>
              <a:t>Cooling done by moving </a:t>
            </a:r>
            <a:r>
              <a:rPr lang="en-US" sz="2400" baseline="30000" dirty="0"/>
              <a:t>3</a:t>
            </a:r>
            <a:r>
              <a:rPr lang="en-US" sz="2400" baseline="0" dirty="0"/>
              <a:t>He atoms from liquid to gas-like phase. </a:t>
            </a:r>
            <a:r>
              <a:rPr lang="en-US" sz="2400" baseline="0" dirty="0">
                <a:solidFill>
                  <a:srgbClr val="FF0000"/>
                </a:solidFill>
              </a:rPr>
              <a:t>To remove</a:t>
            </a:r>
            <a:r>
              <a:rPr lang="en-US" sz="2400" baseline="0" dirty="0"/>
              <a:t> </a:t>
            </a:r>
            <a:r>
              <a:rPr lang="en-US" sz="2400" baseline="30000" dirty="0">
                <a:solidFill>
                  <a:srgbClr val="FF0000"/>
                </a:solidFill>
              </a:rPr>
              <a:t>3</a:t>
            </a:r>
            <a:r>
              <a:rPr lang="en-US" sz="2400" baseline="0" dirty="0">
                <a:solidFill>
                  <a:srgbClr val="FF0000"/>
                </a:solidFill>
              </a:rPr>
              <a:t>He atoms from mixing chamber one needs a </a:t>
            </a:r>
            <a:r>
              <a:rPr lang="en-US" sz="2400" baseline="0" dirty="0">
                <a:solidFill>
                  <a:srgbClr val="FF3399"/>
                </a:solidFill>
              </a:rPr>
              <a:t>still</a:t>
            </a:r>
            <a:r>
              <a:rPr lang="en-US" sz="2400" baseline="0" dirty="0">
                <a:solidFill>
                  <a:srgbClr val="FF0000"/>
                </a:solidFill>
              </a:rPr>
              <a:t> around 0.6 to 0.8K. </a:t>
            </a:r>
            <a:r>
              <a:rPr lang="en-US" sz="2400" baseline="0" dirty="0">
                <a:solidFill>
                  <a:srgbClr val="3333FF"/>
                </a:solidFill>
              </a:rPr>
              <a:t> From still 90% of the </a:t>
            </a:r>
            <a:r>
              <a:rPr lang="en-US" sz="2400" baseline="0" dirty="0" err="1">
                <a:solidFill>
                  <a:srgbClr val="3333FF"/>
                </a:solidFill>
              </a:rPr>
              <a:t>outcoming</a:t>
            </a:r>
            <a:r>
              <a:rPr lang="en-US" sz="2400" baseline="0" dirty="0">
                <a:solidFill>
                  <a:srgbClr val="3333FF"/>
                </a:solidFill>
              </a:rPr>
              <a:t> gas is </a:t>
            </a:r>
            <a:r>
              <a:rPr lang="en-US" sz="2400" baseline="30000" dirty="0">
                <a:solidFill>
                  <a:srgbClr val="0033CC"/>
                </a:solidFill>
              </a:rPr>
              <a:t>3</a:t>
            </a:r>
            <a:r>
              <a:rPr lang="en-US" sz="2400" baseline="0" dirty="0">
                <a:solidFill>
                  <a:srgbClr val="0033CC"/>
                </a:solidFill>
              </a:rPr>
              <a:t>He since </a:t>
            </a:r>
            <a:r>
              <a:rPr lang="en-US" sz="2400" baseline="0" dirty="0" err="1">
                <a:solidFill>
                  <a:srgbClr val="0033CC"/>
                </a:solidFill>
              </a:rPr>
              <a:t>vapour</a:t>
            </a:r>
            <a:r>
              <a:rPr lang="en-US" sz="2400" baseline="0" dirty="0">
                <a:solidFill>
                  <a:srgbClr val="0033CC"/>
                </a:solidFill>
              </a:rPr>
              <a:t> pressure of </a:t>
            </a:r>
            <a:r>
              <a:rPr lang="en-US" sz="2400" baseline="30000" dirty="0">
                <a:solidFill>
                  <a:srgbClr val="0033CC"/>
                </a:solidFill>
              </a:rPr>
              <a:t>4</a:t>
            </a:r>
            <a:r>
              <a:rPr lang="en-US" sz="2400" baseline="0" dirty="0">
                <a:solidFill>
                  <a:srgbClr val="0033CC"/>
                </a:solidFill>
              </a:rPr>
              <a:t>He is only  5% of that of </a:t>
            </a:r>
            <a:r>
              <a:rPr lang="en-US" sz="2400" baseline="30000" dirty="0">
                <a:solidFill>
                  <a:srgbClr val="0033CC"/>
                </a:solidFill>
              </a:rPr>
              <a:t>3</a:t>
            </a:r>
            <a:r>
              <a:rPr lang="en-US" sz="2400" baseline="0" dirty="0">
                <a:solidFill>
                  <a:srgbClr val="0033CC"/>
                </a:solidFill>
              </a:rPr>
              <a:t>He.</a:t>
            </a:r>
            <a:endParaRPr lang="en-US" sz="2400" dirty="0">
              <a:effectLst>
                <a:outerShdw blurRad="38100" dist="38100" dir="2700000" algn="tl">
                  <a:srgbClr val="FFFFFF"/>
                </a:outerShdw>
              </a:effectLst>
            </a:endParaRPr>
          </a:p>
        </p:txBody>
      </p:sp>
      <p:sp>
        <p:nvSpPr>
          <p:cNvPr id="69639" name="Rectangle 6"/>
          <p:cNvSpPr>
            <a:spLocks noChangeArrowheads="1"/>
          </p:cNvSpPr>
          <p:nvPr/>
        </p:nvSpPr>
        <p:spPr bwMode="auto">
          <a:xfrm>
            <a:off x="5257800" y="0"/>
            <a:ext cx="4648200" cy="1200150"/>
          </a:xfrm>
          <a:prstGeom prst="rect">
            <a:avLst/>
          </a:prstGeom>
          <a:solidFill>
            <a:srgbClr val="FF0000">
              <a:alpha val="2392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b="1" baseline="-25000">
                <a:solidFill>
                  <a:schemeClr val="tx1"/>
                </a:solidFill>
                <a:latin typeface="Times New Roman" pitchFamily="18" charset="0"/>
              </a:defRPr>
            </a:lvl1pPr>
            <a:lvl2pPr marL="742950" indent="-285750">
              <a:defRPr sz="2400" b="1" baseline="-25000">
                <a:solidFill>
                  <a:schemeClr val="tx1"/>
                </a:solidFill>
                <a:latin typeface="Times New Roman" pitchFamily="18" charset="0"/>
              </a:defRPr>
            </a:lvl2pPr>
            <a:lvl3pPr marL="1143000" indent="-228600">
              <a:defRPr sz="2400" b="1" baseline="-25000">
                <a:solidFill>
                  <a:schemeClr val="tx1"/>
                </a:solidFill>
                <a:latin typeface="Times New Roman" pitchFamily="18" charset="0"/>
              </a:defRPr>
            </a:lvl3pPr>
            <a:lvl4pPr marL="1600200" indent="-228600">
              <a:defRPr sz="2400" b="1" baseline="-25000">
                <a:solidFill>
                  <a:schemeClr val="tx1"/>
                </a:solidFill>
                <a:latin typeface="Times New Roman" pitchFamily="18" charset="0"/>
              </a:defRPr>
            </a:lvl4pPr>
            <a:lvl5pPr marL="2057400" indent="-228600">
              <a:defRPr sz="2400" b="1" baseline="-25000">
                <a:solidFill>
                  <a:schemeClr val="tx1"/>
                </a:solidFill>
                <a:latin typeface="Times New Roman" pitchFamily="18" charset="0"/>
              </a:defRPr>
            </a:lvl5pPr>
            <a:lvl6pPr marL="2514600" indent="-228600" eaLnBrk="0" fontAlgn="base" hangingPunct="0">
              <a:spcBef>
                <a:spcPct val="0"/>
              </a:spcBef>
              <a:spcAft>
                <a:spcPct val="0"/>
              </a:spcAft>
              <a:defRPr sz="2400" b="1" baseline="-25000">
                <a:solidFill>
                  <a:schemeClr val="tx1"/>
                </a:solidFill>
                <a:latin typeface="Times New Roman" pitchFamily="18" charset="0"/>
              </a:defRPr>
            </a:lvl6pPr>
            <a:lvl7pPr marL="2971800" indent="-228600" eaLnBrk="0" fontAlgn="base" hangingPunct="0">
              <a:spcBef>
                <a:spcPct val="0"/>
              </a:spcBef>
              <a:spcAft>
                <a:spcPct val="0"/>
              </a:spcAft>
              <a:defRPr sz="2400" b="1" baseline="-25000">
                <a:solidFill>
                  <a:schemeClr val="tx1"/>
                </a:solidFill>
                <a:latin typeface="Times New Roman" pitchFamily="18" charset="0"/>
              </a:defRPr>
            </a:lvl7pPr>
            <a:lvl8pPr marL="3429000" indent="-228600" eaLnBrk="0" fontAlgn="base" hangingPunct="0">
              <a:spcBef>
                <a:spcPct val="0"/>
              </a:spcBef>
              <a:spcAft>
                <a:spcPct val="0"/>
              </a:spcAft>
              <a:defRPr sz="2400" b="1" baseline="-25000">
                <a:solidFill>
                  <a:schemeClr val="tx1"/>
                </a:solidFill>
                <a:latin typeface="Times New Roman" pitchFamily="18" charset="0"/>
              </a:defRPr>
            </a:lvl8pPr>
            <a:lvl9pPr marL="3886200" indent="-228600" eaLnBrk="0" fontAlgn="base" hangingPunct="0">
              <a:spcBef>
                <a:spcPct val="0"/>
              </a:spcBef>
              <a:spcAft>
                <a:spcPct val="0"/>
              </a:spcAft>
              <a:defRPr sz="2400" b="1" baseline="-25000">
                <a:solidFill>
                  <a:schemeClr val="tx1"/>
                </a:solidFill>
                <a:latin typeface="Times New Roman" pitchFamily="18" charset="0"/>
              </a:defRPr>
            </a:lvl9pPr>
          </a:lstStyle>
          <a:p>
            <a:pPr algn="just"/>
            <a:r>
              <a:rPr lang="en-US" altLang="en-US" baseline="0" dirty="0">
                <a:solidFill>
                  <a:srgbClr val="FF0000"/>
                </a:solidFill>
                <a:cs typeface="Times New Roman" pitchFamily="18" charset="0"/>
              </a:rPr>
              <a:t>P </a:t>
            </a:r>
            <a:r>
              <a:rPr lang="en-US" altLang="en-US" baseline="0" dirty="0">
                <a:solidFill>
                  <a:srgbClr val="FF0000"/>
                </a:solidFill>
                <a:latin typeface="Symbol" pitchFamily="18" charset="2"/>
                <a:cs typeface="Times New Roman" pitchFamily="18" charset="0"/>
              </a:rPr>
              <a:t>a </a:t>
            </a:r>
            <a:r>
              <a:rPr lang="en-US" altLang="en-US" baseline="0" dirty="0">
                <a:solidFill>
                  <a:srgbClr val="FF0000"/>
                </a:solidFill>
                <a:cs typeface="Times New Roman" pitchFamily="18" charset="0"/>
              </a:rPr>
              <a:t>( T</a:t>
            </a:r>
            <a:r>
              <a:rPr lang="en-US" altLang="en-US" dirty="0">
                <a:solidFill>
                  <a:srgbClr val="FF0000"/>
                </a:solidFill>
                <a:cs typeface="Times New Roman" pitchFamily="18" charset="0"/>
              </a:rPr>
              <a:t>S</a:t>
            </a:r>
            <a:r>
              <a:rPr lang="en-US" altLang="en-US" baseline="0" dirty="0">
                <a:solidFill>
                  <a:srgbClr val="FF0000"/>
                </a:solidFill>
                <a:cs typeface="Times New Roman" pitchFamily="18" charset="0"/>
              </a:rPr>
              <a:t> X</a:t>
            </a:r>
            <a:r>
              <a:rPr lang="en-US" altLang="en-US" dirty="0">
                <a:solidFill>
                  <a:srgbClr val="FF0000"/>
                </a:solidFill>
                <a:cs typeface="Times New Roman" pitchFamily="18" charset="0"/>
              </a:rPr>
              <a:t>S</a:t>
            </a:r>
            <a:r>
              <a:rPr lang="en-US" altLang="en-US" baseline="0" dirty="0">
                <a:solidFill>
                  <a:srgbClr val="FF0000"/>
                </a:solidFill>
                <a:cs typeface="Times New Roman" pitchFamily="18" charset="0"/>
              </a:rPr>
              <a:t> – T</a:t>
            </a:r>
            <a:r>
              <a:rPr lang="en-US" altLang="en-US" dirty="0">
                <a:solidFill>
                  <a:srgbClr val="FF0000"/>
                </a:solidFill>
                <a:cs typeface="Times New Roman" pitchFamily="18" charset="0"/>
              </a:rPr>
              <a:t>MC</a:t>
            </a:r>
            <a:r>
              <a:rPr lang="en-US" altLang="en-US" baseline="0" dirty="0">
                <a:solidFill>
                  <a:srgbClr val="FF0000"/>
                </a:solidFill>
                <a:cs typeface="Times New Roman" pitchFamily="18" charset="0"/>
              </a:rPr>
              <a:t> X</a:t>
            </a:r>
            <a:r>
              <a:rPr lang="en-US" altLang="en-US" dirty="0">
                <a:solidFill>
                  <a:srgbClr val="FF0000"/>
                </a:solidFill>
                <a:cs typeface="Times New Roman" pitchFamily="18" charset="0"/>
              </a:rPr>
              <a:t>MC</a:t>
            </a:r>
            <a:r>
              <a:rPr lang="en-US" altLang="en-US" baseline="0" dirty="0">
                <a:solidFill>
                  <a:srgbClr val="FF0000"/>
                </a:solidFill>
                <a:cs typeface="Times New Roman" pitchFamily="18" charset="0"/>
              </a:rPr>
              <a:t>)~2.2 </a:t>
            </a:r>
            <a:r>
              <a:rPr lang="en-US" altLang="en-US" baseline="0" dirty="0" err="1">
                <a:solidFill>
                  <a:srgbClr val="FF0000"/>
                </a:solidFill>
                <a:cs typeface="Times New Roman" pitchFamily="18" charset="0"/>
              </a:rPr>
              <a:t>KPa</a:t>
            </a:r>
            <a:endParaRPr lang="en-US" altLang="en-US" baseline="0" dirty="0"/>
          </a:p>
          <a:p>
            <a:pPr algn="just"/>
            <a:r>
              <a:rPr lang="en-US" altLang="en-US" baseline="0" dirty="0">
                <a:solidFill>
                  <a:srgbClr val="FF0000"/>
                </a:solidFill>
                <a:cs typeface="Times New Roman" pitchFamily="18" charset="0"/>
              </a:rPr>
              <a:t> </a:t>
            </a:r>
            <a:r>
              <a:rPr lang="en-US" altLang="en-US" baseline="0" dirty="0">
                <a:solidFill>
                  <a:srgbClr val="0000FF"/>
                </a:solidFill>
                <a:cs typeface="Times New Roman" pitchFamily="18" charset="0"/>
              </a:rPr>
              <a:t>(1 KPa~1.25 m liq. </a:t>
            </a:r>
            <a:r>
              <a:rPr lang="en-US" altLang="en-US" baseline="30000" dirty="0">
                <a:solidFill>
                  <a:srgbClr val="0000FF"/>
                </a:solidFill>
                <a:cs typeface="Times New Roman" pitchFamily="18" charset="0"/>
              </a:rPr>
              <a:t>3</a:t>
            </a:r>
            <a:r>
              <a:rPr lang="en-US" altLang="en-US" baseline="0" dirty="0">
                <a:solidFill>
                  <a:srgbClr val="0000FF"/>
                </a:solidFill>
                <a:cs typeface="Times New Roman" pitchFamily="18" charset="0"/>
              </a:rPr>
              <a:t>He) acts like a pump to pull </a:t>
            </a:r>
            <a:r>
              <a:rPr lang="en-US" altLang="en-US" baseline="30000" dirty="0">
                <a:solidFill>
                  <a:srgbClr val="0000FF"/>
                </a:solidFill>
                <a:cs typeface="Times New Roman" pitchFamily="18" charset="0"/>
              </a:rPr>
              <a:t>3</a:t>
            </a:r>
            <a:r>
              <a:rPr lang="en-US" altLang="en-US" baseline="0" dirty="0">
                <a:solidFill>
                  <a:srgbClr val="0000FF"/>
                </a:solidFill>
                <a:cs typeface="Times New Roman" pitchFamily="18" charset="0"/>
              </a:rPr>
              <a:t>He atoms.</a:t>
            </a:r>
            <a:endParaRPr lang="en-US" altLang="en-US" baseline="0" dirty="0"/>
          </a:p>
        </p:txBody>
      </p:sp>
      <p:sp>
        <p:nvSpPr>
          <p:cNvPr id="2" name="TextBox 1"/>
          <p:cNvSpPr txBox="1"/>
          <p:nvPr/>
        </p:nvSpPr>
        <p:spPr>
          <a:xfrm>
            <a:off x="5257800" y="4419600"/>
            <a:ext cx="4648200" cy="2215991"/>
          </a:xfrm>
          <a:prstGeom prst="rect">
            <a:avLst/>
          </a:prstGeom>
          <a:noFill/>
        </p:spPr>
        <p:txBody>
          <a:bodyPr wrap="square" rtlCol="0">
            <a:spAutoFit/>
          </a:bodyPr>
          <a:lstStyle/>
          <a:p>
            <a:r>
              <a:rPr lang="en-US" sz="2400" dirty="0" smtClean="0">
                <a:solidFill>
                  <a:srgbClr val="00B0F0"/>
                </a:solidFill>
              </a:rPr>
              <a:t>Heat Exchangers are </a:t>
            </a:r>
            <a:r>
              <a:rPr lang="en-US" sz="2400" dirty="0">
                <a:solidFill>
                  <a:srgbClr val="00B0F0"/>
                </a:solidFill>
              </a:rPr>
              <a:t>inserted</a:t>
            </a:r>
            <a:br>
              <a:rPr lang="en-US" sz="2400" dirty="0">
                <a:solidFill>
                  <a:srgbClr val="00B0F0"/>
                </a:solidFill>
              </a:rPr>
            </a:br>
            <a:r>
              <a:rPr lang="en-US" sz="2400" dirty="0">
                <a:solidFill>
                  <a:srgbClr val="00B0F0"/>
                </a:solidFill>
              </a:rPr>
              <a:t>between the inflowing and outflowing liquid 3He streams</a:t>
            </a:r>
            <a:br>
              <a:rPr lang="en-US" sz="2400" dirty="0">
                <a:solidFill>
                  <a:srgbClr val="00B0F0"/>
                </a:solidFill>
              </a:rPr>
            </a:br>
            <a:r>
              <a:rPr lang="en-US" sz="2400" dirty="0">
                <a:solidFill>
                  <a:srgbClr val="00B0F0"/>
                </a:solidFill>
              </a:rPr>
              <a:t>to improve the efficiency of the </a:t>
            </a:r>
            <a:r>
              <a:rPr lang="en-US" sz="2400" dirty="0" smtClean="0">
                <a:solidFill>
                  <a:srgbClr val="00B0F0"/>
                </a:solidFill>
              </a:rPr>
              <a:t>cooling cycle of DRS. </a:t>
            </a:r>
          </a:p>
          <a:p>
            <a:endParaRPr lang="en-US" dirty="0"/>
          </a:p>
        </p:txBody>
      </p:sp>
      <p:pic>
        <p:nvPicPr>
          <p:cNvPr id="4098" name="Picture 2"/>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7000"/>
                    </a14:imgEffect>
                  </a14:imgLayer>
                </a14:imgProps>
              </a:ext>
              <a:ext uri="{28A0092B-C50C-407E-A947-70E740481C1C}">
                <a14:useLocalDpi xmlns:a14="http://schemas.microsoft.com/office/drawing/2010/main" val="0"/>
              </a:ext>
            </a:extLst>
          </a:blip>
          <a:srcRect/>
          <a:stretch>
            <a:fillRect/>
          </a:stretch>
        </p:blipFill>
        <p:spPr bwMode="auto">
          <a:xfrm>
            <a:off x="0" y="-19050"/>
            <a:ext cx="4914900" cy="6877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858568" y="6553200"/>
            <a:ext cx="1072730" cy="307777"/>
          </a:xfrm>
          <a:prstGeom prst="rect">
            <a:avLst/>
          </a:prstGeom>
          <a:solidFill>
            <a:schemeClr val="bg1"/>
          </a:solidFill>
        </p:spPr>
        <p:txBody>
          <a:bodyPr wrap="none" rtlCol="0">
            <a:spAutoFit/>
          </a:bodyPr>
          <a:lstStyle/>
          <a:p>
            <a:r>
              <a:rPr lang="en-US" sz="1400" b="1" dirty="0" smtClean="0"/>
              <a:t>+ 93.5% </a:t>
            </a:r>
            <a:r>
              <a:rPr lang="en-US" sz="1400" b="1" baseline="30000" dirty="0" smtClean="0"/>
              <a:t>4</a:t>
            </a:r>
            <a:r>
              <a:rPr lang="en-US" sz="1400" b="1" dirty="0" smtClean="0"/>
              <a:t>He</a:t>
            </a:r>
            <a:endParaRPr lang="en-US" sz="1400" b="1" dirty="0"/>
          </a:p>
        </p:txBody>
      </p:sp>
    </p:spTree>
    <p:extLst>
      <p:ext uri="{BB962C8B-B14F-4D97-AF65-F5344CB8AC3E}">
        <p14:creationId xmlns:p14="http://schemas.microsoft.com/office/powerpoint/2010/main" val="1586722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9639"/>
                                        </p:tgtEl>
                                        <p:attrNameLst>
                                          <p:attrName>style.visibility</p:attrName>
                                        </p:attrNameLst>
                                      </p:cBhvr>
                                      <p:to>
                                        <p:strVal val="visible"/>
                                      </p:to>
                                    </p:set>
                                    <p:anim calcmode="lin" valueType="num">
                                      <p:cBhvr additive="base">
                                        <p:cTn id="7" dur="500" fill="hold"/>
                                        <p:tgtEl>
                                          <p:spTgt spid="69639"/>
                                        </p:tgtEl>
                                        <p:attrNameLst>
                                          <p:attrName>ppt_x</p:attrName>
                                        </p:attrNameLst>
                                      </p:cBhvr>
                                      <p:tavLst>
                                        <p:tav tm="0">
                                          <p:val>
                                            <p:strVal val="#ppt_x"/>
                                          </p:val>
                                        </p:tav>
                                        <p:tav tm="100000">
                                          <p:val>
                                            <p:strVal val="#ppt_x"/>
                                          </p:val>
                                        </p:tav>
                                      </p:tavLst>
                                    </p:anim>
                                    <p:anim calcmode="lin" valueType="num">
                                      <p:cBhvr additive="base">
                                        <p:cTn id="8" dur="500" fill="hold"/>
                                        <p:tgtEl>
                                          <p:spTgt spid="6963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9639" grpId="0" animBg="1"/>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00716" y="685800"/>
            <a:ext cx="1261884" cy="830997"/>
          </a:xfrm>
          <a:prstGeom prst="rect">
            <a:avLst/>
          </a:prstGeom>
          <a:noFill/>
        </p:spPr>
        <p:txBody>
          <a:bodyPr wrap="none" rtlCol="0">
            <a:spAutoFit/>
          </a:bodyPr>
          <a:lstStyle/>
          <a:p>
            <a:r>
              <a:rPr lang="en-US" sz="4800" dirty="0" smtClean="0">
                <a:solidFill>
                  <a:srgbClr val="0000FF"/>
                </a:solidFill>
              </a:rPr>
              <a:t>Plan</a:t>
            </a:r>
            <a:endParaRPr lang="en-US" sz="4800" dirty="0">
              <a:solidFill>
                <a:srgbClr val="0000FF"/>
              </a:solidFill>
            </a:endParaRPr>
          </a:p>
        </p:txBody>
      </p:sp>
      <p:sp>
        <p:nvSpPr>
          <p:cNvPr id="3" name="TextBox 2"/>
          <p:cNvSpPr txBox="1"/>
          <p:nvPr/>
        </p:nvSpPr>
        <p:spPr>
          <a:xfrm>
            <a:off x="228600" y="1981200"/>
            <a:ext cx="9401420" cy="3801041"/>
          </a:xfrm>
          <a:prstGeom prst="rect">
            <a:avLst/>
          </a:prstGeom>
          <a:noFill/>
        </p:spPr>
        <p:txBody>
          <a:bodyPr wrap="none" rtlCol="0">
            <a:spAutoFit/>
          </a:bodyPr>
          <a:lstStyle/>
          <a:p>
            <a:pPr marL="342900" indent="-342900">
              <a:spcBef>
                <a:spcPts val="600"/>
              </a:spcBef>
              <a:buAutoNum type="arabicPeriod"/>
            </a:pPr>
            <a:r>
              <a:rPr lang="en-US" sz="3600" dirty="0" smtClean="0">
                <a:solidFill>
                  <a:srgbClr val="7030A0"/>
                </a:solidFill>
              </a:rPr>
              <a:t> Introduction</a:t>
            </a:r>
          </a:p>
          <a:p>
            <a:pPr marL="342900" indent="-342900">
              <a:spcBef>
                <a:spcPts val="600"/>
              </a:spcBef>
              <a:buAutoNum type="arabicPeriod"/>
            </a:pPr>
            <a:r>
              <a:rPr lang="en-US" sz="3600" dirty="0" smtClean="0">
                <a:solidFill>
                  <a:srgbClr val="7030A0"/>
                </a:solidFill>
              </a:rPr>
              <a:t> Adiabatic Demagnetization Refrigeration (ADR)</a:t>
            </a:r>
          </a:p>
          <a:p>
            <a:pPr marL="342900" indent="-342900">
              <a:spcBef>
                <a:spcPts val="600"/>
              </a:spcBef>
              <a:buAutoNum type="arabicPeriod"/>
            </a:pPr>
            <a:r>
              <a:rPr lang="en-US" sz="3600" dirty="0" smtClean="0">
                <a:solidFill>
                  <a:srgbClr val="7030A0"/>
                </a:solidFill>
              </a:rPr>
              <a:t> Dilution Refrigerator System (DRS)</a:t>
            </a:r>
          </a:p>
          <a:p>
            <a:pPr marL="342900" indent="-342900">
              <a:spcBef>
                <a:spcPts val="600"/>
              </a:spcBef>
              <a:buAutoNum type="arabicPeriod"/>
            </a:pPr>
            <a:r>
              <a:rPr lang="en-US" sz="3600" dirty="0" smtClean="0">
                <a:solidFill>
                  <a:srgbClr val="7030A0"/>
                </a:solidFill>
              </a:rPr>
              <a:t> Thermometry</a:t>
            </a:r>
          </a:p>
          <a:p>
            <a:pPr marL="342900" indent="-342900">
              <a:spcBef>
                <a:spcPts val="600"/>
              </a:spcBef>
              <a:buAutoNum type="arabicPeriod"/>
            </a:pPr>
            <a:r>
              <a:rPr lang="en-US" sz="3600" dirty="0">
                <a:solidFill>
                  <a:srgbClr val="7030A0"/>
                </a:solidFill>
              </a:rPr>
              <a:t> </a:t>
            </a:r>
            <a:r>
              <a:rPr lang="en-US" sz="3600" dirty="0" smtClean="0">
                <a:solidFill>
                  <a:srgbClr val="7030A0"/>
                </a:solidFill>
              </a:rPr>
              <a:t>Summary</a:t>
            </a:r>
          </a:p>
          <a:p>
            <a:pPr marL="342900" indent="-342900">
              <a:spcBef>
                <a:spcPts val="600"/>
              </a:spcBef>
              <a:buAutoNum type="arabicPeriod"/>
            </a:pPr>
            <a:r>
              <a:rPr lang="en-US" sz="3600" dirty="0">
                <a:solidFill>
                  <a:srgbClr val="7030A0"/>
                </a:solidFill>
              </a:rPr>
              <a:t> </a:t>
            </a:r>
            <a:r>
              <a:rPr lang="en-US" sz="3600" dirty="0" smtClean="0">
                <a:solidFill>
                  <a:srgbClr val="7030A0"/>
                </a:solidFill>
              </a:rPr>
              <a:t>Major Results and Future Plans</a:t>
            </a:r>
            <a:endParaRPr lang="en-US" sz="3600" dirty="0">
              <a:solidFill>
                <a:srgbClr val="7030A0"/>
              </a:solidFill>
            </a:endParaRPr>
          </a:p>
        </p:txBody>
      </p:sp>
    </p:spTree>
    <p:extLst>
      <p:ext uri="{BB962C8B-B14F-4D97-AF65-F5344CB8AC3E}">
        <p14:creationId xmlns:p14="http://schemas.microsoft.com/office/powerpoint/2010/main" val="16872000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extLst>
              <a:ext uri="{BEBA8EAE-BF5A-486C-A8C5-ECC9F3942E4B}">
                <a14:imgProps xmlns:a14="http://schemas.microsoft.com/office/drawing/2010/main">
                  <a14:imgLayer r:embed="rId4">
                    <a14:imgEffect>
                      <a14:colorTemperature colorTemp="7000"/>
                    </a14:imgEffect>
                  </a14:imgLayer>
                </a14:imgProps>
              </a:ext>
            </a:extLst>
          </a:blip>
          <a:stretch>
            <a:fillRect/>
          </a:stretch>
        </p:blipFill>
        <p:spPr>
          <a:xfrm>
            <a:off x="0" y="0"/>
            <a:ext cx="9906000" cy="6858000"/>
          </a:xfrm>
          <a:prstGeom prst="rect">
            <a:avLst/>
          </a:prstGeom>
        </p:spPr>
      </p:pic>
    </p:spTree>
    <p:extLst>
      <p:ext uri="{BB962C8B-B14F-4D97-AF65-F5344CB8AC3E}">
        <p14:creationId xmlns:p14="http://schemas.microsoft.com/office/powerpoint/2010/main" val="849328901"/>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95300" y="1"/>
            <a:ext cx="8915400" cy="981075"/>
          </a:xfrm>
        </p:spPr>
        <p:txBody>
          <a:bodyPr/>
          <a:lstStyle/>
          <a:p>
            <a:pPr eaLnBrk="1" hangingPunct="1"/>
            <a:r>
              <a:rPr lang="en-US" altLang="en-US" smtClean="0">
                <a:solidFill>
                  <a:srgbClr val="0000FF"/>
                </a:solidFill>
              </a:rPr>
              <a:t>Micro-Kelvin Set-up</a:t>
            </a:r>
          </a:p>
        </p:txBody>
      </p:sp>
      <p:pic>
        <p:nvPicPr>
          <p:cNvPr id="71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8562" y="914400"/>
            <a:ext cx="7936838" cy="588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Box 4"/>
          <p:cNvSpPr txBox="1">
            <a:spLocks noChangeArrowheads="1"/>
          </p:cNvSpPr>
          <p:nvPr/>
        </p:nvSpPr>
        <p:spPr bwMode="auto">
          <a:xfrm>
            <a:off x="1712912" y="1055689"/>
            <a:ext cx="1149867" cy="36933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t>DRS Insert</a:t>
            </a:r>
          </a:p>
        </p:txBody>
      </p:sp>
      <p:sp>
        <p:nvSpPr>
          <p:cNvPr id="7173" name="TextBox 5"/>
          <p:cNvSpPr txBox="1">
            <a:spLocks noChangeArrowheads="1"/>
          </p:cNvSpPr>
          <p:nvPr/>
        </p:nvSpPr>
        <p:spPr bwMode="auto">
          <a:xfrm>
            <a:off x="5365750" y="1752600"/>
            <a:ext cx="2318279" cy="36988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t>Gas handling system</a:t>
            </a:r>
          </a:p>
        </p:txBody>
      </p:sp>
      <p:cxnSp>
        <p:nvCxnSpPr>
          <p:cNvPr id="7" name="Straight Arrow Connector 6"/>
          <p:cNvCxnSpPr/>
          <p:nvPr/>
        </p:nvCxnSpPr>
        <p:spPr>
          <a:xfrm>
            <a:off x="2514336" y="1462089"/>
            <a:ext cx="354277" cy="1089025"/>
          </a:xfrm>
          <a:prstGeom prst="straightConnector1">
            <a:avLst/>
          </a:prstGeom>
          <a:ln>
            <a:solidFill>
              <a:srgbClr val="FF0000"/>
            </a:solidFill>
            <a:tailEnd type="arrow"/>
          </a:ln>
        </p:spPr>
        <p:style>
          <a:lnRef idx="3">
            <a:schemeClr val="accent6"/>
          </a:lnRef>
          <a:fillRef idx="0">
            <a:schemeClr val="accent6"/>
          </a:fillRef>
          <a:effectRef idx="2">
            <a:schemeClr val="accent6"/>
          </a:effectRef>
          <a:fontRef idx="minor">
            <a:schemeClr val="tx1"/>
          </a:fontRef>
        </p:style>
      </p:cxnSp>
      <p:sp>
        <p:nvSpPr>
          <p:cNvPr id="7175" name="TextBox 7"/>
          <p:cNvSpPr txBox="1">
            <a:spLocks noChangeArrowheads="1"/>
          </p:cNvSpPr>
          <p:nvPr/>
        </p:nvSpPr>
        <p:spPr bwMode="auto">
          <a:xfrm>
            <a:off x="6839613" y="5213350"/>
            <a:ext cx="1592527" cy="36988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t>Pure He4 Gas</a:t>
            </a:r>
          </a:p>
        </p:txBody>
      </p:sp>
      <p:sp>
        <p:nvSpPr>
          <p:cNvPr id="7176" name="TextBox 8"/>
          <p:cNvSpPr txBox="1">
            <a:spLocks noChangeArrowheads="1"/>
          </p:cNvSpPr>
          <p:nvPr/>
        </p:nvSpPr>
        <p:spPr bwMode="auto">
          <a:xfrm>
            <a:off x="6523171" y="2149475"/>
            <a:ext cx="1512145" cy="36933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t>Pure Helium 3</a:t>
            </a:r>
          </a:p>
        </p:txBody>
      </p:sp>
      <p:cxnSp>
        <p:nvCxnSpPr>
          <p:cNvPr id="10" name="Straight Arrow Connector 9"/>
          <p:cNvCxnSpPr/>
          <p:nvPr/>
        </p:nvCxnSpPr>
        <p:spPr>
          <a:xfrm flipH="1">
            <a:off x="6278961" y="2519363"/>
            <a:ext cx="256248" cy="946150"/>
          </a:xfrm>
          <a:prstGeom prst="straightConnector1">
            <a:avLst/>
          </a:prstGeom>
          <a:ln>
            <a:solidFill>
              <a:srgbClr val="FF0000"/>
            </a:solidFill>
            <a:tailEnd type="arrow"/>
          </a:ln>
        </p:spPr>
        <p:style>
          <a:lnRef idx="3">
            <a:schemeClr val="accent6"/>
          </a:lnRef>
          <a:fillRef idx="0">
            <a:schemeClr val="accent6"/>
          </a:fillRef>
          <a:effectRef idx="2">
            <a:schemeClr val="accent6"/>
          </a:effectRef>
          <a:fontRef idx="minor">
            <a:schemeClr val="tx1"/>
          </a:fontRef>
        </p:style>
      </p:cxnSp>
      <p:cxnSp>
        <p:nvCxnSpPr>
          <p:cNvPr id="11" name="Straight Arrow Connector 10"/>
          <p:cNvCxnSpPr/>
          <p:nvPr/>
        </p:nvCxnSpPr>
        <p:spPr>
          <a:xfrm flipV="1">
            <a:off x="8169010" y="4581526"/>
            <a:ext cx="263129" cy="631825"/>
          </a:xfrm>
          <a:prstGeom prst="straightConnector1">
            <a:avLst/>
          </a:prstGeom>
          <a:ln>
            <a:solidFill>
              <a:srgbClr val="FF0000"/>
            </a:solidFill>
            <a:tailEnd type="arrow"/>
          </a:ln>
        </p:spPr>
        <p:style>
          <a:lnRef idx="3">
            <a:schemeClr val="accent6"/>
          </a:lnRef>
          <a:fillRef idx="0">
            <a:schemeClr val="accent6"/>
          </a:fillRef>
          <a:effectRef idx="2">
            <a:schemeClr val="accent6"/>
          </a:effectRef>
          <a:fontRef idx="minor">
            <a:schemeClr val="tx1"/>
          </a:fontRef>
        </p:style>
      </p:cxnSp>
      <p:sp>
        <p:nvSpPr>
          <p:cNvPr id="7179" name="TextBox 12"/>
          <p:cNvSpPr txBox="1">
            <a:spLocks noChangeArrowheads="1"/>
          </p:cNvSpPr>
          <p:nvPr/>
        </p:nvSpPr>
        <p:spPr bwMode="auto">
          <a:xfrm>
            <a:off x="4182533" y="5443539"/>
            <a:ext cx="1919288" cy="3698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t>Controller Panel</a:t>
            </a:r>
          </a:p>
        </p:txBody>
      </p:sp>
      <p:cxnSp>
        <p:nvCxnSpPr>
          <p:cNvPr id="14" name="Straight Arrow Connector 13"/>
          <p:cNvCxnSpPr/>
          <p:nvPr/>
        </p:nvCxnSpPr>
        <p:spPr>
          <a:xfrm flipV="1">
            <a:off x="5142177" y="4289426"/>
            <a:ext cx="0" cy="1109663"/>
          </a:xfrm>
          <a:prstGeom prst="straightConnector1">
            <a:avLst/>
          </a:prstGeom>
          <a:ln>
            <a:solidFill>
              <a:srgbClr val="FF0000"/>
            </a:solidFill>
            <a:tailEnd type="arrow"/>
          </a:ln>
        </p:spPr>
        <p:style>
          <a:lnRef idx="3">
            <a:schemeClr val="accent6"/>
          </a:lnRef>
          <a:fillRef idx="0">
            <a:schemeClr val="accent6"/>
          </a:fillRef>
          <a:effectRef idx="2">
            <a:schemeClr val="accent6"/>
          </a:effectRef>
          <a:fontRef idx="minor">
            <a:schemeClr val="tx1"/>
          </a:fontRef>
        </p:style>
      </p:cxnSp>
      <p:sp>
        <p:nvSpPr>
          <p:cNvPr id="7181" name="TextBox 2"/>
          <p:cNvSpPr txBox="1">
            <a:spLocks noChangeArrowheads="1"/>
          </p:cNvSpPr>
          <p:nvPr/>
        </p:nvSpPr>
        <p:spPr bwMode="auto">
          <a:xfrm>
            <a:off x="4259924" y="6189663"/>
            <a:ext cx="1478353" cy="646331"/>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t>Copper</a:t>
            </a:r>
          </a:p>
          <a:p>
            <a:pPr eaLnBrk="1" hangingPunct="1">
              <a:spcBef>
                <a:spcPct val="0"/>
              </a:spcBef>
              <a:buFontTx/>
              <a:buNone/>
            </a:pPr>
            <a:r>
              <a:rPr lang="en-US" altLang="en-US" sz="1800"/>
              <a:t>Nuclear Stage</a:t>
            </a:r>
          </a:p>
        </p:txBody>
      </p:sp>
      <p:cxnSp>
        <p:nvCxnSpPr>
          <p:cNvPr id="17" name="Straight Arrow Connector 16"/>
          <p:cNvCxnSpPr/>
          <p:nvPr/>
        </p:nvCxnSpPr>
        <p:spPr>
          <a:xfrm flipH="1" flipV="1">
            <a:off x="3054350" y="6477000"/>
            <a:ext cx="1155700" cy="115888"/>
          </a:xfrm>
          <a:prstGeom prst="straightConnector1">
            <a:avLst/>
          </a:prstGeom>
          <a:ln>
            <a:solidFill>
              <a:srgbClr val="FF0000"/>
            </a:solidFill>
            <a:tailEnd type="arrow"/>
          </a:ln>
        </p:spPr>
        <p:style>
          <a:lnRef idx="3">
            <a:schemeClr val="accent6"/>
          </a:lnRef>
          <a:fillRef idx="0">
            <a:schemeClr val="accent6"/>
          </a:fillRef>
          <a:effectRef idx="2">
            <a:schemeClr val="accent6"/>
          </a:effectRef>
          <a:fontRef idx="minor">
            <a:schemeClr val="tx1"/>
          </a:fontRef>
        </p:style>
      </p:cxnSp>
      <p:cxnSp>
        <p:nvCxnSpPr>
          <p:cNvPr id="19" name="Straight Arrow Connector 18"/>
          <p:cNvCxnSpPr/>
          <p:nvPr/>
        </p:nvCxnSpPr>
        <p:spPr>
          <a:xfrm flipH="1">
            <a:off x="5142178" y="2182814"/>
            <a:ext cx="388673" cy="941387"/>
          </a:xfrm>
          <a:prstGeom prst="straightConnector1">
            <a:avLst/>
          </a:prstGeom>
          <a:ln>
            <a:solidFill>
              <a:srgbClr val="FF0000"/>
            </a:solidFill>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8857222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eaLnBrk="1" hangingPunct="1"/>
            <a:r>
              <a:rPr lang="en-US" altLang="en-US" sz="3200" b="1" smtClean="0">
                <a:solidFill>
                  <a:srgbClr val="000066"/>
                </a:solidFill>
                <a:latin typeface="Bodoni MT" pitchFamily="18" charset="0"/>
              </a:rPr>
              <a:t>Instrument Housing</a:t>
            </a:r>
          </a:p>
        </p:txBody>
      </p:sp>
      <p:pic>
        <p:nvPicPr>
          <p:cNvPr id="3" name="Picture 2"/>
          <p:cNvPicPr/>
          <p:nvPr/>
        </p:nvPicPr>
        <p:blipFill>
          <a:blip r:embed="rId2">
            <a:extLst>
              <a:ext uri="{BEBA8EAE-BF5A-486C-A8C5-ECC9F3942E4B}">
                <a14:imgProps xmlns:a14="http://schemas.microsoft.com/office/drawing/2010/main">
                  <a14:imgLayer r:embed="rId3">
                    <a14:imgEffect>
                      <a14:colorTemperature colorTemp="7000"/>
                    </a14:imgEffect>
                  </a14:imgLayer>
                </a14:imgProps>
              </a:ext>
            </a:extLst>
          </a:blip>
          <a:stretch>
            <a:fillRect/>
          </a:stretch>
        </p:blipFill>
        <p:spPr>
          <a:xfrm>
            <a:off x="0" y="0"/>
            <a:ext cx="9906000" cy="6858000"/>
          </a:xfrm>
          <a:prstGeom prst="rect">
            <a:avLst/>
          </a:prstGeom>
        </p:spPr>
      </p:pic>
    </p:spTree>
    <p:extLst>
      <p:ext uri="{BB962C8B-B14F-4D97-AF65-F5344CB8AC3E}">
        <p14:creationId xmlns:p14="http://schemas.microsoft.com/office/powerpoint/2010/main" val="36153342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eaLnBrk="1" hangingPunct="1"/>
            <a:r>
              <a:rPr lang="en-US" altLang="en-US" sz="3200" b="1" smtClean="0">
                <a:latin typeface="Bodoni MT" pitchFamily="18" charset="0"/>
              </a:rPr>
              <a:t>Dilution Refrigerator (TIFR) Specifications</a:t>
            </a:r>
          </a:p>
        </p:txBody>
      </p:sp>
      <p:pic>
        <p:nvPicPr>
          <p:cNvPr id="3" name="Picture 2"/>
          <p:cNvPicPr/>
          <p:nvPr/>
        </p:nvPicPr>
        <p:blipFill>
          <a:blip r:embed="rId3">
            <a:extLst>
              <a:ext uri="{BEBA8EAE-BF5A-486C-A8C5-ECC9F3942E4B}">
                <a14:imgProps xmlns:a14="http://schemas.microsoft.com/office/drawing/2010/main">
                  <a14:imgLayer r:embed="rId4">
                    <a14:imgEffect>
                      <a14:colorTemperature colorTemp="7000"/>
                    </a14:imgEffect>
                  </a14:imgLayer>
                </a14:imgProps>
              </a:ext>
            </a:extLst>
          </a:blip>
          <a:stretch>
            <a:fillRect/>
          </a:stretch>
        </p:blipFill>
        <p:spPr>
          <a:xfrm>
            <a:off x="0" y="0"/>
            <a:ext cx="9906000" cy="6858000"/>
          </a:xfrm>
          <a:prstGeom prst="rect">
            <a:avLst/>
          </a:prstGeom>
        </p:spPr>
      </p:pic>
    </p:spTree>
    <p:extLst>
      <p:ext uri="{BB962C8B-B14F-4D97-AF65-F5344CB8AC3E}">
        <p14:creationId xmlns:p14="http://schemas.microsoft.com/office/powerpoint/2010/main" val="42909552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1"/>
          </p:nvPr>
        </p:nvSpPr>
        <p:spPr>
          <a:xfrm>
            <a:off x="0" y="0"/>
            <a:ext cx="9601200" cy="4038600"/>
          </a:xfrm>
        </p:spPr>
        <p:txBody>
          <a:bodyPr/>
          <a:lstStyle/>
          <a:p>
            <a:pPr algn="ctr">
              <a:buFont typeface="Arial" charset="0"/>
              <a:buNone/>
            </a:pPr>
            <a:r>
              <a:rPr lang="en-US" altLang="en-US" b="1" dirty="0" smtClean="0">
                <a:solidFill>
                  <a:srgbClr val="0000FF"/>
                </a:solidFill>
              </a:rPr>
              <a:t>What is a Thermometer?</a:t>
            </a:r>
          </a:p>
          <a:p>
            <a:pPr algn="just">
              <a:buFont typeface="Arial" charset="0"/>
              <a:buNone/>
            </a:pPr>
            <a:r>
              <a:rPr lang="en-US" altLang="en-US" dirty="0" smtClean="0"/>
              <a:t>   </a:t>
            </a:r>
            <a:r>
              <a:rPr lang="en-US" altLang="en-US" b="1" dirty="0" smtClean="0"/>
              <a:t>Thermometers measure temperature, by using material property that changes when heated or cooled.</a:t>
            </a:r>
            <a:r>
              <a:rPr lang="en-US" altLang="en-US" dirty="0" smtClean="0"/>
              <a:t> </a:t>
            </a:r>
            <a:r>
              <a:rPr lang="en-US" altLang="en-US" b="1" dirty="0" smtClean="0">
                <a:solidFill>
                  <a:srgbClr val="FF0000"/>
                </a:solidFill>
              </a:rPr>
              <a:t>In a mercury or alcohol thermometer the liquid expands as it is heated and contracts when it is cooled, so the length of the liquid in the column is longer or shorter depending on the temperature.</a:t>
            </a:r>
          </a:p>
        </p:txBody>
      </p:sp>
      <p:pic>
        <p:nvPicPr>
          <p:cNvPr id="22531" name="Picture 6"/>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7000"/>
                    </a14:imgEffect>
                  </a14:imgLayer>
                </a14:imgProps>
              </a:ext>
              <a:ext uri="{28A0092B-C50C-407E-A947-70E740481C1C}">
                <a14:useLocalDpi xmlns:a14="http://schemas.microsoft.com/office/drawing/2010/main" val="0"/>
              </a:ext>
            </a:extLst>
          </a:blip>
          <a:srcRect/>
          <a:stretch>
            <a:fillRect/>
          </a:stretch>
        </p:blipFill>
        <p:spPr bwMode="auto">
          <a:xfrm>
            <a:off x="304800" y="4022725"/>
            <a:ext cx="4648200"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7"/>
          <p:cNvPicPr>
            <a:picLocks noChangeAspect="1" noChangeArrowheads="1"/>
          </p:cNvPicPr>
          <p:nvPr/>
        </p:nvPicPr>
        <p:blipFill>
          <a:blip r:embed="rId5">
            <a:extLst>
              <a:ext uri="{BEBA8EAE-BF5A-486C-A8C5-ECC9F3942E4B}">
                <a14:imgProps xmlns:a14="http://schemas.microsoft.com/office/drawing/2010/main">
                  <a14:imgLayer r:embed="rId6">
                    <a14:imgEffect>
                      <a14:colorTemperature colorTemp="7100"/>
                    </a14:imgEffect>
                  </a14:imgLayer>
                </a14:imgProps>
              </a:ext>
              <a:ext uri="{28A0092B-C50C-407E-A947-70E740481C1C}">
                <a14:useLocalDpi xmlns:a14="http://schemas.microsoft.com/office/drawing/2010/main" val="0"/>
              </a:ext>
            </a:extLst>
          </a:blip>
          <a:srcRect/>
          <a:stretch>
            <a:fillRect/>
          </a:stretch>
        </p:blipFill>
        <p:spPr bwMode="auto">
          <a:xfrm>
            <a:off x="5715000" y="3835400"/>
            <a:ext cx="3962400" cy="302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27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sp>
        <p:nvSpPr>
          <p:cNvPr id="4" name="TextBox 3"/>
          <p:cNvSpPr txBox="1"/>
          <p:nvPr/>
        </p:nvSpPr>
        <p:spPr>
          <a:xfrm>
            <a:off x="1981200" y="381000"/>
            <a:ext cx="5943600" cy="646331"/>
          </a:xfrm>
          <a:prstGeom prst="rect">
            <a:avLst/>
          </a:prstGeom>
          <a:noFill/>
        </p:spPr>
        <p:txBody>
          <a:bodyPr wrap="square" rtlCol="0">
            <a:spAutoFit/>
          </a:bodyPr>
          <a:lstStyle/>
          <a:p>
            <a:r>
              <a:rPr lang="en-US" sz="3600" dirty="0" smtClean="0">
                <a:solidFill>
                  <a:srgbClr val="3B0FDB"/>
                </a:solidFill>
              </a:rPr>
              <a:t>Thermometry at VLT in our Lab</a:t>
            </a:r>
            <a:endParaRPr lang="en-US" sz="3600" dirty="0">
              <a:solidFill>
                <a:srgbClr val="3B0FDB"/>
              </a:solidFill>
            </a:endParaRPr>
          </a:p>
        </p:txBody>
      </p:sp>
      <p:sp>
        <p:nvSpPr>
          <p:cNvPr id="5" name="TextBox 4"/>
          <p:cNvSpPr txBox="1"/>
          <p:nvPr/>
        </p:nvSpPr>
        <p:spPr>
          <a:xfrm>
            <a:off x="381000" y="1219200"/>
            <a:ext cx="9067800" cy="5170646"/>
          </a:xfrm>
          <a:prstGeom prst="rect">
            <a:avLst/>
          </a:prstGeom>
          <a:noFill/>
        </p:spPr>
        <p:txBody>
          <a:bodyPr wrap="square" rtlCol="0">
            <a:spAutoFit/>
          </a:bodyPr>
          <a:lstStyle/>
          <a:p>
            <a:pPr marL="342900" indent="-342900">
              <a:buAutoNum type="arabicPeriod"/>
            </a:pPr>
            <a:r>
              <a:rPr lang="en-US" sz="2800" dirty="0" smtClean="0">
                <a:solidFill>
                  <a:srgbClr val="0070C0"/>
                </a:solidFill>
              </a:rPr>
              <a:t>Low Temperature Resistance sensors used in our systems:-</a:t>
            </a:r>
          </a:p>
          <a:p>
            <a:pPr marL="742950" lvl="1" indent="-285750">
              <a:buFont typeface="Wingdings" panose="05000000000000000000" pitchFamily="2" charset="2"/>
              <a:buChar char="v"/>
            </a:pPr>
            <a:r>
              <a:rPr lang="en-US" sz="2400" dirty="0" smtClean="0">
                <a:solidFill>
                  <a:srgbClr val="C00000"/>
                </a:solidFill>
              </a:rPr>
              <a:t>RuO2 sensors  ( 50mK to 4.2K, H=9T)</a:t>
            </a:r>
          </a:p>
          <a:p>
            <a:pPr marL="742950" lvl="1" indent="-285750">
              <a:buFont typeface="Wingdings" panose="05000000000000000000" pitchFamily="2" charset="2"/>
              <a:buChar char="v"/>
            </a:pPr>
            <a:r>
              <a:rPr lang="en-US" sz="2400" dirty="0" smtClean="0">
                <a:solidFill>
                  <a:srgbClr val="C00000"/>
                </a:solidFill>
              </a:rPr>
              <a:t>Carbon composite sensors SPEER (10mK to 4K, H=5T)</a:t>
            </a:r>
          </a:p>
          <a:p>
            <a:pPr lvl="1"/>
            <a:r>
              <a:rPr lang="en-US" sz="2400" dirty="0">
                <a:solidFill>
                  <a:srgbClr val="C00000"/>
                </a:solidFill>
              </a:rPr>
              <a:t> </a:t>
            </a:r>
            <a:r>
              <a:rPr lang="en-US" sz="2400" dirty="0" smtClean="0">
                <a:solidFill>
                  <a:srgbClr val="C00000"/>
                </a:solidFill>
              </a:rPr>
              <a:t>     Response time is very large at low temperatures(&lt;50mK)~mins.</a:t>
            </a:r>
          </a:p>
          <a:p>
            <a:pPr marL="342900" indent="-342900">
              <a:buAutoNum type="arabicPeriod"/>
            </a:pPr>
            <a:endParaRPr lang="en-US" dirty="0"/>
          </a:p>
          <a:p>
            <a:r>
              <a:rPr lang="en-US" sz="2800" dirty="0" smtClean="0"/>
              <a:t>2.    Magnetic susceptibility sensors:</a:t>
            </a:r>
          </a:p>
          <a:p>
            <a:r>
              <a:rPr lang="en-US" dirty="0" smtClean="0"/>
              <a:t>       </a:t>
            </a:r>
            <a:endParaRPr lang="en-US" dirty="0"/>
          </a:p>
          <a:p>
            <a:endParaRPr lang="en-US" dirty="0" smtClean="0"/>
          </a:p>
          <a:p>
            <a:pPr marL="742950" lvl="1" indent="-285750">
              <a:buFont typeface="Wingdings" panose="05000000000000000000" pitchFamily="2" charset="2"/>
              <a:buChar char="v"/>
            </a:pPr>
            <a:endParaRPr lang="en-US" sz="2400" dirty="0" smtClean="0">
              <a:solidFill>
                <a:srgbClr val="C00000"/>
              </a:solidFill>
            </a:endParaRPr>
          </a:p>
          <a:p>
            <a:pPr marL="742950" lvl="1" indent="-285750">
              <a:buFont typeface="Wingdings" panose="05000000000000000000" pitchFamily="2" charset="2"/>
              <a:buChar char="v"/>
            </a:pPr>
            <a:r>
              <a:rPr lang="en-US" sz="2400" dirty="0" smtClean="0">
                <a:solidFill>
                  <a:srgbClr val="C00000"/>
                </a:solidFill>
              </a:rPr>
              <a:t> Cerium Magnesium Nitrate (Paramagnetic Salt) 5mK – 4.2K</a:t>
            </a:r>
            <a:endParaRPr lang="en-US" sz="2400" dirty="0">
              <a:solidFill>
                <a:srgbClr val="C00000"/>
              </a:solidFill>
            </a:endParaRPr>
          </a:p>
          <a:p>
            <a:endParaRPr lang="en-US" dirty="0" smtClean="0"/>
          </a:p>
          <a:p>
            <a:pPr marL="342900" indent="-342900">
              <a:buAutoNum type="arabicPeriod" startAt="3"/>
            </a:pPr>
            <a:r>
              <a:rPr lang="en-US" sz="2800" dirty="0" smtClean="0"/>
              <a:t>SQUID based Noise Thermometer:</a:t>
            </a:r>
          </a:p>
          <a:p>
            <a:endParaRPr lang="en-US" dirty="0" smtClean="0"/>
          </a:p>
          <a:p>
            <a:endParaRPr lang="en-US" dirty="0"/>
          </a:p>
          <a:p>
            <a:r>
              <a:rPr lang="en-US" dirty="0" smtClean="0"/>
              <a:t> </a:t>
            </a:r>
            <a:endParaRPr lang="en-US"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8610" y="5605463"/>
            <a:ext cx="7099300"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3461623"/>
            <a:ext cx="1724025"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19757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0"/>
            <a:ext cx="8915400" cy="1143000"/>
          </a:xfrm>
        </p:spPr>
        <p:txBody>
          <a:bodyPr>
            <a:normAutofit/>
          </a:bodyPr>
          <a:lstStyle/>
          <a:p>
            <a:r>
              <a:rPr lang="en-US" sz="3600" dirty="0" smtClean="0">
                <a:solidFill>
                  <a:srgbClr val="3B0FDB"/>
                </a:solidFill>
              </a:rPr>
              <a:t>Thermometry 1</a:t>
            </a:r>
            <a:endParaRPr lang="en-US" sz="3600" dirty="0">
              <a:solidFill>
                <a:srgbClr val="3B0FDB"/>
              </a:solidFill>
            </a:endParaRPr>
          </a:p>
        </p:txBody>
      </p:sp>
      <p:pic>
        <p:nvPicPr>
          <p:cNvPr id="1027" name="Picture 3"/>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7000"/>
                    </a14:imgEffect>
                  </a14:imgLayer>
                </a14:imgProps>
              </a:ext>
              <a:ext uri="{28A0092B-C50C-407E-A947-70E740481C1C}">
                <a14:useLocalDpi xmlns:a14="http://schemas.microsoft.com/office/drawing/2010/main" val="0"/>
              </a:ext>
            </a:extLst>
          </a:blip>
          <a:srcRect/>
          <a:stretch>
            <a:fillRect/>
          </a:stretch>
        </p:blipFill>
        <p:spPr bwMode="auto">
          <a:xfrm>
            <a:off x="4953000" y="2971800"/>
            <a:ext cx="4876800" cy="35887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BEBA8EAE-BF5A-486C-A8C5-ECC9F3942E4B}">
                <a14:imgProps xmlns:a14="http://schemas.microsoft.com/office/drawing/2010/main">
                  <a14:imgLayer r:embed="rId5">
                    <a14:imgEffect>
                      <a14:colorTemperature colorTemp="7000"/>
                    </a14:imgEffect>
                  </a14:imgLayer>
                </a14:imgProps>
              </a:ext>
              <a:ext uri="{28A0092B-C50C-407E-A947-70E740481C1C}">
                <a14:useLocalDpi xmlns:a14="http://schemas.microsoft.com/office/drawing/2010/main" val="0"/>
              </a:ext>
            </a:extLst>
          </a:blip>
          <a:stretch>
            <a:fillRect/>
          </a:stretch>
        </p:blipFill>
        <p:spPr bwMode="auto">
          <a:xfrm>
            <a:off x="152400" y="2895600"/>
            <a:ext cx="4648199"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420091" y="2445143"/>
            <a:ext cx="2645340" cy="369332"/>
          </a:xfrm>
          <a:prstGeom prst="rect">
            <a:avLst/>
          </a:prstGeom>
          <a:noFill/>
        </p:spPr>
        <p:txBody>
          <a:bodyPr wrap="none" rtlCol="0">
            <a:spAutoFit/>
          </a:bodyPr>
          <a:lstStyle/>
          <a:p>
            <a:r>
              <a:rPr lang="en-US" dirty="0" smtClean="0"/>
              <a:t>RuO2 Temperature Sensor</a:t>
            </a:r>
            <a:endParaRPr lang="en-US" dirty="0"/>
          </a:p>
        </p:txBody>
      </p:sp>
      <p:sp>
        <p:nvSpPr>
          <p:cNvPr id="7" name="TextBox 6"/>
          <p:cNvSpPr txBox="1"/>
          <p:nvPr/>
        </p:nvSpPr>
        <p:spPr>
          <a:xfrm>
            <a:off x="6019799" y="2432566"/>
            <a:ext cx="3408049" cy="369332"/>
          </a:xfrm>
          <a:prstGeom prst="rect">
            <a:avLst/>
          </a:prstGeom>
          <a:noFill/>
        </p:spPr>
        <p:txBody>
          <a:bodyPr wrap="none" rtlCol="0">
            <a:spAutoFit/>
          </a:bodyPr>
          <a:lstStyle/>
          <a:p>
            <a:r>
              <a:rPr lang="en-US" dirty="0" smtClean="0"/>
              <a:t>SPEER carbon Temperature Sensor</a:t>
            </a:r>
            <a:endParaRPr lang="en-US" dirty="0"/>
          </a:p>
        </p:txBody>
      </p:sp>
      <p:sp>
        <p:nvSpPr>
          <p:cNvPr id="8" name="TextBox 7"/>
          <p:cNvSpPr txBox="1"/>
          <p:nvPr/>
        </p:nvSpPr>
        <p:spPr>
          <a:xfrm>
            <a:off x="95917" y="914400"/>
            <a:ext cx="9733883" cy="1569660"/>
          </a:xfrm>
          <a:prstGeom prst="rect">
            <a:avLst/>
          </a:prstGeom>
          <a:noFill/>
        </p:spPr>
        <p:txBody>
          <a:bodyPr wrap="none" rtlCol="0">
            <a:spAutoFit/>
          </a:bodyPr>
          <a:lstStyle/>
          <a:p>
            <a:r>
              <a:rPr lang="en-US" altLang="en-US" sz="2400" b="1" dirty="0">
                <a:solidFill>
                  <a:srgbClr val="FF0000"/>
                </a:solidFill>
                <a:latin typeface="Bodoni MT" pitchFamily="18" charset="0"/>
              </a:rPr>
              <a:t>Temperature monitored at </a:t>
            </a:r>
            <a:r>
              <a:rPr lang="en-US" altLang="en-US" sz="2400" b="1" dirty="0" smtClean="0">
                <a:solidFill>
                  <a:srgbClr val="FF0000"/>
                </a:solidFill>
                <a:latin typeface="Bodoni MT" pitchFamily="18" charset="0"/>
              </a:rPr>
              <a:t>1 </a:t>
            </a:r>
            <a:r>
              <a:rPr lang="en-US" altLang="en-US" sz="2400" b="1" dirty="0">
                <a:solidFill>
                  <a:srgbClr val="FF0000"/>
                </a:solidFill>
                <a:latin typeface="Bodoni MT" pitchFamily="18" charset="0"/>
              </a:rPr>
              <a:t>K </a:t>
            </a:r>
            <a:r>
              <a:rPr lang="en-US" altLang="en-US" sz="2400" b="1" dirty="0" smtClean="0">
                <a:solidFill>
                  <a:srgbClr val="FF0000"/>
                </a:solidFill>
                <a:latin typeface="Bodoni MT" pitchFamily="18" charset="0"/>
              </a:rPr>
              <a:t>stage, </a:t>
            </a:r>
            <a:r>
              <a:rPr lang="en-US" altLang="en-US" sz="2400" b="1" dirty="0">
                <a:solidFill>
                  <a:srgbClr val="FF0000"/>
                </a:solidFill>
                <a:latin typeface="Bodoni MT" pitchFamily="18" charset="0"/>
              </a:rPr>
              <a:t>Still </a:t>
            </a:r>
            <a:r>
              <a:rPr lang="en-US" altLang="en-US" sz="2400" b="1" dirty="0" smtClean="0">
                <a:solidFill>
                  <a:srgbClr val="FF0000"/>
                </a:solidFill>
                <a:latin typeface="Bodoni MT" pitchFamily="18" charset="0"/>
              </a:rPr>
              <a:t>using </a:t>
            </a:r>
            <a:r>
              <a:rPr lang="en-US" altLang="en-US" sz="2400" b="1" dirty="0">
                <a:solidFill>
                  <a:srgbClr val="FF0000"/>
                </a:solidFill>
                <a:latin typeface="Bodoni MT" pitchFamily="18" charset="0"/>
              </a:rPr>
              <a:t>RuO</a:t>
            </a:r>
            <a:r>
              <a:rPr lang="en-US" altLang="en-US" sz="2400" b="1" baseline="-25000" dirty="0">
                <a:solidFill>
                  <a:srgbClr val="FF0000"/>
                </a:solidFill>
                <a:latin typeface="Bodoni MT" pitchFamily="18" charset="0"/>
              </a:rPr>
              <a:t>2</a:t>
            </a:r>
            <a:r>
              <a:rPr lang="en-US" altLang="en-US" sz="2400" b="1" dirty="0">
                <a:solidFill>
                  <a:srgbClr val="FF0000"/>
                </a:solidFill>
                <a:latin typeface="Bodoni MT" pitchFamily="18" charset="0"/>
              </a:rPr>
              <a:t> resistance </a:t>
            </a:r>
            <a:r>
              <a:rPr lang="en-US" altLang="en-US" sz="2400" b="1" dirty="0" smtClean="0">
                <a:solidFill>
                  <a:srgbClr val="FF0000"/>
                </a:solidFill>
                <a:latin typeface="Bodoni MT" pitchFamily="18" charset="0"/>
              </a:rPr>
              <a:t>sensor </a:t>
            </a:r>
          </a:p>
          <a:p>
            <a:r>
              <a:rPr lang="en-US" altLang="en-US" sz="2400" b="1" dirty="0" smtClean="0">
                <a:solidFill>
                  <a:srgbClr val="FF0000"/>
                </a:solidFill>
                <a:latin typeface="Bodoni MT" pitchFamily="18" charset="0"/>
              </a:rPr>
              <a:t>(</a:t>
            </a:r>
            <a:r>
              <a:rPr lang="en-US" altLang="en-US" sz="2400" b="1" dirty="0">
                <a:solidFill>
                  <a:srgbClr val="FF0000"/>
                </a:solidFill>
                <a:latin typeface="Bodoni MT" pitchFamily="18" charset="0"/>
              </a:rPr>
              <a:t>saturates below 50 </a:t>
            </a:r>
            <a:r>
              <a:rPr lang="en-US" altLang="en-US" sz="2400" b="1" dirty="0" err="1">
                <a:solidFill>
                  <a:srgbClr val="FF0000"/>
                </a:solidFill>
                <a:latin typeface="Bodoni MT" pitchFamily="18" charset="0"/>
              </a:rPr>
              <a:t>mK</a:t>
            </a:r>
            <a:r>
              <a:rPr lang="en-US" altLang="en-US" sz="2400" b="1" dirty="0" smtClean="0">
                <a:solidFill>
                  <a:srgbClr val="FF0000"/>
                </a:solidFill>
                <a:latin typeface="Bodoni MT" pitchFamily="18" charset="0"/>
              </a:rPr>
              <a:t>)</a:t>
            </a:r>
          </a:p>
          <a:p>
            <a:r>
              <a:rPr lang="en-US" altLang="en-US" sz="2400" b="1" dirty="0" smtClean="0">
                <a:solidFill>
                  <a:srgbClr val="FF0000"/>
                </a:solidFill>
                <a:latin typeface="Bodoni MT" pitchFamily="18" charset="0"/>
              </a:rPr>
              <a:t>Temperature monitored at Mixing Chamber using SPEER Carbon resistance</a:t>
            </a:r>
          </a:p>
          <a:p>
            <a:r>
              <a:rPr lang="en-US" altLang="en-US" sz="2400" b="1" dirty="0" smtClean="0">
                <a:solidFill>
                  <a:srgbClr val="FF0000"/>
                </a:solidFill>
                <a:latin typeface="Bodoni MT" pitchFamily="18" charset="0"/>
              </a:rPr>
              <a:t> sensor (saturates below 10 </a:t>
            </a:r>
            <a:r>
              <a:rPr lang="en-US" altLang="en-US" sz="2400" b="1" dirty="0" err="1" smtClean="0">
                <a:solidFill>
                  <a:srgbClr val="FF0000"/>
                </a:solidFill>
                <a:latin typeface="Bodoni MT" pitchFamily="18" charset="0"/>
              </a:rPr>
              <a:t>mK</a:t>
            </a:r>
            <a:r>
              <a:rPr lang="en-US" altLang="en-US" sz="2400" b="1" dirty="0" smtClean="0">
                <a:solidFill>
                  <a:srgbClr val="FF0000"/>
                </a:solidFill>
                <a:latin typeface="Bodoni MT" pitchFamily="18" charset="0"/>
              </a:rPr>
              <a:t>)</a:t>
            </a:r>
          </a:p>
        </p:txBody>
      </p:sp>
      <p:sp>
        <p:nvSpPr>
          <p:cNvPr id="10" name="Rectangle 9"/>
          <p:cNvSpPr/>
          <p:nvPr/>
        </p:nvSpPr>
        <p:spPr>
          <a:xfrm>
            <a:off x="4876800" y="2484060"/>
            <a:ext cx="45719" cy="38405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48077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ChangeArrowheads="1"/>
          </p:cNvSpPr>
          <p:nvPr>
            <p:ph type="body" sz="half" idx="1"/>
          </p:nvPr>
        </p:nvSpPr>
        <p:spPr>
          <a:xfrm>
            <a:off x="152400" y="990600"/>
            <a:ext cx="4876800" cy="4114800"/>
          </a:xfrm>
        </p:spPr>
        <p:txBody>
          <a:bodyPr/>
          <a:lstStyle/>
          <a:p>
            <a:pPr eaLnBrk="1" hangingPunct="1"/>
            <a:r>
              <a:rPr lang="en-US" altLang="en-US" sz="2800" b="1" dirty="0" smtClean="0">
                <a:solidFill>
                  <a:srgbClr val="FF0000"/>
                </a:solidFill>
                <a:latin typeface="Bodoni MT" pitchFamily="18" charset="0"/>
              </a:rPr>
              <a:t>Down to 4 </a:t>
            </a:r>
            <a:r>
              <a:rPr lang="en-US" altLang="en-US" sz="2800" b="1" dirty="0" err="1" smtClean="0">
                <a:solidFill>
                  <a:srgbClr val="FF0000"/>
                </a:solidFill>
                <a:latin typeface="Bodoni MT" pitchFamily="18" charset="0"/>
              </a:rPr>
              <a:t>mK</a:t>
            </a:r>
            <a:r>
              <a:rPr lang="en-US" altLang="en-US" sz="2800" b="1" dirty="0" smtClean="0">
                <a:solidFill>
                  <a:srgbClr val="FF0000"/>
                </a:solidFill>
                <a:latin typeface="Bodoni MT" pitchFamily="18" charset="0"/>
              </a:rPr>
              <a:t> at the mixing chamber using a CMN (Cerium Magnesium Nitrate) mutual inductance thermometer – initially calibrated against a SPEER resistance sensor</a:t>
            </a:r>
          </a:p>
          <a:p>
            <a:pPr eaLnBrk="1" hangingPunct="1"/>
            <a:r>
              <a:rPr lang="en-US" altLang="en-US" sz="2800" b="1" dirty="0" smtClean="0">
                <a:latin typeface="Bodoni MT" pitchFamily="18" charset="0"/>
              </a:rPr>
              <a:t>CMN requires a calibration every run at 4.2 K</a:t>
            </a:r>
            <a:r>
              <a:rPr lang="en-US" altLang="en-US" sz="2400" dirty="0" smtClean="0">
                <a:latin typeface="Bodoni MT" pitchFamily="18" charset="0"/>
              </a:rPr>
              <a:t>                   </a:t>
            </a:r>
          </a:p>
        </p:txBody>
      </p:sp>
      <p:sp>
        <p:nvSpPr>
          <p:cNvPr id="47107" name="Text Box 3"/>
          <p:cNvSpPr txBox="1">
            <a:spLocks noChangeArrowheads="1"/>
          </p:cNvSpPr>
          <p:nvPr/>
        </p:nvSpPr>
        <p:spPr bwMode="auto">
          <a:xfrm>
            <a:off x="3124200" y="0"/>
            <a:ext cx="38798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baseline="-25000">
                <a:solidFill>
                  <a:schemeClr val="tx1"/>
                </a:solidFill>
                <a:latin typeface="Times New Roman" pitchFamily="18" charset="0"/>
              </a:defRPr>
            </a:lvl1pPr>
            <a:lvl2pPr marL="742950" indent="-285750">
              <a:defRPr sz="2400" b="1" baseline="-25000">
                <a:solidFill>
                  <a:schemeClr val="tx1"/>
                </a:solidFill>
                <a:latin typeface="Times New Roman" pitchFamily="18" charset="0"/>
              </a:defRPr>
            </a:lvl2pPr>
            <a:lvl3pPr marL="1143000" indent="-228600">
              <a:defRPr sz="2400" b="1" baseline="-25000">
                <a:solidFill>
                  <a:schemeClr val="tx1"/>
                </a:solidFill>
                <a:latin typeface="Times New Roman" pitchFamily="18" charset="0"/>
              </a:defRPr>
            </a:lvl3pPr>
            <a:lvl4pPr marL="1600200" indent="-228600">
              <a:defRPr sz="2400" b="1" baseline="-25000">
                <a:solidFill>
                  <a:schemeClr val="tx1"/>
                </a:solidFill>
                <a:latin typeface="Times New Roman" pitchFamily="18" charset="0"/>
              </a:defRPr>
            </a:lvl4pPr>
            <a:lvl5pPr marL="2057400" indent="-228600">
              <a:defRPr sz="2400" b="1" baseline="-25000">
                <a:solidFill>
                  <a:schemeClr val="tx1"/>
                </a:solidFill>
                <a:latin typeface="Times New Roman" pitchFamily="18" charset="0"/>
              </a:defRPr>
            </a:lvl5pPr>
            <a:lvl6pPr marL="2514600" indent="-228600" eaLnBrk="0" fontAlgn="base" hangingPunct="0">
              <a:spcBef>
                <a:spcPct val="0"/>
              </a:spcBef>
              <a:spcAft>
                <a:spcPct val="0"/>
              </a:spcAft>
              <a:defRPr sz="2400" b="1" baseline="-25000">
                <a:solidFill>
                  <a:schemeClr val="tx1"/>
                </a:solidFill>
                <a:latin typeface="Times New Roman" pitchFamily="18" charset="0"/>
              </a:defRPr>
            </a:lvl6pPr>
            <a:lvl7pPr marL="2971800" indent="-228600" eaLnBrk="0" fontAlgn="base" hangingPunct="0">
              <a:spcBef>
                <a:spcPct val="0"/>
              </a:spcBef>
              <a:spcAft>
                <a:spcPct val="0"/>
              </a:spcAft>
              <a:defRPr sz="2400" b="1" baseline="-25000">
                <a:solidFill>
                  <a:schemeClr val="tx1"/>
                </a:solidFill>
                <a:latin typeface="Times New Roman" pitchFamily="18" charset="0"/>
              </a:defRPr>
            </a:lvl7pPr>
            <a:lvl8pPr marL="3429000" indent="-228600" eaLnBrk="0" fontAlgn="base" hangingPunct="0">
              <a:spcBef>
                <a:spcPct val="0"/>
              </a:spcBef>
              <a:spcAft>
                <a:spcPct val="0"/>
              </a:spcAft>
              <a:defRPr sz="2400" b="1" baseline="-25000">
                <a:solidFill>
                  <a:schemeClr val="tx1"/>
                </a:solidFill>
                <a:latin typeface="Times New Roman" pitchFamily="18" charset="0"/>
              </a:defRPr>
            </a:lvl8pPr>
            <a:lvl9pPr marL="3886200" indent="-228600" eaLnBrk="0" fontAlgn="base" hangingPunct="0">
              <a:spcBef>
                <a:spcPct val="0"/>
              </a:spcBef>
              <a:spcAft>
                <a:spcPct val="0"/>
              </a:spcAft>
              <a:defRPr sz="2400" b="1" baseline="-25000">
                <a:solidFill>
                  <a:schemeClr val="tx1"/>
                </a:solidFill>
                <a:latin typeface="Times New Roman" pitchFamily="18" charset="0"/>
              </a:defRPr>
            </a:lvl9pPr>
          </a:lstStyle>
          <a:p>
            <a:pPr eaLnBrk="1" hangingPunct="1">
              <a:spcBef>
                <a:spcPct val="50000"/>
              </a:spcBef>
            </a:pPr>
            <a:r>
              <a:rPr lang="en-US" altLang="en-US" sz="3200" baseline="0" dirty="0" smtClean="0">
                <a:solidFill>
                  <a:srgbClr val="3B0FDB"/>
                </a:solidFill>
              </a:rPr>
              <a:t>Thermometry 2</a:t>
            </a:r>
            <a:endParaRPr lang="en-US" altLang="en-US" sz="3200" baseline="0" dirty="0">
              <a:solidFill>
                <a:srgbClr val="3B0FDB"/>
              </a:solidFill>
            </a:endParaRPr>
          </a:p>
        </p:txBody>
      </p:sp>
      <p:pic>
        <p:nvPicPr>
          <p:cNvPr id="47108" name="Picture 6"/>
          <p:cNvPicPr>
            <a:picLocks noChangeAspect="1" noChangeArrowheads="1"/>
          </p:cNvPicPr>
          <p:nvPr/>
        </p:nvPicPr>
        <p:blipFill>
          <a:blip r:embed="rId3">
            <a:lum bright="8000"/>
            <a:extLst>
              <a:ext uri="{28A0092B-C50C-407E-A947-70E740481C1C}">
                <a14:useLocalDpi xmlns:a14="http://schemas.microsoft.com/office/drawing/2010/main" val="0"/>
              </a:ext>
            </a:extLst>
          </a:blip>
          <a:srcRect/>
          <a:stretch>
            <a:fillRect/>
          </a:stretch>
        </p:blipFill>
        <p:spPr bwMode="auto">
          <a:xfrm>
            <a:off x="4948582" y="990600"/>
            <a:ext cx="4957417"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5181600"/>
            <a:ext cx="2873375"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46286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53282">
                                            <p:txEl>
                                              <p:pRg st="0" end="0"/>
                                            </p:txEl>
                                          </p:spTgt>
                                        </p:tgtEl>
                                        <p:attrNameLst>
                                          <p:attrName>style.visibility</p:attrName>
                                        </p:attrNameLst>
                                      </p:cBhvr>
                                      <p:to>
                                        <p:strVal val="visible"/>
                                      </p:to>
                                    </p:set>
                                    <p:animEffect transition="in" filter="blinds(horizontal)">
                                      <p:cBhvr>
                                        <p:cTn id="7" dur="500"/>
                                        <p:tgtEl>
                                          <p:spTgt spid="35328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53282">
                                            <p:txEl>
                                              <p:pRg st="1" end="1"/>
                                            </p:txEl>
                                          </p:spTgt>
                                        </p:tgtEl>
                                        <p:attrNameLst>
                                          <p:attrName>style.visibility</p:attrName>
                                        </p:attrNameLst>
                                      </p:cBhvr>
                                      <p:to>
                                        <p:strVal val="visible"/>
                                      </p:to>
                                    </p:set>
                                    <p:animEffect transition="in" filter="blinds(horizontal)">
                                      <p:cBhvr>
                                        <p:cTn id="12" dur="500"/>
                                        <p:tgtEl>
                                          <p:spTgt spid="35328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1"/>
          <p:cNvSpPr>
            <a:spLocks noGrp="1"/>
          </p:cNvSpPr>
          <p:nvPr>
            <p:ph/>
          </p:nvPr>
        </p:nvSpPr>
        <p:spPr>
          <a:xfrm>
            <a:off x="0" y="0"/>
            <a:ext cx="9906000" cy="1066800"/>
          </a:xfrm>
        </p:spPr>
        <p:txBody>
          <a:bodyPr/>
          <a:lstStyle/>
          <a:p>
            <a:pPr>
              <a:buFontTx/>
              <a:buNone/>
            </a:pPr>
            <a:r>
              <a:rPr lang="en-US" altLang="en-US" sz="2400" b="1" smtClean="0"/>
              <a:t>    </a:t>
            </a:r>
            <a:r>
              <a:rPr lang="en-US" altLang="en-US" b="1" smtClean="0"/>
              <a:t>Noise thermometry is based on the fundamental Nyquist formula</a:t>
            </a:r>
            <a:r>
              <a:rPr lang="en-US" altLang="en-US" sz="2800" b="1" smtClean="0"/>
              <a:t>, </a:t>
            </a:r>
          </a:p>
        </p:txBody>
      </p:sp>
      <p:pic>
        <p:nvPicPr>
          <p:cNvPr id="2457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533400"/>
            <a:ext cx="2295525" cy="5238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4580" name="TextBox 5"/>
          <p:cNvSpPr txBox="1">
            <a:spLocks noChangeArrowheads="1"/>
          </p:cNvSpPr>
          <p:nvPr/>
        </p:nvSpPr>
        <p:spPr bwMode="auto">
          <a:xfrm>
            <a:off x="457200" y="1143000"/>
            <a:ext cx="86868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baseline="-25000">
                <a:solidFill>
                  <a:schemeClr val="tx1"/>
                </a:solidFill>
                <a:latin typeface="Times New Roman" pitchFamily="18" charset="0"/>
              </a:defRPr>
            </a:lvl1pPr>
            <a:lvl2pPr marL="742950" indent="-285750">
              <a:defRPr sz="2400" b="1" baseline="-25000">
                <a:solidFill>
                  <a:schemeClr val="tx1"/>
                </a:solidFill>
                <a:latin typeface="Times New Roman" pitchFamily="18" charset="0"/>
              </a:defRPr>
            </a:lvl2pPr>
            <a:lvl3pPr marL="1143000" indent="-228600">
              <a:defRPr sz="2400" b="1" baseline="-25000">
                <a:solidFill>
                  <a:schemeClr val="tx1"/>
                </a:solidFill>
                <a:latin typeface="Times New Roman" pitchFamily="18" charset="0"/>
              </a:defRPr>
            </a:lvl3pPr>
            <a:lvl4pPr marL="1600200" indent="-228600">
              <a:defRPr sz="2400" b="1" baseline="-25000">
                <a:solidFill>
                  <a:schemeClr val="tx1"/>
                </a:solidFill>
                <a:latin typeface="Times New Roman" pitchFamily="18" charset="0"/>
              </a:defRPr>
            </a:lvl4pPr>
            <a:lvl5pPr marL="2057400" indent="-228600">
              <a:defRPr sz="2400" b="1" baseline="-25000">
                <a:solidFill>
                  <a:schemeClr val="tx1"/>
                </a:solidFill>
                <a:latin typeface="Times New Roman" pitchFamily="18" charset="0"/>
              </a:defRPr>
            </a:lvl5pPr>
            <a:lvl6pPr marL="2514600" indent="-228600" eaLnBrk="0" fontAlgn="base" hangingPunct="0">
              <a:spcBef>
                <a:spcPct val="0"/>
              </a:spcBef>
              <a:spcAft>
                <a:spcPct val="0"/>
              </a:spcAft>
              <a:defRPr sz="2400" b="1" baseline="-25000">
                <a:solidFill>
                  <a:schemeClr val="tx1"/>
                </a:solidFill>
                <a:latin typeface="Times New Roman" pitchFamily="18" charset="0"/>
              </a:defRPr>
            </a:lvl6pPr>
            <a:lvl7pPr marL="2971800" indent="-228600" eaLnBrk="0" fontAlgn="base" hangingPunct="0">
              <a:spcBef>
                <a:spcPct val="0"/>
              </a:spcBef>
              <a:spcAft>
                <a:spcPct val="0"/>
              </a:spcAft>
              <a:defRPr sz="2400" b="1" baseline="-25000">
                <a:solidFill>
                  <a:schemeClr val="tx1"/>
                </a:solidFill>
                <a:latin typeface="Times New Roman" pitchFamily="18" charset="0"/>
              </a:defRPr>
            </a:lvl7pPr>
            <a:lvl8pPr marL="3429000" indent="-228600" eaLnBrk="0" fontAlgn="base" hangingPunct="0">
              <a:spcBef>
                <a:spcPct val="0"/>
              </a:spcBef>
              <a:spcAft>
                <a:spcPct val="0"/>
              </a:spcAft>
              <a:defRPr sz="2400" b="1" baseline="-25000">
                <a:solidFill>
                  <a:schemeClr val="tx1"/>
                </a:solidFill>
                <a:latin typeface="Times New Roman" pitchFamily="18" charset="0"/>
              </a:defRPr>
            </a:lvl8pPr>
            <a:lvl9pPr marL="3886200" indent="-228600" eaLnBrk="0" fontAlgn="base" hangingPunct="0">
              <a:spcBef>
                <a:spcPct val="0"/>
              </a:spcBef>
              <a:spcAft>
                <a:spcPct val="0"/>
              </a:spcAft>
              <a:defRPr sz="2400" b="1" baseline="-25000">
                <a:solidFill>
                  <a:schemeClr val="tx1"/>
                </a:solidFill>
                <a:latin typeface="Times New Roman" pitchFamily="18" charset="0"/>
              </a:defRPr>
            </a:lvl9pPr>
          </a:lstStyle>
          <a:p>
            <a:pPr algn="just" eaLnBrk="1" hangingPunct="1"/>
            <a:r>
              <a:rPr lang="en-US" altLang="en-US" sz="2800" baseline="0">
                <a:solidFill>
                  <a:srgbClr val="0000FF"/>
                </a:solidFill>
              </a:rPr>
              <a:t>Where U</a:t>
            </a:r>
            <a:r>
              <a:rPr lang="en-US" altLang="en-US" sz="2800" baseline="30000">
                <a:solidFill>
                  <a:srgbClr val="0000FF"/>
                </a:solidFill>
              </a:rPr>
              <a:t>2</a:t>
            </a:r>
            <a:r>
              <a:rPr lang="en-US" altLang="en-US" sz="2800" baseline="0">
                <a:solidFill>
                  <a:srgbClr val="0000FF"/>
                </a:solidFill>
              </a:rPr>
              <a:t> is the voltage fluctuations caused by the thermal agitation of electric charges in an unbiased conductor to thermodynamic temperature T.</a:t>
            </a:r>
          </a:p>
        </p:txBody>
      </p:sp>
      <p:pic>
        <p:nvPicPr>
          <p:cNvPr id="97288" name="Picture 8"/>
          <p:cNvPicPr>
            <a:picLocks noChangeAspect="1" noChangeArrowheads="1"/>
          </p:cNvPicPr>
          <p:nvPr/>
        </p:nvPicPr>
        <p:blipFill>
          <a:blip r:embed="rId4"/>
          <a:srcRect/>
          <a:stretch>
            <a:fillRect/>
          </a:stretch>
        </p:blipFill>
        <p:spPr bwMode="auto">
          <a:xfrm>
            <a:off x="76200" y="5181600"/>
            <a:ext cx="3352800" cy="1220788"/>
          </a:xfrm>
          <a:prstGeom prst="rect">
            <a:avLst/>
          </a:prstGeom>
          <a:blipFill>
            <a:blip r:embed="rId5" cstate="print"/>
            <a:tile tx="0" ty="0" sx="100000" sy="100000" flip="none" algn="tl"/>
          </a:blipFill>
          <a:ln w="25400">
            <a:solidFill>
              <a:schemeClr val="accent1"/>
            </a:solidFill>
            <a:miter lim="800000"/>
            <a:headEnd/>
            <a:tailEnd/>
          </a:ln>
          <a:effectLst>
            <a:outerShdw blurRad="50800" dist="50800" dir="5400000" algn="ctr" rotWithShape="0">
              <a:srgbClr val="FF0000"/>
            </a:outerShdw>
          </a:effectLst>
        </p:spPr>
      </p:pic>
      <p:sp>
        <p:nvSpPr>
          <p:cNvPr id="24582" name="TextBox 10"/>
          <p:cNvSpPr txBox="1">
            <a:spLocks noChangeArrowheads="1"/>
          </p:cNvSpPr>
          <p:nvPr/>
        </p:nvSpPr>
        <p:spPr bwMode="auto">
          <a:xfrm>
            <a:off x="5638800" y="457200"/>
            <a:ext cx="4038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baseline="-25000">
                <a:solidFill>
                  <a:schemeClr val="tx1"/>
                </a:solidFill>
                <a:latin typeface="Times New Roman" pitchFamily="18" charset="0"/>
              </a:defRPr>
            </a:lvl1pPr>
            <a:lvl2pPr marL="742950" indent="-285750">
              <a:defRPr sz="2400" b="1" baseline="-25000">
                <a:solidFill>
                  <a:schemeClr val="tx1"/>
                </a:solidFill>
                <a:latin typeface="Times New Roman" pitchFamily="18" charset="0"/>
              </a:defRPr>
            </a:lvl2pPr>
            <a:lvl3pPr marL="1143000" indent="-228600">
              <a:defRPr sz="2400" b="1" baseline="-25000">
                <a:solidFill>
                  <a:schemeClr val="tx1"/>
                </a:solidFill>
                <a:latin typeface="Times New Roman" pitchFamily="18" charset="0"/>
              </a:defRPr>
            </a:lvl3pPr>
            <a:lvl4pPr marL="1600200" indent="-228600">
              <a:defRPr sz="2400" b="1" baseline="-25000">
                <a:solidFill>
                  <a:schemeClr val="tx1"/>
                </a:solidFill>
                <a:latin typeface="Times New Roman" pitchFamily="18" charset="0"/>
              </a:defRPr>
            </a:lvl4pPr>
            <a:lvl5pPr marL="2057400" indent="-228600">
              <a:defRPr sz="2400" b="1" baseline="-25000">
                <a:solidFill>
                  <a:schemeClr val="tx1"/>
                </a:solidFill>
                <a:latin typeface="Times New Roman" pitchFamily="18" charset="0"/>
              </a:defRPr>
            </a:lvl5pPr>
            <a:lvl6pPr marL="2514600" indent="-228600" eaLnBrk="0" fontAlgn="base" hangingPunct="0">
              <a:spcBef>
                <a:spcPct val="0"/>
              </a:spcBef>
              <a:spcAft>
                <a:spcPct val="0"/>
              </a:spcAft>
              <a:defRPr sz="2400" b="1" baseline="-25000">
                <a:solidFill>
                  <a:schemeClr val="tx1"/>
                </a:solidFill>
                <a:latin typeface="Times New Roman" pitchFamily="18" charset="0"/>
              </a:defRPr>
            </a:lvl6pPr>
            <a:lvl7pPr marL="2971800" indent="-228600" eaLnBrk="0" fontAlgn="base" hangingPunct="0">
              <a:spcBef>
                <a:spcPct val="0"/>
              </a:spcBef>
              <a:spcAft>
                <a:spcPct val="0"/>
              </a:spcAft>
              <a:defRPr sz="2400" b="1" baseline="-25000">
                <a:solidFill>
                  <a:schemeClr val="tx1"/>
                </a:solidFill>
                <a:latin typeface="Times New Roman" pitchFamily="18" charset="0"/>
              </a:defRPr>
            </a:lvl7pPr>
            <a:lvl8pPr marL="3429000" indent="-228600" eaLnBrk="0" fontAlgn="base" hangingPunct="0">
              <a:spcBef>
                <a:spcPct val="0"/>
              </a:spcBef>
              <a:spcAft>
                <a:spcPct val="0"/>
              </a:spcAft>
              <a:defRPr sz="2400" b="1" baseline="-25000">
                <a:solidFill>
                  <a:schemeClr val="tx1"/>
                </a:solidFill>
                <a:latin typeface="Times New Roman" pitchFamily="18" charset="0"/>
              </a:defRPr>
            </a:lvl8pPr>
            <a:lvl9pPr marL="3886200" indent="-228600" eaLnBrk="0" fontAlgn="base" hangingPunct="0">
              <a:spcBef>
                <a:spcPct val="0"/>
              </a:spcBef>
              <a:spcAft>
                <a:spcPct val="0"/>
              </a:spcAft>
              <a:defRPr sz="2400" b="1" baseline="-25000">
                <a:solidFill>
                  <a:schemeClr val="tx1"/>
                </a:solidFill>
                <a:latin typeface="Times New Roman" pitchFamily="18" charset="0"/>
              </a:defRPr>
            </a:lvl9pPr>
          </a:lstStyle>
          <a:p>
            <a:pPr eaLnBrk="1" hangingPunct="1"/>
            <a:r>
              <a:rPr lang="en-US" altLang="en-US" sz="3200" baseline="0" dirty="0">
                <a:solidFill>
                  <a:srgbClr val="FF0000"/>
                </a:solidFill>
                <a:latin typeface="Calibri" pitchFamily="34" charset="0"/>
              </a:rPr>
              <a:t>4.2 K to 1 </a:t>
            </a:r>
            <a:r>
              <a:rPr lang="en-US" altLang="en-US" sz="3200" baseline="0" dirty="0" err="1">
                <a:solidFill>
                  <a:srgbClr val="FF0000"/>
                </a:solidFill>
                <a:latin typeface="Calibri" pitchFamily="34" charset="0"/>
              </a:rPr>
              <a:t>mK</a:t>
            </a:r>
            <a:r>
              <a:rPr lang="en-US" altLang="en-US" sz="3200" baseline="0" dirty="0">
                <a:solidFill>
                  <a:srgbClr val="FF0000"/>
                </a:solidFill>
                <a:latin typeface="Calibri" pitchFamily="34" charset="0"/>
              </a:rPr>
              <a:t> </a:t>
            </a:r>
            <a:endParaRPr lang="en-US" altLang="en-US" sz="3200" baseline="0" dirty="0">
              <a:solidFill>
                <a:srgbClr val="0000FF"/>
              </a:solidFill>
              <a:latin typeface="Calibri" pitchFamily="34" charset="0"/>
            </a:endParaRPr>
          </a:p>
        </p:txBody>
      </p:sp>
      <p:pic>
        <p:nvPicPr>
          <p:cNvPr id="24584" name="Picture 1"/>
          <p:cNvPicPr>
            <a:picLocks noChangeAspect="1"/>
          </p:cNvPicPr>
          <p:nvPr/>
        </p:nvPicPr>
        <p:blipFill>
          <a:blip r:embed="rId6">
            <a:extLst>
              <a:ext uri="{BEBA8EAE-BF5A-486C-A8C5-ECC9F3942E4B}">
                <a14:imgProps xmlns:a14="http://schemas.microsoft.com/office/drawing/2010/main">
                  <a14:imgLayer r:embed="rId7">
                    <a14:imgEffect>
                      <a14:colorTemperature colorTemp="7000"/>
                    </a14:imgEffect>
                  </a14:imgLayer>
                </a14:imgProps>
              </a:ext>
              <a:ext uri="{28A0092B-C50C-407E-A947-70E740481C1C}">
                <a14:useLocalDpi xmlns:a14="http://schemas.microsoft.com/office/drawing/2010/main" val="0"/>
              </a:ext>
            </a:extLst>
          </a:blip>
          <a:srcRect/>
          <a:stretch>
            <a:fillRect/>
          </a:stretch>
        </p:blipFill>
        <p:spPr bwMode="auto">
          <a:xfrm>
            <a:off x="1458913" y="2470150"/>
            <a:ext cx="6975475"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p:cNvCxnSpPr/>
          <p:nvPr/>
        </p:nvCxnSpPr>
        <p:spPr>
          <a:xfrm>
            <a:off x="1752600" y="1219200"/>
            <a:ext cx="228600" cy="0"/>
          </a:xfrm>
          <a:prstGeom prst="line">
            <a:avLst/>
          </a:prstGeom>
          <a:ln w="22225">
            <a:solidFill>
              <a:srgbClr val="0000FF"/>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523982" y="5144175"/>
            <a:ext cx="6534418" cy="1477328"/>
          </a:xfrm>
          <a:prstGeom prst="rect">
            <a:avLst/>
          </a:prstGeom>
          <a:noFill/>
        </p:spPr>
        <p:txBody>
          <a:bodyPr wrap="none" rtlCol="0">
            <a:spAutoFit/>
          </a:bodyPr>
          <a:lstStyle/>
          <a:p>
            <a:r>
              <a:rPr lang="en-US" sz="2400" dirty="0" err="1" smtClean="0"/>
              <a:t>T</a:t>
            </a:r>
            <a:r>
              <a:rPr lang="en-US" dirty="0" err="1" smtClean="0">
                <a:latin typeface="Bodoni MT" panose="02070603080606020203" pitchFamily="18" charset="0"/>
              </a:rPr>
              <a:t>ref</a:t>
            </a:r>
            <a:r>
              <a:rPr lang="en-US" sz="2400" dirty="0"/>
              <a:t>= </a:t>
            </a:r>
            <a:r>
              <a:rPr lang="en-US" sz="2400" dirty="0" smtClean="0"/>
              <a:t>Reference </a:t>
            </a:r>
            <a:r>
              <a:rPr lang="en-US" sz="2400" dirty="0"/>
              <a:t>Temperature of Liquid Helium 4.2K</a:t>
            </a:r>
          </a:p>
          <a:p>
            <a:r>
              <a:rPr lang="en-US" sz="2400" dirty="0" smtClean="0"/>
              <a:t>S</a:t>
            </a:r>
            <a:r>
              <a:rPr lang="en-US" sz="1600" dirty="0" smtClean="0"/>
              <a:t>0</a:t>
            </a:r>
            <a:r>
              <a:rPr lang="en-US" sz="2400" dirty="0" smtClean="0"/>
              <a:t>(</a:t>
            </a:r>
            <a:r>
              <a:rPr lang="en-US" sz="2400" dirty="0" err="1" smtClean="0"/>
              <a:t>T</a:t>
            </a:r>
            <a:r>
              <a:rPr lang="en-US" dirty="0" err="1" smtClean="0">
                <a:latin typeface="Bodoni MT" panose="02070603080606020203" pitchFamily="18" charset="0"/>
              </a:rPr>
              <a:t>ref</a:t>
            </a:r>
            <a:r>
              <a:rPr lang="en-US" sz="2400" dirty="0"/>
              <a:t>)</a:t>
            </a:r>
            <a:r>
              <a:rPr lang="en-US" dirty="0"/>
              <a:t>= </a:t>
            </a:r>
            <a:r>
              <a:rPr lang="en-US" sz="2400" dirty="0"/>
              <a:t>Noise Spectrum @ 4.2K</a:t>
            </a:r>
          </a:p>
          <a:p>
            <a:r>
              <a:rPr lang="en-US" sz="2400" dirty="0"/>
              <a:t>S</a:t>
            </a:r>
            <a:r>
              <a:rPr lang="en-US" sz="1600" dirty="0"/>
              <a:t>0</a:t>
            </a:r>
            <a:r>
              <a:rPr lang="en-US" sz="2400" dirty="0"/>
              <a:t> (T)=  Noise spectrum which we are measuring.</a:t>
            </a:r>
          </a:p>
          <a:p>
            <a:endParaRPr lang="en-US" dirty="0"/>
          </a:p>
        </p:txBody>
      </p:sp>
    </p:spTree>
    <p:extLst>
      <p:ext uri="{BB962C8B-B14F-4D97-AF65-F5344CB8AC3E}">
        <p14:creationId xmlns:p14="http://schemas.microsoft.com/office/powerpoint/2010/main" val="29646737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906000" cy="6858000"/>
          </a:xfrm>
          <a:prstGeom prst="rect">
            <a:avLst/>
          </a:prstGeom>
        </p:spPr>
      </p:pic>
    </p:spTree>
    <p:extLst>
      <p:ext uri="{BB962C8B-B14F-4D97-AF65-F5344CB8AC3E}">
        <p14:creationId xmlns:p14="http://schemas.microsoft.com/office/powerpoint/2010/main" val="30730095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0058400" cy="646331"/>
          </a:xfrm>
          <a:prstGeom prst="rect">
            <a:avLst/>
          </a:prstGeom>
          <a:noFill/>
        </p:spPr>
        <p:txBody>
          <a:bodyPr wrap="square" rtlCol="0">
            <a:spAutoFit/>
          </a:bodyPr>
          <a:lstStyle/>
          <a:p>
            <a:r>
              <a:rPr lang="en-US" sz="3600" b="1" dirty="0">
                <a:solidFill>
                  <a:srgbClr val="3B0FDB"/>
                </a:solidFill>
              </a:rPr>
              <a:t>What do we mean </a:t>
            </a:r>
            <a:r>
              <a:rPr lang="en-US" sz="3600" b="1" dirty="0" smtClean="0">
                <a:solidFill>
                  <a:srgbClr val="3B0FDB"/>
                </a:solidFill>
              </a:rPr>
              <a:t>by Very </a:t>
            </a:r>
            <a:r>
              <a:rPr lang="en-US" sz="3600" b="1" dirty="0">
                <a:solidFill>
                  <a:srgbClr val="3B0FDB"/>
                </a:solidFill>
              </a:rPr>
              <a:t>Low Temperature </a:t>
            </a:r>
            <a:r>
              <a:rPr lang="en-US" sz="3600" b="1" dirty="0" smtClean="0">
                <a:solidFill>
                  <a:srgbClr val="3B0FDB"/>
                </a:solidFill>
              </a:rPr>
              <a:t>(VLT</a:t>
            </a:r>
            <a:r>
              <a:rPr lang="en-US" sz="3600" b="1" dirty="0">
                <a:solidFill>
                  <a:srgbClr val="3B0FDB"/>
                </a:solidFill>
              </a:rPr>
              <a:t>)? </a:t>
            </a:r>
            <a:endParaRPr lang="en-US" sz="3200" dirty="0">
              <a:solidFill>
                <a:srgbClr val="3B0FDB"/>
              </a:solidFill>
            </a:endParaRPr>
          </a:p>
        </p:txBody>
      </p:sp>
      <p:pic>
        <p:nvPicPr>
          <p:cNvPr id="2050" name="Picture 2" descr="D:\Anil Kumar\ANIL\Admin Personal\CR\2017 Presentation\Asset Colocium\Untitled.png"/>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7100"/>
                    </a14:imgEffect>
                  </a14:imgLayer>
                </a14:imgProps>
              </a:ext>
              <a:ext uri="{28A0092B-C50C-407E-A947-70E740481C1C}">
                <a14:useLocalDpi xmlns:a14="http://schemas.microsoft.com/office/drawing/2010/main" val="0"/>
              </a:ext>
            </a:extLst>
          </a:blip>
          <a:srcRect/>
          <a:stretch>
            <a:fillRect/>
          </a:stretch>
        </p:blipFill>
        <p:spPr bwMode="auto">
          <a:xfrm>
            <a:off x="1447800" y="892780"/>
            <a:ext cx="7729537" cy="57442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9543" y="5638800"/>
            <a:ext cx="4267200" cy="769441"/>
          </a:xfrm>
          <a:prstGeom prst="rect">
            <a:avLst/>
          </a:prstGeom>
          <a:noFill/>
        </p:spPr>
        <p:txBody>
          <a:bodyPr wrap="square" rtlCol="0">
            <a:spAutoFit/>
          </a:bodyPr>
          <a:lstStyle/>
          <a:p>
            <a:r>
              <a:rPr lang="en-US" sz="4400" b="1" dirty="0" smtClean="0">
                <a:solidFill>
                  <a:srgbClr val="FF0000"/>
                </a:solidFill>
              </a:rPr>
              <a:t>&lt; 1K is called VLT</a:t>
            </a:r>
            <a:endParaRPr lang="en-US" sz="4400" b="1" dirty="0">
              <a:solidFill>
                <a:srgbClr val="FF0000"/>
              </a:solidFill>
            </a:endParaRPr>
          </a:p>
        </p:txBody>
      </p:sp>
      <p:grpSp>
        <p:nvGrpSpPr>
          <p:cNvPr id="4" name="Group 44"/>
          <p:cNvGrpSpPr>
            <a:grpSpLocks/>
          </p:cNvGrpSpPr>
          <p:nvPr/>
        </p:nvGrpSpPr>
        <p:grpSpPr bwMode="auto">
          <a:xfrm>
            <a:off x="76200" y="915318"/>
            <a:ext cx="3635566" cy="914400"/>
            <a:chOff x="4076" y="970"/>
            <a:chExt cx="1540" cy="528"/>
          </a:xfrm>
        </p:grpSpPr>
        <p:sp>
          <p:nvSpPr>
            <p:cNvPr id="5" name="Oval 43"/>
            <p:cNvSpPr>
              <a:spLocks noChangeArrowheads="1"/>
            </p:cNvSpPr>
            <p:nvPr/>
          </p:nvSpPr>
          <p:spPr bwMode="auto">
            <a:xfrm>
              <a:off x="4076" y="970"/>
              <a:ext cx="1536" cy="528"/>
            </a:xfrm>
            <a:prstGeom prst="ellipse">
              <a:avLst/>
            </a:prstGeom>
            <a:solidFill>
              <a:srgbClr val="00CCFF">
                <a:alpha val="50980"/>
              </a:srgbClr>
            </a:solidFill>
            <a:ln w="25400">
              <a:solidFill>
                <a:schemeClr val="tx1"/>
              </a:solidFill>
              <a:round/>
              <a:headEnd/>
              <a:tailEnd/>
            </a:ln>
          </p:spPr>
          <p:txBody>
            <a:bodyPr wrap="none" anchor="ctr"/>
            <a:lstStyle>
              <a:lvl1pPr>
                <a:defRPr sz="2400" b="1" baseline="-25000">
                  <a:solidFill>
                    <a:schemeClr val="tx1"/>
                  </a:solidFill>
                  <a:latin typeface="Times New Roman" pitchFamily="18" charset="0"/>
                </a:defRPr>
              </a:lvl1pPr>
              <a:lvl2pPr marL="742950" indent="-285750">
                <a:defRPr sz="2400" b="1" baseline="-25000">
                  <a:solidFill>
                    <a:schemeClr val="tx1"/>
                  </a:solidFill>
                  <a:latin typeface="Times New Roman" pitchFamily="18" charset="0"/>
                </a:defRPr>
              </a:lvl2pPr>
              <a:lvl3pPr marL="1143000" indent="-228600">
                <a:defRPr sz="2400" b="1" baseline="-25000">
                  <a:solidFill>
                    <a:schemeClr val="tx1"/>
                  </a:solidFill>
                  <a:latin typeface="Times New Roman" pitchFamily="18" charset="0"/>
                </a:defRPr>
              </a:lvl3pPr>
              <a:lvl4pPr marL="1600200" indent="-228600">
                <a:defRPr sz="2400" b="1" baseline="-25000">
                  <a:solidFill>
                    <a:schemeClr val="tx1"/>
                  </a:solidFill>
                  <a:latin typeface="Times New Roman" pitchFamily="18" charset="0"/>
                </a:defRPr>
              </a:lvl4pPr>
              <a:lvl5pPr marL="2057400" indent="-228600">
                <a:defRPr sz="2400" b="1" baseline="-25000">
                  <a:solidFill>
                    <a:schemeClr val="tx1"/>
                  </a:solidFill>
                  <a:latin typeface="Times New Roman" pitchFamily="18" charset="0"/>
                </a:defRPr>
              </a:lvl5pPr>
              <a:lvl6pPr marL="2514600" indent="-228600" eaLnBrk="0" fontAlgn="base" hangingPunct="0">
                <a:spcBef>
                  <a:spcPct val="0"/>
                </a:spcBef>
                <a:spcAft>
                  <a:spcPct val="0"/>
                </a:spcAft>
                <a:defRPr sz="2400" b="1" baseline="-25000">
                  <a:solidFill>
                    <a:schemeClr val="tx1"/>
                  </a:solidFill>
                  <a:latin typeface="Times New Roman" pitchFamily="18" charset="0"/>
                </a:defRPr>
              </a:lvl6pPr>
              <a:lvl7pPr marL="2971800" indent="-228600" eaLnBrk="0" fontAlgn="base" hangingPunct="0">
                <a:spcBef>
                  <a:spcPct val="0"/>
                </a:spcBef>
                <a:spcAft>
                  <a:spcPct val="0"/>
                </a:spcAft>
                <a:defRPr sz="2400" b="1" baseline="-25000">
                  <a:solidFill>
                    <a:schemeClr val="tx1"/>
                  </a:solidFill>
                  <a:latin typeface="Times New Roman" pitchFamily="18" charset="0"/>
                </a:defRPr>
              </a:lvl7pPr>
              <a:lvl8pPr marL="3429000" indent="-228600" eaLnBrk="0" fontAlgn="base" hangingPunct="0">
                <a:spcBef>
                  <a:spcPct val="0"/>
                </a:spcBef>
                <a:spcAft>
                  <a:spcPct val="0"/>
                </a:spcAft>
                <a:defRPr sz="2400" b="1" baseline="-25000">
                  <a:solidFill>
                    <a:schemeClr val="tx1"/>
                  </a:solidFill>
                  <a:latin typeface="Times New Roman" pitchFamily="18" charset="0"/>
                </a:defRPr>
              </a:lvl8pPr>
              <a:lvl9pPr marL="3886200" indent="-228600" eaLnBrk="0" fontAlgn="base" hangingPunct="0">
                <a:spcBef>
                  <a:spcPct val="0"/>
                </a:spcBef>
                <a:spcAft>
                  <a:spcPct val="0"/>
                </a:spcAft>
                <a:defRPr sz="2400" b="1" baseline="-25000">
                  <a:solidFill>
                    <a:schemeClr val="tx1"/>
                  </a:solidFill>
                  <a:latin typeface="Times New Roman" pitchFamily="18" charset="0"/>
                </a:defRPr>
              </a:lvl9pPr>
            </a:lstStyle>
            <a:p>
              <a:endParaRPr lang="en-US" altLang="en-US" baseline="0"/>
            </a:p>
          </p:txBody>
        </p:sp>
        <p:sp>
          <p:nvSpPr>
            <p:cNvPr id="6" name="Text Box 42"/>
            <p:cNvSpPr txBox="1">
              <a:spLocks noChangeArrowheads="1"/>
            </p:cNvSpPr>
            <p:nvPr/>
          </p:nvSpPr>
          <p:spPr bwMode="auto">
            <a:xfrm>
              <a:off x="4176" y="1102"/>
              <a:ext cx="1440"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baseline="-25000">
                  <a:solidFill>
                    <a:schemeClr val="tx1"/>
                  </a:solidFill>
                  <a:latin typeface="Times New Roman" pitchFamily="18" charset="0"/>
                </a:defRPr>
              </a:lvl1pPr>
              <a:lvl2pPr marL="742950" indent="-285750">
                <a:defRPr sz="2400" b="1" baseline="-25000">
                  <a:solidFill>
                    <a:schemeClr val="tx1"/>
                  </a:solidFill>
                  <a:latin typeface="Times New Roman" pitchFamily="18" charset="0"/>
                </a:defRPr>
              </a:lvl2pPr>
              <a:lvl3pPr marL="1143000" indent="-228600">
                <a:defRPr sz="2400" b="1" baseline="-25000">
                  <a:solidFill>
                    <a:schemeClr val="tx1"/>
                  </a:solidFill>
                  <a:latin typeface="Times New Roman" pitchFamily="18" charset="0"/>
                </a:defRPr>
              </a:lvl3pPr>
              <a:lvl4pPr marL="1600200" indent="-228600">
                <a:defRPr sz="2400" b="1" baseline="-25000">
                  <a:solidFill>
                    <a:schemeClr val="tx1"/>
                  </a:solidFill>
                  <a:latin typeface="Times New Roman" pitchFamily="18" charset="0"/>
                </a:defRPr>
              </a:lvl4pPr>
              <a:lvl5pPr marL="2057400" indent="-228600">
                <a:defRPr sz="2400" b="1" baseline="-25000">
                  <a:solidFill>
                    <a:schemeClr val="tx1"/>
                  </a:solidFill>
                  <a:latin typeface="Times New Roman" pitchFamily="18" charset="0"/>
                </a:defRPr>
              </a:lvl5pPr>
              <a:lvl6pPr marL="2514600" indent="-228600" eaLnBrk="0" fontAlgn="base" hangingPunct="0">
                <a:spcBef>
                  <a:spcPct val="0"/>
                </a:spcBef>
                <a:spcAft>
                  <a:spcPct val="0"/>
                </a:spcAft>
                <a:defRPr sz="2400" b="1" baseline="-25000">
                  <a:solidFill>
                    <a:schemeClr val="tx1"/>
                  </a:solidFill>
                  <a:latin typeface="Times New Roman" pitchFamily="18" charset="0"/>
                </a:defRPr>
              </a:lvl6pPr>
              <a:lvl7pPr marL="2971800" indent="-228600" eaLnBrk="0" fontAlgn="base" hangingPunct="0">
                <a:spcBef>
                  <a:spcPct val="0"/>
                </a:spcBef>
                <a:spcAft>
                  <a:spcPct val="0"/>
                </a:spcAft>
                <a:defRPr sz="2400" b="1" baseline="-25000">
                  <a:solidFill>
                    <a:schemeClr val="tx1"/>
                  </a:solidFill>
                  <a:latin typeface="Times New Roman" pitchFamily="18" charset="0"/>
                </a:defRPr>
              </a:lvl7pPr>
              <a:lvl8pPr marL="3429000" indent="-228600" eaLnBrk="0" fontAlgn="base" hangingPunct="0">
                <a:spcBef>
                  <a:spcPct val="0"/>
                </a:spcBef>
                <a:spcAft>
                  <a:spcPct val="0"/>
                </a:spcAft>
                <a:defRPr sz="2400" b="1" baseline="-25000">
                  <a:solidFill>
                    <a:schemeClr val="tx1"/>
                  </a:solidFill>
                  <a:latin typeface="Times New Roman" pitchFamily="18" charset="0"/>
                </a:defRPr>
              </a:lvl8pPr>
              <a:lvl9pPr marL="3886200" indent="-228600" eaLnBrk="0" fontAlgn="base" hangingPunct="0">
                <a:spcBef>
                  <a:spcPct val="0"/>
                </a:spcBef>
                <a:spcAft>
                  <a:spcPct val="0"/>
                </a:spcAft>
                <a:defRPr sz="2400" b="1" baseline="-25000">
                  <a:solidFill>
                    <a:schemeClr val="tx1"/>
                  </a:solidFill>
                  <a:latin typeface="Times New Roman" pitchFamily="18" charset="0"/>
                </a:defRPr>
              </a:lvl9pPr>
            </a:lstStyle>
            <a:p>
              <a:pPr algn="ctr">
                <a:spcBef>
                  <a:spcPct val="50000"/>
                </a:spcBef>
              </a:pPr>
              <a:r>
                <a:rPr lang="en-US" altLang="en-US" baseline="0" dirty="0"/>
                <a:t>T(K) =  T(ºC) + 273.15</a:t>
              </a:r>
            </a:p>
          </p:txBody>
        </p:sp>
      </p:grpSp>
    </p:spTree>
    <p:extLst>
      <p:ext uri="{BB962C8B-B14F-4D97-AF65-F5344CB8AC3E}">
        <p14:creationId xmlns:p14="http://schemas.microsoft.com/office/powerpoint/2010/main" val="249620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57600" y="737160"/>
            <a:ext cx="2630335" cy="830997"/>
          </a:xfrm>
          <a:prstGeom prst="rect">
            <a:avLst/>
          </a:prstGeom>
          <a:noFill/>
        </p:spPr>
        <p:txBody>
          <a:bodyPr wrap="none" rtlCol="0">
            <a:spAutoFit/>
          </a:bodyPr>
          <a:lstStyle/>
          <a:p>
            <a:r>
              <a:rPr lang="en-US" sz="4800" b="1" dirty="0" smtClean="0"/>
              <a:t>Summary</a:t>
            </a:r>
            <a:endParaRPr lang="en-US" sz="4800" b="1" dirty="0"/>
          </a:p>
        </p:txBody>
      </p:sp>
      <p:sp>
        <p:nvSpPr>
          <p:cNvPr id="4" name="Rectangle 3"/>
          <p:cNvSpPr/>
          <p:nvPr/>
        </p:nvSpPr>
        <p:spPr>
          <a:xfrm>
            <a:off x="304800" y="1905000"/>
            <a:ext cx="2209800" cy="1828800"/>
          </a:xfrm>
          <a:prstGeom prst="rect">
            <a:avLst/>
          </a:prstGeom>
          <a:solidFill>
            <a:srgbClr val="FFFFD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4.2K</a:t>
            </a:r>
          </a:p>
          <a:p>
            <a:pPr algn="ctr"/>
            <a:endParaRPr lang="en-US" sz="2800" dirty="0">
              <a:solidFill>
                <a:schemeClr val="tx1"/>
              </a:solidFill>
            </a:endParaRPr>
          </a:p>
          <a:p>
            <a:pPr algn="ctr"/>
            <a:r>
              <a:rPr lang="en-US" sz="2800" dirty="0" smtClean="0">
                <a:solidFill>
                  <a:schemeClr val="tx1"/>
                </a:solidFill>
              </a:rPr>
              <a:t>Liquid Helium</a:t>
            </a:r>
            <a:endParaRPr lang="en-US" sz="2800" dirty="0">
              <a:solidFill>
                <a:schemeClr val="tx1"/>
              </a:solidFill>
            </a:endParaRPr>
          </a:p>
        </p:txBody>
      </p:sp>
      <p:sp>
        <p:nvSpPr>
          <p:cNvPr id="6" name="Rectangle 5"/>
          <p:cNvSpPr/>
          <p:nvPr/>
        </p:nvSpPr>
        <p:spPr>
          <a:xfrm>
            <a:off x="2819400" y="1905000"/>
            <a:ext cx="2133600" cy="1905000"/>
          </a:xfrm>
          <a:prstGeom prst="rect">
            <a:avLst/>
          </a:prstGeom>
          <a:solidFill>
            <a:srgbClr val="FFFFD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1.5K</a:t>
            </a:r>
          </a:p>
          <a:p>
            <a:pPr algn="ctr"/>
            <a:endParaRPr lang="en-US" sz="2400" dirty="0" smtClean="0">
              <a:solidFill>
                <a:schemeClr val="tx1"/>
              </a:solidFill>
            </a:endParaRPr>
          </a:p>
          <a:p>
            <a:pPr algn="ctr"/>
            <a:r>
              <a:rPr lang="en-US" sz="2400" dirty="0" smtClean="0">
                <a:solidFill>
                  <a:schemeClr val="tx1"/>
                </a:solidFill>
              </a:rPr>
              <a:t>Pumping Over</a:t>
            </a:r>
          </a:p>
          <a:p>
            <a:pPr algn="ctr"/>
            <a:r>
              <a:rPr lang="en-US" sz="2400" dirty="0" smtClean="0">
                <a:solidFill>
                  <a:schemeClr val="tx1"/>
                </a:solidFill>
              </a:rPr>
              <a:t>Liquid Helium</a:t>
            </a:r>
            <a:endParaRPr lang="en-US" sz="2400" dirty="0">
              <a:solidFill>
                <a:schemeClr val="tx1"/>
              </a:solidFill>
            </a:endParaRPr>
          </a:p>
        </p:txBody>
      </p:sp>
      <p:sp>
        <p:nvSpPr>
          <p:cNvPr id="7" name="Rectangle 6"/>
          <p:cNvSpPr/>
          <p:nvPr/>
        </p:nvSpPr>
        <p:spPr>
          <a:xfrm>
            <a:off x="5257800" y="1981200"/>
            <a:ext cx="2209800" cy="1752600"/>
          </a:xfrm>
          <a:prstGeom prst="rect">
            <a:avLst/>
          </a:prstGeom>
          <a:solidFill>
            <a:srgbClr val="FFFFD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a:t>
            </a:r>
            <a:r>
              <a:rPr lang="en-US" sz="2000" dirty="0" smtClean="0">
                <a:solidFill>
                  <a:schemeClr val="tx1"/>
                </a:solidFill>
              </a:rPr>
              <a:t> 0.1K (100mK)</a:t>
            </a:r>
          </a:p>
          <a:p>
            <a:pPr algn="ctr"/>
            <a:endParaRPr lang="en-US" dirty="0">
              <a:solidFill>
                <a:schemeClr val="tx1"/>
              </a:solidFill>
            </a:endParaRPr>
          </a:p>
          <a:p>
            <a:pPr algn="ctr"/>
            <a:r>
              <a:rPr lang="en-US" sz="2000" dirty="0" smtClean="0">
                <a:solidFill>
                  <a:schemeClr val="tx1"/>
                </a:solidFill>
              </a:rPr>
              <a:t>Adiabatic Demagnetization Refrigerator</a:t>
            </a:r>
          </a:p>
          <a:p>
            <a:pPr algn="ctr"/>
            <a:r>
              <a:rPr lang="en-US" sz="2000" dirty="0" smtClean="0">
                <a:solidFill>
                  <a:schemeClr val="tx1"/>
                </a:solidFill>
              </a:rPr>
              <a:t>(ADR)</a:t>
            </a:r>
            <a:endParaRPr lang="en-US" sz="2000" dirty="0">
              <a:solidFill>
                <a:schemeClr val="tx1"/>
              </a:solidFill>
            </a:endParaRPr>
          </a:p>
        </p:txBody>
      </p:sp>
      <p:sp>
        <p:nvSpPr>
          <p:cNvPr id="8" name="Rectangle 7"/>
          <p:cNvSpPr/>
          <p:nvPr/>
        </p:nvSpPr>
        <p:spPr>
          <a:xfrm>
            <a:off x="7696200" y="1981200"/>
            <a:ext cx="2133600" cy="1676400"/>
          </a:xfrm>
          <a:prstGeom prst="rect">
            <a:avLst/>
          </a:prstGeom>
          <a:solidFill>
            <a:srgbClr val="FFFFD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t>
            </a:r>
            <a:r>
              <a:rPr lang="en-US" sz="2400" dirty="0" smtClean="0">
                <a:solidFill>
                  <a:schemeClr val="tx1"/>
                </a:solidFill>
              </a:rPr>
              <a:t> 0.005K (5mK)</a:t>
            </a:r>
          </a:p>
          <a:p>
            <a:pPr algn="ctr"/>
            <a:endParaRPr lang="en-US" dirty="0">
              <a:solidFill>
                <a:schemeClr val="tx1"/>
              </a:solidFill>
            </a:endParaRPr>
          </a:p>
          <a:p>
            <a:pPr algn="ctr"/>
            <a:r>
              <a:rPr lang="en-US" sz="2000" dirty="0" smtClean="0">
                <a:solidFill>
                  <a:schemeClr val="tx1"/>
                </a:solidFill>
              </a:rPr>
              <a:t>Dilution Refrigerator System</a:t>
            </a:r>
          </a:p>
          <a:p>
            <a:pPr algn="ctr"/>
            <a:r>
              <a:rPr lang="en-US" sz="2000" dirty="0" smtClean="0">
                <a:solidFill>
                  <a:schemeClr val="tx1"/>
                </a:solidFill>
              </a:rPr>
              <a:t>(DRS)</a:t>
            </a:r>
            <a:endParaRPr lang="en-US" sz="2000" dirty="0">
              <a:solidFill>
                <a:schemeClr val="tx1"/>
              </a:solidFill>
            </a:endParaRPr>
          </a:p>
        </p:txBody>
      </p:sp>
      <p:sp>
        <p:nvSpPr>
          <p:cNvPr id="9" name="TextBox 8"/>
          <p:cNvSpPr txBox="1"/>
          <p:nvPr/>
        </p:nvSpPr>
        <p:spPr>
          <a:xfrm>
            <a:off x="1612878" y="4800600"/>
            <a:ext cx="6523004" cy="584775"/>
          </a:xfrm>
          <a:prstGeom prst="rect">
            <a:avLst/>
          </a:prstGeom>
          <a:solidFill>
            <a:srgbClr val="FFFFDD"/>
          </a:solidFill>
        </p:spPr>
        <p:txBody>
          <a:bodyPr wrap="none" rtlCol="0">
            <a:spAutoFit/>
          </a:bodyPr>
          <a:lstStyle/>
          <a:p>
            <a:r>
              <a:rPr lang="en-US" sz="3200" dirty="0" smtClean="0"/>
              <a:t>Various </a:t>
            </a:r>
            <a:r>
              <a:rPr lang="en-US" sz="3200" dirty="0"/>
              <a:t>t</a:t>
            </a:r>
            <a:r>
              <a:rPr lang="en-US" sz="3200" dirty="0" smtClean="0"/>
              <a:t>hermometers suitable for </a:t>
            </a:r>
            <a:r>
              <a:rPr lang="en-US" sz="3200" dirty="0"/>
              <a:t>V</a:t>
            </a:r>
            <a:r>
              <a:rPr lang="en-US" sz="3200" dirty="0" smtClean="0"/>
              <a:t>LT</a:t>
            </a:r>
            <a:endParaRPr lang="en-US" sz="3200" dirty="0"/>
          </a:p>
        </p:txBody>
      </p:sp>
    </p:spTree>
    <p:extLst>
      <p:ext uri="{BB962C8B-B14F-4D97-AF65-F5344CB8AC3E}">
        <p14:creationId xmlns:p14="http://schemas.microsoft.com/office/powerpoint/2010/main" val="42017866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228599"/>
            <a:ext cx="7943457" cy="830997"/>
          </a:xfrm>
          <a:prstGeom prst="rect">
            <a:avLst/>
          </a:prstGeom>
        </p:spPr>
        <p:txBody>
          <a:bodyPr wrap="none">
            <a:spAutoFit/>
          </a:bodyPr>
          <a:lstStyle/>
          <a:p>
            <a:r>
              <a:rPr lang="en-US" sz="4800" dirty="0">
                <a:solidFill>
                  <a:srgbClr val="0000FF"/>
                </a:solidFill>
              </a:rPr>
              <a:t>Major </a:t>
            </a:r>
            <a:r>
              <a:rPr lang="en-US" sz="4800" dirty="0" smtClean="0">
                <a:solidFill>
                  <a:srgbClr val="0000FF"/>
                </a:solidFill>
              </a:rPr>
              <a:t>Result </a:t>
            </a:r>
            <a:r>
              <a:rPr lang="en-US" sz="4800" dirty="0">
                <a:solidFill>
                  <a:srgbClr val="0000FF"/>
                </a:solidFill>
              </a:rPr>
              <a:t>and Future Plans</a:t>
            </a:r>
          </a:p>
        </p:txBody>
      </p:sp>
      <p:sp>
        <p:nvSpPr>
          <p:cNvPr id="3" name="Rectangle 2"/>
          <p:cNvSpPr/>
          <p:nvPr/>
        </p:nvSpPr>
        <p:spPr>
          <a:xfrm>
            <a:off x="457200" y="1828800"/>
            <a:ext cx="8991600" cy="5016758"/>
          </a:xfrm>
          <a:prstGeom prst="rect">
            <a:avLst/>
          </a:prstGeom>
        </p:spPr>
        <p:txBody>
          <a:bodyPr wrap="square">
            <a:spAutoFit/>
          </a:bodyPr>
          <a:lstStyle/>
          <a:p>
            <a:pPr marL="342900" indent="-342900">
              <a:buAutoNum type="arabicPeriod"/>
            </a:pPr>
            <a:r>
              <a:rPr lang="en-US" sz="3200" dirty="0" smtClean="0"/>
              <a:t>Developed DC magnetometer in Dilution Refrigerator System for use in Micro-Kelvin Temperature Range . Discovery of SC in Bi.</a:t>
            </a:r>
          </a:p>
          <a:p>
            <a:pPr marL="342900" indent="-342900">
              <a:buAutoNum type="arabicPeriod"/>
            </a:pPr>
            <a:endParaRPr lang="en-US" sz="3200" dirty="0" smtClean="0"/>
          </a:p>
          <a:p>
            <a:pPr marL="342900" indent="-342900">
              <a:buAutoNum type="arabicPeriod"/>
            </a:pPr>
            <a:r>
              <a:rPr lang="en-US" sz="3200" dirty="0" smtClean="0"/>
              <a:t>Development of DC magnetometer in Adiabatic Demagnetization Refrigerator (ADR) is in progress</a:t>
            </a:r>
          </a:p>
          <a:p>
            <a:pPr marL="342900" indent="-342900">
              <a:buAutoNum type="arabicPeriod"/>
            </a:pPr>
            <a:endParaRPr lang="en-US" sz="3200" dirty="0" smtClean="0"/>
          </a:p>
          <a:p>
            <a:pPr marL="342900" indent="-342900">
              <a:buAutoNum type="arabicPeriod"/>
            </a:pPr>
            <a:r>
              <a:rPr lang="en-US" sz="3200" dirty="0" smtClean="0"/>
              <a:t>Development of SQUID sensor based resistance measurement  in Micro-Kelvin Temperature range is also in progress </a:t>
            </a:r>
            <a:endParaRPr lang="en-US" sz="3200" dirty="0"/>
          </a:p>
        </p:txBody>
      </p:sp>
    </p:spTree>
    <p:extLst>
      <p:ext uri="{BB962C8B-B14F-4D97-AF65-F5344CB8AC3E}">
        <p14:creationId xmlns:p14="http://schemas.microsoft.com/office/powerpoint/2010/main" val="11747399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990600"/>
            <a:ext cx="8915400" cy="1143000"/>
          </a:xfrm>
        </p:spPr>
        <p:txBody>
          <a:bodyPr>
            <a:normAutofit/>
          </a:bodyPr>
          <a:lstStyle/>
          <a:p>
            <a:r>
              <a:rPr lang="en-US" sz="4800" b="1" dirty="0" smtClean="0">
                <a:solidFill>
                  <a:srgbClr val="0000FF"/>
                </a:solidFill>
              </a:rPr>
              <a:t>Acknowledgement</a:t>
            </a:r>
            <a:endParaRPr lang="en-US" sz="4800" b="1" dirty="0">
              <a:solidFill>
                <a:srgbClr val="0000FF"/>
              </a:solidFill>
            </a:endParaRPr>
          </a:p>
        </p:txBody>
      </p:sp>
      <p:sp>
        <p:nvSpPr>
          <p:cNvPr id="3" name="Text Box 5"/>
          <p:cNvSpPr txBox="1">
            <a:spLocks noChangeArrowheads="1"/>
          </p:cNvSpPr>
          <p:nvPr/>
        </p:nvSpPr>
        <p:spPr bwMode="auto">
          <a:xfrm>
            <a:off x="914400" y="3025790"/>
            <a:ext cx="8153400" cy="1588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Bodoni MT" pitchFamily="18"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Bodoni MT" pitchFamily="18"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Bodoni MT" pitchFamily="18"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Bodoni MT" pitchFamily="18"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Bodoni MT" pitchFamily="18" charset="0"/>
                <a:ea typeface="+mn-ea"/>
                <a:cs typeface="Arial" pitchFamily="34" charset="0"/>
              </a:defRPr>
            </a:lvl5pPr>
            <a:lvl6pPr marL="2286000" algn="l" defTabSz="914400" rtl="0" eaLnBrk="1" latinLnBrk="0" hangingPunct="1">
              <a:defRPr kern="1200">
                <a:solidFill>
                  <a:schemeClr val="tx1"/>
                </a:solidFill>
                <a:latin typeface="Bodoni MT" pitchFamily="18" charset="0"/>
                <a:ea typeface="+mn-ea"/>
                <a:cs typeface="Arial" pitchFamily="34" charset="0"/>
              </a:defRPr>
            </a:lvl6pPr>
            <a:lvl7pPr marL="2743200" algn="l" defTabSz="914400" rtl="0" eaLnBrk="1" latinLnBrk="0" hangingPunct="1">
              <a:defRPr kern="1200">
                <a:solidFill>
                  <a:schemeClr val="tx1"/>
                </a:solidFill>
                <a:latin typeface="Bodoni MT" pitchFamily="18" charset="0"/>
                <a:ea typeface="+mn-ea"/>
                <a:cs typeface="Arial" pitchFamily="34" charset="0"/>
              </a:defRPr>
            </a:lvl7pPr>
            <a:lvl8pPr marL="3200400" algn="l" defTabSz="914400" rtl="0" eaLnBrk="1" latinLnBrk="0" hangingPunct="1">
              <a:defRPr kern="1200">
                <a:solidFill>
                  <a:schemeClr val="tx1"/>
                </a:solidFill>
                <a:latin typeface="Bodoni MT" pitchFamily="18" charset="0"/>
                <a:ea typeface="+mn-ea"/>
                <a:cs typeface="Arial" pitchFamily="34" charset="0"/>
              </a:defRPr>
            </a:lvl8pPr>
            <a:lvl9pPr marL="3657600" algn="l" defTabSz="914400" rtl="0" eaLnBrk="1" latinLnBrk="0" hangingPunct="1">
              <a:defRPr kern="1200">
                <a:solidFill>
                  <a:schemeClr val="tx1"/>
                </a:solidFill>
                <a:latin typeface="Bodoni MT" pitchFamily="18" charset="0"/>
                <a:ea typeface="+mn-ea"/>
                <a:cs typeface="Arial" pitchFamily="34" charset="0"/>
              </a:defRPr>
            </a:lvl9pPr>
          </a:lstStyle>
          <a:p>
            <a:pPr>
              <a:lnSpc>
                <a:spcPct val="90000"/>
              </a:lnSpc>
              <a:spcBef>
                <a:spcPct val="50000"/>
              </a:spcBef>
            </a:pPr>
            <a:r>
              <a:rPr lang="en-US" altLang="en-US" sz="3600" dirty="0" smtClean="0"/>
              <a:t>Prof</a:t>
            </a:r>
            <a:r>
              <a:rPr lang="en-US" altLang="en-US" sz="3600" dirty="0"/>
              <a:t>. S </a:t>
            </a:r>
            <a:r>
              <a:rPr lang="en-US" altLang="en-US" sz="3600" dirty="0" smtClean="0"/>
              <a:t>Ramakrishnan, Mr. </a:t>
            </a:r>
            <a:r>
              <a:rPr lang="en-US" altLang="en-US" sz="3600" dirty="0" err="1" smtClean="0"/>
              <a:t>Sannabhadti</a:t>
            </a:r>
            <a:r>
              <a:rPr lang="en-US" altLang="en-US" sz="3600" dirty="0" smtClean="0"/>
              <a:t> , Students, Scientific staff and Central workshop</a:t>
            </a:r>
            <a:endParaRPr lang="en-US" altLang="en-US" sz="3600" dirty="0"/>
          </a:p>
        </p:txBody>
      </p:sp>
    </p:spTree>
    <p:extLst>
      <p:ext uri="{BB962C8B-B14F-4D97-AF65-F5344CB8AC3E}">
        <p14:creationId xmlns:p14="http://schemas.microsoft.com/office/powerpoint/2010/main" val="2136264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2637" y="2644170"/>
            <a:ext cx="6633163" cy="1938992"/>
          </a:xfrm>
          <a:prstGeom prst="rect">
            <a:avLst/>
          </a:prstGeom>
          <a:noFill/>
        </p:spPr>
        <p:txBody>
          <a:bodyPr wrap="none" rtlCol="0">
            <a:spAutoFit/>
          </a:bodyPr>
          <a:lstStyle/>
          <a:p>
            <a:r>
              <a:rPr lang="en-US" sz="12000" dirty="0" smtClean="0">
                <a:solidFill>
                  <a:srgbClr val="00B050"/>
                </a:solidFill>
              </a:rPr>
              <a:t>Thank you</a:t>
            </a:r>
            <a:endParaRPr lang="en-US" sz="12000" dirty="0">
              <a:solidFill>
                <a:srgbClr val="00B050"/>
              </a:solidFill>
            </a:endParaRPr>
          </a:p>
        </p:txBody>
      </p:sp>
    </p:spTree>
    <p:extLst>
      <p:ext uri="{BB962C8B-B14F-4D97-AF65-F5344CB8AC3E}">
        <p14:creationId xmlns:p14="http://schemas.microsoft.com/office/powerpoint/2010/main" val="32332449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9" name="Line 5"/>
          <p:cNvSpPr>
            <a:spLocks noChangeShapeType="1"/>
          </p:cNvSpPr>
          <p:nvPr/>
        </p:nvSpPr>
        <p:spPr bwMode="auto">
          <a:xfrm rot="10800000">
            <a:off x="412750" y="381000"/>
            <a:ext cx="0" cy="57912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3830" name="Line 6"/>
          <p:cNvSpPr>
            <a:spLocks noChangeShapeType="1"/>
          </p:cNvSpPr>
          <p:nvPr/>
        </p:nvSpPr>
        <p:spPr bwMode="auto">
          <a:xfrm flipV="1">
            <a:off x="412750" y="1811338"/>
            <a:ext cx="1308100" cy="17462"/>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3831" name="Text Box 7"/>
          <p:cNvSpPr txBox="1">
            <a:spLocks noChangeArrowheads="1"/>
          </p:cNvSpPr>
          <p:nvPr/>
        </p:nvSpPr>
        <p:spPr bwMode="auto">
          <a:xfrm>
            <a:off x="1676400" y="365125"/>
            <a:ext cx="6110287" cy="400050"/>
          </a:xfrm>
          <a:prstGeom prst="rect">
            <a:avLst/>
          </a:prstGeom>
          <a:noFill/>
          <a:ln w="9525">
            <a:noFill/>
            <a:miter lim="800000"/>
            <a:headEnd/>
            <a:tailEnd/>
          </a:ln>
        </p:spPr>
        <p:txBody>
          <a:bodyPr>
            <a:spAutoFit/>
          </a:bodyPr>
          <a:lstStyle/>
          <a:p>
            <a:pPr>
              <a:spcBef>
                <a:spcPct val="50000"/>
              </a:spcBef>
              <a:defRPr/>
            </a:pPr>
            <a:r>
              <a:rPr lang="en-US" altLang="en-US" sz="2000" dirty="0">
                <a:latin typeface="Arial" charset="0"/>
              </a:rPr>
              <a:t>~ </a:t>
            </a:r>
            <a:r>
              <a:rPr lang="en-US" sz="2000" baseline="0" dirty="0" smtClean="0">
                <a:effectLst>
                  <a:innerShdw blurRad="63500" dist="50800" dir="13500000">
                    <a:srgbClr val="FF0000">
                      <a:alpha val="50000"/>
                    </a:srgbClr>
                  </a:innerShdw>
                </a:effectLst>
                <a:latin typeface="Arial" charset="0"/>
              </a:rPr>
              <a:t>300 </a:t>
            </a:r>
            <a:r>
              <a:rPr lang="en-US" sz="2000" baseline="0" dirty="0">
                <a:effectLst>
                  <a:innerShdw blurRad="63500" dist="50800" dir="13500000">
                    <a:srgbClr val="FF0000">
                      <a:alpha val="50000"/>
                    </a:srgbClr>
                  </a:innerShdw>
                </a:effectLst>
                <a:latin typeface="Arial" charset="0"/>
              </a:rPr>
              <a:t>K     Room Temperature</a:t>
            </a:r>
          </a:p>
        </p:txBody>
      </p:sp>
      <p:sp>
        <p:nvSpPr>
          <p:cNvPr id="333832" name="Text Box 8"/>
          <p:cNvSpPr txBox="1">
            <a:spLocks noChangeArrowheads="1"/>
          </p:cNvSpPr>
          <p:nvPr/>
        </p:nvSpPr>
        <p:spPr bwMode="auto">
          <a:xfrm>
            <a:off x="1830388" y="2819400"/>
            <a:ext cx="80756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baseline="-25000">
                <a:solidFill>
                  <a:schemeClr val="tx1"/>
                </a:solidFill>
                <a:latin typeface="Times New Roman" pitchFamily="18" charset="0"/>
              </a:defRPr>
            </a:lvl1pPr>
            <a:lvl2pPr marL="742950" indent="-285750">
              <a:defRPr sz="2400" b="1" baseline="-25000">
                <a:solidFill>
                  <a:schemeClr val="tx1"/>
                </a:solidFill>
                <a:latin typeface="Times New Roman" pitchFamily="18" charset="0"/>
              </a:defRPr>
            </a:lvl2pPr>
            <a:lvl3pPr marL="1143000" indent="-228600">
              <a:defRPr sz="2400" b="1" baseline="-25000">
                <a:solidFill>
                  <a:schemeClr val="tx1"/>
                </a:solidFill>
                <a:latin typeface="Times New Roman" pitchFamily="18" charset="0"/>
              </a:defRPr>
            </a:lvl3pPr>
            <a:lvl4pPr marL="1600200" indent="-228600">
              <a:defRPr sz="2400" b="1" baseline="-25000">
                <a:solidFill>
                  <a:schemeClr val="tx1"/>
                </a:solidFill>
                <a:latin typeface="Times New Roman" pitchFamily="18" charset="0"/>
              </a:defRPr>
            </a:lvl4pPr>
            <a:lvl5pPr marL="2057400" indent="-228600">
              <a:defRPr sz="2400" b="1" baseline="-25000">
                <a:solidFill>
                  <a:schemeClr val="tx1"/>
                </a:solidFill>
                <a:latin typeface="Times New Roman" pitchFamily="18" charset="0"/>
              </a:defRPr>
            </a:lvl5pPr>
            <a:lvl6pPr marL="2514600" indent="-228600" eaLnBrk="0" fontAlgn="base" hangingPunct="0">
              <a:spcBef>
                <a:spcPct val="0"/>
              </a:spcBef>
              <a:spcAft>
                <a:spcPct val="0"/>
              </a:spcAft>
              <a:defRPr sz="2400" b="1" baseline="-25000">
                <a:solidFill>
                  <a:schemeClr val="tx1"/>
                </a:solidFill>
                <a:latin typeface="Times New Roman" pitchFamily="18" charset="0"/>
              </a:defRPr>
            </a:lvl6pPr>
            <a:lvl7pPr marL="2971800" indent="-228600" eaLnBrk="0" fontAlgn="base" hangingPunct="0">
              <a:spcBef>
                <a:spcPct val="0"/>
              </a:spcBef>
              <a:spcAft>
                <a:spcPct val="0"/>
              </a:spcAft>
              <a:defRPr sz="2400" b="1" baseline="-25000">
                <a:solidFill>
                  <a:schemeClr val="tx1"/>
                </a:solidFill>
                <a:latin typeface="Times New Roman" pitchFamily="18" charset="0"/>
              </a:defRPr>
            </a:lvl7pPr>
            <a:lvl8pPr marL="3429000" indent="-228600" eaLnBrk="0" fontAlgn="base" hangingPunct="0">
              <a:spcBef>
                <a:spcPct val="0"/>
              </a:spcBef>
              <a:spcAft>
                <a:spcPct val="0"/>
              </a:spcAft>
              <a:defRPr sz="2400" b="1" baseline="-25000">
                <a:solidFill>
                  <a:schemeClr val="tx1"/>
                </a:solidFill>
                <a:latin typeface="Times New Roman" pitchFamily="18" charset="0"/>
              </a:defRPr>
            </a:lvl8pPr>
            <a:lvl9pPr marL="3886200" indent="-228600" eaLnBrk="0" fontAlgn="base" hangingPunct="0">
              <a:spcBef>
                <a:spcPct val="0"/>
              </a:spcBef>
              <a:spcAft>
                <a:spcPct val="0"/>
              </a:spcAft>
              <a:defRPr sz="2400" b="1" baseline="-25000">
                <a:solidFill>
                  <a:schemeClr val="tx1"/>
                </a:solidFill>
                <a:latin typeface="Times New Roman" pitchFamily="18" charset="0"/>
              </a:defRPr>
            </a:lvl9pPr>
          </a:lstStyle>
          <a:p>
            <a:pPr eaLnBrk="1" hangingPunct="1">
              <a:spcBef>
                <a:spcPct val="50000"/>
              </a:spcBef>
            </a:pPr>
            <a:r>
              <a:rPr lang="en-US" altLang="en-US" sz="2000" baseline="0">
                <a:latin typeface="Arial" charset="0"/>
              </a:rPr>
              <a:t>2.7 K      Temperature of Universe (CMBR)</a:t>
            </a:r>
          </a:p>
        </p:txBody>
      </p:sp>
      <p:sp>
        <p:nvSpPr>
          <p:cNvPr id="333833" name="Text Box 9"/>
          <p:cNvSpPr txBox="1">
            <a:spLocks noChangeArrowheads="1"/>
          </p:cNvSpPr>
          <p:nvPr/>
        </p:nvSpPr>
        <p:spPr bwMode="auto">
          <a:xfrm>
            <a:off x="1830388" y="2473325"/>
            <a:ext cx="78565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baseline="-25000">
                <a:solidFill>
                  <a:schemeClr val="tx1"/>
                </a:solidFill>
                <a:latin typeface="Times New Roman" pitchFamily="18" charset="0"/>
              </a:defRPr>
            </a:lvl1pPr>
            <a:lvl2pPr marL="742950" indent="-285750">
              <a:defRPr sz="2400" b="1" baseline="-25000">
                <a:solidFill>
                  <a:schemeClr val="tx1"/>
                </a:solidFill>
                <a:latin typeface="Times New Roman" pitchFamily="18" charset="0"/>
              </a:defRPr>
            </a:lvl2pPr>
            <a:lvl3pPr marL="1143000" indent="-228600">
              <a:defRPr sz="2400" b="1" baseline="-25000">
                <a:solidFill>
                  <a:schemeClr val="tx1"/>
                </a:solidFill>
                <a:latin typeface="Times New Roman" pitchFamily="18" charset="0"/>
              </a:defRPr>
            </a:lvl3pPr>
            <a:lvl4pPr marL="1600200" indent="-228600">
              <a:defRPr sz="2400" b="1" baseline="-25000">
                <a:solidFill>
                  <a:schemeClr val="tx1"/>
                </a:solidFill>
                <a:latin typeface="Times New Roman" pitchFamily="18" charset="0"/>
              </a:defRPr>
            </a:lvl4pPr>
            <a:lvl5pPr marL="2057400" indent="-228600">
              <a:defRPr sz="2400" b="1" baseline="-25000">
                <a:solidFill>
                  <a:schemeClr val="tx1"/>
                </a:solidFill>
                <a:latin typeface="Times New Roman" pitchFamily="18" charset="0"/>
              </a:defRPr>
            </a:lvl5pPr>
            <a:lvl6pPr marL="2514600" indent="-228600" eaLnBrk="0" fontAlgn="base" hangingPunct="0">
              <a:spcBef>
                <a:spcPct val="0"/>
              </a:spcBef>
              <a:spcAft>
                <a:spcPct val="0"/>
              </a:spcAft>
              <a:defRPr sz="2400" b="1" baseline="-25000">
                <a:solidFill>
                  <a:schemeClr val="tx1"/>
                </a:solidFill>
                <a:latin typeface="Times New Roman" pitchFamily="18" charset="0"/>
              </a:defRPr>
            </a:lvl6pPr>
            <a:lvl7pPr marL="2971800" indent="-228600" eaLnBrk="0" fontAlgn="base" hangingPunct="0">
              <a:spcBef>
                <a:spcPct val="0"/>
              </a:spcBef>
              <a:spcAft>
                <a:spcPct val="0"/>
              </a:spcAft>
              <a:defRPr sz="2400" b="1" baseline="-25000">
                <a:solidFill>
                  <a:schemeClr val="tx1"/>
                </a:solidFill>
                <a:latin typeface="Times New Roman" pitchFamily="18" charset="0"/>
              </a:defRPr>
            </a:lvl7pPr>
            <a:lvl8pPr marL="3429000" indent="-228600" eaLnBrk="0" fontAlgn="base" hangingPunct="0">
              <a:spcBef>
                <a:spcPct val="0"/>
              </a:spcBef>
              <a:spcAft>
                <a:spcPct val="0"/>
              </a:spcAft>
              <a:defRPr sz="2400" b="1" baseline="-25000">
                <a:solidFill>
                  <a:schemeClr val="tx1"/>
                </a:solidFill>
                <a:latin typeface="Times New Roman" pitchFamily="18" charset="0"/>
              </a:defRPr>
            </a:lvl8pPr>
            <a:lvl9pPr marL="3886200" indent="-228600" eaLnBrk="0" fontAlgn="base" hangingPunct="0">
              <a:spcBef>
                <a:spcPct val="0"/>
              </a:spcBef>
              <a:spcAft>
                <a:spcPct val="0"/>
              </a:spcAft>
              <a:defRPr sz="2400" b="1" baseline="-25000">
                <a:solidFill>
                  <a:schemeClr val="tx1"/>
                </a:solidFill>
                <a:latin typeface="Times New Roman" pitchFamily="18" charset="0"/>
              </a:defRPr>
            </a:lvl9pPr>
          </a:lstStyle>
          <a:p>
            <a:pPr eaLnBrk="1" hangingPunct="1">
              <a:spcBef>
                <a:spcPct val="50000"/>
              </a:spcBef>
            </a:pPr>
            <a:r>
              <a:rPr lang="en-US" altLang="en-US" sz="2000" baseline="0" dirty="0">
                <a:solidFill>
                  <a:srgbClr val="FF0066"/>
                </a:solidFill>
                <a:latin typeface="Arial" charset="0"/>
              </a:rPr>
              <a:t>3.2 K      Boiling point of Liquid Helium 3 (</a:t>
            </a:r>
            <a:r>
              <a:rPr lang="en-US" altLang="en-US" sz="2000" baseline="30000" dirty="0">
                <a:solidFill>
                  <a:srgbClr val="FF0066"/>
                </a:solidFill>
                <a:latin typeface="Arial" charset="0"/>
              </a:rPr>
              <a:t>3</a:t>
            </a:r>
            <a:r>
              <a:rPr lang="en-US" altLang="en-US" sz="2000" baseline="0" dirty="0">
                <a:solidFill>
                  <a:srgbClr val="FF0066"/>
                </a:solidFill>
                <a:latin typeface="Arial" charset="0"/>
              </a:rPr>
              <a:t>He)</a:t>
            </a:r>
          </a:p>
        </p:txBody>
      </p:sp>
      <p:sp>
        <p:nvSpPr>
          <p:cNvPr id="333834" name="Text Box 10"/>
          <p:cNvSpPr txBox="1">
            <a:spLocks noChangeArrowheads="1"/>
          </p:cNvSpPr>
          <p:nvPr/>
        </p:nvSpPr>
        <p:spPr bwMode="auto">
          <a:xfrm>
            <a:off x="1830388" y="2041525"/>
            <a:ext cx="76374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baseline="-25000">
                <a:solidFill>
                  <a:schemeClr val="tx1"/>
                </a:solidFill>
                <a:latin typeface="Times New Roman" pitchFamily="18" charset="0"/>
              </a:defRPr>
            </a:lvl1pPr>
            <a:lvl2pPr marL="742950" indent="-285750">
              <a:defRPr sz="2400" b="1" baseline="-25000">
                <a:solidFill>
                  <a:schemeClr val="tx1"/>
                </a:solidFill>
                <a:latin typeface="Times New Roman" pitchFamily="18" charset="0"/>
              </a:defRPr>
            </a:lvl2pPr>
            <a:lvl3pPr marL="1143000" indent="-228600">
              <a:defRPr sz="2400" b="1" baseline="-25000">
                <a:solidFill>
                  <a:schemeClr val="tx1"/>
                </a:solidFill>
                <a:latin typeface="Times New Roman" pitchFamily="18" charset="0"/>
              </a:defRPr>
            </a:lvl3pPr>
            <a:lvl4pPr marL="1600200" indent="-228600">
              <a:defRPr sz="2400" b="1" baseline="-25000">
                <a:solidFill>
                  <a:schemeClr val="tx1"/>
                </a:solidFill>
                <a:latin typeface="Times New Roman" pitchFamily="18" charset="0"/>
              </a:defRPr>
            </a:lvl4pPr>
            <a:lvl5pPr marL="2057400" indent="-228600">
              <a:defRPr sz="2400" b="1" baseline="-25000">
                <a:solidFill>
                  <a:schemeClr val="tx1"/>
                </a:solidFill>
                <a:latin typeface="Times New Roman" pitchFamily="18" charset="0"/>
              </a:defRPr>
            </a:lvl5pPr>
            <a:lvl6pPr marL="2514600" indent="-228600" eaLnBrk="0" fontAlgn="base" hangingPunct="0">
              <a:spcBef>
                <a:spcPct val="0"/>
              </a:spcBef>
              <a:spcAft>
                <a:spcPct val="0"/>
              </a:spcAft>
              <a:defRPr sz="2400" b="1" baseline="-25000">
                <a:solidFill>
                  <a:schemeClr val="tx1"/>
                </a:solidFill>
                <a:latin typeface="Times New Roman" pitchFamily="18" charset="0"/>
              </a:defRPr>
            </a:lvl6pPr>
            <a:lvl7pPr marL="2971800" indent="-228600" eaLnBrk="0" fontAlgn="base" hangingPunct="0">
              <a:spcBef>
                <a:spcPct val="0"/>
              </a:spcBef>
              <a:spcAft>
                <a:spcPct val="0"/>
              </a:spcAft>
              <a:defRPr sz="2400" b="1" baseline="-25000">
                <a:solidFill>
                  <a:schemeClr val="tx1"/>
                </a:solidFill>
                <a:latin typeface="Times New Roman" pitchFamily="18" charset="0"/>
              </a:defRPr>
            </a:lvl7pPr>
            <a:lvl8pPr marL="3429000" indent="-228600" eaLnBrk="0" fontAlgn="base" hangingPunct="0">
              <a:spcBef>
                <a:spcPct val="0"/>
              </a:spcBef>
              <a:spcAft>
                <a:spcPct val="0"/>
              </a:spcAft>
              <a:defRPr sz="2400" b="1" baseline="-25000">
                <a:solidFill>
                  <a:schemeClr val="tx1"/>
                </a:solidFill>
                <a:latin typeface="Times New Roman" pitchFamily="18" charset="0"/>
              </a:defRPr>
            </a:lvl8pPr>
            <a:lvl9pPr marL="3886200" indent="-228600" eaLnBrk="0" fontAlgn="base" hangingPunct="0">
              <a:spcBef>
                <a:spcPct val="0"/>
              </a:spcBef>
              <a:spcAft>
                <a:spcPct val="0"/>
              </a:spcAft>
              <a:defRPr sz="2400" b="1" baseline="-25000">
                <a:solidFill>
                  <a:schemeClr val="tx1"/>
                </a:solidFill>
                <a:latin typeface="Times New Roman" pitchFamily="18" charset="0"/>
              </a:defRPr>
            </a:lvl9pPr>
          </a:lstStyle>
          <a:p>
            <a:pPr eaLnBrk="1" hangingPunct="1">
              <a:spcBef>
                <a:spcPct val="50000"/>
              </a:spcBef>
            </a:pPr>
            <a:r>
              <a:rPr lang="en-US" altLang="en-US" sz="2000" baseline="0">
                <a:solidFill>
                  <a:srgbClr val="0070C0"/>
                </a:solidFill>
                <a:latin typeface="Arial" charset="0"/>
              </a:rPr>
              <a:t>4.2 K      Boiling point of Liquid Helium 4 (</a:t>
            </a:r>
            <a:r>
              <a:rPr lang="en-US" altLang="en-US" sz="2000" baseline="30000">
                <a:solidFill>
                  <a:srgbClr val="0070C0"/>
                </a:solidFill>
                <a:latin typeface="Arial" charset="0"/>
              </a:rPr>
              <a:t>4</a:t>
            </a:r>
            <a:r>
              <a:rPr lang="en-US" altLang="en-US" sz="2000" baseline="0">
                <a:solidFill>
                  <a:srgbClr val="0070C0"/>
                </a:solidFill>
                <a:latin typeface="Arial" charset="0"/>
              </a:rPr>
              <a:t>He)</a:t>
            </a:r>
          </a:p>
        </p:txBody>
      </p:sp>
      <p:sp>
        <p:nvSpPr>
          <p:cNvPr id="333835" name="Text Box 11"/>
          <p:cNvSpPr txBox="1">
            <a:spLocks noChangeArrowheads="1"/>
          </p:cNvSpPr>
          <p:nvPr/>
        </p:nvSpPr>
        <p:spPr bwMode="auto">
          <a:xfrm>
            <a:off x="1828800" y="1600200"/>
            <a:ext cx="7748588" cy="400050"/>
          </a:xfrm>
          <a:prstGeom prst="rect">
            <a:avLst/>
          </a:prstGeom>
          <a:noFill/>
          <a:ln w="9525">
            <a:noFill/>
            <a:miter lim="800000"/>
            <a:headEnd/>
            <a:tailEnd/>
          </a:ln>
        </p:spPr>
        <p:txBody>
          <a:bodyPr>
            <a:spAutoFit/>
          </a:bodyPr>
          <a:lstStyle/>
          <a:p>
            <a:pPr eaLnBrk="1" hangingPunct="1">
              <a:spcBef>
                <a:spcPct val="50000"/>
              </a:spcBef>
              <a:defRPr/>
            </a:pPr>
            <a:r>
              <a:rPr lang="en-US" sz="2000" baseline="0" dirty="0">
                <a:solidFill>
                  <a:schemeClr val="accent2">
                    <a:lumMod val="75000"/>
                  </a:schemeClr>
                </a:solidFill>
                <a:latin typeface="Arial" charset="0"/>
              </a:rPr>
              <a:t>77.4 K    Boiling point of Liquid Nitrogen</a:t>
            </a:r>
          </a:p>
        </p:txBody>
      </p:sp>
      <p:sp>
        <p:nvSpPr>
          <p:cNvPr id="333836" name="Text Box 12"/>
          <p:cNvSpPr txBox="1">
            <a:spLocks noChangeArrowheads="1"/>
          </p:cNvSpPr>
          <p:nvPr/>
        </p:nvSpPr>
        <p:spPr bwMode="auto">
          <a:xfrm>
            <a:off x="1676400" y="1203325"/>
            <a:ext cx="822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baseline="-25000">
                <a:solidFill>
                  <a:schemeClr val="tx1"/>
                </a:solidFill>
                <a:latin typeface="Times New Roman" pitchFamily="18" charset="0"/>
              </a:defRPr>
            </a:lvl1pPr>
            <a:lvl2pPr marL="742950" indent="-285750">
              <a:defRPr sz="2400" b="1" baseline="-25000">
                <a:solidFill>
                  <a:schemeClr val="tx1"/>
                </a:solidFill>
                <a:latin typeface="Times New Roman" pitchFamily="18" charset="0"/>
              </a:defRPr>
            </a:lvl2pPr>
            <a:lvl3pPr marL="1143000" indent="-228600">
              <a:defRPr sz="2400" b="1" baseline="-25000">
                <a:solidFill>
                  <a:schemeClr val="tx1"/>
                </a:solidFill>
                <a:latin typeface="Times New Roman" pitchFamily="18" charset="0"/>
              </a:defRPr>
            </a:lvl3pPr>
            <a:lvl4pPr marL="1600200" indent="-228600">
              <a:defRPr sz="2400" b="1" baseline="-25000">
                <a:solidFill>
                  <a:schemeClr val="tx1"/>
                </a:solidFill>
                <a:latin typeface="Times New Roman" pitchFamily="18" charset="0"/>
              </a:defRPr>
            </a:lvl4pPr>
            <a:lvl5pPr marL="2057400" indent="-228600">
              <a:defRPr sz="2400" b="1" baseline="-25000">
                <a:solidFill>
                  <a:schemeClr val="tx1"/>
                </a:solidFill>
                <a:latin typeface="Times New Roman" pitchFamily="18" charset="0"/>
              </a:defRPr>
            </a:lvl5pPr>
            <a:lvl6pPr marL="2514600" indent="-228600" eaLnBrk="0" fontAlgn="base" hangingPunct="0">
              <a:spcBef>
                <a:spcPct val="0"/>
              </a:spcBef>
              <a:spcAft>
                <a:spcPct val="0"/>
              </a:spcAft>
              <a:defRPr sz="2400" b="1" baseline="-25000">
                <a:solidFill>
                  <a:schemeClr val="tx1"/>
                </a:solidFill>
                <a:latin typeface="Times New Roman" pitchFamily="18" charset="0"/>
              </a:defRPr>
            </a:lvl6pPr>
            <a:lvl7pPr marL="2971800" indent="-228600" eaLnBrk="0" fontAlgn="base" hangingPunct="0">
              <a:spcBef>
                <a:spcPct val="0"/>
              </a:spcBef>
              <a:spcAft>
                <a:spcPct val="0"/>
              </a:spcAft>
              <a:defRPr sz="2400" b="1" baseline="-25000">
                <a:solidFill>
                  <a:schemeClr val="tx1"/>
                </a:solidFill>
                <a:latin typeface="Times New Roman" pitchFamily="18" charset="0"/>
              </a:defRPr>
            </a:lvl7pPr>
            <a:lvl8pPr marL="3429000" indent="-228600" eaLnBrk="0" fontAlgn="base" hangingPunct="0">
              <a:spcBef>
                <a:spcPct val="0"/>
              </a:spcBef>
              <a:spcAft>
                <a:spcPct val="0"/>
              </a:spcAft>
              <a:defRPr sz="2400" b="1" baseline="-25000">
                <a:solidFill>
                  <a:schemeClr val="tx1"/>
                </a:solidFill>
                <a:latin typeface="Times New Roman" pitchFamily="18" charset="0"/>
              </a:defRPr>
            </a:lvl8pPr>
            <a:lvl9pPr marL="3886200" indent="-228600" eaLnBrk="0" fontAlgn="base" hangingPunct="0">
              <a:spcBef>
                <a:spcPct val="0"/>
              </a:spcBef>
              <a:spcAft>
                <a:spcPct val="0"/>
              </a:spcAft>
              <a:defRPr sz="2400" b="1" baseline="-25000">
                <a:solidFill>
                  <a:schemeClr val="tx1"/>
                </a:solidFill>
                <a:latin typeface="Times New Roman" pitchFamily="18" charset="0"/>
              </a:defRPr>
            </a:lvl9pPr>
          </a:lstStyle>
          <a:p>
            <a:pPr eaLnBrk="1" hangingPunct="1">
              <a:spcBef>
                <a:spcPct val="50000"/>
              </a:spcBef>
            </a:pPr>
            <a:r>
              <a:rPr lang="en-US" altLang="en-US" sz="2000" baseline="0" dirty="0">
                <a:solidFill>
                  <a:srgbClr val="FF0000"/>
                </a:solidFill>
                <a:latin typeface="Arial" charset="0"/>
              </a:rPr>
              <a:t>~184 K    Coldest temperature on earth (-89.2 </a:t>
            </a:r>
            <a:r>
              <a:rPr lang="en-US" altLang="en-US" sz="2000" baseline="0" dirty="0" err="1">
                <a:solidFill>
                  <a:srgbClr val="FF0000"/>
                </a:solidFill>
                <a:latin typeface="Arial" charset="0"/>
              </a:rPr>
              <a:t>C,Vostok</a:t>
            </a:r>
            <a:r>
              <a:rPr lang="en-US" altLang="en-US" sz="2000" baseline="0" dirty="0">
                <a:solidFill>
                  <a:srgbClr val="FF0000"/>
                </a:solidFill>
                <a:latin typeface="Arial" charset="0"/>
              </a:rPr>
              <a:t>, Antarctica)</a:t>
            </a:r>
          </a:p>
        </p:txBody>
      </p:sp>
      <p:sp>
        <p:nvSpPr>
          <p:cNvPr id="333838" name="Text Box 14"/>
          <p:cNvSpPr txBox="1">
            <a:spLocks noChangeArrowheads="1"/>
          </p:cNvSpPr>
          <p:nvPr/>
        </p:nvSpPr>
        <p:spPr bwMode="auto">
          <a:xfrm>
            <a:off x="1830388" y="746125"/>
            <a:ext cx="75295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baseline="-25000">
                <a:solidFill>
                  <a:schemeClr val="tx1"/>
                </a:solidFill>
                <a:latin typeface="Times New Roman" pitchFamily="18" charset="0"/>
              </a:defRPr>
            </a:lvl1pPr>
            <a:lvl2pPr marL="742950" indent="-285750">
              <a:defRPr sz="2400" b="1" baseline="-25000">
                <a:solidFill>
                  <a:schemeClr val="tx1"/>
                </a:solidFill>
                <a:latin typeface="Times New Roman" pitchFamily="18" charset="0"/>
              </a:defRPr>
            </a:lvl2pPr>
            <a:lvl3pPr marL="1143000" indent="-228600">
              <a:defRPr sz="2400" b="1" baseline="-25000">
                <a:solidFill>
                  <a:schemeClr val="tx1"/>
                </a:solidFill>
                <a:latin typeface="Times New Roman" pitchFamily="18" charset="0"/>
              </a:defRPr>
            </a:lvl3pPr>
            <a:lvl4pPr marL="1600200" indent="-228600">
              <a:defRPr sz="2400" b="1" baseline="-25000">
                <a:solidFill>
                  <a:schemeClr val="tx1"/>
                </a:solidFill>
                <a:latin typeface="Times New Roman" pitchFamily="18" charset="0"/>
              </a:defRPr>
            </a:lvl4pPr>
            <a:lvl5pPr marL="2057400" indent="-228600">
              <a:defRPr sz="2400" b="1" baseline="-25000">
                <a:solidFill>
                  <a:schemeClr val="tx1"/>
                </a:solidFill>
                <a:latin typeface="Times New Roman" pitchFamily="18" charset="0"/>
              </a:defRPr>
            </a:lvl5pPr>
            <a:lvl6pPr marL="2514600" indent="-228600" eaLnBrk="0" fontAlgn="base" hangingPunct="0">
              <a:spcBef>
                <a:spcPct val="0"/>
              </a:spcBef>
              <a:spcAft>
                <a:spcPct val="0"/>
              </a:spcAft>
              <a:defRPr sz="2400" b="1" baseline="-25000">
                <a:solidFill>
                  <a:schemeClr val="tx1"/>
                </a:solidFill>
                <a:latin typeface="Times New Roman" pitchFamily="18" charset="0"/>
              </a:defRPr>
            </a:lvl6pPr>
            <a:lvl7pPr marL="2971800" indent="-228600" eaLnBrk="0" fontAlgn="base" hangingPunct="0">
              <a:spcBef>
                <a:spcPct val="0"/>
              </a:spcBef>
              <a:spcAft>
                <a:spcPct val="0"/>
              </a:spcAft>
              <a:defRPr sz="2400" b="1" baseline="-25000">
                <a:solidFill>
                  <a:schemeClr val="tx1"/>
                </a:solidFill>
                <a:latin typeface="Times New Roman" pitchFamily="18" charset="0"/>
              </a:defRPr>
            </a:lvl7pPr>
            <a:lvl8pPr marL="3429000" indent="-228600" eaLnBrk="0" fontAlgn="base" hangingPunct="0">
              <a:spcBef>
                <a:spcPct val="0"/>
              </a:spcBef>
              <a:spcAft>
                <a:spcPct val="0"/>
              </a:spcAft>
              <a:defRPr sz="2400" b="1" baseline="-25000">
                <a:solidFill>
                  <a:schemeClr val="tx1"/>
                </a:solidFill>
                <a:latin typeface="Times New Roman" pitchFamily="18" charset="0"/>
              </a:defRPr>
            </a:lvl8pPr>
            <a:lvl9pPr marL="3886200" indent="-228600" eaLnBrk="0" fontAlgn="base" hangingPunct="0">
              <a:spcBef>
                <a:spcPct val="0"/>
              </a:spcBef>
              <a:spcAft>
                <a:spcPct val="0"/>
              </a:spcAft>
              <a:defRPr sz="2400" b="1" baseline="-25000">
                <a:solidFill>
                  <a:schemeClr val="tx1"/>
                </a:solidFill>
                <a:latin typeface="Times New Roman" pitchFamily="18" charset="0"/>
              </a:defRPr>
            </a:lvl9pPr>
          </a:lstStyle>
          <a:p>
            <a:pPr eaLnBrk="1" hangingPunct="1">
              <a:spcBef>
                <a:spcPct val="50000"/>
              </a:spcBef>
            </a:pPr>
            <a:r>
              <a:rPr lang="en-US" altLang="en-US" sz="2000" baseline="0">
                <a:solidFill>
                  <a:srgbClr val="7030A0"/>
                </a:solidFill>
                <a:latin typeface="Arial" charset="0"/>
              </a:rPr>
              <a:t>273 K     Zero degree Celsius (Ice point)</a:t>
            </a:r>
          </a:p>
        </p:txBody>
      </p:sp>
      <p:sp>
        <p:nvSpPr>
          <p:cNvPr id="333841" name="Text Box 17"/>
          <p:cNvSpPr txBox="1">
            <a:spLocks noChangeArrowheads="1"/>
          </p:cNvSpPr>
          <p:nvPr/>
        </p:nvSpPr>
        <p:spPr bwMode="auto">
          <a:xfrm>
            <a:off x="1752600" y="4953000"/>
            <a:ext cx="70850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baseline="-25000">
                <a:solidFill>
                  <a:schemeClr val="tx1"/>
                </a:solidFill>
                <a:latin typeface="Times New Roman" pitchFamily="18" charset="0"/>
              </a:defRPr>
            </a:lvl1pPr>
            <a:lvl2pPr marL="742950" indent="-285750">
              <a:defRPr sz="2400" b="1" baseline="-25000">
                <a:solidFill>
                  <a:schemeClr val="tx1"/>
                </a:solidFill>
                <a:latin typeface="Times New Roman" pitchFamily="18" charset="0"/>
              </a:defRPr>
            </a:lvl2pPr>
            <a:lvl3pPr marL="1143000" indent="-228600">
              <a:defRPr sz="2400" b="1" baseline="-25000">
                <a:solidFill>
                  <a:schemeClr val="tx1"/>
                </a:solidFill>
                <a:latin typeface="Times New Roman" pitchFamily="18" charset="0"/>
              </a:defRPr>
            </a:lvl3pPr>
            <a:lvl4pPr marL="1600200" indent="-228600">
              <a:defRPr sz="2400" b="1" baseline="-25000">
                <a:solidFill>
                  <a:schemeClr val="tx1"/>
                </a:solidFill>
                <a:latin typeface="Times New Roman" pitchFamily="18" charset="0"/>
              </a:defRPr>
            </a:lvl4pPr>
            <a:lvl5pPr marL="2057400" indent="-228600">
              <a:defRPr sz="2400" b="1" baseline="-25000">
                <a:solidFill>
                  <a:schemeClr val="tx1"/>
                </a:solidFill>
                <a:latin typeface="Times New Roman" pitchFamily="18" charset="0"/>
              </a:defRPr>
            </a:lvl5pPr>
            <a:lvl6pPr marL="2514600" indent="-228600" eaLnBrk="0" fontAlgn="base" hangingPunct="0">
              <a:spcBef>
                <a:spcPct val="0"/>
              </a:spcBef>
              <a:spcAft>
                <a:spcPct val="0"/>
              </a:spcAft>
              <a:defRPr sz="2400" b="1" baseline="-25000">
                <a:solidFill>
                  <a:schemeClr val="tx1"/>
                </a:solidFill>
                <a:latin typeface="Times New Roman" pitchFamily="18" charset="0"/>
              </a:defRPr>
            </a:lvl6pPr>
            <a:lvl7pPr marL="2971800" indent="-228600" eaLnBrk="0" fontAlgn="base" hangingPunct="0">
              <a:spcBef>
                <a:spcPct val="0"/>
              </a:spcBef>
              <a:spcAft>
                <a:spcPct val="0"/>
              </a:spcAft>
              <a:defRPr sz="2400" b="1" baseline="-25000">
                <a:solidFill>
                  <a:schemeClr val="tx1"/>
                </a:solidFill>
                <a:latin typeface="Times New Roman" pitchFamily="18" charset="0"/>
              </a:defRPr>
            </a:lvl7pPr>
            <a:lvl8pPr marL="3429000" indent="-228600" eaLnBrk="0" fontAlgn="base" hangingPunct="0">
              <a:spcBef>
                <a:spcPct val="0"/>
              </a:spcBef>
              <a:spcAft>
                <a:spcPct val="0"/>
              </a:spcAft>
              <a:defRPr sz="2400" b="1" baseline="-25000">
                <a:solidFill>
                  <a:schemeClr val="tx1"/>
                </a:solidFill>
                <a:latin typeface="Times New Roman" pitchFamily="18" charset="0"/>
              </a:defRPr>
            </a:lvl8pPr>
            <a:lvl9pPr marL="3886200" indent="-228600" eaLnBrk="0" fontAlgn="base" hangingPunct="0">
              <a:spcBef>
                <a:spcPct val="0"/>
              </a:spcBef>
              <a:spcAft>
                <a:spcPct val="0"/>
              </a:spcAft>
              <a:defRPr sz="2400" b="1" baseline="-25000">
                <a:solidFill>
                  <a:schemeClr val="tx1"/>
                </a:solidFill>
                <a:latin typeface="Times New Roman" pitchFamily="18" charset="0"/>
              </a:defRPr>
            </a:lvl9pPr>
          </a:lstStyle>
          <a:p>
            <a:pPr eaLnBrk="1" hangingPunct="1">
              <a:spcBef>
                <a:spcPct val="50000"/>
              </a:spcBef>
            </a:pPr>
            <a:r>
              <a:rPr lang="en-US" altLang="en-US" sz="2000" baseline="0">
                <a:solidFill>
                  <a:srgbClr val="FF00FF"/>
                </a:solidFill>
                <a:latin typeface="Arial" charset="0"/>
              </a:rPr>
              <a:t>0.00001 K  Nuclear cooling (Copper lattice + electrons)</a:t>
            </a:r>
          </a:p>
        </p:txBody>
      </p:sp>
      <p:sp>
        <p:nvSpPr>
          <p:cNvPr id="333842" name="Text Box 18"/>
          <p:cNvSpPr txBox="1">
            <a:spLocks noChangeArrowheads="1"/>
          </p:cNvSpPr>
          <p:nvPr/>
        </p:nvSpPr>
        <p:spPr bwMode="auto">
          <a:xfrm>
            <a:off x="1816100" y="4291013"/>
            <a:ext cx="63373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baseline="-25000">
                <a:solidFill>
                  <a:schemeClr val="tx1"/>
                </a:solidFill>
                <a:latin typeface="Times New Roman" pitchFamily="18" charset="0"/>
              </a:defRPr>
            </a:lvl1pPr>
            <a:lvl2pPr marL="742950" indent="-285750">
              <a:defRPr sz="2400" b="1" baseline="-25000">
                <a:solidFill>
                  <a:schemeClr val="tx1"/>
                </a:solidFill>
                <a:latin typeface="Times New Roman" pitchFamily="18" charset="0"/>
              </a:defRPr>
            </a:lvl2pPr>
            <a:lvl3pPr marL="1143000" indent="-228600">
              <a:defRPr sz="2400" b="1" baseline="-25000">
                <a:solidFill>
                  <a:schemeClr val="tx1"/>
                </a:solidFill>
                <a:latin typeface="Times New Roman" pitchFamily="18" charset="0"/>
              </a:defRPr>
            </a:lvl3pPr>
            <a:lvl4pPr marL="1600200" indent="-228600">
              <a:defRPr sz="2400" b="1" baseline="-25000">
                <a:solidFill>
                  <a:schemeClr val="tx1"/>
                </a:solidFill>
                <a:latin typeface="Times New Roman" pitchFamily="18" charset="0"/>
              </a:defRPr>
            </a:lvl4pPr>
            <a:lvl5pPr marL="2057400" indent="-228600">
              <a:defRPr sz="2400" b="1" baseline="-25000">
                <a:solidFill>
                  <a:schemeClr val="tx1"/>
                </a:solidFill>
                <a:latin typeface="Times New Roman" pitchFamily="18" charset="0"/>
              </a:defRPr>
            </a:lvl5pPr>
            <a:lvl6pPr marL="2514600" indent="-228600" eaLnBrk="0" fontAlgn="base" hangingPunct="0">
              <a:spcBef>
                <a:spcPct val="0"/>
              </a:spcBef>
              <a:spcAft>
                <a:spcPct val="0"/>
              </a:spcAft>
              <a:defRPr sz="2400" b="1" baseline="-25000">
                <a:solidFill>
                  <a:schemeClr val="tx1"/>
                </a:solidFill>
                <a:latin typeface="Times New Roman" pitchFamily="18" charset="0"/>
              </a:defRPr>
            </a:lvl6pPr>
            <a:lvl7pPr marL="2971800" indent="-228600" eaLnBrk="0" fontAlgn="base" hangingPunct="0">
              <a:spcBef>
                <a:spcPct val="0"/>
              </a:spcBef>
              <a:spcAft>
                <a:spcPct val="0"/>
              </a:spcAft>
              <a:defRPr sz="2400" b="1" baseline="-25000">
                <a:solidFill>
                  <a:schemeClr val="tx1"/>
                </a:solidFill>
                <a:latin typeface="Times New Roman" pitchFamily="18" charset="0"/>
              </a:defRPr>
            </a:lvl7pPr>
            <a:lvl8pPr marL="3429000" indent="-228600" eaLnBrk="0" fontAlgn="base" hangingPunct="0">
              <a:spcBef>
                <a:spcPct val="0"/>
              </a:spcBef>
              <a:spcAft>
                <a:spcPct val="0"/>
              </a:spcAft>
              <a:defRPr sz="2400" b="1" baseline="-25000">
                <a:solidFill>
                  <a:schemeClr val="tx1"/>
                </a:solidFill>
                <a:latin typeface="Times New Roman" pitchFamily="18" charset="0"/>
              </a:defRPr>
            </a:lvl8pPr>
            <a:lvl9pPr marL="3886200" indent="-228600" eaLnBrk="0" fontAlgn="base" hangingPunct="0">
              <a:spcBef>
                <a:spcPct val="0"/>
              </a:spcBef>
              <a:spcAft>
                <a:spcPct val="0"/>
              </a:spcAft>
              <a:defRPr sz="2400" b="1" baseline="-25000">
                <a:solidFill>
                  <a:schemeClr val="tx1"/>
                </a:solidFill>
                <a:latin typeface="Times New Roman" pitchFamily="18" charset="0"/>
              </a:defRPr>
            </a:lvl9pPr>
          </a:lstStyle>
          <a:p>
            <a:pPr eaLnBrk="1" hangingPunct="1">
              <a:lnSpc>
                <a:spcPct val="90000"/>
              </a:lnSpc>
            </a:pPr>
            <a:r>
              <a:rPr lang="en-US" altLang="en-US" sz="2000" baseline="0" dirty="0">
                <a:latin typeface="Arial" charset="0"/>
              </a:rPr>
              <a:t>0.005 K    Commercial Refrigerator based on       </a:t>
            </a:r>
          </a:p>
          <a:p>
            <a:pPr eaLnBrk="1" hangingPunct="1">
              <a:lnSpc>
                <a:spcPct val="90000"/>
              </a:lnSpc>
            </a:pPr>
            <a:r>
              <a:rPr lang="en-US" altLang="en-US" sz="2000" baseline="0" dirty="0">
                <a:latin typeface="Arial" charset="0"/>
              </a:rPr>
              <a:t>                 Dilution  </a:t>
            </a:r>
            <a:r>
              <a:rPr lang="en-US" altLang="en-US" sz="2000" baseline="30000" dirty="0">
                <a:latin typeface="Arial" charset="0"/>
              </a:rPr>
              <a:t>3</a:t>
            </a:r>
            <a:r>
              <a:rPr lang="en-US" altLang="en-US" sz="2000" baseline="0" dirty="0">
                <a:latin typeface="Arial" charset="0"/>
              </a:rPr>
              <a:t>He in  </a:t>
            </a:r>
            <a:r>
              <a:rPr lang="en-US" altLang="en-US" sz="2000" baseline="30000" dirty="0">
                <a:latin typeface="Arial" charset="0"/>
              </a:rPr>
              <a:t>3</a:t>
            </a:r>
            <a:r>
              <a:rPr lang="en-US" altLang="en-US" sz="2000" baseline="0" dirty="0">
                <a:latin typeface="Arial" charset="0"/>
              </a:rPr>
              <a:t>He-</a:t>
            </a:r>
            <a:r>
              <a:rPr lang="en-US" altLang="en-US" sz="2000" baseline="30000" dirty="0">
                <a:latin typeface="Arial" charset="0"/>
              </a:rPr>
              <a:t>4</a:t>
            </a:r>
            <a:r>
              <a:rPr lang="en-US" altLang="en-US" sz="2000" baseline="0" dirty="0">
                <a:latin typeface="Arial" charset="0"/>
              </a:rPr>
              <a:t>He mixture</a:t>
            </a:r>
          </a:p>
        </p:txBody>
      </p:sp>
      <p:sp>
        <p:nvSpPr>
          <p:cNvPr id="333843" name="Text Box 19"/>
          <p:cNvSpPr txBox="1">
            <a:spLocks noChangeArrowheads="1"/>
          </p:cNvSpPr>
          <p:nvPr/>
        </p:nvSpPr>
        <p:spPr bwMode="auto">
          <a:xfrm>
            <a:off x="1752600" y="3657600"/>
            <a:ext cx="46910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baseline="-25000">
                <a:solidFill>
                  <a:schemeClr val="tx1"/>
                </a:solidFill>
                <a:latin typeface="Times New Roman" pitchFamily="18" charset="0"/>
              </a:defRPr>
            </a:lvl1pPr>
            <a:lvl2pPr marL="742950" indent="-285750">
              <a:defRPr sz="2400" b="1" baseline="-25000">
                <a:solidFill>
                  <a:schemeClr val="tx1"/>
                </a:solidFill>
                <a:latin typeface="Times New Roman" pitchFamily="18" charset="0"/>
              </a:defRPr>
            </a:lvl2pPr>
            <a:lvl3pPr marL="1143000" indent="-228600">
              <a:defRPr sz="2400" b="1" baseline="-25000">
                <a:solidFill>
                  <a:schemeClr val="tx1"/>
                </a:solidFill>
                <a:latin typeface="Times New Roman" pitchFamily="18" charset="0"/>
              </a:defRPr>
            </a:lvl3pPr>
            <a:lvl4pPr marL="1600200" indent="-228600">
              <a:defRPr sz="2400" b="1" baseline="-25000">
                <a:solidFill>
                  <a:schemeClr val="tx1"/>
                </a:solidFill>
                <a:latin typeface="Times New Roman" pitchFamily="18" charset="0"/>
              </a:defRPr>
            </a:lvl4pPr>
            <a:lvl5pPr marL="2057400" indent="-228600">
              <a:defRPr sz="2400" b="1" baseline="-25000">
                <a:solidFill>
                  <a:schemeClr val="tx1"/>
                </a:solidFill>
                <a:latin typeface="Times New Roman" pitchFamily="18" charset="0"/>
              </a:defRPr>
            </a:lvl5pPr>
            <a:lvl6pPr marL="2514600" indent="-228600" eaLnBrk="0" fontAlgn="base" hangingPunct="0">
              <a:spcBef>
                <a:spcPct val="0"/>
              </a:spcBef>
              <a:spcAft>
                <a:spcPct val="0"/>
              </a:spcAft>
              <a:defRPr sz="2400" b="1" baseline="-25000">
                <a:solidFill>
                  <a:schemeClr val="tx1"/>
                </a:solidFill>
                <a:latin typeface="Times New Roman" pitchFamily="18" charset="0"/>
              </a:defRPr>
            </a:lvl6pPr>
            <a:lvl7pPr marL="2971800" indent="-228600" eaLnBrk="0" fontAlgn="base" hangingPunct="0">
              <a:spcBef>
                <a:spcPct val="0"/>
              </a:spcBef>
              <a:spcAft>
                <a:spcPct val="0"/>
              </a:spcAft>
              <a:defRPr sz="2400" b="1" baseline="-25000">
                <a:solidFill>
                  <a:schemeClr val="tx1"/>
                </a:solidFill>
                <a:latin typeface="Times New Roman" pitchFamily="18" charset="0"/>
              </a:defRPr>
            </a:lvl7pPr>
            <a:lvl8pPr marL="3429000" indent="-228600" eaLnBrk="0" fontAlgn="base" hangingPunct="0">
              <a:spcBef>
                <a:spcPct val="0"/>
              </a:spcBef>
              <a:spcAft>
                <a:spcPct val="0"/>
              </a:spcAft>
              <a:defRPr sz="2400" b="1" baseline="-25000">
                <a:solidFill>
                  <a:schemeClr val="tx1"/>
                </a:solidFill>
                <a:latin typeface="Times New Roman" pitchFamily="18" charset="0"/>
              </a:defRPr>
            </a:lvl8pPr>
            <a:lvl9pPr marL="3886200" indent="-228600" eaLnBrk="0" fontAlgn="base" hangingPunct="0">
              <a:spcBef>
                <a:spcPct val="0"/>
              </a:spcBef>
              <a:spcAft>
                <a:spcPct val="0"/>
              </a:spcAft>
              <a:defRPr sz="2400" b="1" baseline="-25000">
                <a:solidFill>
                  <a:schemeClr val="tx1"/>
                </a:solidFill>
                <a:latin typeface="Times New Roman" pitchFamily="18" charset="0"/>
              </a:defRPr>
            </a:lvl9pPr>
          </a:lstStyle>
          <a:p>
            <a:pPr eaLnBrk="1" hangingPunct="1">
              <a:spcBef>
                <a:spcPct val="50000"/>
              </a:spcBef>
            </a:pPr>
            <a:r>
              <a:rPr lang="en-US" altLang="en-US" sz="2000" baseline="0" dirty="0">
                <a:solidFill>
                  <a:srgbClr val="FF0000"/>
                </a:solidFill>
                <a:latin typeface="Arial" charset="0"/>
              </a:rPr>
              <a:t>0.3 K      Pumped </a:t>
            </a:r>
            <a:r>
              <a:rPr lang="en-US" altLang="en-US" sz="2000" baseline="30000" dirty="0">
                <a:solidFill>
                  <a:srgbClr val="FF0000"/>
                </a:solidFill>
                <a:latin typeface="Arial" charset="0"/>
              </a:rPr>
              <a:t>3</a:t>
            </a:r>
            <a:r>
              <a:rPr lang="en-US" altLang="en-US" sz="2000" baseline="0" dirty="0">
                <a:solidFill>
                  <a:srgbClr val="FF0000"/>
                </a:solidFill>
                <a:latin typeface="Arial" charset="0"/>
              </a:rPr>
              <a:t>He bath</a:t>
            </a:r>
          </a:p>
        </p:txBody>
      </p:sp>
      <p:sp>
        <p:nvSpPr>
          <p:cNvPr id="333845" name="Text Box 21"/>
          <p:cNvSpPr txBox="1">
            <a:spLocks noChangeArrowheads="1"/>
          </p:cNvSpPr>
          <p:nvPr/>
        </p:nvSpPr>
        <p:spPr bwMode="auto">
          <a:xfrm>
            <a:off x="1830388" y="3200400"/>
            <a:ext cx="78565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baseline="-25000">
                <a:solidFill>
                  <a:schemeClr val="tx1"/>
                </a:solidFill>
                <a:latin typeface="Times New Roman" pitchFamily="18" charset="0"/>
              </a:defRPr>
            </a:lvl1pPr>
            <a:lvl2pPr marL="742950" indent="-285750">
              <a:defRPr sz="2400" b="1" baseline="-25000">
                <a:solidFill>
                  <a:schemeClr val="tx1"/>
                </a:solidFill>
                <a:latin typeface="Times New Roman" pitchFamily="18" charset="0"/>
              </a:defRPr>
            </a:lvl2pPr>
            <a:lvl3pPr marL="1143000" indent="-228600">
              <a:defRPr sz="2400" b="1" baseline="-25000">
                <a:solidFill>
                  <a:schemeClr val="tx1"/>
                </a:solidFill>
                <a:latin typeface="Times New Roman" pitchFamily="18" charset="0"/>
              </a:defRPr>
            </a:lvl3pPr>
            <a:lvl4pPr marL="1600200" indent="-228600">
              <a:defRPr sz="2400" b="1" baseline="-25000">
                <a:solidFill>
                  <a:schemeClr val="tx1"/>
                </a:solidFill>
                <a:latin typeface="Times New Roman" pitchFamily="18" charset="0"/>
              </a:defRPr>
            </a:lvl4pPr>
            <a:lvl5pPr marL="2057400" indent="-228600">
              <a:defRPr sz="2400" b="1" baseline="-25000">
                <a:solidFill>
                  <a:schemeClr val="tx1"/>
                </a:solidFill>
                <a:latin typeface="Times New Roman" pitchFamily="18" charset="0"/>
              </a:defRPr>
            </a:lvl5pPr>
            <a:lvl6pPr marL="2514600" indent="-228600" eaLnBrk="0" fontAlgn="base" hangingPunct="0">
              <a:spcBef>
                <a:spcPct val="0"/>
              </a:spcBef>
              <a:spcAft>
                <a:spcPct val="0"/>
              </a:spcAft>
              <a:defRPr sz="2400" b="1" baseline="-25000">
                <a:solidFill>
                  <a:schemeClr val="tx1"/>
                </a:solidFill>
                <a:latin typeface="Times New Roman" pitchFamily="18" charset="0"/>
              </a:defRPr>
            </a:lvl6pPr>
            <a:lvl7pPr marL="2971800" indent="-228600" eaLnBrk="0" fontAlgn="base" hangingPunct="0">
              <a:spcBef>
                <a:spcPct val="0"/>
              </a:spcBef>
              <a:spcAft>
                <a:spcPct val="0"/>
              </a:spcAft>
              <a:defRPr sz="2400" b="1" baseline="-25000">
                <a:solidFill>
                  <a:schemeClr val="tx1"/>
                </a:solidFill>
                <a:latin typeface="Times New Roman" pitchFamily="18" charset="0"/>
              </a:defRPr>
            </a:lvl7pPr>
            <a:lvl8pPr marL="3429000" indent="-228600" eaLnBrk="0" fontAlgn="base" hangingPunct="0">
              <a:spcBef>
                <a:spcPct val="0"/>
              </a:spcBef>
              <a:spcAft>
                <a:spcPct val="0"/>
              </a:spcAft>
              <a:defRPr sz="2400" b="1" baseline="-25000">
                <a:solidFill>
                  <a:schemeClr val="tx1"/>
                </a:solidFill>
                <a:latin typeface="Times New Roman" pitchFamily="18" charset="0"/>
              </a:defRPr>
            </a:lvl8pPr>
            <a:lvl9pPr marL="3886200" indent="-228600" eaLnBrk="0" fontAlgn="base" hangingPunct="0">
              <a:spcBef>
                <a:spcPct val="0"/>
              </a:spcBef>
              <a:spcAft>
                <a:spcPct val="0"/>
              </a:spcAft>
              <a:defRPr sz="2400" b="1" baseline="-25000">
                <a:solidFill>
                  <a:schemeClr val="tx1"/>
                </a:solidFill>
                <a:latin typeface="Times New Roman" pitchFamily="18" charset="0"/>
              </a:defRPr>
            </a:lvl9pPr>
          </a:lstStyle>
          <a:p>
            <a:pPr eaLnBrk="1" hangingPunct="1">
              <a:spcBef>
                <a:spcPct val="50000"/>
              </a:spcBef>
            </a:pPr>
            <a:r>
              <a:rPr lang="en-US" altLang="en-US" sz="2000" baseline="0" dirty="0">
                <a:solidFill>
                  <a:srgbClr val="0066FF"/>
                </a:solidFill>
                <a:latin typeface="Arial" charset="0"/>
              </a:rPr>
              <a:t>1.2 K      Pumped </a:t>
            </a:r>
            <a:r>
              <a:rPr lang="en-US" altLang="en-US" sz="2000" baseline="30000" dirty="0">
                <a:solidFill>
                  <a:srgbClr val="0066FF"/>
                </a:solidFill>
                <a:latin typeface="Arial" charset="0"/>
              </a:rPr>
              <a:t>4</a:t>
            </a:r>
            <a:r>
              <a:rPr lang="en-US" altLang="en-US" sz="2000" baseline="0" dirty="0">
                <a:solidFill>
                  <a:srgbClr val="0066FF"/>
                </a:solidFill>
                <a:latin typeface="Arial" charset="0"/>
              </a:rPr>
              <a:t>He bath</a:t>
            </a:r>
          </a:p>
        </p:txBody>
      </p:sp>
      <p:sp>
        <p:nvSpPr>
          <p:cNvPr id="333846" name="Line 22"/>
          <p:cNvSpPr>
            <a:spLocks noChangeShapeType="1"/>
          </p:cNvSpPr>
          <p:nvPr/>
        </p:nvSpPr>
        <p:spPr bwMode="auto">
          <a:xfrm flipV="1">
            <a:off x="412750" y="1354138"/>
            <a:ext cx="1308100" cy="17462"/>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3848" name="Line 24"/>
          <p:cNvSpPr>
            <a:spLocks noChangeShapeType="1"/>
          </p:cNvSpPr>
          <p:nvPr/>
        </p:nvSpPr>
        <p:spPr bwMode="auto">
          <a:xfrm flipV="1">
            <a:off x="412750" y="914400"/>
            <a:ext cx="1308100" cy="17463"/>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3849" name="Line 25"/>
          <p:cNvSpPr>
            <a:spLocks noChangeShapeType="1"/>
          </p:cNvSpPr>
          <p:nvPr/>
        </p:nvSpPr>
        <p:spPr bwMode="auto">
          <a:xfrm flipV="1">
            <a:off x="412750" y="517525"/>
            <a:ext cx="1308100" cy="15875"/>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3850" name="Line 26"/>
          <p:cNvSpPr>
            <a:spLocks noChangeShapeType="1"/>
          </p:cNvSpPr>
          <p:nvPr/>
        </p:nvSpPr>
        <p:spPr bwMode="auto">
          <a:xfrm flipV="1">
            <a:off x="412750" y="2192338"/>
            <a:ext cx="1308100" cy="17462"/>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3851" name="Line 27"/>
          <p:cNvSpPr>
            <a:spLocks noChangeShapeType="1"/>
          </p:cNvSpPr>
          <p:nvPr/>
        </p:nvSpPr>
        <p:spPr bwMode="auto">
          <a:xfrm flipV="1">
            <a:off x="412750" y="2628900"/>
            <a:ext cx="1308100" cy="17463"/>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3852" name="Line 28"/>
          <p:cNvSpPr>
            <a:spLocks noChangeShapeType="1"/>
          </p:cNvSpPr>
          <p:nvPr/>
        </p:nvSpPr>
        <p:spPr bwMode="auto">
          <a:xfrm flipV="1">
            <a:off x="412750" y="2992438"/>
            <a:ext cx="1308100" cy="17462"/>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3853" name="Line 29"/>
          <p:cNvSpPr>
            <a:spLocks noChangeShapeType="1"/>
          </p:cNvSpPr>
          <p:nvPr/>
        </p:nvSpPr>
        <p:spPr bwMode="auto">
          <a:xfrm flipV="1">
            <a:off x="412750" y="3355975"/>
            <a:ext cx="1308100" cy="17463"/>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3855" name="Line 31"/>
          <p:cNvSpPr>
            <a:spLocks noChangeShapeType="1"/>
          </p:cNvSpPr>
          <p:nvPr/>
        </p:nvSpPr>
        <p:spPr bwMode="auto">
          <a:xfrm flipV="1">
            <a:off x="457200" y="3886200"/>
            <a:ext cx="1308100" cy="17463"/>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3856" name="Line 32"/>
          <p:cNvSpPr>
            <a:spLocks noChangeShapeType="1"/>
          </p:cNvSpPr>
          <p:nvPr/>
        </p:nvSpPr>
        <p:spPr bwMode="auto">
          <a:xfrm flipV="1">
            <a:off x="412750" y="4446588"/>
            <a:ext cx="1308100" cy="17462"/>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3857" name="Line 33"/>
          <p:cNvSpPr>
            <a:spLocks noChangeShapeType="1"/>
          </p:cNvSpPr>
          <p:nvPr/>
        </p:nvSpPr>
        <p:spPr bwMode="auto">
          <a:xfrm flipV="1">
            <a:off x="412750" y="5087938"/>
            <a:ext cx="1308100" cy="17462"/>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3860" name="Line 36"/>
          <p:cNvSpPr>
            <a:spLocks noChangeShapeType="1"/>
          </p:cNvSpPr>
          <p:nvPr/>
        </p:nvSpPr>
        <p:spPr bwMode="auto">
          <a:xfrm rot="-120000">
            <a:off x="406400" y="6604000"/>
            <a:ext cx="1244600" cy="254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3862" name="Text Box 38"/>
          <p:cNvSpPr txBox="1">
            <a:spLocks noChangeArrowheads="1"/>
          </p:cNvSpPr>
          <p:nvPr/>
        </p:nvSpPr>
        <p:spPr bwMode="auto">
          <a:xfrm>
            <a:off x="1873250" y="6299200"/>
            <a:ext cx="74993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baseline="-25000">
                <a:solidFill>
                  <a:schemeClr val="tx1"/>
                </a:solidFill>
                <a:latin typeface="Times New Roman" pitchFamily="18" charset="0"/>
              </a:defRPr>
            </a:lvl1pPr>
            <a:lvl2pPr marL="742950" indent="-285750">
              <a:defRPr sz="2400" b="1" baseline="-25000">
                <a:solidFill>
                  <a:schemeClr val="tx1"/>
                </a:solidFill>
                <a:latin typeface="Times New Roman" pitchFamily="18" charset="0"/>
              </a:defRPr>
            </a:lvl2pPr>
            <a:lvl3pPr marL="1143000" indent="-228600">
              <a:defRPr sz="2400" b="1" baseline="-25000">
                <a:solidFill>
                  <a:schemeClr val="tx1"/>
                </a:solidFill>
                <a:latin typeface="Times New Roman" pitchFamily="18" charset="0"/>
              </a:defRPr>
            </a:lvl3pPr>
            <a:lvl4pPr marL="1600200" indent="-228600">
              <a:defRPr sz="2400" b="1" baseline="-25000">
                <a:solidFill>
                  <a:schemeClr val="tx1"/>
                </a:solidFill>
                <a:latin typeface="Times New Roman" pitchFamily="18" charset="0"/>
              </a:defRPr>
            </a:lvl4pPr>
            <a:lvl5pPr marL="2057400" indent="-228600">
              <a:defRPr sz="2400" b="1" baseline="-25000">
                <a:solidFill>
                  <a:schemeClr val="tx1"/>
                </a:solidFill>
                <a:latin typeface="Times New Roman" pitchFamily="18" charset="0"/>
              </a:defRPr>
            </a:lvl5pPr>
            <a:lvl6pPr marL="2514600" indent="-228600" eaLnBrk="0" fontAlgn="base" hangingPunct="0">
              <a:spcBef>
                <a:spcPct val="0"/>
              </a:spcBef>
              <a:spcAft>
                <a:spcPct val="0"/>
              </a:spcAft>
              <a:defRPr sz="2400" b="1" baseline="-25000">
                <a:solidFill>
                  <a:schemeClr val="tx1"/>
                </a:solidFill>
                <a:latin typeface="Times New Roman" pitchFamily="18" charset="0"/>
              </a:defRPr>
            </a:lvl6pPr>
            <a:lvl7pPr marL="2971800" indent="-228600" eaLnBrk="0" fontAlgn="base" hangingPunct="0">
              <a:spcBef>
                <a:spcPct val="0"/>
              </a:spcBef>
              <a:spcAft>
                <a:spcPct val="0"/>
              </a:spcAft>
              <a:defRPr sz="2400" b="1" baseline="-25000">
                <a:solidFill>
                  <a:schemeClr val="tx1"/>
                </a:solidFill>
                <a:latin typeface="Times New Roman" pitchFamily="18" charset="0"/>
              </a:defRPr>
            </a:lvl7pPr>
            <a:lvl8pPr marL="3429000" indent="-228600" eaLnBrk="0" fontAlgn="base" hangingPunct="0">
              <a:spcBef>
                <a:spcPct val="0"/>
              </a:spcBef>
              <a:spcAft>
                <a:spcPct val="0"/>
              </a:spcAft>
              <a:defRPr sz="2400" b="1" baseline="-25000">
                <a:solidFill>
                  <a:schemeClr val="tx1"/>
                </a:solidFill>
                <a:latin typeface="Times New Roman" pitchFamily="18" charset="0"/>
              </a:defRPr>
            </a:lvl8pPr>
            <a:lvl9pPr marL="3886200" indent="-228600" eaLnBrk="0" fontAlgn="base" hangingPunct="0">
              <a:spcBef>
                <a:spcPct val="0"/>
              </a:spcBef>
              <a:spcAft>
                <a:spcPct val="0"/>
              </a:spcAft>
              <a:defRPr sz="2400" b="1" baseline="-25000">
                <a:solidFill>
                  <a:schemeClr val="tx1"/>
                </a:solidFill>
                <a:latin typeface="Times New Roman" pitchFamily="18" charset="0"/>
              </a:defRPr>
            </a:lvl9pPr>
          </a:lstStyle>
          <a:p>
            <a:pPr eaLnBrk="1" hangingPunct="1">
              <a:spcBef>
                <a:spcPct val="50000"/>
              </a:spcBef>
            </a:pPr>
            <a:r>
              <a:rPr lang="en-US" altLang="en-US" sz="2800" baseline="0">
                <a:latin typeface="Arial" charset="0"/>
              </a:rPr>
              <a:t>0 K    Absolute Zero (cannot be attained)</a:t>
            </a:r>
          </a:p>
        </p:txBody>
      </p:sp>
      <p:sp>
        <p:nvSpPr>
          <p:cNvPr id="333863" name="Text Box 39"/>
          <p:cNvSpPr txBox="1">
            <a:spLocks noChangeArrowheads="1"/>
          </p:cNvSpPr>
          <p:nvPr/>
        </p:nvSpPr>
        <p:spPr bwMode="auto">
          <a:xfrm>
            <a:off x="96838" y="5829300"/>
            <a:ext cx="493712"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baseline="-25000">
                <a:solidFill>
                  <a:schemeClr val="tx1"/>
                </a:solidFill>
                <a:latin typeface="Times New Roman" pitchFamily="18" charset="0"/>
              </a:defRPr>
            </a:lvl1pPr>
            <a:lvl2pPr marL="742950" indent="-285750">
              <a:defRPr sz="2400" b="1" baseline="-25000">
                <a:solidFill>
                  <a:schemeClr val="tx1"/>
                </a:solidFill>
                <a:latin typeface="Times New Roman" pitchFamily="18" charset="0"/>
              </a:defRPr>
            </a:lvl2pPr>
            <a:lvl3pPr marL="1143000" indent="-228600">
              <a:defRPr sz="2400" b="1" baseline="-25000">
                <a:solidFill>
                  <a:schemeClr val="tx1"/>
                </a:solidFill>
                <a:latin typeface="Times New Roman" pitchFamily="18" charset="0"/>
              </a:defRPr>
            </a:lvl3pPr>
            <a:lvl4pPr marL="1600200" indent="-228600">
              <a:defRPr sz="2400" b="1" baseline="-25000">
                <a:solidFill>
                  <a:schemeClr val="tx1"/>
                </a:solidFill>
                <a:latin typeface="Times New Roman" pitchFamily="18" charset="0"/>
              </a:defRPr>
            </a:lvl4pPr>
            <a:lvl5pPr marL="2057400" indent="-228600">
              <a:defRPr sz="2400" b="1" baseline="-25000">
                <a:solidFill>
                  <a:schemeClr val="tx1"/>
                </a:solidFill>
                <a:latin typeface="Times New Roman" pitchFamily="18" charset="0"/>
              </a:defRPr>
            </a:lvl5pPr>
            <a:lvl6pPr marL="2514600" indent="-228600" eaLnBrk="0" fontAlgn="base" hangingPunct="0">
              <a:spcBef>
                <a:spcPct val="0"/>
              </a:spcBef>
              <a:spcAft>
                <a:spcPct val="0"/>
              </a:spcAft>
              <a:defRPr sz="2400" b="1" baseline="-25000">
                <a:solidFill>
                  <a:schemeClr val="tx1"/>
                </a:solidFill>
                <a:latin typeface="Times New Roman" pitchFamily="18" charset="0"/>
              </a:defRPr>
            </a:lvl6pPr>
            <a:lvl7pPr marL="2971800" indent="-228600" eaLnBrk="0" fontAlgn="base" hangingPunct="0">
              <a:spcBef>
                <a:spcPct val="0"/>
              </a:spcBef>
              <a:spcAft>
                <a:spcPct val="0"/>
              </a:spcAft>
              <a:defRPr sz="2400" b="1" baseline="-25000">
                <a:solidFill>
                  <a:schemeClr val="tx1"/>
                </a:solidFill>
                <a:latin typeface="Times New Roman" pitchFamily="18" charset="0"/>
              </a:defRPr>
            </a:lvl7pPr>
            <a:lvl8pPr marL="3429000" indent="-228600" eaLnBrk="0" fontAlgn="base" hangingPunct="0">
              <a:spcBef>
                <a:spcPct val="0"/>
              </a:spcBef>
              <a:spcAft>
                <a:spcPct val="0"/>
              </a:spcAft>
              <a:defRPr sz="2400" b="1" baseline="-25000">
                <a:solidFill>
                  <a:schemeClr val="tx1"/>
                </a:solidFill>
                <a:latin typeface="Times New Roman" pitchFamily="18" charset="0"/>
              </a:defRPr>
            </a:lvl8pPr>
            <a:lvl9pPr marL="3886200" indent="-228600" eaLnBrk="0" fontAlgn="base" hangingPunct="0">
              <a:spcBef>
                <a:spcPct val="0"/>
              </a:spcBef>
              <a:spcAft>
                <a:spcPct val="0"/>
              </a:spcAft>
              <a:defRPr sz="2400" b="1" baseline="-25000">
                <a:solidFill>
                  <a:schemeClr val="tx1"/>
                </a:solidFill>
                <a:latin typeface="Times New Roman" pitchFamily="18" charset="0"/>
              </a:defRPr>
            </a:lvl9pPr>
          </a:lstStyle>
          <a:p>
            <a:r>
              <a:rPr lang="en-US" altLang="en-US" sz="4400" baseline="0"/>
              <a:t>≈</a:t>
            </a:r>
          </a:p>
        </p:txBody>
      </p:sp>
      <p:sp>
        <p:nvSpPr>
          <p:cNvPr id="333864" name="Line 40"/>
          <p:cNvSpPr>
            <a:spLocks noChangeShapeType="1"/>
          </p:cNvSpPr>
          <p:nvPr/>
        </p:nvSpPr>
        <p:spPr bwMode="auto">
          <a:xfrm flipV="1">
            <a:off x="406400" y="6299200"/>
            <a:ext cx="0" cy="3048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34" name="Picture 4" descr="C:\Users\admin\Pictures\HE.jpg"/>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7000"/>
                    </a14:imgEffect>
                  </a14:imgLayer>
                </a14:imgProps>
              </a:ext>
              <a:ext uri="{28A0092B-C50C-407E-A947-70E740481C1C}">
                <a14:useLocalDpi xmlns:a14="http://schemas.microsoft.com/office/drawing/2010/main" val="0"/>
              </a:ext>
            </a:extLst>
          </a:blip>
          <a:srcRect/>
          <a:stretch>
            <a:fillRect/>
          </a:stretch>
        </p:blipFill>
        <p:spPr bwMode="auto">
          <a:xfrm>
            <a:off x="7391400" y="2362200"/>
            <a:ext cx="2667000" cy="2672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38150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33829"/>
                                        </p:tgtEl>
                                        <p:attrNameLst>
                                          <p:attrName>style.visibility</p:attrName>
                                        </p:attrNameLst>
                                      </p:cBhvr>
                                      <p:to>
                                        <p:strVal val="visible"/>
                                      </p:to>
                                    </p:set>
                                    <p:animEffect transition="in" filter="blinds(horizontal)">
                                      <p:cBhvr>
                                        <p:cTn id="7" dur="500"/>
                                        <p:tgtEl>
                                          <p:spTgt spid="33382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33849"/>
                                        </p:tgtEl>
                                        <p:attrNameLst>
                                          <p:attrName>style.visibility</p:attrName>
                                        </p:attrNameLst>
                                      </p:cBhvr>
                                      <p:to>
                                        <p:strVal val="visible"/>
                                      </p:to>
                                    </p:set>
                                    <p:animEffect transition="in" filter="blinds(horizontal)">
                                      <p:cBhvr>
                                        <p:cTn id="10" dur="500"/>
                                        <p:tgtEl>
                                          <p:spTgt spid="333849"/>
                                        </p:tgtEl>
                                      </p:cBhvr>
                                    </p:animEffect>
                                  </p:childTnLst>
                                </p:cTn>
                              </p:par>
                              <p:par>
                                <p:cTn id="11" presetID="3" presetClass="entr" presetSubtype="10" fill="hold" nodeType="withEffect">
                                  <p:stCondLst>
                                    <p:cond delay="0"/>
                                  </p:stCondLst>
                                  <p:childTnLst>
                                    <p:set>
                                      <p:cBhvr>
                                        <p:cTn id="12" dur="1" fill="hold">
                                          <p:stCondLst>
                                            <p:cond delay="0"/>
                                          </p:stCondLst>
                                        </p:cTn>
                                        <p:tgtEl>
                                          <p:spTgt spid="333831"/>
                                        </p:tgtEl>
                                        <p:attrNameLst>
                                          <p:attrName>style.visibility</p:attrName>
                                        </p:attrNameLst>
                                      </p:cBhvr>
                                      <p:to>
                                        <p:strVal val="visible"/>
                                      </p:to>
                                    </p:set>
                                    <p:animEffect transition="in" filter="blinds(horizontal)">
                                      <p:cBhvr>
                                        <p:cTn id="13" dur="500"/>
                                        <p:tgtEl>
                                          <p:spTgt spid="33383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333848"/>
                                        </p:tgtEl>
                                        <p:attrNameLst>
                                          <p:attrName>style.visibility</p:attrName>
                                        </p:attrNameLst>
                                      </p:cBhvr>
                                      <p:to>
                                        <p:strVal val="visible"/>
                                      </p:to>
                                    </p:set>
                                    <p:animEffect transition="in" filter="blinds(horizontal)">
                                      <p:cBhvr>
                                        <p:cTn id="18" dur="500"/>
                                        <p:tgtEl>
                                          <p:spTgt spid="333848"/>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333838"/>
                                        </p:tgtEl>
                                        <p:attrNameLst>
                                          <p:attrName>style.visibility</p:attrName>
                                        </p:attrNameLst>
                                      </p:cBhvr>
                                      <p:to>
                                        <p:strVal val="visible"/>
                                      </p:to>
                                    </p:set>
                                    <p:animEffect transition="in" filter="blinds(horizontal)">
                                      <p:cBhvr>
                                        <p:cTn id="21" dur="500"/>
                                        <p:tgtEl>
                                          <p:spTgt spid="33383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333846"/>
                                        </p:tgtEl>
                                        <p:attrNameLst>
                                          <p:attrName>style.visibility</p:attrName>
                                        </p:attrNameLst>
                                      </p:cBhvr>
                                      <p:to>
                                        <p:strVal val="visible"/>
                                      </p:to>
                                    </p:set>
                                    <p:animEffect transition="in" filter="blinds(horizontal)">
                                      <p:cBhvr>
                                        <p:cTn id="26" dur="500"/>
                                        <p:tgtEl>
                                          <p:spTgt spid="333846"/>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333836"/>
                                        </p:tgtEl>
                                        <p:attrNameLst>
                                          <p:attrName>style.visibility</p:attrName>
                                        </p:attrNameLst>
                                      </p:cBhvr>
                                      <p:to>
                                        <p:strVal val="visible"/>
                                      </p:to>
                                    </p:set>
                                    <p:animEffect transition="in" filter="blinds(horizontal)">
                                      <p:cBhvr>
                                        <p:cTn id="29" dur="500"/>
                                        <p:tgtEl>
                                          <p:spTgt spid="333836"/>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333830"/>
                                        </p:tgtEl>
                                        <p:attrNameLst>
                                          <p:attrName>style.visibility</p:attrName>
                                        </p:attrNameLst>
                                      </p:cBhvr>
                                      <p:to>
                                        <p:strVal val="visible"/>
                                      </p:to>
                                    </p:set>
                                    <p:animEffect transition="in" filter="blinds(horizontal)">
                                      <p:cBhvr>
                                        <p:cTn id="34" dur="500"/>
                                        <p:tgtEl>
                                          <p:spTgt spid="333830"/>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333835"/>
                                        </p:tgtEl>
                                        <p:attrNameLst>
                                          <p:attrName>style.visibility</p:attrName>
                                        </p:attrNameLst>
                                      </p:cBhvr>
                                      <p:to>
                                        <p:strVal val="visible"/>
                                      </p:to>
                                    </p:set>
                                    <p:animEffect transition="in" filter="blinds(horizontal)">
                                      <p:cBhvr>
                                        <p:cTn id="37" dur="500"/>
                                        <p:tgtEl>
                                          <p:spTgt spid="33383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33850"/>
                                        </p:tgtEl>
                                        <p:attrNameLst>
                                          <p:attrName>style.visibility</p:attrName>
                                        </p:attrNameLst>
                                      </p:cBhvr>
                                      <p:to>
                                        <p:strVal val="visible"/>
                                      </p:to>
                                    </p:set>
                                    <p:animEffect transition="in" filter="blinds(horizontal)">
                                      <p:cBhvr>
                                        <p:cTn id="42" dur="500"/>
                                        <p:tgtEl>
                                          <p:spTgt spid="333850"/>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333834"/>
                                        </p:tgtEl>
                                        <p:attrNameLst>
                                          <p:attrName>style.visibility</p:attrName>
                                        </p:attrNameLst>
                                      </p:cBhvr>
                                      <p:to>
                                        <p:strVal val="visible"/>
                                      </p:to>
                                    </p:set>
                                    <p:animEffect transition="in" filter="blinds(horizontal)">
                                      <p:cBhvr>
                                        <p:cTn id="45" dur="500"/>
                                        <p:tgtEl>
                                          <p:spTgt spid="333834"/>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 presetClass="entr" presetSubtype="0" fill="hold" nodeType="clickEffect">
                                  <p:stCondLst>
                                    <p:cond delay="0"/>
                                  </p:stCondLst>
                                  <p:childTnLst>
                                    <p:set>
                                      <p:cBhvr>
                                        <p:cTn id="49" dur="1" fill="hold">
                                          <p:stCondLst>
                                            <p:cond delay="0"/>
                                          </p:stCondLst>
                                        </p:cTn>
                                        <p:tgtEl>
                                          <p:spTgt spid="34"/>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333851"/>
                                        </p:tgtEl>
                                        <p:attrNameLst>
                                          <p:attrName>style.visibility</p:attrName>
                                        </p:attrNameLst>
                                      </p:cBhvr>
                                      <p:to>
                                        <p:strVal val="visible"/>
                                      </p:to>
                                    </p:set>
                                    <p:animEffect transition="in" filter="blinds(horizontal)">
                                      <p:cBhvr>
                                        <p:cTn id="54" dur="500"/>
                                        <p:tgtEl>
                                          <p:spTgt spid="333851"/>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333833"/>
                                        </p:tgtEl>
                                        <p:attrNameLst>
                                          <p:attrName>style.visibility</p:attrName>
                                        </p:attrNameLst>
                                      </p:cBhvr>
                                      <p:to>
                                        <p:strVal val="visible"/>
                                      </p:to>
                                    </p:set>
                                    <p:animEffect transition="in" filter="blinds(horizontal)">
                                      <p:cBhvr>
                                        <p:cTn id="57" dur="500"/>
                                        <p:tgtEl>
                                          <p:spTgt spid="333833"/>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333852"/>
                                        </p:tgtEl>
                                        <p:attrNameLst>
                                          <p:attrName>style.visibility</p:attrName>
                                        </p:attrNameLst>
                                      </p:cBhvr>
                                      <p:to>
                                        <p:strVal val="visible"/>
                                      </p:to>
                                    </p:set>
                                    <p:animEffect transition="in" filter="blinds(horizontal)">
                                      <p:cBhvr>
                                        <p:cTn id="62" dur="500"/>
                                        <p:tgtEl>
                                          <p:spTgt spid="333852"/>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333832"/>
                                        </p:tgtEl>
                                        <p:attrNameLst>
                                          <p:attrName>style.visibility</p:attrName>
                                        </p:attrNameLst>
                                      </p:cBhvr>
                                      <p:to>
                                        <p:strVal val="visible"/>
                                      </p:to>
                                    </p:set>
                                    <p:animEffect transition="in" filter="blinds(horizontal)">
                                      <p:cBhvr>
                                        <p:cTn id="65" dur="500"/>
                                        <p:tgtEl>
                                          <p:spTgt spid="333832"/>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333853"/>
                                        </p:tgtEl>
                                        <p:attrNameLst>
                                          <p:attrName>style.visibility</p:attrName>
                                        </p:attrNameLst>
                                      </p:cBhvr>
                                      <p:to>
                                        <p:strVal val="visible"/>
                                      </p:to>
                                    </p:set>
                                    <p:animEffect transition="in" filter="blinds(horizontal)">
                                      <p:cBhvr>
                                        <p:cTn id="70" dur="500"/>
                                        <p:tgtEl>
                                          <p:spTgt spid="333853"/>
                                        </p:tgtEl>
                                      </p:cBhvr>
                                    </p:animEffect>
                                  </p:childTnLst>
                                </p:cTn>
                              </p:par>
                              <p:par>
                                <p:cTn id="71" presetID="3" presetClass="entr" presetSubtype="10" fill="hold" grpId="0" nodeType="withEffect">
                                  <p:stCondLst>
                                    <p:cond delay="0"/>
                                  </p:stCondLst>
                                  <p:childTnLst>
                                    <p:set>
                                      <p:cBhvr>
                                        <p:cTn id="72" dur="1" fill="hold">
                                          <p:stCondLst>
                                            <p:cond delay="0"/>
                                          </p:stCondLst>
                                        </p:cTn>
                                        <p:tgtEl>
                                          <p:spTgt spid="333845"/>
                                        </p:tgtEl>
                                        <p:attrNameLst>
                                          <p:attrName>style.visibility</p:attrName>
                                        </p:attrNameLst>
                                      </p:cBhvr>
                                      <p:to>
                                        <p:strVal val="visible"/>
                                      </p:to>
                                    </p:set>
                                    <p:animEffect transition="in" filter="blinds(horizontal)">
                                      <p:cBhvr>
                                        <p:cTn id="73" dur="500"/>
                                        <p:tgtEl>
                                          <p:spTgt spid="333845"/>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grpId="0" nodeType="clickEffect">
                                  <p:stCondLst>
                                    <p:cond delay="0"/>
                                  </p:stCondLst>
                                  <p:childTnLst>
                                    <p:set>
                                      <p:cBhvr>
                                        <p:cTn id="77" dur="1" fill="hold">
                                          <p:stCondLst>
                                            <p:cond delay="0"/>
                                          </p:stCondLst>
                                        </p:cTn>
                                        <p:tgtEl>
                                          <p:spTgt spid="333855"/>
                                        </p:tgtEl>
                                        <p:attrNameLst>
                                          <p:attrName>style.visibility</p:attrName>
                                        </p:attrNameLst>
                                      </p:cBhvr>
                                      <p:to>
                                        <p:strVal val="visible"/>
                                      </p:to>
                                    </p:set>
                                    <p:animEffect transition="in" filter="blinds(horizontal)">
                                      <p:cBhvr>
                                        <p:cTn id="78" dur="500"/>
                                        <p:tgtEl>
                                          <p:spTgt spid="333855"/>
                                        </p:tgtEl>
                                      </p:cBhvr>
                                    </p:animEffect>
                                  </p:childTnLst>
                                </p:cTn>
                              </p:par>
                              <p:par>
                                <p:cTn id="79" presetID="3" presetClass="entr" presetSubtype="10" fill="hold" grpId="0" nodeType="withEffect">
                                  <p:stCondLst>
                                    <p:cond delay="0"/>
                                  </p:stCondLst>
                                  <p:childTnLst>
                                    <p:set>
                                      <p:cBhvr>
                                        <p:cTn id="80" dur="1" fill="hold">
                                          <p:stCondLst>
                                            <p:cond delay="0"/>
                                          </p:stCondLst>
                                        </p:cTn>
                                        <p:tgtEl>
                                          <p:spTgt spid="333843"/>
                                        </p:tgtEl>
                                        <p:attrNameLst>
                                          <p:attrName>style.visibility</p:attrName>
                                        </p:attrNameLst>
                                      </p:cBhvr>
                                      <p:to>
                                        <p:strVal val="visible"/>
                                      </p:to>
                                    </p:set>
                                    <p:animEffect transition="in" filter="blinds(horizontal)">
                                      <p:cBhvr>
                                        <p:cTn id="81" dur="500"/>
                                        <p:tgtEl>
                                          <p:spTgt spid="333843"/>
                                        </p:tgtEl>
                                      </p:cBhvr>
                                    </p:animEffect>
                                  </p:childTnLst>
                                </p:cTn>
                              </p:par>
                            </p:childTnLst>
                          </p:cTn>
                        </p:par>
                      </p:childTnLst>
                    </p:cTn>
                  </p:par>
                  <p:par>
                    <p:cTn id="82" fill="hold">
                      <p:stCondLst>
                        <p:cond delay="indefinite"/>
                      </p:stCondLst>
                      <p:childTnLst>
                        <p:par>
                          <p:cTn id="83" fill="hold">
                            <p:stCondLst>
                              <p:cond delay="0"/>
                            </p:stCondLst>
                            <p:childTnLst>
                              <p:par>
                                <p:cTn id="84" presetID="3" presetClass="entr" presetSubtype="10" fill="hold" grpId="0" nodeType="clickEffect">
                                  <p:stCondLst>
                                    <p:cond delay="0"/>
                                  </p:stCondLst>
                                  <p:childTnLst>
                                    <p:set>
                                      <p:cBhvr>
                                        <p:cTn id="85" dur="1" fill="hold">
                                          <p:stCondLst>
                                            <p:cond delay="0"/>
                                          </p:stCondLst>
                                        </p:cTn>
                                        <p:tgtEl>
                                          <p:spTgt spid="333856"/>
                                        </p:tgtEl>
                                        <p:attrNameLst>
                                          <p:attrName>style.visibility</p:attrName>
                                        </p:attrNameLst>
                                      </p:cBhvr>
                                      <p:to>
                                        <p:strVal val="visible"/>
                                      </p:to>
                                    </p:set>
                                    <p:animEffect transition="in" filter="blinds(horizontal)">
                                      <p:cBhvr>
                                        <p:cTn id="86" dur="500"/>
                                        <p:tgtEl>
                                          <p:spTgt spid="333856"/>
                                        </p:tgtEl>
                                      </p:cBhvr>
                                    </p:animEffect>
                                  </p:childTnLst>
                                </p:cTn>
                              </p:par>
                              <p:par>
                                <p:cTn id="87" presetID="3" presetClass="entr" presetSubtype="10" fill="hold" grpId="0" nodeType="withEffect">
                                  <p:stCondLst>
                                    <p:cond delay="0"/>
                                  </p:stCondLst>
                                  <p:childTnLst>
                                    <p:set>
                                      <p:cBhvr>
                                        <p:cTn id="88" dur="1" fill="hold">
                                          <p:stCondLst>
                                            <p:cond delay="0"/>
                                          </p:stCondLst>
                                        </p:cTn>
                                        <p:tgtEl>
                                          <p:spTgt spid="333842"/>
                                        </p:tgtEl>
                                        <p:attrNameLst>
                                          <p:attrName>style.visibility</p:attrName>
                                        </p:attrNameLst>
                                      </p:cBhvr>
                                      <p:to>
                                        <p:strVal val="visible"/>
                                      </p:to>
                                    </p:set>
                                    <p:animEffect transition="in" filter="blinds(horizontal)">
                                      <p:cBhvr>
                                        <p:cTn id="89" dur="500"/>
                                        <p:tgtEl>
                                          <p:spTgt spid="333842"/>
                                        </p:tgtEl>
                                      </p:cBhvr>
                                    </p:animEffect>
                                  </p:childTnLst>
                                </p:cTn>
                              </p:par>
                            </p:childTnLst>
                          </p:cTn>
                        </p:par>
                      </p:childTnLst>
                    </p:cTn>
                  </p:par>
                  <p:par>
                    <p:cTn id="90" fill="hold">
                      <p:stCondLst>
                        <p:cond delay="indefinite"/>
                      </p:stCondLst>
                      <p:childTnLst>
                        <p:par>
                          <p:cTn id="91" fill="hold">
                            <p:stCondLst>
                              <p:cond delay="0"/>
                            </p:stCondLst>
                            <p:childTnLst>
                              <p:par>
                                <p:cTn id="92" presetID="3" presetClass="entr" presetSubtype="10" fill="hold" grpId="0" nodeType="clickEffect">
                                  <p:stCondLst>
                                    <p:cond delay="0"/>
                                  </p:stCondLst>
                                  <p:childTnLst>
                                    <p:set>
                                      <p:cBhvr>
                                        <p:cTn id="93" dur="1" fill="hold">
                                          <p:stCondLst>
                                            <p:cond delay="0"/>
                                          </p:stCondLst>
                                        </p:cTn>
                                        <p:tgtEl>
                                          <p:spTgt spid="333857"/>
                                        </p:tgtEl>
                                        <p:attrNameLst>
                                          <p:attrName>style.visibility</p:attrName>
                                        </p:attrNameLst>
                                      </p:cBhvr>
                                      <p:to>
                                        <p:strVal val="visible"/>
                                      </p:to>
                                    </p:set>
                                    <p:animEffect transition="in" filter="blinds(horizontal)">
                                      <p:cBhvr>
                                        <p:cTn id="94" dur="500"/>
                                        <p:tgtEl>
                                          <p:spTgt spid="333857"/>
                                        </p:tgtEl>
                                      </p:cBhvr>
                                    </p:animEffect>
                                  </p:childTnLst>
                                </p:cTn>
                              </p:par>
                              <p:par>
                                <p:cTn id="95" presetID="3" presetClass="entr" presetSubtype="10" fill="hold" grpId="0" nodeType="withEffect">
                                  <p:stCondLst>
                                    <p:cond delay="0"/>
                                  </p:stCondLst>
                                  <p:childTnLst>
                                    <p:set>
                                      <p:cBhvr>
                                        <p:cTn id="96" dur="1" fill="hold">
                                          <p:stCondLst>
                                            <p:cond delay="0"/>
                                          </p:stCondLst>
                                        </p:cTn>
                                        <p:tgtEl>
                                          <p:spTgt spid="333841"/>
                                        </p:tgtEl>
                                        <p:attrNameLst>
                                          <p:attrName>style.visibility</p:attrName>
                                        </p:attrNameLst>
                                      </p:cBhvr>
                                      <p:to>
                                        <p:strVal val="visible"/>
                                      </p:to>
                                    </p:set>
                                    <p:animEffect transition="in" filter="blinds(horizontal)">
                                      <p:cBhvr>
                                        <p:cTn id="97" dur="500"/>
                                        <p:tgtEl>
                                          <p:spTgt spid="333841"/>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333863"/>
                                        </p:tgtEl>
                                        <p:attrNameLst>
                                          <p:attrName>style.visibility</p:attrName>
                                        </p:attrNameLst>
                                      </p:cBhvr>
                                      <p:to>
                                        <p:strVal val="visible"/>
                                      </p:to>
                                    </p:set>
                                    <p:animEffect transition="in" filter="blinds(horizontal)">
                                      <p:cBhvr>
                                        <p:cTn id="102" dur="500"/>
                                        <p:tgtEl>
                                          <p:spTgt spid="333863"/>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333864"/>
                                        </p:tgtEl>
                                        <p:attrNameLst>
                                          <p:attrName>style.visibility</p:attrName>
                                        </p:attrNameLst>
                                      </p:cBhvr>
                                      <p:to>
                                        <p:strVal val="visible"/>
                                      </p:to>
                                    </p:set>
                                    <p:animEffect transition="in" filter="blinds(horizontal)">
                                      <p:cBhvr>
                                        <p:cTn id="107" dur="500"/>
                                        <p:tgtEl>
                                          <p:spTgt spid="333864"/>
                                        </p:tgtEl>
                                      </p:cBhvr>
                                    </p:animEffect>
                                  </p:childTnLst>
                                </p:cTn>
                              </p:par>
                              <p:par>
                                <p:cTn id="108" presetID="3" presetClass="entr" presetSubtype="10" fill="hold" grpId="0" nodeType="withEffect">
                                  <p:stCondLst>
                                    <p:cond delay="0"/>
                                  </p:stCondLst>
                                  <p:childTnLst>
                                    <p:set>
                                      <p:cBhvr>
                                        <p:cTn id="109" dur="1" fill="hold">
                                          <p:stCondLst>
                                            <p:cond delay="0"/>
                                          </p:stCondLst>
                                        </p:cTn>
                                        <p:tgtEl>
                                          <p:spTgt spid="333860"/>
                                        </p:tgtEl>
                                        <p:attrNameLst>
                                          <p:attrName>style.visibility</p:attrName>
                                        </p:attrNameLst>
                                      </p:cBhvr>
                                      <p:to>
                                        <p:strVal val="visible"/>
                                      </p:to>
                                    </p:set>
                                    <p:animEffect transition="in" filter="blinds(horizontal)">
                                      <p:cBhvr>
                                        <p:cTn id="110" dur="500"/>
                                        <p:tgtEl>
                                          <p:spTgt spid="333860"/>
                                        </p:tgtEl>
                                      </p:cBhvr>
                                    </p:animEffect>
                                  </p:childTnLst>
                                </p:cTn>
                              </p:par>
                              <p:par>
                                <p:cTn id="111" presetID="3" presetClass="entr" presetSubtype="10" fill="hold" grpId="0" nodeType="withEffect">
                                  <p:stCondLst>
                                    <p:cond delay="0"/>
                                  </p:stCondLst>
                                  <p:childTnLst>
                                    <p:set>
                                      <p:cBhvr>
                                        <p:cTn id="112" dur="1" fill="hold">
                                          <p:stCondLst>
                                            <p:cond delay="0"/>
                                          </p:stCondLst>
                                        </p:cTn>
                                        <p:tgtEl>
                                          <p:spTgt spid="333862"/>
                                        </p:tgtEl>
                                        <p:attrNameLst>
                                          <p:attrName>style.visibility</p:attrName>
                                        </p:attrNameLst>
                                      </p:cBhvr>
                                      <p:to>
                                        <p:strVal val="visible"/>
                                      </p:to>
                                    </p:set>
                                    <p:animEffect transition="in" filter="blinds(horizontal)">
                                      <p:cBhvr>
                                        <p:cTn id="113" dur="500"/>
                                        <p:tgtEl>
                                          <p:spTgt spid="3338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9" grpId="0" animBg="1"/>
      <p:bldP spid="333830" grpId="0" animBg="1"/>
      <p:bldP spid="333832" grpId="0"/>
      <p:bldP spid="333833" grpId="0"/>
      <p:bldP spid="333834" grpId="0"/>
      <p:bldP spid="333835" grpId="0"/>
      <p:bldP spid="333836" grpId="0"/>
      <p:bldP spid="333838" grpId="0"/>
      <p:bldP spid="333841" grpId="0"/>
      <p:bldP spid="333842" grpId="0"/>
      <p:bldP spid="333843" grpId="0"/>
      <p:bldP spid="333845" grpId="0"/>
      <p:bldP spid="333846" grpId="0" animBg="1"/>
      <p:bldP spid="333848" grpId="0" animBg="1"/>
      <p:bldP spid="333849" grpId="0" animBg="1"/>
      <p:bldP spid="333850" grpId="0" animBg="1"/>
      <p:bldP spid="333851" grpId="0" animBg="1"/>
      <p:bldP spid="333852" grpId="0" animBg="1"/>
      <p:bldP spid="333853" grpId="0" animBg="1"/>
      <p:bldP spid="333855" grpId="0" animBg="1"/>
      <p:bldP spid="333856" grpId="0" animBg="1"/>
      <p:bldP spid="333857" grpId="0" animBg="1"/>
      <p:bldP spid="333860" grpId="0" animBg="1"/>
      <p:bldP spid="333862" grpId="0"/>
      <p:bldP spid="333863" grpId="0"/>
      <p:bldP spid="33386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1905000" y="152400"/>
            <a:ext cx="6858000" cy="457200"/>
          </a:xfrm>
          <a:solidFill>
            <a:srgbClr val="0000FF"/>
          </a:solidFill>
        </p:spPr>
        <p:txBody>
          <a:bodyPr rtlCol="0">
            <a:normAutofit/>
          </a:bodyPr>
          <a:lstStyle/>
          <a:p>
            <a:pPr eaLnBrk="1" fontAlgn="auto" hangingPunct="1">
              <a:spcAft>
                <a:spcPts val="0"/>
              </a:spcAft>
              <a:defRPr/>
            </a:pPr>
            <a:r>
              <a:rPr lang="en-US" sz="2400" b="1" dirty="0" smtClean="0">
                <a:solidFill>
                  <a:schemeClr val="bg1"/>
                </a:solidFill>
                <a:effectLst>
                  <a:outerShdw blurRad="38100" dist="38100" dir="2700000" algn="tl">
                    <a:srgbClr val="000000"/>
                  </a:outerShdw>
                </a:effectLst>
                <a:latin typeface="Arial" charset="0"/>
              </a:rPr>
              <a:t>Historical Development of Refrigeration</a:t>
            </a:r>
          </a:p>
        </p:txBody>
      </p:sp>
      <p:sp>
        <p:nvSpPr>
          <p:cNvPr id="80900" name="Rectangle 4"/>
          <p:cNvSpPr>
            <a:spLocks noChangeArrowheads="1"/>
          </p:cNvSpPr>
          <p:nvPr/>
        </p:nvSpPr>
        <p:spPr bwMode="auto">
          <a:xfrm>
            <a:off x="1905000" y="1066800"/>
            <a:ext cx="7181850" cy="5257800"/>
          </a:xfrm>
          <a:prstGeom prst="rect">
            <a:avLst/>
          </a:prstGeom>
          <a:noFill/>
          <a:ln w="9525">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80901" name="Rectangle 5"/>
          <p:cNvSpPr>
            <a:spLocks noChangeArrowheads="1"/>
          </p:cNvSpPr>
          <p:nvPr/>
        </p:nvSpPr>
        <p:spPr bwMode="auto">
          <a:xfrm>
            <a:off x="1524000" y="6324600"/>
            <a:ext cx="639763" cy="338138"/>
          </a:xfrm>
          <a:prstGeom prst="rect">
            <a:avLst/>
          </a:prstGeom>
          <a:noFill/>
          <a:ln w="9525">
            <a:noFill/>
            <a:miter lim="800000"/>
            <a:headEnd/>
            <a:tailEnd/>
          </a:ln>
          <a:effectLst/>
        </p:spPr>
        <p:txBody>
          <a:bodyPr wrap="none">
            <a:spAutoFit/>
          </a:bodyPr>
          <a:lstStyle/>
          <a:p>
            <a:pPr eaLnBrk="1" hangingPunct="1">
              <a:defRPr/>
            </a:pPr>
            <a:r>
              <a:rPr lang="en-GB" sz="1600" baseline="0" dirty="0">
                <a:solidFill>
                  <a:schemeClr val="tx2"/>
                </a:solidFill>
                <a:effectLst>
                  <a:outerShdw blurRad="38100" dist="38100" dir="2700000" algn="tl">
                    <a:srgbClr val="FFFFFF"/>
                  </a:outerShdw>
                </a:effectLst>
                <a:latin typeface="Arial" charset="0"/>
              </a:rPr>
              <a:t>1840</a:t>
            </a:r>
            <a:endParaRPr lang="en-US" sz="1600" baseline="0" dirty="0">
              <a:solidFill>
                <a:schemeClr val="tx2"/>
              </a:solidFill>
              <a:effectLst>
                <a:outerShdw blurRad="38100" dist="38100" dir="2700000" algn="tl">
                  <a:srgbClr val="FFFFFF"/>
                </a:outerShdw>
              </a:effectLst>
              <a:latin typeface="Arial" charset="0"/>
            </a:endParaRPr>
          </a:p>
        </p:txBody>
      </p:sp>
      <p:sp>
        <p:nvSpPr>
          <p:cNvPr id="80902" name="Rectangle 6"/>
          <p:cNvSpPr>
            <a:spLocks noChangeArrowheads="1"/>
          </p:cNvSpPr>
          <p:nvPr/>
        </p:nvSpPr>
        <p:spPr bwMode="auto">
          <a:xfrm>
            <a:off x="2362200" y="6324600"/>
            <a:ext cx="639763" cy="338138"/>
          </a:xfrm>
          <a:prstGeom prst="rect">
            <a:avLst/>
          </a:prstGeom>
          <a:noFill/>
          <a:ln w="9525">
            <a:noFill/>
            <a:miter lim="800000"/>
            <a:headEnd/>
            <a:tailEnd/>
          </a:ln>
          <a:effectLst/>
        </p:spPr>
        <p:txBody>
          <a:bodyPr wrap="none">
            <a:spAutoFit/>
          </a:bodyPr>
          <a:lstStyle/>
          <a:p>
            <a:pPr eaLnBrk="1" hangingPunct="1">
              <a:defRPr/>
            </a:pPr>
            <a:r>
              <a:rPr lang="en-GB" sz="1600" baseline="0" dirty="0">
                <a:solidFill>
                  <a:schemeClr val="tx2"/>
                </a:solidFill>
                <a:effectLst>
                  <a:outerShdw blurRad="38100" dist="38100" dir="2700000" algn="tl">
                    <a:srgbClr val="FFFFFF"/>
                  </a:outerShdw>
                </a:effectLst>
                <a:latin typeface="Arial" charset="0"/>
              </a:rPr>
              <a:t>1860</a:t>
            </a:r>
            <a:endParaRPr lang="en-US" sz="1600" baseline="0" dirty="0">
              <a:solidFill>
                <a:schemeClr val="tx2"/>
              </a:solidFill>
              <a:effectLst>
                <a:outerShdw blurRad="38100" dist="38100" dir="2700000" algn="tl">
                  <a:srgbClr val="FFFFFF"/>
                </a:outerShdw>
              </a:effectLst>
              <a:latin typeface="Arial" charset="0"/>
            </a:endParaRPr>
          </a:p>
        </p:txBody>
      </p:sp>
      <p:sp>
        <p:nvSpPr>
          <p:cNvPr id="80903" name="Rectangle 7"/>
          <p:cNvSpPr>
            <a:spLocks noChangeArrowheads="1"/>
          </p:cNvSpPr>
          <p:nvPr/>
        </p:nvSpPr>
        <p:spPr bwMode="auto">
          <a:xfrm>
            <a:off x="3276600" y="6324600"/>
            <a:ext cx="639763" cy="338138"/>
          </a:xfrm>
          <a:prstGeom prst="rect">
            <a:avLst/>
          </a:prstGeom>
          <a:noFill/>
          <a:ln w="9525">
            <a:noFill/>
            <a:miter lim="800000"/>
            <a:headEnd/>
            <a:tailEnd/>
          </a:ln>
          <a:effectLst/>
        </p:spPr>
        <p:txBody>
          <a:bodyPr wrap="none">
            <a:spAutoFit/>
          </a:bodyPr>
          <a:lstStyle/>
          <a:p>
            <a:pPr eaLnBrk="1" hangingPunct="1">
              <a:defRPr/>
            </a:pPr>
            <a:r>
              <a:rPr lang="en-GB" sz="1600" baseline="0" dirty="0">
                <a:solidFill>
                  <a:schemeClr val="tx2"/>
                </a:solidFill>
                <a:effectLst>
                  <a:outerShdw blurRad="38100" dist="38100" dir="2700000" algn="tl">
                    <a:srgbClr val="FFFFFF"/>
                  </a:outerShdw>
                </a:effectLst>
                <a:latin typeface="Arial" charset="0"/>
              </a:rPr>
              <a:t>1880</a:t>
            </a:r>
            <a:endParaRPr lang="en-US" sz="1600" baseline="0" dirty="0">
              <a:solidFill>
                <a:schemeClr val="tx2"/>
              </a:solidFill>
              <a:effectLst>
                <a:outerShdw blurRad="38100" dist="38100" dir="2700000" algn="tl">
                  <a:srgbClr val="FFFFFF"/>
                </a:outerShdw>
              </a:effectLst>
              <a:latin typeface="Arial" charset="0"/>
            </a:endParaRPr>
          </a:p>
        </p:txBody>
      </p:sp>
      <p:sp>
        <p:nvSpPr>
          <p:cNvPr id="80904" name="Rectangle 8"/>
          <p:cNvSpPr>
            <a:spLocks noChangeArrowheads="1"/>
          </p:cNvSpPr>
          <p:nvPr/>
        </p:nvSpPr>
        <p:spPr bwMode="auto">
          <a:xfrm>
            <a:off x="4191000" y="6324600"/>
            <a:ext cx="639763" cy="338138"/>
          </a:xfrm>
          <a:prstGeom prst="rect">
            <a:avLst/>
          </a:prstGeom>
          <a:noFill/>
          <a:ln w="9525">
            <a:noFill/>
            <a:miter lim="800000"/>
            <a:headEnd/>
            <a:tailEnd/>
          </a:ln>
          <a:effectLst/>
        </p:spPr>
        <p:txBody>
          <a:bodyPr wrap="none">
            <a:spAutoFit/>
          </a:bodyPr>
          <a:lstStyle/>
          <a:p>
            <a:pPr eaLnBrk="1" hangingPunct="1">
              <a:defRPr/>
            </a:pPr>
            <a:r>
              <a:rPr lang="en-GB" sz="1600" baseline="0" dirty="0">
                <a:solidFill>
                  <a:schemeClr val="tx2"/>
                </a:solidFill>
                <a:effectLst>
                  <a:outerShdw blurRad="38100" dist="38100" dir="2700000" algn="tl">
                    <a:srgbClr val="FFFFFF"/>
                  </a:outerShdw>
                </a:effectLst>
                <a:latin typeface="Arial" charset="0"/>
              </a:rPr>
              <a:t>1900</a:t>
            </a:r>
            <a:endParaRPr lang="en-US" sz="1600" baseline="0" dirty="0">
              <a:solidFill>
                <a:schemeClr val="tx2"/>
              </a:solidFill>
              <a:effectLst>
                <a:outerShdw blurRad="38100" dist="38100" dir="2700000" algn="tl">
                  <a:srgbClr val="FFFFFF"/>
                </a:outerShdw>
              </a:effectLst>
              <a:latin typeface="Arial" charset="0"/>
            </a:endParaRPr>
          </a:p>
        </p:txBody>
      </p:sp>
      <p:sp>
        <p:nvSpPr>
          <p:cNvPr id="80905" name="Rectangle 9"/>
          <p:cNvSpPr>
            <a:spLocks noChangeArrowheads="1"/>
          </p:cNvSpPr>
          <p:nvPr/>
        </p:nvSpPr>
        <p:spPr bwMode="auto">
          <a:xfrm>
            <a:off x="5105400" y="6324600"/>
            <a:ext cx="639763" cy="338138"/>
          </a:xfrm>
          <a:prstGeom prst="rect">
            <a:avLst/>
          </a:prstGeom>
          <a:noFill/>
          <a:ln w="9525">
            <a:noFill/>
            <a:miter lim="800000"/>
            <a:headEnd/>
            <a:tailEnd/>
          </a:ln>
          <a:effectLst/>
        </p:spPr>
        <p:txBody>
          <a:bodyPr wrap="none">
            <a:spAutoFit/>
          </a:bodyPr>
          <a:lstStyle/>
          <a:p>
            <a:pPr eaLnBrk="1" hangingPunct="1">
              <a:defRPr/>
            </a:pPr>
            <a:r>
              <a:rPr lang="en-GB" sz="1600" baseline="0" dirty="0">
                <a:solidFill>
                  <a:schemeClr val="tx2"/>
                </a:solidFill>
                <a:effectLst>
                  <a:outerShdw blurRad="38100" dist="38100" dir="2700000" algn="tl">
                    <a:srgbClr val="FFFFFF"/>
                  </a:outerShdw>
                </a:effectLst>
                <a:latin typeface="Arial" charset="0"/>
              </a:rPr>
              <a:t>1920</a:t>
            </a:r>
            <a:endParaRPr lang="en-US" sz="1600" baseline="0" dirty="0">
              <a:solidFill>
                <a:schemeClr val="tx2"/>
              </a:solidFill>
              <a:effectLst>
                <a:outerShdw blurRad="38100" dist="38100" dir="2700000" algn="tl">
                  <a:srgbClr val="FFFFFF"/>
                </a:outerShdw>
              </a:effectLst>
              <a:latin typeface="Arial" charset="0"/>
            </a:endParaRPr>
          </a:p>
        </p:txBody>
      </p:sp>
      <p:sp>
        <p:nvSpPr>
          <p:cNvPr id="80906" name="Rectangle 10"/>
          <p:cNvSpPr>
            <a:spLocks noChangeArrowheads="1"/>
          </p:cNvSpPr>
          <p:nvPr/>
        </p:nvSpPr>
        <p:spPr bwMode="auto">
          <a:xfrm>
            <a:off x="5943600" y="6324600"/>
            <a:ext cx="639763" cy="338138"/>
          </a:xfrm>
          <a:prstGeom prst="rect">
            <a:avLst/>
          </a:prstGeom>
          <a:noFill/>
          <a:ln w="9525">
            <a:noFill/>
            <a:miter lim="800000"/>
            <a:headEnd/>
            <a:tailEnd/>
          </a:ln>
          <a:effectLst/>
        </p:spPr>
        <p:txBody>
          <a:bodyPr wrap="none">
            <a:spAutoFit/>
          </a:bodyPr>
          <a:lstStyle/>
          <a:p>
            <a:pPr eaLnBrk="1" hangingPunct="1">
              <a:defRPr/>
            </a:pPr>
            <a:r>
              <a:rPr lang="en-GB" sz="1600" baseline="0">
                <a:solidFill>
                  <a:schemeClr val="tx2"/>
                </a:solidFill>
                <a:effectLst>
                  <a:outerShdw blurRad="38100" dist="38100" dir="2700000" algn="tl">
                    <a:srgbClr val="FFFFFF"/>
                  </a:outerShdw>
                </a:effectLst>
                <a:latin typeface="Arial" charset="0"/>
              </a:rPr>
              <a:t>1940</a:t>
            </a:r>
            <a:endParaRPr lang="en-US" sz="1600" baseline="0">
              <a:solidFill>
                <a:schemeClr val="tx2"/>
              </a:solidFill>
              <a:effectLst>
                <a:outerShdw blurRad="38100" dist="38100" dir="2700000" algn="tl">
                  <a:srgbClr val="FFFFFF"/>
                </a:outerShdw>
              </a:effectLst>
              <a:latin typeface="Arial" charset="0"/>
            </a:endParaRPr>
          </a:p>
        </p:txBody>
      </p:sp>
      <p:sp>
        <p:nvSpPr>
          <p:cNvPr id="80907" name="Rectangle 11"/>
          <p:cNvSpPr>
            <a:spLocks noChangeArrowheads="1"/>
          </p:cNvSpPr>
          <p:nvPr/>
        </p:nvSpPr>
        <p:spPr bwMode="auto">
          <a:xfrm>
            <a:off x="6781800" y="6324600"/>
            <a:ext cx="639763" cy="338138"/>
          </a:xfrm>
          <a:prstGeom prst="rect">
            <a:avLst/>
          </a:prstGeom>
          <a:noFill/>
          <a:ln w="9525">
            <a:noFill/>
            <a:miter lim="800000"/>
            <a:headEnd/>
            <a:tailEnd/>
          </a:ln>
          <a:effectLst/>
        </p:spPr>
        <p:txBody>
          <a:bodyPr wrap="none">
            <a:spAutoFit/>
          </a:bodyPr>
          <a:lstStyle/>
          <a:p>
            <a:pPr eaLnBrk="1" hangingPunct="1">
              <a:defRPr/>
            </a:pPr>
            <a:r>
              <a:rPr lang="en-GB" sz="1600" baseline="0" dirty="0">
                <a:solidFill>
                  <a:schemeClr val="tx2"/>
                </a:solidFill>
                <a:effectLst>
                  <a:outerShdw blurRad="38100" dist="38100" dir="2700000" algn="tl">
                    <a:srgbClr val="FFFFFF"/>
                  </a:outerShdw>
                </a:effectLst>
                <a:latin typeface="Arial" charset="0"/>
              </a:rPr>
              <a:t>1960</a:t>
            </a:r>
            <a:endParaRPr lang="en-US" sz="1600" baseline="0" dirty="0">
              <a:solidFill>
                <a:schemeClr val="tx2"/>
              </a:solidFill>
              <a:effectLst>
                <a:outerShdw blurRad="38100" dist="38100" dir="2700000" algn="tl">
                  <a:srgbClr val="FFFFFF"/>
                </a:outerShdw>
              </a:effectLst>
              <a:latin typeface="Arial" charset="0"/>
            </a:endParaRPr>
          </a:p>
        </p:txBody>
      </p:sp>
      <p:sp>
        <p:nvSpPr>
          <p:cNvPr id="80908" name="Rectangle 12"/>
          <p:cNvSpPr>
            <a:spLocks noChangeArrowheads="1"/>
          </p:cNvSpPr>
          <p:nvPr/>
        </p:nvSpPr>
        <p:spPr bwMode="auto">
          <a:xfrm>
            <a:off x="7772400" y="6324600"/>
            <a:ext cx="639763" cy="338138"/>
          </a:xfrm>
          <a:prstGeom prst="rect">
            <a:avLst/>
          </a:prstGeom>
          <a:noFill/>
          <a:ln w="9525">
            <a:noFill/>
            <a:miter lim="800000"/>
            <a:headEnd/>
            <a:tailEnd/>
          </a:ln>
          <a:effectLst/>
        </p:spPr>
        <p:txBody>
          <a:bodyPr wrap="none">
            <a:spAutoFit/>
          </a:bodyPr>
          <a:lstStyle/>
          <a:p>
            <a:pPr eaLnBrk="1" hangingPunct="1">
              <a:defRPr/>
            </a:pPr>
            <a:r>
              <a:rPr lang="en-GB" sz="1600" baseline="0" dirty="0">
                <a:solidFill>
                  <a:schemeClr val="tx2"/>
                </a:solidFill>
                <a:effectLst>
                  <a:outerShdw blurRad="38100" dist="38100" dir="2700000" algn="tl">
                    <a:srgbClr val="FFFFFF"/>
                  </a:outerShdw>
                </a:effectLst>
                <a:latin typeface="Arial" charset="0"/>
              </a:rPr>
              <a:t>1980</a:t>
            </a:r>
            <a:endParaRPr lang="en-US" sz="1600" baseline="0" dirty="0">
              <a:solidFill>
                <a:schemeClr val="tx2"/>
              </a:solidFill>
              <a:effectLst>
                <a:outerShdw blurRad="38100" dist="38100" dir="2700000" algn="tl">
                  <a:srgbClr val="FFFFFF"/>
                </a:outerShdw>
              </a:effectLst>
              <a:latin typeface="Arial" charset="0"/>
            </a:endParaRPr>
          </a:p>
        </p:txBody>
      </p:sp>
      <p:sp>
        <p:nvSpPr>
          <p:cNvPr id="80909" name="Rectangle 13"/>
          <p:cNvSpPr>
            <a:spLocks noChangeArrowheads="1"/>
          </p:cNvSpPr>
          <p:nvPr/>
        </p:nvSpPr>
        <p:spPr bwMode="auto">
          <a:xfrm>
            <a:off x="8686800" y="6324600"/>
            <a:ext cx="639763" cy="338138"/>
          </a:xfrm>
          <a:prstGeom prst="rect">
            <a:avLst/>
          </a:prstGeom>
          <a:noFill/>
          <a:ln w="9525">
            <a:noFill/>
            <a:miter lim="800000"/>
            <a:headEnd/>
            <a:tailEnd/>
          </a:ln>
          <a:effectLst/>
        </p:spPr>
        <p:txBody>
          <a:bodyPr wrap="none">
            <a:spAutoFit/>
          </a:bodyPr>
          <a:lstStyle/>
          <a:p>
            <a:pPr eaLnBrk="1" hangingPunct="1">
              <a:defRPr/>
            </a:pPr>
            <a:r>
              <a:rPr lang="en-GB" sz="1600" baseline="0" dirty="0">
                <a:solidFill>
                  <a:schemeClr val="tx2"/>
                </a:solidFill>
                <a:effectLst>
                  <a:outerShdw blurRad="38100" dist="38100" dir="2700000" algn="tl">
                    <a:srgbClr val="FFFFFF"/>
                  </a:outerShdw>
                </a:effectLst>
                <a:latin typeface="Arial" charset="0"/>
              </a:rPr>
              <a:t>2000</a:t>
            </a:r>
            <a:endParaRPr lang="en-US" sz="1600" baseline="0" dirty="0">
              <a:solidFill>
                <a:schemeClr val="tx2"/>
              </a:solidFill>
              <a:effectLst>
                <a:outerShdw blurRad="38100" dist="38100" dir="2700000" algn="tl">
                  <a:srgbClr val="FFFFFF"/>
                </a:outerShdw>
              </a:effectLst>
              <a:latin typeface="Arial" charset="0"/>
            </a:endParaRPr>
          </a:p>
        </p:txBody>
      </p:sp>
      <p:sp>
        <p:nvSpPr>
          <p:cNvPr id="80910" name="Rectangle 14"/>
          <p:cNvSpPr>
            <a:spLocks noChangeArrowheads="1"/>
          </p:cNvSpPr>
          <p:nvPr/>
        </p:nvSpPr>
        <p:spPr bwMode="auto">
          <a:xfrm>
            <a:off x="1293813" y="5181600"/>
            <a:ext cx="531812" cy="338138"/>
          </a:xfrm>
          <a:prstGeom prst="rect">
            <a:avLst/>
          </a:prstGeom>
          <a:noFill/>
          <a:ln w="9525">
            <a:noFill/>
            <a:miter lim="800000"/>
            <a:headEnd/>
            <a:tailEnd/>
          </a:ln>
          <a:effectLst/>
        </p:spPr>
        <p:txBody>
          <a:bodyPr wrap="none">
            <a:spAutoFit/>
          </a:bodyPr>
          <a:lstStyle/>
          <a:p>
            <a:pPr eaLnBrk="1" hangingPunct="1">
              <a:defRPr/>
            </a:pPr>
            <a:r>
              <a:rPr lang="en-GB" sz="1600" baseline="0">
                <a:solidFill>
                  <a:schemeClr val="tx2"/>
                </a:solidFill>
                <a:effectLst>
                  <a:outerShdw blurRad="38100" dist="38100" dir="2700000" algn="tl">
                    <a:srgbClr val="FFFFFF"/>
                  </a:outerShdw>
                </a:effectLst>
                <a:latin typeface="Arial" charset="0"/>
              </a:rPr>
              <a:t>10</a:t>
            </a:r>
            <a:r>
              <a:rPr lang="en-GB" sz="1600" baseline="30000">
                <a:solidFill>
                  <a:schemeClr val="tx2"/>
                </a:solidFill>
                <a:effectLst>
                  <a:outerShdw blurRad="38100" dist="38100" dir="2700000" algn="tl">
                    <a:srgbClr val="FFFFFF"/>
                  </a:outerShdw>
                </a:effectLst>
                <a:latin typeface="Arial" charset="0"/>
              </a:rPr>
              <a:t>-4</a:t>
            </a:r>
            <a:endParaRPr lang="en-US" sz="1600" baseline="0">
              <a:solidFill>
                <a:schemeClr val="tx2"/>
              </a:solidFill>
              <a:effectLst>
                <a:outerShdw blurRad="38100" dist="38100" dir="2700000" algn="tl">
                  <a:srgbClr val="FFFFFF"/>
                </a:outerShdw>
              </a:effectLst>
              <a:latin typeface="Arial" charset="0"/>
            </a:endParaRPr>
          </a:p>
        </p:txBody>
      </p:sp>
      <p:sp>
        <p:nvSpPr>
          <p:cNvPr id="80911" name="Rectangle 15"/>
          <p:cNvSpPr>
            <a:spLocks noChangeArrowheads="1"/>
          </p:cNvSpPr>
          <p:nvPr/>
        </p:nvSpPr>
        <p:spPr bwMode="auto">
          <a:xfrm>
            <a:off x="1293813" y="4616450"/>
            <a:ext cx="531812" cy="338138"/>
          </a:xfrm>
          <a:prstGeom prst="rect">
            <a:avLst/>
          </a:prstGeom>
          <a:noFill/>
          <a:ln w="9525">
            <a:noFill/>
            <a:miter lim="800000"/>
            <a:headEnd/>
            <a:tailEnd/>
          </a:ln>
          <a:effectLst/>
        </p:spPr>
        <p:txBody>
          <a:bodyPr wrap="none">
            <a:spAutoFit/>
          </a:bodyPr>
          <a:lstStyle/>
          <a:p>
            <a:pPr eaLnBrk="1" hangingPunct="1">
              <a:defRPr/>
            </a:pPr>
            <a:r>
              <a:rPr lang="en-GB" sz="1600" baseline="0">
                <a:solidFill>
                  <a:schemeClr val="tx2"/>
                </a:solidFill>
                <a:effectLst>
                  <a:outerShdw blurRad="38100" dist="38100" dir="2700000" algn="tl">
                    <a:srgbClr val="FFFFFF"/>
                  </a:outerShdw>
                </a:effectLst>
                <a:latin typeface="Arial" charset="0"/>
              </a:rPr>
              <a:t>10</a:t>
            </a:r>
            <a:r>
              <a:rPr lang="en-GB" sz="1600" baseline="30000">
                <a:solidFill>
                  <a:schemeClr val="tx2"/>
                </a:solidFill>
                <a:effectLst>
                  <a:outerShdw blurRad="38100" dist="38100" dir="2700000" algn="tl">
                    <a:srgbClr val="FFFFFF"/>
                  </a:outerShdw>
                </a:effectLst>
                <a:latin typeface="Arial" charset="0"/>
              </a:rPr>
              <a:t>-3</a:t>
            </a:r>
            <a:endParaRPr lang="en-US" sz="1600" baseline="0">
              <a:solidFill>
                <a:schemeClr val="tx2"/>
              </a:solidFill>
              <a:effectLst>
                <a:outerShdw blurRad="38100" dist="38100" dir="2700000" algn="tl">
                  <a:srgbClr val="FFFFFF"/>
                </a:outerShdw>
              </a:effectLst>
              <a:latin typeface="Arial" charset="0"/>
            </a:endParaRPr>
          </a:p>
        </p:txBody>
      </p:sp>
      <p:sp>
        <p:nvSpPr>
          <p:cNvPr id="80912" name="Rectangle 16"/>
          <p:cNvSpPr>
            <a:spLocks noChangeArrowheads="1"/>
          </p:cNvSpPr>
          <p:nvPr/>
        </p:nvSpPr>
        <p:spPr bwMode="auto">
          <a:xfrm>
            <a:off x="1293813" y="4006850"/>
            <a:ext cx="531812" cy="338138"/>
          </a:xfrm>
          <a:prstGeom prst="rect">
            <a:avLst/>
          </a:prstGeom>
          <a:noFill/>
          <a:ln w="9525">
            <a:noFill/>
            <a:miter lim="800000"/>
            <a:headEnd/>
            <a:tailEnd/>
          </a:ln>
          <a:effectLst/>
        </p:spPr>
        <p:txBody>
          <a:bodyPr wrap="none">
            <a:spAutoFit/>
          </a:bodyPr>
          <a:lstStyle/>
          <a:p>
            <a:pPr eaLnBrk="1" hangingPunct="1">
              <a:defRPr/>
            </a:pPr>
            <a:r>
              <a:rPr lang="en-GB" sz="1600" baseline="0">
                <a:solidFill>
                  <a:schemeClr val="tx2"/>
                </a:solidFill>
                <a:effectLst>
                  <a:outerShdw blurRad="38100" dist="38100" dir="2700000" algn="tl">
                    <a:srgbClr val="FFFFFF"/>
                  </a:outerShdw>
                </a:effectLst>
                <a:latin typeface="Arial" charset="0"/>
              </a:rPr>
              <a:t>10</a:t>
            </a:r>
            <a:r>
              <a:rPr lang="en-GB" sz="1600" baseline="30000">
                <a:solidFill>
                  <a:schemeClr val="tx2"/>
                </a:solidFill>
                <a:effectLst>
                  <a:outerShdw blurRad="38100" dist="38100" dir="2700000" algn="tl">
                    <a:srgbClr val="FFFFFF"/>
                  </a:outerShdw>
                </a:effectLst>
                <a:latin typeface="Arial" charset="0"/>
              </a:rPr>
              <a:t>-2</a:t>
            </a:r>
            <a:endParaRPr lang="en-US" sz="1600" baseline="0">
              <a:solidFill>
                <a:schemeClr val="tx2"/>
              </a:solidFill>
              <a:effectLst>
                <a:outerShdw blurRad="38100" dist="38100" dir="2700000" algn="tl">
                  <a:srgbClr val="FFFFFF"/>
                </a:outerShdw>
              </a:effectLst>
              <a:latin typeface="Arial" charset="0"/>
            </a:endParaRPr>
          </a:p>
        </p:txBody>
      </p:sp>
      <p:sp>
        <p:nvSpPr>
          <p:cNvPr id="80913" name="Rectangle 17"/>
          <p:cNvSpPr>
            <a:spLocks noChangeArrowheads="1"/>
          </p:cNvSpPr>
          <p:nvPr/>
        </p:nvSpPr>
        <p:spPr bwMode="auto">
          <a:xfrm>
            <a:off x="1293813" y="3397250"/>
            <a:ext cx="531812" cy="338138"/>
          </a:xfrm>
          <a:prstGeom prst="rect">
            <a:avLst/>
          </a:prstGeom>
          <a:noFill/>
          <a:ln w="9525">
            <a:noFill/>
            <a:miter lim="800000"/>
            <a:headEnd/>
            <a:tailEnd/>
          </a:ln>
          <a:effectLst/>
        </p:spPr>
        <p:txBody>
          <a:bodyPr wrap="none">
            <a:spAutoFit/>
          </a:bodyPr>
          <a:lstStyle/>
          <a:p>
            <a:pPr eaLnBrk="1" hangingPunct="1">
              <a:defRPr/>
            </a:pPr>
            <a:r>
              <a:rPr lang="en-GB" sz="1600" baseline="0" dirty="0">
                <a:solidFill>
                  <a:schemeClr val="tx2"/>
                </a:solidFill>
                <a:effectLst>
                  <a:outerShdw blurRad="38100" dist="38100" dir="2700000" algn="tl">
                    <a:srgbClr val="FFFFFF"/>
                  </a:outerShdw>
                </a:effectLst>
                <a:latin typeface="Arial" charset="0"/>
              </a:rPr>
              <a:t>10</a:t>
            </a:r>
            <a:r>
              <a:rPr lang="en-GB" sz="1600" baseline="30000" dirty="0">
                <a:solidFill>
                  <a:schemeClr val="tx2"/>
                </a:solidFill>
                <a:effectLst>
                  <a:outerShdw blurRad="38100" dist="38100" dir="2700000" algn="tl">
                    <a:srgbClr val="FFFFFF"/>
                  </a:outerShdw>
                </a:effectLst>
                <a:latin typeface="Arial" charset="0"/>
              </a:rPr>
              <a:t>-1</a:t>
            </a:r>
            <a:endParaRPr lang="en-US" sz="1600" baseline="0" dirty="0">
              <a:solidFill>
                <a:schemeClr val="tx2"/>
              </a:solidFill>
              <a:effectLst>
                <a:outerShdw blurRad="38100" dist="38100" dir="2700000" algn="tl">
                  <a:srgbClr val="FFFFFF"/>
                </a:outerShdw>
              </a:effectLst>
              <a:latin typeface="Arial" charset="0"/>
            </a:endParaRPr>
          </a:p>
        </p:txBody>
      </p:sp>
      <p:sp>
        <p:nvSpPr>
          <p:cNvPr id="80914" name="Rectangle 18"/>
          <p:cNvSpPr>
            <a:spLocks noChangeArrowheads="1"/>
          </p:cNvSpPr>
          <p:nvPr/>
        </p:nvSpPr>
        <p:spPr bwMode="auto">
          <a:xfrm>
            <a:off x="1293813" y="2787650"/>
            <a:ext cx="487362" cy="338138"/>
          </a:xfrm>
          <a:prstGeom prst="rect">
            <a:avLst/>
          </a:prstGeom>
          <a:noFill/>
          <a:ln w="9525">
            <a:noFill/>
            <a:miter lim="800000"/>
            <a:headEnd/>
            <a:tailEnd/>
          </a:ln>
          <a:effectLst/>
        </p:spPr>
        <p:txBody>
          <a:bodyPr wrap="none">
            <a:spAutoFit/>
          </a:bodyPr>
          <a:lstStyle/>
          <a:p>
            <a:pPr eaLnBrk="1" hangingPunct="1">
              <a:defRPr/>
            </a:pPr>
            <a:r>
              <a:rPr lang="en-GB" sz="1600" baseline="0">
                <a:solidFill>
                  <a:schemeClr val="tx2"/>
                </a:solidFill>
                <a:effectLst>
                  <a:outerShdw blurRad="38100" dist="38100" dir="2700000" algn="tl">
                    <a:srgbClr val="FFFFFF"/>
                  </a:outerShdw>
                </a:effectLst>
                <a:latin typeface="Arial" charset="0"/>
              </a:rPr>
              <a:t>10</a:t>
            </a:r>
            <a:r>
              <a:rPr lang="en-GB" sz="1600" baseline="30000">
                <a:solidFill>
                  <a:schemeClr val="tx2"/>
                </a:solidFill>
                <a:effectLst>
                  <a:outerShdw blurRad="38100" dist="38100" dir="2700000" algn="tl">
                    <a:srgbClr val="FFFFFF"/>
                  </a:outerShdw>
                </a:effectLst>
                <a:latin typeface="Arial" charset="0"/>
              </a:rPr>
              <a:t>0</a:t>
            </a:r>
            <a:endParaRPr lang="en-US" sz="1600" baseline="0">
              <a:solidFill>
                <a:schemeClr val="tx2"/>
              </a:solidFill>
              <a:effectLst>
                <a:outerShdw blurRad="38100" dist="38100" dir="2700000" algn="tl">
                  <a:srgbClr val="FFFFFF"/>
                </a:outerShdw>
              </a:effectLst>
              <a:latin typeface="Arial" charset="0"/>
            </a:endParaRPr>
          </a:p>
        </p:txBody>
      </p:sp>
      <p:sp>
        <p:nvSpPr>
          <p:cNvPr id="80915" name="Rectangle 19"/>
          <p:cNvSpPr>
            <a:spLocks noChangeArrowheads="1"/>
          </p:cNvSpPr>
          <p:nvPr/>
        </p:nvSpPr>
        <p:spPr bwMode="auto">
          <a:xfrm>
            <a:off x="1293813" y="2178050"/>
            <a:ext cx="487362" cy="338138"/>
          </a:xfrm>
          <a:prstGeom prst="rect">
            <a:avLst/>
          </a:prstGeom>
          <a:noFill/>
          <a:ln w="9525">
            <a:noFill/>
            <a:miter lim="800000"/>
            <a:headEnd/>
            <a:tailEnd/>
          </a:ln>
          <a:effectLst/>
        </p:spPr>
        <p:txBody>
          <a:bodyPr wrap="none">
            <a:spAutoFit/>
          </a:bodyPr>
          <a:lstStyle/>
          <a:p>
            <a:pPr eaLnBrk="1" hangingPunct="1">
              <a:defRPr/>
            </a:pPr>
            <a:r>
              <a:rPr lang="en-GB" sz="1600" baseline="0">
                <a:solidFill>
                  <a:schemeClr val="tx2"/>
                </a:solidFill>
                <a:effectLst>
                  <a:outerShdw blurRad="38100" dist="38100" dir="2700000" algn="tl">
                    <a:srgbClr val="FFFFFF"/>
                  </a:outerShdw>
                </a:effectLst>
                <a:latin typeface="Arial" charset="0"/>
              </a:rPr>
              <a:t>10</a:t>
            </a:r>
            <a:r>
              <a:rPr lang="en-GB" sz="1600" baseline="30000">
                <a:solidFill>
                  <a:schemeClr val="tx2"/>
                </a:solidFill>
                <a:effectLst>
                  <a:outerShdw blurRad="38100" dist="38100" dir="2700000" algn="tl">
                    <a:srgbClr val="FFFFFF"/>
                  </a:outerShdw>
                </a:effectLst>
                <a:latin typeface="Arial" charset="0"/>
              </a:rPr>
              <a:t>1</a:t>
            </a:r>
            <a:endParaRPr lang="en-US" sz="1600" baseline="0">
              <a:solidFill>
                <a:schemeClr val="tx2"/>
              </a:solidFill>
              <a:effectLst>
                <a:outerShdw blurRad="38100" dist="38100" dir="2700000" algn="tl">
                  <a:srgbClr val="FFFFFF"/>
                </a:outerShdw>
              </a:effectLst>
              <a:latin typeface="Arial" charset="0"/>
            </a:endParaRPr>
          </a:p>
        </p:txBody>
      </p:sp>
      <p:sp>
        <p:nvSpPr>
          <p:cNvPr id="80916" name="Rectangle 20"/>
          <p:cNvSpPr>
            <a:spLocks noChangeArrowheads="1"/>
          </p:cNvSpPr>
          <p:nvPr/>
        </p:nvSpPr>
        <p:spPr bwMode="auto">
          <a:xfrm>
            <a:off x="1293813" y="1590675"/>
            <a:ext cx="487362" cy="338138"/>
          </a:xfrm>
          <a:prstGeom prst="rect">
            <a:avLst/>
          </a:prstGeom>
          <a:noFill/>
          <a:ln w="9525">
            <a:noFill/>
            <a:miter lim="800000"/>
            <a:headEnd/>
            <a:tailEnd/>
          </a:ln>
          <a:effectLst/>
        </p:spPr>
        <p:txBody>
          <a:bodyPr wrap="none">
            <a:spAutoFit/>
          </a:bodyPr>
          <a:lstStyle/>
          <a:p>
            <a:pPr eaLnBrk="1" hangingPunct="1">
              <a:defRPr/>
            </a:pPr>
            <a:r>
              <a:rPr lang="en-GB" sz="1600" baseline="0">
                <a:solidFill>
                  <a:schemeClr val="tx2"/>
                </a:solidFill>
                <a:effectLst>
                  <a:outerShdw blurRad="38100" dist="38100" dir="2700000" algn="tl">
                    <a:srgbClr val="FFFFFF"/>
                  </a:outerShdw>
                </a:effectLst>
                <a:latin typeface="Arial" charset="0"/>
              </a:rPr>
              <a:t>10</a:t>
            </a:r>
            <a:r>
              <a:rPr lang="en-GB" sz="1600" baseline="30000">
                <a:solidFill>
                  <a:schemeClr val="tx2"/>
                </a:solidFill>
                <a:effectLst>
                  <a:outerShdw blurRad="38100" dist="38100" dir="2700000" algn="tl">
                    <a:srgbClr val="FFFFFF"/>
                  </a:outerShdw>
                </a:effectLst>
                <a:latin typeface="Arial" charset="0"/>
              </a:rPr>
              <a:t>2</a:t>
            </a:r>
            <a:endParaRPr lang="en-US" sz="1600" baseline="0">
              <a:solidFill>
                <a:schemeClr val="tx2"/>
              </a:solidFill>
              <a:effectLst>
                <a:outerShdw blurRad="38100" dist="38100" dir="2700000" algn="tl">
                  <a:srgbClr val="FFFFFF"/>
                </a:outerShdw>
              </a:effectLst>
              <a:latin typeface="Arial" charset="0"/>
            </a:endParaRPr>
          </a:p>
        </p:txBody>
      </p:sp>
      <p:sp>
        <p:nvSpPr>
          <p:cNvPr id="80917" name="Rectangle 21"/>
          <p:cNvSpPr>
            <a:spLocks noChangeArrowheads="1"/>
          </p:cNvSpPr>
          <p:nvPr/>
        </p:nvSpPr>
        <p:spPr bwMode="auto">
          <a:xfrm>
            <a:off x="1293813" y="981075"/>
            <a:ext cx="487362" cy="338138"/>
          </a:xfrm>
          <a:prstGeom prst="rect">
            <a:avLst/>
          </a:prstGeom>
          <a:noFill/>
          <a:ln w="9525">
            <a:noFill/>
            <a:miter lim="800000"/>
            <a:headEnd/>
            <a:tailEnd/>
          </a:ln>
          <a:effectLst/>
        </p:spPr>
        <p:txBody>
          <a:bodyPr wrap="none">
            <a:spAutoFit/>
          </a:bodyPr>
          <a:lstStyle/>
          <a:p>
            <a:pPr eaLnBrk="1" hangingPunct="1">
              <a:defRPr/>
            </a:pPr>
            <a:r>
              <a:rPr lang="en-GB" sz="1600" baseline="0">
                <a:solidFill>
                  <a:schemeClr val="tx2"/>
                </a:solidFill>
                <a:effectLst>
                  <a:outerShdw blurRad="38100" dist="38100" dir="2700000" algn="tl">
                    <a:srgbClr val="FFFFFF"/>
                  </a:outerShdw>
                </a:effectLst>
                <a:latin typeface="Arial" charset="0"/>
              </a:rPr>
              <a:t>10</a:t>
            </a:r>
            <a:r>
              <a:rPr lang="en-GB" sz="1600" baseline="30000">
                <a:solidFill>
                  <a:schemeClr val="tx2"/>
                </a:solidFill>
                <a:effectLst>
                  <a:outerShdw blurRad="38100" dist="38100" dir="2700000" algn="tl">
                    <a:srgbClr val="FFFFFF"/>
                  </a:outerShdw>
                </a:effectLst>
                <a:latin typeface="Arial" charset="0"/>
              </a:rPr>
              <a:t>3</a:t>
            </a:r>
            <a:endParaRPr lang="en-US" sz="1600" baseline="0">
              <a:solidFill>
                <a:schemeClr val="tx2"/>
              </a:solidFill>
              <a:effectLst>
                <a:outerShdw blurRad="38100" dist="38100" dir="2700000" algn="tl">
                  <a:srgbClr val="FFFFFF"/>
                </a:outerShdw>
              </a:effectLst>
              <a:latin typeface="Arial" charset="0"/>
            </a:endParaRPr>
          </a:p>
        </p:txBody>
      </p:sp>
      <p:sp>
        <p:nvSpPr>
          <p:cNvPr id="80918" name="Line 22"/>
          <p:cNvSpPr>
            <a:spLocks noChangeShapeType="1"/>
          </p:cNvSpPr>
          <p:nvPr/>
        </p:nvSpPr>
        <p:spPr bwMode="auto">
          <a:xfrm>
            <a:off x="2201863" y="3200400"/>
            <a:ext cx="6604000" cy="0"/>
          </a:xfrm>
          <a:prstGeom prst="line">
            <a:avLst/>
          </a:prstGeom>
          <a:noFill/>
          <a:ln w="25400">
            <a:solidFill>
              <a:srgbClr val="FF0000"/>
            </a:solidFill>
            <a:prstDash val="lgDash"/>
            <a:round/>
            <a:headEnd/>
            <a:tailEnd/>
          </a:ln>
          <a:effectLst/>
        </p:spPr>
        <p:txBody>
          <a:bodyPr/>
          <a:lstStyle/>
          <a:p>
            <a:pPr>
              <a:defRPr/>
            </a:pPr>
            <a:endParaRPr lang="en-US">
              <a:effectLst>
                <a:outerShdw blurRad="38100" dist="38100" dir="2700000" algn="tl">
                  <a:srgbClr val="000000">
                    <a:alpha val="43137"/>
                  </a:srgbClr>
                </a:outerShdw>
              </a:effectLst>
            </a:endParaRPr>
          </a:p>
        </p:txBody>
      </p:sp>
      <p:sp>
        <p:nvSpPr>
          <p:cNvPr id="80919" name="AutoShape 23"/>
          <p:cNvSpPr>
            <a:spLocks noChangeArrowheads="1"/>
          </p:cNvSpPr>
          <p:nvPr/>
        </p:nvSpPr>
        <p:spPr bwMode="auto">
          <a:xfrm>
            <a:off x="1600200" y="1447800"/>
            <a:ext cx="165100" cy="152400"/>
          </a:xfrm>
          <a:prstGeom prst="triangle">
            <a:avLst>
              <a:gd name="adj" fmla="val 50000"/>
            </a:avLst>
          </a:prstGeom>
          <a:solidFill>
            <a:srgbClr val="FF0000"/>
          </a:solidFill>
          <a:ln w="9525">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26648" name="Rectangle 24"/>
          <p:cNvSpPr>
            <a:spLocks noChangeArrowheads="1"/>
          </p:cNvSpPr>
          <p:nvPr/>
        </p:nvSpPr>
        <p:spPr bwMode="auto">
          <a:xfrm>
            <a:off x="3522663" y="1371600"/>
            <a:ext cx="42030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baseline="-25000">
                <a:solidFill>
                  <a:schemeClr val="tx1"/>
                </a:solidFill>
                <a:latin typeface="Times New Roman" pitchFamily="18" charset="0"/>
              </a:defRPr>
            </a:lvl1pPr>
            <a:lvl2pPr marL="742950" indent="-285750">
              <a:defRPr sz="2400" b="1" baseline="-25000">
                <a:solidFill>
                  <a:schemeClr val="tx1"/>
                </a:solidFill>
                <a:latin typeface="Times New Roman" pitchFamily="18" charset="0"/>
              </a:defRPr>
            </a:lvl2pPr>
            <a:lvl3pPr marL="1143000" indent="-228600">
              <a:defRPr sz="2400" b="1" baseline="-25000">
                <a:solidFill>
                  <a:schemeClr val="tx1"/>
                </a:solidFill>
                <a:latin typeface="Times New Roman" pitchFamily="18" charset="0"/>
              </a:defRPr>
            </a:lvl3pPr>
            <a:lvl4pPr marL="1600200" indent="-228600">
              <a:defRPr sz="2400" b="1" baseline="-25000">
                <a:solidFill>
                  <a:schemeClr val="tx1"/>
                </a:solidFill>
                <a:latin typeface="Times New Roman" pitchFamily="18" charset="0"/>
              </a:defRPr>
            </a:lvl4pPr>
            <a:lvl5pPr marL="2057400" indent="-228600">
              <a:defRPr sz="2400" b="1" baseline="-25000">
                <a:solidFill>
                  <a:schemeClr val="tx1"/>
                </a:solidFill>
                <a:latin typeface="Times New Roman" pitchFamily="18" charset="0"/>
              </a:defRPr>
            </a:lvl5pPr>
            <a:lvl6pPr marL="2514600" indent="-228600" eaLnBrk="0" fontAlgn="base" hangingPunct="0">
              <a:spcBef>
                <a:spcPct val="0"/>
              </a:spcBef>
              <a:spcAft>
                <a:spcPct val="0"/>
              </a:spcAft>
              <a:defRPr sz="2400" b="1" baseline="-25000">
                <a:solidFill>
                  <a:schemeClr val="tx1"/>
                </a:solidFill>
                <a:latin typeface="Times New Roman" pitchFamily="18" charset="0"/>
              </a:defRPr>
            </a:lvl6pPr>
            <a:lvl7pPr marL="2971800" indent="-228600" eaLnBrk="0" fontAlgn="base" hangingPunct="0">
              <a:spcBef>
                <a:spcPct val="0"/>
              </a:spcBef>
              <a:spcAft>
                <a:spcPct val="0"/>
              </a:spcAft>
              <a:defRPr sz="2400" b="1" baseline="-25000">
                <a:solidFill>
                  <a:schemeClr val="tx1"/>
                </a:solidFill>
                <a:latin typeface="Times New Roman" pitchFamily="18" charset="0"/>
              </a:defRPr>
            </a:lvl7pPr>
            <a:lvl8pPr marL="3429000" indent="-228600" eaLnBrk="0" fontAlgn="base" hangingPunct="0">
              <a:spcBef>
                <a:spcPct val="0"/>
              </a:spcBef>
              <a:spcAft>
                <a:spcPct val="0"/>
              </a:spcAft>
              <a:defRPr sz="2400" b="1" baseline="-25000">
                <a:solidFill>
                  <a:schemeClr val="tx1"/>
                </a:solidFill>
                <a:latin typeface="Times New Roman" pitchFamily="18" charset="0"/>
              </a:defRPr>
            </a:lvl8pPr>
            <a:lvl9pPr marL="3886200" indent="-228600" eaLnBrk="0" fontAlgn="base" hangingPunct="0">
              <a:spcBef>
                <a:spcPct val="0"/>
              </a:spcBef>
              <a:spcAft>
                <a:spcPct val="0"/>
              </a:spcAft>
              <a:defRPr sz="2400" b="1" baseline="-25000">
                <a:solidFill>
                  <a:schemeClr val="tx1"/>
                </a:solidFill>
                <a:latin typeface="Times New Roman" pitchFamily="18" charset="0"/>
              </a:defRPr>
            </a:lvl9pPr>
          </a:lstStyle>
          <a:p>
            <a:pPr eaLnBrk="1" hangingPunct="1"/>
            <a:r>
              <a:rPr lang="en-GB" altLang="en-US" sz="1600" baseline="0" dirty="0">
                <a:solidFill>
                  <a:schemeClr val="tx2"/>
                </a:solidFill>
                <a:latin typeface="Arial" charset="0"/>
              </a:rPr>
              <a:t>O</a:t>
            </a:r>
            <a:r>
              <a:rPr lang="en-GB" altLang="en-US" sz="1600" dirty="0" smtClean="0">
                <a:solidFill>
                  <a:schemeClr val="tx2"/>
                </a:solidFill>
                <a:latin typeface="Arial" charset="0"/>
              </a:rPr>
              <a:t>2</a:t>
            </a:r>
            <a:endParaRPr lang="en-US" altLang="en-US" sz="1600" baseline="0" dirty="0">
              <a:solidFill>
                <a:schemeClr val="tx2"/>
              </a:solidFill>
              <a:latin typeface="Arial" charset="0"/>
            </a:endParaRPr>
          </a:p>
        </p:txBody>
      </p:sp>
      <p:sp>
        <p:nvSpPr>
          <p:cNvPr id="26649" name="Rectangle 25"/>
          <p:cNvSpPr>
            <a:spLocks noChangeArrowheads="1"/>
          </p:cNvSpPr>
          <p:nvPr/>
        </p:nvSpPr>
        <p:spPr bwMode="auto">
          <a:xfrm>
            <a:off x="3895725" y="1509713"/>
            <a:ext cx="4079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baseline="-25000">
                <a:solidFill>
                  <a:schemeClr val="tx1"/>
                </a:solidFill>
                <a:latin typeface="Times New Roman" pitchFamily="18" charset="0"/>
              </a:defRPr>
            </a:lvl1pPr>
            <a:lvl2pPr marL="742950" indent="-285750">
              <a:defRPr sz="2400" b="1" baseline="-25000">
                <a:solidFill>
                  <a:schemeClr val="tx1"/>
                </a:solidFill>
                <a:latin typeface="Times New Roman" pitchFamily="18" charset="0"/>
              </a:defRPr>
            </a:lvl2pPr>
            <a:lvl3pPr marL="1143000" indent="-228600">
              <a:defRPr sz="2400" b="1" baseline="-25000">
                <a:solidFill>
                  <a:schemeClr val="tx1"/>
                </a:solidFill>
                <a:latin typeface="Times New Roman" pitchFamily="18" charset="0"/>
              </a:defRPr>
            </a:lvl3pPr>
            <a:lvl4pPr marL="1600200" indent="-228600">
              <a:defRPr sz="2400" b="1" baseline="-25000">
                <a:solidFill>
                  <a:schemeClr val="tx1"/>
                </a:solidFill>
                <a:latin typeface="Times New Roman" pitchFamily="18" charset="0"/>
              </a:defRPr>
            </a:lvl4pPr>
            <a:lvl5pPr marL="2057400" indent="-228600">
              <a:defRPr sz="2400" b="1" baseline="-25000">
                <a:solidFill>
                  <a:schemeClr val="tx1"/>
                </a:solidFill>
                <a:latin typeface="Times New Roman" pitchFamily="18" charset="0"/>
              </a:defRPr>
            </a:lvl5pPr>
            <a:lvl6pPr marL="2514600" indent="-228600" eaLnBrk="0" fontAlgn="base" hangingPunct="0">
              <a:spcBef>
                <a:spcPct val="0"/>
              </a:spcBef>
              <a:spcAft>
                <a:spcPct val="0"/>
              </a:spcAft>
              <a:defRPr sz="2400" b="1" baseline="-25000">
                <a:solidFill>
                  <a:schemeClr val="tx1"/>
                </a:solidFill>
                <a:latin typeface="Times New Roman" pitchFamily="18" charset="0"/>
              </a:defRPr>
            </a:lvl6pPr>
            <a:lvl7pPr marL="2971800" indent="-228600" eaLnBrk="0" fontAlgn="base" hangingPunct="0">
              <a:spcBef>
                <a:spcPct val="0"/>
              </a:spcBef>
              <a:spcAft>
                <a:spcPct val="0"/>
              </a:spcAft>
              <a:defRPr sz="2400" b="1" baseline="-25000">
                <a:solidFill>
                  <a:schemeClr val="tx1"/>
                </a:solidFill>
                <a:latin typeface="Times New Roman" pitchFamily="18" charset="0"/>
              </a:defRPr>
            </a:lvl7pPr>
            <a:lvl8pPr marL="3429000" indent="-228600" eaLnBrk="0" fontAlgn="base" hangingPunct="0">
              <a:spcBef>
                <a:spcPct val="0"/>
              </a:spcBef>
              <a:spcAft>
                <a:spcPct val="0"/>
              </a:spcAft>
              <a:defRPr sz="2400" b="1" baseline="-25000">
                <a:solidFill>
                  <a:schemeClr val="tx1"/>
                </a:solidFill>
                <a:latin typeface="Times New Roman" pitchFamily="18" charset="0"/>
              </a:defRPr>
            </a:lvl8pPr>
            <a:lvl9pPr marL="3886200" indent="-228600" eaLnBrk="0" fontAlgn="base" hangingPunct="0">
              <a:spcBef>
                <a:spcPct val="0"/>
              </a:spcBef>
              <a:spcAft>
                <a:spcPct val="0"/>
              </a:spcAft>
              <a:defRPr sz="2400" b="1" baseline="-25000">
                <a:solidFill>
                  <a:schemeClr val="tx1"/>
                </a:solidFill>
                <a:latin typeface="Times New Roman" pitchFamily="18" charset="0"/>
              </a:defRPr>
            </a:lvl9pPr>
          </a:lstStyle>
          <a:p>
            <a:pPr eaLnBrk="1" hangingPunct="1"/>
            <a:r>
              <a:rPr lang="en-GB" altLang="en-US" sz="1600" baseline="0">
                <a:solidFill>
                  <a:schemeClr val="tx2"/>
                </a:solidFill>
                <a:latin typeface="Arial" charset="0"/>
              </a:rPr>
              <a:t>N</a:t>
            </a:r>
            <a:r>
              <a:rPr lang="en-GB" altLang="en-US" sz="1600">
                <a:solidFill>
                  <a:schemeClr val="tx2"/>
                </a:solidFill>
                <a:latin typeface="Arial" charset="0"/>
              </a:rPr>
              <a:t>2</a:t>
            </a:r>
            <a:endParaRPr lang="en-US" altLang="en-US" sz="1600" baseline="0">
              <a:solidFill>
                <a:schemeClr val="tx2"/>
              </a:solidFill>
              <a:latin typeface="Arial" charset="0"/>
            </a:endParaRPr>
          </a:p>
        </p:txBody>
      </p:sp>
      <p:sp>
        <p:nvSpPr>
          <p:cNvPr id="26650" name="Rectangle 26"/>
          <p:cNvSpPr>
            <a:spLocks noChangeArrowheads="1"/>
          </p:cNvSpPr>
          <p:nvPr/>
        </p:nvSpPr>
        <p:spPr bwMode="auto">
          <a:xfrm>
            <a:off x="4565650" y="1795463"/>
            <a:ext cx="4079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baseline="-25000">
                <a:solidFill>
                  <a:schemeClr val="tx1"/>
                </a:solidFill>
                <a:latin typeface="Times New Roman" pitchFamily="18" charset="0"/>
              </a:defRPr>
            </a:lvl1pPr>
            <a:lvl2pPr marL="742950" indent="-285750">
              <a:defRPr sz="2400" b="1" baseline="-25000">
                <a:solidFill>
                  <a:schemeClr val="tx1"/>
                </a:solidFill>
                <a:latin typeface="Times New Roman" pitchFamily="18" charset="0"/>
              </a:defRPr>
            </a:lvl2pPr>
            <a:lvl3pPr marL="1143000" indent="-228600">
              <a:defRPr sz="2400" b="1" baseline="-25000">
                <a:solidFill>
                  <a:schemeClr val="tx1"/>
                </a:solidFill>
                <a:latin typeface="Times New Roman" pitchFamily="18" charset="0"/>
              </a:defRPr>
            </a:lvl3pPr>
            <a:lvl4pPr marL="1600200" indent="-228600">
              <a:defRPr sz="2400" b="1" baseline="-25000">
                <a:solidFill>
                  <a:schemeClr val="tx1"/>
                </a:solidFill>
                <a:latin typeface="Times New Roman" pitchFamily="18" charset="0"/>
              </a:defRPr>
            </a:lvl4pPr>
            <a:lvl5pPr marL="2057400" indent="-228600">
              <a:defRPr sz="2400" b="1" baseline="-25000">
                <a:solidFill>
                  <a:schemeClr val="tx1"/>
                </a:solidFill>
                <a:latin typeface="Times New Roman" pitchFamily="18" charset="0"/>
              </a:defRPr>
            </a:lvl5pPr>
            <a:lvl6pPr marL="2514600" indent="-228600" eaLnBrk="0" fontAlgn="base" hangingPunct="0">
              <a:spcBef>
                <a:spcPct val="0"/>
              </a:spcBef>
              <a:spcAft>
                <a:spcPct val="0"/>
              </a:spcAft>
              <a:defRPr sz="2400" b="1" baseline="-25000">
                <a:solidFill>
                  <a:schemeClr val="tx1"/>
                </a:solidFill>
                <a:latin typeface="Times New Roman" pitchFamily="18" charset="0"/>
              </a:defRPr>
            </a:lvl6pPr>
            <a:lvl7pPr marL="2971800" indent="-228600" eaLnBrk="0" fontAlgn="base" hangingPunct="0">
              <a:spcBef>
                <a:spcPct val="0"/>
              </a:spcBef>
              <a:spcAft>
                <a:spcPct val="0"/>
              </a:spcAft>
              <a:defRPr sz="2400" b="1" baseline="-25000">
                <a:solidFill>
                  <a:schemeClr val="tx1"/>
                </a:solidFill>
                <a:latin typeface="Times New Roman" pitchFamily="18" charset="0"/>
              </a:defRPr>
            </a:lvl7pPr>
            <a:lvl8pPr marL="3429000" indent="-228600" eaLnBrk="0" fontAlgn="base" hangingPunct="0">
              <a:spcBef>
                <a:spcPct val="0"/>
              </a:spcBef>
              <a:spcAft>
                <a:spcPct val="0"/>
              </a:spcAft>
              <a:defRPr sz="2400" b="1" baseline="-25000">
                <a:solidFill>
                  <a:schemeClr val="tx1"/>
                </a:solidFill>
                <a:latin typeface="Times New Roman" pitchFamily="18" charset="0"/>
              </a:defRPr>
            </a:lvl8pPr>
            <a:lvl9pPr marL="3886200" indent="-228600" eaLnBrk="0" fontAlgn="base" hangingPunct="0">
              <a:spcBef>
                <a:spcPct val="0"/>
              </a:spcBef>
              <a:spcAft>
                <a:spcPct val="0"/>
              </a:spcAft>
              <a:defRPr sz="2400" b="1" baseline="-25000">
                <a:solidFill>
                  <a:schemeClr val="tx1"/>
                </a:solidFill>
                <a:latin typeface="Times New Roman" pitchFamily="18" charset="0"/>
              </a:defRPr>
            </a:lvl9pPr>
          </a:lstStyle>
          <a:p>
            <a:pPr eaLnBrk="1" hangingPunct="1"/>
            <a:r>
              <a:rPr lang="en-GB" altLang="en-US" sz="1600" baseline="0">
                <a:solidFill>
                  <a:schemeClr val="tx2"/>
                </a:solidFill>
                <a:latin typeface="Arial" charset="0"/>
              </a:rPr>
              <a:t>H</a:t>
            </a:r>
            <a:r>
              <a:rPr lang="en-GB" altLang="en-US" sz="1600">
                <a:solidFill>
                  <a:schemeClr val="tx2"/>
                </a:solidFill>
                <a:latin typeface="Arial" charset="0"/>
              </a:rPr>
              <a:t>2</a:t>
            </a:r>
            <a:endParaRPr lang="en-US" altLang="en-US" sz="1600" baseline="0">
              <a:solidFill>
                <a:schemeClr val="tx2"/>
              </a:solidFill>
              <a:latin typeface="Arial" charset="0"/>
            </a:endParaRPr>
          </a:p>
        </p:txBody>
      </p:sp>
      <p:sp>
        <p:nvSpPr>
          <p:cNvPr id="26651" name="Rectangle 27"/>
          <p:cNvSpPr>
            <a:spLocks noChangeArrowheads="1"/>
          </p:cNvSpPr>
          <p:nvPr/>
        </p:nvSpPr>
        <p:spPr bwMode="auto">
          <a:xfrm>
            <a:off x="5021263" y="2057400"/>
            <a:ext cx="5207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baseline="-25000">
                <a:solidFill>
                  <a:schemeClr val="tx1"/>
                </a:solidFill>
                <a:latin typeface="Times New Roman" pitchFamily="18" charset="0"/>
              </a:defRPr>
            </a:lvl1pPr>
            <a:lvl2pPr marL="742950" indent="-285750">
              <a:defRPr sz="2400" b="1" baseline="-25000">
                <a:solidFill>
                  <a:schemeClr val="tx1"/>
                </a:solidFill>
                <a:latin typeface="Times New Roman" pitchFamily="18" charset="0"/>
              </a:defRPr>
            </a:lvl2pPr>
            <a:lvl3pPr marL="1143000" indent="-228600">
              <a:defRPr sz="2400" b="1" baseline="-25000">
                <a:solidFill>
                  <a:schemeClr val="tx1"/>
                </a:solidFill>
                <a:latin typeface="Times New Roman" pitchFamily="18" charset="0"/>
              </a:defRPr>
            </a:lvl3pPr>
            <a:lvl4pPr marL="1600200" indent="-228600">
              <a:defRPr sz="2400" b="1" baseline="-25000">
                <a:solidFill>
                  <a:schemeClr val="tx1"/>
                </a:solidFill>
                <a:latin typeface="Times New Roman" pitchFamily="18" charset="0"/>
              </a:defRPr>
            </a:lvl4pPr>
            <a:lvl5pPr marL="2057400" indent="-228600">
              <a:defRPr sz="2400" b="1" baseline="-25000">
                <a:solidFill>
                  <a:schemeClr val="tx1"/>
                </a:solidFill>
                <a:latin typeface="Times New Roman" pitchFamily="18" charset="0"/>
              </a:defRPr>
            </a:lvl5pPr>
            <a:lvl6pPr marL="2514600" indent="-228600" eaLnBrk="0" fontAlgn="base" hangingPunct="0">
              <a:spcBef>
                <a:spcPct val="0"/>
              </a:spcBef>
              <a:spcAft>
                <a:spcPct val="0"/>
              </a:spcAft>
              <a:defRPr sz="2400" b="1" baseline="-25000">
                <a:solidFill>
                  <a:schemeClr val="tx1"/>
                </a:solidFill>
                <a:latin typeface="Times New Roman" pitchFamily="18" charset="0"/>
              </a:defRPr>
            </a:lvl6pPr>
            <a:lvl7pPr marL="2971800" indent="-228600" eaLnBrk="0" fontAlgn="base" hangingPunct="0">
              <a:spcBef>
                <a:spcPct val="0"/>
              </a:spcBef>
              <a:spcAft>
                <a:spcPct val="0"/>
              </a:spcAft>
              <a:defRPr sz="2400" b="1" baseline="-25000">
                <a:solidFill>
                  <a:schemeClr val="tx1"/>
                </a:solidFill>
                <a:latin typeface="Times New Roman" pitchFamily="18" charset="0"/>
              </a:defRPr>
            </a:lvl7pPr>
            <a:lvl8pPr marL="3429000" indent="-228600" eaLnBrk="0" fontAlgn="base" hangingPunct="0">
              <a:spcBef>
                <a:spcPct val="0"/>
              </a:spcBef>
              <a:spcAft>
                <a:spcPct val="0"/>
              </a:spcAft>
              <a:defRPr sz="2400" b="1" baseline="-25000">
                <a:solidFill>
                  <a:schemeClr val="tx1"/>
                </a:solidFill>
                <a:latin typeface="Times New Roman" pitchFamily="18" charset="0"/>
              </a:defRPr>
            </a:lvl8pPr>
            <a:lvl9pPr marL="3886200" indent="-228600" eaLnBrk="0" fontAlgn="base" hangingPunct="0">
              <a:spcBef>
                <a:spcPct val="0"/>
              </a:spcBef>
              <a:spcAft>
                <a:spcPct val="0"/>
              </a:spcAft>
              <a:defRPr sz="2400" b="1" baseline="-25000">
                <a:solidFill>
                  <a:schemeClr val="tx1"/>
                </a:solidFill>
                <a:latin typeface="Times New Roman" pitchFamily="18" charset="0"/>
              </a:defRPr>
            </a:lvl9pPr>
          </a:lstStyle>
          <a:p>
            <a:pPr eaLnBrk="1" hangingPunct="1"/>
            <a:r>
              <a:rPr lang="en-GB" altLang="en-US" sz="1600" baseline="30000" dirty="0">
                <a:solidFill>
                  <a:schemeClr val="tx2"/>
                </a:solidFill>
                <a:latin typeface="Arial" charset="0"/>
              </a:rPr>
              <a:t>4</a:t>
            </a:r>
            <a:r>
              <a:rPr lang="en-GB" altLang="en-US" sz="1600" baseline="0" dirty="0">
                <a:solidFill>
                  <a:schemeClr val="tx2"/>
                </a:solidFill>
                <a:latin typeface="Arial" charset="0"/>
              </a:rPr>
              <a:t>He</a:t>
            </a:r>
            <a:endParaRPr lang="en-US" altLang="en-US" sz="1600" baseline="0" dirty="0">
              <a:solidFill>
                <a:schemeClr val="tx2"/>
              </a:solidFill>
              <a:latin typeface="Arial" charset="0"/>
            </a:endParaRPr>
          </a:p>
        </p:txBody>
      </p:sp>
      <p:sp>
        <p:nvSpPr>
          <p:cNvPr id="26652" name="Rectangle 28"/>
          <p:cNvSpPr>
            <a:spLocks noChangeArrowheads="1"/>
          </p:cNvSpPr>
          <p:nvPr/>
        </p:nvSpPr>
        <p:spPr bwMode="auto">
          <a:xfrm>
            <a:off x="6032500" y="2786062"/>
            <a:ext cx="5207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baseline="-25000">
                <a:solidFill>
                  <a:schemeClr val="tx1"/>
                </a:solidFill>
                <a:latin typeface="Times New Roman" pitchFamily="18" charset="0"/>
              </a:defRPr>
            </a:lvl1pPr>
            <a:lvl2pPr marL="742950" indent="-285750">
              <a:defRPr sz="2400" b="1" baseline="-25000">
                <a:solidFill>
                  <a:schemeClr val="tx1"/>
                </a:solidFill>
                <a:latin typeface="Times New Roman" pitchFamily="18" charset="0"/>
              </a:defRPr>
            </a:lvl2pPr>
            <a:lvl3pPr marL="1143000" indent="-228600">
              <a:defRPr sz="2400" b="1" baseline="-25000">
                <a:solidFill>
                  <a:schemeClr val="tx1"/>
                </a:solidFill>
                <a:latin typeface="Times New Roman" pitchFamily="18" charset="0"/>
              </a:defRPr>
            </a:lvl3pPr>
            <a:lvl4pPr marL="1600200" indent="-228600">
              <a:defRPr sz="2400" b="1" baseline="-25000">
                <a:solidFill>
                  <a:schemeClr val="tx1"/>
                </a:solidFill>
                <a:latin typeface="Times New Roman" pitchFamily="18" charset="0"/>
              </a:defRPr>
            </a:lvl4pPr>
            <a:lvl5pPr marL="2057400" indent="-228600">
              <a:defRPr sz="2400" b="1" baseline="-25000">
                <a:solidFill>
                  <a:schemeClr val="tx1"/>
                </a:solidFill>
                <a:latin typeface="Times New Roman" pitchFamily="18" charset="0"/>
              </a:defRPr>
            </a:lvl5pPr>
            <a:lvl6pPr marL="2514600" indent="-228600" eaLnBrk="0" fontAlgn="base" hangingPunct="0">
              <a:spcBef>
                <a:spcPct val="0"/>
              </a:spcBef>
              <a:spcAft>
                <a:spcPct val="0"/>
              </a:spcAft>
              <a:defRPr sz="2400" b="1" baseline="-25000">
                <a:solidFill>
                  <a:schemeClr val="tx1"/>
                </a:solidFill>
                <a:latin typeface="Times New Roman" pitchFamily="18" charset="0"/>
              </a:defRPr>
            </a:lvl6pPr>
            <a:lvl7pPr marL="2971800" indent="-228600" eaLnBrk="0" fontAlgn="base" hangingPunct="0">
              <a:spcBef>
                <a:spcPct val="0"/>
              </a:spcBef>
              <a:spcAft>
                <a:spcPct val="0"/>
              </a:spcAft>
              <a:defRPr sz="2400" b="1" baseline="-25000">
                <a:solidFill>
                  <a:schemeClr val="tx1"/>
                </a:solidFill>
                <a:latin typeface="Times New Roman" pitchFamily="18" charset="0"/>
              </a:defRPr>
            </a:lvl7pPr>
            <a:lvl8pPr marL="3429000" indent="-228600" eaLnBrk="0" fontAlgn="base" hangingPunct="0">
              <a:spcBef>
                <a:spcPct val="0"/>
              </a:spcBef>
              <a:spcAft>
                <a:spcPct val="0"/>
              </a:spcAft>
              <a:defRPr sz="2400" b="1" baseline="-25000">
                <a:solidFill>
                  <a:schemeClr val="tx1"/>
                </a:solidFill>
                <a:latin typeface="Times New Roman" pitchFamily="18" charset="0"/>
              </a:defRPr>
            </a:lvl8pPr>
            <a:lvl9pPr marL="3886200" indent="-228600" eaLnBrk="0" fontAlgn="base" hangingPunct="0">
              <a:spcBef>
                <a:spcPct val="0"/>
              </a:spcBef>
              <a:spcAft>
                <a:spcPct val="0"/>
              </a:spcAft>
              <a:defRPr sz="2400" b="1" baseline="-25000">
                <a:solidFill>
                  <a:schemeClr val="tx1"/>
                </a:solidFill>
                <a:latin typeface="Times New Roman" pitchFamily="18" charset="0"/>
              </a:defRPr>
            </a:lvl9pPr>
          </a:lstStyle>
          <a:p>
            <a:pPr eaLnBrk="1" hangingPunct="1"/>
            <a:r>
              <a:rPr lang="en-GB" altLang="en-US" sz="1600" baseline="30000" dirty="0">
                <a:solidFill>
                  <a:schemeClr val="tx2"/>
                </a:solidFill>
                <a:latin typeface="Arial" charset="0"/>
              </a:rPr>
              <a:t>3</a:t>
            </a:r>
            <a:r>
              <a:rPr lang="en-GB" altLang="en-US" sz="1600" baseline="0" dirty="0">
                <a:solidFill>
                  <a:schemeClr val="tx2"/>
                </a:solidFill>
                <a:latin typeface="Arial" charset="0"/>
              </a:rPr>
              <a:t>He</a:t>
            </a:r>
            <a:endParaRPr lang="en-US" altLang="en-US" sz="1600" baseline="0" dirty="0">
              <a:solidFill>
                <a:schemeClr val="tx2"/>
              </a:solidFill>
              <a:latin typeface="Arial" charset="0"/>
            </a:endParaRPr>
          </a:p>
        </p:txBody>
      </p:sp>
      <p:sp>
        <p:nvSpPr>
          <p:cNvPr id="26653" name="Rectangle 29"/>
          <p:cNvSpPr>
            <a:spLocks noChangeArrowheads="1"/>
          </p:cNvSpPr>
          <p:nvPr/>
        </p:nvSpPr>
        <p:spPr bwMode="auto">
          <a:xfrm rot="-5400000">
            <a:off x="1715294" y="2372519"/>
            <a:ext cx="850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baseline="-25000">
                <a:solidFill>
                  <a:schemeClr val="tx1"/>
                </a:solidFill>
                <a:latin typeface="Times New Roman" pitchFamily="18" charset="0"/>
              </a:defRPr>
            </a:lvl1pPr>
            <a:lvl2pPr marL="742950" indent="-285750">
              <a:defRPr sz="2400" b="1" baseline="-25000">
                <a:solidFill>
                  <a:schemeClr val="tx1"/>
                </a:solidFill>
                <a:latin typeface="Times New Roman" pitchFamily="18" charset="0"/>
              </a:defRPr>
            </a:lvl2pPr>
            <a:lvl3pPr marL="1143000" indent="-228600">
              <a:defRPr sz="2400" b="1" baseline="-25000">
                <a:solidFill>
                  <a:schemeClr val="tx1"/>
                </a:solidFill>
                <a:latin typeface="Times New Roman" pitchFamily="18" charset="0"/>
              </a:defRPr>
            </a:lvl3pPr>
            <a:lvl4pPr marL="1600200" indent="-228600">
              <a:defRPr sz="2400" b="1" baseline="-25000">
                <a:solidFill>
                  <a:schemeClr val="tx1"/>
                </a:solidFill>
                <a:latin typeface="Times New Roman" pitchFamily="18" charset="0"/>
              </a:defRPr>
            </a:lvl4pPr>
            <a:lvl5pPr marL="2057400" indent="-228600">
              <a:defRPr sz="2400" b="1" baseline="-25000">
                <a:solidFill>
                  <a:schemeClr val="tx1"/>
                </a:solidFill>
                <a:latin typeface="Times New Roman" pitchFamily="18" charset="0"/>
              </a:defRPr>
            </a:lvl5pPr>
            <a:lvl6pPr marL="2514600" indent="-228600" eaLnBrk="0" fontAlgn="base" hangingPunct="0">
              <a:spcBef>
                <a:spcPct val="0"/>
              </a:spcBef>
              <a:spcAft>
                <a:spcPct val="0"/>
              </a:spcAft>
              <a:defRPr sz="2400" b="1" baseline="-25000">
                <a:solidFill>
                  <a:schemeClr val="tx1"/>
                </a:solidFill>
                <a:latin typeface="Times New Roman" pitchFamily="18" charset="0"/>
              </a:defRPr>
            </a:lvl6pPr>
            <a:lvl7pPr marL="2971800" indent="-228600" eaLnBrk="0" fontAlgn="base" hangingPunct="0">
              <a:spcBef>
                <a:spcPct val="0"/>
              </a:spcBef>
              <a:spcAft>
                <a:spcPct val="0"/>
              </a:spcAft>
              <a:defRPr sz="2400" b="1" baseline="-25000">
                <a:solidFill>
                  <a:schemeClr val="tx1"/>
                </a:solidFill>
                <a:latin typeface="Times New Roman" pitchFamily="18" charset="0"/>
              </a:defRPr>
            </a:lvl7pPr>
            <a:lvl8pPr marL="3429000" indent="-228600" eaLnBrk="0" fontAlgn="base" hangingPunct="0">
              <a:spcBef>
                <a:spcPct val="0"/>
              </a:spcBef>
              <a:spcAft>
                <a:spcPct val="0"/>
              </a:spcAft>
              <a:defRPr sz="2400" b="1" baseline="-25000">
                <a:solidFill>
                  <a:schemeClr val="tx1"/>
                </a:solidFill>
                <a:latin typeface="Times New Roman" pitchFamily="18" charset="0"/>
              </a:defRPr>
            </a:lvl8pPr>
            <a:lvl9pPr marL="3886200" indent="-228600" eaLnBrk="0" fontAlgn="base" hangingPunct="0">
              <a:spcBef>
                <a:spcPct val="0"/>
              </a:spcBef>
              <a:spcAft>
                <a:spcPct val="0"/>
              </a:spcAft>
              <a:defRPr sz="2400" b="1" baseline="-25000">
                <a:solidFill>
                  <a:schemeClr val="tx1"/>
                </a:solidFill>
                <a:latin typeface="Times New Roman" pitchFamily="18" charset="0"/>
              </a:defRPr>
            </a:lvl9pPr>
          </a:lstStyle>
          <a:p>
            <a:pPr eaLnBrk="1" hangingPunct="1"/>
            <a:r>
              <a:rPr lang="en-GB" altLang="en-US" sz="1800" baseline="0">
                <a:latin typeface="Arial" charset="0"/>
              </a:rPr>
              <a:t>Low </a:t>
            </a:r>
            <a:r>
              <a:rPr lang="en-GB" altLang="en-US" sz="1800" i="1" baseline="0">
                <a:latin typeface="Arial" charset="0"/>
              </a:rPr>
              <a:t>T</a:t>
            </a:r>
            <a:endParaRPr lang="en-US" altLang="en-US" sz="1800" i="1" baseline="0">
              <a:latin typeface="Arial" charset="0"/>
            </a:endParaRPr>
          </a:p>
        </p:txBody>
      </p:sp>
      <p:sp>
        <p:nvSpPr>
          <p:cNvPr id="26654" name="Rectangle 30"/>
          <p:cNvSpPr>
            <a:spLocks noChangeArrowheads="1"/>
          </p:cNvSpPr>
          <p:nvPr/>
        </p:nvSpPr>
        <p:spPr bwMode="auto">
          <a:xfrm rot="-5400000">
            <a:off x="8182769" y="5152231"/>
            <a:ext cx="1377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baseline="-25000">
                <a:solidFill>
                  <a:schemeClr val="tx1"/>
                </a:solidFill>
                <a:latin typeface="Times New Roman" pitchFamily="18" charset="0"/>
              </a:defRPr>
            </a:lvl1pPr>
            <a:lvl2pPr marL="742950" indent="-285750">
              <a:defRPr sz="2400" b="1" baseline="-25000">
                <a:solidFill>
                  <a:schemeClr val="tx1"/>
                </a:solidFill>
                <a:latin typeface="Times New Roman" pitchFamily="18" charset="0"/>
              </a:defRPr>
            </a:lvl2pPr>
            <a:lvl3pPr marL="1143000" indent="-228600">
              <a:defRPr sz="2400" b="1" baseline="-25000">
                <a:solidFill>
                  <a:schemeClr val="tx1"/>
                </a:solidFill>
                <a:latin typeface="Times New Roman" pitchFamily="18" charset="0"/>
              </a:defRPr>
            </a:lvl3pPr>
            <a:lvl4pPr marL="1600200" indent="-228600">
              <a:defRPr sz="2400" b="1" baseline="-25000">
                <a:solidFill>
                  <a:schemeClr val="tx1"/>
                </a:solidFill>
                <a:latin typeface="Times New Roman" pitchFamily="18" charset="0"/>
              </a:defRPr>
            </a:lvl4pPr>
            <a:lvl5pPr marL="2057400" indent="-228600">
              <a:defRPr sz="2400" b="1" baseline="-25000">
                <a:solidFill>
                  <a:schemeClr val="tx1"/>
                </a:solidFill>
                <a:latin typeface="Times New Roman" pitchFamily="18" charset="0"/>
              </a:defRPr>
            </a:lvl5pPr>
            <a:lvl6pPr marL="2514600" indent="-228600" eaLnBrk="0" fontAlgn="base" hangingPunct="0">
              <a:spcBef>
                <a:spcPct val="0"/>
              </a:spcBef>
              <a:spcAft>
                <a:spcPct val="0"/>
              </a:spcAft>
              <a:defRPr sz="2400" b="1" baseline="-25000">
                <a:solidFill>
                  <a:schemeClr val="tx1"/>
                </a:solidFill>
                <a:latin typeface="Times New Roman" pitchFamily="18" charset="0"/>
              </a:defRPr>
            </a:lvl6pPr>
            <a:lvl7pPr marL="2971800" indent="-228600" eaLnBrk="0" fontAlgn="base" hangingPunct="0">
              <a:spcBef>
                <a:spcPct val="0"/>
              </a:spcBef>
              <a:spcAft>
                <a:spcPct val="0"/>
              </a:spcAft>
              <a:defRPr sz="2400" b="1" baseline="-25000">
                <a:solidFill>
                  <a:schemeClr val="tx1"/>
                </a:solidFill>
                <a:latin typeface="Times New Roman" pitchFamily="18" charset="0"/>
              </a:defRPr>
            </a:lvl7pPr>
            <a:lvl8pPr marL="3429000" indent="-228600" eaLnBrk="0" fontAlgn="base" hangingPunct="0">
              <a:spcBef>
                <a:spcPct val="0"/>
              </a:spcBef>
              <a:spcAft>
                <a:spcPct val="0"/>
              </a:spcAft>
              <a:defRPr sz="2400" b="1" baseline="-25000">
                <a:solidFill>
                  <a:schemeClr val="tx1"/>
                </a:solidFill>
                <a:latin typeface="Times New Roman" pitchFamily="18" charset="0"/>
              </a:defRPr>
            </a:lvl8pPr>
            <a:lvl9pPr marL="3886200" indent="-228600" eaLnBrk="0" fontAlgn="base" hangingPunct="0">
              <a:spcBef>
                <a:spcPct val="0"/>
              </a:spcBef>
              <a:spcAft>
                <a:spcPct val="0"/>
              </a:spcAft>
              <a:defRPr sz="2400" b="1" baseline="-25000">
                <a:solidFill>
                  <a:schemeClr val="tx1"/>
                </a:solidFill>
                <a:latin typeface="Times New Roman" pitchFamily="18" charset="0"/>
              </a:defRPr>
            </a:lvl9pPr>
          </a:lstStyle>
          <a:p>
            <a:pPr eaLnBrk="1" hangingPunct="1"/>
            <a:r>
              <a:rPr lang="en-GB" altLang="en-US" sz="1800" baseline="0">
                <a:solidFill>
                  <a:srgbClr val="0000FF"/>
                </a:solidFill>
                <a:latin typeface="Arial" charset="0"/>
              </a:rPr>
              <a:t>Ultra-low </a:t>
            </a:r>
            <a:r>
              <a:rPr lang="en-GB" altLang="en-US" sz="1800" i="1" baseline="0">
                <a:solidFill>
                  <a:srgbClr val="0000FF"/>
                </a:solidFill>
                <a:latin typeface="Arial" charset="0"/>
              </a:rPr>
              <a:t>T</a:t>
            </a:r>
            <a:endParaRPr lang="en-US" altLang="en-US" sz="1800" i="1" baseline="0">
              <a:solidFill>
                <a:srgbClr val="0000FF"/>
              </a:solidFill>
              <a:latin typeface="Arial" charset="0"/>
            </a:endParaRPr>
          </a:p>
        </p:txBody>
      </p:sp>
      <p:sp>
        <p:nvSpPr>
          <p:cNvPr id="80927" name="Freeform 31"/>
          <p:cNvSpPr>
            <a:spLocks/>
          </p:cNvSpPr>
          <p:nvPr/>
        </p:nvSpPr>
        <p:spPr bwMode="auto">
          <a:xfrm>
            <a:off x="3440113" y="1676400"/>
            <a:ext cx="2823368" cy="1447800"/>
          </a:xfrm>
          <a:custGeom>
            <a:avLst/>
            <a:gdLst/>
            <a:ahLst/>
            <a:cxnLst>
              <a:cxn ang="0">
                <a:pos x="0" y="0"/>
              </a:cxn>
              <a:cxn ang="0">
                <a:pos x="576" y="240"/>
              </a:cxn>
              <a:cxn ang="0">
                <a:pos x="1008" y="624"/>
              </a:cxn>
              <a:cxn ang="0">
                <a:pos x="1296" y="912"/>
              </a:cxn>
            </a:cxnLst>
            <a:rect l="0" t="0" r="r" b="b"/>
            <a:pathLst>
              <a:path w="1296" h="912">
                <a:moveTo>
                  <a:pt x="0" y="0"/>
                </a:moveTo>
                <a:cubicBezTo>
                  <a:pt x="204" y="68"/>
                  <a:pt x="408" y="136"/>
                  <a:pt x="576" y="240"/>
                </a:cubicBezTo>
                <a:cubicBezTo>
                  <a:pt x="744" y="344"/>
                  <a:pt x="888" y="512"/>
                  <a:pt x="1008" y="624"/>
                </a:cubicBezTo>
                <a:cubicBezTo>
                  <a:pt x="1128" y="736"/>
                  <a:pt x="1212" y="824"/>
                  <a:pt x="1296" y="912"/>
                </a:cubicBezTo>
              </a:path>
            </a:pathLst>
          </a:custGeom>
          <a:noFill/>
          <a:ln w="25400">
            <a:solidFill>
              <a:srgbClr val="0000FF"/>
            </a:solidFill>
            <a:round/>
            <a:headEnd/>
            <a:tailEnd/>
          </a:ln>
          <a:effectLst/>
        </p:spPr>
        <p:txBody>
          <a:bodyPr/>
          <a:lstStyle/>
          <a:p>
            <a:pPr>
              <a:defRPr/>
            </a:pPr>
            <a:endParaRPr lang="en-US">
              <a:effectLst>
                <a:outerShdw blurRad="38100" dist="38100" dir="2700000" algn="tl">
                  <a:srgbClr val="000000">
                    <a:alpha val="43137"/>
                  </a:srgbClr>
                </a:outerShdw>
              </a:effectLst>
            </a:endParaRPr>
          </a:p>
        </p:txBody>
      </p:sp>
      <p:sp>
        <p:nvSpPr>
          <p:cNvPr id="80928" name="Freeform 32"/>
          <p:cNvSpPr>
            <a:spLocks/>
          </p:cNvSpPr>
          <p:nvPr/>
        </p:nvSpPr>
        <p:spPr bwMode="auto">
          <a:xfrm>
            <a:off x="6026150" y="3276600"/>
            <a:ext cx="603250" cy="1295400"/>
          </a:xfrm>
          <a:custGeom>
            <a:avLst/>
            <a:gdLst/>
            <a:ahLst/>
            <a:cxnLst>
              <a:cxn ang="0">
                <a:pos x="0" y="0"/>
              </a:cxn>
              <a:cxn ang="0">
                <a:pos x="48" y="192"/>
              </a:cxn>
              <a:cxn ang="0">
                <a:pos x="192" y="432"/>
              </a:cxn>
              <a:cxn ang="0">
                <a:pos x="432" y="864"/>
              </a:cxn>
            </a:cxnLst>
            <a:rect l="0" t="0" r="r" b="b"/>
            <a:pathLst>
              <a:path w="432" h="864">
                <a:moveTo>
                  <a:pt x="0" y="0"/>
                </a:moveTo>
                <a:cubicBezTo>
                  <a:pt x="8" y="60"/>
                  <a:pt x="16" y="120"/>
                  <a:pt x="48" y="192"/>
                </a:cubicBezTo>
                <a:cubicBezTo>
                  <a:pt x="80" y="264"/>
                  <a:pt x="128" y="320"/>
                  <a:pt x="192" y="432"/>
                </a:cubicBezTo>
                <a:cubicBezTo>
                  <a:pt x="256" y="544"/>
                  <a:pt x="344" y="704"/>
                  <a:pt x="432" y="864"/>
                </a:cubicBezTo>
              </a:path>
            </a:pathLst>
          </a:custGeom>
          <a:noFill/>
          <a:ln w="50800">
            <a:solidFill>
              <a:schemeClr val="tx1"/>
            </a:solidFill>
            <a:round/>
            <a:headEnd/>
            <a:tailEnd/>
          </a:ln>
          <a:effectLst/>
        </p:spPr>
        <p:txBody>
          <a:bodyPr/>
          <a:lstStyle/>
          <a:p>
            <a:pPr>
              <a:defRPr/>
            </a:pPr>
            <a:endParaRPr lang="en-US">
              <a:effectLst>
                <a:outerShdw blurRad="38100" dist="38100" dir="2700000" algn="tl">
                  <a:srgbClr val="000000">
                    <a:alpha val="43137"/>
                  </a:srgbClr>
                </a:outerShdw>
              </a:effectLst>
            </a:endParaRPr>
          </a:p>
        </p:txBody>
      </p:sp>
      <p:sp>
        <p:nvSpPr>
          <p:cNvPr id="80929" name="Freeform 33"/>
          <p:cNvSpPr>
            <a:spLocks/>
          </p:cNvSpPr>
          <p:nvPr/>
        </p:nvSpPr>
        <p:spPr bwMode="auto">
          <a:xfrm>
            <a:off x="7467600" y="4648200"/>
            <a:ext cx="495300" cy="457200"/>
          </a:xfrm>
          <a:custGeom>
            <a:avLst/>
            <a:gdLst/>
            <a:ahLst/>
            <a:cxnLst>
              <a:cxn ang="0">
                <a:pos x="0" y="0"/>
              </a:cxn>
              <a:cxn ang="0">
                <a:pos x="48" y="192"/>
              </a:cxn>
              <a:cxn ang="0">
                <a:pos x="144" y="240"/>
              </a:cxn>
              <a:cxn ang="0">
                <a:pos x="288" y="288"/>
              </a:cxn>
            </a:cxnLst>
            <a:rect l="0" t="0" r="r" b="b"/>
            <a:pathLst>
              <a:path w="288" h="288">
                <a:moveTo>
                  <a:pt x="0" y="0"/>
                </a:moveTo>
                <a:cubicBezTo>
                  <a:pt x="12" y="76"/>
                  <a:pt x="24" y="152"/>
                  <a:pt x="48" y="192"/>
                </a:cubicBezTo>
                <a:cubicBezTo>
                  <a:pt x="72" y="232"/>
                  <a:pt x="104" y="224"/>
                  <a:pt x="144" y="240"/>
                </a:cubicBezTo>
                <a:cubicBezTo>
                  <a:pt x="184" y="256"/>
                  <a:pt x="236" y="272"/>
                  <a:pt x="288" y="288"/>
                </a:cubicBezTo>
              </a:path>
            </a:pathLst>
          </a:custGeom>
          <a:noFill/>
          <a:ln w="50800">
            <a:solidFill>
              <a:srgbClr val="FF0000"/>
            </a:solidFill>
            <a:round/>
            <a:headEnd/>
            <a:tailEnd/>
          </a:ln>
          <a:effectLst/>
        </p:spPr>
        <p:txBody>
          <a:bodyPr/>
          <a:lstStyle/>
          <a:p>
            <a:pPr>
              <a:defRPr/>
            </a:pPr>
            <a:endParaRPr lang="en-US">
              <a:effectLst>
                <a:outerShdw blurRad="38100" dist="38100" dir="2700000" algn="tl">
                  <a:srgbClr val="000000">
                    <a:alpha val="43137"/>
                  </a:srgbClr>
                </a:outerShdw>
              </a:effectLst>
            </a:endParaRPr>
          </a:p>
        </p:txBody>
      </p:sp>
      <p:sp>
        <p:nvSpPr>
          <p:cNvPr id="80930" name="Freeform 34"/>
          <p:cNvSpPr>
            <a:spLocks/>
          </p:cNvSpPr>
          <p:nvPr/>
        </p:nvSpPr>
        <p:spPr bwMode="auto">
          <a:xfrm>
            <a:off x="7980363" y="5105400"/>
            <a:ext cx="412750" cy="762000"/>
          </a:xfrm>
          <a:custGeom>
            <a:avLst/>
            <a:gdLst/>
            <a:ahLst/>
            <a:cxnLst>
              <a:cxn ang="0">
                <a:pos x="0" y="0"/>
              </a:cxn>
              <a:cxn ang="0">
                <a:pos x="48" y="192"/>
              </a:cxn>
              <a:cxn ang="0">
                <a:pos x="144" y="240"/>
              </a:cxn>
              <a:cxn ang="0">
                <a:pos x="288" y="288"/>
              </a:cxn>
            </a:cxnLst>
            <a:rect l="0" t="0" r="r" b="b"/>
            <a:pathLst>
              <a:path w="288" h="288">
                <a:moveTo>
                  <a:pt x="0" y="0"/>
                </a:moveTo>
                <a:cubicBezTo>
                  <a:pt x="12" y="76"/>
                  <a:pt x="24" y="152"/>
                  <a:pt x="48" y="192"/>
                </a:cubicBezTo>
                <a:cubicBezTo>
                  <a:pt x="72" y="232"/>
                  <a:pt x="104" y="224"/>
                  <a:pt x="144" y="240"/>
                </a:cubicBezTo>
                <a:cubicBezTo>
                  <a:pt x="184" y="256"/>
                  <a:pt x="236" y="272"/>
                  <a:pt x="288" y="288"/>
                </a:cubicBezTo>
              </a:path>
            </a:pathLst>
          </a:custGeom>
          <a:noFill/>
          <a:ln w="50800">
            <a:solidFill>
              <a:srgbClr val="FF0000"/>
            </a:solidFill>
            <a:round/>
            <a:headEnd/>
            <a:tailEnd/>
          </a:ln>
          <a:effectLst/>
        </p:spPr>
        <p:txBody>
          <a:bodyPr/>
          <a:lstStyle/>
          <a:p>
            <a:pPr>
              <a:defRPr/>
            </a:pPr>
            <a:endParaRPr lang="en-US">
              <a:effectLst>
                <a:outerShdw blurRad="38100" dist="38100" dir="2700000" algn="tl">
                  <a:srgbClr val="000000">
                    <a:alpha val="43137"/>
                  </a:srgbClr>
                </a:outerShdw>
              </a:effectLst>
            </a:endParaRPr>
          </a:p>
        </p:txBody>
      </p:sp>
      <p:sp>
        <p:nvSpPr>
          <p:cNvPr id="80931" name="Rectangle 35"/>
          <p:cNvSpPr>
            <a:spLocks noChangeArrowheads="1"/>
          </p:cNvSpPr>
          <p:nvPr/>
        </p:nvSpPr>
        <p:spPr bwMode="auto">
          <a:xfrm>
            <a:off x="1295400" y="5638800"/>
            <a:ext cx="531813" cy="338138"/>
          </a:xfrm>
          <a:prstGeom prst="rect">
            <a:avLst/>
          </a:prstGeom>
          <a:noFill/>
          <a:ln w="9525">
            <a:noFill/>
            <a:miter lim="800000"/>
            <a:headEnd/>
            <a:tailEnd/>
          </a:ln>
          <a:effectLst/>
        </p:spPr>
        <p:txBody>
          <a:bodyPr wrap="none">
            <a:spAutoFit/>
          </a:bodyPr>
          <a:lstStyle/>
          <a:p>
            <a:pPr eaLnBrk="1" hangingPunct="1">
              <a:defRPr/>
            </a:pPr>
            <a:r>
              <a:rPr lang="en-GB" sz="1600" baseline="0">
                <a:solidFill>
                  <a:schemeClr val="tx2"/>
                </a:solidFill>
                <a:effectLst>
                  <a:outerShdw blurRad="38100" dist="38100" dir="2700000" algn="tl">
                    <a:srgbClr val="FFFFFF"/>
                  </a:outerShdw>
                </a:effectLst>
                <a:latin typeface="Arial" charset="0"/>
              </a:rPr>
              <a:t>10</a:t>
            </a:r>
            <a:r>
              <a:rPr lang="en-GB" sz="1600" baseline="30000">
                <a:solidFill>
                  <a:schemeClr val="tx2"/>
                </a:solidFill>
                <a:effectLst>
                  <a:outerShdw blurRad="38100" dist="38100" dir="2700000" algn="tl">
                    <a:srgbClr val="FFFFFF"/>
                  </a:outerShdw>
                </a:effectLst>
                <a:latin typeface="Arial" charset="0"/>
              </a:rPr>
              <a:t>-5</a:t>
            </a:r>
            <a:endParaRPr lang="en-US" sz="1600" baseline="0">
              <a:solidFill>
                <a:schemeClr val="tx2"/>
              </a:solidFill>
              <a:effectLst>
                <a:outerShdw blurRad="38100" dist="38100" dir="2700000" algn="tl">
                  <a:srgbClr val="FFFFFF"/>
                </a:outerShdw>
              </a:effectLst>
              <a:latin typeface="Arial" charset="0"/>
            </a:endParaRPr>
          </a:p>
        </p:txBody>
      </p:sp>
      <p:sp>
        <p:nvSpPr>
          <p:cNvPr id="80932" name="Line 36"/>
          <p:cNvSpPr>
            <a:spLocks noChangeShapeType="1"/>
          </p:cNvSpPr>
          <p:nvPr/>
        </p:nvSpPr>
        <p:spPr bwMode="auto">
          <a:xfrm>
            <a:off x="6629400" y="4191000"/>
            <a:ext cx="773113" cy="447675"/>
          </a:xfrm>
          <a:prstGeom prst="line">
            <a:avLst/>
          </a:prstGeom>
          <a:noFill/>
          <a:ln w="50800">
            <a:solidFill>
              <a:srgbClr val="0000FF"/>
            </a:solidFill>
            <a:round/>
            <a:headEnd/>
            <a:tailEnd/>
          </a:ln>
          <a:effectLst/>
        </p:spPr>
        <p:txBody>
          <a:bodyPr/>
          <a:lstStyle/>
          <a:p>
            <a:pPr>
              <a:defRPr/>
            </a:pPr>
            <a:endParaRPr lang="en-US">
              <a:effectLst>
                <a:outerShdw blurRad="38100" dist="38100" dir="2700000" algn="tl">
                  <a:srgbClr val="000000">
                    <a:alpha val="43137"/>
                  </a:srgbClr>
                </a:outerShdw>
              </a:effectLst>
            </a:endParaRPr>
          </a:p>
        </p:txBody>
      </p:sp>
      <p:sp>
        <p:nvSpPr>
          <p:cNvPr id="26661" name="Rectangle 37"/>
          <p:cNvSpPr>
            <a:spLocks noChangeArrowheads="1"/>
          </p:cNvSpPr>
          <p:nvPr/>
        </p:nvSpPr>
        <p:spPr bwMode="auto">
          <a:xfrm>
            <a:off x="6400800" y="3276600"/>
            <a:ext cx="2747963" cy="584200"/>
          </a:xfrm>
          <a:prstGeom prst="rect">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baseline="-25000">
                <a:solidFill>
                  <a:schemeClr val="tx1"/>
                </a:solidFill>
                <a:latin typeface="Times New Roman" pitchFamily="18" charset="0"/>
              </a:defRPr>
            </a:lvl1pPr>
            <a:lvl2pPr marL="742950" indent="-285750">
              <a:defRPr sz="2400" b="1" baseline="-25000">
                <a:solidFill>
                  <a:schemeClr val="tx1"/>
                </a:solidFill>
                <a:latin typeface="Times New Roman" pitchFamily="18" charset="0"/>
              </a:defRPr>
            </a:lvl2pPr>
            <a:lvl3pPr marL="1143000" indent="-228600">
              <a:defRPr sz="2400" b="1" baseline="-25000">
                <a:solidFill>
                  <a:schemeClr val="tx1"/>
                </a:solidFill>
                <a:latin typeface="Times New Roman" pitchFamily="18" charset="0"/>
              </a:defRPr>
            </a:lvl3pPr>
            <a:lvl4pPr marL="1600200" indent="-228600">
              <a:defRPr sz="2400" b="1" baseline="-25000">
                <a:solidFill>
                  <a:schemeClr val="tx1"/>
                </a:solidFill>
                <a:latin typeface="Times New Roman" pitchFamily="18" charset="0"/>
              </a:defRPr>
            </a:lvl4pPr>
            <a:lvl5pPr marL="2057400" indent="-228600">
              <a:defRPr sz="2400" b="1" baseline="-25000">
                <a:solidFill>
                  <a:schemeClr val="tx1"/>
                </a:solidFill>
                <a:latin typeface="Times New Roman" pitchFamily="18" charset="0"/>
              </a:defRPr>
            </a:lvl5pPr>
            <a:lvl6pPr marL="2514600" indent="-228600" eaLnBrk="0" fontAlgn="base" hangingPunct="0">
              <a:spcBef>
                <a:spcPct val="0"/>
              </a:spcBef>
              <a:spcAft>
                <a:spcPct val="0"/>
              </a:spcAft>
              <a:defRPr sz="2400" b="1" baseline="-25000">
                <a:solidFill>
                  <a:schemeClr val="tx1"/>
                </a:solidFill>
                <a:latin typeface="Times New Roman" pitchFamily="18" charset="0"/>
              </a:defRPr>
            </a:lvl6pPr>
            <a:lvl7pPr marL="2971800" indent="-228600" eaLnBrk="0" fontAlgn="base" hangingPunct="0">
              <a:spcBef>
                <a:spcPct val="0"/>
              </a:spcBef>
              <a:spcAft>
                <a:spcPct val="0"/>
              </a:spcAft>
              <a:defRPr sz="2400" b="1" baseline="-25000">
                <a:solidFill>
                  <a:schemeClr val="tx1"/>
                </a:solidFill>
                <a:latin typeface="Times New Roman" pitchFamily="18" charset="0"/>
              </a:defRPr>
            </a:lvl7pPr>
            <a:lvl8pPr marL="3429000" indent="-228600" eaLnBrk="0" fontAlgn="base" hangingPunct="0">
              <a:spcBef>
                <a:spcPct val="0"/>
              </a:spcBef>
              <a:spcAft>
                <a:spcPct val="0"/>
              </a:spcAft>
              <a:defRPr sz="2400" b="1" baseline="-25000">
                <a:solidFill>
                  <a:schemeClr val="tx1"/>
                </a:solidFill>
                <a:latin typeface="Times New Roman" pitchFamily="18" charset="0"/>
              </a:defRPr>
            </a:lvl8pPr>
            <a:lvl9pPr marL="3886200" indent="-228600" eaLnBrk="0" fontAlgn="base" hangingPunct="0">
              <a:spcBef>
                <a:spcPct val="0"/>
              </a:spcBef>
              <a:spcAft>
                <a:spcPct val="0"/>
              </a:spcAft>
              <a:defRPr sz="2400" b="1" baseline="-25000">
                <a:solidFill>
                  <a:schemeClr val="tx1"/>
                </a:solidFill>
                <a:latin typeface="Times New Roman" pitchFamily="18" charset="0"/>
              </a:defRPr>
            </a:lvl9pPr>
          </a:lstStyle>
          <a:p>
            <a:pPr algn="ctr" eaLnBrk="1" hangingPunct="1"/>
            <a:r>
              <a:rPr lang="en-GB" altLang="en-US" sz="1600" baseline="0" dirty="0">
                <a:latin typeface="Arial" charset="0"/>
              </a:rPr>
              <a:t>Magnetic refrigeration,</a:t>
            </a:r>
          </a:p>
          <a:p>
            <a:pPr algn="ctr" eaLnBrk="1" hangingPunct="1"/>
            <a:r>
              <a:rPr lang="en-GB" altLang="en-US" sz="1600" baseline="0" dirty="0" smtClean="0">
                <a:latin typeface="Arial" charset="0"/>
              </a:rPr>
              <a:t>electronic </a:t>
            </a:r>
            <a:r>
              <a:rPr lang="en-GB" altLang="en-US" sz="1600" baseline="0" dirty="0">
                <a:latin typeface="Arial" charset="0"/>
              </a:rPr>
              <a:t>mag. moments</a:t>
            </a:r>
            <a:endParaRPr lang="en-US" altLang="en-US" sz="1600" baseline="0" dirty="0">
              <a:latin typeface="Arial" charset="0"/>
            </a:endParaRPr>
          </a:p>
        </p:txBody>
      </p:sp>
      <p:sp>
        <p:nvSpPr>
          <p:cNvPr id="26662" name="Rectangle 38"/>
          <p:cNvSpPr>
            <a:spLocks noChangeArrowheads="1"/>
          </p:cNvSpPr>
          <p:nvPr/>
        </p:nvSpPr>
        <p:spPr bwMode="auto">
          <a:xfrm>
            <a:off x="5486400" y="5486400"/>
            <a:ext cx="2420938" cy="58420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baseline="-25000">
                <a:solidFill>
                  <a:schemeClr val="tx1"/>
                </a:solidFill>
                <a:latin typeface="Times New Roman" pitchFamily="18" charset="0"/>
              </a:defRPr>
            </a:lvl1pPr>
            <a:lvl2pPr marL="742950" indent="-285750">
              <a:defRPr sz="2400" b="1" baseline="-25000">
                <a:solidFill>
                  <a:schemeClr val="tx1"/>
                </a:solidFill>
                <a:latin typeface="Times New Roman" pitchFamily="18" charset="0"/>
              </a:defRPr>
            </a:lvl2pPr>
            <a:lvl3pPr marL="1143000" indent="-228600">
              <a:defRPr sz="2400" b="1" baseline="-25000">
                <a:solidFill>
                  <a:schemeClr val="tx1"/>
                </a:solidFill>
                <a:latin typeface="Times New Roman" pitchFamily="18" charset="0"/>
              </a:defRPr>
            </a:lvl3pPr>
            <a:lvl4pPr marL="1600200" indent="-228600">
              <a:defRPr sz="2400" b="1" baseline="-25000">
                <a:solidFill>
                  <a:schemeClr val="tx1"/>
                </a:solidFill>
                <a:latin typeface="Times New Roman" pitchFamily="18" charset="0"/>
              </a:defRPr>
            </a:lvl4pPr>
            <a:lvl5pPr marL="2057400" indent="-228600">
              <a:defRPr sz="2400" b="1" baseline="-25000">
                <a:solidFill>
                  <a:schemeClr val="tx1"/>
                </a:solidFill>
                <a:latin typeface="Times New Roman" pitchFamily="18" charset="0"/>
              </a:defRPr>
            </a:lvl5pPr>
            <a:lvl6pPr marL="2514600" indent="-228600" eaLnBrk="0" fontAlgn="base" hangingPunct="0">
              <a:spcBef>
                <a:spcPct val="0"/>
              </a:spcBef>
              <a:spcAft>
                <a:spcPct val="0"/>
              </a:spcAft>
              <a:defRPr sz="2400" b="1" baseline="-25000">
                <a:solidFill>
                  <a:schemeClr val="tx1"/>
                </a:solidFill>
                <a:latin typeface="Times New Roman" pitchFamily="18" charset="0"/>
              </a:defRPr>
            </a:lvl6pPr>
            <a:lvl7pPr marL="2971800" indent="-228600" eaLnBrk="0" fontAlgn="base" hangingPunct="0">
              <a:spcBef>
                <a:spcPct val="0"/>
              </a:spcBef>
              <a:spcAft>
                <a:spcPct val="0"/>
              </a:spcAft>
              <a:defRPr sz="2400" b="1" baseline="-25000">
                <a:solidFill>
                  <a:schemeClr val="tx1"/>
                </a:solidFill>
                <a:latin typeface="Times New Roman" pitchFamily="18" charset="0"/>
              </a:defRPr>
            </a:lvl7pPr>
            <a:lvl8pPr marL="3429000" indent="-228600" eaLnBrk="0" fontAlgn="base" hangingPunct="0">
              <a:spcBef>
                <a:spcPct val="0"/>
              </a:spcBef>
              <a:spcAft>
                <a:spcPct val="0"/>
              </a:spcAft>
              <a:defRPr sz="2400" b="1" baseline="-25000">
                <a:solidFill>
                  <a:schemeClr val="tx1"/>
                </a:solidFill>
                <a:latin typeface="Times New Roman" pitchFamily="18" charset="0"/>
              </a:defRPr>
            </a:lvl8pPr>
            <a:lvl9pPr marL="3886200" indent="-228600" eaLnBrk="0" fontAlgn="base" hangingPunct="0">
              <a:spcBef>
                <a:spcPct val="0"/>
              </a:spcBef>
              <a:spcAft>
                <a:spcPct val="0"/>
              </a:spcAft>
              <a:defRPr sz="2400" b="1" baseline="-25000">
                <a:solidFill>
                  <a:schemeClr val="tx1"/>
                </a:solidFill>
                <a:latin typeface="Times New Roman" pitchFamily="18" charset="0"/>
              </a:defRPr>
            </a:lvl9pPr>
          </a:lstStyle>
          <a:p>
            <a:pPr algn="ctr" eaLnBrk="1" hangingPunct="1"/>
            <a:r>
              <a:rPr lang="en-GB" altLang="en-US" sz="1600" baseline="0">
                <a:solidFill>
                  <a:srgbClr val="FF0000"/>
                </a:solidFill>
                <a:latin typeface="Arial" charset="0"/>
              </a:rPr>
              <a:t>Magnetic refrigeration,</a:t>
            </a:r>
          </a:p>
          <a:p>
            <a:pPr algn="ctr" eaLnBrk="1" hangingPunct="1"/>
            <a:r>
              <a:rPr lang="en-GB" altLang="en-US" sz="1600" baseline="0">
                <a:solidFill>
                  <a:srgbClr val="FF0000"/>
                </a:solidFill>
                <a:latin typeface="Arial" charset="0"/>
              </a:rPr>
              <a:t>nuclear mag. moments</a:t>
            </a:r>
            <a:endParaRPr lang="en-US" altLang="en-US" sz="1600" baseline="0">
              <a:solidFill>
                <a:srgbClr val="FF0000"/>
              </a:solidFill>
              <a:latin typeface="Arial" charset="0"/>
            </a:endParaRPr>
          </a:p>
        </p:txBody>
      </p:sp>
      <p:sp>
        <p:nvSpPr>
          <p:cNvPr id="26663" name="Rectangle 39"/>
          <p:cNvSpPr>
            <a:spLocks noChangeArrowheads="1"/>
          </p:cNvSpPr>
          <p:nvPr/>
        </p:nvSpPr>
        <p:spPr bwMode="auto">
          <a:xfrm>
            <a:off x="7543800" y="3886200"/>
            <a:ext cx="1752600" cy="6461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baseline="-25000">
                <a:solidFill>
                  <a:schemeClr val="tx1"/>
                </a:solidFill>
                <a:latin typeface="Times New Roman" pitchFamily="18" charset="0"/>
              </a:defRPr>
            </a:lvl1pPr>
            <a:lvl2pPr marL="742950" indent="-285750">
              <a:defRPr sz="2400" b="1" baseline="-25000">
                <a:solidFill>
                  <a:schemeClr val="tx1"/>
                </a:solidFill>
                <a:latin typeface="Times New Roman" pitchFamily="18" charset="0"/>
              </a:defRPr>
            </a:lvl2pPr>
            <a:lvl3pPr marL="1143000" indent="-228600">
              <a:defRPr sz="2400" b="1" baseline="-25000">
                <a:solidFill>
                  <a:schemeClr val="tx1"/>
                </a:solidFill>
                <a:latin typeface="Times New Roman" pitchFamily="18" charset="0"/>
              </a:defRPr>
            </a:lvl3pPr>
            <a:lvl4pPr marL="1600200" indent="-228600">
              <a:defRPr sz="2400" b="1" baseline="-25000">
                <a:solidFill>
                  <a:schemeClr val="tx1"/>
                </a:solidFill>
                <a:latin typeface="Times New Roman" pitchFamily="18" charset="0"/>
              </a:defRPr>
            </a:lvl4pPr>
            <a:lvl5pPr marL="2057400" indent="-228600">
              <a:defRPr sz="2400" b="1" baseline="-25000">
                <a:solidFill>
                  <a:schemeClr val="tx1"/>
                </a:solidFill>
                <a:latin typeface="Times New Roman" pitchFamily="18" charset="0"/>
              </a:defRPr>
            </a:lvl5pPr>
            <a:lvl6pPr marL="2514600" indent="-228600" eaLnBrk="0" fontAlgn="base" hangingPunct="0">
              <a:spcBef>
                <a:spcPct val="0"/>
              </a:spcBef>
              <a:spcAft>
                <a:spcPct val="0"/>
              </a:spcAft>
              <a:defRPr sz="2400" b="1" baseline="-25000">
                <a:solidFill>
                  <a:schemeClr val="tx1"/>
                </a:solidFill>
                <a:latin typeface="Times New Roman" pitchFamily="18" charset="0"/>
              </a:defRPr>
            </a:lvl6pPr>
            <a:lvl7pPr marL="2971800" indent="-228600" eaLnBrk="0" fontAlgn="base" hangingPunct="0">
              <a:spcBef>
                <a:spcPct val="0"/>
              </a:spcBef>
              <a:spcAft>
                <a:spcPct val="0"/>
              </a:spcAft>
              <a:defRPr sz="2400" b="1" baseline="-25000">
                <a:solidFill>
                  <a:schemeClr val="tx1"/>
                </a:solidFill>
                <a:latin typeface="Times New Roman" pitchFamily="18" charset="0"/>
              </a:defRPr>
            </a:lvl7pPr>
            <a:lvl8pPr marL="3429000" indent="-228600" eaLnBrk="0" fontAlgn="base" hangingPunct="0">
              <a:spcBef>
                <a:spcPct val="0"/>
              </a:spcBef>
              <a:spcAft>
                <a:spcPct val="0"/>
              </a:spcAft>
              <a:defRPr sz="2400" b="1" baseline="-25000">
                <a:solidFill>
                  <a:schemeClr val="tx1"/>
                </a:solidFill>
                <a:latin typeface="Times New Roman" pitchFamily="18" charset="0"/>
              </a:defRPr>
            </a:lvl8pPr>
            <a:lvl9pPr marL="3886200" indent="-228600" eaLnBrk="0" fontAlgn="base" hangingPunct="0">
              <a:spcBef>
                <a:spcPct val="0"/>
              </a:spcBef>
              <a:spcAft>
                <a:spcPct val="0"/>
              </a:spcAft>
              <a:defRPr sz="2400" b="1" baseline="-25000">
                <a:solidFill>
                  <a:schemeClr val="tx1"/>
                </a:solidFill>
                <a:latin typeface="Times New Roman" pitchFamily="18" charset="0"/>
              </a:defRPr>
            </a:lvl9pPr>
          </a:lstStyle>
          <a:p>
            <a:pPr algn="ctr" eaLnBrk="1" hangingPunct="1"/>
            <a:r>
              <a:rPr lang="en-GB" altLang="en-US" sz="1800" baseline="30000">
                <a:solidFill>
                  <a:srgbClr val="0000FF"/>
                </a:solidFill>
                <a:latin typeface="Arial" charset="0"/>
              </a:rPr>
              <a:t>3</a:t>
            </a:r>
            <a:r>
              <a:rPr lang="en-GB" altLang="en-US" sz="1800" baseline="0">
                <a:solidFill>
                  <a:srgbClr val="0000FF"/>
                </a:solidFill>
                <a:latin typeface="Arial" charset="0"/>
              </a:rPr>
              <a:t>He</a:t>
            </a:r>
            <a:r>
              <a:rPr lang="en-GB" altLang="en-US" sz="1800" baseline="30000">
                <a:solidFill>
                  <a:srgbClr val="0000FF"/>
                </a:solidFill>
                <a:latin typeface="Arial" charset="0"/>
              </a:rPr>
              <a:t>-4</a:t>
            </a:r>
            <a:r>
              <a:rPr lang="en-GB" altLang="en-US" sz="1800" baseline="0">
                <a:solidFill>
                  <a:srgbClr val="0000FF"/>
                </a:solidFill>
                <a:latin typeface="Arial" charset="0"/>
              </a:rPr>
              <a:t>He Dilution fridge</a:t>
            </a:r>
            <a:endParaRPr lang="en-GB" altLang="en-US" sz="1800" baseline="30000">
              <a:solidFill>
                <a:srgbClr val="0000FF"/>
              </a:solidFill>
              <a:latin typeface="Arial" charset="0"/>
            </a:endParaRPr>
          </a:p>
        </p:txBody>
      </p:sp>
      <p:sp>
        <p:nvSpPr>
          <p:cNvPr id="26664" name="Rectangle 40"/>
          <p:cNvSpPr>
            <a:spLocks noChangeArrowheads="1"/>
          </p:cNvSpPr>
          <p:nvPr/>
        </p:nvSpPr>
        <p:spPr bwMode="auto">
          <a:xfrm>
            <a:off x="0" y="1066800"/>
            <a:ext cx="1676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baseline="-25000">
                <a:solidFill>
                  <a:schemeClr val="tx1"/>
                </a:solidFill>
                <a:latin typeface="Times New Roman" pitchFamily="18" charset="0"/>
              </a:defRPr>
            </a:lvl1pPr>
            <a:lvl2pPr marL="742950" indent="-285750">
              <a:defRPr sz="2400" b="1" baseline="-25000">
                <a:solidFill>
                  <a:schemeClr val="tx1"/>
                </a:solidFill>
                <a:latin typeface="Times New Roman" pitchFamily="18" charset="0"/>
              </a:defRPr>
            </a:lvl2pPr>
            <a:lvl3pPr marL="1143000" indent="-228600">
              <a:defRPr sz="2400" b="1" baseline="-25000">
                <a:solidFill>
                  <a:schemeClr val="tx1"/>
                </a:solidFill>
                <a:latin typeface="Times New Roman" pitchFamily="18" charset="0"/>
              </a:defRPr>
            </a:lvl3pPr>
            <a:lvl4pPr marL="1600200" indent="-228600">
              <a:defRPr sz="2400" b="1" baseline="-25000">
                <a:solidFill>
                  <a:schemeClr val="tx1"/>
                </a:solidFill>
                <a:latin typeface="Times New Roman" pitchFamily="18" charset="0"/>
              </a:defRPr>
            </a:lvl4pPr>
            <a:lvl5pPr marL="2057400" indent="-228600">
              <a:defRPr sz="2400" b="1" baseline="-25000">
                <a:solidFill>
                  <a:schemeClr val="tx1"/>
                </a:solidFill>
                <a:latin typeface="Times New Roman" pitchFamily="18" charset="0"/>
              </a:defRPr>
            </a:lvl5pPr>
            <a:lvl6pPr marL="2514600" indent="-228600" eaLnBrk="0" fontAlgn="base" hangingPunct="0">
              <a:spcBef>
                <a:spcPct val="0"/>
              </a:spcBef>
              <a:spcAft>
                <a:spcPct val="0"/>
              </a:spcAft>
              <a:defRPr sz="2400" b="1" baseline="-25000">
                <a:solidFill>
                  <a:schemeClr val="tx1"/>
                </a:solidFill>
                <a:latin typeface="Times New Roman" pitchFamily="18" charset="0"/>
              </a:defRPr>
            </a:lvl6pPr>
            <a:lvl7pPr marL="2971800" indent="-228600" eaLnBrk="0" fontAlgn="base" hangingPunct="0">
              <a:spcBef>
                <a:spcPct val="0"/>
              </a:spcBef>
              <a:spcAft>
                <a:spcPct val="0"/>
              </a:spcAft>
              <a:defRPr sz="2400" b="1" baseline="-25000">
                <a:solidFill>
                  <a:schemeClr val="tx1"/>
                </a:solidFill>
                <a:latin typeface="Times New Roman" pitchFamily="18" charset="0"/>
              </a:defRPr>
            </a:lvl7pPr>
            <a:lvl8pPr marL="3429000" indent="-228600" eaLnBrk="0" fontAlgn="base" hangingPunct="0">
              <a:spcBef>
                <a:spcPct val="0"/>
              </a:spcBef>
              <a:spcAft>
                <a:spcPct val="0"/>
              </a:spcAft>
              <a:defRPr sz="2400" b="1" baseline="-25000">
                <a:solidFill>
                  <a:schemeClr val="tx1"/>
                </a:solidFill>
                <a:latin typeface="Times New Roman" pitchFamily="18" charset="0"/>
              </a:defRPr>
            </a:lvl8pPr>
            <a:lvl9pPr marL="3886200" indent="-228600" eaLnBrk="0" fontAlgn="base" hangingPunct="0">
              <a:spcBef>
                <a:spcPct val="0"/>
              </a:spcBef>
              <a:spcAft>
                <a:spcPct val="0"/>
              </a:spcAft>
              <a:defRPr sz="2400" b="1" baseline="-25000">
                <a:solidFill>
                  <a:schemeClr val="tx1"/>
                </a:solidFill>
                <a:latin typeface="Times New Roman" pitchFamily="18" charset="0"/>
              </a:defRPr>
            </a:lvl9pPr>
          </a:lstStyle>
          <a:p>
            <a:pPr algn="ctr" eaLnBrk="1" hangingPunct="1"/>
            <a:r>
              <a:rPr lang="en-GB" altLang="en-US" sz="1800" baseline="0">
                <a:solidFill>
                  <a:srgbClr val="FF0000"/>
                </a:solidFill>
                <a:latin typeface="Arial" charset="0"/>
              </a:rPr>
              <a:t>Faraday,</a:t>
            </a:r>
          </a:p>
          <a:p>
            <a:pPr algn="ctr" eaLnBrk="1" hangingPunct="1"/>
            <a:r>
              <a:rPr lang="en-GB" altLang="en-US" sz="1800" baseline="0">
                <a:solidFill>
                  <a:srgbClr val="FF0000"/>
                </a:solidFill>
                <a:latin typeface="Arial" charset="0"/>
              </a:rPr>
              <a:t>chlorine 1823</a:t>
            </a:r>
          </a:p>
        </p:txBody>
      </p:sp>
      <p:sp>
        <p:nvSpPr>
          <p:cNvPr id="80938" name="Rectangle 42"/>
          <p:cNvSpPr>
            <a:spLocks noChangeArrowheads="1"/>
          </p:cNvSpPr>
          <p:nvPr/>
        </p:nvSpPr>
        <p:spPr bwMode="auto">
          <a:xfrm>
            <a:off x="7086600" y="990600"/>
            <a:ext cx="2362200" cy="1938338"/>
          </a:xfrm>
          <a:prstGeom prst="rect">
            <a:avLst/>
          </a:prstGeom>
          <a:solidFill>
            <a:srgbClr val="CCFFFF"/>
          </a:solidFill>
          <a:ln w="9525">
            <a:noFill/>
            <a:miter lim="800000"/>
            <a:headEnd/>
            <a:tailEnd/>
          </a:ln>
          <a:effectLst/>
        </p:spPr>
        <p:txBody>
          <a:bodyPr>
            <a:spAutoFit/>
          </a:bodyPr>
          <a:lstStyle/>
          <a:p>
            <a:pPr eaLnBrk="1" hangingPunct="1">
              <a:defRPr/>
            </a:pPr>
            <a:r>
              <a:rPr lang="en-GB" sz="2000" baseline="0" dirty="0">
                <a:solidFill>
                  <a:srgbClr val="00B0F0"/>
                </a:solidFill>
                <a:effectLst>
                  <a:outerShdw blurRad="38100" dist="38100" dir="2700000" algn="tl">
                    <a:srgbClr val="000000"/>
                  </a:outerShdw>
                </a:effectLst>
                <a:latin typeface="Arial" charset="0"/>
              </a:rPr>
              <a:t>Below 10 </a:t>
            </a:r>
            <a:r>
              <a:rPr lang="en-GB" sz="2000" baseline="0" dirty="0" err="1">
                <a:solidFill>
                  <a:srgbClr val="00B0F0"/>
                </a:solidFill>
                <a:effectLst>
                  <a:outerShdw blurRad="38100" dist="38100" dir="2700000" algn="tl">
                    <a:srgbClr val="000000"/>
                  </a:outerShdw>
                </a:effectLst>
                <a:latin typeface="Arial" charset="0"/>
              </a:rPr>
              <a:t>mK</a:t>
            </a:r>
            <a:r>
              <a:rPr lang="en-GB" sz="2000" baseline="0" dirty="0">
                <a:solidFill>
                  <a:srgbClr val="00B0F0"/>
                </a:solidFill>
                <a:effectLst>
                  <a:outerShdw blurRad="38100" dist="38100" dir="2700000" algn="tl">
                    <a:srgbClr val="000000"/>
                  </a:outerShdw>
                </a:effectLst>
                <a:latin typeface="Arial" charset="0"/>
              </a:rPr>
              <a:t> the dominant cooling principle </a:t>
            </a:r>
            <a:r>
              <a:rPr lang="en-GB" sz="2000" baseline="0" dirty="0">
                <a:solidFill>
                  <a:srgbClr val="FF0000"/>
                </a:solidFill>
                <a:effectLst>
                  <a:outerShdw blurRad="38100" dist="38100" dir="2700000" algn="tl">
                    <a:srgbClr val="000000"/>
                  </a:outerShdw>
                </a:effectLst>
                <a:latin typeface="Arial" charset="0"/>
              </a:rPr>
              <a:t>is the demagnetization of a nuclear spins of a metal.</a:t>
            </a:r>
            <a:endParaRPr lang="en-US" sz="2000" baseline="0" dirty="0">
              <a:solidFill>
                <a:srgbClr val="FF0000"/>
              </a:solidFill>
              <a:effectLst>
                <a:outerShdw blurRad="38100" dist="38100" dir="2700000" algn="tl">
                  <a:srgbClr val="000000"/>
                </a:outerShdw>
              </a:effectLst>
              <a:latin typeface="Arial" charset="0"/>
            </a:endParaRPr>
          </a:p>
        </p:txBody>
      </p:sp>
      <p:sp>
        <p:nvSpPr>
          <p:cNvPr id="80937" name="Rectangle 41"/>
          <p:cNvSpPr>
            <a:spLocks noChangeArrowheads="1"/>
          </p:cNvSpPr>
          <p:nvPr/>
        </p:nvSpPr>
        <p:spPr bwMode="auto">
          <a:xfrm>
            <a:off x="2057399" y="3352800"/>
            <a:ext cx="3367881" cy="2246769"/>
          </a:xfrm>
          <a:prstGeom prst="rect">
            <a:avLst/>
          </a:prstGeom>
          <a:solidFill>
            <a:srgbClr val="FFFF00"/>
          </a:solidFill>
          <a:ln w="9525">
            <a:noFill/>
            <a:miter lim="800000"/>
            <a:headEnd/>
            <a:tailEnd/>
          </a:ln>
          <a:effectLst/>
        </p:spPr>
        <p:txBody>
          <a:bodyPr wrap="square">
            <a:spAutoFit/>
          </a:bodyPr>
          <a:lstStyle/>
          <a:p>
            <a:pPr algn="just" eaLnBrk="1" hangingPunct="1">
              <a:defRPr/>
            </a:pPr>
            <a:r>
              <a:rPr lang="en-GB" sz="2000" baseline="0" dirty="0">
                <a:solidFill>
                  <a:srgbClr val="0000FF"/>
                </a:solidFill>
                <a:effectLst>
                  <a:outerShdw blurRad="38100" dist="38100" dir="2700000" algn="tl">
                    <a:srgbClr val="FFFFFF"/>
                  </a:outerShdw>
                </a:effectLst>
                <a:latin typeface="Arial" charset="0"/>
              </a:rPr>
              <a:t>Down to 10 </a:t>
            </a:r>
            <a:r>
              <a:rPr lang="en-GB" sz="2000" baseline="0" dirty="0" err="1">
                <a:solidFill>
                  <a:srgbClr val="0000FF"/>
                </a:solidFill>
                <a:effectLst>
                  <a:outerShdw blurRad="38100" dist="38100" dir="2700000" algn="tl">
                    <a:srgbClr val="FFFFFF"/>
                  </a:outerShdw>
                </a:effectLst>
                <a:latin typeface="Arial" charset="0"/>
              </a:rPr>
              <a:t>mK.</a:t>
            </a:r>
            <a:r>
              <a:rPr lang="en-GB" sz="2000" baseline="0" dirty="0">
                <a:solidFill>
                  <a:srgbClr val="0000FF"/>
                </a:solidFill>
                <a:effectLst>
                  <a:outerShdw blurRad="38100" dist="38100" dir="2700000" algn="tl">
                    <a:srgbClr val="FFFFFF"/>
                  </a:outerShdw>
                </a:effectLst>
                <a:latin typeface="Arial" charset="0"/>
              </a:rPr>
              <a:t> The cooling of a gas by letting it do work against a force during an expansion. </a:t>
            </a:r>
            <a:r>
              <a:rPr lang="en-GB" sz="2000" baseline="0" dirty="0">
                <a:solidFill>
                  <a:srgbClr val="FF0000"/>
                </a:solidFill>
                <a:effectLst>
                  <a:outerShdw blurRad="38100" dist="38100" dir="2700000" algn="tl">
                    <a:srgbClr val="FFFFFF"/>
                  </a:outerShdw>
                </a:effectLst>
                <a:latin typeface="Arial" charset="0"/>
              </a:rPr>
              <a:t>The gas employed may be a </a:t>
            </a:r>
            <a:r>
              <a:rPr lang="en-GB" sz="2000" baseline="0" dirty="0" smtClean="0">
                <a:solidFill>
                  <a:srgbClr val="FF0000"/>
                </a:solidFill>
                <a:effectLst>
                  <a:outerShdw blurRad="38100" dist="38100" dir="2700000" algn="tl">
                    <a:srgbClr val="FFFFFF"/>
                  </a:outerShdw>
                </a:effectLst>
                <a:latin typeface="Arial" charset="0"/>
              </a:rPr>
              <a:t>conventional gas or </a:t>
            </a:r>
            <a:r>
              <a:rPr lang="en-GB" sz="2000" baseline="30000" dirty="0" smtClean="0">
                <a:effectLst>
                  <a:outerShdw blurRad="38100" dist="38100" dir="2700000" algn="tl">
                    <a:srgbClr val="FFFFFF"/>
                  </a:outerShdw>
                </a:effectLst>
                <a:latin typeface="Arial" charset="0"/>
              </a:rPr>
              <a:t>3</a:t>
            </a:r>
            <a:r>
              <a:rPr lang="en-GB" sz="2000" baseline="0" dirty="0" smtClean="0">
                <a:effectLst>
                  <a:outerShdw blurRad="38100" dist="38100" dir="2700000" algn="tl">
                    <a:srgbClr val="FFFFFF"/>
                  </a:outerShdw>
                </a:effectLst>
                <a:latin typeface="Arial" charset="0"/>
              </a:rPr>
              <a:t>He </a:t>
            </a:r>
            <a:r>
              <a:rPr lang="en-GB" sz="2000" baseline="0" dirty="0">
                <a:effectLst>
                  <a:outerShdw blurRad="38100" dist="38100" dir="2700000" algn="tl">
                    <a:srgbClr val="FFFFFF"/>
                  </a:outerShdw>
                </a:effectLst>
                <a:latin typeface="Arial" charset="0"/>
              </a:rPr>
              <a:t>atoms </a:t>
            </a:r>
            <a:r>
              <a:rPr lang="en-GB" sz="2000" dirty="0" smtClean="0">
                <a:effectLst>
                  <a:outerShdw blurRad="38100" dist="38100" dir="2700000" algn="tl">
                    <a:srgbClr val="FFFFFF"/>
                  </a:outerShdw>
                </a:effectLst>
                <a:latin typeface="Arial" charset="0"/>
              </a:rPr>
              <a:t>mixed</a:t>
            </a:r>
            <a:r>
              <a:rPr lang="en-GB" sz="2000" baseline="0" dirty="0" smtClean="0">
                <a:effectLst>
                  <a:outerShdw blurRad="38100" dist="38100" dir="2700000" algn="tl">
                    <a:srgbClr val="FFFFFF"/>
                  </a:outerShdw>
                </a:effectLst>
                <a:latin typeface="Arial" charset="0"/>
              </a:rPr>
              <a:t> </a:t>
            </a:r>
            <a:r>
              <a:rPr lang="en-GB" sz="2000" baseline="0" dirty="0">
                <a:effectLst>
                  <a:outerShdw blurRad="38100" dist="38100" dir="2700000" algn="tl">
                    <a:srgbClr val="FFFFFF"/>
                  </a:outerShdw>
                </a:effectLst>
                <a:latin typeface="Arial" charset="0"/>
              </a:rPr>
              <a:t>in liquid </a:t>
            </a:r>
            <a:r>
              <a:rPr lang="en-GB" sz="2000" baseline="30000" dirty="0">
                <a:effectLst>
                  <a:outerShdw blurRad="38100" dist="38100" dir="2700000" algn="tl">
                    <a:srgbClr val="FFFFFF"/>
                  </a:outerShdw>
                </a:effectLst>
                <a:latin typeface="Arial" charset="0"/>
              </a:rPr>
              <a:t>4</a:t>
            </a:r>
            <a:r>
              <a:rPr lang="en-GB" sz="2000" baseline="0" dirty="0">
                <a:effectLst>
                  <a:outerShdw blurRad="38100" dist="38100" dir="2700000" algn="tl">
                    <a:srgbClr val="FFFFFF"/>
                  </a:outerShdw>
                </a:effectLst>
                <a:latin typeface="Arial" charset="0"/>
              </a:rPr>
              <a:t>He. </a:t>
            </a:r>
          </a:p>
        </p:txBody>
      </p:sp>
      <p:sp>
        <p:nvSpPr>
          <p:cNvPr id="80939" name="AutoShape 43"/>
          <p:cNvSpPr>
            <a:spLocks noChangeArrowheads="1"/>
          </p:cNvSpPr>
          <p:nvPr/>
        </p:nvSpPr>
        <p:spPr bwMode="auto">
          <a:xfrm>
            <a:off x="3522663" y="1676400"/>
            <a:ext cx="165100" cy="152400"/>
          </a:xfrm>
          <a:prstGeom prst="triangle">
            <a:avLst>
              <a:gd name="adj" fmla="val 50000"/>
            </a:avLst>
          </a:prstGeom>
          <a:solidFill>
            <a:srgbClr val="FF0000"/>
          </a:solidFill>
          <a:ln w="9525">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80940" name="AutoShape 44"/>
          <p:cNvSpPr>
            <a:spLocks noChangeArrowheads="1"/>
          </p:cNvSpPr>
          <p:nvPr/>
        </p:nvSpPr>
        <p:spPr bwMode="auto">
          <a:xfrm>
            <a:off x="3852863" y="1771650"/>
            <a:ext cx="165100" cy="152400"/>
          </a:xfrm>
          <a:prstGeom prst="triangle">
            <a:avLst>
              <a:gd name="adj" fmla="val 50000"/>
            </a:avLst>
          </a:prstGeom>
          <a:solidFill>
            <a:srgbClr val="FF0000"/>
          </a:solidFill>
          <a:ln w="9525">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80941" name="AutoShape 45"/>
          <p:cNvSpPr>
            <a:spLocks noChangeArrowheads="1"/>
          </p:cNvSpPr>
          <p:nvPr/>
        </p:nvSpPr>
        <p:spPr bwMode="auto">
          <a:xfrm>
            <a:off x="5016500" y="2362200"/>
            <a:ext cx="165100" cy="152400"/>
          </a:xfrm>
          <a:prstGeom prst="triangle">
            <a:avLst>
              <a:gd name="adj" fmla="val 50000"/>
            </a:avLst>
          </a:prstGeom>
          <a:solidFill>
            <a:srgbClr val="FF0000"/>
          </a:solidFill>
          <a:ln w="9525">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80942" name="AutoShape 46"/>
          <p:cNvSpPr>
            <a:spLocks noChangeArrowheads="1"/>
          </p:cNvSpPr>
          <p:nvPr/>
        </p:nvSpPr>
        <p:spPr bwMode="auto">
          <a:xfrm>
            <a:off x="6159500" y="2971800"/>
            <a:ext cx="165100" cy="152400"/>
          </a:xfrm>
          <a:prstGeom prst="triangle">
            <a:avLst>
              <a:gd name="adj" fmla="val 50000"/>
            </a:avLst>
          </a:prstGeom>
          <a:solidFill>
            <a:srgbClr val="FF0000"/>
          </a:solidFill>
          <a:ln w="9525">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80943" name="AutoShape 47"/>
          <p:cNvSpPr>
            <a:spLocks noChangeArrowheads="1"/>
          </p:cNvSpPr>
          <p:nvPr/>
        </p:nvSpPr>
        <p:spPr bwMode="auto">
          <a:xfrm>
            <a:off x="4513263" y="2057400"/>
            <a:ext cx="165100" cy="152400"/>
          </a:xfrm>
          <a:prstGeom prst="triangle">
            <a:avLst>
              <a:gd name="adj" fmla="val 50000"/>
            </a:avLst>
          </a:prstGeom>
          <a:solidFill>
            <a:srgbClr val="FF0000"/>
          </a:solidFill>
          <a:ln w="9525">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pic>
        <p:nvPicPr>
          <p:cNvPr id="26672" name="Picture 48" descr="on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762000"/>
            <a:ext cx="1524000" cy="1809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73" name="Rectangle 49"/>
          <p:cNvSpPr>
            <a:spLocks noChangeArrowheads="1"/>
          </p:cNvSpPr>
          <p:nvPr/>
        </p:nvSpPr>
        <p:spPr bwMode="auto">
          <a:xfrm>
            <a:off x="5410200" y="2066925"/>
            <a:ext cx="12303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baseline="-25000">
                <a:solidFill>
                  <a:schemeClr val="tx1"/>
                </a:solidFill>
                <a:latin typeface="Times New Roman" pitchFamily="18" charset="0"/>
              </a:defRPr>
            </a:lvl1pPr>
            <a:lvl2pPr marL="742950" indent="-285750">
              <a:defRPr sz="2400" b="1" baseline="-25000">
                <a:solidFill>
                  <a:schemeClr val="tx1"/>
                </a:solidFill>
                <a:latin typeface="Times New Roman" pitchFamily="18" charset="0"/>
              </a:defRPr>
            </a:lvl2pPr>
            <a:lvl3pPr marL="1143000" indent="-228600">
              <a:defRPr sz="2400" b="1" baseline="-25000">
                <a:solidFill>
                  <a:schemeClr val="tx1"/>
                </a:solidFill>
                <a:latin typeface="Times New Roman" pitchFamily="18" charset="0"/>
              </a:defRPr>
            </a:lvl3pPr>
            <a:lvl4pPr marL="1600200" indent="-228600">
              <a:defRPr sz="2400" b="1" baseline="-25000">
                <a:solidFill>
                  <a:schemeClr val="tx1"/>
                </a:solidFill>
                <a:latin typeface="Times New Roman" pitchFamily="18" charset="0"/>
              </a:defRPr>
            </a:lvl4pPr>
            <a:lvl5pPr marL="2057400" indent="-228600">
              <a:defRPr sz="2400" b="1" baseline="-25000">
                <a:solidFill>
                  <a:schemeClr val="tx1"/>
                </a:solidFill>
                <a:latin typeface="Times New Roman" pitchFamily="18" charset="0"/>
              </a:defRPr>
            </a:lvl5pPr>
            <a:lvl6pPr marL="2514600" indent="-228600" eaLnBrk="0" fontAlgn="base" hangingPunct="0">
              <a:spcBef>
                <a:spcPct val="0"/>
              </a:spcBef>
              <a:spcAft>
                <a:spcPct val="0"/>
              </a:spcAft>
              <a:defRPr sz="2400" b="1" baseline="-25000">
                <a:solidFill>
                  <a:schemeClr val="tx1"/>
                </a:solidFill>
                <a:latin typeface="Times New Roman" pitchFamily="18" charset="0"/>
              </a:defRPr>
            </a:lvl6pPr>
            <a:lvl7pPr marL="2971800" indent="-228600" eaLnBrk="0" fontAlgn="base" hangingPunct="0">
              <a:spcBef>
                <a:spcPct val="0"/>
              </a:spcBef>
              <a:spcAft>
                <a:spcPct val="0"/>
              </a:spcAft>
              <a:defRPr sz="2400" b="1" baseline="-25000">
                <a:solidFill>
                  <a:schemeClr val="tx1"/>
                </a:solidFill>
                <a:latin typeface="Times New Roman" pitchFamily="18" charset="0"/>
              </a:defRPr>
            </a:lvl7pPr>
            <a:lvl8pPr marL="3429000" indent="-228600" eaLnBrk="0" fontAlgn="base" hangingPunct="0">
              <a:spcBef>
                <a:spcPct val="0"/>
              </a:spcBef>
              <a:spcAft>
                <a:spcPct val="0"/>
              </a:spcAft>
              <a:defRPr sz="2400" b="1" baseline="-25000">
                <a:solidFill>
                  <a:schemeClr val="tx1"/>
                </a:solidFill>
                <a:latin typeface="Times New Roman" pitchFamily="18" charset="0"/>
              </a:defRPr>
            </a:lvl8pPr>
            <a:lvl9pPr marL="3886200" indent="-228600" eaLnBrk="0" fontAlgn="base" hangingPunct="0">
              <a:spcBef>
                <a:spcPct val="0"/>
              </a:spcBef>
              <a:spcAft>
                <a:spcPct val="0"/>
              </a:spcAft>
              <a:defRPr sz="2400" b="1" baseline="-25000">
                <a:solidFill>
                  <a:schemeClr val="tx1"/>
                </a:solidFill>
                <a:latin typeface="Times New Roman" pitchFamily="18" charset="0"/>
              </a:defRPr>
            </a:lvl9pPr>
          </a:lstStyle>
          <a:p>
            <a:pPr algn="ctr" eaLnBrk="1" hangingPunct="1"/>
            <a:r>
              <a:rPr lang="en-GB" altLang="en-US" sz="1400" baseline="0" dirty="0" err="1">
                <a:solidFill>
                  <a:srgbClr val="00FF00"/>
                </a:solidFill>
                <a:latin typeface="Arial" charset="0"/>
              </a:rPr>
              <a:t>Kamerlingh</a:t>
            </a:r>
            <a:r>
              <a:rPr lang="en-GB" altLang="en-US" sz="1400" baseline="0" dirty="0">
                <a:solidFill>
                  <a:srgbClr val="00FF00"/>
                </a:solidFill>
                <a:latin typeface="Arial" charset="0"/>
              </a:rPr>
              <a:t>-</a:t>
            </a:r>
          </a:p>
          <a:p>
            <a:pPr algn="ctr" eaLnBrk="1" hangingPunct="1"/>
            <a:r>
              <a:rPr lang="en-GB" altLang="en-US" sz="1400" baseline="0" dirty="0" err="1">
                <a:solidFill>
                  <a:srgbClr val="00FF00"/>
                </a:solidFill>
                <a:latin typeface="Arial" charset="0"/>
              </a:rPr>
              <a:t>Onnes</a:t>
            </a:r>
            <a:endParaRPr lang="en-US" altLang="en-US" sz="1400" baseline="0" dirty="0">
              <a:solidFill>
                <a:srgbClr val="00FF00"/>
              </a:solidFill>
              <a:latin typeface="Arial" charset="0"/>
            </a:endParaRPr>
          </a:p>
        </p:txBody>
      </p:sp>
      <p:sp>
        <p:nvSpPr>
          <p:cNvPr id="80947" name="Rectangle 51"/>
          <p:cNvSpPr>
            <a:spLocks noChangeArrowheads="1"/>
          </p:cNvSpPr>
          <p:nvPr/>
        </p:nvSpPr>
        <p:spPr bwMode="auto">
          <a:xfrm>
            <a:off x="1295400" y="6096000"/>
            <a:ext cx="531813" cy="338138"/>
          </a:xfrm>
          <a:prstGeom prst="rect">
            <a:avLst/>
          </a:prstGeom>
          <a:noFill/>
          <a:ln w="9525">
            <a:noFill/>
            <a:miter lim="800000"/>
            <a:headEnd/>
            <a:tailEnd/>
          </a:ln>
          <a:effectLst/>
        </p:spPr>
        <p:txBody>
          <a:bodyPr wrap="none">
            <a:spAutoFit/>
          </a:bodyPr>
          <a:lstStyle/>
          <a:p>
            <a:pPr eaLnBrk="1" hangingPunct="1">
              <a:defRPr/>
            </a:pPr>
            <a:r>
              <a:rPr lang="en-GB" sz="1600" baseline="0" dirty="0">
                <a:solidFill>
                  <a:schemeClr val="tx2"/>
                </a:solidFill>
                <a:effectLst>
                  <a:outerShdw blurRad="38100" dist="38100" dir="2700000" algn="tl">
                    <a:srgbClr val="FFFFFF"/>
                  </a:outerShdw>
                </a:effectLst>
                <a:latin typeface="Arial" charset="0"/>
              </a:rPr>
              <a:t>10</a:t>
            </a:r>
            <a:r>
              <a:rPr lang="en-GB" sz="1600" baseline="30000" dirty="0">
                <a:solidFill>
                  <a:schemeClr val="tx2"/>
                </a:solidFill>
                <a:effectLst>
                  <a:outerShdw blurRad="38100" dist="38100" dir="2700000" algn="tl">
                    <a:srgbClr val="FFFFFF"/>
                  </a:outerShdw>
                </a:effectLst>
                <a:latin typeface="Arial" charset="0"/>
              </a:rPr>
              <a:t>-6</a:t>
            </a:r>
            <a:endParaRPr lang="en-US" sz="1600" baseline="0" dirty="0">
              <a:solidFill>
                <a:schemeClr val="tx2"/>
              </a:solidFill>
              <a:effectLst>
                <a:outerShdw blurRad="38100" dist="38100" dir="2700000" algn="tl">
                  <a:srgbClr val="FFFFFF"/>
                </a:outerShdw>
              </a:effectLst>
              <a:latin typeface="Arial" charset="0"/>
            </a:endParaRPr>
          </a:p>
        </p:txBody>
      </p:sp>
      <p:sp>
        <p:nvSpPr>
          <p:cNvPr id="80948" name="Line 52"/>
          <p:cNvSpPr>
            <a:spLocks noChangeShapeType="1"/>
          </p:cNvSpPr>
          <p:nvPr/>
        </p:nvSpPr>
        <p:spPr bwMode="auto">
          <a:xfrm>
            <a:off x="8382000" y="5867400"/>
            <a:ext cx="609600" cy="304800"/>
          </a:xfrm>
          <a:prstGeom prst="line">
            <a:avLst/>
          </a:prstGeom>
          <a:noFill/>
          <a:ln w="57150">
            <a:solidFill>
              <a:srgbClr val="FF0000"/>
            </a:solidFill>
            <a:round/>
            <a:headEnd/>
            <a:tailEnd/>
          </a:ln>
          <a:effectLst/>
        </p:spPr>
        <p:txBody>
          <a:bodyPr/>
          <a:lstStyle/>
          <a:p>
            <a:pPr>
              <a:defRPr/>
            </a:pPr>
            <a:endParaRPr lang="en-US">
              <a:effectLst>
                <a:outerShdw blurRad="38100" dist="38100" dir="2700000" algn="tl">
                  <a:srgbClr val="000000">
                    <a:alpha val="43137"/>
                  </a:srgbClr>
                </a:outerShdw>
              </a:effectLst>
            </a:endParaRPr>
          </a:p>
        </p:txBody>
      </p:sp>
      <p:sp>
        <p:nvSpPr>
          <p:cNvPr id="80950" name="Text Box 54"/>
          <p:cNvSpPr txBox="1">
            <a:spLocks noChangeArrowheads="1"/>
          </p:cNvSpPr>
          <p:nvPr/>
        </p:nvSpPr>
        <p:spPr bwMode="auto">
          <a:xfrm rot="16200000">
            <a:off x="-465535" y="3120956"/>
            <a:ext cx="2836069" cy="523220"/>
          </a:xfrm>
          <a:prstGeom prst="rect">
            <a:avLst/>
          </a:prstGeom>
          <a:noFill/>
          <a:ln w="9525">
            <a:noFill/>
            <a:miter lim="800000"/>
            <a:headEnd/>
            <a:tailEnd/>
          </a:ln>
          <a:effectLst/>
        </p:spPr>
        <p:txBody>
          <a:bodyPr wrap="square">
            <a:spAutoFit/>
          </a:bodyPr>
          <a:lstStyle/>
          <a:p>
            <a:pPr>
              <a:spcBef>
                <a:spcPct val="50000"/>
              </a:spcBef>
              <a:defRPr/>
            </a:pPr>
            <a:r>
              <a:rPr lang="en-US" sz="2800" dirty="0">
                <a:effectLst>
                  <a:outerShdw blurRad="38100" dist="38100" dir="2700000" algn="tl">
                    <a:srgbClr val="FFFFFF"/>
                  </a:outerShdw>
                </a:effectLst>
              </a:rPr>
              <a:t>TEMPERATURE (K)</a:t>
            </a:r>
          </a:p>
        </p:txBody>
      </p:sp>
      <p:sp>
        <p:nvSpPr>
          <p:cNvPr id="80951" name="Text Box 55"/>
          <p:cNvSpPr txBox="1">
            <a:spLocks noChangeArrowheads="1"/>
          </p:cNvSpPr>
          <p:nvPr/>
        </p:nvSpPr>
        <p:spPr bwMode="auto">
          <a:xfrm>
            <a:off x="5425281" y="6508105"/>
            <a:ext cx="990600" cy="461665"/>
          </a:xfrm>
          <a:prstGeom prst="rect">
            <a:avLst/>
          </a:prstGeom>
          <a:noFill/>
          <a:ln w="9525">
            <a:noFill/>
            <a:miter lim="800000"/>
            <a:headEnd/>
            <a:tailEnd/>
          </a:ln>
          <a:effectLst/>
        </p:spPr>
        <p:txBody>
          <a:bodyPr>
            <a:spAutoFit/>
          </a:bodyPr>
          <a:lstStyle/>
          <a:p>
            <a:pPr>
              <a:spcBef>
                <a:spcPct val="50000"/>
              </a:spcBef>
              <a:defRPr/>
            </a:pPr>
            <a:r>
              <a:rPr lang="en-US" sz="2400" dirty="0">
                <a:effectLst>
                  <a:outerShdw blurRad="38100" dist="38100" dir="2700000" algn="tl">
                    <a:srgbClr val="FFFFFF"/>
                  </a:outerShdw>
                </a:effectLst>
              </a:rPr>
              <a:t>YEAR</a:t>
            </a:r>
          </a:p>
        </p:txBody>
      </p:sp>
      <p:cxnSp>
        <p:nvCxnSpPr>
          <p:cNvPr id="56" name="Straight Arrow Connector 55"/>
          <p:cNvCxnSpPr/>
          <p:nvPr/>
        </p:nvCxnSpPr>
        <p:spPr>
          <a:xfrm rot="5400000">
            <a:off x="6400800" y="3886200"/>
            <a:ext cx="381000" cy="2286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V="1">
            <a:off x="7086600" y="5181600"/>
            <a:ext cx="838200" cy="2286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rot="5400000">
            <a:off x="7200900" y="4076700"/>
            <a:ext cx="457200" cy="381000"/>
          </a:xfrm>
          <a:prstGeom prst="straightConnector1">
            <a:avLst/>
          </a:prstGeom>
          <a:ln w="3175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6682" name="TextBox 57"/>
          <p:cNvSpPr txBox="1">
            <a:spLocks noChangeArrowheads="1"/>
          </p:cNvSpPr>
          <p:nvPr/>
        </p:nvSpPr>
        <p:spPr bwMode="auto">
          <a:xfrm>
            <a:off x="4724400" y="2438400"/>
            <a:ext cx="609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baseline="-25000">
                <a:solidFill>
                  <a:schemeClr val="tx1"/>
                </a:solidFill>
                <a:latin typeface="Times New Roman" pitchFamily="18" charset="0"/>
              </a:defRPr>
            </a:lvl1pPr>
            <a:lvl2pPr marL="742950" indent="-285750">
              <a:defRPr sz="2400" b="1" baseline="-25000">
                <a:solidFill>
                  <a:schemeClr val="tx1"/>
                </a:solidFill>
                <a:latin typeface="Times New Roman" pitchFamily="18" charset="0"/>
              </a:defRPr>
            </a:lvl2pPr>
            <a:lvl3pPr marL="1143000" indent="-228600">
              <a:defRPr sz="2400" b="1" baseline="-25000">
                <a:solidFill>
                  <a:schemeClr val="tx1"/>
                </a:solidFill>
                <a:latin typeface="Times New Roman" pitchFamily="18" charset="0"/>
              </a:defRPr>
            </a:lvl3pPr>
            <a:lvl4pPr marL="1600200" indent="-228600">
              <a:defRPr sz="2400" b="1" baseline="-25000">
                <a:solidFill>
                  <a:schemeClr val="tx1"/>
                </a:solidFill>
                <a:latin typeface="Times New Roman" pitchFamily="18" charset="0"/>
              </a:defRPr>
            </a:lvl4pPr>
            <a:lvl5pPr marL="2057400" indent="-228600">
              <a:defRPr sz="2400" b="1" baseline="-25000">
                <a:solidFill>
                  <a:schemeClr val="tx1"/>
                </a:solidFill>
                <a:latin typeface="Times New Roman" pitchFamily="18" charset="0"/>
              </a:defRPr>
            </a:lvl5pPr>
            <a:lvl6pPr marL="2514600" indent="-228600" eaLnBrk="0" fontAlgn="base" hangingPunct="0">
              <a:spcBef>
                <a:spcPct val="0"/>
              </a:spcBef>
              <a:spcAft>
                <a:spcPct val="0"/>
              </a:spcAft>
              <a:defRPr sz="2400" b="1" baseline="-25000">
                <a:solidFill>
                  <a:schemeClr val="tx1"/>
                </a:solidFill>
                <a:latin typeface="Times New Roman" pitchFamily="18" charset="0"/>
              </a:defRPr>
            </a:lvl6pPr>
            <a:lvl7pPr marL="2971800" indent="-228600" eaLnBrk="0" fontAlgn="base" hangingPunct="0">
              <a:spcBef>
                <a:spcPct val="0"/>
              </a:spcBef>
              <a:spcAft>
                <a:spcPct val="0"/>
              </a:spcAft>
              <a:defRPr sz="2400" b="1" baseline="-25000">
                <a:solidFill>
                  <a:schemeClr val="tx1"/>
                </a:solidFill>
                <a:latin typeface="Times New Roman" pitchFamily="18" charset="0"/>
              </a:defRPr>
            </a:lvl7pPr>
            <a:lvl8pPr marL="3429000" indent="-228600" eaLnBrk="0" fontAlgn="base" hangingPunct="0">
              <a:spcBef>
                <a:spcPct val="0"/>
              </a:spcBef>
              <a:spcAft>
                <a:spcPct val="0"/>
              </a:spcAft>
              <a:defRPr sz="2400" b="1" baseline="-25000">
                <a:solidFill>
                  <a:schemeClr val="tx1"/>
                </a:solidFill>
                <a:latin typeface="Times New Roman" pitchFamily="18" charset="0"/>
              </a:defRPr>
            </a:lvl8pPr>
            <a:lvl9pPr marL="3886200" indent="-228600" eaLnBrk="0" fontAlgn="base" hangingPunct="0">
              <a:spcBef>
                <a:spcPct val="0"/>
              </a:spcBef>
              <a:spcAft>
                <a:spcPct val="0"/>
              </a:spcAft>
              <a:defRPr sz="2400" b="1" baseline="-25000">
                <a:solidFill>
                  <a:schemeClr val="tx1"/>
                </a:solidFill>
                <a:latin typeface="Times New Roman" pitchFamily="18" charset="0"/>
              </a:defRPr>
            </a:lvl9pPr>
          </a:lstStyle>
          <a:p>
            <a:r>
              <a:rPr lang="en-US" altLang="en-US" dirty="0"/>
              <a:t>1908</a:t>
            </a:r>
          </a:p>
        </p:txBody>
      </p:sp>
    </p:spTree>
    <p:extLst>
      <p:ext uri="{BB962C8B-B14F-4D97-AF65-F5344CB8AC3E}">
        <p14:creationId xmlns:p14="http://schemas.microsoft.com/office/powerpoint/2010/main" val="231037245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0937">
                                            <p:bg/>
                                          </p:spTgt>
                                        </p:tgtEl>
                                        <p:attrNameLst>
                                          <p:attrName>style.visibility</p:attrName>
                                        </p:attrNameLst>
                                      </p:cBhvr>
                                      <p:to>
                                        <p:strVal val="visible"/>
                                      </p:to>
                                    </p:set>
                                    <p:anim calcmode="lin" valueType="num">
                                      <p:cBhvr additive="base">
                                        <p:cTn id="7" dur="500" fill="hold"/>
                                        <p:tgtEl>
                                          <p:spTgt spid="80937">
                                            <p:bg/>
                                          </p:spTgt>
                                        </p:tgtEl>
                                        <p:attrNameLst>
                                          <p:attrName>ppt_x</p:attrName>
                                        </p:attrNameLst>
                                      </p:cBhvr>
                                      <p:tavLst>
                                        <p:tav tm="0">
                                          <p:val>
                                            <p:strVal val="#ppt_x"/>
                                          </p:val>
                                        </p:tav>
                                        <p:tav tm="100000">
                                          <p:val>
                                            <p:strVal val="#ppt_x"/>
                                          </p:val>
                                        </p:tav>
                                      </p:tavLst>
                                    </p:anim>
                                    <p:anim calcmode="lin" valueType="num">
                                      <p:cBhvr additive="base">
                                        <p:cTn id="8" dur="500" fill="hold"/>
                                        <p:tgtEl>
                                          <p:spTgt spid="80937">
                                            <p:bg/>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0937">
                                            <p:txEl>
                                              <p:pRg st="0" end="0"/>
                                            </p:txEl>
                                          </p:spTgt>
                                        </p:tgtEl>
                                        <p:attrNameLst>
                                          <p:attrName>style.visibility</p:attrName>
                                        </p:attrNameLst>
                                      </p:cBhvr>
                                      <p:to>
                                        <p:strVal val="visible"/>
                                      </p:to>
                                    </p:set>
                                    <p:anim calcmode="lin" valueType="num">
                                      <p:cBhvr additive="base">
                                        <p:cTn id="13" dur="500" fill="hold"/>
                                        <p:tgtEl>
                                          <p:spTgt spid="8093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093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0938">
                                            <p:bg/>
                                          </p:spTgt>
                                        </p:tgtEl>
                                        <p:attrNameLst>
                                          <p:attrName>style.visibility</p:attrName>
                                        </p:attrNameLst>
                                      </p:cBhvr>
                                      <p:to>
                                        <p:strVal val="visible"/>
                                      </p:to>
                                    </p:set>
                                    <p:anim calcmode="lin" valueType="num">
                                      <p:cBhvr additive="base">
                                        <p:cTn id="19" dur="500" fill="hold"/>
                                        <p:tgtEl>
                                          <p:spTgt spid="80938">
                                            <p:bg/>
                                          </p:spTgt>
                                        </p:tgtEl>
                                        <p:attrNameLst>
                                          <p:attrName>ppt_x</p:attrName>
                                        </p:attrNameLst>
                                      </p:cBhvr>
                                      <p:tavLst>
                                        <p:tav tm="0">
                                          <p:val>
                                            <p:strVal val="#ppt_x"/>
                                          </p:val>
                                        </p:tav>
                                        <p:tav tm="100000">
                                          <p:val>
                                            <p:strVal val="#ppt_x"/>
                                          </p:val>
                                        </p:tav>
                                      </p:tavLst>
                                    </p:anim>
                                    <p:anim calcmode="lin" valueType="num">
                                      <p:cBhvr additive="base">
                                        <p:cTn id="20" dur="500" fill="hold"/>
                                        <p:tgtEl>
                                          <p:spTgt spid="80938">
                                            <p:bg/>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0938">
                                            <p:txEl>
                                              <p:pRg st="0" end="0"/>
                                            </p:txEl>
                                          </p:spTgt>
                                        </p:tgtEl>
                                        <p:attrNameLst>
                                          <p:attrName>style.visibility</p:attrName>
                                        </p:attrNameLst>
                                      </p:cBhvr>
                                      <p:to>
                                        <p:strVal val="visible"/>
                                      </p:to>
                                    </p:set>
                                    <p:anim calcmode="lin" valueType="num">
                                      <p:cBhvr additive="base">
                                        <p:cTn id="25" dur="500" fill="hold"/>
                                        <p:tgtEl>
                                          <p:spTgt spid="80938">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093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38" grpId="0" build="p" animBg="1"/>
      <p:bldP spid="80937"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colorado.edu/physics/2000/bec/images/steamcup.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485002"/>
            <a:ext cx="214312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a:spLocks noChangeArrowheads="1"/>
          </p:cNvSpPr>
          <p:nvPr/>
        </p:nvSpPr>
        <p:spPr bwMode="auto">
          <a:xfrm>
            <a:off x="228600" y="1295400"/>
            <a:ext cx="44196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baseline="-25000">
                <a:solidFill>
                  <a:schemeClr val="tx1"/>
                </a:solidFill>
                <a:latin typeface="Times New Roman" pitchFamily="18" charset="0"/>
              </a:defRPr>
            </a:lvl1pPr>
            <a:lvl2pPr marL="742950" indent="-285750">
              <a:defRPr sz="2400" b="1" baseline="-25000">
                <a:solidFill>
                  <a:schemeClr val="tx1"/>
                </a:solidFill>
                <a:latin typeface="Times New Roman" pitchFamily="18" charset="0"/>
              </a:defRPr>
            </a:lvl2pPr>
            <a:lvl3pPr marL="1143000" indent="-228600">
              <a:defRPr sz="2400" b="1" baseline="-25000">
                <a:solidFill>
                  <a:schemeClr val="tx1"/>
                </a:solidFill>
                <a:latin typeface="Times New Roman" pitchFamily="18" charset="0"/>
              </a:defRPr>
            </a:lvl3pPr>
            <a:lvl4pPr marL="1600200" indent="-228600">
              <a:defRPr sz="2400" b="1" baseline="-25000">
                <a:solidFill>
                  <a:schemeClr val="tx1"/>
                </a:solidFill>
                <a:latin typeface="Times New Roman" pitchFamily="18" charset="0"/>
              </a:defRPr>
            </a:lvl4pPr>
            <a:lvl5pPr marL="2057400" indent="-228600">
              <a:defRPr sz="2400" b="1" baseline="-25000">
                <a:solidFill>
                  <a:schemeClr val="tx1"/>
                </a:solidFill>
                <a:latin typeface="Times New Roman" pitchFamily="18" charset="0"/>
              </a:defRPr>
            </a:lvl5pPr>
            <a:lvl6pPr marL="2514600" indent="-228600" eaLnBrk="0" fontAlgn="base" hangingPunct="0">
              <a:spcBef>
                <a:spcPct val="0"/>
              </a:spcBef>
              <a:spcAft>
                <a:spcPct val="0"/>
              </a:spcAft>
              <a:defRPr sz="2400" b="1" baseline="-25000">
                <a:solidFill>
                  <a:schemeClr val="tx1"/>
                </a:solidFill>
                <a:latin typeface="Times New Roman" pitchFamily="18" charset="0"/>
              </a:defRPr>
            </a:lvl6pPr>
            <a:lvl7pPr marL="2971800" indent="-228600" eaLnBrk="0" fontAlgn="base" hangingPunct="0">
              <a:spcBef>
                <a:spcPct val="0"/>
              </a:spcBef>
              <a:spcAft>
                <a:spcPct val="0"/>
              </a:spcAft>
              <a:defRPr sz="2400" b="1" baseline="-25000">
                <a:solidFill>
                  <a:schemeClr val="tx1"/>
                </a:solidFill>
                <a:latin typeface="Times New Roman" pitchFamily="18" charset="0"/>
              </a:defRPr>
            </a:lvl7pPr>
            <a:lvl8pPr marL="3429000" indent="-228600" eaLnBrk="0" fontAlgn="base" hangingPunct="0">
              <a:spcBef>
                <a:spcPct val="0"/>
              </a:spcBef>
              <a:spcAft>
                <a:spcPct val="0"/>
              </a:spcAft>
              <a:defRPr sz="2400" b="1" baseline="-25000">
                <a:solidFill>
                  <a:schemeClr val="tx1"/>
                </a:solidFill>
                <a:latin typeface="Times New Roman" pitchFamily="18" charset="0"/>
              </a:defRPr>
            </a:lvl8pPr>
            <a:lvl9pPr marL="3886200" indent="-228600" eaLnBrk="0" fontAlgn="base" hangingPunct="0">
              <a:spcBef>
                <a:spcPct val="0"/>
              </a:spcBef>
              <a:spcAft>
                <a:spcPct val="0"/>
              </a:spcAft>
              <a:defRPr sz="2400" b="1" baseline="-25000">
                <a:solidFill>
                  <a:schemeClr val="tx1"/>
                </a:solidFill>
                <a:latin typeface="Times New Roman" pitchFamily="18" charset="0"/>
              </a:defRPr>
            </a:lvl9pPr>
          </a:lstStyle>
          <a:p>
            <a:pPr algn="just"/>
            <a:r>
              <a:rPr lang="en-US" altLang="en-US" baseline="0" dirty="0"/>
              <a:t>In your chai, the most energetic chai molecules escape from the cup and come off as steam. </a:t>
            </a:r>
            <a:r>
              <a:rPr lang="en-US" altLang="en-US" baseline="0" dirty="0">
                <a:solidFill>
                  <a:srgbClr val="FF0000"/>
                </a:solidFill>
              </a:rPr>
              <a:t>When they do this, they take away more than their share of heat, and the atoms left behind in the cup are colder because they have lost energy.  </a:t>
            </a:r>
            <a:endParaRPr lang="en-US" altLang="en-US" u="sng" baseline="0" dirty="0">
              <a:solidFill>
                <a:srgbClr val="0000FF"/>
              </a:solidFill>
            </a:endParaRPr>
          </a:p>
        </p:txBody>
      </p:sp>
      <p:sp>
        <p:nvSpPr>
          <p:cNvPr id="7" name="Rectangle 8"/>
          <p:cNvSpPr>
            <a:spLocks noChangeArrowheads="1"/>
          </p:cNvSpPr>
          <p:nvPr/>
        </p:nvSpPr>
        <p:spPr bwMode="auto">
          <a:xfrm>
            <a:off x="5638800" y="1219200"/>
            <a:ext cx="3581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baseline="-25000">
                <a:solidFill>
                  <a:schemeClr val="tx1"/>
                </a:solidFill>
                <a:latin typeface="Times New Roman" pitchFamily="18" charset="0"/>
              </a:defRPr>
            </a:lvl1pPr>
            <a:lvl2pPr marL="742950" indent="-285750">
              <a:defRPr sz="2400" b="1" baseline="-25000">
                <a:solidFill>
                  <a:schemeClr val="tx1"/>
                </a:solidFill>
                <a:latin typeface="Times New Roman" pitchFamily="18" charset="0"/>
              </a:defRPr>
            </a:lvl2pPr>
            <a:lvl3pPr marL="1143000" indent="-228600">
              <a:defRPr sz="2400" b="1" baseline="-25000">
                <a:solidFill>
                  <a:schemeClr val="tx1"/>
                </a:solidFill>
                <a:latin typeface="Times New Roman" pitchFamily="18" charset="0"/>
              </a:defRPr>
            </a:lvl3pPr>
            <a:lvl4pPr marL="1600200" indent="-228600">
              <a:defRPr sz="2400" b="1" baseline="-25000">
                <a:solidFill>
                  <a:schemeClr val="tx1"/>
                </a:solidFill>
                <a:latin typeface="Times New Roman" pitchFamily="18" charset="0"/>
              </a:defRPr>
            </a:lvl4pPr>
            <a:lvl5pPr marL="2057400" indent="-228600">
              <a:defRPr sz="2400" b="1" baseline="-25000">
                <a:solidFill>
                  <a:schemeClr val="tx1"/>
                </a:solidFill>
                <a:latin typeface="Times New Roman" pitchFamily="18" charset="0"/>
              </a:defRPr>
            </a:lvl5pPr>
            <a:lvl6pPr marL="2514600" indent="-228600" eaLnBrk="0" fontAlgn="base" hangingPunct="0">
              <a:spcBef>
                <a:spcPct val="0"/>
              </a:spcBef>
              <a:spcAft>
                <a:spcPct val="0"/>
              </a:spcAft>
              <a:defRPr sz="2400" b="1" baseline="-25000">
                <a:solidFill>
                  <a:schemeClr val="tx1"/>
                </a:solidFill>
                <a:latin typeface="Times New Roman" pitchFamily="18" charset="0"/>
              </a:defRPr>
            </a:lvl6pPr>
            <a:lvl7pPr marL="2971800" indent="-228600" eaLnBrk="0" fontAlgn="base" hangingPunct="0">
              <a:spcBef>
                <a:spcPct val="0"/>
              </a:spcBef>
              <a:spcAft>
                <a:spcPct val="0"/>
              </a:spcAft>
              <a:defRPr sz="2400" b="1" baseline="-25000">
                <a:solidFill>
                  <a:schemeClr val="tx1"/>
                </a:solidFill>
                <a:latin typeface="Times New Roman" pitchFamily="18" charset="0"/>
              </a:defRPr>
            </a:lvl7pPr>
            <a:lvl8pPr marL="3429000" indent="-228600" eaLnBrk="0" fontAlgn="base" hangingPunct="0">
              <a:spcBef>
                <a:spcPct val="0"/>
              </a:spcBef>
              <a:spcAft>
                <a:spcPct val="0"/>
              </a:spcAft>
              <a:defRPr sz="2400" b="1" baseline="-25000">
                <a:solidFill>
                  <a:schemeClr val="tx1"/>
                </a:solidFill>
                <a:latin typeface="Times New Roman" pitchFamily="18" charset="0"/>
              </a:defRPr>
            </a:lvl8pPr>
            <a:lvl9pPr marL="3886200" indent="-228600" eaLnBrk="0" fontAlgn="base" hangingPunct="0">
              <a:spcBef>
                <a:spcPct val="0"/>
              </a:spcBef>
              <a:spcAft>
                <a:spcPct val="0"/>
              </a:spcAft>
              <a:defRPr sz="2400" b="1" baseline="-25000">
                <a:solidFill>
                  <a:schemeClr val="tx1"/>
                </a:solidFill>
                <a:latin typeface="Times New Roman" pitchFamily="18" charset="0"/>
              </a:defRPr>
            </a:lvl9pPr>
          </a:lstStyle>
          <a:p>
            <a:r>
              <a:rPr lang="en-US" altLang="en-US" u="sng" baseline="0" dirty="0">
                <a:solidFill>
                  <a:srgbClr val="7030A0"/>
                </a:solidFill>
              </a:rPr>
              <a:t>For Low Temp, working substance </a:t>
            </a:r>
            <a:r>
              <a:rPr lang="en-US" altLang="en-US" u="sng" baseline="0" dirty="0" smtClean="0">
                <a:solidFill>
                  <a:srgbClr val="7030A0"/>
                </a:solidFill>
              </a:rPr>
              <a:t>is Helium </a:t>
            </a:r>
            <a:r>
              <a:rPr lang="en-US" altLang="en-US" u="sng" baseline="0" dirty="0">
                <a:solidFill>
                  <a:srgbClr val="7030A0"/>
                </a:solidFill>
              </a:rPr>
              <a:t>gas.</a:t>
            </a:r>
            <a:endParaRPr lang="en-US" altLang="en-US" dirty="0">
              <a:solidFill>
                <a:srgbClr val="7030A0"/>
              </a:solidFill>
            </a:endParaRPr>
          </a:p>
        </p:txBody>
      </p:sp>
      <p:sp>
        <p:nvSpPr>
          <p:cNvPr id="8" name="TextBox 3"/>
          <p:cNvSpPr txBox="1">
            <a:spLocks noChangeArrowheads="1"/>
          </p:cNvSpPr>
          <p:nvPr/>
        </p:nvSpPr>
        <p:spPr bwMode="auto">
          <a:xfrm>
            <a:off x="914400" y="330200"/>
            <a:ext cx="815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baseline="-25000">
                <a:solidFill>
                  <a:schemeClr val="tx1"/>
                </a:solidFill>
                <a:latin typeface="Times New Roman" pitchFamily="18" charset="0"/>
              </a:defRPr>
            </a:lvl1pPr>
            <a:lvl2pPr marL="742950" indent="-285750">
              <a:defRPr sz="2400" b="1" baseline="-25000">
                <a:solidFill>
                  <a:schemeClr val="tx1"/>
                </a:solidFill>
                <a:latin typeface="Times New Roman" pitchFamily="18" charset="0"/>
              </a:defRPr>
            </a:lvl2pPr>
            <a:lvl3pPr marL="1143000" indent="-228600">
              <a:defRPr sz="2400" b="1" baseline="-25000">
                <a:solidFill>
                  <a:schemeClr val="tx1"/>
                </a:solidFill>
                <a:latin typeface="Times New Roman" pitchFamily="18" charset="0"/>
              </a:defRPr>
            </a:lvl3pPr>
            <a:lvl4pPr marL="1600200" indent="-228600">
              <a:defRPr sz="2400" b="1" baseline="-25000">
                <a:solidFill>
                  <a:schemeClr val="tx1"/>
                </a:solidFill>
                <a:latin typeface="Times New Roman" pitchFamily="18" charset="0"/>
              </a:defRPr>
            </a:lvl4pPr>
            <a:lvl5pPr marL="2057400" indent="-228600">
              <a:defRPr sz="2400" b="1" baseline="-25000">
                <a:solidFill>
                  <a:schemeClr val="tx1"/>
                </a:solidFill>
                <a:latin typeface="Times New Roman" pitchFamily="18" charset="0"/>
              </a:defRPr>
            </a:lvl5pPr>
            <a:lvl6pPr marL="2514600" indent="-228600" eaLnBrk="0" fontAlgn="base" hangingPunct="0">
              <a:spcBef>
                <a:spcPct val="0"/>
              </a:spcBef>
              <a:spcAft>
                <a:spcPct val="0"/>
              </a:spcAft>
              <a:defRPr sz="2400" b="1" baseline="-25000">
                <a:solidFill>
                  <a:schemeClr val="tx1"/>
                </a:solidFill>
                <a:latin typeface="Times New Roman" pitchFamily="18" charset="0"/>
              </a:defRPr>
            </a:lvl6pPr>
            <a:lvl7pPr marL="2971800" indent="-228600" eaLnBrk="0" fontAlgn="base" hangingPunct="0">
              <a:spcBef>
                <a:spcPct val="0"/>
              </a:spcBef>
              <a:spcAft>
                <a:spcPct val="0"/>
              </a:spcAft>
              <a:defRPr sz="2400" b="1" baseline="-25000">
                <a:solidFill>
                  <a:schemeClr val="tx1"/>
                </a:solidFill>
                <a:latin typeface="Times New Roman" pitchFamily="18" charset="0"/>
              </a:defRPr>
            </a:lvl7pPr>
            <a:lvl8pPr marL="3429000" indent="-228600" eaLnBrk="0" fontAlgn="base" hangingPunct="0">
              <a:spcBef>
                <a:spcPct val="0"/>
              </a:spcBef>
              <a:spcAft>
                <a:spcPct val="0"/>
              </a:spcAft>
              <a:defRPr sz="2400" b="1" baseline="-25000">
                <a:solidFill>
                  <a:schemeClr val="tx1"/>
                </a:solidFill>
                <a:latin typeface="Times New Roman" pitchFamily="18" charset="0"/>
              </a:defRPr>
            </a:lvl8pPr>
            <a:lvl9pPr marL="3886200" indent="-228600" eaLnBrk="0" fontAlgn="base" hangingPunct="0">
              <a:spcBef>
                <a:spcPct val="0"/>
              </a:spcBef>
              <a:spcAft>
                <a:spcPct val="0"/>
              </a:spcAft>
              <a:defRPr sz="2400" b="1" baseline="-25000">
                <a:solidFill>
                  <a:schemeClr val="tx1"/>
                </a:solidFill>
                <a:latin typeface="Times New Roman" pitchFamily="18" charset="0"/>
              </a:defRPr>
            </a:lvl9pPr>
          </a:lstStyle>
          <a:p>
            <a:r>
              <a:rPr lang="en-US" altLang="en-US" sz="3200" baseline="0" dirty="0">
                <a:solidFill>
                  <a:srgbClr val="0000FF"/>
                </a:solidFill>
              </a:rPr>
              <a:t>BEGIN WITH EVOPORATIVE COOLING</a:t>
            </a:r>
          </a:p>
        </p:txBody>
      </p:sp>
      <p:sp>
        <p:nvSpPr>
          <p:cNvPr id="2" name="TextBox 1"/>
          <p:cNvSpPr txBox="1"/>
          <p:nvPr/>
        </p:nvSpPr>
        <p:spPr>
          <a:xfrm>
            <a:off x="5715000" y="6357972"/>
            <a:ext cx="3477427" cy="523220"/>
          </a:xfrm>
          <a:prstGeom prst="rect">
            <a:avLst/>
          </a:prstGeom>
          <a:noFill/>
        </p:spPr>
        <p:txBody>
          <a:bodyPr wrap="none" rtlCol="0">
            <a:spAutoFit/>
          </a:bodyPr>
          <a:lstStyle/>
          <a:p>
            <a:r>
              <a:rPr lang="en-US" sz="2800" dirty="0" smtClean="0"/>
              <a:t>Liquid Helium Cryostat</a:t>
            </a:r>
            <a:endParaRPr lang="en-US" sz="2800" dirty="0"/>
          </a:p>
        </p:txBody>
      </p:sp>
      <p:cxnSp>
        <p:nvCxnSpPr>
          <p:cNvPr id="9" name="Straight Arrow Connector 8"/>
          <p:cNvCxnSpPr/>
          <p:nvPr/>
        </p:nvCxnSpPr>
        <p:spPr>
          <a:xfrm flipH="1" flipV="1">
            <a:off x="7772400" y="6172200"/>
            <a:ext cx="381000" cy="304800"/>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noChangeArrowheads="1"/>
          </p:cNvPicPr>
          <p:nvPr/>
        </p:nvPicPr>
        <p:blipFill>
          <a:blip r:embed="rId4">
            <a:extLst>
              <a:ext uri="{BEBA8EAE-BF5A-486C-A8C5-ECC9F3942E4B}">
                <a14:imgProps xmlns:a14="http://schemas.microsoft.com/office/drawing/2010/main">
                  <a14:imgLayer r:embed="rId5">
                    <a14:imgEffect>
                      <a14:colorTemperature colorTemp="7100"/>
                    </a14:imgEffect>
                  </a14:imgLayer>
                </a14:imgProps>
              </a:ext>
              <a:ext uri="{28A0092B-C50C-407E-A947-70E740481C1C}">
                <a14:useLocalDpi xmlns:a14="http://schemas.microsoft.com/office/drawing/2010/main" val="0"/>
              </a:ext>
            </a:extLst>
          </a:blip>
          <a:stretch>
            <a:fillRect/>
          </a:stretch>
        </p:blipFill>
        <p:spPr bwMode="auto">
          <a:xfrm>
            <a:off x="4991100" y="2514600"/>
            <a:ext cx="4549382" cy="3660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16464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smtClean="0">
                <a:solidFill>
                  <a:srgbClr val="0000FF"/>
                </a:solidFill>
              </a:rPr>
              <a:t>Evaporative </a:t>
            </a:r>
            <a:r>
              <a:rPr lang="en-US" altLang="en-US" dirty="0">
                <a:solidFill>
                  <a:srgbClr val="0000FF"/>
                </a:solidFill>
              </a:rPr>
              <a:t>cooling and its limitations</a:t>
            </a:r>
            <a:endParaRPr lang="en-US" dirty="0">
              <a:solidFill>
                <a:srgbClr val="0000FF"/>
              </a:solidFill>
            </a:endParaRPr>
          </a:p>
        </p:txBody>
      </p:sp>
      <p:pic>
        <p:nvPicPr>
          <p:cNvPr id="2052" name="Picture 4" descr="D:\Anil Kumar\ANIL\Admin Personal\CR\2017 Presentation\Asset Colocium\He Vapour .png"/>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7000"/>
                    </a14:imgEffect>
                  </a14:imgLayer>
                </a14:imgProps>
              </a:ext>
              <a:ext uri="{28A0092B-C50C-407E-A947-70E740481C1C}">
                <a14:useLocalDpi xmlns:a14="http://schemas.microsoft.com/office/drawing/2010/main" val="0"/>
              </a:ext>
            </a:extLst>
          </a:blip>
          <a:srcRect/>
          <a:stretch>
            <a:fillRect/>
          </a:stretch>
        </p:blipFill>
        <p:spPr bwMode="auto">
          <a:xfrm>
            <a:off x="1561564" y="1295400"/>
            <a:ext cx="6972836" cy="556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72487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Refrigeration Below 1.5K</a:t>
            </a:r>
            <a:endParaRPr lang="en-US" dirty="0"/>
          </a:p>
        </p:txBody>
      </p:sp>
      <p:sp>
        <p:nvSpPr>
          <p:cNvPr id="4" name="TextBox 3"/>
          <p:cNvSpPr txBox="1"/>
          <p:nvPr/>
        </p:nvSpPr>
        <p:spPr>
          <a:xfrm>
            <a:off x="0" y="1981200"/>
            <a:ext cx="9906000" cy="3508653"/>
          </a:xfrm>
          <a:prstGeom prst="rect">
            <a:avLst/>
          </a:prstGeom>
          <a:noFill/>
        </p:spPr>
        <p:txBody>
          <a:bodyPr wrap="square" rtlCol="0">
            <a:spAutoFit/>
          </a:bodyPr>
          <a:lstStyle/>
          <a:p>
            <a:pPr marL="457200" indent="-457200">
              <a:buFont typeface="Wingdings" panose="05000000000000000000" pitchFamily="2" charset="2"/>
              <a:buChar char="v"/>
            </a:pPr>
            <a:r>
              <a:rPr lang="en-US" altLang="en-US" sz="3600" dirty="0">
                <a:solidFill>
                  <a:srgbClr val="0000FF"/>
                </a:solidFill>
                <a:ea typeface="+mj-ea"/>
                <a:cs typeface="+mj-cs"/>
              </a:rPr>
              <a:t>Adiabatic Demagnetization </a:t>
            </a:r>
            <a:r>
              <a:rPr lang="en-US" altLang="en-US" sz="3600" dirty="0" smtClean="0">
                <a:solidFill>
                  <a:srgbClr val="0000FF"/>
                </a:solidFill>
                <a:ea typeface="+mj-ea"/>
                <a:cs typeface="+mj-cs"/>
              </a:rPr>
              <a:t>Refrigerator(ADR)</a:t>
            </a:r>
          </a:p>
          <a:p>
            <a:r>
              <a:rPr lang="en-US" altLang="en-US" sz="3200" dirty="0" smtClean="0">
                <a:solidFill>
                  <a:srgbClr val="0000FF"/>
                </a:solidFill>
                <a:ea typeface="+mj-ea"/>
                <a:cs typeface="+mj-cs"/>
              </a:rPr>
              <a:t>                                    </a:t>
            </a:r>
            <a:r>
              <a:rPr lang="en-US" altLang="en-US" sz="3200" dirty="0" smtClean="0">
                <a:solidFill>
                  <a:srgbClr val="FF0000"/>
                </a:solidFill>
                <a:ea typeface="+mj-ea"/>
                <a:cs typeface="+mj-cs"/>
              </a:rPr>
              <a:t>(4.2K to 70mK)</a:t>
            </a:r>
            <a:endParaRPr lang="en-US" altLang="en-US" sz="3200" dirty="0">
              <a:solidFill>
                <a:srgbClr val="FF0000"/>
              </a:solidFill>
              <a:ea typeface="+mj-ea"/>
              <a:cs typeface="+mj-cs"/>
            </a:endParaRPr>
          </a:p>
          <a:p>
            <a:pPr marL="457200" indent="-457200">
              <a:buFont typeface="Wingdings" panose="05000000000000000000" pitchFamily="2" charset="2"/>
              <a:buChar char="v"/>
            </a:pPr>
            <a:endParaRPr lang="en-US" altLang="en-US" sz="3200" dirty="0" smtClean="0">
              <a:solidFill>
                <a:srgbClr val="0000FF"/>
              </a:solidFill>
              <a:ea typeface="+mj-ea"/>
              <a:cs typeface="+mj-cs"/>
            </a:endParaRPr>
          </a:p>
          <a:p>
            <a:pPr marL="457200" indent="-457200">
              <a:buFont typeface="Wingdings" panose="05000000000000000000" pitchFamily="2" charset="2"/>
              <a:buChar char="v"/>
            </a:pPr>
            <a:r>
              <a:rPr lang="en-US" altLang="en-US" sz="3600" dirty="0" smtClean="0">
                <a:solidFill>
                  <a:srgbClr val="0000FF"/>
                </a:solidFill>
                <a:ea typeface="+mj-ea"/>
                <a:cs typeface="+mj-cs"/>
              </a:rPr>
              <a:t>Dilution Refrigerator System(DRS)</a:t>
            </a:r>
          </a:p>
          <a:p>
            <a:r>
              <a:rPr lang="en-US" altLang="en-US" sz="3600" dirty="0">
                <a:solidFill>
                  <a:srgbClr val="0000FF"/>
                </a:solidFill>
                <a:ea typeface="+mj-ea"/>
                <a:cs typeface="+mj-cs"/>
              </a:rPr>
              <a:t> </a:t>
            </a:r>
            <a:r>
              <a:rPr lang="en-US" altLang="en-US" sz="3600" dirty="0" smtClean="0">
                <a:solidFill>
                  <a:srgbClr val="0000FF"/>
                </a:solidFill>
                <a:ea typeface="+mj-ea"/>
                <a:cs typeface="+mj-cs"/>
              </a:rPr>
              <a:t>                        </a:t>
            </a:r>
            <a:r>
              <a:rPr lang="en-US" altLang="en-US" sz="3600" dirty="0" smtClean="0">
                <a:solidFill>
                  <a:srgbClr val="FF0000"/>
                </a:solidFill>
                <a:ea typeface="+mj-ea"/>
                <a:cs typeface="+mj-cs"/>
              </a:rPr>
              <a:t>(1.5K to 5mK)</a:t>
            </a:r>
          </a:p>
          <a:p>
            <a:endParaRPr lang="en-US" sz="3200" dirty="0">
              <a:solidFill>
                <a:srgbClr val="0000FF"/>
              </a:solidFill>
              <a:ea typeface="+mj-ea"/>
              <a:cs typeface="+mj-cs"/>
            </a:endParaRPr>
          </a:p>
          <a:p>
            <a:endParaRPr lang="en-US" dirty="0"/>
          </a:p>
        </p:txBody>
      </p:sp>
    </p:spTree>
    <p:extLst>
      <p:ext uri="{BB962C8B-B14F-4D97-AF65-F5344CB8AC3E}">
        <p14:creationId xmlns:p14="http://schemas.microsoft.com/office/powerpoint/2010/main" val="29908027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304800"/>
            <a:ext cx="8915400" cy="1752600"/>
          </a:xfrm>
        </p:spPr>
        <p:txBody>
          <a:bodyPr/>
          <a:lstStyle/>
          <a:p>
            <a:r>
              <a:rPr lang="en-US" b="1" i="0" dirty="0" smtClean="0">
                <a:solidFill>
                  <a:srgbClr val="5A1B31"/>
                </a:solidFill>
                <a:effectLst/>
                <a:latin typeface="Helvetica-Bold"/>
              </a:rPr>
              <a:t/>
            </a:r>
            <a:br>
              <a:rPr lang="en-US" b="1" i="0" dirty="0" smtClean="0">
                <a:solidFill>
                  <a:srgbClr val="5A1B31"/>
                </a:solidFill>
                <a:effectLst/>
                <a:latin typeface="Helvetica-Bold"/>
              </a:rPr>
            </a:br>
            <a:r>
              <a:rPr lang="en-US" b="1" i="0" dirty="0" smtClean="0">
                <a:solidFill>
                  <a:srgbClr val="5A1B31"/>
                </a:solidFill>
                <a:effectLst/>
                <a:latin typeface="Helvetica-Bold"/>
              </a:rPr>
              <a:t>History</a:t>
            </a:r>
            <a:r>
              <a:rPr lang="en-US" dirty="0" smtClean="0"/>
              <a:t> </a:t>
            </a:r>
            <a:br>
              <a:rPr lang="en-US" dirty="0" smtClean="0"/>
            </a:br>
            <a:r>
              <a:rPr lang="en-US" altLang="en-US" sz="2800" dirty="0" smtClean="0">
                <a:solidFill>
                  <a:srgbClr val="0000FF"/>
                </a:solidFill>
                <a:ea typeface="+mj-ea"/>
                <a:cs typeface="+mj-cs"/>
              </a:rPr>
              <a:t>Adiabatic Demagnetization Refrigerator(ADR)</a:t>
            </a:r>
            <a:br>
              <a:rPr lang="en-US" altLang="en-US" sz="2800" dirty="0" smtClean="0">
                <a:solidFill>
                  <a:srgbClr val="0000FF"/>
                </a:solidFill>
                <a:ea typeface="+mj-ea"/>
                <a:cs typeface="+mj-cs"/>
              </a:rPr>
            </a:br>
            <a:r>
              <a:rPr lang="en-US" dirty="0" smtClean="0"/>
              <a:t/>
            </a:r>
            <a:br>
              <a:rPr lang="en-US" dirty="0" smtClean="0"/>
            </a:br>
            <a:endParaRPr lang="en-US" dirty="0"/>
          </a:p>
        </p:txBody>
      </p:sp>
      <p:sp>
        <p:nvSpPr>
          <p:cNvPr id="3" name="Content Placeholder 2"/>
          <p:cNvSpPr>
            <a:spLocks noGrp="1"/>
          </p:cNvSpPr>
          <p:nvPr>
            <p:ph idx="1"/>
          </p:nvPr>
        </p:nvSpPr>
        <p:spPr>
          <a:xfrm>
            <a:off x="0" y="2179637"/>
            <a:ext cx="9906000" cy="4525963"/>
          </a:xfrm>
        </p:spPr>
        <p:txBody>
          <a:bodyPr/>
          <a:lstStyle/>
          <a:p>
            <a:pPr>
              <a:buFont typeface="Wingdings" panose="05000000000000000000" pitchFamily="2" charset="2"/>
              <a:buChar char="v"/>
            </a:pPr>
            <a:r>
              <a:rPr lang="en-US" b="0" i="0" dirty="0" smtClean="0">
                <a:solidFill>
                  <a:srgbClr val="000000"/>
                </a:solidFill>
                <a:effectLst/>
                <a:latin typeface="Helvetica"/>
              </a:rPr>
              <a:t> Cooling to </a:t>
            </a:r>
            <a:r>
              <a:rPr lang="en-US" b="0" i="0" dirty="0" err="1" smtClean="0">
                <a:solidFill>
                  <a:srgbClr val="000000"/>
                </a:solidFill>
                <a:effectLst/>
                <a:latin typeface="Helvetica"/>
              </a:rPr>
              <a:t>milli</a:t>
            </a:r>
            <a:r>
              <a:rPr lang="en-US" b="0" i="0" dirty="0" smtClean="0">
                <a:solidFill>
                  <a:srgbClr val="000000"/>
                </a:solidFill>
                <a:effectLst/>
                <a:latin typeface="Helvetica"/>
              </a:rPr>
              <a:t>-Kelvin temperatures by effecting electron spins was proposed by.</a:t>
            </a:r>
          </a:p>
          <a:p>
            <a:pPr marL="0" indent="0">
              <a:buNone/>
            </a:pPr>
            <a:r>
              <a:rPr lang="en-US" sz="2400" dirty="0" smtClean="0">
                <a:solidFill>
                  <a:srgbClr val="000000"/>
                </a:solidFill>
                <a:latin typeface="Helvetica"/>
              </a:rPr>
              <a:t>    </a:t>
            </a:r>
            <a:r>
              <a:rPr lang="en-US" sz="2400" b="0" i="0" dirty="0" smtClean="0">
                <a:solidFill>
                  <a:srgbClr val="000000"/>
                </a:solidFill>
                <a:effectLst/>
                <a:latin typeface="Helvetica"/>
              </a:rPr>
              <a:t>– P. Debye 1926.</a:t>
            </a:r>
            <a:br>
              <a:rPr lang="en-US" sz="2400" b="0" i="0" dirty="0" smtClean="0">
                <a:solidFill>
                  <a:srgbClr val="000000"/>
                </a:solidFill>
                <a:effectLst/>
                <a:latin typeface="Helvetica"/>
              </a:rPr>
            </a:br>
            <a:r>
              <a:rPr lang="en-US" sz="2400" b="0" i="0" dirty="0" smtClean="0">
                <a:solidFill>
                  <a:srgbClr val="000000"/>
                </a:solidFill>
                <a:effectLst/>
                <a:latin typeface="Helvetica"/>
              </a:rPr>
              <a:t>    – W.F. Giauque 1926</a:t>
            </a:r>
            <a:endParaRPr lang="en-US" sz="2400" dirty="0">
              <a:solidFill>
                <a:srgbClr val="000000"/>
              </a:solidFill>
              <a:latin typeface="Helvetica"/>
            </a:endParaRPr>
          </a:p>
          <a:p>
            <a:pPr>
              <a:buFont typeface="Wingdings" panose="05000000000000000000" pitchFamily="2" charset="2"/>
              <a:buChar char="v"/>
            </a:pPr>
            <a:r>
              <a:rPr lang="en-US" sz="3600" b="0" i="0" dirty="0" smtClean="0">
                <a:solidFill>
                  <a:srgbClr val="000000"/>
                </a:solidFill>
                <a:effectLst/>
                <a:latin typeface="Helvetica"/>
              </a:rPr>
              <a:t>The first practical demonstration was by.</a:t>
            </a:r>
            <a:br>
              <a:rPr lang="en-US" sz="3600" b="0" i="0" dirty="0" smtClean="0">
                <a:solidFill>
                  <a:srgbClr val="000000"/>
                </a:solidFill>
                <a:effectLst/>
                <a:latin typeface="Helvetica"/>
              </a:rPr>
            </a:br>
            <a:r>
              <a:rPr lang="en-US" sz="2400" b="0" i="0" dirty="0" smtClean="0">
                <a:solidFill>
                  <a:srgbClr val="000000"/>
                </a:solidFill>
                <a:effectLst/>
                <a:latin typeface="Helvetica"/>
              </a:rPr>
              <a:t>– </a:t>
            </a:r>
            <a:r>
              <a:rPr lang="en-US" sz="2400" dirty="0">
                <a:solidFill>
                  <a:srgbClr val="000000"/>
                </a:solidFill>
                <a:latin typeface="Helvetica"/>
              </a:rPr>
              <a:t>Giauque, MacDougall and De Haas, </a:t>
            </a:r>
            <a:r>
              <a:rPr lang="en-US" sz="2400" dirty="0" err="1" smtClean="0">
                <a:solidFill>
                  <a:srgbClr val="000000"/>
                </a:solidFill>
                <a:latin typeface="Helvetica"/>
              </a:rPr>
              <a:t>Wiersma</a:t>
            </a:r>
            <a:r>
              <a:rPr lang="en-US" sz="2400" dirty="0" smtClean="0">
                <a:solidFill>
                  <a:srgbClr val="000000"/>
                </a:solidFill>
                <a:latin typeface="Helvetica"/>
              </a:rPr>
              <a:t>, </a:t>
            </a:r>
            <a:r>
              <a:rPr lang="en-US" sz="2400" dirty="0" err="1" smtClean="0">
                <a:solidFill>
                  <a:srgbClr val="000000"/>
                </a:solidFill>
                <a:latin typeface="Helvetica"/>
              </a:rPr>
              <a:t>Kramers</a:t>
            </a:r>
            <a:r>
              <a:rPr lang="en-US" sz="2400" dirty="0">
                <a:solidFill>
                  <a:srgbClr val="000000"/>
                </a:solidFill>
                <a:latin typeface="Helvetica"/>
              </a:rPr>
              <a:t>, 1933</a:t>
            </a:r>
            <a:r>
              <a:rPr lang="en-US" sz="2400" b="0" i="0" dirty="0" smtClean="0">
                <a:solidFill>
                  <a:srgbClr val="000000"/>
                </a:solidFill>
                <a:effectLst/>
                <a:latin typeface="Helvetica"/>
              </a:rPr>
              <a:t>.</a:t>
            </a:r>
            <a:br>
              <a:rPr lang="en-US" sz="2400" b="0" i="0" dirty="0" smtClean="0">
                <a:solidFill>
                  <a:srgbClr val="000000"/>
                </a:solidFill>
                <a:effectLst/>
                <a:latin typeface="Helvetica"/>
              </a:rPr>
            </a:br>
            <a:r>
              <a:rPr lang="en-US" sz="2400" b="0" i="0" dirty="0" smtClean="0">
                <a:solidFill>
                  <a:srgbClr val="000000"/>
                </a:solidFill>
                <a:effectLst/>
                <a:latin typeface="Helvetica"/>
              </a:rPr>
              <a:t>– </a:t>
            </a:r>
            <a:r>
              <a:rPr lang="en-US" sz="2400" b="0" i="0" dirty="0" err="1" smtClean="0">
                <a:solidFill>
                  <a:srgbClr val="000000"/>
                </a:solidFill>
                <a:effectLst/>
                <a:latin typeface="Helvetica"/>
              </a:rPr>
              <a:t>Kurti</a:t>
            </a:r>
            <a:r>
              <a:rPr lang="en-US" sz="2400" b="0" i="0" dirty="0" smtClean="0">
                <a:solidFill>
                  <a:srgbClr val="000000"/>
                </a:solidFill>
                <a:effectLst/>
                <a:latin typeface="Helvetica"/>
              </a:rPr>
              <a:t> and Simon 1934</a:t>
            </a:r>
            <a:r>
              <a:rPr lang="en-US" sz="2400" dirty="0" smtClean="0"/>
              <a:t> </a:t>
            </a:r>
          </a:p>
          <a:p>
            <a:pPr marL="0" indent="0">
              <a:buNone/>
            </a:pPr>
            <a:r>
              <a:rPr lang="en-US" dirty="0" smtClean="0"/>
              <a:t/>
            </a:r>
            <a:br>
              <a:rPr lang="en-US" dirty="0" smtClean="0"/>
            </a:br>
            <a:r>
              <a:rPr lang="en-US" b="0" i="0" dirty="0" smtClean="0">
                <a:solidFill>
                  <a:srgbClr val="000000"/>
                </a:solidFill>
                <a:effectLst/>
                <a:latin typeface="Helvetica"/>
              </a:rPr>
              <a:t/>
            </a:r>
            <a:br>
              <a:rPr lang="en-US" b="0" i="0" dirty="0" smtClean="0">
                <a:solidFill>
                  <a:srgbClr val="000000"/>
                </a:solidFill>
                <a:effectLst/>
                <a:latin typeface="Helvetica"/>
              </a:rPr>
            </a:br>
            <a:r>
              <a:rPr lang="en-US" dirty="0" smtClean="0"/>
              <a:t/>
            </a:r>
            <a:br>
              <a:rPr lang="en-US" dirty="0" smtClean="0"/>
            </a:br>
            <a:endParaRPr lang="en-US" dirty="0"/>
          </a:p>
        </p:txBody>
      </p:sp>
    </p:spTree>
    <p:extLst>
      <p:ext uri="{BB962C8B-B14F-4D97-AF65-F5344CB8AC3E}">
        <p14:creationId xmlns:p14="http://schemas.microsoft.com/office/powerpoint/2010/main" val="33291060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15602</TotalTime>
  <Words>1165</Words>
  <Application>Microsoft Office PowerPoint</Application>
  <PresentationFormat>A4 Paper (210x297 mm)</PresentationFormat>
  <Paragraphs>250</Paragraphs>
  <Slides>33</Slides>
  <Notes>23</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33</vt:i4>
      </vt:variant>
    </vt:vector>
  </HeadingPairs>
  <TitlesOfParts>
    <vt:vector size="47" baseType="lpstr">
      <vt:lpstr>Arial Unicode MS</vt:lpstr>
      <vt:lpstr>Arial</vt:lpstr>
      <vt:lpstr>Bodoni MT</vt:lpstr>
      <vt:lpstr>BookAntiqua</vt:lpstr>
      <vt:lpstr>Calibri</vt:lpstr>
      <vt:lpstr>CMR10</vt:lpstr>
      <vt:lpstr>Frutiger-Light</vt:lpstr>
      <vt:lpstr>Helvetica</vt:lpstr>
      <vt:lpstr>Helvetica-Bold</vt:lpstr>
      <vt:lpstr>Symbol</vt:lpstr>
      <vt:lpstr>Times New Roman</vt:lpstr>
      <vt:lpstr>Wingdings</vt:lpstr>
      <vt:lpstr>Office Theme</vt:lpstr>
      <vt:lpstr>2_Office Theme</vt:lpstr>
      <vt:lpstr>PowerPoint Presentation</vt:lpstr>
      <vt:lpstr>PowerPoint Presentation</vt:lpstr>
      <vt:lpstr>PowerPoint Presentation</vt:lpstr>
      <vt:lpstr>PowerPoint Presentation</vt:lpstr>
      <vt:lpstr>Historical Development of Refrigeration</vt:lpstr>
      <vt:lpstr>PowerPoint Presentation</vt:lpstr>
      <vt:lpstr>Evaporative cooling and its limitations</vt:lpstr>
      <vt:lpstr>Refrigeration Below 1.5K</vt:lpstr>
      <vt:lpstr> History  Adiabatic Demagnetization Refrigerator(ADR)  </vt:lpstr>
      <vt:lpstr>Adiabatic Demagnetization </vt:lpstr>
      <vt:lpstr>Entropy Change of Salt pill as a Function of Temperature </vt:lpstr>
      <vt:lpstr>PowerPoint Presentation</vt:lpstr>
      <vt:lpstr>PowerPoint Presentation</vt:lpstr>
      <vt:lpstr>Adiabatic Demagnetization Refrigerator (ADR)</vt:lpstr>
      <vt:lpstr>Low Temperature Stages Of ADR</vt:lpstr>
      <vt:lpstr>PowerPoint Presentation</vt:lpstr>
      <vt:lpstr> History  Dilution Refrigerator System(DRS)  </vt:lpstr>
      <vt:lpstr>PowerPoint Presentation</vt:lpstr>
      <vt:lpstr>PowerPoint Presentation</vt:lpstr>
      <vt:lpstr>PowerPoint Presentation</vt:lpstr>
      <vt:lpstr>Micro-Kelvin Set-up</vt:lpstr>
      <vt:lpstr>Instrument Housing</vt:lpstr>
      <vt:lpstr>Dilution Refrigerator (TIFR) Specifications</vt:lpstr>
      <vt:lpstr>PowerPoint Presentation</vt:lpstr>
      <vt:lpstr>PowerPoint Presentation</vt:lpstr>
      <vt:lpstr>Thermometry 1</vt:lpstr>
      <vt:lpstr>PowerPoint Presentation</vt:lpstr>
      <vt:lpstr>PowerPoint Presentation</vt:lpstr>
      <vt:lpstr>PowerPoint Presentation</vt:lpstr>
      <vt:lpstr>PowerPoint Presentation</vt:lpstr>
      <vt:lpstr>PowerPoint Presentation</vt:lpstr>
      <vt:lpstr>Acknowledgement</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Anil Kumar</dc:creator>
  <cp:lastModifiedBy>admin</cp:lastModifiedBy>
  <cp:revision>230</cp:revision>
  <dcterms:created xsi:type="dcterms:W3CDTF">2017-10-12T09:47:05Z</dcterms:created>
  <dcterms:modified xsi:type="dcterms:W3CDTF">2017-11-03T09:25:43Z</dcterms:modified>
</cp:coreProperties>
</file>