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7.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8.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9.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3.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4.xml" ContentType="application/vnd.openxmlformats-officedocument.themeOverride+xml"/>
  <Override PartName="/ppt/notesSlides/notesSlide45.xml" ContentType="application/vnd.openxmlformats-officedocument.presentationml.notesSlide+xml"/>
  <Override PartName="/ppt/theme/themeOverride5.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6.xml" ContentType="application/vnd.openxmlformats-officedocument.themeOverride+xml"/>
  <Override PartName="/ppt/notesSlides/notesSlide49.xml" ContentType="application/vnd.openxmlformats-officedocument.presentationml.notesSlide+xml"/>
  <Override PartName="/ppt/theme/themeOverride7.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8.xml" ContentType="application/vnd.openxmlformats-officedocument.themeOverr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19" r:id="rId1"/>
    <p:sldMasterId id="2147486838" r:id="rId2"/>
    <p:sldMasterId id="2147486850" r:id="rId3"/>
    <p:sldMasterId id="2147487775" r:id="rId4"/>
    <p:sldMasterId id="2147488247" r:id="rId5"/>
    <p:sldMasterId id="2147488319" r:id="rId6"/>
    <p:sldMasterId id="2147488984" r:id="rId7"/>
    <p:sldMasterId id="2147492820" r:id="rId8"/>
    <p:sldMasterId id="2147495435" r:id="rId9"/>
    <p:sldMasterId id="2147495447" r:id="rId10"/>
    <p:sldMasterId id="2147496393" r:id="rId11"/>
    <p:sldMasterId id="2147498754" r:id="rId12"/>
    <p:sldMasterId id="2147499162" r:id="rId13"/>
    <p:sldMasterId id="2147499517" r:id="rId14"/>
    <p:sldMasterId id="2147499530" r:id="rId15"/>
    <p:sldMasterId id="2147499542" r:id="rId16"/>
    <p:sldMasterId id="2147499558" r:id="rId17"/>
    <p:sldMasterId id="2147499571" r:id="rId18"/>
    <p:sldMasterId id="2147499587" r:id="rId19"/>
    <p:sldMasterId id="2147499599" r:id="rId20"/>
  </p:sldMasterIdLst>
  <p:notesMasterIdLst>
    <p:notesMasterId r:id="rId100"/>
  </p:notesMasterIdLst>
  <p:handoutMasterIdLst>
    <p:handoutMasterId r:id="rId101"/>
  </p:handoutMasterIdLst>
  <p:sldIdLst>
    <p:sldId id="998" r:id="rId21"/>
    <p:sldId id="1538" r:id="rId22"/>
    <p:sldId id="1539" r:id="rId23"/>
    <p:sldId id="1541" r:id="rId24"/>
    <p:sldId id="1543" r:id="rId25"/>
    <p:sldId id="1414" r:id="rId26"/>
    <p:sldId id="1551" r:id="rId27"/>
    <p:sldId id="1558" r:id="rId28"/>
    <p:sldId id="1552" r:id="rId29"/>
    <p:sldId id="1560" r:id="rId30"/>
    <p:sldId id="1545" r:id="rId31"/>
    <p:sldId id="1546" r:id="rId32"/>
    <p:sldId id="1547" r:id="rId33"/>
    <p:sldId id="1548" r:id="rId34"/>
    <p:sldId id="1549" r:id="rId35"/>
    <p:sldId id="1550" r:id="rId36"/>
    <p:sldId id="1554" r:id="rId37"/>
    <p:sldId id="1555" r:id="rId38"/>
    <p:sldId id="1556" r:id="rId39"/>
    <p:sldId id="1557" r:id="rId40"/>
    <p:sldId id="1553" r:id="rId41"/>
    <p:sldId id="1559" r:id="rId42"/>
    <p:sldId id="1423" r:id="rId43"/>
    <p:sldId id="1479" r:id="rId44"/>
    <p:sldId id="1480" r:id="rId45"/>
    <p:sldId id="1504" r:id="rId46"/>
    <p:sldId id="1505" r:id="rId47"/>
    <p:sldId id="1506" r:id="rId48"/>
    <p:sldId id="1507" r:id="rId49"/>
    <p:sldId id="1508" r:id="rId50"/>
    <p:sldId id="1509" r:id="rId51"/>
    <p:sldId id="1510" r:id="rId52"/>
    <p:sldId id="1511" r:id="rId53"/>
    <p:sldId id="1529" r:id="rId54"/>
    <p:sldId id="1530" r:id="rId55"/>
    <p:sldId id="1531" r:id="rId56"/>
    <p:sldId id="1532" r:id="rId57"/>
    <p:sldId id="1533" r:id="rId58"/>
    <p:sldId id="1534" r:id="rId59"/>
    <p:sldId id="1535" r:id="rId60"/>
    <p:sldId id="1512" r:id="rId61"/>
    <p:sldId id="1513" r:id="rId62"/>
    <p:sldId id="1514" r:id="rId63"/>
    <p:sldId id="1515" r:id="rId64"/>
    <p:sldId id="1516" r:id="rId65"/>
    <p:sldId id="1517" r:id="rId66"/>
    <p:sldId id="1528" r:id="rId67"/>
    <p:sldId id="1537" r:id="rId68"/>
    <p:sldId id="1518" r:id="rId69"/>
    <p:sldId id="1519" r:id="rId70"/>
    <p:sldId id="1520" r:id="rId71"/>
    <p:sldId id="1521" r:id="rId72"/>
    <p:sldId id="1522" r:id="rId73"/>
    <p:sldId id="1523" r:id="rId74"/>
    <p:sldId id="1524" r:id="rId75"/>
    <p:sldId id="1525" r:id="rId76"/>
    <p:sldId id="1526" r:id="rId77"/>
    <p:sldId id="1536" r:id="rId78"/>
    <p:sldId id="1527" r:id="rId79"/>
    <p:sldId id="1561" r:id="rId80"/>
    <p:sldId id="1562" r:id="rId81"/>
    <p:sldId id="1563" r:id="rId82"/>
    <p:sldId id="1564" r:id="rId83"/>
    <p:sldId id="1565" r:id="rId84"/>
    <p:sldId id="1566" r:id="rId85"/>
    <p:sldId id="1567" r:id="rId86"/>
    <p:sldId id="1417" r:id="rId87"/>
    <p:sldId id="1485" r:id="rId88"/>
    <p:sldId id="1486" r:id="rId89"/>
    <p:sldId id="1487" r:id="rId90"/>
    <p:sldId id="1488" r:id="rId91"/>
    <p:sldId id="1489" r:id="rId92"/>
    <p:sldId id="1490" r:id="rId93"/>
    <p:sldId id="1491" r:id="rId94"/>
    <p:sldId id="1492" r:id="rId95"/>
    <p:sldId id="1493" r:id="rId96"/>
    <p:sldId id="1494" r:id="rId97"/>
    <p:sldId id="1495" r:id="rId98"/>
    <p:sldId id="1496" r:id="rId99"/>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Unicode MS" pitchFamily="34" charset="-128"/>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Unicode MS" pitchFamily="34" charset="-128"/>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Unicode MS" pitchFamily="34" charset="-128"/>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Unicode MS" pitchFamily="34" charset="-128"/>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Unicode MS" pitchFamily="34" charset="-128"/>
        <a:ea typeface="ＭＳ Ｐゴシック" pitchFamily="34" charset="-128"/>
        <a:cs typeface="+mn-cs"/>
      </a:defRPr>
    </a:lvl5pPr>
    <a:lvl6pPr marL="2286000" algn="l" defTabSz="914400" rtl="0" eaLnBrk="1" latinLnBrk="0" hangingPunct="1">
      <a:defRPr sz="2400" kern="1200">
        <a:solidFill>
          <a:schemeClr val="tx1"/>
        </a:solidFill>
        <a:latin typeface="Arial Unicode MS" pitchFamily="34" charset="-128"/>
        <a:ea typeface="ＭＳ Ｐゴシック" pitchFamily="34" charset="-128"/>
        <a:cs typeface="+mn-cs"/>
      </a:defRPr>
    </a:lvl6pPr>
    <a:lvl7pPr marL="2743200" algn="l" defTabSz="914400" rtl="0" eaLnBrk="1" latinLnBrk="0" hangingPunct="1">
      <a:defRPr sz="2400" kern="1200">
        <a:solidFill>
          <a:schemeClr val="tx1"/>
        </a:solidFill>
        <a:latin typeface="Arial Unicode MS" pitchFamily="34" charset="-128"/>
        <a:ea typeface="ＭＳ Ｐゴシック" pitchFamily="34" charset="-128"/>
        <a:cs typeface="+mn-cs"/>
      </a:defRPr>
    </a:lvl7pPr>
    <a:lvl8pPr marL="3200400" algn="l" defTabSz="914400" rtl="0" eaLnBrk="1" latinLnBrk="0" hangingPunct="1">
      <a:defRPr sz="2400" kern="1200">
        <a:solidFill>
          <a:schemeClr val="tx1"/>
        </a:solidFill>
        <a:latin typeface="Arial Unicode MS" pitchFamily="34" charset="-128"/>
        <a:ea typeface="ＭＳ Ｐゴシック" pitchFamily="34" charset="-128"/>
        <a:cs typeface="+mn-cs"/>
      </a:defRPr>
    </a:lvl8pPr>
    <a:lvl9pPr marL="3657600" algn="l" defTabSz="914400" rtl="0" eaLnBrk="1" latinLnBrk="0" hangingPunct="1">
      <a:defRPr sz="2400" kern="1200">
        <a:solidFill>
          <a:schemeClr val="tx1"/>
        </a:solidFill>
        <a:latin typeface="Arial Unicode MS" pitchFamily="34" charset="-128"/>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4807"/>
    <a:srgbClr val="B4B4B4"/>
    <a:srgbClr val="C4C4C4"/>
    <a:srgbClr val="CBCBCB"/>
    <a:srgbClr val="FFFFCC"/>
    <a:srgbClr val="003366"/>
    <a:srgbClr val="0000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92" autoAdjust="0"/>
    <p:restoredTop sz="76822" autoAdjust="0"/>
  </p:normalViewPr>
  <p:slideViewPr>
    <p:cSldViewPr>
      <p:cViewPr varScale="1">
        <p:scale>
          <a:sx n="57" d="100"/>
          <a:sy n="57" d="100"/>
        </p:scale>
        <p:origin x="-72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192"/>
    </p:cViewPr>
  </p:sorterViewPr>
  <p:notesViewPr>
    <p:cSldViewPr>
      <p:cViewPr varScale="1">
        <p:scale>
          <a:sx n="59" d="100"/>
          <a:sy n="59" d="100"/>
        </p:scale>
        <p:origin x="-2484" y="-84"/>
      </p:cViewPr>
      <p:guideLst>
        <p:guide orient="horz" pos="2927"/>
        <p:guide pos="220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slide" Target="slides/slide54.xml"/><Relationship Id="rId79" Type="http://schemas.openxmlformats.org/officeDocument/2006/relationships/slide" Target="slides/slide59.xml"/><Relationship Id="rId87" Type="http://schemas.openxmlformats.org/officeDocument/2006/relationships/slide" Target="slides/slide67.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1.xml"/><Relationship Id="rId82" Type="http://schemas.openxmlformats.org/officeDocument/2006/relationships/slide" Target="slides/slide62.xml"/><Relationship Id="rId90" Type="http://schemas.openxmlformats.org/officeDocument/2006/relationships/slide" Target="slides/slide70.xml"/><Relationship Id="rId95" Type="http://schemas.openxmlformats.org/officeDocument/2006/relationships/slide" Target="slides/slide7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93" Type="http://schemas.openxmlformats.org/officeDocument/2006/relationships/slide" Target="slides/slide73.xml"/><Relationship Id="rId98"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103"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image" Target="../media/image162.wmf"/><Relationship Id="rId1" Type="http://schemas.openxmlformats.org/officeDocument/2006/relationships/image" Target="../media/image161.wmf"/><Relationship Id="rId4" Type="http://schemas.openxmlformats.org/officeDocument/2006/relationships/image" Target="../media/image16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054350" cy="457200"/>
          </a:xfrm>
          <a:prstGeom prst="rect">
            <a:avLst/>
          </a:prstGeom>
          <a:noFill/>
          <a:ln w="9525">
            <a:noFill/>
            <a:miter lim="800000"/>
            <a:headEnd/>
            <a:tailEnd/>
          </a:ln>
          <a:effectLst/>
        </p:spPr>
        <p:txBody>
          <a:bodyPr vert="horz" wrap="square" lIns="91595" tIns="45798" rIns="91595" bIns="45798" numCol="1" anchor="t" anchorCtr="0" compatLnSpc="1">
            <a:prstTxWarp prst="textNoShape">
              <a:avLst/>
            </a:prstTxWarp>
          </a:bodyPr>
          <a:lstStyle>
            <a:lvl1pPr>
              <a:defRPr sz="1200">
                <a:latin typeface="Times New Roman" pitchFamily="18" charset="0"/>
                <a:ea typeface="+mn-ea"/>
              </a:defRPr>
            </a:lvl1pPr>
          </a:lstStyle>
          <a:p>
            <a:pPr>
              <a:defRPr/>
            </a:pPr>
            <a:endParaRPr lang="en-US"/>
          </a:p>
        </p:txBody>
      </p:sp>
      <p:sp>
        <p:nvSpPr>
          <p:cNvPr id="13315" name="Rectangle 3"/>
          <p:cNvSpPr>
            <a:spLocks noGrp="1" noChangeArrowheads="1"/>
          </p:cNvSpPr>
          <p:nvPr>
            <p:ph type="dt" sz="quarter" idx="1"/>
          </p:nvPr>
        </p:nvSpPr>
        <p:spPr bwMode="auto">
          <a:xfrm>
            <a:off x="3970338" y="0"/>
            <a:ext cx="3054350" cy="457200"/>
          </a:xfrm>
          <a:prstGeom prst="rect">
            <a:avLst/>
          </a:prstGeom>
          <a:noFill/>
          <a:ln w="9525">
            <a:noFill/>
            <a:miter lim="800000"/>
            <a:headEnd/>
            <a:tailEnd/>
          </a:ln>
          <a:effectLst/>
        </p:spPr>
        <p:txBody>
          <a:bodyPr vert="horz" wrap="square" lIns="91595" tIns="45798" rIns="91595" bIns="45798" numCol="1" anchor="t" anchorCtr="0" compatLnSpc="1">
            <a:prstTxWarp prst="textNoShape">
              <a:avLst/>
            </a:prstTxWarp>
          </a:bodyPr>
          <a:lstStyle>
            <a:lvl1pPr algn="r">
              <a:defRPr sz="1200">
                <a:latin typeface="Times New Roman" pitchFamily="18" charset="0"/>
                <a:ea typeface="+mn-ea"/>
              </a:defRPr>
            </a:lvl1pPr>
          </a:lstStyle>
          <a:p>
            <a:pPr>
              <a:defRPr/>
            </a:pPr>
            <a:endParaRPr lang="en-US"/>
          </a:p>
        </p:txBody>
      </p:sp>
      <p:sp>
        <p:nvSpPr>
          <p:cNvPr id="13316" name="Rectangle 4"/>
          <p:cNvSpPr>
            <a:spLocks noGrp="1" noChangeArrowheads="1"/>
          </p:cNvSpPr>
          <p:nvPr>
            <p:ph type="ftr" sz="quarter" idx="2"/>
          </p:nvPr>
        </p:nvSpPr>
        <p:spPr bwMode="auto">
          <a:xfrm>
            <a:off x="0" y="8853488"/>
            <a:ext cx="3054350" cy="457200"/>
          </a:xfrm>
          <a:prstGeom prst="rect">
            <a:avLst/>
          </a:prstGeom>
          <a:noFill/>
          <a:ln w="9525">
            <a:noFill/>
            <a:miter lim="800000"/>
            <a:headEnd/>
            <a:tailEnd/>
          </a:ln>
          <a:effectLst/>
        </p:spPr>
        <p:txBody>
          <a:bodyPr vert="horz" wrap="square" lIns="91595" tIns="45798" rIns="91595" bIns="45798" numCol="1" anchor="b" anchorCtr="0" compatLnSpc="1">
            <a:prstTxWarp prst="textNoShape">
              <a:avLst/>
            </a:prstTxWarp>
          </a:bodyPr>
          <a:lstStyle>
            <a:lvl1pPr>
              <a:defRPr sz="1200">
                <a:latin typeface="Times New Roman" pitchFamily="18" charset="0"/>
                <a:ea typeface="+mn-ea"/>
              </a:defRPr>
            </a:lvl1pPr>
          </a:lstStyle>
          <a:p>
            <a:pPr>
              <a:defRPr/>
            </a:pPr>
            <a:endParaRPr lang="en-US"/>
          </a:p>
        </p:txBody>
      </p:sp>
      <p:sp>
        <p:nvSpPr>
          <p:cNvPr id="13317" name="Rectangle 5"/>
          <p:cNvSpPr>
            <a:spLocks noGrp="1" noChangeArrowheads="1"/>
          </p:cNvSpPr>
          <p:nvPr>
            <p:ph type="sldNum" sz="quarter" idx="3"/>
          </p:nvPr>
        </p:nvSpPr>
        <p:spPr bwMode="auto">
          <a:xfrm>
            <a:off x="3970338" y="8853488"/>
            <a:ext cx="3054350" cy="457200"/>
          </a:xfrm>
          <a:prstGeom prst="rect">
            <a:avLst/>
          </a:prstGeom>
          <a:noFill/>
          <a:ln w="9525">
            <a:noFill/>
            <a:miter lim="800000"/>
            <a:headEnd/>
            <a:tailEnd/>
          </a:ln>
          <a:effectLst/>
        </p:spPr>
        <p:txBody>
          <a:bodyPr vert="horz" wrap="square" lIns="91595" tIns="45798" rIns="91595" bIns="45798" numCol="1" anchor="b" anchorCtr="0" compatLnSpc="1">
            <a:prstTxWarp prst="textNoShape">
              <a:avLst/>
            </a:prstTxWarp>
          </a:bodyPr>
          <a:lstStyle>
            <a:lvl1pPr algn="r">
              <a:defRPr sz="1200">
                <a:latin typeface="Times New Roman" pitchFamily="18" charset="0"/>
                <a:ea typeface="+mn-ea"/>
              </a:defRPr>
            </a:lvl1pPr>
          </a:lstStyle>
          <a:p>
            <a:pPr>
              <a:defRPr/>
            </a:pPr>
            <a:fld id="{FB112F71-9B89-4633-A75B-FD9588BBFC04}" type="slidenum">
              <a:rPr lang="en-US"/>
              <a:pPr>
                <a:defRPr/>
              </a:pPr>
              <a:t>‹#›</a:t>
            </a:fld>
            <a:endParaRPr lang="en-US"/>
          </a:p>
        </p:txBody>
      </p:sp>
    </p:spTree>
    <p:extLst>
      <p:ext uri="{BB962C8B-B14F-4D97-AF65-F5344CB8AC3E}">
        <p14:creationId xmlns:p14="http://schemas.microsoft.com/office/powerpoint/2010/main" val="1895754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054350" cy="457200"/>
          </a:xfrm>
          <a:prstGeom prst="rect">
            <a:avLst/>
          </a:prstGeom>
          <a:noFill/>
          <a:ln w="9525">
            <a:noFill/>
            <a:miter lim="800000"/>
            <a:headEnd/>
            <a:tailEnd/>
          </a:ln>
          <a:effectLst/>
        </p:spPr>
        <p:txBody>
          <a:bodyPr vert="horz" wrap="square" lIns="91595" tIns="45798" rIns="91595" bIns="45798" numCol="1" anchor="t" anchorCtr="0" compatLnSpc="1">
            <a:prstTxWarp prst="textNoShape">
              <a:avLst/>
            </a:prstTxWarp>
          </a:bodyPr>
          <a:lstStyle>
            <a:lvl1pPr>
              <a:defRPr sz="1200">
                <a:latin typeface="Times New Roman" pitchFamily="18" charset="0"/>
                <a:ea typeface="+mn-ea"/>
              </a:defRPr>
            </a:lvl1pPr>
          </a:lstStyle>
          <a:p>
            <a:pPr>
              <a:defRPr/>
            </a:pPr>
            <a:endParaRPr lang="en-US"/>
          </a:p>
        </p:txBody>
      </p:sp>
      <p:sp>
        <p:nvSpPr>
          <p:cNvPr id="49155" name="Rectangle 3"/>
          <p:cNvSpPr>
            <a:spLocks noGrp="1" noChangeArrowheads="1"/>
          </p:cNvSpPr>
          <p:nvPr>
            <p:ph type="dt" idx="1"/>
          </p:nvPr>
        </p:nvSpPr>
        <p:spPr bwMode="auto">
          <a:xfrm>
            <a:off x="3970338" y="0"/>
            <a:ext cx="3054350" cy="457200"/>
          </a:xfrm>
          <a:prstGeom prst="rect">
            <a:avLst/>
          </a:prstGeom>
          <a:noFill/>
          <a:ln w="9525">
            <a:noFill/>
            <a:miter lim="800000"/>
            <a:headEnd/>
            <a:tailEnd/>
          </a:ln>
          <a:effectLst/>
        </p:spPr>
        <p:txBody>
          <a:bodyPr vert="horz" wrap="square" lIns="91595" tIns="45798" rIns="91595" bIns="45798" numCol="1" anchor="t" anchorCtr="0" compatLnSpc="1">
            <a:prstTxWarp prst="textNoShape">
              <a:avLst/>
            </a:prstTxWarp>
          </a:bodyPr>
          <a:lstStyle>
            <a:lvl1pPr algn="r">
              <a:defRPr sz="1200">
                <a:latin typeface="Times New Roman" pitchFamily="18" charset="0"/>
                <a:ea typeface="+mn-ea"/>
              </a:defRPr>
            </a:lvl1pPr>
          </a:lstStyle>
          <a:p>
            <a:pPr>
              <a:defRPr/>
            </a:pPr>
            <a:endParaRPr lang="en-US"/>
          </a:p>
        </p:txBody>
      </p:sp>
      <p:sp>
        <p:nvSpPr>
          <p:cNvPr id="219140" name="Rectangle 4"/>
          <p:cNvSpPr>
            <a:spLocks noChangeArrowheads="1" noTextEdit="1"/>
          </p:cNvSpPr>
          <p:nvPr>
            <p:ph type="sldImg" idx="2"/>
          </p:nvPr>
        </p:nvSpPr>
        <p:spPr bwMode="auto">
          <a:xfrm>
            <a:off x="1173163" y="687388"/>
            <a:ext cx="4679950" cy="3509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915988" y="4425950"/>
            <a:ext cx="5192712" cy="4197350"/>
          </a:xfrm>
          <a:prstGeom prst="rect">
            <a:avLst/>
          </a:prstGeom>
          <a:noFill/>
          <a:ln w="9525">
            <a:noFill/>
            <a:miter lim="800000"/>
            <a:headEnd/>
            <a:tailEnd/>
          </a:ln>
          <a:effectLst/>
        </p:spPr>
        <p:txBody>
          <a:bodyPr vert="horz" wrap="square" lIns="91595" tIns="45798" rIns="91595" bIns="4579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9158" name="Rectangle 6"/>
          <p:cNvSpPr>
            <a:spLocks noGrp="1" noChangeArrowheads="1"/>
          </p:cNvSpPr>
          <p:nvPr>
            <p:ph type="ftr" sz="quarter" idx="4"/>
          </p:nvPr>
        </p:nvSpPr>
        <p:spPr bwMode="auto">
          <a:xfrm>
            <a:off x="0" y="8853488"/>
            <a:ext cx="3054350" cy="457200"/>
          </a:xfrm>
          <a:prstGeom prst="rect">
            <a:avLst/>
          </a:prstGeom>
          <a:noFill/>
          <a:ln w="9525">
            <a:noFill/>
            <a:miter lim="800000"/>
            <a:headEnd/>
            <a:tailEnd/>
          </a:ln>
          <a:effectLst/>
        </p:spPr>
        <p:txBody>
          <a:bodyPr vert="horz" wrap="square" lIns="91595" tIns="45798" rIns="91595" bIns="45798" numCol="1" anchor="b" anchorCtr="0" compatLnSpc="1">
            <a:prstTxWarp prst="textNoShape">
              <a:avLst/>
            </a:prstTxWarp>
          </a:bodyPr>
          <a:lstStyle>
            <a:lvl1pPr>
              <a:defRPr sz="1200">
                <a:latin typeface="Times New Roman" pitchFamily="18" charset="0"/>
                <a:ea typeface="+mn-ea"/>
              </a:defRPr>
            </a:lvl1pPr>
          </a:lstStyle>
          <a:p>
            <a:pPr>
              <a:defRPr/>
            </a:pPr>
            <a:endParaRPr lang="en-US"/>
          </a:p>
        </p:txBody>
      </p:sp>
      <p:sp>
        <p:nvSpPr>
          <p:cNvPr id="49159" name="Rectangle 7"/>
          <p:cNvSpPr>
            <a:spLocks noGrp="1" noChangeArrowheads="1"/>
          </p:cNvSpPr>
          <p:nvPr>
            <p:ph type="sldNum" sz="quarter" idx="5"/>
          </p:nvPr>
        </p:nvSpPr>
        <p:spPr bwMode="auto">
          <a:xfrm>
            <a:off x="3970338" y="8853488"/>
            <a:ext cx="3054350" cy="457200"/>
          </a:xfrm>
          <a:prstGeom prst="rect">
            <a:avLst/>
          </a:prstGeom>
          <a:noFill/>
          <a:ln w="9525">
            <a:noFill/>
            <a:miter lim="800000"/>
            <a:headEnd/>
            <a:tailEnd/>
          </a:ln>
          <a:effectLst/>
        </p:spPr>
        <p:txBody>
          <a:bodyPr vert="horz" wrap="square" lIns="91595" tIns="45798" rIns="91595" bIns="45798" numCol="1" anchor="b" anchorCtr="0" compatLnSpc="1">
            <a:prstTxWarp prst="textNoShape">
              <a:avLst/>
            </a:prstTxWarp>
          </a:bodyPr>
          <a:lstStyle>
            <a:lvl1pPr algn="r">
              <a:defRPr sz="1200">
                <a:latin typeface="Times New Roman" pitchFamily="18" charset="0"/>
                <a:ea typeface="+mn-ea"/>
              </a:defRPr>
            </a:lvl1pPr>
          </a:lstStyle>
          <a:p>
            <a:pPr>
              <a:defRPr/>
            </a:pPr>
            <a:fld id="{1A4B0179-219E-46A4-A808-37CD5708D6A3}" type="slidenum">
              <a:rPr lang="en-US"/>
              <a:pPr>
                <a:defRPr/>
              </a:pPr>
              <a:t>‹#›</a:t>
            </a:fld>
            <a:endParaRPr lang="en-US"/>
          </a:p>
        </p:txBody>
      </p:sp>
    </p:spTree>
    <p:extLst>
      <p:ext uri="{BB962C8B-B14F-4D97-AF65-F5344CB8AC3E}">
        <p14:creationId xmlns:p14="http://schemas.microsoft.com/office/powerpoint/2010/main" val="11974826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Rot="1" noChangeArrowheads="1" noTextEdit="1"/>
          </p:cNvSpPr>
          <p:nvPr>
            <p:ph type="sldImg"/>
          </p:nvPr>
        </p:nvSpPr>
        <p:spPr>
          <a:xfrm>
            <a:off x="1173163" y="687388"/>
            <a:ext cx="4679950" cy="3509962"/>
          </a:xfrm>
          <a:ln/>
        </p:spPr>
      </p:sp>
      <p:sp>
        <p:nvSpPr>
          <p:cNvPr id="220163" name="Rectangle 3"/>
          <p:cNvSpPr>
            <a:spLocks noGrp="1" noChangeArrowheads="1"/>
          </p:cNvSpPr>
          <p:nvPr>
            <p:ph type="body" idx="1"/>
          </p:nvPr>
        </p:nvSpPr>
        <p:spPr>
          <a:xfrm>
            <a:off x="935038" y="4416425"/>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xfrm>
            <a:off x="1181100" y="696913"/>
            <a:ext cx="4648200" cy="3486150"/>
          </a:xfrm>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How many of you own a high end diagnostic instrument</a:t>
            </a:r>
          </a:p>
          <a:p>
            <a:r>
              <a:rPr lang="en-US" smtClean="0">
                <a:latin typeface="Arial" pitchFamily="34" charset="0"/>
                <a:ea typeface="ＭＳ Ｐゴシック" pitchFamily="34" charset="-128"/>
              </a:rPr>
              <a:t>That is not surprising .. </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Show multiple complicated electronic medical diagnostic devices</a:t>
            </a: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BA0182A-5880-4EA6-86E1-5D15AD3CED8D}" type="slidenum">
              <a:rPr lang="en-US" smtClean="0"/>
              <a:pPr eaLnBrk="1" hangingPunct="1"/>
              <a:t>26</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181100" y="696913"/>
            <a:ext cx="4648200" cy="3486150"/>
          </a:xfrm>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Bulky, expensive , trained professionals</a:t>
            </a:r>
          </a:p>
          <a:p>
            <a:r>
              <a:rPr lang="en-US" smtClean="0">
                <a:latin typeface="Arial" pitchFamily="34" charset="0"/>
                <a:ea typeface="ＭＳ Ｐゴシック" pitchFamily="34" charset="-128"/>
              </a:rPr>
              <a:t>Here is a cataract exam with a slit lamp .. A device that hasn’t really changed for decades</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3793583-C444-4489-9D4D-6FC48E88ECA1}" type="slidenum">
              <a:rPr lang="en-US" smtClean="0"/>
              <a:pPr eaLnBrk="1" hangingPunct="1"/>
              <a:t>27</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81100" y="696913"/>
            <a:ext cx="4648200" cy="3486150"/>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And here getting a retinal scan .. But checkout the user interface .. It is a quarter million dollar device but the nurse has to shove my head into the eyepiece</a:t>
            </a: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21B0EFA-8206-4DED-A3A3-0D7A537842E0}" type="slidenum">
              <a:rPr lang="en-US" smtClean="0"/>
              <a:pPr eaLnBrk="1" hangingPunct="1"/>
              <a:t>28</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81100" y="696913"/>
            <a:ext cx="4648200" cy="3486150"/>
          </a:xfrm>
          <a:ln/>
        </p:spPr>
      </p:sp>
      <p:sp>
        <p:nvSpPr>
          <p:cNvPr id="3" name="Notes Placeholder 2"/>
          <p:cNvSpPr>
            <a:spLocks noGrp="1"/>
          </p:cNvSpPr>
          <p:nvPr>
            <p:ph type="body" idx="1"/>
          </p:nvPr>
        </p:nvSpPr>
        <p:spPr/>
        <p:txBody>
          <a:bodyPr>
            <a:normAutofit/>
          </a:bodyPr>
          <a:lstStyle/>
          <a:p>
            <a:pPr>
              <a:defRPr/>
            </a:pPr>
            <a:r>
              <a:rPr lang="en-US" dirty="0" smtClean="0"/>
              <a:t>And here to get eyeglasses, I am lost in a </a:t>
            </a:r>
            <a:r>
              <a:rPr lang="en-US" dirty="0" err="1" smtClean="0"/>
              <a:t>phoropter</a:t>
            </a:r>
            <a:r>
              <a:rPr lang="en-US" dirty="0" smtClean="0"/>
              <a:t>.</a:t>
            </a:r>
          </a:p>
          <a:p>
            <a:pPr>
              <a:defRPr/>
            </a:pPr>
            <a:endParaRPr lang="en-US" dirty="0" smtClean="0"/>
          </a:p>
          <a:p>
            <a:pPr>
              <a:defRPr/>
            </a:pPr>
            <a:endParaRPr lang="en-US" dirty="0" smtClean="0">
              <a:latin typeface="Arial" charset="0"/>
              <a:ea typeface="ＭＳ Ｐゴシック" pitchFamily="-128" charset="-128"/>
            </a:endParaRPr>
          </a:p>
          <a:p>
            <a:pPr>
              <a:defRPr/>
            </a:pPr>
            <a:r>
              <a:rPr lang="en-US" dirty="0" smtClean="0">
                <a:latin typeface="Arial" charset="0"/>
                <a:ea typeface="ＭＳ Ｐゴシック" pitchFamily="-128" charset="-128"/>
              </a:rPr>
              <a:t>This diagnostics while a fine solution in developed countries is not going to scale in developing countries lack of diagnostics .. Millions worldwide are suffering from conditions that have proven treatments</a:t>
            </a:r>
          </a:p>
          <a:p>
            <a:pPr>
              <a:defRPr/>
            </a:pPr>
            <a:endParaRPr lang="en-US" dirty="0" smtClean="0"/>
          </a:p>
          <a:p>
            <a:pPr>
              <a:defRPr/>
            </a:pPr>
            <a:endParaRPr lang="en-US" dirty="0" smtClean="0"/>
          </a:p>
          <a:p>
            <a:pPr>
              <a:defRPr/>
            </a:pPr>
            <a:endParaRPr lang="en-US" dirty="0" smtClean="0"/>
          </a:p>
          <a:p>
            <a:pPr>
              <a:defRPr/>
            </a:pPr>
            <a:r>
              <a:rPr lang="en-US" dirty="0" smtClean="0"/>
              <a:t>Reading charts appear to be an easy solution, this method has too many problems. Sharpness of legible text is very subjective. The brightness of the chart has to be very carefully chosen otherwise the pupil size will change, increasing depth of field, and allowing user to recognize even lower rows.</a:t>
            </a:r>
          </a:p>
          <a:p>
            <a:pPr>
              <a:defRPr/>
            </a:pPr>
            <a:endParaRPr lang="en-US" dirty="0" smtClean="0"/>
          </a:p>
          <a:p>
            <a:pPr>
              <a:defRPr/>
            </a:pPr>
            <a:r>
              <a:rPr lang="en-US" dirty="0" smtClean="0"/>
              <a:t>The trial lenses + the lens frame the doctor will use also cost over $150</a:t>
            </a:r>
          </a:p>
          <a:p>
            <a:pPr>
              <a:defRPr/>
            </a:pPr>
            <a:endParaRPr lang="en-US" dirty="0" smtClean="0"/>
          </a:p>
          <a:p>
            <a:pPr>
              <a:defRPr/>
            </a:pPr>
            <a:r>
              <a:rPr lang="en-US" dirty="0" smtClean="0">
                <a:solidFill>
                  <a:schemeClr val="bg1">
                    <a:lumMod val="65000"/>
                  </a:schemeClr>
                </a:solidFill>
              </a:rPr>
              <a:t>% Reading chart tests involve using a frame or a </a:t>
            </a:r>
            <a:r>
              <a:rPr lang="en-US" dirty="0" err="1" smtClean="0">
                <a:solidFill>
                  <a:schemeClr val="bg1">
                    <a:lumMod val="65000"/>
                  </a:schemeClr>
                </a:solidFill>
              </a:rPr>
              <a:t>phoropter</a:t>
            </a:r>
            <a:r>
              <a:rPr lang="en-US" dirty="0" smtClean="0">
                <a:solidFill>
                  <a:schemeClr val="bg1">
                    <a:lumMod val="65000"/>
                  </a:schemeClr>
                </a:solidFill>
              </a:rPr>
              <a:t>. The doctor will swing a sequence of lenses in front of your eye and ask for which lens allows you to see the lower rows on the reading chart.</a:t>
            </a:r>
          </a:p>
          <a:p>
            <a:pPr>
              <a:defRPr/>
            </a:pPr>
            <a:endParaRPr lang="en-US" dirty="0" smtClean="0"/>
          </a:p>
          <a:p>
            <a:pPr>
              <a:defRPr/>
            </a:pPr>
            <a:endParaRPr lang="en-US" dirty="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4C7F4DE-7EBB-49FF-BB13-A492265B252F}" type="slidenum">
              <a:rPr lang="en-US" smtClean="0">
                <a:solidFill>
                  <a:srgbClr val="000000"/>
                </a:solidFill>
              </a:rPr>
              <a:pPr eaLnBrk="1" hangingPunct="1"/>
              <a:t>29</a:t>
            </a:fld>
            <a:endParaRPr lang="en-US" smtClean="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1181100" y="696913"/>
            <a:ext cx="4648200" cy="3486150"/>
          </a:xfrm>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Imagine</a:t>
            </a:r>
          </a:p>
          <a:p>
            <a:r>
              <a:rPr lang="en-US" smtClean="0">
                <a:latin typeface="Arial" pitchFamily="34" charset="0"/>
                <a:ea typeface="ＭＳ Ｐゴシック" pitchFamily="34" charset="-128"/>
              </a:rPr>
              <a:t>We call our tool NETRA: a one dollar clip on eye piece that goes on top a cellphone</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near eye tool for refractive assessment</a:t>
            </a:r>
          </a:p>
          <a:p>
            <a:r>
              <a:rPr lang="en-US" smtClean="0">
                <a:latin typeface="Arial" pitchFamily="34" charset="0"/>
                <a:ea typeface="ＭＳ Ｐゴシック" pitchFamily="34" charset="-128"/>
              </a:rPr>
              <a:t>such as nearsightedness/far/astigmatism</a:t>
            </a: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4E1536A-83E2-4285-8607-BFE591CA47DE}" type="slidenum">
              <a:rPr lang="en-US" smtClean="0">
                <a:solidFill>
                  <a:srgbClr val="000000"/>
                </a:solidFill>
              </a:rPr>
              <a:pPr eaLnBrk="1" hangingPunct="1"/>
              <a:t>30</a:t>
            </a:fld>
            <a:endParaRPr lang="en-US"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1181100" y="696913"/>
            <a:ext cx="4648200" cy="3486150"/>
          </a:xfrm>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b="1" smtClean="0">
              <a:latin typeface="Arial" pitchFamily="34" charset="0"/>
              <a:ea typeface="ＭＳ Ｐゴシック" pitchFamily="34" charset="-128"/>
            </a:endParaRPr>
          </a:p>
          <a:p>
            <a:r>
              <a:rPr lang="en-US" smtClean="0">
                <a:latin typeface="Arial" pitchFamily="34" charset="0"/>
                <a:ea typeface="ＭＳ Ｐゴシック" pitchFamily="34" charset="-128"/>
              </a:rPr>
              <a:t>2 billion people have refractive errors</a:t>
            </a:r>
          </a:p>
          <a:p>
            <a:r>
              <a:rPr lang="en-US" smtClean="0">
                <a:latin typeface="Arial" pitchFamily="34" charset="0"/>
                <a:ea typeface="ＭＳ Ｐゴシック" pitchFamily="34" charset="-128"/>
              </a:rPr>
              <a:t>And half a billion mostly in developing countries worldwide have uncorrected vision that affects their daily livelihood. </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Blurry vision leads to illiteracy, unemployement and poverty</a:t>
            </a: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More phones that toothbrushes and people who make less than a dollar</a:t>
            </a: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They don’t have access to an optometrist or it simply too expensive.  </a:t>
            </a:r>
          </a:p>
          <a:p>
            <a:r>
              <a:rPr lang="en-US" smtClean="0">
                <a:latin typeface="Arial" pitchFamily="34" charset="0"/>
                <a:ea typeface="ＭＳ Ｐゴシック" pitchFamily="34" charset="-128"/>
              </a:rPr>
              <a:t>While making and distributing of lenses has become quite easy now, surprisingly there is still no easy solution for measuring eyesight.</a:t>
            </a:r>
          </a:p>
          <a:p>
            <a:r>
              <a:rPr lang="en-US" smtClean="0">
                <a:latin typeface="Arial" pitchFamily="34" charset="0"/>
                <a:ea typeface="ＭＳ Ｐゴシック" pitchFamily="34" charset="-128"/>
              </a:rPr>
              <a:t>Can we use a fraction of the 4.5B cellphone displays to address this problem?</a:t>
            </a: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A743F24-6F42-4337-B45E-4931293F0A76}" type="slidenum">
              <a:rPr lang="en-US" smtClean="0">
                <a:solidFill>
                  <a:srgbClr val="000000"/>
                </a:solidFill>
              </a:rPr>
              <a:pPr eaLnBrk="1" hangingPunct="1"/>
              <a:t>31</a:t>
            </a:fld>
            <a:endParaRPr lang="en-US"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1181100" y="696913"/>
            <a:ext cx="4648200" cy="3486150"/>
          </a:xfrm>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There are two pieces to the puzzle of providing eyeglasses</a:t>
            </a:r>
          </a:p>
          <a:p>
            <a:r>
              <a:rPr lang="en-US" smtClean="0">
                <a:latin typeface="Arial" pitchFamily="34" charset="0"/>
                <a:ea typeface="ＭＳ Ｐゴシック" pitchFamily="34" charset="-128"/>
              </a:rPr>
              <a:t>Diagnostics and dispensing. Over time, the cost of providing eyeglasses has come down dramatically and this shop here in Mumbai can sell distant vision glasses for under $3 and still make profits. But there is still no easy solution for diagnosis .. </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Country like India only 10K optometrists for 1B people, and many smaller countries no optometrists at all</a:t>
            </a:r>
          </a:p>
          <a:p>
            <a:endParaRPr lang="en-US" b="1" smtClean="0">
              <a:latin typeface="Arial" pitchFamily="34" charset="0"/>
              <a:ea typeface="ＭＳ Ｐゴシック" pitchFamily="34" charset="-128"/>
            </a:endParaRPr>
          </a:p>
          <a:p>
            <a:endParaRPr lang="en-US" b="1" smtClean="0">
              <a:latin typeface="Arial" pitchFamily="34" charset="0"/>
              <a:ea typeface="ＭＳ Ｐゴシック" pitchFamily="34" charset="-128"/>
            </a:endParaRPr>
          </a:p>
          <a:p>
            <a:r>
              <a:rPr lang="en-US" smtClean="0">
                <a:latin typeface="Arial" pitchFamily="34" charset="0"/>
                <a:ea typeface="ＭＳ Ｐゴシック" pitchFamily="34" charset="-128"/>
              </a:rPr>
              <a:t>While making and distributing of lenses has become quite easy now, surprisingly there is still no easy solution for measuring eyesight.</a:t>
            </a:r>
          </a:p>
          <a:p>
            <a:r>
              <a:rPr lang="en-US" smtClean="0">
                <a:latin typeface="Arial" pitchFamily="34" charset="0"/>
                <a:ea typeface="ＭＳ Ｐゴシック" pitchFamily="34" charset="-128"/>
              </a:rPr>
              <a:t>Can we use a fraction of the 4.5B cellphone displays to address this problem?</a:t>
            </a: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6426FBD-6C8A-4EE5-BC6E-1F55FCBD079F}" type="slidenum">
              <a:rPr lang="en-US" smtClean="0">
                <a:solidFill>
                  <a:srgbClr val="000000"/>
                </a:solidFill>
              </a:rPr>
              <a:pPr eaLnBrk="1" hangingPunct="1"/>
              <a:t>32</a:t>
            </a:fld>
            <a:endParaRPr lang="en-US"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1181100" y="696913"/>
            <a:ext cx="4648200" cy="3486150"/>
          </a:xfrm>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The most accurate method is based on a so called SH WS that you would use to get a refraction map before a Lasik surgery. I love this kind of stuff.</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My group at MIT Media Lab invents crazy cameras and displays: a camera that can look around corners beyond the line of sight that costs a million dollars, a portable CAT scan machine, glasses free 3D displays .. </a:t>
            </a:r>
          </a:p>
          <a:p>
            <a:r>
              <a:rPr lang="en-US" smtClean="0">
                <a:latin typeface="Arial" pitchFamily="34" charset="0"/>
                <a:ea typeface="ＭＳ Ｐゴシック" pitchFamily="34" charset="-128"/>
              </a:rPr>
              <a:t>But every once a while I like to boil down all the mathematics, optics and theory into something really modest that costs just a dollar</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Netra is actually exactly opposite of this complicated laser based sensor</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It involves shining a laser at the back of the retina and observing the wavefront using a sophisticated sensor.</a:t>
            </a: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We ask user to generate a spot diagram. But navigating in a high dimensional space is</a:t>
            </a:r>
          </a:p>
          <a:p>
            <a:r>
              <a:rPr lang="en-US" smtClean="0">
                <a:latin typeface="Arial" pitchFamily="34" charset="0"/>
                <a:ea typeface="ＭＳ Ｐゴシック" pitchFamily="34" charset="-128"/>
              </a:rPr>
              <a:t>challenging so we come up with a strikingly simple approach to let the user interactively create the spot</a:t>
            </a:r>
          </a:p>
          <a:p>
            <a:r>
              <a:rPr lang="en-US" smtClean="0">
                <a:latin typeface="Arial" pitchFamily="34" charset="0"/>
                <a:ea typeface="ＭＳ Ｐゴシック" pitchFamily="34" charset="-128"/>
              </a:rPr>
              <a:t>diagram.</a:t>
            </a:r>
          </a:p>
          <a:p>
            <a:r>
              <a:rPr lang="en-US" smtClean="0">
                <a:latin typeface="Arial" pitchFamily="34" charset="0"/>
                <a:ea typeface="ＭＳ Ｐゴシック" pitchFamily="34" charset="-128"/>
              </a:rPr>
              <a:t>We are first to make connection between Shack Hartmann and Lightfields (and it goes well with recent</a:t>
            </a:r>
          </a:p>
          <a:p>
            <a:r>
              <a:rPr lang="en-US" smtClean="0">
                <a:latin typeface="Arial" pitchFamily="34" charset="0"/>
                <a:ea typeface="ＭＳ Ｐゴシック" pitchFamily="34" charset="-128"/>
              </a:rPr>
              <a:t>work in computational photography about ALF and Zhang/Levoy). Connection to Adaptive optics/</a:t>
            </a:r>
          </a:p>
          <a:p>
            <a:r>
              <a:rPr lang="en-US" smtClean="0">
                <a:latin typeface="Arial" pitchFamily="34" charset="0"/>
                <a:ea typeface="ＭＳ Ｐゴシック" pitchFamily="34" charset="-128"/>
              </a:rPr>
              <a:t>Astronomy.</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 The way that this device works is that, it shines a lasers in the eye, the laser is reflected in the retina and comes out of the eye being distorted by the cornea. These light rays reaches an array of lenses that focus them to dots in a sensor. The device measures how much this dots deviate from the ideal case. Since it uses lasers, the device is expensive and requires trained professionals</a:t>
            </a: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3F43FAB-2253-42A4-B2EB-7E596C88C2A8}" type="slidenum">
              <a:rPr lang="en-US" smtClean="0">
                <a:solidFill>
                  <a:srgbClr val="000000"/>
                </a:solidFill>
              </a:rPr>
              <a:pPr eaLnBrk="1" hangingPunct="1"/>
              <a:t>33</a:t>
            </a:fld>
            <a:endParaRPr lang="en-US" smtClean="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xfrm>
            <a:off x="1181100" y="696913"/>
            <a:ext cx="4648200" cy="3486150"/>
          </a:xfrm>
          <a:ln/>
        </p:spPr>
      </p:sp>
      <p:sp>
        <p:nvSpPr>
          <p:cNvPr id="50179" name="Notes Placeholder 2"/>
          <p:cNvSpPr>
            <a:spLocks noGrp="1"/>
          </p:cNvSpPr>
          <p:nvPr>
            <p:ph type="body" idx="1"/>
          </p:nvPr>
        </p:nvSpPr>
        <p:spPr>
          <a:noFill/>
          <a:ln/>
        </p:spPr>
        <p:txBody>
          <a:bodyPr/>
          <a:lstStyle/>
          <a:p>
            <a:r>
              <a:rPr lang="en-US" dirty="0" smtClean="0">
                <a:latin typeface="Arial" charset="0"/>
                <a:ea typeface="ＭＳ Ｐゴシック" charset="-128"/>
              </a:rPr>
              <a:t>For a normal eye,</a:t>
            </a:r>
            <a:r>
              <a:rPr lang="en-US" baseline="0" dirty="0" smtClean="0">
                <a:latin typeface="Arial" charset="0"/>
                <a:ea typeface="ＭＳ Ｐゴシック" charset="-128"/>
              </a:rPr>
              <a:t> the light coming out of the eye forms a parallel </a:t>
            </a:r>
            <a:r>
              <a:rPr lang="en-US" baseline="0" dirty="0" err="1" smtClean="0">
                <a:latin typeface="Arial" charset="0"/>
                <a:ea typeface="ＭＳ Ｐゴシック" charset="-128"/>
              </a:rPr>
              <a:t>wavefront</a:t>
            </a:r>
            <a:r>
              <a:rPr lang="en-US" baseline="0" dirty="0" smtClean="0">
                <a:latin typeface="Arial" charset="0"/>
                <a:ea typeface="ＭＳ Ｐゴシック" charset="-128"/>
              </a:rPr>
              <a:t>. The sensor has a </a:t>
            </a:r>
            <a:r>
              <a:rPr lang="en-US" baseline="0" dirty="0" err="1" smtClean="0">
                <a:latin typeface="Arial" charset="0"/>
                <a:ea typeface="ＭＳ Ｐゴシック" charset="-128"/>
              </a:rPr>
              <a:t>lenslet</a:t>
            </a:r>
            <a:r>
              <a:rPr lang="en-US" baseline="0" dirty="0" smtClean="0">
                <a:latin typeface="Arial" charset="0"/>
                <a:ea typeface="ＭＳ Ｐゴシック" charset="-128"/>
              </a:rPr>
              <a:t> array and we get a spot diagram of uniform dots.</a:t>
            </a:r>
          </a:p>
          <a:p>
            <a:endParaRPr lang="en-US" baseline="0" dirty="0" smtClean="0">
              <a:latin typeface="Arial" charset="0"/>
              <a:ea typeface="ＭＳ Ｐゴシック" charset="-128"/>
            </a:endParaRPr>
          </a:p>
          <a:p>
            <a:r>
              <a:rPr lang="en-US" baseline="0" dirty="0" smtClean="0">
                <a:latin typeface="Arial" charset="0"/>
                <a:ea typeface="ＭＳ Ｐゴシック" charset="-128"/>
              </a:rPr>
              <a:t>This </a:t>
            </a:r>
            <a:r>
              <a:rPr lang="en-US" baseline="0" dirty="0" err="1" smtClean="0">
                <a:latin typeface="Arial" charset="0"/>
                <a:ea typeface="ＭＳ Ｐゴシック" charset="-128"/>
              </a:rPr>
              <a:t>lenslet</a:t>
            </a:r>
            <a:r>
              <a:rPr lang="en-US" baseline="0" dirty="0" smtClean="0">
                <a:latin typeface="Arial" charset="0"/>
                <a:ea typeface="ＭＳ Ｐゴシック" charset="-128"/>
              </a:rPr>
              <a:t> should remind you of a </a:t>
            </a:r>
            <a:r>
              <a:rPr lang="en-US" baseline="0" dirty="0" err="1" smtClean="0">
                <a:latin typeface="Arial" charset="0"/>
                <a:ea typeface="ＭＳ Ｐゴシック" charset="-128"/>
              </a:rPr>
              <a:t>lightfield</a:t>
            </a:r>
            <a:r>
              <a:rPr lang="en-US" baseline="0" dirty="0" smtClean="0">
                <a:latin typeface="Arial" charset="0"/>
                <a:ea typeface="ＭＳ Ｐゴシック" charset="-128"/>
              </a:rPr>
              <a:t> camera, and in fact </a:t>
            </a:r>
            <a:r>
              <a:rPr lang="en-US" baseline="0" dirty="0" err="1" smtClean="0">
                <a:latin typeface="Arial" charset="0"/>
                <a:ea typeface="ＭＳ Ｐゴシック" charset="-128"/>
              </a:rPr>
              <a:t>Levoy</a:t>
            </a:r>
            <a:r>
              <a:rPr lang="en-US" baseline="0" dirty="0" smtClean="0">
                <a:latin typeface="Arial" charset="0"/>
                <a:ea typeface="ＭＳ Ｐゴシック" charset="-128"/>
              </a:rPr>
              <a:t> and others showed last year that there is a close relationship between the two.</a:t>
            </a:r>
          </a:p>
          <a:p>
            <a:r>
              <a:rPr lang="en-US" baseline="0" dirty="0" smtClean="0">
                <a:latin typeface="Arial" charset="0"/>
                <a:ea typeface="ＭＳ Ｐゴシック" charset="-128"/>
              </a:rPr>
              <a:t>In addition, Zhang and </a:t>
            </a:r>
            <a:r>
              <a:rPr lang="en-US" baseline="0" dirty="0" err="1" smtClean="0">
                <a:latin typeface="Arial" charset="0"/>
                <a:ea typeface="ＭＳ Ｐゴシック" charset="-128"/>
              </a:rPr>
              <a:t>Levoy</a:t>
            </a:r>
            <a:r>
              <a:rPr lang="en-US" baseline="0" dirty="0" smtClean="0">
                <a:latin typeface="Arial" charset="0"/>
                <a:ea typeface="ＭＳ Ｐゴシック" charset="-128"/>
              </a:rPr>
              <a:t>, plus our </a:t>
            </a:r>
            <a:r>
              <a:rPr lang="en-US" baseline="0" dirty="0" err="1" smtClean="0">
                <a:latin typeface="Arial" charset="0"/>
                <a:ea typeface="ＭＳ Ｐゴシック" charset="-128"/>
              </a:rPr>
              <a:t>grp</a:t>
            </a:r>
            <a:r>
              <a:rPr lang="en-US" baseline="0" dirty="0" smtClean="0">
                <a:latin typeface="Arial" charset="0"/>
                <a:ea typeface="ＭＳ Ｐゴシック" charset="-128"/>
              </a:rPr>
              <a:t> has shown the relationship between </a:t>
            </a:r>
            <a:r>
              <a:rPr lang="en-US" baseline="0" dirty="0" err="1" smtClean="0">
                <a:latin typeface="Arial" charset="0"/>
                <a:ea typeface="ＭＳ Ｐゴシック" charset="-128"/>
              </a:rPr>
              <a:t>wavefront</a:t>
            </a:r>
            <a:r>
              <a:rPr lang="en-US" baseline="0" dirty="0" smtClean="0">
                <a:latin typeface="Arial" charset="0"/>
                <a:ea typeface="ＭＳ Ｐゴシック" charset="-128"/>
              </a:rPr>
              <a:t> sensing and </a:t>
            </a:r>
            <a:r>
              <a:rPr lang="en-US" baseline="0" dirty="0" err="1" smtClean="0">
                <a:latin typeface="Arial" charset="0"/>
                <a:ea typeface="ＭＳ Ｐゴシック" charset="-128"/>
              </a:rPr>
              <a:t>lightfield</a:t>
            </a:r>
            <a:r>
              <a:rPr lang="en-US" baseline="0" dirty="0" smtClean="0">
                <a:latin typeface="Arial" charset="0"/>
                <a:ea typeface="ＭＳ Ｐゴシック" charset="-128"/>
              </a:rPr>
              <a:t> sensing.</a:t>
            </a:r>
          </a:p>
        </p:txBody>
      </p:sp>
      <p:sp>
        <p:nvSpPr>
          <p:cNvPr id="50180" name="Slide Number Placeholder 3"/>
          <p:cNvSpPr>
            <a:spLocks noGrp="1"/>
          </p:cNvSpPr>
          <p:nvPr>
            <p:ph type="sldNum" sz="quarter" idx="5"/>
          </p:nvPr>
        </p:nvSpPr>
        <p:spPr>
          <a:noFill/>
        </p:spPr>
        <p:txBody>
          <a:bodyPr/>
          <a:lstStyle/>
          <a:p>
            <a:fld id="{7189A6F5-C160-4125-BAD7-C9BCAA397EE9}" type="slidenum">
              <a:rPr lang="en-US">
                <a:solidFill>
                  <a:prstClr val="black"/>
                </a:solidFill>
              </a:rPr>
              <a:pPr/>
              <a:t>34</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xfrm>
            <a:off x="1181100" y="696913"/>
            <a:ext cx="4648200" cy="3486150"/>
          </a:xfrm>
          <a:ln/>
        </p:spPr>
      </p:sp>
      <p:sp>
        <p:nvSpPr>
          <p:cNvPr id="50179" name="Notes Placeholder 2"/>
          <p:cNvSpPr>
            <a:spLocks noGrp="1"/>
          </p:cNvSpPr>
          <p:nvPr>
            <p:ph type="body" idx="1"/>
          </p:nvPr>
        </p:nvSpPr>
        <p:spPr>
          <a:noFill/>
          <a:ln/>
        </p:spPr>
        <p:txBody>
          <a:bodyPr/>
          <a:lstStyle/>
          <a:p>
            <a:endParaRPr lang="en-US" dirty="0" smtClean="0">
              <a:latin typeface="Arial" charset="0"/>
              <a:ea typeface="ＭＳ Ｐゴシック" charset="-128"/>
            </a:endParaRPr>
          </a:p>
          <a:p>
            <a:r>
              <a:rPr lang="en-US" dirty="0" smtClean="0">
                <a:latin typeface="Arial" charset="0"/>
                <a:ea typeface="ＭＳ Ｐゴシック" charset="-128"/>
              </a:rPr>
              <a:t>When</a:t>
            </a:r>
            <a:r>
              <a:rPr lang="en-US" baseline="0" dirty="0" smtClean="0">
                <a:latin typeface="Arial" charset="0"/>
                <a:ea typeface="ＭＳ Ｐゴシック" charset="-128"/>
              </a:rPr>
              <a:t> the eye has a distortion, the spot diagram is not uniform.</a:t>
            </a:r>
          </a:p>
          <a:p>
            <a:endParaRPr lang="en-US" baseline="0" dirty="0" smtClean="0">
              <a:latin typeface="Arial" charset="0"/>
              <a:ea typeface="ＭＳ Ｐゴシック" charset="-128"/>
            </a:endParaRPr>
          </a:p>
          <a:p>
            <a:r>
              <a:rPr lang="en-US" baseline="0" dirty="0" smtClean="0">
                <a:latin typeface="Arial" charset="0"/>
                <a:ea typeface="ＭＳ Ｐゴシック" charset="-128"/>
              </a:rPr>
              <a:t>And the displacement of the spots from the center indicates the local slope of the </a:t>
            </a:r>
            <a:r>
              <a:rPr lang="en-US" baseline="0" dirty="0" err="1" smtClean="0">
                <a:latin typeface="Arial" charset="0"/>
                <a:ea typeface="ＭＳ Ｐゴシック" charset="-128"/>
              </a:rPr>
              <a:t>wavefront</a:t>
            </a:r>
            <a:r>
              <a:rPr lang="en-US" baseline="0" dirty="0" smtClean="0">
                <a:latin typeface="Arial" charset="0"/>
                <a:ea typeface="ＭＳ Ｐゴシック" charset="-128"/>
              </a:rPr>
              <a:t>. From the slope one can integrate and recover the wave shape.</a:t>
            </a:r>
          </a:p>
          <a:p>
            <a:endParaRPr lang="en-US" dirty="0" smtClean="0">
              <a:latin typeface="Arial" charset="0"/>
              <a:ea typeface="ＭＳ Ｐゴシック" charset="-128"/>
            </a:endParaRPr>
          </a:p>
        </p:txBody>
      </p:sp>
      <p:sp>
        <p:nvSpPr>
          <p:cNvPr id="50180" name="Slide Number Placeholder 3"/>
          <p:cNvSpPr>
            <a:spLocks noGrp="1"/>
          </p:cNvSpPr>
          <p:nvPr>
            <p:ph type="sldNum" sz="quarter" idx="5"/>
          </p:nvPr>
        </p:nvSpPr>
        <p:spPr>
          <a:noFill/>
        </p:spPr>
        <p:txBody>
          <a:bodyPr/>
          <a:lstStyle/>
          <a:p>
            <a:fld id="{7189A6F5-C160-4125-BAD7-C9BCAA397EE9}" type="slidenum">
              <a:rPr lang="en-US">
                <a:solidFill>
                  <a:prstClr val="black"/>
                </a:solidFill>
              </a:rPr>
              <a:pPr/>
              <a:t>35</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My idea is to use the multiple bounces of light i.e. echoes of light.</a:t>
            </a:r>
          </a:p>
          <a:p>
            <a:endParaRPr lang="en-US" smtClean="0"/>
          </a:p>
          <a:p>
            <a:r>
              <a:rPr lang="en-US" smtClean="0"/>
              <a:t>Echoes of sound -&gt; Echoes of light</a:t>
            </a:r>
          </a:p>
          <a:p>
            <a:endParaRPr lang="en-US" smtClean="0"/>
          </a:p>
          <a:p>
            <a:r>
              <a:rPr lang="en-US" smtClean="0"/>
              <a:t>We all know about echoes of sound.</a:t>
            </a:r>
          </a:p>
          <a:p>
            <a:r>
              <a:rPr lang="en-US" smtClean="0"/>
              <a:t>But sounds travels slow and we can actually hear the echoes</a:t>
            </a:r>
          </a:p>
          <a:p>
            <a:r>
              <a:rPr lang="en-US" smtClean="0"/>
              <a:t>Light travels fast so we need specialized hardware to ‘listen’ to these echoes.</a:t>
            </a:r>
          </a:p>
          <a:p>
            <a:r>
              <a:rPr lang="en-US" smtClean="0"/>
              <a:t>So we end up using light sources and cameras that run at a trillion frames per second (not a million and not a billion, but trillion)</a:t>
            </a:r>
          </a:p>
        </p:txBody>
      </p:sp>
      <p:sp>
        <p:nvSpPr>
          <p:cNvPr id="4" name="Slide Number Placeholder 3"/>
          <p:cNvSpPr>
            <a:spLocks noGrp="1"/>
          </p:cNvSpPr>
          <p:nvPr>
            <p:ph type="sldNum" sz="quarter" idx="5"/>
          </p:nvPr>
        </p:nvSpPr>
        <p:spPr/>
        <p:txBody>
          <a:bodyPr/>
          <a:lstStyle/>
          <a:p>
            <a:pPr>
              <a:defRPr/>
            </a:pPr>
            <a:fld id="{1864DB73-25FA-42AC-BD91-3A22CBCB814A}" type="slidenum">
              <a:rPr lang="en-US">
                <a:solidFill>
                  <a:prstClr val="black"/>
                </a:solidFill>
              </a:rPr>
              <a:pPr>
                <a:defRPr/>
              </a:pPr>
              <a:t>5</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xfrm>
            <a:off x="1181100" y="696913"/>
            <a:ext cx="4648200" cy="3486150"/>
          </a:xfrm>
          <a:ln/>
        </p:spPr>
      </p:sp>
      <p:sp>
        <p:nvSpPr>
          <p:cNvPr id="50179" name="Notes Placeholder 2"/>
          <p:cNvSpPr>
            <a:spLocks noGrp="1"/>
          </p:cNvSpPr>
          <p:nvPr>
            <p:ph type="body" idx="1"/>
          </p:nvPr>
        </p:nvSpPr>
        <p:spPr>
          <a:noFill/>
          <a:ln/>
        </p:spPr>
        <p:txBody>
          <a:bodyPr/>
          <a:lstStyle/>
          <a:p>
            <a:r>
              <a:rPr lang="en-US" dirty="0" smtClean="0">
                <a:latin typeface="Arial" charset="0"/>
                <a:ea typeface="ＭＳ Ｐゴシック" charset="-128"/>
              </a:rPr>
              <a:t>NETRA uses an exact inverse</a:t>
            </a:r>
            <a:r>
              <a:rPr lang="en-US" baseline="0" dirty="0" smtClean="0">
                <a:latin typeface="Arial" charset="0"/>
                <a:ea typeface="ＭＳ Ｐゴシック" charset="-128"/>
              </a:rPr>
              <a:t> of this sensor. We </a:t>
            </a:r>
            <a:r>
              <a:rPr lang="en-US" dirty="0" smtClean="0">
                <a:latin typeface="Arial" charset="0"/>
                <a:ea typeface="ＭＳ Ｐゴシック" charset="-128"/>
              </a:rPr>
              <a:t>get rid of the laser and we instead show the same spot diagram</a:t>
            </a:r>
            <a:r>
              <a:rPr lang="en-US" baseline="0" dirty="0" smtClean="0">
                <a:latin typeface="Arial" charset="0"/>
                <a:ea typeface="ＭＳ Ｐゴシック" charset="-128"/>
              </a:rPr>
              <a:t> in a </a:t>
            </a:r>
            <a:r>
              <a:rPr lang="en-US" baseline="0" dirty="0" err="1" smtClean="0">
                <a:latin typeface="Arial" charset="0"/>
                <a:ea typeface="ＭＳ Ｐゴシック" charset="-128"/>
              </a:rPr>
              <a:t>cellphone</a:t>
            </a:r>
            <a:r>
              <a:rPr lang="en-US" baseline="0" dirty="0" smtClean="0">
                <a:latin typeface="Arial" charset="0"/>
                <a:ea typeface="ＭＳ Ｐゴシック" charset="-128"/>
              </a:rPr>
              <a:t> display. For normal eye, it will appear as a dot to the user.</a:t>
            </a:r>
          </a:p>
          <a:p>
            <a:endParaRPr lang="en-US" baseline="0" dirty="0" smtClean="0">
              <a:latin typeface="Arial" charset="0"/>
              <a:ea typeface="ＭＳ Ｐゴシック" charset="-128"/>
            </a:endParaRPr>
          </a:p>
          <a:p>
            <a:endParaRPr lang="en-US" baseline="0" dirty="0" smtClean="0">
              <a:latin typeface="Arial" charset="0"/>
              <a:ea typeface="ＭＳ Ｐゴシック" charset="-128"/>
            </a:endParaRPr>
          </a:p>
          <a:p>
            <a:endParaRPr lang="en-US" dirty="0" smtClean="0">
              <a:latin typeface="Arial" charset="0"/>
              <a:ea typeface="ＭＳ Ｐゴシック" charset="-128"/>
            </a:endParaRPr>
          </a:p>
          <a:p>
            <a:endParaRPr lang="en-US" dirty="0" smtClean="0">
              <a:latin typeface="Arial" charset="0"/>
              <a:ea typeface="ＭＳ Ｐゴシック" charset="-128"/>
            </a:endParaRPr>
          </a:p>
          <a:p>
            <a:r>
              <a:rPr lang="en-US" dirty="0" smtClean="0">
                <a:latin typeface="Arial" charset="0"/>
                <a:ea typeface="ＭＳ Ｐゴシック" charset="-128"/>
              </a:rPr>
              <a:t>And then we replace the sensor for a light field display.</a:t>
            </a:r>
            <a:r>
              <a:rPr lang="en-US" baseline="0" dirty="0" smtClean="0">
                <a:latin typeface="Arial" charset="0"/>
                <a:ea typeface="ＭＳ Ｐゴシック" charset="-128"/>
              </a:rPr>
              <a:t> If the user sees a single red dot, he does not need glasses, but if he sees more than one, he interacts with this display. </a:t>
            </a:r>
            <a:endParaRPr lang="en-US" dirty="0" smtClean="0">
              <a:latin typeface="Arial" charset="0"/>
              <a:ea typeface="ＭＳ Ｐゴシック" charset="-128"/>
            </a:endParaRPr>
          </a:p>
        </p:txBody>
      </p:sp>
      <p:sp>
        <p:nvSpPr>
          <p:cNvPr id="50180" name="Slide Number Placeholder 3"/>
          <p:cNvSpPr>
            <a:spLocks noGrp="1"/>
          </p:cNvSpPr>
          <p:nvPr>
            <p:ph type="sldNum" sz="quarter" idx="5"/>
          </p:nvPr>
        </p:nvSpPr>
        <p:spPr>
          <a:noFill/>
        </p:spPr>
        <p:txBody>
          <a:bodyPr/>
          <a:lstStyle/>
          <a:p>
            <a:fld id="{7189A6F5-C160-4125-BAD7-C9BCAA397EE9}" type="slidenum">
              <a:rPr lang="en-US">
                <a:solidFill>
                  <a:prstClr val="black"/>
                </a:solidFill>
              </a:rPr>
              <a:pPr/>
              <a:t>36</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xfrm>
            <a:off x="1181100" y="696913"/>
            <a:ext cx="4648200" cy="3486150"/>
          </a:xfrm>
          <a:ln/>
        </p:spPr>
      </p:sp>
      <p:sp>
        <p:nvSpPr>
          <p:cNvPr id="50179" name="Notes Placeholder 2"/>
          <p:cNvSpPr>
            <a:spLocks noGrp="1"/>
          </p:cNvSpPr>
          <p:nvPr>
            <p:ph type="body" idx="1"/>
          </p:nvPr>
        </p:nvSpPr>
        <p:spPr>
          <a:noFill/>
          <a:ln/>
        </p:spPr>
        <p:txBody>
          <a:bodyPr/>
          <a:lstStyle/>
          <a:p>
            <a:r>
              <a:rPr lang="en-US" dirty="0" smtClean="0">
                <a:latin typeface="Arial" charset="0"/>
                <a:ea typeface="ＭＳ Ｐゴシック" charset="-128"/>
              </a:rPr>
              <a:t>NETRA uses an exact inverse</a:t>
            </a:r>
            <a:r>
              <a:rPr lang="en-US" baseline="0" dirty="0" smtClean="0">
                <a:latin typeface="Arial" charset="0"/>
                <a:ea typeface="ＭＳ Ｐゴシック" charset="-128"/>
              </a:rPr>
              <a:t> of this sensor. We </a:t>
            </a:r>
            <a:r>
              <a:rPr lang="en-US" dirty="0" smtClean="0">
                <a:latin typeface="Arial" charset="0"/>
                <a:ea typeface="ＭＳ Ｐゴシック" charset="-128"/>
              </a:rPr>
              <a:t>get rid of the laser and we instead show the same spot diagram</a:t>
            </a:r>
            <a:r>
              <a:rPr lang="en-US" baseline="0" dirty="0" smtClean="0">
                <a:latin typeface="Arial" charset="0"/>
                <a:ea typeface="ＭＳ Ｐゴシック" charset="-128"/>
              </a:rPr>
              <a:t> in a </a:t>
            </a:r>
            <a:r>
              <a:rPr lang="en-US" baseline="0" dirty="0" err="1" smtClean="0">
                <a:latin typeface="Arial" charset="0"/>
                <a:ea typeface="ＭＳ Ｐゴシック" charset="-128"/>
              </a:rPr>
              <a:t>cellphone</a:t>
            </a:r>
            <a:r>
              <a:rPr lang="en-US" baseline="0" dirty="0" smtClean="0">
                <a:latin typeface="Arial" charset="0"/>
                <a:ea typeface="ＭＳ Ｐゴシック" charset="-128"/>
              </a:rPr>
              <a:t> display. For normal eye, it will appear as a dot to the user.</a:t>
            </a:r>
          </a:p>
          <a:p>
            <a:endParaRPr lang="en-US" baseline="0" dirty="0" smtClean="0">
              <a:latin typeface="Arial" charset="0"/>
              <a:ea typeface="ＭＳ Ｐゴシック" charset="-128"/>
            </a:endParaRPr>
          </a:p>
          <a:p>
            <a:endParaRPr lang="en-US" baseline="0" dirty="0" smtClean="0">
              <a:latin typeface="Arial" charset="0"/>
              <a:ea typeface="ＭＳ Ｐゴシック" charset="-128"/>
            </a:endParaRPr>
          </a:p>
          <a:p>
            <a:endParaRPr lang="en-US" dirty="0" smtClean="0">
              <a:latin typeface="Arial" charset="0"/>
              <a:ea typeface="ＭＳ Ｐゴシック" charset="-128"/>
            </a:endParaRPr>
          </a:p>
          <a:p>
            <a:endParaRPr lang="en-US" dirty="0" smtClean="0">
              <a:latin typeface="Arial" charset="0"/>
              <a:ea typeface="ＭＳ Ｐゴシック" charset="-128"/>
            </a:endParaRPr>
          </a:p>
          <a:p>
            <a:r>
              <a:rPr lang="en-US" dirty="0" smtClean="0">
                <a:latin typeface="Arial" charset="0"/>
                <a:ea typeface="ＭＳ Ｐゴシック" charset="-128"/>
              </a:rPr>
              <a:t>And then we replace the sensor for a light field display.</a:t>
            </a:r>
            <a:r>
              <a:rPr lang="en-US" baseline="0" dirty="0" smtClean="0">
                <a:latin typeface="Arial" charset="0"/>
                <a:ea typeface="ＭＳ Ｐゴシック" charset="-128"/>
              </a:rPr>
              <a:t> If the user sees a single red dot, he does not need glasses, but if he sees more than one, he interacts with this display. </a:t>
            </a:r>
            <a:endParaRPr lang="en-US" dirty="0" smtClean="0">
              <a:latin typeface="Arial" charset="0"/>
              <a:ea typeface="ＭＳ Ｐゴシック" charset="-128"/>
            </a:endParaRPr>
          </a:p>
        </p:txBody>
      </p:sp>
      <p:sp>
        <p:nvSpPr>
          <p:cNvPr id="50180" name="Slide Number Placeholder 3"/>
          <p:cNvSpPr>
            <a:spLocks noGrp="1"/>
          </p:cNvSpPr>
          <p:nvPr>
            <p:ph type="sldNum" sz="quarter" idx="5"/>
          </p:nvPr>
        </p:nvSpPr>
        <p:spPr>
          <a:noFill/>
        </p:spPr>
        <p:txBody>
          <a:bodyPr/>
          <a:lstStyle/>
          <a:p>
            <a:fld id="{7189A6F5-C160-4125-BAD7-C9BCAA397EE9}" type="slidenum">
              <a:rPr lang="en-US">
                <a:solidFill>
                  <a:prstClr val="black"/>
                </a:solidFill>
              </a:rPr>
              <a:pPr/>
              <a:t>37</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xfrm>
            <a:off x="1181100" y="696913"/>
            <a:ext cx="4648200" cy="3486150"/>
          </a:xfrm>
          <a:ln/>
        </p:spPr>
      </p:sp>
      <p:sp>
        <p:nvSpPr>
          <p:cNvPr id="50179" name="Notes Placeholder 2"/>
          <p:cNvSpPr>
            <a:spLocks noGrp="1"/>
          </p:cNvSpPr>
          <p:nvPr>
            <p:ph type="body" idx="1"/>
          </p:nvPr>
        </p:nvSpPr>
        <p:spPr>
          <a:noFill/>
          <a:ln/>
        </p:spPr>
        <p:txBody>
          <a:bodyPr/>
          <a:lstStyle/>
          <a:p>
            <a:r>
              <a:rPr lang="en-US" dirty="0" smtClean="0">
                <a:latin typeface="Arial" charset="0"/>
                <a:ea typeface="ＭＳ Ｐゴシック" charset="-128"/>
              </a:rPr>
              <a:t>For eye with distortion, the user will interactively</a:t>
            </a:r>
            <a:r>
              <a:rPr lang="en-US" baseline="0" dirty="0" smtClean="0">
                <a:latin typeface="Arial" charset="0"/>
                <a:ea typeface="ＭＳ Ｐゴシック" charset="-128"/>
              </a:rPr>
              <a:t> displace the 25 points so that he will see a single spot. Of course changing 25 spot locations is cumbersome, but we realize that there are only 3 parameters for eye-prescription and we help the user navigate thru this space efficiently.</a:t>
            </a:r>
          </a:p>
          <a:p>
            <a:endParaRPr lang="en-US" baseline="0" dirty="0" smtClean="0">
              <a:latin typeface="Arial" charset="0"/>
              <a:ea typeface="ＭＳ Ｐゴシック" charset="-128"/>
            </a:endParaRPr>
          </a:p>
          <a:p>
            <a:endParaRPr lang="en-US" baseline="0" dirty="0" smtClean="0">
              <a:latin typeface="Arial" charset="0"/>
              <a:ea typeface="ＭＳ Ｐゴシック" charset="-128"/>
            </a:endParaRPr>
          </a:p>
          <a:p>
            <a:endParaRPr lang="en-US" dirty="0" smtClean="0">
              <a:latin typeface="Arial" charset="0"/>
              <a:ea typeface="ＭＳ Ｐゴシック" charset="-128"/>
            </a:endParaRPr>
          </a:p>
          <a:p>
            <a:r>
              <a:rPr lang="en-US" dirty="0" smtClean="0">
                <a:latin typeface="Arial" charset="0"/>
                <a:ea typeface="ＭＳ Ｐゴシック" charset="-128"/>
              </a:rPr>
              <a:t>But if you think</a:t>
            </a:r>
            <a:r>
              <a:rPr lang="en-US" baseline="0" dirty="0" smtClean="0">
                <a:latin typeface="Arial" charset="0"/>
                <a:ea typeface="ＭＳ Ｐゴシック" charset="-128"/>
              </a:rPr>
              <a:t> about these theory, you will realize that we have the dual of the shack-</a:t>
            </a:r>
            <a:r>
              <a:rPr lang="en-US" baseline="0" dirty="0" err="1" smtClean="0">
                <a:latin typeface="Arial" charset="0"/>
                <a:ea typeface="ＭＳ Ｐゴシック" charset="-128"/>
              </a:rPr>
              <a:t>hartmann</a:t>
            </a:r>
            <a:r>
              <a:rPr lang="en-US" baseline="0" dirty="0" smtClean="0">
                <a:latin typeface="Arial" charset="0"/>
                <a:ea typeface="ＭＳ Ｐゴシック" charset="-128"/>
              </a:rPr>
              <a:t>. First we though out the laser. </a:t>
            </a:r>
            <a:endParaRPr lang="en-US" dirty="0" smtClean="0">
              <a:latin typeface="Arial" charset="0"/>
              <a:ea typeface="ＭＳ Ｐゴシック" charset="-128"/>
            </a:endParaRPr>
          </a:p>
        </p:txBody>
      </p:sp>
      <p:sp>
        <p:nvSpPr>
          <p:cNvPr id="50180" name="Slide Number Placeholder 3"/>
          <p:cNvSpPr>
            <a:spLocks noGrp="1"/>
          </p:cNvSpPr>
          <p:nvPr>
            <p:ph type="sldNum" sz="quarter" idx="5"/>
          </p:nvPr>
        </p:nvSpPr>
        <p:spPr>
          <a:noFill/>
        </p:spPr>
        <p:txBody>
          <a:bodyPr/>
          <a:lstStyle/>
          <a:p>
            <a:fld id="{7189A6F5-C160-4125-BAD7-C9BCAA397EE9}" type="slidenum">
              <a:rPr lang="en-US">
                <a:solidFill>
                  <a:prstClr val="black"/>
                </a:solidFill>
              </a:rPr>
              <a:pPr/>
              <a:t>38</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xfrm>
            <a:off x="1181100" y="696913"/>
            <a:ext cx="4648200" cy="3486150"/>
          </a:xfrm>
          <a:ln/>
        </p:spPr>
      </p:sp>
      <p:sp>
        <p:nvSpPr>
          <p:cNvPr id="50179" name="Notes Placeholder 2"/>
          <p:cNvSpPr>
            <a:spLocks noGrp="1"/>
          </p:cNvSpPr>
          <p:nvPr>
            <p:ph type="body" idx="1"/>
          </p:nvPr>
        </p:nvSpPr>
        <p:spPr>
          <a:noFill/>
          <a:ln/>
        </p:spPr>
        <p:txBody>
          <a:bodyPr/>
          <a:lstStyle/>
          <a:p>
            <a:r>
              <a:rPr lang="en-US" dirty="0" smtClean="0">
                <a:latin typeface="Arial" charset="0"/>
                <a:ea typeface="ＭＳ Ｐゴシック" charset="-128"/>
              </a:rPr>
              <a:t>For eye with distortion, the user will interactively</a:t>
            </a:r>
            <a:r>
              <a:rPr lang="en-US" baseline="0" dirty="0" smtClean="0">
                <a:latin typeface="Arial" charset="0"/>
                <a:ea typeface="ＭＳ Ｐゴシック" charset="-128"/>
              </a:rPr>
              <a:t> displace the 25 points so that he will see a single spot. Of course changing 25 spot locations is cumbersome, but we realize that there are only 3 parameters for eye-prescription and we help the user navigate thru this space efficiently.</a:t>
            </a:r>
          </a:p>
          <a:p>
            <a:endParaRPr lang="en-US" baseline="0" dirty="0" smtClean="0">
              <a:latin typeface="Arial" charset="0"/>
              <a:ea typeface="ＭＳ Ｐゴシック" charset="-128"/>
            </a:endParaRPr>
          </a:p>
          <a:p>
            <a:endParaRPr lang="en-US" baseline="0" dirty="0" smtClean="0">
              <a:latin typeface="Arial" charset="0"/>
              <a:ea typeface="ＭＳ Ｐゴシック" charset="-128"/>
            </a:endParaRPr>
          </a:p>
          <a:p>
            <a:endParaRPr lang="en-US" dirty="0" smtClean="0">
              <a:latin typeface="Arial" charset="0"/>
              <a:ea typeface="ＭＳ Ｐゴシック" charset="-128"/>
            </a:endParaRPr>
          </a:p>
          <a:p>
            <a:r>
              <a:rPr lang="en-US" dirty="0" smtClean="0">
                <a:latin typeface="Arial" charset="0"/>
                <a:ea typeface="ＭＳ Ｐゴシック" charset="-128"/>
              </a:rPr>
              <a:t>But if you think</a:t>
            </a:r>
            <a:r>
              <a:rPr lang="en-US" baseline="0" dirty="0" smtClean="0">
                <a:latin typeface="Arial" charset="0"/>
                <a:ea typeface="ＭＳ Ｐゴシック" charset="-128"/>
              </a:rPr>
              <a:t> about these theory, you will realize that we have the dual of the shack-</a:t>
            </a:r>
            <a:r>
              <a:rPr lang="en-US" baseline="0" dirty="0" err="1" smtClean="0">
                <a:latin typeface="Arial" charset="0"/>
                <a:ea typeface="ＭＳ Ｐゴシック" charset="-128"/>
              </a:rPr>
              <a:t>hartmann</a:t>
            </a:r>
            <a:r>
              <a:rPr lang="en-US" baseline="0" dirty="0" smtClean="0">
                <a:latin typeface="Arial" charset="0"/>
                <a:ea typeface="ＭＳ Ｐゴシック" charset="-128"/>
              </a:rPr>
              <a:t>. First we though out the laser. </a:t>
            </a:r>
            <a:endParaRPr lang="en-US" dirty="0" smtClean="0">
              <a:latin typeface="Arial" charset="0"/>
              <a:ea typeface="ＭＳ Ｐゴシック" charset="-128"/>
            </a:endParaRPr>
          </a:p>
        </p:txBody>
      </p:sp>
      <p:sp>
        <p:nvSpPr>
          <p:cNvPr id="50180" name="Slide Number Placeholder 3"/>
          <p:cNvSpPr>
            <a:spLocks noGrp="1"/>
          </p:cNvSpPr>
          <p:nvPr>
            <p:ph type="sldNum" sz="quarter" idx="5"/>
          </p:nvPr>
        </p:nvSpPr>
        <p:spPr>
          <a:noFill/>
        </p:spPr>
        <p:txBody>
          <a:bodyPr/>
          <a:lstStyle/>
          <a:p>
            <a:fld id="{7189A6F5-C160-4125-BAD7-C9BCAA397EE9}" type="slidenum">
              <a:rPr lang="en-US">
                <a:solidFill>
                  <a:prstClr val="black"/>
                </a:solidFill>
              </a:rPr>
              <a:pPr/>
              <a:t>39</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xfrm>
            <a:off x="1184275" y="698500"/>
            <a:ext cx="4645025" cy="3484563"/>
          </a:xfrm>
          <a:ln/>
        </p:spPr>
      </p:sp>
      <p:sp>
        <p:nvSpPr>
          <p:cNvPr id="233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z="2400" smtClean="0">
                <a:latin typeface="Arial" pitchFamily="34" charset="0"/>
                <a:ea typeface="ＭＳ Ｐゴシック" pitchFamily="34" charset="-128"/>
              </a:rPr>
              <a:t>Netra is based on a light wavefront sensor but acting in reverse.</a:t>
            </a:r>
          </a:p>
          <a:p>
            <a:pPr>
              <a:spcBef>
                <a:spcPct val="0"/>
              </a:spcBef>
            </a:pPr>
            <a:r>
              <a:rPr lang="en-US" sz="2400" smtClean="0">
                <a:latin typeface="Arial" pitchFamily="34" charset="0"/>
                <a:ea typeface="ＭＳ Ｐゴシック" pitchFamily="34" charset="-128"/>
              </a:rPr>
              <a:t>A traditional wavefront sensor, called Shack Hartmann sensor involves shining lasers into the eye and using a high quality detector to record reflected light.</a:t>
            </a:r>
          </a:p>
          <a:p>
            <a:pPr>
              <a:spcBef>
                <a:spcPct val="0"/>
              </a:spcBef>
            </a:pPr>
            <a:endParaRPr lang="en-US" sz="2400" smtClean="0">
              <a:latin typeface="Arial" pitchFamily="34" charset="0"/>
              <a:ea typeface="ＭＳ Ｐゴシック" pitchFamily="34" charset="-128"/>
            </a:endParaRPr>
          </a:p>
          <a:p>
            <a:pPr>
              <a:spcBef>
                <a:spcPct val="0"/>
              </a:spcBef>
            </a:pPr>
            <a:r>
              <a:rPr lang="en-US" sz="2400" smtClean="0">
                <a:latin typeface="Arial" pitchFamily="34" charset="0"/>
                <a:ea typeface="ＭＳ Ｐゴシック" pitchFamily="34" charset="-128"/>
              </a:rPr>
              <a:t>Netra is basically the inverse of such wavefront sensor. We ask the user to manipulate patterns on the LCD screen so that the user perceives only a single dot at the end.</a:t>
            </a:r>
          </a:p>
          <a:p>
            <a:pPr>
              <a:spcBef>
                <a:spcPct val="0"/>
              </a:spcBef>
            </a:pPr>
            <a:endParaRPr lang="en-US" sz="2400" smtClean="0">
              <a:latin typeface="Arial" pitchFamily="34" charset="0"/>
              <a:ea typeface="ＭＳ Ｐゴシック" pitchFamily="34" charset="-128"/>
            </a:endParaRPr>
          </a:p>
          <a:p>
            <a:pPr>
              <a:spcBef>
                <a:spcPct val="0"/>
              </a:spcBef>
            </a:pPr>
            <a:r>
              <a:rPr lang="en-US" sz="2400" smtClean="0">
                <a:latin typeface="Arial" pitchFamily="34" charset="0"/>
                <a:ea typeface="ＭＳ Ｐゴシック" pitchFamily="34" charset="-128"/>
              </a:rPr>
              <a:t>For eye with distortion, the user will interactively displace the 25 points so that he will see a single spot. Of course changing 25 spot locations is cumbersome, but we realize that there are only 3 parameters for eye-prescription and we help the user navigate thru this space efficiently.</a:t>
            </a:r>
          </a:p>
          <a:p>
            <a:pPr>
              <a:spcBef>
                <a:spcPct val="0"/>
              </a:spcBef>
            </a:pPr>
            <a:endParaRPr lang="en-US" sz="2400" smtClean="0">
              <a:latin typeface="Arial" pitchFamily="34" charset="0"/>
              <a:ea typeface="ＭＳ Ｐゴシック" pitchFamily="34" charset="-128"/>
            </a:endParaRPr>
          </a:p>
          <a:p>
            <a:pPr>
              <a:spcBef>
                <a:spcPct val="0"/>
              </a:spcBef>
            </a:pPr>
            <a:endParaRPr lang="en-US" sz="2400" smtClean="0">
              <a:latin typeface="Arial" pitchFamily="34" charset="0"/>
              <a:ea typeface="ＭＳ Ｐゴシック" pitchFamily="34" charset="-128"/>
            </a:endParaRPr>
          </a:p>
          <a:p>
            <a:pPr>
              <a:spcBef>
                <a:spcPct val="0"/>
              </a:spcBef>
            </a:pPr>
            <a:endParaRPr lang="en-US" sz="2400" smtClean="0">
              <a:latin typeface="Arial" pitchFamily="34" charset="0"/>
              <a:ea typeface="ＭＳ Ｐゴシック" pitchFamily="34" charset="-128"/>
            </a:endParaRPr>
          </a:p>
          <a:p>
            <a:pPr>
              <a:spcBef>
                <a:spcPct val="0"/>
              </a:spcBef>
            </a:pPr>
            <a:r>
              <a:rPr lang="en-US" sz="2400" smtClean="0">
                <a:latin typeface="Arial" pitchFamily="34" charset="0"/>
                <a:ea typeface="ＭＳ Ｐゴシック" pitchFamily="34" charset="-128"/>
              </a:rPr>
              <a:t>But if you think about these theory, you will realize that we have the dual of the shack-hartmann. First we though out the laser. </a:t>
            </a:r>
          </a:p>
        </p:txBody>
      </p:sp>
      <p:sp>
        <p:nvSpPr>
          <p:cNvPr id="203780" name="Slide Number Placeholder 3"/>
          <p:cNvSpPr>
            <a:spLocks noGrp="1"/>
          </p:cNvSpPr>
          <p:nvPr>
            <p:ph type="sldNum" sz="quarter" idx="5"/>
          </p:nvPr>
        </p:nvSpPr>
        <p:spPr/>
        <p:txBody>
          <a:bodyPr/>
          <a:lstStyle/>
          <a:p>
            <a:pPr>
              <a:defRPr/>
            </a:pPr>
            <a:fld id="{1828B93E-AE5E-4FA9-8AE0-497A663B2063}" type="slidenum">
              <a:rPr lang="en-US">
                <a:solidFill>
                  <a:srgbClr val="000000"/>
                </a:solidFill>
              </a:rPr>
              <a:pPr>
                <a:defRPr/>
              </a:pPr>
              <a:t>40</a:t>
            </a:fld>
            <a:endParaRPr 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1182688" y="696913"/>
            <a:ext cx="4648200" cy="3486150"/>
          </a:xfrm>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z="2400">
                <a:latin typeface="Arial" pitchFamily="34" charset="0"/>
                <a:ea typeface="ＭＳ Ｐゴシック" pitchFamily="34" charset="-128"/>
              </a:rPr>
              <a:t>We ask the user to manipulate patterns on the LCD screen so that the user perceives only a single dot at the end.</a:t>
            </a:r>
          </a:p>
          <a:p>
            <a:pPr>
              <a:spcBef>
                <a:spcPct val="0"/>
              </a:spcBef>
            </a:pPr>
            <a:endParaRPr lang="en-US" sz="2400">
              <a:latin typeface="Arial" pitchFamily="34" charset="0"/>
              <a:ea typeface="ＭＳ Ｐゴシック" pitchFamily="34" charset="-128"/>
            </a:endParaRPr>
          </a:p>
          <a:p>
            <a:pPr>
              <a:spcBef>
                <a:spcPct val="0"/>
              </a:spcBef>
            </a:pPr>
            <a:r>
              <a:rPr lang="en-US" sz="2400">
                <a:latin typeface="Arial" pitchFamily="34" charset="0"/>
                <a:ea typeface="ＭＳ Ｐゴシック" pitchFamily="34" charset="-128"/>
              </a:rPr>
              <a:t>The number of clicks it takes to align in each directions gives us your complete spherical and cylindrical parameters</a:t>
            </a:r>
          </a:p>
          <a:p>
            <a:pPr>
              <a:spcBef>
                <a:spcPct val="0"/>
              </a:spcBef>
            </a:pPr>
            <a:endParaRPr lang="en-US" sz="2400">
              <a:latin typeface="Arial" pitchFamily="34" charset="0"/>
              <a:ea typeface="ＭＳ Ｐゴシック" pitchFamily="34" charset="-128"/>
            </a:endParaRPr>
          </a:p>
          <a:p>
            <a:pPr>
              <a:spcBef>
                <a:spcPct val="0"/>
              </a:spcBef>
            </a:pPr>
            <a:r>
              <a:rPr lang="en-US" sz="2400">
                <a:latin typeface="Arial" pitchFamily="34" charset="0"/>
                <a:ea typeface="ＭＳ Ｐゴシック" pitchFamily="34" charset="-128"/>
              </a:rPr>
              <a:t>==============</a:t>
            </a:r>
          </a:p>
          <a:p>
            <a:pPr>
              <a:spcBef>
                <a:spcPct val="0"/>
              </a:spcBef>
            </a:pPr>
            <a:r>
              <a:rPr lang="en-US" sz="2400">
                <a:latin typeface="Arial" pitchFamily="34" charset="0"/>
                <a:ea typeface="ＭＳ Ｐゴシック" pitchFamily="34" charset="-128"/>
              </a:rPr>
              <a:t>Netra is based on a light wavefront sensor but acting in reverse.</a:t>
            </a:r>
          </a:p>
          <a:p>
            <a:pPr>
              <a:spcBef>
                <a:spcPct val="0"/>
              </a:spcBef>
            </a:pPr>
            <a:r>
              <a:rPr lang="en-US" sz="2400">
                <a:latin typeface="Arial" pitchFamily="34" charset="0"/>
                <a:ea typeface="ＭＳ Ｐゴシック" pitchFamily="34" charset="-128"/>
              </a:rPr>
              <a:t>A traditional wavefront sensor, called Shack Hartmann sensor involves shining lasers into the eye and using a high quality detector to record reflected light.</a:t>
            </a:r>
          </a:p>
          <a:p>
            <a:pPr>
              <a:spcBef>
                <a:spcPct val="0"/>
              </a:spcBef>
            </a:pPr>
            <a:endParaRPr lang="en-US" sz="2400">
              <a:latin typeface="Arial" pitchFamily="34" charset="0"/>
              <a:ea typeface="ＭＳ Ｐゴシック" pitchFamily="34" charset="-128"/>
            </a:endParaRPr>
          </a:p>
          <a:p>
            <a:pPr>
              <a:spcBef>
                <a:spcPct val="0"/>
              </a:spcBef>
            </a:pPr>
            <a:r>
              <a:rPr lang="en-US" sz="2400">
                <a:latin typeface="Arial" pitchFamily="34" charset="0"/>
                <a:ea typeface="ＭＳ Ｐゴシック" pitchFamily="34" charset="-128"/>
              </a:rPr>
              <a:t>Netra is basically the inverse of such wavefront sensor. We ask the user to manipulate patterns on the LCD screen so that the user perceives only a single dot at the end.</a:t>
            </a:r>
          </a:p>
          <a:p>
            <a:pPr>
              <a:spcBef>
                <a:spcPct val="0"/>
              </a:spcBef>
            </a:pPr>
            <a:endParaRPr lang="en-US" sz="2400">
              <a:latin typeface="Arial" pitchFamily="34" charset="0"/>
              <a:ea typeface="ＭＳ Ｐゴシック" pitchFamily="34" charset="-128"/>
            </a:endParaRPr>
          </a:p>
          <a:p>
            <a:pPr>
              <a:spcBef>
                <a:spcPct val="0"/>
              </a:spcBef>
            </a:pPr>
            <a:r>
              <a:rPr lang="en-US" sz="2400">
                <a:latin typeface="Arial" pitchFamily="34" charset="0"/>
                <a:ea typeface="ＭＳ Ｐゴシック" pitchFamily="34" charset="-128"/>
              </a:rPr>
              <a:t>For eye with distortion, the user will interactively displace the 25 points so that he will see a single spot. Of course changing 25 spot locations is cumbersome, but we realize that there are only 3 parameters for eye-prescription and we help the user navigate thru this space efficiently.</a:t>
            </a:r>
          </a:p>
          <a:p>
            <a:pPr>
              <a:spcBef>
                <a:spcPct val="0"/>
              </a:spcBef>
            </a:pPr>
            <a:endParaRPr lang="en-US" sz="2400">
              <a:latin typeface="Arial" pitchFamily="34" charset="0"/>
              <a:ea typeface="ＭＳ Ｐゴシック" pitchFamily="34" charset="-128"/>
            </a:endParaRPr>
          </a:p>
          <a:p>
            <a:pPr>
              <a:spcBef>
                <a:spcPct val="0"/>
              </a:spcBef>
            </a:pPr>
            <a:endParaRPr lang="en-US" sz="2400">
              <a:latin typeface="Arial" pitchFamily="34" charset="0"/>
              <a:ea typeface="ＭＳ Ｐゴシック" pitchFamily="34" charset="-128"/>
            </a:endParaRPr>
          </a:p>
          <a:p>
            <a:pPr>
              <a:spcBef>
                <a:spcPct val="0"/>
              </a:spcBef>
            </a:pPr>
            <a:endParaRPr lang="en-US" sz="2400">
              <a:latin typeface="Arial" pitchFamily="34" charset="0"/>
              <a:ea typeface="ＭＳ Ｐゴシック" pitchFamily="34" charset="-128"/>
            </a:endParaRPr>
          </a:p>
          <a:p>
            <a:pPr>
              <a:spcBef>
                <a:spcPct val="0"/>
              </a:spcBef>
            </a:pPr>
            <a:r>
              <a:rPr lang="en-US" sz="2400">
                <a:latin typeface="Arial" pitchFamily="34" charset="0"/>
                <a:ea typeface="ＭＳ Ｐゴシック" pitchFamily="34" charset="-128"/>
              </a:rPr>
              <a:t>But if you think about these theory, you will realize that we have the dual of the shack-hartmann. First we though out the laser. </a:t>
            </a: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622700A-889E-4B96-99BF-841BA76C0C73}" type="slidenum">
              <a:rPr lang="en-US" smtClean="0">
                <a:solidFill>
                  <a:srgbClr val="000000"/>
                </a:solidFill>
              </a:rPr>
              <a:pPr eaLnBrk="1" hangingPunct="1"/>
              <a:t>41</a:t>
            </a:fld>
            <a:endParaRPr lang="en-US" smtClean="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1181100" y="696913"/>
            <a:ext cx="4648200" cy="3486150"/>
          </a:xfrm>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This is mobile phones today but was not possible even 3 years ago</a:t>
            </a:r>
          </a:p>
          <a:p>
            <a:r>
              <a:rPr lang="en-US" smtClean="0">
                <a:latin typeface="Arial" pitchFamily="34" charset="0"/>
                <a:ea typeface="ＭＳ Ｐゴシック" pitchFamily="34" charset="-128"/>
              </a:rPr>
              <a:t>The reason is phone makers are rapidly increasing the resolution of the screens </a:t>
            </a:r>
          </a:p>
          <a:p>
            <a:r>
              <a:rPr lang="en-US" smtClean="0">
                <a:latin typeface="Arial" pitchFamily="34" charset="0"/>
                <a:ea typeface="ＭＳ Ｐゴシック" pitchFamily="34" charset="-128"/>
              </a:rPr>
              <a:t>Why because we all want to watch out favorite episodes of lost and desp housewife in HD</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The pixel pitch is now down to about 25 micrometers, half the width of a human hair</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At that resolution we can cleverly exploit the phone as a scientific instrument</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So pl go and watch more HD content and play HD games and help build the next mobile diagnostic device</a:t>
            </a: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87F6E4B-BF68-469D-9487-6F5C9C9299AF}" type="slidenum">
              <a:rPr lang="en-US" smtClean="0"/>
              <a:pPr eaLnBrk="1" hangingPunct="1"/>
              <a:t>42</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181100" y="696913"/>
            <a:ext cx="4648200" cy="3486150"/>
          </a:xfr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Thanks to the portable, no mechanically moving parts, and low cost, we have received a tremendous response in a very short time. Netra is working with NGOs in more than a dozen countries, collaborating with eyeclinics, research centers and glasses-makers. Plus multiple IRB approved trials.</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And as a professor what delights me is that my students are writing a </a:t>
            </a:r>
          </a:p>
          <a:p>
            <a:r>
              <a:rPr lang="en-US" smtClean="0">
                <a:latin typeface="Arial" pitchFamily="34" charset="0"/>
                <a:ea typeface="ＭＳ Ｐゴシック" pitchFamily="34" charset="-128"/>
              </a:rPr>
              <a:t>series of prestigious academic papers in the geekiest of journals</a:t>
            </a: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53CC13A-5A84-48B6-9A7B-5C35345E5904}" type="slidenum">
              <a:rPr lang="en-US" smtClean="0"/>
              <a:pPr eaLnBrk="1" hangingPunct="1"/>
              <a:t>43</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181100" y="696913"/>
            <a:ext cx="4648200" cy="3486150"/>
          </a:xfrm>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Blurry vision is not life threatening but often gets overlooked</a:t>
            </a:r>
          </a:p>
          <a:p>
            <a:r>
              <a:rPr lang="en-US" smtClean="0">
                <a:latin typeface="Arial" pitchFamily="34" charset="0"/>
                <a:ea typeface="ＭＳ Ｐゴシック" pitchFamily="34" charset="-128"/>
              </a:rPr>
              <a:t>We can give children a shot at decent education with early diagnostics</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In that sense, Netra is a thermometer for the eye, and one can check regularly as the child is growing up</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Video game</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49E0C9C-39B6-4EED-9CE5-B18F190068B4}" type="slidenum">
              <a:rPr lang="en-US" smtClean="0"/>
              <a:pPr eaLnBrk="1" hangingPunct="1"/>
              <a:t>44</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1181100" y="696913"/>
            <a:ext cx="4648200" cy="3486150"/>
          </a:xfrm>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Vision is important for day labor for his employment</a:t>
            </a: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64D9960-AF3E-4192-91A1-A733C4C6A44C}" type="slidenum">
              <a:rPr lang="en-US" smtClean="0"/>
              <a:pPr eaLnBrk="1" hangingPunct="1"/>
              <a:t>45</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173163" y="687388"/>
            <a:ext cx="4679950" cy="3509962"/>
          </a:xfrm>
          <a:ln/>
        </p:spPr>
      </p:sp>
      <p:sp>
        <p:nvSpPr>
          <p:cNvPr id="229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Trillion fps camera (which was previously used only for specialized biochemistry expt)</a:t>
            </a:r>
          </a:p>
          <a:p>
            <a:endParaRPr lang="en-US" smtClean="0"/>
          </a:p>
          <a:p>
            <a:r>
              <a:rPr lang="en-US" smtClean="0"/>
              <a:t>This new form of imaging is possible by fusion of dissimilar .. A specialized camera previously used only in biochemistry labs and a new computational method that analyzes multiple bounces of light.</a:t>
            </a:r>
          </a:p>
          <a:p>
            <a:endParaRPr lang="en-US" smtClean="0"/>
          </a:p>
          <a:p>
            <a:r>
              <a:rPr lang="en-US" smtClean="0"/>
              <a:t>I started the project just before I joined MIT in summer 2008.</a:t>
            </a:r>
          </a:p>
          <a:p>
            <a:r>
              <a:rPr lang="en-US" smtClean="0"/>
              <a:t>The hardware we use is borrowed and is in the lab of  Prof Bawendi, MIT Chemistry, who is now a collaborator</a:t>
            </a:r>
          </a:p>
          <a:p>
            <a:endParaRPr lang="en-US" smtClean="0"/>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8AE0AAD6-94CF-4A4D-92A3-31556A62BCFD}" type="slidenum">
              <a:rPr lang="en-US" smtClean="0"/>
              <a:pPr>
                <a:defRPr/>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181100" y="696913"/>
            <a:ext cx="4648200" cy="3486150"/>
          </a:xfr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And sometimes its just that important to be able to watch Ronaldinho kick that soccer goal</a:t>
            </a: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90677A0-4F98-4309-B6D3-BD4115200F18}" type="slidenum">
              <a:rPr lang="en-US" smtClean="0"/>
              <a:pPr eaLnBrk="1" hangingPunct="1"/>
              <a:t>46</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xfrm>
            <a:off x="1173163" y="687388"/>
            <a:ext cx="4679950" cy="3509962"/>
          </a:xfrm>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Netra is a beautiful match of deep theory, simplifed down to a $1 device and a very important global health problem.</a:t>
            </a:r>
          </a:p>
          <a:p>
            <a:endParaRPr lang="en-US" smtClean="0"/>
          </a:p>
          <a:p>
            <a:r>
              <a:rPr lang="en-US" smtClean="0"/>
              <a:t>It has received several awards (prestigious Vodafona Challenge award #1 for $300K)</a:t>
            </a:r>
          </a:p>
          <a:p>
            <a:r>
              <a:rPr lang="en-US" smtClean="0"/>
              <a:t>It has been validated with IRB approved studies. Picture on top right is trials in LV Prasad eye institure in India.</a:t>
            </a:r>
          </a:p>
          <a:p>
            <a:endParaRPr lang="en-US" smtClean="0"/>
          </a:p>
          <a:p>
            <a:r>
              <a:rPr lang="en-US" smtClean="0"/>
              <a:t>Netra algorithms and research has been published in major journals of the field after academic peer review.</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4BE1F0-C277-4051-AC0B-7619C8AFB7C9}" type="slidenum">
              <a:rPr lang="en-US">
                <a:solidFill>
                  <a:prstClr val="black"/>
                </a:solidFill>
              </a:rPr>
              <a:pPr>
                <a:defRPr/>
              </a:pPr>
              <a:t>48</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1181100" y="696913"/>
            <a:ext cx="4648200" cy="3486150"/>
          </a:xfrm>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We all know about software app store, but now we are entering an era of hardware app store where a dollar or two clip on created by developers will be useful for health, productivity, entertainment and education.</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Not just a communication or computer device</a:t>
            </a:r>
          </a:p>
          <a:p>
            <a:endParaRPr lang="en-US" smtClean="0">
              <a:latin typeface="Arial" pitchFamily="34" charset="0"/>
              <a:ea typeface="ＭＳ Ｐゴシック" pitchFamily="34" charset="-128"/>
            </a:endParaRP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32BD850-5512-4815-95B0-86DC43DC73D6}" type="slidenum">
              <a:rPr lang="en-US" smtClean="0"/>
              <a:pPr eaLnBrk="1" hangingPunct="1"/>
              <a:t>49</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1181100" y="696913"/>
            <a:ext cx="4648200" cy="3486150"/>
          </a:xfrm>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Mobile mates: cheap device on a phone that allows diagnostics in remote </a:t>
            </a:r>
          </a:p>
          <a:p>
            <a:r>
              <a:rPr lang="en-US" smtClean="0">
                <a:latin typeface="Arial" pitchFamily="34" charset="0"/>
                <a:ea typeface="ＭＳ Ｐゴシック" pitchFamily="34" charset="-128"/>
              </a:rPr>
              <a:t>parts of the world, bring them to doorstep/portable</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You may have seen devices attached to the phone to provide service but here the phone is just data collector and computer.</a:t>
            </a:r>
          </a:p>
          <a:p>
            <a:r>
              <a:rPr lang="en-US" smtClean="0">
                <a:latin typeface="Arial" pitchFamily="34" charset="0"/>
                <a:ea typeface="ＭＳ Ｐゴシック" pitchFamily="34" charset="-128"/>
              </a:rPr>
              <a:t>(Show example of devices where medical device is simply connected to phone)</a:t>
            </a:r>
          </a:p>
          <a:p>
            <a:r>
              <a:rPr lang="en-US" smtClean="0">
                <a:latin typeface="Arial" pitchFamily="34" charset="0"/>
                <a:ea typeface="ＭＳ Ｐゴシック" pitchFamily="34" charset="-128"/>
              </a:rPr>
              <a:t>My aim is to convert the myriod of sensors embedded in mobile phones into a scientific instrument</a:t>
            </a: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45A2101-29E2-4D0F-B09B-4F43357DA8AC}" type="slidenum">
              <a:rPr lang="en-US" smtClean="0"/>
              <a:pPr eaLnBrk="1" hangingPunct="1"/>
              <a:t>50</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181100" y="696913"/>
            <a:ext cx="4648200" cy="3486150"/>
          </a:xfrm>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I am excited about creating mobile mates for health, where the phone is not just a comm device or computer but is actually a scientific instrument.</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Exploiting all the great I/O components that are being crammed into the phone.</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http://www.i-micronews.com/lectureArticle.asp?id=5147</a:t>
            </a:r>
          </a:p>
          <a:p>
            <a:endParaRPr lang="en-US" smtClean="0">
              <a:latin typeface="Arial" pitchFamily="34" charset="0"/>
              <a:ea typeface="ＭＳ Ｐゴシック" pitchFamily="34" charset="-128"/>
            </a:endParaRP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0121C26-92E4-43FB-B65D-0E86767C7BE7}" type="slidenum">
              <a:rPr lang="en-US" smtClean="0"/>
              <a:pPr eaLnBrk="1" hangingPunct="1"/>
              <a:t>51</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181100" y="696913"/>
            <a:ext cx="4648200" cy="3486150"/>
          </a:xfrm>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z="2400">
                <a:latin typeface="Arial Unicode MS" pitchFamily="34" charset="-128"/>
                <a:ea typeface="ＭＳ Ｐゴシック" pitchFamily="34" charset="-128"/>
              </a:rPr>
              <a:t>When we talk to our NGO partners, they wanted us to solve cataract screening as that is the leading cause of preventable blindness.</a:t>
            </a:r>
          </a:p>
          <a:p>
            <a:pPr>
              <a:spcBef>
                <a:spcPct val="0"/>
              </a:spcBef>
            </a:pPr>
            <a:endParaRPr lang="en-US" sz="2400">
              <a:latin typeface="Arial Unicode MS" pitchFamily="34" charset="-128"/>
              <a:ea typeface="ＭＳ Ｐゴシック" pitchFamily="34" charset="-128"/>
            </a:endParaRPr>
          </a:p>
          <a:p>
            <a:pPr>
              <a:spcBef>
                <a:spcPct val="0"/>
              </a:spcBef>
            </a:pPr>
            <a:r>
              <a:rPr lang="en-US" sz="2400">
                <a:latin typeface="Arial Unicode MS" pitchFamily="34" charset="-128"/>
                <a:ea typeface="ＭＳ Ｐゴシック" pitchFamily="34" charset="-128"/>
              </a:rPr>
              <a:t>But seems quite challenging to compete with a slit lamp exam.</a:t>
            </a:r>
          </a:p>
          <a:p>
            <a:pPr>
              <a:spcBef>
                <a:spcPct val="0"/>
              </a:spcBef>
            </a:pPr>
            <a:endParaRPr lang="en-US" sz="2400">
              <a:latin typeface="Arial Unicode MS" pitchFamily="34" charset="-128"/>
              <a:ea typeface="ＭＳ Ｐゴシック" pitchFamily="34" charset="-128"/>
            </a:endParaRPr>
          </a:p>
          <a:p>
            <a:pPr>
              <a:spcBef>
                <a:spcPct val="0"/>
              </a:spcBef>
            </a:pPr>
            <a:endParaRPr lang="en-US" sz="2400">
              <a:latin typeface="Arial Unicode MS" pitchFamily="34" charset="-128"/>
              <a:ea typeface="ＭＳ Ｐゴシック" pitchFamily="34" charset="-128"/>
            </a:endParaRPr>
          </a:p>
          <a:p>
            <a:pPr>
              <a:spcBef>
                <a:spcPct val="0"/>
              </a:spcBef>
            </a:pPr>
            <a:r>
              <a:rPr lang="en-US" sz="2400">
                <a:latin typeface="Arial Unicode MS" pitchFamily="34" charset="-128"/>
                <a:ea typeface="ＭＳ Ｐゴシック" pitchFamily="34" charset="-128"/>
              </a:rPr>
              <a:t>Cataract leads to blindness and often lazy eye</a:t>
            </a:r>
          </a:p>
          <a:p>
            <a:pPr>
              <a:spcBef>
                <a:spcPct val="0"/>
              </a:spcBef>
            </a:pPr>
            <a:r>
              <a:rPr lang="en-US" sz="2400">
                <a:latin typeface="Arial Unicode MS" pitchFamily="34" charset="-128"/>
                <a:ea typeface="ＭＳ Ｐゴシック" pitchFamily="34" charset="-128"/>
              </a:rPr>
              <a:t>Because there is no automated way to find cloudiness, doctors use subject analysis. But we think individuals are best suited.</a:t>
            </a:r>
          </a:p>
          <a:p>
            <a:pPr>
              <a:spcBef>
                <a:spcPct val="0"/>
              </a:spcBef>
            </a:pPr>
            <a:endParaRPr lang="en-US" sz="2400">
              <a:latin typeface="Arial Unicode MS" pitchFamily="34" charset="-128"/>
              <a:ea typeface="ＭＳ Ｐゴシック" pitchFamily="34" charset="-128"/>
            </a:endParaRPr>
          </a:p>
          <a:p>
            <a:pPr>
              <a:spcBef>
                <a:spcPct val="0"/>
              </a:spcBef>
            </a:pPr>
            <a:r>
              <a:rPr lang="en-US" sz="2400">
                <a:latin typeface="Arial Unicode MS" pitchFamily="34" charset="-128"/>
                <a:ea typeface="ＭＳ Ｐゴシック" pitchFamily="34" charset="-128"/>
              </a:rPr>
              <a:t>Power for user intelligence can overcome very cumbersome and expensive devices. </a:t>
            </a:r>
          </a:p>
          <a:p>
            <a:pPr>
              <a:spcBef>
                <a:spcPct val="0"/>
              </a:spcBef>
            </a:pPr>
            <a:r>
              <a:rPr lang="en-US" sz="2400">
                <a:latin typeface="Arial Unicode MS" pitchFamily="34" charset="-128"/>
                <a:ea typeface="ＭＳ Ｐゴシック" pitchFamily="34" charset="-128"/>
              </a:rPr>
              <a:t>But unlike other condition eye screening is quite challenging.</a:t>
            </a:r>
          </a:p>
          <a:p>
            <a:pPr>
              <a:spcBef>
                <a:spcPct val="0"/>
              </a:spcBef>
            </a:pPr>
            <a:r>
              <a:rPr lang="en-US" sz="2400">
                <a:latin typeface="Arial Unicode MS" pitchFamily="34" charset="-128"/>
                <a:ea typeface="ＭＳ Ｐゴシック" pitchFamily="34" charset="-128"/>
              </a:rPr>
              <a:t>Modern solutions may provide students a fighting chance is a very rewarding.</a:t>
            </a: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2B09341-F0C5-4FA4-80F2-4FB776076E53}" type="slidenum">
              <a:rPr lang="en-US" smtClean="0">
                <a:solidFill>
                  <a:srgbClr val="000000"/>
                </a:solidFill>
              </a:rPr>
              <a:pPr eaLnBrk="1" hangingPunct="1"/>
              <a:t>52</a:t>
            </a:fld>
            <a:endParaRPr lang="en-US" smtClean="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81100" y="696913"/>
            <a:ext cx="4648200" cy="3486150"/>
          </a:xfrm>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z="2400">
                <a:latin typeface="Arial" pitchFamily="34" charset="0"/>
                <a:ea typeface="ＭＳ Ｐゴシック" pitchFamily="34" charset="-128"/>
              </a:rPr>
              <a:t>Well we have another mobile mate called CATRA that looks very similar but used very different optics and algorthms</a:t>
            </a:r>
          </a:p>
          <a:p>
            <a:pPr>
              <a:spcBef>
                <a:spcPct val="0"/>
              </a:spcBef>
            </a:pPr>
            <a:endParaRPr lang="en-US" sz="2400">
              <a:latin typeface="Arial" pitchFamily="34" charset="0"/>
              <a:ea typeface="ＭＳ Ｐゴシック" pitchFamily="34" charset="-128"/>
            </a:endParaRPr>
          </a:p>
          <a:p>
            <a:pPr>
              <a:spcBef>
                <a:spcPct val="0"/>
              </a:spcBef>
            </a:pPr>
            <a:r>
              <a:rPr lang="en-US" sz="2400">
                <a:latin typeface="Arial" pitchFamily="34" charset="0"/>
                <a:ea typeface="ＭＳ Ｐゴシック" pitchFamily="34" charset="-128"/>
              </a:rPr>
              <a:t>Like a radar for the eye</a:t>
            </a: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F00A8758-A61D-4051-9872-71E13B19AB21}" type="slidenum">
              <a:rPr lang="en-US" smtClean="0">
                <a:solidFill>
                  <a:srgbClr val="000000"/>
                </a:solidFill>
              </a:rPr>
              <a:pPr eaLnBrk="1" hangingPunct="1"/>
              <a:t>53</a:t>
            </a:fld>
            <a:endParaRPr lang="en-US" smtClean="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1181100" y="696913"/>
            <a:ext cx="4649788" cy="3486150"/>
          </a:xfrm>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z="2400">
                <a:latin typeface="Arial" pitchFamily="34" charset="0"/>
                <a:ea typeface="ＭＳ Ｐゴシック" pitchFamily="34" charset="-128"/>
              </a:rPr>
              <a:t>Catra is like a radar for your lens, scanning to find cloud cover</a:t>
            </a:r>
          </a:p>
          <a:p>
            <a:pPr>
              <a:spcBef>
                <a:spcPct val="0"/>
              </a:spcBef>
            </a:pPr>
            <a:endParaRPr lang="en-US" sz="2400">
              <a:latin typeface="Arial" pitchFamily="34" charset="0"/>
              <a:ea typeface="ＭＳ Ｐゴシック" pitchFamily="34" charset="-128"/>
            </a:endParaRPr>
          </a:p>
          <a:p>
            <a:pPr>
              <a:spcBef>
                <a:spcPct val="0"/>
              </a:spcBef>
            </a:pPr>
            <a:r>
              <a:rPr lang="en-US" sz="2400">
                <a:latin typeface="Arial" pitchFamily="34" charset="0"/>
                <a:ea typeface="ＭＳ Ｐゴシック" pitchFamily="34" charset="-128"/>
              </a:rPr>
              <a:t>NETRA uses an exact inverse of this sensor. We get rid of the laser and we instead show the same spot diagram in a cellphone display. For normal eye, it will appear as a dot to the user.</a:t>
            </a:r>
          </a:p>
          <a:p>
            <a:pPr>
              <a:spcBef>
                <a:spcPct val="0"/>
              </a:spcBef>
            </a:pPr>
            <a:endParaRPr lang="en-US" sz="2400">
              <a:latin typeface="Arial" pitchFamily="34" charset="0"/>
              <a:ea typeface="ＭＳ Ｐゴシック" pitchFamily="34" charset="-128"/>
            </a:endParaRPr>
          </a:p>
          <a:p>
            <a:pPr>
              <a:spcBef>
                <a:spcPct val="0"/>
              </a:spcBef>
            </a:pPr>
            <a:endParaRPr lang="en-US" sz="2400">
              <a:latin typeface="Arial" pitchFamily="34" charset="0"/>
              <a:ea typeface="ＭＳ Ｐゴシック" pitchFamily="34" charset="-128"/>
            </a:endParaRPr>
          </a:p>
          <a:p>
            <a:pPr>
              <a:spcBef>
                <a:spcPct val="0"/>
              </a:spcBef>
            </a:pPr>
            <a:endParaRPr lang="en-US" sz="2400">
              <a:latin typeface="Arial" pitchFamily="34" charset="0"/>
              <a:ea typeface="ＭＳ Ｐゴシック" pitchFamily="34" charset="-128"/>
            </a:endParaRPr>
          </a:p>
          <a:p>
            <a:pPr>
              <a:spcBef>
                <a:spcPct val="0"/>
              </a:spcBef>
            </a:pPr>
            <a:endParaRPr lang="en-US" sz="2400">
              <a:latin typeface="Arial" pitchFamily="34" charset="0"/>
              <a:ea typeface="ＭＳ Ｐゴシック" pitchFamily="34" charset="-128"/>
            </a:endParaRPr>
          </a:p>
          <a:p>
            <a:pPr>
              <a:spcBef>
                <a:spcPct val="0"/>
              </a:spcBef>
            </a:pPr>
            <a:r>
              <a:rPr lang="en-US" sz="2400">
                <a:latin typeface="Arial" pitchFamily="34" charset="0"/>
                <a:ea typeface="ＭＳ Ｐゴシック" pitchFamily="34" charset="-128"/>
              </a:rPr>
              <a:t>And then we replace the sensor for a light field display. If the user sees a single red dot, he does not need glasses, but if he sees more than one, he interacts with this display. </a:t>
            </a: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3DF283F-D99C-4CB3-B98C-E4C4A7395FBC}" type="slidenum">
              <a:rPr lang="en-US" smtClean="0">
                <a:solidFill>
                  <a:srgbClr val="000000"/>
                </a:solidFill>
              </a:rPr>
              <a:pPr eaLnBrk="1" hangingPunct="1"/>
              <a:t>54</a:t>
            </a:fld>
            <a:endParaRPr lang="en-US" smtClean="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1181100" y="696913"/>
            <a:ext cx="4648200" cy="3486150"/>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And we can not only screen but give you a full map of the blocking and scattering in the lens, here performed by LVP in India</a:t>
            </a:r>
          </a:p>
          <a:p>
            <a:endParaRPr lang="en-US" smtClean="0">
              <a:latin typeface="Arial" pitchFamily="34" charset="0"/>
              <a:ea typeface="ＭＳ Ｐゴシック" pitchFamily="34" charset="-128"/>
            </a:endParaRP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A0DD208-CF8B-46A7-B1C2-FE1759D5B4D9}" type="slidenum">
              <a:rPr lang="en-US" smtClean="0"/>
              <a:pPr eaLnBrk="1" hangingPunct="1"/>
              <a:t>55</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389467" y="697230"/>
            <a:ext cx="6231467" cy="3486150"/>
          </a:xfrm>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Refraction .. Cataract .. Mobile mates for health .. </a:t>
            </a:r>
          </a:p>
          <a:p>
            <a:r>
              <a:rPr lang="en-US" smtClean="0">
                <a:latin typeface="Arial" pitchFamily="34" charset="0"/>
                <a:ea typeface="ＭＳ Ｐゴシック" pitchFamily="34" charset="-128"/>
              </a:rPr>
              <a:t>If you get the right mobile mate, how many of you will have a high end medical instrument ..  </a:t>
            </a:r>
          </a:p>
          <a:p>
            <a:r>
              <a:rPr lang="en-US" smtClean="0">
                <a:latin typeface="Arial" pitchFamily="34" charset="0"/>
                <a:ea typeface="ＭＳ Ｐゴシック" pitchFamily="34" charset="-128"/>
              </a:rPr>
              <a:t>Now .. That is not surprising either .. </a:t>
            </a: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A4DB849-5940-48E5-86D2-28E68F6552C1}" type="slidenum">
              <a:rPr lang="en-US" smtClean="0"/>
              <a:pPr eaLnBrk="1" hangingPunct="1"/>
              <a:t>56</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28F0113-63F2-4F5D-86E0-5A303391E097}" type="slidenum">
              <a:rPr lang="en-US">
                <a:solidFill>
                  <a:prstClr val="black"/>
                </a:solidFill>
              </a:rPr>
              <a:pPr>
                <a:defRPr/>
              </a:pPr>
              <a:t>10</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xfrm>
            <a:off x="1181100" y="696913"/>
            <a:ext cx="4648200" cy="3486150"/>
          </a:xfrm>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Why start with the eye?</a:t>
            </a:r>
          </a:p>
          <a:p>
            <a:r>
              <a:rPr lang="en-US" smtClean="0">
                <a:latin typeface="Arial" pitchFamily="34" charset="0"/>
                <a:ea typeface="ＭＳ Ｐゴシック" pitchFamily="34" charset="-128"/>
              </a:rPr>
              <a:t>Eye is a mirror of general health.</a:t>
            </a:r>
          </a:p>
          <a:p>
            <a:r>
              <a:rPr lang="en-US" smtClean="0">
                <a:latin typeface="Arial" pitchFamily="34" charset="0"/>
                <a:ea typeface="ＭＳ Ｐゴシック" pitchFamily="34" charset="-128"/>
              </a:rPr>
              <a:t>Ocular manifestation of systemic diseases such as diabetes, hypertension, infections and metabolic disorders is well known.</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Like a thermometert, people are in charge of their own health although it does not give prescription</a:t>
            </a: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A91A8CB-3E8C-4321-9897-10440D0216C4}" type="slidenum">
              <a:rPr lang="en-US" smtClean="0"/>
              <a:pPr eaLnBrk="1" hangingPunct="1"/>
              <a:t>57</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xfrm>
            <a:off x="1173163" y="687388"/>
            <a:ext cx="4679950" cy="3509962"/>
          </a:xfrm>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Summarize: </a:t>
            </a:r>
          </a:p>
          <a:p>
            <a:endParaRPr lang="en-US" smtClean="0"/>
          </a:p>
          <a:p>
            <a:r>
              <a:rPr lang="en-US" smtClean="0"/>
              <a:t>Netra provides a unique solution with no mechanically moving parts.</a:t>
            </a:r>
          </a:p>
          <a:p>
            <a:r>
              <a:rPr lang="en-US" smtClean="0"/>
              <a:t>Netra is possible because the pixel pitch (resolution) of mobile phone LCDs is now down to 25 micrometer. Which means the LCD on mobile phones can be used to build scientific instruments.</a:t>
            </a:r>
          </a:p>
          <a:p>
            <a:endParaRPr lang="en-US" smtClean="0"/>
          </a:p>
          <a:p>
            <a:r>
              <a:rPr lang="en-US" smtClean="0"/>
              <a:t>In the future, we are going to puruse a range of activities in unsual low-cost and portable solution for eye-care.</a:t>
            </a:r>
          </a:p>
        </p:txBody>
      </p:sp>
      <p:sp>
        <p:nvSpPr>
          <p:cNvPr id="4" name="Slide Number Placeholder 3"/>
          <p:cNvSpPr>
            <a:spLocks noGrp="1"/>
          </p:cNvSpPr>
          <p:nvPr>
            <p:ph type="sldNum" sz="quarter" idx="5"/>
          </p:nvPr>
        </p:nvSpPr>
        <p:spPr/>
        <p:txBody>
          <a:bodyPr/>
          <a:lstStyle/>
          <a:p>
            <a:pPr>
              <a:defRPr/>
            </a:pPr>
            <a:fld id="{70A4E29F-C10D-4AA5-A26F-9CC0301B4A03}" type="slidenum">
              <a:rPr lang="en-US">
                <a:solidFill>
                  <a:prstClr val="black"/>
                </a:solidFill>
              </a:rPr>
              <a:pPr>
                <a:defRPr/>
              </a:pPr>
              <a:t>58</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389467" y="697230"/>
            <a:ext cx="6231467" cy="3486150"/>
          </a:xfrm>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Just think about it, over 4 billion people will soon be carrying a high end medical instrument if we can just create the right mobile mate.</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Join us as designers technologists biologists social entrepreneurs .. To take affordable diagnostics everywhere with next generation of mobile mates.</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Netra is the beginning.</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a:t>
            </a:r>
          </a:p>
          <a:p>
            <a:r>
              <a:rPr lang="en-US" smtClean="0">
                <a:latin typeface="Arial" pitchFamily="34" charset="0"/>
                <a:ea typeface="ＭＳ Ｐゴシック" pitchFamily="34" charset="-128"/>
              </a:rPr>
              <a:t>Using a thermometer as an inspiration, the NETRA team aims to empower hundreds of millions with portable devices.</a:t>
            </a: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8029594-98F9-462A-BF28-F5445F616BCA}" type="slidenum">
              <a:rPr lang="en-US" smtClean="0"/>
              <a:pPr eaLnBrk="1" hangingPunct="1"/>
              <a:t>59</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solidFill>
                  <a:srgbClr val="FFFFFF"/>
                </a:solidFill>
                <a:latin typeface="Berlin Sans FB" pitchFamily="34" charset="0"/>
              </a:rPr>
              <a:t>Six ways of coming up with new ideas based on an idea ‘X’.</a:t>
            </a:r>
          </a:p>
          <a:p>
            <a:endParaRPr lang="en-US" smtClean="0">
              <a:solidFill>
                <a:srgbClr val="FFFFFF"/>
              </a:solidFill>
              <a:latin typeface="Berlin Sans FB" pitchFamily="34" charset="0"/>
            </a:endParaRPr>
          </a:p>
          <a:p>
            <a:r>
              <a:rPr lang="en-US" smtClean="0">
                <a:solidFill>
                  <a:srgbClr val="FFFFFF"/>
                </a:solidFill>
                <a:latin typeface="Berlin Sans FB" pitchFamily="34" charset="0"/>
              </a:rPr>
              <a:t>Ramesh Raskar</a:t>
            </a:r>
            <a:br>
              <a:rPr lang="en-US" smtClean="0">
                <a:solidFill>
                  <a:srgbClr val="FFFFFF"/>
                </a:solidFill>
                <a:latin typeface="Berlin Sans FB" pitchFamily="34" charset="0"/>
              </a:rPr>
            </a:br>
            <a:r>
              <a:rPr lang="en-US" smtClean="0">
                <a:solidFill>
                  <a:srgbClr val="FFFFFF"/>
                </a:solidFill>
                <a:latin typeface="Berlin Sans FB" pitchFamily="34" charset="0"/>
              </a:rPr>
              <a:t>Associate Professor</a:t>
            </a:r>
          </a:p>
          <a:p>
            <a:r>
              <a:rPr lang="en-US" smtClean="0">
                <a:solidFill>
                  <a:srgbClr val="FFFFFF"/>
                </a:solidFill>
                <a:latin typeface="Berlin Sans FB" pitchFamily="34" charset="0"/>
              </a:rPr>
              <a:t>MIT Media Lab</a:t>
            </a:r>
          </a:p>
          <a:p>
            <a:endParaRPr lang="en-US" smtClean="0">
              <a:solidFill>
                <a:srgbClr val="FFFFFF"/>
              </a:solidFill>
              <a:latin typeface="Berlin Sans FB" pitchFamily="34" charset="0"/>
            </a:endParaRPr>
          </a:p>
          <a:p>
            <a:r>
              <a:rPr lang="en-US" smtClean="0">
                <a:solidFill>
                  <a:srgbClr val="FFFFFF"/>
                </a:solidFill>
                <a:latin typeface="Berlin Sans FB" pitchFamily="34" charset="0"/>
              </a:rPr>
              <a:t>http://raskar.info</a:t>
            </a:r>
          </a:p>
          <a:p>
            <a:r>
              <a:rPr lang="en-US" smtClean="0">
                <a:solidFill>
                  <a:srgbClr val="FFFFFF"/>
                </a:solidFill>
                <a:latin typeface="Berlin Sans FB" pitchFamily="34" charset="0"/>
              </a:rPr>
              <a:t>http://cameraculture.info</a:t>
            </a:r>
          </a:p>
          <a:p>
            <a:endParaRPr lang="en-US" smtClean="0">
              <a:solidFill>
                <a:srgbClr val="FFFFFF"/>
              </a:solidFill>
              <a:latin typeface="Berlin Sans FB" pitchFamily="34" charset="0"/>
            </a:endParaRPr>
          </a:p>
          <a:p>
            <a:r>
              <a:rPr lang="en-US" smtClean="0"/>
              <a:t>Full Presentation at </a:t>
            </a:r>
          </a:p>
          <a:p>
            <a:r>
              <a:rPr lang="en-US" smtClean="0"/>
              <a:t>http://www.slideshare.net/cameraculture/raskar-ideahexagonapr2010</a:t>
            </a:r>
          </a:p>
          <a:p>
            <a:endParaRPr lang="en-US" smtClean="0">
              <a:solidFill>
                <a:srgbClr val="FFFFFF"/>
              </a:solidFill>
              <a:latin typeface="Berlin Sans FB" pitchFamily="34" charset="0"/>
            </a:endParaRPr>
          </a:p>
          <a:p>
            <a:pPr eaLnBrk="1" hangingPunct="1"/>
            <a:endParaRPr lang="en-US" smtClean="0"/>
          </a:p>
          <a:p>
            <a:endParaRPr lang="en-US" smtClean="0">
              <a:solidFill>
                <a:srgbClr val="FFFFFF"/>
              </a:solidFill>
              <a:latin typeface="Berlin Sans FB" pitchFamily="34" charset="0"/>
            </a:endParaRPr>
          </a:p>
          <a:p>
            <a:r>
              <a:rPr lang="en-US" smtClean="0">
                <a:solidFill>
                  <a:srgbClr val="FFFFFF"/>
                </a:solidFill>
                <a:latin typeface="Berlin Sans FB" pitchFamily="34" charset="0"/>
              </a:rPr>
              <a:t>http://raskar.info</a:t>
            </a:r>
          </a:p>
          <a:p>
            <a:r>
              <a:rPr lang="en-US" smtClean="0">
                <a:solidFill>
                  <a:srgbClr val="FFFFFF"/>
                </a:solidFill>
                <a:latin typeface="Berlin Sans FB" pitchFamily="34" charset="0"/>
              </a:rPr>
              <a:t>http://cameraculture.info</a:t>
            </a:r>
          </a:p>
          <a:p>
            <a:endParaRPr lang="en-US" smtClean="0"/>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Unicode MS" pitchFamily="34" charset="-128"/>
              </a:defRPr>
            </a:lvl1pPr>
            <a:lvl2pPr marL="744213" indent="-286236">
              <a:defRPr sz="2400">
                <a:solidFill>
                  <a:schemeClr val="tx1"/>
                </a:solidFill>
                <a:latin typeface="Arial Unicode MS" pitchFamily="34" charset="-128"/>
              </a:defRPr>
            </a:lvl2pPr>
            <a:lvl3pPr marL="1144943" indent="-228989">
              <a:defRPr sz="2400">
                <a:solidFill>
                  <a:schemeClr val="tx1"/>
                </a:solidFill>
                <a:latin typeface="Arial Unicode MS" pitchFamily="34" charset="-128"/>
              </a:defRPr>
            </a:lvl3pPr>
            <a:lvl4pPr marL="1602920" indent="-228989">
              <a:defRPr sz="2400">
                <a:solidFill>
                  <a:schemeClr val="tx1"/>
                </a:solidFill>
                <a:latin typeface="Arial Unicode MS" pitchFamily="34" charset="-128"/>
              </a:defRPr>
            </a:lvl4pPr>
            <a:lvl5pPr marL="2060898" indent="-228989">
              <a:defRPr sz="2400">
                <a:solidFill>
                  <a:schemeClr val="tx1"/>
                </a:solidFill>
                <a:latin typeface="Arial Unicode MS" pitchFamily="34" charset="-128"/>
              </a:defRPr>
            </a:lvl5pPr>
            <a:lvl6pPr marL="2518875" indent="-228989" eaLnBrk="0" fontAlgn="base" hangingPunct="0">
              <a:spcBef>
                <a:spcPct val="0"/>
              </a:spcBef>
              <a:spcAft>
                <a:spcPct val="0"/>
              </a:spcAft>
              <a:defRPr sz="2400">
                <a:solidFill>
                  <a:schemeClr val="tx1"/>
                </a:solidFill>
                <a:latin typeface="Arial Unicode MS" pitchFamily="34" charset="-128"/>
              </a:defRPr>
            </a:lvl6pPr>
            <a:lvl7pPr marL="2976852" indent="-228989" eaLnBrk="0" fontAlgn="base" hangingPunct="0">
              <a:spcBef>
                <a:spcPct val="0"/>
              </a:spcBef>
              <a:spcAft>
                <a:spcPct val="0"/>
              </a:spcAft>
              <a:defRPr sz="2400">
                <a:solidFill>
                  <a:schemeClr val="tx1"/>
                </a:solidFill>
                <a:latin typeface="Arial Unicode MS" pitchFamily="34" charset="-128"/>
              </a:defRPr>
            </a:lvl7pPr>
            <a:lvl8pPr marL="3434829" indent="-228989" eaLnBrk="0" fontAlgn="base" hangingPunct="0">
              <a:spcBef>
                <a:spcPct val="0"/>
              </a:spcBef>
              <a:spcAft>
                <a:spcPct val="0"/>
              </a:spcAft>
              <a:defRPr sz="2400">
                <a:solidFill>
                  <a:schemeClr val="tx1"/>
                </a:solidFill>
                <a:latin typeface="Arial Unicode MS" pitchFamily="34" charset="-128"/>
              </a:defRPr>
            </a:lvl8pPr>
            <a:lvl9pPr marL="3892807" indent="-228989" eaLnBrk="0" fontAlgn="base" hangingPunct="0">
              <a:spcBef>
                <a:spcPct val="0"/>
              </a:spcBef>
              <a:spcAft>
                <a:spcPct val="0"/>
              </a:spcAft>
              <a:defRPr sz="2400">
                <a:solidFill>
                  <a:schemeClr val="tx1"/>
                </a:solidFill>
                <a:latin typeface="Arial Unicode MS" pitchFamily="34" charset="-128"/>
              </a:defRPr>
            </a:lvl9pPr>
          </a:lstStyle>
          <a:p>
            <a:fld id="{6E0D60B1-6551-4D60-8E43-1390BB8DAD5F}" type="slidenum">
              <a:rPr lang="en-US" sz="1200">
                <a:solidFill>
                  <a:srgbClr val="000000"/>
                </a:solidFill>
                <a:latin typeface="Times New Roman" pitchFamily="18" charset="0"/>
              </a:rPr>
              <a:pPr/>
              <a:t>60</a:t>
            </a:fld>
            <a:endParaRPr lang="en-US" sz="1200">
              <a:solidFill>
                <a:srgbClr val="000000"/>
              </a:solidFill>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Full Presentation at </a:t>
            </a:r>
          </a:p>
          <a:p>
            <a:r>
              <a:rPr lang="en-US" smtClean="0"/>
              <a:t>http://www.slideshare.net/cameraculture/raskar-ideahexagonapr2010</a:t>
            </a:r>
          </a:p>
          <a:p>
            <a:endParaRPr lang="en-US" smtClean="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Unicode MS" pitchFamily="34" charset="-128"/>
              </a:defRPr>
            </a:lvl1pPr>
            <a:lvl2pPr marL="744213" indent="-286236">
              <a:defRPr sz="2400">
                <a:solidFill>
                  <a:schemeClr val="tx1"/>
                </a:solidFill>
                <a:latin typeface="Arial Unicode MS" pitchFamily="34" charset="-128"/>
              </a:defRPr>
            </a:lvl2pPr>
            <a:lvl3pPr marL="1144943" indent="-228989">
              <a:defRPr sz="2400">
                <a:solidFill>
                  <a:schemeClr val="tx1"/>
                </a:solidFill>
                <a:latin typeface="Arial Unicode MS" pitchFamily="34" charset="-128"/>
              </a:defRPr>
            </a:lvl3pPr>
            <a:lvl4pPr marL="1602920" indent="-228989">
              <a:defRPr sz="2400">
                <a:solidFill>
                  <a:schemeClr val="tx1"/>
                </a:solidFill>
                <a:latin typeface="Arial Unicode MS" pitchFamily="34" charset="-128"/>
              </a:defRPr>
            </a:lvl4pPr>
            <a:lvl5pPr marL="2060898" indent="-228989">
              <a:defRPr sz="2400">
                <a:solidFill>
                  <a:schemeClr val="tx1"/>
                </a:solidFill>
                <a:latin typeface="Arial Unicode MS" pitchFamily="34" charset="-128"/>
              </a:defRPr>
            </a:lvl5pPr>
            <a:lvl6pPr marL="2518875" indent="-228989" eaLnBrk="0" fontAlgn="base" hangingPunct="0">
              <a:spcBef>
                <a:spcPct val="0"/>
              </a:spcBef>
              <a:spcAft>
                <a:spcPct val="0"/>
              </a:spcAft>
              <a:defRPr sz="2400">
                <a:solidFill>
                  <a:schemeClr val="tx1"/>
                </a:solidFill>
                <a:latin typeface="Arial Unicode MS" pitchFamily="34" charset="-128"/>
              </a:defRPr>
            </a:lvl6pPr>
            <a:lvl7pPr marL="2976852" indent="-228989" eaLnBrk="0" fontAlgn="base" hangingPunct="0">
              <a:spcBef>
                <a:spcPct val="0"/>
              </a:spcBef>
              <a:spcAft>
                <a:spcPct val="0"/>
              </a:spcAft>
              <a:defRPr sz="2400">
                <a:solidFill>
                  <a:schemeClr val="tx1"/>
                </a:solidFill>
                <a:latin typeface="Arial Unicode MS" pitchFamily="34" charset="-128"/>
              </a:defRPr>
            </a:lvl7pPr>
            <a:lvl8pPr marL="3434829" indent="-228989" eaLnBrk="0" fontAlgn="base" hangingPunct="0">
              <a:spcBef>
                <a:spcPct val="0"/>
              </a:spcBef>
              <a:spcAft>
                <a:spcPct val="0"/>
              </a:spcAft>
              <a:defRPr sz="2400">
                <a:solidFill>
                  <a:schemeClr val="tx1"/>
                </a:solidFill>
                <a:latin typeface="Arial Unicode MS" pitchFamily="34" charset="-128"/>
              </a:defRPr>
            </a:lvl8pPr>
            <a:lvl9pPr marL="3892807" indent="-228989" eaLnBrk="0" fontAlgn="base" hangingPunct="0">
              <a:spcBef>
                <a:spcPct val="0"/>
              </a:spcBef>
              <a:spcAft>
                <a:spcPct val="0"/>
              </a:spcAft>
              <a:defRPr sz="2400">
                <a:solidFill>
                  <a:schemeClr val="tx1"/>
                </a:solidFill>
                <a:latin typeface="Arial Unicode MS" pitchFamily="34" charset="-128"/>
              </a:defRPr>
            </a:lvl9pPr>
          </a:lstStyle>
          <a:p>
            <a:fld id="{BF86972D-20B3-452E-B34B-3A6BC5C9CCFC}" type="slidenum">
              <a:rPr lang="en-US" sz="1200">
                <a:solidFill>
                  <a:srgbClr val="000000"/>
                </a:solidFill>
                <a:latin typeface="Times New Roman" pitchFamily="18" charset="0"/>
              </a:rPr>
              <a:pPr/>
              <a:t>61</a:t>
            </a:fld>
            <a:endParaRPr lang="en-US" sz="1200">
              <a:solidFill>
                <a:srgbClr val="000000"/>
              </a:solidFill>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solidFill>
                  <a:srgbClr val="000000"/>
                </a:solidFill>
                <a:latin typeface="Calibri" pitchFamily="34" charset="0"/>
              </a:rPr>
              <a:t>http://en.wikipedia.org/wiki/George_H._Heilmeier#Heilmeier.27s_Catechism</a:t>
            </a:r>
            <a:endParaRPr lang="en-US"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Unicode MS" pitchFamily="34" charset="-128"/>
              </a:defRPr>
            </a:lvl1pPr>
            <a:lvl2pPr marL="744213" indent="-286236">
              <a:defRPr sz="2400">
                <a:solidFill>
                  <a:schemeClr val="tx1"/>
                </a:solidFill>
                <a:latin typeface="Arial Unicode MS" pitchFamily="34" charset="-128"/>
              </a:defRPr>
            </a:lvl2pPr>
            <a:lvl3pPr marL="1144943" indent="-228989">
              <a:defRPr sz="2400">
                <a:solidFill>
                  <a:schemeClr val="tx1"/>
                </a:solidFill>
                <a:latin typeface="Arial Unicode MS" pitchFamily="34" charset="-128"/>
              </a:defRPr>
            </a:lvl3pPr>
            <a:lvl4pPr marL="1602920" indent="-228989">
              <a:defRPr sz="2400">
                <a:solidFill>
                  <a:schemeClr val="tx1"/>
                </a:solidFill>
                <a:latin typeface="Arial Unicode MS" pitchFamily="34" charset="-128"/>
              </a:defRPr>
            </a:lvl4pPr>
            <a:lvl5pPr marL="2060898" indent="-228989">
              <a:defRPr sz="2400">
                <a:solidFill>
                  <a:schemeClr val="tx1"/>
                </a:solidFill>
                <a:latin typeface="Arial Unicode MS" pitchFamily="34" charset="-128"/>
              </a:defRPr>
            </a:lvl5pPr>
            <a:lvl6pPr marL="2518875" indent="-228989" eaLnBrk="0" fontAlgn="base" hangingPunct="0">
              <a:spcBef>
                <a:spcPct val="0"/>
              </a:spcBef>
              <a:spcAft>
                <a:spcPct val="0"/>
              </a:spcAft>
              <a:defRPr sz="2400">
                <a:solidFill>
                  <a:schemeClr val="tx1"/>
                </a:solidFill>
                <a:latin typeface="Arial Unicode MS" pitchFamily="34" charset="-128"/>
              </a:defRPr>
            </a:lvl6pPr>
            <a:lvl7pPr marL="2976852" indent="-228989" eaLnBrk="0" fontAlgn="base" hangingPunct="0">
              <a:spcBef>
                <a:spcPct val="0"/>
              </a:spcBef>
              <a:spcAft>
                <a:spcPct val="0"/>
              </a:spcAft>
              <a:defRPr sz="2400">
                <a:solidFill>
                  <a:schemeClr val="tx1"/>
                </a:solidFill>
                <a:latin typeface="Arial Unicode MS" pitchFamily="34" charset="-128"/>
              </a:defRPr>
            </a:lvl7pPr>
            <a:lvl8pPr marL="3434829" indent="-228989" eaLnBrk="0" fontAlgn="base" hangingPunct="0">
              <a:spcBef>
                <a:spcPct val="0"/>
              </a:spcBef>
              <a:spcAft>
                <a:spcPct val="0"/>
              </a:spcAft>
              <a:defRPr sz="2400">
                <a:solidFill>
                  <a:schemeClr val="tx1"/>
                </a:solidFill>
                <a:latin typeface="Arial Unicode MS" pitchFamily="34" charset="-128"/>
              </a:defRPr>
            </a:lvl8pPr>
            <a:lvl9pPr marL="3892807" indent="-228989" eaLnBrk="0" fontAlgn="base" hangingPunct="0">
              <a:spcBef>
                <a:spcPct val="0"/>
              </a:spcBef>
              <a:spcAft>
                <a:spcPct val="0"/>
              </a:spcAft>
              <a:defRPr sz="2400">
                <a:solidFill>
                  <a:schemeClr val="tx1"/>
                </a:solidFill>
                <a:latin typeface="Arial Unicode MS" pitchFamily="34" charset="-128"/>
              </a:defRPr>
            </a:lvl9pPr>
          </a:lstStyle>
          <a:p>
            <a:fld id="{E3DD1AB1-6FC3-43D8-9F17-BA7917E19746}" type="slidenum">
              <a:rPr lang="en-US" sz="1200">
                <a:solidFill>
                  <a:prstClr val="black"/>
                </a:solidFill>
                <a:latin typeface="Times New Roman" pitchFamily="18" charset="0"/>
              </a:rPr>
              <a:pPr/>
              <a:t>62</a:t>
            </a:fld>
            <a:endParaRPr lang="en-US" sz="1200">
              <a:solidFill>
                <a:prstClr val="black"/>
              </a:solidFill>
              <a:latin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 If more than five teams in the world are doing the same research, don’t do it.</a:t>
            </a:r>
          </a:p>
          <a:p>
            <a:r>
              <a:rPr lang="en-US" smtClean="0"/>
              <a:t>= If you disappear for five years, will someone do it anyway? Then your idea is not that great anyway. </a:t>
            </a:r>
          </a:p>
          <a:p>
            <a:r>
              <a:rPr lang="en-US" smtClean="0"/>
              <a:t>= Can you explain your work in five sentences how it will impact human life?</a:t>
            </a:r>
          </a:p>
          <a:p>
            <a:endParaRPr lang="en-US"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Unicode MS" pitchFamily="34" charset="-128"/>
              </a:defRPr>
            </a:lvl1pPr>
            <a:lvl2pPr marL="744213" indent="-286236">
              <a:defRPr sz="2400">
                <a:solidFill>
                  <a:schemeClr val="tx1"/>
                </a:solidFill>
                <a:latin typeface="Arial Unicode MS" pitchFamily="34" charset="-128"/>
              </a:defRPr>
            </a:lvl2pPr>
            <a:lvl3pPr marL="1144943" indent="-228989">
              <a:defRPr sz="2400">
                <a:solidFill>
                  <a:schemeClr val="tx1"/>
                </a:solidFill>
                <a:latin typeface="Arial Unicode MS" pitchFamily="34" charset="-128"/>
              </a:defRPr>
            </a:lvl3pPr>
            <a:lvl4pPr marL="1602920" indent="-228989">
              <a:defRPr sz="2400">
                <a:solidFill>
                  <a:schemeClr val="tx1"/>
                </a:solidFill>
                <a:latin typeface="Arial Unicode MS" pitchFamily="34" charset="-128"/>
              </a:defRPr>
            </a:lvl4pPr>
            <a:lvl5pPr marL="2060898" indent="-228989">
              <a:defRPr sz="2400">
                <a:solidFill>
                  <a:schemeClr val="tx1"/>
                </a:solidFill>
                <a:latin typeface="Arial Unicode MS" pitchFamily="34" charset="-128"/>
              </a:defRPr>
            </a:lvl5pPr>
            <a:lvl6pPr marL="2518875" indent="-228989" eaLnBrk="0" fontAlgn="base" hangingPunct="0">
              <a:spcBef>
                <a:spcPct val="0"/>
              </a:spcBef>
              <a:spcAft>
                <a:spcPct val="0"/>
              </a:spcAft>
              <a:defRPr sz="2400">
                <a:solidFill>
                  <a:schemeClr val="tx1"/>
                </a:solidFill>
                <a:latin typeface="Arial Unicode MS" pitchFamily="34" charset="-128"/>
              </a:defRPr>
            </a:lvl6pPr>
            <a:lvl7pPr marL="2976852" indent="-228989" eaLnBrk="0" fontAlgn="base" hangingPunct="0">
              <a:spcBef>
                <a:spcPct val="0"/>
              </a:spcBef>
              <a:spcAft>
                <a:spcPct val="0"/>
              </a:spcAft>
              <a:defRPr sz="2400">
                <a:solidFill>
                  <a:schemeClr val="tx1"/>
                </a:solidFill>
                <a:latin typeface="Arial Unicode MS" pitchFamily="34" charset="-128"/>
              </a:defRPr>
            </a:lvl7pPr>
            <a:lvl8pPr marL="3434829" indent="-228989" eaLnBrk="0" fontAlgn="base" hangingPunct="0">
              <a:spcBef>
                <a:spcPct val="0"/>
              </a:spcBef>
              <a:spcAft>
                <a:spcPct val="0"/>
              </a:spcAft>
              <a:defRPr sz="2400">
                <a:solidFill>
                  <a:schemeClr val="tx1"/>
                </a:solidFill>
                <a:latin typeface="Arial Unicode MS" pitchFamily="34" charset="-128"/>
              </a:defRPr>
            </a:lvl8pPr>
            <a:lvl9pPr marL="3892807" indent="-228989" eaLnBrk="0" fontAlgn="base" hangingPunct="0">
              <a:spcBef>
                <a:spcPct val="0"/>
              </a:spcBef>
              <a:spcAft>
                <a:spcPct val="0"/>
              </a:spcAft>
              <a:defRPr sz="2400">
                <a:solidFill>
                  <a:schemeClr val="tx1"/>
                </a:solidFill>
                <a:latin typeface="Arial Unicode MS" pitchFamily="34" charset="-128"/>
              </a:defRPr>
            </a:lvl9pPr>
          </a:lstStyle>
          <a:p>
            <a:fld id="{482AA7A6-E646-4FE2-8425-148B4DD4D4D7}" type="slidenum">
              <a:rPr lang="en-US" sz="1200">
                <a:solidFill>
                  <a:prstClr val="black"/>
                </a:solidFill>
                <a:latin typeface="Times New Roman" pitchFamily="18" charset="0"/>
              </a:rPr>
              <a:pPr/>
              <a:t>63</a:t>
            </a:fld>
            <a:endParaRPr lang="en-US" sz="1200">
              <a:solidFill>
                <a:prstClr val="black"/>
              </a:solidFill>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A8FE98-41DF-4A51-A4CB-35503818636C}" type="slidenum">
              <a:rPr lang="en-US">
                <a:solidFill>
                  <a:prstClr val="black"/>
                </a:solidFill>
              </a:rPr>
              <a:pPr>
                <a:defRPr/>
              </a:pPr>
              <a:t>64</a:t>
            </a:fld>
            <a:endParaRPr lang="en-US">
              <a:solidFill>
                <a:prstClr val="black"/>
              </a:solidFill>
            </a:endParaRPr>
          </a:p>
        </p:txBody>
      </p:sp>
      <p:sp>
        <p:nvSpPr>
          <p:cNvPr id="251907" name="Rectangle 2"/>
          <p:cNvSpPr>
            <a:spLocks noChangeArrowheads="1" noTextEdit="1"/>
          </p:cNvSpPr>
          <p:nvPr>
            <p:ph type="sldImg"/>
          </p:nvPr>
        </p:nvSpPr>
        <p:spPr>
          <a:xfrm>
            <a:off x="1182688" y="695325"/>
            <a:ext cx="4649787" cy="3487738"/>
          </a:xfrm>
          <a:solidFill>
            <a:srgbClr val="FFFFFF"/>
          </a:solidFill>
          <a:ln/>
        </p:spPr>
      </p:sp>
      <p:sp>
        <p:nvSpPr>
          <p:cNvPr id="251908" name="Rectangle 3"/>
          <p:cNvSpPr>
            <a:spLocks noChangeArrowheads="1"/>
          </p:cNvSpPr>
          <p:nvPr>
            <p:ph type="body" idx="1"/>
          </p:nvPr>
        </p:nvSpPr>
        <p:spPr>
          <a:xfrm>
            <a:off x="701675" y="4418013"/>
            <a:ext cx="5607050" cy="4183062"/>
          </a:xfrm>
          <a:solidFill>
            <a:srgbClr val="FFFFFF"/>
          </a:solidFill>
          <a:ln>
            <a:solidFill>
              <a:srgbClr val="000000"/>
            </a:solidFill>
          </a:ln>
        </p:spPr>
        <p:txBody>
          <a:bodyPr lIns="91426" tIns="45713" rIns="91426" bIns="45713"/>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84D0958-859C-4B2C-9F37-EDDD39874FB7}" type="slidenum">
              <a:rPr lang="en-US">
                <a:solidFill>
                  <a:prstClr val="black"/>
                </a:solidFill>
              </a:rPr>
              <a:pPr>
                <a:defRPr/>
              </a:pPr>
              <a:t>65</a:t>
            </a:fld>
            <a:endParaRPr lang="en-US">
              <a:solidFill>
                <a:prstClr val="black"/>
              </a:solidFill>
            </a:endParaRPr>
          </a:p>
        </p:txBody>
      </p:sp>
      <p:sp>
        <p:nvSpPr>
          <p:cNvPr id="252931" name="Rectangle 2"/>
          <p:cNvSpPr>
            <a:spLocks noChangeArrowheads="1" noTextEdit="1"/>
          </p:cNvSpPr>
          <p:nvPr>
            <p:ph type="sldImg"/>
          </p:nvPr>
        </p:nvSpPr>
        <p:spPr>
          <a:xfrm>
            <a:off x="1182688" y="696913"/>
            <a:ext cx="4648200" cy="3486150"/>
          </a:xfrm>
          <a:solidFill>
            <a:srgbClr val="FFFFFF"/>
          </a:solidFill>
          <a:ln/>
        </p:spPr>
      </p:sp>
      <p:sp>
        <p:nvSpPr>
          <p:cNvPr id="252932"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3167" tIns="46584" rIns="93167" bIns="46584"/>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Goal is to create super-human vision: super-human abilities to visually interact with the world via cameras that can see the unseen and displays that can alter the sense of reality.  But I build fundamental theories and tools rather than focusing on a single goal or application.</a:t>
            </a:r>
          </a:p>
          <a:p>
            <a:endParaRPr lang="en-US" smtClean="0"/>
          </a:p>
          <a:p>
            <a:endParaRPr lang="en-US" smtClean="0"/>
          </a:p>
          <a:p>
            <a:r>
              <a:rPr lang="en-US" smtClean="0"/>
              <a:t>Teaser slide: (overview of research) cameras, displays, medical devices and theory of light</a:t>
            </a:r>
          </a:p>
          <a:p>
            <a:endParaRPr lang="en-US" smtClean="0"/>
          </a:p>
          <a:p>
            <a:r>
              <a:rPr lang="en-US" smtClean="0"/>
              <a:t>How can we create cameras that can look around corners</a:t>
            </a:r>
          </a:p>
          <a:p>
            <a:r>
              <a:rPr lang="en-US" smtClean="0"/>
              <a:t>How can we build displays that also act like large lensless cameras</a:t>
            </a:r>
          </a:p>
          <a:p>
            <a:r>
              <a:rPr lang="en-US" smtClean="0"/>
              <a:t>Can we bridge the ray versus wave nature of light</a:t>
            </a:r>
          </a:p>
          <a:p>
            <a:r>
              <a:rPr lang="en-US" smtClean="0"/>
              <a:t>And how can be provide care in remote parts of the world by converting mobile phones into scientific instruments</a:t>
            </a:r>
          </a:p>
          <a:p>
            <a:endParaRPr lang="en-US" smtClean="0"/>
          </a:p>
        </p:txBody>
      </p:sp>
      <p:sp>
        <p:nvSpPr>
          <p:cNvPr id="4" name="Slide Number Placeholder 3"/>
          <p:cNvSpPr>
            <a:spLocks noGrp="1"/>
          </p:cNvSpPr>
          <p:nvPr>
            <p:ph type="sldNum" sz="quarter" idx="5"/>
          </p:nvPr>
        </p:nvSpPr>
        <p:spPr/>
        <p:txBody>
          <a:bodyPr/>
          <a:lstStyle/>
          <a:p>
            <a:pPr>
              <a:defRPr/>
            </a:pPr>
            <a:fld id="{29BBE5A8-3D69-44B3-87EF-9555D378849B}" type="slidenum">
              <a:rPr lang="en-US">
                <a:solidFill>
                  <a:prstClr val="black"/>
                </a:solidFill>
              </a:rPr>
              <a:pPr>
                <a:defRPr/>
              </a:pPr>
              <a:t>66</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reconstruction is very low right now, about 80x80 pixels. So these are just </a:t>
            </a:r>
            <a:r>
              <a:rPr lang="en-US" u="sng" smtClean="0"/>
              <a:t>baby steps</a:t>
            </a:r>
            <a:r>
              <a:rPr lang="en-US" smtClean="0"/>
              <a:t>.</a:t>
            </a:r>
          </a:p>
          <a:p>
            <a:endParaRPr lang="en-US" smtClean="0"/>
          </a:p>
          <a:p>
            <a:r>
              <a:rPr lang="en-US" smtClean="0"/>
              <a:t>Top: synthetic results based on physically realistic simulations</a:t>
            </a:r>
          </a:p>
          <a:p>
            <a:r>
              <a:rPr lang="en-US" smtClean="0"/>
              <a:t>Bottom: real world results</a:t>
            </a:r>
          </a:p>
        </p:txBody>
      </p:sp>
      <p:sp>
        <p:nvSpPr>
          <p:cNvPr id="4" name="Slide Number Placeholder 3"/>
          <p:cNvSpPr>
            <a:spLocks noGrp="1"/>
          </p:cNvSpPr>
          <p:nvPr>
            <p:ph type="sldNum" sz="quarter" idx="5"/>
          </p:nvPr>
        </p:nvSpPr>
        <p:spPr/>
        <p:txBody>
          <a:bodyPr/>
          <a:lstStyle/>
          <a:p>
            <a:pPr>
              <a:defRPr/>
            </a:pPr>
            <a:fld id="{D25AEE03-D121-4C24-AC7B-D9D2F6632FFE}" type="slidenum">
              <a:rPr lang="en-US">
                <a:solidFill>
                  <a:prstClr val="black"/>
                </a:solidFill>
              </a:rPr>
              <a:pPr>
                <a:defRPr/>
              </a:pPr>
              <a:t>11</a:t>
            </a:fld>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1173163" y="687388"/>
            <a:ext cx="4679950" cy="3509962"/>
          </a:xfrm>
          <a:ln/>
        </p:spPr>
      </p:sp>
      <p:sp>
        <p:nvSpPr>
          <p:cNvPr id="241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My new field Computational Light Transport is for creating super-human visual abilities: camera that can see around corners, devices that can see inside our bodies (Netra), 3D displays that are hyperrealistic, barcodes that shrink to a dot but still readable etc.</a:t>
            </a:r>
          </a:p>
          <a:p>
            <a:endParaRPr lang="en-US" smtClean="0"/>
          </a:p>
          <a:p>
            <a:r>
              <a:rPr lang="en-US" smtClean="0"/>
              <a:t>The empirical nature of the research means I must go and explore multiple directions rather than one narrow application or technique. </a:t>
            </a:r>
          </a:p>
          <a:p>
            <a:r>
              <a:rPr lang="en-US" smtClean="0"/>
              <a:t>Lot of my work is about the fusion of dissimilar.</a:t>
            </a:r>
          </a:p>
          <a:p>
            <a:endParaRPr lang="en-US" smtClean="0"/>
          </a:p>
          <a:p>
            <a:r>
              <a:rPr lang="en-US" smtClean="0"/>
              <a:t>I have invented new fields, provided new insights in existing fields and provided new purpose to widely deployed mass-market devices.</a:t>
            </a:r>
          </a:p>
          <a:p>
            <a:endParaRPr lang="en-US" smtClean="0"/>
          </a:p>
          <a:p>
            <a:r>
              <a:rPr lang="en-US" smtClean="0"/>
              <a:t>My projects range from $1 million projects (looking around corners) to $1 projects (Netra)</a:t>
            </a:r>
          </a:p>
          <a:p>
            <a:r>
              <a:rPr lang="en-US" smtClean="0"/>
              <a:t>They are long term and short term</a:t>
            </a:r>
          </a:p>
          <a:p>
            <a:r>
              <a:rPr lang="en-US" smtClean="0"/>
              <a:t>They have commercial impact as well as social impact </a:t>
            </a:r>
          </a:p>
          <a:p>
            <a:endParaRPr lang="en-US" smtClean="0"/>
          </a:p>
          <a:p>
            <a:r>
              <a:rPr lang="en-US" smtClean="0"/>
              <a:t>Going forward, I am highly motivated to puruse an agenda that will spawn new fields, applications and commercial opportunities.</a:t>
            </a:r>
          </a:p>
          <a:p>
            <a:r>
              <a:rPr lang="en-US" smtClean="0"/>
              <a:t>I have a plan to create a research trajectory, motivate students and important social, commercial and educational impact.</a:t>
            </a:r>
          </a:p>
          <a:p>
            <a:endParaRPr lang="en-US" smtClean="0"/>
          </a:p>
        </p:txBody>
      </p:sp>
      <p:sp>
        <p:nvSpPr>
          <p:cNvPr id="4" name="Slide Number Placeholder 3"/>
          <p:cNvSpPr>
            <a:spLocks noGrp="1"/>
          </p:cNvSpPr>
          <p:nvPr>
            <p:ph type="sldNum" sz="quarter" idx="5"/>
          </p:nvPr>
        </p:nvSpPr>
        <p:spPr/>
        <p:txBody>
          <a:bodyPr/>
          <a:lstStyle/>
          <a:p>
            <a:pPr>
              <a:defRPr/>
            </a:pPr>
            <a:fld id="{11328049-A2D3-4C51-AD43-11314ABD1633}" type="slidenum">
              <a:rPr lang="en-US" smtClean="0"/>
              <a:pPr>
                <a:defRPr/>
              </a:pPr>
              <a:t>67</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B79341F-FCAD-43EF-B1B5-ECDAB3EDE23B}" type="slidenum">
              <a:rPr lang="en-US">
                <a:solidFill>
                  <a:prstClr val="black"/>
                </a:solidFill>
              </a:rPr>
              <a:pPr>
                <a:defRPr/>
              </a:pPr>
              <a:t>68</a:t>
            </a:fld>
            <a:endParaRPr lang="en-US">
              <a:solidFill>
                <a:prstClr val="black"/>
              </a:solidFill>
            </a:endParaRPr>
          </a:p>
        </p:txBody>
      </p:sp>
      <p:sp>
        <p:nvSpPr>
          <p:cNvPr id="242691" name="Rectangle 2"/>
          <p:cNvSpPr>
            <a:spLocks noChangeArrowheads="1" noTextEdit="1"/>
          </p:cNvSpPr>
          <p:nvPr>
            <p:ph type="sldImg"/>
          </p:nvPr>
        </p:nvSpPr>
        <p:spPr>
          <a:xfrm>
            <a:off x="1144588" y="663575"/>
            <a:ext cx="4722812" cy="3541713"/>
          </a:xfrm>
          <a:solidFill>
            <a:srgbClr val="FFFFFF"/>
          </a:solidFill>
          <a:ln/>
        </p:spPr>
      </p:sp>
      <p:sp>
        <p:nvSpPr>
          <p:cNvPr id="242692" name="Rectangle 3"/>
          <p:cNvSpPr>
            <a:spLocks noChangeArrowheads="1"/>
          </p:cNvSpPr>
          <p:nvPr>
            <p:ph type="body" idx="1"/>
          </p:nvPr>
        </p:nvSpPr>
        <p:spPr>
          <a:xfrm>
            <a:off x="949325" y="4427538"/>
            <a:ext cx="5111750" cy="4205287"/>
          </a:xfrm>
          <a:solidFill>
            <a:srgbClr val="FFFFFF"/>
          </a:solidFill>
          <a:ln>
            <a:solidFill>
              <a:srgbClr val="000000"/>
            </a:solidFill>
          </a:ln>
        </p:spPr>
        <p:txBody>
          <a:bodyPr lIns="88126" tIns="44065" rIns="88126" bIns="44065"/>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A98355E-4C98-4F3A-A650-4D3F233C11DA}" type="slidenum">
              <a:rPr lang="en-US">
                <a:solidFill>
                  <a:prstClr val="black"/>
                </a:solidFill>
              </a:rPr>
              <a:pPr>
                <a:defRPr/>
              </a:pPr>
              <a:t>69</a:t>
            </a:fld>
            <a:endParaRPr lang="en-US">
              <a:solidFill>
                <a:prstClr val="black"/>
              </a:solidFill>
            </a:endParaRPr>
          </a:p>
        </p:txBody>
      </p:sp>
      <p:sp>
        <p:nvSpPr>
          <p:cNvPr id="243715" name="Rectangle 2"/>
          <p:cNvSpPr>
            <a:spLocks noChangeArrowheads="1" noTextEdit="1"/>
          </p:cNvSpPr>
          <p:nvPr>
            <p:ph type="sldImg"/>
          </p:nvPr>
        </p:nvSpPr>
        <p:spPr>
          <a:xfrm>
            <a:off x="1181100" y="696913"/>
            <a:ext cx="4648200" cy="3486150"/>
          </a:xfrm>
          <a:solidFill>
            <a:srgbClr val="FFFFFF"/>
          </a:solidFill>
          <a:ln/>
        </p:spPr>
      </p:sp>
      <p:sp>
        <p:nvSpPr>
          <p:cNvPr id="243716" name="Rectangle 3"/>
          <p:cNvSpPr>
            <a:spLocks noChangeArrowheads="1"/>
          </p:cNvSpPr>
          <p:nvPr>
            <p:ph type="body" idx="1"/>
          </p:nvPr>
        </p:nvSpPr>
        <p:spPr>
          <a:xfrm>
            <a:off x="701675" y="4416425"/>
            <a:ext cx="5607050" cy="4183063"/>
          </a:xfrm>
          <a:solidFill>
            <a:srgbClr val="FFFFFF"/>
          </a:solidFill>
          <a:ln>
            <a:solidFill>
              <a:srgbClr val="000000"/>
            </a:solidFill>
          </a:ln>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1C59C9D-D14A-43BC-B152-CEA44EA9F490}" type="slidenum">
              <a:rPr lang="en-US">
                <a:solidFill>
                  <a:prstClr val="black"/>
                </a:solidFill>
              </a:rPr>
              <a:pPr>
                <a:defRPr/>
              </a:pPr>
              <a:t>70</a:t>
            </a:fld>
            <a:endParaRPr lang="en-US">
              <a:solidFill>
                <a:prstClr val="black"/>
              </a:solidFill>
            </a:endParaRPr>
          </a:p>
        </p:txBody>
      </p:sp>
      <p:sp>
        <p:nvSpPr>
          <p:cNvPr id="244739" name="Rectangle 2"/>
          <p:cNvSpPr>
            <a:spLocks noChangeArrowheads="1" noTextEdit="1"/>
          </p:cNvSpPr>
          <p:nvPr>
            <p:ph type="sldImg"/>
          </p:nvPr>
        </p:nvSpPr>
        <p:spPr>
          <a:xfrm>
            <a:off x="1173163" y="687388"/>
            <a:ext cx="4679950" cy="3509962"/>
          </a:xfrm>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2F1949-A899-43D5-8ED9-9AAFE9A2CB5F}" type="slidenum">
              <a:rPr lang="en-US">
                <a:solidFill>
                  <a:prstClr val="black"/>
                </a:solidFill>
              </a:rPr>
              <a:pPr>
                <a:defRPr/>
              </a:pPr>
              <a:t>71</a:t>
            </a:fld>
            <a:endParaRPr lang="en-US">
              <a:solidFill>
                <a:prstClr val="black"/>
              </a:solidFill>
            </a:endParaRPr>
          </a:p>
        </p:txBody>
      </p:sp>
      <p:sp>
        <p:nvSpPr>
          <p:cNvPr id="245763" name="Rectangle 2"/>
          <p:cNvSpPr>
            <a:spLocks noChangeArrowheads="1" noTextEdit="1"/>
          </p:cNvSpPr>
          <p:nvPr>
            <p:ph type="sldImg"/>
          </p:nvPr>
        </p:nvSpPr>
        <p:spPr>
          <a:xfrm>
            <a:off x="1181100" y="696913"/>
            <a:ext cx="4648200" cy="3486150"/>
          </a:xfrm>
          <a:solidFill>
            <a:srgbClr val="FFFFFF"/>
          </a:solidFill>
          <a:ln/>
        </p:spPr>
      </p:sp>
      <p:sp>
        <p:nvSpPr>
          <p:cNvPr id="245764" name="Rectangle 3"/>
          <p:cNvSpPr>
            <a:spLocks noChangeArrowheads="1"/>
          </p:cNvSpPr>
          <p:nvPr>
            <p:ph type="body" idx="1"/>
          </p:nvPr>
        </p:nvSpPr>
        <p:spPr>
          <a:xfrm>
            <a:off x="701675" y="4416425"/>
            <a:ext cx="5607050" cy="4183063"/>
          </a:xfrm>
          <a:solidFill>
            <a:srgbClr val="FFFFFF"/>
          </a:solidFill>
          <a:ln>
            <a:solidFill>
              <a:srgbClr val="000000"/>
            </a:solidFill>
          </a:ln>
        </p:spPr>
        <p:txBody>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F5C08B-6B56-4839-A86D-EDBFF90AE018}" type="slidenum">
              <a:rPr lang="en-US">
                <a:solidFill>
                  <a:prstClr val="black"/>
                </a:solidFill>
              </a:rPr>
              <a:pPr>
                <a:defRPr/>
              </a:pPr>
              <a:t>72</a:t>
            </a:fld>
            <a:endParaRPr lang="en-US">
              <a:solidFill>
                <a:prstClr val="black"/>
              </a:solidFill>
            </a:endParaRPr>
          </a:p>
        </p:txBody>
      </p:sp>
      <p:sp>
        <p:nvSpPr>
          <p:cNvPr id="246787" name="Rectangle 2"/>
          <p:cNvSpPr>
            <a:spLocks noChangeArrowheads="1" noTextEdit="1"/>
          </p:cNvSpPr>
          <p:nvPr>
            <p:ph type="sldImg"/>
          </p:nvPr>
        </p:nvSpPr>
        <p:spPr>
          <a:xfrm>
            <a:off x="1181100" y="696913"/>
            <a:ext cx="4648200" cy="3486150"/>
          </a:xfrm>
          <a:solidFill>
            <a:srgbClr val="FFFFFF"/>
          </a:solidFill>
          <a:ln/>
        </p:spPr>
      </p:sp>
      <p:sp>
        <p:nvSpPr>
          <p:cNvPr id="246788" name="Rectangle 3"/>
          <p:cNvSpPr>
            <a:spLocks noChangeArrowheads="1"/>
          </p:cNvSpPr>
          <p:nvPr>
            <p:ph type="body" idx="1"/>
          </p:nvPr>
        </p:nvSpPr>
        <p:spPr>
          <a:xfrm>
            <a:off x="701675" y="4416425"/>
            <a:ext cx="5607050" cy="4183063"/>
          </a:xfrm>
          <a:solidFill>
            <a:srgbClr val="FFFFFF"/>
          </a:solidFill>
          <a:ln>
            <a:solidFill>
              <a:srgbClr val="000000"/>
            </a:solidFill>
          </a:ln>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284E6A6-C72C-4262-99AD-B2BFDF3961B6}" type="slidenum">
              <a:rPr lang="en-US">
                <a:solidFill>
                  <a:prstClr val="black"/>
                </a:solidFill>
              </a:rPr>
              <a:pPr>
                <a:defRPr/>
              </a:pPr>
              <a:t>73</a:t>
            </a:fld>
            <a:endParaRPr lang="en-US">
              <a:solidFill>
                <a:prstClr val="black"/>
              </a:solidFill>
            </a:endParaRPr>
          </a:p>
        </p:txBody>
      </p:sp>
      <p:sp>
        <p:nvSpPr>
          <p:cNvPr id="247811" name="Rectangle 2"/>
          <p:cNvSpPr>
            <a:spLocks noChangeArrowheads="1" noTextEdit="1"/>
          </p:cNvSpPr>
          <p:nvPr>
            <p:ph type="sldImg"/>
          </p:nvPr>
        </p:nvSpPr>
        <p:spPr>
          <a:xfrm>
            <a:off x="1181100" y="696913"/>
            <a:ext cx="4648200" cy="3486150"/>
          </a:xfrm>
          <a:solidFill>
            <a:srgbClr val="FFFFFF"/>
          </a:solidFill>
          <a:ln/>
        </p:spPr>
      </p:sp>
      <p:sp>
        <p:nvSpPr>
          <p:cNvPr id="247812" name="Rectangle 3"/>
          <p:cNvSpPr>
            <a:spLocks noChangeArrowheads="1"/>
          </p:cNvSpPr>
          <p:nvPr>
            <p:ph type="body" idx="1"/>
          </p:nvPr>
        </p:nvSpPr>
        <p:spPr>
          <a:xfrm>
            <a:off x="701675" y="4416425"/>
            <a:ext cx="5607050" cy="4183063"/>
          </a:xfrm>
          <a:solidFill>
            <a:srgbClr val="FFFFFF"/>
          </a:solidFill>
          <a:ln>
            <a:solidFill>
              <a:srgbClr val="000000"/>
            </a:solidFill>
          </a:ln>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EC3DF34-A6BD-4976-ACF5-A4D431713D20}" type="slidenum">
              <a:rPr lang="en-US">
                <a:solidFill>
                  <a:prstClr val="black"/>
                </a:solidFill>
              </a:rPr>
              <a:pPr>
                <a:defRPr/>
              </a:pPr>
              <a:t>74</a:t>
            </a:fld>
            <a:endParaRPr lang="en-US">
              <a:solidFill>
                <a:prstClr val="black"/>
              </a:solidFill>
            </a:endParaRPr>
          </a:p>
        </p:txBody>
      </p:sp>
      <p:sp>
        <p:nvSpPr>
          <p:cNvPr id="248835" name="Rectangle 2"/>
          <p:cNvSpPr>
            <a:spLocks noChangeArrowheads="1" noTextEdit="1"/>
          </p:cNvSpPr>
          <p:nvPr>
            <p:ph type="sldImg"/>
          </p:nvPr>
        </p:nvSpPr>
        <p:spPr>
          <a:xfrm>
            <a:off x="1181100" y="696913"/>
            <a:ext cx="4648200" cy="3486150"/>
          </a:xfrm>
          <a:solidFill>
            <a:srgbClr val="FFFFFF"/>
          </a:solidFill>
          <a:ln/>
        </p:spPr>
      </p:sp>
      <p:sp>
        <p:nvSpPr>
          <p:cNvPr id="248836" name="Rectangle 3"/>
          <p:cNvSpPr>
            <a:spLocks noChangeArrowheads="1"/>
          </p:cNvSpPr>
          <p:nvPr>
            <p:ph type="body" idx="1"/>
          </p:nvPr>
        </p:nvSpPr>
        <p:spPr>
          <a:xfrm>
            <a:off x="701675" y="4416425"/>
            <a:ext cx="5607050" cy="4183063"/>
          </a:xfrm>
          <a:solidFill>
            <a:srgbClr val="FFFFFF"/>
          </a:solidFill>
          <a:ln>
            <a:solidFill>
              <a:srgbClr val="000000"/>
            </a:solidFill>
          </a:ln>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CD6CFE-C3C0-4E1D-A942-E669DD92F769}" type="slidenum">
              <a:rPr lang="en-US">
                <a:solidFill>
                  <a:prstClr val="black"/>
                </a:solidFill>
              </a:rPr>
              <a:pPr>
                <a:defRPr/>
              </a:pPr>
              <a:t>75</a:t>
            </a:fld>
            <a:endParaRPr lang="en-US">
              <a:solidFill>
                <a:prstClr val="black"/>
              </a:solidFill>
            </a:endParaRPr>
          </a:p>
        </p:txBody>
      </p:sp>
      <p:sp>
        <p:nvSpPr>
          <p:cNvPr id="249859" name="Rectangle 2"/>
          <p:cNvSpPr>
            <a:spLocks noChangeArrowheads="1" noTextEdit="1"/>
          </p:cNvSpPr>
          <p:nvPr>
            <p:ph type="sldImg"/>
          </p:nvPr>
        </p:nvSpPr>
        <p:spPr>
          <a:xfrm>
            <a:off x="1181100" y="696913"/>
            <a:ext cx="4648200" cy="3486150"/>
          </a:xfrm>
          <a:solidFill>
            <a:srgbClr val="FFFFFF"/>
          </a:solidFill>
          <a:ln/>
        </p:spPr>
      </p:sp>
      <p:sp>
        <p:nvSpPr>
          <p:cNvPr id="249860" name="Rectangle 3"/>
          <p:cNvSpPr>
            <a:spLocks noChangeArrowheads="1"/>
          </p:cNvSpPr>
          <p:nvPr>
            <p:ph type="body" idx="1"/>
          </p:nvPr>
        </p:nvSpPr>
        <p:spPr>
          <a:xfrm>
            <a:off x="701675" y="4416425"/>
            <a:ext cx="5607050" cy="4183063"/>
          </a:xfrm>
          <a:solidFill>
            <a:srgbClr val="FFFFFF"/>
          </a:solidFill>
          <a:ln>
            <a:solidFill>
              <a:srgbClr val="000000"/>
            </a:solidFill>
          </a:ln>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63C15F8-3E00-43F3-B562-0C8129692154}" type="slidenum">
              <a:rPr lang="en-US">
                <a:solidFill>
                  <a:prstClr val="black"/>
                </a:solidFill>
              </a:rPr>
              <a:pPr>
                <a:defRPr/>
              </a:pPr>
              <a:t>76</a:t>
            </a:fld>
            <a:endParaRPr lang="en-US">
              <a:solidFill>
                <a:prstClr val="black"/>
              </a:solidFill>
            </a:endParaRPr>
          </a:p>
        </p:txBody>
      </p:sp>
      <p:sp>
        <p:nvSpPr>
          <p:cNvPr id="250883" name="Rectangle 2"/>
          <p:cNvSpPr>
            <a:spLocks noChangeArrowheads="1" noTextEdit="1"/>
          </p:cNvSpPr>
          <p:nvPr>
            <p:ph type="sldImg"/>
          </p:nvPr>
        </p:nvSpPr>
        <p:spPr>
          <a:xfrm>
            <a:off x="1181100" y="696913"/>
            <a:ext cx="4648200" cy="3486150"/>
          </a:xfrm>
          <a:solidFill>
            <a:srgbClr val="FFFFFF"/>
          </a:solidFill>
          <a:ln/>
        </p:spPr>
      </p:sp>
      <p:sp>
        <p:nvSpPr>
          <p:cNvPr id="250884" name="Rectangle 3"/>
          <p:cNvSpPr>
            <a:spLocks noChangeArrowheads="1"/>
          </p:cNvSpPr>
          <p:nvPr>
            <p:ph type="body" idx="1"/>
          </p:nvPr>
        </p:nvSpPr>
        <p:spPr>
          <a:xfrm>
            <a:off x="701675" y="4416425"/>
            <a:ext cx="5607050" cy="4183063"/>
          </a:xfrm>
          <a:solidFill>
            <a:srgbClr val="FFFFFF"/>
          </a:solidFill>
          <a:ln>
            <a:solidFill>
              <a:srgbClr val="000000"/>
            </a:solid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reconstruction is very low right now, about 80x80 pixels. So these are just </a:t>
            </a:r>
            <a:r>
              <a:rPr lang="en-US" u="sng" smtClean="0"/>
              <a:t>baby steps</a:t>
            </a:r>
            <a:r>
              <a:rPr lang="en-US" smtClean="0"/>
              <a:t>.</a:t>
            </a:r>
          </a:p>
          <a:p>
            <a:endParaRPr lang="en-US" smtClean="0"/>
          </a:p>
          <a:p>
            <a:r>
              <a:rPr lang="en-US" smtClean="0"/>
              <a:t>Top: synthetic results based on physically realistic simulations</a:t>
            </a:r>
          </a:p>
          <a:p>
            <a:r>
              <a:rPr lang="en-US" smtClean="0"/>
              <a:t>Bottom: real world results</a:t>
            </a:r>
          </a:p>
        </p:txBody>
      </p:sp>
      <p:sp>
        <p:nvSpPr>
          <p:cNvPr id="4" name="Slide Number Placeholder 3"/>
          <p:cNvSpPr>
            <a:spLocks noGrp="1"/>
          </p:cNvSpPr>
          <p:nvPr>
            <p:ph type="sldNum" sz="quarter" idx="5"/>
          </p:nvPr>
        </p:nvSpPr>
        <p:spPr/>
        <p:txBody>
          <a:bodyPr/>
          <a:lstStyle/>
          <a:p>
            <a:pPr>
              <a:defRPr/>
            </a:pPr>
            <a:fld id="{07F3E017-38CD-49B2-B0E1-8CF60CE0FFCD}" type="slidenum">
              <a:rPr lang="en-US">
                <a:solidFill>
                  <a:prstClr val="black"/>
                </a:solidFill>
              </a:rPr>
              <a:pPr>
                <a:defRPr/>
              </a:pPr>
              <a:t>12</a:t>
            </a:fld>
            <a:endParaRPr 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A8FE98-41DF-4A51-A4CB-35503818636C}" type="slidenum">
              <a:rPr lang="en-US">
                <a:solidFill>
                  <a:prstClr val="black"/>
                </a:solidFill>
              </a:rPr>
              <a:pPr>
                <a:defRPr/>
              </a:pPr>
              <a:t>77</a:t>
            </a:fld>
            <a:endParaRPr lang="en-US">
              <a:solidFill>
                <a:prstClr val="black"/>
              </a:solidFill>
            </a:endParaRPr>
          </a:p>
        </p:txBody>
      </p:sp>
      <p:sp>
        <p:nvSpPr>
          <p:cNvPr id="251907" name="Rectangle 2"/>
          <p:cNvSpPr>
            <a:spLocks noChangeArrowheads="1" noTextEdit="1"/>
          </p:cNvSpPr>
          <p:nvPr>
            <p:ph type="sldImg"/>
          </p:nvPr>
        </p:nvSpPr>
        <p:spPr>
          <a:xfrm>
            <a:off x="1182688" y="695325"/>
            <a:ext cx="4649787" cy="3487738"/>
          </a:xfrm>
          <a:solidFill>
            <a:srgbClr val="FFFFFF"/>
          </a:solidFill>
          <a:ln/>
        </p:spPr>
      </p:sp>
      <p:sp>
        <p:nvSpPr>
          <p:cNvPr id="251908" name="Rectangle 3"/>
          <p:cNvSpPr>
            <a:spLocks noChangeArrowheads="1"/>
          </p:cNvSpPr>
          <p:nvPr>
            <p:ph type="body" idx="1"/>
          </p:nvPr>
        </p:nvSpPr>
        <p:spPr>
          <a:xfrm>
            <a:off x="701675" y="4418013"/>
            <a:ext cx="5607050" cy="4183062"/>
          </a:xfrm>
          <a:solidFill>
            <a:srgbClr val="FFFFFF"/>
          </a:solidFill>
          <a:ln>
            <a:solidFill>
              <a:srgbClr val="000000"/>
            </a:solidFill>
          </a:ln>
        </p:spPr>
        <p:txBody>
          <a:bodyPr lIns="91426" tIns="45713" rIns="91426" bIns="45713"/>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84D0958-859C-4B2C-9F37-EDDD39874FB7}" type="slidenum">
              <a:rPr lang="en-US">
                <a:solidFill>
                  <a:prstClr val="black"/>
                </a:solidFill>
              </a:rPr>
              <a:pPr>
                <a:defRPr/>
              </a:pPr>
              <a:t>78</a:t>
            </a:fld>
            <a:endParaRPr lang="en-US">
              <a:solidFill>
                <a:prstClr val="black"/>
              </a:solidFill>
            </a:endParaRPr>
          </a:p>
        </p:txBody>
      </p:sp>
      <p:sp>
        <p:nvSpPr>
          <p:cNvPr id="252931" name="Rectangle 2"/>
          <p:cNvSpPr>
            <a:spLocks noChangeArrowheads="1" noTextEdit="1"/>
          </p:cNvSpPr>
          <p:nvPr>
            <p:ph type="sldImg"/>
          </p:nvPr>
        </p:nvSpPr>
        <p:spPr>
          <a:xfrm>
            <a:off x="1182688" y="696913"/>
            <a:ext cx="4648200" cy="3486150"/>
          </a:xfrm>
          <a:solidFill>
            <a:srgbClr val="FFFFFF"/>
          </a:solidFill>
          <a:ln/>
        </p:spPr>
      </p:sp>
      <p:sp>
        <p:nvSpPr>
          <p:cNvPr id="252932"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3167" tIns="46584" rIns="93167" bIns="46584"/>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xfrm>
            <a:off x="1173163" y="687388"/>
            <a:ext cx="4679950" cy="3509962"/>
          </a:xfrm>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My new field Computational Light Transport is for creating super-human visual abilities: camera that can see around corners, devices that can see inside our bodies (Netra), 3D displays that are hyperrealistic, barcodes that shrink to a dot but still readable etc.</a:t>
            </a:r>
          </a:p>
          <a:p>
            <a:endParaRPr lang="en-US" smtClean="0"/>
          </a:p>
          <a:p>
            <a:r>
              <a:rPr lang="en-US" smtClean="0"/>
              <a:t>The empirical nature of the research means I must go and explore multiple directions rather than one narrow application or technique. </a:t>
            </a:r>
          </a:p>
          <a:p>
            <a:r>
              <a:rPr lang="en-US" smtClean="0"/>
              <a:t>Lot of my work is about the fusion of dissimilar.</a:t>
            </a:r>
          </a:p>
          <a:p>
            <a:endParaRPr lang="en-US" smtClean="0"/>
          </a:p>
          <a:p>
            <a:r>
              <a:rPr lang="en-US" smtClean="0"/>
              <a:t>I have invented new fields, provided new insights in existing fields and provided new purpose to widely deployed mass-market devices.</a:t>
            </a:r>
          </a:p>
          <a:p>
            <a:endParaRPr lang="en-US" smtClean="0"/>
          </a:p>
          <a:p>
            <a:r>
              <a:rPr lang="en-US" smtClean="0"/>
              <a:t>My projects range from $1 million projects (looking around corners) to $1 projects (Netra)</a:t>
            </a:r>
          </a:p>
          <a:p>
            <a:r>
              <a:rPr lang="en-US" smtClean="0"/>
              <a:t>They are long term and short term</a:t>
            </a:r>
          </a:p>
          <a:p>
            <a:r>
              <a:rPr lang="en-US" smtClean="0"/>
              <a:t>They have commercial impact as well as social impact </a:t>
            </a:r>
          </a:p>
          <a:p>
            <a:endParaRPr lang="en-US" smtClean="0"/>
          </a:p>
          <a:p>
            <a:r>
              <a:rPr lang="en-US" smtClean="0"/>
              <a:t>Going forward, I am highly motivated to puruse an agenda that will spawn new fields, applications and commercial opportunities.</a:t>
            </a:r>
          </a:p>
          <a:p>
            <a:r>
              <a:rPr lang="en-US" smtClean="0"/>
              <a:t>I have a plan to create a research trajectory, motivate students and important social, commercial and educational impact.</a:t>
            </a:r>
          </a:p>
          <a:p>
            <a:endParaRPr lang="en-US" smtClean="0"/>
          </a:p>
        </p:txBody>
      </p:sp>
      <p:sp>
        <p:nvSpPr>
          <p:cNvPr id="4" name="Slide Number Placeholder 3"/>
          <p:cNvSpPr>
            <a:spLocks noGrp="1"/>
          </p:cNvSpPr>
          <p:nvPr>
            <p:ph type="sldNum" sz="quarter" idx="5"/>
          </p:nvPr>
        </p:nvSpPr>
        <p:spPr/>
        <p:txBody>
          <a:bodyPr/>
          <a:lstStyle/>
          <a:p>
            <a:pPr>
              <a:defRPr/>
            </a:pPr>
            <a:fld id="{1CBF5A91-FAA6-458A-A7AD-2E6F40305325}" type="slidenum">
              <a:rPr lang="en-US">
                <a:solidFill>
                  <a:prstClr val="black"/>
                </a:solidFill>
              </a:rPr>
              <a:pPr>
                <a:defRPr/>
              </a:pPr>
              <a:t>79</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Here is a road map for this ambitious research project based on time-resolved imaging .. Non line of sight Looking around corner (LaC) is just one example .. </a:t>
            </a:r>
          </a:p>
          <a:p>
            <a:endParaRPr lang="en-US" smtClean="0"/>
          </a:p>
          <a:p>
            <a:endParaRPr lang="en-US" smtClean="0"/>
          </a:p>
          <a:p>
            <a:r>
              <a:rPr lang="en-US" smtClean="0"/>
              <a:t>Such Time resolved imaging requires one to develop a completely new set of tool for understanding our world.</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85F794D7-D9A9-4312-8EFF-8E80290E2D7B}" type="slidenum">
              <a:rPr lang="en-US">
                <a:solidFill>
                  <a:prstClr val="black"/>
                </a:solidFill>
              </a:rPr>
              <a:pPr>
                <a:defRPr/>
              </a:pPr>
              <a:t>21</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Rot="1" noChangeArrowheads="1" noTextEdit="1"/>
          </p:cNvSpPr>
          <p:nvPr>
            <p:ph type="sldImg"/>
          </p:nvPr>
        </p:nvSpPr>
        <p:spPr>
          <a:ln/>
        </p:spPr>
      </p:sp>
      <p:sp>
        <p:nvSpPr>
          <p:cNvPr id="259075" name="Rectangle 3"/>
          <p:cNvSpPr>
            <a:spLocks noGrp="1" noChangeArrowheads="1"/>
          </p:cNvSpPr>
          <p:nvPr>
            <p:ph type="body" idx="1"/>
          </p:nvPr>
        </p:nvSpPr>
        <p:spPr>
          <a:xfrm>
            <a:off x="935357" y="4416864"/>
            <a:ext cx="5139688" cy="41815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xfrm>
            <a:off x="1173163" y="687388"/>
            <a:ext cx="4679950" cy="3509962"/>
          </a:xfrm>
          <a:ln/>
        </p:spPr>
      </p:sp>
      <p:sp>
        <p:nvSpPr>
          <p:cNvPr id="223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a:p>
            <a:r>
              <a:rPr lang="en-US" smtClean="0">
                <a:latin typeface="Arial" pitchFamily="34" charset="0"/>
              </a:rPr>
              <a:t>My work involves creative new ways to play with light by co-designing optical and digital processing.</a:t>
            </a:r>
          </a:p>
          <a:p>
            <a:endParaRPr lang="en-US" smtClean="0">
              <a:latin typeface="Arial" pitchFamily="34" charset="0"/>
            </a:endParaRPr>
          </a:p>
          <a:p>
            <a:r>
              <a:rPr lang="en-US" smtClean="0">
                <a:latin typeface="Arial" pitchFamily="34" charset="0"/>
              </a:rPr>
              <a:t>My work lies at the INTERSECTION of processing of photons and processing of bits.</a:t>
            </a:r>
          </a:p>
          <a:p>
            <a:endParaRPr lang="en-US" smtClean="0">
              <a:latin typeface="Arial" pitchFamily="34" charset="0"/>
            </a:endParaRPr>
          </a:p>
          <a:p>
            <a:r>
              <a:rPr lang="en-US" smtClean="0">
                <a:latin typeface="Arial" pitchFamily="34" charset="0"/>
              </a:rPr>
              <a:t>At MERL, I transformed the field of computational photography, with key papers and impact on products</a:t>
            </a:r>
          </a:p>
          <a:p>
            <a:r>
              <a:rPr lang="en-US" smtClean="0">
                <a:latin typeface="Arial" pitchFamily="34" charset="0"/>
              </a:rPr>
              <a:t>At  Media Lab, I invented a new field ‘computational light transport’ </a:t>
            </a:r>
          </a:p>
        </p:txBody>
      </p:sp>
      <p:sp>
        <p:nvSpPr>
          <p:cNvPr id="420868" name="Slide Number Placeholder 3"/>
          <p:cNvSpPr>
            <a:spLocks noGrp="1"/>
          </p:cNvSpPr>
          <p:nvPr>
            <p:ph type="sldNum" sz="quarter" idx="5"/>
          </p:nvPr>
        </p:nvSpPr>
        <p:spPr/>
        <p:txBody>
          <a:bodyPr/>
          <a:lstStyle/>
          <a:p>
            <a:pPr>
              <a:defRPr/>
            </a:pPr>
            <a:fld id="{FAC8A69D-F20D-492F-ACAB-69BF67448703}" type="slidenum">
              <a:rPr lang="en-US">
                <a:solidFill>
                  <a:srgbClr val="000000"/>
                </a:solidFill>
              </a:rPr>
              <a:pPr>
                <a:defRPr/>
              </a:pPr>
              <a:t>23</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4.jpe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3628509030"/>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595422265"/>
      </p:ext>
    </p:extLst>
  </p:cSld>
  <p:clrMapOvr>
    <a:masterClrMapping/>
  </p:clrMapOvr>
  <p:transition advClick="0"/>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pitchFamily="34" charset="0"/>
              </a:defRPr>
            </a:lvl1pPr>
          </a:lstStyle>
          <a:p>
            <a:pPr>
              <a:defRPr/>
            </a:pPr>
            <a:fld id="{B64D14C2-C7BC-4B5C-831C-F4890E38E1BA}" type="datetimeFigureOut">
              <a:rPr lang="en-US"/>
              <a:pPr>
                <a:defRPr/>
              </a:pPr>
              <a:t>7/8/2011</a:t>
            </a:fld>
            <a:endParaRPr lang="en-US"/>
          </a:p>
        </p:txBody>
      </p:sp>
      <p:sp>
        <p:nvSpPr>
          <p:cNvPr id="3" name="Footer Placeholder 2"/>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pitchFamily="34" charset="0"/>
              </a:defRPr>
            </a:lvl1pPr>
          </a:lstStyle>
          <a:p>
            <a:pPr>
              <a:defRPr/>
            </a:pPr>
            <a:fld id="{C3797079-9163-4480-B0E6-A3F321E85F5F}" type="slidenum">
              <a:rPr lang="en-US"/>
              <a:pPr>
                <a:defRPr/>
              </a:pPr>
              <a:t>‹#›</a:t>
            </a:fld>
            <a:endParaRPr lang="en-US"/>
          </a:p>
        </p:txBody>
      </p:sp>
    </p:spTree>
    <p:extLst>
      <p:ext uri="{BB962C8B-B14F-4D97-AF65-F5344CB8AC3E}">
        <p14:creationId xmlns:p14="http://schemas.microsoft.com/office/powerpoint/2010/main" val="4957079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4A4482B0-3B1F-4FA2-BE47-1D28306E31CD}" type="slidenum">
              <a:rPr lang="en-US"/>
              <a:pPr>
                <a:defRPr/>
              </a:pPr>
              <a:t>‹#›</a:t>
            </a:fld>
            <a:endParaRPr lang="en-US"/>
          </a:p>
        </p:txBody>
      </p:sp>
    </p:spTree>
    <p:extLst>
      <p:ext uri="{BB962C8B-B14F-4D97-AF65-F5344CB8AC3E}">
        <p14:creationId xmlns:p14="http://schemas.microsoft.com/office/powerpoint/2010/main" val="3110612908"/>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9F56FBE1-6F31-4443-B58E-89DFB7A382AF}" type="slidenum">
              <a:rPr lang="en-US"/>
              <a:pPr>
                <a:defRPr/>
              </a:pPr>
              <a:t>‹#›</a:t>
            </a:fld>
            <a:endParaRPr lang="en-US"/>
          </a:p>
        </p:txBody>
      </p:sp>
    </p:spTree>
    <p:extLst>
      <p:ext uri="{BB962C8B-B14F-4D97-AF65-F5344CB8AC3E}">
        <p14:creationId xmlns:p14="http://schemas.microsoft.com/office/powerpoint/2010/main" val="2152866170"/>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45EF4101-A74D-478D-9A7D-D6077FB603D1}" type="slidenum">
              <a:rPr lang="en-US"/>
              <a:pPr>
                <a:defRPr/>
              </a:pPr>
              <a:t>‹#›</a:t>
            </a:fld>
            <a:endParaRPr lang="en-US"/>
          </a:p>
        </p:txBody>
      </p:sp>
    </p:spTree>
    <p:extLst>
      <p:ext uri="{BB962C8B-B14F-4D97-AF65-F5344CB8AC3E}">
        <p14:creationId xmlns:p14="http://schemas.microsoft.com/office/powerpoint/2010/main" val="161775251"/>
      </p:ext>
    </p:extLst>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638EBBE9-6AC4-454B-A897-553CD9C62634}" type="slidenum">
              <a:rPr lang="en-US"/>
              <a:pPr>
                <a:defRPr/>
              </a:pPr>
              <a:t>‹#›</a:t>
            </a:fld>
            <a:endParaRPr lang="en-US"/>
          </a:p>
        </p:txBody>
      </p:sp>
    </p:spTree>
    <p:extLst>
      <p:ext uri="{BB962C8B-B14F-4D97-AF65-F5344CB8AC3E}">
        <p14:creationId xmlns:p14="http://schemas.microsoft.com/office/powerpoint/2010/main" val="2219215396"/>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B0901096-0066-4217-A312-6D28CE7C87DC}" type="slidenum">
              <a:rPr lang="en-US"/>
              <a:pPr>
                <a:defRPr/>
              </a:pPr>
              <a:t>‹#›</a:t>
            </a:fld>
            <a:endParaRPr lang="en-US"/>
          </a:p>
        </p:txBody>
      </p:sp>
    </p:spTree>
    <p:extLst>
      <p:ext uri="{BB962C8B-B14F-4D97-AF65-F5344CB8AC3E}">
        <p14:creationId xmlns:p14="http://schemas.microsoft.com/office/powerpoint/2010/main" val="26107508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417A0EFB-A004-4536-A483-FC02380E25C6}" type="slidenum">
              <a:rPr lang="en-US"/>
              <a:pPr>
                <a:defRPr/>
              </a:pPr>
              <a:t>‹#›</a:t>
            </a:fld>
            <a:endParaRPr lang="en-US"/>
          </a:p>
        </p:txBody>
      </p:sp>
    </p:spTree>
    <p:extLst>
      <p:ext uri="{BB962C8B-B14F-4D97-AF65-F5344CB8AC3E}">
        <p14:creationId xmlns:p14="http://schemas.microsoft.com/office/powerpoint/2010/main" val="27462012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DD6D6C2F-8BEC-4B64-AE71-AD850E0164AD}" type="slidenum">
              <a:rPr lang="en-US"/>
              <a:pPr>
                <a:defRPr/>
              </a:pPr>
              <a:t>‹#›</a:t>
            </a:fld>
            <a:endParaRPr lang="en-US"/>
          </a:p>
        </p:txBody>
      </p:sp>
    </p:spTree>
    <p:extLst>
      <p:ext uri="{BB962C8B-B14F-4D97-AF65-F5344CB8AC3E}">
        <p14:creationId xmlns:p14="http://schemas.microsoft.com/office/powerpoint/2010/main" val="317604961"/>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fld id="{2D1BE701-EB8E-47F2-AF6C-71F99D935B08}" type="datetimeFigureOut">
              <a:rPr lang="en-US"/>
              <a:pPr>
                <a:defRPr/>
              </a:pPr>
              <a:t>7/8/2011</a:t>
            </a:fld>
            <a:endParaRPr lang="en-US"/>
          </a:p>
        </p:txBody>
      </p:sp>
      <p:sp>
        <p:nvSpPr>
          <p:cNvPr id="6" name="Footer Placeholder 5"/>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itchFamily="34" charset="0"/>
              </a:defRPr>
            </a:lvl1pPr>
          </a:lstStyle>
          <a:p>
            <a:pPr>
              <a:defRPr/>
            </a:pPr>
            <a:fld id="{19FF4572-72DA-43DF-991B-CB01E6F490A2}" type="slidenum">
              <a:rPr lang="en-US"/>
              <a:pPr>
                <a:defRPr/>
              </a:pPr>
              <a:t>‹#›</a:t>
            </a:fld>
            <a:endParaRPr lang="en-US" dirty="0"/>
          </a:p>
        </p:txBody>
      </p:sp>
    </p:spTree>
    <p:extLst>
      <p:ext uri="{BB962C8B-B14F-4D97-AF65-F5344CB8AC3E}">
        <p14:creationId xmlns:p14="http://schemas.microsoft.com/office/powerpoint/2010/main" val="25078346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479E4BDF-7114-4282-9339-AF999B11AD93}" type="slidenum">
              <a:rPr lang="en-US"/>
              <a:pPr>
                <a:defRPr/>
              </a:pPr>
              <a:t>‹#›</a:t>
            </a:fld>
            <a:endParaRPr lang="en-US"/>
          </a:p>
        </p:txBody>
      </p:sp>
    </p:spTree>
    <p:extLst>
      <p:ext uri="{BB962C8B-B14F-4D97-AF65-F5344CB8AC3E}">
        <p14:creationId xmlns:p14="http://schemas.microsoft.com/office/powerpoint/2010/main" val="398223057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2677214735"/>
      </p:ext>
    </p:extLst>
  </p:cSld>
  <p:clrMapOvr>
    <a:masterClrMapping/>
  </p:clrMapOvr>
  <p:transition advClick="0"/>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945898E8-D669-4112-83DB-2FEA311238FA}" type="slidenum">
              <a:rPr lang="en-US"/>
              <a:pPr>
                <a:defRPr/>
              </a:pPr>
              <a:t>‹#›</a:t>
            </a:fld>
            <a:endParaRPr lang="en-US"/>
          </a:p>
        </p:txBody>
      </p:sp>
    </p:spTree>
    <p:extLst>
      <p:ext uri="{BB962C8B-B14F-4D97-AF65-F5344CB8AC3E}">
        <p14:creationId xmlns:p14="http://schemas.microsoft.com/office/powerpoint/2010/main" val="1062822004"/>
      </p:ext>
    </p:extLst>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pitchFamily="34" charset="0"/>
              </a:defRPr>
            </a:lvl1pPr>
          </a:lstStyle>
          <a:p>
            <a:pPr>
              <a:defRPr/>
            </a:pPr>
            <a:fld id="{E24D6B82-8580-4585-88C9-D9F236AA6AC5}" type="datetimeFigureOut">
              <a:rPr lang="en-US"/>
              <a:pPr>
                <a:defRPr/>
              </a:pPr>
              <a:t>7/8/2011</a:t>
            </a:fld>
            <a:endParaRPr lang="en-US"/>
          </a:p>
        </p:txBody>
      </p:sp>
      <p:sp>
        <p:nvSpPr>
          <p:cNvPr id="3" name="Footer Placeholder 2"/>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pitchFamily="34" charset="0"/>
              </a:defRPr>
            </a:lvl1pPr>
          </a:lstStyle>
          <a:p>
            <a:pPr>
              <a:defRPr/>
            </a:pPr>
            <a:fld id="{FE885E16-206E-49F7-B587-568F6F8A3A55}" type="slidenum">
              <a:rPr lang="en-US"/>
              <a:pPr>
                <a:defRPr/>
              </a:pPr>
              <a:t>‹#›</a:t>
            </a:fld>
            <a:endParaRPr lang="en-US"/>
          </a:p>
        </p:txBody>
      </p:sp>
    </p:spTree>
    <p:extLst>
      <p:ext uri="{BB962C8B-B14F-4D97-AF65-F5344CB8AC3E}">
        <p14:creationId xmlns:p14="http://schemas.microsoft.com/office/powerpoint/2010/main" val="10299529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D3FA58EC-E866-441C-8A64-A6DAD72A0D44}" type="slidenum">
              <a:rPr lang="en-US"/>
              <a:pPr>
                <a:defRPr/>
              </a:pPr>
              <a:t>‹#›</a:t>
            </a:fld>
            <a:endParaRPr lang="en-US"/>
          </a:p>
        </p:txBody>
      </p:sp>
    </p:spTree>
    <p:extLst>
      <p:ext uri="{BB962C8B-B14F-4D97-AF65-F5344CB8AC3E}">
        <p14:creationId xmlns:p14="http://schemas.microsoft.com/office/powerpoint/2010/main" val="3987207108"/>
      </p:ext>
    </p:extLst>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B921972F-AF0F-4BE7-B67C-4B852A2D0155}" type="slidenum">
              <a:rPr lang="en-US"/>
              <a:pPr>
                <a:defRPr/>
              </a:pPr>
              <a:t>‹#›</a:t>
            </a:fld>
            <a:endParaRPr lang="en-US"/>
          </a:p>
        </p:txBody>
      </p:sp>
    </p:spTree>
    <p:extLst>
      <p:ext uri="{BB962C8B-B14F-4D97-AF65-F5344CB8AC3E}">
        <p14:creationId xmlns:p14="http://schemas.microsoft.com/office/powerpoint/2010/main" val="3728142490"/>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BCB978CD-7A27-4C88-80D2-422FF981AA29}" type="slidenum">
              <a:rPr lang="en-US"/>
              <a:pPr>
                <a:defRPr/>
              </a:pPr>
              <a:t>‹#›</a:t>
            </a:fld>
            <a:endParaRPr lang="en-US"/>
          </a:p>
        </p:txBody>
      </p:sp>
    </p:spTree>
    <p:extLst>
      <p:ext uri="{BB962C8B-B14F-4D97-AF65-F5344CB8AC3E}">
        <p14:creationId xmlns:p14="http://schemas.microsoft.com/office/powerpoint/2010/main" val="3631752897"/>
      </p:ext>
    </p:extLst>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3FA31156-1E87-48F0-8ABC-C58B51A87B17}" type="slidenum">
              <a:rPr lang="en-US"/>
              <a:pPr>
                <a:defRPr/>
              </a:pPr>
              <a:t>‹#›</a:t>
            </a:fld>
            <a:endParaRPr lang="en-US"/>
          </a:p>
        </p:txBody>
      </p:sp>
    </p:spTree>
    <p:extLst>
      <p:ext uri="{BB962C8B-B14F-4D97-AF65-F5344CB8AC3E}">
        <p14:creationId xmlns:p14="http://schemas.microsoft.com/office/powerpoint/2010/main" val="3270229448"/>
      </p:ext>
    </p:extLst>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035856" y="750108"/>
            <a:ext cx="7072313" cy="589359"/>
          </a:xfrm>
        </p:spPr>
        <p:txBody>
          <a:bodyPr/>
          <a:lstStyle>
            <a:lvl1pPr>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714375" y="1500226"/>
            <a:ext cx="3804046" cy="4179095"/>
          </a:xfrm>
        </p:spPr>
        <p:txBody>
          <a:bodyPr/>
          <a:lstStyle>
            <a:lvl1pPr marL="0" indent="0">
              <a:defRPr sz="1700"/>
            </a:lvl1pPr>
            <a:lvl2pPr marL="244308" indent="128583">
              <a:defRPr sz="1300"/>
            </a:lvl2pPr>
            <a:lvl3pPr marL="244308" indent="128583">
              <a:defRPr sz="1300"/>
            </a:lvl3pPr>
            <a:lvl4pPr marL="244308" indent="128583">
              <a:defRPr sz="1300"/>
            </a:lvl4pPr>
            <a:lvl5pPr marL="244308" indent="128583">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2"/>
          <p:cNvSpPr>
            <a:spLocks noGrp="1"/>
          </p:cNvSpPr>
          <p:nvPr>
            <p:ph type="pic" idx="1"/>
          </p:nvPr>
        </p:nvSpPr>
        <p:spPr>
          <a:xfrm>
            <a:off x="4572009" y="1500226"/>
            <a:ext cx="3857625" cy="4179095"/>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a:sym typeface="Verdana" pitchFamily="-105" charset="0"/>
            </a:endParaRPr>
          </a:p>
        </p:txBody>
      </p:sp>
    </p:spTree>
    <p:extLst>
      <p:ext uri="{BB962C8B-B14F-4D97-AF65-F5344CB8AC3E}">
        <p14:creationId xmlns:p14="http://schemas.microsoft.com/office/powerpoint/2010/main" val="119477875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3"/>
          <p:cNvSpPr>
            <a:spLocks noChangeShapeType="1"/>
          </p:cNvSpPr>
          <p:nvPr/>
        </p:nvSpPr>
        <p:spPr bwMode="auto">
          <a:xfrm>
            <a:off x="533400" y="1676400"/>
            <a:ext cx="8229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5105401"/>
            <a:ext cx="1219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background-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541963"/>
            <a:ext cx="3581400" cy="9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p:cNvSpPr txBox="1">
            <a:spLocks noChangeArrowheads="1"/>
          </p:cNvSpPr>
          <p:nvPr/>
        </p:nvSpPr>
        <p:spPr bwMode="auto">
          <a:xfrm>
            <a:off x="2590800" y="5181600"/>
            <a:ext cx="441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eaLnBrk="1" hangingPunct="1">
              <a:spcBef>
                <a:spcPct val="50000"/>
              </a:spcBef>
            </a:pPr>
            <a:r>
              <a:rPr lang="en-US" sz="1800" b="1">
                <a:solidFill>
                  <a:srgbClr val="000000"/>
                </a:solidFill>
                <a:latin typeface="Arial" pitchFamily="34" charset="0"/>
              </a:rPr>
              <a:t>The Media Lab	</a:t>
            </a:r>
            <a:r>
              <a:rPr lang="en-US" sz="1700">
                <a:solidFill>
                  <a:srgbClr val="000000"/>
                </a:solidFill>
                <a:latin typeface="Arial" pitchFamily="34" charset="0"/>
              </a:rPr>
              <a:t>Camera Culture</a:t>
            </a:r>
          </a:p>
        </p:txBody>
      </p:sp>
      <p:sp>
        <p:nvSpPr>
          <p:cNvPr id="8" name="Line 10"/>
          <p:cNvSpPr>
            <a:spLocks noChangeShapeType="1"/>
          </p:cNvSpPr>
          <p:nvPr/>
        </p:nvSpPr>
        <p:spPr bwMode="auto">
          <a:xfrm>
            <a:off x="4343400" y="5257800"/>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9" name="Picture 11" descr="cc sketch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5105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2"/>
          <p:cNvSpPr>
            <a:spLocks noGrp="1" noChangeArrowheads="1"/>
          </p:cNvSpPr>
          <p:nvPr>
            <p:ph type="ctrTitle" sz="quarter"/>
          </p:nvPr>
        </p:nvSpPr>
        <p:spPr>
          <a:xfrm>
            <a:off x="4303468" y="1064608"/>
            <a:ext cx="4424608" cy="461665"/>
          </a:xfrm>
        </p:spPr>
        <p:txBody>
          <a:bodyPr wrap="none">
            <a:spAutoFit/>
          </a:bodyPr>
          <a:lstStyle>
            <a:lvl1pPr algn="r">
              <a:defRPr b="1">
                <a:solidFill>
                  <a:schemeClr val="tx1"/>
                </a:solidFill>
                <a:latin typeface="Arial" charset="0"/>
              </a:defRPr>
            </a:lvl1pPr>
          </a:lstStyle>
          <a:p>
            <a:r>
              <a:rPr lang="en-US"/>
              <a:t>Click to edit Master title style</a:t>
            </a:r>
          </a:p>
        </p:txBody>
      </p:sp>
      <p:sp>
        <p:nvSpPr>
          <p:cNvPr id="8196" name="Rectangle 4"/>
          <p:cNvSpPr>
            <a:spLocks noGrp="1" noChangeArrowheads="1"/>
          </p:cNvSpPr>
          <p:nvPr>
            <p:ph type="subTitle" sz="quarter" idx="1"/>
          </p:nvPr>
        </p:nvSpPr>
        <p:spPr>
          <a:xfrm>
            <a:off x="4419600" y="2057400"/>
            <a:ext cx="4343400" cy="1752600"/>
          </a:xfrm>
        </p:spPr>
        <p:txBody>
          <a:bodyPr/>
          <a:lstStyle>
            <a:lvl1pPr marL="0" indent="0" algn="r">
              <a:lnSpc>
                <a:spcPct val="70000"/>
              </a:lnSpc>
              <a:buFontTx/>
              <a:buNone/>
              <a:defRPr sz="1600">
                <a:solidFill>
                  <a:schemeClr val="tx1"/>
                </a:solidFill>
              </a:defRPr>
            </a:lvl1pPr>
          </a:lstStyle>
          <a:p>
            <a:r>
              <a:rPr lang="en-US"/>
              <a:t>Click to edit Master subtitle style</a:t>
            </a:r>
          </a:p>
        </p:txBody>
      </p:sp>
      <p:sp>
        <p:nvSpPr>
          <p:cNvPr id="10" name="Rectangle 5"/>
          <p:cNvSpPr>
            <a:spLocks noGrp="1" noChangeArrowheads="1"/>
          </p:cNvSpPr>
          <p:nvPr>
            <p:ph type="dt" sz="half" idx="10"/>
          </p:nvPr>
        </p:nvSpPr>
        <p:spPr bwMode="auto">
          <a:xfrm>
            <a:off x="6165881" y="6565900"/>
            <a:ext cx="1717675" cy="2174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200" b="1">
                <a:solidFill>
                  <a:srgbClr val="000000"/>
                </a:solidFill>
                <a:latin typeface="Arial" charset="0"/>
                <a:ea typeface="+mn-ea"/>
              </a:defRPr>
            </a:lvl1pPr>
          </a:lstStyle>
          <a:p>
            <a:pPr>
              <a:defRPr/>
            </a:pPr>
            <a:endParaRPr lang="en-US"/>
          </a:p>
        </p:txBody>
      </p:sp>
    </p:spTree>
    <p:extLst>
      <p:ext uri="{BB962C8B-B14F-4D97-AF65-F5344CB8AC3E}">
        <p14:creationId xmlns:p14="http://schemas.microsoft.com/office/powerpoint/2010/main" val="7294239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192088" y="6565900"/>
            <a:ext cx="1293812" cy="228600"/>
          </a:xfrm>
          <a:prstGeom prst="rect">
            <a:avLst/>
          </a:prstGeom>
        </p:spPr>
        <p:txBody>
          <a:bodyPr/>
          <a:lstStyle>
            <a:lvl1pPr eaLnBrk="0" hangingPunct="0">
              <a:defRPr sz="1200" b="1">
                <a:solidFill>
                  <a:srgbClr val="000000"/>
                </a:solidFill>
                <a:latin typeface="Arial" charset="0"/>
                <a:ea typeface="+mn-ea"/>
              </a:defRPr>
            </a:lvl1pPr>
          </a:lstStyle>
          <a:p>
            <a:pPr>
              <a:defRPr/>
            </a:pPr>
            <a:fld id="{EB661B91-B666-4D07-AF5E-7E1C094617F1}" type="slidenum">
              <a:rPr lang="en-US"/>
              <a:pPr>
                <a:defRPr/>
              </a:pPr>
              <a:t>‹#›</a:t>
            </a:fld>
            <a:endParaRPr lang="en-US"/>
          </a:p>
        </p:txBody>
      </p:sp>
    </p:spTree>
    <p:extLst>
      <p:ext uri="{BB962C8B-B14F-4D97-AF65-F5344CB8AC3E}">
        <p14:creationId xmlns:p14="http://schemas.microsoft.com/office/powerpoint/2010/main" val="32404055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a:xfrm>
            <a:off x="192088" y="6565900"/>
            <a:ext cx="1293812" cy="228600"/>
          </a:xfrm>
          <a:prstGeom prst="rect">
            <a:avLst/>
          </a:prstGeom>
        </p:spPr>
        <p:txBody>
          <a:bodyPr/>
          <a:lstStyle>
            <a:lvl1pPr eaLnBrk="0" hangingPunct="0">
              <a:defRPr sz="1200" b="1">
                <a:solidFill>
                  <a:srgbClr val="000000"/>
                </a:solidFill>
                <a:latin typeface="Arial" charset="0"/>
                <a:ea typeface="+mn-ea"/>
              </a:defRPr>
            </a:lvl1pPr>
          </a:lstStyle>
          <a:p>
            <a:pPr>
              <a:defRPr/>
            </a:pPr>
            <a:fld id="{FAACDC17-3540-4ED3-BC7B-26BAAAA5B8B0}" type="slidenum">
              <a:rPr lang="en-US"/>
              <a:pPr>
                <a:defRPr/>
              </a:pPr>
              <a:t>‹#›</a:t>
            </a:fld>
            <a:endParaRPr lang="en-US"/>
          </a:p>
        </p:txBody>
      </p:sp>
    </p:spTree>
    <p:extLst>
      <p:ext uri="{BB962C8B-B14F-4D97-AF65-F5344CB8AC3E}">
        <p14:creationId xmlns:p14="http://schemas.microsoft.com/office/powerpoint/2010/main" val="2189741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3"/>
          <p:cNvSpPr>
            <a:spLocks noChangeShapeType="1"/>
          </p:cNvSpPr>
          <p:nvPr/>
        </p:nvSpPr>
        <p:spPr bwMode="auto">
          <a:xfrm>
            <a:off x="533400" y="1676400"/>
            <a:ext cx="8229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5105401"/>
            <a:ext cx="1219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background-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541963"/>
            <a:ext cx="3581400" cy="9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p:cNvSpPr txBox="1">
            <a:spLocks noChangeArrowheads="1"/>
          </p:cNvSpPr>
          <p:nvPr/>
        </p:nvSpPr>
        <p:spPr bwMode="auto">
          <a:xfrm>
            <a:off x="2590800" y="5181600"/>
            <a:ext cx="441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eaLnBrk="1" hangingPunct="1">
              <a:spcBef>
                <a:spcPct val="50000"/>
              </a:spcBef>
            </a:pPr>
            <a:r>
              <a:rPr lang="en-US" sz="1800" b="1">
                <a:solidFill>
                  <a:srgbClr val="000000"/>
                </a:solidFill>
                <a:latin typeface="Arial" pitchFamily="34" charset="0"/>
              </a:rPr>
              <a:t>The Media Lab	</a:t>
            </a:r>
            <a:r>
              <a:rPr lang="en-US" sz="1700">
                <a:solidFill>
                  <a:srgbClr val="000000"/>
                </a:solidFill>
                <a:latin typeface="Arial" pitchFamily="34" charset="0"/>
              </a:rPr>
              <a:t>Camera Culture</a:t>
            </a:r>
          </a:p>
        </p:txBody>
      </p:sp>
      <p:sp>
        <p:nvSpPr>
          <p:cNvPr id="8" name="Line 10"/>
          <p:cNvSpPr>
            <a:spLocks noChangeShapeType="1"/>
          </p:cNvSpPr>
          <p:nvPr/>
        </p:nvSpPr>
        <p:spPr bwMode="auto">
          <a:xfrm>
            <a:off x="4343400" y="5257800"/>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9" name="Picture 11" descr="cc sketch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5105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2"/>
          <p:cNvSpPr>
            <a:spLocks noGrp="1" noChangeArrowheads="1"/>
          </p:cNvSpPr>
          <p:nvPr>
            <p:ph type="ctrTitle" sz="quarter"/>
          </p:nvPr>
        </p:nvSpPr>
        <p:spPr>
          <a:xfrm>
            <a:off x="4303468" y="1064608"/>
            <a:ext cx="4424608" cy="461665"/>
          </a:xfrm>
        </p:spPr>
        <p:txBody>
          <a:bodyPr wrap="none">
            <a:spAutoFit/>
          </a:bodyPr>
          <a:lstStyle>
            <a:lvl1pPr algn="r">
              <a:defRPr b="1">
                <a:solidFill>
                  <a:schemeClr val="tx1"/>
                </a:solidFill>
                <a:latin typeface="Arial" charset="0"/>
              </a:defRPr>
            </a:lvl1pPr>
          </a:lstStyle>
          <a:p>
            <a:r>
              <a:rPr lang="en-US"/>
              <a:t>Click to edit Master title style</a:t>
            </a:r>
          </a:p>
        </p:txBody>
      </p:sp>
      <p:sp>
        <p:nvSpPr>
          <p:cNvPr id="8196" name="Rectangle 4"/>
          <p:cNvSpPr>
            <a:spLocks noGrp="1" noChangeArrowheads="1"/>
          </p:cNvSpPr>
          <p:nvPr>
            <p:ph type="subTitle" sz="quarter" idx="1"/>
          </p:nvPr>
        </p:nvSpPr>
        <p:spPr>
          <a:xfrm>
            <a:off x="4419600" y="2057400"/>
            <a:ext cx="4343400" cy="1752600"/>
          </a:xfrm>
        </p:spPr>
        <p:txBody>
          <a:bodyPr/>
          <a:lstStyle>
            <a:lvl1pPr marL="0" indent="0" algn="r">
              <a:lnSpc>
                <a:spcPct val="70000"/>
              </a:lnSpc>
              <a:buFontTx/>
              <a:buNone/>
              <a:defRPr sz="1600">
                <a:solidFill>
                  <a:schemeClr val="tx1"/>
                </a:solidFill>
              </a:defRPr>
            </a:lvl1pPr>
          </a:lstStyle>
          <a:p>
            <a:r>
              <a:rPr lang="en-US"/>
              <a:t>Click to edit Master subtitle style</a:t>
            </a:r>
          </a:p>
        </p:txBody>
      </p:sp>
      <p:sp>
        <p:nvSpPr>
          <p:cNvPr id="10" name="Rectangle 5"/>
          <p:cNvSpPr>
            <a:spLocks noGrp="1" noChangeArrowheads="1"/>
          </p:cNvSpPr>
          <p:nvPr>
            <p:ph type="dt" sz="half" idx="10"/>
          </p:nvPr>
        </p:nvSpPr>
        <p:spPr bwMode="auto">
          <a:xfrm>
            <a:off x="6165881" y="6565900"/>
            <a:ext cx="1717675" cy="2174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200" b="1">
                <a:solidFill>
                  <a:srgbClr val="000000"/>
                </a:solidFill>
                <a:latin typeface="Arial" charset="0"/>
                <a:ea typeface="+mn-ea"/>
              </a:defRPr>
            </a:lvl1pPr>
          </a:lstStyle>
          <a:p>
            <a:pPr>
              <a:defRPr/>
            </a:pPr>
            <a:endParaRPr lang="en-US"/>
          </a:p>
        </p:txBody>
      </p:sp>
    </p:spTree>
    <p:extLst>
      <p:ext uri="{BB962C8B-B14F-4D97-AF65-F5344CB8AC3E}">
        <p14:creationId xmlns:p14="http://schemas.microsoft.com/office/powerpoint/2010/main" val="19824416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524000"/>
            <a:ext cx="411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11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192088" y="6565900"/>
            <a:ext cx="1293812" cy="228600"/>
          </a:xfrm>
          <a:prstGeom prst="rect">
            <a:avLst/>
          </a:prstGeom>
        </p:spPr>
        <p:txBody>
          <a:bodyPr/>
          <a:lstStyle>
            <a:lvl1pPr eaLnBrk="0" hangingPunct="0">
              <a:defRPr sz="1200" b="1">
                <a:solidFill>
                  <a:srgbClr val="000000"/>
                </a:solidFill>
                <a:latin typeface="Arial" charset="0"/>
                <a:ea typeface="+mn-ea"/>
              </a:defRPr>
            </a:lvl1pPr>
          </a:lstStyle>
          <a:p>
            <a:pPr>
              <a:defRPr/>
            </a:pPr>
            <a:fld id="{A4788399-2041-4596-9D53-322A1265B0FF}" type="slidenum">
              <a:rPr lang="en-US"/>
              <a:pPr>
                <a:defRPr/>
              </a:pPr>
              <a:t>‹#›</a:t>
            </a:fld>
            <a:endParaRPr lang="en-US"/>
          </a:p>
        </p:txBody>
      </p:sp>
    </p:spTree>
    <p:extLst>
      <p:ext uri="{BB962C8B-B14F-4D97-AF65-F5344CB8AC3E}">
        <p14:creationId xmlns:p14="http://schemas.microsoft.com/office/powerpoint/2010/main" val="35250189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192088" y="6565900"/>
            <a:ext cx="1293812" cy="228600"/>
          </a:xfrm>
          <a:prstGeom prst="rect">
            <a:avLst/>
          </a:prstGeom>
        </p:spPr>
        <p:txBody>
          <a:bodyPr/>
          <a:lstStyle>
            <a:lvl1pPr eaLnBrk="0" hangingPunct="0">
              <a:defRPr sz="1200" b="1">
                <a:solidFill>
                  <a:srgbClr val="000000"/>
                </a:solidFill>
                <a:latin typeface="Arial" charset="0"/>
                <a:ea typeface="+mn-ea"/>
              </a:defRPr>
            </a:lvl1pPr>
          </a:lstStyle>
          <a:p>
            <a:pPr>
              <a:defRPr/>
            </a:pPr>
            <a:fld id="{82EDDAC3-4396-46AC-8108-3259700B4D66}" type="slidenum">
              <a:rPr lang="en-US"/>
              <a:pPr>
                <a:defRPr/>
              </a:pPr>
              <a:t>‹#›</a:t>
            </a:fld>
            <a:endParaRPr lang="en-US"/>
          </a:p>
        </p:txBody>
      </p:sp>
    </p:spTree>
    <p:extLst>
      <p:ext uri="{BB962C8B-B14F-4D97-AF65-F5344CB8AC3E}">
        <p14:creationId xmlns:p14="http://schemas.microsoft.com/office/powerpoint/2010/main" val="8404073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192088" y="6565900"/>
            <a:ext cx="1293812" cy="228600"/>
          </a:xfrm>
          <a:prstGeom prst="rect">
            <a:avLst/>
          </a:prstGeom>
        </p:spPr>
        <p:txBody>
          <a:bodyPr/>
          <a:lstStyle>
            <a:lvl1pPr eaLnBrk="0" hangingPunct="0">
              <a:defRPr sz="1200" b="1">
                <a:solidFill>
                  <a:srgbClr val="000000"/>
                </a:solidFill>
                <a:latin typeface="Arial" charset="0"/>
                <a:ea typeface="+mn-ea"/>
              </a:defRPr>
            </a:lvl1pPr>
          </a:lstStyle>
          <a:p>
            <a:pPr>
              <a:defRPr/>
            </a:pPr>
            <a:fld id="{3295A929-A885-421D-AB95-86FA563448CA}" type="slidenum">
              <a:rPr lang="en-US"/>
              <a:pPr>
                <a:defRPr/>
              </a:pPr>
              <a:t>‹#›</a:t>
            </a:fld>
            <a:endParaRPr lang="en-US"/>
          </a:p>
        </p:txBody>
      </p:sp>
    </p:spTree>
    <p:extLst>
      <p:ext uri="{BB962C8B-B14F-4D97-AF65-F5344CB8AC3E}">
        <p14:creationId xmlns:p14="http://schemas.microsoft.com/office/powerpoint/2010/main" val="9966674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92088" y="6565900"/>
            <a:ext cx="1293812" cy="228600"/>
          </a:xfrm>
          <a:prstGeom prst="rect">
            <a:avLst/>
          </a:prstGeom>
        </p:spPr>
        <p:txBody>
          <a:bodyPr/>
          <a:lstStyle>
            <a:lvl1pPr eaLnBrk="0" hangingPunct="0">
              <a:defRPr sz="1200" b="1">
                <a:solidFill>
                  <a:srgbClr val="000000"/>
                </a:solidFill>
                <a:latin typeface="Arial" charset="0"/>
                <a:ea typeface="+mn-ea"/>
              </a:defRPr>
            </a:lvl1pPr>
          </a:lstStyle>
          <a:p>
            <a:pPr>
              <a:defRPr/>
            </a:pPr>
            <a:fld id="{AFD2F240-260D-44E8-8BDA-ACDDA9B01A83}" type="slidenum">
              <a:rPr lang="en-US"/>
              <a:pPr>
                <a:defRPr/>
              </a:pPr>
              <a:t>‹#›</a:t>
            </a:fld>
            <a:endParaRPr lang="en-US"/>
          </a:p>
        </p:txBody>
      </p:sp>
    </p:spTree>
    <p:extLst>
      <p:ext uri="{BB962C8B-B14F-4D97-AF65-F5344CB8AC3E}">
        <p14:creationId xmlns:p14="http://schemas.microsoft.com/office/powerpoint/2010/main" val="10613686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192088" y="6565900"/>
            <a:ext cx="1293812" cy="228600"/>
          </a:xfrm>
          <a:prstGeom prst="rect">
            <a:avLst/>
          </a:prstGeom>
        </p:spPr>
        <p:txBody>
          <a:bodyPr/>
          <a:lstStyle>
            <a:lvl1pPr eaLnBrk="0" hangingPunct="0">
              <a:defRPr sz="1200" b="1">
                <a:solidFill>
                  <a:srgbClr val="000000"/>
                </a:solidFill>
                <a:latin typeface="Arial" charset="0"/>
                <a:ea typeface="+mn-ea"/>
              </a:defRPr>
            </a:lvl1pPr>
          </a:lstStyle>
          <a:p>
            <a:pPr>
              <a:defRPr/>
            </a:pPr>
            <a:fld id="{DD5C0C66-0FA2-44E1-BAAE-B8CC4C749924}" type="slidenum">
              <a:rPr lang="en-US"/>
              <a:pPr>
                <a:defRPr/>
              </a:pPr>
              <a:t>‹#›</a:t>
            </a:fld>
            <a:endParaRPr lang="en-US"/>
          </a:p>
        </p:txBody>
      </p:sp>
    </p:spTree>
    <p:extLst>
      <p:ext uri="{BB962C8B-B14F-4D97-AF65-F5344CB8AC3E}">
        <p14:creationId xmlns:p14="http://schemas.microsoft.com/office/powerpoint/2010/main" val="20847507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192088" y="6565900"/>
            <a:ext cx="1293812" cy="228600"/>
          </a:xfrm>
          <a:prstGeom prst="rect">
            <a:avLst/>
          </a:prstGeom>
        </p:spPr>
        <p:txBody>
          <a:bodyPr/>
          <a:lstStyle>
            <a:lvl1pPr eaLnBrk="0" hangingPunct="0">
              <a:defRPr sz="1200" b="1">
                <a:solidFill>
                  <a:srgbClr val="000000"/>
                </a:solidFill>
                <a:latin typeface="Arial" charset="0"/>
                <a:ea typeface="+mn-ea"/>
              </a:defRPr>
            </a:lvl1pPr>
          </a:lstStyle>
          <a:p>
            <a:pPr>
              <a:defRPr/>
            </a:pPr>
            <a:fld id="{3438F86B-7B48-46BF-831E-8A00F68D33B5}" type="slidenum">
              <a:rPr lang="en-US"/>
              <a:pPr>
                <a:defRPr/>
              </a:pPr>
              <a:t>‹#›</a:t>
            </a:fld>
            <a:endParaRPr lang="en-US"/>
          </a:p>
        </p:txBody>
      </p:sp>
    </p:spTree>
    <p:extLst>
      <p:ext uri="{BB962C8B-B14F-4D97-AF65-F5344CB8AC3E}">
        <p14:creationId xmlns:p14="http://schemas.microsoft.com/office/powerpoint/2010/main" val="8524585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192088" y="6565900"/>
            <a:ext cx="1293812" cy="228600"/>
          </a:xfrm>
          <a:prstGeom prst="rect">
            <a:avLst/>
          </a:prstGeom>
        </p:spPr>
        <p:txBody>
          <a:bodyPr/>
          <a:lstStyle>
            <a:lvl1pPr eaLnBrk="0" hangingPunct="0">
              <a:defRPr sz="1200" b="1">
                <a:solidFill>
                  <a:srgbClr val="000000"/>
                </a:solidFill>
                <a:latin typeface="Arial" charset="0"/>
                <a:ea typeface="+mn-ea"/>
              </a:defRPr>
            </a:lvl1pPr>
          </a:lstStyle>
          <a:p>
            <a:pPr>
              <a:defRPr/>
            </a:pPr>
            <a:fld id="{21C8DA41-96B9-4711-B04A-85CC58B19D90}" type="slidenum">
              <a:rPr lang="en-US"/>
              <a:pPr>
                <a:defRPr/>
              </a:pPr>
              <a:t>‹#›</a:t>
            </a:fld>
            <a:endParaRPr lang="en-US"/>
          </a:p>
        </p:txBody>
      </p:sp>
    </p:spTree>
    <p:extLst>
      <p:ext uri="{BB962C8B-B14F-4D97-AF65-F5344CB8AC3E}">
        <p14:creationId xmlns:p14="http://schemas.microsoft.com/office/powerpoint/2010/main" val="42123238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838200"/>
            <a:ext cx="2114550" cy="518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38200"/>
            <a:ext cx="619125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192088" y="6565900"/>
            <a:ext cx="1293812" cy="228600"/>
          </a:xfrm>
          <a:prstGeom prst="rect">
            <a:avLst/>
          </a:prstGeom>
        </p:spPr>
        <p:txBody>
          <a:bodyPr/>
          <a:lstStyle>
            <a:lvl1pPr eaLnBrk="0" hangingPunct="0">
              <a:defRPr sz="1200" b="1">
                <a:solidFill>
                  <a:srgbClr val="000000"/>
                </a:solidFill>
                <a:latin typeface="Arial" charset="0"/>
                <a:ea typeface="+mn-ea"/>
              </a:defRPr>
            </a:lvl1pPr>
          </a:lstStyle>
          <a:p>
            <a:pPr>
              <a:defRPr/>
            </a:pPr>
            <a:fld id="{BED8A583-5A33-4999-8CFF-04AACAC56C53}" type="slidenum">
              <a:rPr lang="en-US"/>
              <a:pPr>
                <a:defRPr/>
              </a:pPr>
              <a:t>‹#›</a:t>
            </a:fld>
            <a:endParaRPr lang="en-US"/>
          </a:p>
        </p:txBody>
      </p:sp>
    </p:spTree>
    <p:extLst>
      <p:ext uri="{BB962C8B-B14F-4D97-AF65-F5344CB8AC3E}">
        <p14:creationId xmlns:p14="http://schemas.microsoft.com/office/powerpoint/2010/main" val="36276270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189247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3575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192088" y="6565900"/>
            <a:ext cx="1293812" cy="228600"/>
          </a:xfrm>
          <a:prstGeom prst="rect">
            <a:avLst/>
          </a:prstGeom>
        </p:spPr>
        <p:txBody>
          <a:bodyPr/>
          <a:lstStyle>
            <a:lvl1pPr eaLnBrk="0" hangingPunct="0">
              <a:defRPr sz="1200" b="1">
                <a:solidFill>
                  <a:srgbClr val="000000"/>
                </a:solidFill>
                <a:latin typeface="Arial" charset="0"/>
                <a:ea typeface="+mn-ea"/>
              </a:defRPr>
            </a:lvl1pPr>
          </a:lstStyle>
          <a:p>
            <a:pPr>
              <a:defRPr/>
            </a:pPr>
            <a:fld id="{B17443EC-1BF2-441D-BC4F-F426278A4154}" type="slidenum">
              <a:rPr lang="en-US"/>
              <a:pPr>
                <a:defRPr/>
              </a:pPr>
              <a:t>‹#›</a:t>
            </a:fld>
            <a:endParaRPr lang="en-US"/>
          </a:p>
        </p:txBody>
      </p:sp>
    </p:spTree>
    <p:extLst>
      <p:ext uri="{BB962C8B-B14F-4D97-AF65-F5344CB8AC3E}">
        <p14:creationId xmlns:p14="http://schemas.microsoft.com/office/powerpoint/2010/main" val="25859956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049649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219200"/>
            <a:ext cx="43434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3434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4351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36355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202289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0104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848478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605679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297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76200"/>
            <a:ext cx="22479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76200"/>
            <a:ext cx="65913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66160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219200"/>
            <a:ext cx="4343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343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3026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a:xfrm>
            <a:off x="192088" y="6565900"/>
            <a:ext cx="1293812" cy="228600"/>
          </a:xfrm>
          <a:prstGeom prst="rect">
            <a:avLst/>
          </a:prstGeom>
        </p:spPr>
        <p:txBody>
          <a:bodyPr/>
          <a:lstStyle>
            <a:lvl1pPr eaLnBrk="0" hangingPunct="0">
              <a:defRPr sz="1200" b="1">
                <a:solidFill>
                  <a:srgbClr val="000000"/>
                </a:solidFill>
                <a:latin typeface="Arial" charset="0"/>
                <a:ea typeface="+mn-ea"/>
              </a:defRPr>
            </a:lvl1pPr>
          </a:lstStyle>
          <a:p>
            <a:pPr>
              <a:defRPr/>
            </a:pPr>
            <a:fld id="{2F230031-DF63-4979-B039-BFCD48B7EBD3}" type="slidenum">
              <a:rPr lang="en-US"/>
              <a:pPr>
                <a:defRPr/>
              </a:pPr>
              <a:t>‹#›</a:t>
            </a:fld>
            <a:endParaRPr lang="en-US"/>
          </a:p>
        </p:txBody>
      </p:sp>
    </p:spTree>
    <p:extLst>
      <p:ext uri="{BB962C8B-B14F-4D97-AF65-F5344CB8AC3E}">
        <p14:creationId xmlns:p14="http://schemas.microsoft.com/office/powerpoint/2010/main" val="26864098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atin typeface="Arial Unicode MS" pitchFamily="34" charset="-128"/>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Unicode MS" pitchFamily="34" charset="-128"/>
              </a:defRPr>
            </a:lvl1pPr>
          </a:lstStyle>
          <a:p>
            <a:pPr>
              <a:defRPr/>
            </a:pPr>
            <a:r>
              <a:rPr lang="en-US"/>
              <a:t>MAS.533 Imaging Ventures ~ Ramesh Raskar &amp; Joost Bonsen © Spring 2010 ~ Tue 6-8pm ~ http://imagingventures.media.mit.edu/ </a:t>
            </a:r>
          </a:p>
        </p:txBody>
      </p:sp>
      <p:sp>
        <p:nvSpPr>
          <p:cNvPr id="6" name="Slide Number Placeholder 5"/>
          <p:cNvSpPr>
            <a:spLocks noGrp="1"/>
          </p:cNvSpPr>
          <p:nvPr>
            <p:ph type="sldNum" sz="quarter" idx="12"/>
          </p:nvPr>
        </p:nvSpPr>
        <p:spPr/>
        <p:txBody>
          <a:bodyPr/>
          <a:lstStyle>
            <a:lvl1pPr>
              <a:defRPr smtClean="0">
                <a:latin typeface="Arial Unicode MS" pitchFamily="34" charset="-128"/>
              </a:defRPr>
            </a:lvl1pPr>
          </a:lstStyle>
          <a:p>
            <a:pPr>
              <a:defRPr/>
            </a:pPr>
            <a:fld id="{0C794786-0B3C-480D-8451-66041B46693E}" type="slidenum">
              <a:rPr lang="en-US"/>
              <a:pPr>
                <a:defRPr/>
              </a:pPr>
              <a:t>‹#›</a:t>
            </a:fld>
            <a:endParaRPr lang="en-US"/>
          </a:p>
        </p:txBody>
      </p:sp>
    </p:spTree>
    <p:extLst>
      <p:ext uri="{BB962C8B-B14F-4D97-AF65-F5344CB8AC3E}">
        <p14:creationId xmlns:p14="http://schemas.microsoft.com/office/powerpoint/2010/main" val="18000575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Unicode MS" pitchFamily="34" charset="-128"/>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Unicode MS" pitchFamily="34" charset="-128"/>
              </a:defRPr>
            </a:lvl1pPr>
          </a:lstStyle>
          <a:p>
            <a:pPr>
              <a:defRPr/>
            </a:pPr>
            <a:r>
              <a:rPr lang="en-US"/>
              <a:t>MAS.533 Imaging Ventures ~ Ramesh Raskar &amp; Joost Bonsen © Spring 2010 ~ Tue 6-8pm ~ http://imagingventures.media.mit.edu/ </a:t>
            </a:r>
          </a:p>
        </p:txBody>
      </p:sp>
      <p:sp>
        <p:nvSpPr>
          <p:cNvPr id="6" name="Slide Number Placeholder 5"/>
          <p:cNvSpPr>
            <a:spLocks noGrp="1"/>
          </p:cNvSpPr>
          <p:nvPr>
            <p:ph type="sldNum" sz="quarter" idx="12"/>
          </p:nvPr>
        </p:nvSpPr>
        <p:spPr/>
        <p:txBody>
          <a:bodyPr/>
          <a:lstStyle>
            <a:lvl1pPr>
              <a:defRPr smtClean="0">
                <a:latin typeface="Arial Unicode MS" pitchFamily="34" charset="-128"/>
              </a:defRPr>
            </a:lvl1pPr>
          </a:lstStyle>
          <a:p>
            <a:pPr>
              <a:defRPr/>
            </a:pPr>
            <a:fld id="{39F7F4CC-2991-4097-B3B2-30CB0F339EF0}" type="slidenum">
              <a:rPr lang="en-US"/>
              <a:pPr>
                <a:defRPr/>
              </a:pPr>
              <a:t>‹#›</a:t>
            </a:fld>
            <a:endParaRPr lang="en-US"/>
          </a:p>
        </p:txBody>
      </p:sp>
    </p:spTree>
    <p:extLst>
      <p:ext uri="{BB962C8B-B14F-4D97-AF65-F5344CB8AC3E}">
        <p14:creationId xmlns:p14="http://schemas.microsoft.com/office/powerpoint/2010/main" val="21822521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atin typeface="Arial Unicode MS" pitchFamily="34" charset="-128"/>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Unicode MS" pitchFamily="34" charset="-128"/>
              </a:defRPr>
            </a:lvl1pPr>
          </a:lstStyle>
          <a:p>
            <a:pPr>
              <a:defRPr/>
            </a:pPr>
            <a:r>
              <a:rPr lang="en-US"/>
              <a:t>MAS.533 Imaging Ventures ~ Ramesh Raskar &amp; Joost Bonsen © Spring 2010 ~ Tue 6-8pm ~ http://imagingventures.media.mit.edu/ </a:t>
            </a:r>
          </a:p>
        </p:txBody>
      </p:sp>
      <p:sp>
        <p:nvSpPr>
          <p:cNvPr id="6" name="Slide Number Placeholder 5"/>
          <p:cNvSpPr>
            <a:spLocks noGrp="1"/>
          </p:cNvSpPr>
          <p:nvPr>
            <p:ph type="sldNum" sz="quarter" idx="12"/>
          </p:nvPr>
        </p:nvSpPr>
        <p:spPr/>
        <p:txBody>
          <a:bodyPr/>
          <a:lstStyle>
            <a:lvl1pPr>
              <a:defRPr smtClean="0">
                <a:latin typeface="Arial Unicode MS" pitchFamily="34" charset="-128"/>
              </a:defRPr>
            </a:lvl1pPr>
          </a:lstStyle>
          <a:p>
            <a:pPr>
              <a:defRPr/>
            </a:pPr>
            <a:fld id="{00E01561-DF36-4E11-852D-6D90030D236E}" type="slidenum">
              <a:rPr lang="en-US"/>
              <a:pPr>
                <a:defRPr/>
              </a:pPr>
              <a:t>‹#›</a:t>
            </a:fld>
            <a:endParaRPr lang="en-US"/>
          </a:p>
        </p:txBody>
      </p:sp>
    </p:spTree>
    <p:extLst>
      <p:ext uri="{BB962C8B-B14F-4D97-AF65-F5344CB8AC3E}">
        <p14:creationId xmlns:p14="http://schemas.microsoft.com/office/powerpoint/2010/main" val="29975535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atin typeface="Arial Unicode MS" pitchFamily="34" charset="-128"/>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Unicode MS" pitchFamily="34" charset="-128"/>
              </a:defRPr>
            </a:lvl1pPr>
          </a:lstStyle>
          <a:p>
            <a:pPr>
              <a:defRPr/>
            </a:pPr>
            <a:r>
              <a:rPr lang="en-US"/>
              <a:t>MAS.533 Imaging Ventures ~ Ramesh Raskar &amp; Joost Bonsen © Spring 2010 ~ Tue 6-8pm ~ http://imagingventures.media.mit.edu/ </a:t>
            </a:r>
          </a:p>
        </p:txBody>
      </p:sp>
      <p:sp>
        <p:nvSpPr>
          <p:cNvPr id="7" name="Slide Number Placeholder 6"/>
          <p:cNvSpPr>
            <a:spLocks noGrp="1"/>
          </p:cNvSpPr>
          <p:nvPr>
            <p:ph type="sldNum" sz="quarter" idx="12"/>
          </p:nvPr>
        </p:nvSpPr>
        <p:spPr/>
        <p:txBody>
          <a:bodyPr/>
          <a:lstStyle>
            <a:lvl1pPr>
              <a:defRPr smtClean="0">
                <a:latin typeface="Arial Unicode MS" pitchFamily="34" charset="-128"/>
              </a:defRPr>
            </a:lvl1pPr>
          </a:lstStyle>
          <a:p>
            <a:pPr>
              <a:defRPr/>
            </a:pPr>
            <a:fld id="{6899A01F-03FD-4254-B8A1-344A40D363EE}" type="slidenum">
              <a:rPr lang="en-US"/>
              <a:pPr>
                <a:defRPr/>
              </a:pPr>
              <a:t>‹#›</a:t>
            </a:fld>
            <a:endParaRPr lang="en-US"/>
          </a:p>
        </p:txBody>
      </p:sp>
    </p:spTree>
    <p:extLst>
      <p:ext uri="{BB962C8B-B14F-4D97-AF65-F5344CB8AC3E}">
        <p14:creationId xmlns:p14="http://schemas.microsoft.com/office/powerpoint/2010/main" val="12786803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atin typeface="Arial Unicode MS" pitchFamily="34" charset="-128"/>
              </a:defRPr>
            </a:lvl1pPr>
          </a:lstStyle>
          <a:p>
            <a:pPr>
              <a:defRPr/>
            </a:pPr>
            <a:endParaRPr lang="en-US"/>
          </a:p>
        </p:txBody>
      </p:sp>
      <p:sp>
        <p:nvSpPr>
          <p:cNvPr id="8" name="Footer Placeholder 7"/>
          <p:cNvSpPr>
            <a:spLocks noGrp="1"/>
          </p:cNvSpPr>
          <p:nvPr>
            <p:ph type="ftr" sz="quarter" idx="11"/>
          </p:nvPr>
        </p:nvSpPr>
        <p:spPr/>
        <p:txBody>
          <a:bodyPr/>
          <a:lstStyle>
            <a:lvl1pPr>
              <a:defRPr smtClean="0">
                <a:latin typeface="Arial Unicode MS" pitchFamily="34" charset="-128"/>
              </a:defRPr>
            </a:lvl1pPr>
          </a:lstStyle>
          <a:p>
            <a:pPr>
              <a:defRPr/>
            </a:pPr>
            <a:r>
              <a:rPr lang="en-US"/>
              <a:t>MAS.533 Imaging Ventures ~ Ramesh Raskar &amp; Joost Bonsen © Spring 2010 ~ Tue 6-8pm ~ http://imagingventures.media.mit.edu/ </a:t>
            </a:r>
          </a:p>
        </p:txBody>
      </p:sp>
      <p:sp>
        <p:nvSpPr>
          <p:cNvPr id="9" name="Slide Number Placeholder 8"/>
          <p:cNvSpPr>
            <a:spLocks noGrp="1"/>
          </p:cNvSpPr>
          <p:nvPr>
            <p:ph type="sldNum" sz="quarter" idx="12"/>
          </p:nvPr>
        </p:nvSpPr>
        <p:spPr/>
        <p:txBody>
          <a:bodyPr/>
          <a:lstStyle>
            <a:lvl1pPr>
              <a:defRPr smtClean="0">
                <a:latin typeface="Arial Unicode MS" pitchFamily="34" charset="-128"/>
              </a:defRPr>
            </a:lvl1pPr>
          </a:lstStyle>
          <a:p>
            <a:pPr>
              <a:defRPr/>
            </a:pPr>
            <a:fld id="{A0E6F8E3-1E6E-4B5A-9CBB-4673F475AFA6}" type="slidenum">
              <a:rPr lang="en-US"/>
              <a:pPr>
                <a:defRPr/>
              </a:pPr>
              <a:t>‹#›</a:t>
            </a:fld>
            <a:endParaRPr lang="en-US"/>
          </a:p>
        </p:txBody>
      </p:sp>
    </p:spTree>
    <p:extLst>
      <p:ext uri="{BB962C8B-B14F-4D97-AF65-F5344CB8AC3E}">
        <p14:creationId xmlns:p14="http://schemas.microsoft.com/office/powerpoint/2010/main" val="24730013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atin typeface="Arial Unicode MS" pitchFamily="34" charset="-128"/>
              </a:defRPr>
            </a:lvl1pPr>
          </a:lstStyle>
          <a:p>
            <a:pPr>
              <a:defRPr/>
            </a:pPr>
            <a:endParaRPr lang="en-US"/>
          </a:p>
        </p:txBody>
      </p:sp>
      <p:sp>
        <p:nvSpPr>
          <p:cNvPr id="4" name="Footer Placeholder 3"/>
          <p:cNvSpPr>
            <a:spLocks noGrp="1"/>
          </p:cNvSpPr>
          <p:nvPr>
            <p:ph type="ftr" sz="quarter" idx="11"/>
          </p:nvPr>
        </p:nvSpPr>
        <p:spPr/>
        <p:txBody>
          <a:bodyPr/>
          <a:lstStyle>
            <a:lvl1pPr>
              <a:defRPr smtClean="0">
                <a:latin typeface="Arial Unicode MS" pitchFamily="34" charset="-128"/>
              </a:defRPr>
            </a:lvl1pPr>
          </a:lstStyle>
          <a:p>
            <a:pPr>
              <a:defRPr/>
            </a:pPr>
            <a:r>
              <a:rPr lang="en-US"/>
              <a:t>MAS.533 Imaging Ventures ~ Ramesh Raskar &amp; Joost Bonsen © Spring 2010 ~ Tue 6-8pm ~ http://imagingventures.media.mit.edu/ </a:t>
            </a:r>
          </a:p>
        </p:txBody>
      </p:sp>
      <p:sp>
        <p:nvSpPr>
          <p:cNvPr id="5" name="Slide Number Placeholder 4"/>
          <p:cNvSpPr>
            <a:spLocks noGrp="1"/>
          </p:cNvSpPr>
          <p:nvPr>
            <p:ph type="sldNum" sz="quarter" idx="12"/>
          </p:nvPr>
        </p:nvSpPr>
        <p:spPr/>
        <p:txBody>
          <a:bodyPr/>
          <a:lstStyle>
            <a:lvl1pPr>
              <a:defRPr smtClean="0">
                <a:latin typeface="Arial Unicode MS" pitchFamily="34" charset="-128"/>
              </a:defRPr>
            </a:lvl1pPr>
          </a:lstStyle>
          <a:p>
            <a:pPr>
              <a:defRPr/>
            </a:pPr>
            <a:fld id="{69C03EB6-F524-496E-8825-F9A6777E338F}" type="slidenum">
              <a:rPr lang="en-US"/>
              <a:pPr>
                <a:defRPr/>
              </a:pPr>
              <a:t>‹#›</a:t>
            </a:fld>
            <a:endParaRPr lang="en-US"/>
          </a:p>
        </p:txBody>
      </p:sp>
    </p:spTree>
    <p:extLst>
      <p:ext uri="{BB962C8B-B14F-4D97-AF65-F5344CB8AC3E}">
        <p14:creationId xmlns:p14="http://schemas.microsoft.com/office/powerpoint/2010/main" val="3303561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Arial Unicode MS" pitchFamily="34" charset="-128"/>
              </a:defRPr>
            </a:lvl1pPr>
          </a:lstStyle>
          <a:p>
            <a:pPr>
              <a:defRPr/>
            </a:pPr>
            <a:endParaRPr lang="en-US"/>
          </a:p>
        </p:txBody>
      </p:sp>
      <p:sp>
        <p:nvSpPr>
          <p:cNvPr id="3" name="Footer Placeholder 2"/>
          <p:cNvSpPr>
            <a:spLocks noGrp="1"/>
          </p:cNvSpPr>
          <p:nvPr>
            <p:ph type="ftr" sz="quarter" idx="11"/>
          </p:nvPr>
        </p:nvSpPr>
        <p:spPr/>
        <p:txBody>
          <a:bodyPr/>
          <a:lstStyle>
            <a:lvl1pPr>
              <a:defRPr smtClean="0">
                <a:latin typeface="Arial Unicode MS" pitchFamily="34" charset="-128"/>
              </a:defRPr>
            </a:lvl1pPr>
          </a:lstStyle>
          <a:p>
            <a:pPr>
              <a:defRPr/>
            </a:pPr>
            <a:r>
              <a:rPr lang="en-US"/>
              <a:t>MAS.533 Imaging Ventures ~ Ramesh Raskar &amp; Joost Bonsen © Spring 2010 ~ Tue 6-8pm ~ http://imagingventures.media.mit.edu/ </a:t>
            </a:r>
          </a:p>
        </p:txBody>
      </p:sp>
      <p:sp>
        <p:nvSpPr>
          <p:cNvPr id="4" name="Slide Number Placeholder 3"/>
          <p:cNvSpPr>
            <a:spLocks noGrp="1"/>
          </p:cNvSpPr>
          <p:nvPr>
            <p:ph type="sldNum" sz="quarter" idx="12"/>
          </p:nvPr>
        </p:nvSpPr>
        <p:spPr/>
        <p:txBody>
          <a:bodyPr/>
          <a:lstStyle>
            <a:lvl1pPr>
              <a:defRPr smtClean="0">
                <a:latin typeface="Arial Unicode MS" pitchFamily="34" charset="-128"/>
              </a:defRPr>
            </a:lvl1pPr>
          </a:lstStyle>
          <a:p>
            <a:pPr>
              <a:defRPr/>
            </a:pPr>
            <a:fld id="{8509FABA-4E5F-47E9-ABB7-D67E65AD5242}" type="slidenum">
              <a:rPr lang="en-US"/>
              <a:pPr>
                <a:defRPr/>
              </a:pPr>
              <a:t>‹#›</a:t>
            </a:fld>
            <a:endParaRPr lang="en-US"/>
          </a:p>
        </p:txBody>
      </p:sp>
    </p:spTree>
    <p:extLst>
      <p:ext uri="{BB962C8B-B14F-4D97-AF65-F5344CB8AC3E}">
        <p14:creationId xmlns:p14="http://schemas.microsoft.com/office/powerpoint/2010/main" val="29144215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Unicode MS" pitchFamily="34" charset="-128"/>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Unicode MS" pitchFamily="34" charset="-128"/>
              </a:defRPr>
            </a:lvl1pPr>
          </a:lstStyle>
          <a:p>
            <a:pPr>
              <a:defRPr/>
            </a:pPr>
            <a:r>
              <a:rPr lang="en-US"/>
              <a:t>MAS.533 Imaging Ventures ~ Ramesh Raskar &amp; Joost Bonsen © Spring 2010 ~ Tue 6-8pm ~ http://imagingventures.media.mit.edu/ </a:t>
            </a:r>
          </a:p>
        </p:txBody>
      </p:sp>
      <p:sp>
        <p:nvSpPr>
          <p:cNvPr id="7" name="Slide Number Placeholder 6"/>
          <p:cNvSpPr>
            <a:spLocks noGrp="1"/>
          </p:cNvSpPr>
          <p:nvPr>
            <p:ph type="sldNum" sz="quarter" idx="12"/>
          </p:nvPr>
        </p:nvSpPr>
        <p:spPr/>
        <p:txBody>
          <a:bodyPr/>
          <a:lstStyle>
            <a:lvl1pPr>
              <a:defRPr smtClean="0">
                <a:latin typeface="Arial Unicode MS" pitchFamily="34" charset="-128"/>
              </a:defRPr>
            </a:lvl1pPr>
          </a:lstStyle>
          <a:p>
            <a:pPr>
              <a:defRPr/>
            </a:pPr>
            <a:fld id="{C84F520C-8280-45AA-B808-64D32CFD8074}" type="slidenum">
              <a:rPr lang="en-US"/>
              <a:pPr>
                <a:defRPr/>
              </a:pPr>
              <a:t>‹#›</a:t>
            </a:fld>
            <a:endParaRPr lang="en-US"/>
          </a:p>
        </p:txBody>
      </p:sp>
    </p:spTree>
    <p:extLst>
      <p:ext uri="{BB962C8B-B14F-4D97-AF65-F5344CB8AC3E}">
        <p14:creationId xmlns:p14="http://schemas.microsoft.com/office/powerpoint/2010/main" val="40461246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Unicode MS" pitchFamily="34" charset="-128"/>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Unicode MS" pitchFamily="34" charset="-128"/>
              </a:defRPr>
            </a:lvl1pPr>
          </a:lstStyle>
          <a:p>
            <a:pPr>
              <a:defRPr/>
            </a:pPr>
            <a:r>
              <a:rPr lang="en-US"/>
              <a:t>MAS.533 Imaging Ventures ~ Ramesh Raskar &amp; Joost Bonsen © Spring 2010 ~ Tue 6-8pm ~ http://imagingventures.media.mit.edu/ </a:t>
            </a:r>
          </a:p>
        </p:txBody>
      </p:sp>
      <p:sp>
        <p:nvSpPr>
          <p:cNvPr id="7" name="Slide Number Placeholder 6"/>
          <p:cNvSpPr>
            <a:spLocks noGrp="1"/>
          </p:cNvSpPr>
          <p:nvPr>
            <p:ph type="sldNum" sz="quarter" idx="12"/>
          </p:nvPr>
        </p:nvSpPr>
        <p:spPr/>
        <p:txBody>
          <a:bodyPr/>
          <a:lstStyle>
            <a:lvl1pPr>
              <a:defRPr smtClean="0">
                <a:latin typeface="Arial Unicode MS" pitchFamily="34" charset="-128"/>
              </a:defRPr>
            </a:lvl1pPr>
          </a:lstStyle>
          <a:p>
            <a:pPr>
              <a:defRPr/>
            </a:pPr>
            <a:fld id="{DB25722F-0944-4718-9824-41BB3EBC97C8}" type="slidenum">
              <a:rPr lang="en-US"/>
              <a:pPr>
                <a:defRPr/>
              </a:pPr>
              <a:t>‹#›</a:t>
            </a:fld>
            <a:endParaRPr lang="en-US"/>
          </a:p>
        </p:txBody>
      </p:sp>
    </p:spTree>
    <p:extLst>
      <p:ext uri="{BB962C8B-B14F-4D97-AF65-F5344CB8AC3E}">
        <p14:creationId xmlns:p14="http://schemas.microsoft.com/office/powerpoint/2010/main" val="22685773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Unicode MS" pitchFamily="34" charset="-128"/>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Unicode MS" pitchFamily="34" charset="-128"/>
              </a:defRPr>
            </a:lvl1pPr>
          </a:lstStyle>
          <a:p>
            <a:pPr>
              <a:defRPr/>
            </a:pPr>
            <a:r>
              <a:rPr lang="en-US"/>
              <a:t>MAS.533 Imaging Ventures ~ Ramesh Raskar &amp; Joost Bonsen © Spring 2010 ~ Tue 6-8pm ~ http://imagingventures.media.mit.edu/ </a:t>
            </a:r>
          </a:p>
        </p:txBody>
      </p:sp>
      <p:sp>
        <p:nvSpPr>
          <p:cNvPr id="6" name="Slide Number Placeholder 5"/>
          <p:cNvSpPr>
            <a:spLocks noGrp="1"/>
          </p:cNvSpPr>
          <p:nvPr>
            <p:ph type="sldNum" sz="quarter" idx="12"/>
          </p:nvPr>
        </p:nvSpPr>
        <p:spPr/>
        <p:txBody>
          <a:bodyPr/>
          <a:lstStyle>
            <a:lvl1pPr>
              <a:defRPr smtClean="0">
                <a:latin typeface="Arial Unicode MS" pitchFamily="34" charset="-128"/>
              </a:defRPr>
            </a:lvl1pPr>
          </a:lstStyle>
          <a:p>
            <a:pPr>
              <a:defRPr/>
            </a:pPr>
            <a:fld id="{0C74C1F3-D871-4EF2-9046-C87C0E84D0C1}" type="slidenum">
              <a:rPr lang="en-US"/>
              <a:pPr>
                <a:defRPr/>
              </a:pPr>
              <a:t>‹#›</a:t>
            </a:fld>
            <a:endParaRPr lang="en-US"/>
          </a:p>
        </p:txBody>
      </p:sp>
    </p:spTree>
    <p:extLst>
      <p:ext uri="{BB962C8B-B14F-4D97-AF65-F5344CB8AC3E}">
        <p14:creationId xmlns:p14="http://schemas.microsoft.com/office/powerpoint/2010/main" val="580516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524000"/>
            <a:ext cx="411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11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192088" y="6565900"/>
            <a:ext cx="1293812" cy="228600"/>
          </a:xfrm>
          <a:prstGeom prst="rect">
            <a:avLst/>
          </a:prstGeom>
        </p:spPr>
        <p:txBody>
          <a:bodyPr/>
          <a:lstStyle>
            <a:lvl1pPr eaLnBrk="0" hangingPunct="0">
              <a:defRPr sz="1200" b="1">
                <a:solidFill>
                  <a:srgbClr val="000000"/>
                </a:solidFill>
                <a:latin typeface="Arial" charset="0"/>
                <a:ea typeface="+mn-ea"/>
              </a:defRPr>
            </a:lvl1pPr>
          </a:lstStyle>
          <a:p>
            <a:pPr>
              <a:defRPr/>
            </a:pPr>
            <a:fld id="{905778CC-3C9F-4EDB-9480-6D623B2BB3CB}" type="slidenum">
              <a:rPr lang="en-US"/>
              <a:pPr>
                <a:defRPr/>
              </a:pPr>
              <a:t>‹#›</a:t>
            </a:fld>
            <a:endParaRPr lang="en-US"/>
          </a:p>
        </p:txBody>
      </p:sp>
    </p:spTree>
    <p:extLst>
      <p:ext uri="{BB962C8B-B14F-4D97-AF65-F5344CB8AC3E}">
        <p14:creationId xmlns:p14="http://schemas.microsoft.com/office/powerpoint/2010/main" val="22864290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Unicode MS" pitchFamily="34" charset="-128"/>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Unicode MS" pitchFamily="34" charset="-128"/>
              </a:defRPr>
            </a:lvl1pPr>
          </a:lstStyle>
          <a:p>
            <a:pPr>
              <a:defRPr/>
            </a:pPr>
            <a:r>
              <a:rPr lang="en-US"/>
              <a:t>MAS.533 Imaging Ventures ~ Ramesh Raskar &amp; Joost Bonsen © Spring 2010 ~ Tue 6-8pm ~ http://imagingventures.media.mit.edu/ </a:t>
            </a:r>
          </a:p>
        </p:txBody>
      </p:sp>
      <p:sp>
        <p:nvSpPr>
          <p:cNvPr id="6" name="Slide Number Placeholder 5"/>
          <p:cNvSpPr>
            <a:spLocks noGrp="1"/>
          </p:cNvSpPr>
          <p:nvPr>
            <p:ph type="sldNum" sz="quarter" idx="12"/>
          </p:nvPr>
        </p:nvSpPr>
        <p:spPr/>
        <p:txBody>
          <a:bodyPr/>
          <a:lstStyle>
            <a:lvl1pPr>
              <a:defRPr smtClean="0">
                <a:latin typeface="Arial Unicode MS" pitchFamily="34" charset="-128"/>
              </a:defRPr>
            </a:lvl1pPr>
          </a:lstStyle>
          <a:p>
            <a:pPr>
              <a:defRPr/>
            </a:pPr>
            <a:fld id="{3094167A-9EC8-42AF-BACC-D80584F8FDAD}" type="slidenum">
              <a:rPr lang="en-US"/>
              <a:pPr>
                <a:defRPr/>
              </a:pPr>
              <a:t>‹#›</a:t>
            </a:fld>
            <a:endParaRPr lang="en-US"/>
          </a:p>
        </p:txBody>
      </p:sp>
    </p:spTree>
    <p:extLst>
      <p:ext uri="{BB962C8B-B14F-4D97-AF65-F5344CB8AC3E}">
        <p14:creationId xmlns:p14="http://schemas.microsoft.com/office/powerpoint/2010/main" val="36701888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atin typeface="Arial Unicode MS"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Unicode MS"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Unicode MS" pitchFamily="34" charset="-128"/>
              </a:defRPr>
            </a:lvl1pPr>
          </a:lstStyle>
          <a:p>
            <a:pPr>
              <a:defRPr/>
            </a:pPr>
            <a:fld id="{A3C1AB16-1A53-4EBE-A169-84278A7088E4}" type="slidenum">
              <a:rPr lang="en-US"/>
              <a:pPr>
                <a:defRPr/>
              </a:pPr>
              <a:t>‹#›</a:t>
            </a:fld>
            <a:endParaRPr lang="en-US"/>
          </a:p>
        </p:txBody>
      </p:sp>
    </p:spTree>
    <p:extLst>
      <p:ext uri="{BB962C8B-B14F-4D97-AF65-F5344CB8AC3E}">
        <p14:creationId xmlns:p14="http://schemas.microsoft.com/office/powerpoint/2010/main" val="31638738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Unicode MS"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Unicode MS"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Unicode MS" pitchFamily="34" charset="-128"/>
              </a:defRPr>
            </a:lvl1pPr>
          </a:lstStyle>
          <a:p>
            <a:pPr>
              <a:defRPr/>
            </a:pPr>
            <a:fld id="{0E61E1C3-0456-4D54-A3A2-0D91ED40DB69}" type="slidenum">
              <a:rPr lang="en-US"/>
              <a:pPr>
                <a:defRPr/>
              </a:pPr>
              <a:t>‹#›</a:t>
            </a:fld>
            <a:endParaRPr lang="en-US"/>
          </a:p>
        </p:txBody>
      </p:sp>
    </p:spTree>
    <p:extLst>
      <p:ext uri="{BB962C8B-B14F-4D97-AF65-F5344CB8AC3E}">
        <p14:creationId xmlns:p14="http://schemas.microsoft.com/office/powerpoint/2010/main" val="6025231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Unicode MS"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Unicode MS"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Unicode MS" pitchFamily="34" charset="-128"/>
              </a:defRPr>
            </a:lvl1pPr>
          </a:lstStyle>
          <a:p>
            <a:pPr>
              <a:defRPr/>
            </a:pPr>
            <a:fld id="{69A0F1CB-2287-4193-925A-4ABEEA10E656}" type="slidenum">
              <a:rPr lang="en-US"/>
              <a:pPr>
                <a:defRPr/>
              </a:pPr>
              <a:t>‹#›</a:t>
            </a:fld>
            <a:endParaRPr lang="en-US"/>
          </a:p>
        </p:txBody>
      </p:sp>
    </p:spTree>
    <p:extLst>
      <p:ext uri="{BB962C8B-B14F-4D97-AF65-F5344CB8AC3E}">
        <p14:creationId xmlns:p14="http://schemas.microsoft.com/office/powerpoint/2010/main" val="8142572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Arial Unicode MS"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Unicode MS"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Unicode MS" pitchFamily="34" charset="-128"/>
              </a:defRPr>
            </a:lvl1pPr>
          </a:lstStyle>
          <a:p>
            <a:pPr>
              <a:defRPr/>
            </a:pPr>
            <a:fld id="{B51AA1DF-ACDF-4E25-96C7-CF516EC0A0D5}" type="slidenum">
              <a:rPr lang="en-US"/>
              <a:pPr>
                <a:defRPr/>
              </a:pPr>
              <a:t>‹#›</a:t>
            </a:fld>
            <a:endParaRPr lang="en-US"/>
          </a:p>
        </p:txBody>
      </p:sp>
    </p:spTree>
    <p:extLst>
      <p:ext uri="{BB962C8B-B14F-4D97-AF65-F5344CB8AC3E}">
        <p14:creationId xmlns:p14="http://schemas.microsoft.com/office/powerpoint/2010/main" val="16654260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atin typeface="Arial Unicode MS"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Unicode MS"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Unicode MS" pitchFamily="34" charset="-128"/>
              </a:defRPr>
            </a:lvl1pPr>
          </a:lstStyle>
          <a:p>
            <a:pPr>
              <a:defRPr/>
            </a:pPr>
            <a:fld id="{AD367094-E7A2-4949-9977-DFEC4DAC88C0}" type="slidenum">
              <a:rPr lang="en-US"/>
              <a:pPr>
                <a:defRPr/>
              </a:pPr>
              <a:t>‹#›</a:t>
            </a:fld>
            <a:endParaRPr lang="en-US"/>
          </a:p>
        </p:txBody>
      </p:sp>
    </p:spTree>
    <p:extLst>
      <p:ext uri="{BB962C8B-B14F-4D97-AF65-F5344CB8AC3E}">
        <p14:creationId xmlns:p14="http://schemas.microsoft.com/office/powerpoint/2010/main" val="15372468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atin typeface="Arial Unicode MS"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Unicode MS"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Unicode MS" pitchFamily="34" charset="-128"/>
              </a:defRPr>
            </a:lvl1pPr>
          </a:lstStyle>
          <a:p>
            <a:pPr>
              <a:defRPr/>
            </a:pPr>
            <a:fld id="{5971221F-7632-49BC-9953-277C8D0F5AAD}" type="slidenum">
              <a:rPr lang="en-US"/>
              <a:pPr>
                <a:defRPr/>
              </a:pPr>
              <a:t>‹#›</a:t>
            </a:fld>
            <a:endParaRPr lang="en-US"/>
          </a:p>
        </p:txBody>
      </p:sp>
    </p:spTree>
    <p:extLst>
      <p:ext uri="{BB962C8B-B14F-4D97-AF65-F5344CB8AC3E}">
        <p14:creationId xmlns:p14="http://schemas.microsoft.com/office/powerpoint/2010/main" val="8863557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Unicode MS"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Unicode MS"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Unicode MS" pitchFamily="34" charset="-128"/>
              </a:defRPr>
            </a:lvl1pPr>
          </a:lstStyle>
          <a:p>
            <a:pPr>
              <a:defRPr/>
            </a:pPr>
            <a:fld id="{B9D2D510-A66A-4BEB-A151-D5673F8CBB58}" type="slidenum">
              <a:rPr lang="en-US"/>
              <a:pPr>
                <a:defRPr/>
              </a:pPr>
              <a:t>‹#›</a:t>
            </a:fld>
            <a:endParaRPr lang="en-US"/>
          </a:p>
        </p:txBody>
      </p:sp>
    </p:spTree>
    <p:extLst>
      <p:ext uri="{BB962C8B-B14F-4D97-AF65-F5344CB8AC3E}">
        <p14:creationId xmlns:p14="http://schemas.microsoft.com/office/powerpoint/2010/main" val="27363615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Unicode MS"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Unicode MS"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Unicode MS" pitchFamily="34" charset="-128"/>
              </a:defRPr>
            </a:lvl1pPr>
          </a:lstStyle>
          <a:p>
            <a:pPr>
              <a:defRPr/>
            </a:pPr>
            <a:fld id="{0FF7C612-CD16-413E-A86B-FB143AF20FD6}" type="slidenum">
              <a:rPr lang="en-US"/>
              <a:pPr>
                <a:defRPr/>
              </a:pPr>
              <a:t>‹#›</a:t>
            </a:fld>
            <a:endParaRPr lang="en-US"/>
          </a:p>
        </p:txBody>
      </p:sp>
    </p:spTree>
    <p:extLst>
      <p:ext uri="{BB962C8B-B14F-4D97-AF65-F5344CB8AC3E}">
        <p14:creationId xmlns:p14="http://schemas.microsoft.com/office/powerpoint/2010/main" val="19238747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Unicode MS"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Unicode MS"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Unicode MS" pitchFamily="34" charset="-128"/>
              </a:defRPr>
            </a:lvl1pPr>
          </a:lstStyle>
          <a:p>
            <a:pPr>
              <a:defRPr/>
            </a:pPr>
            <a:fld id="{0A942BED-03F7-4AC3-AE5D-BCA245740679}" type="slidenum">
              <a:rPr lang="en-US"/>
              <a:pPr>
                <a:defRPr/>
              </a:pPr>
              <a:t>‹#›</a:t>
            </a:fld>
            <a:endParaRPr lang="en-US"/>
          </a:p>
        </p:txBody>
      </p:sp>
    </p:spTree>
    <p:extLst>
      <p:ext uri="{BB962C8B-B14F-4D97-AF65-F5344CB8AC3E}">
        <p14:creationId xmlns:p14="http://schemas.microsoft.com/office/powerpoint/2010/main" val="2729622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192088" y="6565900"/>
            <a:ext cx="1293812" cy="228600"/>
          </a:xfrm>
          <a:prstGeom prst="rect">
            <a:avLst/>
          </a:prstGeom>
        </p:spPr>
        <p:txBody>
          <a:bodyPr/>
          <a:lstStyle>
            <a:lvl1pPr eaLnBrk="0" hangingPunct="0">
              <a:defRPr sz="1200" b="1">
                <a:solidFill>
                  <a:srgbClr val="000000"/>
                </a:solidFill>
                <a:latin typeface="Arial" charset="0"/>
                <a:ea typeface="+mn-ea"/>
              </a:defRPr>
            </a:lvl1pPr>
          </a:lstStyle>
          <a:p>
            <a:pPr>
              <a:defRPr/>
            </a:pPr>
            <a:fld id="{8577A698-77FA-4975-9043-CD566F5BB4E7}" type="slidenum">
              <a:rPr lang="en-US"/>
              <a:pPr>
                <a:defRPr/>
              </a:pPr>
              <a:t>‹#›</a:t>
            </a:fld>
            <a:endParaRPr lang="en-US"/>
          </a:p>
        </p:txBody>
      </p:sp>
    </p:spTree>
    <p:extLst>
      <p:ext uri="{BB962C8B-B14F-4D97-AF65-F5344CB8AC3E}">
        <p14:creationId xmlns:p14="http://schemas.microsoft.com/office/powerpoint/2010/main" val="26342023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Unicode MS"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Unicode MS"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Unicode MS" pitchFamily="34" charset="-128"/>
              </a:defRPr>
            </a:lvl1pPr>
          </a:lstStyle>
          <a:p>
            <a:pPr>
              <a:defRPr/>
            </a:pPr>
            <a:fld id="{3E922874-8F1C-49AB-82D5-79987007012B}" type="slidenum">
              <a:rPr lang="en-US"/>
              <a:pPr>
                <a:defRPr/>
              </a:pPr>
              <a:t>‹#›</a:t>
            </a:fld>
            <a:endParaRPr lang="en-US"/>
          </a:p>
        </p:txBody>
      </p:sp>
    </p:spTree>
    <p:extLst>
      <p:ext uri="{BB962C8B-B14F-4D97-AF65-F5344CB8AC3E}">
        <p14:creationId xmlns:p14="http://schemas.microsoft.com/office/powerpoint/2010/main" val="7706574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Unicode MS"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Unicode MS"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Unicode MS" pitchFamily="34" charset="-128"/>
              </a:defRPr>
            </a:lvl1pPr>
          </a:lstStyle>
          <a:p>
            <a:pPr>
              <a:defRPr/>
            </a:pPr>
            <a:fld id="{73024AAD-A1EE-4119-A7D8-21DC58B10499}" type="slidenum">
              <a:rPr lang="en-US"/>
              <a:pPr>
                <a:defRPr/>
              </a:pPr>
              <a:t>‹#›</a:t>
            </a:fld>
            <a:endParaRPr lang="en-US"/>
          </a:p>
        </p:txBody>
      </p:sp>
    </p:spTree>
    <p:extLst>
      <p:ext uri="{BB962C8B-B14F-4D97-AF65-F5344CB8AC3E}">
        <p14:creationId xmlns:p14="http://schemas.microsoft.com/office/powerpoint/2010/main" val="34664004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34268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849ED36F-7265-4451-8C6A-8DBE85A1611A}" type="datetimeFigureOut">
              <a:rPr lang="en-US"/>
              <a:pPr>
                <a:defRPr/>
              </a:pPr>
              <a:t>7/8/2011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5748C516-4B8E-4803-B8EB-D898149D3510}" type="slidenum">
              <a:rPr lang="en-US"/>
              <a:pPr>
                <a:defRPr/>
              </a:pPr>
              <a:t>‹#›</a:t>
            </a:fld>
            <a:endParaRPr lang="en-US"/>
          </a:p>
        </p:txBody>
      </p:sp>
    </p:spTree>
    <p:extLst>
      <p:ext uri="{BB962C8B-B14F-4D97-AF65-F5344CB8AC3E}">
        <p14:creationId xmlns:p14="http://schemas.microsoft.com/office/powerpoint/2010/main" val="388117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58969486-EE3D-4062-A861-32D1804EF424}" type="datetimeFigureOut">
              <a:rPr lang="en-US"/>
              <a:pPr>
                <a:defRPr/>
              </a:pPr>
              <a:t>7/8/2011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C5AC0DE5-4A8B-445E-9C0D-643E5678BCF6}" type="slidenum">
              <a:rPr lang="en-US"/>
              <a:pPr>
                <a:defRPr/>
              </a:pPr>
              <a:t>‹#›</a:t>
            </a:fld>
            <a:endParaRPr lang="en-US"/>
          </a:p>
        </p:txBody>
      </p:sp>
    </p:spTree>
    <p:extLst>
      <p:ext uri="{BB962C8B-B14F-4D97-AF65-F5344CB8AC3E}">
        <p14:creationId xmlns:p14="http://schemas.microsoft.com/office/powerpoint/2010/main" val="15380543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FA89E88E-2506-464F-896A-AE0A99394119}" type="datetimeFigureOut">
              <a:rPr lang="en-US"/>
              <a:pPr>
                <a:defRPr/>
              </a:pPr>
              <a:t>7/8/2011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4197B6A0-D822-4D2F-BE2C-ED42D78AB6A0}" type="slidenum">
              <a:rPr lang="en-US"/>
              <a:pPr>
                <a:defRPr/>
              </a:pPr>
              <a:t>‹#›</a:t>
            </a:fld>
            <a:endParaRPr lang="en-US"/>
          </a:p>
        </p:txBody>
      </p:sp>
    </p:spTree>
    <p:extLst>
      <p:ext uri="{BB962C8B-B14F-4D97-AF65-F5344CB8AC3E}">
        <p14:creationId xmlns:p14="http://schemas.microsoft.com/office/powerpoint/2010/main" val="33308279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53C8D3DB-46EF-47D0-B83A-06383BF69D32}" type="datetimeFigureOut">
              <a:rPr lang="en-US"/>
              <a:pPr>
                <a:defRPr/>
              </a:pPr>
              <a:t>7/8/2011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298CBF83-03F8-43F0-BF16-7A045F5F25C2}" type="slidenum">
              <a:rPr lang="en-US"/>
              <a:pPr>
                <a:defRPr/>
              </a:pPr>
              <a:t>‹#›</a:t>
            </a:fld>
            <a:endParaRPr lang="en-US"/>
          </a:p>
        </p:txBody>
      </p:sp>
    </p:spTree>
    <p:extLst>
      <p:ext uri="{BB962C8B-B14F-4D97-AF65-F5344CB8AC3E}">
        <p14:creationId xmlns:p14="http://schemas.microsoft.com/office/powerpoint/2010/main" val="22927282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E3BE1038-81AB-4DD4-830F-182FB3CA465D}" type="datetimeFigureOut">
              <a:rPr lang="en-US"/>
              <a:pPr>
                <a:defRPr/>
              </a:pPr>
              <a:t>7/8/2011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658E0882-5BCB-49CD-99B2-E6C756F5A276}" type="slidenum">
              <a:rPr lang="en-US"/>
              <a:pPr>
                <a:defRPr/>
              </a:pPr>
              <a:t>‹#›</a:t>
            </a:fld>
            <a:endParaRPr lang="en-US"/>
          </a:p>
        </p:txBody>
      </p:sp>
    </p:spTree>
    <p:extLst>
      <p:ext uri="{BB962C8B-B14F-4D97-AF65-F5344CB8AC3E}">
        <p14:creationId xmlns:p14="http://schemas.microsoft.com/office/powerpoint/2010/main" val="21518388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22AA574D-BE8C-49A9-9F0C-8AB191B2CDC7}" type="datetimeFigureOut">
              <a:rPr lang="en-US"/>
              <a:pPr>
                <a:defRPr/>
              </a:pPr>
              <a:t>7/8/2011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C6A054FA-8536-4345-BED3-76EF0624E150}" type="slidenum">
              <a:rPr lang="en-US"/>
              <a:pPr>
                <a:defRPr/>
              </a:pPr>
              <a:t>‹#›</a:t>
            </a:fld>
            <a:endParaRPr lang="en-US"/>
          </a:p>
        </p:txBody>
      </p:sp>
    </p:spTree>
    <p:extLst>
      <p:ext uri="{BB962C8B-B14F-4D97-AF65-F5344CB8AC3E}">
        <p14:creationId xmlns:p14="http://schemas.microsoft.com/office/powerpoint/2010/main" val="33441779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80A2167B-981A-43A2-B535-030CD4BF7D6D}" type="datetimeFigureOut">
              <a:rPr lang="en-US"/>
              <a:pPr>
                <a:defRPr/>
              </a:pPr>
              <a:t>7/8/2011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E13F8F19-23C4-4E2B-91C4-DC6D1FB53A3F}" type="slidenum">
              <a:rPr lang="en-US"/>
              <a:pPr>
                <a:defRPr/>
              </a:pPr>
              <a:t>‹#›</a:t>
            </a:fld>
            <a:endParaRPr lang="en-US"/>
          </a:p>
        </p:txBody>
      </p:sp>
    </p:spTree>
    <p:extLst>
      <p:ext uri="{BB962C8B-B14F-4D97-AF65-F5344CB8AC3E}">
        <p14:creationId xmlns:p14="http://schemas.microsoft.com/office/powerpoint/2010/main" val="2470735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192088" y="6565900"/>
            <a:ext cx="1293812" cy="228600"/>
          </a:xfrm>
          <a:prstGeom prst="rect">
            <a:avLst/>
          </a:prstGeom>
        </p:spPr>
        <p:txBody>
          <a:bodyPr/>
          <a:lstStyle>
            <a:lvl1pPr eaLnBrk="0" hangingPunct="0">
              <a:defRPr sz="1200" b="1">
                <a:solidFill>
                  <a:srgbClr val="000000"/>
                </a:solidFill>
                <a:latin typeface="Arial" charset="0"/>
                <a:ea typeface="+mn-ea"/>
              </a:defRPr>
            </a:lvl1pPr>
          </a:lstStyle>
          <a:p>
            <a:pPr>
              <a:defRPr/>
            </a:pPr>
            <a:fld id="{19EA7C63-935E-49E5-84C0-96E241F183B6}" type="slidenum">
              <a:rPr lang="en-US"/>
              <a:pPr>
                <a:defRPr/>
              </a:pPr>
              <a:t>‹#›</a:t>
            </a:fld>
            <a:endParaRPr lang="en-US"/>
          </a:p>
        </p:txBody>
      </p:sp>
    </p:spTree>
    <p:extLst>
      <p:ext uri="{BB962C8B-B14F-4D97-AF65-F5344CB8AC3E}">
        <p14:creationId xmlns:p14="http://schemas.microsoft.com/office/powerpoint/2010/main" val="8418912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9D73E460-2D91-4ACB-A3BE-D1A51EA51B84}" type="datetimeFigureOut">
              <a:rPr lang="en-US"/>
              <a:pPr>
                <a:defRPr/>
              </a:pPr>
              <a:t>7/8/2011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926DBCC7-5524-46BD-ACE4-AD5BF52CA3B8}" type="slidenum">
              <a:rPr lang="en-US"/>
              <a:pPr>
                <a:defRPr/>
              </a:pPr>
              <a:t>‹#›</a:t>
            </a:fld>
            <a:endParaRPr lang="en-US"/>
          </a:p>
        </p:txBody>
      </p:sp>
    </p:spTree>
    <p:extLst>
      <p:ext uri="{BB962C8B-B14F-4D97-AF65-F5344CB8AC3E}">
        <p14:creationId xmlns:p14="http://schemas.microsoft.com/office/powerpoint/2010/main" val="38172948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B881EB1A-2042-4413-A938-AEE75124292D}" type="datetimeFigureOut">
              <a:rPr lang="en-US"/>
              <a:pPr>
                <a:defRPr/>
              </a:pPr>
              <a:t>7/8/2011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A323BE27-0690-457E-B283-A5D8D0C62EF2}" type="slidenum">
              <a:rPr lang="en-US"/>
              <a:pPr>
                <a:defRPr/>
              </a:pPr>
              <a:t>‹#›</a:t>
            </a:fld>
            <a:endParaRPr lang="en-US"/>
          </a:p>
        </p:txBody>
      </p:sp>
    </p:spTree>
    <p:extLst>
      <p:ext uri="{BB962C8B-B14F-4D97-AF65-F5344CB8AC3E}">
        <p14:creationId xmlns:p14="http://schemas.microsoft.com/office/powerpoint/2010/main" val="31568529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36E86DB6-0218-4FB0-A32D-AB31DDAAADC8}" type="datetimeFigureOut">
              <a:rPr lang="en-US"/>
              <a:pPr>
                <a:defRPr/>
              </a:pPr>
              <a:t>7/8/2011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D9E65554-B357-401C-A5E1-D964C0F53F0C}" type="slidenum">
              <a:rPr lang="en-US"/>
              <a:pPr>
                <a:defRPr/>
              </a:pPr>
              <a:t>‹#›</a:t>
            </a:fld>
            <a:endParaRPr lang="en-US"/>
          </a:p>
        </p:txBody>
      </p:sp>
    </p:spTree>
    <p:extLst>
      <p:ext uri="{BB962C8B-B14F-4D97-AF65-F5344CB8AC3E}">
        <p14:creationId xmlns:p14="http://schemas.microsoft.com/office/powerpoint/2010/main" val="26085460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E5D4A592-A739-487D-85B1-994195187FE4}" type="datetimeFigureOut">
              <a:rPr lang="en-US"/>
              <a:pPr>
                <a:defRPr/>
              </a:pPr>
              <a:t>7/8/2011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A32790A7-7746-41E7-B570-234FE17F43D3}" type="slidenum">
              <a:rPr lang="en-US"/>
              <a:pPr>
                <a:defRPr/>
              </a:pPr>
              <a:t>‹#›</a:t>
            </a:fld>
            <a:endParaRPr lang="en-US"/>
          </a:p>
        </p:txBody>
      </p:sp>
    </p:spTree>
    <p:extLst>
      <p:ext uri="{BB962C8B-B14F-4D97-AF65-F5344CB8AC3E}">
        <p14:creationId xmlns:p14="http://schemas.microsoft.com/office/powerpoint/2010/main" val="3360012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FA71AE60-002B-4307-A70B-AA343301F4C4}" type="slidenum">
              <a:rPr lang="en-US"/>
              <a:pPr>
                <a:defRPr/>
              </a:pPr>
              <a:t>‹#›</a:t>
            </a:fld>
            <a:endParaRPr lang="en-US" dirty="0"/>
          </a:p>
        </p:txBody>
      </p:sp>
    </p:spTree>
    <p:extLst>
      <p:ext uri="{BB962C8B-B14F-4D97-AF65-F5344CB8AC3E}">
        <p14:creationId xmlns:p14="http://schemas.microsoft.com/office/powerpoint/2010/main" val="13646041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B3EFD0A6-D51F-440E-9910-4765DE4A3485}" type="slidenum">
              <a:rPr lang="en-US"/>
              <a:pPr>
                <a:defRPr/>
              </a:pPr>
              <a:t>‹#›</a:t>
            </a:fld>
            <a:endParaRPr lang="en-US" dirty="0"/>
          </a:p>
        </p:txBody>
      </p:sp>
    </p:spTree>
    <p:extLst>
      <p:ext uri="{BB962C8B-B14F-4D97-AF65-F5344CB8AC3E}">
        <p14:creationId xmlns:p14="http://schemas.microsoft.com/office/powerpoint/2010/main" val="194091268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E661D732-EFBF-432D-9697-91C121B2732E}" type="slidenum">
              <a:rPr lang="en-US"/>
              <a:pPr>
                <a:defRPr/>
              </a:pPr>
              <a:t>‹#›</a:t>
            </a:fld>
            <a:endParaRPr lang="en-US" dirty="0"/>
          </a:p>
        </p:txBody>
      </p:sp>
    </p:spTree>
    <p:extLst>
      <p:ext uri="{BB962C8B-B14F-4D97-AF65-F5344CB8AC3E}">
        <p14:creationId xmlns:p14="http://schemas.microsoft.com/office/powerpoint/2010/main" val="16865495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1" y="1600200"/>
            <a:ext cx="4229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229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FEF7F205-2373-450F-BB4D-1D95E778BAA8}" type="slidenum">
              <a:rPr lang="en-US"/>
              <a:pPr>
                <a:defRPr/>
              </a:pPr>
              <a:t>‹#›</a:t>
            </a:fld>
            <a:endParaRPr lang="en-US"/>
          </a:p>
        </p:txBody>
      </p:sp>
    </p:spTree>
    <p:extLst>
      <p:ext uri="{BB962C8B-B14F-4D97-AF65-F5344CB8AC3E}">
        <p14:creationId xmlns:p14="http://schemas.microsoft.com/office/powerpoint/2010/main" val="9227376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Slide Number Placeholder 7"/>
          <p:cNvSpPr>
            <a:spLocks noGrp="1"/>
          </p:cNvSpPr>
          <p:nvPr>
            <p:ph type="sldNum" sz="quarter" idx="11"/>
          </p:nvPr>
        </p:nvSpPr>
        <p:spPr/>
        <p:txBody>
          <a:bodyPr/>
          <a:lstStyle>
            <a:lvl1pPr>
              <a:defRPr/>
            </a:lvl1pPr>
          </a:lstStyle>
          <a:p>
            <a:pPr>
              <a:defRPr/>
            </a:pPr>
            <a:fld id="{53882E56-BC12-49AB-AD46-2F2C67D4CF76}" type="slidenum">
              <a:rPr lang="en-US"/>
              <a:pPr>
                <a:defRPr/>
              </a:pPr>
              <a:t>‹#›</a:t>
            </a:fld>
            <a:endParaRPr lang="en-US"/>
          </a:p>
        </p:txBody>
      </p:sp>
    </p:spTree>
    <p:extLst>
      <p:ext uri="{BB962C8B-B14F-4D97-AF65-F5344CB8AC3E}">
        <p14:creationId xmlns:p14="http://schemas.microsoft.com/office/powerpoint/2010/main" val="21356131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pPr>
              <a:defRPr/>
            </a:pPr>
            <a:fld id="{7C868C83-E9B8-400B-BD43-E3698D6E8B70}" type="slidenum">
              <a:rPr lang="en-US"/>
              <a:pPr>
                <a:defRPr/>
              </a:pPr>
              <a:t>‹#›</a:t>
            </a:fld>
            <a:endParaRPr lang="en-US"/>
          </a:p>
        </p:txBody>
      </p:sp>
    </p:spTree>
    <p:extLst>
      <p:ext uri="{BB962C8B-B14F-4D97-AF65-F5344CB8AC3E}">
        <p14:creationId xmlns:p14="http://schemas.microsoft.com/office/powerpoint/2010/main" val="1335196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92088" y="6565900"/>
            <a:ext cx="1293812" cy="228600"/>
          </a:xfrm>
          <a:prstGeom prst="rect">
            <a:avLst/>
          </a:prstGeom>
        </p:spPr>
        <p:txBody>
          <a:bodyPr/>
          <a:lstStyle>
            <a:lvl1pPr eaLnBrk="0" hangingPunct="0">
              <a:defRPr sz="1200" b="1">
                <a:solidFill>
                  <a:srgbClr val="000000"/>
                </a:solidFill>
                <a:latin typeface="Arial" charset="0"/>
                <a:ea typeface="+mn-ea"/>
              </a:defRPr>
            </a:lvl1pPr>
          </a:lstStyle>
          <a:p>
            <a:pPr>
              <a:defRPr/>
            </a:pPr>
            <a:fld id="{0B6DA126-4FC6-4552-9014-3E1EF64ECCFB}" type="slidenum">
              <a:rPr lang="en-US"/>
              <a:pPr>
                <a:defRPr/>
              </a:pPr>
              <a:t>‹#›</a:t>
            </a:fld>
            <a:endParaRPr lang="en-US"/>
          </a:p>
        </p:txBody>
      </p:sp>
    </p:spTree>
    <p:extLst>
      <p:ext uri="{BB962C8B-B14F-4D97-AF65-F5344CB8AC3E}">
        <p14:creationId xmlns:p14="http://schemas.microsoft.com/office/powerpoint/2010/main" val="33959909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fld id="{505F3C90-D64C-4D89-8FE0-1F9E2DD7BA8E}" type="slidenum">
              <a:rPr lang="en-US"/>
              <a:pPr>
                <a:defRPr/>
              </a:pPr>
              <a:t>‹#›</a:t>
            </a:fld>
            <a:endParaRPr lang="en-US"/>
          </a:p>
        </p:txBody>
      </p:sp>
    </p:spTree>
    <p:extLst>
      <p:ext uri="{BB962C8B-B14F-4D97-AF65-F5344CB8AC3E}">
        <p14:creationId xmlns:p14="http://schemas.microsoft.com/office/powerpoint/2010/main" val="25666204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734CCFFD-DE1F-4EB5-86D9-2500666A7910}" type="slidenum">
              <a:rPr lang="en-US"/>
              <a:pPr>
                <a:defRPr/>
              </a:pPr>
              <a:t>‹#›</a:t>
            </a:fld>
            <a:endParaRPr lang="en-US"/>
          </a:p>
        </p:txBody>
      </p:sp>
    </p:spTree>
    <p:extLst>
      <p:ext uri="{BB962C8B-B14F-4D97-AF65-F5344CB8AC3E}">
        <p14:creationId xmlns:p14="http://schemas.microsoft.com/office/powerpoint/2010/main" val="34319735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232C07F0-F685-4936-850D-4535277FAAB7}" type="slidenum">
              <a:rPr lang="en-US"/>
              <a:pPr>
                <a:defRPr/>
              </a:pPr>
              <a:t>‹#›</a:t>
            </a:fld>
            <a:endParaRPr lang="en-US"/>
          </a:p>
        </p:txBody>
      </p:sp>
    </p:spTree>
    <p:extLst>
      <p:ext uri="{BB962C8B-B14F-4D97-AF65-F5344CB8AC3E}">
        <p14:creationId xmlns:p14="http://schemas.microsoft.com/office/powerpoint/2010/main" val="123998375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5F40DA85-ACEC-4E46-821C-CABACF6822A6}" type="slidenum">
              <a:rPr lang="en-US"/>
              <a:pPr>
                <a:defRPr/>
              </a:pPr>
              <a:t>‹#›</a:t>
            </a:fld>
            <a:endParaRPr lang="en-US"/>
          </a:p>
        </p:txBody>
      </p:sp>
    </p:spTree>
    <p:extLst>
      <p:ext uri="{BB962C8B-B14F-4D97-AF65-F5344CB8AC3E}">
        <p14:creationId xmlns:p14="http://schemas.microsoft.com/office/powerpoint/2010/main" val="155772859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304800"/>
            <a:ext cx="21526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1" y="304800"/>
            <a:ext cx="63055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2518BD0F-F20E-4C0B-9F14-DC2D15608E0B}" type="slidenum">
              <a:rPr lang="en-US"/>
              <a:pPr>
                <a:defRPr/>
              </a:pPr>
              <a:t>‹#›</a:t>
            </a:fld>
            <a:endParaRPr lang="en-US"/>
          </a:p>
        </p:txBody>
      </p:sp>
    </p:spTree>
    <p:extLst>
      <p:ext uri="{BB962C8B-B14F-4D97-AF65-F5344CB8AC3E}">
        <p14:creationId xmlns:p14="http://schemas.microsoft.com/office/powerpoint/2010/main" val="399791341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1" y="1600200"/>
            <a:ext cx="42291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6002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vl1pPr>
          </a:lstStyle>
          <a:p>
            <a:pPr>
              <a:defRPr/>
            </a:pPr>
            <a:endParaRPr lang="en-US"/>
          </a:p>
        </p:txBody>
      </p:sp>
      <p:sp>
        <p:nvSpPr>
          <p:cNvPr id="7" name="Slide Number Placeholder 6"/>
          <p:cNvSpPr>
            <a:spLocks noGrp="1"/>
          </p:cNvSpPr>
          <p:nvPr>
            <p:ph type="sldNum" sz="quarter" idx="11"/>
          </p:nvPr>
        </p:nvSpPr>
        <p:spPr/>
        <p:txBody>
          <a:bodyPr/>
          <a:lstStyle>
            <a:lvl1pPr>
              <a:defRPr/>
            </a:lvl1pPr>
          </a:lstStyle>
          <a:p>
            <a:pPr>
              <a:defRPr/>
            </a:pPr>
            <a:fld id="{CE39730A-768A-4D4B-9527-7706FCE179C9}" type="slidenum">
              <a:rPr lang="en-US"/>
              <a:pPr>
                <a:defRPr/>
              </a:pPr>
              <a:t>‹#›</a:t>
            </a:fld>
            <a:endParaRPr lang="en-US"/>
          </a:p>
        </p:txBody>
      </p:sp>
    </p:spTree>
    <p:extLst>
      <p:ext uri="{BB962C8B-B14F-4D97-AF65-F5344CB8AC3E}">
        <p14:creationId xmlns:p14="http://schemas.microsoft.com/office/powerpoint/2010/main" val="22247829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1" y="304800"/>
            <a:ext cx="86106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pPr>
              <a:defRPr/>
            </a:pPr>
            <a:fld id="{6B77C20C-9346-4B8B-BE25-E3F5E2EBB5E5}" type="slidenum">
              <a:rPr lang="en-US"/>
              <a:pPr>
                <a:defRPr/>
              </a:pPr>
              <a:t>‹#›</a:t>
            </a:fld>
            <a:endParaRPr lang="en-US"/>
          </a:p>
        </p:txBody>
      </p:sp>
    </p:spTree>
    <p:extLst>
      <p:ext uri="{BB962C8B-B14F-4D97-AF65-F5344CB8AC3E}">
        <p14:creationId xmlns:p14="http://schemas.microsoft.com/office/powerpoint/2010/main" val="30930644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1" y="1600200"/>
            <a:ext cx="42291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6002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vl1pPr>
          </a:lstStyle>
          <a:p>
            <a:pPr>
              <a:defRPr/>
            </a:pPr>
            <a:endParaRPr lang="en-US"/>
          </a:p>
        </p:txBody>
      </p:sp>
      <p:sp>
        <p:nvSpPr>
          <p:cNvPr id="7" name="Slide Number Placeholder 6"/>
          <p:cNvSpPr>
            <a:spLocks noGrp="1"/>
          </p:cNvSpPr>
          <p:nvPr>
            <p:ph type="sldNum" sz="quarter" idx="11"/>
          </p:nvPr>
        </p:nvSpPr>
        <p:spPr/>
        <p:txBody>
          <a:bodyPr/>
          <a:lstStyle>
            <a:lvl1pPr>
              <a:defRPr/>
            </a:lvl1pPr>
          </a:lstStyle>
          <a:p>
            <a:pPr>
              <a:defRPr/>
            </a:pPr>
            <a:fld id="{85661619-349E-4968-A3A0-B94641E3D512}" type="slidenum">
              <a:rPr lang="en-US"/>
              <a:pPr>
                <a:defRPr/>
              </a:pPr>
              <a:t>‹#›</a:t>
            </a:fld>
            <a:endParaRPr lang="en-US"/>
          </a:p>
        </p:txBody>
      </p:sp>
    </p:spTree>
    <p:extLst>
      <p:ext uri="{BB962C8B-B14F-4D97-AF65-F5344CB8AC3E}">
        <p14:creationId xmlns:p14="http://schemas.microsoft.com/office/powerpoint/2010/main" val="20704107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48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1" y="16002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6002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1" y="39243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9243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Slide Number Placeholder 7"/>
          <p:cNvSpPr>
            <a:spLocks noGrp="1"/>
          </p:cNvSpPr>
          <p:nvPr>
            <p:ph type="sldNum" sz="quarter" idx="11"/>
          </p:nvPr>
        </p:nvSpPr>
        <p:spPr/>
        <p:txBody>
          <a:bodyPr/>
          <a:lstStyle>
            <a:lvl1pPr>
              <a:defRPr/>
            </a:lvl1pPr>
          </a:lstStyle>
          <a:p>
            <a:pPr>
              <a:defRPr/>
            </a:pPr>
            <a:fld id="{FA2BEB84-B463-47A9-A3AB-AE7CEDD63BD5}" type="slidenum">
              <a:rPr lang="en-US"/>
              <a:pPr>
                <a:defRPr/>
              </a:pPr>
              <a:t>‹#›</a:t>
            </a:fld>
            <a:endParaRPr lang="en-US"/>
          </a:p>
        </p:txBody>
      </p:sp>
    </p:spTree>
    <p:extLst>
      <p:ext uri="{BB962C8B-B14F-4D97-AF65-F5344CB8AC3E}">
        <p14:creationId xmlns:p14="http://schemas.microsoft.com/office/powerpoint/2010/main" val="9516478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A0ADB18E-0C1D-498C-84BF-1A9BF65F1462}" type="datetimeFigureOut">
              <a:rPr lang="en-US"/>
              <a:pPr>
                <a:defRPr/>
              </a:pPr>
              <a:t>7/8/2011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835F67F4-82D9-4C96-BACF-FBA2FAA09BAC}" type="slidenum">
              <a:rPr lang="en-US"/>
              <a:pPr>
                <a:defRPr/>
              </a:pPr>
              <a:t>‹#›</a:t>
            </a:fld>
            <a:endParaRPr lang="en-US"/>
          </a:p>
        </p:txBody>
      </p:sp>
    </p:spTree>
    <p:extLst>
      <p:ext uri="{BB962C8B-B14F-4D97-AF65-F5344CB8AC3E}">
        <p14:creationId xmlns:p14="http://schemas.microsoft.com/office/powerpoint/2010/main" val="36781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192088" y="6565900"/>
            <a:ext cx="1293812" cy="228600"/>
          </a:xfrm>
          <a:prstGeom prst="rect">
            <a:avLst/>
          </a:prstGeom>
        </p:spPr>
        <p:txBody>
          <a:bodyPr/>
          <a:lstStyle>
            <a:lvl1pPr eaLnBrk="0" hangingPunct="0">
              <a:defRPr sz="1200" b="1">
                <a:solidFill>
                  <a:srgbClr val="000000"/>
                </a:solidFill>
                <a:latin typeface="Arial" charset="0"/>
                <a:ea typeface="+mn-ea"/>
              </a:defRPr>
            </a:lvl1pPr>
          </a:lstStyle>
          <a:p>
            <a:pPr>
              <a:defRPr/>
            </a:pPr>
            <a:fld id="{A8407405-CB05-4313-B021-0DC90FE87D9C}" type="slidenum">
              <a:rPr lang="en-US"/>
              <a:pPr>
                <a:defRPr/>
              </a:pPr>
              <a:t>‹#›</a:t>
            </a:fld>
            <a:endParaRPr lang="en-US"/>
          </a:p>
        </p:txBody>
      </p:sp>
    </p:spTree>
    <p:extLst>
      <p:ext uri="{BB962C8B-B14F-4D97-AF65-F5344CB8AC3E}">
        <p14:creationId xmlns:p14="http://schemas.microsoft.com/office/powerpoint/2010/main" val="35799332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CE6C8E10-3342-48D9-A742-B801ED56E37B}" type="datetimeFigureOut">
              <a:rPr lang="en-US"/>
              <a:pPr>
                <a:defRPr/>
              </a:pPr>
              <a:t>7/8/2011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B08C1941-07E0-47DA-9FF5-B6665036D3B0}" type="slidenum">
              <a:rPr lang="en-US"/>
              <a:pPr>
                <a:defRPr/>
              </a:pPr>
              <a:t>‹#›</a:t>
            </a:fld>
            <a:endParaRPr lang="en-US"/>
          </a:p>
        </p:txBody>
      </p:sp>
    </p:spTree>
    <p:extLst>
      <p:ext uri="{BB962C8B-B14F-4D97-AF65-F5344CB8AC3E}">
        <p14:creationId xmlns:p14="http://schemas.microsoft.com/office/powerpoint/2010/main" val="34426711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A64BE8F1-AB66-45C3-81A8-ECFB2AFA2B00}" type="datetimeFigureOut">
              <a:rPr lang="en-US"/>
              <a:pPr>
                <a:defRPr/>
              </a:pPr>
              <a:t>7/8/2011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AF6BB895-ADA0-491B-9721-8A7938772656}" type="slidenum">
              <a:rPr lang="en-US"/>
              <a:pPr>
                <a:defRPr/>
              </a:pPr>
              <a:t>‹#›</a:t>
            </a:fld>
            <a:endParaRPr lang="en-US"/>
          </a:p>
        </p:txBody>
      </p:sp>
    </p:spTree>
    <p:extLst>
      <p:ext uri="{BB962C8B-B14F-4D97-AF65-F5344CB8AC3E}">
        <p14:creationId xmlns:p14="http://schemas.microsoft.com/office/powerpoint/2010/main" val="2362540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7550345B-B8B6-4D9D-804D-A10BFEEAA914}" type="datetimeFigureOut">
              <a:rPr lang="en-US"/>
              <a:pPr>
                <a:defRPr/>
              </a:pPr>
              <a:t>7/8/2011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A7B23B8F-94F6-488B-BE89-4BE5F34C3C9F}" type="slidenum">
              <a:rPr lang="en-US"/>
              <a:pPr>
                <a:defRPr/>
              </a:pPr>
              <a:t>‹#›</a:t>
            </a:fld>
            <a:endParaRPr lang="en-US"/>
          </a:p>
        </p:txBody>
      </p:sp>
    </p:spTree>
    <p:extLst>
      <p:ext uri="{BB962C8B-B14F-4D97-AF65-F5344CB8AC3E}">
        <p14:creationId xmlns:p14="http://schemas.microsoft.com/office/powerpoint/2010/main" val="35124029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F4B7DD96-0E14-4758-8C52-4C5DEF26D05B}" type="datetimeFigureOut">
              <a:rPr lang="en-US"/>
              <a:pPr>
                <a:defRPr/>
              </a:pPr>
              <a:t>7/8/2011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730B68AF-EE36-4A1D-8B5A-8D9C179F1E09}" type="slidenum">
              <a:rPr lang="en-US"/>
              <a:pPr>
                <a:defRPr/>
              </a:pPr>
              <a:t>‹#›</a:t>
            </a:fld>
            <a:endParaRPr lang="en-US"/>
          </a:p>
        </p:txBody>
      </p:sp>
    </p:spTree>
    <p:extLst>
      <p:ext uri="{BB962C8B-B14F-4D97-AF65-F5344CB8AC3E}">
        <p14:creationId xmlns:p14="http://schemas.microsoft.com/office/powerpoint/2010/main" val="362663357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5F0708FC-9364-4893-B193-652825783DA5}" type="datetimeFigureOut">
              <a:rPr lang="en-US"/>
              <a:pPr>
                <a:defRPr/>
              </a:pPr>
              <a:t>7/8/2011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C50924F9-FFED-4919-AE59-D3490660A25B}" type="slidenum">
              <a:rPr lang="en-US"/>
              <a:pPr>
                <a:defRPr/>
              </a:pPr>
              <a:t>‹#›</a:t>
            </a:fld>
            <a:endParaRPr lang="en-US"/>
          </a:p>
        </p:txBody>
      </p:sp>
    </p:spTree>
    <p:extLst>
      <p:ext uri="{BB962C8B-B14F-4D97-AF65-F5344CB8AC3E}">
        <p14:creationId xmlns:p14="http://schemas.microsoft.com/office/powerpoint/2010/main" val="207762425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EDC2D824-9302-4079-BF18-23B0C2E59943}" type="datetimeFigureOut">
              <a:rPr lang="en-US"/>
              <a:pPr>
                <a:defRPr/>
              </a:pPr>
              <a:t>7/8/2011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7B7FEC72-EDDC-47B7-A954-A89246D68CD2}" type="slidenum">
              <a:rPr lang="en-US"/>
              <a:pPr>
                <a:defRPr/>
              </a:pPr>
              <a:t>‹#›</a:t>
            </a:fld>
            <a:endParaRPr lang="en-US"/>
          </a:p>
        </p:txBody>
      </p:sp>
    </p:spTree>
    <p:extLst>
      <p:ext uri="{BB962C8B-B14F-4D97-AF65-F5344CB8AC3E}">
        <p14:creationId xmlns:p14="http://schemas.microsoft.com/office/powerpoint/2010/main" val="2146750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95E34965-E000-419C-9B7F-12E5A7F97E8B}" type="datetimeFigureOut">
              <a:rPr lang="en-US"/>
              <a:pPr>
                <a:defRPr/>
              </a:pPr>
              <a:t>7/8/2011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5C8B5D03-5788-4CBD-8984-35DA1FFA8074}" type="slidenum">
              <a:rPr lang="en-US"/>
              <a:pPr>
                <a:defRPr/>
              </a:pPr>
              <a:t>‹#›</a:t>
            </a:fld>
            <a:endParaRPr lang="en-US"/>
          </a:p>
        </p:txBody>
      </p:sp>
    </p:spTree>
    <p:extLst>
      <p:ext uri="{BB962C8B-B14F-4D97-AF65-F5344CB8AC3E}">
        <p14:creationId xmlns:p14="http://schemas.microsoft.com/office/powerpoint/2010/main" val="34504849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7BAC5D32-7ECC-45A7-AB61-34493D1A0FFE}" type="datetimeFigureOut">
              <a:rPr lang="en-US"/>
              <a:pPr>
                <a:defRPr/>
              </a:pPr>
              <a:t>7/8/2011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0916C14D-3F1C-495C-B82B-4D9541BED168}" type="slidenum">
              <a:rPr lang="en-US"/>
              <a:pPr>
                <a:defRPr/>
              </a:pPr>
              <a:t>‹#›</a:t>
            </a:fld>
            <a:endParaRPr lang="en-US"/>
          </a:p>
        </p:txBody>
      </p:sp>
    </p:spTree>
    <p:extLst>
      <p:ext uri="{BB962C8B-B14F-4D97-AF65-F5344CB8AC3E}">
        <p14:creationId xmlns:p14="http://schemas.microsoft.com/office/powerpoint/2010/main" val="33991963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412A212D-19CF-4571-80E7-F145019FF4D5}" type="datetimeFigureOut">
              <a:rPr lang="en-US"/>
              <a:pPr>
                <a:defRPr/>
              </a:pPr>
              <a:t>7/8/2011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8866028A-0314-4ADB-A68B-E99F392AD830}" type="slidenum">
              <a:rPr lang="en-US"/>
              <a:pPr>
                <a:defRPr/>
              </a:pPr>
              <a:t>‹#›</a:t>
            </a:fld>
            <a:endParaRPr lang="en-US"/>
          </a:p>
        </p:txBody>
      </p:sp>
    </p:spTree>
    <p:extLst>
      <p:ext uri="{BB962C8B-B14F-4D97-AF65-F5344CB8AC3E}">
        <p14:creationId xmlns:p14="http://schemas.microsoft.com/office/powerpoint/2010/main" val="29764753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651CB228-28FE-4B67-B4EB-5C58F0A8DEB2}" type="datetimeFigureOut">
              <a:rPr lang="en-US"/>
              <a:pPr>
                <a:defRPr/>
              </a:pPr>
              <a:t>7/8/2011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pitchFamily="-128" charset="-128"/>
              </a:defRPr>
            </a:lvl1pPr>
          </a:lstStyle>
          <a:p>
            <a:pPr>
              <a:defRPr/>
            </a:pPr>
            <a:fld id="{78AD8C76-68B8-4099-A4A5-1F17B0BBB305}" type="slidenum">
              <a:rPr lang="en-US"/>
              <a:pPr>
                <a:defRPr/>
              </a:pPr>
              <a:t>‹#›</a:t>
            </a:fld>
            <a:endParaRPr lang="en-US"/>
          </a:p>
        </p:txBody>
      </p:sp>
    </p:spTree>
    <p:extLst>
      <p:ext uri="{BB962C8B-B14F-4D97-AF65-F5344CB8AC3E}">
        <p14:creationId xmlns:p14="http://schemas.microsoft.com/office/powerpoint/2010/main" val="3152561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1571809196"/>
      </p:ext>
    </p:extLst>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192088" y="6565900"/>
            <a:ext cx="1293812" cy="228600"/>
          </a:xfrm>
          <a:prstGeom prst="rect">
            <a:avLst/>
          </a:prstGeom>
        </p:spPr>
        <p:txBody>
          <a:bodyPr/>
          <a:lstStyle>
            <a:lvl1pPr eaLnBrk="0" hangingPunct="0">
              <a:defRPr sz="1200" b="1">
                <a:solidFill>
                  <a:srgbClr val="000000"/>
                </a:solidFill>
                <a:latin typeface="Arial" charset="0"/>
                <a:ea typeface="+mn-ea"/>
              </a:defRPr>
            </a:lvl1pPr>
          </a:lstStyle>
          <a:p>
            <a:pPr>
              <a:defRPr/>
            </a:pPr>
            <a:fld id="{FE986F5B-93C2-472B-9001-A191199CB3EE}" type="slidenum">
              <a:rPr lang="en-US"/>
              <a:pPr>
                <a:defRPr/>
              </a:pPr>
              <a:t>‹#›</a:t>
            </a:fld>
            <a:endParaRPr lang="en-US"/>
          </a:p>
        </p:txBody>
      </p:sp>
    </p:spTree>
    <p:extLst>
      <p:ext uri="{BB962C8B-B14F-4D97-AF65-F5344CB8AC3E}">
        <p14:creationId xmlns:p14="http://schemas.microsoft.com/office/powerpoint/2010/main" val="24175986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solidFill>
                  <a:prstClr val="black">
                    <a:tint val="75000"/>
                  </a:prstClr>
                </a:solidFill>
                <a:latin typeface="Arial Unicode MS" pitchFamily="34" charset="-128"/>
                <a:ea typeface="ＭＳ Ｐゴシック" pitchFamily="-128" charset="-128"/>
              </a:defRPr>
            </a:lvl1pPr>
          </a:lstStyle>
          <a:p>
            <a:pPr>
              <a:defRPr/>
            </a:pPr>
            <a:endParaRPr lang="en-US"/>
          </a:p>
        </p:txBody>
      </p:sp>
      <p:sp>
        <p:nvSpPr>
          <p:cNvPr id="4" name="Slide Number Placeholder 3"/>
          <p:cNvSpPr>
            <a:spLocks noGrp="1"/>
          </p:cNvSpPr>
          <p:nvPr>
            <p:ph type="sldNum" sz="quarter" idx="11"/>
          </p:nvPr>
        </p:nvSpPr>
        <p:spPr/>
        <p:txBody>
          <a:bodyPr/>
          <a:lstStyle>
            <a:lvl1pPr eaLnBrk="0" fontAlgn="base" hangingPunct="0">
              <a:spcBef>
                <a:spcPct val="0"/>
              </a:spcBef>
              <a:spcAft>
                <a:spcPct val="0"/>
              </a:spcAft>
              <a:defRPr>
                <a:solidFill>
                  <a:prstClr val="black">
                    <a:tint val="75000"/>
                  </a:prstClr>
                </a:solidFill>
                <a:latin typeface="Arial Unicode MS" pitchFamily="34" charset="-128"/>
                <a:ea typeface="ＭＳ Ｐゴシック" pitchFamily="-128" charset="-128"/>
              </a:defRPr>
            </a:lvl1pPr>
          </a:lstStyle>
          <a:p>
            <a:pPr>
              <a:defRPr/>
            </a:pPr>
            <a:fld id="{35B730F6-71D5-4168-A386-A742ED08D647}" type="slidenum">
              <a:rPr lang="en-US"/>
              <a:pPr>
                <a:defRPr/>
              </a:pPr>
              <a:t>‹#›</a:t>
            </a:fld>
            <a:endParaRPr lang="en-US"/>
          </a:p>
        </p:txBody>
      </p:sp>
    </p:spTree>
    <p:extLst>
      <p:ext uri="{BB962C8B-B14F-4D97-AF65-F5344CB8AC3E}">
        <p14:creationId xmlns:p14="http://schemas.microsoft.com/office/powerpoint/2010/main" val="119241451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0F13F2DD-576C-4E47-B2E7-24F17193A6BB}" type="slidenum">
              <a:rPr lang="en-US"/>
              <a:pPr>
                <a:defRPr/>
              </a:pPr>
              <a:t>‹#›</a:t>
            </a:fld>
            <a:endParaRPr lang="en-US" dirty="0"/>
          </a:p>
        </p:txBody>
      </p:sp>
    </p:spTree>
    <p:extLst>
      <p:ext uri="{BB962C8B-B14F-4D97-AF65-F5344CB8AC3E}">
        <p14:creationId xmlns:p14="http://schemas.microsoft.com/office/powerpoint/2010/main" val="2785625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C0A21D34-4B9B-484A-92EE-647A93533CCE}" type="slidenum">
              <a:rPr lang="en-US"/>
              <a:pPr>
                <a:defRPr/>
              </a:pPr>
              <a:t>‹#›</a:t>
            </a:fld>
            <a:endParaRPr lang="en-US" dirty="0"/>
          </a:p>
        </p:txBody>
      </p:sp>
    </p:spTree>
    <p:extLst>
      <p:ext uri="{BB962C8B-B14F-4D97-AF65-F5344CB8AC3E}">
        <p14:creationId xmlns:p14="http://schemas.microsoft.com/office/powerpoint/2010/main" val="41528984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796D25E4-D171-4112-9860-4C5A0D3DB002}" type="slidenum">
              <a:rPr lang="en-US"/>
              <a:pPr>
                <a:defRPr/>
              </a:pPr>
              <a:t>‹#›</a:t>
            </a:fld>
            <a:endParaRPr lang="en-US" dirty="0"/>
          </a:p>
        </p:txBody>
      </p:sp>
    </p:spTree>
    <p:extLst>
      <p:ext uri="{BB962C8B-B14F-4D97-AF65-F5344CB8AC3E}">
        <p14:creationId xmlns:p14="http://schemas.microsoft.com/office/powerpoint/2010/main" val="20698910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1" y="1600200"/>
            <a:ext cx="4229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229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A0846E39-A5A8-4E62-8B31-347EA0CDBFC5}" type="slidenum">
              <a:rPr lang="en-US"/>
              <a:pPr>
                <a:defRPr/>
              </a:pPr>
              <a:t>‹#›</a:t>
            </a:fld>
            <a:endParaRPr lang="en-US"/>
          </a:p>
        </p:txBody>
      </p:sp>
    </p:spTree>
    <p:extLst>
      <p:ext uri="{BB962C8B-B14F-4D97-AF65-F5344CB8AC3E}">
        <p14:creationId xmlns:p14="http://schemas.microsoft.com/office/powerpoint/2010/main" val="3458744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Slide Number Placeholder 7"/>
          <p:cNvSpPr>
            <a:spLocks noGrp="1"/>
          </p:cNvSpPr>
          <p:nvPr>
            <p:ph type="sldNum" sz="quarter" idx="11"/>
          </p:nvPr>
        </p:nvSpPr>
        <p:spPr/>
        <p:txBody>
          <a:bodyPr/>
          <a:lstStyle>
            <a:lvl1pPr>
              <a:defRPr/>
            </a:lvl1pPr>
          </a:lstStyle>
          <a:p>
            <a:pPr>
              <a:defRPr/>
            </a:pPr>
            <a:fld id="{A1493202-DF9C-423D-8CE3-9309BB81E508}" type="slidenum">
              <a:rPr lang="en-US"/>
              <a:pPr>
                <a:defRPr/>
              </a:pPr>
              <a:t>‹#›</a:t>
            </a:fld>
            <a:endParaRPr lang="en-US"/>
          </a:p>
        </p:txBody>
      </p:sp>
    </p:spTree>
    <p:extLst>
      <p:ext uri="{BB962C8B-B14F-4D97-AF65-F5344CB8AC3E}">
        <p14:creationId xmlns:p14="http://schemas.microsoft.com/office/powerpoint/2010/main" val="3628245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pPr>
              <a:defRPr/>
            </a:pPr>
            <a:fld id="{38DFD431-C4A7-41AE-86B7-C0C24DE89E06}" type="slidenum">
              <a:rPr lang="en-US"/>
              <a:pPr>
                <a:defRPr/>
              </a:pPr>
              <a:t>‹#›</a:t>
            </a:fld>
            <a:endParaRPr lang="en-US"/>
          </a:p>
        </p:txBody>
      </p:sp>
    </p:spTree>
    <p:extLst>
      <p:ext uri="{BB962C8B-B14F-4D97-AF65-F5344CB8AC3E}">
        <p14:creationId xmlns:p14="http://schemas.microsoft.com/office/powerpoint/2010/main" val="273194155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fld id="{8D80605A-641A-455A-972E-E8E7DAEF2200}" type="slidenum">
              <a:rPr lang="en-US"/>
              <a:pPr>
                <a:defRPr/>
              </a:pPr>
              <a:t>‹#›</a:t>
            </a:fld>
            <a:endParaRPr lang="en-US"/>
          </a:p>
        </p:txBody>
      </p:sp>
    </p:spTree>
    <p:extLst>
      <p:ext uri="{BB962C8B-B14F-4D97-AF65-F5344CB8AC3E}">
        <p14:creationId xmlns:p14="http://schemas.microsoft.com/office/powerpoint/2010/main" val="300172307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A3ADA7EB-43BC-4E3A-9E35-F00F18BD85C9}" type="slidenum">
              <a:rPr lang="en-US"/>
              <a:pPr>
                <a:defRPr/>
              </a:pPr>
              <a:t>‹#›</a:t>
            </a:fld>
            <a:endParaRPr lang="en-US"/>
          </a:p>
        </p:txBody>
      </p:sp>
    </p:spTree>
    <p:extLst>
      <p:ext uri="{BB962C8B-B14F-4D97-AF65-F5344CB8AC3E}">
        <p14:creationId xmlns:p14="http://schemas.microsoft.com/office/powerpoint/2010/main" val="7246497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2DC3C117-9BDB-418E-AE15-8A0E5CD357F7}" type="slidenum">
              <a:rPr lang="en-US"/>
              <a:pPr>
                <a:defRPr/>
              </a:pPr>
              <a:t>‹#›</a:t>
            </a:fld>
            <a:endParaRPr lang="en-US"/>
          </a:p>
        </p:txBody>
      </p:sp>
    </p:spTree>
    <p:extLst>
      <p:ext uri="{BB962C8B-B14F-4D97-AF65-F5344CB8AC3E}">
        <p14:creationId xmlns:p14="http://schemas.microsoft.com/office/powerpoint/2010/main" val="2841922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192088" y="6565900"/>
            <a:ext cx="1293812" cy="228600"/>
          </a:xfrm>
          <a:prstGeom prst="rect">
            <a:avLst/>
          </a:prstGeom>
        </p:spPr>
        <p:txBody>
          <a:bodyPr/>
          <a:lstStyle>
            <a:lvl1pPr eaLnBrk="0" hangingPunct="0">
              <a:defRPr sz="1200" b="1">
                <a:solidFill>
                  <a:srgbClr val="000000"/>
                </a:solidFill>
                <a:latin typeface="Arial" charset="0"/>
                <a:ea typeface="+mn-ea"/>
              </a:defRPr>
            </a:lvl1pPr>
          </a:lstStyle>
          <a:p>
            <a:pPr>
              <a:defRPr/>
            </a:pPr>
            <a:fld id="{5A61E01B-3F7B-4A1D-8161-DFF3E7B02406}" type="slidenum">
              <a:rPr lang="en-US"/>
              <a:pPr>
                <a:defRPr/>
              </a:pPr>
              <a:t>‹#›</a:t>
            </a:fld>
            <a:endParaRPr lang="en-US"/>
          </a:p>
        </p:txBody>
      </p:sp>
    </p:spTree>
    <p:extLst>
      <p:ext uri="{BB962C8B-B14F-4D97-AF65-F5344CB8AC3E}">
        <p14:creationId xmlns:p14="http://schemas.microsoft.com/office/powerpoint/2010/main" val="179787517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06C500BC-DD80-41A3-9772-81DA22CB982B}" type="slidenum">
              <a:rPr lang="en-US"/>
              <a:pPr>
                <a:defRPr/>
              </a:pPr>
              <a:t>‹#›</a:t>
            </a:fld>
            <a:endParaRPr lang="en-US"/>
          </a:p>
        </p:txBody>
      </p:sp>
    </p:spTree>
    <p:extLst>
      <p:ext uri="{BB962C8B-B14F-4D97-AF65-F5344CB8AC3E}">
        <p14:creationId xmlns:p14="http://schemas.microsoft.com/office/powerpoint/2010/main" val="64126624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304800"/>
            <a:ext cx="21526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1" y="304800"/>
            <a:ext cx="63055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EE249384-D83F-4498-839D-7B0F98DAE56D}" type="slidenum">
              <a:rPr lang="en-US"/>
              <a:pPr>
                <a:defRPr/>
              </a:pPr>
              <a:t>‹#›</a:t>
            </a:fld>
            <a:endParaRPr lang="en-US"/>
          </a:p>
        </p:txBody>
      </p:sp>
    </p:spTree>
    <p:extLst>
      <p:ext uri="{BB962C8B-B14F-4D97-AF65-F5344CB8AC3E}">
        <p14:creationId xmlns:p14="http://schemas.microsoft.com/office/powerpoint/2010/main" val="395177054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1" y="1600200"/>
            <a:ext cx="42291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6002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vl1pPr>
          </a:lstStyle>
          <a:p>
            <a:pPr>
              <a:defRPr/>
            </a:pPr>
            <a:endParaRPr lang="en-US"/>
          </a:p>
        </p:txBody>
      </p:sp>
      <p:sp>
        <p:nvSpPr>
          <p:cNvPr id="7" name="Slide Number Placeholder 6"/>
          <p:cNvSpPr>
            <a:spLocks noGrp="1"/>
          </p:cNvSpPr>
          <p:nvPr>
            <p:ph type="sldNum" sz="quarter" idx="11"/>
          </p:nvPr>
        </p:nvSpPr>
        <p:spPr/>
        <p:txBody>
          <a:bodyPr/>
          <a:lstStyle>
            <a:lvl1pPr>
              <a:defRPr/>
            </a:lvl1pPr>
          </a:lstStyle>
          <a:p>
            <a:pPr>
              <a:defRPr/>
            </a:pPr>
            <a:fld id="{AC4256D1-CA57-4706-8791-1D5ADD45B571}" type="slidenum">
              <a:rPr lang="en-US"/>
              <a:pPr>
                <a:defRPr/>
              </a:pPr>
              <a:t>‹#›</a:t>
            </a:fld>
            <a:endParaRPr lang="en-US"/>
          </a:p>
        </p:txBody>
      </p:sp>
    </p:spTree>
    <p:extLst>
      <p:ext uri="{BB962C8B-B14F-4D97-AF65-F5344CB8AC3E}">
        <p14:creationId xmlns:p14="http://schemas.microsoft.com/office/powerpoint/2010/main" val="412678196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1" y="304800"/>
            <a:ext cx="86106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pPr>
              <a:defRPr/>
            </a:pPr>
            <a:fld id="{8BC35C5D-7418-4783-ABBA-102A311990A8}" type="slidenum">
              <a:rPr lang="en-US"/>
              <a:pPr>
                <a:defRPr/>
              </a:pPr>
              <a:t>‹#›</a:t>
            </a:fld>
            <a:endParaRPr lang="en-US"/>
          </a:p>
        </p:txBody>
      </p:sp>
    </p:spTree>
    <p:extLst>
      <p:ext uri="{BB962C8B-B14F-4D97-AF65-F5344CB8AC3E}">
        <p14:creationId xmlns:p14="http://schemas.microsoft.com/office/powerpoint/2010/main" val="29039748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1" y="1600200"/>
            <a:ext cx="42291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6002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vl1pPr>
          </a:lstStyle>
          <a:p>
            <a:pPr>
              <a:defRPr/>
            </a:pPr>
            <a:endParaRPr lang="en-US"/>
          </a:p>
        </p:txBody>
      </p:sp>
      <p:sp>
        <p:nvSpPr>
          <p:cNvPr id="7" name="Slide Number Placeholder 6"/>
          <p:cNvSpPr>
            <a:spLocks noGrp="1"/>
          </p:cNvSpPr>
          <p:nvPr>
            <p:ph type="sldNum" sz="quarter" idx="11"/>
          </p:nvPr>
        </p:nvSpPr>
        <p:spPr/>
        <p:txBody>
          <a:bodyPr/>
          <a:lstStyle>
            <a:lvl1pPr>
              <a:defRPr/>
            </a:lvl1pPr>
          </a:lstStyle>
          <a:p>
            <a:pPr>
              <a:defRPr/>
            </a:pPr>
            <a:fld id="{7E035EEA-F077-4059-AA62-2991040D5D07}" type="slidenum">
              <a:rPr lang="en-US"/>
              <a:pPr>
                <a:defRPr/>
              </a:pPr>
              <a:t>‹#›</a:t>
            </a:fld>
            <a:endParaRPr lang="en-US"/>
          </a:p>
        </p:txBody>
      </p:sp>
    </p:spTree>
    <p:extLst>
      <p:ext uri="{BB962C8B-B14F-4D97-AF65-F5344CB8AC3E}">
        <p14:creationId xmlns:p14="http://schemas.microsoft.com/office/powerpoint/2010/main" val="14023756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48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1" y="16002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6002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1" y="39243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9243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Slide Number Placeholder 7"/>
          <p:cNvSpPr>
            <a:spLocks noGrp="1"/>
          </p:cNvSpPr>
          <p:nvPr>
            <p:ph type="sldNum" sz="quarter" idx="11"/>
          </p:nvPr>
        </p:nvSpPr>
        <p:spPr/>
        <p:txBody>
          <a:bodyPr/>
          <a:lstStyle>
            <a:lvl1pPr>
              <a:defRPr/>
            </a:lvl1pPr>
          </a:lstStyle>
          <a:p>
            <a:pPr>
              <a:defRPr/>
            </a:pPr>
            <a:fld id="{6F0BB0EE-9D54-48B5-B898-D55E035198A4}" type="slidenum">
              <a:rPr lang="en-US"/>
              <a:pPr>
                <a:defRPr/>
              </a:pPr>
              <a:t>‹#›</a:t>
            </a:fld>
            <a:endParaRPr lang="en-US"/>
          </a:p>
        </p:txBody>
      </p:sp>
    </p:spTree>
    <p:extLst>
      <p:ext uri="{BB962C8B-B14F-4D97-AF65-F5344CB8AC3E}">
        <p14:creationId xmlns:p14="http://schemas.microsoft.com/office/powerpoint/2010/main" val="12577885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3128213949"/>
      </p:ext>
    </p:extLst>
  </p:cSld>
  <p:clrMapOvr>
    <a:masterClrMapping/>
  </p:clrMapOvr>
  <p:transition advClick="0"/>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2677166738"/>
      </p:ext>
    </p:extLst>
  </p:cSld>
  <p:clrMapOvr>
    <a:masterClrMapping/>
  </p:clrMapOvr>
  <p:transition advClick="0"/>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1743774758"/>
      </p:ext>
    </p:extLst>
  </p:cSld>
  <p:clrMapOvr>
    <a:masterClrMapping/>
  </p:clrMapOvr>
  <p:transition advClick="0"/>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1335780567"/>
      </p:ext>
    </p:extLst>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838200"/>
            <a:ext cx="2114550" cy="518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38200"/>
            <a:ext cx="619125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192088" y="6565900"/>
            <a:ext cx="1293812" cy="228600"/>
          </a:xfrm>
          <a:prstGeom prst="rect">
            <a:avLst/>
          </a:prstGeom>
        </p:spPr>
        <p:txBody>
          <a:bodyPr/>
          <a:lstStyle>
            <a:lvl1pPr eaLnBrk="0" hangingPunct="0">
              <a:defRPr sz="1200" b="1">
                <a:solidFill>
                  <a:srgbClr val="000000"/>
                </a:solidFill>
                <a:latin typeface="Arial" charset="0"/>
                <a:ea typeface="+mn-ea"/>
              </a:defRPr>
            </a:lvl1pPr>
          </a:lstStyle>
          <a:p>
            <a:pPr>
              <a:defRPr/>
            </a:pPr>
            <a:fld id="{9BD1BF71-4CE0-4A48-B056-B319B5850AB9}" type="slidenum">
              <a:rPr lang="en-US"/>
              <a:pPr>
                <a:defRPr/>
              </a:pPr>
              <a:t>‹#›</a:t>
            </a:fld>
            <a:endParaRPr lang="en-US"/>
          </a:p>
        </p:txBody>
      </p:sp>
    </p:spTree>
    <p:extLst>
      <p:ext uri="{BB962C8B-B14F-4D97-AF65-F5344CB8AC3E}">
        <p14:creationId xmlns:p14="http://schemas.microsoft.com/office/powerpoint/2010/main" val="9579248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3930971998"/>
      </p:ext>
    </p:extLst>
  </p:cSld>
  <p:clrMapOvr>
    <a:masterClrMapping/>
  </p:clrMapOvr>
  <p:transition advClick="0"/>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1428449861"/>
      </p:ext>
    </p:extLst>
  </p:cSld>
  <p:clrMapOvr>
    <a:masterClrMapping/>
  </p:clrMapOvr>
  <p:transition advClick="0"/>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1002231862"/>
      </p:ext>
    </p:extLst>
  </p:cSld>
  <p:clrMapOvr>
    <a:masterClrMapping/>
  </p:clrMapOvr>
  <p:transition advClick="0"/>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2328269694"/>
      </p:ext>
    </p:extLst>
  </p:cSld>
  <p:clrMapOvr>
    <a:masterClrMapping/>
  </p:clrMapOvr>
  <p:transition advClick="0"/>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707008822"/>
      </p:ext>
    </p:extLst>
  </p:cSld>
  <p:clrMapOvr>
    <a:masterClrMapping/>
  </p:clrMapOvr>
  <p:transition advClick="0"/>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3496001121"/>
      </p:ext>
    </p:extLst>
  </p:cSld>
  <p:clrMapOvr>
    <a:masterClrMapping/>
  </p:clrMapOvr>
  <p:transition advClick="0"/>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1888617675"/>
      </p:ext>
    </p:extLst>
  </p:cSld>
  <p:clrMapOvr>
    <a:masterClrMapping/>
  </p:clrMapOvr>
  <p:transition advClick="0"/>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889281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p:nvPr userDrawn="1"/>
        </p:nvSpPr>
        <p:spPr>
          <a:xfrm>
            <a:off x="6248400" y="6477000"/>
            <a:ext cx="2895600" cy="307975"/>
          </a:xfrm>
          <a:prstGeom prst="rect">
            <a:avLst/>
          </a:prstGeom>
          <a:noFill/>
        </p:spPr>
        <p:txBody>
          <a:bodyPr>
            <a:spAutoFit/>
          </a:bodyPr>
          <a:lstStyle/>
          <a:p>
            <a:pPr eaLnBrk="1" hangingPunct="1">
              <a:defRPr/>
            </a:pPr>
            <a:r>
              <a:rPr lang="en-US" sz="1400" dirty="0" err="1">
                <a:solidFill>
                  <a:srgbClr val="FFFFFF"/>
                </a:solidFill>
                <a:latin typeface="Arial" charset="0"/>
                <a:ea typeface="ＭＳ Ｐゴシック" pitchFamily="-128" charset="-128"/>
              </a:rPr>
              <a:t>Ramesh</a:t>
            </a:r>
            <a:r>
              <a:rPr lang="en-US" sz="1400" dirty="0">
                <a:solidFill>
                  <a:srgbClr val="FFFFFF"/>
                </a:solidFill>
                <a:latin typeface="Arial" charset="0"/>
                <a:ea typeface="ＭＳ Ｐゴシック" pitchFamily="-128" charset="-128"/>
              </a:rPr>
              <a:t> Raskar, MIT Media Lab</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51855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65008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3"/>
          <p:cNvSpPr>
            <a:spLocks noChangeShapeType="1"/>
          </p:cNvSpPr>
          <p:nvPr/>
        </p:nvSpPr>
        <p:spPr bwMode="auto">
          <a:xfrm>
            <a:off x="533400" y="1676400"/>
            <a:ext cx="8229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5105401"/>
            <a:ext cx="1219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background-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541963"/>
            <a:ext cx="3581400" cy="9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p:cNvSpPr txBox="1">
            <a:spLocks noChangeArrowheads="1"/>
          </p:cNvSpPr>
          <p:nvPr/>
        </p:nvSpPr>
        <p:spPr bwMode="auto">
          <a:xfrm>
            <a:off x="2590800" y="5181600"/>
            <a:ext cx="441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sz="2400">
                <a:solidFill>
                  <a:schemeClr val="tx1"/>
                </a:solidFill>
                <a:latin typeface="Arial Unicode MS" pitchFamily="34" charset="-128"/>
                <a:ea typeface="ＭＳ Ｐゴシック" pitchFamily="34" charset="-128"/>
              </a:defRPr>
            </a:lvl1pPr>
            <a:lvl2pPr marL="742950" indent="-285750" defTabSz="912813">
              <a:defRPr sz="2400">
                <a:solidFill>
                  <a:schemeClr val="tx1"/>
                </a:solidFill>
                <a:latin typeface="Arial Unicode MS" pitchFamily="34" charset="-128"/>
                <a:ea typeface="ＭＳ Ｐゴシック" pitchFamily="34" charset="-128"/>
              </a:defRPr>
            </a:lvl2pPr>
            <a:lvl3pPr marL="1143000" indent="-228600" defTabSz="912813">
              <a:defRPr sz="2400">
                <a:solidFill>
                  <a:schemeClr val="tx1"/>
                </a:solidFill>
                <a:latin typeface="Arial Unicode MS" pitchFamily="34" charset="-128"/>
                <a:ea typeface="ＭＳ Ｐゴシック" pitchFamily="34" charset="-128"/>
              </a:defRPr>
            </a:lvl3pPr>
            <a:lvl4pPr marL="1600200" indent="-228600" defTabSz="912813">
              <a:defRPr sz="2400">
                <a:solidFill>
                  <a:schemeClr val="tx1"/>
                </a:solidFill>
                <a:latin typeface="Arial Unicode MS" pitchFamily="34" charset="-128"/>
                <a:ea typeface="ＭＳ Ｐゴシック" pitchFamily="34" charset="-128"/>
              </a:defRPr>
            </a:lvl4pPr>
            <a:lvl5pPr marL="2057400" indent="-228600" defTabSz="912813">
              <a:defRPr sz="2400">
                <a:solidFill>
                  <a:schemeClr val="tx1"/>
                </a:solidFill>
                <a:latin typeface="Arial Unicode MS" pitchFamily="34" charset="-128"/>
                <a:ea typeface="ＭＳ Ｐゴシック" pitchFamily="34" charset="-128"/>
              </a:defRPr>
            </a:lvl5pPr>
            <a:lvl6pPr marL="25146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eaLnBrk="1" hangingPunct="1">
              <a:spcBef>
                <a:spcPct val="50000"/>
              </a:spcBef>
            </a:pPr>
            <a:r>
              <a:rPr lang="en-US" sz="1800" b="1">
                <a:solidFill>
                  <a:srgbClr val="000000"/>
                </a:solidFill>
                <a:latin typeface="Arial" pitchFamily="34" charset="0"/>
              </a:rPr>
              <a:t>The Media Lab	</a:t>
            </a:r>
            <a:r>
              <a:rPr lang="en-US" sz="1700">
                <a:solidFill>
                  <a:srgbClr val="000000"/>
                </a:solidFill>
                <a:latin typeface="Arial" pitchFamily="34" charset="0"/>
              </a:rPr>
              <a:t>Camera Culture</a:t>
            </a:r>
          </a:p>
        </p:txBody>
      </p:sp>
      <p:sp>
        <p:nvSpPr>
          <p:cNvPr id="8" name="Line 10"/>
          <p:cNvSpPr>
            <a:spLocks noChangeShapeType="1"/>
          </p:cNvSpPr>
          <p:nvPr/>
        </p:nvSpPr>
        <p:spPr bwMode="auto">
          <a:xfrm>
            <a:off x="4343400" y="5257800"/>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9" name="Picture 11" descr="cc sketch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5105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2"/>
          <p:cNvSpPr>
            <a:spLocks noGrp="1" noChangeArrowheads="1"/>
          </p:cNvSpPr>
          <p:nvPr>
            <p:ph type="ctrTitle" sz="quarter"/>
          </p:nvPr>
        </p:nvSpPr>
        <p:spPr>
          <a:xfrm>
            <a:off x="4303468" y="1064608"/>
            <a:ext cx="4424608" cy="461665"/>
          </a:xfrm>
        </p:spPr>
        <p:txBody>
          <a:bodyPr wrap="none">
            <a:spAutoFit/>
          </a:bodyPr>
          <a:lstStyle>
            <a:lvl1pPr algn="r">
              <a:defRPr b="1">
                <a:solidFill>
                  <a:schemeClr val="tx1"/>
                </a:solidFill>
                <a:latin typeface="Arial" charset="0"/>
              </a:defRPr>
            </a:lvl1pPr>
          </a:lstStyle>
          <a:p>
            <a:r>
              <a:rPr lang="en-US"/>
              <a:t>Click to edit Master title style</a:t>
            </a:r>
          </a:p>
        </p:txBody>
      </p:sp>
      <p:sp>
        <p:nvSpPr>
          <p:cNvPr id="8196" name="Rectangle 4"/>
          <p:cNvSpPr>
            <a:spLocks noGrp="1" noChangeArrowheads="1"/>
          </p:cNvSpPr>
          <p:nvPr>
            <p:ph type="subTitle" sz="quarter" idx="1"/>
          </p:nvPr>
        </p:nvSpPr>
        <p:spPr>
          <a:xfrm>
            <a:off x="4419600" y="2057400"/>
            <a:ext cx="4343400" cy="1752600"/>
          </a:xfrm>
        </p:spPr>
        <p:txBody>
          <a:bodyPr/>
          <a:lstStyle>
            <a:lvl1pPr marL="0" indent="0" algn="r">
              <a:lnSpc>
                <a:spcPct val="70000"/>
              </a:lnSpc>
              <a:buFontTx/>
              <a:buNone/>
              <a:defRPr sz="1600">
                <a:solidFill>
                  <a:schemeClr val="tx1"/>
                </a:solidFill>
              </a:defRPr>
            </a:lvl1pPr>
          </a:lstStyle>
          <a:p>
            <a:r>
              <a:rPr lang="en-US"/>
              <a:t>Click to edit Master subtitle style</a:t>
            </a:r>
          </a:p>
        </p:txBody>
      </p:sp>
      <p:sp>
        <p:nvSpPr>
          <p:cNvPr id="10" name="Rectangle 5"/>
          <p:cNvSpPr>
            <a:spLocks noGrp="1" noChangeArrowheads="1"/>
          </p:cNvSpPr>
          <p:nvPr>
            <p:ph type="dt" sz="half" idx="10"/>
          </p:nvPr>
        </p:nvSpPr>
        <p:spPr bwMode="auto">
          <a:xfrm>
            <a:off x="6165881" y="6565900"/>
            <a:ext cx="1717675" cy="2174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endParaRPr lang="en-US"/>
          </a:p>
        </p:txBody>
      </p:sp>
    </p:spTree>
    <p:extLst>
      <p:ext uri="{BB962C8B-B14F-4D97-AF65-F5344CB8AC3E}">
        <p14:creationId xmlns:p14="http://schemas.microsoft.com/office/powerpoint/2010/main" val="28829238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219200"/>
            <a:ext cx="43434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3434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95890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732994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4216320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2165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577923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1724506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740804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76200"/>
            <a:ext cx="22479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76200"/>
            <a:ext cx="65913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35756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219200"/>
            <a:ext cx="4343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343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1339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192088" y="6565900"/>
            <a:ext cx="1293812" cy="22860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fld id="{B522816F-2B43-4C71-9CE0-A2A6B24EE5A7}" type="slidenum">
              <a:rPr lang="en-US"/>
              <a:pPr>
                <a:defRPr/>
              </a:pPr>
              <a:t>‹#›</a:t>
            </a:fld>
            <a:endParaRPr lang="en-US"/>
          </a:p>
        </p:txBody>
      </p:sp>
    </p:spTree>
    <p:extLst>
      <p:ext uri="{BB962C8B-B14F-4D97-AF65-F5344CB8AC3E}">
        <p14:creationId xmlns:p14="http://schemas.microsoft.com/office/powerpoint/2010/main" val="2531725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a:xfrm>
            <a:off x="192088" y="6565900"/>
            <a:ext cx="1293812" cy="22860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fld id="{4A8C251A-4A06-4A44-9740-5502DE45FAAC}" type="slidenum">
              <a:rPr lang="en-US"/>
              <a:pPr>
                <a:defRPr/>
              </a:pPr>
              <a:t>‹#›</a:t>
            </a:fld>
            <a:endParaRPr lang="en-US"/>
          </a:p>
        </p:txBody>
      </p:sp>
    </p:spTree>
    <p:extLst>
      <p:ext uri="{BB962C8B-B14F-4D97-AF65-F5344CB8AC3E}">
        <p14:creationId xmlns:p14="http://schemas.microsoft.com/office/powerpoint/2010/main" val="2005076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524000"/>
            <a:ext cx="411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11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192088" y="6565900"/>
            <a:ext cx="1293812" cy="22860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fld id="{14195312-7DC9-4F26-9809-52DDF43BF57C}" type="slidenum">
              <a:rPr lang="en-US"/>
              <a:pPr>
                <a:defRPr/>
              </a:pPr>
              <a:t>‹#›</a:t>
            </a:fld>
            <a:endParaRPr lang="en-US"/>
          </a:p>
        </p:txBody>
      </p:sp>
    </p:spTree>
    <p:extLst>
      <p:ext uri="{BB962C8B-B14F-4D97-AF65-F5344CB8AC3E}">
        <p14:creationId xmlns:p14="http://schemas.microsoft.com/office/powerpoint/2010/main" val="3510602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192088" y="6565900"/>
            <a:ext cx="1293812" cy="22860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fld id="{1A0F730F-CB8C-4DFE-B89B-60ADBF22028D}" type="slidenum">
              <a:rPr lang="en-US"/>
              <a:pPr>
                <a:defRPr/>
              </a:pPr>
              <a:t>‹#›</a:t>
            </a:fld>
            <a:endParaRPr lang="en-US"/>
          </a:p>
        </p:txBody>
      </p:sp>
    </p:spTree>
    <p:extLst>
      <p:ext uri="{BB962C8B-B14F-4D97-AF65-F5344CB8AC3E}">
        <p14:creationId xmlns:p14="http://schemas.microsoft.com/office/powerpoint/2010/main" val="4266561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192088" y="6565900"/>
            <a:ext cx="1293812" cy="22860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fld id="{5CA4C3EC-A35C-4564-9A2D-011BE1974505}" type="slidenum">
              <a:rPr lang="en-US"/>
              <a:pPr>
                <a:defRPr/>
              </a:pPr>
              <a:t>‹#›</a:t>
            </a:fld>
            <a:endParaRPr lang="en-US"/>
          </a:p>
        </p:txBody>
      </p:sp>
    </p:spTree>
    <p:extLst>
      <p:ext uri="{BB962C8B-B14F-4D97-AF65-F5344CB8AC3E}">
        <p14:creationId xmlns:p14="http://schemas.microsoft.com/office/powerpoint/2010/main" val="4167732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92088" y="6565900"/>
            <a:ext cx="1293812" cy="22860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fld id="{67DD8A68-DFD8-4FD9-AC1D-3EB741F312DB}" type="slidenum">
              <a:rPr lang="en-US"/>
              <a:pPr>
                <a:defRPr/>
              </a:pPr>
              <a:t>‹#›</a:t>
            </a:fld>
            <a:endParaRPr lang="en-US"/>
          </a:p>
        </p:txBody>
      </p:sp>
    </p:spTree>
    <p:extLst>
      <p:ext uri="{BB962C8B-B14F-4D97-AF65-F5344CB8AC3E}">
        <p14:creationId xmlns:p14="http://schemas.microsoft.com/office/powerpoint/2010/main" val="4113463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1320288481"/>
      </p:ext>
    </p:extLst>
  </p:cSld>
  <p:clrMapOvr>
    <a:masterClrMapping/>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192088" y="6565900"/>
            <a:ext cx="1293812" cy="22860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fld id="{B32BEE44-F220-4EAB-BCE0-45FA102DEABD}" type="slidenum">
              <a:rPr lang="en-US"/>
              <a:pPr>
                <a:defRPr/>
              </a:pPr>
              <a:t>‹#›</a:t>
            </a:fld>
            <a:endParaRPr lang="en-US"/>
          </a:p>
        </p:txBody>
      </p:sp>
    </p:spTree>
    <p:extLst>
      <p:ext uri="{BB962C8B-B14F-4D97-AF65-F5344CB8AC3E}">
        <p14:creationId xmlns:p14="http://schemas.microsoft.com/office/powerpoint/2010/main" val="1692733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192088" y="6565900"/>
            <a:ext cx="1293812" cy="22860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fld id="{A5B9A84C-47FC-490C-9896-0046CABA3310}" type="slidenum">
              <a:rPr lang="en-US"/>
              <a:pPr>
                <a:defRPr/>
              </a:pPr>
              <a:t>‹#›</a:t>
            </a:fld>
            <a:endParaRPr lang="en-US"/>
          </a:p>
        </p:txBody>
      </p:sp>
    </p:spTree>
    <p:extLst>
      <p:ext uri="{BB962C8B-B14F-4D97-AF65-F5344CB8AC3E}">
        <p14:creationId xmlns:p14="http://schemas.microsoft.com/office/powerpoint/2010/main" val="2404993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192088" y="6565900"/>
            <a:ext cx="1293812" cy="22860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fld id="{3EA224BA-C23A-4A2D-8B66-3DCF52431678}" type="slidenum">
              <a:rPr lang="en-US"/>
              <a:pPr>
                <a:defRPr/>
              </a:pPr>
              <a:t>‹#›</a:t>
            </a:fld>
            <a:endParaRPr lang="en-US"/>
          </a:p>
        </p:txBody>
      </p:sp>
    </p:spTree>
    <p:extLst>
      <p:ext uri="{BB962C8B-B14F-4D97-AF65-F5344CB8AC3E}">
        <p14:creationId xmlns:p14="http://schemas.microsoft.com/office/powerpoint/2010/main" val="1251393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838200"/>
            <a:ext cx="2114550" cy="518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38200"/>
            <a:ext cx="619125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192088" y="6565900"/>
            <a:ext cx="1293812" cy="22860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fld id="{F6F41A5C-E757-4F83-8C2F-96D5F10F98CF}" type="slidenum">
              <a:rPr lang="en-US"/>
              <a:pPr>
                <a:defRPr/>
              </a:pPr>
              <a:t>‹#›</a:t>
            </a:fld>
            <a:endParaRPr lang="en-US"/>
          </a:p>
        </p:txBody>
      </p:sp>
    </p:spTree>
    <p:extLst>
      <p:ext uri="{BB962C8B-B14F-4D97-AF65-F5344CB8AC3E}">
        <p14:creationId xmlns:p14="http://schemas.microsoft.com/office/powerpoint/2010/main" val="41618283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3"/>
          <p:cNvSpPr>
            <a:spLocks noChangeShapeType="1"/>
          </p:cNvSpPr>
          <p:nvPr/>
        </p:nvSpPr>
        <p:spPr bwMode="auto">
          <a:xfrm>
            <a:off x="533400" y="1676400"/>
            <a:ext cx="8229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5105401"/>
            <a:ext cx="1219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background-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541963"/>
            <a:ext cx="3581400" cy="9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p:cNvSpPr txBox="1">
            <a:spLocks noChangeArrowheads="1"/>
          </p:cNvSpPr>
          <p:nvPr/>
        </p:nvSpPr>
        <p:spPr bwMode="auto">
          <a:xfrm>
            <a:off x="2590800" y="5181600"/>
            <a:ext cx="441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sz="2400">
                <a:solidFill>
                  <a:schemeClr val="tx1"/>
                </a:solidFill>
                <a:latin typeface="Arial Unicode MS" pitchFamily="34" charset="-128"/>
                <a:ea typeface="ＭＳ Ｐゴシック" pitchFamily="34" charset="-128"/>
              </a:defRPr>
            </a:lvl1pPr>
            <a:lvl2pPr marL="742950" indent="-285750" defTabSz="912813">
              <a:defRPr sz="2400">
                <a:solidFill>
                  <a:schemeClr val="tx1"/>
                </a:solidFill>
                <a:latin typeface="Arial Unicode MS" pitchFamily="34" charset="-128"/>
                <a:ea typeface="ＭＳ Ｐゴシック" pitchFamily="34" charset="-128"/>
              </a:defRPr>
            </a:lvl2pPr>
            <a:lvl3pPr marL="1143000" indent="-228600" defTabSz="912813">
              <a:defRPr sz="2400">
                <a:solidFill>
                  <a:schemeClr val="tx1"/>
                </a:solidFill>
                <a:latin typeface="Arial Unicode MS" pitchFamily="34" charset="-128"/>
                <a:ea typeface="ＭＳ Ｐゴシック" pitchFamily="34" charset="-128"/>
              </a:defRPr>
            </a:lvl3pPr>
            <a:lvl4pPr marL="1600200" indent="-228600" defTabSz="912813">
              <a:defRPr sz="2400">
                <a:solidFill>
                  <a:schemeClr val="tx1"/>
                </a:solidFill>
                <a:latin typeface="Arial Unicode MS" pitchFamily="34" charset="-128"/>
                <a:ea typeface="ＭＳ Ｐゴシック" pitchFamily="34" charset="-128"/>
              </a:defRPr>
            </a:lvl4pPr>
            <a:lvl5pPr marL="2057400" indent="-228600" defTabSz="912813">
              <a:defRPr sz="2400">
                <a:solidFill>
                  <a:schemeClr val="tx1"/>
                </a:solidFill>
                <a:latin typeface="Arial Unicode MS" pitchFamily="34" charset="-128"/>
                <a:ea typeface="ＭＳ Ｐゴシック" pitchFamily="34" charset="-128"/>
              </a:defRPr>
            </a:lvl5pPr>
            <a:lvl6pPr marL="25146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eaLnBrk="1" hangingPunct="1">
              <a:spcBef>
                <a:spcPct val="50000"/>
              </a:spcBef>
            </a:pPr>
            <a:r>
              <a:rPr lang="en-US" sz="1800" b="1">
                <a:solidFill>
                  <a:srgbClr val="000000"/>
                </a:solidFill>
                <a:latin typeface="Arial" pitchFamily="34" charset="0"/>
              </a:rPr>
              <a:t>The Media Lab	</a:t>
            </a:r>
            <a:r>
              <a:rPr lang="en-US" sz="1700">
                <a:solidFill>
                  <a:srgbClr val="000000"/>
                </a:solidFill>
                <a:latin typeface="Arial" pitchFamily="34" charset="0"/>
              </a:rPr>
              <a:t>Camera Culture</a:t>
            </a:r>
          </a:p>
        </p:txBody>
      </p:sp>
      <p:sp>
        <p:nvSpPr>
          <p:cNvPr id="8" name="Line 10"/>
          <p:cNvSpPr>
            <a:spLocks noChangeShapeType="1"/>
          </p:cNvSpPr>
          <p:nvPr/>
        </p:nvSpPr>
        <p:spPr bwMode="auto">
          <a:xfrm>
            <a:off x="4343400" y="5257800"/>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9" name="Picture 11" descr="cc sketch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5105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2"/>
          <p:cNvSpPr>
            <a:spLocks noGrp="1" noChangeArrowheads="1"/>
          </p:cNvSpPr>
          <p:nvPr>
            <p:ph type="ctrTitle" sz="quarter"/>
          </p:nvPr>
        </p:nvSpPr>
        <p:spPr>
          <a:xfrm>
            <a:off x="4303468" y="1064608"/>
            <a:ext cx="4424608" cy="461665"/>
          </a:xfrm>
        </p:spPr>
        <p:txBody>
          <a:bodyPr wrap="none">
            <a:spAutoFit/>
          </a:bodyPr>
          <a:lstStyle>
            <a:lvl1pPr algn="r">
              <a:defRPr b="1">
                <a:solidFill>
                  <a:schemeClr val="tx1"/>
                </a:solidFill>
                <a:latin typeface="Arial" charset="0"/>
              </a:defRPr>
            </a:lvl1pPr>
          </a:lstStyle>
          <a:p>
            <a:r>
              <a:rPr lang="en-US"/>
              <a:t>Click to edit Master title style</a:t>
            </a:r>
          </a:p>
        </p:txBody>
      </p:sp>
      <p:sp>
        <p:nvSpPr>
          <p:cNvPr id="8196" name="Rectangle 4"/>
          <p:cNvSpPr>
            <a:spLocks noGrp="1" noChangeArrowheads="1"/>
          </p:cNvSpPr>
          <p:nvPr>
            <p:ph type="subTitle" sz="quarter" idx="1"/>
          </p:nvPr>
        </p:nvSpPr>
        <p:spPr>
          <a:xfrm>
            <a:off x="4419600" y="2057400"/>
            <a:ext cx="4343400" cy="1752600"/>
          </a:xfrm>
        </p:spPr>
        <p:txBody>
          <a:bodyPr/>
          <a:lstStyle>
            <a:lvl1pPr marL="0" indent="0" algn="r">
              <a:lnSpc>
                <a:spcPct val="70000"/>
              </a:lnSpc>
              <a:buFontTx/>
              <a:buNone/>
              <a:defRPr sz="1600">
                <a:solidFill>
                  <a:schemeClr val="tx1"/>
                </a:solidFill>
              </a:defRPr>
            </a:lvl1pPr>
          </a:lstStyle>
          <a:p>
            <a:r>
              <a:rPr lang="en-US"/>
              <a:t>Click to edit Master subtitle style</a:t>
            </a:r>
          </a:p>
        </p:txBody>
      </p:sp>
      <p:sp>
        <p:nvSpPr>
          <p:cNvPr id="10" name="Rectangle 5"/>
          <p:cNvSpPr>
            <a:spLocks noGrp="1" noChangeArrowheads="1"/>
          </p:cNvSpPr>
          <p:nvPr>
            <p:ph type="dt" sz="half" idx="10"/>
          </p:nvPr>
        </p:nvSpPr>
        <p:spPr bwMode="auto">
          <a:xfrm>
            <a:off x="6165881" y="6565900"/>
            <a:ext cx="1717675" cy="2174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endParaRPr lang="en-US"/>
          </a:p>
        </p:txBody>
      </p:sp>
    </p:spTree>
    <p:extLst>
      <p:ext uri="{BB962C8B-B14F-4D97-AF65-F5344CB8AC3E}">
        <p14:creationId xmlns:p14="http://schemas.microsoft.com/office/powerpoint/2010/main" val="34082218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192088" y="6565900"/>
            <a:ext cx="1293812" cy="22860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fld id="{86F29F80-CEF5-4D58-BED1-584D7EDE3006}" type="slidenum">
              <a:rPr lang="en-US"/>
              <a:pPr>
                <a:defRPr/>
              </a:pPr>
              <a:t>‹#›</a:t>
            </a:fld>
            <a:endParaRPr lang="en-US"/>
          </a:p>
        </p:txBody>
      </p:sp>
    </p:spTree>
    <p:extLst>
      <p:ext uri="{BB962C8B-B14F-4D97-AF65-F5344CB8AC3E}">
        <p14:creationId xmlns:p14="http://schemas.microsoft.com/office/powerpoint/2010/main" val="3994730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a:xfrm>
            <a:off x="192088" y="6565900"/>
            <a:ext cx="1293812" cy="22860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fld id="{E0B8C660-85D4-416F-B94A-A10E890AFBBB}" type="slidenum">
              <a:rPr lang="en-US"/>
              <a:pPr>
                <a:defRPr/>
              </a:pPr>
              <a:t>‹#›</a:t>
            </a:fld>
            <a:endParaRPr lang="en-US"/>
          </a:p>
        </p:txBody>
      </p:sp>
    </p:spTree>
    <p:extLst>
      <p:ext uri="{BB962C8B-B14F-4D97-AF65-F5344CB8AC3E}">
        <p14:creationId xmlns:p14="http://schemas.microsoft.com/office/powerpoint/2010/main" val="34598856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524000"/>
            <a:ext cx="411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11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192088" y="6565900"/>
            <a:ext cx="1293812" cy="22860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fld id="{5C6B39D5-CC72-4482-954F-2CF8584F610E}" type="slidenum">
              <a:rPr lang="en-US"/>
              <a:pPr>
                <a:defRPr/>
              </a:pPr>
              <a:t>‹#›</a:t>
            </a:fld>
            <a:endParaRPr lang="en-US"/>
          </a:p>
        </p:txBody>
      </p:sp>
    </p:spTree>
    <p:extLst>
      <p:ext uri="{BB962C8B-B14F-4D97-AF65-F5344CB8AC3E}">
        <p14:creationId xmlns:p14="http://schemas.microsoft.com/office/powerpoint/2010/main" val="178789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192088" y="6565900"/>
            <a:ext cx="1293812" cy="22860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fld id="{6F0B3D6D-F101-473C-A446-7B0DBDB21C15}" type="slidenum">
              <a:rPr lang="en-US"/>
              <a:pPr>
                <a:defRPr/>
              </a:pPr>
              <a:t>‹#›</a:t>
            </a:fld>
            <a:endParaRPr lang="en-US"/>
          </a:p>
        </p:txBody>
      </p:sp>
    </p:spTree>
    <p:extLst>
      <p:ext uri="{BB962C8B-B14F-4D97-AF65-F5344CB8AC3E}">
        <p14:creationId xmlns:p14="http://schemas.microsoft.com/office/powerpoint/2010/main" val="1827624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192088" y="6565900"/>
            <a:ext cx="1293812" cy="22860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fld id="{1572F45C-6CAE-4141-854E-E5AD6B2DFBF7}" type="slidenum">
              <a:rPr lang="en-US"/>
              <a:pPr>
                <a:defRPr/>
              </a:pPr>
              <a:t>‹#›</a:t>
            </a:fld>
            <a:endParaRPr lang="en-US"/>
          </a:p>
        </p:txBody>
      </p:sp>
    </p:spTree>
    <p:extLst>
      <p:ext uri="{BB962C8B-B14F-4D97-AF65-F5344CB8AC3E}">
        <p14:creationId xmlns:p14="http://schemas.microsoft.com/office/powerpoint/2010/main" val="349707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2587247952"/>
      </p:ext>
    </p:extLst>
  </p:cSld>
  <p:clrMapOvr>
    <a:masterClrMapping/>
  </p:clrMapOvr>
  <p:transition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92088" y="6565900"/>
            <a:ext cx="1293812" cy="22860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fld id="{97CB953C-2019-4271-A668-F1D7DC871603}" type="slidenum">
              <a:rPr lang="en-US"/>
              <a:pPr>
                <a:defRPr/>
              </a:pPr>
              <a:t>‹#›</a:t>
            </a:fld>
            <a:endParaRPr lang="en-US"/>
          </a:p>
        </p:txBody>
      </p:sp>
    </p:spTree>
    <p:extLst>
      <p:ext uri="{BB962C8B-B14F-4D97-AF65-F5344CB8AC3E}">
        <p14:creationId xmlns:p14="http://schemas.microsoft.com/office/powerpoint/2010/main" val="11861509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192088" y="6565900"/>
            <a:ext cx="1293812" cy="22860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fld id="{C968055F-3A38-468E-AAA6-66C5C446E098}" type="slidenum">
              <a:rPr lang="en-US"/>
              <a:pPr>
                <a:defRPr/>
              </a:pPr>
              <a:t>‹#›</a:t>
            </a:fld>
            <a:endParaRPr lang="en-US"/>
          </a:p>
        </p:txBody>
      </p:sp>
    </p:spTree>
    <p:extLst>
      <p:ext uri="{BB962C8B-B14F-4D97-AF65-F5344CB8AC3E}">
        <p14:creationId xmlns:p14="http://schemas.microsoft.com/office/powerpoint/2010/main" val="1899565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192088" y="6565900"/>
            <a:ext cx="1293812" cy="22860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fld id="{23401CED-C4E2-4167-AC50-1BCCE5C2B3A2}" type="slidenum">
              <a:rPr lang="en-US"/>
              <a:pPr>
                <a:defRPr/>
              </a:pPr>
              <a:t>‹#›</a:t>
            </a:fld>
            <a:endParaRPr lang="en-US"/>
          </a:p>
        </p:txBody>
      </p:sp>
    </p:spTree>
    <p:extLst>
      <p:ext uri="{BB962C8B-B14F-4D97-AF65-F5344CB8AC3E}">
        <p14:creationId xmlns:p14="http://schemas.microsoft.com/office/powerpoint/2010/main" val="14430779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192088" y="6565900"/>
            <a:ext cx="1293812" cy="22860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fld id="{5134776F-5C88-462B-B652-865CEF357757}" type="slidenum">
              <a:rPr lang="en-US"/>
              <a:pPr>
                <a:defRPr/>
              </a:pPr>
              <a:t>‹#›</a:t>
            </a:fld>
            <a:endParaRPr lang="en-US"/>
          </a:p>
        </p:txBody>
      </p:sp>
    </p:spTree>
    <p:extLst>
      <p:ext uri="{BB962C8B-B14F-4D97-AF65-F5344CB8AC3E}">
        <p14:creationId xmlns:p14="http://schemas.microsoft.com/office/powerpoint/2010/main" val="30383282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838200"/>
            <a:ext cx="2114550" cy="518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38200"/>
            <a:ext cx="619125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192088" y="6565900"/>
            <a:ext cx="1293812" cy="22860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a:defRPr/>
            </a:pPr>
            <a:fld id="{A517D21B-D74C-477A-AECE-E5FE9A2281ED}" type="slidenum">
              <a:rPr lang="en-US"/>
              <a:pPr>
                <a:defRPr/>
              </a:pPr>
              <a:t>‹#›</a:t>
            </a:fld>
            <a:endParaRPr lang="en-US"/>
          </a:p>
        </p:txBody>
      </p:sp>
    </p:spTree>
    <p:extLst>
      <p:ext uri="{BB962C8B-B14F-4D97-AF65-F5344CB8AC3E}">
        <p14:creationId xmlns:p14="http://schemas.microsoft.com/office/powerpoint/2010/main" val="22261101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65B609CC-8212-4918-93D3-EFC9DF79EE6A}" type="datetimeFigureOut">
              <a:rPr lang="en-US"/>
              <a:pPr>
                <a:defRPr/>
              </a:pPr>
              <a:t>7/8/2011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3753E5A6-E0DF-4A51-8946-E3522FA71B95}" type="slidenum">
              <a:rPr lang="en-US"/>
              <a:pPr>
                <a:defRPr/>
              </a:pPr>
              <a:t>‹#›</a:t>
            </a:fld>
            <a:endParaRPr lang="en-US"/>
          </a:p>
        </p:txBody>
      </p:sp>
    </p:spTree>
    <p:extLst>
      <p:ext uri="{BB962C8B-B14F-4D97-AF65-F5344CB8AC3E}">
        <p14:creationId xmlns:p14="http://schemas.microsoft.com/office/powerpoint/2010/main" val="710478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0EBB129E-0451-4E37-A388-63B8D77F7AB8}" type="datetimeFigureOut">
              <a:rPr lang="en-US"/>
              <a:pPr>
                <a:defRPr/>
              </a:pPr>
              <a:t>7/8/2011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D8851CE2-1B20-438D-95C2-D842FCA81F13}" type="slidenum">
              <a:rPr lang="en-US"/>
              <a:pPr>
                <a:defRPr/>
              </a:pPr>
              <a:t>‹#›</a:t>
            </a:fld>
            <a:endParaRPr lang="en-US"/>
          </a:p>
        </p:txBody>
      </p:sp>
    </p:spTree>
    <p:extLst>
      <p:ext uri="{BB962C8B-B14F-4D97-AF65-F5344CB8AC3E}">
        <p14:creationId xmlns:p14="http://schemas.microsoft.com/office/powerpoint/2010/main" val="39781371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8F5FAC47-3EF9-45CE-A943-972A82025F63}" type="datetimeFigureOut">
              <a:rPr lang="en-US"/>
              <a:pPr>
                <a:defRPr/>
              </a:pPr>
              <a:t>7/8/2011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0B2F00E8-425E-4F73-9443-7CF572C77754}" type="slidenum">
              <a:rPr lang="en-US"/>
              <a:pPr>
                <a:defRPr/>
              </a:pPr>
              <a:t>‹#›</a:t>
            </a:fld>
            <a:endParaRPr lang="en-US"/>
          </a:p>
        </p:txBody>
      </p:sp>
    </p:spTree>
    <p:extLst>
      <p:ext uri="{BB962C8B-B14F-4D97-AF65-F5344CB8AC3E}">
        <p14:creationId xmlns:p14="http://schemas.microsoft.com/office/powerpoint/2010/main" val="27875360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9DB70624-4BAE-4394-8CDE-14BC053D549C}" type="datetimeFigureOut">
              <a:rPr lang="en-US"/>
              <a:pPr>
                <a:defRPr/>
              </a:pPr>
              <a:t>7/8/2011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F8408956-AFC4-4E36-86C0-E72840CECCEF}" type="slidenum">
              <a:rPr lang="en-US"/>
              <a:pPr>
                <a:defRPr/>
              </a:pPr>
              <a:t>‹#›</a:t>
            </a:fld>
            <a:endParaRPr lang="en-US"/>
          </a:p>
        </p:txBody>
      </p:sp>
    </p:spTree>
    <p:extLst>
      <p:ext uri="{BB962C8B-B14F-4D97-AF65-F5344CB8AC3E}">
        <p14:creationId xmlns:p14="http://schemas.microsoft.com/office/powerpoint/2010/main" val="32743688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91DA6B71-5EF1-480F-A404-0CC477B05FEF}" type="datetimeFigureOut">
              <a:rPr lang="en-US"/>
              <a:pPr>
                <a:defRPr/>
              </a:pPr>
              <a:t>7/8/2011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727C8AAB-4ED8-46BF-ACAD-F11DB328112D}" type="slidenum">
              <a:rPr lang="en-US"/>
              <a:pPr>
                <a:defRPr/>
              </a:pPr>
              <a:t>‹#›</a:t>
            </a:fld>
            <a:endParaRPr lang="en-US"/>
          </a:p>
        </p:txBody>
      </p:sp>
    </p:spTree>
    <p:extLst>
      <p:ext uri="{BB962C8B-B14F-4D97-AF65-F5344CB8AC3E}">
        <p14:creationId xmlns:p14="http://schemas.microsoft.com/office/powerpoint/2010/main" val="297928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1344383905"/>
      </p:ext>
    </p:extLst>
  </p:cSld>
  <p:clrMapOvr>
    <a:masterClrMapping/>
  </p:clrMapOvr>
  <p:transition advClick="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25366C84-073C-4614-8DC4-E9DAFD2023BB}" type="datetimeFigureOut">
              <a:rPr lang="en-US"/>
              <a:pPr>
                <a:defRPr/>
              </a:pPr>
              <a:t>7/8/2011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BF817099-C059-4B90-9007-0C10C4014941}" type="slidenum">
              <a:rPr lang="en-US"/>
              <a:pPr>
                <a:defRPr/>
              </a:pPr>
              <a:t>‹#›</a:t>
            </a:fld>
            <a:endParaRPr lang="en-US"/>
          </a:p>
        </p:txBody>
      </p:sp>
    </p:spTree>
    <p:extLst>
      <p:ext uri="{BB962C8B-B14F-4D97-AF65-F5344CB8AC3E}">
        <p14:creationId xmlns:p14="http://schemas.microsoft.com/office/powerpoint/2010/main" val="11849556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09B18384-8C13-41FF-BEAB-19D149A22E7A}" type="datetimeFigureOut">
              <a:rPr lang="en-US"/>
              <a:pPr>
                <a:defRPr/>
              </a:pPr>
              <a:t>7/8/2011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C2AA8EAE-9A20-4A67-8550-3D7B99CC4880}" type="slidenum">
              <a:rPr lang="en-US"/>
              <a:pPr>
                <a:defRPr/>
              </a:pPr>
              <a:t>‹#›</a:t>
            </a:fld>
            <a:endParaRPr lang="en-US"/>
          </a:p>
        </p:txBody>
      </p:sp>
    </p:spTree>
    <p:extLst>
      <p:ext uri="{BB962C8B-B14F-4D97-AF65-F5344CB8AC3E}">
        <p14:creationId xmlns:p14="http://schemas.microsoft.com/office/powerpoint/2010/main" val="34999117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4932E4C4-2476-44C7-8798-82F586E4C67A}" type="datetimeFigureOut">
              <a:rPr lang="en-US"/>
              <a:pPr>
                <a:defRPr/>
              </a:pPr>
              <a:t>7/8/2011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FA25C66F-1B01-41CB-BF88-3D59C13036DA}" type="slidenum">
              <a:rPr lang="en-US"/>
              <a:pPr>
                <a:defRPr/>
              </a:pPr>
              <a:t>‹#›</a:t>
            </a:fld>
            <a:endParaRPr lang="en-US"/>
          </a:p>
        </p:txBody>
      </p:sp>
    </p:spTree>
    <p:extLst>
      <p:ext uri="{BB962C8B-B14F-4D97-AF65-F5344CB8AC3E}">
        <p14:creationId xmlns:p14="http://schemas.microsoft.com/office/powerpoint/2010/main" val="830629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F0583C99-0D6E-4A5E-9C97-1A522C6E0AB5}" type="datetimeFigureOut">
              <a:rPr lang="en-US"/>
              <a:pPr>
                <a:defRPr/>
              </a:pPr>
              <a:t>7/8/2011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7568073E-757E-4C01-9E72-BF3331797B52}" type="slidenum">
              <a:rPr lang="en-US"/>
              <a:pPr>
                <a:defRPr/>
              </a:pPr>
              <a:t>‹#›</a:t>
            </a:fld>
            <a:endParaRPr lang="en-US"/>
          </a:p>
        </p:txBody>
      </p:sp>
    </p:spTree>
    <p:extLst>
      <p:ext uri="{BB962C8B-B14F-4D97-AF65-F5344CB8AC3E}">
        <p14:creationId xmlns:p14="http://schemas.microsoft.com/office/powerpoint/2010/main" val="1324289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7EB9BE67-A892-4BB6-8D1B-00A65F6A25DC}" type="datetimeFigureOut">
              <a:rPr lang="en-US"/>
              <a:pPr>
                <a:defRPr/>
              </a:pPr>
              <a:t>7/8/2011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35F44607-6254-4685-B245-7D48D2829E9A}" type="slidenum">
              <a:rPr lang="en-US"/>
              <a:pPr>
                <a:defRPr/>
              </a:pPr>
              <a:t>‹#›</a:t>
            </a:fld>
            <a:endParaRPr lang="en-US"/>
          </a:p>
        </p:txBody>
      </p:sp>
    </p:spTree>
    <p:extLst>
      <p:ext uri="{BB962C8B-B14F-4D97-AF65-F5344CB8AC3E}">
        <p14:creationId xmlns:p14="http://schemas.microsoft.com/office/powerpoint/2010/main" val="12739156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BB6E33BE-1C1C-4F29-91BB-42815A7D8A15}" type="datetimeFigureOut">
              <a:rPr lang="en-US"/>
              <a:pPr>
                <a:defRPr/>
              </a:pPr>
              <a:t>7/8/2011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3B10CD74-B715-48EF-8AAF-11AAE653CACA}" type="slidenum">
              <a:rPr lang="en-US"/>
              <a:pPr>
                <a:defRPr/>
              </a:pPr>
              <a:t>‹#›</a:t>
            </a:fld>
            <a:endParaRPr lang="en-US"/>
          </a:p>
        </p:txBody>
      </p:sp>
    </p:spTree>
    <p:extLst>
      <p:ext uri="{BB962C8B-B14F-4D97-AF65-F5344CB8AC3E}">
        <p14:creationId xmlns:p14="http://schemas.microsoft.com/office/powerpoint/2010/main" val="30478173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pPr>
              <a:defRPr/>
            </a:pPr>
            <a:fld id="{D784DC16-AFAA-4E7E-BC2C-779DD575D599}" type="slidenum">
              <a:rPr lang="en-US"/>
              <a:pPr>
                <a:defRPr/>
              </a:pPr>
              <a:t>‹#›</a:t>
            </a:fld>
            <a:endParaRPr lang="en-US"/>
          </a:p>
        </p:txBody>
      </p:sp>
    </p:spTree>
    <p:extLst>
      <p:ext uri="{BB962C8B-B14F-4D97-AF65-F5344CB8AC3E}">
        <p14:creationId xmlns:p14="http://schemas.microsoft.com/office/powerpoint/2010/main" val="5328572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ea typeface="+mn-ea"/>
              </a:defRPr>
            </a:lvl1pPr>
          </a:lstStyle>
          <a:p>
            <a:pPr>
              <a:defRPr/>
            </a:pPr>
            <a:fld id="{764C0CDF-C93E-4129-B935-DCF7B244DC32}" type="datetime1">
              <a:rPr lang="en-US"/>
              <a:pPr>
                <a:defRPr/>
              </a:pPr>
              <a:t>7/8/2011</a:t>
            </a:fld>
            <a:endParaRPr lang="en-US" dirty="0"/>
          </a:p>
        </p:txBody>
      </p:sp>
      <p:sp>
        <p:nvSpPr>
          <p:cNvPr id="5"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algn="l" eaLnBrk="0" hangingPunct="0">
              <a:defRPr>
                <a:ea typeface="+mn-ea"/>
              </a:defRPr>
            </a:lvl1pPr>
          </a:lstStyle>
          <a:p>
            <a:pPr>
              <a:defRPr/>
            </a:pPr>
            <a:fld id="{6054EC1A-B33C-4248-9464-43A3CBF61B14}" type="slidenum">
              <a:rPr lang="en-US"/>
              <a:pPr>
                <a:defRPr/>
              </a:pPr>
              <a:t>‹#›</a:t>
            </a:fld>
            <a:endParaRPr lang="en-US" dirty="0"/>
          </a:p>
        </p:txBody>
      </p:sp>
    </p:spTree>
    <p:extLst>
      <p:ext uri="{BB962C8B-B14F-4D97-AF65-F5344CB8AC3E}">
        <p14:creationId xmlns:p14="http://schemas.microsoft.com/office/powerpoint/2010/main" val="27160310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Arial"/>
                <a:cs typeface="Arial"/>
              </a:defRPr>
            </a:lvl1pPr>
          </a:lstStyle>
          <a:p>
            <a:pPr lvl="0"/>
            <a:r>
              <a:rPr lang="en-US" dirty="0" smtClean="0"/>
              <a:t>Click to edit</a:t>
            </a:r>
          </a:p>
        </p:txBody>
      </p:sp>
      <p:sp>
        <p:nvSpPr>
          <p:cNvPr id="4" name="Date Placeholder 3"/>
          <p:cNvSpPr>
            <a:spLocks noGrp="1"/>
          </p:cNvSpPr>
          <p:nvPr>
            <p:ph type="dt" sz="half" idx="10"/>
          </p:nvPr>
        </p:nvSpPr>
        <p:spPr/>
        <p:txBody>
          <a:bodyPr/>
          <a:lstStyle>
            <a:lvl1pPr eaLnBrk="0" hangingPunct="0">
              <a:defRPr>
                <a:ea typeface="+mn-ea"/>
              </a:defRPr>
            </a:lvl1pPr>
          </a:lstStyle>
          <a:p>
            <a:pPr>
              <a:defRPr/>
            </a:pPr>
            <a:fld id="{75BEAB0E-FF47-4BB5-BEFD-86011FA54138}" type="datetime1">
              <a:rPr lang="en-US"/>
              <a:pPr>
                <a:defRPr/>
              </a:pPr>
              <a:t>7/8/2011</a:t>
            </a:fld>
            <a:endParaRPr lang="en-US" dirty="0"/>
          </a:p>
        </p:txBody>
      </p:sp>
      <p:sp>
        <p:nvSpPr>
          <p:cNvPr id="5"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algn="l" eaLnBrk="0" hangingPunct="0">
              <a:defRPr>
                <a:ea typeface="+mn-ea"/>
              </a:defRPr>
            </a:lvl1pPr>
          </a:lstStyle>
          <a:p>
            <a:pPr>
              <a:defRPr/>
            </a:pPr>
            <a:fld id="{6FCB2E76-D18D-4A57-ABCF-37EF4FFC4233}" type="slidenum">
              <a:rPr lang="en-US"/>
              <a:pPr>
                <a:defRPr/>
              </a:pPr>
              <a:t>‹#›</a:t>
            </a:fld>
            <a:endParaRPr lang="en-US" dirty="0"/>
          </a:p>
        </p:txBody>
      </p:sp>
    </p:spTree>
    <p:extLst>
      <p:ext uri="{BB962C8B-B14F-4D97-AF65-F5344CB8AC3E}">
        <p14:creationId xmlns:p14="http://schemas.microsoft.com/office/powerpoint/2010/main" val="24971890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ea typeface="+mn-ea"/>
              </a:defRPr>
            </a:lvl1pPr>
          </a:lstStyle>
          <a:p>
            <a:pPr>
              <a:defRPr/>
            </a:pPr>
            <a:fld id="{453DDE81-A658-4307-92F8-241F6E6D5C70}" type="datetime1">
              <a:rPr lang="en-US"/>
              <a:pPr>
                <a:defRPr/>
              </a:pPr>
              <a:t>7/8/2011</a:t>
            </a:fld>
            <a:endParaRPr lang="en-US" dirty="0"/>
          </a:p>
        </p:txBody>
      </p:sp>
      <p:sp>
        <p:nvSpPr>
          <p:cNvPr id="5"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algn="l" eaLnBrk="0" hangingPunct="0">
              <a:defRPr>
                <a:ea typeface="+mn-ea"/>
              </a:defRPr>
            </a:lvl1pPr>
          </a:lstStyle>
          <a:p>
            <a:pPr>
              <a:defRPr/>
            </a:pPr>
            <a:fld id="{90191C99-B076-4904-93F2-D6711C8C0D72}" type="slidenum">
              <a:rPr lang="en-US"/>
              <a:pPr>
                <a:defRPr/>
              </a:pPr>
              <a:t>‹#›</a:t>
            </a:fld>
            <a:endParaRPr lang="en-US" dirty="0"/>
          </a:p>
        </p:txBody>
      </p:sp>
    </p:spTree>
    <p:extLst>
      <p:ext uri="{BB962C8B-B14F-4D97-AF65-F5344CB8AC3E}">
        <p14:creationId xmlns:p14="http://schemas.microsoft.com/office/powerpoint/2010/main" val="3652348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1270540464"/>
      </p:ext>
    </p:extLst>
  </p:cSld>
  <p:clrMapOvr>
    <a:masterClrMapping/>
  </p:clrMapOvr>
  <p:transition advClick="0"/>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ea typeface="+mn-ea"/>
              </a:defRPr>
            </a:lvl1pPr>
          </a:lstStyle>
          <a:p>
            <a:pPr>
              <a:defRPr/>
            </a:pPr>
            <a:fld id="{70C852F5-0C3A-4515-92F1-D8A300D966A1}" type="datetime1">
              <a:rPr lang="en-US"/>
              <a:pPr>
                <a:defRPr/>
              </a:pPr>
              <a:t>7/8/2011</a:t>
            </a:fld>
            <a:endParaRPr lang="en-US" dirty="0"/>
          </a:p>
        </p:txBody>
      </p:sp>
      <p:sp>
        <p:nvSpPr>
          <p:cNvPr id="6"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7" name="Slide Number Placeholder 5"/>
          <p:cNvSpPr>
            <a:spLocks noGrp="1"/>
          </p:cNvSpPr>
          <p:nvPr>
            <p:ph type="sldNum" sz="quarter" idx="12"/>
          </p:nvPr>
        </p:nvSpPr>
        <p:spPr/>
        <p:txBody>
          <a:bodyPr/>
          <a:lstStyle>
            <a:lvl1pPr algn="l" eaLnBrk="0" hangingPunct="0">
              <a:defRPr>
                <a:ea typeface="+mn-ea"/>
              </a:defRPr>
            </a:lvl1pPr>
          </a:lstStyle>
          <a:p>
            <a:pPr>
              <a:defRPr/>
            </a:pPr>
            <a:fld id="{8C4010E9-800C-4722-A397-8EBC2A1AB5CE}" type="slidenum">
              <a:rPr lang="en-US"/>
              <a:pPr>
                <a:defRPr/>
              </a:pPr>
              <a:t>‹#›</a:t>
            </a:fld>
            <a:endParaRPr lang="en-US" dirty="0"/>
          </a:p>
        </p:txBody>
      </p:sp>
    </p:spTree>
    <p:extLst>
      <p:ext uri="{BB962C8B-B14F-4D97-AF65-F5344CB8AC3E}">
        <p14:creationId xmlns:p14="http://schemas.microsoft.com/office/powerpoint/2010/main" val="3632310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a:ea typeface="+mn-ea"/>
              </a:defRPr>
            </a:lvl1pPr>
          </a:lstStyle>
          <a:p>
            <a:pPr>
              <a:defRPr/>
            </a:pPr>
            <a:fld id="{91160130-3E5A-4F91-A237-224484179EA8}" type="datetime1">
              <a:rPr lang="en-US"/>
              <a:pPr>
                <a:defRPr/>
              </a:pPr>
              <a:t>7/8/2011</a:t>
            </a:fld>
            <a:endParaRPr lang="en-US" dirty="0"/>
          </a:p>
        </p:txBody>
      </p:sp>
      <p:sp>
        <p:nvSpPr>
          <p:cNvPr id="8"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9" name="Slide Number Placeholder 5"/>
          <p:cNvSpPr>
            <a:spLocks noGrp="1"/>
          </p:cNvSpPr>
          <p:nvPr>
            <p:ph type="sldNum" sz="quarter" idx="12"/>
          </p:nvPr>
        </p:nvSpPr>
        <p:spPr/>
        <p:txBody>
          <a:bodyPr/>
          <a:lstStyle>
            <a:lvl1pPr algn="l" eaLnBrk="0" hangingPunct="0">
              <a:defRPr>
                <a:ea typeface="+mn-ea"/>
              </a:defRPr>
            </a:lvl1pPr>
          </a:lstStyle>
          <a:p>
            <a:pPr>
              <a:defRPr/>
            </a:pPr>
            <a:fld id="{5024E724-705E-492D-B364-7B9DD77731B3}" type="slidenum">
              <a:rPr lang="en-US"/>
              <a:pPr>
                <a:defRPr/>
              </a:pPr>
              <a:t>‹#›</a:t>
            </a:fld>
            <a:endParaRPr lang="en-US" dirty="0"/>
          </a:p>
        </p:txBody>
      </p:sp>
    </p:spTree>
    <p:extLst>
      <p:ext uri="{BB962C8B-B14F-4D97-AF65-F5344CB8AC3E}">
        <p14:creationId xmlns:p14="http://schemas.microsoft.com/office/powerpoint/2010/main" val="20983815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a:ea typeface="+mn-ea"/>
              </a:defRPr>
            </a:lvl1pPr>
          </a:lstStyle>
          <a:p>
            <a:pPr>
              <a:defRPr/>
            </a:pPr>
            <a:fld id="{D0746576-7D22-4DE3-8D02-426CDEA3AB6C}" type="datetime1">
              <a:rPr lang="en-US"/>
              <a:pPr>
                <a:defRPr/>
              </a:pPr>
              <a:t>7/8/2011</a:t>
            </a:fld>
            <a:endParaRPr lang="en-US" dirty="0"/>
          </a:p>
        </p:txBody>
      </p:sp>
      <p:sp>
        <p:nvSpPr>
          <p:cNvPr id="4"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5" name="Slide Number Placeholder 5"/>
          <p:cNvSpPr>
            <a:spLocks noGrp="1"/>
          </p:cNvSpPr>
          <p:nvPr>
            <p:ph type="sldNum" sz="quarter" idx="12"/>
          </p:nvPr>
        </p:nvSpPr>
        <p:spPr/>
        <p:txBody>
          <a:bodyPr/>
          <a:lstStyle>
            <a:lvl1pPr algn="l" eaLnBrk="0" hangingPunct="0">
              <a:defRPr>
                <a:ea typeface="+mn-ea"/>
              </a:defRPr>
            </a:lvl1pPr>
          </a:lstStyle>
          <a:p>
            <a:pPr>
              <a:defRPr/>
            </a:pPr>
            <a:fld id="{87548B59-415D-4039-A900-056092C389DF}" type="slidenum">
              <a:rPr lang="en-US"/>
              <a:pPr>
                <a:defRPr/>
              </a:pPr>
              <a:t>‹#›</a:t>
            </a:fld>
            <a:endParaRPr lang="en-US" dirty="0"/>
          </a:p>
        </p:txBody>
      </p:sp>
    </p:spTree>
    <p:extLst>
      <p:ext uri="{BB962C8B-B14F-4D97-AF65-F5344CB8AC3E}">
        <p14:creationId xmlns:p14="http://schemas.microsoft.com/office/powerpoint/2010/main" val="13197029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ea typeface="+mn-ea"/>
              </a:defRPr>
            </a:lvl1pPr>
          </a:lstStyle>
          <a:p>
            <a:pPr>
              <a:defRPr/>
            </a:pPr>
            <a:fld id="{460D44CA-FA3D-4430-8D76-D0B4E18CB83F}" type="datetime1">
              <a:rPr lang="en-US"/>
              <a:pPr>
                <a:defRPr/>
              </a:pPr>
              <a:t>7/8/2011</a:t>
            </a:fld>
            <a:endParaRPr lang="en-US" dirty="0"/>
          </a:p>
        </p:txBody>
      </p:sp>
      <p:sp>
        <p:nvSpPr>
          <p:cNvPr id="3"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4" name="Slide Number Placeholder 5"/>
          <p:cNvSpPr>
            <a:spLocks noGrp="1"/>
          </p:cNvSpPr>
          <p:nvPr>
            <p:ph type="sldNum" sz="quarter" idx="12"/>
          </p:nvPr>
        </p:nvSpPr>
        <p:spPr/>
        <p:txBody>
          <a:bodyPr/>
          <a:lstStyle>
            <a:lvl1pPr algn="l" eaLnBrk="0" hangingPunct="0">
              <a:defRPr>
                <a:ea typeface="+mn-ea"/>
              </a:defRPr>
            </a:lvl1pPr>
          </a:lstStyle>
          <a:p>
            <a:pPr>
              <a:defRPr/>
            </a:pPr>
            <a:fld id="{DBA3FC66-F75F-4B89-B157-162CFA5AFA50}" type="slidenum">
              <a:rPr lang="en-US"/>
              <a:pPr>
                <a:defRPr/>
              </a:pPr>
              <a:t>‹#›</a:t>
            </a:fld>
            <a:endParaRPr lang="en-US" dirty="0"/>
          </a:p>
        </p:txBody>
      </p:sp>
    </p:spTree>
    <p:extLst>
      <p:ext uri="{BB962C8B-B14F-4D97-AF65-F5344CB8AC3E}">
        <p14:creationId xmlns:p14="http://schemas.microsoft.com/office/powerpoint/2010/main" val="2486375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ea typeface="+mn-ea"/>
              </a:defRPr>
            </a:lvl1pPr>
          </a:lstStyle>
          <a:p>
            <a:pPr>
              <a:defRPr/>
            </a:pPr>
            <a:fld id="{DF944994-BD74-4927-961B-D86C3C7E7324}" type="datetime1">
              <a:rPr lang="en-US"/>
              <a:pPr>
                <a:defRPr/>
              </a:pPr>
              <a:t>7/8/2011</a:t>
            </a:fld>
            <a:endParaRPr lang="en-US" dirty="0"/>
          </a:p>
        </p:txBody>
      </p:sp>
      <p:sp>
        <p:nvSpPr>
          <p:cNvPr id="6"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7" name="Slide Number Placeholder 5"/>
          <p:cNvSpPr>
            <a:spLocks noGrp="1"/>
          </p:cNvSpPr>
          <p:nvPr>
            <p:ph type="sldNum" sz="quarter" idx="12"/>
          </p:nvPr>
        </p:nvSpPr>
        <p:spPr/>
        <p:txBody>
          <a:bodyPr/>
          <a:lstStyle>
            <a:lvl1pPr algn="l" eaLnBrk="0" hangingPunct="0">
              <a:defRPr>
                <a:ea typeface="+mn-ea"/>
              </a:defRPr>
            </a:lvl1pPr>
          </a:lstStyle>
          <a:p>
            <a:pPr>
              <a:defRPr/>
            </a:pPr>
            <a:fld id="{E5B6A259-7832-4E4C-898F-28B6B5D9F233}" type="slidenum">
              <a:rPr lang="en-US"/>
              <a:pPr>
                <a:defRPr/>
              </a:pPr>
              <a:t>‹#›</a:t>
            </a:fld>
            <a:endParaRPr lang="en-US" dirty="0"/>
          </a:p>
        </p:txBody>
      </p:sp>
    </p:spTree>
    <p:extLst>
      <p:ext uri="{BB962C8B-B14F-4D97-AF65-F5344CB8AC3E}">
        <p14:creationId xmlns:p14="http://schemas.microsoft.com/office/powerpoint/2010/main" val="28277195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ea typeface="+mn-ea"/>
              </a:defRPr>
            </a:lvl1pPr>
          </a:lstStyle>
          <a:p>
            <a:pPr>
              <a:defRPr/>
            </a:pPr>
            <a:fld id="{3726A09D-23BE-4FD3-9212-723A2F9F2770}" type="datetime1">
              <a:rPr lang="en-US"/>
              <a:pPr>
                <a:defRPr/>
              </a:pPr>
              <a:t>7/8/2011</a:t>
            </a:fld>
            <a:endParaRPr lang="en-US" dirty="0"/>
          </a:p>
        </p:txBody>
      </p:sp>
      <p:sp>
        <p:nvSpPr>
          <p:cNvPr id="6"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7" name="Slide Number Placeholder 5"/>
          <p:cNvSpPr>
            <a:spLocks noGrp="1"/>
          </p:cNvSpPr>
          <p:nvPr>
            <p:ph type="sldNum" sz="quarter" idx="12"/>
          </p:nvPr>
        </p:nvSpPr>
        <p:spPr/>
        <p:txBody>
          <a:bodyPr/>
          <a:lstStyle>
            <a:lvl1pPr algn="l" eaLnBrk="0" hangingPunct="0">
              <a:defRPr>
                <a:ea typeface="+mn-ea"/>
              </a:defRPr>
            </a:lvl1pPr>
          </a:lstStyle>
          <a:p>
            <a:pPr>
              <a:defRPr/>
            </a:pPr>
            <a:fld id="{BE0F51B6-DAE5-4FA5-ABC4-EE8ED05954D3}" type="slidenum">
              <a:rPr lang="en-US"/>
              <a:pPr>
                <a:defRPr/>
              </a:pPr>
              <a:t>‹#›</a:t>
            </a:fld>
            <a:endParaRPr lang="en-US" dirty="0"/>
          </a:p>
        </p:txBody>
      </p:sp>
    </p:spTree>
    <p:extLst>
      <p:ext uri="{BB962C8B-B14F-4D97-AF65-F5344CB8AC3E}">
        <p14:creationId xmlns:p14="http://schemas.microsoft.com/office/powerpoint/2010/main" val="35728389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ea typeface="+mn-ea"/>
              </a:defRPr>
            </a:lvl1pPr>
          </a:lstStyle>
          <a:p>
            <a:pPr>
              <a:defRPr/>
            </a:pPr>
            <a:fld id="{0A65B83E-7F3F-4C0C-8BAA-AFDAE2C9CA1A}" type="datetime1">
              <a:rPr lang="en-US"/>
              <a:pPr>
                <a:defRPr/>
              </a:pPr>
              <a:t>7/8/2011</a:t>
            </a:fld>
            <a:endParaRPr lang="en-US" dirty="0"/>
          </a:p>
        </p:txBody>
      </p:sp>
      <p:sp>
        <p:nvSpPr>
          <p:cNvPr id="5"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algn="l" eaLnBrk="0" hangingPunct="0">
              <a:defRPr>
                <a:ea typeface="+mn-ea"/>
              </a:defRPr>
            </a:lvl1pPr>
          </a:lstStyle>
          <a:p>
            <a:pPr>
              <a:defRPr/>
            </a:pPr>
            <a:fld id="{7F8561B7-5429-48D6-8868-262E6DF9B37E}" type="slidenum">
              <a:rPr lang="en-US"/>
              <a:pPr>
                <a:defRPr/>
              </a:pPr>
              <a:t>‹#›</a:t>
            </a:fld>
            <a:endParaRPr lang="en-US" dirty="0"/>
          </a:p>
        </p:txBody>
      </p:sp>
    </p:spTree>
    <p:extLst>
      <p:ext uri="{BB962C8B-B14F-4D97-AF65-F5344CB8AC3E}">
        <p14:creationId xmlns:p14="http://schemas.microsoft.com/office/powerpoint/2010/main" val="12503268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ea typeface="+mn-ea"/>
              </a:defRPr>
            </a:lvl1pPr>
          </a:lstStyle>
          <a:p>
            <a:pPr>
              <a:defRPr/>
            </a:pPr>
            <a:fld id="{C2A5BBAC-A85F-415C-8468-44B814781A7D}" type="datetime1">
              <a:rPr lang="en-US"/>
              <a:pPr>
                <a:defRPr/>
              </a:pPr>
              <a:t>7/8/2011</a:t>
            </a:fld>
            <a:endParaRPr lang="en-US" dirty="0"/>
          </a:p>
        </p:txBody>
      </p:sp>
      <p:sp>
        <p:nvSpPr>
          <p:cNvPr id="5"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algn="l" eaLnBrk="0" hangingPunct="0">
              <a:defRPr>
                <a:ea typeface="+mn-ea"/>
              </a:defRPr>
            </a:lvl1pPr>
          </a:lstStyle>
          <a:p>
            <a:pPr>
              <a:defRPr/>
            </a:pPr>
            <a:fld id="{9CA2AC72-F58D-40AE-A7AD-37A5727EC1BF}" type="slidenum">
              <a:rPr lang="en-US"/>
              <a:pPr>
                <a:defRPr/>
              </a:pPr>
              <a:t>‹#›</a:t>
            </a:fld>
            <a:endParaRPr lang="en-US" dirty="0"/>
          </a:p>
        </p:txBody>
      </p:sp>
    </p:spTree>
    <p:extLst>
      <p:ext uri="{BB962C8B-B14F-4D97-AF65-F5344CB8AC3E}">
        <p14:creationId xmlns:p14="http://schemas.microsoft.com/office/powerpoint/2010/main" val="25844233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59" indent="0" algn="ctr">
              <a:buNone/>
              <a:defRPr/>
            </a:lvl2pPr>
            <a:lvl3pPr marL="914118" indent="0" algn="ctr">
              <a:buNone/>
              <a:defRPr/>
            </a:lvl3pPr>
            <a:lvl4pPr marL="1371176" indent="0" algn="ctr">
              <a:buNone/>
              <a:defRPr/>
            </a:lvl4pPr>
            <a:lvl5pPr marL="1828236" indent="0" algn="ctr">
              <a:buNone/>
              <a:defRPr/>
            </a:lvl5pPr>
            <a:lvl6pPr marL="2285295" indent="0" algn="ctr">
              <a:buNone/>
              <a:defRPr/>
            </a:lvl6pPr>
            <a:lvl7pPr marL="2742354" indent="0" algn="ctr">
              <a:buNone/>
              <a:defRPr/>
            </a:lvl7pPr>
            <a:lvl8pPr marL="3199412" indent="0" algn="ctr">
              <a:buNone/>
              <a:defRPr/>
            </a:lvl8pPr>
            <a:lvl9pPr marL="365647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Unicode MS" pitchFamily="34" charset="-128"/>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A0D2095E-9FA0-4F8C-B542-C0514558A599}" type="slidenum">
              <a:rPr lang="en-US"/>
              <a:pPr>
                <a:defRPr/>
              </a:pPr>
              <a:t>‹#›</a:t>
            </a:fld>
            <a:endParaRPr lang="en-US"/>
          </a:p>
        </p:txBody>
      </p:sp>
    </p:spTree>
    <p:extLst>
      <p:ext uri="{BB962C8B-B14F-4D97-AF65-F5344CB8AC3E}">
        <p14:creationId xmlns:p14="http://schemas.microsoft.com/office/powerpoint/2010/main" val="28452254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Unicode MS" pitchFamily="34" charset="-128"/>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55B82776-4A67-41DB-81B7-C518D0A42C20}" type="slidenum">
              <a:rPr lang="en-US"/>
              <a:pPr>
                <a:defRPr/>
              </a:pPr>
              <a:t>‹#›</a:t>
            </a:fld>
            <a:endParaRPr lang="en-US"/>
          </a:p>
        </p:txBody>
      </p:sp>
    </p:spTree>
    <p:extLst>
      <p:ext uri="{BB962C8B-B14F-4D97-AF65-F5344CB8AC3E}">
        <p14:creationId xmlns:p14="http://schemas.microsoft.com/office/powerpoint/2010/main" val="2598635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1016547023"/>
      </p:ext>
    </p:extLst>
  </p:cSld>
  <p:clrMapOvr>
    <a:masterClrMapping/>
  </p:clrMapOvr>
  <p:transition advClick="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59" indent="0">
              <a:buNone/>
              <a:defRPr sz="1800"/>
            </a:lvl2pPr>
            <a:lvl3pPr marL="914118" indent="0">
              <a:buNone/>
              <a:defRPr sz="1600"/>
            </a:lvl3pPr>
            <a:lvl4pPr marL="1371176" indent="0">
              <a:buNone/>
              <a:defRPr sz="1400"/>
            </a:lvl4pPr>
            <a:lvl5pPr marL="1828236" indent="0">
              <a:buNone/>
              <a:defRPr sz="1400"/>
            </a:lvl5pPr>
            <a:lvl6pPr marL="2285295" indent="0">
              <a:buNone/>
              <a:defRPr sz="1400"/>
            </a:lvl6pPr>
            <a:lvl7pPr marL="2742354" indent="0">
              <a:buNone/>
              <a:defRPr sz="1400"/>
            </a:lvl7pPr>
            <a:lvl8pPr marL="3199412" indent="0">
              <a:buNone/>
              <a:defRPr sz="1400"/>
            </a:lvl8pPr>
            <a:lvl9pPr marL="3656472"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Unicode MS" pitchFamily="34" charset="-128"/>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508532E0-EBB2-4707-98EB-43AB2F66D786}" type="slidenum">
              <a:rPr lang="en-US"/>
              <a:pPr>
                <a:defRPr/>
              </a:pPr>
              <a:t>‹#›</a:t>
            </a:fld>
            <a:endParaRPr lang="en-US"/>
          </a:p>
        </p:txBody>
      </p:sp>
    </p:spTree>
    <p:extLst>
      <p:ext uri="{BB962C8B-B14F-4D97-AF65-F5344CB8AC3E}">
        <p14:creationId xmlns:p14="http://schemas.microsoft.com/office/powerpoint/2010/main" val="37244971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1" y="1600200"/>
            <a:ext cx="4229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229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Unicode MS" pitchFamily="34" charset="-128"/>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FC0BE7B8-B744-4C25-AF62-66775F8478C4}" type="slidenum">
              <a:rPr lang="en-US"/>
              <a:pPr>
                <a:defRPr/>
              </a:pPr>
              <a:t>‹#›</a:t>
            </a:fld>
            <a:endParaRPr lang="en-US"/>
          </a:p>
        </p:txBody>
      </p:sp>
    </p:spTree>
    <p:extLst>
      <p:ext uri="{BB962C8B-B14F-4D97-AF65-F5344CB8AC3E}">
        <p14:creationId xmlns:p14="http://schemas.microsoft.com/office/powerpoint/2010/main" val="15165882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059" indent="0">
              <a:buNone/>
              <a:defRPr sz="2000" b="1"/>
            </a:lvl2pPr>
            <a:lvl3pPr marL="914118" indent="0">
              <a:buNone/>
              <a:defRPr sz="1800" b="1"/>
            </a:lvl3pPr>
            <a:lvl4pPr marL="1371176" indent="0">
              <a:buNone/>
              <a:defRPr sz="1600" b="1"/>
            </a:lvl4pPr>
            <a:lvl5pPr marL="1828236" indent="0">
              <a:buNone/>
              <a:defRPr sz="1600" b="1"/>
            </a:lvl5pPr>
            <a:lvl6pPr marL="2285295" indent="0">
              <a:buNone/>
              <a:defRPr sz="1600" b="1"/>
            </a:lvl6pPr>
            <a:lvl7pPr marL="2742354" indent="0">
              <a:buNone/>
              <a:defRPr sz="1600" b="1"/>
            </a:lvl7pPr>
            <a:lvl8pPr marL="3199412" indent="0">
              <a:buNone/>
              <a:defRPr sz="1600" b="1"/>
            </a:lvl8pPr>
            <a:lvl9pPr marL="36564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059" indent="0">
              <a:buNone/>
              <a:defRPr sz="2000" b="1"/>
            </a:lvl2pPr>
            <a:lvl3pPr marL="914118" indent="0">
              <a:buNone/>
              <a:defRPr sz="1800" b="1"/>
            </a:lvl3pPr>
            <a:lvl4pPr marL="1371176" indent="0">
              <a:buNone/>
              <a:defRPr sz="1600" b="1"/>
            </a:lvl4pPr>
            <a:lvl5pPr marL="1828236" indent="0">
              <a:buNone/>
              <a:defRPr sz="1600" b="1"/>
            </a:lvl5pPr>
            <a:lvl6pPr marL="2285295" indent="0">
              <a:buNone/>
              <a:defRPr sz="1600" b="1"/>
            </a:lvl6pPr>
            <a:lvl7pPr marL="2742354" indent="0">
              <a:buNone/>
              <a:defRPr sz="1600" b="1"/>
            </a:lvl7pPr>
            <a:lvl8pPr marL="3199412" indent="0">
              <a:buNone/>
              <a:defRPr sz="1600" b="1"/>
            </a:lvl8pPr>
            <a:lvl9pPr marL="36564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Unicode MS" pitchFamily="34" charset="-128"/>
              </a:defRPr>
            </a:lvl1pPr>
          </a:lstStyle>
          <a:p>
            <a:pPr>
              <a:defRPr/>
            </a:pPr>
            <a:endParaRPr lang="en-US"/>
          </a:p>
        </p:txBody>
      </p:sp>
      <p:sp>
        <p:nvSpPr>
          <p:cNvPr id="8" name="Slide Number Placeholder 7"/>
          <p:cNvSpPr>
            <a:spLocks noGrp="1"/>
          </p:cNvSpPr>
          <p:nvPr>
            <p:ph type="sldNum" sz="quarter" idx="11"/>
          </p:nvPr>
        </p:nvSpPr>
        <p:spPr/>
        <p:txBody>
          <a:bodyPr/>
          <a:lstStyle>
            <a:lvl1pPr>
              <a:defRPr/>
            </a:lvl1pPr>
          </a:lstStyle>
          <a:p>
            <a:pPr>
              <a:defRPr/>
            </a:pPr>
            <a:fld id="{0255C173-7D66-47C3-A195-C2DD687EA204}" type="slidenum">
              <a:rPr lang="en-US"/>
              <a:pPr>
                <a:defRPr/>
              </a:pPr>
              <a:t>‹#›</a:t>
            </a:fld>
            <a:endParaRPr lang="en-US"/>
          </a:p>
        </p:txBody>
      </p:sp>
    </p:spTree>
    <p:extLst>
      <p:ext uri="{BB962C8B-B14F-4D97-AF65-F5344CB8AC3E}">
        <p14:creationId xmlns:p14="http://schemas.microsoft.com/office/powerpoint/2010/main" val="32457816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Unicode MS" pitchFamily="34" charset="-128"/>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pPr>
              <a:defRPr/>
            </a:pPr>
            <a:fld id="{2887B887-F75E-4E08-8BA1-A080A6269A61}" type="slidenum">
              <a:rPr lang="en-US"/>
              <a:pPr>
                <a:defRPr/>
              </a:pPr>
              <a:t>‹#›</a:t>
            </a:fld>
            <a:endParaRPr lang="en-US"/>
          </a:p>
        </p:txBody>
      </p:sp>
    </p:spTree>
    <p:extLst>
      <p:ext uri="{BB962C8B-B14F-4D97-AF65-F5344CB8AC3E}">
        <p14:creationId xmlns:p14="http://schemas.microsoft.com/office/powerpoint/2010/main" val="42937263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Unicode MS" pitchFamily="34" charset="-128"/>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fld id="{EC25542D-FFC5-4C2E-AFAE-D7DEAB6944F0}" type="slidenum">
              <a:rPr lang="en-US"/>
              <a:pPr>
                <a:defRPr/>
              </a:pPr>
              <a:t>‹#›</a:t>
            </a:fld>
            <a:endParaRPr lang="en-US"/>
          </a:p>
        </p:txBody>
      </p:sp>
    </p:spTree>
    <p:extLst>
      <p:ext uri="{BB962C8B-B14F-4D97-AF65-F5344CB8AC3E}">
        <p14:creationId xmlns:p14="http://schemas.microsoft.com/office/powerpoint/2010/main" val="31804783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9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059" indent="0">
              <a:buNone/>
              <a:defRPr sz="1200"/>
            </a:lvl2pPr>
            <a:lvl3pPr marL="914118" indent="0">
              <a:buNone/>
              <a:defRPr sz="1000"/>
            </a:lvl3pPr>
            <a:lvl4pPr marL="1371176" indent="0">
              <a:buNone/>
              <a:defRPr sz="900"/>
            </a:lvl4pPr>
            <a:lvl5pPr marL="1828236" indent="0">
              <a:buNone/>
              <a:defRPr sz="900"/>
            </a:lvl5pPr>
            <a:lvl6pPr marL="2285295" indent="0">
              <a:buNone/>
              <a:defRPr sz="900"/>
            </a:lvl6pPr>
            <a:lvl7pPr marL="2742354" indent="0">
              <a:buNone/>
              <a:defRPr sz="900"/>
            </a:lvl7pPr>
            <a:lvl8pPr marL="3199412" indent="0">
              <a:buNone/>
              <a:defRPr sz="900"/>
            </a:lvl8pPr>
            <a:lvl9pPr marL="36564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Unicode MS" pitchFamily="34" charset="-128"/>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AC8DF497-7031-4918-A5CF-CBD80A7E8E5A}" type="slidenum">
              <a:rPr lang="en-US"/>
              <a:pPr>
                <a:defRPr/>
              </a:pPr>
              <a:t>‹#›</a:t>
            </a:fld>
            <a:endParaRPr lang="en-US"/>
          </a:p>
        </p:txBody>
      </p:sp>
    </p:spTree>
    <p:extLst>
      <p:ext uri="{BB962C8B-B14F-4D97-AF65-F5344CB8AC3E}">
        <p14:creationId xmlns:p14="http://schemas.microsoft.com/office/powerpoint/2010/main" val="24150297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8" indent="0">
              <a:buNone/>
              <a:defRPr sz="2400"/>
            </a:lvl3pPr>
            <a:lvl4pPr marL="1371176" indent="0">
              <a:buNone/>
              <a:defRPr sz="2000"/>
            </a:lvl4pPr>
            <a:lvl5pPr marL="1828236" indent="0">
              <a:buNone/>
              <a:defRPr sz="2000"/>
            </a:lvl5pPr>
            <a:lvl6pPr marL="2285295" indent="0">
              <a:buNone/>
              <a:defRPr sz="2000"/>
            </a:lvl6pPr>
            <a:lvl7pPr marL="2742354" indent="0">
              <a:buNone/>
              <a:defRPr sz="2000"/>
            </a:lvl7pPr>
            <a:lvl8pPr marL="3199412" indent="0">
              <a:buNone/>
              <a:defRPr sz="2000"/>
            </a:lvl8pPr>
            <a:lvl9pPr marL="3656472" indent="0">
              <a:buNone/>
              <a:defRPr sz="2000"/>
            </a:lvl9pPr>
          </a:lstStyle>
          <a:p>
            <a:pPr lvl="0"/>
            <a:endParaRPr lang="en-US" noProof="0" smtClean="0"/>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059" indent="0">
              <a:buNone/>
              <a:defRPr sz="1200"/>
            </a:lvl2pPr>
            <a:lvl3pPr marL="914118" indent="0">
              <a:buNone/>
              <a:defRPr sz="1000"/>
            </a:lvl3pPr>
            <a:lvl4pPr marL="1371176" indent="0">
              <a:buNone/>
              <a:defRPr sz="900"/>
            </a:lvl4pPr>
            <a:lvl5pPr marL="1828236" indent="0">
              <a:buNone/>
              <a:defRPr sz="900"/>
            </a:lvl5pPr>
            <a:lvl6pPr marL="2285295" indent="0">
              <a:buNone/>
              <a:defRPr sz="900"/>
            </a:lvl6pPr>
            <a:lvl7pPr marL="2742354" indent="0">
              <a:buNone/>
              <a:defRPr sz="900"/>
            </a:lvl7pPr>
            <a:lvl8pPr marL="3199412" indent="0">
              <a:buNone/>
              <a:defRPr sz="900"/>
            </a:lvl8pPr>
            <a:lvl9pPr marL="36564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Unicode MS" pitchFamily="34" charset="-128"/>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1BE16BF1-806D-47F0-9738-50419FC5E736}" type="slidenum">
              <a:rPr lang="en-US"/>
              <a:pPr>
                <a:defRPr/>
              </a:pPr>
              <a:t>‹#›</a:t>
            </a:fld>
            <a:endParaRPr lang="en-US"/>
          </a:p>
        </p:txBody>
      </p:sp>
    </p:spTree>
    <p:extLst>
      <p:ext uri="{BB962C8B-B14F-4D97-AF65-F5344CB8AC3E}">
        <p14:creationId xmlns:p14="http://schemas.microsoft.com/office/powerpoint/2010/main" val="40580447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Unicode MS" pitchFamily="34" charset="-128"/>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96AF3D92-94E0-4F16-8543-99EA273A6D22}" type="slidenum">
              <a:rPr lang="en-US"/>
              <a:pPr>
                <a:defRPr/>
              </a:pPr>
              <a:t>‹#›</a:t>
            </a:fld>
            <a:endParaRPr lang="en-US"/>
          </a:p>
        </p:txBody>
      </p:sp>
    </p:spTree>
    <p:extLst>
      <p:ext uri="{BB962C8B-B14F-4D97-AF65-F5344CB8AC3E}">
        <p14:creationId xmlns:p14="http://schemas.microsoft.com/office/powerpoint/2010/main" val="33350414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304801"/>
            <a:ext cx="21526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1" y="304801"/>
            <a:ext cx="63055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Unicode MS" pitchFamily="34" charset="-128"/>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410F0BC0-97E7-48AC-A4EF-1807087DCBE1}" type="slidenum">
              <a:rPr lang="en-US"/>
              <a:pPr>
                <a:defRPr/>
              </a:pPr>
              <a:t>‹#›</a:t>
            </a:fld>
            <a:endParaRPr lang="en-US"/>
          </a:p>
        </p:txBody>
      </p:sp>
    </p:spTree>
    <p:extLst>
      <p:ext uri="{BB962C8B-B14F-4D97-AF65-F5344CB8AC3E}">
        <p14:creationId xmlns:p14="http://schemas.microsoft.com/office/powerpoint/2010/main" val="2667492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1" y="1600200"/>
            <a:ext cx="42291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600202"/>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3"/>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atin typeface="Arial Unicode MS" pitchFamily="34" charset="-128"/>
              </a:defRPr>
            </a:lvl1pPr>
          </a:lstStyle>
          <a:p>
            <a:pPr>
              <a:defRPr/>
            </a:pPr>
            <a:endParaRPr lang="en-US"/>
          </a:p>
        </p:txBody>
      </p:sp>
      <p:sp>
        <p:nvSpPr>
          <p:cNvPr id="7" name="Slide Number Placeholder 6"/>
          <p:cNvSpPr>
            <a:spLocks noGrp="1"/>
          </p:cNvSpPr>
          <p:nvPr>
            <p:ph type="sldNum" sz="quarter" idx="11"/>
          </p:nvPr>
        </p:nvSpPr>
        <p:spPr/>
        <p:txBody>
          <a:bodyPr/>
          <a:lstStyle>
            <a:lvl1pPr>
              <a:defRPr/>
            </a:lvl1pPr>
          </a:lstStyle>
          <a:p>
            <a:pPr>
              <a:defRPr/>
            </a:pPr>
            <a:fld id="{0D5DA923-35F2-4410-9CEB-55B111953AF9}" type="slidenum">
              <a:rPr lang="en-US"/>
              <a:pPr>
                <a:defRPr/>
              </a:pPr>
              <a:t>‹#›</a:t>
            </a:fld>
            <a:endParaRPr lang="en-US"/>
          </a:p>
        </p:txBody>
      </p:sp>
    </p:spTree>
    <p:extLst>
      <p:ext uri="{BB962C8B-B14F-4D97-AF65-F5344CB8AC3E}">
        <p14:creationId xmlns:p14="http://schemas.microsoft.com/office/powerpoint/2010/main" val="682449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381049827"/>
      </p:ext>
    </p:extLst>
  </p:cSld>
  <p:clrMapOvr>
    <a:masterClrMapping/>
  </p:clrMapOvr>
  <p:transition advClick="0"/>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2" y="304801"/>
            <a:ext cx="86106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atin typeface="Arial Unicode MS" pitchFamily="34" charset="-128"/>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pPr>
              <a:defRPr/>
            </a:pPr>
            <a:fld id="{EC7EC845-A69F-4C98-AD6D-24159EE04784}" type="slidenum">
              <a:rPr lang="en-US"/>
              <a:pPr>
                <a:defRPr/>
              </a:pPr>
              <a:t>‹#›</a:t>
            </a:fld>
            <a:endParaRPr lang="en-US"/>
          </a:p>
        </p:txBody>
      </p:sp>
    </p:spTree>
    <p:extLst>
      <p:ext uri="{BB962C8B-B14F-4D97-AF65-F5344CB8AC3E}">
        <p14:creationId xmlns:p14="http://schemas.microsoft.com/office/powerpoint/2010/main" val="23024412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1" y="1600200"/>
            <a:ext cx="42291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600202"/>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3"/>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atin typeface="Arial Unicode MS" pitchFamily="34" charset="-128"/>
              </a:defRPr>
            </a:lvl1pPr>
          </a:lstStyle>
          <a:p>
            <a:pPr>
              <a:defRPr/>
            </a:pPr>
            <a:endParaRPr lang="en-US"/>
          </a:p>
        </p:txBody>
      </p:sp>
      <p:sp>
        <p:nvSpPr>
          <p:cNvPr id="7" name="Slide Number Placeholder 6"/>
          <p:cNvSpPr>
            <a:spLocks noGrp="1"/>
          </p:cNvSpPr>
          <p:nvPr>
            <p:ph type="sldNum" sz="quarter" idx="11"/>
          </p:nvPr>
        </p:nvSpPr>
        <p:spPr/>
        <p:txBody>
          <a:bodyPr/>
          <a:lstStyle>
            <a:lvl1pPr>
              <a:defRPr/>
            </a:lvl1pPr>
          </a:lstStyle>
          <a:p>
            <a:pPr>
              <a:defRPr/>
            </a:pPr>
            <a:fld id="{92AE8E99-86F1-47D8-81EB-612EE0886451}" type="slidenum">
              <a:rPr lang="en-US"/>
              <a:pPr>
                <a:defRPr/>
              </a:pPr>
              <a:t>‹#›</a:t>
            </a:fld>
            <a:endParaRPr lang="en-US"/>
          </a:p>
        </p:txBody>
      </p:sp>
    </p:spTree>
    <p:extLst>
      <p:ext uri="{BB962C8B-B14F-4D97-AF65-F5344CB8AC3E}">
        <p14:creationId xmlns:p14="http://schemas.microsoft.com/office/powerpoint/2010/main" val="9311771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48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1" y="1600202"/>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600202"/>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1" y="3924303"/>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924303"/>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Unicode MS" pitchFamily="34" charset="-128"/>
              </a:defRPr>
            </a:lvl1pPr>
          </a:lstStyle>
          <a:p>
            <a:pPr>
              <a:defRPr/>
            </a:pPr>
            <a:endParaRPr lang="en-US"/>
          </a:p>
        </p:txBody>
      </p:sp>
      <p:sp>
        <p:nvSpPr>
          <p:cNvPr id="8" name="Slide Number Placeholder 7"/>
          <p:cNvSpPr>
            <a:spLocks noGrp="1"/>
          </p:cNvSpPr>
          <p:nvPr>
            <p:ph type="sldNum" sz="quarter" idx="11"/>
          </p:nvPr>
        </p:nvSpPr>
        <p:spPr/>
        <p:txBody>
          <a:bodyPr/>
          <a:lstStyle>
            <a:lvl1pPr>
              <a:defRPr/>
            </a:lvl1pPr>
          </a:lstStyle>
          <a:p>
            <a:pPr>
              <a:defRPr/>
            </a:pPr>
            <a:fld id="{8A7DB078-9B91-4A2E-BCE0-90D571DAC1CF}" type="slidenum">
              <a:rPr lang="en-US"/>
              <a:pPr>
                <a:defRPr/>
              </a:pPr>
              <a:t>‹#›</a:t>
            </a:fld>
            <a:endParaRPr lang="en-US"/>
          </a:p>
        </p:txBody>
      </p:sp>
    </p:spTree>
    <p:extLst>
      <p:ext uri="{BB962C8B-B14F-4D97-AF65-F5344CB8AC3E}">
        <p14:creationId xmlns:p14="http://schemas.microsoft.com/office/powerpoint/2010/main" val="22041062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ea typeface="+mn-ea"/>
              </a:defRPr>
            </a:lvl1pPr>
          </a:lstStyle>
          <a:p>
            <a:pPr>
              <a:defRPr/>
            </a:pPr>
            <a:fld id="{68707757-D6E3-46ED-9829-50A277AF813C}" type="datetime1">
              <a:rPr lang="en-US"/>
              <a:pPr>
                <a:defRPr/>
              </a:pPr>
              <a:t>7/8/2011</a:t>
            </a:fld>
            <a:endParaRPr lang="en-US" dirty="0"/>
          </a:p>
        </p:txBody>
      </p:sp>
      <p:sp>
        <p:nvSpPr>
          <p:cNvPr id="5"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algn="l" eaLnBrk="0" hangingPunct="0">
              <a:defRPr>
                <a:ea typeface="+mn-ea"/>
              </a:defRPr>
            </a:lvl1pPr>
          </a:lstStyle>
          <a:p>
            <a:pPr>
              <a:defRPr/>
            </a:pPr>
            <a:fld id="{FFDDD67C-555D-441A-A3BC-957369294F6E}" type="slidenum">
              <a:rPr lang="en-US"/>
              <a:pPr>
                <a:defRPr/>
              </a:pPr>
              <a:t>‹#›</a:t>
            </a:fld>
            <a:endParaRPr lang="en-US" dirty="0"/>
          </a:p>
        </p:txBody>
      </p:sp>
    </p:spTree>
    <p:extLst>
      <p:ext uri="{BB962C8B-B14F-4D97-AF65-F5344CB8AC3E}">
        <p14:creationId xmlns:p14="http://schemas.microsoft.com/office/powerpoint/2010/main" val="13867171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Arial"/>
                <a:cs typeface="Arial"/>
              </a:defRPr>
            </a:lvl1pPr>
          </a:lstStyle>
          <a:p>
            <a:pPr lvl="0"/>
            <a:r>
              <a:rPr lang="en-US" dirty="0" smtClean="0"/>
              <a:t>Click to edit</a:t>
            </a:r>
          </a:p>
        </p:txBody>
      </p:sp>
      <p:sp>
        <p:nvSpPr>
          <p:cNvPr id="4" name="Date Placeholder 3"/>
          <p:cNvSpPr>
            <a:spLocks noGrp="1"/>
          </p:cNvSpPr>
          <p:nvPr>
            <p:ph type="dt" sz="half" idx="10"/>
          </p:nvPr>
        </p:nvSpPr>
        <p:spPr/>
        <p:txBody>
          <a:bodyPr/>
          <a:lstStyle>
            <a:lvl1pPr eaLnBrk="0" hangingPunct="0">
              <a:defRPr>
                <a:ea typeface="+mn-ea"/>
              </a:defRPr>
            </a:lvl1pPr>
          </a:lstStyle>
          <a:p>
            <a:pPr>
              <a:defRPr/>
            </a:pPr>
            <a:fld id="{AD772BEA-6C86-4C4B-8B57-AFF12E4A50F3}" type="datetime1">
              <a:rPr lang="en-US"/>
              <a:pPr>
                <a:defRPr/>
              </a:pPr>
              <a:t>7/8/2011</a:t>
            </a:fld>
            <a:endParaRPr lang="en-US" dirty="0"/>
          </a:p>
        </p:txBody>
      </p:sp>
      <p:sp>
        <p:nvSpPr>
          <p:cNvPr id="5"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algn="l" eaLnBrk="0" hangingPunct="0">
              <a:defRPr>
                <a:ea typeface="+mn-ea"/>
              </a:defRPr>
            </a:lvl1pPr>
          </a:lstStyle>
          <a:p>
            <a:pPr>
              <a:defRPr/>
            </a:pPr>
            <a:fld id="{C0F465AC-E57D-4907-88C6-6D7BB1907DE8}" type="slidenum">
              <a:rPr lang="en-US"/>
              <a:pPr>
                <a:defRPr/>
              </a:pPr>
              <a:t>‹#›</a:t>
            </a:fld>
            <a:endParaRPr lang="en-US" dirty="0"/>
          </a:p>
        </p:txBody>
      </p:sp>
    </p:spTree>
    <p:extLst>
      <p:ext uri="{BB962C8B-B14F-4D97-AF65-F5344CB8AC3E}">
        <p14:creationId xmlns:p14="http://schemas.microsoft.com/office/powerpoint/2010/main" val="5214167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ea typeface="+mn-ea"/>
              </a:defRPr>
            </a:lvl1pPr>
          </a:lstStyle>
          <a:p>
            <a:pPr>
              <a:defRPr/>
            </a:pPr>
            <a:fld id="{0A64D93C-57F0-460B-9C93-0B05A2D920D2}" type="datetime1">
              <a:rPr lang="en-US"/>
              <a:pPr>
                <a:defRPr/>
              </a:pPr>
              <a:t>7/8/2011</a:t>
            </a:fld>
            <a:endParaRPr lang="en-US" dirty="0"/>
          </a:p>
        </p:txBody>
      </p:sp>
      <p:sp>
        <p:nvSpPr>
          <p:cNvPr id="5"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algn="l" eaLnBrk="0" hangingPunct="0">
              <a:defRPr>
                <a:ea typeface="+mn-ea"/>
              </a:defRPr>
            </a:lvl1pPr>
          </a:lstStyle>
          <a:p>
            <a:pPr>
              <a:defRPr/>
            </a:pPr>
            <a:fld id="{FB4A2506-B5F6-464F-ABF0-E14444D1833D}" type="slidenum">
              <a:rPr lang="en-US"/>
              <a:pPr>
                <a:defRPr/>
              </a:pPr>
              <a:t>‹#›</a:t>
            </a:fld>
            <a:endParaRPr lang="en-US" dirty="0"/>
          </a:p>
        </p:txBody>
      </p:sp>
    </p:spTree>
    <p:extLst>
      <p:ext uri="{BB962C8B-B14F-4D97-AF65-F5344CB8AC3E}">
        <p14:creationId xmlns:p14="http://schemas.microsoft.com/office/powerpoint/2010/main" val="8309144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ea typeface="+mn-ea"/>
              </a:defRPr>
            </a:lvl1pPr>
          </a:lstStyle>
          <a:p>
            <a:pPr>
              <a:defRPr/>
            </a:pPr>
            <a:fld id="{B221A19B-0B22-4015-8161-711E13B392E2}" type="datetime1">
              <a:rPr lang="en-US"/>
              <a:pPr>
                <a:defRPr/>
              </a:pPr>
              <a:t>7/8/2011</a:t>
            </a:fld>
            <a:endParaRPr lang="en-US" dirty="0"/>
          </a:p>
        </p:txBody>
      </p:sp>
      <p:sp>
        <p:nvSpPr>
          <p:cNvPr id="6"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7" name="Slide Number Placeholder 5"/>
          <p:cNvSpPr>
            <a:spLocks noGrp="1"/>
          </p:cNvSpPr>
          <p:nvPr>
            <p:ph type="sldNum" sz="quarter" idx="12"/>
          </p:nvPr>
        </p:nvSpPr>
        <p:spPr/>
        <p:txBody>
          <a:bodyPr/>
          <a:lstStyle>
            <a:lvl1pPr algn="l" eaLnBrk="0" hangingPunct="0">
              <a:defRPr>
                <a:ea typeface="+mn-ea"/>
              </a:defRPr>
            </a:lvl1pPr>
          </a:lstStyle>
          <a:p>
            <a:pPr>
              <a:defRPr/>
            </a:pPr>
            <a:fld id="{28AF26DB-08DB-484A-AB06-398AA6C888E9}" type="slidenum">
              <a:rPr lang="en-US"/>
              <a:pPr>
                <a:defRPr/>
              </a:pPr>
              <a:t>‹#›</a:t>
            </a:fld>
            <a:endParaRPr lang="en-US" dirty="0"/>
          </a:p>
        </p:txBody>
      </p:sp>
    </p:spTree>
    <p:extLst>
      <p:ext uri="{BB962C8B-B14F-4D97-AF65-F5344CB8AC3E}">
        <p14:creationId xmlns:p14="http://schemas.microsoft.com/office/powerpoint/2010/main" val="459907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a:ea typeface="+mn-ea"/>
              </a:defRPr>
            </a:lvl1pPr>
          </a:lstStyle>
          <a:p>
            <a:pPr>
              <a:defRPr/>
            </a:pPr>
            <a:fld id="{E0DCF757-06D6-4801-B77A-9BC793022D63}" type="datetime1">
              <a:rPr lang="en-US"/>
              <a:pPr>
                <a:defRPr/>
              </a:pPr>
              <a:t>7/8/2011</a:t>
            </a:fld>
            <a:endParaRPr lang="en-US" dirty="0"/>
          </a:p>
        </p:txBody>
      </p:sp>
      <p:sp>
        <p:nvSpPr>
          <p:cNvPr id="8"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9" name="Slide Number Placeholder 5"/>
          <p:cNvSpPr>
            <a:spLocks noGrp="1"/>
          </p:cNvSpPr>
          <p:nvPr>
            <p:ph type="sldNum" sz="quarter" idx="12"/>
          </p:nvPr>
        </p:nvSpPr>
        <p:spPr/>
        <p:txBody>
          <a:bodyPr/>
          <a:lstStyle>
            <a:lvl1pPr algn="l" eaLnBrk="0" hangingPunct="0">
              <a:defRPr>
                <a:ea typeface="+mn-ea"/>
              </a:defRPr>
            </a:lvl1pPr>
          </a:lstStyle>
          <a:p>
            <a:pPr>
              <a:defRPr/>
            </a:pPr>
            <a:fld id="{9ACE1443-5B3C-493F-9D08-262FBAEE434A}" type="slidenum">
              <a:rPr lang="en-US"/>
              <a:pPr>
                <a:defRPr/>
              </a:pPr>
              <a:t>‹#›</a:t>
            </a:fld>
            <a:endParaRPr lang="en-US" dirty="0"/>
          </a:p>
        </p:txBody>
      </p:sp>
    </p:spTree>
    <p:extLst>
      <p:ext uri="{BB962C8B-B14F-4D97-AF65-F5344CB8AC3E}">
        <p14:creationId xmlns:p14="http://schemas.microsoft.com/office/powerpoint/2010/main" val="2142549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a:ea typeface="+mn-ea"/>
              </a:defRPr>
            </a:lvl1pPr>
          </a:lstStyle>
          <a:p>
            <a:pPr>
              <a:defRPr/>
            </a:pPr>
            <a:fld id="{B798BDC8-E2E9-40B9-9448-9351651CAD2B}" type="datetime1">
              <a:rPr lang="en-US"/>
              <a:pPr>
                <a:defRPr/>
              </a:pPr>
              <a:t>7/8/2011</a:t>
            </a:fld>
            <a:endParaRPr lang="en-US" dirty="0"/>
          </a:p>
        </p:txBody>
      </p:sp>
      <p:sp>
        <p:nvSpPr>
          <p:cNvPr id="4"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5" name="Slide Number Placeholder 5"/>
          <p:cNvSpPr>
            <a:spLocks noGrp="1"/>
          </p:cNvSpPr>
          <p:nvPr>
            <p:ph type="sldNum" sz="quarter" idx="12"/>
          </p:nvPr>
        </p:nvSpPr>
        <p:spPr/>
        <p:txBody>
          <a:bodyPr/>
          <a:lstStyle>
            <a:lvl1pPr algn="l" eaLnBrk="0" hangingPunct="0">
              <a:defRPr>
                <a:ea typeface="+mn-ea"/>
              </a:defRPr>
            </a:lvl1pPr>
          </a:lstStyle>
          <a:p>
            <a:pPr>
              <a:defRPr/>
            </a:pPr>
            <a:fld id="{43F0F8C1-9928-4446-A36A-B8D0D485BA2D}" type="slidenum">
              <a:rPr lang="en-US"/>
              <a:pPr>
                <a:defRPr/>
              </a:pPr>
              <a:t>‹#›</a:t>
            </a:fld>
            <a:endParaRPr lang="en-US" dirty="0"/>
          </a:p>
        </p:txBody>
      </p:sp>
    </p:spTree>
    <p:extLst>
      <p:ext uri="{BB962C8B-B14F-4D97-AF65-F5344CB8AC3E}">
        <p14:creationId xmlns:p14="http://schemas.microsoft.com/office/powerpoint/2010/main" val="28318751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ea typeface="+mn-ea"/>
              </a:defRPr>
            </a:lvl1pPr>
          </a:lstStyle>
          <a:p>
            <a:pPr>
              <a:defRPr/>
            </a:pPr>
            <a:fld id="{7A3B3452-1317-4D44-A171-8F7D4FA7B406}" type="datetime1">
              <a:rPr lang="en-US"/>
              <a:pPr>
                <a:defRPr/>
              </a:pPr>
              <a:t>7/8/2011</a:t>
            </a:fld>
            <a:endParaRPr lang="en-US" dirty="0"/>
          </a:p>
        </p:txBody>
      </p:sp>
      <p:sp>
        <p:nvSpPr>
          <p:cNvPr id="3"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4" name="Slide Number Placeholder 5"/>
          <p:cNvSpPr>
            <a:spLocks noGrp="1"/>
          </p:cNvSpPr>
          <p:nvPr>
            <p:ph type="sldNum" sz="quarter" idx="12"/>
          </p:nvPr>
        </p:nvSpPr>
        <p:spPr/>
        <p:txBody>
          <a:bodyPr/>
          <a:lstStyle>
            <a:lvl1pPr algn="l" eaLnBrk="0" hangingPunct="0">
              <a:defRPr>
                <a:ea typeface="+mn-ea"/>
              </a:defRPr>
            </a:lvl1pPr>
          </a:lstStyle>
          <a:p>
            <a:pPr>
              <a:defRPr/>
            </a:pPr>
            <a:fld id="{A6FB7CBA-A236-4A7B-9A37-FF4830BEE2E9}" type="slidenum">
              <a:rPr lang="en-US"/>
              <a:pPr>
                <a:defRPr/>
              </a:pPr>
              <a:t>‹#›</a:t>
            </a:fld>
            <a:endParaRPr lang="en-US" dirty="0"/>
          </a:p>
        </p:txBody>
      </p:sp>
    </p:spTree>
    <p:extLst>
      <p:ext uri="{BB962C8B-B14F-4D97-AF65-F5344CB8AC3E}">
        <p14:creationId xmlns:p14="http://schemas.microsoft.com/office/powerpoint/2010/main" val="3075672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Ramesh Raskar  / Camera Culture</a:t>
            </a:r>
            <a:endParaRPr lang="en-US" sz="1200">
              <a:solidFill>
                <a:srgbClr val="99CEFF"/>
              </a:solidFill>
            </a:endParaRPr>
          </a:p>
        </p:txBody>
      </p:sp>
    </p:spTree>
    <p:extLst>
      <p:ext uri="{BB962C8B-B14F-4D97-AF65-F5344CB8AC3E}">
        <p14:creationId xmlns:p14="http://schemas.microsoft.com/office/powerpoint/2010/main" val="28179605"/>
      </p:ext>
    </p:extLst>
  </p:cSld>
  <p:clrMapOvr>
    <a:masterClrMapping/>
  </p:clrMapOvr>
  <p:transition advClick="0"/>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ea typeface="+mn-ea"/>
              </a:defRPr>
            </a:lvl1pPr>
          </a:lstStyle>
          <a:p>
            <a:pPr>
              <a:defRPr/>
            </a:pPr>
            <a:fld id="{8ADBF4EB-6D6A-48CB-A994-1C34D8DB4045}" type="datetime1">
              <a:rPr lang="en-US"/>
              <a:pPr>
                <a:defRPr/>
              </a:pPr>
              <a:t>7/8/2011</a:t>
            </a:fld>
            <a:endParaRPr lang="en-US" dirty="0"/>
          </a:p>
        </p:txBody>
      </p:sp>
      <p:sp>
        <p:nvSpPr>
          <p:cNvPr id="6"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7" name="Slide Number Placeholder 5"/>
          <p:cNvSpPr>
            <a:spLocks noGrp="1"/>
          </p:cNvSpPr>
          <p:nvPr>
            <p:ph type="sldNum" sz="quarter" idx="12"/>
          </p:nvPr>
        </p:nvSpPr>
        <p:spPr/>
        <p:txBody>
          <a:bodyPr/>
          <a:lstStyle>
            <a:lvl1pPr algn="l" eaLnBrk="0" hangingPunct="0">
              <a:defRPr>
                <a:ea typeface="+mn-ea"/>
              </a:defRPr>
            </a:lvl1pPr>
          </a:lstStyle>
          <a:p>
            <a:pPr>
              <a:defRPr/>
            </a:pPr>
            <a:fld id="{8C8B738F-F835-495F-AB96-2C4D76283A09}" type="slidenum">
              <a:rPr lang="en-US"/>
              <a:pPr>
                <a:defRPr/>
              </a:pPr>
              <a:t>‹#›</a:t>
            </a:fld>
            <a:endParaRPr lang="en-US" dirty="0"/>
          </a:p>
        </p:txBody>
      </p:sp>
    </p:spTree>
    <p:extLst>
      <p:ext uri="{BB962C8B-B14F-4D97-AF65-F5344CB8AC3E}">
        <p14:creationId xmlns:p14="http://schemas.microsoft.com/office/powerpoint/2010/main" val="33558801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7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ea typeface="+mn-ea"/>
              </a:defRPr>
            </a:lvl1pPr>
          </a:lstStyle>
          <a:p>
            <a:pPr>
              <a:defRPr/>
            </a:pPr>
            <a:fld id="{BC8C23D9-DBF0-4E80-A5F8-57438B2CDC4B}" type="datetime1">
              <a:rPr lang="en-US"/>
              <a:pPr>
                <a:defRPr/>
              </a:pPr>
              <a:t>7/8/2011</a:t>
            </a:fld>
            <a:endParaRPr lang="en-US" dirty="0"/>
          </a:p>
        </p:txBody>
      </p:sp>
      <p:sp>
        <p:nvSpPr>
          <p:cNvPr id="6"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7" name="Slide Number Placeholder 5"/>
          <p:cNvSpPr>
            <a:spLocks noGrp="1"/>
          </p:cNvSpPr>
          <p:nvPr>
            <p:ph type="sldNum" sz="quarter" idx="12"/>
          </p:nvPr>
        </p:nvSpPr>
        <p:spPr/>
        <p:txBody>
          <a:bodyPr/>
          <a:lstStyle>
            <a:lvl1pPr algn="l" eaLnBrk="0" hangingPunct="0">
              <a:defRPr>
                <a:ea typeface="+mn-ea"/>
              </a:defRPr>
            </a:lvl1pPr>
          </a:lstStyle>
          <a:p>
            <a:pPr>
              <a:defRPr/>
            </a:pPr>
            <a:fld id="{97F41EBF-F8E7-4DE3-8CFE-3C607F52CF1F}" type="slidenum">
              <a:rPr lang="en-US"/>
              <a:pPr>
                <a:defRPr/>
              </a:pPr>
              <a:t>‹#›</a:t>
            </a:fld>
            <a:endParaRPr lang="en-US" dirty="0"/>
          </a:p>
        </p:txBody>
      </p:sp>
    </p:spTree>
    <p:extLst>
      <p:ext uri="{BB962C8B-B14F-4D97-AF65-F5344CB8AC3E}">
        <p14:creationId xmlns:p14="http://schemas.microsoft.com/office/powerpoint/2010/main" val="1126846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ea typeface="+mn-ea"/>
              </a:defRPr>
            </a:lvl1pPr>
          </a:lstStyle>
          <a:p>
            <a:pPr>
              <a:defRPr/>
            </a:pPr>
            <a:fld id="{0F600BCD-A630-4868-B5D3-0766A3368B65}" type="datetime1">
              <a:rPr lang="en-US"/>
              <a:pPr>
                <a:defRPr/>
              </a:pPr>
              <a:t>7/8/2011</a:t>
            </a:fld>
            <a:endParaRPr lang="en-US" dirty="0"/>
          </a:p>
        </p:txBody>
      </p:sp>
      <p:sp>
        <p:nvSpPr>
          <p:cNvPr id="5"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algn="l" eaLnBrk="0" hangingPunct="0">
              <a:defRPr>
                <a:ea typeface="+mn-ea"/>
              </a:defRPr>
            </a:lvl1pPr>
          </a:lstStyle>
          <a:p>
            <a:pPr>
              <a:defRPr/>
            </a:pPr>
            <a:fld id="{593A5A70-0DF6-449C-93DB-BDA66F670EDC}" type="slidenum">
              <a:rPr lang="en-US"/>
              <a:pPr>
                <a:defRPr/>
              </a:pPr>
              <a:t>‹#›</a:t>
            </a:fld>
            <a:endParaRPr lang="en-US" dirty="0"/>
          </a:p>
        </p:txBody>
      </p:sp>
    </p:spTree>
    <p:extLst>
      <p:ext uri="{BB962C8B-B14F-4D97-AF65-F5344CB8AC3E}">
        <p14:creationId xmlns:p14="http://schemas.microsoft.com/office/powerpoint/2010/main" val="34193002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ea typeface="+mn-ea"/>
              </a:defRPr>
            </a:lvl1pPr>
          </a:lstStyle>
          <a:p>
            <a:pPr>
              <a:defRPr/>
            </a:pPr>
            <a:fld id="{7868D884-8542-4CC7-AF0A-BBEB681C4A1C}" type="datetime1">
              <a:rPr lang="en-US"/>
              <a:pPr>
                <a:defRPr/>
              </a:pPr>
              <a:t>7/8/2011</a:t>
            </a:fld>
            <a:endParaRPr lang="en-US" dirty="0"/>
          </a:p>
        </p:txBody>
      </p:sp>
      <p:sp>
        <p:nvSpPr>
          <p:cNvPr id="5"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algn="l" eaLnBrk="0" hangingPunct="0">
              <a:defRPr>
                <a:ea typeface="+mn-ea"/>
              </a:defRPr>
            </a:lvl1pPr>
          </a:lstStyle>
          <a:p>
            <a:pPr>
              <a:defRPr/>
            </a:pPr>
            <a:fld id="{30F96AA7-8AAD-4DA2-99D4-FF98EDFDFD06}" type="slidenum">
              <a:rPr lang="en-US"/>
              <a:pPr>
                <a:defRPr/>
              </a:pPr>
              <a:t>‹#›</a:t>
            </a:fld>
            <a:endParaRPr lang="en-US" dirty="0"/>
          </a:p>
        </p:txBody>
      </p:sp>
    </p:spTree>
    <p:extLst>
      <p:ext uri="{BB962C8B-B14F-4D97-AF65-F5344CB8AC3E}">
        <p14:creationId xmlns:p14="http://schemas.microsoft.com/office/powerpoint/2010/main" val="34006018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708C19A9-602D-44D9-BC92-3BD3E969273A}" type="slidenum">
              <a:rPr lang="en-US"/>
              <a:pPr>
                <a:defRPr/>
              </a:pPr>
              <a:t>‹#›</a:t>
            </a:fld>
            <a:endParaRPr lang="en-US"/>
          </a:p>
        </p:txBody>
      </p:sp>
    </p:spTree>
    <p:extLst>
      <p:ext uri="{BB962C8B-B14F-4D97-AF65-F5344CB8AC3E}">
        <p14:creationId xmlns:p14="http://schemas.microsoft.com/office/powerpoint/2010/main" val="39700864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86BAF5C5-B3C5-4D2D-9C80-1BC658BDD088}" type="slidenum">
              <a:rPr lang="en-US"/>
              <a:pPr>
                <a:defRPr/>
              </a:pPr>
              <a:t>‹#›</a:t>
            </a:fld>
            <a:endParaRPr lang="en-US"/>
          </a:p>
        </p:txBody>
      </p:sp>
    </p:spTree>
    <p:extLst>
      <p:ext uri="{BB962C8B-B14F-4D97-AF65-F5344CB8AC3E}">
        <p14:creationId xmlns:p14="http://schemas.microsoft.com/office/powerpoint/2010/main" val="34140758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19B7A057-EA1F-4E18-89BE-BDB75002C126}" type="slidenum">
              <a:rPr lang="en-US"/>
              <a:pPr>
                <a:defRPr/>
              </a:pPr>
              <a:t>‹#›</a:t>
            </a:fld>
            <a:endParaRPr lang="en-US"/>
          </a:p>
        </p:txBody>
      </p:sp>
    </p:spTree>
    <p:extLst>
      <p:ext uri="{BB962C8B-B14F-4D97-AF65-F5344CB8AC3E}">
        <p14:creationId xmlns:p14="http://schemas.microsoft.com/office/powerpoint/2010/main" val="970380208"/>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fld id="{FD070EA9-BC60-4F40-B320-5E67BE6A95E9}" type="datetimeFigureOut">
              <a:rPr lang="en-US"/>
              <a:pPr>
                <a:defRPr/>
              </a:pPr>
              <a:t>7/8/2011</a:t>
            </a:fld>
            <a:endParaRPr lang="en-US"/>
          </a:p>
        </p:txBody>
      </p:sp>
      <p:sp>
        <p:nvSpPr>
          <p:cNvPr id="6" name="Footer Placeholder 5"/>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itchFamily="34" charset="0"/>
              </a:defRPr>
            </a:lvl1pPr>
          </a:lstStyle>
          <a:p>
            <a:pPr>
              <a:defRPr/>
            </a:pPr>
            <a:fld id="{4F565785-383B-43A6-8898-5BBA77DD6B5F}" type="slidenum">
              <a:rPr lang="en-US"/>
              <a:pPr>
                <a:defRPr/>
              </a:pPr>
              <a:t>‹#›</a:t>
            </a:fld>
            <a:endParaRPr lang="en-US" dirty="0"/>
          </a:p>
        </p:txBody>
      </p:sp>
    </p:spTree>
    <p:extLst>
      <p:ext uri="{BB962C8B-B14F-4D97-AF65-F5344CB8AC3E}">
        <p14:creationId xmlns:p14="http://schemas.microsoft.com/office/powerpoint/2010/main" val="21340974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B4A950F0-DF75-401F-B29B-1438E2D121FD}" type="slidenum">
              <a:rPr lang="en-US"/>
              <a:pPr>
                <a:defRPr/>
              </a:pPr>
              <a:t>‹#›</a:t>
            </a:fld>
            <a:endParaRPr lang="en-US"/>
          </a:p>
        </p:txBody>
      </p:sp>
    </p:spTree>
    <p:extLst>
      <p:ext uri="{BB962C8B-B14F-4D97-AF65-F5344CB8AC3E}">
        <p14:creationId xmlns:p14="http://schemas.microsoft.com/office/powerpoint/2010/main" val="1885018824"/>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7841F1E3-DE81-4168-94C9-33040ECB8645}" type="slidenum">
              <a:rPr lang="en-US"/>
              <a:pPr>
                <a:defRPr/>
              </a:pPr>
              <a:t>‹#›</a:t>
            </a:fld>
            <a:endParaRPr lang="en-US"/>
          </a:p>
        </p:txBody>
      </p:sp>
    </p:spTree>
    <p:extLst>
      <p:ext uri="{BB962C8B-B14F-4D97-AF65-F5344CB8AC3E}">
        <p14:creationId xmlns:p14="http://schemas.microsoft.com/office/powerpoint/2010/main" val="124109970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2.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4.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6" Type="http://schemas.openxmlformats.org/officeDocument/2006/relationships/theme" Target="../theme/theme16.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theme" Target="../theme/theme17.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6" Type="http://schemas.openxmlformats.org/officeDocument/2006/relationships/theme" Target="../theme/theme18.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image" Target="../media/image1.png"/><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19.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theme" Target="../theme/theme20.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6" name="Rectangle 4"/>
          <p:cNvSpPr>
            <a:spLocks noGrp="1" noChangeArrowheads="1"/>
          </p:cNvSpPr>
          <p:nvPr>
            <p:ph type="ftr" sz="quarter" idx="3"/>
          </p:nvPr>
        </p:nvSpPr>
        <p:spPr bwMode="auto">
          <a:xfrm>
            <a:off x="685800" y="6324600"/>
            <a:ext cx="7772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a:solidFill>
                  <a:srgbClr val="307CB5"/>
                </a:solidFill>
                <a:latin typeface="Arial" charset="0"/>
                <a:ea typeface="+mn-ea"/>
              </a:defRPr>
            </a:lvl1pPr>
          </a:lstStyle>
          <a:p>
            <a:pPr>
              <a:defRPr/>
            </a:pPr>
            <a:r>
              <a:rPr lang="en-US"/>
              <a:t>Ramesh Raskar  / Camera Culture</a:t>
            </a:r>
            <a:endParaRPr lang="en-US" sz="1200">
              <a:solidFill>
                <a:srgbClr val="99CEFF"/>
              </a:solidFill>
            </a:endParaRPr>
          </a:p>
        </p:txBody>
      </p:sp>
      <p:sp>
        <p:nvSpPr>
          <p:cNvPr id="1029" name="Text Box 5"/>
          <p:cNvSpPr txBox="1">
            <a:spLocks noChangeArrowheads="1"/>
          </p:cNvSpPr>
          <p:nvPr/>
        </p:nvSpPr>
        <p:spPr bwMode="auto">
          <a:xfrm>
            <a:off x="61929" y="176215"/>
            <a:ext cx="32146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1000" b="1">
                <a:solidFill>
                  <a:srgbClr val="FFFFFF"/>
                </a:solidFill>
                <a:latin typeface="Helvetica" pitchFamily="34" charset="0"/>
              </a:rPr>
              <a:t>Raskar, Camera Culture, MIT Media Lab</a:t>
            </a:r>
            <a:endParaRPr lang="en-US" sz="1200">
              <a:solidFill>
                <a:srgbClr val="FFFFFF"/>
              </a:solidFill>
              <a:latin typeface="Helvetica" pitchFamily="34" charset="0"/>
            </a:endParaRPr>
          </a:p>
        </p:txBody>
      </p:sp>
      <p:pic>
        <p:nvPicPr>
          <p:cNvPr id="103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 y="381041"/>
            <a:ext cx="2741613" cy="4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9334" r:id="rId1"/>
    <p:sldLayoutId id="2147499335" r:id="rId2"/>
    <p:sldLayoutId id="2147499336" r:id="rId3"/>
    <p:sldLayoutId id="2147499337" r:id="rId4"/>
    <p:sldLayoutId id="2147499338" r:id="rId5"/>
    <p:sldLayoutId id="2147499339" r:id="rId6"/>
    <p:sldLayoutId id="2147499340" r:id="rId7"/>
    <p:sldLayoutId id="2147499341" r:id="rId8"/>
    <p:sldLayoutId id="2147499342" r:id="rId9"/>
    <p:sldLayoutId id="2147499343" r:id="rId10"/>
    <p:sldLayoutId id="2147499344" r:id="rId11"/>
  </p:sldLayoutIdLst>
  <p:transition advClick="0"/>
  <p:timing>
    <p:tnLst>
      <p:par>
        <p:cTn id="1" dur="indefinite" restart="never" nodeType="tmRoot"/>
      </p:par>
    </p:tnLst>
  </p:timing>
  <p:txStyles>
    <p:titleStyle>
      <a:lvl1pPr algn="ctr" rtl="0" eaLnBrk="0" fontAlgn="base" hangingPunct="0">
        <a:spcBef>
          <a:spcPct val="0"/>
        </a:spcBef>
        <a:spcAft>
          <a:spcPct val="0"/>
        </a:spcAft>
        <a:defRPr sz="4400">
          <a:solidFill>
            <a:schemeClr val="bg1"/>
          </a:solidFill>
          <a:latin typeface="+mj-lt"/>
          <a:ea typeface="+mj-ea"/>
          <a:cs typeface="ＭＳ Ｐゴシック"/>
        </a:defRPr>
      </a:lvl1pPr>
      <a:lvl2pPr algn="ctr" rtl="0" eaLnBrk="0" fontAlgn="base" hangingPunct="0">
        <a:spcBef>
          <a:spcPct val="0"/>
        </a:spcBef>
        <a:spcAft>
          <a:spcPct val="0"/>
        </a:spcAft>
        <a:defRPr sz="4400">
          <a:solidFill>
            <a:schemeClr val="bg1"/>
          </a:solidFill>
          <a:latin typeface="Arial" charset="0"/>
          <a:ea typeface="ＭＳ Ｐゴシック" pitchFamily="50" charset="-128"/>
          <a:cs typeface="ＭＳ Ｐゴシック"/>
        </a:defRPr>
      </a:lvl2pPr>
      <a:lvl3pPr algn="ctr" rtl="0" eaLnBrk="0" fontAlgn="base" hangingPunct="0">
        <a:spcBef>
          <a:spcPct val="0"/>
        </a:spcBef>
        <a:spcAft>
          <a:spcPct val="0"/>
        </a:spcAft>
        <a:defRPr sz="4400">
          <a:solidFill>
            <a:schemeClr val="bg1"/>
          </a:solidFill>
          <a:latin typeface="Arial" charset="0"/>
          <a:ea typeface="ＭＳ Ｐゴシック" pitchFamily="50" charset="-128"/>
          <a:cs typeface="ＭＳ Ｐゴシック"/>
        </a:defRPr>
      </a:lvl3pPr>
      <a:lvl4pPr algn="ctr" rtl="0" eaLnBrk="0" fontAlgn="base" hangingPunct="0">
        <a:spcBef>
          <a:spcPct val="0"/>
        </a:spcBef>
        <a:spcAft>
          <a:spcPct val="0"/>
        </a:spcAft>
        <a:defRPr sz="4400">
          <a:solidFill>
            <a:schemeClr val="bg1"/>
          </a:solidFill>
          <a:latin typeface="Arial" charset="0"/>
          <a:ea typeface="ＭＳ Ｐゴシック" pitchFamily="50" charset="-128"/>
          <a:cs typeface="ＭＳ Ｐゴシック"/>
        </a:defRPr>
      </a:lvl4pPr>
      <a:lvl5pPr algn="ctr" rtl="0" eaLnBrk="0" fontAlgn="base" hangingPunct="0">
        <a:spcBef>
          <a:spcPct val="0"/>
        </a:spcBef>
        <a:spcAft>
          <a:spcPct val="0"/>
        </a:spcAft>
        <a:defRPr sz="4400">
          <a:solidFill>
            <a:schemeClr val="bg1"/>
          </a:solidFill>
          <a:latin typeface="Arial" charset="0"/>
          <a:ea typeface="ＭＳ Ｐゴシック" pitchFamily="50" charset="-128"/>
          <a:cs typeface="ＭＳ Ｐゴシック"/>
        </a:defRPr>
      </a:lvl5pPr>
      <a:lvl6pPr marL="457200" algn="ctr" rtl="0" fontAlgn="base">
        <a:spcBef>
          <a:spcPct val="0"/>
        </a:spcBef>
        <a:spcAft>
          <a:spcPct val="0"/>
        </a:spcAft>
        <a:defRPr sz="4400">
          <a:solidFill>
            <a:schemeClr val="bg1"/>
          </a:solidFill>
          <a:latin typeface="Arial" charset="0"/>
          <a:ea typeface="ＭＳ Ｐゴシック" pitchFamily="50" charset="-128"/>
        </a:defRPr>
      </a:lvl6pPr>
      <a:lvl7pPr marL="914400" algn="ctr" rtl="0" fontAlgn="base">
        <a:spcBef>
          <a:spcPct val="0"/>
        </a:spcBef>
        <a:spcAft>
          <a:spcPct val="0"/>
        </a:spcAft>
        <a:defRPr sz="4400">
          <a:solidFill>
            <a:schemeClr val="bg1"/>
          </a:solidFill>
          <a:latin typeface="Arial" charset="0"/>
          <a:ea typeface="ＭＳ Ｐゴシック" pitchFamily="50" charset="-128"/>
        </a:defRPr>
      </a:lvl7pPr>
      <a:lvl8pPr marL="1371600" algn="ctr" rtl="0" fontAlgn="base">
        <a:spcBef>
          <a:spcPct val="0"/>
        </a:spcBef>
        <a:spcAft>
          <a:spcPct val="0"/>
        </a:spcAft>
        <a:defRPr sz="4400">
          <a:solidFill>
            <a:schemeClr val="bg1"/>
          </a:solidFill>
          <a:latin typeface="Arial" charset="0"/>
          <a:ea typeface="ＭＳ Ｐゴシック" pitchFamily="50" charset="-128"/>
        </a:defRPr>
      </a:lvl8pPr>
      <a:lvl9pPr marL="1828800" algn="ctr" rtl="0" fontAlgn="base">
        <a:spcBef>
          <a:spcPct val="0"/>
        </a:spcBef>
        <a:spcAft>
          <a:spcPct val="0"/>
        </a:spcAft>
        <a:defRPr sz="4400">
          <a:solidFill>
            <a:schemeClr val="bg1"/>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ＭＳ Ｐゴシック"/>
        </a:defRPr>
      </a:lvl1pPr>
      <a:lvl2pPr marL="742950" indent="-285750" algn="l" rtl="0" eaLnBrk="0" fontAlgn="base" hangingPunct="0">
        <a:spcBef>
          <a:spcPct val="20000"/>
        </a:spcBef>
        <a:spcAft>
          <a:spcPct val="0"/>
        </a:spcAft>
        <a:buChar char="–"/>
        <a:defRPr sz="2800">
          <a:solidFill>
            <a:schemeClr val="bg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bg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bg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bg1"/>
          </a:solidFill>
          <a:latin typeface="+mn-lt"/>
          <a:ea typeface="+mn-ea"/>
          <a:cs typeface="ＭＳ Ｐゴシック"/>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Arial Unicode MS" pitchFamily="34" charset="-128"/>
                <a:ea typeface="ＭＳ Ｐゴシック" pitchFamily="-128" charset="-128"/>
              </a:defRPr>
            </a:lvl1pPr>
          </a:lstStyle>
          <a:p>
            <a:pPr>
              <a:defRPr/>
            </a:pPr>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Arial Unicode MS" pitchFamily="34" charset="-128"/>
                <a:ea typeface="ＭＳ Ｐゴシック" pitchFamily="-128" charset="-128"/>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Arial Unicode MS" pitchFamily="34" charset="-128"/>
                <a:ea typeface="ＭＳ Ｐゴシック" pitchFamily="-128" charset="-128"/>
              </a:defRPr>
            </a:lvl1pPr>
          </a:lstStyle>
          <a:p>
            <a:pPr>
              <a:defRPr/>
            </a:pPr>
            <a:fld id="{950C45C6-527F-48AC-B04F-7FA31B12B52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9472" r:id="rId1"/>
    <p:sldLayoutId id="2147499473" r:id="rId2"/>
    <p:sldLayoutId id="2147499474" r:id="rId3"/>
    <p:sldLayoutId id="2147499475" r:id="rId4"/>
    <p:sldLayoutId id="2147499476" r:id="rId5"/>
    <p:sldLayoutId id="2147499477" r:id="rId6"/>
    <p:sldLayoutId id="2147499478" r:id="rId7"/>
    <p:sldLayoutId id="2147499479" r:id="rId8"/>
    <p:sldLayoutId id="2147499480" r:id="rId9"/>
    <p:sldLayoutId id="2147499481" r:id="rId10"/>
    <p:sldLayoutId id="2147499482" r:id="rId11"/>
    <p:sldLayoutId id="2147499483"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8382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533400" y="1524000"/>
            <a:ext cx="8382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99484" r:id="rId1"/>
    <p:sldLayoutId id="2147499485" r:id="rId2"/>
    <p:sldLayoutId id="2147499486" r:id="rId3"/>
    <p:sldLayoutId id="2147499487" r:id="rId4"/>
    <p:sldLayoutId id="2147499488" r:id="rId5"/>
    <p:sldLayoutId id="2147499489" r:id="rId6"/>
    <p:sldLayoutId id="2147499490" r:id="rId7"/>
    <p:sldLayoutId id="2147499491" r:id="rId8"/>
    <p:sldLayoutId id="2147499492" r:id="rId9"/>
    <p:sldLayoutId id="2147499493" r:id="rId10"/>
    <p:sldLayoutId id="2147499494" r:id="rId11"/>
  </p:sldLayoutIdLst>
  <p:txStyles>
    <p:titleStyle>
      <a:lvl1pPr algn="l" rtl="0" eaLnBrk="0" fontAlgn="base" hangingPunct="0">
        <a:spcBef>
          <a:spcPct val="0"/>
        </a:spcBef>
        <a:spcAft>
          <a:spcPct val="0"/>
        </a:spcAft>
        <a:defRPr sz="2400">
          <a:solidFill>
            <a:srgbClr val="424242"/>
          </a:solidFill>
          <a:latin typeface="+mj-lt"/>
          <a:ea typeface="+mj-ea"/>
          <a:cs typeface="+mj-cs"/>
        </a:defRPr>
      </a:lvl1pPr>
      <a:lvl2pPr algn="l" rtl="0" eaLnBrk="0" fontAlgn="base" hangingPunct="0">
        <a:spcBef>
          <a:spcPct val="0"/>
        </a:spcBef>
        <a:spcAft>
          <a:spcPct val="0"/>
        </a:spcAft>
        <a:defRPr sz="2400">
          <a:solidFill>
            <a:srgbClr val="424242"/>
          </a:solidFill>
          <a:latin typeface="Arial Black" pitchFamily="34" charset="0"/>
        </a:defRPr>
      </a:lvl2pPr>
      <a:lvl3pPr algn="l" rtl="0" eaLnBrk="0" fontAlgn="base" hangingPunct="0">
        <a:spcBef>
          <a:spcPct val="0"/>
        </a:spcBef>
        <a:spcAft>
          <a:spcPct val="0"/>
        </a:spcAft>
        <a:defRPr sz="2400">
          <a:solidFill>
            <a:srgbClr val="424242"/>
          </a:solidFill>
          <a:latin typeface="Arial Black" pitchFamily="34" charset="0"/>
        </a:defRPr>
      </a:lvl3pPr>
      <a:lvl4pPr algn="l" rtl="0" eaLnBrk="0" fontAlgn="base" hangingPunct="0">
        <a:spcBef>
          <a:spcPct val="0"/>
        </a:spcBef>
        <a:spcAft>
          <a:spcPct val="0"/>
        </a:spcAft>
        <a:defRPr sz="2400">
          <a:solidFill>
            <a:srgbClr val="424242"/>
          </a:solidFill>
          <a:latin typeface="Arial Black" pitchFamily="34" charset="0"/>
        </a:defRPr>
      </a:lvl4pPr>
      <a:lvl5pPr algn="l" rtl="0" eaLnBrk="0" fontAlgn="base" hangingPunct="0">
        <a:spcBef>
          <a:spcPct val="0"/>
        </a:spcBef>
        <a:spcAft>
          <a:spcPct val="0"/>
        </a:spcAft>
        <a:defRPr sz="2400">
          <a:solidFill>
            <a:srgbClr val="424242"/>
          </a:solidFill>
          <a:latin typeface="Arial Black" pitchFamily="34" charset="0"/>
        </a:defRPr>
      </a:lvl5pPr>
      <a:lvl6pPr marL="457200" algn="l" rtl="0" fontAlgn="base">
        <a:spcBef>
          <a:spcPct val="0"/>
        </a:spcBef>
        <a:spcAft>
          <a:spcPct val="0"/>
        </a:spcAft>
        <a:defRPr sz="2400">
          <a:solidFill>
            <a:srgbClr val="424242"/>
          </a:solidFill>
          <a:latin typeface="Arial Black" pitchFamily="34" charset="0"/>
        </a:defRPr>
      </a:lvl6pPr>
      <a:lvl7pPr marL="914400" algn="l" rtl="0" fontAlgn="base">
        <a:spcBef>
          <a:spcPct val="0"/>
        </a:spcBef>
        <a:spcAft>
          <a:spcPct val="0"/>
        </a:spcAft>
        <a:defRPr sz="2400">
          <a:solidFill>
            <a:srgbClr val="424242"/>
          </a:solidFill>
          <a:latin typeface="Arial Black" pitchFamily="34" charset="0"/>
        </a:defRPr>
      </a:lvl7pPr>
      <a:lvl8pPr marL="1371600" algn="l" rtl="0" fontAlgn="base">
        <a:spcBef>
          <a:spcPct val="0"/>
        </a:spcBef>
        <a:spcAft>
          <a:spcPct val="0"/>
        </a:spcAft>
        <a:defRPr sz="2400">
          <a:solidFill>
            <a:srgbClr val="424242"/>
          </a:solidFill>
          <a:latin typeface="Arial Black" pitchFamily="34" charset="0"/>
        </a:defRPr>
      </a:lvl8pPr>
      <a:lvl9pPr marL="1828800" algn="l" rtl="0" fontAlgn="base">
        <a:spcBef>
          <a:spcPct val="0"/>
        </a:spcBef>
        <a:spcAft>
          <a:spcPct val="0"/>
        </a:spcAft>
        <a:defRPr sz="2400">
          <a:solidFill>
            <a:srgbClr val="424242"/>
          </a:solidFill>
          <a:latin typeface="Arial Black" pitchFamily="34" charset="0"/>
        </a:defRPr>
      </a:lvl9pPr>
    </p:titleStyle>
    <p:bodyStyle>
      <a:lvl1pPr marL="342900" indent="-342900" algn="l" rtl="0" eaLnBrk="0" fontAlgn="base" hangingPunct="0">
        <a:spcBef>
          <a:spcPct val="20000"/>
        </a:spcBef>
        <a:spcAft>
          <a:spcPct val="0"/>
        </a:spcAft>
        <a:buChar char="•"/>
        <a:defRPr sz="2400">
          <a:solidFill>
            <a:srgbClr val="424242"/>
          </a:solidFill>
          <a:latin typeface="+mn-lt"/>
          <a:ea typeface="+mn-ea"/>
          <a:cs typeface="+mn-cs"/>
        </a:defRPr>
      </a:lvl1pPr>
      <a:lvl2pPr marL="742950" indent="-285750" algn="l" rtl="0" eaLnBrk="0" fontAlgn="base" hangingPunct="0">
        <a:spcBef>
          <a:spcPct val="20000"/>
        </a:spcBef>
        <a:spcAft>
          <a:spcPct val="0"/>
        </a:spcAft>
        <a:buChar char="–"/>
        <a:defRPr sz="2000">
          <a:solidFill>
            <a:srgbClr val="424242"/>
          </a:solidFill>
          <a:latin typeface="+mn-lt"/>
        </a:defRPr>
      </a:lvl2pPr>
      <a:lvl3pPr marL="1143000" indent="-228600" algn="l" rtl="0" eaLnBrk="0" fontAlgn="base" hangingPunct="0">
        <a:spcBef>
          <a:spcPct val="20000"/>
        </a:spcBef>
        <a:spcAft>
          <a:spcPct val="0"/>
        </a:spcAft>
        <a:buChar char="•"/>
        <a:defRPr>
          <a:solidFill>
            <a:srgbClr val="424242"/>
          </a:solidFill>
          <a:latin typeface="+mn-lt"/>
        </a:defRPr>
      </a:lvl3pPr>
      <a:lvl4pPr marL="1600200" indent="-228600" algn="l" rtl="0" eaLnBrk="0" fontAlgn="base" hangingPunct="0">
        <a:spcBef>
          <a:spcPct val="20000"/>
        </a:spcBef>
        <a:spcAft>
          <a:spcPct val="0"/>
        </a:spcAft>
        <a:buChar char="–"/>
        <a:defRPr sz="1600">
          <a:solidFill>
            <a:srgbClr val="424242"/>
          </a:solidFill>
          <a:latin typeface="+mn-lt"/>
        </a:defRPr>
      </a:lvl4pPr>
      <a:lvl5pPr marL="2057400" indent="-228600" algn="l" rtl="0" eaLnBrk="0" fontAlgn="base" hangingPunct="0">
        <a:spcBef>
          <a:spcPct val="20000"/>
        </a:spcBef>
        <a:spcAft>
          <a:spcPct val="0"/>
        </a:spcAft>
        <a:defRPr sz="1600">
          <a:solidFill>
            <a:srgbClr val="424242"/>
          </a:solidFill>
          <a:latin typeface="+mn-lt"/>
        </a:defRPr>
      </a:lvl5pPr>
      <a:lvl6pPr marL="2514600" indent="-228600" algn="l" rtl="0" fontAlgn="base">
        <a:spcBef>
          <a:spcPct val="20000"/>
        </a:spcBef>
        <a:spcAft>
          <a:spcPct val="0"/>
        </a:spcAft>
        <a:defRPr sz="1600">
          <a:solidFill>
            <a:srgbClr val="424242"/>
          </a:solidFill>
          <a:latin typeface="+mn-lt"/>
        </a:defRPr>
      </a:lvl6pPr>
      <a:lvl7pPr marL="2971800" indent="-228600" algn="l" rtl="0" fontAlgn="base">
        <a:spcBef>
          <a:spcPct val="20000"/>
        </a:spcBef>
        <a:spcAft>
          <a:spcPct val="0"/>
        </a:spcAft>
        <a:defRPr sz="1600">
          <a:solidFill>
            <a:srgbClr val="424242"/>
          </a:solidFill>
          <a:latin typeface="+mn-lt"/>
        </a:defRPr>
      </a:lvl7pPr>
      <a:lvl8pPr marL="3429000" indent="-228600" algn="l" rtl="0" fontAlgn="base">
        <a:spcBef>
          <a:spcPct val="20000"/>
        </a:spcBef>
        <a:spcAft>
          <a:spcPct val="0"/>
        </a:spcAft>
        <a:defRPr sz="1600">
          <a:solidFill>
            <a:srgbClr val="424242"/>
          </a:solidFill>
          <a:latin typeface="+mn-lt"/>
        </a:defRPr>
      </a:lvl8pPr>
      <a:lvl9pPr marL="3886200" indent="-228600" algn="l" rtl="0" fontAlgn="base">
        <a:spcBef>
          <a:spcPct val="20000"/>
        </a:spcBef>
        <a:spcAft>
          <a:spcPct val="0"/>
        </a:spcAft>
        <a:defRPr sz="1600">
          <a:solidFill>
            <a:srgbClr val="42424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5362" name="Line 2"/>
          <p:cNvSpPr>
            <a:spLocks noChangeShapeType="1"/>
          </p:cNvSpPr>
          <p:nvPr/>
        </p:nvSpPr>
        <p:spPr bwMode="auto">
          <a:xfrm>
            <a:off x="0" y="1219200"/>
            <a:ext cx="9144000" cy="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6595" name="Rectangle 3"/>
          <p:cNvSpPr>
            <a:spLocks noGrp="1" noChangeArrowheads="1"/>
          </p:cNvSpPr>
          <p:nvPr>
            <p:ph type="title"/>
          </p:nvPr>
        </p:nvSpPr>
        <p:spPr bwMode="auto">
          <a:xfrm>
            <a:off x="76200" y="76200"/>
            <a:ext cx="8991600" cy="1066800"/>
          </a:xfrm>
          <a:prstGeom prst="rect">
            <a:avLst/>
          </a:prstGeom>
          <a:noFill/>
          <a:ln w="9525">
            <a:noFill/>
            <a:miter lim="800000"/>
            <a:headEnd/>
            <a:tailEnd/>
          </a:ln>
          <a:effectLst/>
        </p:spPr>
        <p:txBody>
          <a:bodyPr vert="horz" wrap="square" lIns="0" tIns="0" rIns="91440" bIns="0" numCol="1" anchor="ctr" anchorCtr="0" compatLnSpc="1">
            <a:prstTxWarp prst="textNoShape">
              <a:avLst/>
            </a:prstTxWarp>
          </a:bodyPr>
          <a:lstStyle/>
          <a:p>
            <a:pPr lvl="0"/>
            <a:r>
              <a:rPr lang="en-US" smtClean="0"/>
              <a:t>Click to edit Master title style; </a:t>
            </a:r>
            <a:br>
              <a:rPr lang="en-US" smtClean="0"/>
            </a:br>
            <a:r>
              <a:rPr lang="en-US" smtClean="0"/>
              <a:t>title may have second line.</a:t>
            </a:r>
          </a:p>
        </p:txBody>
      </p:sp>
      <p:sp>
        <p:nvSpPr>
          <p:cNvPr id="366596" name="Rectangle 4"/>
          <p:cNvSpPr>
            <a:spLocks noGrp="1" noChangeArrowheads="1"/>
          </p:cNvSpPr>
          <p:nvPr>
            <p:ph type="body" idx="1"/>
          </p:nvPr>
        </p:nvSpPr>
        <p:spPr bwMode="auto">
          <a:xfrm>
            <a:off x="152400" y="1219200"/>
            <a:ext cx="8839200" cy="5486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99345" r:id="rId1"/>
    <p:sldLayoutId id="2147499346" r:id="rId2"/>
    <p:sldLayoutId id="2147499347" r:id="rId3"/>
    <p:sldLayoutId id="2147499348" r:id="rId4"/>
    <p:sldLayoutId id="2147499349" r:id="rId5"/>
    <p:sldLayoutId id="2147499350" r:id="rId6"/>
    <p:sldLayoutId id="2147499351" r:id="rId7"/>
    <p:sldLayoutId id="2147499352" r:id="rId8"/>
    <p:sldLayoutId id="2147499353" r:id="rId9"/>
    <p:sldLayoutId id="2147499354" r:id="rId10"/>
    <p:sldLayoutId id="2147499355" r:id="rId11"/>
    <p:sldLayoutId id="214749935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457200" y="6553200"/>
            <a:ext cx="822960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900" smtClean="0">
                <a:solidFill>
                  <a:srgbClr val="000000"/>
                </a:solidFill>
                <a:latin typeface="Arial" pitchFamily="34" charset="0"/>
              </a:defRPr>
            </a:lvl1pPr>
          </a:lstStyle>
          <a:p>
            <a:pPr>
              <a:defRPr/>
            </a:pPr>
            <a:r>
              <a:rPr lang="en-US"/>
              <a:t>MAS.533 Imaging Ventures ~ Ramesh Raskar &amp; Joost Bonsen © Spring 2010 ~ Tue 6-8pm ~ http://imagingventures.media.mit.edu/ </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pitchFamily="34" charset="0"/>
              </a:defRPr>
            </a:lvl1pPr>
          </a:lstStyle>
          <a:p>
            <a:pPr>
              <a:defRPr/>
            </a:pPr>
            <a:fld id="{D0CA9ED5-D3F4-4F54-88AC-5D6B459F99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9506" r:id="rId1"/>
    <p:sldLayoutId id="2147499507" r:id="rId2"/>
    <p:sldLayoutId id="2147499508" r:id="rId3"/>
    <p:sldLayoutId id="2147499509" r:id="rId4"/>
    <p:sldLayoutId id="2147499510" r:id="rId5"/>
    <p:sldLayoutId id="2147499511" r:id="rId6"/>
    <p:sldLayoutId id="2147499512" r:id="rId7"/>
    <p:sldLayoutId id="2147499513" r:id="rId8"/>
    <p:sldLayoutId id="2147499514" r:id="rId9"/>
    <p:sldLayoutId id="2147499515" r:id="rId10"/>
    <p:sldLayoutId id="2147499516"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ea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ea typeface="ＭＳ Ｐゴシック" charset="-128"/>
              </a:defRPr>
            </a:lvl1pPr>
          </a:lstStyle>
          <a:p>
            <a:pPr>
              <a:defRPr/>
            </a:pPr>
            <a:fld id="{4257D16C-15D4-411F-8EE7-741187BFE10E}" type="slidenum">
              <a:rPr lang="en-US"/>
              <a:pPr>
                <a:defRPr/>
              </a:pPr>
              <a:t>‹#›</a:t>
            </a:fld>
            <a:endParaRPr lang="en-US"/>
          </a:p>
        </p:txBody>
      </p:sp>
    </p:spTree>
    <p:extLst>
      <p:ext uri="{BB962C8B-B14F-4D97-AF65-F5344CB8AC3E}">
        <p14:creationId xmlns:p14="http://schemas.microsoft.com/office/powerpoint/2010/main" val="3833833537"/>
      </p:ext>
    </p:extLst>
  </p:cSld>
  <p:clrMap bg1="lt1" tx1="dk1" bg2="lt2" tx2="dk2" accent1="accent1" accent2="accent2" accent3="accent3" accent4="accent4" accent5="accent5" accent6="accent6" hlink="hlink" folHlink="folHlink"/>
  <p:sldLayoutIdLst>
    <p:sldLayoutId id="2147499518" r:id="rId1"/>
    <p:sldLayoutId id="2147499519" r:id="rId2"/>
    <p:sldLayoutId id="2147499520" r:id="rId3"/>
    <p:sldLayoutId id="2147499521" r:id="rId4"/>
    <p:sldLayoutId id="2147499522" r:id="rId5"/>
    <p:sldLayoutId id="2147499523" r:id="rId6"/>
    <p:sldLayoutId id="2147499524" r:id="rId7"/>
    <p:sldLayoutId id="2147499525" r:id="rId8"/>
    <p:sldLayoutId id="2147499526" r:id="rId9"/>
    <p:sldLayoutId id="2147499527" r:id="rId10"/>
    <p:sldLayoutId id="2147499528" r:id="rId11"/>
    <p:sldLayoutId id="2147499529"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defRPr>
            </a:lvl1pPr>
          </a:lstStyle>
          <a:p>
            <a:pPr>
              <a:defRPr/>
            </a:pPr>
            <a:fld id="{DBCB918C-4161-4473-A183-B7D1185CE21C}" type="datetimeFigureOut">
              <a:rPr lang="en-US"/>
              <a:pPr>
                <a:defRPr/>
              </a:pPr>
              <a:t>7/8/2011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defRPr>
            </a:lvl1pPr>
          </a:lstStyle>
          <a:p>
            <a:pPr>
              <a:defRPr/>
            </a:pPr>
            <a:fld id="{9E56BE38-0334-479E-9BDD-0719F21B023D}" type="slidenum">
              <a:rPr lang="en-US"/>
              <a:pPr>
                <a:defRPr/>
              </a:pPr>
              <a:t>‹#›</a:t>
            </a:fld>
            <a:endParaRPr lang="en-US"/>
          </a:p>
        </p:txBody>
      </p:sp>
    </p:spTree>
    <p:extLst>
      <p:ext uri="{BB962C8B-B14F-4D97-AF65-F5344CB8AC3E}">
        <p14:creationId xmlns:p14="http://schemas.microsoft.com/office/powerpoint/2010/main" val="3158094609"/>
      </p:ext>
    </p:extLst>
  </p:cSld>
  <p:clrMap bg1="lt1" tx1="dk1" bg2="lt2" tx2="dk2" accent1="accent1" accent2="accent2" accent3="accent3" accent4="accent4" accent5="accent5" accent6="accent6" hlink="hlink" folHlink="folHlink"/>
  <p:sldLayoutIdLst>
    <p:sldLayoutId id="2147499531" r:id="rId1"/>
    <p:sldLayoutId id="2147499532" r:id="rId2"/>
    <p:sldLayoutId id="2147499533" r:id="rId3"/>
    <p:sldLayoutId id="2147499534" r:id="rId4"/>
    <p:sldLayoutId id="2147499535" r:id="rId5"/>
    <p:sldLayoutId id="2147499536" r:id="rId6"/>
    <p:sldLayoutId id="2147499537" r:id="rId7"/>
    <p:sldLayoutId id="2147499538" r:id="rId8"/>
    <p:sldLayoutId id="2147499539" r:id="rId9"/>
    <p:sldLayoutId id="2147499540" r:id="rId10"/>
    <p:sldLayoutId id="214749954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8354" name="AutoShape 1026"/>
          <p:cNvSpPr>
            <a:spLocks noChangeArrowheads="1"/>
          </p:cNvSpPr>
          <p:nvPr userDrawn="1"/>
        </p:nvSpPr>
        <p:spPr bwMode="auto">
          <a:xfrm>
            <a:off x="0" y="0"/>
            <a:ext cx="9144000" cy="304800"/>
          </a:xfrm>
          <a:prstGeom prst="roundRect">
            <a:avLst>
              <a:gd name="adj" fmla="val 519"/>
            </a:avLst>
          </a:prstGeom>
          <a:solidFill>
            <a:srgbClr val="29354D"/>
          </a:solidFill>
          <a:ln w="9525">
            <a:noFill/>
            <a:round/>
            <a:headEnd/>
            <a:tailEnd/>
          </a:ln>
        </p:spPr>
        <p:txBody>
          <a:bodyPr wrap="none" lIns="91430" tIns="45715" rIns="91430" bIns="45715" anchor="ctr"/>
          <a:lstStyle/>
          <a:p>
            <a:pPr>
              <a:defRPr/>
            </a:pPr>
            <a:endParaRPr lang="en-US">
              <a:solidFill>
                <a:srgbClr val="DDDDDD"/>
              </a:solidFill>
            </a:endParaRPr>
          </a:p>
        </p:txBody>
      </p:sp>
      <p:sp>
        <p:nvSpPr>
          <p:cNvPr id="228355" name="Text Box 1027"/>
          <p:cNvSpPr txBox="1">
            <a:spLocks noChangeArrowheads="1"/>
          </p:cNvSpPr>
          <p:nvPr userDrawn="1"/>
        </p:nvSpPr>
        <p:spPr bwMode="auto">
          <a:xfrm>
            <a:off x="304800" y="30163"/>
            <a:ext cx="5334000" cy="274637"/>
          </a:xfrm>
          <a:prstGeom prst="rect">
            <a:avLst/>
          </a:prstGeom>
          <a:noFill/>
          <a:ln w="9525">
            <a:noFill/>
            <a:miter lim="800000"/>
            <a:headEnd/>
            <a:tailEnd/>
          </a:ln>
          <a:effectLst/>
        </p:spPr>
        <p:txBody>
          <a:bodyPr lIns="91430" tIns="45715" rIns="91430" bIns="45715">
            <a:spAutoFit/>
          </a:bodyPr>
          <a:lstStyle/>
          <a:p>
            <a:pPr>
              <a:spcBef>
                <a:spcPct val="50000"/>
              </a:spcBef>
              <a:defRPr/>
            </a:pPr>
            <a:r>
              <a:rPr lang="en-US" sz="1200" b="1" dirty="0">
                <a:solidFill>
                  <a:srgbClr val="CDDFF7"/>
                </a:solidFill>
                <a:latin typeface="Verdana" pitchFamily="34" charset="0"/>
              </a:rPr>
              <a:t>Mitsubishi Electric Research Laboratories</a:t>
            </a:r>
            <a:endParaRPr lang="en-US" sz="1000" b="1" dirty="0">
              <a:solidFill>
                <a:srgbClr val="CDDFF7"/>
              </a:solidFill>
              <a:latin typeface="Verdana" pitchFamily="34" charset="0"/>
            </a:endParaRPr>
          </a:p>
        </p:txBody>
      </p:sp>
      <p:sp>
        <p:nvSpPr>
          <p:cNvPr id="10244" name="Rectangle 1028"/>
          <p:cNvSpPr>
            <a:spLocks noGrp="1" noChangeArrowheads="1"/>
          </p:cNvSpPr>
          <p:nvPr>
            <p:ph type="body" idx="1"/>
          </p:nvPr>
        </p:nvSpPr>
        <p:spPr bwMode="auto">
          <a:xfrm>
            <a:off x="304800" y="1600200"/>
            <a:ext cx="8610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8357" name="Rectangle 102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800">
                <a:solidFill>
                  <a:srgbClr val="DDDDDD"/>
                </a:solidFill>
                <a:latin typeface="Arial" charset="0"/>
                <a:ea typeface="+mn-ea"/>
              </a:defRPr>
            </a:lvl1pPr>
          </a:lstStyle>
          <a:p>
            <a:pPr>
              <a:defRPr/>
            </a:pPr>
            <a:endParaRPr lang="en-US"/>
          </a:p>
        </p:txBody>
      </p:sp>
      <p:sp>
        <p:nvSpPr>
          <p:cNvPr id="22835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solidFill>
                  <a:srgbClr val="DDDDDD"/>
                </a:solidFill>
                <a:latin typeface="Times New Roman" pitchFamily="18" charset="0"/>
                <a:ea typeface="+mn-ea"/>
              </a:defRPr>
            </a:lvl1pPr>
          </a:lstStyle>
          <a:p>
            <a:pPr>
              <a:defRPr/>
            </a:pPr>
            <a:fld id="{B83055AB-09B9-4509-9396-2B79A7432C51}" type="slidenum">
              <a:rPr lang="en-US"/>
              <a:pPr>
                <a:defRPr/>
              </a:pPr>
              <a:t>‹#›</a:t>
            </a:fld>
            <a:endParaRPr lang="en-US" dirty="0"/>
          </a:p>
        </p:txBody>
      </p:sp>
      <p:sp>
        <p:nvSpPr>
          <p:cNvPr id="228360"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smtClean="0"/>
              <a:t>Click to edit Master title style</a:t>
            </a:r>
          </a:p>
        </p:txBody>
      </p:sp>
      <p:sp>
        <p:nvSpPr>
          <p:cNvPr id="228367" name="Text Box 1039"/>
          <p:cNvSpPr txBox="1">
            <a:spLocks noChangeArrowheads="1"/>
          </p:cNvSpPr>
          <p:nvPr userDrawn="1"/>
        </p:nvSpPr>
        <p:spPr bwMode="auto">
          <a:xfrm>
            <a:off x="4495800" y="30163"/>
            <a:ext cx="5334000" cy="274637"/>
          </a:xfrm>
          <a:prstGeom prst="rect">
            <a:avLst/>
          </a:prstGeom>
          <a:noFill/>
          <a:ln w="9525">
            <a:noFill/>
            <a:miter lim="800000"/>
            <a:headEnd/>
            <a:tailEnd/>
          </a:ln>
          <a:effectLst/>
        </p:spPr>
        <p:txBody>
          <a:bodyPr lIns="91430" tIns="45715" rIns="91430" bIns="45715">
            <a:spAutoFit/>
          </a:bodyPr>
          <a:lstStyle/>
          <a:p>
            <a:pPr>
              <a:spcBef>
                <a:spcPct val="50000"/>
              </a:spcBef>
              <a:defRPr/>
            </a:pPr>
            <a:r>
              <a:rPr lang="en-US" sz="1200" b="1" dirty="0">
                <a:solidFill>
                  <a:srgbClr val="EAEAEA"/>
                </a:solidFill>
                <a:latin typeface="Verdana" pitchFamily="34" charset="0"/>
              </a:rPr>
              <a:t>Special Effects in the Real World</a:t>
            </a:r>
            <a:endParaRPr lang="en-US" sz="1000" b="1" dirty="0">
              <a:solidFill>
                <a:srgbClr val="EAEAEA"/>
              </a:solidFill>
              <a:latin typeface="Verdana" pitchFamily="34" charset="0"/>
            </a:endParaRPr>
          </a:p>
        </p:txBody>
      </p:sp>
      <p:sp>
        <p:nvSpPr>
          <p:cNvPr id="228368" name="Text Box 1040"/>
          <p:cNvSpPr txBox="1">
            <a:spLocks noChangeArrowheads="1"/>
          </p:cNvSpPr>
          <p:nvPr userDrawn="1"/>
        </p:nvSpPr>
        <p:spPr bwMode="auto">
          <a:xfrm>
            <a:off x="7924800" y="30163"/>
            <a:ext cx="1447800" cy="276225"/>
          </a:xfrm>
          <a:prstGeom prst="rect">
            <a:avLst/>
          </a:prstGeom>
          <a:noFill/>
          <a:ln w="9525">
            <a:noFill/>
            <a:miter lim="800000"/>
            <a:headEnd/>
            <a:tailEnd/>
          </a:ln>
          <a:effectLst/>
        </p:spPr>
        <p:txBody>
          <a:bodyPr lIns="91430" tIns="45715" rIns="91430" bIns="45715">
            <a:spAutoFit/>
          </a:bodyPr>
          <a:lstStyle/>
          <a:p>
            <a:pPr>
              <a:spcBef>
                <a:spcPct val="50000"/>
              </a:spcBef>
              <a:defRPr/>
            </a:pPr>
            <a:r>
              <a:rPr lang="en-US" sz="1200" b="1" dirty="0" err="1">
                <a:solidFill>
                  <a:srgbClr val="CDDFF7"/>
                </a:solidFill>
                <a:latin typeface="Verdana" pitchFamily="34" charset="0"/>
              </a:rPr>
              <a:t>Raskar</a:t>
            </a:r>
            <a:r>
              <a:rPr lang="en-US" sz="1200" b="1" dirty="0">
                <a:solidFill>
                  <a:srgbClr val="CDDFF7"/>
                </a:solidFill>
                <a:latin typeface="Verdana" pitchFamily="34" charset="0"/>
              </a:rPr>
              <a:t> 2006</a:t>
            </a:r>
            <a:endParaRPr lang="en-US" sz="1000" b="1" dirty="0">
              <a:solidFill>
                <a:srgbClr val="CDDFF7"/>
              </a:solidFill>
              <a:latin typeface="Verdana" pitchFamily="34" charset="0"/>
            </a:endParaRPr>
          </a:p>
        </p:txBody>
      </p:sp>
      <p:grpSp>
        <p:nvGrpSpPr>
          <p:cNvPr id="10250" name="Group 1041"/>
          <p:cNvGrpSpPr>
            <a:grpSpLocks/>
          </p:cNvGrpSpPr>
          <p:nvPr userDrawn="1"/>
        </p:nvGrpSpPr>
        <p:grpSpPr bwMode="auto">
          <a:xfrm>
            <a:off x="0" y="0"/>
            <a:ext cx="381000" cy="317500"/>
            <a:chOff x="162" y="3161"/>
            <a:chExt cx="1085" cy="908"/>
          </a:xfrm>
        </p:grpSpPr>
        <p:grpSp>
          <p:nvGrpSpPr>
            <p:cNvPr id="10251" name="Group 1042"/>
            <p:cNvGrpSpPr>
              <a:grpSpLocks/>
            </p:cNvGrpSpPr>
            <p:nvPr/>
          </p:nvGrpSpPr>
          <p:grpSpPr bwMode="auto">
            <a:xfrm>
              <a:off x="535" y="3161"/>
              <a:ext cx="337" cy="579"/>
              <a:chOff x="4704" y="1440"/>
              <a:chExt cx="672" cy="1157"/>
            </a:xfrm>
          </p:grpSpPr>
          <p:sp>
            <p:nvSpPr>
              <p:cNvPr id="228371" name="AutoShape 1043"/>
              <p:cNvSpPr>
                <a:spLocks noChangeArrowheads="1"/>
              </p:cNvSpPr>
              <p:nvPr/>
            </p:nvSpPr>
            <p:spPr bwMode="auto">
              <a:xfrm>
                <a:off x="4708" y="1440"/>
                <a:ext cx="667" cy="581"/>
              </a:xfrm>
              <a:prstGeom prst="triangle">
                <a:avLst>
                  <a:gd name="adj" fmla="val 50000"/>
                </a:avLst>
              </a:prstGeom>
              <a:solidFill>
                <a:srgbClr val="FF3300"/>
              </a:solidFill>
              <a:ln w="9525">
                <a:noFill/>
                <a:miter lim="800000"/>
                <a:headEnd/>
                <a:tailEnd/>
              </a:ln>
              <a:effectLst/>
            </p:spPr>
            <p:txBody>
              <a:bodyPr wrap="none" anchor="ctr"/>
              <a:lstStyle/>
              <a:p>
                <a:pPr>
                  <a:defRPr/>
                </a:pPr>
                <a:endParaRPr lang="en-US">
                  <a:solidFill>
                    <a:srgbClr val="DDDDDD"/>
                  </a:solidFill>
                </a:endParaRPr>
              </a:p>
            </p:txBody>
          </p:sp>
          <p:sp>
            <p:nvSpPr>
              <p:cNvPr id="228372" name="AutoShape 1044"/>
              <p:cNvSpPr>
                <a:spLocks noChangeArrowheads="1"/>
              </p:cNvSpPr>
              <p:nvPr/>
            </p:nvSpPr>
            <p:spPr bwMode="auto">
              <a:xfrm flipV="1">
                <a:off x="4708" y="2021"/>
                <a:ext cx="667" cy="989"/>
              </a:xfrm>
              <a:prstGeom prst="triangle">
                <a:avLst>
                  <a:gd name="adj" fmla="val 50000"/>
                </a:avLst>
              </a:prstGeom>
              <a:solidFill>
                <a:srgbClr val="FF3300"/>
              </a:solidFill>
              <a:ln w="9525">
                <a:noFill/>
                <a:miter lim="800000"/>
                <a:headEnd/>
                <a:tailEnd/>
              </a:ln>
              <a:effectLst/>
            </p:spPr>
            <p:txBody>
              <a:bodyPr wrap="none" anchor="ctr"/>
              <a:lstStyle/>
              <a:p>
                <a:pPr>
                  <a:defRPr/>
                </a:pPr>
                <a:endParaRPr lang="en-US">
                  <a:solidFill>
                    <a:srgbClr val="DDDDDD"/>
                  </a:solidFill>
                </a:endParaRPr>
              </a:p>
            </p:txBody>
          </p:sp>
        </p:grpSp>
        <p:grpSp>
          <p:nvGrpSpPr>
            <p:cNvPr id="10252" name="Group 1045"/>
            <p:cNvGrpSpPr>
              <a:grpSpLocks/>
            </p:cNvGrpSpPr>
            <p:nvPr/>
          </p:nvGrpSpPr>
          <p:grpSpPr bwMode="auto">
            <a:xfrm rot="-7200000">
              <a:off x="284" y="3611"/>
              <a:ext cx="336" cy="580"/>
              <a:chOff x="4704" y="1440"/>
              <a:chExt cx="672" cy="1157"/>
            </a:xfrm>
          </p:grpSpPr>
          <p:sp>
            <p:nvSpPr>
              <p:cNvPr id="228374" name="AutoShape 1046"/>
              <p:cNvSpPr>
                <a:spLocks noChangeArrowheads="1"/>
              </p:cNvSpPr>
              <p:nvPr/>
            </p:nvSpPr>
            <p:spPr bwMode="auto">
              <a:xfrm>
                <a:off x="4743" y="1428"/>
                <a:ext cx="672" cy="577"/>
              </a:xfrm>
              <a:prstGeom prst="triangle">
                <a:avLst>
                  <a:gd name="adj" fmla="val 50000"/>
                </a:avLst>
              </a:prstGeom>
              <a:solidFill>
                <a:srgbClr val="FF3300"/>
              </a:solidFill>
              <a:ln w="9525">
                <a:noFill/>
                <a:miter lim="800000"/>
                <a:headEnd/>
                <a:tailEnd/>
              </a:ln>
              <a:effectLst/>
            </p:spPr>
            <p:txBody>
              <a:bodyPr wrap="none" anchor="ctr"/>
              <a:lstStyle/>
              <a:p>
                <a:pPr>
                  <a:defRPr/>
                </a:pPr>
                <a:endParaRPr lang="en-US">
                  <a:solidFill>
                    <a:srgbClr val="DDDDDD"/>
                  </a:solidFill>
                </a:endParaRPr>
              </a:p>
            </p:txBody>
          </p:sp>
          <p:sp>
            <p:nvSpPr>
              <p:cNvPr id="228375" name="AutoShape 1047"/>
              <p:cNvSpPr>
                <a:spLocks noChangeArrowheads="1"/>
              </p:cNvSpPr>
              <p:nvPr/>
            </p:nvSpPr>
            <p:spPr bwMode="auto">
              <a:xfrm flipV="1">
                <a:off x="4716" y="2016"/>
                <a:ext cx="672" cy="577"/>
              </a:xfrm>
              <a:prstGeom prst="triangle">
                <a:avLst>
                  <a:gd name="adj" fmla="val 50000"/>
                </a:avLst>
              </a:prstGeom>
              <a:solidFill>
                <a:srgbClr val="FF3300"/>
              </a:solidFill>
              <a:ln w="9525">
                <a:noFill/>
                <a:miter lim="800000"/>
                <a:headEnd/>
                <a:tailEnd/>
              </a:ln>
              <a:effectLst/>
            </p:spPr>
            <p:txBody>
              <a:bodyPr wrap="none" anchor="ctr"/>
              <a:lstStyle/>
              <a:p>
                <a:pPr>
                  <a:defRPr/>
                </a:pPr>
                <a:endParaRPr lang="en-US">
                  <a:solidFill>
                    <a:srgbClr val="DDDDDD"/>
                  </a:solidFill>
                </a:endParaRPr>
              </a:p>
            </p:txBody>
          </p:sp>
        </p:grpSp>
        <p:grpSp>
          <p:nvGrpSpPr>
            <p:cNvPr id="10253" name="Group 1048"/>
            <p:cNvGrpSpPr>
              <a:grpSpLocks/>
            </p:cNvGrpSpPr>
            <p:nvPr/>
          </p:nvGrpSpPr>
          <p:grpSpPr bwMode="auto">
            <a:xfrm rot="7200000" flipH="1">
              <a:off x="789" y="3611"/>
              <a:ext cx="336" cy="580"/>
              <a:chOff x="4704" y="1440"/>
              <a:chExt cx="672" cy="1157"/>
            </a:xfrm>
          </p:grpSpPr>
          <p:sp>
            <p:nvSpPr>
              <p:cNvPr id="228377" name="AutoShape 1049"/>
              <p:cNvSpPr>
                <a:spLocks noChangeArrowheads="1"/>
              </p:cNvSpPr>
              <p:nvPr/>
            </p:nvSpPr>
            <p:spPr bwMode="auto">
              <a:xfrm>
                <a:off x="4702" y="1507"/>
                <a:ext cx="672" cy="559"/>
              </a:xfrm>
              <a:prstGeom prst="triangle">
                <a:avLst>
                  <a:gd name="adj" fmla="val 50000"/>
                </a:avLst>
              </a:prstGeom>
              <a:solidFill>
                <a:srgbClr val="FF3300"/>
              </a:solidFill>
              <a:ln w="9525">
                <a:noFill/>
                <a:miter lim="800000"/>
                <a:headEnd/>
                <a:tailEnd/>
              </a:ln>
              <a:effectLst/>
            </p:spPr>
            <p:txBody>
              <a:bodyPr wrap="none" anchor="ctr"/>
              <a:lstStyle/>
              <a:p>
                <a:pPr>
                  <a:defRPr/>
                </a:pPr>
                <a:endParaRPr lang="en-US">
                  <a:solidFill>
                    <a:srgbClr val="DDDDDD"/>
                  </a:solidFill>
                </a:endParaRPr>
              </a:p>
            </p:txBody>
          </p:sp>
          <p:sp>
            <p:nvSpPr>
              <p:cNvPr id="228378" name="AutoShape 1050"/>
              <p:cNvSpPr>
                <a:spLocks noChangeArrowheads="1"/>
              </p:cNvSpPr>
              <p:nvPr/>
            </p:nvSpPr>
            <p:spPr bwMode="auto">
              <a:xfrm flipV="1">
                <a:off x="4703" y="2020"/>
                <a:ext cx="672" cy="577"/>
              </a:xfrm>
              <a:prstGeom prst="triangle">
                <a:avLst>
                  <a:gd name="adj" fmla="val 50000"/>
                </a:avLst>
              </a:prstGeom>
              <a:solidFill>
                <a:srgbClr val="FF3300"/>
              </a:solidFill>
              <a:ln w="9525">
                <a:noFill/>
                <a:miter lim="800000"/>
                <a:headEnd/>
                <a:tailEnd/>
              </a:ln>
              <a:effectLst/>
            </p:spPr>
            <p:txBody>
              <a:bodyPr wrap="none" anchor="ctr"/>
              <a:lstStyle/>
              <a:p>
                <a:pPr>
                  <a:defRPr/>
                </a:pPr>
                <a:endParaRPr lang="en-US">
                  <a:solidFill>
                    <a:srgbClr val="DDDDDD"/>
                  </a:solidFill>
                </a:endParaRPr>
              </a:p>
            </p:txBody>
          </p:sp>
        </p:grpSp>
      </p:grpSp>
    </p:spTree>
    <p:extLst>
      <p:ext uri="{BB962C8B-B14F-4D97-AF65-F5344CB8AC3E}">
        <p14:creationId xmlns:p14="http://schemas.microsoft.com/office/powerpoint/2010/main" val="4063096779"/>
      </p:ext>
    </p:extLst>
  </p:cSld>
  <p:clrMap bg1="dk2" tx1="lt1" bg2="dk1" tx2="lt2" accent1="accent1" accent2="accent2" accent3="accent3" accent4="accent4" accent5="accent5" accent6="accent6" hlink="hlink" folHlink="folHlink"/>
  <p:sldLayoutIdLst>
    <p:sldLayoutId id="2147499543" r:id="rId1"/>
    <p:sldLayoutId id="2147499544" r:id="rId2"/>
    <p:sldLayoutId id="2147499545" r:id="rId3"/>
    <p:sldLayoutId id="2147499546" r:id="rId4"/>
    <p:sldLayoutId id="2147499547" r:id="rId5"/>
    <p:sldLayoutId id="2147499548" r:id="rId6"/>
    <p:sldLayoutId id="2147499549" r:id="rId7"/>
    <p:sldLayoutId id="2147499550" r:id="rId8"/>
    <p:sldLayoutId id="2147499551" r:id="rId9"/>
    <p:sldLayoutId id="2147499552" r:id="rId10"/>
    <p:sldLayoutId id="2147499553" r:id="rId11"/>
    <p:sldLayoutId id="2147499554" r:id="rId12"/>
    <p:sldLayoutId id="2147499555" r:id="rId13"/>
    <p:sldLayoutId id="2147499556" r:id="rId14"/>
    <p:sldLayoutId id="2147499557" r:id="rId15"/>
  </p:sldLayoutIdLst>
  <p:txStyles>
    <p:titleStyle>
      <a:lvl1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2pPr>
      <a:lvl3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3pPr>
      <a:lvl4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4pPr>
      <a:lvl5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5pPr>
      <a:lvl6pPr marL="457153"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6pPr>
      <a:lvl7pPr marL="914305"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7pPr>
      <a:lvl8pPr marL="1371458"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8pPr>
      <a:lvl9pPr marL="1828610"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9pPr>
    </p:titleStyle>
    <p:bodyStyle>
      <a:lvl1pPr marL="341313" indent="-341313" algn="l" rtl="0" eaLnBrk="0" fontAlgn="base" hangingPunct="0">
        <a:spcBef>
          <a:spcPct val="20000"/>
        </a:spcBef>
        <a:spcAft>
          <a:spcPct val="0"/>
        </a:spcAft>
        <a:buClr>
          <a:srgbClr val="FF9900"/>
        </a:buClr>
        <a:buChar char="•"/>
        <a:defRPr sz="3100">
          <a:solidFill>
            <a:schemeClr val="hlink"/>
          </a:solidFill>
          <a:latin typeface="+mn-lt"/>
          <a:ea typeface="+mn-ea"/>
          <a:cs typeface="+mn-cs"/>
        </a:defRPr>
      </a:lvl1pPr>
      <a:lvl2pPr marL="741363" indent="-284163" algn="l" rtl="0" eaLnBrk="0" fontAlgn="base" hangingPunct="0">
        <a:spcBef>
          <a:spcPct val="20000"/>
        </a:spcBef>
        <a:spcAft>
          <a:spcPct val="0"/>
        </a:spcAft>
        <a:buClr>
          <a:srgbClr val="FF9900"/>
        </a:buClr>
        <a:buChar char="–"/>
        <a:defRPr sz="2600">
          <a:solidFill>
            <a:schemeClr val="hlink"/>
          </a:solidFill>
          <a:latin typeface="+mn-lt"/>
        </a:defRPr>
      </a:lvl2pPr>
      <a:lvl3pPr marL="1084263" indent="-227013" algn="l" rtl="0" eaLnBrk="0" fontAlgn="base" hangingPunct="0">
        <a:spcBef>
          <a:spcPct val="20000"/>
        </a:spcBef>
        <a:spcAft>
          <a:spcPct val="0"/>
        </a:spcAft>
        <a:buClr>
          <a:srgbClr val="FF3300"/>
        </a:buClr>
        <a:buChar char="•"/>
        <a:defRPr sz="2100">
          <a:solidFill>
            <a:schemeClr val="hlink"/>
          </a:solidFill>
          <a:latin typeface="+mn-lt"/>
        </a:defRPr>
      </a:lvl3pPr>
      <a:lvl4pPr marL="1427163" indent="-227013" algn="l" rtl="0" eaLnBrk="0" fontAlgn="base" hangingPunct="0">
        <a:spcBef>
          <a:spcPct val="20000"/>
        </a:spcBef>
        <a:spcAft>
          <a:spcPct val="0"/>
        </a:spcAft>
        <a:buClr>
          <a:srgbClr val="FF3300"/>
        </a:buClr>
        <a:buChar char="–"/>
        <a:defRPr sz="2000">
          <a:solidFill>
            <a:schemeClr val="hlink"/>
          </a:solidFill>
          <a:latin typeface="Arial" charset="0"/>
        </a:defRPr>
      </a:lvl4pPr>
      <a:lvl5pPr marL="1770063" indent="-227013" algn="l" rtl="0" eaLnBrk="0" fontAlgn="base" hangingPunct="0">
        <a:spcBef>
          <a:spcPct val="20000"/>
        </a:spcBef>
        <a:spcAft>
          <a:spcPct val="0"/>
        </a:spcAft>
        <a:buClr>
          <a:srgbClr val="FF3300"/>
        </a:buClr>
        <a:buChar char="»"/>
        <a:defRPr sz="2000">
          <a:solidFill>
            <a:schemeClr val="hlink"/>
          </a:solidFill>
          <a:latin typeface="Arial" charset="0"/>
        </a:defRPr>
      </a:lvl5pPr>
      <a:lvl6pPr marL="2228619" indent="-228577" algn="l" rtl="0" eaLnBrk="0" fontAlgn="base" hangingPunct="0">
        <a:spcBef>
          <a:spcPct val="20000"/>
        </a:spcBef>
        <a:spcAft>
          <a:spcPct val="0"/>
        </a:spcAft>
        <a:buClr>
          <a:srgbClr val="FF3300"/>
        </a:buClr>
        <a:buChar char="»"/>
        <a:defRPr sz="2000">
          <a:solidFill>
            <a:schemeClr val="hlink"/>
          </a:solidFill>
          <a:latin typeface="Arial" charset="0"/>
        </a:defRPr>
      </a:lvl6pPr>
      <a:lvl7pPr marL="2685772" indent="-228577" algn="l" rtl="0" eaLnBrk="0" fontAlgn="base" hangingPunct="0">
        <a:spcBef>
          <a:spcPct val="20000"/>
        </a:spcBef>
        <a:spcAft>
          <a:spcPct val="0"/>
        </a:spcAft>
        <a:buClr>
          <a:srgbClr val="FF3300"/>
        </a:buClr>
        <a:buChar char="»"/>
        <a:defRPr sz="2000">
          <a:solidFill>
            <a:schemeClr val="hlink"/>
          </a:solidFill>
          <a:latin typeface="Arial" charset="0"/>
        </a:defRPr>
      </a:lvl7pPr>
      <a:lvl8pPr marL="3142924" indent="-228577" algn="l" rtl="0" eaLnBrk="0" fontAlgn="base" hangingPunct="0">
        <a:spcBef>
          <a:spcPct val="20000"/>
        </a:spcBef>
        <a:spcAft>
          <a:spcPct val="0"/>
        </a:spcAft>
        <a:buClr>
          <a:srgbClr val="FF3300"/>
        </a:buClr>
        <a:buChar char="»"/>
        <a:defRPr sz="2000">
          <a:solidFill>
            <a:schemeClr val="hlink"/>
          </a:solidFill>
          <a:latin typeface="Arial" charset="0"/>
        </a:defRPr>
      </a:lvl8pPr>
      <a:lvl9pPr marL="3600077" indent="-228577" algn="l" rtl="0" eaLnBrk="0" fontAlgn="base" hangingPunct="0">
        <a:spcBef>
          <a:spcPct val="20000"/>
        </a:spcBef>
        <a:spcAft>
          <a:spcPct val="0"/>
        </a:spcAft>
        <a:buClr>
          <a:srgbClr val="FF3300"/>
        </a:buClr>
        <a:buChar char="»"/>
        <a:defRPr sz="2000">
          <a:solidFill>
            <a:schemeClr val="hlink"/>
          </a:solidFill>
          <a:latin typeface="Arial" charset="0"/>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defRPr>
            </a:lvl1pPr>
          </a:lstStyle>
          <a:p>
            <a:pPr>
              <a:defRPr/>
            </a:pPr>
            <a:fld id="{CFECF9BE-670C-49E7-91BB-A1E72B6CB98A}" type="datetimeFigureOut">
              <a:rPr lang="en-US"/>
              <a:pPr>
                <a:defRPr/>
              </a:pPr>
              <a:t>7/8/2011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defRPr>
            </a:lvl1pPr>
          </a:lstStyle>
          <a:p>
            <a:pPr>
              <a:defRPr/>
            </a:pPr>
            <a:fld id="{3CD816CE-7184-47ED-AE08-899B940F5E35}" type="slidenum">
              <a:rPr lang="en-US"/>
              <a:pPr>
                <a:defRPr/>
              </a:pPr>
              <a:t>‹#›</a:t>
            </a:fld>
            <a:endParaRPr lang="en-US"/>
          </a:p>
        </p:txBody>
      </p:sp>
    </p:spTree>
    <p:extLst>
      <p:ext uri="{BB962C8B-B14F-4D97-AF65-F5344CB8AC3E}">
        <p14:creationId xmlns:p14="http://schemas.microsoft.com/office/powerpoint/2010/main" val="3757328802"/>
      </p:ext>
    </p:extLst>
  </p:cSld>
  <p:clrMap bg1="lt1" tx1="dk1" bg2="lt2" tx2="dk2" accent1="accent1" accent2="accent2" accent3="accent3" accent4="accent4" accent5="accent5" accent6="accent6" hlink="hlink" folHlink="folHlink"/>
  <p:sldLayoutIdLst>
    <p:sldLayoutId id="2147499559" r:id="rId1"/>
    <p:sldLayoutId id="2147499560" r:id="rId2"/>
    <p:sldLayoutId id="2147499561" r:id="rId3"/>
    <p:sldLayoutId id="2147499562" r:id="rId4"/>
    <p:sldLayoutId id="2147499563" r:id="rId5"/>
    <p:sldLayoutId id="2147499564" r:id="rId6"/>
    <p:sldLayoutId id="2147499565" r:id="rId7"/>
    <p:sldLayoutId id="2147499566" r:id="rId8"/>
    <p:sldLayoutId id="2147499567" r:id="rId9"/>
    <p:sldLayoutId id="2147499568" r:id="rId10"/>
    <p:sldLayoutId id="2147499569" r:id="rId11"/>
    <p:sldLayoutId id="214749957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8354" name="AutoShape 1026"/>
          <p:cNvSpPr>
            <a:spLocks noChangeArrowheads="1"/>
          </p:cNvSpPr>
          <p:nvPr userDrawn="1"/>
        </p:nvSpPr>
        <p:spPr bwMode="auto">
          <a:xfrm>
            <a:off x="0" y="0"/>
            <a:ext cx="9144000" cy="304800"/>
          </a:xfrm>
          <a:prstGeom prst="roundRect">
            <a:avLst>
              <a:gd name="adj" fmla="val 519"/>
            </a:avLst>
          </a:prstGeom>
          <a:solidFill>
            <a:srgbClr val="29354D"/>
          </a:solidFill>
          <a:ln w="9525">
            <a:noFill/>
            <a:round/>
            <a:headEnd/>
            <a:tailEnd/>
          </a:ln>
        </p:spPr>
        <p:txBody>
          <a:bodyPr wrap="none" lIns="91430" tIns="45715" rIns="91430" bIns="45715" anchor="ctr"/>
          <a:lstStyle/>
          <a:p>
            <a:pPr>
              <a:defRPr/>
            </a:pPr>
            <a:endParaRPr lang="en-US">
              <a:solidFill>
                <a:srgbClr val="DDDDDD"/>
              </a:solidFill>
            </a:endParaRPr>
          </a:p>
        </p:txBody>
      </p:sp>
      <p:sp>
        <p:nvSpPr>
          <p:cNvPr id="228355" name="Text Box 1027"/>
          <p:cNvSpPr txBox="1">
            <a:spLocks noChangeArrowheads="1"/>
          </p:cNvSpPr>
          <p:nvPr userDrawn="1"/>
        </p:nvSpPr>
        <p:spPr bwMode="auto">
          <a:xfrm>
            <a:off x="304800" y="30163"/>
            <a:ext cx="5334000" cy="274637"/>
          </a:xfrm>
          <a:prstGeom prst="rect">
            <a:avLst/>
          </a:prstGeom>
          <a:noFill/>
          <a:ln w="9525">
            <a:noFill/>
            <a:miter lim="800000"/>
            <a:headEnd/>
            <a:tailEnd/>
          </a:ln>
          <a:effectLst/>
        </p:spPr>
        <p:txBody>
          <a:bodyPr lIns="91430" tIns="45715" rIns="91430" bIns="45715">
            <a:spAutoFit/>
          </a:bodyPr>
          <a:lstStyle/>
          <a:p>
            <a:pPr>
              <a:spcBef>
                <a:spcPct val="50000"/>
              </a:spcBef>
              <a:defRPr/>
            </a:pPr>
            <a:r>
              <a:rPr lang="en-US" sz="1200" b="1" dirty="0">
                <a:solidFill>
                  <a:srgbClr val="CDDFF7"/>
                </a:solidFill>
                <a:latin typeface="Verdana" pitchFamily="34" charset="0"/>
              </a:rPr>
              <a:t>Mitsubishi Electric Research Laboratories</a:t>
            </a:r>
            <a:endParaRPr lang="en-US" sz="1000" b="1" dirty="0">
              <a:solidFill>
                <a:srgbClr val="CDDFF7"/>
              </a:solidFill>
              <a:latin typeface="Verdana" pitchFamily="34" charset="0"/>
            </a:endParaRPr>
          </a:p>
        </p:txBody>
      </p:sp>
      <p:sp>
        <p:nvSpPr>
          <p:cNvPr id="3076" name="Rectangle 1028"/>
          <p:cNvSpPr>
            <a:spLocks noGrp="1" noChangeArrowheads="1"/>
          </p:cNvSpPr>
          <p:nvPr>
            <p:ph type="body" idx="1"/>
          </p:nvPr>
        </p:nvSpPr>
        <p:spPr bwMode="auto">
          <a:xfrm>
            <a:off x="304800" y="1600200"/>
            <a:ext cx="8610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8357" name="Rectangle 102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800">
                <a:solidFill>
                  <a:srgbClr val="DDDDDD"/>
                </a:solidFill>
                <a:latin typeface="Arial" charset="0"/>
                <a:ea typeface="+mn-ea"/>
              </a:defRPr>
            </a:lvl1pPr>
          </a:lstStyle>
          <a:p>
            <a:pPr>
              <a:defRPr/>
            </a:pPr>
            <a:endParaRPr lang="en-US"/>
          </a:p>
        </p:txBody>
      </p:sp>
      <p:sp>
        <p:nvSpPr>
          <p:cNvPr id="22835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solidFill>
                  <a:srgbClr val="DDDDDD"/>
                </a:solidFill>
                <a:latin typeface="Times New Roman" pitchFamily="18" charset="0"/>
                <a:ea typeface="+mn-ea"/>
              </a:defRPr>
            </a:lvl1pPr>
          </a:lstStyle>
          <a:p>
            <a:pPr>
              <a:defRPr/>
            </a:pPr>
            <a:fld id="{B10E8EDD-D329-4794-8EB0-8C01354E647A}" type="slidenum">
              <a:rPr lang="en-US"/>
              <a:pPr>
                <a:defRPr/>
              </a:pPr>
              <a:t>‹#›</a:t>
            </a:fld>
            <a:endParaRPr lang="en-US" dirty="0"/>
          </a:p>
        </p:txBody>
      </p:sp>
      <p:sp>
        <p:nvSpPr>
          <p:cNvPr id="228360"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smtClean="0"/>
              <a:t>Click to edit Master title style</a:t>
            </a:r>
          </a:p>
        </p:txBody>
      </p:sp>
      <p:sp>
        <p:nvSpPr>
          <p:cNvPr id="228367" name="Text Box 1039"/>
          <p:cNvSpPr txBox="1">
            <a:spLocks noChangeArrowheads="1"/>
          </p:cNvSpPr>
          <p:nvPr userDrawn="1"/>
        </p:nvSpPr>
        <p:spPr bwMode="auto">
          <a:xfrm>
            <a:off x="4495800" y="30163"/>
            <a:ext cx="5334000" cy="274637"/>
          </a:xfrm>
          <a:prstGeom prst="rect">
            <a:avLst/>
          </a:prstGeom>
          <a:noFill/>
          <a:ln w="9525">
            <a:noFill/>
            <a:miter lim="800000"/>
            <a:headEnd/>
            <a:tailEnd/>
          </a:ln>
          <a:effectLst/>
        </p:spPr>
        <p:txBody>
          <a:bodyPr lIns="91430" tIns="45715" rIns="91430" bIns="45715">
            <a:spAutoFit/>
          </a:bodyPr>
          <a:lstStyle/>
          <a:p>
            <a:pPr>
              <a:spcBef>
                <a:spcPct val="50000"/>
              </a:spcBef>
              <a:defRPr/>
            </a:pPr>
            <a:r>
              <a:rPr lang="en-US" sz="1200" b="1" dirty="0">
                <a:solidFill>
                  <a:srgbClr val="EAEAEA"/>
                </a:solidFill>
                <a:latin typeface="Verdana" pitchFamily="34" charset="0"/>
              </a:rPr>
              <a:t>Special Effects in the Real World</a:t>
            </a:r>
            <a:endParaRPr lang="en-US" sz="1000" b="1" dirty="0">
              <a:solidFill>
                <a:srgbClr val="EAEAEA"/>
              </a:solidFill>
              <a:latin typeface="Verdana" pitchFamily="34" charset="0"/>
            </a:endParaRPr>
          </a:p>
        </p:txBody>
      </p:sp>
      <p:sp>
        <p:nvSpPr>
          <p:cNvPr id="228368" name="Text Box 1040"/>
          <p:cNvSpPr txBox="1">
            <a:spLocks noChangeArrowheads="1"/>
          </p:cNvSpPr>
          <p:nvPr userDrawn="1"/>
        </p:nvSpPr>
        <p:spPr bwMode="auto">
          <a:xfrm>
            <a:off x="7924800" y="30163"/>
            <a:ext cx="1447800" cy="276225"/>
          </a:xfrm>
          <a:prstGeom prst="rect">
            <a:avLst/>
          </a:prstGeom>
          <a:noFill/>
          <a:ln w="9525">
            <a:noFill/>
            <a:miter lim="800000"/>
            <a:headEnd/>
            <a:tailEnd/>
          </a:ln>
          <a:effectLst/>
        </p:spPr>
        <p:txBody>
          <a:bodyPr lIns="91430" tIns="45715" rIns="91430" bIns="45715">
            <a:spAutoFit/>
          </a:bodyPr>
          <a:lstStyle/>
          <a:p>
            <a:pPr>
              <a:spcBef>
                <a:spcPct val="50000"/>
              </a:spcBef>
              <a:defRPr/>
            </a:pPr>
            <a:r>
              <a:rPr lang="en-US" sz="1200" b="1" dirty="0" err="1">
                <a:solidFill>
                  <a:srgbClr val="CDDFF7"/>
                </a:solidFill>
                <a:latin typeface="Verdana" pitchFamily="34" charset="0"/>
              </a:rPr>
              <a:t>Raskar</a:t>
            </a:r>
            <a:r>
              <a:rPr lang="en-US" sz="1200" b="1" dirty="0">
                <a:solidFill>
                  <a:srgbClr val="CDDFF7"/>
                </a:solidFill>
                <a:latin typeface="Verdana" pitchFamily="34" charset="0"/>
              </a:rPr>
              <a:t> 2006</a:t>
            </a:r>
            <a:endParaRPr lang="en-US" sz="1000" b="1" dirty="0">
              <a:solidFill>
                <a:srgbClr val="CDDFF7"/>
              </a:solidFill>
              <a:latin typeface="Verdana" pitchFamily="34" charset="0"/>
            </a:endParaRPr>
          </a:p>
        </p:txBody>
      </p:sp>
      <p:grpSp>
        <p:nvGrpSpPr>
          <p:cNvPr id="3082" name="Group 1041"/>
          <p:cNvGrpSpPr>
            <a:grpSpLocks/>
          </p:cNvGrpSpPr>
          <p:nvPr userDrawn="1"/>
        </p:nvGrpSpPr>
        <p:grpSpPr bwMode="auto">
          <a:xfrm>
            <a:off x="0" y="0"/>
            <a:ext cx="381000" cy="317500"/>
            <a:chOff x="162" y="3161"/>
            <a:chExt cx="1085" cy="908"/>
          </a:xfrm>
        </p:grpSpPr>
        <p:grpSp>
          <p:nvGrpSpPr>
            <p:cNvPr id="3083" name="Group 1042"/>
            <p:cNvGrpSpPr>
              <a:grpSpLocks/>
            </p:cNvGrpSpPr>
            <p:nvPr/>
          </p:nvGrpSpPr>
          <p:grpSpPr bwMode="auto">
            <a:xfrm>
              <a:off x="535" y="3161"/>
              <a:ext cx="337" cy="579"/>
              <a:chOff x="4704" y="1440"/>
              <a:chExt cx="672" cy="1157"/>
            </a:xfrm>
          </p:grpSpPr>
          <p:sp>
            <p:nvSpPr>
              <p:cNvPr id="228371" name="AutoShape 1043"/>
              <p:cNvSpPr>
                <a:spLocks noChangeArrowheads="1"/>
              </p:cNvSpPr>
              <p:nvPr/>
            </p:nvSpPr>
            <p:spPr bwMode="auto">
              <a:xfrm>
                <a:off x="4708" y="1440"/>
                <a:ext cx="667" cy="581"/>
              </a:xfrm>
              <a:prstGeom prst="triangle">
                <a:avLst>
                  <a:gd name="adj" fmla="val 50000"/>
                </a:avLst>
              </a:prstGeom>
              <a:solidFill>
                <a:srgbClr val="FF3300"/>
              </a:solidFill>
              <a:ln w="9525">
                <a:noFill/>
                <a:miter lim="800000"/>
                <a:headEnd/>
                <a:tailEnd/>
              </a:ln>
              <a:effectLst/>
            </p:spPr>
            <p:txBody>
              <a:bodyPr wrap="none" anchor="ctr"/>
              <a:lstStyle/>
              <a:p>
                <a:pPr>
                  <a:defRPr/>
                </a:pPr>
                <a:endParaRPr lang="en-US">
                  <a:solidFill>
                    <a:srgbClr val="DDDDDD"/>
                  </a:solidFill>
                </a:endParaRPr>
              </a:p>
            </p:txBody>
          </p:sp>
          <p:sp>
            <p:nvSpPr>
              <p:cNvPr id="228372" name="AutoShape 1044"/>
              <p:cNvSpPr>
                <a:spLocks noChangeArrowheads="1"/>
              </p:cNvSpPr>
              <p:nvPr/>
            </p:nvSpPr>
            <p:spPr bwMode="auto">
              <a:xfrm flipV="1">
                <a:off x="4708" y="2021"/>
                <a:ext cx="667" cy="953"/>
              </a:xfrm>
              <a:prstGeom prst="triangle">
                <a:avLst>
                  <a:gd name="adj" fmla="val 50000"/>
                </a:avLst>
              </a:prstGeom>
              <a:solidFill>
                <a:srgbClr val="FF3300"/>
              </a:solidFill>
              <a:ln w="9525">
                <a:noFill/>
                <a:miter lim="800000"/>
                <a:headEnd/>
                <a:tailEnd/>
              </a:ln>
              <a:effectLst/>
            </p:spPr>
            <p:txBody>
              <a:bodyPr wrap="none" anchor="ctr"/>
              <a:lstStyle/>
              <a:p>
                <a:pPr>
                  <a:defRPr/>
                </a:pPr>
                <a:endParaRPr lang="en-US">
                  <a:solidFill>
                    <a:srgbClr val="DDDDDD"/>
                  </a:solidFill>
                </a:endParaRPr>
              </a:p>
            </p:txBody>
          </p:sp>
        </p:grpSp>
        <p:grpSp>
          <p:nvGrpSpPr>
            <p:cNvPr id="3084" name="Group 1045"/>
            <p:cNvGrpSpPr>
              <a:grpSpLocks/>
            </p:cNvGrpSpPr>
            <p:nvPr/>
          </p:nvGrpSpPr>
          <p:grpSpPr bwMode="auto">
            <a:xfrm rot="-7200000">
              <a:off x="284" y="3611"/>
              <a:ext cx="336" cy="580"/>
              <a:chOff x="4704" y="1440"/>
              <a:chExt cx="672" cy="1157"/>
            </a:xfrm>
          </p:grpSpPr>
          <p:sp>
            <p:nvSpPr>
              <p:cNvPr id="228374" name="AutoShape 1046"/>
              <p:cNvSpPr>
                <a:spLocks noChangeArrowheads="1"/>
              </p:cNvSpPr>
              <p:nvPr/>
            </p:nvSpPr>
            <p:spPr bwMode="auto">
              <a:xfrm>
                <a:off x="4743" y="1428"/>
                <a:ext cx="672" cy="577"/>
              </a:xfrm>
              <a:prstGeom prst="triangle">
                <a:avLst>
                  <a:gd name="adj" fmla="val 50000"/>
                </a:avLst>
              </a:prstGeom>
              <a:solidFill>
                <a:srgbClr val="FF3300"/>
              </a:solidFill>
              <a:ln w="9525">
                <a:noFill/>
                <a:miter lim="800000"/>
                <a:headEnd/>
                <a:tailEnd/>
              </a:ln>
              <a:effectLst/>
            </p:spPr>
            <p:txBody>
              <a:bodyPr wrap="none" anchor="ctr"/>
              <a:lstStyle/>
              <a:p>
                <a:pPr>
                  <a:defRPr/>
                </a:pPr>
                <a:endParaRPr lang="en-US">
                  <a:solidFill>
                    <a:srgbClr val="DDDDDD"/>
                  </a:solidFill>
                </a:endParaRPr>
              </a:p>
            </p:txBody>
          </p:sp>
          <p:sp>
            <p:nvSpPr>
              <p:cNvPr id="228375" name="AutoShape 1047"/>
              <p:cNvSpPr>
                <a:spLocks noChangeArrowheads="1"/>
              </p:cNvSpPr>
              <p:nvPr/>
            </p:nvSpPr>
            <p:spPr bwMode="auto">
              <a:xfrm flipV="1">
                <a:off x="4716" y="2016"/>
                <a:ext cx="672" cy="577"/>
              </a:xfrm>
              <a:prstGeom prst="triangle">
                <a:avLst>
                  <a:gd name="adj" fmla="val 50000"/>
                </a:avLst>
              </a:prstGeom>
              <a:solidFill>
                <a:srgbClr val="FF3300"/>
              </a:solidFill>
              <a:ln w="9525">
                <a:noFill/>
                <a:miter lim="800000"/>
                <a:headEnd/>
                <a:tailEnd/>
              </a:ln>
              <a:effectLst/>
            </p:spPr>
            <p:txBody>
              <a:bodyPr wrap="none" anchor="ctr"/>
              <a:lstStyle/>
              <a:p>
                <a:pPr>
                  <a:defRPr/>
                </a:pPr>
                <a:endParaRPr lang="en-US">
                  <a:solidFill>
                    <a:srgbClr val="DDDDDD"/>
                  </a:solidFill>
                </a:endParaRPr>
              </a:p>
            </p:txBody>
          </p:sp>
        </p:grpSp>
        <p:grpSp>
          <p:nvGrpSpPr>
            <p:cNvPr id="3085" name="Group 1048"/>
            <p:cNvGrpSpPr>
              <a:grpSpLocks/>
            </p:cNvGrpSpPr>
            <p:nvPr/>
          </p:nvGrpSpPr>
          <p:grpSpPr bwMode="auto">
            <a:xfrm rot="7200000" flipH="1">
              <a:off x="789" y="3611"/>
              <a:ext cx="336" cy="580"/>
              <a:chOff x="4704" y="1440"/>
              <a:chExt cx="672" cy="1157"/>
            </a:xfrm>
          </p:grpSpPr>
          <p:sp>
            <p:nvSpPr>
              <p:cNvPr id="228377" name="AutoShape 1049"/>
              <p:cNvSpPr>
                <a:spLocks noChangeArrowheads="1"/>
              </p:cNvSpPr>
              <p:nvPr/>
            </p:nvSpPr>
            <p:spPr bwMode="auto">
              <a:xfrm>
                <a:off x="4702" y="1507"/>
                <a:ext cx="672" cy="559"/>
              </a:xfrm>
              <a:prstGeom prst="triangle">
                <a:avLst>
                  <a:gd name="adj" fmla="val 50000"/>
                </a:avLst>
              </a:prstGeom>
              <a:solidFill>
                <a:srgbClr val="FF3300"/>
              </a:solidFill>
              <a:ln w="9525">
                <a:noFill/>
                <a:miter lim="800000"/>
                <a:headEnd/>
                <a:tailEnd/>
              </a:ln>
              <a:effectLst/>
            </p:spPr>
            <p:txBody>
              <a:bodyPr wrap="none" anchor="ctr"/>
              <a:lstStyle/>
              <a:p>
                <a:pPr>
                  <a:defRPr/>
                </a:pPr>
                <a:endParaRPr lang="en-US">
                  <a:solidFill>
                    <a:srgbClr val="DDDDDD"/>
                  </a:solidFill>
                </a:endParaRPr>
              </a:p>
            </p:txBody>
          </p:sp>
          <p:sp>
            <p:nvSpPr>
              <p:cNvPr id="228378" name="AutoShape 1050"/>
              <p:cNvSpPr>
                <a:spLocks noChangeArrowheads="1"/>
              </p:cNvSpPr>
              <p:nvPr/>
            </p:nvSpPr>
            <p:spPr bwMode="auto">
              <a:xfrm flipV="1">
                <a:off x="4703" y="2020"/>
                <a:ext cx="672" cy="577"/>
              </a:xfrm>
              <a:prstGeom prst="triangle">
                <a:avLst>
                  <a:gd name="adj" fmla="val 50000"/>
                </a:avLst>
              </a:prstGeom>
              <a:solidFill>
                <a:srgbClr val="FF3300"/>
              </a:solidFill>
              <a:ln w="9525">
                <a:noFill/>
                <a:miter lim="800000"/>
                <a:headEnd/>
                <a:tailEnd/>
              </a:ln>
              <a:effectLst/>
            </p:spPr>
            <p:txBody>
              <a:bodyPr wrap="none" anchor="ctr"/>
              <a:lstStyle/>
              <a:p>
                <a:pPr>
                  <a:defRPr/>
                </a:pPr>
                <a:endParaRPr lang="en-US">
                  <a:solidFill>
                    <a:srgbClr val="DDDDDD"/>
                  </a:solidFill>
                </a:endParaRPr>
              </a:p>
            </p:txBody>
          </p:sp>
        </p:grpSp>
      </p:grpSp>
    </p:spTree>
    <p:extLst>
      <p:ext uri="{BB962C8B-B14F-4D97-AF65-F5344CB8AC3E}">
        <p14:creationId xmlns:p14="http://schemas.microsoft.com/office/powerpoint/2010/main" val="1793360620"/>
      </p:ext>
    </p:extLst>
  </p:cSld>
  <p:clrMap bg1="dk2" tx1="lt1" bg2="dk1" tx2="lt2" accent1="accent1" accent2="accent2" accent3="accent3" accent4="accent4" accent5="accent5" accent6="accent6" hlink="hlink" folHlink="folHlink"/>
  <p:sldLayoutIdLst>
    <p:sldLayoutId id="2147499572" r:id="rId1"/>
    <p:sldLayoutId id="2147499573" r:id="rId2"/>
    <p:sldLayoutId id="2147499574" r:id="rId3"/>
    <p:sldLayoutId id="2147499575" r:id="rId4"/>
    <p:sldLayoutId id="2147499576" r:id="rId5"/>
    <p:sldLayoutId id="2147499577" r:id="rId6"/>
    <p:sldLayoutId id="2147499578" r:id="rId7"/>
    <p:sldLayoutId id="2147499579" r:id="rId8"/>
    <p:sldLayoutId id="2147499580" r:id="rId9"/>
    <p:sldLayoutId id="2147499581" r:id="rId10"/>
    <p:sldLayoutId id="2147499582" r:id="rId11"/>
    <p:sldLayoutId id="2147499583" r:id="rId12"/>
    <p:sldLayoutId id="2147499584" r:id="rId13"/>
    <p:sldLayoutId id="2147499585" r:id="rId14"/>
    <p:sldLayoutId id="2147499586" r:id="rId15"/>
  </p:sldLayoutIdLst>
  <p:txStyles>
    <p:titleStyle>
      <a:lvl1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2pPr>
      <a:lvl3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3pPr>
      <a:lvl4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4pPr>
      <a:lvl5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5pPr>
      <a:lvl6pPr marL="457153"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6pPr>
      <a:lvl7pPr marL="914305"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7pPr>
      <a:lvl8pPr marL="1371458"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8pPr>
      <a:lvl9pPr marL="1828610"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9pPr>
    </p:titleStyle>
    <p:bodyStyle>
      <a:lvl1pPr marL="341313" indent="-341313" algn="l" rtl="0" eaLnBrk="0" fontAlgn="base" hangingPunct="0">
        <a:spcBef>
          <a:spcPct val="20000"/>
        </a:spcBef>
        <a:spcAft>
          <a:spcPct val="0"/>
        </a:spcAft>
        <a:buClr>
          <a:srgbClr val="FF9900"/>
        </a:buClr>
        <a:buChar char="•"/>
        <a:defRPr sz="3100">
          <a:solidFill>
            <a:schemeClr val="hlink"/>
          </a:solidFill>
          <a:latin typeface="+mn-lt"/>
          <a:ea typeface="+mn-ea"/>
          <a:cs typeface="+mn-cs"/>
        </a:defRPr>
      </a:lvl1pPr>
      <a:lvl2pPr marL="741363" indent="-284163" algn="l" rtl="0" eaLnBrk="0" fontAlgn="base" hangingPunct="0">
        <a:spcBef>
          <a:spcPct val="20000"/>
        </a:spcBef>
        <a:spcAft>
          <a:spcPct val="0"/>
        </a:spcAft>
        <a:buClr>
          <a:srgbClr val="FF9900"/>
        </a:buClr>
        <a:buChar char="–"/>
        <a:defRPr sz="2600">
          <a:solidFill>
            <a:schemeClr val="hlink"/>
          </a:solidFill>
          <a:latin typeface="+mn-lt"/>
        </a:defRPr>
      </a:lvl2pPr>
      <a:lvl3pPr marL="1084263" indent="-227013" algn="l" rtl="0" eaLnBrk="0" fontAlgn="base" hangingPunct="0">
        <a:spcBef>
          <a:spcPct val="20000"/>
        </a:spcBef>
        <a:spcAft>
          <a:spcPct val="0"/>
        </a:spcAft>
        <a:buClr>
          <a:srgbClr val="FF3300"/>
        </a:buClr>
        <a:buChar char="•"/>
        <a:defRPr sz="2100">
          <a:solidFill>
            <a:schemeClr val="hlink"/>
          </a:solidFill>
          <a:latin typeface="+mn-lt"/>
        </a:defRPr>
      </a:lvl3pPr>
      <a:lvl4pPr marL="1427163" indent="-227013" algn="l" rtl="0" eaLnBrk="0" fontAlgn="base" hangingPunct="0">
        <a:spcBef>
          <a:spcPct val="20000"/>
        </a:spcBef>
        <a:spcAft>
          <a:spcPct val="0"/>
        </a:spcAft>
        <a:buClr>
          <a:srgbClr val="FF3300"/>
        </a:buClr>
        <a:buChar char="–"/>
        <a:defRPr sz="2000">
          <a:solidFill>
            <a:schemeClr val="hlink"/>
          </a:solidFill>
          <a:latin typeface="Arial" charset="0"/>
        </a:defRPr>
      </a:lvl4pPr>
      <a:lvl5pPr marL="1770063" indent="-227013" algn="l" rtl="0" eaLnBrk="0" fontAlgn="base" hangingPunct="0">
        <a:spcBef>
          <a:spcPct val="20000"/>
        </a:spcBef>
        <a:spcAft>
          <a:spcPct val="0"/>
        </a:spcAft>
        <a:buClr>
          <a:srgbClr val="FF3300"/>
        </a:buClr>
        <a:buChar char="»"/>
        <a:defRPr sz="2000">
          <a:solidFill>
            <a:schemeClr val="hlink"/>
          </a:solidFill>
          <a:latin typeface="Arial" charset="0"/>
        </a:defRPr>
      </a:lvl5pPr>
      <a:lvl6pPr marL="2228619" indent="-228577" algn="l" rtl="0" eaLnBrk="0" fontAlgn="base" hangingPunct="0">
        <a:spcBef>
          <a:spcPct val="20000"/>
        </a:spcBef>
        <a:spcAft>
          <a:spcPct val="0"/>
        </a:spcAft>
        <a:buClr>
          <a:srgbClr val="FF3300"/>
        </a:buClr>
        <a:buChar char="»"/>
        <a:defRPr sz="2000">
          <a:solidFill>
            <a:schemeClr val="hlink"/>
          </a:solidFill>
          <a:latin typeface="Arial" charset="0"/>
        </a:defRPr>
      </a:lvl6pPr>
      <a:lvl7pPr marL="2685772" indent="-228577" algn="l" rtl="0" eaLnBrk="0" fontAlgn="base" hangingPunct="0">
        <a:spcBef>
          <a:spcPct val="20000"/>
        </a:spcBef>
        <a:spcAft>
          <a:spcPct val="0"/>
        </a:spcAft>
        <a:buClr>
          <a:srgbClr val="FF3300"/>
        </a:buClr>
        <a:buChar char="»"/>
        <a:defRPr sz="2000">
          <a:solidFill>
            <a:schemeClr val="hlink"/>
          </a:solidFill>
          <a:latin typeface="Arial" charset="0"/>
        </a:defRPr>
      </a:lvl7pPr>
      <a:lvl8pPr marL="3142924" indent="-228577" algn="l" rtl="0" eaLnBrk="0" fontAlgn="base" hangingPunct="0">
        <a:spcBef>
          <a:spcPct val="20000"/>
        </a:spcBef>
        <a:spcAft>
          <a:spcPct val="0"/>
        </a:spcAft>
        <a:buClr>
          <a:srgbClr val="FF3300"/>
        </a:buClr>
        <a:buChar char="»"/>
        <a:defRPr sz="2000">
          <a:solidFill>
            <a:schemeClr val="hlink"/>
          </a:solidFill>
          <a:latin typeface="Arial" charset="0"/>
        </a:defRPr>
      </a:lvl8pPr>
      <a:lvl9pPr marL="3600077" indent="-228577" algn="l" rtl="0" eaLnBrk="0" fontAlgn="base" hangingPunct="0">
        <a:spcBef>
          <a:spcPct val="20000"/>
        </a:spcBef>
        <a:spcAft>
          <a:spcPct val="0"/>
        </a:spcAft>
        <a:buClr>
          <a:srgbClr val="FF3300"/>
        </a:buClr>
        <a:buChar char="»"/>
        <a:defRPr sz="2000">
          <a:solidFill>
            <a:schemeClr val="hlink"/>
          </a:solidFill>
          <a:latin typeface="Arial" charset="0"/>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6" name="Rectangle 4"/>
          <p:cNvSpPr>
            <a:spLocks noGrp="1" noChangeArrowheads="1"/>
          </p:cNvSpPr>
          <p:nvPr>
            <p:ph type="ftr" sz="quarter" idx="3"/>
          </p:nvPr>
        </p:nvSpPr>
        <p:spPr bwMode="auto">
          <a:xfrm>
            <a:off x="685800" y="6324600"/>
            <a:ext cx="7772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a:solidFill>
                  <a:srgbClr val="307CB5"/>
                </a:solidFill>
                <a:latin typeface="Arial" charset="0"/>
                <a:ea typeface="+mn-ea"/>
              </a:defRPr>
            </a:lvl1pPr>
          </a:lstStyle>
          <a:p>
            <a:pPr>
              <a:defRPr/>
            </a:pPr>
            <a:r>
              <a:rPr lang="en-US"/>
              <a:t>Ramesh Raskar  / Camera Culture</a:t>
            </a:r>
            <a:endParaRPr lang="en-US" sz="1200">
              <a:solidFill>
                <a:srgbClr val="99CEFF"/>
              </a:solidFill>
            </a:endParaRPr>
          </a:p>
        </p:txBody>
      </p:sp>
      <p:sp>
        <p:nvSpPr>
          <p:cNvPr id="69637" name="Text Box 5"/>
          <p:cNvSpPr txBox="1">
            <a:spLocks noChangeArrowheads="1"/>
          </p:cNvSpPr>
          <p:nvPr/>
        </p:nvSpPr>
        <p:spPr bwMode="auto">
          <a:xfrm>
            <a:off x="61913" y="176213"/>
            <a:ext cx="3214687" cy="246062"/>
          </a:xfrm>
          <a:prstGeom prst="rect">
            <a:avLst/>
          </a:prstGeom>
          <a:noFill/>
          <a:ln w="9525">
            <a:noFill/>
            <a:miter lim="800000"/>
            <a:headEnd/>
            <a:tailEnd/>
          </a:ln>
        </p:spPr>
        <p:txBody>
          <a:bodyPr>
            <a:spAutoFit/>
          </a:bodyPr>
          <a:lstStyle/>
          <a:p>
            <a:pPr>
              <a:defRPr/>
            </a:pPr>
            <a:r>
              <a:rPr lang="en-US" sz="1000" b="1" dirty="0" err="1">
                <a:solidFill>
                  <a:srgbClr val="FFFFFF"/>
                </a:solidFill>
                <a:latin typeface="Helvetica" pitchFamily="34" charset="0"/>
                <a:ea typeface="ＭＳ Ｐゴシック"/>
              </a:rPr>
              <a:t>Raskar</a:t>
            </a:r>
            <a:r>
              <a:rPr lang="en-US" sz="1000" b="1" dirty="0">
                <a:solidFill>
                  <a:srgbClr val="FFFFFF"/>
                </a:solidFill>
                <a:latin typeface="Helvetica" pitchFamily="34" charset="0"/>
                <a:ea typeface="ＭＳ Ｐゴシック"/>
              </a:rPr>
              <a:t>, Camera Culture, MIT Media Lab</a:t>
            </a:r>
            <a:endParaRPr lang="en-US" sz="1200" dirty="0">
              <a:solidFill>
                <a:srgbClr val="FFFFFF"/>
              </a:solidFill>
              <a:latin typeface="Helvetica" pitchFamily="34" charset="0"/>
              <a:ea typeface="ＭＳ Ｐゴシック"/>
            </a:endParaRPr>
          </a:p>
        </p:txBody>
      </p:sp>
      <p:pic>
        <p:nvPicPr>
          <p:cNvPr id="14342"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81000"/>
            <a:ext cx="2741613" cy="4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1735412"/>
      </p:ext>
    </p:extLst>
  </p:cSld>
  <p:clrMap bg1="lt1" tx1="dk1" bg2="lt2" tx2="dk2" accent1="accent1" accent2="accent2" accent3="accent3" accent4="accent4" accent5="accent5" accent6="accent6" hlink="hlink" folHlink="folHlink"/>
  <p:sldLayoutIdLst>
    <p:sldLayoutId id="2147499588" r:id="rId1"/>
    <p:sldLayoutId id="2147499589" r:id="rId2"/>
    <p:sldLayoutId id="2147499590" r:id="rId3"/>
    <p:sldLayoutId id="2147499591" r:id="rId4"/>
    <p:sldLayoutId id="2147499592" r:id="rId5"/>
    <p:sldLayoutId id="2147499593" r:id="rId6"/>
    <p:sldLayoutId id="2147499594" r:id="rId7"/>
    <p:sldLayoutId id="2147499595" r:id="rId8"/>
    <p:sldLayoutId id="2147499596" r:id="rId9"/>
    <p:sldLayoutId id="2147499597" r:id="rId10"/>
    <p:sldLayoutId id="2147499598" r:id="rId11"/>
  </p:sldLayoutIdLst>
  <p:transition advClick="0"/>
  <p:timing>
    <p:tnLst>
      <p:par>
        <p:cTn id="1" dur="indefinite" restart="never" nodeType="tmRoot"/>
      </p:par>
    </p:tnLst>
  </p:timing>
  <p:txStyles>
    <p:titleStyle>
      <a:lvl1pPr algn="ctr" rtl="0" eaLnBrk="0" fontAlgn="base" hangingPunct="0">
        <a:spcBef>
          <a:spcPct val="0"/>
        </a:spcBef>
        <a:spcAft>
          <a:spcPct val="0"/>
        </a:spcAft>
        <a:defRPr sz="4400">
          <a:solidFill>
            <a:schemeClr val="bg1"/>
          </a:solidFill>
          <a:latin typeface="+mj-lt"/>
          <a:ea typeface="+mj-ea"/>
          <a:cs typeface="ＭＳ Ｐゴシック"/>
        </a:defRPr>
      </a:lvl1pPr>
      <a:lvl2pPr algn="ctr" rtl="0" eaLnBrk="0" fontAlgn="base" hangingPunct="0">
        <a:spcBef>
          <a:spcPct val="0"/>
        </a:spcBef>
        <a:spcAft>
          <a:spcPct val="0"/>
        </a:spcAft>
        <a:defRPr sz="4400">
          <a:solidFill>
            <a:schemeClr val="bg1"/>
          </a:solidFill>
          <a:latin typeface="Arial" charset="0"/>
          <a:ea typeface="ＭＳ Ｐゴシック" pitchFamily="50" charset="-128"/>
          <a:cs typeface="ＭＳ Ｐゴシック"/>
        </a:defRPr>
      </a:lvl2pPr>
      <a:lvl3pPr algn="ctr" rtl="0" eaLnBrk="0" fontAlgn="base" hangingPunct="0">
        <a:spcBef>
          <a:spcPct val="0"/>
        </a:spcBef>
        <a:spcAft>
          <a:spcPct val="0"/>
        </a:spcAft>
        <a:defRPr sz="4400">
          <a:solidFill>
            <a:schemeClr val="bg1"/>
          </a:solidFill>
          <a:latin typeface="Arial" charset="0"/>
          <a:ea typeface="ＭＳ Ｐゴシック" pitchFamily="50" charset="-128"/>
          <a:cs typeface="ＭＳ Ｐゴシック"/>
        </a:defRPr>
      </a:lvl3pPr>
      <a:lvl4pPr algn="ctr" rtl="0" eaLnBrk="0" fontAlgn="base" hangingPunct="0">
        <a:spcBef>
          <a:spcPct val="0"/>
        </a:spcBef>
        <a:spcAft>
          <a:spcPct val="0"/>
        </a:spcAft>
        <a:defRPr sz="4400">
          <a:solidFill>
            <a:schemeClr val="bg1"/>
          </a:solidFill>
          <a:latin typeface="Arial" charset="0"/>
          <a:ea typeface="ＭＳ Ｐゴシック" pitchFamily="50" charset="-128"/>
          <a:cs typeface="ＭＳ Ｐゴシック"/>
        </a:defRPr>
      </a:lvl4pPr>
      <a:lvl5pPr algn="ctr" rtl="0" eaLnBrk="0" fontAlgn="base" hangingPunct="0">
        <a:spcBef>
          <a:spcPct val="0"/>
        </a:spcBef>
        <a:spcAft>
          <a:spcPct val="0"/>
        </a:spcAft>
        <a:defRPr sz="4400">
          <a:solidFill>
            <a:schemeClr val="bg1"/>
          </a:solidFill>
          <a:latin typeface="Arial" charset="0"/>
          <a:ea typeface="ＭＳ Ｐゴシック" pitchFamily="50" charset="-128"/>
          <a:cs typeface="ＭＳ Ｐゴシック"/>
        </a:defRPr>
      </a:lvl5pPr>
      <a:lvl6pPr marL="457200" algn="ctr" rtl="0" fontAlgn="base">
        <a:spcBef>
          <a:spcPct val="0"/>
        </a:spcBef>
        <a:spcAft>
          <a:spcPct val="0"/>
        </a:spcAft>
        <a:defRPr sz="4400">
          <a:solidFill>
            <a:schemeClr val="bg1"/>
          </a:solidFill>
          <a:latin typeface="Arial" charset="0"/>
          <a:ea typeface="ＭＳ Ｐゴシック" pitchFamily="50" charset="-128"/>
        </a:defRPr>
      </a:lvl6pPr>
      <a:lvl7pPr marL="914400" algn="ctr" rtl="0" fontAlgn="base">
        <a:spcBef>
          <a:spcPct val="0"/>
        </a:spcBef>
        <a:spcAft>
          <a:spcPct val="0"/>
        </a:spcAft>
        <a:defRPr sz="4400">
          <a:solidFill>
            <a:schemeClr val="bg1"/>
          </a:solidFill>
          <a:latin typeface="Arial" charset="0"/>
          <a:ea typeface="ＭＳ Ｐゴシック" pitchFamily="50" charset="-128"/>
        </a:defRPr>
      </a:lvl7pPr>
      <a:lvl8pPr marL="1371600" algn="ctr" rtl="0" fontAlgn="base">
        <a:spcBef>
          <a:spcPct val="0"/>
        </a:spcBef>
        <a:spcAft>
          <a:spcPct val="0"/>
        </a:spcAft>
        <a:defRPr sz="4400">
          <a:solidFill>
            <a:schemeClr val="bg1"/>
          </a:solidFill>
          <a:latin typeface="Arial" charset="0"/>
          <a:ea typeface="ＭＳ Ｐゴシック" pitchFamily="50" charset="-128"/>
        </a:defRPr>
      </a:lvl8pPr>
      <a:lvl9pPr marL="1828800" algn="ctr" rtl="0" fontAlgn="base">
        <a:spcBef>
          <a:spcPct val="0"/>
        </a:spcBef>
        <a:spcAft>
          <a:spcPct val="0"/>
        </a:spcAft>
        <a:defRPr sz="4400">
          <a:solidFill>
            <a:schemeClr val="bg1"/>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ＭＳ Ｐゴシック"/>
        </a:defRPr>
      </a:lvl1pPr>
      <a:lvl2pPr marL="742950" indent="-285750" algn="l" rtl="0" eaLnBrk="0" fontAlgn="base" hangingPunct="0">
        <a:spcBef>
          <a:spcPct val="20000"/>
        </a:spcBef>
        <a:spcAft>
          <a:spcPct val="0"/>
        </a:spcAft>
        <a:buChar char="–"/>
        <a:defRPr sz="2800">
          <a:solidFill>
            <a:schemeClr val="bg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bg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bg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bg1"/>
          </a:solidFill>
          <a:latin typeface="+mn-lt"/>
          <a:ea typeface="+mn-ea"/>
          <a:cs typeface="ＭＳ Ｐゴシック"/>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8382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533400" y="1524000"/>
            <a:ext cx="8382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99357" r:id="rId1"/>
    <p:sldLayoutId id="2147499358" r:id="rId2"/>
    <p:sldLayoutId id="2147499359" r:id="rId3"/>
    <p:sldLayoutId id="2147499360" r:id="rId4"/>
    <p:sldLayoutId id="2147499361" r:id="rId5"/>
    <p:sldLayoutId id="2147499362" r:id="rId6"/>
    <p:sldLayoutId id="2147499363" r:id="rId7"/>
    <p:sldLayoutId id="2147499364" r:id="rId8"/>
    <p:sldLayoutId id="2147499365" r:id="rId9"/>
    <p:sldLayoutId id="2147499366" r:id="rId10"/>
    <p:sldLayoutId id="2147499367" r:id="rId11"/>
  </p:sldLayoutIdLst>
  <p:txStyles>
    <p:titleStyle>
      <a:lvl1pPr algn="l" rtl="0" eaLnBrk="0" fontAlgn="base" hangingPunct="0">
        <a:spcBef>
          <a:spcPct val="0"/>
        </a:spcBef>
        <a:spcAft>
          <a:spcPct val="0"/>
        </a:spcAft>
        <a:defRPr sz="2400">
          <a:solidFill>
            <a:srgbClr val="424242"/>
          </a:solidFill>
          <a:latin typeface="+mj-lt"/>
          <a:ea typeface="+mj-ea"/>
          <a:cs typeface="+mj-cs"/>
        </a:defRPr>
      </a:lvl1pPr>
      <a:lvl2pPr algn="l" rtl="0" eaLnBrk="0" fontAlgn="base" hangingPunct="0">
        <a:spcBef>
          <a:spcPct val="0"/>
        </a:spcBef>
        <a:spcAft>
          <a:spcPct val="0"/>
        </a:spcAft>
        <a:defRPr sz="2400">
          <a:solidFill>
            <a:srgbClr val="424242"/>
          </a:solidFill>
          <a:latin typeface="Arial Black" pitchFamily="34" charset="0"/>
        </a:defRPr>
      </a:lvl2pPr>
      <a:lvl3pPr algn="l" rtl="0" eaLnBrk="0" fontAlgn="base" hangingPunct="0">
        <a:spcBef>
          <a:spcPct val="0"/>
        </a:spcBef>
        <a:spcAft>
          <a:spcPct val="0"/>
        </a:spcAft>
        <a:defRPr sz="2400">
          <a:solidFill>
            <a:srgbClr val="424242"/>
          </a:solidFill>
          <a:latin typeface="Arial Black" pitchFamily="34" charset="0"/>
        </a:defRPr>
      </a:lvl3pPr>
      <a:lvl4pPr algn="l" rtl="0" eaLnBrk="0" fontAlgn="base" hangingPunct="0">
        <a:spcBef>
          <a:spcPct val="0"/>
        </a:spcBef>
        <a:spcAft>
          <a:spcPct val="0"/>
        </a:spcAft>
        <a:defRPr sz="2400">
          <a:solidFill>
            <a:srgbClr val="424242"/>
          </a:solidFill>
          <a:latin typeface="Arial Black" pitchFamily="34" charset="0"/>
        </a:defRPr>
      </a:lvl4pPr>
      <a:lvl5pPr algn="l" rtl="0" eaLnBrk="0" fontAlgn="base" hangingPunct="0">
        <a:spcBef>
          <a:spcPct val="0"/>
        </a:spcBef>
        <a:spcAft>
          <a:spcPct val="0"/>
        </a:spcAft>
        <a:defRPr sz="2400">
          <a:solidFill>
            <a:srgbClr val="424242"/>
          </a:solidFill>
          <a:latin typeface="Arial Black" pitchFamily="34" charset="0"/>
        </a:defRPr>
      </a:lvl5pPr>
      <a:lvl6pPr marL="457200" algn="l" rtl="0" fontAlgn="base">
        <a:spcBef>
          <a:spcPct val="0"/>
        </a:spcBef>
        <a:spcAft>
          <a:spcPct val="0"/>
        </a:spcAft>
        <a:defRPr sz="2400">
          <a:solidFill>
            <a:srgbClr val="424242"/>
          </a:solidFill>
          <a:latin typeface="Arial Black" pitchFamily="34" charset="0"/>
        </a:defRPr>
      </a:lvl6pPr>
      <a:lvl7pPr marL="914400" algn="l" rtl="0" fontAlgn="base">
        <a:spcBef>
          <a:spcPct val="0"/>
        </a:spcBef>
        <a:spcAft>
          <a:spcPct val="0"/>
        </a:spcAft>
        <a:defRPr sz="2400">
          <a:solidFill>
            <a:srgbClr val="424242"/>
          </a:solidFill>
          <a:latin typeface="Arial Black" pitchFamily="34" charset="0"/>
        </a:defRPr>
      </a:lvl7pPr>
      <a:lvl8pPr marL="1371600" algn="l" rtl="0" fontAlgn="base">
        <a:spcBef>
          <a:spcPct val="0"/>
        </a:spcBef>
        <a:spcAft>
          <a:spcPct val="0"/>
        </a:spcAft>
        <a:defRPr sz="2400">
          <a:solidFill>
            <a:srgbClr val="424242"/>
          </a:solidFill>
          <a:latin typeface="Arial Black" pitchFamily="34" charset="0"/>
        </a:defRPr>
      </a:lvl8pPr>
      <a:lvl9pPr marL="1828800" algn="l" rtl="0" fontAlgn="base">
        <a:spcBef>
          <a:spcPct val="0"/>
        </a:spcBef>
        <a:spcAft>
          <a:spcPct val="0"/>
        </a:spcAft>
        <a:defRPr sz="2400">
          <a:solidFill>
            <a:srgbClr val="424242"/>
          </a:solidFill>
          <a:latin typeface="Arial Black" pitchFamily="34" charset="0"/>
        </a:defRPr>
      </a:lvl9pPr>
    </p:titleStyle>
    <p:bodyStyle>
      <a:lvl1pPr marL="342900" indent="-342900" algn="l" rtl="0" eaLnBrk="0" fontAlgn="base" hangingPunct="0">
        <a:spcBef>
          <a:spcPct val="20000"/>
        </a:spcBef>
        <a:spcAft>
          <a:spcPct val="0"/>
        </a:spcAft>
        <a:buChar char="•"/>
        <a:defRPr sz="2400">
          <a:solidFill>
            <a:srgbClr val="424242"/>
          </a:solidFill>
          <a:latin typeface="+mn-lt"/>
          <a:ea typeface="+mn-ea"/>
          <a:cs typeface="+mn-cs"/>
        </a:defRPr>
      </a:lvl1pPr>
      <a:lvl2pPr marL="742950" indent="-285750" algn="l" rtl="0" eaLnBrk="0" fontAlgn="base" hangingPunct="0">
        <a:spcBef>
          <a:spcPct val="20000"/>
        </a:spcBef>
        <a:spcAft>
          <a:spcPct val="0"/>
        </a:spcAft>
        <a:buChar char="–"/>
        <a:defRPr sz="2000">
          <a:solidFill>
            <a:srgbClr val="424242"/>
          </a:solidFill>
          <a:latin typeface="+mn-lt"/>
        </a:defRPr>
      </a:lvl2pPr>
      <a:lvl3pPr marL="1143000" indent="-228600" algn="l" rtl="0" eaLnBrk="0" fontAlgn="base" hangingPunct="0">
        <a:spcBef>
          <a:spcPct val="20000"/>
        </a:spcBef>
        <a:spcAft>
          <a:spcPct val="0"/>
        </a:spcAft>
        <a:buChar char="•"/>
        <a:defRPr>
          <a:solidFill>
            <a:srgbClr val="424242"/>
          </a:solidFill>
          <a:latin typeface="+mn-lt"/>
        </a:defRPr>
      </a:lvl3pPr>
      <a:lvl4pPr marL="1600200" indent="-228600" algn="l" rtl="0" eaLnBrk="0" fontAlgn="base" hangingPunct="0">
        <a:spcBef>
          <a:spcPct val="20000"/>
        </a:spcBef>
        <a:spcAft>
          <a:spcPct val="0"/>
        </a:spcAft>
        <a:buChar char="–"/>
        <a:defRPr sz="1600">
          <a:solidFill>
            <a:srgbClr val="424242"/>
          </a:solidFill>
          <a:latin typeface="+mn-lt"/>
        </a:defRPr>
      </a:lvl4pPr>
      <a:lvl5pPr marL="2057400" indent="-228600" algn="l" rtl="0" eaLnBrk="0" fontAlgn="base" hangingPunct="0">
        <a:spcBef>
          <a:spcPct val="20000"/>
        </a:spcBef>
        <a:spcAft>
          <a:spcPct val="0"/>
        </a:spcAft>
        <a:defRPr sz="1600">
          <a:solidFill>
            <a:srgbClr val="424242"/>
          </a:solidFill>
          <a:latin typeface="+mn-lt"/>
        </a:defRPr>
      </a:lvl5pPr>
      <a:lvl6pPr marL="2514600" indent="-228600" algn="l" rtl="0" fontAlgn="base">
        <a:spcBef>
          <a:spcPct val="20000"/>
        </a:spcBef>
        <a:spcAft>
          <a:spcPct val="0"/>
        </a:spcAft>
        <a:defRPr sz="1600">
          <a:solidFill>
            <a:srgbClr val="424242"/>
          </a:solidFill>
          <a:latin typeface="+mn-lt"/>
        </a:defRPr>
      </a:lvl6pPr>
      <a:lvl7pPr marL="2971800" indent="-228600" algn="l" rtl="0" fontAlgn="base">
        <a:spcBef>
          <a:spcPct val="20000"/>
        </a:spcBef>
        <a:spcAft>
          <a:spcPct val="0"/>
        </a:spcAft>
        <a:defRPr sz="1600">
          <a:solidFill>
            <a:srgbClr val="424242"/>
          </a:solidFill>
          <a:latin typeface="+mn-lt"/>
        </a:defRPr>
      </a:lvl7pPr>
      <a:lvl8pPr marL="3429000" indent="-228600" algn="l" rtl="0" fontAlgn="base">
        <a:spcBef>
          <a:spcPct val="20000"/>
        </a:spcBef>
        <a:spcAft>
          <a:spcPct val="0"/>
        </a:spcAft>
        <a:defRPr sz="1600">
          <a:solidFill>
            <a:srgbClr val="424242"/>
          </a:solidFill>
          <a:latin typeface="+mn-lt"/>
        </a:defRPr>
      </a:lvl8pPr>
      <a:lvl9pPr marL="3886200" indent="-228600" algn="l" rtl="0" fontAlgn="base">
        <a:spcBef>
          <a:spcPct val="20000"/>
        </a:spcBef>
        <a:spcAft>
          <a:spcPct val="0"/>
        </a:spcAft>
        <a:defRPr sz="1600">
          <a:solidFill>
            <a:srgbClr val="42424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gradFill flip="none" rotWithShape="1">
            <a:gsLst>
              <a:gs pos="0">
                <a:schemeClr val="bg2">
                  <a:lumMod val="65000"/>
                  <a:lumOff val="35000"/>
                  <a:shade val="30000"/>
                  <a:satMod val="115000"/>
                </a:schemeClr>
              </a:gs>
              <a:gs pos="50000">
                <a:schemeClr val="bg2">
                  <a:lumMod val="65000"/>
                  <a:lumOff val="35000"/>
                  <a:shade val="67500"/>
                  <a:satMod val="115000"/>
                </a:schemeClr>
              </a:gs>
              <a:gs pos="100000">
                <a:schemeClr val="bg2">
                  <a:lumMod val="65000"/>
                  <a:lumOff val="3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00">
                  <a:lumMod val="20000"/>
                  <a:lumOff val="80000"/>
                </a:srgbClr>
              </a:solidFill>
            </a:endParaRPr>
          </a:p>
        </p:txBody>
      </p:sp>
      <p:sp>
        <p:nvSpPr>
          <p:cNvPr id="366594" name="Line 2"/>
          <p:cNvSpPr>
            <a:spLocks noChangeShapeType="1"/>
          </p:cNvSpPr>
          <p:nvPr/>
        </p:nvSpPr>
        <p:spPr bwMode="auto">
          <a:xfrm>
            <a:off x="0" y="1219200"/>
            <a:ext cx="9144000" cy="0"/>
          </a:xfrm>
          <a:prstGeom prst="line">
            <a:avLst/>
          </a:prstGeom>
          <a:noFill/>
          <a:ln w="12700">
            <a:solidFill>
              <a:schemeClr val="accent1"/>
            </a:solidFill>
            <a:round/>
            <a:headEnd/>
            <a:tailEnd/>
          </a:ln>
          <a:effectLst/>
        </p:spPr>
        <p:txBody>
          <a:bodyPr/>
          <a:lstStyle/>
          <a:p>
            <a:pPr eaLnBrk="1" hangingPunct="1">
              <a:defRPr/>
            </a:pPr>
            <a:endParaRPr lang="en-US" sz="1800">
              <a:solidFill>
                <a:srgbClr val="FFFFFF"/>
              </a:solidFill>
              <a:latin typeface="Arial" charset="0"/>
              <a:ea typeface="ＭＳ Ｐゴシック" pitchFamily="-128" charset="-128"/>
            </a:endParaRPr>
          </a:p>
        </p:txBody>
      </p:sp>
      <p:sp>
        <p:nvSpPr>
          <p:cNvPr id="366595" name="Rectangle 3"/>
          <p:cNvSpPr>
            <a:spLocks noGrp="1" noChangeArrowheads="1"/>
          </p:cNvSpPr>
          <p:nvPr>
            <p:ph type="title"/>
          </p:nvPr>
        </p:nvSpPr>
        <p:spPr bwMode="auto">
          <a:xfrm>
            <a:off x="76200" y="76200"/>
            <a:ext cx="8991600" cy="1066800"/>
          </a:xfrm>
          <a:prstGeom prst="rect">
            <a:avLst/>
          </a:prstGeom>
          <a:noFill/>
          <a:ln w="9525">
            <a:noFill/>
            <a:miter lim="800000"/>
            <a:headEnd/>
            <a:tailEnd/>
          </a:ln>
          <a:effectLst/>
        </p:spPr>
        <p:txBody>
          <a:bodyPr vert="horz" wrap="square" lIns="0" tIns="0" rIns="91440" bIns="0" numCol="1" anchor="ctr" anchorCtr="0" compatLnSpc="1">
            <a:prstTxWarp prst="textNoShape">
              <a:avLst/>
            </a:prstTxWarp>
          </a:bodyPr>
          <a:lstStyle/>
          <a:p>
            <a:pPr lvl="0"/>
            <a:r>
              <a:rPr lang="en-US" smtClean="0"/>
              <a:t>Click to edit Master title style; </a:t>
            </a:r>
            <a:br>
              <a:rPr lang="en-US" smtClean="0"/>
            </a:br>
            <a:r>
              <a:rPr lang="en-US" smtClean="0"/>
              <a:t>title may have second line.</a:t>
            </a:r>
          </a:p>
        </p:txBody>
      </p:sp>
      <p:sp>
        <p:nvSpPr>
          <p:cNvPr id="366596" name="Rectangle 4"/>
          <p:cNvSpPr>
            <a:spLocks noGrp="1" noChangeArrowheads="1"/>
          </p:cNvSpPr>
          <p:nvPr>
            <p:ph type="body" idx="1"/>
          </p:nvPr>
        </p:nvSpPr>
        <p:spPr bwMode="auto">
          <a:xfrm>
            <a:off x="152400" y="1219200"/>
            <a:ext cx="8839200" cy="5486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048066131"/>
      </p:ext>
    </p:extLst>
  </p:cSld>
  <p:clrMap bg1="dk2" tx1="lt1" bg2="dk1" tx2="lt2" accent1="accent1" accent2="accent2" accent3="accent3" accent4="accent4" accent5="accent5" accent6="accent6" hlink="hlink" folHlink="folHlink"/>
  <p:sldLayoutIdLst>
    <p:sldLayoutId id="2147499600" r:id="rId1"/>
    <p:sldLayoutId id="2147499601" r:id="rId2"/>
    <p:sldLayoutId id="2147499602" r:id="rId3"/>
    <p:sldLayoutId id="2147499603" r:id="rId4"/>
    <p:sldLayoutId id="2147499604" r:id="rId5"/>
    <p:sldLayoutId id="2147499605" r:id="rId6"/>
    <p:sldLayoutId id="2147499606" r:id="rId7"/>
    <p:sldLayoutId id="2147499607" r:id="rId8"/>
    <p:sldLayoutId id="2147499608" r:id="rId9"/>
    <p:sldLayoutId id="2147499609" r:id="rId10"/>
    <p:sldLayoutId id="2147499610" r:id="rId11"/>
    <p:sldLayoutId id="2147499611" r:id="rId12"/>
  </p:sldLayoutIdLst>
  <p:hf sldNum="0" hdr="0" dt="0"/>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8382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533400" y="1524000"/>
            <a:ext cx="8382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99368" r:id="rId1"/>
    <p:sldLayoutId id="2147499369" r:id="rId2"/>
    <p:sldLayoutId id="2147499370" r:id="rId3"/>
    <p:sldLayoutId id="2147499371" r:id="rId4"/>
    <p:sldLayoutId id="2147499372" r:id="rId5"/>
    <p:sldLayoutId id="2147499373" r:id="rId6"/>
    <p:sldLayoutId id="2147499374" r:id="rId7"/>
    <p:sldLayoutId id="2147499375" r:id="rId8"/>
    <p:sldLayoutId id="2147499376" r:id="rId9"/>
    <p:sldLayoutId id="2147499377" r:id="rId10"/>
    <p:sldLayoutId id="2147499378" r:id="rId11"/>
  </p:sldLayoutIdLst>
  <p:txStyles>
    <p:titleStyle>
      <a:lvl1pPr algn="l" rtl="0" eaLnBrk="0" fontAlgn="base" hangingPunct="0">
        <a:spcBef>
          <a:spcPct val="0"/>
        </a:spcBef>
        <a:spcAft>
          <a:spcPct val="0"/>
        </a:spcAft>
        <a:defRPr sz="2400">
          <a:solidFill>
            <a:srgbClr val="424242"/>
          </a:solidFill>
          <a:latin typeface="+mj-lt"/>
          <a:ea typeface="+mj-ea"/>
          <a:cs typeface="+mj-cs"/>
        </a:defRPr>
      </a:lvl1pPr>
      <a:lvl2pPr algn="l" rtl="0" eaLnBrk="0" fontAlgn="base" hangingPunct="0">
        <a:spcBef>
          <a:spcPct val="0"/>
        </a:spcBef>
        <a:spcAft>
          <a:spcPct val="0"/>
        </a:spcAft>
        <a:defRPr sz="2400">
          <a:solidFill>
            <a:srgbClr val="424242"/>
          </a:solidFill>
          <a:latin typeface="Arial Black" pitchFamily="34" charset="0"/>
        </a:defRPr>
      </a:lvl2pPr>
      <a:lvl3pPr algn="l" rtl="0" eaLnBrk="0" fontAlgn="base" hangingPunct="0">
        <a:spcBef>
          <a:spcPct val="0"/>
        </a:spcBef>
        <a:spcAft>
          <a:spcPct val="0"/>
        </a:spcAft>
        <a:defRPr sz="2400">
          <a:solidFill>
            <a:srgbClr val="424242"/>
          </a:solidFill>
          <a:latin typeface="Arial Black" pitchFamily="34" charset="0"/>
        </a:defRPr>
      </a:lvl3pPr>
      <a:lvl4pPr algn="l" rtl="0" eaLnBrk="0" fontAlgn="base" hangingPunct="0">
        <a:spcBef>
          <a:spcPct val="0"/>
        </a:spcBef>
        <a:spcAft>
          <a:spcPct val="0"/>
        </a:spcAft>
        <a:defRPr sz="2400">
          <a:solidFill>
            <a:srgbClr val="424242"/>
          </a:solidFill>
          <a:latin typeface="Arial Black" pitchFamily="34" charset="0"/>
        </a:defRPr>
      </a:lvl4pPr>
      <a:lvl5pPr algn="l" rtl="0" eaLnBrk="0" fontAlgn="base" hangingPunct="0">
        <a:spcBef>
          <a:spcPct val="0"/>
        </a:spcBef>
        <a:spcAft>
          <a:spcPct val="0"/>
        </a:spcAft>
        <a:defRPr sz="2400">
          <a:solidFill>
            <a:srgbClr val="424242"/>
          </a:solidFill>
          <a:latin typeface="Arial Black" pitchFamily="34" charset="0"/>
        </a:defRPr>
      </a:lvl5pPr>
      <a:lvl6pPr marL="457200" algn="l" rtl="0" fontAlgn="base">
        <a:spcBef>
          <a:spcPct val="0"/>
        </a:spcBef>
        <a:spcAft>
          <a:spcPct val="0"/>
        </a:spcAft>
        <a:defRPr sz="2400">
          <a:solidFill>
            <a:srgbClr val="424242"/>
          </a:solidFill>
          <a:latin typeface="Arial Black" pitchFamily="34" charset="0"/>
        </a:defRPr>
      </a:lvl6pPr>
      <a:lvl7pPr marL="914400" algn="l" rtl="0" fontAlgn="base">
        <a:spcBef>
          <a:spcPct val="0"/>
        </a:spcBef>
        <a:spcAft>
          <a:spcPct val="0"/>
        </a:spcAft>
        <a:defRPr sz="2400">
          <a:solidFill>
            <a:srgbClr val="424242"/>
          </a:solidFill>
          <a:latin typeface="Arial Black" pitchFamily="34" charset="0"/>
        </a:defRPr>
      </a:lvl7pPr>
      <a:lvl8pPr marL="1371600" algn="l" rtl="0" fontAlgn="base">
        <a:spcBef>
          <a:spcPct val="0"/>
        </a:spcBef>
        <a:spcAft>
          <a:spcPct val="0"/>
        </a:spcAft>
        <a:defRPr sz="2400">
          <a:solidFill>
            <a:srgbClr val="424242"/>
          </a:solidFill>
          <a:latin typeface="Arial Black" pitchFamily="34" charset="0"/>
        </a:defRPr>
      </a:lvl8pPr>
      <a:lvl9pPr marL="1828800" algn="l" rtl="0" fontAlgn="base">
        <a:spcBef>
          <a:spcPct val="0"/>
        </a:spcBef>
        <a:spcAft>
          <a:spcPct val="0"/>
        </a:spcAft>
        <a:defRPr sz="2400">
          <a:solidFill>
            <a:srgbClr val="424242"/>
          </a:solidFill>
          <a:latin typeface="Arial Black" pitchFamily="34" charset="0"/>
        </a:defRPr>
      </a:lvl9pPr>
    </p:titleStyle>
    <p:bodyStyle>
      <a:lvl1pPr marL="342900" indent="-342900" algn="l" rtl="0" eaLnBrk="0" fontAlgn="base" hangingPunct="0">
        <a:spcBef>
          <a:spcPct val="20000"/>
        </a:spcBef>
        <a:spcAft>
          <a:spcPct val="0"/>
        </a:spcAft>
        <a:buChar char="•"/>
        <a:defRPr sz="2400">
          <a:solidFill>
            <a:srgbClr val="424242"/>
          </a:solidFill>
          <a:latin typeface="+mn-lt"/>
          <a:ea typeface="+mn-ea"/>
          <a:cs typeface="+mn-cs"/>
        </a:defRPr>
      </a:lvl1pPr>
      <a:lvl2pPr marL="742950" indent="-285750" algn="l" rtl="0" eaLnBrk="0" fontAlgn="base" hangingPunct="0">
        <a:spcBef>
          <a:spcPct val="20000"/>
        </a:spcBef>
        <a:spcAft>
          <a:spcPct val="0"/>
        </a:spcAft>
        <a:buChar char="–"/>
        <a:defRPr sz="2000">
          <a:solidFill>
            <a:srgbClr val="424242"/>
          </a:solidFill>
          <a:latin typeface="+mn-lt"/>
        </a:defRPr>
      </a:lvl2pPr>
      <a:lvl3pPr marL="1143000" indent="-228600" algn="l" rtl="0" eaLnBrk="0" fontAlgn="base" hangingPunct="0">
        <a:spcBef>
          <a:spcPct val="20000"/>
        </a:spcBef>
        <a:spcAft>
          <a:spcPct val="0"/>
        </a:spcAft>
        <a:buChar char="•"/>
        <a:defRPr>
          <a:solidFill>
            <a:srgbClr val="424242"/>
          </a:solidFill>
          <a:latin typeface="+mn-lt"/>
        </a:defRPr>
      </a:lvl3pPr>
      <a:lvl4pPr marL="1600200" indent="-228600" algn="l" rtl="0" eaLnBrk="0" fontAlgn="base" hangingPunct="0">
        <a:spcBef>
          <a:spcPct val="20000"/>
        </a:spcBef>
        <a:spcAft>
          <a:spcPct val="0"/>
        </a:spcAft>
        <a:buChar char="–"/>
        <a:defRPr sz="1600">
          <a:solidFill>
            <a:srgbClr val="424242"/>
          </a:solidFill>
          <a:latin typeface="+mn-lt"/>
        </a:defRPr>
      </a:lvl4pPr>
      <a:lvl5pPr marL="2057400" indent="-228600" algn="l" rtl="0" eaLnBrk="0" fontAlgn="base" hangingPunct="0">
        <a:spcBef>
          <a:spcPct val="20000"/>
        </a:spcBef>
        <a:spcAft>
          <a:spcPct val="0"/>
        </a:spcAft>
        <a:defRPr sz="1600">
          <a:solidFill>
            <a:srgbClr val="424242"/>
          </a:solidFill>
          <a:latin typeface="+mn-lt"/>
        </a:defRPr>
      </a:lvl5pPr>
      <a:lvl6pPr marL="2514600" indent="-228600" algn="l" rtl="0" fontAlgn="base">
        <a:spcBef>
          <a:spcPct val="20000"/>
        </a:spcBef>
        <a:spcAft>
          <a:spcPct val="0"/>
        </a:spcAft>
        <a:defRPr sz="1600">
          <a:solidFill>
            <a:srgbClr val="424242"/>
          </a:solidFill>
          <a:latin typeface="+mn-lt"/>
        </a:defRPr>
      </a:lvl6pPr>
      <a:lvl7pPr marL="2971800" indent="-228600" algn="l" rtl="0" fontAlgn="base">
        <a:spcBef>
          <a:spcPct val="20000"/>
        </a:spcBef>
        <a:spcAft>
          <a:spcPct val="0"/>
        </a:spcAft>
        <a:defRPr sz="1600">
          <a:solidFill>
            <a:srgbClr val="424242"/>
          </a:solidFill>
          <a:latin typeface="+mn-lt"/>
        </a:defRPr>
      </a:lvl7pPr>
      <a:lvl8pPr marL="3429000" indent="-228600" algn="l" rtl="0" fontAlgn="base">
        <a:spcBef>
          <a:spcPct val="20000"/>
        </a:spcBef>
        <a:spcAft>
          <a:spcPct val="0"/>
        </a:spcAft>
        <a:defRPr sz="1600">
          <a:solidFill>
            <a:srgbClr val="424242"/>
          </a:solidFill>
          <a:latin typeface="+mn-lt"/>
        </a:defRPr>
      </a:lvl8pPr>
      <a:lvl9pPr marL="3886200" indent="-228600" algn="l" rtl="0" fontAlgn="base">
        <a:spcBef>
          <a:spcPct val="20000"/>
        </a:spcBef>
        <a:spcAft>
          <a:spcPct val="0"/>
        </a:spcAft>
        <a:defRPr sz="1600">
          <a:solidFill>
            <a:srgbClr val="42424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8382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533400" y="1524000"/>
            <a:ext cx="8382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99379" r:id="rId1"/>
    <p:sldLayoutId id="2147499380" r:id="rId2"/>
    <p:sldLayoutId id="2147499381" r:id="rId3"/>
    <p:sldLayoutId id="2147499382" r:id="rId4"/>
    <p:sldLayoutId id="2147499383" r:id="rId5"/>
    <p:sldLayoutId id="2147499384" r:id="rId6"/>
    <p:sldLayoutId id="2147499385" r:id="rId7"/>
    <p:sldLayoutId id="2147499386" r:id="rId8"/>
    <p:sldLayoutId id="2147499387" r:id="rId9"/>
    <p:sldLayoutId id="2147499388" r:id="rId10"/>
    <p:sldLayoutId id="2147499389" r:id="rId11"/>
  </p:sldLayoutIdLst>
  <p:txStyles>
    <p:titleStyle>
      <a:lvl1pPr algn="l" rtl="0" eaLnBrk="0" fontAlgn="base" hangingPunct="0">
        <a:spcBef>
          <a:spcPct val="0"/>
        </a:spcBef>
        <a:spcAft>
          <a:spcPct val="0"/>
        </a:spcAft>
        <a:defRPr sz="2400">
          <a:solidFill>
            <a:srgbClr val="424242"/>
          </a:solidFill>
          <a:latin typeface="+mj-lt"/>
          <a:ea typeface="+mj-ea"/>
          <a:cs typeface="+mj-cs"/>
        </a:defRPr>
      </a:lvl1pPr>
      <a:lvl2pPr algn="l" rtl="0" eaLnBrk="0" fontAlgn="base" hangingPunct="0">
        <a:spcBef>
          <a:spcPct val="0"/>
        </a:spcBef>
        <a:spcAft>
          <a:spcPct val="0"/>
        </a:spcAft>
        <a:defRPr sz="2400">
          <a:solidFill>
            <a:srgbClr val="424242"/>
          </a:solidFill>
          <a:latin typeface="Arial Black" pitchFamily="34" charset="0"/>
        </a:defRPr>
      </a:lvl2pPr>
      <a:lvl3pPr algn="l" rtl="0" eaLnBrk="0" fontAlgn="base" hangingPunct="0">
        <a:spcBef>
          <a:spcPct val="0"/>
        </a:spcBef>
        <a:spcAft>
          <a:spcPct val="0"/>
        </a:spcAft>
        <a:defRPr sz="2400">
          <a:solidFill>
            <a:srgbClr val="424242"/>
          </a:solidFill>
          <a:latin typeface="Arial Black" pitchFamily="34" charset="0"/>
        </a:defRPr>
      </a:lvl3pPr>
      <a:lvl4pPr algn="l" rtl="0" eaLnBrk="0" fontAlgn="base" hangingPunct="0">
        <a:spcBef>
          <a:spcPct val="0"/>
        </a:spcBef>
        <a:spcAft>
          <a:spcPct val="0"/>
        </a:spcAft>
        <a:defRPr sz="2400">
          <a:solidFill>
            <a:srgbClr val="424242"/>
          </a:solidFill>
          <a:latin typeface="Arial Black" pitchFamily="34" charset="0"/>
        </a:defRPr>
      </a:lvl4pPr>
      <a:lvl5pPr algn="l" rtl="0" eaLnBrk="0" fontAlgn="base" hangingPunct="0">
        <a:spcBef>
          <a:spcPct val="0"/>
        </a:spcBef>
        <a:spcAft>
          <a:spcPct val="0"/>
        </a:spcAft>
        <a:defRPr sz="2400">
          <a:solidFill>
            <a:srgbClr val="424242"/>
          </a:solidFill>
          <a:latin typeface="Arial Black" pitchFamily="34" charset="0"/>
        </a:defRPr>
      </a:lvl5pPr>
      <a:lvl6pPr marL="457200" algn="l" rtl="0" fontAlgn="base">
        <a:spcBef>
          <a:spcPct val="0"/>
        </a:spcBef>
        <a:spcAft>
          <a:spcPct val="0"/>
        </a:spcAft>
        <a:defRPr sz="2400">
          <a:solidFill>
            <a:srgbClr val="424242"/>
          </a:solidFill>
          <a:latin typeface="Arial Black" pitchFamily="34" charset="0"/>
        </a:defRPr>
      </a:lvl6pPr>
      <a:lvl7pPr marL="914400" algn="l" rtl="0" fontAlgn="base">
        <a:spcBef>
          <a:spcPct val="0"/>
        </a:spcBef>
        <a:spcAft>
          <a:spcPct val="0"/>
        </a:spcAft>
        <a:defRPr sz="2400">
          <a:solidFill>
            <a:srgbClr val="424242"/>
          </a:solidFill>
          <a:latin typeface="Arial Black" pitchFamily="34" charset="0"/>
        </a:defRPr>
      </a:lvl7pPr>
      <a:lvl8pPr marL="1371600" algn="l" rtl="0" fontAlgn="base">
        <a:spcBef>
          <a:spcPct val="0"/>
        </a:spcBef>
        <a:spcAft>
          <a:spcPct val="0"/>
        </a:spcAft>
        <a:defRPr sz="2400">
          <a:solidFill>
            <a:srgbClr val="424242"/>
          </a:solidFill>
          <a:latin typeface="Arial Black" pitchFamily="34" charset="0"/>
        </a:defRPr>
      </a:lvl8pPr>
      <a:lvl9pPr marL="1828800" algn="l" rtl="0" fontAlgn="base">
        <a:spcBef>
          <a:spcPct val="0"/>
        </a:spcBef>
        <a:spcAft>
          <a:spcPct val="0"/>
        </a:spcAft>
        <a:defRPr sz="2400">
          <a:solidFill>
            <a:srgbClr val="424242"/>
          </a:solidFill>
          <a:latin typeface="Arial Black" pitchFamily="34" charset="0"/>
        </a:defRPr>
      </a:lvl9pPr>
    </p:titleStyle>
    <p:bodyStyle>
      <a:lvl1pPr marL="342900" indent="-342900" algn="l" rtl="0" eaLnBrk="0" fontAlgn="base" hangingPunct="0">
        <a:spcBef>
          <a:spcPct val="20000"/>
        </a:spcBef>
        <a:spcAft>
          <a:spcPct val="0"/>
        </a:spcAft>
        <a:buChar char="•"/>
        <a:defRPr sz="2400">
          <a:solidFill>
            <a:srgbClr val="424242"/>
          </a:solidFill>
          <a:latin typeface="+mn-lt"/>
          <a:ea typeface="+mn-ea"/>
          <a:cs typeface="+mn-cs"/>
        </a:defRPr>
      </a:lvl1pPr>
      <a:lvl2pPr marL="742950" indent="-285750" algn="l" rtl="0" eaLnBrk="0" fontAlgn="base" hangingPunct="0">
        <a:spcBef>
          <a:spcPct val="20000"/>
        </a:spcBef>
        <a:spcAft>
          <a:spcPct val="0"/>
        </a:spcAft>
        <a:buChar char="–"/>
        <a:defRPr sz="2000">
          <a:solidFill>
            <a:srgbClr val="424242"/>
          </a:solidFill>
          <a:latin typeface="+mn-lt"/>
        </a:defRPr>
      </a:lvl2pPr>
      <a:lvl3pPr marL="1143000" indent="-228600" algn="l" rtl="0" eaLnBrk="0" fontAlgn="base" hangingPunct="0">
        <a:spcBef>
          <a:spcPct val="20000"/>
        </a:spcBef>
        <a:spcAft>
          <a:spcPct val="0"/>
        </a:spcAft>
        <a:buChar char="•"/>
        <a:defRPr>
          <a:solidFill>
            <a:srgbClr val="424242"/>
          </a:solidFill>
          <a:latin typeface="+mn-lt"/>
        </a:defRPr>
      </a:lvl3pPr>
      <a:lvl4pPr marL="1600200" indent="-228600" algn="l" rtl="0" eaLnBrk="0" fontAlgn="base" hangingPunct="0">
        <a:spcBef>
          <a:spcPct val="20000"/>
        </a:spcBef>
        <a:spcAft>
          <a:spcPct val="0"/>
        </a:spcAft>
        <a:buChar char="–"/>
        <a:defRPr sz="1600">
          <a:solidFill>
            <a:srgbClr val="424242"/>
          </a:solidFill>
          <a:latin typeface="+mn-lt"/>
        </a:defRPr>
      </a:lvl4pPr>
      <a:lvl5pPr marL="2057400" indent="-228600" algn="l" rtl="0" eaLnBrk="0" fontAlgn="base" hangingPunct="0">
        <a:spcBef>
          <a:spcPct val="20000"/>
        </a:spcBef>
        <a:spcAft>
          <a:spcPct val="0"/>
        </a:spcAft>
        <a:defRPr sz="1600">
          <a:solidFill>
            <a:srgbClr val="424242"/>
          </a:solidFill>
          <a:latin typeface="+mn-lt"/>
        </a:defRPr>
      </a:lvl5pPr>
      <a:lvl6pPr marL="2514600" indent="-228600" algn="l" rtl="0" fontAlgn="base">
        <a:spcBef>
          <a:spcPct val="20000"/>
        </a:spcBef>
        <a:spcAft>
          <a:spcPct val="0"/>
        </a:spcAft>
        <a:defRPr sz="1600">
          <a:solidFill>
            <a:srgbClr val="424242"/>
          </a:solidFill>
          <a:latin typeface="+mn-lt"/>
        </a:defRPr>
      </a:lvl6pPr>
      <a:lvl7pPr marL="2971800" indent="-228600" algn="l" rtl="0" fontAlgn="base">
        <a:spcBef>
          <a:spcPct val="20000"/>
        </a:spcBef>
        <a:spcAft>
          <a:spcPct val="0"/>
        </a:spcAft>
        <a:defRPr sz="1600">
          <a:solidFill>
            <a:srgbClr val="424242"/>
          </a:solidFill>
          <a:latin typeface="+mn-lt"/>
        </a:defRPr>
      </a:lvl7pPr>
      <a:lvl8pPr marL="3429000" indent="-228600" algn="l" rtl="0" fontAlgn="base">
        <a:spcBef>
          <a:spcPct val="20000"/>
        </a:spcBef>
        <a:spcAft>
          <a:spcPct val="0"/>
        </a:spcAft>
        <a:defRPr sz="1600">
          <a:solidFill>
            <a:srgbClr val="424242"/>
          </a:solidFill>
          <a:latin typeface="+mn-lt"/>
        </a:defRPr>
      </a:lvl8pPr>
      <a:lvl9pPr marL="3886200" indent="-228600" algn="l" rtl="0" fontAlgn="base">
        <a:spcBef>
          <a:spcPct val="20000"/>
        </a:spcBef>
        <a:spcAft>
          <a:spcPct val="0"/>
        </a:spcAft>
        <a:defRPr sz="1600">
          <a:solidFill>
            <a:srgbClr val="42424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defRPr>
            </a:lvl1pPr>
          </a:lstStyle>
          <a:p>
            <a:pPr>
              <a:defRPr/>
            </a:pPr>
            <a:fld id="{7166A058-F04A-4D0E-851F-24EC83BE95CC}" type="datetimeFigureOut">
              <a:rPr lang="en-US"/>
              <a:pPr>
                <a:defRPr/>
              </a:pPr>
              <a:t>7/8/2011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defRPr>
            </a:lvl1pPr>
          </a:lstStyle>
          <a:p>
            <a:pPr>
              <a:defRPr/>
            </a:pPr>
            <a:fld id="{90954BD2-78E0-45BD-9DE6-FF9BAFE86D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9390" r:id="rId1"/>
    <p:sldLayoutId id="2147499391" r:id="rId2"/>
    <p:sldLayoutId id="2147499392" r:id="rId3"/>
    <p:sldLayoutId id="2147499393" r:id="rId4"/>
    <p:sldLayoutId id="2147499394" r:id="rId5"/>
    <p:sldLayoutId id="2147499395" r:id="rId6"/>
    <p:sldLayoutId id="2147499396" r:id="rId7"/>
    <p:sldLayoutId id="2147499397" r:id="rId8"/>
    <p:sldLayoutId id="2147499398" r:id="rId9"/>
    <p:sldLayoutId id="2147499399" r:id="rId10"/>
    <p:sldLayoutId id="2147499400" r:id="rId11"/>
    <p:sldLayoutId id="214749940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ea typeface="ＭＳ Ｐゴシック" charset="-128"/>
              </a:defRPr>
            </a:lvl1pPr>
          </a:lstStyle>
          <a:p>
            <a:pPr>
              <a:defRPr/>
            </a:pPr>
            <a:fld id="{BCEA550C-6ECC-4270-B4F4-37BE3CF5F62E}" type="datetime1">
              <a:rPr lang="en-US"/>
              <a:pPr>
                <a:defRPr/>
              </a:pPr>
              <a:t>7/8/2011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ea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ea typeface="ＭＳ Ｐゴシック" charset="-128"/>
              </a:defRPr>
            </a:lvl1pPr>
          </a:lstStyle>
          <a:p>
            <a:pPr>
              <a:defRPr/>
            </a:pPr>
            <a:fld id="{03D5FCA6-FC14-4D80-8EB7-4A5A68547B9A}" type="slidenum">
              <a:rPr lang="en-US"/>
              <a:pPr>
                <a:defRPr/>
              </a:pPr>
              <a:t>‹#›</a:t>
            </a:fld>
            <a:endParaRPr lang="en-US"/>
          </a:p>
        </p:txBody>
      </p:sp>
      <p:pic>
        <p:nvPicPr>
          <p:cNvPr id="6151" name="Picture 1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600" y="319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9402" r:id="rId1"/>
    <p:sldLayoutId id="2147499403" r:id="rId2"/>
    <p:sldLayoutId id="2147499404" r:id="rId3"/>
    <p:sldLayoutId id="2147499405" r:id="rId4"/>
    <p:sldLayoutId id="2147499406" r:id="rId5"/>
    <p:sldLayoutId id="2147499407" r:id="rId6"/>
    <p:sldLayoutId id="2147499408" r:id="rId7"/>
    <p:sldLayoutId id="2147499409" r:id="rId8"/>
    <p:sldLayoutId id="2147499410" r:id="rId9"/>
    <p:sldLayoutId id="2147499411" r:id="rId10"/>
    <p:sldLayoutId id="2147499412" r:id="rId11"/>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A"/>
          <a:ea typeface="ＭＳ Ｐゴシック" pitchFamily="-112" charset="-128"/>
          <a:cs typeface="ＭＳ Ｐゴシック" pitchFamily="-112" charset="-128"/>
        </a:defRPr>
      </a:lvl1pPr>
      <a:lvl2pPr algn="ctr" defTabSz="457200" rtl="0" eaLnBrk="0" fontAlgn="base" hangingPunct="0">
        <a:spcBef>
          <a:spcPct val="0"/>
        </a:spcBef>
        <a:spcAft>
          <a:spcPct val="0"/>
        </a:spcAft>
        <a:defRPr sz="4400">
          <a:solidFill>
            <a:schemeClr val="tx1"/>
          </a:solidFill>
          <a:latin typeface="A" charset="0"/>
          <a:ea typeface="ＭＳ Ｐゴシック" pitchFamily="-112" charset="-128"/>
          <a:cs typeface="ＭＳ Ｐゴシック" pitchFamily="-112" charset="-128"/>
        </a:defRPr>
      </a:lvl2pPr>
      <a:lvl3pPr algn="ctr" defTabSz="457200" rtl="0" eaLnBrk="0" fontAlgn="base" hangingPunct="0">
        <a:spcBef>
          <a:spcPct val="0"/>
        </a:spcBef>
        <a:spcAft>
          <a:spcPct val="0"/>
        </a:spcAft>
        <a:defRPr sz="4400">
          <a:solidFill>
            <a:schemeClr val="tx1"/>
          </a:solidFill>
          <a:latin typeface="A" charset="0"/>
          <a:ea typeface="ＭＳ Ｐゴシック" pitchFamily="-112" charset="-128"/>
          <a:cs typeface="ＭＳ Ｐゴシック" pitchFamily="-112" charset="-128"/>
        </a:defRPr>
      </a:lvl3pPr>
      <a:lvl4pPr algn="ctr" defTabSz="457200" rtl="0" eaLnBrk="0" fontAlgn="base" hangingPunct="0">
        <a:spcBef>
          <a:spcPct val="0"/>
        </a:spcBef>
        <a:spcAft>
          <a:spcPct val="0"/>
        </a:spcAft>
        <a:defRPr sz="4400">
          <a:solidFill>
            <a:schemeClr val="tx1"/>
          </a:solidFill>
          <a:latin typeface="A" charset="0"/>
          <a:ea typeface="ＭＳ Ｐゴシック" pitchFamily="-112" charset="-128"/>
          <a:cs typeface="ＭＳ Ｐゴシック" pitchFamily="-112" charset="-128"/>
        </a:defRPr>
      </a:lvl4pPr>
      <a:lvl5pPr algn="ctr" defTabSz="457200" rtl="0" eaLnBrk="0" fontAlgn="base" hangingPunct="0">
        <a:spcBef>
          <a:spcPct val="0"/>
        </a:spcBef>
        <a:spcAft>
          <a:spcPct val="0"/>
        </a:spcAft>
        <a:defRPr sz="4400">
          <a:solidFill>
            <a:schemeClr val="tx1"/>
          </a:solidFill>
          <a:latin typeface="A" charset="0"/>
          <a:ea typeface="ＭＳ Ｐゴシック" pitchFamily="-112" charset="-128"/>
          <a:cs typeface="ＭＳ Ｐゴシック" pitchFamily="-112" charset="-128"/>
        </a:defRPr>
      </a:lvl5pPr>
      <a:lvl6pPr marL="4572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2"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2"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2"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AutoShape 1026"/>
          <p:cNvSpPr>
            <a:spLocks noChangeArrowheads="1"/>
          </p:cNvSpPr>
          <p:nvPr/>
        </p:nvSpPr>
        <p:spPr bwMode="auto">
          <a:xfrm>
            <a:off x="0" y="0"/>
            <a:ext cx="9144000" cy="304800"/>
          </a:xfrm>
          <a:prstGeom prst="roundRect">
            <a:avLst>
              <a:gd name="adj" fmla="val 519"/>
            </a:avLst>
          </a:prstGeom>
          <a:solidFill>
            <a:srgbClr val="29354D"/>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11" tIns="45706" rIns="91411" bIns="45706" anchor="ctr"/>
          <a:lstStyle/>
          <a:p>
            <a:pPr defTabSz="912813"/>
            <a:endParaRPr lang="en-US">
              <a:solidFill>
                <a:srgbClr val="DDDDDD"/>
              </a:solidFill>
            </a:endParaRPr>
          </a:p>
        </p:txBody>
      </p:sp>
      <p:sp>
        <p:nvSpPr>
          <p:cNvPr id="8195" name="Text Box 1027"/>
          <p:cNvSpPr txBox="1">
            <a:spLocks noChangeArrowheads="1"/>
          </p:cNvSpPr>
          <p:nvPr/>
        </p:nvSpPr>
        <p:spPr bwMode="auto">
          <a:xfrm>
            <a:off x="304800" y="30203"/>
            <a:ext cx="5334000" cy="27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6" rIns="91411" bIns="45706">
            <a:spAutoFit/>
          </a:bodyPr>
          <a:lstStyle>
            <a:lvl1pPr defTabSz="912813">
              <a:defRPr sz="2400">
                <a:solidFill>
                  <a:schemeClr val="tx1"/>
                </a:solidFill>
                <a:latin typeface="Arial Unicode MS" pitchFamily="34" charset="-128"/>
                <a:ea typeface="ＭＳ Ｐゴシック" pitchFamily="34" charset="-128"/>
              </a:defRPr>
            </a:lvl1pPr>
            <a:lvl2pPr marL="742950" indent="-285750" defTabSz="912813">
              <a:defRPr sz="2400">
                <a:solidFill>
                  <a:schemeClr val="tx1"/>
                </a:solidFill>
                <a:latin typeface="Arial Unicode MS" pitchFamily="34" charset="-128"/>
                <a:ea typeface="ＭＳ Ｐゴシック" pitchFamily="34" charset="-128"/>
              </a:defRPr>
            </a:lvl2pPr>
            <a:lvl3pPr marL="1143000" indent="-228600" defTabSz="912813">
              <a:defRPr sz="2400">
                <a:solidFill>
                  <a:schemeClr val="tx1"/>
                </a:solidFill>
                <a:latin typeface="Arial Unicode MS" pitchFamily="34" charset="-128"/>
                <a:ea typeface="ＭＳ Ｐゴシック" pitchFamily="34" charset="-128"/>
              </a:defRPr>
            </a:lvl3pPr>
            <a:lvl4pPr marL="1600200" indent="-228600" defTabSz="912813">
              <a:defRPr sz="2400">
                <a:solidFill>
                  <a:schemeClr val="tx1"/>
                </a:solidFill>
                <a:latin typeface="Arial Unicode MS" pitchFamily="34" charset="-128"/>
                <a:ea typeface="ＭＳ Ｐゴシック" pitchFamily="34" charset="-128"/>
              </a:defRPr>
            </a:lvl4pPr>
            <a:lvl5pPr marL="2057400" indent="-228600" defTabSz="912813">
              <a:defRPr sz="2400">
                <a:solidFill>
                  <a:schemeClr val="tx1"/>
                </a:solidFill>
                <a:latin typeface="Arial Unicode MS" pitchFamily="34" charset="-128"/>
                <a:ea typeface="ＭＳ Ｐゴシック" pitchFamily="34" charset="-128"/>
              </a:defRPr>
            </a:lvl5pPr>
            <a:lvl6pPr marL="25146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spcBef>
                <a:spcPct val="50000"/>
              </a:spcBef>
            </a:pPr>
            <a:r>
              <a:rPr lang="en-US" sz="1200" b="1">
                <a:solidFill>
                  <a:srgbClr val="CDDFF7"/>
                </a:solidFill>
                <a:latin typeface="Verdana" pitchFamily="34" charset="0"/>
              </a:rPr>
              <a:t>Mitsubishi Electric Research Laboratories</a:t>
            </a:r>
            <a:endParaRPr lang="en-US" sz="1000" b="1">
              <a:solidFill>
                <a:srgbClr val="CDDFF7"/>
              </a:solidFill>
              <a:latin typeface="Verdana" pitchFamily="34" charset="0"/>
            </a:endParaRPr>
          </a:p>
        </p:txBody>
      </p:sp>
      <p:sp>
        <p:nvSpPr>
          <p:cNvPr id="8196" name="Rectangle 1028"/>
          <p:cNvSpPr>
            <a:spLocks noGrp="1" noChangeArrowheads="1"/>
          </p:cNvSpPr>
          <p:nvPr>
            <p:ph type="body" idx="1"/>
          </p:nvPr>
        </p:nvSpPr>
        <p:spPr bwMode="auto">
          <a:xfrm>
            <a:off x="304800" y="1600200"/>
            <a:ext cx="8610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1" tIns="45706" rIns="91411" bIns="4570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8357" name="Rectangle 102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defRPr sz="800">
                <a:solidFill>
                  <a:srgbClr val="DDDDDD"/>
                </a:solidFill>
                <a:latin typeface="Arial" pitchFamily="34" charset="0"/>
                <a:ea typeface="ＭＳ Ｐゴシック" charset="-128"/>
              </a:defRPr>
            </a:lvl1pPr>
          </a:lstStyle>
          <a:p>
            <a:pPr>
              <a:defRPr/>
            </a:pPr>
            <a:endParaRPr lang="en-US"/>
          </a:p>
        </p:txBody>
      </p:sp>
      <p:sp>
        <p:nvSpPr>
          <p:cNvPr id="22835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lgn="r">
              <a:defRPr sz="1400">
                <a:solidFill>
                  <a:srgbClr val="DDDDDD"/>
                </a:solidFill>
                <a:latin typeface="Times New Roman" pitchFamily="18" charset="0"/>
                <a:ea typeface="ＭＳ Ｐゴシック" charset="-128"/>
              </a:defRPr>
            </a:lvl1pPr>
          </a:lstStyle>
          <a:p>
            <a:pPr>
              <a:defRPr/>
            </a:pPr>
            <a:fld id="{95815EAF-4B27-4E50-B4A2-2D8946179A83}" type="slidenum">
              <a:rPr lang="en-US"/>
              <a:pPr>
                <a:defRPr/>
              </a:pPr>
              <a:t>‹#›</a:t>
            </a:fld>
            <a:endParaRPr lang="en-US"/>
          </a:p>
        </p:txBody>
      </p:sp>
      <p:sp>
        <p:nvSpPr>
          <p:cNvPr id="228360"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a:effectLst/>
        </p:spPr>
        <p:txBody>
          <a:bodyPr vert="horz" wrap="square" lIns="91411" tIns="45706" rIns="91411" bIns="45706" numCol="1" anchor="ctr" anchorCtr="0" compatLnSpc="1">
            <a:prstTxWarp prst="textNoShape">
              <a:avLst/>
            </a:prstTxWarp>
          </a:bodyPr>
          <a:lstStyle/>
          <a:p>
            <a:pPr lvl="0"/>
            <a:r>
              <a:rPr lang="en-US" smtClean="0"/>
              <a:t>Click to edit Master title style</a:t>
            </a:r>
          </a:p>
        </p:txBody>
      </p:sp>
      <p:sp>
        <p:nvSpPr>
          <p:cNvPr id="8200" name="Text Box 1039"/>
          <p:cNvSpPr txBox="1">
            <a:spLocks noChangeArrowheads="1"/>
          </p:cNvSpPr>
          <p:nvPr/>
        </p:nvSpPr>
        <p:spPr bwMode="auto">
          <a:xfrm>
            <a:off x="4495800" y="30203"/>
            <a:ext cx="5334000" cy="27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6" rIns="91411" bIns="45706">
            <a:spAutoFit/>
          </a:bodyPr>
          <a:lstStyle>
            <a:lvl1pPr defTabSz="912813">
              <a:defRPr sz="2400">
                <a:solidFill>
                  <a:schemeClr val="tx1"/>
                </a:solidFill>
                <a:latin typeface="Arial Unicode MS" pitchFamily="34" charset="-128"/>
                <a:ea typeface="ＭＳ Ｐゴシック" pitchFamily="34" charset="-128"/>
              </a:defRPr>
            </a:lvl1pPr>
            <a:lvl2pPr marL="742950" indent="-285750" defTabSz="912813">
              <a:defRPr sz="2400">
                <a:solidFill>
                  <a:schemeClr val="tx1"/>
                </a:solidFill>
                <a:latin typeface="Arial Unicode MS" pitchFamily="34" charset="-128"/>
                <a:ea typeface="ＭＳ Ｐゴシック" pitchFamily="34" charset="-128"/>
              </a:defRPr>
            </a:lvl2pPr>
            <a:lvl3pPr marL="1143000" indent="-228600" defTabSz="912813">
              <a:defRPr sz="2400">
                <a:solidFill>
                  <a:schemeClr val="tx1"/>
                </a:solidFill>
                <a:latin typeface="Arial Unicode MS" pitchFamily="34" charset="-128"/>
                <a:ea typeface="ＭＳ Ｐゴシック" pitchFamily="34" charset="-128"/>
              </a:defRPr>
            </a:lvl3pPr>
            <a:lvl4pPr marL="1600200" indent="-228600" defTabSz="912813">
              <a:defRPr sz="2400">
                <a:solidFill>
                  <a:schemeClr val="tx1"/>
                </a:solidFill>
                <a:latin typeface="Arial Unicode MS" pitchFamily="34" charset="-128"/>
                <a:ea typeface="ＭＳ Ｐゴシック" pitchFamily="34" charset="-128"/>
              </a:defRPr>
            </a:lvl4pPr>
            <a:lvl5pPr marL="2057400" indent="-228600" defTabSz="912813">
              <a:defRPr sz="2400">
                <a:solidFill>
                  <a:schemeClr val="tx1"/>
                </a:solidFill>
                <a:latin typeface="Arial Unicode MS" pitchFamily="34" charset="-128"/>
                <a:ea typeface="ＭＳ Ｐゴシック" pitchFamily="34" charset="-128"/>
              </a:defRPr>
            </a:lvl5pPr>
            <a:lvl6pPr marL="25146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spcBef>
                <a:spcPct val="50000"/>
              </a:spcBef>
            </a:pPr>
            <a:r>
              <a:rPr lang="en-US" sz="1200" b="1">
                <a:solidFill>
                  <a:srgbClr val="EAEAEA"/>
                </a:solidFill>
                <a:latin typeface="Verdana" pitchFamily="34" charset="0"/>
              </a:rPr>
              <a:t>Special Effects in the Real World</a:t>
            </a:r>
            <a:endParaRPr lang="en-US" sz="1000" b="1">
              <a:solidFill>
                <a:srgbClr val="EAEAEA"/>
              </a:solidFill>
              <a:latin typeface="Verdana" pitchFamily="34" charset="0"/>
            </a:endParaRPr>
          </a:p>
        </p:txBody>
      </p:sp>
      <p:sp>
        <p:nvSpPr>
          <p:cNvPr id="8201" name="Text Box 1040"/>
          <p:cNvSpPr txBox="1">
            <a:spLocks noChangeArrowheads="1"/>
          </p:cNvSpPr>
          <p:nvPr/>
        </p:nvSpPr>
        <p:spPr bwMode="auto">
          <a:xfrm>
            <a:off x="7924800" y="30203"/>
            <a:ext cx="1447800" cy="27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6" rIns="91411" bIns="45706">
            <a:spAutoFit/>
          </a:bodyPr>
          <a:lstStyle>
            <a:lvl1pPr defTabSz="912813">
              <a:defRPr sz="2400">
                <a:solidFill>
                  <a:schemeClr val="tx1"/>
                </a:solidFill>
                <a:latin typeface="Arial Unicode MS" pitchFamily="34" charset="-128"/>
                <a:ea typeface="ＭＳ Ｐゴシック" pitchFamily="34" charset="-128"/>
              </a:defRPr>
            </a:lvl1pPr>
            <a:lvl2pPr marL="742950" indent="-285750" defTabSz="912813">
              <a:defRPr sz="2400">
                <a:solidFill>
                  <a:schemeClr val="tx1"/>
                </a:solidFill>
                <a:latin typeface="Arial Unicode MS" pitchFamily="34" charset="-128"/>
                <a:ea typeface="ＭＳ Ｐゴシック" pitchFamily="34" charset="-128"/>
              </a:defRPr>
            </a:lvl2pPr>
            <a:lvl3pPr marL="1143000" indent="-228600" defTabSz="912813">
              <a:defRPr sz="2400">
                <a:solidFill>
                  <a:schemeClr val="tx1"/>
                </a:solidFill>
                <a:latin typeface="Arial Unicode MS" pitchFamily="34" charset="-128"/>
                <a:ea typeface="ＭＳ Ｐゴシック" pitchFamily="34" charset="-128"/>
              </a:defRPr>
            </a:lvl3pPr>
            <a:lvl4pPr marL="1600200" indent="-228600" defTabSz="912813">
              <a:defRPr sz="2400">
                <a:solidFill>
                  <a:schemeClr val="tx1"/>
                </a:solidFill>
                <a:latin typeface="Arial Unicode MS" pitchFamily="34" charset="-128"/>
                <a:ea typeface="ＭＳ Ｐゴシック" pitchFamily="34" charset="-128"/>
              </a:defRPr>
            </a:lvl4pPr>
            <a:lvl5pPr marL="2057400" indent="-228600" defTabSz="912813">
              <a:defRPr sz="2400">
                <a:solidFill>
                  <a:schemeClr val="tx1"/>
                </a:solidFill>
                <a:latin typeface="Arial Unicode MS" pitchFamily="34" charset="-128"/>
                <a:ea typeface="ＭＳ Ｐゴシック" pitchFamily="34" charset="-128"/>
              </a:defRPr>
            </a:lvl5pPr>
            <a:lvl6pPr marL="25146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spcBef>
                <a:spcPct val="50000"/>
              </a:spcBef>
            </a:pPr>
            <a:r>
              <a:rPr lang="en-US" sz="1200" b="1">
                <a:solidFill>
                  <a:srgbClr val="CDDFF7"/>
                </a:solidFill>
                <a:latin typeface="Verdana" pitchFamily="34" charset="0"/>
              </a:rPr>
              <a:t>Raskar 2006</a:t>
            </a:r>
            <a:endParaRPr lang="en-US" sz="1000" b="1">
              <a:solidFill>
                <a:srgbClr val="CDDFF7"/>
              </a:solidFill>
              <a:latin typeface="Verdana" pitchFamily="34" charset="0"/>
            </a:endParaRPr>
          </a:p>
        </p:txBody>
      </p:sp>
      <p:grpSp>
        <p:nvGrpSpPr>
          <p:cNvPr id="8202" name="Group 1041"/>
          <p:cNvGrpSpPr>
            <a:grpSpLocks/>
          </p:cNvGrpSpPr>
          <p:nvPr/>
        </p:nvGrpSpPr>
        <p:grpSpPr bwMode="auto">
          <a:xfrm>
            <a:off x="0" y="3"/>
            <a:ext cx="381000" cy="317500"/>
            <a:chOff x="162" y="3161"/>
            <a:chExt cx="1085" cy="908"/>
          </a:xfrm>
        </p:grpSpPr>
        <p:grpSp>
          <p:nvGrpSpPr>
            <p:cNvPr id="8203" name="Group 1042"/>
            <p:cNvGrpSpPr>
              <a:grpSpLocks/>
            </p:cNvGrpSpPr>
            <p:nvPr/>
          </p:nvGrpSpPr>
          <p:grpSpPr bwMode="auto">
            <a:xfrm>
              <a:off x="535" y="3161"/>
              <a:ext cx="337" cy="579"/>
              <a:chOff x="4704" y="1440"/>
              <a:chExt cx="672" cy="1157"/>
            </a:xfrm>
          </p:grpSpPr>
          <p:sp>
            <p:nvSpPr>
              <p:cNvPr id="8210" name="AutoShape 1043"/>
              <p:cNvSpPr>
                <a:spLocks noChangeArrowheads="1"/>
              </p:cNvSpPr>
              <p:nvPr/>
            </p:nvSpPr>
            <p:spPr bwMode="auto">
              <a:xfrm>
                <a:off x="4708" y="1440"/>
                <a:ext cx="667" cy="581"/>
              </a:xfrm>
              <a:prstGeom prst="triangle">
                <a:avLst>
                  <a:gd name="adj" fmla="val 50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2813"/>
                <a:endParaRPr lang="en-US">
                  <a:solidFill>
                    <a:srgbClr val="DDDDDD"/>
                  </a:solidFill>
                </a:endParaRPr>
              </a:p>
            </p:txBody>
          </p:sp>
          <p:sp>
            <p:nvSpPr>
              <p:cNvPr id="8211" name="AutoShape 1044"/>
              <p:cNvSpPr>
                <a:spLocks noChangeArrowheads="1"/>
              </p:cNvSpPr>
              <p:nvPr/>
            </p:nvSpPr>
            <p:spPr bwMode="auto">
              <a:xfrm flipV="1">
                <a:off x="4708" y="2021"/>
                <a:ext cx="667" cy="1152"/>
              </a:xfrm>
              <a:prstGeom prst="triangle">
                <a:avLst>
                  <a:gd name="adj" fmla="val 50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2813"/>
                <a:endParaRPr lang="en-US">
                  <a:solidFill>
                    <a:srgbClr val="DDDDDD"/>
                  </a:solidFill>
                </a:endParaRPr>
              </a:p>
            </p:txBody>
          </p:sp>
        </p:grpSp>
        <p:grpSp>
          <p:nvGrpSpPr>
            <p:cNvPr id="8204" name="Group 1045"/>
            <p:cNvGrpSpPr>
              <a:grpSpLocks/>
            </p:cNvGrpSpPr>
            <p:nvPr/>
          </p:nvGrpSpPr>
          <p:grpSpPr bwMode="auto">
            <a:xfrm rot="-7200000">
              <a:off x="284" y="3611"/>
              <a:ext cx="336" cy="580"/>
              <a:chOff x="4704" y="1440"/>
              <a:chExt cx="672" cy="1157"/>
            </a:xfrm>
          </p:grpSpPr>
          <p:sp>
            <p:nvSpPr>
              <p:cNvPr id="8208" name="AutoShape 1046"/>
              <p:cNvSpPr>
                <a:spLocks noChangeArrowheads="1"/>
              </p:cNvSpPr>
              <p:nvPr/>
            </p:nvSpPr>
            <p:spPr bwMode="auto">
              <a:xfrm>
                <a:off x="4743" y="1428"/>
                <a:ext cx="672" cy="577"/>
              </a:xfrm>
              <a:prstGeom prst="triangle">
                <a:avLst>
                  <a:gd name="adj" fmla="val 50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2813"/>
                <a:endParaRPr lang="en-US">
                  <a:solidFill>
                    <a:srgbClr val="DDDDDD"/>
                  </a:solidFill>
                </a:endParaRPr>
              </a:p>
            </p:txBody>
          </p:sp>
          <p:sp>
            <p:nvSpPr>
              <p:cNvPr id="8209" name="AutoShape 1047"/>
              <p:cNvSpPr>
                <a:spLocks noChangeArrowheads="1"/>
              </p:cNvSpPr>
              <p:nvPr/>
            </p:nvSpPr>
            <p:spPr bwMode="auto">
              <a:xfrm flipV="1">
                <a:off x="4716" y="2016"/>
                <a:ext cx="672" cy="577"/>
              </a:xfrm>
              <a:prstGeom prst="triangle">
                <a:avLst>
                  <a:gd name="adj" fmla="val 50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2813"/>
                <a:endParaRPr lang="en-US">
                  <a:solidFill>
                    <a:srgbClr val="DDDDDD"/>
                  </a:solidFill>
                </a:endParaRPr>
              </a:p>
            </p:txBody>
          </p:sp>
        </p:grpSp>
        <p:grpSp>
          <p:nvGrpSpPr>
            <p:cNvPr id="8205" name="Group 1048"/>
            <p:cNvGrpSpPr>
              <a:grpSpLocks/>
            </p:cNvGrpSpPr>
            <p:nvPr/>
          </p:nvGrpSpPr>
          <p:grpSpPr bwMode="auto">
            <a:xfrm rot="7200000" flipH="1">
              <a:off x="789" y="3611"/>
              <a:ext cx="336" cy="580"/>
              <a:chOff x="4704" y="1440"/>
              <a:chExt cx="672" cy="1157"/>
            </a:xfrm>
          </p:grpSpPr>
          <p:sp>
            <p:nvSpPr>
              <p:cNvPr id="8206" name="AutoShape 1049"/>
              <p:cNvSpPr>
                <a:spLocks noChangeArrowheads="1"/>
              </p:cNvSpPr>
              <p:nvPr/>
            </p:nvSpPr>
            <p:spPr bwMode="auto">
              <a:xfrm>
                <a:off x="4702" y="1507"/>
                <a:ext cx="672" cy="559"/>
              </a:xfrm>
              <a:prstGeom prst="triangle">
                <a:avLst>
                  <a:gd name="adj" fmla="val 50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2813"/>
                <a:endParaRPr lang="en-US">
                  <a:solidFill>
                    <a:srgbClr val="DDDDDD"/>
                  </a:solidFill>
                </a:endParaRPr>
              </a:p>
            </p:txBody>
          </p:sp>
          <p:sp>
            <p:nvSpPr>
              <p:cNvPr id="8207" name="AutoShape 1050"/>
              <p:cNvSpPr>
                <a:spLocks noChangeArrowheads="1"/>
              </p:cNvSpPr>
              <p:nvPr/>
            </p:nvSpPr>
            <p:spPr bwMode="auto">
              <a:xfrm flipV="1">
                <a:off x="4703" y="2020"/>
                <a:ext cx="672" cy="577"/>
              </a:xfrm>
              <a:prstGeom prst="triangle">
                <a:avLst>
                  <a:gd name="adj" fmla="val 50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2813"/>
                <a:endParaRPr lang="en-US">
                  <a:solidFill>
                    <a:srgbClr val="DDDDDD"/>
                  </a:solidFill>
                </a:endParaRPr>
              </a:p>
            </p:txBody>
          </p:sp>
        </p:grpSp>
      </p:grpSp>
    </p:spTree>
  </p:cSld>
  <p:clrMap bg1="dk2" tx1="lt1" bg2="dk1" tx2="lt2" accent1="accent1" accent2="accent2" accent3="accent3" accent4="accent4" accent5="accent5" accent6="accent6" hlink="hlink" folHlink="folHlink"/>
  <p:sldLayoutIdLst>
    <p:sldLayoutId id="2147499424" r:id="rId1"/>
    <p:sldLayoutId id="2147499425" r:id="rId2"/>
    <p:sldLayoutId id="2147499426" r:id="rId3"/>
    <p:sldLayoutId id="2147499427" r:id="rId4"/>
    <p:sldLayoutId id="2147499428" r:id="rId5"/>
    <p:sldLayoutId id="2147499429" r:id="rId6"/>
    <p:sldLayoutId id="2147499430" r:id="rId7"/>
    <p:sldLayoutId id="2147499431" r:id="rId8"/>
    <p:sldLayoutId id="2147499432" r:id="rId9"/>
    <p:sldLayoutId id="2147499433" r:id="rId10"/>
    <p:sldLayoutId id="2147499434" r:id="rId11"/>
    <p:sldLayoutId id="2147499435" r:id="rId12"/>
    <p:sldLayoutId id="2147499436" r:id="rId13"/>
    <p:sldLayoutId id="2147499437" r:id="rId14"/>
    <p:sldLayoutId id="2147499438" r:id="rId15"/>
  </p:sldLayoutIdLst>
  <p:txStyles>
    <p:titleStyle>
      <a:lvl1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2pPr>
      <a:lvl3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3pPr>
      <a:lvl4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4pPr>
      <a:lvl5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5pPr>
      <a:lvl6pPr marL="457059"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6pPr>
      <a:lvl7pPr marL="914118"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7pPr>
      <a:lvl8pPr marL="1371176"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8pPr>
      <a:lvl9pPr marL="1828236"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9pPr>
    </p:titleStyle>
    <p:bodyStyle>
      <a:lvl1pPr marL="339725" indent="-339725" algn="l" rtl="0" eaLnBrk="0" fontAlgn="base" hangingPunct="0">
        <a:spcBef>
          <a:spcPct val="20000"/>
        </a:spcBef>
        <a:spcAft>
          <a:spcPct val="0"/>
        </a:spcAft>
        <a:buClr>
          <a:srgbClr val="FF9900"/>
        </a:buClr>
        <a:buChar char="•"/>
        <a:defRPr sz="3100">
          <a:solidFill>
            <a:schemeClr val="hlink"/>
          </a:solidFill>
          <a:latin typeface="+mn-lt"/>
          <a:ea typeface="+mn-ea"/>
          <a:cs typeface="+mn-cs"/>
        </a:defRPr>
      </a:lvl1pPr>
      <a:lvl2pPr marL="739775" indent="-282575" algn="l" rtl="0" eaLnBrk="0" fontAlgn="base" hangingPunct="0">
        <a:spcBef>
          <a:spcPct val="20000"/>
        </a:spcBef>
        <a:spcAft>
          <a:spcPct val="0"/>
        </a:spcAft>
        <a:buClr>
          <a:srgbClr val="FF9900"/>
        </a:buClr>
        <a:buChar char="–"/>
        <a:defRPr sz="2600">
          <a:solidFill>
            <a:schemeClr val="hlink"/>
          </a:solidFill>
          <a:latin typeface="+mn-lt"/>
        </a:defRPr>
      </a:lvl2pPr>
      <a:lvl3pPr marL="1082675" indent="-225425" algn="l" rtl="0" eaLnBrk="0" fontAlgn="base" hangingPunct="0">
        <a:spcBef>
          <a:spcPct val="20000"/>
        </a:spcBef>
        <a:spcAft>
          <a:spcPct val="0"/>
        </a:spcAft>
        <a:buClr>
          <a:srgbClr val="FF3300"/>
        </a:buClr>
        <a:buChar char="•"/>
        <a:defRPr sz="2100">
          <a:solidFill>
            <a:schemeClr val="hlink"/>
          </a:solidFill>
          <a:latin typeface="+mn-lt"/>
        </a:defRPr>
      </a:lvl3pPr>
      <a:lvl4pPr marL="1425575" indent="-225425" algn="l" rtl="0" eaLnBrk="0" fontAlgn="base" hangingPunct="0">
        <a:spcBef>
          <a:spcPct val="20000"/>
        </a:spcBef>
        <a:spcAft>
          <a:spcPct val="0"/>
        </a:spcAft>
        <a:buClr>
          <a:srgbClr val="FF3300"/>
        </a:buClr>
        <a:buChar char="–"/>
        <a:defRPr sz="2000">
          <a:solidFill>
            <a:schemeClr val="hlink"/>
          </a:solidFill>
          <a:latin typeface="Arial" charset="0"/>
        </a:defRPr>
      </a:lvl4pPr>
      <a:lvl5pPr marL="1768475" indent="-225425" algn="l" rtl="0" eaLnBrk="0" fontAlgn="base" hangingPunct="0">
        <a:spcBef>
          <a:spcPct val="20000"/>
        </a:spcBef>
        <a:spcAft>
          <a:spcPct val="0"/>
        </a:spcAft>
        <a:buClr>
          <a:srgbClr val="FF3300"/>
        </a:buClr>
        <a:buChar char="»"/>
        <a:defRPr sz="2000">
          <a:solidFill>
            <a:schemeClr val="hlink"/>
          </a:solidFill>
          <a:latin typeface="Arial" charset="0"/>
        </a:defRPr>
      </a:lvl5pPr>
      <a:lvl6pPr marL="2228163" indent="-228529" algn="l" rtl="0" eaLnBrk="0" fontAlgn="base" hangingPunct="0">
        <a:spcBef>
          <a:spcPct val="20000"/>
        </a:spcBef>
        <a:spcAft>
          <a:spcPct val="0"/>
        </a:spcAft>
        <a:buClr>
          <a:srgbClr val="FF3300"/>
        </a:buClr>
        <a:buChar char="»"/>
        <a:defRPr sz="2000">
          <a:solidFill>
            <a:schemeClr val="hlink"/>
          </a:solidFill>
          <a:latin typeface="Arial" charset="0"/>
        </a:defRPr>
      </a:lvl6pPr>
      <a:lvl7pPr marL="2685223" indent="-228529" algn="l" rtl="0" eaLnBrk="0" fontAlgn="base" hangingPunct="0">
        <a:spcBef>
          <a:spcPct val="20000"/>
        </a:spcBef>
        <a:spcAft>
          <a:spcPct val="0"/>
        </a:spcAft>
        <a:buClr>
          <a:srgbClr val="FF3300"/>
        </a:buClr>
        <a:buChar char="»"/>
        <a:defRPr sz="2000">
          <a:solidFill>
            <a:schemeClr val="hlink"/>
          </a:solidFill>
          <a:latin typeface="Arial" charset="0"/>
        </a:defRPr>
      </a:lvl7pPr>
      <a:lvl8pPr marL="3142280" indent="-228529" algn="l" rtl="0" eaLnBrk="0" fontAlgn="base" hangingPunct="0">
        <a:spcBef>
          <a:spcPct val="20000"/>
        </a:spcBef>
        <a:spcAft>
          <a:spcPct val="0"/>
        </a:spcAft>
        <a:buClr>
          <a:srgbClr val="FF3300"/>
        </a:buClr>
        <a:buChar char="»"/>
        <a:defRPr sz="2000">
          <a:solidFill>
            <a:schemeClr val="hlink"/>
          </a:solidFill>
          <a:latin typeface="Arial" charset="0"/>
        </a:defRPr>
      </a:lvl8pPr>
      <a:lvl9pPr marL="3599340" indent="-228529" algn="l" rtl="0" eaLnBrk="0" fontAlgn="base" hangingPunct="0">
        <a:spcBef>
          <a:spcPct val="20000"/>
        </a:spcBef>
        <a:spcAft>
          <a:spcPct val="0"/>
        </a:spcAft>
        <a:buClr>
          <a:srgbClr val="FF3300"/>
        </a:buClr>
        <a:buChar char="»"/>
        <a:defRPr sz="2000">
          <a:solidFill>
            <a:schemeClr val="hlink"/>
          </a:solidFill>
          <a:latin typeface="Arial" charset="0"/>
        </a:defRPr>
      </a:lvl9pPr>
    </p:bodyStyle>
    <p:otherStyle>
      <a:defPPr>
        <a:defRPr lang="en-US"/>
      </a:defPPr>
      <a:lvl1pPr marL="0" algn="l" defTabSz="914118" rtl="0" eaLnBrk="1" latinLnBrk="0" hangingPunct="1">
        <a:defRPr sz="1800" kern="1200">
          <a:solidFill>
            <a:schemeClr val="tx1"/>
          </a:solidFill>
          <a:latin typeface="+mn-lt"/>
          <a:ea typeface="+mn-ea"/>
          <a:cs typeface="+mn-cs"/>
        </a:defRPr>
      </a:lvl1pPr>
      <a:lvl2pPr marL="457059" algn="l" defTabSz="914118" rtl="0" eaLnBrk="1" latinLnBrk="0" hangingPunct="1">
        <a:defRPr sz="1800" kern="1200">
          <a:solidFill>
            <a:schemeClr val="tx1"/>
          </a:solidFill>
          <a:latin typeface="+mn-lt"/>
          <a:ea typeface="+mn-ea"/>
          <a:cs typeface="+mn-cs"/>
        </a:defRPr>
      </a:lvl2pPr>
      <a:lvl3pPr marL="914118" algn="l" defTabSz="914118" rtl="0" eaLnBrk="1" latinLnBrk="0" hangingPunct="1">
        <a:defRPr sz="1800" kern="1200">
          <a:solidFill>
            <a:schemeClr val="tx1"/>
          </a:solidFill>
          <a:latin typeface="+mn-lt"/>
          <a:ea typeface="+mn-ea"/>
          <a:cs typeface="+mn-cs"/>
        </a:defRPr>
      </a:lvl3pPr>
      <a:lvl4pPr marL="1371176" algn="l" defTabSz="914118" rtl="0" eaLnBrk="1" latinLnBrk="0" hangingPunct="1">
        <a:defRPr sz="1800" kern="1200">
          <a:solidFill>
            <a:schemeClr val="tx1"/>
          </a:solidFill>
          <a:latin typeface="+mn-lt"/>
          <a:ea typeface="+mn-ea"/>
          <a:cs typeface="+mn-cs"/>
        </a:defRPr>
      </a:lvl4pPr>
      <a:lvl5pPr marL="1828236" algn="l" defTabSz="914118" rtl="0" eaLnBrk="1" latinLnBrk="0" hangingPunct="1">
        <a:defRPr sz="1800" kern="1200">
          <a:solidFill>
            <a:schemeClr val="tx1"/>
          </a:solidFill>
          <a:latin typeface="+mn-lt"/>
          <a:ea typeface="+mn-ea"/>
          <a:cs typeface="+mn-cs"/>
        </a:defRPr>
      </a:lvl5pPr>
      <a:lvl6pPr marL="2285295" algn="l" defTabSz="914118" rtl="0" eaLnBrk="1" latinLnBrk="0" hangingPunct="1">
        <a:defRPr sz="1800" kern="1200">
          <a:solidFill>
            <a:schemeClr val="tx1"/>
          </a:solidFill>
          <a:latin typeface="+mn-lt"/>
          <a:ea typeface="+mn-ea"/>
          <a:cs typeface="+mn-cs"/>
        </a:defRPr>
      </a:lvl6pPr>
      <a:lvl7pPr marL="2742354" algn="l" defTabSz="914118" rtl="0" eaLnBrk="1" latinLnBrk="0" hangingPunct="1">
        <a:defRPr sz="1800" kern="1200">
          <a:solidFill>
            <a:schemeClr val="tx1"/>
          </a:solidFill>
          <a:latin typeface="+mn-lt"/>
          <a:ea typeface="+mn-ea"/>
          <a:cs typeface="+mn-cs"/>
        </a:defRPr>
      </a:lvl7pPr>
      <a:lvl8pPr marL="3199412" algn="l" defTabSz="914118" rtl="0" eaLnBrk="1" latinLnBrk="0" hangingPunct="1">
        <a:defRPr sz="1800" kern="1200">
          <a:solidFill>
            <a:schemeClr val="tx1"/>
          </a:solidFill>
          <a:latin typeface="+mn-lt"/>
          <a:ea typeface="+mn-ea"/>
          <a:cs typeface="+mn-cs"/>
        </a:defRPr>
      </a:lvl8pPr>
      <a:lvl9pPr marL="3656472" algn="l" defTabSz="91411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ea typeface="ＭＳ Ｐゴシック" charset="-128"/>
              </a:defRPr>
            </a:lvl1pPr>
          </a:lstStyle>
          <a:p>
            <a:pPr>
              <a:defRPr/>
            </a:pPr>
            <a:fld id="{C8F188A2-5329-4349-BAD2-4D605F789AC3}" type="datetime1">
              <a:rPr lang="en-US"/>
              <a:pPr>
                <a:defRPr/>
              </a:pPr>
              <a:t>7/8/2011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ea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ea typeface="ＭＳ Ｐゴシック" charset="-128"/>
              </a:defRPr>
            </a:lvl1pPr>
          </a:lstStyle>
          <a:p>
            <a:pPr>
              <a:defRPr/>
            </a:pPr>
            <a:fld id="{26935A60-C278-4AE2-B7F1-85A04476C93F}" type="slidenum">
              <a:rPr lang="en-US"/>
              <a:pPr>
                <a:defRPr/>
              </a:pPr>
              <a:t>‹#›</a:t>
            </a:fld>
            <a:endParaRPr lang="en-US"/>
          </a:p>
        </p:txBody>
      </p:sp>
      <p:sp>
        <p:nvSpPr>
          <p:cNvPr id="8" name="Rectangle 7"/>
          <p:cNvSpPr/>
          <p:nvPr userDrawn="1"/>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99450" r:id="rId1"/>
    <p:sldLayoutId id="2147499451" r:id="rId2"/>
    <p:sldLayoutId id="2147499452" r:id="rId3"/>
    <p:sldLayoutId id="2147499453" r:id="rId4"/>
    <p:sldLayoutId id="2147499454" r:id="rId5"/>
    <p:sldLayoutId id="2147499455" r:id="rId6"/>
    <p:sldLayoutId id="2147499456" r:id="rId7"/>
    <p:sldLayoutId id="2147499457" r:id="rId8"/>
    <p:sldLayoutId id="2147499458" r:id="rId9"/>
    <p:sldLayoutId id="2147499459" r:id="rId10"/>
    <p:sldLayoutId id="2147499460" r:id="rId11"/>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A"/>
          <a:ea typeface="ＭＳ Ｐゴシック" pitchFamily="-112" charset="-128"/>
          <a:cs typeface="ＭＳ Ｐゴシック" pitchFamily="-112" charset="-128"/>
        </a:defRPr>
      </a:lvl1pPr>
      <a:lvl2pPr algn="ctr" defTabSz="457200" rtl="0" eaLnBrk="0" fontAlgn="base" hangingPunct="0">
        <a:spcBef>
          <a:spcPct val="0"/>
        </a:spcBef>
        <a:spcAft>
          <a:spcPct val="0"/>
        </a:spcAft>
        <a:defRPr sz="4400">
          <a:solidFill>
            <a:schemeClr val="tx1"/>
          </a:solidFill>
          <a:latin typeface="A" charset="0"/>
          <a:ea typeface="ＭＳ Ｐゴシック" pitchFamily="-112" charset="-128"/>
          <a:cs typeface="ＭＳ Ｐゴシック" pitchFamily="-112" charset="-128"/>
        </a:defRPr>
      </a:lvl2pPr>
      <a:lvl3pPr algn="ctr" defTabSz="457200" rtl="0" eaLnBrk="0" fontAlgn="base" hangingPunct="0">
        <a:spcBef>
          <a:spcPct val="0"/>
        </a:spcBef>
        <a:spcAft>
          <a:spcPct val="0"/>
        </a:spcAft>
        <a:defRPr sz="4400">
          <a:solidFill>
            <a:schemeClr val="tx1"/>
          </a:solidFill>
          <a:latin typeface="A" charset="0"/>
          <a:ea typeface="ＭＳ Ｐゴシック" pitchFamily="-112" charset="-128"/>
          <a:cs typeface="ＭＳ Ｐゴシック" pitchFamily="-112" charset="-128"/>
        </a:defRPr>
      </a:lvl3pPr>
      <a:lvl4pPr algn="ctr" defTabSz="457200" rtl="0" eaLnBrk="0" fontAlgn="base" hangingPunct="0">
        <a:spcBef>
          <a:spcPct val="0"/>
        </a:spcBef>
        <a:spcAft>
          <a:spcPct val="0"/>
        </a:spcAft>
        <a:defRPr sz="4400">
          <a:solidFill>
            <a:schemeClr val="tx1"/>
          </a:solidFill>
          <a:latin typeface="A" charset="0"/>
          <a:ea typeface="ＭＳ Ｐゴシック" pitchFamily="-112" charset="-128"/>
          <a:cs typeface="ＭＳ Ｐゴシック" pitchFamily="-112" charset="-128"/>
        </a:defRPr>
      </a:lvl4pPr>
      <a:lvl5pPr algn="ctr" defTabSz="457200" rtl="0" eaLnBrk="0" fontAlgn="base" hangingPunct="0">
        <a:spcBef>
          <a:spcPct val="0"/>
        </a:spcBef>
        <a:spcAft>
          <a:spcPct val="0"/>
        </a:spcAft>
        <a:defRPr sz="4400">
          <a:solidFill>
            <a:schemeClr val="tx1"/>
          </a:solidFill>
          <a:latin typeface="A" charset="0"/>
          <a:ea typeface="ＭＳ Ｐゴシック" pitchFamily="-112" charset="-128"/>
          <a:cs typeface="ＭＳ Ｐゴシック" pitchFamily="-112" charset="-128"/>
        </a:defRPr>
      </a:lvl5pPr>
      <a:lvl6pPr marL="4572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2"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2"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2"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Arial Unicode MS" pitchFamily="34" charset="-128"/>
                <a:ea typeface="ＭＳ Ｐゴシック" pitchFamily="-128" charset="-128"/>
              </a:defRPr>
            </a:lvl1pPr>
          </a:lstStyle>
          <a:p>
            <a:pPr>
              <a:defRPr/>
            </a:pPr>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Arial Unicode MS" pitchFamily="34" charset="-128"/>
                <a:ea typeface="ＭＳ Ｐゴシック" pitchFamily="-128" charset="-128"/>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Arial Unicode MS" pitchFamily="34" charset="-128"/>
                <a:ea typeface="ＭＳ Ｐゴシック" pitchFamily="-128" charset="-128"/>
              </a:defRPr>
            </a:lvl1pPr>
          </a:lstStyle>
          <a:p>
            <a:pPr>
              <a:defRPr/>
            </a:pPr>
            <a:fld id="{955B1056-7E0D-47B0-9131-E6351E3A18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9461" r:id="rId1"/>
    <p:sldLayoutId id="2147499462" r:id="rId2"/>
    <p:sldLayoutId id="2147499463" r:id="rId3"/>
    <p:sldLayoutId id="2147499464" r:id="rId4"/>
    <p:sldLayoutId id="2147499465" r:id="rId5"/>
    <p:sldLayoutId id="2147499466" r:id="rId6"/>
    <p:sldLayoutId id="2147499467" r:id="rId7"/>
    <p:sldLayoutId id="2147499468" r:id="rId8"/>
    <p:sldLayoutId id="2147499469" r:id="rId9"/>
    <p:sldLayoutId id="2147499470" r:id="rId10"/>
    <p:sldLayoutId id="2147499471"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02.xml"/><Relationship Id="rId1" Type="http://schemas.openxmlformats.org/officeDocument/2006/relationships/video" Target="file:///C:\Documents%20and%20Settings\raskar\My%20Documents\Work\Events\10Dagstuhl\movies\cokebw.m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02.xml"/><Relationship Id="rId1" Type="http://schemas.openxmlformats.org/officeDocument/2006/relationships/video" Target="file:///C:\Documents%20and%20Settings\raskar\My%20Documents\Work\Events\10Dagstuhl\movies\cokecolor.m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02.xml"/><Relationship Id="rId1" Type="http://schemas.openxmlformats.org/officeDocument/2006/relationships/video" Target="file:///C:\Documents%20and%20Settings\raskar\My%20Documents\Work\Events\10Dagstuhl\movies\sceneBw.mp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02.xml"/><Relationship Id="rId1" Type="http://schemas.openxmlformats.org/officeDocument/2006/relationships/video" Target="file:///C:\Documents%20and%20Settings\raskar\My%20Documents\Work\Events\10Dagstuhl\movies\sceneColor.m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9.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1.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06.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4.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05.xml"/><Relationship Id="rId5" Type="http://schemas.openxmlformats.org/officeDocument/2006/relationships/image" Target="../media/image46.jpe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0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06.xml"/><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6.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106.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106.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106.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4.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0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106.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106.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106.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image" Target="../media/image66.png"/><Relationship Id="rId1" Type="http://schemas.openxmlformats.org/officeDocument/2006/relationships/slideLayout" Target="../slideLayouts/slideLayout10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4.jpeg"/><Relationship Id="rId7"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95.xml"/><Relationship Id="rId6" Type="http://schemas.openxmlformats.org/officeDocument/2006/relationships/image" Target="../media/image60.png"/><Relationship Id="rId5" Type="http://schemas.openxmlformats.org/officeDocument/2006/relationships/image" Target="../media/image73.png"/><Relationship Id="rId10" Type="http://schemas.openxmlformats.org/officeDocument/2006/relationships/image" Target="../media/image76.png"/><Relationship Id="rId4" Type="http://schemas.openxmlformats.org/officeDocument/2006/relationships/image" Target="../media/image72.jpeg"/><Relationship Id="rId9" Type="http://schemas.openxmlformats.org/officeDocument/2006/relationships/image" Target="../media/image7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5.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106.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5.xml"/><Relationship Id="rId1" Type="http://schemas.openxmlformats.org/officeDocument/2006/relationships/slideLayout" Target="../slideLayouts/slideLayout106.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05.xml"/><Relationship Id="rId4" Type="http://schemas.openxmlformats.org/officeDocument/2006/relationships/image" Target="../media/image81.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6.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106.xml"/><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10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5.xml"/></Relationships>
</file>

<file path=ppt/slides/_rels/slide5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41.xml"/><Relationship Id="rId7" Type="http://schemas.openxmlformats.org/officeDocument/2006/relationships/image" Target="../media/image60.png"/><Relationship Id="rId2" Type="http://schemas.openxmlformats.org/officeDocument/2006/relationships/slideLayout" Target="../slideLayouts/slideLayout116.xml"/><Relationship Id="rId1" Type="http://schemas.openxmlformats.org/officeDocument/2006/relationships/themeOverride" Target="../theme/themeOverride3.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44.jpeg"/></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2.xml"/><Relationship Id="rId1" Type="http://schemas.openxmlformats.org/officeDocument/2006/relationships/slideLayout" Target="../slideLayouts/slideLayout10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6.xml"/><Relationship Id="rId1" Type="http://schemas.openxmlformats.org/officeDocument/2006/relationships/themeOverride" Target="../theme/themeOverride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6.xml"/><Relationship Id="rId1" Type="http://schemas.openxmlformats.org/officeDocument/2006/relationships/themeOverride" Target="../theme/themeOverride5.xml"/><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88.png"/><Relationship Id="rId21" Type="http://schemas.openxmlformats.org/officeDocument/2006/relationships/image" Target="../media/image104.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jpeg"/><Relationship Id="rId2" Type="http://schemas.openxmlformats.org/officeDocument/2006/relationships/notesSlide" Target="../notesSlides/notesSlide47.xml"/><Relationship Id="rId16" Type="http://schemas.openxmlformats.org/officeDocument/2006/relationships/image" Target="../media/image99.png"/><Relationship Id="rId20" Type="http://schemas.openxmlformats.org/officeDocument/2006/relationships/image" Target="../media/image103.wmf"/><Relationship Id="rId1" Type="http://schemas.openxmlformats.org/officeDocument/2006/relationships/slideLayout" Target="../slideLayouts/slideLayout141.xml"/><Relationship Id="rId6" Type="http://schemas.openxmlformats.org/officeDocument/2006/relationships/hyperlink" Target="http://ilp-www.mit.edu/default.a4d" TargetMode="External"/><Relationship Id="rId11" Type="http://schemas.openxmlformats.org/officeDocument/2006/relationships/image" Target="../media/image94.png"/><Relationship Id="rId5" Type="http://schemas.openxmlformats.org/officeDocument/2006/relationships/image" Target="../media/image89.png"/><Relationship Id="rId15" Type="http://schemas.openxmlformats.org/officeDocument/2006/relationships/image" Target="../media/image98.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hyperlink" Target="http://entrepreneurship.mit.edu/index.php" TargetMode="External"/><Relationship Id="rId9" Type="http://schemas.openxmlformats.org/officeDocument/2006/relationships/image" Target="../media/image92.png"/><Relationship Id="rId1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8.xml"/><Relationship Id="rId1" Type="http://schemas.openxmlformats.org/officeDocument/2006/relationships/slideLayout" Target="../slideLayouts/slideLayout14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12.jpeg"/><Relationship Id="rId2" Type="http://schemas.openxmlformats.org/officeDocument/2006/relationships/slideLayout" Target="../slideLayouts/slideLayout46.xml"/><Relationship Id="rId1" Type="http://schemas.openxmlformats.org/officeDocument/2006/relationships/themeOverride" Target="../theme/themeOverride6.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41.xml"/><Relationship Id="rId1" Type="http://schemas.openxmlformats.org/officeDocument/2006/relationships/themeOverride" Target="../theme/themeOverride7.xml"/><Relationship Id="rId5" Type="http://schemas.openxmlformats.org/officeDocument/2006/relationships/image" Target="../media/image114.jpeg"/><Relationship Id="rId4" Type="http://schemas.openxmlformats.org/officeDocument/2006/relationships/image" Target="../media/image113.png"/></Relationships>
</file>

<file path=ppt/slides/_rels/slide68.xml.rels><?xml version="1.0" encoding="UTF-8" standalone="yes"?>
<Relationships xmlns="http://schemas.openxmlformats.org/package/2006/relationships"><Relationship Id="rId3" Type="http://schemas.openxmlformats.org/officeDocument/2006/relationships/hyperlink" Target="http://imagingventures.media.mit.edu" TargetMode="External"/><Relationship Id="rId2" Type="http://schemas.openxmlformats.org/officeDocument/2006/relationships/notesSlide" Target="../notesSlides/notesSlide51.xml"/><Relationship Id="rId1" Type="http://schemas.openxmlformats.org/officeDocument/2006/relationships/slideLayout" Target="../slideLayouts/slideLayout140.xml"/><Relationship Id="rId4" Type="http://schemas.openxmlformats.org/officeDocument/2006/relationships/image" Target="../media/image115.png"/></Relationships>
</file>

<file path=ppt/slides/_rels/slide69.x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hyperlink" Target="http://edboyden.org/" TargetMode="External"/><Relationship Id="rId7" Type="http://schemas.openxmlformats.org/officeDocument/2006/relationships/image" Target="../media/image116.png"/><Relationship Id="rId2" Type="http://schemas.openxmlformats.org/officeDocument/2006/relationships/notesSlide" Target="../notesSlides/notesSlide52.xml"/><Relationship Id="rId1" Type="http://schemas.openxmlformats.org/officeDocument/2006/relationships/slideLayout" Target="../slideLayouts/slideLayout141.xml"/><Relationship Id="rId6" Type="http://schemas.openxmlformats.org/officeDocument/2006/relationships/hyperlink" Target="mailto:jpbonsen@alum.mit.edu" TargetMode="External"/><Relationship Id="rId5" Type="http://schemas.openxmlformats.org/officeDocument/2006/relationships/hyperlink" Target="http://alum.mit.edu/www/jpbonsen" TargetMode="External"/><Relationship Id="rId4" Type="http://schemas.openxmlformats.org/officeDocument/2006/relationships/hyperlink" Target="http://cameraculture.media.mit.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90.xml"/><Relationship Id="rId1" Type="http://schemas.openxmlformats.org/officeDocument/2006/relationships/themeOverride" Target="../theme/themeOverride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1.xml"/></Relationships>
</file>

<file path=ppt/slides/_rels/slide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6.xml"/><Relationship Id="rId1" Type="http://schemas.openxmlformats.org/officeDocument/2006/relationships/slideLayout" Target="../slideLayouts/slideLayout141.xml"/><Relationship Id="rId4" Type="http://schemas.openxmlformats.org/officeDocument/2006/relationships/hyperlink" Target="http://mit-libraries.net/blog/wp-images/rogers1869sm.jpg"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6.png"/><Relationship Id="rId18" Type="http://schemas.openxmlformats.org/officeDocument/2006/relationships/hyperlink" Target="http://www.avid.com/index.html" TargetMode="External"/><Relationship Id="rId26" Type="http://schemas.openxmlformats.org/officeDocument/2006/relationships/image" Target="../media/image135.png"/><Relationship Id="rId3" Type="http://schemas.openxmlformats.org/officeDocument/2006/relationships/image" Target="../media/image119.png"/><Relationship Id="rId21" Type="http://schemas.openxmlformats.org/officeDocument/2006/relationships/image" Target="../media/image132.png"/><Relationship Id="rId7" Type="http://schemas.openxmlformats.org/officeDocument/2006/relationships/image" Target="../media/image122.png"/><Relationship Id="rId12" Type="http://schemas.openxmlformats.org/officeDocument/2006/relationships/hyperlink" Target="http://www.genentech.com/gene/" TargetMode="External"/><Relationship Id="rId17" Type="http://schemas.openxmlformats.org/officeDocument/2006/relationships/image" Target="../media/image129.png"/><Relationship Id="rId25" Type="http://schemas.openxmlformats.org/officeDocument/2006/relationships/image" Target="../media/image134.png"/><Relationship Id="rId2" Type="http://schemas.openxmlformats.org/officeDocument/2006/relationships/notesSlide" Target="../notesSlides/notesSlide57.xml"/><Relationship Id="rId16" Type="http://schemas.openxmlformats.org/officeDocument/2006/relationships/image" Target="../media/image128.png"/><Relationship Id="rId20" Type="http://schemas.openxmlformats.org/officeDocument/2006/relationships/image" Target="../media/image131.png"/><Relationship Id="rId1" Type="http://schemas.openxmlformats.org/officeDocument/2006/relationships/slideLayout" Target="../slideLayouts/slideLayout145.xml"/><Relationship Id="rId6" Type="http://schemas.openxmlformats.org/officeDocument/2006/relationships/hyperlink" Target="http://www.hp.com/Redirect/gw/useng_welcome/logo/=http:/welcome.hp.com/country/us/eng/welcome.htm" TargetMode="External"/><Relationship Id="rId11" Type="http://schemas.openxmlformats.org/officeDocument/2006/relationships/image" Target="../media/image125.png"/><Relationship Id="rId24" Type="http://schemas.openxmlformats.org/officeDocument/2006/relationships/hyperlink" Target="http://www.aspentech.com/index.cfm" TargetMode="External"/><Relationship Id="rId5" Type="http://schemas.openxmlformats.org/officeDocument/2006/relationships/image" Target="../media/image121.png"/><Relationship Id="rId15" Type="http://schemas.openxmlformats.org/officeDocument/2006/relationships/image" Target="../media/image127.png"/><Relationship Id="rId23" Type="http://schemas.openxmlformats.org/officeDocument/2006/relationships/image" Target="../media/image133.png"/><Relationship Id="rId10" Type="http://schemas.openxmlformats.org/officeDocument/2006/relationships/image" Target="../media/image124.png"/><Relationship Id="rId19" Type="http://schemas.openxmlformats.org/officeDocument/2006/relationships/image" Target="../media/image130.png"/><Relationship Id="rId4" Type="http://schemas.openxmlformats.org/officeDocument/2006/relationships/image" Target="../media/image120.png"/><Relationship Id="rId9" Type="http://schemas.openxmlformats.org/officeDocument/2006/relationships/hyperlink" Target="http://www.lotus.com/www.ibm.com/software" TargetMode="External"/><Relationship Id="rId14" Type="http://schemas.openxmlformats.org/officeDocument/2006/relationships/hyperlink" Target="/" TargetMode="External"/><Relationship Id="rId22" Type="http://schemas.openxmlformats.org/officeDocument/2006/relationships/hyperlink" Target="http://www.campbellsoup.com/OurBrands/rwhite.cfm" TargetMode="External"/><Relationship Id="rId27" Type="http://schemas.openxmlformats.org/officeDocument/2006/relationships/image" Target="../media/image136.png"/></Relationships>
</file>

<file path=ppt/slides/_rels/slide75.xml.rels><?xml version="1.0" encoding="UTF-8" standalone="yes"?>
<Relationships xmlns="http://schemas.openxmlformats.org/package/2006/relationships"><Relationship Id="rId3" Type="http://schemas.openxmlformats.org/officeDocument/2006/relationships/hyperlink" Target="http://www.mit100k.org/" TargetMode="External"/><Relationship Id="rId2" Type="http://schemas.openxmlformats.org/officeDocument/2006/relationships/notesSlide" Target="../notesSlides/notesSlide58.xml"/><Relationship Id="rId1" Type="http://schemas.openxmlformats.org/officeDocument/2006/relationships/slideLayout" Target="../slideLayouts/slideLayout141.xml"/><Relationship Id="rId4" Type="http://schemas.openxmlformats.org/officeDocument/2006/relationships/hyperlink" Target="http://web.mit.edu/ideas"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hyperlink" Target="http://www.frictionless.com/" TargetMode="External"/><Relationship Id="rId18" Type="http://schemas.openxmlformats.org/officeDocument/2006/relationships/image" Target="../media/image145.png"/><Relationship Id="rId26" Type="http://schemas.openxmlformats.org/officeDocument/2006/relationships/image" Target="../media/image153.png"/><Relationship Id="rId3" Type="http://schemas.openxmlformats.org/officeDocument/2006/relationships/hyperlink" Target="http://www.centrata.com/" TargetMode="External"/><Relationship Id="rId21" Type="http://schemas.openxmlformats.org/officeDocument/2006/relationships/image" Target="../media/image148.png"/><Relationship Id="rId34" Type="http://schemas.openxmlformats.org/officeDocument/2006/relationships/image" Target="../media/image96.png"/><Relationship Id="rId7" Type="http://schemas.openxmlformats.org/officeDocument/2006/relationships/hyperlink" Target="http://www.molecularware.com/" TargetMode="External"/><Relationship Id="rId12" Type="http://schemas.openxmlformats.org/officeDocument/2006/relationships/image" Target="../media/image141.png"/><Relationship Id="rId17" Type="http://schemas.openxmlformats.org/officeDocument/2006/relationships/image" Target="../media/image144.png"/><Relationship Id="rId25" Type="http://schemas.openxmlformats.org/officeDocument/2006/relationships/image" Target="../media/image152.png"/><Relationship Id="rId33" Type="http://schemas.openxmlformats.org/officeDocument/2006/relationships/image" Target="../media/image160.png"/><Relationship Id="rId2" Type="http://schemas.openxmlformats.org/officeDocument/2006/relationships/notesSlide" Target="../notesSlides/notesSlide59.xml"/><Relationship Id="rId16" Type="http://schemas.openxmlformats.org/officeDocument/2006/relationships/image" Target="../media/image143.png"/><Relationship Id="rId20" Type="http://schemas.openxmlformats.org/officeDocument/2006/relationships/image" Target="../media/image147.png"/><Relationship Id="rId29" Type="http://schemas.openxmlformats.org/officeDocument/2006/relationships/image" Target="../media/image156.png"/><Relationship Id="rId1" Type="http://schemas.openxmlformats.org/officeDocument/2006/relationships/slideLayout" Target="../slideLayouts/slideLayout141.xml"/><Relationship Id="rId6" Type="http://schemas.openxmlformats.org/officeDocument/2006/relationships/image" Target="../media/image138.png"/><Relationship Id="rId11" Type="http://schemas.openxmlformats.org/officeDocument/2006/relationships/hyperlink" Target="http://www.directhit.com/" TargetMode="External"/><Relationship Id="rId24" Type="http://schemas.openxmlformats.org/officeDocument/2006/relationships/image" Target="../media/image151.png"/><Relationship Id="rId32" Type="http://schemas.openxmlformats.org/officeDocument/2006/relationships/image" Target="../media/image159.png"/><Relationship Id="rId5" Type="http://schemas.openxmlformats.org/officeDocument/2006/relationships/hyperlink" Target="http://www.vectrasense.com/" TargetMode="External"/><Relationship Id="rId15" Type="http://schemas.openxmlformats.org/officeDocument/2006/relationships/hyperlink" Target="http://www.nanowave.com/" TargetMode="External"/><Relationship Id="rId23" Type="http://schemas.openxmlformats.org/officeDocument/2006/relationships/image" Target="../media/image150.png"/><Relationship Id="rId28" Type="http://schemas.openxmlformats.org/officeDocument/2006/relationships/image" Target="../media/image155.png"/><Relationship Id="rId10" Type="http://schemas.openxmlformats.org/officeDocument/2006/relationships/image" Target="../media/image140.png"/><Relationship Id="rId19" Type="http://schemas.openxmlformats.org/officeDocument/2006/relationships/image" Target="../media/image146.png"/><Relationship Id="rId31" Type="http://schemas.openxmlformats.org/officeDocument/2006/relationships/image" Target="../media/image158.png"/><Relationship Id="rId4" Type="http://schemas.openxmlformats.org/officeDocument/2006/relationships/image" Target="../media/image137.jpeg"/><Relationship Id="rId9" Type="http://schemas.openxmlformats.org/officeDocument/2006/relationships/hyperlink" Target="http://www.akamai.com/" TargetMode="External"/><Relationship Id="rId14" Type="http://schemas.openxmlformats.org/officeDocument/2006/relationships/image" Target="../media/image142.jpeg"/><Relationship Id="rId22" Type="http://schemas.openxmlformats.org/officeDocument/2006/relationships/image" Target="../media/image149.png"/><Relationship Id="rId27" Type="http://schemas.openxmlformats.org/officeDocument/2006/relationships/image" Target="../media/image154.png"/><Relationship Id="rId30" Type="http://schemas.openxmlformats.org/officeDocument/2006/relationships/image" Target="../media/image157.png"/></Relationships>
</file>

<file path=ppt/slides/_rels/slide77.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88.png"/><Relationship Id="rId21" Type="http://schemas.openxmlformats.org/officeDocument/2006/relationships/image" Target="../media/image104.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jpeg"/><Relationship Id="rId2" Type="http://schemas.openxmlformats.org/officeDocument/2006/relationships/notesSlide" Target="../notesSlides/notesSlide60.xml"/><Relationship Id="rId16" Type="http://schemas.openxmlformats.org/officeDocument/2006/relationships/image" Target="../media/image99.png"/><Relationship Id="rId20" Type="http://schemas.openxmlformats.org/officeDocument/2006/relationships/image" Target="../media/image103.wmf"/><Relationship Id="rId1" Type="http://schemas.openxmlformats.org/officeDocument/2006/relationships/slideLayout" Target="../slideLayouts/slideLayout141.xml"/><Relationship Id="rId6" Type="http://schemas.openxmlformats.org/officeDocument/2006/relationships/hyperlink" Target="http://ilp-www.mit.edu/default.a4d" TargetMode="External"/><Relationship Id="rId11" Type="http://schemas.openxmlformats.org/officeDocument/2006/relationships/image" Target="../media/image94.png"/><Relationship Id="rId5" Type="http://schemas.openxmlformats.org/officeDocument/2006/relationships/image" Target="../media/image89.png"/><Relationship Id="rId15" Type="http://schemas.openxmlformats.org/officeDocument/2006/relationships/image" Target="../media/image98.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hyperlink" Target="http://entrepreneurship.mit.edu/index.php" TargetMode="External"/><Relationship Id="rId9" Type="http://schemas.openxmlformats.org/officeDocument/2006/relationships/image" Target="../media/image92.png"/><Relationship Id="rId14" Type="http://schemas.openxmlformats.org/officeDocument/2006/relationships/image" Target="../media/image97.png"/></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1.xml"/><Relationship Id="rId1" Type="http://schemas.openxmlformats.org/officeDocument/2006/relationships/slideLayout" Target="../slideLayouts/slideLayout14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79.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oleObject" Target="../embeddings/oleObject3.bin"/><Relationship Id="rId3" Type="http://schemas.openxmlformats.org/officeDocument/2006/relationships/slideLayout" Target="../slideLayouts/slideLayout69.xml"/><Relationship Id="rId7" Type="http://schemas.openxmlformats.org/officeDocument/2006/relationships/image" Target="../media/image114.jpeg"/><Relationship Id="rId12" Type="http://schemas.openxmlformats.org/officeDocument/2006/relationships/image" Target="../media/image162.wmf"/><Relationship Id="rId2" Type="http://schemas.openxmlformats.org/officeDocument/2006/relationships/vmlDrawing" Target="../drawings/vmlDrawing1.vml"/><Relationship Id="rId16" Type="http://schemas.openxmlformats.org/officeDocument/2006/relationships/image" Target="../media/image164.wmf"/><Relationship Id="rId1" Type="http://schemas.openxmlformats.org/officeDocument/2006/relationships/themeOverride" Target="../theme/themeOverride8.xml"/><Relationship Id="rId6" Type="http://schemas.openxmlformats.org/officeDocument/2006/relationships/image" Target="../media/image113.png"/><Relationship Id="rId11" Type="http://schemas.openxmlformats.org/officeDocument/2006/relationships/oleObject" Target="../embeddings/oleObject2.bin"/><Relationship Id="rId5" Type="http://schemas.openxmlformats.org/officeDocument/2006/relationships/image" Target="../media/image165.emf"/><Relationship Id="rId15" Type="http://schemas.openxmlformats.org/officeDocument/2006/relationships/oleObject" Target="../embeddings/oleObject4.bin"/><Relationship Id="rId10" Type="http://schemas.openxmlformats.org/officeDocument/2006/relationships/image" Target="../media/image161.wmf"/><Relationship Id="rId4" Type="http://schemas.openxmlformats.org/officeDocument/2006/relationships/notesSlide" Target="../notesSlides/notesSlide62.xml"/><Relationship Id="rId9" Type="http://schemas.openxmlformats.org/officeDocument/2006/relationships/oleObject" Target="../embeddings/oleObject1.bin"/><Relationship Id="rId14" Type="http://schemas.openxmlformats.org/officeDocument/2006/relationships/image" Target="../media/image163.wmf"/></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8.xml"/><Relationship Id="rId1" Type="http://schemas.openxmlformats.org/officeDocument/2006/relationships/themeOverride" Target="../theme/themeOverride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0" y="0"/>
            <a:ext cx="92202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181251" name="Rectangle 3"/>
          <p:cNvSpPr>
            <a:spLocks noChangeArrowheads="1"/>
          </p:cNvSpPr>
          <p:nvPr/>
        </p:nvSpPr>
        <p:spPr bwMode="auto">
          <a:xfrm>
            <a:off x="685800" y="2438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a:solidFill>
                  <a:srgbClr val="FFFFFF"/>
                </a:solidFill>
                <a:latin typeface="Arial" pitchFamily="34" charset="0"/>
              </a:rPr>
              <a:t>Camera Culture</a:t>
            </a:r>
          </a:p>
        </p:txBody>
      </p:sp>
      <p:sp>
        <p:nvSpPr>
          <p:cNvPr id="181252" name="Rectangle 4"/>
          <p:cNvSpPr>
            <a:spLocks noChangeArrowheads="1"/>
          </p:cNvSpPr>
          <p:nvPr/>
        </p:nvSpPr>
        <p:spPr bwMode="auto">
          <a:xfrm>
            <a:off x="1371600" y="40386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solidFill>
                  <a:srgbClr val="FFFFFF"/>
                </a:solidFill>
                <a:latin typeface="Arial" pitchFamily="34" charset="0"/>
              </a:rPr>
              <a:t>Ramesh  Raskar</a:t>
            </a:r>
          </a:p>
        </p:txBody>
      </p:sp>
      <p:pic>
        <p:nvPicPr>
          <p:cNvPr id="1812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
            <a:ext cx="9144000" cy="59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990600" y="4724400"/>
            <a:ext cx="17526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1255" name="Rectangle 6"/>
          <p:cNvSpPr>
            <a:spLocks noChangeArrowheads="1"/>
          </p:cNvSpPr>
          <p:nvPr/>
        </p:nvSpPr>
        <p:spPr bwMode="auto">
          <a:xfrm>
            <a:off x="990600" y="5638800"/>
            <a:ext cx="1524000" cy="2286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181256" name="Text Box 7"/>
          <p:cNvSpPr txBox="1">
            <a:spLocks noChangeArrowheads="1"/>
          </p:cNvSpPr>
          <p:nvPr/>
        </p:nvSpPr>
        <p:spPr bwMode="auto">
          <a:xfrm>
            <a:off x="873137" y="5638839"/>
            <a:ext cx="32704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3600">
                <a:solidFill>
                  <a:srgbClr val="FFFFFF"/>
                </a:solidFill>
                <a:latin typeface="Berlin Sans FB" pitchFamily="34" charset="0"/>
              </a:rPr>
              <a:t>Camera Culture</a:t>
            </a:r>
          </a:p>
        </p:txBody>
      </p:sp>
      <p:sp>
        <p:nvSpPr>
          <p:cNvPr id="181257" name="Text Box 7"/>
          <p:cNvSpPr txBox="1">
            <a:spLocks noChangeArrowheads="1"/>
          </p:cNvSpPr>
          <p:nvPr/>
        </p:nvSpPr>
        <p:spPr bwMode="auto">
          <a:xfrm>
            <a:off x="898555" y="6181765"/>
            <a:ext cx="2048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a:solidFill>
                  <a:srgbClr val="FFFFFF"/>
                </a:solidFill>
                <a:latin typeface="Calibri" pitchFamily="34" charset="0"/>
              </a:rPr>
              <a:t>MIT Media Lab</a:t>
            </a:r>
          </a:p>
        </p:txBody>
      </p:sp>
      <p:sp>
        <p:nvSpPr>
          <p:cNvPr id="181258" name="Text Box 7"/>
          <p:cNvSpPr txBox="1">
            <a:spLocks noChangeArrowheads="1"/>
          </p:cNvSpPr>
          <p:nvPr/>
        </p:nvSpPr>
        <p:spPr bwMode="auto">
          <a:xfrm>
            <a:off x="920750" y="5195927"/>
            <a:ext cx="27056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3200">
                <a:solidFill>
                  <a:srgbClr val="FFFFFF"/>
                </a:solidFill>
                <a:latin typeface="Calibri" pitchFamily="34" charset="0"/>
              </a:rPr>
              <a:t>Ramesh Raskar</a:t>
            </a:r>
          </a:p>
        </p:txBody>
      </p:sp>
      <p:sp>
        <p:nvSpPr>
          <p:cNvPr id="181259" name="Text Box 7"/>
          <p:cNvSpPr txBox="1">
            <a:spLocks noChangeArrowheads="1"/>
          </p:cNvSpPr>
          <p:nvPr/>
        </p:nvSpPr>
        <p:spPr bwMode="auto">
          <a:xfrm>
            <a:off x="5867401" y="5207039"/>
            <a:ext cx="30264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3200">
                <a:solidFill>
                  <a:srgbClr val="FFFFFF"/>
                </a:solidFill>
                <a:latin typeface="Calibri" pitchFamily="34" charset="0"/>
              </a:rPr>
              <a:t>http://raskar.info</a:t>
            </a: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5108575" y="1441450"/>
            <a:ext cx="73025" cy="2497138"/>
          </a:xfrm>
          <a:prstGeom prst="rect">
            <a:avLst/>
          </a:prstGeom>
          <a:solidFill>
            <a:schemeClr val="accent5">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a:solidFill>
                <a:prstClr val="white"/>
              </a:solidFill>
            </a:endParaRPr>
          </a:p>
        </p:txBody>
      </p:sp>
      <p:sp>
        <p:nvSpPr>
          <p:cNvPr id="6" name="Rectangle 5"/>
          <p:cNvSpPr/>
          <p:nvPr/>
        </p:nvSpPr>
        <p:spPr>
          <a:xfrm>
            <a:off x="0" y="5075238"/>
            <a:ext cx="1738313" cy="1782762"/>
          </a:xfrm>
          <a:prstGeom prst="rect">
            <a:avLst/>
          </a:prstGeom>
          <a:solidFill>
            <a:schemeClr val="accent5">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a:solidFill>
                <a:prstClr val="white"/>
              </a:solidFill>
            </a:endParaRPr>
          </a:p>
        </p:txBody>
      </p:sp>
      <p:sp>
        <p:nvSpPr>
          <p:cNvPr id="7" name="TextBox 6"/>
          <p:cNvSpPr txBox="1"/>
          <p:nvPr/>
        </p:nvSpPr>
        <p:spPr>
          <a:xfrm>
            <a:off x="0" y="4746625"/>
            <a:ext cx="1447800" cy="338138"/>
          </a:xfrm>
          <a:prstGeom prst="rect">
            <a:avLst/>
          </a:prstGeom>
          <a:noFill/>
        </p:spPr>
        <p:txBody>
          <a:bodyPr>
            <a:spAutoFit/>
          </a:bodyPr>
          <a:lstStyle/>
          <a:p>
            <a:pPr eaLnBrk="1" fontAlgn="auto" hangingPunct="1">
              <a:spcBef>
                <a:spcPts val="0"/>
              </a:spcBef>
              <a:spcAft>
                <a:spcPts val="0"/>
              </a:spcAft>
              <a:defRPr/>
            </a:pPr>
            <a:r>
              <a:rPr lang="en-US" sz="1600" dirty="0">
                <a:solidFill>
                  <a:prstClr val="black"/>
                </a:solidFill>
                <a:latin typeface="Calibri"/>
              </a:rPr>
              <a:t>Streak Photo</a:t>
            </a:r>
          </a:p>
        </p:txBody>
      </p:sp>
      <p:cxnSp>
        <p:nvCxnSpPr>
          <p:cNvPr id="10" name="Straight Arrow Connector 9"/>
          <p:cNvCxnSpPr/>
          <p:nvPr/>
        </p:nvCxnSpPr>
        <p:spPr>
          <a:xfrm rot="5400000" flipH="1" flipV="1">
            <a:off x="2499519" y="2702719"/>
            <a:ext cx="3276600" cy="1935162"/>
          </a:xfrm>
          <a:prstGeom prst="straightConnector1">
            <a:avLst/>
          </a:prstGeom>
          <a:ln w="127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200025" y="5727700"/>
            <a:ext cx="777875" cy="1211263"/>
          </a:xfrm>
          <a:custGeom>
            <a:avLst/>
            <a:gdLst>
              <a:gd name="connsiteX0" fmla="*/ 837323 w 931917"/>
              <a:gd name="connsiteY0" fmla="*/ 0 h 1450428"/>
              <a:gd name="connsiteX1" fmla="*/ 406399 w 931917"/>
              <a:gd name="connsiteY1" fmla="*/ 283779 h 1450428"/>
              <a:gd name="connsiteX2" fmla="*/ 143641 w 931917"/>
              <a:gd name="connsiteY2" fmla="*/ 588579 h 1450428"/>
              <a:gd name="connsiteX3" fmla="*/ 17517 w 931917"/>
              <a:gd name="connsiteY3" fmla="*/ 830317 h 1450428"/>
              <a:gd name="connsiteX4" fmla="*/ 248744 w 931917"/>
              <a:gd name="connsiteY4" fmla="*/ 1103586 h 1450428"/>
              <a:gd name="connsiteX5" fmla="*/ 648137 w 931917"/>
              <a:gd name="connsiteY5" fmla="*/ 1345324 h 1450428"/>
              <a:gd name="connsiteX6" fmla="*/ 931917 w 931917"/>
              <a:gd name="connsiteY6" fmla="*/ 1450428 h 145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917" h="1450428">
                <a:moveTo>
                  <a:pt x="837323" y="0"/>
                </a:moveTo>
                <a:cubicBezTo>
                  <a:pt x="679668" y="92841"/>
                  <a:pt x="522013" y="185683"/>
                  <a:pt x="406399" y="283779"/>
                </a:cubicBezTo>
                <a:cubicBezTo>
                  <a:pt x="290785" y="381876"/>
                  <a:pt x="208455" y="497489"/>
                  <a:pt x="143641" y="588579"/>
                </a:cubicBezTo>
                <a:cubicBezTo>
                  <a:pt x="78827" y="679669"/>
                  <a:pt x="0" y="744483"/>
                  <a:pt x="17517" y="830317"/>
                </a:cubicBezTo>
                <a:cubicBezTo>
                  <a:pt x="35034" y="916152"/>
                  <a:pt x="143641" y="1017752"/>
                  <a:pt x="248744" y="1103586"/>
                </a:cubicBezTo>
                <a:cubicBezTo>
                  <a:pt x="353847" y="1189420"/>
                  <a:pt x="534275" y="1287517"/>
                  <a:pt x="648137" y="1345324"/>
                </a:cubicBezTo>
                <a:cubicBezTo>
                  <a:pt x="761999" y="1403131"/>
                  <a:pt x="931917" y="1450428"/>
                  <a:pt x="931917" y="1450428"/>
                </a:cubicBez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600">
              <a:solidFill>
                <a:prstClr val="black"/>
              </a:solidFill>
            </a:endParaRPr>
          </a:p>
        </p:txBody>
      </p:sp>
      <p:sp>
        <p:nvSpPr>
          <p:cNvPr id="17" name="Freeform 16"/>
          <p:cNvSpPr/>
          <p:nvPr/>
        </p:nvSpPr>
        <p:spPr>
          <a:xfrm>
            <a:off x="395288" y="4999038"/>
            <a:ext cx="865187" cy="1400175"/>
          </a:xfrm>
          <a:custGeom>
            <a:avLst/>
            <a:gdLst>
              <a:gd name="connsiteX0" fmla="*/ 837323 w 931917"/>
              <a:gd name="connsiteY0" fmla="*/ 0 h 1450428"/>
              <a:gd name="connsiteX1" fmla="*/ 406399 w 931917"/>
              <a:gd name="connsiteY1" fmla="*/ 283779 h 1450428"/>
              <a:gd name="connsiteX2" fmla="*/ 143641 w 931917"/>
              <a:gd name="connsiteY2" fmla="*/ 588579 h 1450428"/>
              <a:gd name="connsiteX3" fmla="*/ 17517 w 931917"/>
              <a:gd name="connsiteY3" fmla="*/ 830317 h 1450428"/>
              <a:gd name="connsiteX4" fmla="*/ 248744 w 931917"/>
              <a:gd name="connsiteY4" fmla="*/ 1103586 h 1450428"/>
              <a:gd name="connsiteX5" fmla="*/ 648137 w 931917"/>
              <a:gd name="connsiteY5" fmla="*/ 1345324 h 1450428"/>
              <a:gd name="connsiteX6" fmla="*/ 931917 w 931917"/>
              <a:gd name="connsiteY6" fmla="*/ 1450428 h 1450428"/>
              <a:gd name="connsiteX0" fmla="*/ 685800 w 931917"/>
              <a:gd name="connsiteY0" fmla="*/ 0 h 1526628"/>
              <a:gd name="connsiteX1" fmla="*/ 406399 w 931917"/>
              <a:gd name="connsiteY1" fmla="*/ 359979 h 1526628"/>
              <a:gd name="connsiteX2" fmla="*/ 143641 w 931917"/>
              <a:gd name="connsiteY2" fmla="*/ 664779 h 1526628"/>
              <a:gd name="connsiteX3" fmla="*/ 17517 w 931917"/>
              <a:gd name="connsiteY3" fmla="*/ 906517 h 1526628"/>
              <a:gd name="connsiteX4" fmla="*/ 248744 w 931917"/>
              <a:gd name="connsiteY4" fmla="*/ 1179786 h 1526628"/>
              <a:gd name="connsiteX5" fmla="*/ 648137 w 931917"/>
              <a:gd name="connsiteY5" fmla="*/ 1421524 h 1526628"/>
              <a:gd name="connsiteX6" fmla="*/ 931917 w 931917"/>
              <a:gd name="connsiteY6" fmla="*/ 1526628 h 1526628"/>
              <a:gd name="connsiteX0" fmla="*/ 685800 w 931917"/>
              <a:gd name="connsiteY0" fmla="*/ 0 h 1526628"/>
              <a:gd name="connsiteX1" fmla="*/ 304800 w 931917"/>
              <a:gd name="connsiteY1" fmla="*/ 304800 h 1526628"/>
              <a:gd name="connsiteX2" fmla="*/ 143641 w 931917"/>
              <a:gd name="connsiteY2" fmla="*/ 664779 h 1526628"/>
              <a:gd name="connsiteX3" fmla="*/ 17517 w 931917"/>
              <a:gd name="connsiteY3" fmla="*/ 906517 h 1526628"/>
              <a:gd name="connsiteX4" fmla="*/ 248744 w 931917"/>
              <a:gd name="connsiteY4" fmla="*/ 1179786 h 1526628"/>
              <a:gd name="connsiteX5" fmla="*/ 648137 w 931917"/>
              <a:gd name="connsiteY5" fmla="*/ 1421524 h 1526628"/>
              <a:gd name="connsiteX6" fmla="*/ 931917 w 931917"/>
              <a:gd name="connsiteY6" fmla="*/ 1526628 h 1526628"/>
              <a:gd name="connsiteX0" fmla="*/ 697040 w 943157"/>
              <a:gd name="connsiteY0" fmla="*/ 0 h 1526628"/>
              <a:gd name="connsiteX1" fmla="*/ 316040 w 943157"/>
              <a:gd name="connsiteY1" fmla="*/ 304800 h 1526628"/>
              <a:gd name="connsiteX2" fmla="*/ 87440 w 943157"/>
              <a:gd name="connsiteY2" fmla="*/ 685800 h 1526628"/>
              <a:gd name="connsiteX3" fmla="*/ 28757 w 943157"/>
              <a:gd name="connsiteY3" fmla="*/ 906517 h 1526628"/>
              <a:gd name="connsiteX4" fmla="*/ 259984 w 943157"/>
              <a:gd name="connsiteY4" fmla="*/ 1179786 h 1526628"/>
              <a:gd name="connsiteX5" fmla="*/ 659377 w 943157"/>
              <a:gd name="connsiteY5" fmla="*/ 1421524 h 1526628"/>
              <a:gd name="connsiteX6" fmla="*/ 943157 w 943157"/>
              <a:gd name="connsiteY6" fmla="*/ 1526628 h 1526628"/>
              <a:gd name="connsiteX0" fmla="*/ 693683 w 939800"/>
              <a:gd name="connsiteY0" fmla="*/ 0 h 1526628"/>
              <a:gd name="connsiteX1" fmla="*/ 312683 w 939800"/>
              <a:gd name="connsiteY1" fmla="*/ 304800 h 1526628"/>
              <a:gd name="connsiteX2" fmla="*/ 84083 w 939800"/>
              <a:gd name="connsiteY2" fmla="*/ 685800 h 1526628"/>
              <a:gd name="connsiteX3" fmla="*/ 25400 w 939800"/>
              <a:gd name="connsiteY3" fmla="*/ 906517 h 1526628"/>
              <a:gd name="connsiteX4" fmla="*/ 236483 w 939800"/>
              <a:gd name="connsiteY4" fmla="*/ 1219200 h 1526628"/>
              <a:gd name="connsiteX5" fmla="*/ 656020 w 939800"/>
              <a:gd name="connsiteY5" fmla="*/ 1421524 h 1526628"/>
              <a:gd name="connsiteX6" fmla="*/ 939800 w 939800"/>
              <a:gd name="connsiteY6" fmla="*/ 1526628 h 1526628"/>
              <a:gd name="connsiteX0" fmla="*/ 693683 w 939800"/>
              <a:gd name="connsiteY0" fmla="*/ 0 h 1575238"/>
              <a:gd name="connsiteX1" fmla="*/ 312683 w 939800"/>
              <a:gd name="connsiteY1" fmla="*/ 304800 h 1575238"/>
              <a:gd name="connsiteX2" fmla="*/ 84083 w 939800"/>
              <a:gd name="connsiteY2" fmla="*/ 685800 h 1575238"/>
              <a:gd name="connsiteX3" fmla="*/ 25400 w 939800"/>
              <a:gd name="connsiteY3" fmla="*/ 906517 h 1575238"/>
              <a:gd name="connsiteX4" fmla="*/ 236483 w 939800"/>
              <a:gd name="connsiteY4" fmla="*/ 1219200 h 1575238"/>
              <a:gd name="connsiteX5" fmla="*/ 693682 w 939800"/>
              <a:gd name="connsiteY5" fmla="*/ 1524000 h 1575238"/>
              <a:gd name="connsiteX6" fmla="*/ 939800 w 939800"/>
              <a:gd name="connsiteY6" fmla="*/ 1526628 h 1575238"/>
              <a:gd name="connsiteX0" fmla="*/ 693683 w 998482"/>
              <a:gd name="connsiteY0" fmla="*/ 0 h 1676400"/>
              <a:gd name="connsiteX1" fmla="*/ 312683 w 998482"/>
              <a:gd name="connsiteY1" fmla="*/ 304800 h 1676400"/>
              <a:gd name="connsiteX2" fmla="*/ 84083 w 998482"/>
              <a:gd name="connsiteY2" fmla="*/ 685800 h 1676400"/>
              <a:gd name="connsiteX3" fmla="*/ 25400 w 998482"/>
              <a:gd name="connsiteY3" fmla="*/ 906517 h 1676400"/>
              <a:gd name="connsiteX4" fmla="*/ 236483 w 998482"/>
              <a:gd name="connsiteY4" fmla="*/ 1219200 h 1676400"/>
              <a:gd name="connsiteX5" fmla="*/ 693682 w 998482"/>
              <a:gd name="connsiteY5" fmla="*/ 1524000 h 1676400"/>
              <a:gd name="connsiteX6" fmla="*/ 998482 w 998482"/>
              <a:gd name="connsiteY6" fmla="*/ 1676400 h 1676400"/>
              <a:gd name="connsiteX0" fmla="*/ 680983 w 985782"/>
              <a:gd name="connsiteY0" fmla="*/ 0 h 1676400"/>
              <a:gd name="connsiteX1" fmla="*/ 299983 w 985782"/>
              <a:gd name="connsiteY1" fmla="*/ 304800 h 1676400"/>
              <a:gd name="connsiteX2" fmla="*/ 12700 w 985782"/>
              <a:gd name="connsiteY2" fmla="*/ 906517 h 1676400"/>
              <a:gd name="connsiteX3" fmla="*/ 223783 w 985782"/>
              <a:gd name="connsiteY3" fmla="*/ 1219200 h 1676400"/>
              <a:gd name="connsiteX4" fmla="*/ 680982 w 985782"/>
              <a:gd name="connsiteY4" fmla="*/ 1524000 h 1676400"/>
              <a:gd name="connsiteX5" fmla="*/ 985782 w 985782"/>
              <a:gd name="connsiteY5" fmla="*/ 1676400 h 1676400"/>
              <a:gd name="connsiteX0" fmla="*/ 731783 w 1036582"/>
              <a:gd name="connsiteY0" fmla="*/ 0 h 1676400"/>
              <a:gd name="connsiteX1" fmla="*/ 350783 w 1036582"/>
              <a:gd name="connsiteY1" fmla="*/ 304800 h 1676400"/>
              <a:gd name="connsiteX2" fmla="*/ 63500 w 1036582"/>
              <a:gd name="connsiteY2" fmla="*/ 906517 h 1676400"/>
              <a:gd name="connsiteX3" fmla="*/ 731782 w 1036582"/>
              <a:gd name="connsiteY3" fmla="*/ 1524000 h 1676400"/>
              <a:gd name="connsiteX4" fmla="*/ 1036582 w 1036582"/>
              <a:gd name="connsiteY4" fmla="*/ 1676400 h 167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582" h="1676400">
                <a:moveTo>
                  <a:pt x="731783" y="0"/>
                </a:moveTo>
                <a:cubicBezTo>
                  <a:pt x="574128" y="92841"/>
                  <a:pt x="462164" y="153714"/>
                  <a:pt x="350783" y="304800"/>
                </a:cubicBezTo>
                <a:cubicBezTo>
                  <a:pt x="239402" y="455886"/>
                  <a:pt x="0" y="703317"/>
                  <a:pt x="63500" y="906517"/>
                </a:cubicBezTo>
                <a:cubicBezTo>
                  <a:pt x="127000" y="1109717"/>
                  <a:pt x="569602" y="1395686"/>
                  <a:pt x="731782" y="1524000"/>
                </a:cubicBezTo>
                <a:cubicBezTo>
                  <a:pt x="858782" y="1600200"/>
                  <a:pt x="1036582" y="1676400"/>
                  <a:pt x="1036582" y="1676400"/>
                </a:cubicBezTo>
              </a:path>
            </a:pathLst>
          </a:custGeom>
          <a:ln w="381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600">
              <a:solidFill>
                <a:prstClr val="black"/>
              </a:solidFill>
            </a:endParaRPr>
          </a:p>
        </p:txBody>
      </p:sp>
      <p:grpSp>
        <p:nvGrpSpPr>
          <p:cNvPr id="2" name="Group 18"/>
          <p:cNvGrpSpPr/>
          <p:nvPr/>
        </p:nvGrpSpPr>
        <p:grpSpPr>
          <a:xfrm rot="21387645">
            <a:off x="1871651" y="4446132"/>
            <a:ext cx="852026" cy="583452"/>
            <a:chOff x="1014387" y="4035374"/>
            <a:chExt cx="1350861" cy="925045"/>
          </a:xfrm>
          <a:solidFill>
            <a:schemeClr val="accent1">
              <a:lumMod val="40000"/>
              <a:lumOff val="60000"/>
            </a:schemeClr>
          </a:solidFill>
        </p:grpSpPr>
        <p:sp>
          <p:nvSpPr>
            <p:cNvPr id="8" name="Rectangle 7"/>
            <p:cNvSpPr/>
            <p:nvPr/>
          </p:nvSpPr>
          <p:spPr>
            <a:xfrm rot="20116203">
              <a:off x="1014387" y="4198419"/>
              <a:ext cx="1295400" cy="762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a:solidFill>
                  <a:prstClr val="white"/>
                </a:solidFill>
              </a:endParaRPr>
            </a:p>
          </p:txBody>
        </p:sp>
        <p:sp>
          <p:nvSpPr>
            <p:cNvPr id="18" name="Rectangle 17"/>
            <p:cNvSpPr/>
            <p:nvPr/>
          </p:nvSpPr>
          <p:spPr>
            <a:xfrm rot="20116203" flipH="1">
              <a:off x="2248316" y="4035374"/>
              <a:ext cx="116932" cy="49283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a:solidFill>
                  <a:prstClr val="white"/>
                </a:solidFill>
              </a:endParaRPr>
            </a:p>
          </p:txBody>
        </p:sp>
      </p:grpSp>
      <p:cxnSp>
        <p:nvCxnSpPr>
          <p:cNvPr id="29" name="Straight Arrow Connector 28"/>
          <p:cNvCxnSpPr>
            <a:endCxn id="14" idx="7"/>
          </p:cNvCxnSpPr>
          <p:nvPr/>
        </p:nvCxnSpPr>
        <p:spPr>
          <a:xfrm rot="10800000" flipV="1">
            <a:off x="2608263" y="2008188"/>
            <a:ext cx="2522537" cy="1008062"/>
          </a:xfrm>
          <a:prstGeom prst="straightConnector1">
            <a:avLst/>
          </a:prstGeom>
          <a:ln w="12700">
            <a:solidFill>
              <a:schemeClr val="accent6">
                <a:lumMod val="60000"/>
                <a:lumOff val="4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4" idx="6"/>
          </p:cNvCxnSpPr>
          <p:nvPr/>
        </p:nvCxnSpPr>
        <p:spPr>
          <a:xfrm flipV="1">
            <a:off x="2635250" y="2870200"/>
            <a:ext cx="2470150" cy="207963"/>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0800000" flipV="1">
            <a:off x="2709863" y="2870200"/>
            <a:ext cx="2395537" cy="16906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52988" y="2184400"/>
            <a:ext cx="304800" cy="522288"/>
          </a:xfrm>
          <a:prstGeom prst="rect">
            <a:avLst/>
          </a:prstGeom>
          <a:noFill/>
        </p:spPr>
        <p:txBody>
          <a:bodyPr>
            <a:spAutoFit/>
          </a:bodyPr>
          <a:lstStyle/>
          <a:p>
            <a:pPr eaLnBrk="1" fontAlgn="auto" hangingPunct="1">
              <a:spcBef>
                <a:spcPts val="0"/>
              </a:spcBef>
              <a:spcAft>
                <a:spcPts val="0"/>
              </a:spcAft>
              <a:defRPr/>
            </a:pPr>
            <a:r>
              <a:rPr lang="en-US" sz="2800" dirty="0">
                <a:solidFill>
                  <a:srgbClr val="FF0000"/>
                </a:solidFill>
                <a:latin typeface="Calibri"/>
              </a:rPr>
              <a:t>L</a:t>
            </a:r>
          </a:p>
        </p:txBody>
      </p:sp>
      <p:sp>
        <p:nvSpPr>
          <p:cNvPr id="23" name="TextBox 22"/>
          <p:cNvSpPr txBox="1"/>
          <p:nvPr/>
        </p:nvSpPr>
        <p:spPr>
          <a:xfrm>
            <a:off x="4724400" y="1346200"/>
            <a:ext cx="304800" cy="522288"/>
          </a:xfrm>
          <a:prstGeom prst="rect">
            <a:avLst/>
          </a:prstGeom>
          <a:noFill/>
        </p:spPr>
        <p:txBody>
          <a:bodyPr>
            <a:spAutoFit/>
          </a:bodyPr>
          <a:lstStyle/>
          <a:p>
            <a:pPr eaLnBrk="1" fontAlgn="auto" hangingPunct="1">
              <a:spcBef>
                <a:spcPts val="0"/>
              </a:spcBef>
              <a:spcAft>
                <a:spcPts val="0"/>
              </a:spcAft>
              <a:defRPr/>
            </a:pPr>
            <a:r>
              <a:rPr lang="en-US" sz="2800" dirty="0">
                <a:solidFill>
                  <a:prstClr val="black"/>
                </a:solidFill>
                <a:latin typeface="Calibri"/>
              </a:rPr>
              <a:t>x</a:t>
            </a:r>
          </a:p>
        </p:txBody>
      </p:sp>
      <p:cxnSp>
        <p:nvCxnSpPr>
          <p:cNvPr id="27" name="Straight Arrow Connector 26"/>
          <p:cNvCxnSpPr/>
          <p:nvPr/>
        </p:nvCxnSpPr>
        <p:spPr>
          <a:xfrm rot="5400000">
            <a:off x="4877594" y="1694656"/>
            <a:ext cx="4572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572000" y="1455738"/>
            <a:ext cx="533400" cy="1587"/>
          </a:xfrm>
          <a:prstGeom prst="straightConnector1">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648200" y="965200"/>
            <a:ext cx="304800" cy="522288"/>
          </a:xfrm>
          <a:prstGeom prst="rect">
            <a:avLst/>
          </a:prstGeom>
          <a:noFill/>
        </p:spPr>
        <p:txBody>
          <a:bodyPr>
            <a:spAutoFit/>
          </a:bodyPr>
          <a:lstStyle/>
          <a:p>
            <a:pPr eaLnBrk="1" fontAlgn="auto" hangingPunct="1">
              <a:spcBef>
                <a:spcPts val="0"/>
              </a:spcBef>
              <a:spcAft>
                <a:spcPts val="0"/>
              </a:spcAft>
              <a:defRPr/>
            </a:pPr>
            <a:r>
              <a:rPr lang="en-US" sz="2800" dirty="0">
                <a:solidFill>
                  <a:prstClr val="black"/>
                </a:solidFill>
                <a:latin typeface="Calibri"/>
              </a:rPr>
              <a:t>z</a:t>
            </a:r>
          </a:p>
        </p:txBody>
      </p:sp>
      <p:sp>
        <p:nvSpPr>
          <p:cNvPr id="42" name="Freeform 41"/>
          <p:cNvSpPr/>
          <p:nvPr/>
        </p:nvSpPr>
        <p:spPr>
          <a:xfrm>
            <a:off x="1828800" y="1595438"/>
            <a:ext cx="771525" cy="1808162"/>
          </a:xfrm>
          <a:custGeom>
            <a:avLst/>
            <a:gdLst>
              <a:gd name="connsiteX0" fmla="*/ 0 w 705255"/>
              <a:gd name="connsiteY0" fmla="*/ 0 h 1867710"/>
              <a:gd name="connsiteX1" fmla="*/ 282102 w 705255"/>
              <a:gd name="connsiteY1" fmla="*/ 165370 h 1867710"/>
              <a:gd name="connsiteX2" fmla="*/ 457200 w 705255"/>
              <a:gd name="connsiteY2" fmla="*/ 486383 h 1867710"/>
              <a:gd name="connsiteX3" fmla="*/ 291829 w 705255"/>
              <a:gd name="connsiteY3" fmla="*/ 924127 h 1867710"/>
              <a:gd name="connsiteX4" fmla="*/ 690664 w 705255"/>
              <a:gd name="connsiteY4" fmla="*/ 1507787 h 1867710"/>
              <a:gd name="connsiteX5" fmla="*/ 379378 w 705255"/>
              <a:gd name="connsiteY5" fmla="*/ 1867710 h 1867710"/>
              <a:gd name="connsiteX0" fmla="*/ 27562 w 771458"/>
              <a:gd name="connsiteY0" fmla="*/ 0 h 1807723"/>
              <a:gd name="connsiteX1" fmla="*/ 309664 w 771458"/>
              <a:gd name="connsiteY1" fmla="*/ 165370 h 1807723"/>
              <a:gd name="connsiteX2" fmla="*/ 484762 w 771458"/>
              <a:gd name="connsiteY2" fmla="*/ 486383 h 1807723"/>
              <a:gd name="connsiteX3" fmla="*/ 319391 w 771458"/>
              <a:gd name="connsiteY3" fmla="*/ 924127 h 1807723"/>
              <a:gd name="connsiteX4" fmla="*/ 718226 w 771458"/>
              <a:gd name="connsiteY4" fmla="*/ 1507787 h 1807723"/>
              <a:gd name="connsiteX5" fmla="*/ 0 w 771458"/>
              <a:gd name="connsiteY5" fmla="*/ 1807723 h 18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458" h="1807723">
                <a:moveTo>
                  <a:pt x="27562" y="0"/>
                </a:moveTo>
                <a:cubicBezTo>
                  <a:pt x="130513" y="42153"/>
                  <a:pt x="233464" y="84306"/>
                  <a:pt x="309664" y="165370"/>
                </a:cubicBezTo>
                <a:cubicBezTo>
                  <a:pt x="385864" y="246434"/>
                  <a:pt x="483141" y="359924"/>
                  <a:pt x="484762" y="486383"/>
                </a:cubicBezTo>
                <a:cubicBezTo>
                  <a:pt x="486383" y="612842"/>
                  <a:pt x="280480" y="753893"/>
                  <a:pt x="319391" y="924127"/>
                </a:cubicBezTo>
                <a:cubicBezTo>
                  <a:pt x="358302" y="1094361"/>
                  <a:pt x="771458" y="1360521"/>
                  <a:pt x="718226" y="1507787"/>
                </a:cubicBezTo>
                <a:cubicBezTo>
                  <a:pt x="664994" y="1655053"/>
                  <a:pt x="0" y="1807723"/>
                  <a:pt x="0" y="1807723"/>
                </a:cubicBezTo>
              </a:path>
            </a:pathLst>
          </a:custGeom>
          <a:solidFill>
            <a:schemeClr val="bg2"/>
          </a:solidFill>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800">
              <a:solidFill>
                <a:prstClr val="black"/>
              </a:solidFill>
            </a:endParaRPr>
          </a:p>
        </p:txBody>
      </p:sp>
      <p:sp>
        <p:nvSpPr>
          <p:cNvPr id="22" name="TextBox 21"/>
          <p:cNvSpPr txBox="1"/>
          <p:nvPr/>
        </p:nvSpPr>
        <p:spPr>
          <a:xfrm>
            <a:off x="2209800" y="2794000"/>
            <a:ext cx="304800" cy="522288"/>
          </a:xfrm>
          <a:prstGeom prst="rect">
            <a:avLst/>
          </a:prstGeom>
          <a:noFill/>
        </p:spPr>
        <p:txBody>
          <a:bodyPr>
            <a:spAutoFit/>
          </a:bodyPr>
          <a:lstStyle/>
          <a:p>
            <a:pPr eaLnBrk="1" fontAlgn="auto" hangingPunct="1">
              <a:spcBef>
                <a:spcPts val="0"/>
              </a:spcBef>
              <a:spcAft>
                <a:spcPts val="0"/>
              </a:spcAft>
              <a:defRPr/>
            </a:pPr>
            <a:r>
              <a:rPr lang="en-US" sz="2800" dirty="0">
                <a:solidFill>
                  <a:prstClr val="black"/>
                </a:solidFill>
                <a:latin typeface="Calibri"/>
              </a:rPr>
              <a:t>s</a:t>
            </a:r>
          </a:p>
        </p:txBody>
      </p:sp>
      <p:sp>
        <p:nvSpPr>
          <p:cNvPr id="14" name="Oval 13"/>
          <p:cNvSpPr/>
          <p:nvPr/>
        </p:nvSpPr>
        <p:spPr>
          <a:xfrm>
            <a:off x="2455863" y="2989263"/>
            <a:ext cx="179387" cy="17938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a:solidFill>
                <a:prstClr val="white"/>
              </a:solidFill>
            </a:endParaRPr>
          </a:p>
        </p:txBody>
      </p:sp>
      <p:sp>
        <p:nvSpPr>
          <p:cNvPr id="15" name="Oval 14"/>
          <p:cNvSpPr/>
          <p:nvPr/>
        </p:nvSpPr>
        <p:spPr>
          <a:xfrm>
            <a:off x="2100263" y="2309813"/>
            <a:ext cx="177800" cy="17938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a:solidFill>
                <a:prstClr val="white"/>
              </a:solidFill>
            </a:endParaRPr>
          </a:p>
        </p:txBody>
      </p:sp>
      <p:sp>
        <p:nvSpPr>
          <p:cNvPr id="43" name="TextBox 42"/>
          <p:cNvSpPr txBox="1"/>
          <p:nvPr/>
        </p:nvSpPr>
        <p:spPr>
          <a:xfrm>
            <a:off x="2133600" y="1346200"/>
            <a:ext cx="304800" cy="522288"/>
          </a:xfrm>
          <a:prstGeom prst="rect">
            <a:avLst/>
          </a:prstGeom>
          <a:noFill/>
        </p:spPr>
        <p:txBody>
          <a:bodyPr>
            <a:spAutoFit/>
          </a:bodyPr>
          <a:lstStyle/>
          <a:p>
            <a:pPr eaLnBrk="1" fontAlgn="auto" hangingPunct="1">
              <a:spcBef>
                <a:spcPts val="0"/>
              </a:spcBef>
              <a:spcAft>
                <a:spcPts val="0"/>
              </a:spcAft>
              <a:defRPr/>
            </a:pPr>
            <a:r>
              <a:rPr lang="en-US" sz="2800" dirty="0">
                <a:solidFill>
                  <a:prstClr val="black"/>
                </a:solidFill>
                <a:latin typeface="Calibri"/>
              </a:rPr>
              <a:t>S</a:t>
            </a:r>
          </a:p>
        </p:txBody>
      </p:sp>
      <p:sp>
        <p:nvSpPr>
          <p:cNvPr id="45" name="Oval 44"/>
          <p:cNvSpPr/>
          <p:nvPr/>
        </p:nvSpPr>
        <p:spPr>
          <a:xfrm>
            <a:off x="5029200" y="1925638"/>
            <a:ext cx="177800" cy="1793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a:solidFill>
                <a:prstClr val="white"/>
              </a:solidFill>
            </a:endParaRPr>
          </a:p>
        </p:txBody>
      </p:sp>
      <p:sp>
        <p:nvSpPr>
          <p:cNvPr id="46" name="TextBox 45"/>
          <p:cNvSpPr txBox="1"/>
          <p:nvPr/>
        </p:nvSpPr>
        <p:spPr>
          <a:xfrm>
            <a:off x="1600200" y="3900488"/>
            <a:ext cx="1143000" cy="646112"/>
          </a:xfrm>
          <a:prstGeom prst="rect">
            <a:avLst/>
          </a:prstGeom>
          <a:noFill/>
        </p:spPr>
        <p:txBody>
          <a:bodyPr>
            <a:spAutoFit/>
          </a:bodyPr>
          <a:lstStyle/>
          <a:p>
            <a:pPr eaLnBrk="1" fontAlgn="auto" hangingPunct="1">
              <a:spcBef>
                <a:spcPts val="0"/>
              </a:spcBef>
              <a:spcAft>
                <a:spcPts val="0"/>
              </a:spcAft>
              <a:defRPr/>
            </a:pPr>
            <a:r>
              <a:rPr lang="en-US" sz="1800" dirty="0">
                <a:solidFill>
                  <a:prstClr val="black"/>
                </a:solidFill>
                <a:latin typeface="Calibri"/>
              </a:rPr>
              <a:t>Streak-camera</a:t>
            </a:r>
          </a:p>
        </p:txBody>
      </p:sp>
      <p:sp>
        <p:nvSpPr>
          <p:cNvPr id="47" name="TextBox 46"/>
          <p:cNvSpPr txBox="1"/>
          <p:nvPr/>
        </p:nvSpPr>
        <p:spPr>
          <a:xfrm>
            <a:off x="3581400" y="4546600"/>
            <a:ext cx="1143000" cy="646113"/>
          </a:xfrm>
          <a:prstGeom prst="rect">
            <a:avLst/>
          </a:prstGeom>
          <a:noFill/>
        </p:spPr>
        <p:txBody>
          <a:bodyPr>
            <a:spAutoFit/>
          </a:bodyPr>
          <a:lstStyle/>
          <a:p>
            <a:pPr eaLnBrk="1" fontAlgn="auto" hangingPunct="1">
              <a:spcBef>
                <a:spcPts val="0"/>
              </a:spcBef>
              <a:spcAft>
                <a:spcPts val="0"/>
              </a:spcAft>
              <a:defRPr/>
            </a:pPr>
            <a:r>
              <a:rPr lang="en-US" sz="1800" dirty="0">
                <a:solidFill>
                  <a:prstClr val="black"/>
                </a:solidFill>
                <a:latin typeface="Calibri"/>
              </a:rPr>
              <a:t>Laser beam</a:t>
            </a:r>
          </a:p>
        </p:txBody>
      </p:sp>
      <p:sp>
        <p:nvSpPr>
          <p:cNvPr id="48" name="TextBox 47"/>
          <p:cNvSpPr txBox="1"/>
          <p:nvPr/>
        </p:nvSpPr>
        <p:spPr>
          <a:xfrm>
            <a:off x="533400" y="3352800"/>
            <a:ext cx="1143000" cy="369888"/>
          </a:xfrm>
          <a:prstGeom prst="rect">
            <a:avLst/>
          </a:prstGeom>
          <a:noFill/>
        </p:spPr>
        <p:txBody>
          <a:bodyPr>
            <a:spAutoFit/>
          </a:bodyPr>
          <a:lstStyle/>
          <a:p>
            <a:pPr eaLnBrk="1" fontAlgn="auto" hangingPunct="1">
              <a:spcBef>
                <a:spcPts val="0"/>
              </a:spcBef>
              <a:spcAft>
                <a:spcPts val="0"/>
              </a:spcAft>
              <a:defRPr/>
            </a:pPr>
            <a:r>
              <a:rPr lang="en-US" sz="1800" dirty="0" err="1">
                <a:solidFill>
                  <a:srgbClr val="C00000"/>
                </a:solidFill>
                <a:latin typeface="Calibri"/>
              </a:rPr>
              <a:t>Occluder</a:t>
            </a:r>
            <a:endParaRPr lang="en-US" sz="1800" dirty="0">
              <a:solidFill>
                <a:srgbClr val="C00000"/>
              </a:solidFill>
              <a:latin typeface="Calibri"/>
            </a:endParaRPr>
          </a:p>
        </p:txBody>
      </p:sp>
      <p:cxnSp>
        <p:nvCxnSpPr>
          <p:cNvPr id="13" name="Straight Connector 12"/>
          <p:cNvCxnSpPr/>
          <p:nvPr/>
        </p:nvCxnSpPr>
        <p:spPr>
          <a:xfrm>
            <a:off x="1606550" y="3524250"/>
            <a:ext cx="174625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133600" y="4479925"/>
            <a:ext cx="304800" cy="523875"/>
          </a:xfrm>
          <a:prstGeom prst="rect">
            <a:avLst/>
          </a:prstGeom>
          <a:noFill/>
        </p:spPr>
        <p:txBody>
          <a:bodyPr>
            <a:spAutoFit/>
          </a:bodyPr>
          <a:lstStyle/>
          <a:p>
            <a:pPr eaLnBrk="1" fontAlgn="auto" hangingPunct="1">
              <a:spcBef>
                <a:spcPts val="0"/>
              </a:spcBef>
              <a:spcAft>
                <a:spcPts val="0"/>
              </a:spcAft>
              <a:defRPr/>
            </a:pPr>
            <a:r>
              <a:rPr lang="en-US" sz="2800" dirty="0">
                <a:solidFill>
                  <a:prstClr val="black"/>
                </a:solidFill>
                <a:latin typeface="Calibri"/>
              </a:rPr>
              <a:t>C</a:t>
            </a:r>
          </a:p>
        </p:txBody>
      </p:sp>
      <p:sp>
        <p:nvSpPr>
          <p:cNvPr id="50" name="TextBox 49"/>
          <p:cNvSpPr txBox="1"/>
          <p:nvPr/>
        </p:nvSpPr>
        <p:spPr>
          <a:xfrm>
            <a:off x="2895600" y="4775200"/>
            <a:ext cx="304800" cy="522288"/>
          </a:xfrm>
          <a:prstGeom prst="rect">
            <a:avLst/>
          </a:prstGeom>
          <a:noFill/>
        </p:spPr>
        <p:txBody>
          <a:bodyPr>
            <a:spAutoFit/>
          </a:bodyPr>
          <a:lstStyle/>
          <a:p>
            <a:pPr eaLnBrk="1" fontAlgn="auto" hangingPunct="1">
              <a:spcBef>
                <a:spcPts val="0"/>
              </a:spcBef>
              <a:spcAft>
                <a:spcPts val="0"/>
              </a:spcAft>
              <a:defRPr/>
            </a:pPr>
            <a:r>
              <a:rPr lang="en-US" sz="2800" dirty="0">
                <a:solidFill>
                  <a:prstClr val="black"/>
                </a:solidFill>
                <a:latin typeface="Calibri"/>
              </a:rPr>
              <a:t>B</a:t>
            </a:r>
          </a:p>
        </p:txBody>
      </p:sp>
      <p:sp>
        <p:nvSpPr>
          <p:cNvPr id="51" name="Oval 50"/>
          <p:cNvSpPr/>
          <p:nvPr/>
        </p:nvSpPr>
        <p:spPr>
          <a:xfrm>
            <a:off x="3124200" y="5156200"/>
            <a:ext cx="177800" cy="177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a:solidFill>
                <a:prstClr val="white"/>
              </a:solidFill>
            </a:endParaRPr>
          </a:p>
        </p:txBody>
      </p:sp>
      <p:sp>
        <p:nvSpPr>
          <p:cNvPr id="55" name="TextBox 54"/>
          <p:cNvSpPr txBox="1"/>
          <p:nvPr/>
        </p:nvSpPr>
        <p:spPr>
          <a:xfrm>
            <a:off x="3200400" y="5892800"/>
            <a:ext cx="3352800" cy="584200"/>
          </a:xfrm>
          <a:prstGeom prst="rect">
            <a:avLst/>
          </a:prstGeom>
          <a:noFill/>
        </p:spPr>
        <p:txBody>
          <a:bodyPr>
            <a:spAutoFit/>
          </a:bodyPr>
          <a:lstStyle/>
          <a:p>
            <a:pPr algn="ctr" eaLnBrk="1" fontAlgn="auto" hangingPunct="1">
              <a:spcBef>
                <a:spcPts val="0"/>
              </a:spcBef>
              <a:spcAft>
                <a:spcPts val="0"/>
              </a:spcAft>
              <a:defRPr/>
            </a:pPr>
            <a:r>
              <a:rPr lang="en-US" sz="3200" dirty="0">
                <a:solidFill>
                  <a:prstClr val="black"/>
                </a:solidFill>
                <a:latin typeface="Calibri"/>
              </a:rPr>
              <a:t>Echoes of Light</a:t>
            </a:r>
          </a:p>
        </p:txBody>
      </p:sp>
      <p:sp>
        <p:nvSpPr>
          <p:cNvPr id="57" name="Rectangle 56"/>
          <p:cNvSpPr/>
          <p:nvPr/>
        </p:nvSpPr>
        <p:spPr>
          <a:xfrm rot="1680000">
            <a:off x="2967038" y="5256213"/>
            <a:ext cx="228600" cy="533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8" name="TextBox 37"/>
          <p:cNvSpPr txBox="1"/>
          <p:nvPr/>
        </p:nvSpPr>
        <p:spPr>
          <a:xfrm>
            <a:off x="4038600" y="4191000"/>
            <a:ext cx="3352800" cy="584200"/>
          </a:xfrm>
          <a:prstGeom prst="rect">
            <a:avLst/>
          </a:prstGeom>
          <a:noFill/>
        </p:spPr>
        <p:txBody>
          <a:bodyPr>
            <a:spAutoFit/>
          </a:bodyPr>
          <a:lstStyle/>
          <a:p>
            <a:pPr algn="ctr" eaLnBrk="1" fontAlgn="auto" hangingPunct="1">
              <a:spcBef>
                <a:spcPts val="0"/>
              </a:spcBef>
              <a:spcAft>
                <a:spcPts val="0"/>
              </a:spcAft>
              <a:defRPr/>
            </a:pPr>
            <a:r>
              <a:rPr lang="en-US" sz="3200" dirty="0">
                <a:solidFill>
                  <a:srgbClr val="1F497D">
                    <a:lumMod val="60000"/>
                    <a:lumOff val="40000"/>
                  </a:srgbClr>
                </a:solidFill>
                <a:latin typeface="Calibri"/>
              </a:rPr>
              <a:t>3</a:t>
            </a:r>
            <a:r>
              <a:rPr lang="en-US" sz="3200" baseline="30000" dirty="0">
                <a:solidFill>
                  <a:srgbClr val="1F497D">
                    <a:lumMod val="60000"/>
                    <a:lumOff val="40000"/>
                  </a:srgbClr>
                </a:solidFill>
                <a:latin typeface="Calibri"/>
              </a:rPr>
              <a:t>rd</a:t>
            </a:r>
            <a:r>
              <a:rPr lang="en-US" sz="3200" dirty="0">
                <a:solidFill>
                  <a:srgbClr val="1F497D">
                    <a:lumMod val="60000"/>
                    <a:lumOff val="40000"/>
                  </a:srgbClr>
                </a:solidFill>
                <a:latin typeface="Calibri"/>
              </a:rPr>
              <a:t> bounce</a:t>
            </a:r>
          </a:p>
        </p:txBody>
      </p:sp>
      <p:sp>
        <p:nvSpPr>
          <p:cNvPr id="40" name="Freeform 39"/>
          <p:cNvSpPr/>
          <p:nvPr/>
        </p:nvSpPr>
        <p:spPr>
          <a:xfrm>
            <a:off x="4456113" y="3357563"/>
            <a:ext cx="350837" cy="992187"/>
          </a:xfrm>
          <a:custGeom>
            <a:avLst/>
            <a:gdLst>
              <a:gd name="connsiteX0" fmla="*/ 350519 w 350519"/>
              <a:gd name="connsiteY0" fmla="*/ 992777 h 992777"/>
              <a:gd name="connsiteX1" fmla="*/ 50074 w 350519"/>
              <a:gd name="connsiteY1" fmla="*/ 535577 h 992777"/>
              <a:gd name="connsiteX2" fmla="*/ 50074 w 350519"/>
              <a:gd name="connsiteY2" fmla="*/ 0 h 992777"/>
            </a:gdLst>
            <a:ahLst/>
            <a:cxnLst>
              <a:cxn ang="0">
                <a:pos x="connsiteX0" y="connsiteY0"/>
              </a:cxn>
              <a:cxn ang="0">
                <a:pos x="connsiteX1" y="connsiteY1"/>
              </a:cxn>
              <a:cxn ang="0">
                <a:pos x="connsiteX2" y="connsiteY2"/>
              </a:cxn>
            </a:cxnLst>
            <a:rect l="l" t="t" r="r" b="b"/>
            <a:pathLst>
              <a:path w="350519" h="992777">
                <a:moveTo>
                  <a:pt x="350519" y="992777"/>
                </a:moveTo>
                <a:cubicBezTo>
                  <a:pt x="225333" y="846908"/>
                  <a:pt x="100148" y="701040"/>
                  <a:pt x="50074" y="535577"/>
                </a:cubicBezTo>
                <a:cubicBezTo>
                  <a:pt x="0" y="370114"/>
                  <a:pt x="25037" y="185057"/>
                  <a:pt x="50074" y="0"/>
                </a:cubicBezTo>
              </a:path>
            </a:pathLst>
          </a:cu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44" name="TextBox 43"/>
          <p:cNvSpPr txBox="1"/>
          <p:nvPr/>
        </p:nvSpPr>
        <p:spPr>
          <a:xfrm>
            <a:off x="5181600" y="2601913"/>
            <a:ext cx="304800" cy="523875"/>
          </a:xfrm>
          <a:prstGeom prst="rect">
            <a:avLst/>
          </a:prstGeom>
          <a:noFill/>
        </p:spPr>
        <p:txBody>
          <a:bodyPr>
            <a:spAutoFit/>
          </a:bodyPr>
          <a:lstStyle/>
          <a:p>
            <a:pPr eaLnBrk="1" fontAlgn="auto" hangingPunct="1">
              <a:spcBef>
                <a:spcPts val="0"/>
              </a:spcBef>
              <a:spcAft>
                <a:spcPts val="0"/>
              </a:spcAft>
              <a:defRPr/>
            </a:pPr>
            <a:r>
              <a:rPr lang="en-US" sz="2800" dirty="0">
                <a:solidFill>
                  <a:srgbClr val="1F497D">
                    <a:lumMod val="60000"/>
                    <a:lumOff val="40000"/>
                  </a:srgbClr>
                </a:solidFill>
                <a:latin typeface="Calibri"/>
              </a:rPr>
              <a:t>R</a:t>
            </a:r>
          </a:p>
        </p:txBody>
      </p:sp>
    </p:spTree>
    <p:extLst>
      <p:ext uri="{BB962C8B-B14F-4D97-AF65-F5344CB8AC3E}">
        <p14:creationId xmlns:p14="http://schemas.microsoft.com/office/powerpoint/2010/main" val="90051045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80963" y="1600200"/>
            <a:ext cx="8999537" cy="33813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2181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981200"/>
            <a:ext cx="3705225"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7213" y="1974850"/>
            <a:ext cx="137477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1973263"/>
            <a:ext cx="1354138"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8238" y="2008188"/>
            <a:ext cx="135413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9"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0700" y="3349625"/>
            <a:ext cx="13223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20" name="TextBox 24"/>
          <p:cNvSpPr txBox="1">
            <a:spLocks noChangeArrowheads="1"/>
          </p:cNvSpPr>
          <p:nvPr/>
        </p:nvSpPr>
        <p:spPr bwMode="auto">
          <a:xfrm>
            <a:off x="762000" y="4540250"/>
            <a:ext cx="297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r>
              <a:rPr lang="en-US">
                <a:solidFill>
                  <a:srgbClr val="000000"/>
                </a:solidFill>
                <a:latin typeface="Calibri" pitchFamily="34" charset="0"/>
              </a:rPr>
              <a:t>Capture Setup</a:t>
            </a:r>
          </a:p>
        </p:txBody>
      </p:sp>
      <p:sp>
        <p:nvSpPr>
          <p:cNvPr id="218121" name="TextBox 25"/>
          <p:cNvSpPr txBox="1">
            <a:spLocks noChangeArrowheads="1"/>
          </p:cNvSpPr>
          <p:nvPr/>
        </p:nvSpPr>
        <p:spPr bwMode="auto">
          <a:xfrm>
            <a:off x="5029200" y="3006725"/>
            <a:ext cx="335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r>
              <a:rPr lang="en-US" sz="1800">
                <a:solidFill>
                  <a:srgbClr val="000000"/>
                </a:solidFill>
                <a:latin typeface="Calibri" pitchFamily="34" charset="0"/>
              </a:rPr>
              <a:t>Photos from Streak Camera</a:t>
            </a:r>
          </a:p>
        </p:txBody>
      </p:sp>
      <p:sp>
        <p:nvSpPr>
          <p:cNvPr id="218122" name="Freeform 16"/>
          <p:cNvSpPr>
            <a:spLocks/>
          </p:cNvSpPr>
          <p:nvPr/>
        </p:nvSpPr>
        <p:spPr bwMode="auto">
          <a:xfrm>
            <a:off x="1724025" y="2046288"/>
            <a:ext cx="1352550" cy="1325562"/>
          </a:xfrm>
          <a:custGeom>
            <a:avLst/>
            <a:gdLst>
              <a:gd name="T0" fmla="*/ 0 w 1458814"/>
              <a:gd name="T1" fmla="*/ 54861 h 1404823"/>
              <a:gd name="T2" fmla="*/ 1054754 w 1458814"/>
              <a:gd name="T3" fmla="*/ 0 h 1404823"/>
              <a:gd name="T4" fmla="*/ 1054754 w 1458814"/>
              <a:gd name="T5" fmla="*/ 1107262 h 1404823"/>
              <a:gd name="T6" fmla="*/ 1 w 1458814"/>
              <a:gd name="T7" fmla="*/ 1144427 h 1404823"/>
              <a:gd name="T8" fmla="*/ 0 w 1458814"/>
              <a:gd name="T9" fmla="*/ 54861 h 1404823"/>
              <a:gd name="T10" fmla="*/ 0 60000 65536"/>
              <a:gd name="T11" fmla="*/ 0 60000 65536"/>
              <a:gd name="T12" fmla="*/ 0 60000 65536"/>
              <a:gd name="T13" fmla="*/ 0 60000 65536"/>
              <a:gd name="T14" fmla="*/ 0 60000 65536"/>
              <a:gd name="T15" fmla="*/ 0 w 1458814"/>
              <a:gd name="T16" fmla="*/ 0 h 1404823"/>
              <a:gd name="T17" fmla="*/ 1458814 w 1458814"/>
              <a:gd name="T18" fmla="*/ 1404823 h 1404823"/>
            </a:gdLst>
            <a:ahLst/>
            <a:cxnLst>
              <a:cxn ang="T10">
                <a:pos x="T0" y="T1"/>
              </a:cxn>
              <a:cxn ang="T11">
                <a:pos x="T2" y="T3"/>
              </a:cxn>
              <a:cxn ang="T12">
                <a:pos x="T4" y="T5"/>
              </a:cxn>
              <a:cxn ang="T13">
                <a:pos x="T6" y="T7"/>
              </a:cxn>
              <a:cxn ang="T14">
                <a:pos x="T8" y="T9"/>
              </a:cxn>
            </a:cxnLst>
            <a:rect l="T15" t="T16" r="T17" b="T18"/>
            <a:pathLst>
              <a:path w="1458814" h="1404823">
                <a:moveTo>
                  <a:pt x="0" y="67342"/>
                </a:moveTo>
                <a:lnTo>
                  <a:pt x="1458814" y="0"/>
                </a:lnTo>
                <a:lnTo>
                  <a:pt x="1458814" y="1359202"/>
                </a:lnTo>
                <a:lnTo>
                  <a:pt x="1" y="1404823"/>
                </a:lnTo>
                <a:cubicBezTo>
                  <a:pt x="1" y="958996"/>
                  <a:pt x="0" y="513169"/>
                  <a:pt x="0" y="67342"/>
                </a:cubicBezTo>
                <a:close/>
              </a:path>
            </a:pathLst>
          </a:custGeom>
          <a:solidFill>
            <a:srgbClr val="984807"/>
          </a:solidFill>
          <a:ln w="9525" cap="flat" cmpd="sng" algn="ctr">
            <a:solidFill>
              <a:schemeClr val="bg1"/>
            </a:solidFill>
            <a:prstDash val="lgDash"/>
            <a:round/>
            <a:headEnd type="none" w="med" len="med"/>
            <a:tailEnd type="none" w="med" len="med"/>
          </a:ln>
        </p:spPr>
        <p:txBody>
          <a:bodyPr/>
          <a:lstStyle/>
          <a:p>
            <a:endParaRPr lang="en-US">
              <a:solidFill>
                <a:prstClr val="black"/>
              </a:solidFill>
            </a:endParaRPr>
          </a:p>
        </p:txBody>
      </p:sp>
      <p:sp>
        <p:nvSpPr>
          <p:cNvPr id="28" name="Freeform 27"/>
          <p:cNvSpPr/>
          <p:nvPr/>
        </p:nvSpPr>
        <p:spPr>
          <a:xfrm>
            <a:off x="3032125" y="1681163"/>
            <a:ext cx="246063" cy="714375"/>
          </a:xfrm>
          <a:custGeom>
            <a:avLst/>
            <a:gdLst>
              <a:gd name="connsiteX0" fmla="*/ 246184 w 246184"/>
              <a:gd name="connsiteY0" fmla="*/ 0 h 715108"/>
              <a:gd name="connsiteX1" fmla="*/ 175846 w 246184"/>
              <a:gd name="connsiteY1" fmla="*/ 515815 h 715108"/>
              <a:gd name="connsiteX2" fmla="*/ 0 w 246184"/>
              <a:gd name="connsiteY2" fmla="*/ 715108 h 715108"/>
            </a:gdLst>
            <a:ahLst/>
            <a:cxnLst>
              <a:cxn ang="0">
                <a:pos x="connsiteX0" y="connsiteY0"/>
              </a:cxn>
              <a:cxn ang="0">
                <a:pos x="connsiteX1" y="connsiteY1"/>
              </a:cxn>
              <a:cxn ang="0">
                <a:pos x="connsiteX2" y="connsiteY2"/>
              </a:cxn>
            </a:cxnLst>
            <a:rect l="l" t="t" r="r" b="b"/>
            <a:pathLst>
              <a:path w="246184" h="715108">
                <a:moveTo>
                  <a:pt x="246184" y="0"/>
                </a:moveTo>
                <a:cubicBezTo>
                  <a:pt x="231530" y="198315"/>
                  <a:pt x="216877" y="396630"/>
                  <a:pt x="175846" y="515815"/>
                </a:cubicBezTo>
                <a:cubicBezTo>
                  <a:pt x="134815" y="635000"/>
                  <a:pt x="67407" y="675054"/>
                  <a:pt x="0" y="715108"/>
                </a:cubicBezTo>
              </a:path>
            </a:pathLst>
          </a:cu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cxnSp>
        <p:nvCxnSpPr>
          <p:cNvPr id="30" name="Straight Connector 29"/>
          <p:cNvCxnSpPr/>
          <p:nvPr/>
        </p:nvCxnSpPr>
        <p:spPr>
          <a:xfrm>
            <a:off x="0" y="70866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18125" name="TextBox 30"/>
          <p:cNvSpPr txBox="1">
            <a:spLocks noChangeArrowheads="1"/>
          </p:cNvSpPr>
          <p:nvPr/>
        </p:nvSpPr>
        <p:spPr bwMode="auto">
          <a:xfrm>
            <a:off x="4191000" y="4656138"/>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r>
              <a:rPr lang="en-US" sz="1800">
                <a:solidFill>
                  <a:srgbClr val="000000"/>
                </a:solidFill>
                <a:latin typeface="Calibri" pitchFamily="34" charset="0"/>
              </a:rPr>
              <a:t>Hidden Scene</a:t>
            </a:r>
          </a:p>
        </p:txBody>
      </p:sp>
    </p:spTree>
    <p:extLst>
      <p:ext uri="{BB962C8B-B14F-4D97-AF65-F5344CB8AC3E}">
        <p14:creationId xmlns:p14="http://schemas.microsoft.com/office/powerpoint/2010/main" val="3686730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80963" y="1600200"/>
            <a:ext cx="8999537" cy="33813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2191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981200"/>
            <a:ext cx="3705225"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7213" y="1974850"/>
            <a:ext cx="137477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1973263"/>
            <a:ext cx="1354138"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8238" y="2008188"/>
            <a:ext cx="135413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3"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0700" y="3349625"/>
            <a:ext cx="13223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4"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7413" y="3349625"/>
            <a:ext cx="140017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5"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1425" y="3306763"/>
            <a:ext cx="13239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6" name="TextBox 24"/>
          <p:cNvSpPr txBox="1">
            <a:spLocks noChangeArrowheads="1"/>
          </p:cNvSpPr>
          <p:nvPr/>
        </p:nvSpPr>
        <p:spPr bwMode="auto">
          <a:xfrm>
            <a:off x="762000" y="4540250"/>
            <a:ext cx="297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r>
              <a:rPr lang="en-US">
                <a:solidFill>
                  <a:srgbClr val="000000"/>
                </a:solidFill>
                <a:latin typeface="Calibri" pitchFamily="34" charset="0"/>
              </a:rPr>
              <a:t>Capture Setup</a:t>
            </a:r>
          </a:p>
        </p:txBody>
      </p:sp>
      <p:sp>
        <p:nvSpPr>
          <p:cNvPr id="219147" name="TextBox 25"/>
          <p:cNvSpPr txBox="1">
            <a:spLocks noChangeArrowheads="1"/>
          </p:cNvSpPr>
          <p:nvPr/>
        </p:nvSpPr>
        <p:spPr bwMode="auto">
          <a:xfrm>
            <a:off x="5029200" y="3006725"/>
            <a:ext cx="335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r>
              <a:rPr lang="en-US" sz="1800">
                <a:solidFill>
                  <a:srgbClr val="000000"/>
                </a:solidFill>
                <a:latin typeface="Calibri" pitchFamily="34" charset="0"/>
              </a:rPr>
              <a:t>Photos from Streak Camera</a:t>
            </a:r>
          </a:p>
        </p:txBody>
      </p:sp>
      <p:sp>
        <p:nvSpPr>
          <p:cNvPr id="219148" name="Freeform 16"/>
          <p:cNvSpPr>
            <a:spLocks/>
          </p:cNvSpPr>
          <p:nvPr/>
        </p:nvSpPr>
        <p:spPr bwMode="auto">
          <a:xfrm>
            <a:off x="1724025" y="2046288"/>
            <a:ext cx="1352550" cy="1325562"/>
          </a:xfrm>
          <a:custGeom>
            <a:avLst/>
            <a:gdLst>
              <a:gd name="T0" fmla="*/ 0 w 1458814"/>
              <a:gd name="T1" fmla="*/ 54861 h 1404823"/>
              <a:gd name="T2" fmla="*/ 1054754 w 1458814"/>
              <a:gd name="T3" fmla="*/ 0 h 1404823"/>
              <a:gd name="T4" fmla="*/ 1054754 w 1458814"/>
              <a:gd name="T5" fmla="*/ 1107262 h 1404823"/>
              <a:gd name="T6" fmla="*/ 1 w 1458814"/>
              <a:gd name="T7" fmla="*/ 1144427 h 1404823"/>
              <a:gd name="T8" fmla="*/ 0 w 1458814"/>
              <a:gd name="T9" fmla="*/ 54861 h 1404823"/>
              <a:gd name="T10" fmla="*/ 0 60000 65536"/>
              <a:gd name="T11" fmla="*/ 0 60000 65536"/>
              <a:gd name="T12" fmla="*/ 0 60000 65536"/>
              <a:gd name="T13" fmla="*/ 0 60000 65536"/>
              <a:gd name="T14" fmla="*/ 0 60000 65536"/>
              <a:gd name="T15" fmla="*/ 0 w 1458814"/>
              <a:gd name="T16" fmla="*/ 0 h 1404823"/>
              <a:gd name="T17" fmla="*/ 1458814 w 1458814"/>
              <a:gd name="T18" fmla="*/ 1404823 h 1404823"/>
            </a:gdLst>
            <a:ahLst/>
            <a:cxnLst>
              <a:cxn ang="T10">
                <a:pos x="T0" y="T1"/>
              </a:cxn>
              <a:cxn ang="T11">
                <a:pos x="T2" y="T3"/>
              </a:cxn>
              <a:cxn ang="T12">
                <a:pos x="T4" y="T5"/>
              </a:cxn>
              <a:cxn ang="T13">
                <a:pos x="T6" y="T7"/>
              </a:cxn>
              <a:cxn ang="T14">
                <a:pos x="T8" y="T9"/>
              </a:cxn>
            </a:cxnLst>
            <a:rect l="T15" t="T16" r="T17" b="T18"/>
            <a:pathLst>
              <a:path w="1458814" h="1404823">
                <a:moveTo>
                  <a:pt x="0" y="67342"/>
                </a:moveTo>
                <a:lnTo>
                  <a:pt x="1458814" y="0"/>
                </a:lnTo>
                <a:lnTo>
                  <a:pt x="1458814" y="1359202"/>
                </a:lnTo>
                <a:lnTo>
                  <a:pt x="1" y="1404823"/>
                </a:lnTo>
                <a:cubicBezTo>
                  <a:pt x="1" y="958996"/>
                  <a:pt x="0" y="513169"/>
                  <a:pt x="0" y="67342"/>
                </a:cubicBezTo>
                <a:close/>
              </a:path>
            </a:pathLst>
          </a:custGeom>
          <a:solidFill>
            <a:srgbClr val="984807">
              <a:alpha val="50195"/>
            </a:srgbClr>
          </a:solidFill>
          <a:ln w="9525" cap="flat" cmpd="sng" algn="ctr">
            <a:solidFill>
              <a:schemeClr val="bg1"/>
            </a:solidFill>
            <a:prstDash val="lgDash"/>
            <a:round/>
            <a:headEnd type="none" w="med" len="med"/>
            <a:tailEnd type="none" w="med" len="med"/>
          </a:ln>
        </p:spPr>
        <p:txBody>
          <a:bodyPr/>
          <a:lstStyle/>
          <a:p>
            <a:endParaRPr lang="en-US">
              <a:solidFill>
                <a:prstClr val="black"/>
              </a:solidFill>
            </a:endParaRPr>
          </a:p>
        </p:txBody>
      </p:sp>
      <p:sp>
        <p:nvSpPr>
          <p:cNvPr id="28" name="Freeform 27"/>
          <p:cNvSpPr/>
          <p:nvPr/>
        </p:nvSpPr>
        <p:spPr>
          <a:xfrm>
            <a:off x="3032125" y="1681163"/>
            <a:ext cx="246063" cy="714375"/>
          </a:xfrm>
          <a:custGeom>
            <a:avLst/>
            <a:gdLst>
              <a:gd name="connsiteX0" fmla="*/ 246184 w 246184"/>
              <a:gd name="connsiteY0" fmla="*/ 0 h 715108"/>
              <a:gd name="connsiteX1" fmla="*/ 175846 w 246184"/>
              <a:gd name="connsiteY1" fmla="*/ 515815 h 715108"/>
              <a:gd name="connsiteX2" fmla="*/ 0 w 246184"/>
              <a:gd name="connsiteY2" fmla="*/ 715108 h 715108"/>
            </a:gdLst>
            <a:ahLst/>
            <a:cxnLst>
              <a:cxn ang="0">
                <a:pos x="connsiteX0" y="connsiteY0"/>
              </a:cxn>
              <a:cxn ang="0">
                <a:pos x="connsiteX1" y="connsiteY1"/>
              </a:cxn>
              <a:cxn ang="0">
                <a:pos x="connsiteX2" y="connsiteY2"/>
              </a:cxn>
            </a:cxnLst>
            <a:rect l="l" t="t" r="r" b="b"/>
            <a:pathLst>
              <a:path w="246184" h="715108">
                <a:moveTo>
                  <a:pt x="246184" y="0"/>
                </a:moveTo>
                <a:cubicBezTo>
                  <a:pt x="231530" y="198315"/>
                  <a:pt x="216877" y="396630"/>
                  <a:pt x="175846" y="515815"/>
                </a:cubicBezTo>
                <a:cubicBezTo>
                  <a:pt x="134815" y="635000"/>
                  <a:pt x="67407" y="675054"/>
                  <a:pt x="0" y="715108"/>
                </a:cubicBezTo>
              </a:path>
            </a:pathLst>
          </a:cu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cxnSp>
        <p:nvCxnSpPr>
          <p:cNvPr id="30" name="Straight Connector 29"/>
          <p:cNvCxnSpPr/>
          <p:nvPr/>
        </p:nvCxnSpPr>
        <p:spPr>
          <a:xfrm>
            <a:off x="0" y="70866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19151" name="TextBox 30"/>
          <p:cNvSpPr txBox="1">
            <a:spLocks noChangeArrowheads="1"/>
          </p:cNvSpPr>
          <p:nvPr/>
        </p:nvSpPr>
        <p:spPr bwMode="auto">
          <a:xfrm>
            <a:off x="4191000" y="4656138"/>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r>
              <a:rPr lang="en-US" sz="1800">
                <a:solidFill>
                  <a:srgbClr val="000000"/>
                </a:solidFill>
                <a:latin typeface="Calibri" pitchFamily="34" charset="0"/>
              </a:rPr>
              <a:t>Hidden Scene</a:t>
            </a:r>
          </a:p>
        </p:txBody>
      </p:sp>
      <p:sp>
        <p:nvSpPr>
          <p:cNvPr id="219152" name="TextBox 31"/>
          <p:cNvSpPr txBox="1">
            <a:spLocks noChangeArrowheads="1"/>
          </p:cNvSpPr>
          <p:nvPr/>
        </p:nvSpPr>
        <p:spPr bwMode="auto">
          <a:xfrm>
            <a:off x="7467600" y="466566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r>
              <a:rPr lang="en-US" sz="1800">
                <a:solidFill>
                  <a:srgbClr val="000000"/>
                </a:solidFill>
                <a:latin typeface="Calibri" pitchFamily="34" charset="0"/>
              </a:rPr>
              <a:t>Overlay</a:t>
            </a:r>
          </a:p>
        </p:txBody>
      </p:sp>
      <p:sp>
        <p:nvSpPr>
          <p:cNvPr id="219153" name="TextBox 32"/>
          <p:cNvSpPr txBox="1">
            <a:spLocks noChangeArrowheads="1"/>
          </p:cNvSpPr>
          <p:nvPr/>
        </p:nvSpPr>
        <p:spPr bwMode="auto">
          <a:xfrm>
            <a:off x="5791200" y="466566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r>
              <a:rPr lang="en-US" sz="1800">
                <a:solidFill>
                  <a:srgbClr val="000000"/>
                </a:solidFill>
                <a:latin typeface="Calibri" pitchFamily="34" charset="0"/>
              </a:rPr>
              <a:t>Reconstruction</a:t>
            </a:r>
          </a:p>
        </p:txBody>
      </p:sp>
    </p:spTree>
    <p:extLst>
      <p:ext uri="{BB962C8B-B14F-4D97-AF65-F5344CB8AC3E}">
        <p14:creationId xmlns:p14="http://schemas.microsoft.com/office/powerpoint/2010/main" val="17179580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1" descr="rescu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11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66800" y="152400"/>
            <a:ext cx="7467600" cy="523875"/>
          </a:xfrm>
          <a:prstGeom prst="rect">
            <a:avLst/>
          </a:prstGeom>
          <a:noFill/>
        </p:spPr>
        <p:txBody>
          <a:bodyPr>
            <a:spAutoFit/>
          </a:bodyPr>
          <a:lstStyle/>
          <a:p>
            <a:pPr algn="ctr" eaLnBrk="1" fontAlgn="auto" hangingPunct="1">
              <a:spcBef>
                <a:spcPts val="0"/>
              </a:spcBef>
              <a:spcAft>
                <a:spcPts val="0"/>
              </a:spcAft>
              <a:defRPr/>
            </a:pPr>
            <a:r>
              <a:rPr lang="en-US" sz="2800" dirty="0">
                <a:solidFill>
                  <a:prstClr val="black"/>
                </a:solidFill>
                <a:latin typeface="Calibri"/>
              </a:rPr>
              <a:t>Motion beyond line of sight</a:t>
            </a:r>
          </a:p>
        </p:txBody>
      </p:sp>
      <p:sp>
        <p:nvSpPr>
          <p:cNvPr id="5" name="Rectangle 4"/>
          <p:cNvSpPr/>
          <p:nvPr/>
        </p:nvSpPr>
        <p:spPr>
          <a:xfrm>
            <a:off x="2438400" y="6488113"/>
            <a:ext cx="6553200" cy="369887"/>
          </a:xfrm>
          <a:prstGeom prst="rect">
            <a:avLst/>
          </a:prstGeom>
        </p:spPr>
        <p:txBody>
          <a:bodyPr>
            <a:spAutoFit/>
          </a:bodyPr>
          <a:lstStyle/>
          <a:p>
            <a:pPr eaLnBrk="1" fontAlgn="auto" hangingPunct="1">
              <a:spcBef>
                <a:spcPts val="0"/>
              </a:spcBef>
              <a:spcAft>
                <a:spcPts val="0"/>
              </a:spcAft>
              <a:defRPr/>
            </a:pPr>
            <a:r>
              <a:rPr lang="en-US" sz="1800" kern="0" dirty="0" err="1">
                <a:solidFill>
                  <a:srgbClr val="000000">
                    <a:lumMod val="75000"/>
                    <a:lumOff val="25000"/>
                  </a:srgbClr>
                </a:solidFill>
                <a:latin typeface="Calibri" pitchFamily="34" charset="0"/>
                <a:ea typeface="ＭＳ Ｐゴシック" charset="-128"/>
              </a:rPr>
              <a:t>Pandharkar</a:t>
            </a:r>
            <a:r>
              <a:rPr lang="en-US" sz="1800" kern="0" dirty="0">
                <a:solidFill>
                  <a:srgbClr val="000000">
                    <a:lumMod val="75000"/>
                    <a:lumOff val="25000"/>
                  </a:srgbClr>
                </a:solidFill>
                <a:latin typeface="Calibri" pitchFamily="34" charset="0"/>
                <a:ea typeface="ＭＳ Ｐゴシック" charset="-128"/>
              </a:rPr>
              <a:t>, </a:t>
            </a:r>
            <a:r>
              <a:rPr lang="en-US" sz="1800" kern="0" dirty="0" err="1">
                <a:solidFill>
                  <a:srgbClr val="000000">
                    <a:lumMod val="75000"/>
                    <a:lumOff val="25000"/>
                  </a:srgbClr>
                </a:solidFill>
                <a:latin typeface="Calibri" pitchFamily="34" charset="0"/>
                <a:ea typeface="ＭＳ Ｐゴシック" charset="-128"/>
              </a:rPr>
              <a:t>Velten</a:t>
            </a:r>
            <a:r>
              <a:rPr lang="en-US" sz="1800" kern="0" dirty="0">
                <a:solidFill>
                  <a:srgbClr val="000000">
                    <a:lumMod val="75000"/>
                    <a:lumOff val="25000"/>
                  </a:srgbClr>
                </a:solidFill>
                <a:latin typeface="Calibri" pitchFamily="34" charset="0"/>
                <a:ea typeface="ＭＳ Ｐゴシック" charset="-128"/>
              </a:rPr>
              <a:t>, </a:t>
            </a:r>
            <a:r>
              <a:rPr lang="en-US" sz="1800" kern="0" dirty="0" err="1">
                <a:solidFill>
                  <a:srgbClr val="000000">
                    <a:lumMod val="75000"/>
                    <a:lumOff val="25000"/>
                  </a:srgbClr>
                </a:solidFill>
                <a:latin typeface="Calibri" pitchFamily="34" charset="0"/>
                <a:ea typeface="ＭＳ Ｐゴシック" charset="-128"/>
              </a:rPr>
              <a:t>Bardagjy</a:t>
            </a:r>
            <a:r>
              <a:rPr lang="en-US" sz="1800" kern="0" dirty="0">
                <a:solidFill>
                  <a:srgbClr val="000000">
                    <a:lumMod val="75000"/>
                    <a:lumOff val="25000"/>
                  </a:srgbClr>
                </a:solidFill>
                <a:latin typeface="Calibri" pitchFamily="34" charset="0"/>
                <a:ea typeface="ＭＳ Ｐゴシック" charset="-128"/>
              </a:rPr>
              <a:t>, Lawson, </a:t>
            </a:r>
            <a:r>
              <a:rPr lang="en-US" sz="1800" kern="0" dirty="0" err="1">
                <a:solidFill>
                  <a:srgbClr val="000000">
                    <a:lumMod val="75000"/>
                    <a:lumOff val="25000"/>
                  </a:srgbClr>
                </a:solidFill>
                <a:latin typeface="Calibri" pitchFamily="34" charset="0"/>
                <a:ea typeface="ＭＳ Ｐゴシック" charset="-128"/>
              </a:rPr>
              <a:t>Bawendi</a:t>
            </a:r>
            <a:r>
              <a:rPr lang="en-US" sz="1800" kern="0" dirty="0">
                <a:solidFill>
                  <a:srgbClr val="000000">
                    <a:lumMod val="75000"/>
                    <a:lumOff val="25000"/>
                  </a:srgbClr>
                </a:solidFill>
                <a:latin typeface="Calibri" pitchFamily="34" charset="0"/>
                <a:ea typeface="ＭＳ Ｐゴシック" charset="-128"/>
              </a:rPr>
              <a:t>, </a:t>
            </a:r>
            <a:r>
              <a:rPr lang="en-US" sz="1800" kern="0" dirty="0" err="1">
                <a:solidFill>
                  <a:srgbClr val="000000">
                    <a:lumMod val="75000"/>
                    <a:lumOff val="25000"/>
                  </a:srgbClr>
                </a:solidFill>
                <a:latin typeface="Calibri" pitchFamily="34" charset="0"/>
                <a:ea typeface="ＭＳ Ｐゴシック" charset="-128"/>
              </a:rPr>
              <a:t>Raskar</a:t>
            </a:r>
            <a:r>
              <a:rPr lang="en-US" sz="1800" kern="0" dirty="0">
                <a:solidFill>
                  <a:srgbClr val="000000">
                    <a:lumMod val="75000"/>
                    <a:lumOff val="25000"/>
                  </a:srgbClr>
                </a:solidFill>
                <a:latin typeface="Calibri" pitchFamily="34" charset="0"/>
                <a:ea typeface="ＭＳ Ｐゴシック" charset="-128"/>
              </a:rPr>
              <a:t>,  CVPR 2011 </a:t>
            </a:r>
          </a:p>
        </p:txBody>
      </p:sp>
    </p:spTree>
    <p:extLst>
      <p:ext uri="{BB962C8B-B14F-4D97-AF65-F5344CB8AC3E}">
        <p14:creationId xmlns:p14="http://schemas.microsoft.com/office/powerpoint/2010/main" val="47388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3" descr="bronchioscop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889000"/>
            <a:ext cx="47244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066800" y="152400"/>
            <a:ext cx="7467600" cy="523875"/>
          </a:xfrm>
          <a:prstGeom prst="rect">
            <a:avLst/>
          </a:prstGeom>
          <a:noFill/>
        </p:spPr>
        <p:txBody>
          <a:bodyPr>
            <a:spAutoFit/>
          </a:bodyPr>
          <a:lstStyle/>
          <a:p>
            <a:pPr algn="ctr" eaLnBrk="1" fontAlgn="auto" hangingPunct="1">
              <a:spcBef>
                <a:spcPts val="0"/>
              </a:spcBef>
              <a:spcAft>
                <a:spcPts val="0"/>
              </a:spcAft>
              <a:defRPr/>
            </a:pPr>
            <a:r>
              <a:rPr lang="en-US" sz="2800" dirty="0">
                <a:solidFill>
                  <a:prstClr val="black"/>
                </a:solidFill>
                <a:latin typeface="Calibri"/>
              </a:rPr>
              <a:t>…, </a:t>
            </a:r>
            <a:r>
              <a:rPr lang="en-US" sz="2800" dirty="0" err="1">
                <a:solidFill>
                  <a:prstClr val="black"/>
                </a:solidFill>
                <a:latin typeface="Calibri"/>
              </a:rPr>
              <a:t>bronchoscopies</a:t>
            </a:r>
            <a:r>
              <a:rPr lang="en-US" sz="2800" dirty="0">
                <a:solidFill>
                  <a:prstClr val="black"/>
                </a:solidFill>
                <a:latin typeface="Calibri"/>
              </a:rPr>
              <a:t>, …</a:t>
            </a:r>
          </a:p>
        </p:txBody>
      </p:sp>
      <p:sp>
        <p:nvSpPr>
          <p:cNvPr id="4" name="TextBox 3"/>
          <p:cNvSpPr txBox="1"/>
          <p:nvPr/>
        </p:nvSpPr>
        <p:spPr>
          <a:xfrm>
            <a:off x="609600" y="6334125"/>
            <a:ext cx="7467600" cy="523875"/>
          </a:xfrm>
          <a:prstGeom prst="rect">
            <a:avLst/>
          </a:prstGeom>
          <a:noFill/>
        </p:spPr>
        <p:txBody>
          <a:bodyPr>
            <a:spAutoFit/>
          </a:bodyPr>
          <a:lstStyle/>
          <a:p>
            <a:pPr algn="ctr" eaLnBrk="1" fontAlgn="auto" hangingPunct="1">
              <a:spcBef>
                <a:spcPts val="0"/>
              </a:spcBef>
              <a:spcAft>
                <a:spcPts val="0"/>
              </a:spcAft>
              <a:defRPr/>
            </a:pPr>
            <a:r>
              <a:rPr lang="en-US" sz="2800" dirty="0">
                <a:solidFill>
                  <a:prstClr val="black"/>
                </a:solidFill>
                <a:latin typeface="Calibri"/>
              </a:rPr>
              <a:t>Participating Media</a:t>
            </a:r>
          </a:p>
        </p:txBody>
      </p:sp>
    </p:spTree>
    <p:extLst>
      <p:ext uri="{BB962C8B-B14F-4D97-AF65-F5344CB8AC3E}">
        <p14:creationId xmlns:p14="http://schemas.microsoft.com/office/powerpoint/2010/main" val="41783258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2210" name="Picture 1" descr="endoscop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6475" y="822325"/>
            <a:ext cx="519112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66800" y="152400"/>
            <a:ext cx="7467600" cy="523875"/>
          </a:xfrm>
          <a:prstGeom prst="rect">
            <a:avLst/>
          </a:prstGeom>
          <a:noFill/>
        </p:spPr>
        <p:txBody>
          <a:bodyPr>
            <a:spAutoFit/>
          </a:bodyPr>
          <a:lstStyle/>
          <a:p>
            <a:pPr algn="ctr" eaLnBrk="1" fontAlgn="auto" hangingPunct="1">
              <a:spcBef>
                <a:spcPts val="0"/>
              </a:spcBef>
              <a:spcAft>
                <a:spcPts val="0"/>
              </a:spcAft>
              <a:defRPr/>
            </a:pPr>
            <a:r>
              <a:rPr lang="en-US" sz="2800" dirty="0">
                <a:solidFill>
                  <a:prstClr val="black"/>
                </a:solidFill>
                <a:latin typeface="Calibri"/>
              </a:rPr>
              <a:t>…, colonoscopies, …</a:t>
            </a:r>
          </a:p>
        </p:txBody>
      </p:sp>
    </p:spTree>
    <p:extLst>
      <p:ext uri="{BB962C8B-B14F-4D97-AF65-F5344CB8AC3E}">
        <p14:creationId xmlns:p14="http://schemas.microsoft.com/office/powerpoint/2010/main" val="62283046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1" descr="cardioscop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3638" y="855663"/>
            <a:ext cx="4729162" cy="562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66800" y="152400"/>
            <a:ext cx="7467600" cy="523875"/>
          </a:xfrm>
          <a:prstGeom prst="rect">
            <a:avLst/>
          </a:prstGeom>
          <a:noFill/>
        </p:spPr>
        <p:txBody>
          <a:bodyPr>
            <a:spAutoFit/>
          </a:bodyPr>
          <a:lstStyle/>
          <a:p>
            <a:pPr algn="ctr" eaLnBrk="1" fontAlgn="auto" hangingPunct="1">
              <a:spcBef>
                <a:spcPts val="0"/>
              </a:spcBef>
              <a:spcAft>
                <a:spcPts val="0"/>
              </a:spcAft>
              <a:defRPr/>
            </a:pPr>
            <a:r>
              <a:rPr lang="en-US" sz="2800" dirty="0">
                <a:solidFill>
                  <a:prstClr val="black"/>
                </a:solidFill>
                <a:latin typeface="Calibri"/>
              </a:rPr>
              <a:t>…, </a:t>
            </a:r>
            <a:r>
              <a:rPr lang="en-US" sz="2800" dirty="0" err="1">
                <a:solidFill>
                  <a:prstClr val="black"/>
                </a:solidFill>
                <a:latin typeface="Calibri"/>
              </a:rPr>
              <a:t>cardioscopies</a:t>
            </a:r>
            <a:r>
              <a:rPr lang="en-US" sz="2800" dirty="0">
                <a:solidFill>
                  <a:prstClr val="black"/>
                </a:solidFill>
                <a:latin typeface="Calibri"/>
              </a:rPr>
              <a:t>, …</a:t>
            </a:r>
          </a:p>
        </p:txBody>
      </p:sp>
    </p:spTree>
    <p:extLst>
      <p:ext uri="{BB962C8B-B14F-4D97-AF65-F5344CB8AC3E}">
        <p14:creationId xmlns:p14="http://schemas.microsoft.com/office/powerpoint/2010/main" val="1759737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kebw.mpg">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457200" y="1409700"/>
            <a:ext cx="8305800" cy="4876800"/>
          </a:xfrm>
        </p:spPr>
      </p:pic>
    </p:spTree>
    <p:extLst>
      <p:ext uri="{BB962C8B-B14F-4D97-AF65-F5344CB8AC3E}">
        <p14:creationId xmlns:p14="http://schemas.microsoft.com/office/powerpoint/2010/main" val="722732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 name="cokecolor.mpg">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457200" y="1409700"/>
            <a:ext cx="8305800" cy="4876800"/>
          </a:xfrm>
        </p:spPr>
      </p:pic>
      <p:sp>
        <p:nvSpPr>
          <p:cNvPr id="227332" name="Rectangle 5"/>
          <p:cNvSpPr>
            <a:spLocks noChangeArrowheads="1"/>
          </p:cNvSpPr>
          <p:nvPr/>
        </p:nvSpPr>
        <p:spPr bwMode="auto">
          <a:xfrm>
            <a:off x="2209800" y="6172200"/>
            <a:ext cx="533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200">
                <a:solidFill>
                  <a:srgbClr val="DDDDDD"/>
                </a:solidFill>
                <a:latin typeface="Calibri" pitchFamily="34" charset="0"/>
              </a:rPr>
              <a:t>Each frame = ~2ps = 0.6 mm of Light Travel</a:t>
            </a:r>
            <a:endParaRPr lang="en-US">
              <a:solidFill>
                <a:srgbClr val="DDDDDD"/>
              </a:solidFill>
              <a:latin typeface="Calibri" pitchFamily="34" charset="0"/>
            </a:endParaRPr>
          </a:p>
        </p:txBody>
      </p:sp>
    </p:spTree>
    <p:extLst>
      <p:ext uri="{BB962C8B-B14F-4D97-AF65-F5344CB8AC3E}">
        <p14:creationId xmlns:p14="http://schemas.microsoft.com/office/powerpoint/2010/main" val="2506177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 name="sceneBw.mpg">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658938" y="1600200"/>
            <a:ext cx="5900737" cy="4495800"/>
          </a:xfrm>
        </p:spPr>
      </p:pic>
      <p:sp>
        <p:nvSpPr>
          <p:cNvPr id="228356" name="Rectangle 4"/>
          <p:cNvSpPr>
            <a:spLocks noChangeArrowheads="1"/>
          </p:cNvSpPr>
          <p:nvPr/>
        </p:nvSpPr>
        <p:spPr bwMode="auto">
          <a:xfrm>
            <a:off x="2209800" y="6172200"/>
            <a:ext cx="533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200">
                <a:solidFill>
                  <a:srgbClr val="DDDDDD"/>
                </a:solidFill>
                <a:latin typeface="Calibri" pitchFamily="34" charset="0"/>
              </a:rPr>
              <a:t>Ripples of Waves</a:t>
            </a:r>
            <a:endParaRPr lang="en-US">
              <a:solidFill>
                <a:srgbClr val="DDDDDD"/>
              </a:solidFill>
              <a:latin typeface="Calibri" pitchFamily="34" charset="0"/>
            </a:endParaRPr>
          </a:p>
        </p:txBody>
      </p:sp>
    </p:spTree>
    <p:extLst>
      <p:ext uri="{BB962C8B-B14F-4D97-AF65-F5344CB8AC3E}">
        <p14:creationId xmlns:p14="http://schemas.microsoft.com/office/powerpoint/2010/main" val="3887096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endParaRPr lang="en-US" smtClean="0">
              <a:ea typeface="ＭＳ Ｐゴシック" pitchFamily="34" charset="-128"/>
            </a:endParaRPr>
          </a:p>
        </p:txBody>
      </p:sp>
      <p:sp>
        <p:nvSpPr>
          <p:cNvPr id="188419" name="Content Placeholder 2"/>
          <p:cNvSpPr>
            <a:spLocks noGrp="1"/>
          </p:cNvSpPr>
          <p:nvPr>
            <p:ph idx="1"/>
          </p:nvPr>
        </p:nvSpPr>
        <p:spPr/>
        <p:txBody>
          <a:bodyPr/>
          <a:lstStyle/>
          <a:p>
            <a:endParaRPr lang="en-US" smtClean="0">
              <a:ea typeface="ＭＳ Ｐゴシック" pitchFamily="34" charset="-128"/>
            </a:endParaRPr>
          </a:p>
        </p:txBody>
      </p:sp>
      <p:pic>
        <p:nvPicPr>
          <p:cNvPr id="1884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
            <a:ext cx="110490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1" name="TextBox 4"/>
          <p:cNvSpPr txBox="1">
            <a:spLocks noChangeArrowheads="1"/>
          </p:cNvSpPr>
          <p:nvPr/>
        </p:nvSpPr>
        <p:spPr bwMode="auto">
          <a:xfrm>
            <a:off x="914400" y="533400"/>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r>
              <a:rPr lang="en-US" sz="4800">
                <a:solidFill>
                  <a:srgbClr val="FFFFFF"/>
                </a:solidFill>
                <a:latin typeface="Curlz MT" pitchFamily="82" charset="0"/>
              </a:rPr>
              <a:t>Every  </a:t>
            </a:r>
            <a:r>
              <a:rPr lang="en-US" sz="6000">
                <a:solidFill>
                  <a:srgbClr val="FFFFFF"/>
                </a:solidFill>
                <a:latin typeface="Curlz MT" pitchFamily="82" charset="0"/>
              </a:rPr>
              <a:t>Photon  </a:t>
            </a:r>
            <a:r>
              <a:rPr lang="en-US" sz="4800">
                <a:solidFill>
                  <a:srgbClr val="FFFFFF"/>
                </a:solidFill>
                <a:latin typeface="Curlz MT" pitchFamily="82" charset="0"/>
              </a:rPr>
              <a:t>has a Story</a:t>
            </a:r>
          </a:p>
        </p:txBody>
      </p:sp>
    </p:spTree>
    <p:extLst>
      <p:ext uri="{BB962C8B-B14F-4D97-AF65-F5344CB8AC3E}">
        <p14:creationId xmlns:p14="http://schemas.microsoft.com/office/powerpoint/2010/main" val="27262326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 name="sceneColor.mpg">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658938" y="1600200"/>
            <a:ext cx="5900737" cy="4495800"/>
          </a:xfrm>
        </p:spPr>
      </p:pic>
    </p:spTree>
    <p:extLst>
      <p:ext uri="{BB962C8B-B14F-4D97-AF65-F5344CB8AC3E}">
        <p14:creationId xmlns:p14="http://schemas.microsoft.com/office/powerpoint/2010/main" val="1371923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4"/>
          <p:cNvGrpSpPr>
            <a:grpSpLocks noChangeAspect="1"/>
          </p:cNvGrpSpPr>
          <p:nvPr/>
        </p:nvGrpSpPr>
        <p:grpSpPr bwMode="auto">
          <a:xfrm>
            <a:off x="530225" y="1214438"/>
            <a:ext cx="8075613" cy="3128962"/>
            <a:chOff x="786" y="339"/>
            <a:chExt cx="4446" cy="1923"/>
          </a:xfrm>
        </p:grpSpPr>
        <p:sp>
          <p:nvSpPr>
            <p:cNvPr id="1027" name="AutoShape 3"/>
            <p:cNvSpPr>
              <a:spLocks noChangeAspect="1" noChangeArrowheads="1" noTextEdit="1"/>
            </p:cNvSpPr>
            <p:nvPr/>
          </p:nvSpPr>
          <p:spPr bwMode="auto">
            <a:xfrm>
              <a:off x="786" y="343"/>
              <a:ext cx="4446" cy="1919"/>
            </a:xfrm>
            <a:prstGeom prst="rect">
              <a:avLst/>
            </a:prstGeom>
            <a:solidFill>
              <a:srgbClr val="F8F8F8"/>
            </a:solidFill>
            <a:ln w="9525" cap="flat" cmpd="sng" algn="ctr">
              <a:solidFill>
                <a:schemeClr val="bg1">
                  <a:lumMod val="85000"/>
                </a:schemeClr>
              </a:solidFill>
              <a:prstDash val="solid"/>
              <a:miter lim="800000"/>
              <a:headEnd type="none" w="med" len="med"/>
              <a:tailEnd type="none" w="med" len="med"/>
            </a:ln>
          </p:spPr>
          <p:txBody>
            <a:bodyPr/>
            <a:lstStyle/>
            <a:p>
              <a:pPr>
                <a:defRPr/>
              </a:pPr>
              <a:endParaRPr lang="en-US">
                <a:solidFill>
                  <a:srgbClr val="000000"/>
                </a:solidFill>
                <a:ea typeface="ＭＳ Ｐゴシック" charset="-128"/>
              </a:endParaRPr>
            </a:p>
          </p:txBody>
        </p:sp>
        <p:pic>
          <p:nvPicPr>
            <p:cNvPr id="1029" name="Picture 5"/>
            <p:cNvPicPr>
              <a:picLocks noChangeAspect="1" noChangeArrowheads="1"/>
            </p:cNvPicPr>
            <p:nvPr/>
          </p:nvPicPr>
          <p:blipFill>
            <a:blip r:embed="rId3"/>
            <a:srcRect/>
            <a:stretch>
              <a:fillRect/>
            </a:stretch>
          </p:blipFill>
          <p:spPr bwMode="auto">
            <a:xfrm>
              <a:off x="2408" y="736"/>
              <a:ext cx="408" cy="468"/>
            </a:xfrm>
            <a:prstGeom prst="rect">
              <a:avLst/>
            </a:prstGeom>
            <a:ln>
              <a:noFill/>
            </a:ln>
            <a:effectLst>
              <a:outerShdw blurRad="292100" dist="139700" dir="2700000" algn="tl" rotWithShape="0">
                <a:srgbClr val="333333">
                  <a:alpha val="65000"/>
                </a:srgbClr>
              </a:outerShdw>
            </a:effectLst>
          </p:spPr>
        </p:pic>
        <p:pic>
          <p:nvPicPr>
            <p:cNvPr id="1031" name="Picture 7"/>
            <p:cNvPicPr>
              <a:picLocks noChangeAspect="1" noChangeArrowheads="1"/>
            </p:cNvPicPr>
            <p:nvPr/>
          </p:nvPicPr>
          <p:blipFill>
            <a:blip r:embed="rId4"/>
            <a:srcRect/>
            <a:stretch>
              <a:fillRect/>
            </a:stretch>
          </p:blipFill>
          <p:spPr bwMode="auto">
            <a:xfrm>
              <a:off x="2923" y="736"/>
              <a:ext cx="437" cy="468"/>
            </a:xfrm>
            <a:prstGeom prst="rect">
              <a:avLst/>
            </a:prstGeom>
            <a:ln>
              <a:noFill/>
            </a:ln>
            <a:effectLst>
              <a:outerShdw blurRad="292100" dist="139700" dir="2700000" algn="tl" rotWithShape="0">
                <a:srgbClr val="333333">
                  <a:alpha val="65000"/>
                </a:srgbClr>
              </a:outerShdw>
            </a:effectLst>
          </p:spPr>
        </p:pic>
        <p:sp>
          <p:nvSpPr>
            <p:cNvPr id="231434" name="Rectangle 13"/>
            <p:cNvSpPr>
              <a:spLocks noChangeArrowheads="1"/>
            </p:cNvSpPr>
            <p:nvPr/>
          </p:nvSpPr>
          <p:spPr bwMode="auto">
            <a:xfrm>
              <a:off x="1007" y="339"/>
              <a:ext cx="61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a:solidFill>
                    <a:srgbClr val="7F7F7F"/>
                  </a:solidFill>
                  <a:latin typeface="Calibri" pitchFamily="34" charset="0"/>
                </a:rPr>
                <a:t>Scene with </a:t>
              </a:r>
              <a:endParaRPr lang="en-US" sz="1800">
                <a:solidFill>
                  <a:srgbClr val="7F7F7F"/>
                </a:solidFill>
                <a:latin typeface="Arial" pitchFamily="34" charset="0"/>
              </a:endParaRPr>
            </a:p>
          </p:txBody>
        </p:sp>
        <p:sp>
          <p:nvSpPr>
            <p:cNvPr id="231435" name="Rectangle 14"/>
            <p:cNvSpPr>
              <a:spLocks noChangeArrowheads="1"/>
            </p:cNvSpPr>
            <p:nvPr/>
          </p:nvSpPr>
          <p:spPr bwMode="auto">
            <a:xfrm>
              <a:off x="852" y="493"/>
              <a:ext cx="89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a:solidFill>
                    <a:srgbClr val="7F7F7F"/>
                  </a:solidFill>
                  <a:latin typeface="Calibri" pitchFamily="34" charset="0"/>
                </a:rPr>
                <a:t>hidden elements</a:t>
              </a:r>
              <a:endParaRPr lang="en-US" sz="1800">
                <a:solidFill>
                  <a:srgbClr val="7F7F7F"/>
                </a:solidFill>
                <a:latin typeface="Arial" pitchFamily="34" charset="0"/>
              </a:endParaRPr>
            </a:p>
          </p:txBody>
        </p:sp>
        <p:sp>
          <p:nvSpPr>
            <p:cNvPr id="1043" name="Freeform 19"/>
            <p:cNvSpPr>
              <a:spLocks/>
            </p:cNvSpPr>
            <p:nvPr/>
          </p:nvSpPr>
          <p:spPr bwMode="auto">
            <a:xfrm>
              <a:off x="1700" y="767"/>
              <a:ext cx="450" cy="156"/>
            </a:xfrm>
            <a:custGeom>
              <a:avLst/>
              <a:gdLst/>
              <a:ahLst/>
              <a:cxnLst>
                <a:cxn ang="0">
                  <a:pos x="0" y="39"/>
                </a:cxn>
                <a:cxn ang="0">
                  <a:pos x="337" y="39"/>
                </a:cxn>
                <a:cxn ang="0">
                  <a:pos x="337" y="0"/>
                </a:cxn>
                <a:cxn ang="0">
                  <a:pos x="450" y="78"/>
                </a:cxn>
                <a:cxn ang="0">
                  <a:pos x="337" y="156"/>
                </a:cxn>
                <a:cxn ang="0">
                  <a:pos x="337" y="117"/>
                </a:cxn>
                <a:cxn ang="0">
                  <a:pos x="0" y="117"/>
                </a:cxn>
                <a:cxn ang="0">
                  <a:pos x="0" y="39"/>
                </a:cxn>
              </a:cxnLst>
              <a:rect l="0" t="0" r="r" b="b"/>
              <a:pathLst>
                <a:path w="450" h="156">
                  <a:moveTo>
                    <a:pt x="0" y="39"/>
                  </a:moveTo>
                  <a:lnTo>
                    <a:pt x="337" y="39"/>
                  </a:lnTo>
                  <a:lnTo>
                    <a:pt x="337" y="0"/>
                  </a:lnTo>
                  <a:lnTo>
                    <a:pt x="450" y="78"/>
                  </a:lnTo>
                  <a:lnTo>
                    <a:pt x="337" y="156"/>
                  </a:lnTo>
                  <a:lnTo>
                    <a:pt x="337" y="117"/>
                  </a:lnTo>
                  <a:lnTo>
                    <a:pt x="0" y="117"/>
                  </a:lnTo>
                  <a:lnTo>
                    <a:pt x="0" y="39"/>
                  </a:lnTo>
                  <a:close/>
                </a:path>
              </a:pathLst>
            </a:custGeom>
            <a:solidFill>
              <a:schemeClr val="accent2">
                <a:lumMod val="20000"/>
                <a:lumOff val="80000"/>
              </a:schemeClr>
            </a:solidFill>
            <a:ln w="9525">
              <a:noFill/>
              <a:round/>
              <a:headEnd/>
              <a:tailEnd/>
            </a:ln>
          </p:spPr>
          <p:txBody>
            <a:bodyPr/>
            <a:lstStyle/>
            <a:p>
              <a:pPr>
                <a:defRPr/>
              </a:pPr>
              <a:endParaRPr lang="en-US">
                <a:solidFill>
                  <a:srgbClr val="000000"/>
                </a:solidFill>
                <a:ea typeface="ＭＳ Ｐゴシック" charset="-128"/>
              </a:endParaRPr>
            </a:p>
          </p:txBody>
        </p:sp>
        <p:sp>
          <p:nvSpPr>
            <p:cNvPr id="1047" name="Freeform 23"/>
            <p:cNvSpPr>
              <a:spLocks/>
            </p:cNvSpPr>
            <p:nvPr/>
          </p:nvSpPr>
          <p:spPr bwMode="auto">
            <a:xfrm>
              <a:off x="3889" y="724"/>
              <a:ext cx="450" cy="156"/>
            </a:xfrm>
            <a:custGeom>
              <a:avLst/>
              <a:gdLst/>
              <a:ahLst/>
              <a:cxnLst>
                <a:cxn ang="0">
                  <a:pos x="0" y="39"/>
                </a:cxn>
                <a:cxn ang="0">
                  <a:pos x="337" y="39"/>
                </a:cxn>
                <a:cxn ang="0">
                  <a:pos x="337" y="0"/>
                </a:cxn>
                <a:cxn ang="0">
                  <a:pos x="450" y="78"/>
                </a:cxn>
                <a:cxn ang="0">
                  <a:pos x="337" y="156"/>
                </a:cxn>
                <a:cxn ang="0">
                  <a:pos x="337" y="117"/>
                </a:cxn>
                <a:cxn ang="0">
                  <a:pos x="0" y="117"/>
                </a:cxn>
                <a:cxn ang="0">
                  <a:pos x="0" y="39"/>
                </a:cxn>
              </a:cxnLst>
              <a:rect l="0" t="0" r="r" b="b"/>
              <a:pathLst>
                <a:path w="450" h="156">
                  <a:moveTo>
                    <a:pt x="0" y="39"/>
                  </a:moveTo>
                  <a:lnTo>
                    <a:pt x="337" y="39"/>
                  </a:lnTo>
                  <a:lnTo>
                    <a:pt x="337" y="0"/>
                  </a:lnTo>
                  <a:lnTo>
                    <a:pt x="450" y="78"/>
                  </a:lnTo>
                  <a:lnTo>
                    <a:pt x="337" y="156"/>
                  </a:lnTo>
                  <a:lnTo>
                    <a:pt x="337" y="117"/>
                  </a:lnTo>
                  <a:lnTo>
                    <a:pt x="0" y="117"/>
                  </a:lnTo>
                  <a:lnTo>
                    <a:pt x="0" y="39"/>
                  </a:lnTo>
                  <a:close/>
                </a:path>
              </a:pathLst>
            </a:custGeom>
            <a:solidFill>
              <a:schemeClr val="accent2">
                <a:lumMod val="20000"/>
                <a:lumOff val="80000"/>
              </a:schemeClr>
            </a:solidFill>
            <a:ln w="9525">
              <a:noFill/>
              <a:round/>
              <a:headEnd/>
              <a:tailEnd/>
            </a:ln>
          </p:spPr>
          <p:txBody>
            <a:bodyPr/>
            <a:lstStyle/>
            <a:p>
              <a:pPr>
                <a:defRPr/>
              </a:pPr>
              <a:endParaRPr lang="en-US">
                <a:solidFill>
                  <a:srgbClr val="000000"/>
                </a:solidFill>
                <a:ea typeface="ＭＳ Ｐゴシック" charset="-128"/>
              </a:endParaRPr>
            </a:p>
          </p:txBody>
        </p:sp>
        <p:sp>
          <p:nvSpPr>
            <p:cNvPr id="231438" name="Rectangle 24"/>
            <p:cNvSpPr>
              <a:spLocks noChangeArrowheads="1"/>
            </p:cNvSpPr>
            <p:nvPr/>
          </p:nvSpPr>
          <p:spPr bwMode="auto">
            <a:xfrm>
              <a:off x="3991" y="898"/>
              <a:ext cx="25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a:solidFill>
                    <a:srgbClr val="000000"/>
                  </a:solidFill>
                  <a:latin typeface="Calibri" pitchFamily="34" charset="0"/>
                </a:rPr>
                <a:t>Raw </a:t>
              </a:r>
              <a:endParaRPr lang="en-US" sz="1800">
                <a:solidFill>
                  <a:srgbClr val="000000"/>
                </a:solidFill>
                <a:latin typeface="Arial" pitchFamily="34" charset="0"/>
              </a:endParaRPr>
            </a:p>
          </p:txBody>
        </p:sp>
        <p:sp>
          <p:nvSpPr>
            <p:cNvPr id="231439" name="Rectangle 25"/>
            <p:cNvSpPr>
              <a:spLocks noChangeArrowheads="1"/>
            </p:cNvSpPr>
            <p:nvPr/>
          </p:nvSpPr>
          <p:spPr bwMode="auto">
            <a:xfrm>
              <a:off x="3980" y="1051"/>
              <a:ext cx="39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a:solidFill>
                    <a:srgbClr val="000000"/>
                  </a:solidFill>
                  <a:latin typeface="Calibri" pitchFamily="34" charset="0"/>
                </a:rPr>
                <a:t>Time </a:t>
              </a:r>
              <a:br>
                <a:rPr lang="en-US" sz="1600">
                  <a:solidFill>
                    <a:srgbClr val="000000"/>
                  </a:solidFill>
                  <a:latin typeface="Calibri" pitchFamily="34" charset="0"/>
                </a:rPr>
              </a:br>
              <a:r>
                <a:rPr lang="en-US" sz="1600">
                  <a:solidFill>
                    <a:srgbClr val="000000"/>
                  </a:solidFill>
                  <a:latin typeface="Calibri" pitchFamily="34" charset="0"/>
                </a:rPr>
                <a:t>profiles</a:t>
              </a:r>
              <a:endParaRPr lang="en-US" sz="1800">
                <a:solidFill>
                  <a:srgbClr val="000000"/>
                </a:solidFill>
                <a:latin typeface="Arial" pitchFamily="34" charset="0"/>
              </a:endParaRPr>
            </a:p>
          </p:txBody>
        </p:sp>
        <p:pic>
          <p:nvPicPr>
            <p:cNvPr id="231440"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3" y="638"/>
              <a:ext cx="683"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41" name="Freeform 27"/>
            <p:cNvSpPr>
              <a:spLocks noEditPoints="1"/>
            </p:cNvSpPr>
            <p:nvPr/>
          </p:nvSpPr>
          <p:spPr bwMode="auto">
            <a:xfrm>
              <a:off x="4364" y="619"/>
              <a:ext cx="721" cy="558"/>
            </a:xfrm>
            <a:custGeom>
              <a:avLst/>
              <a:gdLst>
                <a:gd name="T0" fmla="*/ 0 w 721"/>
                <a:gd name="T1" fmla="*/ 0 h 558"/>
                <a:gd name="T2" fmla="*/ 721 w 721"/>
                <a:gd name="T3" fmla="*/ 0 h 558"/>
                <a:gd name="T4" fmla="*/ 721 w 721"/>
                <a:gd name="T5" fmla="*/ 558 h 558"/>
                <a:gd name="T6" fmla="*/ 0 w 721"/>
                <a:gd name="T7" fmla="*/ 558 h 558"/>
                <a:gd name="T8" fmla="*/ 0 w 721"/>
                <a:gd name="T9" fmla="*/ 0 h 558"/>
                <a:gd name="T10" fmla="*/ 19 w 721"/>
                <a:gd name="T11" fmla="*/ 548 h 558"/>
                <a:gd name="T12" fmla="*/ 9 w 721"/>
                <a:gd name="T13" fmla="*/ 538 h 558"/>
                <a:gd name="T14" fmla="*/ 711 w 721"/>
                <a:gd name="T15" fmla="*/ 538 h 558"/>
                <a:gd name="T16" fmla="*/ 702 w 721"/>
                <a:gd name="T17" fmla="*/ 548 h 558"/>
                <a:gd name="T18" fmla="*/ 702 w 721"/>
                <a:gd name="T19" fmla="*/ 10 h 558"/>
                <a:gd name="T20" fmla="*/ 711 w 721"/>
                <a:gd name="T21" fmla="*/ 19 h 558"/>
                <a:gd name="T22" fmla="*/ 9 w 721"/>
                <a:gd name="T23" fmla="*/ 19 h 558"/>
                <a:gd name="T24" fmla="*/ 19 w 721"/>
                <a:gd name="T25" fmla="*/ 10 h 558"/>
                <a:gd name="T26" fmla="*/ 19 w 721"/>
                <a:gd name="T27" fmla="*/ 548 h 5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1"/>
                <a:gd name="T43" fmla="*/ 0 h 558"/>
                <a:gd name="T44" fmla="*/ 721 w 721"/>
                <a:gd name="T45" fmla="*/ 558 h 55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1" h="558">
                  <a:moveTo>
                    <a:pt x="0" y="0"/>
                  </a:moveTo>
                  <a:lnTo>
                    <a:pt x="721" y="0"/>
                  </a:lnTo>
                  <a:lnTo>
                    <a:pt x="721" y="558"/>
                  </a:lnTo>
                  <a:lnTo>
                    <a:pt x="0" y="558"/>
                  </a:lnTo>
                  <a:lnTo>
                    <a:pt x="0" y="0"/>
                  </a:lnTo>
                  <a:close/>
                  <a:moveTo>
                    <a:pt x="19" y="548"/>
                  </a:moveTo>
                  <a:lnTo>
                    <a:pt x="9" y="538"/>
                  </a:lnTo>
                  <a:lnTo>
                    <a:pt x="711" y="538"/>
                  </a:lnTo>
                  <a:lnTo>
                    <a:pt x="702" y="548"/>
                  </a:lnTo>
                  <a:lnTo>
                    <a:pt x="702" y="10"/>
                  </a:lnTo>
                  <a:lnTo>
                    <a:pt x="711" y="19"/>
                  </a:lnTo>
                  <a:lnTo>
                    <a:pt x="9" y="19"/>
                  </a:lnTo>
                  <a:lnTo>
                    <a:pt x="19" y="10"/>
                  </a:lnTo>
                  <a:lnTo>
                    <a:pt x="19" y="548"/>
                  </a:lnTo>
                  <a:close/>
                </a:path>
              </a:pathLst>
            </a:custGeom>
            <a:solidFill>
              <a:srgbClr val="EEECE1"/>
            </a:solidFill>
            <a:ln w="0" cap="flat">
              <a:solidFill>
                <a:srgbClr val="EEECE1"/>
              </a:solidFill>
              <a:prstDash val="solid"/>
              <a:round/>
              <a:headEnd/>
              <a:tailEnd/>
            </a:ln>
          </p:spPr>
          <p:txBody>
            <a:bodyPr/>
            <a:lstStyle/>
            <a:p>
              <a:endParaRPr lang="en-US">
                <a:solidFill>
                  <a:srgbClr val="000000"/>
                </a:solidFill>
              </a:endParaRPr>
            </a:p>
          </p:txBody>
        </p:sp>
        <p:sp>
          <p:nvSpPr>
            <p:cNvPr id="231442" name="Freeform 28"/>
            <p:cNvSpPr>
              <a:spLocks noEditPoints="1"/>
            </p:cNvSpPr>
            <p:nvPr/>
          </p:nvSpPr>
          <p:spPr bwMode="auto">
            <a:xfrm>
              <a:off x="4346" y="1597"/>
              <a:ext cx="76" cy="471"/>
            </a:xfrm>
            <a:custGeom>
              <a:avLst/>
              <a:gdLst>
                <a:gd name="T0" fmla="*/ 45 w 76"/>
                <a:gd name="T1" fmla="*/ 51 h 471"/>
                <a:gd name="T2" fmla="*/ 45 w 76"/>
                <a:gd name="T3" fmla="*/ 471 h 471"/>
                <a:gd name="T4" fmla="*/ 32 w 76"/>
                <a:gd name="T5" fmla="*/ 471 h 471"/>
                <a:gd name="T6" fmla="*/ 32 w 76"/>
                <a:gd name="T7" fmla="*/ 51 h 471"/>
                <a:gd name="T8" fmla="*/ 45 w 76"/>
                <a:gd name="T9" fmla="*/ 51 h 471"/>
                <a:gd name="T10" fmla="*/ 38 w 76"/>
                <a:gd name="T11" fmla="*/ 51 h 471"/>
                <a:gd name="T12" fmla="*/ 0 w 76"/>
                <a:gd name="T13" fmla="*/ 76 h 471"/>
                <a:gd name="T14" fmla="*/ 38 w 76"/>
                <a:gd name="T15" fmla="*/ 0 h 471"/>
                <a:gd name="T16" fmla="*/ 76 w 76"/>
                <a:gd name="T17" fmla="*/ 76 h 471"/>
                <a:gd name="T18" fmla="*/ 38 w 76"/>
                <a:gd name="T19" fmla="*/ 51 h 4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471"/>
                <a:gd name="T32" fmla="*/ 76 w 76"/>
                <a:gd name="T33" fmla="*/ 471 h 4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471">
                  <a:moveTo>
                    <a:pt x="45" y="51"/>
                  </a:moveTo>
                  <a:lnTo>
                    <a:pt x="45" y="471"/>
                  </a:lnTo>
                  <a:lnTo>
                    <a:pt x="32" y="471"/>
                  </a:lnTo>
                  <a:lnTo>
                    <a:pt x="32" y="51"/>
                  </a:lnTo>
                  <a:lnTo>
                    <a:pt x="45" y="51"/>
                  </a:lnTo>
                  <a:close/>
                  <a:moveTo>
                    <a:pt x="38" y="51"/>
                  </a:moveTo>
                  <a:lnTo>
                    <a:pt x="0" y="76"/>
                  </a:lnTo>
                  <a:lnTo>
                    <a:pt x="38" y="0"/>
                  </a:lnTo>
                  <a:lnTo>
                    <a:pt x="76" y="76"/>
                  </a:lnTo>
                  <a:lnTo>
                    <a:pt x="38" y="51"/>
                  </a:lnTo>
                  <a:close/>
                </a:path>
              </a:pathLst>
            </a:custGeom>
            <a:solidFill>
              <a:srgbClr val="000000"/>
            </a:solidFill>
            <a:ln w="0" cap="flat">
              <a:solidFill>
                <a:srgbClr val="000000"/>
              </a:solidFill>
              <a:prstDash val="solid"/>
              <a:round/>
              <a:headEnd/>
              <a:tailEnd/>
            </a:ln>
          </p:spPr>
          <p:txBody>
            <a:bodyPr/>
            <a:lstStyle/>
            <a:p>
              <a:endParaRPr lang="en-US">
                <a:solidFill>
                  <a:srgbClr val="000000"/>
                </a:solidFill>
              </a:endParaRPr>
            </a:p>
          </p:txBody>
        </p:sp>
        <p:sp>
          <p:nvSpPr>
            <p:cNvPr id="231443" name="Freeform 29"/>
            <p:cNvSpPr>
              <a:spLocks noEditPoints="1"/>
            </p:cNvSpPr>
            <p:nvPr/>
          </p:nvSpPr>
          <p:spPr bwMode="auto">
            <a:xfrm>
              <a:off x="4451" y="1704"/>
              <a:ext cx="76" cy="364"/>
            </a:xfrm>
            <a:custGeom>
              <a:avLst/>
              <a:gdLst>
                <a:gd name="T0" fmla="*/ 0 w 400"/>
                <a:gd name="T1" fmla="*/ 0 h 1904"/>
                <a:gd name="T2" fmla="*/ 0 w 400"/>
                <a:gd name="T3" fmla="*/ 0 h 1904"/>
                <a:gd name="T4" fmla="*/ 0 w 400"/>
                <a:gd name="T5" fmla="*/ 0 h 1904"/>
                <a:gd name="T6" fmla="*/ 0 w 400"/>
                <a:gd name="T7" fmla="*/ 0 h 1904"/>
                <a:gd name="T8" fmla="*/ 0 w 400"/>
                <a:gd name="T9" fmla="*/ 0 h 1904"/>
                <a:gd name="T10" fmla="*/ 0 w 400"/>
                <a:gd name="T11" fmla="*/ 0 h 1904"/>
                <a:gd name="T12" fmla="*/ 0 w 400"/>
                <a:gd name="T13" fmla="*/ 0 h 1904"/>
                <a:gd name="T14" fmla="*/ 0 w 400"/>
                <a:gd name="T15" fmla="*/ 0 h 1904"/>
                <a:gd name="T16" fmla="*/ 0 w 400"/>
                <a:gd name="T17" fmla="*/ 0 h 1904"/>
                <a:gd name="T18" fmla="*/ 0 w 400"/>
                <a:gd name="T19" fmla="*/ 0 h 19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0"/>
                <a:gd name="T31" fmla="*/ 0 h 1904"/>
                <a:gd name="T32" fmla="*/ 400 w 400"/>
                <a:gd name="T33" fmla="*/ 1904 h 19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0" h="1904">
                  <a:moveTo>
                    <a:pt x="166" y="1904"/>
                  </a:moveTo>
                  <a:lnTo>
                    <a:pt x="166" y="200"/>
                  </a:lnTo>
                  <a:lnTo>
                    <a:pt x="234" y="200"/>
                  </a:lnTo>
                  <a:lnTo>
                    <a:pt x="234" y="1904"/>
                  </a:lnTo>
                  <a:lnTo>
                    <a:pt x="166" y="1904"/>
                  </a:lnTo>
                  <a:close/>
                  <a:moveTo>
                    <a:pt x="0" y="200"/>
                  </a:moveTo>
                  <a:cubicBezTo>
                    <a:pt x="0" y="90"/>
                    <a:pt x="90" y="0"/>
                    <a:pt x="200" y="0"/>
                  </a:cubicBezTo>
                  <a:cubicBezTo>
                    <a:pt x="311" y="0"/>
                    <a:pt x="400" y="90"/>
                    <a:pt x="400" y="200"/>
                  </a:cubicBezTo>
                  <a:cubicBezTo>
                    <a:pt x="400" y="311"/>
                    <a:pt x="311" y="400"/>
                    <a:pt x="200" y="400"/>
                  </a:cubicBezTo>
                  <a:cubicBezTo>
                    <a:pt x="90" y="400"/>
                    <a:pt x="0" y="311"/>
                    <a:pt x="0" y="200"/>
                  </a:cubicBezTo>
                  <a:close/>
                </a:path>
              </a:pathLst>
            </a:custGeom>
            <a:solidFill>
              <a:srgbClr val="0000FF"/>
            </a:solidFill>
            <a:ln w="0" cap="flat">
              <a:solidFill>
                <a:srgbClr val="0000FF"/>
              </a:solidFill>
              <a:prstDash val="solid"/>
              <a:round/>
              <a:headEnd/>
              <a:tailEnd/>
            </a:ln>
          </p:spPr>
          <p:txBody>
            <a:bodyPr/>
            <a:lstStyle/>
            <a:p>
              <a:endParaRPr lang="en-US">
                <a:solidFill>
                  <a:srgbClr val="000000"/>
                </a:solidFill>
              </a:endParaRPr>
            </a:p>
          </p:txBody>
        </p:sp>
        <p:sp>
          <p:nvSpPr>
            <p:cNvPr id="231444" name="Freeform 30"/>
            <p:cNvSpPr>
              <a:spLocks noEditPoints="1"/>
            </p:cNvSpPr>
            <p:nvPr/>
          </p:nvSpPr>
          <p:spPr bwMode="auto">
            <a:xfrm>
              <a:off x="4522" y="1813"/>
              <a:ext cx="75" cy="255"/>
            </a:xfrm>
            <a:custGeom>
              <a:avLst/>
              <a:gdLst>
                <a:gd name="T0" fmla="*/ 0 w 400"/>
                <a:gd name="T1" fmla="*/ 0 h 1336"/>
                <a:gd name="T2" fmla="*/ 0 w 400"/>
                <a:gd name="T3" fmla="*/ 0 h 1336"/>
                <a:gd name="T4" fmla="*/ 0 w 400"/>
                <a:gd name="T5" fmla="*/ 0 h 1336"/>
                <a:gd name="T6" fmla="*/ 0 w 400"/>
                <a:gd name="T7" fmla="*/ 0 h 1336"/>
                <a:gd name="T8" fmla="*/ 0 w 400"/>
                <a:gd name="T9" fmla="*/ 0 h 1336"/>
                <a:gd name="T10" fmla="*/ 0 w 400"/>
                <a:gd name="T11" fmla="*/ 0 h 1336"/>
                <a:gd name="T12" fmla="*/ 0 w 400"/>
                <a:gd name="T13" fmla="*/ 0 h 1336"/>
                <a:gd name="T14" fmla="*/ 0 w 400"/>
                <a:gd name="T15" fmla="*/ 0 h 1336"/>
                <a:gd name="T16" fmla="*/ 0 w 400"/>
                <a:gd name="T17" fmla="*/ 0 h 1336"/>
                <a:gd name="T18" fmla="*/ 0 w 400"/>
                <a:gd name="T19" fmla="*/ 0 h 13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0"/>
                <a:gd name="T31" fmla="*/ 0 h 1336"/>
                <a:gd name="T32" fmla="*/ 400 w 400"/>
                <a:gd name="T33" fmla="*/ 1336 h 13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0" h="1336">
                  <a:moveTo>
                    <a:pt x="166" y="1336"/>
                  </a:moveTo>
                  <a:lnTo>
                    <a:pt x="166" y="200"/>
                  </a:lnTo>
                  <a:lnTo>
                    <a:pt x="234" y="200"/>
                  </a:lnTo>
                  <a:lnTo>
                    <a:pt x="234" y="1336"/>
                  </a:lnTo>
                  <a:lnTo>
                    <a:pt x="166" y="1336"/>
                  </a:lnTo>
                  <a:close/>
                  <a:moveTo>
                    <a:pt x="0" y="200"/>
                  </a:moveTo>
                  <a:cubicBezTo>
                    <a:pt x="0" y="90"/>
                    <a:pt x="90" y="0"/>
                    <a:pt x="200" y="0"/>
                  </a:cubicBezTo>
                  <a:cubicBezTo>
                    <a:pt x="311" y="0"/>
                    <a:pt x="400" y="90"/>
                    <a:pt x="400" y="200"/>
                  </a:cubicBezTo>
                  <a:cubicBezTo>
                    <a:pt x="400" y="311"/>
                    <a:pt x="311" y="400"/>
                    <a:pt x="200" y="400"/>
                  </a:cubicBezTo>
                  <a:cubicBezTo>
                    <a:pt x="90" y="400"/>
                    <a:pt x="0" y="311"/>
                    <a:pt x="0" y="200"/>
                  </a:cubicBezTo>
                  <a:close/>
                </a:path>
              </a:pathLst>
            </a:custGeom>
            <a:solidFill>
              <a:srgbClr val="00CC00"/>
            </a:solidFill>
            <a:ln w="0" cap="flat">
              <a:solidFill>
                <a:srgbClr val="00CC00"/>
              </a:solidFill>
              <a:prstDash val="solid"/>
              <a:round/>
              <a:headEnd/>
              <a:tailEnd/>
            </a:ln>
          </p:spPr>
          <p:txBody>
            <a:bodyPr/>
            <a:lstStyle/>
            <a:p>
              <a:endParaRPr lang="en-US">
                <a:solidFill>
                  <a:srgbClr val="000000"/>
                </a:solidFill>
              </a:endParaRPr>
            </a:p>
          </p:txBody>
        </p:sp>
        <p:sp>
          <p:nvSpPr>
            <p:cNvPr id="231445" name="Freeform 31"/>
            <p:cNvSpPr>
              <a:spLocks noEditPoints="1"/>
            </p:cNvSpPr>
            <p:nvPr/>
          </p:nvSpPr>
          <p:spPr bwMode="auto">
            <a:xfrm>
              <a:off x="4592" y="1957"/>
              <a:ext cx="75" cy="111"/>
            </a:xfrm>
            <a:custGeom>
              <a:avLst/>
              <a:gdLst>
                <a:gd name="T0" fmla="*/ 0 w 400"/>
                <a:gd name="T1" fmla="*/ 0 h 580"/>
                <a:gd name="T2" fmla="*/ 0 w 400"/>
                <a:gd name="T3" fmla="*/ 0 h 580"/>
                <a:gd name="T4" fmla="*/ 0 w 400"/>
                <a:gd name="T5" fmla="*/ 0 h 580"/>
                <a:gd name="T6" fmla="*/ 0 w 400"/>
                <a:gd name="T7" fmla="*/ 0 h 580"/>
                <a:gd name="T8" fmla="*/ 0 w 400"/>
                <a:gd name="T9" fmla="*/ 0 h 580"/>
                <a:gd name="T10" fmla="*/ 0 w 400"/>
                <a:gd name="T11" fmla="*/ 0 h 580"/>
                <a:gd name="T12" fmla="*/ 0 w 400"/>
                <a:gd name="T13" fmla="*/ 0 h 580"/>
                <a:gd name="T14" fmla="*/ 0 w 400"/>
                <a:gd name="T15" fmla="*/ 0 h 580"/>
                <a:gd name="T16" fmla="*/ 0 w 400"/>
                <a:gd name="T17" fmla="*/ 0 h 580"/>
                <a:gd name="T18" fmla="*/ 0 w 400"/>
                <a:gd name="T19" fmla="*/ 0 h 5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0"/>
                <a:gd name="T31" fmla="*/ 0 h 580"/>
                <a:gd name="T32" fmla="*/ 400 w 400"/>
                <a:gd name="T33" fmla="*/ 580 h 5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0" h="580">
                  <a:moveTo>
                    <a:pt x="166" y="580"/>
                  </a:moveTo>
                  <a:lnTo>
                    <a:pt x="166" y="200"/>
                  </a:lnTo>
                  <a:lnTo>
                    <a:pt x="234" y="200"/>
                  </a:lnTo>
                  <a:lnTo>
                    <a:pt x="234" y="580"/>
                  </a:lnTo>
                  <a:lnTo>
                    <a:pt x="166" y="580"/>
                  </a:lnTo>
                  <a:close/>
                  <a:moveTo>
                    <a:pt x="0" y="200"/>
                  </a:moveTo>
                  <a:cubicBezTo>
                    <a:pt x="0" y="90"/>
                    <a:pt x="90" y="0"/>
                    <a:pt x="200" y="0"/>
                  </a:cubicBezTo>
                  <a:cubicBezTo>
                    <a:pt x="311" y="0"/>
                    <a:pt x="400" y="90"/>
                    <a:pt x="400" y="200"/>
                  </a:cubicBezTo>
                  <a:cubicBezTo>
                    <a:pt x="400" y="311"/>
                    <a:pt x="311" y="400"/>
                    <a:pt x="200" y="400"/>
                  </a:cubicBezTo>
                  <a:cubicBezTo>
                    <a:pt x="90" y="400"/>
                    <a:pt x="0" y="311"/>
                    <a:pt x="0" y="200"/>
                  </a:cubicBezTo>
                  <a:close/>
                </a:path>
              </a:pathLst>
            </a:custGeom>
            <a:solidFill>
              <a:srgbClr val="FF6600"/>
            </a:solidFill>
            <a:ln w="0" cap="flat">
              <a:solidFill>
                <a:srgbClr val="FF6600"/>
              </a:solidFill>
              <a:prstDash val="solid"/>
              <a:round/>
              <a:headEnd/>
              <a:tailEnd/>
            </a:ln>
          </p:spPr>
          <p:txBody>
            <a:bodyPr/>
            <a:lstStyle/>
            <a:p>
              <a:endParaRPr lang="en-US">
                <a:solidFill>
                  <a:srgbClr val="000000"/>
                </a:solidFill>
              </a:endParaRPr>
            </a:p>
          </p:txBody>
        </p:sp>
        <p:sp>
          <p:nvSpPr>
            <p:cNvPr id="231446" name="Freeform 32"/>
            <p:cNvSpPr>
              <a:spLocks noEditPoints="1"/>
            </p:cNvSpPr>
            <p:nvPr/>
          </p:nvSpPr>
          <p:spPr bwMode="auto">
            <a:xfrm>
              <a:off x="4803" y="1885"/>
              <a:ext cx="75" cy="183"/>
            </a:xfrm>
            <a:custGeom>
              <a:avLst/>
              <a:gdLst>
                <a:gd name="T0" fmla="*/ 0 w 400"/>
                <a:gd name="T1" fmla="*/ 0 h 956"/>
                <a:gd name="T2" fmla="*/ 0 w 400"/>
                <a:gd name="T3" fmla="*/ 0 h 956"/>
                <a:gd name="T4" fmla="*/ 0 w 400"/>
                <a:gd name="T5" fmla="*/ 0 h 956"/>
                <a:gd name="T6" fmla="*/ 0 w 400"/>
                <a:gd name="T7" fmla="*/ 0 h 956"/>
                <a:gd name="T8" fmla="*/ 0 w 400"/>
                <a:gd name="T9" fmla="*/ 0 h 956"/>
                <a:gd name="T10" fmla="*/ 0 w 400"/>
                <a:gd name="T11" fmla="*/ 0 h 956"/>
                <a:gd name="T12" fmla="*/ 0 w 400"/>
                <a:gd name="T13" fmla="*/ 0 h 956"/>
                <a:gd name="T14" fmla="*/ 0 w 400"/>
                <a:gd name="T15" fmla="*/ 0 h 956"/>
                <a:gd name="T16" fmla="*/ 0 w 400"/>
                <a:gd name="T17" fmla="*/ 0 h 956"/>
                <a:gd name="T18" fmla="*/ 0 w 400"/>
                <a:gd name="T19" fmla="*/ 0 h 9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0"/>
                <a:gd name="T31" fmla="*/ 0 h 956"/>
                <a:gd name="T32" fmla="*/ 400 w 400"/>
                <a:gd name="T33" fmla="*/ 956 h 9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0" h="956">
                  <a:moveTo>
                    <a:pt x="166" y="956"/>
                  </a:moveTo>
                  <a:lnTo>
                    <a:pt x="166" y="200"/>
                  </a:lnTo>
                  <a:lnTo>
                    <a:pt x="234" y="200"/>
                  </a:lnTo>
                  <a:lnTo>
                    <a:pt x="234" y="956"/>
                  </a:lnTo>
                  <a:lnTo>
                    <a:pt x="166" y="956"/>
                  </a:lnTo>
                  <a:close/>
                  <a:moveTo>
                    <a:pt x="0" y="200"/>
                  </a:moveTo>
                  <a:cubicBezTo>
                    <a:pt x="0" y="90"/>
                    <a:pt x="90" y="0"/>
                    <a:pt x="200" y="0"/>
                  </a:cubicBezTo>
                  <a:cubicBezTo>
                    <a:pt x="311" y="0"/>
                    <a:pt x="400" y="90"/>
                    <a:pt x="400" y="200"/>
                  </a:cubicBezTo>
                  <a:cubicBezTo>
                    <a:pt x="400" y="311"/>
                    <a:pt x="311" y="400"/>
                    <a:pt x="200" y="400"/>
                  </a:cubicBezTo>
                  <a:cubicBezTo>
                    <a:pt x="90" y="400"/>
                    <a:pt x="0" y="311"/>
                    <a:pt x="0" y="200"/>
                  </a:cubicBezTo>
                  <a:close/>
                </a:path>
              </a:pathLst>
            </a:custGeom>
            <a:solidFill>
              <a:srgbClr val="FF6600"/>
            </a:solidFill>
            <a:ln w="0" cap="flat">
              <a:solidFill>
                <a:srgbClr val="FF6600"/>
              </a:solidFill>
              <a:prstDash val="solid"/>
              <a:round/>
              <a:headEnd/>
              <a:tailEnd/>
            </a:ln>
          </p:spPr>
          <p:txBody>
            <a:bodyPr/>
            <a:lstStyle/>
            <a:p>
              <a:endParaRPr lang="en-US">
                <a:solidFill>
                  <a:srgbClr val="000000"/>
                </a:solidFill>
              </a:endParaRPr>
            </a:p>
          </p:txBody>
        </p:sp>
        <p:sp>
          <p:nvSpPr>
            <p:cNvPr id="231447" name="Freeform 33"/>
            <p:cNvSpPr>
              <a:spLocks noEditPoints="1"/>
            </p:cNvSpPr>
            <p:nvPr/>
          </p:nvSpPr>
          <p:spPr bwMode="auto">
            <a:xfrm>
              <a:off x="4874" y="1957"/>
              <a:ext cx="75" cy="111"/>
            </a:xfrm>
            <a:custGeom>
              <a:avLst/>
              <a:gdLst>
                <a:gd name="T0" fmla="*/ 0 w 200"/>
                <a:gd name="T1" fmla="*/ 0 h 290"/>
                <a:gd name="T2" fmla="*/ 0 w 200"/>
                <a:gd name="T3" fmla="*/ 0 h 290"/>
                <a:gd name="T4" fmla="*/ 0 w 200"/>
                <a:gd name="T5" fmla="*/ 0 h 290"/>
                <a:gd name="T6" fmla="*/ 0 w 200"/>
                <a:gd name="T7" fmla="*/ 0 h 290"/>
                <a:gd name="T8" fmla="*/ 0 w 200"/>
                <a:gd name="T9" fmla="*/ 0 h 290"/>
                <a:gd name="T10" fmla="*/ 0 w 200"/>
                <a:gd name="T11" fmla="*/ 0 h 290"/>
                <a:gd name="T12" fmla="*/ 0 w 200"/>
                <a:gd name="T13" fmla="*/ 0 h 290"/>
                <a:gd name="T14" fmla="*/ 0 w 200"/>
                <a:gd name="T15" fmla="*/ 0 h 290"/>
                <a:gd name="T16" fmla="*/ 0 w 200"/>
                <a:gd name="T17" fmla="*/ 0 h 290"/>
                <a:gd name="T18" fmla="*/ 0 w 200"/>
                <a:gd name="T19" fmla="*/ 0 h 2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
                <a:gd name="T31" fmla="*/ 0 h 290"/>
                <a:gd name="T32" fmla="*/ 200 w 200"/>
                <a:gd name="T33" fmla="*/ 290 h 2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 h="290">
                  <a:moveTo>
                    <a:pt x="83" y="290"/>
                  </a:moveTo>
                  <a:lnTo>
                    <a:pt x="83" y="100"/>
                  </a:lnTo>
                  <a:lnTo>
                    <a:pt x="117" y="100"/>
                  </a:lnTo>
                  <a:lnTo>
                    <a:pt x="117" y="290"/>
                  </a:lnTo>
                  <a:lnTo>
                    <a:pt x="83" y="290"/>
                  </a:lnTo>
                  <a:close/>
                  <a:moveTo>
                    <a:pt x="0" y="100"/>
                  </a:moveTo>
                  <a:cubicBezTo>
                    <a:pt x="0" y="45"/>
                    <a:pt x="45" y="0"/>
                    <a:pt x="100" y="0"/>
                  </a:cubicBezTo>
                  <a:cubicBezTo>
                    <a:pt x="156" y="0"/>
                    <a:pt x="200" y="45"/>
                    <a:pt x="200" y="100"/>
                  </a:cubicBezTo>
                  <a:cubicBezTo>
                    <a:pt x="200" y="156"/>
                    <a:pt x="156" y="200"/>
                    <a:pt x="100" y="200"/>
                  </a:cubicBezTo>
                  <a:cubicBezTo>
                    <a:pt x="45" y="200"/>
                    <a:pt x="0" y="156"/>
                    <a:pt x="0" y="100"/>
                  </a:cubicBezTo>
                  <a:close/>
                </a:path>
              </a:pathLst>
            </a:custGeom>
            <a:solidFill>
              <a:srgbClr val="FF6600"/>
            </a:solidFill>
            <a:ln w="0" cap="flat">
              <a:solidFill>
                <a:srgbClr val="FF6600"/>
              </a:solidFill>
              <a:prstDash val="solid"/>
              <a:round/>
              <a:headEnd/>
              <a:tailEnd/>
            </a:ln>
          </p:spPr>
          <p:txBody>
            <a:bodyPr/>
            <a:lstStyle/>
            <a:p>
              <a:endParaRPr lang="en-US">
                <a:solidFill>
                  <a:srgbClr val="000000"/>
                </a:solidFill>
              </a:endParaRPr>
            </a:p>
          </p:txBody>
        </p:sp>
        <p:sp>
          <p:nvSpPr>
            <p:cNvPr id="231448" name="Freeform 34"/>
            <p:cNvSpPr>
              <a:spLocks noEditPoints="1"/>
            </p:cNvSpPr>
            <p:nvPr/>
          </p:nvSpPr>
          <p:spPr bwMode="auto">
            <a:xfrm>
              <a:off x="4732" y="1957"/>
              <a:ext cx="76" cy="111"/>
            </a:xfrm>
            <a:custGeom>
              <a:avLst/>
              <a:gdLst>
                <a:gd name="T0" fmla="*/ 0 w 400"/>
                <a:gd name="T1" fmla="*/ 0 h 580"/>
                <a:gd name="T2" fmla="*/ 0 w 400"/>
                <a:gd name="T3" fmla="*/ 0 h 580"/>
                <a:gd name="T4" fmla="*/ 0 w 400"/>
                <a:gd name="T5" fmla="*/ 0 h 580"/>
                <a:gd name="T6" fmla="*/ 0 w 400"/>
                <a:gd name="T7" fmla="*/ 0 h 580"/>
                <a:gd name="T8" fmla="*/ 0 w 400"/>
                <a:gd name="T9" fmla="*/ 0 h 580"/>
                <a:gd name="T10" fmla="*/ 0 w 400"/>
                <a:gd name="T11" fmla="*/ 0 h 580"/>
                <a:gd name="T12" fmla="*/ 0 w 400"/>
                <a:gd name="T13" fmla="*/ 0 h 580"/>
                <a:gd name="T14" fmla="*/ 0 w 400"/>
                <a:gd name="T15" fmla="*/ 0 h 580"/>
                <a:gd name="T16" fmla="*/ 0 w 400"/>
                <a:gd name="T17" fmla="*/ 0 h 580"/>
                <a:gd name="T18" fmla="*/ 0 w 400"/>
                <a:gd name="T19" fmla="*/ 0 h 5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0"/>
                <a:gd name="T31" fmla="*/ 0 h 580"/>
                <a:gd name="T32" fmla="*/ 400 w 400"/>
                <a:gd name="T33" fmla="*/ 580 h 5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0" h="580">
                  <a:moveTo>
                    <a:pt x="166" y="580"/>
                  </a:moveTo>
                  <a:lnTo>
                    <a:pt x="166" y="200"/>
                  </a:lnTo>
                  <a:lnTo>
                    <a:pt x="234" y="200"/>
                  </a:lnTo>
                  <a:lnTo>
                    <a:pt x="234" y="580"/>
                  </a:lnTo>
                  <a:lnTo>
                    <a:pt x="166" y="580"/>
                  </a:lnTo>
                  <a:close/>
                  <a:moveTo>
                    <a:pt x="0" y="200"/>
                  </a:moveTo>
                  <a:cubicBezTo>
                    <a:pt x="0" y="90"/>
                    <a:pt x="90" y="0"/>
                    <a:pt x="200" y="0"/>
                  </a:cubicBezTo>
                  <a:cubicBezTo>
                    <a:pt x="311" y="0"/>
                    <a:pt x="400" y="90"/>
                    <a:pt x="400" y="200"/>
                  </a:cubicBezTo>
                  <a:cubicBezTo>
                    <a:pt x="400" y="311"/>
                    <a:pt x="311" y="400"/>
                    <a:pt x="200" y="400"/>
                  </a:cubicBezTo>
                  <a:cubicBezTo>
                    <a:pt x="90" y="400"/>
                    <a:pt x="0" y="311"/>
                    <a:pt x="0" y="200"/>
                  </a:cubicBezTo>
                  <a:close/>
                </a:path>
              </a:pathLst>
            </a:custGeom>
            <a:solidFill>
              <a:srgbClr val="FF6600"/>
            </a:solidFill>
            <a:ln w="0" cap="flat">
              <a:solidFill>
                <a:srgbClr val="FF6600"/>
              </a:solidFill>
              <a:prstDash val="solid"/>
              <a:round/>
              <a:headEnd/>
              <a:tailEnd/>
            </a:ln>
          </p:spPr>
          <p:txBody>
            <a:bodyPr/>
            <a:lstStyle/>
            <a:p>
              <a:endParaRPr lang="en-US">
                <a:solidFill>
                  <a:srgbClr val="000000"/>
                </a:solidFill>
              </a:endParaRPr>
            </a:p>
          </p:txBody>
        </p:sp>
        <p:sp>
          <p:nvSpPr>
            <p:cNvPr id="231449" name="Freeform 35"/>
            <p:cNvSpPr>
              <a:spLocks noEditPoints="1"/>
            </p:cNvSpPr>
            <p:nvPr/>
          </p:nvSpPr>
          <p:spPr bwMode="auto">
            <a:xfrm>
              <a:off x="4662" y="1885"/>
              <a:ext cx="76" cy="183"/>
            </a:xfrm>
            <a:custGeom>
              <a:avLst/>
              <a:gdLst>
                <a:gd name="T0" fmla="*/ 0 w 400"/>
                <a:gd name="T1" fmla="*/ 0 h 956"/>
                <a:gd name="T2" fmla="*/ 0 w 400"/>
                <a:gd name="T3" fmla="*/ 0 h 956"/>
                <a:gd name="T4" fmla="*/ 0 w 400"/>
                <a:gd name="T5" fmla="*/ 0 h 956"/>
                <a:gd name="T6" fmla="*/ 0 w 400"/>
                <a:gd name="T7" fmla="*/ 0 h 956"/>
                <a:gd name="T8" fmla="*/ 0 w 400"/>
                <a:gd name="T9" fmla="*/ 0 h 956"/>
                <a:gd name="T10" fmla="*/ 0 w 400"/>
                <a:gd name="T11" fmla="*/ 0 h 956"/>
                <a:gd name="T12" fmla="*/ 0 w 400"/>
                <a:gd name="T13" fmla="*/ 0 h 956"/>
                <a:gd name="T14" fmla="*/ 0 w 400"/>
                <a:gd name="T15" fmla="*/ 0 h 956"/>
                <a:gd name="T16" fmla="*/ 0 w 400"/>
                <a:gd name="T17" fmla="*/ 0 h 956"/>
                <a:gd name="T18" fmla="*/ 0 w 400"/>
                <a:gd name="T19" fmla="*/ 0 h 9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0"/>
                <a:gd name="T31" fmla="*/ 0 h 956"/>
                <a:gd name="T32" fmla="*/ 400 w 400"/>
                <a:gd name="T33" fmla="*/ 956 h 9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0" h="956">
                  <a:moveTo>
                    <a:pt x="166" y="956"/>
                  </a:moveTo>
                  <a:lnTo>
                    <a:pt x="166" y="200"/>
                  </a:lnTo>
                  <a:lnTo>
                    <a:pt x="234" y="200"/>
                  </a:lnTo>
                  <a:lnTo>
                    <a:pt x="234" y="956"/>
                  </a:lnTo>
                  <a:lnTo>
                    <a:pt x="166" y="956"/>
                  </a:lnTo>
                  <a:close/>
                  <a:moveTo>
                    <a:pt x="0" y="200"/>
                  </a:moveTo>
                  <a:cubicBezTo>
                    <a:pt x="0" y="90"/>
                    <a:pt x="90" y="0"/>
                    <a:pt x="200" y="0"/>
                  </a:cubicBezTo>
                  <a:cubicBezTo>
                    <a:pt x="311" y="0"/>
                    <a:pt x="400" y="90"/>
                    <a:pt x="400" y="200"/>
                  </a:cubicBezTo>
                  <a:cubicBezTo>
                    <a:pt x="400" y="311"/>
                    <a:pt x="311" y="400"/>
                    <a:pt x="200" y="400"/>
                  </a:cubicBezTo>
                  <a:cubicBezTo>
                    <a:pt x="90" y="400"/>
                    <a:pt x="0" y="311"/>
                    <a:pt x="0" y="200"/>
                  </a:cubicBezTo>
                  <a:close/>
                </a:path>
              </a:pathLst>
            </a:custGeom>
            <a:solidFill>
              <a:srgbClr val="FF6600"/>
            </a:solidFill>
            <a:ln w="0" cap="flat">
              <a:solidFill>
                <a:srgbClr val="FF6600"/>
              </a:solidFill>
              <a:prstDash val="solid"/>
              <a:round/>
              <a:headEnd/>
              <a:tailEnd/>
            </a:ln>
          </p:spPr>
          <p:txBody>
            <a:bodyPr/>
            <a:lstStyle/>
            <a:p>
              <a:endParaRPr lang="en-US">
                <a:solidFill>
                  <a:srgbClr val="000000"/>
                </a:solidFill>
              </a:endParaRPr>
            </a:p>
          </p:txBody>
        </p:sp>
        <p:sp>
          <p:nvSpPr>
            <p:cNvPr id="231450" name="Rectangle 36"/>
            <p:cNvSpPr>
              <a:spLocks noChangeArrowheads="1"/>
            </p:cNvSpPr>
            <p:nvPr/>
          </p:nvSpPr>
          <p:spPr bwMode="auto">
            <a:xfrm>
              <a:off x="4735" y="2027"/>
              <a:ext cx="54"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i="1">
                  <a:solidFill>
                    <a:srgbClr val="000000"/>
                  </a:solidFill>
                  <a:latin typeface="Times New Roman" pitchFamily="18" charset="0"/>
                </a:rPr>
                <a:t>t</a:t>
              </a:r>
              <a:endParaRPr lang="en-US" sz="1800">
                <a:solidFill>
                  <a:srgbClr val="000000"/>
                </a:solidFill>
                <a:latin typeface="Arial" pitchFamily="34" charset="0"/>
              </a:endParaRPr>
            </a:p>
          </p:txBody>
        </p:sp>
        <p:sp>
          <p:nvSpPr>
            <p:cNvPr id="231451" name="Rectangle 37"/>
            <p:cNvSpPr>
              <a:spLocks noChangeArrowheads="1"/>
            </p:cNvSpPr>
            <p:nvPr/>
          </p:nvSpPr>
          <p:spPr bwMode="auto">
            <a:xfrm>
              <a:off x="4735" y="2018"/>
              <a:ext cx="12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a:solidFill>
                    <a:srgbClr val="000000"/>
                  </a:solidFill>
                  <a:latin typeface="Symbol" pitchFamily="18" charset="2"/>
                </a:rPr>
                <a:t>®</a:t>
              </a:r>
              <a:endParaRPr lang="en-US" sz="1800">
                <a:solidFill>
                  <a:srgbClr val="000000"/>
                </a:solidFill>
                <a:latin typeface="Arial" pitchFamily="34" charset="0"/>
              </a:endParaRPr>
            </a:p>
          </p:txBody>
        </p:sp>
        <p:sp>
          <p:nvSpPr>
            <p:cNvPr id="231452" name="Freeform 38"/>
            <p:cNvSpPr>
              <a:spLocks noEditPoints="1"/>
            </p:cNvSpPr>
            <p:nvPr/>
          </p:nvSpPr>
          <p:spPr bwMode="auto">
            <a:xfrm>
              <a:off x="4384" y="2030"/>
              <a:ext cx="843" cy="76"/>
            </a:xfrm>
            <a:custGeom>
              <a:avLst/>
              <a:gdLst>
                <a:gd name="T0" fmla="*/ 0 w 843"/>
                <a:gd name="T1" fmla="*/ 32 h 76"/>
                <a:gd name="T2" fmla="*/ 793 w 843"/>
                <a:gd name="T3" fmla="*/ 32 h 76"/>
                <a:gd name="T4" fmla="*/ 793 w 843"/>
                <a:gd name="T5" fmla="*/ 45 h 76"/>
                <a:gd name="T6" fmla="*/ 0 w 843"/>
                <a:gd name="T7" fmla="*/ 45 h 76"/>
                <a:gd name="T8" fmla="*/ 0 w 843"/>
                <a:gd name="T9" fmla="*/ 32 h 76"/>
                <a:gd name="T10" fmla="*/ 793 w 843"/>
                <a:gd name="T11" fmla="*/ 38 h 76"/>
                <a:gd name="T12" fmla="*/ 768 w 843"/>
                <a:gd name="T13" fmla="*/ 0 h 76"/>
                <a:gd name="T14" fmla="*/ 843 w 843"/>
                <a:gd name="T15" fmla="*/ 38 h 76"/>
                <a:gd name="T16" fmla="*/ 768 w 843"/>
                <a:gd name="T17" fmla="*/ 76 h 76"/>
                <a:gd name="T18" fmla="*/ 793 w 843"/>
                <a:gd name="T19" fmla="*/ 38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3"/>
                <a:gd name="T31" fmla="*/ 0 h 76"/>
                <a:gd name="T32" fmla="*/ 843 w 843"/>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3" h="76">
                  <a:moveTo>
                    <a:pt x="0" y="32"/>
                  </a:moveTo>
                  <a:lnTo>
                    <a:pt x="793" y="32"/>
                  </a:lnTo>
                  <a:lnTo>
                    <a:pt x="793" y="45"/>
                  </a:lnTo>
                  <a:lnTo>
                    <a:pt x="0" y="45"/>
                  </a:lnTo>
                  <a:lnTo>
                    <a:pt x="0" y="32"/>
                  </a:lnTo>
                  <a:close/>
                  <a:moveTo>
                    <a:pt x="793" y="38"/>
                  </a:moveTo>
                  <a:lnTo>
                    <a:pt x="768" y="0"/>
                  </a:lnTo>
                  <a:lnTo>
                    <a:pt x="843" y="38"/>
                  </a:lnTo>
                  <a:lnTo>
                    <a:pt x="768" y="76"/>
                  </a:lnTo>
                  <a:lnTo>
                    <a:pt x="793" y="38"/>
                  </a:lnTo>
                  <a:close/>
                </a:path>
              </a:pathLst>
            </a:custGeom>
            <a:solidFill>
              <a:srgbClr val="000000"/>
            </a:solidFill>
            <a:ln w="0" cap="flat">
              <a:solidFill>
                <a:srgbClr val="000000"/>
              </a:solidFill>
              <a:prstDash val="solid"/>
              <a:round/>
              <a:headEnd/>
              <a:tailEnd/>
            </a:ln>
          </p:spPr>
          <p:txBody>
            <a:bodyPr/>
            <a:lstStyle/>
            <a:p>
              <a:endParaRPr lang="en-US">
                <a:solidFill>
                  <a:srgbClr val="000000"/>
                </a:solidFill>
              </a:endParaRPr>
            </a:p>
          </p:txBody>
        </p:sp>
        <p:sp>
          <p:nvSpPr>
            <p:cNvPr id="231453" name="Oval 39"/>
            <p:cNvSpPr>
              <a:spLocks noChangeArrowheads="1"/>
            </p:cNvSpPr>
            <p:nvPr/>
          </p:nvSpPr>
          <p:spPr bwMode="auto">
            <a:xfrm>
              <a:off x="4944" y="1994"/>
              <a:ext cx="76" cy="76"/>
            </a:xfrm>
            <a:prstGeom prst="ellipse">
              <a:avLst/>
            </a:prstGeom>
            <a:solidFill>
              <a:srgbClr val="FF6600"/>
            </a:solidFill>
            <a:ln w="0">
              <a:solidFill>
                <a:srgbClr val="FF6600"/>
              </a:solidFill>
              <a:round/>
              <a:headEnd/>
              <a:tailEnd/>
            </a:ln>
          </p:spPr>
          <p:txBody>
            <a:bodyPr/>
            <a:lstStyle/>
            <a:p>
              <a:endParaRPr lang="en-US">
                <a:solidFill>
                  <a:srgbClr val="000000"/>
                </a:solidFill>
              </a:endParaRPr>
            </a:p>
          </p:txBody>
        </p:sp>
        <p:sp>
          <p:nvSpPr>
            <p:cNvPr id="231454" name="Freeform 40"/>
            <p:cNvSpPr>
              <a:spLocks noEditPoints="1"/>
            </p:cNvSpPr>
            <p:nvPr/>
          </p:nvSpPr>
          <p:spPr bwMode="auto">
            <a:xfrm>
              <a:off x="5014" y="1957"/>
              <a:ext cx="76" cy="111"/>
            </a:xfrm>
            <a:custGeom>
              <a:avLst/>
              <a:gdLst>
                <a:gd name="T0" fmla="*/ 0 w 200"/>
                <a:gd name="T1" fmla="*/ 0 h 290"/>
                <a:gd name="T2" fmla="*/ 0 w 200"/>
                <a:gd name="T3" fmla="*/ 0 h 290"/>
                <a:gd name="T4" fmla="*/ 0 w 200"/>
                <a:gd name="T5" fmla="*/ 0 h 290"/>
                <a:gd name="T6" fmla="*/ 0 w 200"/>
                <a:gd name="T7" fmla="*/ 0 h 290"/>
                <a:gd name="T8" fmla="*/ 0 w 200"/>
                <a:gd name="T9" fmla="*/ 0 h 290"/>
                <a:gd name="T10" fmla="*/ 0 w 200"/>
                <a:gd name="T11" fmla="*/ 0 h 290"/>
                <a:gd name="T12" fmla="*/ 0 w 200"/>
                <a:gd name="T13" fmla="*/ 0 h 290"/>
                <a:gd name="T14" fmla="*/ 0 w 200"/>
                <a:gd name="T15" fmla="*/ 0 h 290"/>
                <a:gd name="T16" fmla="*/ 0 w 200"/>
                <a:gd name="T17" fmla="*/ 0 h 290"/>
                <a:gd name="T18" fmla="*/ 0 w 200"/>
                <a:gd name="T19" fmla="*/ 0 h 2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
                <a:gd name="T31" fmla="*/ 0 h 290"/>
                <a:gd name="T32" fmla="*/ 200 w 200"/>
                <a:gd name="T33" fmla="*/ 290 h 2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 h="290">
                  <a:moveTo>
                    <a:pt x="83" y="290"/>
                  </a:moveTo>
                  <a:lnTo>
                    <a:pt x="83" y="100"/>
                  </a:lnTo>
                  <a:lnTo>
                    <a:pt x="117" y="100"/>
                  </a:lnTo>
                  <a:lnTo>
                    <a:pt x="117" y="290"/>
                  </a:lnTo>
                  <a:lnTo>
                    <a:pt x="83" y="290"/>
                  </a:lnTo>
                  <a:close/>
                  <a:moveTo>
                    <a:pt x="0" y="100"/>
                  </a:moveTo>
                  <a:cubicBezTo>
                    <a:pt x="0" y="45"/>
                    <a:pt x="45" y="0"/>
                    <a:pt x="100" y="0"/>
                  </a:cubicBezTo>
                  <a:cubicBezTo>
                    <a:pt x="156" y="0"/>
                    <a:pt x="200" y="45"/>
                    <a:pt x="200" y="100"/>
                  </a:cubicBezTo>
                  <a:cubicBezTo>
                    <a:pt x="200" y="156"/>
                    <a:pt x="156" y="200"/>
                    <a:pt x="100" y="200"/>
                  </a:cubicBezTo>
                  <a:cubicBezTo>
                    <a:pt x="45" y="200"/>
                    <a:pt x="0" y="156"/>
                    <a:pt x="0" y="100"/>
                  </a:cubicBezTo>
                  <a:close/>
                </a:path>
              </a:pathLst>
            </a:custGeom>
            <a:solidFill>
              <a:srgbClr val="FF6600"/>
            </a:solidFill>
            <a:ln w="0" cap="flat">
              <a:solidFill>
                <a:srgbClr val="FF6600"/>
              </a:solidFill>
              <a:prstDash val="solid"/>
              <a:round/>
              <a:headEnd/>
              <a:tailEnd/>
            </a:ln>
          </p:spPr>
          <p:txBody>
            <a:bodyPr/>
            <a:lstStyle/>
            <a:p>
              <a:endParaRPr lang="en-US">
                <a:solidFill>
                  <a:srgbClr val="000000"/>
                </a:solidFill>
              </a:endParaRPr>
            </a:p>
          </p:txBody>
        </p:sp>
        <p:sp>
          <p:nvSpPr>
            <p:cNvPr id="1065" name="Freeform 41"/>
            <p:cNvSpPr>
              <a:spLocks/>
            </p:cNvSpPr>
            <p:nvPr/>
          </p:nvSpPr>
          <p:spPr bwMode="auto">
            <a:xfrm>
              <a:off x="4808" y="1245"/>
              <a:ext cx="154" cy="455"/>
            </a:xfrm>
            <a:custGeom>
              <a:avLst/>
              <a:gdLst/>
              <a:ahLst/>
              <a:cxnLst>
                <a:cxn ang="0">
                  <a:pos x="116" y="0"/>
                </a:cxn>
                <a:cxn ang="0">
                  <a:pos x="116" y="341"/>
                </a:cxn>
                <a:cxn ang="0">
                  <a:pos x="154" y="341"/>
                </a:cxn>
                <a:cxn ang="0">
                  <a:pos x="77" y="455"/>
                </a:cxn>
                <a:cxn ang="0">
                  <a:pos x="0" y="341"/>
                </a:cxn>
                <a:cxn ang="0">
                  <a:pos x="39" y="341"/>
                </a:cxn>
                <a:cxn ang="0">
                  <a:pos x="39" y="0"/>
                </a:cxn>
                <a:cxn ang="0">
                  <a:pos x="116" y="0"/>
                </a:cxn>
              </a:cxnLst>
              <a:rect l="0" t="0" r="r" b="b"/>
              <a:pathLst>
                <a:path w="154" h="455">
                  <a:moveTo>
                    <a:pt x="116" y="0"/>
                  </a:moveTo>
                  <a:lnTo>
                    <a:pt x="116" y="341"/>
                  </a:lnTo>
                  <a:lnTo>
                    <a:pt x="154" y="341"/>
                  </a:lnTo>
                  <a:lnTo>
                    <a:pt x="77" y="455"/>
                  </a:lnTo>
                  <a:lnTo>
                    <a:pt x="0" y="341"/>
                  </a:lnTo>
                  <a:lnTo>
                    <a:pt x="39" y="341"/>
                  </a:lnTo>
                  <a:lnTo>
                    <a:pt x="39" y="0"/>
                  </a:lnTo>
                  <a:lnTo>
                    <a:pt x="116" y="0"/>
                  </a:lnTo>
                  <a:close/>
                </a:path>
              </a:pathLst>
            </a:custGeom>
            <a:solidFill>
              <a:schemeClr val="accent2">
                <a:lumMod val="20000"/>
                <a:lumOff val="80000"/>
              </a:schemeClr>
            </a:solidFill>
            <a:ln w="9525">
              <a:noFill/>
              <a:round/>
              <a:headEnd/>
              <a:tailEnd/>
            </a:ln>
          </p:spPr>
          <p:txBody>
            <a:bodyPr/>
            <a:lstStyle/>
            <a:p>
              <a:pPr>
                <a:defRPr/>
              </a:pPr>
              <a:endParaRPr lang="en-US">
                <a:solidFill>
                  <a:srgbClr val="000000"/>
                </a:solidFill>
                <a:ea typeface="ＭＳ Ｐゴシック" charset="-128"/>
              </a:endParaRPr>
            </a:p>
          </p:txBody>
        </p:sp>
        <p:sp>
          <p:nvSpPr>
            <p:cNvPr id="231456" name="Rectangle 42"/>
            <p:cNvSpPr>
              <a:spLocks noChangeArrowheads="1"/>
            </p:cNvSpPr>
            <p:nvPr/>
          </p:nvSpPr>
          <p:spPr bwMode="auto">
            <a:xfrm>
              <a:off x="4461" y="1274"/>
              <a:ext cx="33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a:solidFill>
                    <a:srgbClr val="000000"/>
                  </a:solidFill>
                  <a:latin typeface="Calibri" pitchFamily="34" charset="0"/>
                </a:rPr>
                <a:t>Signal </a:t>
              </a:r>
              <a:endParaRPr lang="en-US" sz="1800">
                <a:solidFill>
                  <a:srgbClr val="000000"/>
                </a:solidFill>
                <a:latin typeface="Arial" pitchFamily="34" charset="0"/>
              </a:endParaRPr>
            </a:p>
          </p:txBody>
        </p:sp>
        <p:sp>
          <p:nvSpPr>
            <p:cNvPr id="231457" name="Rectangle 43"/>
            <p:cNvSpPr>
              <a:spLocks noChangeArrowheads="1"/>
            </p:cNvSpPr>
            <p:nvPr/>
          </p:nvSpPr>
          <p:spPr bwMode="auto">
            <a:xfrm>
              <a:off x="4484" y="1428"/>
              <a:ext cx="26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a:solidFill>
                    <a:srgbClr val="000000"/>
                  </a:solidFill>
                  <a:latin typeface="Calibri" pitchFamily="34" charset="0"/>
                </a:rPr>
                <a:t>Proc.</a:t>
              </a:r>
              <a:endParaRPr lang="en-US" sz="1800">
                <a:solidFill>
                  <a:srgbClr val="000000"/>
                </a:solidFill>
                <a:latin typeface="Arial" pitchFamily="34" charset="0"/>
              </a:endParaRPr>
            </a:p>
          </p:txBody>
        </p:sp>
        <p:sp>
          <p:nvSpPr>
            <p:cNvPr id="1068" name="Freeform 44"/>
            <p:cNvSpPr>
              <a:spLocks/>
            </p:cNvSpPr>
            <p:nvPr/>
          </p:nvSpPr>
          <p:spPr bwMode="auto">
            <a:xfrm>
              <a:off x="3853" y="1839"/>
              <a:ext cx="450" cy="156"/>
            </a:xfrm>
            <a:custGeom>
              <a:avLst/>
              <a:gdLst/>
              <a:ahLst/>
              <a:cxnLst>
                <a:cxn ang="0">
                  <a:pos x="450" y="39"/>
                </a:cxn>
                <a:cxn ang="0">
                  <a:pos x="113" y="39"/>
                </a:cxn>
                <a:cxn ang="0">
                  <a:pos x="113" y="0"/>
                </a:cxn>
                <a:cxn ang="0">
                  <a:pos x="0" y="78"/>
                </a:cxn>
                <a:cxn ang="0">
                  <a:pos x="113" y="156"/>
                </a:cxn>
                <a:cxn ang="0">
                  <a:pos x="113" y="117"/>
                </a:cxn>
                <a:cxn ang="0">
                  <a:pos x="450" y="117"/>
                </a:cxn>
                <a:cxn ang="0">
                  <a:pos x="450" y="39"/>
                </a:cxn>
              </a:cxnLst>
              <a:rect l="0" t="0" r="r" b="b"/>
              <a:pathLst>
                <a:path w="450" h="156">
                  <a:moveTo>
                    <a:pt x="450" y="39"/>
                  </a:moveTo>
                  <a:lnTo>
                    <a:pt x="113" y="39"/>
                  </a:lnTo>
                  <a:lnTo>
                    <a:pt x="113" y="0"/>
                  </a:lnTo>
                  <a:lnTo>
                    <a:pt x="0" y="78"/>
                  </a:lnTo>
                  <a:lnTo>
                    <a:pt x="113" y="156"/>
                  </a:lnTo>
                  <a:lnTo>
                    <a:pt x="113" y="117"/>
                  </a:lnTo>
                  <a:lnTo>
                    <a:pt x="450" y="117"/>
                  </a:lnTo>
                  <a:lnTo>
                    <a:pt x="450" y="39"/>
                  </a:lnTo>
                  <a:close/>
                </a:path>
              </a:pathLst>
            </a:custGeom>
            <a:solidFill>
              <a:schemeClr val="accent2">
                <a:lumMod val="20000"/>
                <a:lumOff val="80000"/>
              </a:schemeClr>
            </a:solidFill>
            <a:ln w="9525">
              <a:noFill/>
              <a:round/>
              <a:headEnd/>
              <a:tailEnd/>
            </a:ln>
          </p:spPr>
          <p:txBody>
            <a:bodyPr/>
            <a:lstStyle/>
            <a:p>
              <a:pPr>
                <a:defRPr/>
              </a:pPr>
              <a:endParaRPr lang="en-US">
                <a:solidFill>
                  <a:srgbClr val="000000"/>
                </a:solidFill>
                <a:ea typeface="ＭＳ Ｐゴシック" charset="-128"/>
              </a:endParaRPr>
            </a:p>
          </p:txBody>
        </p:sp>
        <p:sp>
          <p:nvSpPr>
            <p:cNvPr id="1070" name="Rectangle 46"/>
            <p:cNvSpPr>
              <a:spLocks noChangeArrowheads="1"/>
            </p:cNvSpPr>
            <p:nvPr/>
          </p:nvSpPr>
          <p:spPr bwMode="auto">
            <a:xfrm>
              <a:off x="2304" y="1650"/>
              <a:ext cx="1340" cy="528"/>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lIns="0" tIns="0" rIns="0" bIns="0">
              <a:spAutoFit/>
            </a:bodyPr>
            <a:lstStyle/>
            <a:p>
              <a:pPr algn="ctr" eaLnBrk="1" hangingPunct="1">
                <a:defRPr/>
              </a:pPr>
              <a:r>
                <a:rPr lang="en-US" sz="1800" b="1" dirty="0">
                  <a:solidFill>
                    <a:srgbClr val="000000">
                      <a:lumMod val="50000"/>
                      <a:lumOff val="50000"/>
                    </a:srgbClr>
                  </a:solidFill>
                  <a:latin typeface="Calibri" pitchFamily="34" charset="0"/>
                  <a:ea typeface="ＭＳ Ｐゴシック" charset="-128"/>
                </a:rPr>
                <a:t>Novel light transport </a:t>
              </a:r>
              <a:br>
                <a:rPr lang="en-US" sz="1800" b="1" dirty="0">
                  <a:solidFill>
                    <a:srgbClr val="000000">
                      <a:lumMod val="50000"/>
                      <a:lumOff val="50000"/>
                    </a:srgbClr>
                  </a:solidFill>
                  <a:latin typeface="Calibri" pitchFamily="34" charset="0"/>
                  <a:ea typeface="ＭＳ Ｐゴシック" charset="-128"/>
                </a:rPr>
              </a:br>
              <a:r>
                <a:rPr lang="en-US" sz="1800" b="1" dirty="0">
                  <a:solidFill>
                    <a:srgbClr val="000000">
                      <a:lumMod val="50000"/>
                      <a:lumOff val="50000"/>
                    </a:srgbClr>
                  </a:solidFill>
                  <a:latin typeface="Calibri" pitchFamily="34" charset="0"/>
                  <a:ea typeface="ＭＳ Ｐゴシック" charset="-128"/>
                </a:rPr>
                <a:t>models and inference </a:t>
              </a:r>
            </a:p>
            <a:p>
              <a:pPr algn="ctr" eaLnBrk="1" hangingPunct="1">
                <a:defRPr/>
              </a:pPr>
              <a:r>
                <a:rPr lang="en-US" sz="1800" b="1" dirty="0">
                  <a:solidFill>
                    <a:srgbClr val="000000">
                      <a:lumMod val="50000"/>
                      <a:lumOff val="50000"/>
                    </a:srgbClr>
                  </a:solidFill>
                  <a:latin typeface="Calibri" pitchFamily="34" charset="0"/>
                  <a:ea typeface="ＭＳ Ｐゴシック" charset="-128"/>
                </a:rPr>
                <a:t>algorithms</a:t>
              </a:r>
              <a:endParaRPr lang="en-US" sz="1600" dirty="0">
                <a:solidFill>
                  <a:srgbClr val="000000">
                    <a:lumMod val="50000"/>
                    <a:lumOff val="50000"/>
                  </a:srgbClr>
                </a:solidFill>
                <a:latin typeface="Arial" pitchFamily="34" charset="0"/>
                <a:ea typeface="ＭＳ Ｐゴシック" charset="-128"/>
              </a:endParaRPr>
            </a:p>
          </p:txBody>
        </p:sp>
        <p:sp>
          <p:nvSpPr>
            <p:cNvPr id="231460" name="Rectangle 47"/>
            <p:cNvSpPr>
              <a:spLocks noChangeArrowheads="1"/>
            </p:cNvSpPr>
            <p:nvPr/>
          </p:nvSpPr>
          <p:spPr bwMode="auto">
            <a:xfrm>
              <a:off x="2281" y="1861"/>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endParaRPr lang="en-US" sz="1800">
                <a:solidFill>
                  <a:srgbClr val="000000"/>
                </a:solidFill>
                <a:latin typeface="Arial" pitchFamily="34" charset="0"/>
              </a:endParaRPr>
            </a:p>
          </p:txBody>
        </p:sp>
        <p:sp>
          <p:nvSpPr>
            <p:cNvPr id="231461" name="Rectangle 48"/>
            <p:cNvSpPr>
              <a:spLocks noChangeArrowheads="1"/>
            </p:cNvSpPr>
            <p:nvPr/>
          </p:nvSpPr>
          <p:spPr bwMode="auto">
            <a:xfrm>
              <a:off x="2622" y="2044"/>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endParaRPr lang="en-US" sz="1800">
                <a:solidFill>
                  <a:srgbClr val="000000"/>
                </a:solidFill>
                <a:latin typeface="Arial" pitchFamily="34" charset="0"/>
              </a:endParaRPr>
            </a:p>
          </p:txBody>
        </p:sp>
        <p:sp>
          <p:nvSpPr>
            <p:cNvPr id="1078" name="Freeform 54"/>
            <p:cNvSpPr>
              <a:spLocks/>
            </p:cNvSpPr>
            <p:nvPr/>
          </p:nvSpPr>
          <p:spPr bwMode="auto">
            <a:xfrm>
              <a:off x="1571" y="1860"/>
              <a:ext cx="450" cy="156"/>
            </a:xfrm>
            <a:custGeom>
              <a:avLst/>
              <a:gdLst/>
              <a:ahLst/>
              <a:cxnLst>
                <a:cxn ang="0">
                  <a:pos x="450" y="39"/>
                </a:cxn>
                <a:cxn ang="0">
                  <a:pos x="112" y="39"/>
                </a:cxn>
                <a:cxn ang="0">
                  <a:pos x="112" y="0"/>
                </a:cxn>
                <a:cxn ang="0">
                  <a:pos x="0" y="78"/>
                </a:cxn>
                <a:cxn ang="0">
                  <a:pos x="112" y="156"/>
                </a:cxn>
                <a:cxn ang="0">
                  <a:pos x="112" y="117"/>
                </a:cxn>
                <a:cxn ang="0">
                  <a:pos x="450" y="117"/>
                </a:cxn>
                <a:cxn ang="0">
                  <a:pos x="450" y="39"/>
                </a:cxn>
              </a:cxnLst>
              <a:rect l="0" t="0" r="r" b="b"/>
              <a:pathLst>
                <a:path w="450" h="156">
                  <a:moveTo>
                    <a:pt x="450" y="39"/>
                  </a:moveTo>
                  <a:lnTo>
                    <a:pt x="112" y="39"/>
                  </a:lnTo>
                  <a:lnTo>
                    <a:pt x="112" y="0"/>
                  </a:lnTo>
                  <a:lnTo>
                    <a:pt x="0" y="78"/>
                  </a:lnTo>
                  <a:lnTo>
                    <a:pt x="112" y="156"/>
                  </a:lnTo>
                  <a:lnTo>
                    <a:pt x="112" y="117"/>
                  </a:lnTo>
                  <a:lnTo>
                    <a:pt x="450" y="117"/>
                  </a:lnTo>
                  <a:lnTo>
                    <a:pt x="450" y="39"/>
                  </a:lnTo>
                  <a:close/>
                </a:path>
              </a:pathLst>
            </a:custGeom>
            <a:solidFill>
              <a:schemeClr val="accent2">
                <a:lumMod val="20000"/>
                <a:lumOff val="80000"/>
              </a:schemeClr>
            </a:solidFill>
            <a:ln w="9525">
              <a:noFill/>
              <a:round/>
              <a:headEnd/>
              <a:tailEnd/>
            </a:ln>
          </p:spPr>
          <p:txBody>
            <a:bodyPr/>
            <a:lstStyle/>
            <a:p>
              <a:pPr>
                <a:defRPr/>
              </a:pPr>
              <a:endParaRPr lang="en-US">
                <a:solidFill>
                  <a:srgbClr val="000000"/>
                </a:solidFill>
                <a:ea typeface="ＭＳ Ｐゴシック" charset="-128"/>
              </a:endParaRPr>
            </a:p>
          </p:txBody>
        </p:sp>
        <p:sp>
          <p:nvSpPr>
            <p:cNvPr id="231463" name="Rectangle 55"/>
            <p:cNvSpPr>
              <a:spLocks noChangeArrowheads="1"/>
            </p:cNvSpPr>
            <p:nvPr/>
          </p:nvSpPr>
          <p:spPr bwMode="auto">
            <a:xfrm>
              <a:off x="786" y="1560"/>
              <a:ext cx="957" cy="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1600" b="1">
                  <a:solidFill>
                    <a:srgbClr val="7F7F7F"/>
                  </a:solidFill>
                  <a:latin typeface="Calibri" pitchFamily="34" charset="0"/>
                </a:rPr>
                <a:t>Photo, geometry, </a:t>
              </a:r>
              <a:br>
                <a:rPr lang="en-US" sz="1600" b="1">
                  <a:solidFill>
                    <a:srgbClr val="7F7F7F"/>
                  </a:solidFill>
                  <a:latin typeface="Calibri" pitchFamily="34" charset="0"/>
                </a:rPr>
              </a:br>
              <a:r>
                <a:rPr lang="en-US" sz="1600" b="1">
                  <a:solidFill>
                    <a:srgbClr val="7F7F7F"/>
                  </a:solidFill>
                  <a:latin typeface="Calibri" pitchFamily="34" charset="0"/>
                </a:rPr>
                <a:t>reflectance, </a:t>
              </a:r>
              <a:br>
                <a:rPr lang="en-US" sz="1600" b="1">
                  <a:solidFill>
                    <a:srgbClr val="7F7F7F"/>
                  </a:solidFill>
                  <a:latin typeface="Calibri" pitchFamily="34" charset="0"/>
                </a:rPr>
              </a:br>
              <a:r>
                <a:rPr lang="en-US" sz="1600" b="1">
                  <a:solidFill>
                    <a:srgbClr val="7F7F7F"/>
                  </a:solidFill>
                  <a:latin typeface="Calibri" pitchFamily="34" charset="0"/>
                </a:rPr>
                <a:t>beyond </a:t>
              </a:r>
              <a:br>
                <a:rPr lang="en-US" sz="1600" b="1">
                  <a:solidFill>
                    <a:srgbClr val="7F7F7F"/>
                  </a:solidFill>
                  <a:latin typeface="Calibri" pitchFamily="34" charset="0"/>
                </a:rPr>
              </a:br>
              <a:r>
                <a:rPr lang="en-US" sz="1600" b="1">
                  <a:solidFill>
                    <a:srgbClr val="7F7F7F"/>
                  </a:solidFill>
                  <a:latin typeface="Calibri" pitchFamily="34" charset="0"/>
                </a:rPr>
                <a:t>line of sight </a:t>
              </a:r>
              <a:endParaRPr lang="en-US" sz="1800">
                <a:solidFill>
                  <a:srgbClr val="7F7F7F"/>
                </a:solidFill>
                <a:latin typeface="Arial" pitchFamily="34" charset="0"/>
              </a:endParaRPr>
            </a:p>
          </p:txBody>
        </p:sp>
        <p:sp>
          <p:nvSpPr>
            <p:cNvPr id="231464" name="Rectangle 57"/>
            <p:cNvSpPr>
              <a:spLocks noChangeArrowheads="1"/>
            </p:cNvSpPr>
            <p:nvPr/>
          </p:nvSpPr>
          <p:spPr bwMode="auto">
            <a:xfrm>
              <a:off x="4374" y="2099"/>
              <a:ext cx="84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a:solidFill>
                    <a:srgbClr val="7F7F7F"/>
                  </a:solidFill>
                  <a:latin typeface="Calibri" pitchFamily="34" charset="0"/>
                </a:rPr>
                <a:t>3D Time images</a:t>
              </a:r>
              <a:endParaRPr lang="en-US" sz="1800">
                <a:solidFill>
                  <a:srgbClr val="7F7F7F"/>
                </a:solidFill>
                <a:latin typeface="Arial" pitchFamily="34" charset="0"/>
              </a:endParaRPr>
            </a:p>
          </p:txBody>
        </p:sp>
        <p:sp>
          <p:nvSpPr>
            <p:cNvPr id="231465" name="Rectangle 18"/>
            <p:cNvSpPr>
              <a:spLocks noChangeArrowheads="1"/>
            </p:cNvSpPr>
            <p:nvPr/>
          </p:nvSpPr>
          <p:spPr bwMode="auto">
            <a:xfrm>
              <a:off x="2130" y="436"/>
              <a:ext cx="1624"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sz="1600" b="1">
                  <a:solidFill>
                    <a:srgbClr val="000000"/>
                  </a:solidFill>
                  <a:latin typeface="Calibri" pitchFamily="34" charset="0"/>
                </a:rPr>
                <a:t>Ultra fast illumination and camera</a:t>
              </a:r>
              <a:endParaRPr lang="en-US" sz="1800">
                <a:solidFill>
                  <a:srgbClr val="000000"/>
                </a:solidFill>
                <a:latin typeface="Arial" pitchFamily="34" charset="0"/>
              </a:endParaRPr>
            </a:p>
          </p:txBody>
        </p:sp>
        <p:sp>
          <p:nvSpPr>
            <p:cNvPr id="231466" name="Rectangle 25"/>
            <p:cNvSpPr>
              <a:spLocks noChangeArrowheads="1"/>
            </p:cNvSpPr>
            <p:nvPr/>
          </p:nvSpPr>
          <p:spPr bwMode="auto">
            <a:xfrm>
              <a:off x="1680" y="912"/>
              <a:ext cx="41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sz="1600">
                  <a:solidFill>
                    <a:srgbClr val="000000"/>
                  </a:solidFill>
                  <a:latin typeface="Calibri" pitchFamily="34" charset="0"/>
                </a:rPr>
                <a:t>5D </a:t>
              </a:r>
              <a:br>
                <a:rPr lang="en-US" sz="1600">
                  <a:solidFill>
                    <a:srgbClr val="000000"/>
                  </a:solidFill>
                  <a:latin typeface="Calibri" pitchFamily="34" charset="0"/>
                </a:rPr>
              </a:br>
              <a:r>
                <a:rPr lang="en-US" sz="1600">
                  <a:solidFill>
                    <a:srgbClr val="000000"/>
                  </a:solidFill>
                  <a:latin typeface="Calibri" pitchFamily="34" charset="0"/>
                </a:rPr>
                <a:t>Capture</a:t>
              </a:r>
              <a:endParaRPr lang="en-US" sz="1800">
                <a:solidFill>
                  <a:srgbClr val="000000"/>
                </a:solidFill>
                <a:latin typeface="Arial" pitchFamily="34" charset="0"/>
              </a:endParaRPr>
            </a:p>
          </p:txBody>
        </p:sp>
      </p:grpSp>
      <p:pic>
        <p:nvPicPr>
          <p:cNvPr id="1083" name="Picture 59"/>
          <p:cNvPicPr>
            <a:picLocks noChangeAspect="1" noChangeArrowheads="1"/>
          </p:cNvPicPr>
          <p:nvPr/>
        </p:nvPicPr>
        <p:blipFill>
          <a:blip r:embed="rId6"/>
          <a:srcRect/>
          <a:stretch>
            <a:fillRect/>
          </a:stretch>
        </p:blipFill>
        <p:spPr bwMode="auto">
          <a:xfrm>
            <a:off x="931863" y="1906588"/>
            <a:ext cx="968375" cy="890587"/>
          </a:xfrm>
          <a:prstGeom prst="rect">
            <a:avLst/>
          </a:prstGeom>
          <a:ln>
            <a:noFill/>
          </a:ln>
          <a:effectLst>
            <a:outerShdw blurRad="292100" dist="139700" dir="2700000" algn="tl" rotWithShape="0">
              <a:srgbClr val="333333">
                <a:alpha val="65000"/>
              </a:srgbClr>
            </a:outerShdw>
          </a:effectLst>
        </p:spPr>
      </p:pic>
      <p:sp>
        <p:nvSpPr>
          <p:cNvPr id="231428" name="Title 2"/>
          <p:cNvSpPr>
            <a:spLocks noGrp="1"/>
          </p:cNvSpPr>
          <p:nvPr>
            <p:ph type="title"/>
          </p:nvPr>
        </p:nvSpPr>
        <p:spPr>
          <a:xfrm>
            <a:off x="457200" y="76200"/>
            <a:ext cx="8229600" cy="1143000"/>
          </a:xfrm>
        </p:spPr>
        <p:txBody>
          <a:bodyPr/>
          <a:lstStyle/>
          <a:p>
            <a:pPr eaLnBrk="1" hangingPunct="1"/>
            <a:r>
              <a:rPr lang="en-US" sz="3600" smtClean="0">
                <a:latin typeface="Calibri" pitchFamily="34" charset="0"/>
              </a:rPr>
              <a:t>Femto Photography</a:t>
            </a:r>
            <a:br>
              <a:rPr lang="en-US" sz="3600" smtClean="0">
                <a:latin typeface="Calibri" pitchFamily="34" charset="0"/>
              </a:rPr>
            </a:br>
            <a:r>
              <a:rPr lang="en-US" sz="3600" smtClean="0">
                <a:latin typeface="Calibri" pitchFamily="34" charset="0"/>
              </a:rPr>
              <a:t>Time Resolved Multi-path Imaging</a:t>
            </a:r>
          </a:p>
        </p:txBody>
      </p:sp>
      <p:sp>
        <p:nvSpPr>
          <p:cNvPr id="231429" name="TextBox 3"/>
          <p:cNvSpPr txBox="1">
            <a:spLocks noChangeArrowheads="1"/>
          </p:cNvSpPr>
          <p:nvPr/>
        </p:nvSpPr>
        <p:spPr bwMode="auto">
          <a:xfrm>
            <a:off x="381000" y="4322763"/>
            <a:ext cx="84582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1800" b="1">
                <a:solidFill>
                  <a:srgbClr val="000000"/>
                </a:solidFill>
                <a:latin typeface="Calibri" pitchFamily="34" charset="0"/>
              </a:rPr>
              <a:t>Tasks</a:t>
            </a:r>
            <a:r>
              <a:rPr lang="en-US" sz="1800">
                <a:solidFill>
                  <a:srgbClr val="000000"/>
                </a:solidFill>
                <a:latin typeface="Calibri" pitchFamily="34" charset="0"/>
              </a:rPr>
              <a:t>: 		Non-line of sight, Motion estimation, Material sensing, Volumetric </a:t>
            </a:r>
          </a:p>
          <a:p>
            <a:r>
              <a:rPr lang="en-US" sz="1800" b="1">
                <a:solidFill>
                  <a:srgbClr val="000000"/>
                </a:solidFill>
                <a:latin typeface="Calibri" pitchFamily="34" charset="0"/>
              </a:rPr>
              <a:t>Inversion</a:t>
            </a:r>
            <a:r>
              <a:rPr lang="en-US" sz="1800">
                <a:solidFill>
                  <a:srgbClr val="000000"/>
                </a:solidFill>
                <a:latin typeface="Calibri" pitchFamily="34" charset="0"/>
              </a:rPr>
              <a:t>: 	Sparsity, Rank, Bounded Approx, Scene Priors, Transforms</a:t>
            </a:r>
          </a:p>
          <a:p>
            <a:r>
              <a:rPr lang="en-US" sz="1800" b="1">
                <a:solidFill>
                  <a:srgbClr val="000000"/>
                </a:solidFill>
                <a:latin typeface="Calibri" pitchFamily="34" charset="0"/>
              </a:rPr>
              <a:t>Signal Processing</a:t>
            </a:r>
            <a:r>
              <a:rPr lang="en-US" sz="1800">
                <a:solidFill>
                  <a:srgbClr val="000000"/>
                </a:solidFill>
                <a:latin typeface="Calibri" pitchFamily="34" charset="0"/>
              </a:rPr>
              <a:t>: 	Compressive, SNR, Bandwidth, Noise models</a:t>
            </a:r>
          </a:p>
          <a:p>
            <a:r>
              <a:rPr lang="en-US" sz="1800" b="1">
                <a:solidFill>
                  <a:srgbClr val="000000"/>
                </a:solidFill>
                <a:latin typeface="Calibri" pitchFamily="34" charset="0"/>
              </a:rPr>
              <a:t>Illumination:</a:t>
            </a:r>
            <a:r>
              <a:rPr lang="en-US" sz="1800">
                <a:solidFill>
                  <a:srgbClr val="000000"/>
                </a:solidFill>
                <a:latin typeface="Calibri" pitchFamily="34" charset="0"/>
              </a:rPr>
              <a:t> 	Coding space/time/wavelength, Semicondctr lasers, nonlinear optics</a:t>
            </a:r>
          </a:p>
          <a:p>
            <a:r>
              <a:rPr lang="en-US" sz="1800" b="1">
                <a:solidFill>
                  <a:srgbClr val="000000"/>
                </a:solidFill>
                <a:latin typeface="Calibri" pitchFamily="34" charset="0"/>
              </a:rPr>
              <a:t>FormFactors</a:t>
            </a:r>
            <a:r>
              <a:rPr lang="en-US" sz="1800">
                <a:solidFill>
                  <a:srgbClr val="000000"/>
                </a:solidFill>
                <a:latin typeface="Calibri" pitchFamily="34" charset="0"/>
              </a:rPr>
              <a:t>: 	Endoscopy, OCT, Bench-top, Room size, Outdoors</a:t>
            </a:r>
          </a:p>
          <a:p>
            <a:r>
              <a:rPr lang="en-US" sz="1800" b="1">
                <a:solidFill>
                  <a:srgbClr val="000000"/>
                </a:solidFill>
                <a:latin typeface="Calibri" pitchFamily="34" charset="0"/>
              </a:rPr>
              <a:t>Applications: 	</a:t>
            </a:r>
            <a:r>
              <a:rPr lang="en-US" sz="1800">
                <a:solidFill>
                  <a:srgbClr val="000000"/>
                </a:solidFill>
                <a:latin typeface="Calibri" pitchFamily="34" charset="0"/>
              </a:rPr>
              <a:t>ComputerVision, MedicalImaging, Biochemistry,  Rescue/Planning, 			IndustrialInspection, Robotics, Spectroscopy</a:t>
            </a:r>
          </a:p>
          <a:p>
            <a:r>
              <a:rPr lang="en-US" sz="1800">
                <a:solidFill>
                  <a:srgbClr val="000000"/>
                </a:solidFill>
                <a:latin typeface="Calibri" pitchFamily="34" charset="0"/>
              </a:rPr>
              <a:t>		Art/Education</a:t>
            </a:r>
          </a:p>
          <a:p>
            <a:r>
              <a:rPr lang="en-US" sz="1800">
                <a:solidFill>
                  <a:srgbClr val="000000"/>
                </a:solidFill>
                <a:latin typeface="Calibri" pitchFamily="34" charset="0"/>
              </a:rPr>
              <a:t>		Collaborations Welcome</a:t>
            </a:r>
          </a:p>
        </p:txBody>
      </p:sp>
      <p:sp>
        <p:nvSpPr>
          <p:cNvPr id="231430" name="TextBox 3"/>
          <p:cNvSpPr txBox="1">
            <a:spLocks noChangeArrowheads="1"/>
          </p:cNvSpPr>
          <p:nvPr/>
        </p:nvSpPr>
        <p:spPr bwMode="auto">
          <a:xfrm>
            <a:off x="5791200" y="0"/>
            <a:ext cx="335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r"/>
            <a:r>
              <a:rPr lang="en-US" dirty="0">
                <a:solidFill>
                  <a:srgbClr val="A6A6A6"/>
                </a:solidFill>
                <a:latin typeface="Calibri" pitchFamily="34" charset="0"/>
              </a:rPr>
              <a:t>http://raskar.info</a:t>
            </a:r>
          </a:p>
        </p:txBody>
      </p:sp>
    </p:spTree>
    <p:extLst>
      <p:ext uri="{BB962C8B-B14F-4D97-AF65-F5344CB8AC3E}">
        <p14:creationId xmlns:p14="http://schemas.microsoft.com/office/powerpoint/2010/main" val="152965150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3"/>
          <p:cNvSpPr>
            <a:spLocks noChangeArrowheads="1"/>
          </p:cNvSpPr>
          <p:nvPr/>
        </p:nvSpPr>
        <p:spPr bwMode="auto">
          <a:xfrm>
            <a:off x="685800" y="2438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a:solidFill>
                  <a:srgbClr val="FFFFFF"/>
                </a:solidFill>
                <a:latin typeface="Arial" pitchFamily="34" charset="0"/>
              </a:rPr>
              <a:t>Camera Culture</a:t>
            </a:r>
          </a:p>
        </p:txBody>
      </p:sp>
      <p:sp>
        <p:nvSpPr>
          <p:cNvPr id="211971" name="Rectangle 4"/>
          <p:cNvSpPr>
            <a:spLocks noChangeArrowheads="1"/>
          </p:cNvSpPr>
          <p:nvPr/>
        </p:nvSpPr>
        <p:spPr bwMode="auto">
          <a:xfrm>
            <a:off x="1371600" y="40386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solidFill>
                  <a:srgbClr val="FFFFFF"/>
                </a:solidFill>
                <a:latin typeface="Arial" pitchFamily="34" charset="0"/>
              </a:rPr>
              <a:t>Ramesh  Raskar</a:t>
            </a:r>
          </a:p>
        </p:txBody>
      </p:sp>
      <p:pic>
        <p:nvPicPr>
          <p:cNvPr id="2119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990600" y="4724400"/>
            <a:ext cx="17526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1974" name="Rectangle 6"/>
          <p:cNvSpPr>
            <a:spLocks noChangeArrowheads="1"/>
          </p:cNvSpPr>
          <p:nvPr/>
        </p:nvSpPr>
        <p:spPr bwMode="auto">
          <a:xfrm>
            <a:off x="990600" y="5638800"/>
            <a:ext cx="1524000" cy="2286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latin typeface="Arial" pitchFamily="34" charset="0"/>
            </a:endParaRPr>
          </a:p>
        </p:txBody>
      </p:sp>
      <p:sp>
        <p:nvSpPr>
          <p:cNvPr id="211975" name="Rectangle 11"/>
          <p:cNvSpPr>
            <a:spLocks noChangeArrowheads="1"/>
          </p:cNvSpPr>
          <p:nvPr/>
        </p:nvSpPr>
        <p:spPr bwMode="auto">
          <a:xfrm>
            <a:off x="914400" y="685800"/>
            <a:ext cx="8305800" cy="4154984"/>
          </a:xfrm>
          <a:prstGeom prst="rect">
            <a:avLst/>
          </a:prstGeom>
          <a:solidFill>
            <a:srgbClr val="00006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smtClean="0">
                <a:solidFill>
                  <a:srgbClr val="FFFFFF"/>
                </a:solidFill>
                <a:latin typeface="Arial" pitchFamily="34" charset="0"/>
              </a:rPr>
              <a:t>Current Team</a:t>
            </a:r>
            <a:endParaRPr lang="en-US" b="1" dirty="0">
              <a:solidFill>
                <a:srgbClr val="FFFFFF"/>
              </a:solidFill>
              <a:latin typeface="Arial" pitchFamily="34" charset="0"/>
            </a:endParaRPr>
          </a:p>
          <a:p>
            <a:r>
              <a:rPr lang="en-US" dirty="0">
                <a:solidFill>
                  <a:srgbClr val="FFFFFF"/>
                </a:solidFill>
                <a:latin typeface="Arial" pitchFamily="34" charset="0"/>
              </a:rPr>
              <a:t/>
            </a:r>
            <a:br>
              <a:rPr lang="en-US" dirty="0">
                <a:solidFill>
                  <a:srgbClr val="FFFFFF"/>
                </a:solidFill>
                <a:latin typeface="Arial" pitchFamily="34" charset="0"/>
              </a:rPr>
            </a:br>
            <a:r>
              <a:rPr lang="en-US" dirty="0" err="1">
                <a:solidFill>
                  <a:srgbClr val="FFFFFF"/>
                </a:solidFill>
                <a:latin typeface="Arial" pitchFamily="34" charset="0"/>
              </a:rPr>
              <a:t>Moungi</a:t>
            </a:r>
            <a:r>
              <a:rPr lang="en-US" dirty="0">
                <a:solidFill>
                  <a:srgbClr val="FFFFFF"/>
                </a:solidFill>
                <a:latin typeface="Arial" pitchFamily="34" charset="0"/>
              </a:rPr>
              <a:t> G. </a:t>
            </a:r>
            <a:r>
              <a:rPr lang="en-US" dirty="0" err="1">
                <a:solidFill>
                  <a:srgbClr val="FFFFFF"/>
                </a:solidFill>
                <a:latin typeface="Arial" pitchFamily="34" charset="0"/>
              </a:rPr>
              <a:t>Bawendi</a:t>
            </a:r>
            <a:r>
              <a:rPr lang="en-US" dirty="0">
                <a:solidFill>
                  <a:srgbClr val="FFFFFF"/>
                </a:solidFill>
                <a:latin typeface="Arial" pitchFamily="34" charset="0"/>
              </a:rPr>
              <a:t>, Professor, </a:t>
            </a:r>
            <a:r>
              <a:rPr lang="en-US" dirty="0" err="1">
                <a:solidFill>
                  <a:srgbClr val="FFFFFF"/>
                </a:solidFill>
                <a:latin typeface="Arial" pitchFamily="34" charset="0"/>
              </a:rPr>
              <a:t>Dept</a:t>
            </a:r>
            <a:r>
              <a:rPr lang="en-US" dirty="0">
                <a:solidFill>
                  <a:srgbClr val="FFFFFF"/>
                </a:solidFill>
                <a:latin typeface="Arial" pitchFamily="34" charset="0"/>
              </a:rPr>
              <a:t> of Chemistry, MIT</a:t>
            </a:r>
            <a:br>
              <a:rPr lang="en-US" dirty="0">
                <a:solidFill>
                  <a:srgbClr val="FFFFFF"/>
                </a:solidFill>
                <a:latin typeface="Arial" pitchFamily="34" charset="0"/>
              </a:rPr>
            </a:br>
            <a:r>
              <a:rPr lang="en-US" dirty="0">
                <a:solidFill>
                  <a:srgbClr val="FFFFFF"/>
                </a:solidFill>
                <a:latin typeface="Arial" pitchFamily="34" charset="0"/>
              </a:rPr>
              <a:t>James Davis, UC Santa Cruz</a:t>
            </a:r>
            <a:br>
              <a:rPr lang="en-US" dirty="0">
                <a:solidFill>
                  <a:srgbClr val="FFFFFF"/>
                </a:solidFill>
                <a:latin typeface="Arial" pitchFamily="34" charset="0"/>
              </a:rPr>
            </a:br>
            <a:r>
              <a:rPr lang="en-US" dirty="0">
                <a:solidFill>
                  <a:srgbClr val="FFFFFF"/>
                </a:solidFill>
                <a:latin typeface="Arial" pitchFamily="34" charset="0"/>
              </a:rPr>
              <a:t>Andreas </a:t>
            </a:r>
            <a:r>
              <a:rPr lang="en-US" dirty="0" err="1">
                <a:solidFill>
                  <a:srgbClr val="FFFFFF"/>
                </a:solidFill>
                <a:latin typeface="Arial" pitchFamily="34" charset="0"/>
              </a:rPr>
              <a:t>Velten</a:t>
            </a:r>
            <a:r>
              <a:rPr lang="en-US" dirty="0">
                <a:solidFill>
                  <a:srgbClr val="FFFFFF"/>
                </a:solidFill>
                <a:latin typeface="Arial" pitchFamily="34" charset="0"/>
              </a:rPr>
              <a:t>, Postdoctoral Associate, MIT Media Lab</a:t>
            </a:r>
            <a:br>
              <a:rPr lang="en-US" dirty="0">
                <a:solidFill>
                  <a:srgbClr val="FFFFFF"/>
                </a:solidFill>
                <a:latin typeface="Arial" pitchFamily="34" charset="0"/>
              </a:rPr>
            </a:br>
            <a:r>
              <a:rPr lang="en-US" dirty="0" err="1">
                <a:solidFill>
                  <a:srgbClr val="FFFFFF"/>
                </a:solidFill>
                <a:latin typeface="Arial" pitchFamily="34" charset="0"/>
              </a:rPr>
              <a:t>Rohit</a:t>
            </a:r>
            <a:r>
              <a:rPr lang="en-US" dirty="0">
                <a:solidFill>
                  <a:srgbClr val="FFFFFF"/>
                </a:solidFill>
                <a:latin typeface="Arial" pitchFamily="34" charset="0"/>
              </a:rPr>
              <a:t> </a:t>
            </a:r>
            <a:r>
              <a:rPr lang="en-US" dirty="0" err="1">
                <a:solidFill>
                  <a:srgbClr val="FFFFFF"/>
                </a:solidFill>
                <a:latin typeface="Arial" pitchFamily="34" charset="0"/>
              </a:rPr>
              <a:t>Pandharkar</a:t>
            </a:r>
            <a:r>
              <a:rPr lang="en-US" dirty="0">
                <a:solidFill>
                  <a:srgbClr val="FFFFFF"/>
                </a:solidFill>
                <a:latin typeface="Arial" pitchFamily="34" charset="0"/>
              </a:rPr>
              <a:t>, RA, MIT Media Lab</a:t>
            </a:r>
          </a:p>
          <a:p>
            <a:r>
              <a:rPr lang="en-US" dirty="0" err="1">
                <a:solidFill>
                  <a:srgbClr val="FFFFFF"/>
                </a:solidFill>
                <a:latin typeface="Arial" pitchFamily="34" charset="0"/>
              </a:rPr>
              <a:t>Otkrist</a:t>
            </a:r>
            <a:r>
              <a:rPr lang="en-US" dirty="0">
                <a:solidFill>
                  <a:srgbClr val="FFFFFF"/>
                </a:solidFill>
                <a:latin typeface="Arial" pitchFamily="34" charset="0"/>
              </a:rPr>
              <a:t> Gupta, RA, MIT Media Lab</a:t>
            </a:r>
            <a:br>
              <a:rPr lang="en-US" dirty="0">
                <a:solidFill>
                  <a:srgbClr val="FFFFFF"/>
                </a:solidFill>
                <a:latin typeface="Arial" pitchFamily="34" charset="0"/>
              </a:rPr>
            </a:br>
            <a:r>
              <a:rPr lang="en-US" dirty="0">
                <a:solidFill>
                  <a:srgbClr val="FFFFFF"/>
                </a:solidFill>
                <a:latin typeface="Arial" pitchFamily="34" charset="0"/>
              </a:rPr>
              <a:t>Andrew </a:t>
            </a:r>
            <a:r>
              <a:rPr lang="en-US" dirty="0" err="1" smtClean="0">
                <a:solidFill>
                  <a:srgbClr val="FFFFFF"/>
                </a:solidFill>
                <a:latin typeface="Arial" pitchFamily="34" charset="0"/>
              </a:rPr>
              <a:t>Bardagjy</a:t>
            </a:r>
            <a:r>
              <a:rPr lang="en-US" dirty="0">
                <a:solidFill>
                  <a:srgbClr val="FFFFFF"/>
                </a:solidFill>
                <a:latin typeface="Arial" pitchFamily="34" charset="0"/>
              </a:rPr>
              <a:t>, RA, MIT Media Lab</a:t>
            </a:r>
          </a:p>
          <a:p>
            <a:r>
              <a:rPr lang="en-US" dirty="0">
                <a:solidFill>
                  <a:srgbClr val="FFFFFF"/>
                </a:solidFill>
                <a:latin typeface="Arial" pitchFamily="34" charset="0"/>
              </a:rPr>
              <a:t>Nikhil </a:t>
            </a:r>
            <a:r>
              <a:rPr lang="en-US" dirty="0" err="1">
                <a:solidFill>
                  <a:srgbClr val="FFFFFF"/>
                </a:solidFill>
                <a:latin typeface="Arial" pitchFamily="34" charset="0"/>
              </a:rPr>
              <a:t>Naik</a:t>
            </a:r>
            <a:r>
              <a:rPr lang="en-US" dirty="0">
                <a:solidFill>
                  <a:srgbClr val="FFFFFF"/>
                </a:solidFill>
                <a:latin typeface="Arial" pitchFamily="34" charset="0"/>
              </a:rPr>
              <a:t>, RA, MIT Media </a:t>
            </a:r>
            <a:r>
              <a:rPr lang="en-US" dirty="0" smtClean="0">
                <a:solidFill>
                  <a:srgbClr val="FFFFFF"/>
                </a:solidFill>
                <a:latin typeface="Arial" pitchFamily="34" charset="0"/>
              </a:rPr>
              <a:t>Lab</a:t>
            </a:r>
            <a:r>
              <a:rPr lang="en-US" dirty="0">
                <a:solidFill>
                  <a:srgbClr val="FFFFFF"/>
                </a:solidFill>
                <a:latin typeface="Arial" pitchFamily="34" charset="0"/>
              </a:rPr>
              <a:t/>
            </a:r>
            <a:br>
              <a:rPr lang="en-US" dirty="0">
                <a:solidFill>
                  <a:srgbClr val="FFFFFF"/>
                </a:solidFill>
                <a:latin typeface="Arial" pitchFamily="34" charset="0"/>
              </a:rPr>
            </a:br>
            <a:r>
              <a:rPr lang="en-US" dirty="0">
                <a:solidFill>
                  <a:srgbClr val="FFFFFF"/>
                </a:solidFill>
                <a:latin typeface="Arial" pitchFamily="34" charset="0"/>
              </a:rPr>
              <a:t>Everett Lawson, MIT Media Lab</a:t>
            </a:r>
          </a:p>
          <a:p>
            <a:r>
              <a:rPr lang="en-US" dirty="0">
                <a:solidFill>
                  <a:srgbClr val="FFFFFF"/>
                </a:solidFill>
                <a:latin typeface="Arial" pitchFamily="34" charset="0"/>
              </a:rPr>
              <a:t>Ramesh </a:t>
            </a:r>
            <a:r>
              <a:rPr lang="en-US" dirty="0" err="1">
                <a:solidFill>
                  <a:srgbClr val="FFFFFF"/>
                </a:solidFill>
                <a:latin typeface="Arial" pitchFamily="34" charset="0"/>
              </a:rPr>
              <a:t>Raskar</a:t>
            </a:r>
            <a:r>
              <a:rPr lang="en-US" dirty="0">
                <a:solidFill>
                  <a:srgbClr val="FFFFFF"/>
                </a:solidFill>
                <a:latin typeface="Arial" pitchFamily="34" charset="0"/>
              </a:rPr>
              <a:t>, </a:t>
            </a:r>
            <a:r>
              <a:rPr lang="en-US" dirty="0" err="1">
                <a:solidFill>
                  <a:srgbClr val="FFFFFF"/>
                </a:solidFill>
                <a:latin typeface="Arial" pitchFamily="34" charset="0"/>
              </a:rPr>
              <a:t>Asso</a:t>
            </a:r>
            <a:r>
              <a:rPr lang="en-US" dirty="0">
                <a:solidFill>
                  <a:srgbClr val="FFFFFF"/>
                </a:solidFill>
                <a:latin typeface="Arial" pitchFamily="34" charset="0"/>
              </a:rPr>
              <a:t>. Prof., MIT Media Lab</a:t>
            </a:r>
          </a:p>
        </p:txBody>
      </p:sp>
    </p:spTree>
    <p:extLst>
      <p:ext uri="{BB962C8B-B14F-4D97-AF65-F5344CB8AC3E}">
        <p14:creationId xmlns:p14="http://schemas.microsoft.com/office/powerpoint/2010/main" val="2853704244"/>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6370" name="Group 17"/>
          <p:cNvGrpSpPr>
            <a:grpSpLocks/>
          </p:cNvGrpSpPr>
          <p:nvPr/>
        </p:nvGrpSpPr>
        <p:grpSpPr bwMode="auto">
          <a:xfrm>
            <a:off x="971574" y="990601"/>
            <a:ext cx="6953250" cy="5689658"/>
            <a:chOff x="1669964" y="1749423"/>
            <a:chExt cx="5645118" cy="4620246"/>
          </a:xfrm>
        </p:grpSpPr>
        <p:sp>
          <p:nvSpPr>
            <p:cNvPr id="12" name="Oval 11"/>
            <p:cNvSpPr/>
            <p:nvPr/>
          </p:nvSpPr>
          <p:spPr bwMode="auto">
            <a:xfrm rot="5400000">
              <a:off x="4658685" y="3359924"/>
              <a:ext cx="910117" cy="3639683"/>
            </a:xfrm>
            <a:prstGeom prst="ellipse">
              <a:avLst/>
            </a:prstGeom>
            <a:solidFill>
              <a:schemeClr val="bg1">
                <a:lumMod val="95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2000">
                <a:solidFill>
                  <a:prstClr val="black"/>
                </a:solidFill>
                <a:latin typeface="Arial" pitchFamily="-110" charset="0"/>
                <a:ea typeface="ＭＳ Ｐゴシック" charset="-128"/>
              </a:endParaRPr>
            </a:p>
          </p:txBody>
        </p:sp>
        <p:sp>
          <p:nvSpPr>
            <p:cNvPr id="11" name="Oval 10"/>
            <p:cNvSpPr/>
            <p:nvPr/>
          </p:nvSpPr>
          <p:spPr bwMode="auto">
            <a:xfrm>
              <a:off x="2590196" y="1900250"/>
              <a:ext cx="685663" cy="2743243"/>
            </a:xfrm>
            <a:prstGeom prst="ellipse">
              <a:avLst/>
            </a:prstGeom>
            <a:solidFill>
              <a:schemeClr val="bg1">
                <a:lumMod val="95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2000">
                <a:solidFill>
                  <a:prstClr val="black"/>
                </a:solidFill>
                <a:latin typeface="Arial" pitchFamily="-110" charset="0"/>
                <a:ea typeface="ＭＳ Ｐゴシック" charset="-128"/>
              </a:endParaRPr>
            </a:p>
          </p:txBody>
        </p:sp>
        <p:cxnSp>
          <p:nvCxnSpPr>
            <p:cNvPr id="55300" name="Straight Arrow Connector 2"/>
            <p:cNvCxnSpPr>
              <a:cxnSpLocks noChangeShapeType="1"/>
            </p:cNvCxnSpPr>
            <p:nvPr/>
          </p:nvCxnSpPr>
          <p:spPr bwMode="auto">
            <a:xfrm>
              <a:off x="2286029" y="5786940"/>
              <a:ext cx="5029053" cy="1290"/>
            </a:xfrm>
            <a:prstGeom prst="straightConnector1">
              <a:avLst/>
            </a:prstGeom>
            <a:noFill/>
            <a:ln w="28575" algn="ctr">
              <a:solidFill>
                <a:schemeClr val="accent1">
                  <a:lumMod val="75000"/>
                </a:schemeClr>
              </a:solidFill>
              <a:round/>
              <a:headEnd/>
              <a:tailEnd type="arrow" w="med" len="med"/>
            </a:ln>
          </p:spPr>
        </p:cxnSp>
        <p:cxnSp>
          <p:nvCxnSpPr>
            <p:cNvPr id="55301" name="Straight Arrow Connector 4"/>
            <p:cNvCxnSpPr>
              <a:cxnSpLocks noChangeShapeType="1"/>
            </p:cNvCxnSpPr>
            <p:nvPr/>
          </p:nvCxnSpPr>
          <p:spPr bwMode="auto">
            <a:xfrm rot="5400000" flipH="1" flipV="1">
              <a:off x="266627" y="3767537"/>
              <a:ext cx="4038806" cy="2578"/>
            </a:xfrm>
            <a:prstGeom prst="straightConnector1">
              <a:avLst/>
            </a:prstGeom>
            <a:noFill/>
            <a:ln w="28575" algn="ctr">
              <a:solidFill>
                <a:schemeClr val="accent1">
                  <a:lumMod val="75000"/>
                </a:schemeClr>
              </a:solidFill>
              <a:round/>
              <a:headEnd/>
              <a:tailEnd type="arrow" w="med" len="med"/>
            </a:ln>
          </p:spPr>
        </p:cxnSp>
        <p:sp>
          <p:nvSpPr>
            <p:cNvPr id="186376" name="TextBox 5"/>
            <p:cNvSpPr txBox="1">
              <a:spLocks noChangeArrowheads="1"/>
            </p:cNvSpPr>
            <p:nvPr/>
          </p:nvSpPr>
          <p:spPr bwMode="auto">
            <a:xfrm>
              <a:off x="3505467" y="5894807"/>
              <a:ext cx="2972003" cy="4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3200" b="1">
                  <a:solidFill>
                    <a:srgbClr val="376092"/>
                  </a:solidFill>
                  <a:latin typeface="Calibri" pitchFamily="34" charset="0"/>
                </a:rPr>
                <a:t>Bits</a:t>
              </a:r>
            </a:p>
          </p:txBody>
        </p:sp>
        <p:sp>
          <p:nvSpPr>
            <p:cNvPr id="186377" name="TextBox 6"/>
            <p:cNvSpPr txBox="1">
              <a:spLocks noChangeArrowheads="1"/>
            </p:cNvSpPr>
            <p:nvPr/>
          </p:nvSpPr>
          <p:spPr bwMode="auto">
            <a:xfrm rot="-5400000">
              <a:off x="421136" y="3377217"/>
              <a:ext cx="2972405" cy="4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3200" b="1">
                  <a:solidFill>
                    <a:srgbClr val="376092"/>
                  </a:solidFill>
                  <a:latin typeface="Calibri" pitchFamily="34" charset="0"/>
                </a:rPr>
                <a:t>Photons</a:t>
              </a:r>
            </a:p>
          </p:txBody>
        </p:sp>
        <p:sp>
          <p:nvSpPr>
            <p:cNvPr id="186378" name="TextBox 7"/>
            <p:cNvSpPr txBox="1">
              <a:spLocks noChangeArrowheads="1"/>
            </p:cNvSpPr>
            <p:nvPr/>
          </p:nvSpPr>
          <p:spPr bwMode="auto">
            <a:xfrm>
              <a:off x="3885668" y="5028609"/>
              <a:ext cx="2972003" cy="374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a:solidFill>
                    <a:srgbClr val="7F7F7F"/>
                  </a:solidFill>
                  <a:latin typeface="Calibri" pitchFamily="34" charset="0"/>
                </a:rPr>
                <a:t>Computer Vision</a:t>
              </a:r>
            </a:p>
          </p:txBody>
        </p:sp>
        <p:sp>
          <p:nvSpPr>
            <p:cNvPr id="186379" name="TextBox 8"/>
            <p:cNvSpPr txBox="1">
              <a:spLocks noChangeArrowheads="1"/>
            </p:cNvSpPr>
            <p:nvPr/>
          </p:nvSpPr>
          <p:spPr bwMode="auto">
            <a:xfrm>
              <a:off x="2387879" y="2281776"/>
              <a:ext cx="1524666" cy="374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a:solidFill>
                    <a:srgbClr val="7F7F7F"/>
                  </a:solidFill>
                  <a:latin typeface="Calibri" pitchFamily="34" charset="0"/>
                </a:rPr>
                <a:t>Optics</a:t>
              </a:r>
            </a:p>
          </p:txBody>
        </p:sp>
        <p:sp>
          <p:nvSpPr>
            <p:cNvPr id="186380" name="TextBox 9"/>
            <p:cNvSpPr txBox="1">
              <a:spLocks noChangeArrowheads="1"/>
            </p:cNvSpPr>
            <p:nvPr/>
          </p:nvSpPr>
          <p:spPr bwMode="auto">
            <a:xfrm>
              <a:off x="2210211" y="3252384"/>
              <a:ext cx="1219217" cy="374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a:solidFill>
                    <a:srgbClr val="7F7F7F"/>
                  </a:solidFill>
                  <a:latin typeface="Calibri" pitchFamily="34" charset="0"/>
                </a:rPr>
                <a:t>Sensors</a:t>
              </a:r>
            </a:p>
          </p:txBody>
        </p:sp>
        <p:sp>
          <p:nvSpPr>
            <p:cNvPr id="213004" name="Oval 12"/>
            <p:cNvSpPr>
              <a:spLocks noChangeArrowheads="1"/>
            </p:cNvSpPr>
            <p:nvPr/>
          </p:nvSpPr>
          <p:spPr bwMode="auto">
            <a:xfrm rot="2700000">
              <a:off x="4253966" y="1571897"/>
              <a:ext cx="1130556" cy="3447647"/>
            </a:xfrm>
            <a:prstGeom prst="ellipse">
              <a:avLst/>
            </a:prstGeom>
            <a:solidFill>
              <a:schemeClr val="bg2">
                <a:lumMod val="90000"/>
              </a:schemeClr>
            </a:solidFill>
            <a:ln w="9525" algn="ctr">
              <a:noFill/>
              <a:round/>
              <a:headEnd/>
              <a:tailEnd/>
            </a:ln>
          </p:spPr>
          <p:txBody>
            <a:bodyPr/>
            <a:lstStyle/>
            <a:p>
              <a:pPr eaLnBrk="1" fontAlgn="auto" hangingPunct="1">
                <a:spcBef>
                  <a:spcPts val="0"/>
                </a:spcBef>
                <a:spcAft>
                  <a:spcPts val="0"/>
                </a:spcAft>
                <a:defRPr/>
              </a:pPr>
              <a:endParaRPr lang="en-US" sz="2000">
                <a:solidFill>
                  <a:prstClr val="black"/>
                </a:solidFill>
                <a:latin typeface="Arial" pitchFamily="34" charset="0"/>
                <a:ea typeface="ＭＳ Ｐゴシック" charset="-128"/>
              </a:endParaRPr>
            </a:p>
          </p:txBody>
        </p:sp>
        <p:cxnSp>
          <p:nvCxnSpPr>
            <p:cNvPr id="17" name="Straight Connector 16"/>
            <p:cNvCxnSpPr/>
            <p:nvPr/>
          </p:nvCxnSpPr>
          <p:spPr bwMode="auto">
            <a:xfrm rot="5400000" flipH="1" flipV="1">
              <a:off x="2285611" y="1900668"/>
              <a:ext cx="3886690" cy="3885852"/>
            </a:xfrm>
            <a:prstGeom prst="line">
              <a:avLst/>
            </a:prstGeom>
            <a:solidFill>
              <a:schemeClr val="accent1"/>
            </a:solidFill>
            <a:ln w="9525" cap="flat" cmpd="sng" algn="ctr">
              <a:solidFill>
                <a:schemeClr val="bg1">
                  <a:lumMod val="75000"/>
                </a:schemeClr>
              </a:solidFill>
              <a:prstDash val="dash"/>
              <a:round/>
              <a:headEnd type="none" w="med" len="med"/>
              <a:tailEnd type="none" w="med" len="med"/>
            </a:ln>
            <a:effectLst/>
          </p:spPr>
        </p:cxnSp>
        <p:sp>
          <p:nvSpPr>
            <p:cNvPr id="186383" name="TextBox 19"/>
            <p:cNvSpPr txBox="1">
              <a:spLocks noChangeArrowheads="1"/>
            </p:cNvSpPr>
            <p:nvPr/>
          </p:nvSpPr>
          <p:spPr bwMode="auto">
            <a:xfrm>
              <a:off x="3505468" y="4724408"/>
              <a:ext cx="2972003" cy="374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a:solidFill>
                    <a:srgbClr val="7F7F7F"/>
                  </a:solidFill>
                  <a:latin typeface="Calibri" pitchFamily="34" charset="0"/>
                </a:rPr>
                <a:t>Signal Processing</a:t>
              </a:r>
            </a:p>
          </p:txBody>
        </p:sp>
        <p:sp>
          <p:nvSpPr>
            <p:cNvPr id="186384" name="TextBox 18"/>
            <p:cNvSpPr txBox="1">
              <a:spLocks noChangeArrowheads="1"/>
            </p:cNvSpPr>
            <p:nvPr/>
          </p:nvSpPr>
          <p:spPr bwMode="auto">
            <a:xfrm>
              <a:off x="2362291" y="2760093"/>
              <a:ext cx="1219217" cy="374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a:solidFill>
                    <a:srgbClr val="7F7F7F"/>
                  </a:solidFill>
                  <a:latin typeface="Calibri" pitchFamily="34" charset="0"/>
                </a:rPr>
                <a:t>Displays</a:t>
              </a:r>
            </a:p>
          </p:txBody>
        </p:sp>
        <p:sp>
          <p:nvSpPr>
            <p:cNvPr id="186385" name="Rectangle 20"/>
            <p:cNvSpPr>
              <a:spLocks noChangeArrowheads="1"/>
            </p:cNvSpPr>
            <p:nvPr/>
          </p:nvSpPr>
          <p:spPr bwMode="auto">
            <a:xfrm>
              <a:off x="5182214" y="5334098"/>
              <a:ext cx="1964112" cy="374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solidFill>
                    <a:srgbClr val="7F7F7F"/>
                  </a:solidFill>
                  <a:latin typeface="Calibri" pitchFamily="34" charset="0"/>
                </a:rPr>
                <a:t>Machine Learning</a:t>
              </a:r>
              <a:endParaRPr lang="en-US">
                <a:solidFill>
                  <a:srgbClr val="000000"/>
                </a:solidFill>
                <a:latin typeface="Calibri" pitchFamily="34" charset="0"/>
              </a:endParaRPr>
            </a:p>
          </p:txBody>
        </p:sp>
        <p:sp>
          <p:nvSpPr>
            <p:cNvPr id="186386" name="TextBox 14"/>
            <p:cNvSpPr txBox="1">
              <a:spLocks noChangeArrowheads="1"/>
            </p:cNvSpPr>
            <p:nvPr/>
          </p:nvSpPr>
          <p:spPr bwMode="auto">
            <a:xfrm>
              <a:off x="4283911" y="2120653"/>
              <a:ext cx="2972003" cy="67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a:solidFill>
                    <a:srgbClr val="000000"/>
                  </a:solidFill>
                  <a:latin typeface="Calibri" pitchFamily="34" charset="0"/>
                </a:rPr>
                <a:t>Computational </a:t>
              </a:r>
              <a:br>
                <a:rPr lang="en-US">
                  <a:solidFill>
                    <a:srgbClr val="000000"/>
                  </a:solidFill>
                  <a:latin typeface="Calibri" pitchFamily="34" charset="0"/>
                </a:rPr>
              </a:br>
              <a:r>
                <a:rPr lang="en-US">
                  <a:solidFill>
                    <a:srgbClr val="000000"/>
                  </a:solidFill>
                  <a:latin typeface="Calibri" pitchFamily="34" charset="0"/>
                </a:rPr>
                <a:t>Light Transport</a:t>
              </a:r>
            </a:p>
          </p:txBody>
        </p:sp>
        <p:sp>
          <p:nvSpPr>
            <p:cNvPr id="186387" name="TextBox 14"/>
            <p:cNvSpPr txBox="1">
              <a:spLocks noChangeArrowheads="1"/>
            </p:cNvSpPr>
            <p:nvPr/>
          </p:nvSpPr>
          <p:spPr bwMode="auto">
            <a:xfrm>
              <a:off x="3046650" y="3364526"/>
              <a:ext cx="2972003" cy="67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a:solidFill>
                    <a:srgbClr val="000000"/>
                  </a:solidFill>
                  <a:latin typeface="Calibri" pitchFamily="34" charset="0"/>
                </a:rPr>
                <a:t>Computational Photography</a:t>
              </a:r>
            </a:p>
          </p:txBody>
        </p:sp>
      </p:grpSp>
      <p:sp>
        <p:nvSpPr>
          <p:cNvPr id="19" name="TextBox 14"/>
          <p:cNvSpPr txBox="1">
            <a:spLocks noChangeArrowheads="1"/>
          </p:cNvSpPr>
          <p:nvPr/>
        </p:nvSpPr>
        <p:spPr bwMode="auto">
          <a:xfrm>
            <a:off x="1676400" y="238125"/>
            <a:ext cx="6629400" cy="523220"/>
          </a:xfrm>
          <a:prstGeom prst="rect">
            <a:avLst/>
          </a:prstGeom>
          <a:solidFill>
            <a:schemeClr val="accent1">
              <a:lumMod val="20000"/>
              <a:lumOff val="80000"/>
            </a:schemeClr>
          </a:solidFill>
          <a:ln w="9525">
            <a:noFill/>
            <a:miter lim="800000"/>
            <a:headEnd/>
            <a:tailEnd/>
          </a:ln>
        </p:spPr>
        <p:txBody>
          <a:bodyPr>
            <a:spAutoFit/>
          </a:bodyPr>
          <a:lstStyle/>
          <a:p>
            <a:pPr algn="ctr" eaLnBrk="1" hangingPunct="1">
              <a:defRPr/>
            </a:pPr>
            <a:r>
              <a:rPr lang="en-US" sz="2800" dirty="0">
                <a:solidFill>
                  <a:srgbClr val="000000"/>
                </a:solidFill>
                <a:latin typeface="Calibri" pitchFamily="34" charset="0"/>
                <a:ea typeface="ＭＳ Ｐゴシック" pitchFamily="-128" charset="-128"/>
              </a:rPr>
              <a:t>Co-designing Optical and Digital Processing</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1822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18" y="-76200"/>
            <a:ext cx="9032875" cy="691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1833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53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F09ADA02-4006-42EE-AEB4-8490889B8CA4}" type="slidenum">
              <a:rPr lang="en-US" smtClean="0">
                <a:solidFill>
                  <a:srgbClr val="898989"/>
                </a:solidFill>
              </a:rPr>
              <a:pPr/>
              <a:t>26</a:t>
            </a:fld>
            <a:endParaRPr lang="en-US" smtClean="0">
              <a:solidFill>
                <a:srgbClr val="898989"/>
              </a:solidFill>
            </a:endParaRPr>
          </a:p>
        </p:txBody>
      </p:sp>
      <p:sp>
        <p:nvSpPr>
          <p:cNvPr id="31747" name="Title 4"/>
          <p:cNvSpPr>
            <a:spLocks noGrp="1"/>
          </p:cNvSpPr>
          <p:nvPr>
            <p:ph type="ctrTitle" idx="4294967295"/>
          </p:nvPr>
        </p:nvSpPr>
        <p:spPr>
          <a:xfrm>
            <a:off x="533400" y="2131487"/>
            <a:ext cx="7772400" cy="1468967"/>
          </a:xfrm>
        </p:spPr>
        <p:txBody>
          <a:bodyPr/>
          <a:lstStyle/>
          <a:p>
            <a:r>
              <a:rPr lang="en-US" smtClean="0">
                <a:ea typeface="ＭＳ Ｐゴシック" pitchFamily="34" charset="-128"/>
              </a:rPr>
              <a:t>Medical Diagnostic Devices</a:t>
            </a:r>
          </a:p>
        </p:txBody>
      </p:sp>
    </p:spTree>
    <p:extLst>
      <p:ext uri="{BB962C8B-B14F-4D97-AF65-F5344CB8AC3E}">
        <p14:creationId xmlns:p14="http://schemas.microsoft.com/office/powerpoint/2010/main" val="29454733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4" descr="60889_469163173178_510118178_6653606_152284_n.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6518" y="-939800"/>
            <a:ext cx="9107487" cy="9110133"/>
          </a:xfrm>
        </p:spPr>
      </p:pic>
    </p:spTree>
    <p:extLst>
      <p:ext uri="{BB962C8B-B14F-4D97-AF65-F5344CB8AC3E}">
        <p14:creationId xmlns:p14="http://schemas.microsoft.com/office/powerpoint/2010/main" val="41818771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endParaRPr lang="en-US" smtClean="0">
              <a:ea typeface="ＭＳ Ｐゴシック" pitchFamily="34" charset="-128"/>
            </a:endParaRPr>
          </a:p>
        </p:txBody>
      </p:sp>
      <p:sp>
        <p:nvSpPr>
          <p:cNvPr id="33795" name="Content Placeholder 7"/>
          <p:cNvSpPr>
            <a:spLocks noGrp="1"/>
          </p:cNvSpPr>
          <p:nvPr>
            <p:ph idx="1"/>
          </p:nvPr>
        </p:nvSpPr>
        <p:spPr/>
        <p:txBody>
          <a:bodyPr/>
          <a:lstStyle/>
          <a:p>
            <a:endParaRPr lang="en-US" smtClean="0">
              <a:ea typeface="ＭＳ Ｐゴシック" pitchFamily="34" charset="-128"/>
            </a:endParaRPr>
          </a:p>
        </p:txBody>
      </p:sp>
      <p:sp>
        <p:nvSpPr>
          <p:cNvPr id="3379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F25C4C91-0EB9-403E-9120-9468F442243A}" type="slidenum">
              <a:rPr lang="en-US" smtClean="0">
                <a:solidFill>
                  <a:srgbClr val="898989"/>
                </a:solidFill>
                <a:latin typeface="Arial Unicode MS" pitchFamily="34" charset="-128"/>
              </a:rPr>
              <a:pPr eaLnBrk="1" hangingPunct="1"/>
              <a:t>28</a:t>
            </a:fld>
            <a:endParaRPr lang="en-US" smtClean="0">
              <a:solidFill>
                <a:srgbClr val="898989"/>
              </a:solidFill>
              <a:latin typeface="Arial Unicode MS" pitchFamily="34" charset="-128"/>
            </a:endParaRPr>
          </a:p>
        </p:txBody>
      </p:sp>
      <p:sp>
        <p:nvSpPr>
          <p:cNvPr id="33797" name="TextBox 7"/>
          <p:cNvSpPr txBox="1">
            <a:spLocks noChangeArrowheads="1"/>
          </p:cNvSpPr>
          <p:nvPr/>
        </p:nvSpPr>
        <p:spPr bwMode="auto">
          <a:xfrm>
            <a:off x="1752600" y="3581404"/>
            <a:ext cx="213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2400">
                <a:solidFill>
                  <a:srgbClr val="000000"/>
                </a:solidFill>
                <a:latin typeface="Calibri" pitchFamily="34" charset="0"/>
              </a:rPr>
              <a:t>Slit Lamp Exam</a:t>
            </a:r>
          </a:p>
        </p:txBody>
      </p:sp>
      <p:sp>
        <p:nvSpPr>
          <p:cNvPr id="33798" name="TextBox 8"/>
          <p:cNvSpPr txBox="1">
            <a:spLocks noChangeArrowheads="1"/>
          </p:cNvSpPr>
          <p:nvPr/>
        </p:nvSpPr>
        <p:spPr bwMode="auto">
          <a:xfrm>
            <a:off x="5867400" y="3581404"/>
            <a:ext cx="213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2400">
                <a:solidFill>
                  <a:srgbClr val="000000"/>
                </a:solidFill>
                <a:latin typeface="Calibri" pitchFamily="34" charset="0"/>
              </a:rPr>
              <a:t>Retinal Scan</a:t>
            </a:r>
          </a:p>
        </p:txBody>
      </p:sp>
      <p:pic>
        <p:nvPicPr>
          <p:cNvPr id="33799" name="Picture 5" descr="47544_469164638178_510118178_6653629_1989743_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59000"/>
            <a:ext cx="9144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7080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DSC0197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721600" cy="804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9"/>
          <p:cNvSpPr txBox="1">
            <a:spLocks noChangeArrowheads="1"/>
          </p:cNvSpPr>
          <p:nvPr/>
        </p:nvSpPr>
        <p:spPr bwMode="auto">
          <a:xfrm>
            <a:off x="217493" y="270937"/>
            <a:ext cx="1546225" cy="461661"/>
          </a:xfrm>
          <a:prstGeom prst="rect">
            <a:avLst/>
          </a:prstGeom>
          <a:solidFill>
            <a:schemeClr val="tx1">
              <a:lumMod val="75000"/>
              <a:lumOff val="25000"/>
            </a:schemeClr>
          </a:solidFill>
          <a:ln w="9525">
            <a:noFill/>
            <a:miter lim="800000"/>
            <a:headEnd/>
            <a:tailEnd/>
          </a:ln>
        </p:spPr>
        <p:txBody>
          <a:bodyPr lIns="91435" tIns="45718" rIns="91435" bIns="45718">
            <a:spAutoFit/>
          </a:bodyPr>
          <a:lstStyle/>
          <a:p>
            <a:pPr eaLnBrk="0" hangingPunct="0">
              <a:defRPr/>
            </a:pPr>
            <a:r>
              <a:rPr lang="en-US" sz="2400" dirty="0" err="1">
                <a:solidFill>
                  <a:schemeClr val="bg1"/>
                </a:solidFill>
                <a:latin typeface="Arial" charset="0"/>
                <a:ea typeface="ＭＳ Ｐゴシック" charset="-128"/>
              </a:rPr>
              <a:t>Phoropter</a:t>
            </a:r>
            <a:endParaRPr lang="en-US" sz="2400" dirty="0">
              <a:solidFill>
                <a:schemeClr val="bg1"/>
              </a:solidFill>
              <a:latin typeface="Arial" charset="0"/>
              <a:ea typeface="ＭＳ Ｐゴシック" charset="-128"/>
            </a:endParaRPr>
          </a:p>
        </p:txBody>
      </p:sp>
      <p:pic>
        <p:nvPicPr>
          <p:cNvPr id="54279" name="Picture 13" descr="snellen-chart.jpg"/>
          <p:cNvPicPr>
            <a:picLocks noChangeAspect="1"/>
          </p:cNvPicPr>
          <p:nvPr/>
        </p:nvPicPr>
        <p:blipFill>
          <a:blip r:embed="rId4"/>
          <a:srcRect b="599"/>
          <a:stretch>
            <a:fillRect/>
          </a:stretch>
        </p:blipFill>
        <p:spPr bwMode="auto">
          <a:xfrm>
            <a:off x="6515856" y="2921000"/>
            <a:ext cx="2411488" cy="31904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4821" name="Title 16"/>
          <p:cNvSpPr>
            <a:spLocks noGrp="1"/>
          </p:cNvSpPr>
          <p:nvPr>
            <p:ph type="title"/>
          </p:nvPr>
        </p:nvSpPr>
        <p:spPr>
          <a:xfrm>
            <a:off x="6248400" y="6146800"/>
            <a:ext cx="2514600" cy="711200"/>
          </a:xfrm>
        </p:spPr>
        <p:txBody>
          <a:bodyPr/>
          <a:lstStyle/>
          <a:p>
            <a:r>
              <a:rPr lang="en-US" sz="2800" smtClean="0">
                <a:ea typeface="ＭＳ Ｐゴシック" pitchFamily="34" charset="-128"/>
              </a:rPr>
              <a:t>Reading Charts</a:t>
            </a:r>
          </a:p>
        </p:txBody>
      </p:sp>
    </p:spTree>
    <p:extLst>
      <p:ext uri="{BB962C8B-B14F-4D97-AF65-F5344CB8AC3E}">
        <p14:creationId xmlns:p14="http://schemas.microsoft.com/office/powerpoint/2010/main" val="20511374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3" descr="roomnopers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09600" y="1219200"/>
            <a:ext cx="3352800" cy="954088"/>
          </a:xfrm>
          <a:prstGeom prst="rect">
            <a:avLst/>
          </a:prstGeom>
          <a:noFill/>
        </p:spPr>
        <p:txBody>
          <a:bodyPr>
            <a:spAutoFit/>
          </a:bodyPr>
          <a:lstStyle/>
          <a:p>
            <a:pPr algn="ctr" eaLnBrk="1" fontAlgn="auto" hangingPunct="1">
              <a:spcBef>
                <a:spcPts val="0"/>
              </a:spcBef>
              <a:spcAft>
                <a:spcPts val="0"/>
              </a:spcAft>
              <a:defRPr/>
            </a:pPr>
            <a:r>
              <a:rPr lang="en-US" sz="2800" dirty="0">
                <a:solidFill>
                  <a:prstClr val="black"/>
                </a:solidFill>
                <a:latin typeface="Calibri"/>
              </a:rPr>
              <a:t>What is</a:t>
            </a:r>
            <a:br>
              <a:rPr lang="en-US" sz="2800" dirty="0">
                <a:solidFill>
                  <a:prstClr val="black"/>
                </a:solidFill>
                <a:latin typeface="Calibri"/>
              </a:rPr>
            </a:br>
            <a:r>
              <a:rPr lang="en-US" sz="2800" dirty="0">
                <a:solidFill>
                  <a:prstClr val="black"/>
                </a:solidFill>
                <a:latin typeface="Calibri"/>
              </a:rPr>
              <a:t>around the corner ?</a:t>
            </a:r>
          </a:p>
        </p:txBody>
      </p:sp>
    </p:spTree>
    <p:extLst>
      <p:ext uri="{BB962C8B-B14F-4D97-AF65-F5344CB8AC3E}">
        <p14:creationId xmlns:p14="http://schemas.microsoft.com/office/powerpoint/2010/main" val="11617650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2"/>
          <p:cNvSpPr txBox="1">
            <a:spLocks noChangeArrowheads="1"/>
          </p:cNvSpPr>
          <p:nvPr/>
        </p:nvSpPr>
        <p:spPr bwMode="auto">
          <a:xfrm>
            <a:off x="876300" y="5822951"/>
            <a:ext cx="8267700" cy="8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defRPr/>
            </a:pPr>
            <a:r>
              <a:rPr lang="en-US" dirty="0" err="1" smtClean="0">
                <a:solidFill>
                  <a:srgbClr val="000000"/>
                </a:solidFill>
                <a:latin typeface="+mj-lt"/>
              </a:rPr>
              <a:t>Vitor</a:t>
            </a:r>
            <a:r>
              <a:rPr lang="en-US" dirty="0" smtClean="0">
                <a:solidFill>
                  <a:srgbClr val="000000"/>
                </a:solidFill>
                <a:latin typeface="+mj-lt"/>
              </a:rPr>
              <a:t> Pamplona, </a:t>
            </a:r>
            <a:r>
              <a:rPr lang="en-US" dirty="0" err="1" smtClean="0">
                <a:solidFill>
                  <a:srgbClr val="000000"/>
                </a:solidFill>
                <a:latin typeface="+mj-lt"/>
              </a:rPr>
              <a:t>Ankit</a:t>
            </a:r>
            <a:r>
              <a:rPr lang="en-US" dirty="0" smtClean="0">
                <a:solidFill>
                  <a:srgbClr val="000000"/>
                </a:solidFill>
                <a:latin typeface="+mj-lt"/>
              </a:rPr>
              <a:t> Mohan, Manuel Oliveira, Ramesh </a:t>
            </a:r>
            <a:r>
              <a:rPr lang="en-US" dirty="0" err="1" smtClean="0">
                <a:solidFill>
                  <a:srgbClr val="000000"/>
                </a:solidFill>
                <a:latin typeface="+mj-lt"/>
              </a:rPr>
              <a:t>Raskar</a:t>
            </a:r>
            <a:r>
              <a:rPr lang="en-US" dirty="0" smtClean="0">
                <a:solidFill>
                  <a:srgbClr val="000000"/>
                </a:solidFill>
                <a:latin typeface="+mj-lt"/>
              </a:rPr>
              <a:t>    SIGGRAPH 2010</a:t>
            </a:r>
          </a:p>
        </p:txBody>
      </p:sp>
      <p:sp>
        <p:nvSpPr>
          <p:cNvPr id="35843" name="Title 1"/>
          <p:cNvSpPr txBox="1">
            <a:spLocks/>
          </p:cNvSpPr>
          <p:nvPr/>
        </p:nvSpPr>
        <p:spPr bwMode="auto">
          <a:xfrm>
            <a:off x="381000" y="321733"/>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455613" eaLnBrk="0" hangingPunct="0">
              <a:defRPr>
                <a:solidFill>
                  <a:schemeClr val="tx1"/>
                </a:solidFill>
                <a:latin typeface="Arial" pitchFamily="34" charset="0"/>
                <a:ea typeface="ＭＳ Ｐゴシック" pitchFamily="34" charset="-128"/>
              </a:defRPr>
            </a:lvl1pPr>
            <a:lvl2pPr marL="742950" indent="-285750" defTabSz="455613" eaLnBrk="0" hangingPunct="0">
              <a:defRPr>
                <a:solidFill>
                  <a:schemeClr val="tx1"/>
                </a:solidFill>
                <a:latin typeface="Arial" pitchFamily="34" charset="0"/>
                <a:ea typeface="ＭＳ Ｐゴシック" pitchFamily="34" charset="-128"/>
              </a:defRPr>
            </a:lvl2pPr>
            <a:lvl3pPr marL="1143000" indent="-228600" defTabSz="455613" eaLnBrk="0" hangingPunct="0">
              <a:defRPr>
                <a:solidFill>
                  <a:schemeClr val="tx1"/>
                </a:solidFill>
                <a:latin typeface="Arial" pitchFamily="34" charset="0"/>
                <a:ea typeface="ＭＳ Ｐゴシック" pitchFamily="34" charset="-128"/>
              </a:defRPr>
            </a:lvl3pPr>
            <a:lvl4pPr marL="1600200" indent="-228600" defTabSz="455613" eaLnBrk="0" hangingPunct="0">
              <a:defRPr>
                <a:solidFill>
                  <a:schemeClr val="tx1"/>
                </a:solidFill>
                <a:latin typeface="Arial" pitchFamily="34" charset="0"/>
                <a:ea typeface="ＭＳ Ｐゴシック" pitchFamily="34" charset="-128"/>
              </a:defRPr>
            </a:lvl4pPr>
            <a:lvl5pPr marL="2057400" indent="-228600" defTabSz="455613" eaLnBrk="0" hangingPunct="0">
              <a:defRPr>
                <a:solidFill>
                  <a:schemeClr val="tx1"/>
                </a:solidFill>
                <a:latin typeface="Arial"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3600">
                <a:solidFill>
                  <a:srgbClr val="000000"/>
                </a:solidFill>
                <a:latin typeface="Calibri" pitchFamily="34" charset="0"/>
              </a:rPr>
              <a:t>NETRA </a:t>
            </a:r>
            <a:br>
              <a:rPr lang="en-US" sz="3600">
                <a:solidFill>
                  <a:srgbClr val="000000"/>
                </a:solidFill>
                <a:latin typeface="Calibri" pitchFamily="34" charset="0"/>
              </a:rPr>
            </a:br>
            <a:r>
              <a:rPr lang="en-US" sz="3600" b="1">
                <a:solidFill>
                  <a:srgbClr val="000000"/>
                </a:solidFill>
                <a:latin typeface="Calibri" pitchFamily="34" charset="0"/>
              </a:rPr>
              <a:t>N</a:t>
            </a:r>
            <a:r>
              <a:rPr lang="en-US" sz="3600">
                <a:solidFill>
                  <a:srgbClr val="000000"/>
                </a:solidFill>
                <a:latin typeface="Calibri" pitchFamily="34" charset="0"/>
              </a:rPr>
              <a:t>ear </a:t>
            </a:r>
            <a:r>
              <a:rPr lang="en-US" sz="3600" b="1">
                <a:solidFill>
                  <a:srgbClr val="000000"/>
                </a:solidFill>
                <a:latin typeface="Calibri" pitchFamily="34" charset="0"/>
              </a:rPr>
              <a:t>E</a:t>
            </a:r>
            <a:r>
              <a:rPr lang="en-US" sz="3600">
                <a:solidFill>
                  <a:srgbClr val="000000"/>
                </a:solidFill>
                <a:latin typeface="Calibri" pitchFamily="34" charset="0"/>
              </a:rPr>
              <a:t>ye </a:t>
            </a:r>
            <a:r>
              <a:rPr lang="en-US" sz="3600" b="1">
                <a:solidFill>
                  <a:srgbClr val="000000"/>
                </a:solidFill>
                <a:latin typeface="Calibri" pitchFamily="34" charset="0"/>
              </a:rPr>
              <a:t>T</a:t>
            </a:r>
            <a:r>
              <a:rPr lang="en-US" sz="3600">
                <a:solidFill>
                  <a:srgbClr val="000000"/>
                </a:solidFill>
                <a:latin typeface="Calibri" pitchFamily="34" charset="0"/>
              </a:rPr>
              <a:t>ool for </a:t>
            </a:r>
            <a:r>
              <a:rPr lang="en-US" sz="3600" b="1">
                <a:solidFill>
                  <a:srgbClr val="000000"/>
                </a:solidFill>
                <a:latin typeface="Calibri" pitchFamily="34" charset="0"/>
              </a:rPr>
              <a:t>R</a:t>
            </a:r>
            <a:r>
              <a:rPr lang="en-US" sz="3600">
                <a:solidFill>
                  <a:srgbClr val="000000"/>
                </a:solidFill>
                <a:latin typeface="Calibri" pitchFamily="34" charset="0"/>
              </a:rPr>
              <a:t>efractive </a:t>
            </a:r>
            <a:r>
              <a:rPr lang="en-US" sz="3600" b="1">
                <a:solidFill>
                  <a:srgbClr val="000000"/>
                </a:solidFill>
                <a:latin typeface="Calibri" pitchFamily="34" charset="0"/>
              </a:rPr>
              <a:t>A</a:t>
            </a:r>
            <a:r>
              <a:rPr lang="en-US" sz="3600">
                <a:solidFill>
                  <a:srgbClr val="000000"/>
                </a:solidFill>
                <a:latin typeface="Calibri" pitchFamily="34" charset="0"/>
              </a:rPr>
              <a:t>ssessment</a:t>
            </a:r>
          </a:p>
        </p:txBody>
      </p:sp>
      <p:pic>
        <p:nvPicPr>
          <p:cNvPr id="35844" name="Picture 5" descr="netra using.jpg"/>
          <p:cNvPicPr>
            <a:picLocks noChangeAspect="1"/>
          </p:cNvPicPr>
          <p:nvPr/>
        </p:nvPicPr>
        <p:blipFill>
          <a:blip r:embed="rId3">
            <a:extLst>
              <a:ext uri="{28A0092B-C50C-407E-A947-70E740481C1C}">
                <a14:useLocalDpi xmlns:a14="http://schemas.microsoft.com/office/drawing/2010/main" val="0"/>
              </a:ext>
            </a:extLst>
          </a:blip>
          <a:srcRect l="2876" r="6776"/>
          <a:stretch>
            <a:fillRect/>
          </a:stretch>
        </p:blipFill>
        <p:spPr bwMode="auto">
          <a:xfrm>
            <a:off x="3260730" y="1769537"/>
            <a:ext cx="2606675" cy="394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6" descr="netra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4880" y="1769537"/>
            <a:ext cx="2219325" cy="394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7" descr="results.JPG"/>
          <p:cNvPicPr>
            <a:picLocks noChangeAspect="1"/>
          </p:cNvPicPr>
          <p:nvPr/>
        </p:nvPicPr>
        <p:blipFill>
          <a:blip r:embed="rId5" cstate="print">
            <a:extLst>
              <a:ext uri="{28A0092B-C50C-407E-A947-70E740481C1C}">
                <a14:useLocalDpi xmlns:a14="http://schemas.microsoft.com/office/drawing/2010/main" val="0"/>
              </a:ext>
            </a:extLst>
          </a:blip>
          <a:srcRect l="39493" t="18750" r="26549" b="18750"/>
          <a:stretch>
            <a:fillRect/>
          </a:stretch>
        </p:blipFill>
        <p:spPr bwMode="auto">
          <a:xfrm>
            <a:off x="6019802" y="1769537"/>
            <a:ext cx="2411413" cy="394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8885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rot="5400000">
            <a:off x="-658812" y="1181100"/>
            <a:ext cx="5588000" cy="4191000"/>
          </a:xfrm>
          <a:prstGeom prst="ellipse">
            <a:avLst/>
          </a:prstGeom>
          <a:solidFill>
            <a:schemeClr val="tx2">
              <a:lumMod val="75000"/>
            </a:schemeClr>
          </a:solidFill>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solidFill>
                <a:prstClr val="black"/>
              </a:solidFill>
              <a:latin typeface="+mj-lt"/>
            </a:endParaRPr>
          </a:p>
        </p:txBody>
      </p:sp>
      <p:sp>
        <p:nvSpPr>
          <p:cNvPr id="15" name="Pie 14"/>
          <p:cNvSpPr/>
          <p:nvPr/>
        </p:nvSpPr>
        <p:spPr>
          <a:xfrm rot="5400000">
            <a:off x="-445027" y="1341442"/>
            <a:ext cx="5160433" cy="3870325"/>
          </a:xfrm>
          <a:prstGeom prst="pie">
            <a:avLst>
              <a:gd name="adj1" fmla="val 1396751"/>
              <a:gd name="adj2" fmla="val 16174790"/>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black"/>
              </a:solidFill>
              <a:latin typeface="+mj-lt"/>
            </a:endParaRPr>
          </a:p>
        </p:txBody>
      </p:sp>
      <p:sp>
        <p:nvSpPr>
          <p:cNvPr id="16" name="Pie 15"/>
          <p:cNvSpPr/>
          <p:nvPr/>
        </p:nvSpPr>
        <p:spPr>
          <a:xfrm rot="5400000">
            <a:off x="-250825" y="1479551"/>
            <a:ext cx="4775200" cy="3581400"/>
          </a:xfrm>
          <a:prstGeom prst="pie">
            <a:avLst>
              <a:gd name="adj1" fmla="val 9513760"/>
              <a:gd name="adj2" fmla="val 16186976"/>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solidFill>
                <a:prstClr val="black"/>
              </a:solidFill>
              <a:latin typeface="+mj-lt"/>
            </a:endParaRPr>
          </a:p>
        </p:txBody>
      </p:sp>
      <p:sp>
        <p:nvSpPr>
          <p:cNvPr id="17" name="Pie 16"/>
          <p:cNvSpPr/>
          <p:nvPr/>
        </p:nvSpPr>
        <p:spPr>
          <a:xfrm rot="5400000">
            <a:off x="-49212" y="1631951"/>
            <a:ext cx="4368800" cy="3276600"/>
          </a:xfrm>
          <a:prstGeom prst="pie">
            <a:avLst>
              <a:gd name="adj1" fmla="val 13661743"/>
              <a:gd name="adj2" fmla="val 16187623"/>
            </a:avLst>
          </a:prstGeom>
          <a:solidFill>
            <a:srgbClr val="FF0000"/>
          </a:solidFill>
          <a:ln/>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solidFill>
                <a:prstClr val="black"/>
              </a:solidFill>
              <a:latin typeface="+mj-lt"/>
            </a:endParaRPr>
          </a:p>
        </p:txBody>
      </p:sp>
      <p:sp>
        <p:nvSpPr>
          <p:cNvPr id="27654" name="TextBox 17"/>
          <p:cNvSpPr txBox="1">
            <a:spLocks noChangeArrowheads="1"/>
          </p:cNvSpPr>
          <p:nvPr/>
        </p:nvSpPr>
        <p:spPr bwMode="auto">
          <a:xfrm>
            <a:off x="3236918" y="5304370"/>
            <a:ext cx="2401887" cy="8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dirty="0" smtClean="0">
                <a:latin typeface="+mj-lt"/>
              </a:rPr>
              <a:t>6.5 Billion </a:t>
            </a:r>
          </a:p>
          <a:p>
            <a:pPr algn="ctr" eaLnBrk="1" hangingPunct="1">
              <a:defRPr/>
            </a:pPr>
            <a:r>
              <a:rPr lang="en-US" dirty="0" smtClean="0">
                <a:latin typeface="+mj-lt"/>
              </a:rPr>
              <a:t>people</a:t>
            </a:r>
          </a:p>
        </p:txBody>
      </p:sp>
      <p:sp>
        <p:nvSpPr>
          <p:cNvPr id="27655" name="TextBox 18"/>
          <p:cNvSpPr txBox="1">
            <a:spLocks noChangeArrowheads="1"/>
          </p:cNvSpPr>
          <p:nvPr/>
        </p:nvSpPr>
        <p:spPr bwMode="auto">
          <a:xfrm>
            <a:off x="-152400" y="2779187"/>
            <a:ext cx="2401888" cy="8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dirty="0" smtClean="0">
                <a:solidFill>
                  <a:srgbClr val="000000"/>
                </a:solidFill>
                <a:latin typeface="+mj-lt"/>
              </a:rPr>
              <a:t>4.5B</a:t>
            </a:r>
          </a:p>
          <a:p>
            <a:pPr algn="ctr" eaLnBrk="1" hangingPunct="1">
              <a:defRPr/>
            </a:pPr>
            <a:r>
              <a:rPr lang="en-US" dirty="0" smtClean="0">
                <a:solidFill>
                  <a:srgbClr val="000000"/>
                </a:solidFill>
                <a:latin typeface="+mj-lt"/>
              </a:rPr>
              <a:t>cell phones</a:t>
            </a:r>
          </a:p>
        </p:txBody>
      </p:sp>
      <p:sp>
        <p:nvSpPr>
          <p:cNvPr id="27656" name="TextBox 19"/>
          <p:cNvSpPr txBox="1">
            <a:spLocks noChangeArrowheads="1"/>
          </p:cNvSpPr>
          <p:nvPr/>
        </p:nvSpPr>
        <p:spPr bwMode="auto">
          <a:xfrm>
            <a:off x="1755775" y="1092201"/>
            <a:ext cx="1481138" cy="123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dirty="0" smtClean="0">
                <a:solidFill>
                  <a:srgbClr val="000000"/>
                </a:solidFill>
                <a:latin typeface="+mj-lt"/>
              </a:rPr>
              <a:t>2B</a:t>
            </a:r>
          </a:p>
          <a:p>
            <a:pPr algn="ctr" eaLnBrk="1" hangingPunct="1">
              <a:defRPr/>
            </a:pPr>
            <a:r>
              <a:rPr lang="en-US" dirty="0" smtClean="0">
                <a:solidFill>
                  <a:srgbClr val="000000"/>
                </a:solidFill>
                <a:latin typeface="+mj-lt"/>
              </a:rPr>
              <a:t>refractive </a:t>
            </a:r>
            <a:br>
              <a:rPr lang="en-US" dirty="0" smtClean="0">
                <a:solidFill>
                  <a:srgbClr val="000000"/>
                </a:solidFill>
                <a:latin typeface="+mj-lt"/>
              </a:rPr>
            </a:br>
            <a:r>
              <a:rPr lang="en-US" dirty="0" smtClean="0">
                <a:solidFill>
                  <a:srgbClr val="000000"/>
                </a:solidFill>
                <a:latin typeface="+mj-lt"/>
              </a:rPr>
              <a:t>errors</a:t>
            </a:r>
          </a:p>
        </p:txBody>
      </p:sp>
      <p:sp>
        <p:nvSpPr>
          <p:cNvPr id="27657" name="TextBox 20"/>
          <p:cNvSpPr txBox="1">
            <a:spLocks noChangeArrowheads="1"/>
          </p:cNvSpPr>
          <p:nvPr/>
        </p:nvSpPr>
        <p:spPr bwMode="auto">
          <a:xfrm>
            <a:off x="3922718" y="2108203"/>
            <a:ext cx="24018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sz="2800" dirty="0" smtClean="0">
                <a:solidFill>
                  <a:srgbClr val="FF0000"/>
                </a:solidFill>
                <a:latin typeface="+mj-lt"/>
              </a:rPr>
              <a:t>0.6B without </a:t>
            </a:r>
            <a:br>
              <a:rPr lang="en-US" sz="2800" dirty="0" smtClean="0">
                <a:solidFill>
                  <a:srgbClr val="FF0000"/>
                </a:solidFill>
                <a:latin typeface="+mj-lt"/>
              </a:rPr>
            </a:br>
            <a:r>
              <a:rPr lang="en-US" sz="2800" dirty="0" smtClean="0">
                <a:solidFill>
                  <a:srgbClr val="FF0000"/>
                </a:solidFill>
                <a:latin typeface="+mj-lt"/>
              </a:rPr>
              <a:t>glasses</a:t>
            </a:r>
          </a:p>
        </p:txBody>
      </p:sp>
      <p:pic>
        <p:nvPicPr>
          <p:cNvPr id="10" name="Picture 28" descr="IMGP1025 (1).JPG"/>
          <p:cNvPicPr>
            <a:picLocks noChangeAspect="1"/>
          </p:cNvPicPr>
          <p:nvPr/>
        </p:nvPicPr>
        <p:blipFill>
          <a:blip r:embed="rId3" cstate="print"/>
          <a:srcRect/>
          <a:stretch>
            <a:fillRect/>
          </a:stretch>
        </p:blipFill>
        <p:spPr bwMode="auto">
          <a:xfrm>
            <a:off x="6344617" y="1092201"/>
            <a:ext cx="2583519" cy="4592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875" name="TextBox 12"/>
          <p:cNvSpPr txBox="1">
            <a:spLocks noChangeArrowheads="1"/>
          </p:cNvSpPr>
          <p:nvPr/>
        </p:nvSpPr>
        <p:spPr bwMode="auto">
          <a:xfrm>
            <a:off x="7315200" y="5882219"/>
            <a:ext cx="1676400"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a:r>
              <a:rPr lang="en-US" sz="1400">
                <a:solidFill>
                  <a:srgbClr val="000000"/>
                </a:solidFill>
              </a:rPr>
              <a:t>NETRA at </a:t>
            </a:r>
            <a:br>
              <a:rPr lang="en-US" sz="1400">
                <a:solidFill>
                  <a:srgbClr val="000000"/>
                </a:solidFill>
              </a:rPr>
            </a:br>
            <a:r>
              <a:rPr lang="en-US" sz="1400">
                <a:solidFill>
                  <a:srgbClr val="000000"/>
                </a:solidFill>
              </a:rPr>
              <a:t>LVP Eye Institute</a:t>
            </a:r>
          </a:p>
        </p:txBody>
      </p:sp>
    </p:spTree>
    <p:extLst>
      <p:ext uri="{BB962C8B-B14F-4D97-AF65-F5344CB8AC3E}">
        <p14:creationId xmlns:p14="http://schemas.microsoft.com/office/powerpoint/2010/main" val="341359892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DSC0197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2480" y="2311403"/>
            <a:ext cx="2701925" cy="281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20" descr="doctor_allegro.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4677835"/>
            <a:ext cx="2667000" cy="167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6530" y="812800"/>
            <a:ext cx="21431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230" y="914404"/>
            <a:ext cx="2238375" cy="223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itle 1"/>
          <p:cNvSpPr txBox="1">
            <a:spLocks/>
          </p:cNvSpPr>
          <p:nvPr/>
        </p:nvSpPr>
        <p:spPr bwMode="auto">
          <a:xfrm>
            <a:off x="381000" y="-228600"/>
            <a:ext cx="411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455613" eaLnBrk="0" hangingPunct="0">
              <a:defRPr>
                <a:solidFill>
                  <a:schemeClr val="tx1"/>
                </a:solidFill>
                <a:latin typeface="Arial" pitchFamily="34" charset="0"/>
                <a:ea typeface="ＭＳ Ｐゴシック" pitchFamily="34" charset="-128"/>
              </a:defRPr>
            </a:lvl1pPr>
            <a:lvl2pPr marL="742950" indent="-285750" defTabSz="455613" eaLnBrk="0" hangingPunct="0">
              <a:defRPr>
                <a:solidFill>
                  <a:schemeClr val="tx1"/>
                </a:solidFill>
                <a:latin typeface="Arial" pitchFamily="34" charset="0"/>
                <a:ea typeface="ＭＳ Ｐゴシック" pitchFamily="34" charset="-128"/>
              </a:defRPr>
            </a:lvl2pPr>
            <a:lvl3pPr marL="1143000" indent="-228600" defTabSz="455613" eaLnBrk="0" hangingPunct="0">
              <a:defRPr>
                <a:solidFill>
                  <a:schemeClr val="tx1"/>
                </a:solidFill>
                <a:latin typeface="Arial" pitchFamily="34" charset="0"/>
                <a:ea typeface="ＭＳ Ｐゴシック" pitchFamily="34" charset="-128"/>
              </a:defRPr>
            </a:lvl3pPr>
            <a:lvl4pPr marL="1600200" indent="-228600" defTabSz="455613" eaLnBrk="0" hangingPunct="0">
              <a:defRPr>
                <a:solidFill>
                  <a:schemeClr val="tx1"/>
                </a:solidFill>
                <a:latin typeface="Arial" pitchFamily="34" charset="0"/>
                <a:ea typeface="ＭＳ Ｐゴシック" pitchFamily="34" charset="-128"/>
              </a:defRPr>
            </a:lvl4pPr>
            <a:lvl5pPr marL="2057400" indent="-228600" defTabSz="455613" eaLnBrk="0" hangingPunct="0">
              <a:defRPr>
                <a:solidFill>
                  <a:schemeClr val="tx1"/>
                </a:solidFill>
                <a:latin typeface="Arial"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3600">
                <a:solidFill>
                  <a:srgbClr val="000000"/>
                </a:solidFill>
                <a:latin typeface="Calibri" pitchFamily="34" charset="0"/>
              </a:rPr>
              <a:t>Diagnostics</a:t>
            </a:r>
          </a:p>
        </p:txBody>
      </p:sp>
      <p:sp>
        <p:nvSpPr>
          <p:cNvPr id="37895" name="Title 1"/>
          <p:cNvSpPr txBox="1">
            <a:spLocks/>
          </p:cNvSpPr>
          <p:nvPr/>
        </p:nvSpPr>
        <p:spPr bwMode="auto">
          <a:xfrm>
            <a:off x="4876800" y="-228600"/>
            <a:ext cx="411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455613" eaLnBrk="0" hangingPunct="0">
              <a:defRPr>
                <a:solidFill>
                  <a:schemeClr val="tx1"/>
                </a:solidFill>
                <a:latin typeface="Arial" pitchFamily="34" charset="0"/>
                <a:ea typeface="ＭＳ Ｐゴシック" pitchFamily="34" charset="-128"/>
              </a:defRPr>
            </a:lvl1pPr>
            <a:lvl2pPr marL="742950" indent="-285750" defTabSz="455613" eaLnBrk="0" hangingPunct="0">
              <a:defRPr>
                <a:solidFill>
                  <a:schemeClr val="tx1"/>
                </a:solidFill>
                <a:latin typeface="Arial" pitchFamily="34" charset="0"/>
                <a:ea typeface="ＭＳ Ｐゴシック" pitchFamily="34" charset="-128"/>
              </a:defRPr>
            </a:lvl2pPr>
            <a:lvl3pPr marL="1143000" indent="-228600" defTabSz="455613" eaLnBrk="0" hangingPunct="0">
              <a:defRPr>
                <a:solidFill>
                  <a:schemeClr val="tx1"/>
                </a:solidFill>
                <a:latin typeface="Arial" pitchFamily="34" charset="0"/>
                <a:ea typeface="ＭＳ Ｐゴシック" pitchFamily="34" charset="-128"/>
              </a:defRPr>
            </a:lvl3pPr>
            <a:lvl4pPr marL="1600200" indent="-228600" defTabSz="455613" eaLnBrk="0" hangingPunct="0">
              <a:defRPr>
                <a:solidFill>
                  <a:schemeClr val="tx1"/>
                </a:solidFill>
                <a:latin typeface="Arial" pitchFamily="34" charset="0"/>
                <a:ea typeface="ＭＳ Ｐゴシック" pitchFamily="34" charset="-128"/>
              </a:defRPr>
            </a:lvl4pPr>
            <a:lvl5pPr marL="2057400" indent="-228600" defTabSz="455613" eaLnBrk="0" hangingPunct="0">
              <a:defRPr>
                <a:solidFill>
                  <a:schemeClr val="tx1"/>
                </a:solidFill>
                <a:latin typeface="Arial"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3600">
                <a:solidFill>
                  <a:srgbClr val="000000"/>
                </a:solidFill>
                <a:latin typeface="Calibri" pitchFamily="34" charset="0"/>
              </a:rPr>
              <a:t>Dispensing Glasses</a:t>
            </a:r>
          </a:p>
        </p:txBody>
      </p:sp>
      <p:sp>
        <p:nvSpPr>
          <p:cNvPr id="37896" name="TextBox 24"/>
          <p:cNvSpPr txBox="1">
            <a:spLocks noChangeArrowheads="1"/>
          </p:cNvSpPr>
          <p:nvPr/>
        </p:nvSpPr>
        <p:spPr bwMode="auto">
          <a:xfrm>
            <a:off x="381000" y="6352119"/>
            <a:ext cx="449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a:solidFill>
                  <a:srgbClr val="000000"/>
                </a:solidFill>
              </a:rPr>
              <a:t>Bulky Equipment , Trained Professionals</a:t>
            </a:r>
          </a:p>
        </p:txBody>
      </p:sp>
      <p:sp>
        <p:nvSpPr>
          <p:cNvPr id="37897" name="TextBox 24"/>
          <p:cNvSpPr txBox="1">
            <a:spLocks noChangeArrowheads="1"/>
          </p:cNvSpPr>
          <p:nvPr/>
        </p:nvSpPr>
        <p:spPr bwMode="auto">
          <a:xfrm>
            <a:off x="5257800" y="6256867"/>
            <a:ext cx="358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a:solidFill>
                  <a:srgbClr val="000000"/>
                </a:solidFill>
              </a:rPr>
              <a:t>Increasingly cheap and easy</a:t>
            </a:r>
          </a:p>
        </p:txBody>
      </p:sp>
      <p:cxnSp>
        <p:nvCxnSpPr>
          <p:cNvPr id="23" name="Straight Connector 22"/>
          <p:cNvCxnSpPr/>
          <p:nvPr/>
        </p:nvCxnSpPr>
        <p:spPr>
          <a:xfrm rot="5400000">
            <a:off x="1706035" y="3475567"/>
            <a:ext cx="6493933"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37899" name="Picture 1"/>
          <p:cNvPicPr>
            <a:picLocks noChangeAspect="1"/>
          </p:cNvPicPr>
          <p:nvPr/>
        </p:nvPicPr>
        <p:blipFill>
          <a:blip r:embed="rId7" cstate="print">
            <a:extLst>
              <a:ext uri="{28A0092B-C50C-407E-A947-70E740481C1C}">
                <a14:useLocalDpi xmlns:a14="http://schemas.microsoft.com/office/drawing/2010/main" val="0"/>
              </a:ext>
            </a:extLst>
          </a:blip>
          <a:srcRect t="9479" b="4799"/>
          <a:stretch>
            <a:fillRect/>
          </a:stretch>
        </p:blipFill>
        <p:spPr bwMode="auto">
          <a:xfrm>
            <a:off x="6705600" y="2497668"/>
            <a:ext cx="2401888" cy="367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2084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068" y="1498601"/>
            <a:ext cx="4224337" cy="435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itle 1"/>
          <p:cNvSpPr>
            <a:spLocks noGrp="1"/>
          </p:cNvSpPr>
          <p:nvPr>
            <p:ph type="title"/>
          </p:nvPr>
        </p:nvSpPr>
        <p:spPr>
          <a:xfrm>
            <a:off x="4572005" y="5029200"/>
            <a:ext cx="3749675" cy="1143000"/>
          </a:xfrm>
        </p:spPr>
        <p:txBody>
          <a:bodyPr/>
          <a:lstStyle/>
          <a:p>
            <a:r>
              <a:rPr lang="en-US" sz="3200" smtClean="0">
                <a:ea typeface="ＭＳ Ｐゴシック" pitchFamily="34" charset="-128"/>
              </a:rPr>
              <a:t>Shack-Hartmann WS</a:t>
            </a:r>
          </a:p>
        </p:txBody>
      </p:sp>
      <p:pic>
        <p:nvPicPr>
          <p:cNvPr id="38916" name="Picture 20" descr="doctor_allegr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397003"/>
            <a:ext cx="3246438" cy="20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2" descr="doctor_las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896784"/>
            <a:ext cx="3246438" cy="270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Box 7"/>
          <p:cNvSpPr txBox="1">
            <a:spLocks noChangeArrowheads="1"/>
          </p:cNvSpPr>
          <p:nvPr/>
        </p:nvSpPr>
        <p:spPr bwMode="auto">
          <a:xfrm>
            <a:off x="1108076" y="3419362"/>
            <a:ext cx="3160663"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a:solidFill>
                  <a:srgbClr val="000000"/>
                </a:solidFill>
                <a:latin typeface="Calibri" pitchFamily="34" charset="0"/>
              </a:rPr>
              <a:t>Wavefront aberrometer</a:t>
            </a:r>
          </a:p>
        </p:txBody>
      </p:sp>
      <p:sp>
        <p:nvSpPr>
          <p:cNvPr id="38919" name="Title 1"/>
          <p:cNvSpPr txBox="1">
            <a:spLocks/>
          </p:cNvSpPr>
          <p:nvPr/>
        </p:nvSpPr>
        <p:spPr bwMode="auto">
          <a:xfrm>
            <a:off x="914400" y="254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455613" eaLnBrk="0" hangingPunct="0">
              <a:defRPr>
                <a:solidFill>
                  <a:schemeClr val="tx1"/>
                </a:solidFill>
                <a:latin typeface="Arial" pitchFamily="34" charset="0"/>
                <a:ea typeface="ＭＳ Ｐゴシック" pitchFamily="34" charset="-128"/>
              </a:defRPr>
            </a:lvl1pPr>
            <a:lvl2pPr marL="742950" indent="-285750" defTabSz="455613" eaLnBrk="0" hangingPunct="0">
              <a:defRPr>
                <a:solidFill>
                  <a:schemeClr val="tx1"/>
                </a:solidFill>
                <a:latin typeface="Arial" pitchFamily="34" charset="0"/>
                <a:ea typeface="ＭＳ Ｐゴシック" pitchFamily="34" charset="-128"/>
              </a:defRPr>
            </a:lvl2pPr>
            <a:lvl3pPr marL="1143000" indent="-228600" defTabSz="455613" eaLnBrk="0" hangingPunct="0">
              <a:defRPr>
                <a:solidFill>
                  <a:schemeClr val="tx1"/>
                </a:solidFill>
                <a:latin typeface="Arial" pitchFamily="34" charset="0"/>
                <a:ea typeface="ＭＳ Ｐゴシック" pitchFamily="34" charset="-128"/>
              </a:defRPr>
            </a:lvl3pPr>
            <a:lvl4pPr marL="1600200" indent="-228600" defTabSz="455613" eaLnBrk="0" hangingPunct="0">
              <a:defRPr>
                <a:solidFill>
                  <a:schemeClr val="tx1"/>
                </a:solidFill>
                <a:latin typeface="Arial" pitchFamily="34" charset="0"/>
                <a:ea typeface="ＭＳ Ｐゴシック" pitchFamily="34" charset="-128"/>
              </a:defRPr>
            </a:lvl4pPr>
            <a:lvl5pPr marL="2057400" indent="-228600" defTabSz="455613" eaLnBrk="0" hangingPunct="0">
              <a:defRPr>
                <a:solidFill>
                  <a:schemeClr val="tx1"/>
                </a:solidFill>
                <a:latin typeface="Arial"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3200">
                <a:latin typeface="Calibri" pitchFamily="34" charset="0"/>
              </a:rPr>
              <a:t>Refraction Map using Wavefront Sensor</a:t>
            </a:r>
          </a:p>
        </p:txBody>
      </p:sp>
    </p:spTree>
    <p:extLst>
      <p:ext uri="{BB962C8B-B14F-4D97-AF65-F5344CB8AC3E}">
        <p14:creationId xmlns:p14="http://schemas.microsoft.com/office/powerpoint/2010/main" val="37831202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0" y="2541405"/>
            <a:ext cx="1676400" cy="1782907"/>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91" name="Oval 90"/>
          <p:cNvSpPr/>
          <p:nvPr/>
        </p:nvSpPr>
        <p:spPr>
          <a:xfrm>
            <a:off x="1931" y="2589447"/>
            <a:ext cx="1613890" cy="1676528"/>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49178" name="TextBox 46"/>
          <p:cNvSpPr txBox="1">
            <a:spLocks noChangeArrowheads="1"/>
          </p:cNvSpPr>
          <p:nvPr/>
        </p:nvSpPr>
        <p:spPr bwMode="auto">
          <a:xfrm>
            <a:off x="0" y="482642"/>
            <a:ext cx="9144000" cy="584775"/>
          </a:xfrm>
          <a:prstGeom prst="rect">
            <a:avLst/>
          </a:prstGeom>
          <a:noFill/>
          <a:ln w="9525">
            <a:noFill/>
            <a:miter lim="800000"/>
            <a:headEnd/>
            <a:tailEnd/>
          </a:ln>
        </p:spPr>
        <p:txBody>
          <a:bodyPr>
            <a:spAutoFit/>
          </a:bodyPr>
          <a:lstStyle/>
          <a:p>
            <a:pPr algn="ctr"/>
            <a:r>
              <a:rPr lang="en-US" sz="3200" dirty="0">
                <a:solidFill>
                  <a:prstClr val="black"/>
                </a:solidFill>
                <a:latin typeface="Calibri"/>
                <a:ea typeface="ＭＳ Ｐゴシック" charset="-128"/>
              </a:rPr>
              <a:t>Shack-Hartmann </a:t>
            </a:r>
            <a:r>
              <a:rPr lang="en-US" sz="3200" dirty="0" err="1">
                <a:solidFill>
                  <a:prstClr val="black"/>
                </a:solidFill>
                <a:latin typeface="Calibri"/>
                <a:ea typeface="ＭＳ Ｐゴシック" charset="-128"/>
              </a:rPr>
              <a:t>Wavefront</a:t>
            </a:r>
            <a:r>
              <a:rPr lang="en-US" sz="3200" dirty="0">
                <a:solidFill>
                  <a:prstClr val="black"/>
                </a:solidFill>
                <a:latin typeface="Calibri"/>
                <a:ea typeface="ＭＳ Ｐゴシック" charset="-128"/>
              </a:rPr>
              <a:t> Sensor</a:t>
            </a:r>
            <a:endParaRPr lang="en-US" sz="3200" i="1" dirty="0">
              <a:solidFill>
                <a:prstClr val="black"/>
              </a:solidFill>
              <a:latin typeface="Calibri"/>
              <a:ea typeface="ＭＳ Ｐゴシック" charset="-128"/>
            </a:endParaRPr>
          </a:p>
        </p:txBody>
      </p:sp>
      <p:grpSp>
        <p:nvGrpSpPr>
          <p:cNvPr id="2" name="Group 62"/>
          <p:cNvGrpSpPr/>
          <p:nvPr/>
        </p:nvGrpSpPr>
        <p:grpSpPr>
          <a:xfrm>
            <a:off x="3605282" y="1600201"/>
            <a:ext cx="3955212" cy="3616427"/>
            <a:chOff x="5105402" y="1204200"/>
            <a:chExt cx="2732107" cy="2682000"/>
          </a:xfrm>
        </p:grpSpPr>
        <p:sp>
          <p:nvSpPr>
            <p:cNvPr id="64" name="Oval 63"/>
            <p:cNvSpPr/>
            <p:nvPr/>
          </p:nvSpPr>
          <p:spPr>
            <a:xfrm>
              <a:off x="5105402" y="1879967"/>
              <a:ext cx="1371600" cy="13716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75" name="Freeform 74"/>
            <p:cNvSpPr/>
            <p:nvPr/>
          </p:nvSpPr>
          <p:spPr>
            <a:xfrm>
              <a:off x="5476698" y="1204200"/>
              <a:ext cx="2360811" cy="2682000"/>
            </a:xfrm>
            <a:custGeom>
              <a:avLst/>
              <a:gdLst>
                <a:gd name="connsiteX0" fmla="*/ 155396 w 2514600"/>
                <a:gd name="connsiteY0" fmla="*/ 651815 h 2514600"/>
                <a:gd name="connsiteX1" fmla="*/ 1571562 w 2514600"/>
                <a:gd name="connsiteY1" fmla="*/ 39908 h 2514600"/>
                <a:gd name="connsiteX2" fmla="*/ 2514595 w 2514600"/>
                <a:gd name="connsiteY2" fmla="*/ 1260828 h 2514600"/>
                <a:gd name="connsiteX3" fmla="*/ 1564724 w 2514600"/>
                <a:gd name="connsiteY3" fmla="*/ 2476436 h 2514600"/>
                <a:gd name="connsiteX4" fmla="*/ 152015 w 2514600"/>
                <a:gd name="connsiteY4" fmla="*/ 1856590 h 2514600"/>
                <a:gd name="connsiteX5" fmla="*/ 155396 w 2514600"/>
                <a:gd name="connsiteY5" fmla="*/ 651815 h 2514600"/>
                <a:gd name="connsiteX0" fmla="*/ 0 w 2360811"/>
                <a:gd name="connsiteY0" fmla="*/ 755545 h 2720678"/>
                <a:gd name="connsiteX1" fmla="*/ 1416166 w 2360811"/>
                <a:gd name="connsiteY1" fmla="*/ 143638 h 2720678"/>
                <a:gd name="connsiteX2" fmla="*/ 2359199 w 2360811"/>
                <a:gd name="connsiteY2" fmla="*/ 1364558 h 2720678"/>
                <a:gd name="connsiteX3" fmla="*/ 1409328 w 2360811"/>
                <a:gd name="connsiteY3" fmla="*/ 2580166 h 2720678"/>
                <a:gd name="connsiteX4" fmla="*/ 88059 w 2360811"/>
                <a:gd name="connsiteY4" fmla="*/ 2051760 h 2720678"/>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811" h="2682000">
                  <a:moveTo>
                    <a:pt x="0" y="755545"/>
                  </a:moveTo>
                  <a:cubicBezTo>
                    <a:pt x="276744" y="251906"/>
                    <a:pt x="859742" y="0"/>
                    <a:pt x="1416166" y="143638"/>
                  </a:cubicBezTo>
                  <a:cubicBezTo>
                    <a:pt x="1972590" y="287276"/>
                    <a:pt x="2360811" y="789896"/>
                    <a:pt x="2359199" y="1364558"/>
                  </a:cubicBezTo>
                  <a:cubicBezTo>
                    <a:pt x="2357586" y="1939221"/>
                    <a:pt x="1800551" y="2478332"/>
                    <a:pt x="1409328" y="2580166"/>
                  </a:cubicBezTo>
                  <a:cubicBezTo>
                    <a:pt x="1018105" y="2682000"/>
                    <a:pt x="334032" y="2541704"/>
                    <a:pt x="11859" y="1975560"/>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78" name="Freeform 77"/>
            <p:cNvSpPr/>
            <p:nvPr/>
          </p:nvSpPr>
          <p:spPr>
            <a:xfrm>
              <a:off x="5193586" y="1929335"/>
              <a:ext cx="1270716" cy="1270716"/>
            </a:xfrm>
            <a:custGeom>
              <a:avLst/>
              <a:gdLst>
                <a:gd name="connsiteX0" fmla="*/ 0 w 1270716"/>
                <a:gd name="connsiteY0" fmla="*/ 635358 h 1270716"/>
                <a:gd name="connsiteX1" fmla="*/ 186093 w 1270716"/>
                <a:gd name="connsiteY1" fmla="*/ 186092 h 1270716"/>
                <a:gd name="connsiteX2" fmla="*/ 635359 w 1270716"/>
                <a:gd name="connsiteY2" fmla="*/ 1 h 1270716"/>
                <a:gd name="connsiteX3" fmla="*/ 1084625 w 1270716"/>
                <a:gd name="connsiteY3" fmla="*/ 186094 h 1270716"/>
                <a:gd name="connsiteX4" fmla="*/ 1270716 w 1270716"/>
                <a:gd name="connsiteY4" fmla="*/ 635360 h 1270716"/>
                <a:gd name="connsiteX5" fmla="*/ 1084624 w 1270716"/>
                <a:gd name="connsiteY5" fmla="*/ 1084626 h 1270716"/>
                <a:gd name="connsiteX6" fmla="*/ 635358 w 1270716"/>
                <a:gd name="connsiteY6" fmla="*/ 1270718 h 1270716"/>
                <a:gd name="connsiteX7" fmla="*/ 186092 w 1270716"/>
                <a:gd name="connsiteY7" fmla="*/ 1084626 h 1270716"/>
                <a:gd name="connsiteX8" fmla="*/ 0 w 1270716"/>
                <a:gd name="connsiteY8" fmla="*/ 635360 h 1270716"/>
                <a:gd name="connsiteX9" fmla="*/ 0 w 1270716"/>
                <a:gd name="connsiteY9" fmla="*/ 635358 h 12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16" h="1270716">
                  <a:moveTo>
                    <a:pt x="0" y="635358"/>
                  </a:moveTo>
                  <a:cubicBezTo>
                    <a:pt x="0" y="466851"/>
                    <a:pt x="66940" y="305245"/>
                    <a:pt x="186093" y="186092"/>
                  </a:cubicBezTo>
                  <a:cubicBezTo>
                    <a:pt x="305246" y="66939"/>
                    <a:pt x="466852" y="0"/>
                    <a:pt x="635359" y="1"/>
                  </a:cubicBezTo>
                  <a:cubicBezTo>
                    <a:pt x="803866" y="1"/>
                    <a:pt x="965472" y="66941"/>
                    <a:pt x="1084625" y="186094"/>
                  </a:cubicBezTo>
                  <a:cubicBezTo>
                    <a:pt x="1203778" y="305247"/>
                    <a:pt x="1270717" y="466853"/>
                    <a:pt x="1270716" y="635360"/>
                  </a:cubicBezTo>
                  <a:cubicBezTo>
                    <a:pt x="1270716" y="803867"/>
                    <a:pt x="1203777" y="965473"/>
                    <a:pt x="1084624" y="1084626"/>
                  </a:cubicBezTo>
                  <a:cubicBezTo>
                    <a:pt x="965471" y="1203779"/>
                    <a:pt x="803865" y="1270718"/>
                    <a:pt x="635358" y="1270718"/>
                  </a:cubicBezTo>
                  <a:cubicBezTo>
                    <a:pt x="466851" y="1270718"/>
                    <a:pt x="305245" y="1203778"/>
                    <a:pt x="186092" y="1084626"/>
                  </a:cubicBezTo>
                  <a:cubicBezTo>
                    <a:pt x="66939" y="965473"/>
                    <a:pt x="0" y="803867"/>
                    <a:pt x="0" y="635360"/>
                  </a:cubicBezTo>
                  <a:lnTo>
                    <a:pt x="0" y="635358"/>
                  </a:lnTo>
                  <a:close/>
                </a:path>
              </a:pathLst>
            </a:cu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81" name="Freeform 80"/>
            <p:cNvSpPr/>
            <p:nvPr/>
          </p:nvSpPr>
          <p:spPr>
            <a:xfrm>
              <a:off x="5513251" y="1268101"/>
              <a:ext cx="2273745" cy="2554429"/>
            </a:xfrm>
            <a:custGeom>
              <a:avLst/>
              <a:gdLst>
                <a:gd name="connsiteX0" fmla="*/ 148366 w 2400837"/>
                <a:gd name="connsiteY0" fmla="*/ 622327 h 2400837"/>
                <a:gd name="connsiteX1" fmla="*/ 1500464 w 2400837"/>
                <a:gd name="connsiteY1" fmla="*/ 38103 h 2400837"/>
                <a:gd name="connsiteX2" fmla="*/ 2400833 w 2400837"/>
                <a:gd name="connsiteY2" fmla="*/ 1203788 h 2400837"/>
                <a:gd name="connsiteX3" fmla="*/ 1493935 w 2400837"/>
                <a:gd name="connsiteY3" fmla="*/ 2364401 h 2400837"/>
                <a:gd name="connsiteX4" fmla="*/ 145138 w 2400837"/>
                <a:gd name="connsiteY4" fmla="*/ 1772597 h 2400837"/>
                <a:gd name="connsiteX5" fmla="*/ 148366 w 2400837"/>
                <a:gd name="connsiteY5" fmla="*/ 622327 h 2400837"/>
                <a:gd name="connsiteX0" fmla="*/ 0 w 2254007"/>
                <a:gd name="connsiteY0" fmla="*/ 721363 h 2597592"/>
                <a:gd name="connsiteX1" fmla="*/ 1352098 w 2254007"/>
                <a:gd name="connsiteY1" fmla="*/ 137139 h 2597592"/>
                <a:gd name="connsiteX2" fmla="*/ 2252467 w 2254007"/>
                <a:gd name="connsiteY2" fmla="*/ 1302824 h 2597592"/>
                <a:gd name="connsiteX3" fmla="*/ 1345569 w 2254007"/>
                <a:gd name="connsiteY3" fmla="*/ 2463437 h 2597592"/>
                <a:gd name="connsiteX4" fmla="*/ 88212 w 2254007"/>
                <a:gd name="connsiteY4" fmla="*/ 1963073 h 2597592"/>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5" h="2554429">
                  <a:moveTo>
                    <a:pt x="19738" y="721363"/>
                  </a:moveTo>
                  <a:cubicBezTo>
                    <a:pt x="283962" y="240509"/>
                    <a:pt x="840585" y="0"/>
                    <a:pt x="1371836" y="137139"/>
                  </a:cubicBezTo>
                  <a:cubicBezTo>
                    <a:pt x="1903087" y="274278"/>
                    <a:pt x="2273745" y="754160"/>
                    <a:pt x="2272205" y="1302824"/>
                  </a:cubicBezTo>
                  <a:cubicBezTo>
                    <a:pt x="2270665" y="1851488"/>
                    <a:pt x="1744008" y="2372446"/>
                    <a:pt x="1365307" y="2463437"/>
                  </a:cubicBezTo>
                  <a:cubicBezTo>
                    <a:pt x="986606" y="2554429"/>
                    <a:pt x="290731" y="2411112"/>
                    <a:pt x="0" y="1848773"/>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84" name="Oval 83"/>
            <p:cNvSpPr/>
            <p:nvPr/>
          </p:nvSpPr>
          <p:spPr>
            <a:xfrm>
              <a:off x="5473702" y="1961980"/>
              <a:ext cx="418563" cy="12192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grpSp>
      <p:cxnSp>
        <p:nvCxnSpPr>
          <p:cNvPr id="85" name="Straight Arrow Connector 84"/>
          <p:cNvCxnSpPr>
            <a:stCxn id="87" idx="2"/>
            <a:endCxn id="90" idx="1"/>
          </p:cNvCxnSpPr>
          <p:nvPr/>
        </p:nvCxnSpPr>
        <p:spPr>
          <a:xfrm>
            <a:off x="3365834" y="1969533"/>
            <a:ext cx="4126941" cy="1372734"/>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87" name="TextBox 86"/>
          <p:cNvSpPr txBox="1"/>
          <p:nvPr/>
        </p:nvSpPr>
        <p:spPr>
          <a:xfrm>
            <a:off x="2984997" y="1600201"/>
            <a:ext cx="761673" cy="369332"/>
          </a:xfrm>
          <a:prstGeom prst="rect">
            <a:avLst/>
          </a:prstGeom>
          <a:noFill/>
        </p:spPr>
        <p:txBody>
          <a:bodyPr wrap="square" rtlCol="0">
            <a:spAutoFit/>
          </a:bodyPr>
          <a:lstStyle/>
          <a:p>
            <a:r>
              <a:rPr lang="en-US" sz="1800" dirty="0">
                <a:solidFill>
                  <a:prstClr val="black"/>
                </a:solidFill>
                <a:latin typeface="Arial" charset="0"/>
                <a:ea typeface="ＭＳ Ｐゴシック" charset="-128"/>
              </a:rPr>
              <a:t>Laser</a:t>
            </a:r>
            <a:endParaRPr lang="en-US" sz="1800" dirty="0">
              <a:solidFill>
                <a:prstClr val="black"/>
              </a:solidFill>
              <a:latin typeface="Arial" charset="0"/>
              <a:ea typeface="ＭＳ Ｐゴシック" charset="-128"/>
            </a:endParaRPr>
          </a:p>
        </p:txBody>
      </p:sp>
      <p:sp>
        <p:nvSpPr>
          <p:cNvPr id="90" name="Oval 89"/>
          <p:cNvSpPr/>
          <p:nvPr/>
        </p:nvSpPr>
        <p:spPr>
          <a:xfrm>
            <a:off x="7474224" y="3322993"/>
            <a:ext cx="126677" cy="131611"/>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3" name="Oval 92"/>
          <p:cNvSpPr/>
          <p:nvPr/>
        </p:nvSpPr>
        <p:spPr>
          <a:xfrm>
            <a:off x="2868682" y="2468701"/>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97" name="Oval 96"/>
          <p:cNvSpPr/>
          <p:nvPr/>
        </p:nvSpPr>
        <p:spPr>
          <a:xfrm>
            <a:off x="2868682" y="2861227"/>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98" name="Oval 97"/>
          <p:cNvSpPr/>
          <p:nvPr/>
        </p:nvSpPr>
        <p:spPr>
          <a:xfrm>
            <a:off x="2868682" y="3253736"/>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99" name="Oval 98"/>
          <p:cNvSpPr/>
          <p:nvPr/>
        </p:nvSpPr>
        <p:spPr>
          <a:xfrm>
            <a:off x="2868682" y="3646260"/>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100" name="Oval 99"/>
          <p:cNvSpPr/>
          <p:nvPr/>
        </p:nvSpPr>
        <p:spPr>
          <a:xfrm>
            <a:off x="2868682" y="4038805"/>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cxnSp>
        <p:nvCxnSpPr>
          <p:cNvPr id="101" name="Straight Arrow Connector 100"/>
          <p:cNvCxnSpPr>
            <a:stCxn id="90" idx="2"/>
          </p:cNvCxnSpPr>
          <p:nvPr/>
        </p:nvCxnSpPr>
        <p:spPr>
          <a:xfrm rot="10800000">
            <a:off x="4442321" y="2778710"/>
            <a:ext cx="3031909" cy="610127"/>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3" name="Straight Arrow Connector 102"/>
          <p:cNvCxnSpPr>
            <a:stCxn id="90" idx="2"/>
          </p:cNvCxnSpPr>
          <p:nvPr/>
        </p:nvCxnSpPr>
        <p:spPr>
          <a:xfrm rot="10800000">
            <a:off x="4450388" y="3123705"/>
            <a:ext cx="3023831" cy="265135"/>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4" name="Straight Arrow Connector 103"/>
          <p:cNvCxnSpPr>
            <a:stCxn id="90" idx="2"/>
          </p:cNvCxnSpPr>
          <p:nvPr/>
        </p:nvCxnSpPr>
        <p:spPr>
          <a:xfrm rot="10800000" flipV="1">
            <a:off x="4458460" y="3388835"/>
            <a:ext cx="3015754" cy="41527"/>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5" name="Straight Arrow Connector 104"/>
          <p:cNvCxnSpPr>
            <a:stCxn id="90" idx="2"/>
          </p:cNvCxnSpPr>
          <p:nvPr/>
        </p:nvCxnSpPr>
        <p:spPr>
          <a:xfrm rot="10800000" flipV="1">
            <a:off x="4458474" y="3388798"/>
            <a:ext cx="3015753" cy="371188"/>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7" name="Straight Arrow Connector 106"/>
          <p:cNvCxnSpPr>
            <a:stCxn id="90" idx="2"/>
          </p:cNvCxnSpPr>
          <p:nvPr/>
        </p:nvCxnSpPr>
        <p:spPr>
          <a:xfrm rot="10800000" flipV="1">
            <a:off x="4450388" y="3388796"/>
            <a:ext cx="3023831" cy="716181"/>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8" name="Straight Arrow Connector 107"/>
          <p:cNvCxnSpPr/>
          <p:nvPr/>
        </p:nvCxnSpPr>
        <p:spPr>
          <a:xfrm rot="10800000">
            <a:off x="3165951" y="2655095"/>
            <a:ext cx="832057" cy="3696"/>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9" name="Straight Arrow Connector 108"/>
          <p:cNvCxnSpPr/>
          <p:nvPr/>
        </p:nvCxnSpPr>
        <p:spPr>
          <a:xfrm rot="10800000">
            <a:off x="3165951" y="3062372"/>
            <a:ext cx="832052" cy="16233"/>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11" name="Straight Arrow Connector 110"/>
          <p:cNvCxnSpPr/>
          <p:nvPr/>
        </p:nvCxnSpPr>
        <p:spPr>
          <a:xfrm rot="10800000" flipV="1">
            <a:off x="3165972" y="3420868"/>
            <a:ext cx="823973" cy="9456"/>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p:nvPr/>
        </p:nvCxnSpPr>
        <p:spPr>
          <a:xfrm rot="10800000" flipV="1">
            <a:off x="3165953" y="3824380"/>
            <a:ext cx="823970" cy="3"/>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p:nvPr/>
        </p:nvCxnSpPr>
        <p:spPr>
          <a:xfrm rot="10800000" flipV="1">
            <a:off x="3165956" y="4196976"/>
            <a:ext cx="823966" cy="4597"/>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30" name="Straight Connector 129"/>
          <p:cNvCxnSpPr/>
          <p:nvPr/>
        </p:nvCxnSpPr>
        <p:spPr>
          <a:xfrm rot="5400000">
            <a:off x="953193" y="3487758"/>
            <a:ext cx="2096307" cy="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93" idx="0"/>
          </p:cNvCxnSpPr>
          <p:nvPr/>
        </p:nvCxnSpPr>
        <p:spPr>
          <a:xfrm flipV="1">
            <a:off x="2002681" y="2468661"/>
            <a:ext cx="982304" cy="1901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93" idx="4"/>
          </p:cNvCxnSpPr>
          <p:nvPr/>
        </p:nvCxnSpPr>
        <p:spPr>
          <a:xfrm>
            <a:off x="1999987" y="2658792"/>
            <a:ext cx="984998" cy="1827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97" idx="0"/>
          </p:cNvCxnSpPr>
          <p:nvPr/>
        </p:nvCxnSpPr>
        <p:spPr>
          <a:xfrm flipV="1">
            <a:off x="1999987" y="2861227"/>
            <a:ext cx="984998" cy="201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97" idx="4"/>
          </p:cNvCxnSpPr>
          <p:nvPr/>
        </p:nvCxnSpPr>
        <p:spPr>
          <a:xfrm>
            <a:off x="2002681" y="3062331"/>
            <a:ext cx="982304" cy="171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98" idx="0"/>
          </p:cNvCxnSpPr>
          <p:nvPr/>
        </p:nvCxnSpPr>
        <p:spPr>
          <a:xfrm flipV="1">
            <a:off x="1999987" y="3253713"/>
            <a:ext cx="984998" cy="167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98" idx="4"/>
          </p:cNvCxnSpPr>
          <p:nvPr/>
        </p:nvCxnSpPr>
        <p:spPr>
          <a:xfrm>
            <a:off x="2002681" y="3420869"/>
            <a:ext cx="982304" cy="205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endCxn id="99" idx="0"/>
          </p:cNvCxnSpPr>
          <p:nvPr/>
        </p:nvCxnSpPr>
        <p:spPr>
          <a:xfrm flipV="1">
            <a:off x="2002681" y="3646239"/>
            <a:ext cx="982304" cy="201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endCxn id="99" idx="4"/>
          </p:cNvCxnSpPr>
          <p:nvPr/>
        </p:nvCxnSpPr>
        <p:spPr>
          <a:xfrm>
            <a:off x="1999987" y="3847423"/>
            <a:ext cx="984998" cy="1717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a:endCxn id="100" idx="0"/>
          </p:cNvCxnSpPr>
          <p:nvPr/>
        </p:nvCxnSpPr>
        <p:spPr>
          <a:xfrm flipV="1">
            <a:off x="1999987" y="4038767"/>
            <a:ext cx="984998" cy="196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a:endCxn id="100" idx="4"/>
          </p:cNvCxnSpPr>
          <p:nvPr/>
        </p:nvCxnSpPr>
        <p:spPr>
          <a:xfrm>
            <a:off x="1999987" y="4239907"/>
            <a:ext cx="984998" cy="171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endCxn id="93" idx="2"/>
          </p:cNvCxnSpPr>
          <p:nvPr/>
        </p:nvCxnSpPr>
        <p:spPr>
          <a:xfrm flipV="1">
            <a:off x="1999987" y="2655137"/>
            <a:ext cx="868672" cy="3695"/>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2" name="Straight Connector 141"/>
          <p:cNvCxnSpPr>
            <a:endCxn id="97" idx="2"/>
          </p:cNvCxnSpPr>
          <p:nvPr/>
        </p:nvCxnSpPr>
        <p:spPr>
          <a:xfrm flipV="1">
            <a:off x="1999987" y="3047625"/>
            <a:ext cx="868672" cy="14707"/>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3" name="Straight Connector 142"/>
          <p:cNvCxnSpPr>
            <a:endCxn id="98" idx="2"/>
          </p:cNvCxnSpPr>
          <p:nvPr/>
        </p:nvCxnSpPr>
        <p:spPr>
          <a:xfrm>
            <a:off x="1999987" y="3420872"/>
            <a:ext cx="868672" cy="19277"/>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4" name="Straight Connector 143"/>
          <p:cNvCxnSpPr>
            <a:endCxn id="99" idx="2"/>
          </p:cNvCxnSpPr>
          <p:nvPr/>
        </p:nvCxnSpPr>
        <p:spPr>
          <a:xfrm flipV="1">
            <a:off x="2002681" y="3832675"/>
            <a:ext cx="865978" cy="14708"/>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5" name="Straight Connector 144"/>
          <p:cNvCxnSpPr>
            <a:endCxn id="100" idx="2"/>
          </p:cNvCxnSpPr>
          <p:nvPr/>
        </p:nvCxnSpPr>
        <p:spPr>
          <a:xfrm flipV="1">
            <a:off x="2002681" y="4225200"/>
            <a:ext cx="865978" cy="10109"/>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sp>
        <p:nvSpPr>
          <p:cNvPr id="146" name="Oval 145"/>
          <p:cNvSpPr/>
          <p:nvPr/>
        </p:nvSpPr>
        <p:spPr>
          <a:xfrm>
            <a:off x="1972946" y="3805983"/>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47" name="Oval 146"/>
          <p:cNvSpPr/>
          <p:nvPr/>
        </p:nvSpPr>
        <p:spPr>
          <a:xfrm>
            <a:off x="1973625" y="3384332"/>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48" name="Oval 147"/>
          <p:cNvSpPr/>
          <p:nvPr/>
        </p:nvSpPr>
        <p:spPr>
          <a:xfrm>
            <a:off x="1972946" y="3025532"/>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49" name="Oval 148"/>
          <p:cNvSpPr/>
          <p:nvPr/>
        </p:nvSpPr>
        <p:spPr>
          <a:xfrm>
            <a:off x="1973625" y="2618296"/>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50" name="Oval 149"/>
          <p:cNvSpPr/>
          <p:nvPr/>
        </p:nvSpPr>
        <p:spPr>
          <a:xfrm>
            <a:off x="1973625" y="4196976"/>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51" name="TextBox 150"/>
          <p:cNvSpPr txBox="1"/>
          <p:nvPr/>
        </p:nvSpPr>
        <p:spPr>
          <a:xfrm>
            <a:off x="1549401" y="4622088"/>
            <a:ext cx="904050" cy="369332"/>
          </a:xfrm>
          <a:prstGeom prst="rect">
            <a:avLst/>
          </a:prstGeom>
          <a:noFill/>
        </p:spPr>
        <p:txBody>
          <a:bodyPr wrap="square" rtlCol="0">
            <a:spAutoFit/>
          </a:bodyPr>
          <a:lstStyle/>
          <a:p>
            <a:r>
              <a:rPr lang="en-US" sz="1800" dirty="0">
                <a:solidFill>
                  <a:prstClr val="black"/>
                </a:solidFill>
                <a:latin typeface="Calibri"/>
                <a:ea typeface="ＭＳ Ｐゴシック" charset="-128"/>
              </a:rPr>
              <a:t>Sensor</a:t>
            </a:r>
            <a:endParaRPr lang="en-US" sz="1800" dirty="0">
              <a:solidFill>
                <a:prstClr val="black"/>
              </a:solidFill>
              <a:latin typeface="Calibri"/>
              <a:ea typeface="ＭＳ Ｐゴシック" charset="-128"/>
            </a:endParaRPr>
          </a:p>
        </p:txBody>
      </p:sp>
      <p:sp>
        <p:nvSpPr>
          <p:cNvPr id="50" name="Slide Number Placeholder 49"/>
          <p:cNvSpPr>
            <a:spLocks noGrp="1"/>
          </p:cNvSpPr>
          <p:nvPr>
            <p:ph type="sldNum" sz="quarter" idx="12"/>
          </p:nvPr>
        </p:nvSpPr>
        <p:spPr/>
        <p:txBody>
          <a:bodyPr/>
          <a:lstStyle/>
          <a:p>
            <a:fld id="{7A45F873-F85B-41C7-8DD9-8511988D5EEA}" type="slidenum">
              <a:rPr lang="en-US" smtClean="0"/>
              <a:pPr/>
              <a:t>34</a:t>
            </a:fld>
            <a:endParaRPr lang="en-US" dirty="0"/>
          </a:p>
        </p:txBody>
      </p:sp>
      <p:cxnSp>
        <p:nvCxnSpPr>
          <p:cNvPr id="54" name="Straight Connector 53"/>
          <p:cNvCxnSpPr/>
          <p:nvPr/>
        </p:nvCxnSpPr>
        <p:spPr>
          <a:xfrm rot="5400000">
            <a:off x="2519884" y="3426293"/>
            <a:ext cx="1970684" cy="0"/>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5400000">
            <a:off x="2380479" y="3426293"/>
            <a:ext cx="1970684" cy="0"/>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421379" y="4622129"/>
            <a:ext cx="1151831" cy="646331"/>
          </a:xfrm>
          <a:prstGeom prst="rect">
            <a:avLst/>
          </a:prstGeom>
          <a:noFill/>
        </p:spPr>
        <p:txBody>
          <a:bodyPr wrap="square" rtlCol="0">
            <a:spAutoFit/>
          </a:bodyPr>
          <a:lstStyle/>
          <a:p>
            <a:pPr algn="ctr"/>
            <a:r>
              <a:rPr lang="en-US" sz="1800" dirty="0" err="1">
                <a:solidFill>
                  <a:prstClr val="black"/>
                </a:solidFill>
                <a:latin typeface="Calibri"/>
                <a:ea typeface="ＭＳ Ｐゴシック" charset="-128"/>
              </a:rPr>
              <a:t>Microlens</a:t>
            </a:r>
            <a:r>
              <a:rPr lang="en-US" sz="1800" dirty="0">
                <a:solidFill>
                  <a:prstClr val="black"/>
                </a:solidFill>
                <a:latin typeface="Calibri"/>
                <a:ea typeface="ＭＳ Ｐゴシック" charset="-128"/>
              </a:rPr>
              <a:t> Array</a:t>
            </a:r>
            <a:endParaRPr lang="en-US" sz="1800" dirty="0">
              <a:solidFill>
                <a:prstClr val="black"/>
              </a:solidFill>
              <a:latin typeface="Calibri"/>
              <a:ea typeface="ＭＳ Ｐゴシック" charset="-128"/>
            </a:endParaRPr>
          </a:p>
        </p:txBody>
      </p:sp>
      <p:sp>
        <p:nvSpPr>
          <p:cNvPr id="57" name="TextBox 56"/>
          <p:cNvSpPr txBox="1"/>
          <p:nvPr/>
        </p:nvSpPr>
        <p:spPr>
          <a:xfrm>
            <a:off x="3351944" y="4343441"/>
            <a:ext cx="1448656" cy="646331"/>
          </a:xfrm>
          <a:prstGeom prst="rect">
            <a:avLst/>
          </a:prstGeom>
          <a:noFill/>
        </p:spPr>
        <p:txBody>
          <a:bodyPr wrap="square" rtlCol="0">
            <a:spAutoFit/>
          </a:bodyPr>
          <a:lstStyle/>
          <a:p>
            <a:pPr algn="ctr"/>
            <a:r>
              <a:rPr lang="en-US" sz="1800" b="1" dirty="0">
                <a:solidFill>
                  <a:srgbClr val="C0504D">
                    <a:lumMod val="75000"/>
                  </a:srgbClr>
                </a:solidFill>
                <a:latin typeface="Calibri"/>
                <a:ea typeface="ＭＳ Ｐゴシック" charset="-128"/>
              </a:rPr>
              <a:t>Planar </a:t>
            </a:r>
            <a:r>
              <a:rPr lang="en-US" sz="1800" b="1" dirty="0" err="1">
                <a:solidFill>
                  <a:srgbClr val="C0504D">
                    <a:lumMod val="75000"/>
                  </a:srgbClr>
                </a:solidFill>
                <a:latin typeface="Calibri"/>
                <a:ea typeface="ＭＳ Ｐゴシック" charset="-128"/>
              </a:rPr>
              <a:t>Wavefront</a:t>
            </a:r>
            <a:endParaRPr lang="en-US" sz="1800" b="1" dirty="0">
              <a:solidFill>
                <a:srgbClr val="C0504D">
                  <a:lumMod val="75000"/>
                </a:srgbClr>
              </a:solidFill>
              <a:latin typeface="Calibri"/>
              <a:ea typeface="ＭＳ Ｐゴシック" charset="-128"/>
            </a:endParaRPr>
          </a:p>
        </p:txBody>
      </p:sp>
      <p:sp>
        <p:nvSpPr>
          <p:cNvPr id="58" name="Oval 57"/>
          <p:cNvSpPr/>
          <p:nvPr/>
        </p:nvSpPr>
        <p:spPr>
          <a:xfrm>
            <a:off x="151739"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9" name="Oval 58"/>
          <p:cNvSpPr/>
          <p:nvPr/>
        </p:nvSpPr>
        <p:spPr>
          <a:xfrm>
            <a:off x="152413" y="33843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0" name="Oval 59"/>
          <p:cNvSpPr/>
          <p:nvPr/>
        </p:nvSpPr>
        <p:spPr>
          <a:xfrm>
            <a:off x="151739"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3" name="Oval 62"/>
          <p:cNvSpPr/>
          <p:nvPr/>
        </p:nvSpPr>
        <p:spPr>
          <a:xfrm>
            <a:off x="456542"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5" name="Oval 64"/>
          <p:cNvSpPr/>
          <p:nvPr/>
        </p:nvSpPr>
        <p:spPr>
          <a:xfrm>
            <a:off x="457207" y="33843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6" name="Oval 65"/>
          <p:cNvSpPr/>
          <p:nvPr/>
        </p:nvSpPr>
        <p:spPr>
          <a:xfrm>
            <a:off x="456542"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7" name="Oval 66"/>
          <p:cNvSpPr/>
          <p:nvPr/>
        </p:nvSpPr>
        <p:spPr>
          <a:xfrm>
            <a:off x="457207" y="261829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8" name="Oval 67"/>
          <p:cNvSpPr/>
          <p:nvPr/>
        </p:nvSpPr>
        <p:spPr>
          <a:xfrm>
            <a:off x="457207" y="419697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9" name="Oval 68"/>
          <p:cNvSpPr/>
          <p:nvPr/>
        </p:nvSpPr>
        <p:spPr>
          <a:xfrm>
            <a:off x="761335"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0" name="Oval 69"/>
          <p:cNvSpPr/>
          <p:nvPr/>
        </p:nvSpPr>
        <p:spPr>
          <a:xfrm>
            <a:off x="762009" y="33843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1" name="Oval 70"/>
          <p:cNvSpPr/>
          <p:nvPr/>
        </p:nvSpPr>
        <p:spPr>
          <a:xfrm>
            <a:off x="761335"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2" name="Oval 71"/>
          <p:cNvSpPr/>
          <p:nvPr/>
        </p:nvSpPr>
        <p:spPr>
          <a:xfrm>
            <a:off x="762009" y="261829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3" name="Oval 72"/>
          <p:cNvSpPr/>
          <p:nvPr/>
        </p:nvSpPr>
        <p:spPr>
          <a:xfrm>
            <a:off x="762009" y="419697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4" name="Oval 73"/>
          <p:cNvSpPr/>
          <p:nvPr/>
        </p:nvSpPr>
        <p:spPr>
          <a:xfrm>
            <a:off x="1066194"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6" name="Oval 75"/>
          <p:cNvSpPr/>
          <p:nvPr/>
        </p:nvSpPr>
        <p:spPr>
          <a:xfrm>
            <a:off x="1066860" y="33843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7" name="Oval 76"/>
          <p:cNvSpPr/>
          <p:nvPr/>
        </p:nvSpPr>
        <p:spPr>
          <a:xfrm>
            <a:off x="1066194"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9" name="Oval 78"/>
          <p:cNvSpPr/>
          <p:nvPr/>
        </p:nvSpPr>
        <p:spPr>
          <a:xfrm>
            <a:off x="1066860" y="261829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0" name="Oval 79"/>
          <p:cNvSpPr/>
          <p:nvPr/>
        </p:nvSpPr>
        <p:spPr>
          <a:xfrm>
            <a:off x="1066860" y="419697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2" name="Oval 81"/>
          <p:cNvSpPr/>
          <p:nvPr/>
        </p:nvSpPr>
        <p:spPr>
          <a:xfrm>
            <a:off x="1370934"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3" name="Oval 82"/>
          <p:cNvSpPr/>
          <p:nvPr/>
        </p:nvSpPr>
        <p:spPr>
          <a:xfrm>
            <a:off x="1371626" y="33843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6" name="Oval 85"/>
          <p:cNvSpPr/>
          <p:nvPr/>
        </p:nvSpPr>
        <p:spPr>
          <a:xfrm>
            <a:off x="1370934"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4" name="Rectangle 93"/>
          <p:cNvSpPr/>
          <p:nvPr/>
        </p:nvSpPr>
        <p:spPr>
          <a:xfrm>
            <a:off x="6396519" y="1067417"/>
            <a:ext cx="2747482" cy="830997"/>
          </a:xfrm>
          <a:prstGeom prst="rect">
            <a:avLst/>
          </a:prstGeom>
        </p:spPr>
        <p:txBody>
          <a:bodyPr wrap="none">
            <a:spAutoFit/>
          </a:bodyPr>
          <a:lstStyle/>
          <a:p>
            <a:pPr algn="r"/>
            <a:r>
              <a:rPr lang="sv-SE" sz="1600" dirty="0">
                <a:solidFill>
                  <a:prstClr val="black">
                    <a:lumMod val="50000"/>
                    <a:lumOff val="50000"/>
                  </a:prstClr>
                </a:solidFill>
                <a:latin typeface="Calibri"/>
                <a:ea typeface="ＭＳ Ｐゴシック" charset="-128"/>
              </a:rPr>
              <a:t>Shack &amp; Platt 1971</a:t>
            </a:r>
          </a:p>
          <a:p>
            <a:pPr algn="r"/>
            <a:r>
              <a:rPr lang="sv-SE" sz="1600" dirty="0">
                <a:solidFill>
                  <a:prstClr val="black">
                    <a:lumMod val="50000"/>
                    <a:lumOff val="50000"/>
                  </a:prstClr>
                </a:solidFill>
                <a:latin typeface="Calibri"/>
                <a:ea typeface="ＭＳ Ｐゴシック" charset="-128"/>
              </a:rPr>
              <a:t>Liang et al 1994</a:t>
            </a:r>
          </a:p>
          <a:p>
            <a:pPr algn="r"/>
            <a:r>
              <a:rPr lang="sv-SE" sz="1600" dirty="0">
                <a:solidFill>
                  <a:prstClr val="black">
                    <a:lumMod val="50000"/>
                    <a:lumOff val="50000"/>
                  </a:prstClr>
                </a:solidFill>
                <a:latin typeface="Calibri"/>
                <a:ea typeface="ＭＳ Ｐゴシック" charset="-128"/>
              </a:rPr>
              <a:t>David Williams et al, Rochester</a:t>
            </a:r>
            <a:endParaRPr lang="en-US" sz="1600" dirty="0">
              <a:solidFill>
                <a:prstClr val="black">
                  <a:lumMod val="50000"/>
                  <a:lumOff val="50000"/>
                </a:prstClr>
              </a:solidFill>
              <a:latin typeface="Calibri"/>
              <a:ea typeface="ＭＳ Ｐゴシック" charset="-128"/>
            </a:endParaRPr>
          </a:p>
        </p:txBody>
      </p:sp>
      <p:sp>
        <p:nvSpPr>
          <p:cNvPr id="96" name="TextBox 7"/>
          <p:cNvSpPr txBox="1">
            <a:spLocks noChangeArrowheads="1"/>
          </p:cNvSpPr>
          <p:nvPr/>
        </p:nvSpPr>
        <p:spPr bwMode="auto">
          <a:xfrm>
            <a:off x="504770" y="1916668"/>
            <a:ext cx="1476430" cy="369332"/>
          </a:xfrm>
          <a:prstGeom prst="rect">
            <a:avLst/>
          </a:prstGeom>
          <a:noFill/>
          <a:ln w="9525">
            <a:noFill/>
            <a:miter lim="800000"/>
            <a:headEnd/>
            <a:tailEnd/>
          </a:ln>
        </p:spPr>
        <p:txBody>
          <a:bodyPr wrap="none" anchor="ctr">
            <a:spAutoFit/>
          </a:bodyPr>
          <a:lstStyle/>
          <a:p>
            <a:pPr algn="ctr"/>
            <a:r>
              <a:rPr lang="en-US" sz="1800" b="1" dirty="0">
                <a:solidFill>
                  <a:srgbClr val="FF0000"/>
                </a:solidFill>
                <a:latin typeface="Calibri"/>
                <a:ea typeface="ＭＳ Ｐゴシック" charset="-128"/>
              </a:rPr>
              <a:t>Spot Diagram</a:t>
            </a:r>
          </a:p>
        </p:txBody>
      </p:sp>
    </p:spTree>
    <p:extLst>
      <p:ext uri="{BB962C8B-B14F-4D97-AF65-F5344CB8AC3E}">
        <p14:creationId xmlns:p14="http://schemas.microsoft.com/office/powerpoint/2010/main" val="319222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0" y="2541405"/>
            <a:ext cx="1676400" cy="1782907"/>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185" name="Oval 184"/>
          <p:cNvSpPr/>
          <p:nvPr/>
        </p:nvSpPr>
        <p:spPr>
          <a:xfrm>
            <a:off x="1931" y="2589447"/>
            <a:ext cx="1613890" cy="1676528"/>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grpSp>
        <p:nvGrpSpPr>
          <p:cNvPr id="186" name="Group 185"/>
          <p:cNvGrpSpPr/>
          <p:nvPr/>
        </p:nvGrpSpPr>
        <p:grpSpPr>
          <a:xfrm>
            <a:off x="151748" y="2590800"/>
            <a:ext cx="1297415" cy="1652277"/>
            <a:chOff x="151734" y="2590800"/>
            <a:chExt cx="1297415" cy="1652277"/>
          </a:xfrm>
        </p:grpSpPr>
        <p:sp>
          <p:nvSpPr>
            <p:cNvPr id="161" name="Oval 160"/>
            <p:cNvSpPr/>
            <p:nvPr/>
          </p:nvSpPr>
          <p:spPr>
            <a:xfrm>
              <a:off x="1517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62" name="Oval 161"/>
            <p:cNvSpPr/>
            <p:nvPr/>
          </p:nvSpPr>
          <p:spPr>
            <a:xfrm>
              <a:off x="1524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63" name="Oval 162"/>
            <p:cNvSpPr/>
            <p:nvPr/>
          </p:nvSpPr>
          <p:spPr>
            <a:xfrm>
              <a:off x="1517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64" name="Oval 163"/>
            <p:cNvSpPr/>
            <p:nvPr/>
          </p:nvSpPr>
          <p:spPr>
            <a:xfrm>
              <a:off x="4565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65" name="Oval 164"/>
            <p:cNvSpPr/>
            <p:nvPr/>
          </p:nvSpPr>
          <p:spPr>
            <a:xfrm>
              <a:off x="4572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66" name="Oval 165"/>
            <p:cNvSpPr/>
            <p:nvPr/>
          </p:nvSpPr>
          <p:spPr>
            <a:xfrm>
              <a:off x="4565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67" name="Oval 166"/>
            <p:cNvSpPr/>
            <p:nvPr/>
          </p:nvSpPr>
          <p:spPr>
            <a:xfrm>
              <a:off x="457200" y="259080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68" name="Oval 167"/>
            <p:cNvSpPr/>
            <p:nvPr/>
          </p:nvSpPr>
          <p:spPr>
            <a:xfrm>
              <a:off x="457200" y="416948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69" name="Oval 168"/>
            <p:cNvSpPr/>
            <p:nvPr/>
          </p:nvSpPr>
          <p:spPr>
            <a:xfrm>
              <a:off x="7613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70" name="Oval 169"/>
            <p:cNvSpPr/>
            <p:nvPr/>
          </p:nvSpPr>
          <p:spPr>
            <a:xfrm>
              <a:off x="7620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71" name="Oval 170"/>
            <p:cNvSpPr/>
            <p:nvPr/>
          </p:nvSpPr>
          <p:spPr>
            <a:xfrm>
              <a:off x="7613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72" name="Oval 171"/>
            <p:cNvSpPr/>
            <p:nvPr/>
          </p:nvSpPr>
          <p:spPr>
            <a:xfrm>
              <a:off x="762000" y="259080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73" name="Oval 172"/>
            <p:cNvSpPr/>
            <p:nvPr/>
          </p:nvSpPr>
          <p:spPr>
            <a:xfrm>
              <a:off x="762000" y="416948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74" name="Oval 173"/>
            <p:cNvSpPr/>
            <p:nvPr/>
          </p:nvSpPr>
          <p:spPr>
            <a:xfrm>
              <a:off x="10661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75" name="Oval 174"/>
            <p:cNvSpPr/>
            <p:nvPr/>
          </p:nvSpPr>
          <p:spPr>
            <a:xfrm>
              <a:off x="10668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77" name="Oval 176"/>
            <p:cNvSpPr/>
            <p:nvPr/>
          </p:nvSpPr>
          <p:spPr>
            <a:xfrm>
              <a:off x="1066800" y="259080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76" name="Oval 175"/>
            <p:cNvSpPr/>
            <p:nvPr/>
          </p:nvSpPr>
          <p:spPr>
            <a:xfrm>
              <a:off x="10661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78" name="Oval 177"/>
            <p:cNvSpPr/>
            <p:nvPr/>
          </p:nvSpPr>
          <p:spPr>
            <a:xfrm>
              <a:off x="1066800" y="416948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79" name="Oval 178"/>
            <p:cNvSpPr/>
            <p:nvPr/>
          </p:nvSpPr>
          <p:spPr>
            <a:xfrm>
              <a:off x="13709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80" name="Oval 179"/>
            <p:cNvSpPr/>
            <p:nvPr/>
          </p:nvSpPr>
          <p:spPr>
            <a:xfrm>
              <a:off x="13716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81" name="Oval 180"/>
            <p:cNvSpPr/>
            <p:nvPr/>
          </p:nvSpPr>
          <p:spPr>
            <a:xfrm>
              <a:off x="13709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grpSp>
      <p:grpSp>
        <p:nvGrpSpPr>
          <p:cNvPr id="2" name="Group 62"/>
          <p:cNvGrpSpPr/>
          <p:nvPr/>
        </p:nvGrpSpPr>
        <p:grpSpPr>
          <a:xfrm>
            <a:off x="3605282" y="1600201"/>
            <a:ext cx="3955212" cy="3616427"/>
            <a:chOff x="5105402" y="1204200"/>
            <a:chExt cx="2732107" cy="2682000"/>
          </a:xfrm>
        </p:grpSpPr>
        <p:sp>
          <p:nvSpPr>
            <p:cNvPr id="64" name="Oval 63"/>
            <p:cNvSpPr/>
            <p:nvPr/>
          </p:nvSpPr>
          <p:spPr>
            <a:xfrm>
              <a:off x="5105402" y="1879967"/>
              <a:ext cx="1371600" cy="13716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75" name="Freeform 74"/>
            <p:cNvSpPr/>
            <p:nvPr/>
          </p:nvSpPr>
          <p:spPr>
            <a:xfrm>
              <a:off x="5476698" y="1204200"/>
              <a:ext cx="2360811" cy="2682000"/>
            </a:xfrm>
            <a:custGeom>
              <a:avLst/>
              <a:gdLst>
                <a:gd name="connsiteX0" fmla="*/ 155396 w 2514600"/>
                <a:gd name="connsiteY0" fmla="*/ 651815 h 2514600"/>
                <a:gd name="connsiteX1" fmla="*/ 1571562 w 2514600"/>
                <a:gd name="connsiteY1" fmla="*/ 39908 h 2514600"/>
                <a:gd name="connsiteX2" fmla="*/ 2514595 w 2514600"/>
                <a:gd name="connsiteY2" fmla="*/ 1260828 h 2514600"/>
                <a:gd name="connsiteX3" fmla="*/ 1564724 w 2514600"/>
                <a:gd name="connsiteY3" fmla="*/ 2476436 h 2514600"/>
                <a:gd name="connsiteX4" fmla="*/ 152015 w 2514600"/>
                <a:gd name="connsiteY4" fmla="*/ 1856590 h 2514600"/>
                <a:gd name="connsiteX5" fmla="*/ 155396 w 2514600"/>
                <a:gd name="connsiteY5" fmla="*/ 651815 h 2514600"/>
                <a:gd name="connsiteX0" fmla="*/ 0 w 2360811"/>
                <a:gd name="connsiteY0" fmla="*/ 755545 h 2720678"/>
                <a:gd name="connsiteX1" fmla="*/ 1416166 w 2360811"/>
                <a:gd name="connsiteY1" fmla="*/ 143638 h 2720678"/>
                <a:gd name="connsiteX2" fmla="*/ 2359199 w 2360811"/>
                <a:gd name="connsiteY2" fmla="*/ 1364558 h 2720678"/>
                <a:gd name="connsiteX3" fmla="*/ 1409328 w 2360811"/>
                <a:gd name="connsiteY3" fmla="*/ 2580166 h 2720678"/>
                <a:gd name="connsiteX4" fmla="*/ 88059 w 2360811"/>
                <a:gd name="connsiteY4" fmla="*/ 2051760 h 2720678"/>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811" h="2682000">
                  <a:moveTo>
                    <a:pt x="0" y="755545"/>
                  </a:moveTo>
                  <a:cubicBezTo>
                    <a:pt x="276744" y="251906"/>
                    <a:pt x="859742" y="0"/>
                    <a:pt x="1416166" y="143638"/>
                  </a:cubicBezTo>
                  <a:cubicBezTo>
                    <a:pt x="1972590" y="287276"/>
                    <a:pt x="2360811" y="789896"/>
                    <a:pt x="2359199" y="1364558"/>
                  </a:cubicBezTo>
                  <a:cubicBezTo>
                    <a:pt x="2357586" y="1939221"/>
                    <a:pt x="1800551" y="2478332"/>
                    <a:pt x="1409328" y="2580166"/>
                  </a:cubicBezTo>
                  <a:cubicBezTo>
                    <a:pt x="1018105" y="2682000"/>
                    <a:pt x="334032" y="2541704"/>
                    <a:pt x="11859" y="1975560"/>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78" name="Freeform 77"/>
            <p:cNvSpPr/>
            <p:nvPr/>
          </p:nvSpPr>
          <p:spPr>
            <a:xfrm>
              <a:off x="5193586" y="1929335"/>
              <a:ext cx="1270716" cy="1270716"/>
            </a:xfrm>
            <a:custGeom>
              <a:avLst/>
              <a:gdLst>
                <a:gd name="connsiteX0" fmla="*/ 0 w 1270716"/>
                <a:gd name="connsiteY0" fmla="*/ 635358 h 1270716"/>
                <a:gd name="connsiteX1" fmla="*/ 186093 w 1270716"/>
                <a:gd name="connsiteY1" fmla="*/ 186092 h 1270716"/>
                <a:gd name="connsiteX2" fmla="*/ 635359 w 1270716"/>
                <a:gd name="connsiteY2" fmla="*/ 1 h 1270716"/>
                <a:gd name="connsiteX3" fmla="*/ 1084625 w 1270716"/>
                <a:gd name="connsiteY3" fmla="*/ 186094 h 1270716"/>
                <a:gd name="connsiteX4" fmla="*/ 1270716 w 1270716"/>
                <a:gd name="connsiteY4" fmla="*/ 635360 h 1270716"/>
                <a:gd name="connsiteX5" fmla="*/ 1084624 w 1270716"/>
                <a:gd name="connsiteY5" fmla="*/ 1084626 h 1270716"/>
                <a:gd name="connsiteX6" fmla="*/ 635358 w 1270716"/>
                <a:gd name="connsiteY6" fmla="*/ 1270718 h 1270716"/>
                <a:gd name="connsiteX7" fmla="*/ 186092 w 1270716"/>
                <a:gd name="connsiteY7" fmla="*/ 1084626 h 1270716"/>
                <a:gd name="connsiteX8" fmla="*/ 0 w 1270716"/>
                <a:gd name="connsiteY8" fmla="*/ 635360 h 1270716"/>
                <a:gd name="connsiteX9" fmla="*/ 0 w 1270716"/>
                <a:gd name="connsiteY9" fmla="*/ 635358 h 12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16" h="1270716">
                  <a:moveTo>
                    <a:pt x="0" y="635358"/>
                  </a:moveTo>
                  <a:cubicBezTo>
                    <a:pt x="0" y="466851"/>
                    <a:pt x="66940" y="305245"/>
                    <a:pt x="186093" y="186092"/>
                  </a:cubicBezTo>
                  <a:cubicBezTo>
                    <a:pt x="305246" y="66939"/>
                    <a:pt x="466852" y="0"/>
                    <a:pt x="635359" y="1"/>
                  </a:cubicBezTo>
                  <a:cubicBezTo>
                    <a:pt x="803866" y="1"/>
                    <a:pt x="965472" y="66941"/>
                    <a:pt x="1084625" y="186094"/>
                  </a:cubicBezTo>
                  <a:cubicBezTo>
                    <a:pt x="1203778" y="305247"/>
                    <a:pt x="1270717" y="466853"/>
                    <a:pt x="1270716" y="635360"/>
                  </a:cubicBezTo>
                  <a:cubicBezTo>
                    <a:pt x="1270716" y="803867"/>
                    <a:pt x="1203777" y="965473"/>
                    <a:pt x="1084624" y="1084626"/>
                  </a:cubicBezTo>
                  <a:cubicBezTo>
                    <a:pt x="965471" y="1203779"/>
                    <a:pt x="803865" y="1270718"/>
                    <a:pt x="635358" y="1270718"/>
                  </a:cubicBezTo>
                  <a:cubicBezTo>
                    <a:pt x="466851" y="1270718"/>
                    <a:pt x="305245" y="1203778"/>
                    <a:pt x="186092" y="1084626"/>
                  </a:cubicBezTo>
                  <a:cubicBezTo>
                    <a:pt x="66939" y="965473"/>
                    <a:pt x="0" y="803867"/>
                    <a:pt x="0" y="635360"/>
                  </a:cubicBezTo>
                  <a:lnTo>
                    <a:pt x="0" y="635358"/>
                  </a:lnTo>
                  <a:close/>
                </a:path>
              </a:pathLst>
            </a:cu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81" name="Freeform 80"/>
            <p:cNvSpPr/>
            <p:nvPr/>
          </p:nvSpPr>
          <p:spPr>
            <a:xfrm>
              <a:off x="5513251" y="1268101"/>
              <a:ext cx="2273745" cy="2554429"/>
            </a:xfrm>
            <a:custGeom>
              <a:avLst/>
              <a:gdLst>
                <a:gd name="connsiteX0" fmla="*/ 148366 w 2400837"/>
                <a:gd name="connsiteY0" fmla="*/ 622327 h 2400837"/>
                <a:gd name="connsiteX1" fmla="*/ 1500464 w 2400837"/>
                <a:gd name="connsiteY1" fmla="*/ 38103 h 2400837"/>
                <a:gd name="connsiteX2" fmla="*/ 2400833 w 2400837"/>
                <a:gd name="connsiteY2" fmla="*/ 1203788 h 2400837"/>
                <a:gd name="connsiteX3" fmla="*/ 1493935 w 2400837"/>
                <a:gd name="connsiteY3" fmla="*/ 2364401 h 2400837"/>
                <a:gd name="connsiteX4" fmla="*/ 145138 w 2400837"/>
                <a:gd name="connsiteY4" fmla="*/ 1772597 h 2400837"/>
                <a:gd name="connsiteX5" fmla="*/ 148366 w 2400837"/>
                <a:gd name="connsiteY5" fmla="*/ 622327 h 2400837"/>
                <a:gd name="connsiteX0" fmla="*/ 0 w 2254007"/>
                <a:gd name="connsiteY0" fmla="*/ 721363 h 2597592"/>
                <a:gd name="connsiteX1" fmla="*/ 1352098 w 2254007"/>
                <a:gd name="connsiteY1" fmla="*/ 137139 h 2597592"/>
                <a:gd name="connsiteX2" fmla="*/ 2252467 w 2254007"/>
                <a:gd name="connsiteY2" fmla="*/ 1302824 h 2597592"/>
                <a:gd name="connsiteX3" fmla="*/ 1345569 w 2254007"/>
                <a:gd name="connsiteY3" fmla="*/ 2463437 h 2597592"/>
                <a:gd name="connsiteX4" fmla="*/ 88212 w 2254007"/>
                <a:gd name="connsiteY4" fmla="*/ 1963073 h 2597592"/>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5" h="2554429">
                  <a:moveTo>
                    <a:pt x="19738" y="721363"/>
                  </a:moveTo>
                  <a:cubicBezTo>
                    <a:pt x="283962" y="240509"/>
                    <a:pt x="840585" y="0"/>
                    <a:pt x="1371836" y="137139"/>
                  </a:cubicBezTo>
                  <a:cubicBezTo>
                    <a:pt x="1903087" y="274278"/>
                    <a:pt x="2273745" y="754160"/>
                    <a:pt x="2272205" y="1302824"/>
                  </a:cubicBezTo>
                  <a:cubicBezTo>
                    <a:pt x="2270665" y="1851488"/>
                    <a:pt x="1744008" y="2372446"/>
                    <a:pt x="1365307" y="2463437"/>
                  </a:cubicBezTo>
                  <a:cubicBezTo>
                    <a:pt x="986606" y="2554429"/>
                    <a:pt x="290731" y="2411112"/>
                    <a:pt x="0" y="1848773"/>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84" name="Oval 83"/>
            <p:cNvSpPr/>
            <p:nvPr/>
          </p:nvSpPr>
          <p:spPr>
            <a:xfrm>
              <a:off x="5473702" y="1961980"/>
              <a:ext cx="510015" cy="12192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grpSp>
      <p:cxnSp>
        <p:nvCxnSpPr>
          <p:cNvPr id="85" name="Straight Arrow Connector 84"/>
          <p:cNvCxnSpPr>
            <a:stCxn id="87" idx="2"/>
            <a:endCxn id="90" idx="1"/>
          </p:cNvCxnSpPr>
          <p:nvPr/>
        </p:nvCxnSpPr>
        <p:spPr>
          <a:xfrm>
            <a:off x="3365834" y="1969533"/>
            <a:ext cx="4126941" cy="1372734"/>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87" name="TextBox 86"/>
          <p:cNvSpPr txBox="1"/>
          <p:nvPr/>
        </p:nvSpPr>
        <p:spPr>
          <a:xfrm>
            <a:off x="2984997" y="1600201"/>
            <a:ext cx="761673" cy="369332"/>
          </a:xfrm>
          <a:prstGeom prst="rect">
            <a:avLst/>
          </a:prstGeom>
          <a:noFill/>
        </p:spPr>
        <p:txBody>
          <a:bodyPr wrap="square" rtlCol="0">
            <a:spAutoFit/>
          </a:bodyPr>
          <a:lstStyle/>
          <a:p>
            <a:r>
              <a:rPr lang="en-US" sz="1800" dirty="0">
                <a:solidFill>
                  <a:prstClr val="black"/>
                </a:solidFill>
                <a:latin typeface="Arial" charset="0"/>
                <a:ea typeface="ＭＳ Ｐゴシック" charset="-128"/>
              </a:rPr>
              <a:t>Laser</a:t>
            </a:r>
            <a:endParaRPr lang="en-US" sz="1800" dirty="0">
              <a:solidFill>
                <a:prstClr val="black"/>
              </a:solidFill>
              <a:latin typeface="Arial" charset="0"/>
              <a:ea typeface="ＭＳ Ｐゴシック" charset="-128"/>
            </a:endParaRPr>
          </a:p>
        </p:txBody>
      </p:sp>
      <p:sp>
        <p:nvSpPr>
          <p:cNvPr id="90" name="Oval 89"/>
          <p:cNvSpPr/>
          <p:nvPr/>
        </p:nvSpPr>
        <p:spPr>
          <a:xfrm>
            <a:off x="7474224" y="3322993"/>
            <a:ext cx="126677" cy="131611"/>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3" name="Oval 92"/>
          <p:cNvSpPr/>
          <p:nvPr/>
        </p:nvSpPr>
        <p:spPr>
          <a:xfrm>
            <a:off x="2868682" y="2468701"/>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97" name="Oval 96"/>
          <p:cNvSpPr/>
          <p:nvPr/>
        </p:nvSpPr>
        <p:spPr>
          <a:xfrm>
            <a:off x="2868682" y="2861227"/>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98" name="Oval 97"/>
          <p:cNvSpPr/>
          <p:nvPr/>
        </p:nvSpPr>
        <p:spPr>
          <a:xfrm>
            <a:off x="2868682" y="3253736"/>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99" name="Oval 98"/>
          <p:cNvSpPr/>
          <p:nvPr/>
        </p:nvSpPr>
        <p:spPr>
          <a:xfrm>
            <a:off x="2868682" y="3646260"/>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100" name="Oval 99"/>
          <p:cNvSpPr/>
          <p:nvPr/>
        </p:nvSpPr>
        <p:spPr>
          <a:xfrm>
            <a:off x="2868682" y="4038805"/>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cxnSp>
        <p:nvCxnSpPr>
          <p:cNvPr id="101" name="Straight Arrow Connector 100"/>
          <p:cNvCxnSpPr>
            <a:stCxn id="90" idx="2"/>
          </p:cNvCxnSpPr>
          <p:nvPr/>
        </p:nvCxnSpPr>
        <p:spPr>
          <a:xfrm rot="10800000">
            <a:off x="4442321" y="2778710"/>
            <a:ext cx="3031909" cy="610127"/>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3" name="Straight Arrow Connector 102"/>
          <p:cNvCxnSpPr>
            <a:stCxn id="90" idx="2"/>
          </p:cNvCxnSpPr>
          <p:nvPr/>
        </p:nvCxnSpPr>
        <p:spPr>
          <a:xfrm rot="10800000">
            <a:off x="4450388" y="3123705"/>
            <a:ext cx="3023831" cy="265135"/>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4" name="Straight Arrow Connector 103"/>
          <p:cNvCxnSpPr>
            <a:stCxn id="90" idx="2"/>
          </p:cNvCxnSpPr>
          <p:nvPr/>
        </p:nvCxnSpPr>
        <p:spPr>
          <a:xfrm rot="10800000" flipV="1">
            <a:off x="4458460" y="3388835"/>
            <a:ext cx="3015754" cy="41527"/>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5" name="Straight Arrow Connector 104"/>
          <p:cNvCxnSpPr>
            <a:stCxn id="90" idx="2"/>
          </p:cNvCxnSpPr>
          <p:nvPr/>
        </p:nvCxnSpPr>
        <p:spPr>
          <a:xfrm rot="10800000" flipV="1">
            <a:off x="4458474" y="3388798"/>
            <a:ext cx="3015753" cy="371188"/>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7" name="Straight Arrow Connector 106"/>
          <p:cNvCxnSpPr>
            <a:stCxn id="90" idx="2"/>
          </p:cNvCxnSpPr>
          <p:nvPr/>
        </p:nvCxnSpPr>
        <p:spPr>
          <a:xfrm rot="10800000" flipV="1">
            <a:off x="4450388" y="3388796"/>
            <a:ext cx="3023831" cy="716181"/>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8" name="Straight Arrow Connector 107"/>
          <p:cNvCxnSpPr/>
          <p:nvPr/>
        </p:nvCxnSpPr>
        <p:spPr>
          <a:xfrm rot="10800000" flipV="1">
            <a:off x="3165956" y="2658791"/>
            <a:ext cx="832047" cy="87012"/>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9" name="Straight Arrow Connector 108"/>
          <p:cNvCxnSpPr/>
          <p:nvPr/>
        </p:nvCxnSpPr>
        <p:spPr>
          <a:xfrm rot="10800000" flipV="1">
            <a:off x="3165955" y="3078565"/>
            <a:ext cx="832048" cy="45099"/>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11" name="Straight Arrow Connector 110"/>
          <p:cNvCxnSpPr/>
          <p:nvPr/>
        </p:nvCxnSpPr>
        <p:spPr>
          <a:xfrm rot="10800000">
            <a:off x="3165955" y="3388800"/>
            <a:ext cx="823968" cy="32069"/>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p:nvPr/>
        </p:nvCxnSpPr>
        <p:spPr>
          <a:xfrm rot="10800000" flipV="1">
            <a:off x="3165955" y="3824418"/>
            <a:ext cx="823968" cy="55199"/>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p:nvPr/>
        </p:nvCxnSpPr>
        <p:spPr>
          <a:xfrm rot="10800000">
            <a:off x="3165975" y="4104992"/>
            <a:ext cx="823967" cy="91999"/>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30" name="Straight Connector 129"/>
          <p:cNvCxnSpPr/>
          <p:nvPr/>
        </p:nvCxnSpPr>
        <p:spPr>
          <a:xfrm rot="5400000">
            <a:off x="953193" y="3487758"/>
            <a:ext cx="2096307" cy="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93" idx="0"/>
          </p:cNvCxnSpPr>
          <p:nvPr/>
        </p:nvCxnSpPr>
        <p:spPr>
          <a:xfrm flipV="1">
            <a:off x="2000013" y="2468663"/>
            <a:ext cx="984999" cy="310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93" idx="4"/>
          </p:cNvCxnSpPr>
          <p:nvPr/>
        </p:nvCxnSpPr>
        <p:spPr>
          <a:xfrm>
            <a:off x="2000013" y="2778709"/>
            <a:ext cx="984999" cy="62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148" idx="2"/>
            <a:endCxn id="97" idx="0"/>
          </p:cNvCxnSpPr>
          <p:nvPr/>
        </p:nvCxnSpPr>
        <p:spPr>
          <a:xfrm rot="10800000" flipH="1">
            <a:off x="1972940" y="2861227"/>
            <a:ext cx="1012046" cy="302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148" idx="0"/>
            <a:endCxn id="97" idx="4"/>
          </p:cNvCxnSpPr>
          <p:nvPr/>
        </p:nvCxnSpPr>
        <p:spPr>
          <a:xfrm rot="16200000" flipH="1">
            <a:off x="2444723" y="2693835"/>
            <a:ext cx="107255" cy="9732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98" idx="0"/>
          </p:cNvCxnSpPr>
          <p:nvPr/>
        </p:nvCxnSpPr>
        <p:spPr>
          <a:xfrm flipV="1">
            <a:off x="1999987" y="3253713"/>
            <a:ext cx="984998" cy="167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98" idx="4"/>
          </p:cNvCxnSpPr>
          <p:nvPr/>
        </p:nvCxnSpPr>
        <p:spPr>
          <a:xfrm>
            <a:off x="2002681" y="3420869"/>
            <a:ext cx="982304" cy="205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146" idx="0"/>
            <a:endCxn id="99" idx="0"/>
          </p:cNvCxnSpPr>
          <p:nvPr/>
        </p:nvCxnSpPr>
        <p:spPr>
          <a:xfrm rot="5400000" flipH="1" flipV="1">
            <a:off x="2377069" y="3280904"/>
            <a:ext cx="242564" cy="9732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46" idx="1"/>
            <a:endCxn id="99" idx="4"/>
          </p:cNvCxnSpPr>
          <p:nvPr/>
        </p:nvCxnSpPr>
        <p:spPr>
          <a:xfrm rot="16200000" flipH="1">
            <a:off x="2424877" y="3459041"/>
            <a:ext cx="119528" cy="10006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50" idx="4"/>
            <a:endCxn id="100" idx="0"/>
          </p:cNvCxnSpPr>
          <p:nvPr/>
        </p:nvCxnSpPr>
        <p:spPr>
          <a:xfrm rot="5400000" flipH="1" flipV="1">
            <a:off x="2440237" y="3610985"/>
            <a:ext cx="116975" cy="972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50" idx="4"/>
            <a:endCxn id="100" idx="4"/>
          </p:cNvCxnSpPr>
          <p:nvPr/>
        </p:nvCxnSpPr>
        <p:spPr>
          <a:xfrm rot="16200000" flipH="1">
            <a:off x="2370735" y="3797424"/>
            <a:ext cx="255896" cy="972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endCxn id="93" idx="2"/>
          </p:cNvCxnSpPr>
          <p:nvPr/>
        </p:nvCxnSpPr>
        <p:spPr>
          <a:xfrm flipV="1">
            <a:off x="1999987" y="2655137"/>
            <a:ext cx="868672" cy="3695"/>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2" name="Straight Connector 141"/>
          <p:cNvCxnSpPr>
            <a:endCxn id="97" idx="2"/>
          </p:cNvCxnSpPr>
          <p:nvPr/>
        </p:nvCxnSpPr>
        <p:spPr>
          <a:xfrm flipV="1">
            <a:off x="1999987" y="3047625"/>
            <a:ext cx="868672" cy="14707"/>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3" name="Straight Connector 142"/>
          <p:cNvCxnSpPr>
            <a:endCxn id="98" idx="2"/>
          </p:cNvCxnSpPr>
          <p:nvPr/>
        </p:nvCxnSpPr>
        <p:spPr>
          <a:xfrm>
            <a:off x="1999987" y="3420872"/>
            <a:ext cx="868672" cy="19277"/>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4" name="Straight Connector 143"/>
          <p:cNvCxnSpPr>
            <a:endCxn id="99" idx="2"/>
          </p:cNvCxnSpPr>
          <p:nvPr/>
        </p:nvCxnSpPr>
        <p:spPr>
          <a:xfrm flipV="1">
            <a:off x="2002681" y="3832675"/>
            <a:ext cx="865978" cy="14708"/>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5" name="Straight Connector 144"/>
          <p:cNvCxnSpPr>
            <a:endCxn id="100" idx="2"/>
          </p:cNvCxnSpPr>
          <p:nvPr/>
        </p:nvCxnSpPr>
        <p:spPr>
          <a:xfrm flipV="1">
            <a:off x="2002681" y="4225200"/>
            <a:ext cx="865978" cy="10109"/>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sp>
        <p:nvSpPr>
          <p:cNvPr id="146" name="Oval 145"/>
          <p:cNvSpPr/>
          <p:nvPr/>
        </p:nvSpPr>
        <p:spPr>
          <a:xfrm>
            <a:off x="1972946" y="3888804"/>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47" name="Oval 146"/>
          <p:cNvSpPr/>
          <p:nvPr/>
        </p:nvSpPr>
        <p:spPr>
          <a:xfrm>
            <a:off x="1973625" y="3384332"/>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48" name="Oval 147"/>
          <p:cNvSpPr/>
          <p:nvPr/>
        </p:nvSpPr>
        <p:spPr>
          <a:xfrm>
            <a:off x="1972946" y="3126804"/>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49" name="Oval 148"/>
          <p:cNvSpPr/>
          <p:nvPr/>
        </p:nvSpPr>
        <p:spPr>
          <a:xfrm>
            <a:off x="1973625" y="2745804"/>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50" name="Oval 149"/>
          <p:cNvSpPr/>
          <p:nvPr/>
        </p:nvSpPr>
        <p:spPr>
          <a:xfrm>
            <a:off x="1973625" y="4082144"/>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51" name="TextBox 150"/>
          <p:cNvSpPr txBox="1"/>
          <p:nvPr/>
        </p:nvSpPr>
        <p:spPr>
          <a:xfrm>
            <a:off x="1549401" y="4622088"/>
            <a:ext cx="904050" cy="369332"/>
          </a:xfrm>
          <a:prstGeom prst="rect">
            <a:avLst/>
          </a:prstGeom>
          <a:noFill/>
        </p:spPr>
        <p:txBody>
          <a:bodyPr wrap="square" rtlCol="0">
            <a:spAutoFit/>
          </a:bodyPr>
          <a:lstStyle/>
          <a:p>
            <a:r>
              <a:rPr lang="en-US" sz="1800" dirty="0">
                <a:solidFill>
                  <a:prstClr val="black"/>
                </a:solidFill>
                <a:latin typeface="Calibri"/>
                <a:ea typeface="ＭＳ Ｐゴシック" charset="-128"/>
              </a:rPr>
              <a:t>Sensor</a:t>
            </a:r>
            <a:endParaRPr lang="en-US" sz="1800" dirty="0">
              <a:solidFill>
                <a:prstClr val="black"/>
              </a:solidFill>
              <a:latin typeface="Calibri"/>
              <a:ea typeface="ＭＳ Ｐゴシック" charset="-128"/>
            </a:endParaRPr>
          </a:p>
        </p:txBody>
      </p:sp>
      <p:sp>
        <p:nvSpPr>
          <p:cNvPr id="50" name="Slide Number Placeholder 49"/>
          <p:cNvSpPr>
            <a:spLocks noGrp="1"/>
          </p:cNvSpPr>
          <p:nvPr>
            <p:ph type="sldNum" sz="quarter" idx="12"/>
          </p:nvPr>
        </p:nvSpPr>
        <p:spPr/>
        <p:txBody>
          <a:bodyPr/>
          <a:lstStyle/>
          <a:p>
            <a:fld id="{7A45F873-F85B-41C7-8DD9-8511988D5EEA}" type="slidenum">
              <a:rPr lang="en-US" smtClean="0"/>
              <a:pPr/>
              <a:t>35</a:t>
            </a:fld>
            <a:endParaRPr lang="en-US"/>
          </a:p>
        </p:txBody>
      </p:sp>
      <p:sp>
        <p:nvSpPr>
          <p:cNvPr id="67" name="Freeform 66"/>
          <p:cNvSpPr/>
          <p:nvPr/>
        </p:nvSpPr>
        <p:spPr>
          <a:xfrm>
            <a:off x="3234898" y="2481945"/>
            <a:ext cx="346502" cy="1926771"/>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68" name="Freeform 67"/>
          <p:cNvSpPr/>
          <p:nvPr/>
        </p:nvSpPr>
        <p:spPr>
          <a:xfrm>
            <a:off x="3165954" y="2511409"/>
            <a:ext cx="281860" cy="1780011"/>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72" name="Oval 71"/>
          <p:cNvSpPr/>
          <p:nvPr/>
        </p:nvSpPr>
        <p:spPr>
          <a:xfrm>
            <a:off x="227311" y="3733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3" name="Oval 72"/>
          <p:cNvSpPr/>
          <p:nvPr/>
        </p:nvSpPr>
        <p:spPr>
          <a:xfrm>
            <a:off x="227311" y="3352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4" name="Oval 73"/>
          <p:cNvSpPr/>
          <p:nvPr/>
        </p:nvSpPr>
        <p:spPr>
          <a:xfrm>
            <a:off x="227311" y="30506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6" name="Oval 75"/>
          <p:cNvSpPr/>
          <p:nvPr/>
        </p:nvSpPr>
        <p:spPr>
          <a:xfrm>
            <a:off x="456542"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7" name="Oval 76"/>
          <p:cNvSpPr/>
          <p:nvPr/>
        </p:nvSpPr>
        <p:spPr>
          <a:xfrm>
            <a:off x="457207" y="34316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9" name="Oval 78"/>
          <p:cNvSpPr/>
          <p:nvPr/>
        </p:nvSpPr>
        <p:spPr>
          <a:xfrm>
            <a:off x="456542"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0" name="Oval 79"/>
          <p:cNvSpPr/>
          <p:nvPr/>
        </p:nvSpPr>
        <p:spPr>
          <a:xfrm>
            <a:off x="532111" y="26696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2" name="Oval 81"/>
          <p:cNvSpPr/>
          <p:nvPr/>
        </p:nvSpPr>
        <p:spPr>
          <a:xfrm>
            <a:off x="532111" y="4114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3" name="Oval 82"/>
          <p:cNvSpPr/>
          <p:nvPr/>
        </p:nvSpPr>
        <p:spPr>
          <a:xfrm>
            <a:off x="761335" y="38888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6" name="Oval 85"/>
          <p:cNvSpPr/>
          <p:nvPr/>
        </p:nvSpPr>
        <p:spPr>
          <a:xfrm>
            <a:off x="762009" y="341359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8" name="Oval 87"/>
          <p:cNvSpPr/>
          <p:nvPr/>
        </p:nvSpPr>
        <p:spPr>
          <a:xfrm>
            <a:off x="761335"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9" name="Oval 88"/>
          <p:cNvSpPr/>
          <p:nvPr/>
        </p:nvSpPr>
        <p:spPr>
          <a:xfrm>
            <a:off x="762009" y="261829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1" name="Oval 90"/>
          <p:cNvSpPr/>
          <p:nvPr/>
        </p:nvSpPr>
        <p:spPr>
          <a:xfrm>
            <a:off x="762009" y="4114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2" name="Oval 91"/>
          <p:cNvSpPr/>
          <p:nvPr/>
        </p:nvSpPr>
        <p:spPr>
          <a:xfrm>
            <a:off x="1066194" y="3733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4" name="Oval 93"/>
          <p:cNvSpPr/>
          <p:nvPr/>
        </p:nvSpPr>
        <p:spPr>
          <a:xfrm>
            <a:off x="1066860" y="34316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5" name="Oval 94"/>
          <p:cNvSpPr/>
          <p:nvPr/>
        </p:nvSpPr>
        <p:spPr>
          <a:xfrm>
            <a:off x="1066194"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6" name="Oval 95"/>
          <p:cNvSpPr/>
          <p:nvPr/>
        </p:nvSpPr>
        <p:spPr>
          <a:xfrm>
            <a:off x="990628" y="26696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02" name="Oval 101"/>
          <p:cNvSpPr/>
          <p:nvPr/>
        </p:nvSpPr>
        <p:spPr>
          <a:xfrm>
            <a:off x="990628" y="4114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06" name="Oval 105"/>
          <p:cNvSpPr/>
          <p:nvPr/>
        </p:nvSpPr>
        <p:spPr>
          <a:xfrm>
            <a:off x="1295400"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10" name="Oval 109"/>
          <p:cNvSpPr/>
          <p:nvPr/>
        </p:nvSpPr>
        <p:spPr>
          <a:xfrm>
            <a:off x="1295400" y="3352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12" name="Oval 111"/>
          <p:cNvSpPr/>
          <p:nvPr/>
        </p:nvSpPr>
        <p:spPr>
          <a:xfrm>
            <a:off x="1295400" y="30506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87" name="TextBox 7"/>
          <p:cNvSpPr txBox="1">
            <a:spLocks noChangeArrowheads="1"/>
          </p:cNvSpPr>
          <p:nvPr/>
        </p:nvSpPr>
        <p:spPr bwMode="auto">
          <a:xfrm>
            <a:off x="76201" y="5020269"/>
            <a:ext cx="1781706" cy="923330"/>
          </a:xfrm>
          <a:prstGeom prst="rect">
            <a:avLst/>
          </a:prstGeom>
          <a:solidFill>
            <a:schemeClr val="accent2">
              <a:lumMod val="20000"/>
              <a:lumOff val="80000"/>
            </a:schemeClr>
          </a:solidFill>
          <a:ln w="9525">
            <a:noFill/>
            <a:miter lim="800000"/>
            <a:headEnd/>
            <a:tailEnd/>
          </a:ln>
        </p:spPr>
        <p:txBody>
          <a:bodyPr wrap="none" anchor="ctr">
            <a:spAutoFit/>
          </a:bodyPr>
          <a:lstStyle/>
          <a:p>
            <a:pPr algn="ctr"/>
            <a:r>
              <a:rPr lang="en-US" sz="1800" dirty="0">
                <a:solidFill>
                  <a:prstClr val="black"/>
                </a:solidFill>
                <a:latin typeface="Calibri"/>
                <a:ea typeface="ＭＳ Ｐゴシック" charset="-128"/>
              </a:rPr>
              <a:t>Displacement = </a:t>
            </a:r>
            <a:br>
              <a:rPr lang="en-US" sz="1800" dirty="0">
                <a:solidFill>
                  <a:prstClr val="black"/>
                </a:solidFill>
                <a:latin typeface="Calibri"/>
                <a:ea typeface="ＭＳ Ｐゴシック" charset="-128"/>
              </a:rPr>
            </a:br>
            <a:r>
              <a:rPr lang="en-US" sz="1800" dirty="0">
                <a:solidFill>
                  <a:prstClr val="black"/>
                </a:solidFill>
                <a:latin typeface="Calibri"/>
                <a:ea typeface="ＭＳ Ｐゴシック" charset="-128"/>
              </a:rPr>
              <a:t>Local Slope </a:t>
            </a:r>
            <a:br>
              <a:rPr lang="en-US" sz="1800" dirty="0">
                <a:solidFill>
                  <a:prstClr val="black"/>
                </a:solidFill>
                <a:latin typeface="Calibri"/>
                <a:ea typeface="ＭＳ Ｐゴシック" charset="-128"/>
              </a:rPr>
            </a:br>
            <a:r>
              <a:rPr lang="en-US" sz="1800" dirty="0">
                <a:solidFill>
                  <a:prstClr val="black"/>
                </a:solidFill>
                <a:latin typeface="Calibri"/>
                <a:ea typeface="ＭＳ Ｐゴシック" charset="-128"/>
              </a:rPr>
              <a:t>of the </a:t>
            </a:r>
            <a:r>
              <a:rPr lang="en-US" sz="1800" dirty="0" err="1">
                <a:solidFill>
                  <a:prstClr val="black"/>
                </a:solidFill>
                <a:latin typeface="Calibri"/>
                <a:ea typeface="ＭＳ Ｐゴシック" charset="-128"/>
              </a:rPr>
              <a:t>Wavefront</a:t>
            </a:r>
            <a:endParaRPr lang="en-US" sz="1800" dirty="0">
              <a:solidFill>
                <a:prstClr val="black"/>
              </a:solidFill>
              <a:latin typeface="Calibri"/>
              <a:ea typeface="ＭＳ Ｐゴシック" charset="-128"/>
            </a:endParaRPr>
          </a:p>
        </p:txBody>
      </p:sp>
      <p:sp>
        <p:nvSpPr>
          <p:cNvPr id="188" name="TextBox 7"/>
          <p:cNvSpPr txBox="1">
            <a:spLocks noChangeArrowheads="1"/>
          </p:cNvSpPr>
          <p:nvPr/>
        </p:nvSpPr>
        <p:spPr bwMode="auto">
          <a:xfrm>
            <a:off x="504770" y="1916668"/>
            <a:ext cx="1476430" cy="369332"/>
          </a:xfrm>
          <a:prstGeom prst="rect">
            <a:avLst/>
          </a:prstGeom>
          <a:noFill/>
          <a:ln w="9525">
            <a:noFill/>
            <a:miter lim="800000"/>
            <a:headEnd/>
            <a:tailEnd/>
          </a:ln>
        </p:spPr>
        <p:txBody>
          <a:bodyPr wrap="none" anchor="ctr">
            <a:spAutoFit/>
          </a:bodyPr>
          <a:lstStyle/>
          <a:p>
            <a:pPr algn="ctr"/>
            <a:r>
              <a:rPr lang="en-US" sz="1800" b="1" dirty="0">
                <a:solidFill>
                  <a:srgbClr val="FF0000"/>
                </a:solidFill>
                <a:latin typeface="Calibri"/>
                <a:ea typeface="ＭＳ Ｐゴシック" charset="-128"/>
              </a:rPr>
              <a:t>Spot Diagram</a:t>
            </a:r>
          </a:p>
        </p:txBody>
      </p:sp>
      <p:sp>
        <p:nvSpPr>
          <p:cNvPr id="189" name="TextBox 46"/>
          <p:cNvSpPr txBox="1">
            <a:spLocks noChangeArrowheads="1"/>
          </p:cNvSpPr>
          <p:nvPr/>
        </p:nvSpPr>
        <p:spPr bwMode="auto">
          <a:xfrm>
            <a:off x="0" y="482642"/>
            <a:ext cx="9144000" cy="584775"/>
          </a:xfrm>
          <a:prstGeom prst="rect">
            <a:avLst/>
          </a:prstGeom>
          <a:noFill/>
          <a:ln w="9525">
            <a:noFill/>
            <a:miter lim="800000"/>
            <a:headEnd/>
            <a:tailEnd/>
          </a:ln>
        </p:spPr>
        <p:txBody>
          <a:bodyPr>
            <a:spAutoFit/>
          </a:bodyPr>
          <a:lstStyle/>
          <a:p>
            <a:pPr algn="ctr"/>
            <a:r>
              <a:rPr lang="en-US" sz="3200" dirty="0">
                <a:solidFill>
                  <a:prstClr val="black"/>
                </a:solidFill>
                <a:latin typeface="Calibri"/>
                <a:ea typeface="ＭＳ Ｐゴシック" charset="-128"/>
              </a:rPr>
              <a:t>Shack-Hartmann </a:t>
            </a:r>
            <a:r>
              <a:rPr lang="en-US" sz="3200" dirty="0" err="1">
                <a:solidFill>
                  <a:prstClr val="black"/>
                </a:solidFill>
                <a:latin typeface="Calibri"/>
                <a:ea typeface="ＭＳ Ｐゴシック" charset="-128"/>
              </a:rPr>
              <a:t>Wavefront</a:t>
            </a:r>
            <a:r>
              <a:rPr lang="en-US" sz="3200" dirty="0">
                <a:solidFill>
                  <a:prstClr val="black"/>
                </a:solidFill>
                <a:latin typeface="Calibri"/>
                <a:ea typeface="ＭＳ Ｐゴシック" charset="-128"/>
              </a:rPr>
              <a:t> Sensor</a:t>
            </a:r>
            <a:endParaRPr lang="en-US" sz="3200" i="1" dirty="0">
              <a:solidFill>
                <a:prstClr val="black"/>
              </a:solidFill>
              <a:latin typeface="Calibri"/>
              <a:ea typeface="ＭＳ Ｐゴシック" charset="-128"/>
            </a:endParaRPr>
          </a:p>
        </p:txBody>
      </p:sp>
      <p:sp>
        <p:nvSpPr>
          <p:cNvPr id="113" name="TextBox 112"/>
          <p:cNvSpPr txBox="1"/>
          <p:nvPr/>
        </p:nvSpPr>
        <p:spPr>
          <a:xfrm>
            <a:off x="3684662" y="5181600"/>
            <a:ext cx="5423723" cy="1569660"/>
          </a:xfrm>
          <a:prstGeom prst="rect">
            <a:avLst/>
          </a:prstGeom>
          <a:solidFill>
            <a:schemeClr val="accent4">
              <a:lumMod val="20000"/>
              <a:lumOff val="80000"/>
            </a:schemeClr>
          </a:solidFill>
        </p:spPr>
        <p:txBody>
          <a:bodyPr wrap="square" rtlCol="0">
            <a:spAutoFit/>
          </a:bodyPr>
          <a:lstStyle/>
          <a:p>
            <a:pPr algn="r"/>
            <a:r>
              <a:rPr lang="en-US" dirty="0">
                <a:solidFill>
                  <a:prstClr val="black"/>
                </a:solidFill>
                <a:latin typeface="Calibri"/>
                <a:ea typeface="ＭＳ Ｐゴシック" charset="-128"/>
              </a:rPr>
              <a:t>Shack-Hartmann  ~  </a:t>
            </a:r>
            <a:r>
              <a:rPr lang="en-US" dirty="0" err="1">
                <a:solidFill>
                  <a:prstClr val="black"/>
                </a:solidFill>
                <a:latin typeface="Calibri"/>
                <a:ea typeface="ＭＳ Ｐゴシック" charset="-128"/>
              </a:rPr>
              <a:t>Lightfields</a:t>
            </a:r>
            <a:endParaRPr lang="en-US" dirty="0">
              <a:solidFill>
                <a:prstClr val="black"/>
              </a:solidFill>
              <a:latin typeface="Calibri"/>
              <a:ea typeface="ＭＳ Ｐゴシック" charset="-128"/>
            </a:endParaRPr>
          </a:p>
          <a:p>
            <a:pPr algn="r"/>
            <a:endParaRPr lang="en-US" sz="1800" dirty="0">
              <a:solidFill>
                <a:prstClr val="black"/>
              </a:solidFill>
              <a:latin typeface="Calibri"/>
              <a:ea typeface="ＭＳ Ｐゴシック" charset="-128"/>
            </a:endParaRPr>
          </a:p>
          <a:p>
            <a:pPr algn="r"/>
            <a:r>
              <a:rPr lang="en-US" sz="1800" dirty="0" err="1">
                <a:solidFill>
                  <a:prstClr val="black"/>
                </a:solidFill>
                <a:latin typeface="Calibri"/>
                <a:ea typeface="ＭＳ Ｐゴシック" charset="-128"/>
              </a:rPr>
              <a:t>Levoy</a:t>
            </a:r>
            <a:r>
              <a:rPr lang="en-US" sz="1800" dirty="0">
                <a:solidFill>
                  <a:prstClr val="black"/>
                </a:solidFill>
                <a:latin typeface="Calibri"/>
                <a:ea typeface="ＭＳ Ｐゴシック" charset="-128"/>
              </a:rPr>
              <a:t> et al 2009 </a:t>
            </a:r>
          </a:p>
          <a:p>
            <a:pPr algn="r"/>
            <a:r>
              <a:rPr lang="en-US" sz="1800" dirty="0">
                <a:solidFill>
                  <a:prstClr val="black"/>
                </a:solidFill>
                <a:latin typeface="Calibri"/>
                <a:ea typeface="ＭＳ Ｐゴシック" charset="-128"/>
              </a:rPr>
              <a:t>Zhang and </a:t>
            </a:r>
            <a:r>
              <a:rPr lang="en-US" sz="1800" dirty="0" err="1">
                <a:solidFill>
                  <a:prstClr val="black"/>
                </a:solidFill>
                <a:latin typeface="Calibri"/>
                <a:ea typeface="ＭＳ Ｐゴシック" charset="-128"/>
              </a:rPr>
              <a:t>Levoy</a:t>
            </a:r>
            <a:r>
              <a:rPr lang="en-US" sz="1800" dirty="0">
                <a:solidFill>
                  <a:prstClr val="black"/>
                </a:solidFill>
                <a:latin typeface="Calibri"/>
                <a:ea typeface="ＭＳ Ｐゴシック" charset="-128"/>
              </a:rPr>
              <a:t> 2009: Observable Light Field</a:t>
            </a:r>
          </a:p>
          <a:p>
            <a:pPr algn="r"/>
            <a:r>
              <a:rPr lang="en-US" sz="1800" dirty="0">
                <a:solidFill>
                  <a:prstClr val="black"/>
                </a:solidFill>
                <a:latin typeface="Calibri"/>
                <a:ea typeface="ＭＳ Ｐゴシック" charset="-128"/>
              </a:rPr>
              <a:t>Oh, </a:t>
            </a:r>
            <a:r>
              <a:rPr lang="en-US" sz="1800" dirty="0" err="1">
                <a:solidFill>
                  <a:prstClr val="black"/>
                </a:solidFill>
                <a:latin typeface="Calibri"/>
                <a:ea typeface="ＭＳ Ｐゴシック" charset="-128"/>
              </a:rPr>
              <a:t>Raskar</a:t>
            </a:r>
            <a:r>
              <a:rPr lang="en-US" sz="1800" dirty="0">
                <a:solidFill>
                  <a:prstClr val="black"/>
                </a:solidFill>
                <a:latin typeface="Calibri"/>
                <a:ea typeface="ＭＳ Ｐゴシック" charset="-128"/>
              </a:rPr>
              <a:t>, </a:t>
            </a:r>
            <a:r>
              <a:rPr lang="en-US" sz="1800" dirty="0" err="1">
                <a:solidFill>
                  <a:prstClr val="black"/>
                </a:solidFill>
                <a:latin typeface="Calibri"/>
                <a:ea typeface="ＭＳ Ｐゴシック" charset="-128"/>
              </a:rPr>
              <a:t>Barbastathis</a:t>
            </a:r>
            <a:r>
              <a:rPr lang="en-US" sz="1800" dirty="0">
                <a:solidFill>
                  <a:prstClr val="black"/>
                </a:solidFill>
                <a:latin typeface="Calibri"/>
                <a:ea typeface="ＭＳ Ｐゴシック" charset="-128"/>
              </a:rPr>
              <a:t> 2009: Augmented Light Field </a:t>
            </a:r>
            <a:endParaRPr lang="en-US" sz="1800" dirty="0">
              <a:solidFill>
                <a:prstClr val="black"/>
              </a:solidFill>
              <a:latin typeface="Calibri"/>
              <a:ea typeface="ＭＳ Ｐゴシック" charset="-128"/>
            </a:endParaRPr>
          </a:p>
        </p:txBody>
      </p:sp>
    </p:spTree>
    <p:extLst>
      <p:ext uri="{BB962C8B-B14F-4D97-AF65-F5344CB8AC3E}">
        <p14:creationId xmlns:p14="http://schemas.microsoft.com/office/powerpoint/2010/main" val="373538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78" name="TextBox 46"/>
          <p:cNvSpPr txBox="1">
            <a:spLocks noChangeArrowheads="1"/>
          </p:cNvSpPr>
          <p:nvPr/>
        </p:nvSpPr>
        <p:spPr bwMode="auto">
          <a:xfrm>
            <a:off x="0" y="482601"/>
            <a:ext cx="9144000" cy="1077218"/>
          </a:xfrm>
          <a:prstGeom prst="rect">
            <a:avLst/>
          </a:prstGeom>
          <a:noFill/>
          <a:ln w="9525">
            <a:noFill/>
            <a:miter lim="800000"/>
            <a:headEnd/>
            <a:tailEnd/>
          </a:ln>
        </p:spPr>
        <p:txBody>
          <a:bodyPr>
            <a:spAutoFit/>
          </a:bodyPr>
          <a:lstStyle/>
          <a:p>
            <a:pPr algn="ctr"/>
            <a:r>
              <a:rPr lang="en-US" sz="3200" dirty="0">
                <a:solidFill>
                  <a:prstClr val="black"/>
                </a:solidFill>
                <a:latin typeface="Calibri"/>
                <a:ea typeface="ＭＳ Ｐゴシック" charset="-128"/>
              </a:rPr>
              <a:t>NETRA</a:t>
            </a:r>
            <a:r>
              <a:rPr lang="en-US" sz="3200" b="1" dirty="0">
                <a:solidFill>
                  <a:prstClr val="black"/>
                </a:solidFill>
                <a:latin typeface="Calibri"/>
                <a:ea typeface="ＭＳ Ｐゴシック" charset="-128"/>
              </a:rPr>
              <a:t> </a:t>
            </a:r>
            <a:r>
              <a:rPr lang="en-US" sz="3200" dirty="0">
                <a:solidFill>
                  <a:prstClr val="black"/>
                </a:solidFill>
                <a:latin typeface="Calibri"/>
                <a:ea typeface="ＭＳ Ｐゴシック" charset="-128"/>
              </a:rPr>
              <a:t>=</a:t>
            </a:r>
            <a:r>
              <a:rPr lang="en-US" sz="3200" b="1" dirty="0">
                <a:solidFill>
                  <a:prstClr val="black"/>
                </a:solidFill>
                <a:latin typeface="Calibri"/>
                <a:ea typeface="ＭＳ Ｐゴシック" charset="-128"/>
              </a:rPr>
              <a:t> Inverse </a:t>
            </a:r>
            <a:r>
              <a:rPr lang="en-US" sz="3200" dirty="0">
                <a:solidFill>
                  <a:prstClr val="black"/>
                </a:solidFill>
                <a:latin typeface="Calibri"/>
                <a:ea typeface="ＭＳ Ｐゴシック" charset="-128"/>
              </a:rPr>
              <a:t>of </a:t>
            </a:r>
            <a:r>
              <a:rPr lang="en-US" sz="3200" dirty="0">
                <a:solidFill>
                  <a:prstClr val="black"/>
                </a:solidFill>
                <a:latin typeface="Calibri"/>
                <a:ea typeface="ＭＳ Ｐゴシック" charset="-128"/>
              </a:rPr>
              <a:t>Shack-Hartmann</a:t>
            </a:r>
          </a:p>
          <a:p>
            <a:pPr algn="ctr"/>
            <a:endParaRPr lang="en-US" sz="3200" i="1" dirty="0">
              <a:solidFill>
                <a:prstClr val="black"/>
              </a:solidFill>
              <a:latin typeface="Calibri"/>
              <a:ea typeface="ＭＳ Ｐゴシック" charset="-128"/>
            </a:endParaRPr>
          </a:p>
        </p:txBody>
      </p:sp>
      <p:grpSp>
        <p:nvGrpSpPr>
          <p:cNvPr id="2" name="Group 62"/>
          <p:cNvGrpSpPr/>
          <p:nvPr/>
        </p:nvGrpSpPr>
        <p:grpSpPr>
          <a:xfrm>
            <a:off x="3605282" y="1600201"/>
            <a:ext cx="3955212" cy="3616427"/>
            <a:chOff x="5105402" y="1204200"/>
            <a:chExt cx="2732107" cy="2682000"/>
          </a:xfrm>
        </p:grpSpPr>
        <p:sp>
          <p:nvSpPr>
            <p:cNvPr id="64" name="Oval 63"/>
            <p:cNvSpPr/>
            <p:nvPr/>
          </p:nvSpPr>
          <p:spPr>
            <a:xfrm>
              <a:off x="5105402" y="1879967"/>
              <a:ext cx="1371600" cy="13716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75" name="Freeform 74"/>
            <p:cNvSpPr/>
            <p:nvPr/>
          </p:nvSpPr>
          <p:spPr>
            <a:xfrm>
              <a:off x="5476698" y="1204200"/>
              <a:ext cx="2360811" cy="2682000"/>
            </a:xfrm>
            <a:custGeom>
              <a:avLst/>
              <a:gdLst>
                <a:gd name="connsiteX0" fmla="*/ 155396 w 2514600"/>
                <a:gd name="connsiteY0" fmla="*/ 651815 h 2514600"/>
                <a:gd name="connsiteX1" fmla="*/ 1571562 w 2514600"/>
                <a:gd name="connsiteY1" fmla="*/ 39908 h 2514600"/>
                <a:gd name="connsiteX2" fmla="*/ 2514595 w 2514600"/>
                <a:gd name="connsiteY2" fmla="*/ 1260828 h 2514600"/>
                <a:gd name="connsiteX3" fmla="*/ 1564724 w 2514600"/>
                <a:gd name="connsiteY3" fmla="*/ 2476436 h 2514600"/>
                <a:gd name="connsiteX4" fmla="*/ 152015 w 2514600"/>
                <a:gd name="connsiteY4" fmla="*/ 1856590 h 2514600"/>
                <a:gd name="connsiteX5" fmla="*/ 155396 w 2514600"/>
                <a:gd name="connsiteY5" fmla="*/ 651815 h 2514600"/>
                <a:gd name="connsiteX0" fmla="*/ 0 w 2360811"/>
                <a:gd name="connsiteY0" fmla="*/ 755545 h 2720678"/>
                <a:gd name="connsiteX1" fmla="*/ 1416166 w 2360811"/>
                <a:gd name="connsiteY1" fmla="*/ 143638 h 2720678"/>
                <a:gd name="connsiteX2" fmla="*/ 2359199 w 2360811"/>
                <a:gd name="connsiteY2" fmla="*/ 1364558 h 2720678"/>
                <a:gd name="connsiteX3" fmla="*/ 1409328 w 2360811"/>
                <a:gd name="connsiteY3" fmla="*/ 2580166 h 2720678"/>
                <a:gd name="connsiteX4" fmla="*/ 88059 w 2360811"/>
                <a:gd name="connsiteY4" fmla="*/ 2051760 h 2720678"/>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811" h="2682000">
                  <a:moveTo>
                    <a:pt x="0" y="755545"/>
                  </a:moveTo>
                  <a:cubicBezTo>
                    <a:pt x="276744" y="251906"/>
                    <a:pt x="859742" y="0"/>
                    <a:pt x="1416166" y="143638"/>
                  </a:cubicBezTo>
                  <a:cubicBezTo>
                    <a:pt x="1972590" y="287276"/>
                    <a:pt x="2360811" y="789896"/>
                    <a:pt x="2359199" y="1364558"/>
                  </a:cubicBezTo>
                  <a:cubicBezTo>
                    <a:pt x="2357586" y="1939221"/>
                    <a:pt x="1800551" y="2478332"/>
                    <a:pt x="1409328" y="2580166"/>
                  </a:cubicBezTo>
                  <a:cubicBezTo>
                    <a:pt x="1018105" y="2682000"/>
                    <a:pt x="334032" y="2541704"/>
                    <a:pt x="11859" y="1975560"/>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78" name="Freeform 77"/>
            <p:cNvSpPr/>
            <p:nvPr/>
          </p:nvSpPr>
          <p:spPr>
            <a:xfrm>
              <a:off x="5193586" y="1929335"/>
              <a:ext cx="1270716" cy="1270716"/>
            </a:xfrm>
            <a:custGeom>
              <a:avLst/>
              <a:gdLst>
                <a:gd name="connsiteX0" fmla="*/ 0 w 1270716"/>
                <a:gd name="connsiteY0" fmla="*/ 635358 h 1270716"/>
                <a:gd name="connsiteX1" fmla="*/ 186093 w 1270716"/>
                <a:gd name="connsiteY1" fmla="*/ 186092 h 1270716"/>
                <a:gd name="connsiteX2" fmla="*/ 635359 w 1270716"/>
                <a:gd name="connsiteY2" fmla="*/ 1 h 1270716"/>
                <a:gd name="connsiteX3" fmla="*/ 1084625 w 1270716"/>
                <a:gd name="connsiteY3" fmla="*/ 186094 h 1270716"/>
                <a:gd name="connsiteX4" fmla="*/ 1270716 w 1270716"/>
                <a:gd name="connsiteY4" fmla="*/ 635360 h 1270716"/>
                <a:gd name="connsiteX5" fmla="*/ 1084624 w 1270716"/>
                <a:gd name="connsiteY5" fmla="*/ 1084626 h 1270716"/>
                <a:gd name="connsiteX6" fmla="*/ 635358 w 1270716"/>
                <a:gd name="connsiteY6" fmla="*/ 1270718 h 1270716"/>
                <a:gd name="connsiteX7" fmla="*/ 186092 w 1270716"/>
                <a:gd name="connsiteY7" fmla="*/ 1084626 h 1270716"/>
                <a:gd name="connsiteX8" fmla="*/ 0 w 1270716"/>
                <a:gd name="connsiteY8" fmla="*/ 635360 h 1270716"/>
                <a:gd name="connsiteX9" fmla="*/ 0 w 1270716"/>
                <a:gd name="connsiteY9" fmla="*/ 635358 h 12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16" h="1270716">
                  <a:moveTo>
                    <a:pt x="0" y="635358"/>
                  </a:moveTo>
                  <a:cubicBezTo>
                    <a:pt x="0" y="466851"/>
                    <a:pt x="66940" y="305245"/>
                    <a:pt x="186093" y="186092"/>
                  </a:cubicBezTo>
                  <a:cubicBezTo>
                    <a:pt x="305246" y="66939"/>
                    <a:pt x="466852" y="0"/>
                    <a:pt x="635359" y="1"/>
                  </a:cubicBezTo>
                  <a:cubicBezTo>
                    <a:pt x="803866" y="1"/>
                    <a:pt x="965472" y="66941"/>
                    <a:pt x="1084625" y="186094"/>
                  </a:cubicBezTo>
                  <a:cubicBezTo>
                    <a:pt x="1203778" y="305247"/>
                    <a:pt x="1270717" y="466853"/>
                    <a:pt x="1270716" y="635360"/>
                  </a:cubicBezTo>
                  <a:cubicBezTo>
                    <a:pt x="1270716" y="803867"/>
                    <a:pt x="1203777" y="965473"/>
                    <a:pt x="1084624" y="1084626"/>
                  </a:cubicBezTo>
                  <a:cubicBezTo>
                    <a:pt x="965471" y="1203779"/>
                    <a:pt x="803865" y="1270718"/>
                    <a:pt x="635358" y="1270718"/>
                  </a:cubicBezTo>
                  <a:cubicBezTo>
                    <a:pt x="466851" y="1270718"/>
                    <a:pt x="305245" y="1203778"/>
                    <a:pt x="186092" y="1084626"/>
                  </a:cubicBezTo>
                  <a:cubicBezTo>
                    <a:pt x="66939" y="965473"/>
                    <a:pt x="0" y="803867"/>
                    <a:pt x="0" y="635360"/>
                  </a:cubicBezTo>
                  <a:lnTo>
                    <a:pt x="0" y="635358"/>
                  </a:lnTo>
                  <a:close/>
                </a:path>
              </a:pathLst>
            </a:cu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81" name="Freeform 80"/>
            <p:cNvSpPr/>
            <p:nvPr/>
          </p:nvSpPr>
          <p:spPr>
            <a:xfrm>
              <a:off x="5513251" y="1268101"/>
              <a:ext cx="2273745" cy="2554429"/>
            </a:xfrm>
            <a:custGeom>
              <a:avLst/>
              <a:gdLst>
                <a:gd name="connsiteX0" fmla="*/ 148366 w 2400837"/>
                <a:gd name="connsiteY0" fmla="*/ 622327 h 2400837"/>
                <a:gd name="connsiteX1" fmla="*/ 1500464 w 2400837"/>
                <a:gd name="connsiteY1" fmla="*/ 38103 h 2400837"/>
                <a:gd name="connsiteX2" fmla="*/ 2400833 w 2400837"/>
                <a:gd name="connsiteY2" fmla="*/ 1203788 h 2400837"/>
                <a:gd name="connsiteX3" fmla="*/ 1493935 w 2400837"/>
                <a:gd name="connsiteY3" fmla="*/ 2364401 h 2400837"/>
                <a:gd name="connsiteX4" fmla="*/ 145138 w 2400837"/>
                <a:gd name="connsiteY4" fmla="*/ 1772597 h 2400837"/>
                <a:gd name="connsiteX5" fmla="*/ 148366 w 2400837"/>
                <a:gd name="connsiteY5" fmla="*/ 622327 h 2400837"/>
                <a:gd name="connsiteX0" fmla="*/ 0 w 2254007"/>
                <a:gd name="connsiteY0" fmla="*/ 721363 h 2597592"/>
                <a:gd name="connsiteX1" fmla="*/ 1352098 w 2254007"/>
                <a:gd name="connsiteY1" fmla="*/ 137139 h 2597592"/>
                <a:gd name="connsiteX2" fmla="*/ 2252467 w 2254007"/>
                <a:gd name="connsiteY2" fmla="*/ 1302824 h 2597592"/>
                <a:gd name="connsiteX3" fmla="*/ 1345569 w 2254007"/>
                <a:gd name="connsiteY3" fmla="*/ 2463437 h 2597592"/>
                <a:gd name="connsiteX4" fmla="*/ 88212 w 2254007"/>
                <a:gd name="connsiteY4" fmla="*/ 1963073 h 2597592"/>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5" h="2554429">
                  <a:moveTo>
                    <a:pt x="19738" y="721363"/>
                  </a:moveTo>
                  <a:cubicBezTo>
                    <a:pt x="283962" y="240509"/>
                    <a:pt x="840585" y="0"/>
                    <a:pt x="1371836" y="137139"/>
                  </a:cubicBezTo>
                  <a:cubicBezTo>
                    <a:pt x="1903087" y="274278"/>
                    <a:pt x="2273745" y="754160"/>
                    <a:pt x="2272205" y="1302824"/>
                  </a:cubicBezTo>
                  <a:cubicBezTo>
                    <a:pt x="2270665" y="1851488"/>
                    <a:pt x="1744008" y="2372446"/>
                    <a:pt x="1365307" y="2463437"/>
                  </a:cubicBezTo>
                  <a:cubicBezTo>
                    <a:pt x="986606" y="2554429"/>
                    <a:pt x="290731" y="2411112"/>
                    <a:pt x="0" y="1848773"/>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84" name="Oval 83"/>
            <p:cNvSpPr/>
            <p:nvPr/>
          </p:nvSpPr>
          <p:spPr>
            <a:xfrm>
              <a:off x="5473702" y="1961980"/>
              <a:ext cx="418563" cy="12192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grpSp>
      <p:sp>
        <p:nvSpPr>
          <p:cNvPr id="90" name="Oval 89"/>
          <p:cNvSpPr/>
          <p:nvPr/>
        </p:nvSpPr>
        <p:spPr>
          <a:xfrm>
            <a:off x="7474224" y="3322993"/>
            <a:ext cx="126677" cy="131611"/>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3" name="Oval 92"/>
          <p:cNvSpPr/>
          <p:nvPr/>
        </p:nvSpPr>
        <p:spPr>
          <a:xfrm>
            <a:off x="2868682" y="2468701"/>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97" name="Oval 96"/>
          <p:cNvSpPr/>
          <p:nvPr/>
        </p:nvSpPr>
        <p:spPr>
          <a:xfrm>
            <a:off x="2868682" y="2861227"/>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98" name="Oval 97"/>
          <p:cNvSpPr/>
          <p:nvPr/>
        </p:nvSpPr>
        <p:spPr>
          <a:xfrm>
            <a:off x="2868682" y="3253736"/>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99" name="Oval 98"/>
          <p:cNvSpPr/>
          <p:nvPr/>
        </p:nvSpPr>
        <p:spPr>
          <a:xfrm>
            <a:off x="2868682" y="3646260"/>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100" name="Oval 99"/>
          <p:cNvSpPr/>
          <p:nvPr/>
        </p:nvSpPr>
        <p:spPr>
          <a:xfrm>
            <a:off x="2868682" y="4038805"/>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cxnSp>
        <p:nvCxnSpPr>
          <p:cNvPr id="101" name="Straight Arrow Connector 100"/>
          <p:cNvCxnSpPr>
            <a:stCxn id="90" idx="2"/>
          </p:cNvCxnSpPr>
          <p:nvPr/>
        </p:nvCxnSpPr>
        <p:spPr>
          <a:xfrm rot="10800000">
            <a:off x="4442304" y="2778676"/>
            <a:ext cx="3031908" cy="610125"/>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03" name="Straight Arrow Connector 102"/>
          <p:cNvCxnSpPr>
            <a:stCxn id="90" idx="2"/>
          </p:cNvCxnSpPr>
          <p:nvPr/>
        </p:nvCxnSpPr>
        <p:spPr>
          <a:xfrm rot="10800000">
            <a:off x="4450388" y="3123705"/>
            <a:ext cx="3023831" cy="265135"/>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04" name="Straight Arrow Connector 103"/>
          <p:cNvCxnSpPr>
            <a:stCxn id="90" idx="2"/>
          </p:cNvCxnSpPr>
          <p:nvPr/>
        </p:nvCxnSpPr>
        <p:spPr>
          <a:xfrm rot="10800000" flipV="1">
            <a:off x="4458460" y="3388835"/>
            <a:ext cx="3015754" cy="41527"/>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05" name="Straight Arrow Connector 104"/>
          <p:cNvCxnSpPr>
            <a:stCxn id="90" idx="2"/>
          </p:cNvCxnSpPr>
          <p:nvPr/>
        </p:nvCxnSpPr>
        <p:spPr>
          <a:xfrm rot="10800000" flipV="1">
            <a:off x="4458474" y="3388798"/>
            <a:ext cx="3015753" cy="371188"/>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07" name="Straight Arrow Connector 106"/>
          <p:cNvCxnSpPr>
            <a:stCxn id="90" idx="2"/>
          </p:cNvCxnSpPr>
          <p:nvPr/>
        </p:nvCxnSpPr>
        <p:spPr>
          <a:xfrm rot="10800000" flipV="1">
            <a:off x="4450388" y="3388796"/>
            <a:ext cx="3023831" cy="716181"/>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08" name="Straight Arrow Connector 107"/>
          <p:cNvCxnSpPr/>
          <p:nvPr/>
        </p:nvCxnSpPr>
        <p:spPr>
          <a:xfrm rot="10800000">
            <a:off x="3165951" y="2655095"/>
            <a:ext cx="832057" cy="3696"/>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09" name="Straight Arrow Connector 108"/>
          <p:cNvCxnSpPr/>
          <p:nvPr/>
        </p:nvCxnSpPr>
        <p:spPr>
          <a:xfrm rot="10800000">
            <a:off x="3165951" y="3062372"/>
            <a:ext cx="832052" cy="16233"/>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11" name="Straight Arrow Connector 110"/>
          <p:cNvCxnSpPr/>
          <p:nvPr/>
        </p:nvCxnSpPr>
        <p:spPr>
          <a:xfrm rot="10800000" flipV="1">
            <a:off x="3165972" y="3420868"/>
            <a:ext cx="823973" cy="9456"/>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p:nvPr/>
        </p:nvCxnSpPr>
        <p:spPr>
          <a:xfrm rot="10800000" flipV="1">
            <a:off x="3165953" y="3824380"/>
            <a:ext cx="823970" cy="3"/>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p:nvPr/>
        </p:nvCxnSpPr>
        <p:spPr>
          <a:xfrm rot="10800000" flipV="1">
            <a:off x="3165956" y="4196976"/>
            <a:ext cx="823966" cy="4597"/>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30" name="Straight Connector 129"/>
          <p:cNvCxnSpPr/>
          <p:nvPr/>
        </p:nvCxnSpPr>
        <p:spPr>
          <a:xfrm rot="5400000">
            <a:off x="953193" y="3487758"/>
            <a:ext cx="2096307" cy="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93" idx="0"/>
          </p:cNvCxnSpPr>
          <p:nvPr/>
        </p:nvCxnSpPr>
        <p:spPr>
          <a:xfrm flipV="1">
            <a:off x="2002681" y="2468661"/>
            <a:ext cx="982304" cy="1901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93" idx="4"/>
          </p:cNvCxnSpPr>
          <p:nvPr/>
        </p:nvCxnSpPr>
        <p:spPr>
          <a:xfrm>
            <a:off x="1999987" y="2658792"/>
            <a:ext cx="984998" cy="1827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97" idx="0"/>
          </p:cNvCxnSpPr>
          <p:nvPr/>
        </p:nvCxnSpPr>
        <p:spPr>
          <a:xfrm flipV="1">
            <a:off x="1999987" y="2861227"/>
            <a:ext cx="984998" cy="201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97" idx="4"/>
          </p:cNvCxnSpPr>
          <p:nvPr/>
        </p:nvCxnSpPr>
        <p:spPr>
          <a:xfrm>
            <a:off x="2002681" y="3062331"/>
            <a:ext cx="982304" cy="171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98" idx="0"/>
          </p:cNvCxnSpPr>
          <p:nvPr/>
        </p:nvCxnSpPr>
        <p:spPr>
          <a:xfrm flipV="1">
            <a:off x="1999987" y="3253713"/>
            <a:ext cx="984998" cy="167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98" idx="4"/>
          </p:cNvCxnSpPr>
          <p:nvPr/>
        </p:nvCxnSpPr>
        <p:spPr>
          <a:xfrm>
            <a:off x="2002681" y="3420869"/>
            <a:ext cx="982304" cy="205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endCxn id="99" idx="0"/>
          </p:cNvCxnSpPr>
          <p:nvPr/>
        </p:nvCxnSpPr>
        <p:spPr>
          <a:xfrm flipV="1">
            <a:off x="2002681" y="3646239"/>
            <a:ext cx="982304" cy="201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endCxn id="99" idx="4"/>
          </p:cNvCxnSpPr>
          <p:nvPr/>
        </p:nvCxnSpPr>
        <p:spPr>
          <a:xfrm>
            <a:off x="1999987" y="3847423"/>
            <a:ext cx="984998" cy="1717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a:endCxn id="100" idx="0"/>
          </p:cNvCxnSpPr>
          <p:nvPr/>
        </p:nvCxnSpPr>
        <p:spPr>
          <a:xfrm flipV="1">
            <a:off x="1999987" y="4038767"/>
            <a:ext cx="984998" cy="196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a:endCxn id="100" idx="4"/>
          </p:cNvCxnSpPr>
          <p:nvPr/>
        </p:nvCxnSpPr>
        <p:spPr>
          <a:xfrm>
            <a:off x="1999987" y="4239907"/>
            <a:ext cx="984998" cy="171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endCxn id="93" idx="2"/>
          </p:cNvCxnSpPr>
          <p:nvPr/>
        </p:nvCxnSpPr>
        <p:spPr>
          <a:xfrm flipV="1">
            <a:off x="1999987" y="2655137"/>
            <a:ext cx="868672" cy="3695"/>
          </a:xfrm>
          <a:prstGeom prst="line">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42" name="Straight Connector 141"/>
          <p:cNvCxnSpPr>
            <a:endCxn id="97" idx="2"/>
          </p:cNvCxnSpPr>
          <p:nvPr/>
        </p:nvCxnSpPr>
        <p:spPr>
          <a:xfrm flipV="1">
            <a:off x="1999987" y="3047625"/>
            <a:ext cx="868672" cy="14707"/>
          </a:xfrm>
          <a:prstGeom prst="line">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43" name="Straight Connector 142"/>
          <p:cNvCxnSpPr>
            <a:endCxn id="98" idx="2"/>
          </p:cNvCxnSpPr>
          <p:nvPr/>
        </p:nvCxnSpPr>
        <p:spPr>
          <a:xfrm>
            <a:off x="1999987" y="3420872"/>
            <a:ext cx="868672" cy="19277"/>
          </a:xfrm>
          <a:prstGeom prst="line">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44" name="Straight Connector 143"/>
          <p:cNvCxnSpPr>
            <a:endCxn id="99" idx="2"/>
          </p:cNvCxnSpPr>
          <p:nvPr/>
        </p:nvCxnSpPr>
        <p:spPr>
          <a:xfrm flipV="1">
            <a:off x="2002681" y="3832675"/>
            <a:ext cx="865978" cy="14708"/>
          </a:xfrm>
          <a:prstGeom prst="line">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45" name="Straight Connector 144"/>
          <p:cNvCxnSpPr>
            <a:endCxn id="100" idx="2"/>
          </p:cNvCxnSpPr>
          <p:nvPr/>
        </p:nvCxnSpPr>
        <p:spPr>
          <a:xfrm flipV="1">
            <a:off x="2002681" y="4225200"/>
            <a:ext cx="865978" cy="10109"/>
          </a:xfrm>
          <a:prstGeom prst="line">
            <a:avLst/>
          </a:prstGeom>
          <a:ln w="12700">
            <a:prstDash val="dash"/>
            <a:tailEnd type="arrow"/>
          </a:ln>
        </p:spPr>
        <p:style>
          <a:lnRef idx="1">
            <a:schemeClr val="accent2"/>
          </a:lnRef>
          <a:fillRef idx="0">
            <a:schemeClr val="accent2"/>
          </a:fillRef>
          <a:effectRef idx="0">
            <a:schemeClr val="accent2"/>
          </a:effectRef>
          <a:fontRef idx="minor">
            <a:schemeClr val="tx1"/>
          </a:fontRef>
        </p:style>
      </p:cxnSp>
      <p:sp>
        <p:nvSpPr>
          <p:cNvPr id="146" name="Oval 145"/>
          <p:cNvSpPr/>
          <p:nvPr/>
        </p:nvSpPr>
        <p:spPr>
          <a:xfrm>
            <a:off x="1972946" y="3805983"/>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47" name="Oval 146"/>
          <p:cNvSpPr/>
          <p:nvPr/>
        </p:nvSpPr>
        <p:spPr>
          <a:xfrm>
            <a:off x="1973625" y="3384332"/>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48" name="Oval 147"/>
          <p:cNvSpPr/>
          <p:nvPr/>
        </p:nvSpPr>
        <p:spPr>
          <a:xfrm>
            <a:off x="1972946" y="3025532"/>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49" name="Oval 148"/>
          <p:cNvSpPr/>
          <p:nvPr/>
        </p:nvSpPr>
        <p:spPr>
          <a:xfrm>
            <a:off x="1973625" y="2618296"/>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50" name="Oval 149"/>
          <p:cNvSpPr/>
          <p:nvPr/>
        </p:nvSpPr>
        <p:spPr>
          <a:xfrm>
            <a:off x="1973625" y="4196976"/>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1" name="Slide Number Placeholder 50"/>
          <p:cNvSpPr>
            <a:spLocks noGrp="1"/>
          </p:cNvSpPr>
          <p:nvPr>
            <p:ph type="sldNum" sz="quarter" idx="12"/>
          </p:nvPr>
        </p:nvSpPr>
        <p:spPr/>
        <p:txBody>
          <a:bodyPr/>
          <a:lstStyle/>
          <a:p>
            <a:fld id="{7A45F873-F85B-41C7-8DD9-8511988D5EEA}" type="slidenum">
              <a:rPr lang="en-US" smtClean="0"/>
              <a:pPr/>
              <a:t>36</a:t>
            </a:fld>
            <a:endParaRPr lang="en-US" dirty="0"/>
          </a:p>
        </p:txBody>
      </p:sp>
      <p:sp>
        <p:nvSpPr>
          <p:cNvPr id="52" name="Rectangle 51"/>
          <p:cNvSpPr/>
          <p:nvPr/>
        </p:nvSpPr>
        <p:spPr>
          <a:xfrm>
            <a:off x="0" y="2541405"/>
            <a:ext cx="1676400" cy="1782907"/>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53" name="Oval 52"/>
          <p:cNvSpPr/>
          <p:nvPr/>
        </p:nvSpPr>
        <p:spPr>
          <a:xfrm>
            <a:off x="1931" y="2589447"/>
            <a:ext cx="1613890" cy="1676528"/>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54" name="Oval 53"/>
          <p:cNvSpPr/>
          <p:nvPr/>
        </p:nvSpPr>
        <p:spPr>
          <a:xfrm>
            <a:off x="151739"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5" name="Oval 54"/>
          <p:cNvSpPr/>
          <p:nvPr/>
        </p:nvSpPr>
        <p:spPr>
          <a:xfrm>
            <a:off x="152413" y="33843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6" name="Oval 55"/>
          <p:cNvSpPr/>
          <p:nvPr/>
        </p:nvSpPr>
        <p:spPr>
          <a:xfrm>
            <a:off x="151739"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7" name="Oval 56"/>
          <p:cNvSpPr/>
          <p:nvPr/>
        </p:nvSpPr>
        <p:spPr>
          <a:xfrm>
            <a:off x="456542"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8" name="Oval 57"/>
          <p:cNvSpPr/>
          <p:nvPr/>
        </p:nvSpPr>
        <p:spPr>
          <a:xfrm>
            <a:off x="457207" y="33843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9" name="Oval 58"/>
          <p:cNvSpPr/>
          <p:nvPr/>
        </p:nvSpPr>
        <p:spPr>
          <a:xfrm>
            <a:off x="456542"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0" name="Oval 59"/>
          <p:cNvSpPr/>
          <p:nvPr/>
        </p:nvSpPr>
        <p:spPr>
          <a:xfrm>
            <a:off x="457207" y="261829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2" name="Oval 61"/>
          <p:cNvSpPr/>
          <p:nvPr/>
        </p:nvSpPr>
        <p:spPr>
          <a:xfrm>
            <a:off x="457207" y="419697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5" name="Oval 64"/>
          <p:cNvSpPr/>
          <p:nvPr/>
        </p:nvSpPr>
        <p:spPr>
          <a:xfrm>
            <a:off x="761335"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7" name="Oval 66"/>
          <p:cNvSpPr/>
          <p:nvPr/>
        </p:nvSpPr>
        <p:spPr>
          <a:xfrm>
            <a:off x="762009" y="33843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9" name="Oval 68"/>
          <p:cNvSpPr/>
          <p:nvPr/>
        </p:nvSpPr>
        <p:spPr>
          <a:xfrm>
            <a:off x="761335"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0" name="Oval 69"/>
          <p:cNvSpPr/>
          <p:nvPr/>
        </p:nvSpPr>
        <p:spPr>
          <a:xfrm>
            <a:off x="762009" y="261829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1" name="Oval 70"/>
          <p:cNvSpPr/>
          <p:nvPr/>
        </p:nvSpPr>
        <p:spPr>
          <a:xfrm>
            <a:off x="762009" y="419697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2" name="Oval 71"/>
          <p:cNvSpPr/>
          <p:nvPr/>
        </p:nvSpPr>
        <p:spPr>
          <a:xfrm>
            <a:off x="1066194"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3" name="Oval 72"/>
          <p:cNvSpPr/>
          <p:nvPr/>
        </p:nvSpPr>
        <p:spPr>
          <a:xfrm>
            <a:off x="1066860" y="33843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4" name="Oval 73"/>
          <p:cNvSpPr/>
          <p:nvPr/>
        </p:nvSpPr>
        <p:spPr>
          <a:xfrm>
            <a:off x="1066194"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6" name="Oval 75"/>
          <p:cNvSpPr/>
          <p:nvPr/>
        </p:nvSpPr>
        <p:spPr>
          <a:xfrm>
            <a:off x="1066860" y="261829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7" name="Oval 76"/>
          <p:cNvSpPr/>
          <p:nvPr/>
        </p:nvSpPr>
        <p:spPr>
          <a:xfrm>
            <a:off x="1066860" y="419697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9" name="Oval 78"/>
          <p:cNvSpPr/>
          <p:nvPr/>
        </p:nvSpPr>
        <p:spPr>
          <a:xfrm>
            <a:off x="1370934"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0" name="Oval 79"/>
          <p:cNvSpPr/>
          <p:nvPr/>
        </p:nvSpPr>
        <p:spPr>
          <a:xfrm>
            <a:off x="1371626" y="33843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2" name="Oval 81"/>
          <p:cNvSpPr/>
          <p:nvPr/>
        </p:nvSpPr>
        <p:spPr>
          <a:xfrm>
            <a:off x="1370934"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3" name="TextBox 7"/>
          <p:cNvSpPr txBox="1">
            <a:spLocks noChangeArrowheads="1"/>
          </p:cNvSpPr>
          <p:nvPr/>
        </p:nvSpPr>
        <p:spPr bwMode="auto">
          <a:xfrm>
            <a:off x="147111" y="1916668"/>
            <a:ext cx="2191754" cy="369332"/>
          </a:xfrm>
          <a:prstGeom prst="rect">
            <a:avLst/>
          </a:prstGeom>
          <a:noFill/>
          <a:ln w="9525">
            <a:noFill/>
            <a:miter lim="800000"/>
            <a:headEnd/>
            <a:tailEnd/>
          </a:ln>
        </p:spPr>
        <p:txBody>
          <a:bodyPr wrap="none" anchor="ctr">
            <a:spAutoFit/>
          </a:bodyPr>
          <a:lstStyle/>
          <a:p>
            <a:pPr algn="ctr"/>
            <a:r>
              <a:rPr lang="en-US" sz="1800" b="1" dirty="0">
                <a:solidFill>
                  <a:srgbClr val="FF0000"/>
                </a:solidFill>
                <a:latin typeface="Calibri"/>
                <a:ea typeface="ＭＳ Ｐゴシック" charset="-128"/>
              </a:rPr>
              <a:t>Spot Diagram on LCD</a:t>
            </a:r>
          </a:p>
        </p:txBody>
      </p:sp>
      <p:sp>
        <p:nvSpPr>
          <p:cNvPr id="88" name="TextBox 87"/>
          <p:cNvSpPr txBox="1"/>
          <p:nvPr/>
        </p:nvSpPr>
        <p:spPr>
          <a:xfrm>
            <a:off x="1549401" y="4622088"/>
            <a:ext cx="904050" cy="923330"/>
          </a:xfrm>
          <a:prstGeom prst="rect">
            <a:avLst/>
          </a:prstGeom>
          <a:noFill/>
        </p:spPr>
        <p:txBody>
          <a:bodyPr wrap="square" rtlCol="0">
            <a:spAutoFit/>
          </a:bodyPr>
          <a:lstStyle/>
          <a:p>
            <a:pPr algn="ctr"/>
            <a:r>
              <a:rPr lang="en-US" sz="1800" b="1" dirty="0">
                <a:solidFill>
                  <a:prstClr val="black"/>
                </a:solidFill>
                <a:latin typeface="Calibri"/>
                <a:ea typeface="ＭＳ Ｐゴシック" charset="-128"/>
              </a:rPr>
              <a:t>Cell Phone Display</a:t>
            </a:r>
            <a:endParaRPr lang="en-US" sz="1800" b="1" dirty="0">
              <a:solidFill>
                <a:prstClr val="black"/>
              </a:solidFill>
              <a:latin typeface="Calibri"/>
              <a:ea typeface="ＭＳ Ｐゴシック" charset="-128"/>
            </a:endParaRPr>
          </a:p>
        </p:txBody>
      </p:sp>
      <p:sp>
        <p:nvSpPr>
          <p:cNvPr id="89" name="TextBox 88"/>
          <p:cNvSpPr txBox="1"/>
          <p:nvPr/>
        </p:nvSpPr>
        <p:spPr>
          <a:xfrm>
            <a:off x="2453451" y="4622129"/>
            <a:ext cx="904050" cy="646331"/>
          </a:xfrm>
          <a:prstGeom prst="rect">
            <a:avLst/>
          </a:prstGeom>
          <a:noFill/>
        </p:spPr>
        <p:txBody>
          <a:bodyPr wrap="square" rtlCol="0">
            <a:spAutoFit/>
          </a:bodyPr>
          <a:lstStyle/>
          <a:p>
            <a:pPr algn="ctr"/>
            <a:r>
              <a:rPr lang="en-US" sz="1800" dirty="0">
                <a:solidFill>
                  <a:prstClr val="black"/>
                </a:solidFill>
                <a:latin typeface="Calibri"/>
                <a:ea typeface="ＭＳ Ｐゴシック" charset="-128"/>
              </a:rPr>
              <a:t>Eye Piece</a:t>
            </a:r>
            <a:endParaRPr lang="en-US" sz="1800" dirty="0">
              <a:solidFill>
                <a:prstClr val="black"/>
              </a:solidFill>
              <a:latin typeface="Calibri"/>
              <a:ea typeface="ＭＳ Ｐゴシック" charset="-128"/>
            </a:endParaRPr>
          </a:p>
        </p:txBody>
      </p:sp>
      <p:grpSp>
        <p:nvGrpSpPr>
          <p:cNvPr id="91" name="Group 90"/>
          <p:cNvGrpSpPr/>
          <p:nvPr/>
        </p:nvGrpSpPr>
        <p:grpSpPr>
          <a:xfrm>
            <a:off x="6934200" y="4876841"/>
            <a:ext cx="2491740" cy="2506255"/>
            <a:chOff x="2057400" y="1219199"/>
            <a:chExt cx="4920729" cy="4800601"/>
          </a:xfrm>
        </p:grpSpPr>
        <p:sp>
          <p:nvSpPr>
            <p:cNvPr id="92" name="Rectangle 91"/>
            <p:cNvSpPr/>
            <p:nvPr/>
          </p:nvSpPr>
          <p:spPr>
            <a:xfrm>
              <a:off x="3429000" y="1524000"/>
              <a:ext cx="1371600" cy="762000"/>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94" name="Picture 93" descr="illustration.jpg"/>
            <p:cNvPicPr>
              <a:picLocks noChangeAspect="1"/>
            </p:cNvPicPr>
            <p:nvPr/>
          </p:nvPicPr>
          <p:blipFill>
            <a:blip r:embed="rId3"/>
            <a:srcRect b="20395"/>
            <a:stretch>
              <a:fillRect/>
            </a:stretch>
          </p:blipFill>
          <p:spPr>
            <a:xfrm>
              <a:off x="2057400" y="1219199"/>
              <a:ext cx="4920729" cy="4800601"/>
            </a:xfrm>
            <a:prstGeom prst="rect">
              <a:avLst/>
            </a:prstGeom>
            <a:ln>
              <a:solidFill>
                <a:schemeClr val="bg1">
                  <a:lumMod val="85000"/>
                </a:schemeClr>
              </a:solidFill>
            </a:ln>
          </p:spPr>
        </p:pic>
        <p:sp>
          <p:nvSpPr>
            <p:cNvPr id="95" name="Oval 94"/>
            <p:cNvSpPr/>
            <p:nvPr/>
          </p:nvSpPr>
          <p:spPr>
            <a:xfrm>
              <a:off x="2286000" y="1828800"/>
              <a:ext cx="139700" cy="152400"/>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06" name="Oval 105"/>
            <p:cNvSpPr/>
            <p:nvPr/>
          </p:nvSpPr>
          <p:spPr>
            <a:xfrm>
              <a:off x="5706503" y="1714499"/>
              <a:ext cx="139700" cy="152401"/>
            </a:xfrm>
            <a:prstGeom prst="ellipse">
              <a:avLst/>
            </a:prstGeom>
            <a:solidFill>
              <a:srgbClr val="C00000"/>
            </a:solidFill>
            <a:ln>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800">
                <a:solidFill>
                  <a:prstClr val="black"/>
                </a:solidFill>
              </a:endParaRPr>
            </a:p>
          </p:txBody>
        </p:sp>
      </p:grpSp>
      <p:sp>
        <p:nvSpPr>
          <p:cNvPr id="85" name="Oval 84"/>
          <p:cNvSpPr/>
          <p:nvPr/>
        </p:nvSpPr>
        <p:spPr>
          <a:xfrm>
            <a:off x="7244471" y="534745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86" name="Oval 85"/>
          <p:cNvSpPr/>
          <p:nvPr/>
        </p:nvSpPr>
        <p:spPr>
          <a:xfrm>
            <a:off x="7244471" y="505223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87" name="Oval 86"/>
          <p:cNvSpPr/>
          <p:nvPr/>
        </p:nvSpPr>
        <p:spPr>
          <a:xfrm>
            <a:off x="7239020" y="520463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13" name="Oval 112"/>
          <p:cNvSpPr/>
          <p:nvPr/>
        </p:nvSpPr>
        <p:spPr>
          <a:xfrm>
            <a:off x="7408947" y="534745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14" name="Oval 113"/>
          <p:cNvSpPr/>
          <p:nvPr/>
        </p:nvSpPr>
        <p:spPr>
          <a:xfrm>
            <a:off x="7408947" y="505223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18" name="Oval 117"/>
          <p:cNvSpPr/>
          <p:nvPr/>
        </p:nvSpPr>
        <p:spPr>
          <a:xfrm>
            <a:off x="7055423" y="534745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19" name="Oval 118"/>
          <p:cNvSpPr/>
          <p:nvPr/>
        </p:nvSpPr>
        <p:spPr>
          <a:xfrm>
            <a:off x="7055423" y="505223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21" name="Oval 120"/>
          <p:cNvSpPr/>
          <p:nvPr/>
        </p:nvSpPr>
        <p:spPr>
          <a:xfrm>
            <a:off x="7416628" y="520463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77151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wipe(left)">
                                      <p:cBhvr>
                                        <p:cTn id="7" dur="500"/>
                                        <p:tgtEl>
                                          <p:spTgt spid="108"/>
                                        </p:tgtEl>
                                      </p:cBhvr>
                                    </p:animEffect>
                                  </p:childTnLst>
                                </p:cTn>
                              </p:par>
                              <p:par>
                                <p:cTn id="8" presetID="22" presetClass="entr" presetSubtype="8" fill="hold"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wipe(left)">
                                      <p:cBhvr>
                                        <p:cTn id="10" dur="500"/>
                                        <p:tgtEl>
                                          <p:spTgt spid="109"/>
                                        </p:tgtEl>
                                      </p:cBhvr>
                                    </p:animEffect>
                                  </p:childTnLst>
                                </p:cTn>
                              </p:par>
                              <p:par>
                                <p:cTn id="11" presetID="22" presetClass="entr" presetSubtype="8" fill="hold" nodeType="withEffect">
                                  <p:stCondLst>
                                    <p:cond delay="0"/>
                                  </p:stCondLst>
                                  <p:childTnLst>
                                    <p:set>
                                      <p:cBhvr>
                                        <p:cTn id="12" dur="1" fill="hold">
                                          <p:stCondLst>
                                            <p:cond delay="0"/>
                                          </p:stCondLst>
                                        </p:cTn>
                                        <p:tgtEl>
                                          <p:spTgt spid="111"/>
                                        </p:tgtEl>
                                        <p:attrNameLst>
                                          <p:attrName>style.visibility</p:attrName>
                                        </p:attrNameLst>
                                      </p:cBhvr>
                                      <p:to>
                                        <p:strVal val="visible"/>
                                      </p:to>
                                    </p:set>
                                    <p:animEffect transition="in" filter="wipe(left)">
                                      <p:cBhvr>
                                        <p:cTn id="13" dur="500"/>
                                        <p:tgtEl>
                                          <p:spTgt spid="111"/>
                                        </p:tgtEl>
                                      </p:cBhvr>
                                    </p:animEffect>
                                  </p:childTnLst>
                                </p:cTn>
                              </p:par>
                              <p:par>
                                <p:cTn id="14" presetID="22" presetClass="entr" presetSubtype="8" fill="hold" nodeType="withEffect">
                                  <p:stCondLst>
                                    <p:cond delay="0"/>
                                  </p:stCondLst>
                                  <p:childTnLst>
                                    <p:set>
                                      <p:cBhvr>
                                        <p:cTn id="15" dur="1" fill="hold">
                                          <p:stCondLst>
                                            <p:cond delay="0"/>
                                          </p:stCondLst>
                                        </p:cTn>
                                        <p:tgtEl>
                                          <p:spTgt spid="115"/>
                                        </p:tgtEl>
                                        <p:attrNameLst>
                                          <p:attrName>style.visibility</p:attrName>
                                        </p:attrNameLst>
                                      </p:cBhvr>
                                      <p:to>
                                        <p:strVal val="visible"/>
                                      </p:to>
                                    </p:set>
                                    <p:animEffect transition="in" filter="wipe(left)">
                                      <p:cBhvr>
                                        <p:cTn id="16" dur="500"/>
                                        <p:tgtEl>
                                          <p:spTgt spid="115"/>
                                        </p:tgtEl>
                                      </p:cBhvr>
                                    </p:animEffect>
                                  </p:childTnLst>
                                </p:cTn>
                              </p:par>
                              <p:par>
                                <p:cTn id="17" presetID="22" presetClass="entr" presetSubtype="8" fill="hold" nodeType="with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wipe(left)">
                                      <p:cBhvr>
                                        <p:cTn id="19" dur="500"/>
                                        <p:tgtEl>
                                          <p:spTgt spid="11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01"/>
                                        </p:tgtEl>
                                        <p:attrNameLst>
                                          <p:attrName>style.visibility</p:attrName>
                                        </p:attrNameLst>
                                      </p:cBhvr>
                                      <p:to>
                                        <p:strVal val="visible"/>
                                      </p:to>
                                    </p:set>
                                    <p:animEffect transition="in" filter="wipe(left)">
                                      <p:cBhvr>
                                        <p:cTn id="23" dur="500"/>
                                        <p:tgtEl>
                                          <p:spTgt spid="101"/>
                                        </p:tgtEl>
                                      </p:cBhvr>
                                    </p:animEffect>
                                  </p:childTnLst>
                                </p:cTn>
                              </p:par>
                              <p:par>
                                <p:cTn id="24" presetID="22" presetClass="entr" presetSubtype="8" fill="hold" nodeType="withEffect">
                                  <p:stCondLst>
                                    <p:cond delay="0"/>
                                  </p:stCondLst>
                                  <p:childTnLst>
                                    <p:set>
                                      <p:cBhvr>
                                        <p:cTn id="25" dur="1" fill="hold">
                                          <p:stCondLst>
                                            <p:cond delay="0"/>
                                          </p:stCondLst>
                                        </p:cTn>
                                        <p:tgtEl>
                                          <p:spTgt spid="103"/>
                                        </p:tgtEl>
                                        <p:attrNameLst>
                                          <p:attrName>style.visibility</p:attrName>
                                        </p:attrNameLst>
                                      </p:cBhvr>
                                      <p:to>
                                        <p:strVal val="visible"/>
                                      </p:to>
                                    </p:set>
                                    <p:animEffect transition="in" filter="wipe(left)">
                                      <p:cBhvr>
                                        <p:cTn id="26" dur="500"/>
                                        <p:tgtEl>
                                          <p:spTgt spid="103"/>
                                        </p:tgtEl>
                                      </p:cBhvr>
                                    </p:animEffect>
                                  </p:childTnLst>
                                </p:cTn>
                              </p:par>
                              <p:par>
                                <p:cTn id="27" presetID="22" presetClass="entr" presetSubtype="8" fill="hold" nodeType="withEffect">
                                  <p:stCondLst>
                                    <p:cond delay="0"/>
                                  </p:stCondLst>
                                  <p:childTnLst>
                                    <p:set>
                                      <p:cBhvr>
                                        <p:cTn id="28" dur="1" fill="hold">
                                          <p:stCondLst>
                                            <p:cond delay="0"/>
                                          </p:stCondLst>
                                        </p:cTn>
                                        <p:tgtEl>
                                          <p:spTgt spid="104"/>
                                        </p:tgtEl>
                                        <p:attrNameLst>
                                          <p:attrName>style.visibility</p:attrName>
                                        </p:attrNameLst>
                                      </p:cBhvr>
                                      <p:to>
                                        <p:strVal val="visible"/>
                                      </p:to>
                                    </p:set>
                                    <p:animEffect transition="in" filter="wipe(left)">
                                      <p:cBhvr>
                                        <p:cTn id="29" dur="500"/>
                                        <p:tgtEl>
                                          <p:spTgt spid="104"/>
                                        </p:tgtEl>
                                      </p:cBhvr>
                                    </p:animEffect>
                                  </p:childTnLst>
                                </p:cTn>
                              </p:par>
                              <p:par>
                                <p:cTn id="30" presetID="22" presetClass="entr" presetSubtype="8" fill="hold" nodeType="with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wipe(left)">
                                      <p:cBhvr>
                                        <p:cTn id="32" dur="500"/>
                                        <p:tgtEl>
                                          <p:spTgt spid="105"/>
                                        </p:tgtEl>
                                      </p:cBhvr>
                                    </p:animEffect>
                                  </p:childTnLst>
                                </p:cTn>
                              </p:par>
                              <p:par>
                                <p:cTn id="33" presetID="22" presetClass="entr" presetSubtype="8" fill="hold" nodeType="with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wipe(left)">
                                      <p:cBhvr>
                                        <p:cTn id="35" dur="500"/>
                                        <p:tgtEl>
                                          <p:spTgt spid="107"/>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90"/>
                                        </p:tgtEl>
                                        <p:attrNameLst>
                                          <p:attrName>style.visibility</p:attrName>
                                        </p:attrNameLst>
                                      </p:cBhvr>
                                      <p:to>
                                        <p:strVal val="visible"/>
                                      </p:to>
                                    </p:set>
                                    <p:animEffect transition="in" filter="wipe(left)">
                                      <p:cBhvr>
                                        <p:cTn id="39"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78" name="TextBox 46"/>
          <p:cNvSpPr txBox="1">
            <a:spLocks noChangeArrowheads="1"/>
          </p:cNvSpPr>
          <p:nvPr/>
        </p:nvSpPr>
        <p:spPr bwMode="auto">
          <a:xfrm>
            <a:off x="0" y="482601"/>
            <a:ext cx="9144000" cy="1077218"/>
          </a:xfrm>
          <a:prstGeom prst="rect">
            <a:avLst/>
          </a:prstGeom>
          <a:noFill/>
          <a:ln w="9525">
            <a:noFill/>
            <a:miter lim="800000"/>
            <a:headEnd/>
            <a:tailEnd/>
          </a:ln>
        </p:spPr>
        <p:txBody>
          <a:bodyPr>
            <a:spAutoFit/>
          </a:bodyPr>
          <a:lstStyle/>
          <a:p>
            <a:pPr algn="ctr"/>
            <a:r>
              <a:rPr lang="en-US" sz="3200" dirty="0">
                <a:solidFill>
                  <a:prstClr val="black"/>
                </a:solidFill>
                <a:latin typeface="Calibri"/>
                <a:ea typeface="ＭＳ Ｐゴシック" charset="-128"/>
              </a:rPr>
              <a:t>NETRA</a:t>
            </a:r>
            <a:r>
              <a:rPr lang="en-US" sz="3200" b="1" dirty="0">
                <a:solidFill>
                  <a:prstClr val="black"/>
                </a:solidFill>
                <a:latin typeface="Calibri"/>
                <a:ea typeface="ＭＳ Ｐゴシック" charset="-128"/>
              </a:rPr>
              <a:t> </a:t>
            </a:r>
            <a:r>
              <a:rPr lang="en-US" sz="3200" dirty="0">
                <a:solidFill>
                  <a:prstClr val="black"/>
                </a:solidFill>
                <a:latin typeface="Calibri"/>
                <a:ea typeface="ＭＳ Ｐゴシック" charset="-128"/>
              </a:rPr>
              <a:t>=</a:t>
            </a:r>
            <a:r>
              <a:rPr lang="en-US" sz="3200" b="1" dirty="0">
                <a:solidFill>
                  <a:prstClr val="black"/>
                </a:solidFill>
                <a:latin typeface="Calibri"/>
                <a:ea typeface="ＭＳ Ｐゴシック" charset="-128"/>
              </a:rPr>
              <a:t> Inverse </a:t>
            </a:r>
            <a:r>
              <a:rPr lang="en-US" sz="3200" dirty="0">
                <a:solidFill>
                  <a:prstClr val="black"/>
                </a:solidFill>
                <a:latin typeface="Calibri"/>
                <a:ea typeface="ＭＳ Ｐゴシック" charset="-128"/>
              </a:rPr>
              <a:t>of </a:t>
            </a:r>
            <a:r>
              <a:rPr lang="en-US" sz="3200" dirty="0">
                <a:solidFill>
                  <a:prstClr val="black"/>
                </a:solidFill>
                <a:latin typeface="Calibri"/>
                <a:ea typeface="ＭＳ Ｐゴシック" charset="-128"/>
              </a:rPr>
              <a:t>Shack-Hartmann</a:t>
            </a:r>
          </a:p>
          <a:p>
            <a:pPr algn="ctr"/>
            <a:endParaRPr lang="en-US" sz="3200" i="1" dirty="0">
              <a:solidFill>
                <a:prstClr val="black"/>
              </a:solidFill>
              <a:latin typeface="Calibri"/>
              <a:ea typeface="ＭＳ Ｐゴシック" charset="-128"/>
            </a:endParaRPr>
          </a:p>
        </p:txBody>
      </p:sp>
      <p:grpSp>
        <p:nvGrpSpPr>
          <p:cNvPr id="2" name="Group 62"/>
          <p:cNvGrpSpPr/>
          <p:nvPr/>
        </p:nvGrpSpPr>
        <p:grpSpPr>
          <a:xfrm>
            <a:off x="3605282" y="1600201"/>
            <a:ext cx="3955212" cy="3616427"/>
            <a:chOff x="5105402" y="1204200"/>
            <a:chExt cx="2732107" cy="2682000"/>
          </a:xfrm>
        </p:grpSpPr>
        <p:sp>
          <p:nvSpPr>
            <p:cNvPr id="64" name="Oval 63"/>
            <p:cNvSpPr/>
            <p:nvPr/>
          </p:nvSpPr>
          <p:spPr>
            <a:xfrm>
              <a:off x="5105402" y="1879967"/>
              <a:ext cx="1371600" cy="13716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75" name="Freeform 74"/>
            <p:cNvSpPr/>
            <p:nvPr/>
          </p:nvSpPr>
          <p:spPr>
            <a:xfrm>
              <a:off x="5476698" y="1204200"/>
              <a:ext cx="2360811" cy="2682000"/>
            </a:xfrm>
            <a:custGeom>
              <a:avLst/>
              <a:gdLst>
                <a:gd name="connsiteX0" fmla="*/ 155396 w 2514600"/>
                <a:gd name="connsiteY0" fmla="*/ 651815 h 2514600"/>
                <a:gd name="connsiteX1" fmla="*/ 1571562 w 2514600"/>
                <a:gd name="connsiteY1" fmla="*/ 39908 h 2514600"/>
                <a:gd name="connsiteX2" fmla="*/ 2514595 w 2514600"/>
                <a:gd name="connsiteY2" fmla="*/ 1260828 h 2514600"/>
                <a:gd name="connsiteX3" fmla="*/ 1564724 w 2514600"/>
                <a:gd name="connsiteY3" fmla="*/ 2476436 h 2514600"/>
                <a:gd name="connsiteX4" fmla="*/ 152015 w 2514600"/>
                <a:gd name="connsiteY4" fmla="*/ 1856590 h 2514600"/>
                <a:gd name="connsiteX5" fmla="*/ 155396 w 2514600"/>
                <a:gd name="connsiteY5" fmla="*/ 651815 h 2514600"/>
                <a:gd name="connsiteX0" fmla="*/ 0 w 2360811"/>
                <a:gd name="connsiteY0" fmla="*/ 755545 h 2720678"/>
                <a:gd name="connsiteX1" fmla="*/ 1416166 w 2360811"/>
                <a:gd name="connsiteY1" fmla="*/ 143638 h 2720678"/>
                <a:gd name="connsiteX2" fmla="*/ 2359199 w 2360811"/>
                <a:gd name="connsiteY2" fmla="*/ 1364558 h 2720678"/>
                <a:gd name="connsiteX3" fmla="*/ 1409328 w 2360811"/>
                <a:gd name="connsiteY3" fmla="*/ 2580166 h 2720678"/>
                <a:gd name="connsiteX4" fmla="*/ 88059 w 2360811"/>
                <a:gd name="connsiteY4" fmla="*/ 2051760 h 2720678"/>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811" h="2682000">
                  <a:moveTo>
                    <a:pt x="0" y="755545"/>
                  </a:moveTo>
                  <a:cubicBezTo>
                    <a:pt x="276744" y="251906"/>
                    <a:pt x="859742" y="0"/>
                    <a:pt x="1416166" y="143638"/>
                  </a:cubicBezTo>
                  <a:cubicBezTo>
                    <a:pt x="1972590" y="287276"/>
                    <a:pt x="2360811" y="789896"/>
                    <a:pt x="2359199" y="1364558"/>
                  </a:cubicBezTo>
                  <a:cubicBezTo>
                    <a:pt x="2357586" y="1939221"/>
                    <a:pt x="1800551" y="2478332"/>
                    <a:pt x="1409328" y="2580166"/>
                  </a:cubicBezTo>
                  <a:cubicBezTo>
                    <a:pt x="1018105" y="2682000"/>
                    <a:pt x="334032" y="2541704"/>
                    <a:pt x="11859" y="1975560"/>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78" name="Freeform 77"/>
            <p:cNvSpPr/>
            <p:nvPr/>
          </p:nvSpPr>
          <p:spPr>
            <a:xfrm>
              <a:off x="5193586" y="1929335"/>
              <a:ext cx="1270716" cy="1270716"/>
            </a:xfrm>
            <a:custGeom>
              <a:avLst/>
              <a:gdLst>
                <a:gd name="connsiteX0" fmla="*/ 0 w 1270716"/>
                <a:gd name="connsiteY0" fmla="*/ 635358 h 1270716"/>
                <a:gd name="connsiteX1" fmla="*/ 186093 w 1270716"/>
                <a:gd name="connsiteY1" fmla="*/ 186092 h 1270716"/>
                <a:gd name="connsiteX2" fmla="*/ 635359 w 1270716"/>
                <a:gd name="connsiteY2" fmla="*/ 1 h 1270716"/>
                <a:gd name="connsiteX3" fmla="*/ 1084625 w 1270716"/>
                <a:gd name="connsiteY3" fmla="*/ 186094 h 1270716"/>
                <a:gd name="connsiteX4" fmla="*/ 1270716 w 1270716"/>
                <a:gd name="connsiteY4" fmla="*/ 635360 h 1270716"/>
                <a:gd name="connsiteX5" fmla="*/ 1084624 w 1270716"/>
                <a:gd name="connsiteY5" fmla="*/ 1084626 h 1270716"/>
                <a:gd name="connsiteX6" fmla="*/ 635358 w 1270716"/>
                <a:gd name="connsiteY6" fmla="*/ 1270718 h 1270716"/>
                <a:gd name="connsiteX7" fmla="*/ 186092 w 1270716"/>
                <a:gd name="connsiteY7" fmla="*/ 1084626 h 1270716"/>
                <a:gd name="connsiteX8" fmla="*/ 0 w 1270716"/>
                <a:gd name="connsiteY8" fmla="*/ 635360 h 1270716"/>
                <a:gd name="connsiteX9" fmla="*/ 0 w 1270716"/>
                <a:gd name="connsiteY9" fmla="*/ 635358 h 12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16" h="1270716">
                  <a:moveTo>
                    <a:pt x="0" y="635358"/>
                  </a:moveTo>
                  <a:cubicBezTo>
                    <a:pt x="0" y="466851"/>
                    <a:pt x="66940" y="305245"/>
                    <a:pt x="186093" y="186092"/>
                  </a:cubicBezTo>
                  <a:cubicBezTo>
                    <a:pt x="305246" y="66939"/>
                    <a:pt x="466852" y="0"/>
                    <a:pt x="635359" y="1"/>
                  </a:cubicBezTo>
                  <a:cubicBezTo>
                    <a:pt x="803866" y="1"/>
                    <a:pt x="965472" y="66941"/>
                    <a:pt x="1084625" y="186094"/>
                  </a:cubicBezTo>
                  <a:cubicBezTo>
                    <a:pt x="1203778" y="305247"/>
                    <a:pt x="1270717" y="466853"/>
                    <a:pt x="1270716" y="635360"/>
                  </a:cubicBezTo>
                  <a:cubicBezTo>
                    <a:pt x="1270716" y="803867"/>
                    <a:pt x="1203777" y="965473"/>
                    <a:pt x="1084624" y="1084626"/>
                  </a:cubicBezTo>
                  <a:cubicBezTo>
                    <a:pt x="965471" y="1203779"/>
                    <a:pt x="803865" y="1270718"/>
                    <a:pt x="635358" y="1270718"/>
                  </a:cubicBezTo>
                  <a:cubicBezTo>
                    <a:pt x="466851" y="1270718"/>
                    <a:pt x="305245" y="1203778"/>
                    <a:pt x="186092" y="1084626"/>
                  </a:cubicBezTo>
                  <a:cubicBezTo>
                    <a:pt x="66939" y="965473"/>
                    <a:pt x="0" y="803867"/>
                    <a:pt x="0" y="635360"/>
                  </a:cubicBezTo>
                  <a:lnTo>
                    <a:pt x="0" y="635358"/>
                  </a:lnTo>
                  <a:close/>
                </a:path>
              </a:pathLst>
            </a:cu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81" name="Freeform 80"/>
            <p:cNvSpPr/>
            <p:nvPr/>
          </p:nvSpPr>
          <p:spPr>
            <a:xfrm>
              <a:off x="5513251" y="1268101"/>
              <a:ext cx="2273745" cy="2554429"/>
            </a:xfrm>
            <a:custGeom>
              <a:avLst/>
              <a:gdLst>
                <a:gd name="connsiteX0" fmla="*/ 148366 w 2400837"/>
                <a:gd name="connsiteY0" fmla="*/ 622327 h 2400837"/>
                <a:gd name="connsiteX1" fmla="*/ 1500464 w 2400837"/>
                <a:gd name="connsiteY1" fmla="*/ 38103 h 2400837"/>
                <a:gd name="connsiteX2" fmla="*/ 2400833 w 2400837"/>
                <a:gd name="connsiteY2" fmla="*/ 1203788 h 2400837"/>
                <a:gd name="connsiteX3" fmla="*/ 1493935 w 2400837"/>
                <a:gd name="connsiteY3" fmla="*/ 2364401 h 2400837"/>
                <a:gd name="connsiteX4" fmla="*/ 145138 w 2400837"/>
                <a:gd name="connsiteY4" fmla="*/ 1772597 h 2400837"/>
                <a:gd name="connsiteX5" fmla="*/ 148366 w 2400837"/>
                <a:gd name="connsiteY5" fmla="*/ 622327 h 2400837"/>
                <a:gd name="connsiteX0" fmla="*/ 0 w 2254007"/>
                <a:gd name="connsiteY0" fmla="*/ 721363 h 2597592"/>
                <a:gd name="connsiteX1" fmla="*/ 1352098 w 2254007"/>
                <a:gd name="connsiteY1" fmla="*/ 137139 h 2597592"/>
                <a:gd name="connsiteX2" fmla="*/ 2252467 w 2254007"/>
                <a:gd name="connsiteY2" fmla="*/ 1302824 h 2597592"/>
                <a:gd name="connsiteX3" fmla="*/ 1345569 w 2254007"/>
                <a:gd name="connsiteY3" fmla="*/ 2463437 h 2597592"/>
                <a:gd name="connsiteX4" fmla="*/ 88212 w 2254007"/>
                <a:gd name="connsiteY4" fmla="*/ 1963073 h 2597592"/>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5" h="2554429">
                  <a:moveTo>
                    <a:pt x="19738" y="721363"/>
                  </a:moveTo>
                  <a:cubicBezTo>
                    <a:pt x="283962" y="240509"/>
                    <a:pt x="840585" y="0"/>
                    <a:pt x="1371836" y="137139"/>
                  </a:cubicBezTo>
                  <a:cubicBezTo>
                    <a:pt x="1903087" y="274278"/>
                    <a:pt x="2273745" y="754160"/>
                    <a:pt x="2272205" y="1302824"/>
                  </a:cubicBezTo>
                  <a:cubicBezTo>
                    <a:pt x="2270665" y="1851488"/>
                    <a:pt x="1744008" y="2372446"/>
                    <a:pt x="1365307" y="2463437"/>
                  </a:cubicBezTo>
                  <a:cubicBezTo>
                    <a:pt x="986606" y="2554429"/>
                    <a:pt x="290731" y="2411112"/>
                    <a:pt x="0" y="1848773"/>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84" name="Oval 83"/>
            <p:cNvSpPr/>
            <p:nvPr/>
          </p:nvSpPr>
          <p:spPr>
            <a:xfrm>
              <a:off x="5473702" y="1961980"/>
              <a:ext cx="418563" cy="12192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grpSp>
      <p:sp>
        <p:nvSpPr>
          <p:cNvPr id="90" name="Oval 89"/>
          <p:cNvSpPr/>
          <p:nvPr/>
        </p:nvSpPr>
        <p:spPr>
          <a:xfrm>
            <a:off x="7474224" y="3322993"/>
            <a:ext cx="126677" cy="131611"/>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3" name="Oval 92"/>
          <p:cNvSpPr/>
          <p:nvPr/>
        </p:nvSpPr>
        <p:spPr>
          <a:xfrm>
            <a:off x="2868682" y="2468701"/>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97" name="Oval 96"/>
          <p:cNvSpPr/>
          <p:nvPr/>
        </p:nvSpPr>
        <p:spPr>
          <a:xfrm>
            <a:off x="2868682" y="2861227"/>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98" name="Oval 97"/>
          <p:cNvSpPr/>
          <p:nvPr/>
        </p:nvSpPr>
        <p:spPr>
          <a:xfrm>
            <a:off x="2868682" y="3253736"/>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99" name="Oval 98"/>
          <p:cNvSpPr/>
          <p:nvPr/>
        </p:nvSpPr>
        <p:spPr>
          <a:xfrm>
            <a:off x="2868682" y="3646260"/>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100" name="Oval 99"/>
          <p:cNvSpPr/>
          <p:nvPr/>
        </p:nvSpPr>
        <p:spPr>
          <a:xfrm>
            <a:off x="2868682" y="4038805"/>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cxnSp>
        <p:nvCxnSpPr>
          <p:cNvPr id="101" name="Straight Arrow Connector 100"/>
          <p:cNvCxnSpPr/>
          <p:nvPr/>
        </p:nvCxnSpPr>
        <p:spPr>
          <a:xfrm rot="10800000">
            <a:off x="4442304" y="2778675"/>
            <a:ext cx="2974220" cy="455384"/>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03" name="Straight Arrow Connector 102"/>
          <p:cNvCxnSpPr/>
          <p:nvPr/>
        </p:nvCxnSpPr>
        <p:spPr>
          <a:xfrm rot="10800000">
            <a:off x="4450391" y="3123705"/>
            <a:ext cx="2966139" cy="199327"/>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04" name="Straight Arrow Connector 103"/>
          <p:cNvCxnSpPr>
            <a:stCxn id="81" idx="2"/>
          </p:cNvCxnSpPr>
          <p:nvPr/>
        </p:nvCxnSpPr>
        <p:spPr>
          <a:xfrm flipH="1" flipV="1">
            <a:off x="4458460" y="3430323"/>
            <a:ext cx="3026678" cy="12780"/>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05" name="Straight Arrow Connector 104"/>
          <p:cNvCxnSpPr/>
          <p:nvPr/>
        </p:nvCxnSpPr>
        <p:spPr>
          <a:xfrm rot="10800000" flipV="1">
            <a:off x="4458483" y="3626585"/>
            <a:ext cx="2958063" cy="133403"/>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07" name="Straight Arrow Connector 106"/>
          <p:cNvCxnSpPr/>
          <p:nvPr/>
        </p:nvCxnSpPr>
        <p:spPr>
          <a:xfrm rot="10800000" flipV="1">
            <a:off x="4450383" y="3234097"/>
            <a:ext cx="3036984" cy="870919"/>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30" name="Straight Connector 129"/>
          <p:cNvCxnSpPr/>
          <p:nvPr/>
        </p:nvCxnSpPr>
        <p:spPr>
          <a:xfrm rot="5400000">
            <a:off x="953193" y="3487758"/>
            <a:ext cx="2096307" cy="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93" idx="0"/>
          </p:cNvCxnSpPr>
          <p:nvPr/>
        </p:nvCxnSpPr>
        <p:spPr>
          <a:xfrm flipV="1">
            <a:off x="2002681" y="2468661"/>
            <a:ext cx="982304" cy="1901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93" idx="4"/>
          </p:cNvCxnSpPr>
          <p:nvPr/>
        </p:nvCxnSpPr>
        <p:spPr>
          <a:xfrm>
            <a:off x="1999987" y="2658792"/>
            <a:ext cx="984998" cy="1827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97" idx="0"/>
          </p:cNvCxnSpPr>
          <p:nvPr/>
        </p:nvCxnSpPr>
        <p:spPr>
          <a:xfrm flipV="1">
            <a:off x="1999987" y="2861227"/>
            <a:ext cx="984998" cy="201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97" idx="4"/>
          </p:cNvCxnSpPr>
          <p:nvPr/>
        </p:nvCxnSpPr>
        <p:spPr>
          <a:xfrm>
            <a:off x="2002681" y="3062331"/>
            <a:ext cx="982304" cy="171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98" idx="0"/>
          </p:cNvCxnSpPr>
          <p:nvPr/>
        </p:nvCxnSpPr>
        <p:spPr>
          <a:xfrm flipV="1">
            <a:off x="1999987" y="3253713"/>
            <a:ext cx="984998" cy="167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98" idx="4"/>
          </p:cNvCxnSpPr>
          <p:nvPr/>
        </p:nvCxnSpPr>
        <p:spPr>
          <a:xfrm>
            <a:off x="2002681" y="3420869"/>
            <a:ext cx="982304" cy="205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endCxn id="99" idx="0"/>
          </p:cNvCxnSpPr>
          <p:nvPr/>
        </p:nvCxnSpPr>
        <p:spPr>
          <a:xfrm flipV="1">
            <a:off x="2002681" y="3646239"/>
            <a:ext cx="982304" cy="201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endCxn id="99" idx="4"/>
          </p:cNvCxnSpPr>
          <p:nvPr/>
        </p:nvCxnSpPr>
        <p:spPr>
          <a:xfrm>
            <a:off x="1999987" y="3847423"/>
            <a:ext cx="984998" cy="1717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a:endCxn id="100" idx="0"/>
          </p:cNvCxnSpPr>
          <p:nvPr/>
        </p:nvCxnSpPr>
        <p:spPr>
          <a:xfrm flipV="1">
            <a:off x="1999987" y="4038767"/>
            <a:ext cx="984998" cy="196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a:endCxn id="100" idx="4"/>
          </p:cNvCxnSpPr>
          <p:nvPr/>
        </p:nvCxnSpPr>
        <p:spPr>
          <a:xfrm>
            <a:off x="1999987" y="4239907"/>
            <a:ext cx="984998" cy="171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endCxn id="93" idx="2"/>
          </p:cNvCxnSpPr>
          <p:nvPr/>
        </p:nvCxnSpPr>
        <p:spPr>
          <a:xfrm flipV="1">
            <a:off x="1999987" y="2655137"/>
            <a:ext cx="868672" cy="3695"/>
          </a:xfrm>
          <a:prstGeom prst="line">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42" name="Straight Connector 141"/>
          <p:cNvCxnSpPr>
            <a:endCxn id="97" idx="2"/>
          </p:cNvCxnSpPr>
          <p:nvPr/>
        </p:nvCxnSpPr>
        <p:spPr>
          <a:xfrm flipV="1">
            <a:off x="1999987" y="3047625"/>
            <a:ext cx="868672" cy="14707"/>
          </a:xfrm>
          <a:prstGeom prst="line">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43" name="Straight Connector 142"/>
          <p:cNvCxnSpPr>
            <a:endCxn id="98" idx="2"/>
          </p:cNvCxnSpPr>
          <p:nvPr/>
        </p:nvCxnSpPr>
        <p:spPr>
          <a:xfrm>
            <a:off x="1999987" y="3420872"/>
            <a:ext cx="868672" cy="19277"/>
          </a:xfrm>
          <a:prstGeom prst="line">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44" name="Straight Connector 143"/>
          <p:cNvCxnSpPr>
            <a:endCxn id="99" idx="2"/>
          </p:cNvCxnSpPr>
          <p:nvPr/>
        </p:nvCxnSpPr>
        <p:spPr>
          <a:xfrm flipV="1">
            <a:off x="2002681" y="3832675"/>
            <a:ext cx="865978" cy="14708"/>
          </a:xfrm>
          <a:prstGeom prst="line">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45" name="Straight Connector 144"/>
          <p:cNvCxnSpPr>
            <a:endCxn id="100" idx="2"/>
          </p:cNvCxnSpPr>
          <p:nvPr/>
        </p:nvCxnSpPr>
        <p:spPr>
          <a:xfrm flipV="1">
            <a:off x="2002681" y="4225200"/>
            <a:ext cx="865978" cy="10109"/>
          </a:xfrm>
          <a:prstGeom prst="line">
            <a:avLst/>
          </a:prstGeom>
          <a:ln w="12700">
            <a:prstDash val="dash"/>
            <a:tailEnd type="arrow"/>
          </a:ln>
        </p:spPr>
        <p:style>
          <a:lnRef idx="1">
            <a:schemeClr val="accent2"/>
          </a:lnRef>
          <a:fillRef idx="0">
            <a:schemeClr val="accent2"/>
          </a:fillRef>
          <a:effectRef idx="0">
            <a:schemeClr val="accent2"/>
          </a:effectRef>
          <a:fontRef idx="minor">
            <a:schemeClr val="tx1"/>
          </a:fontRef>
        </p:style>
      </p:cxnSp>
      <p:sp>
        <p:nvSpPr>
          <p:cNvPr id="146" name="Oval 145"/>
          <p:cNvSpPr/>
          <p:nvPr/>
        </p:nvSpPr>
        <p:spPr>
          <a:xfrm>
            <a:off x="1972946" y="3805983"/>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47" name="Oval 146"/>
          <p:cNvSpPr/>
          <p:nvPr/>
        </p:nvSpPr>
        <p:spPr>
          <a:xfrm>
            <a:off x="1973625" y="3384332"/>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48" name="Oval 147"/>
          <p:cNvSpPr/>
          <p:nvPr/>
        </p:nvSpPr>
        <p:spPr>
          <a:xfrm>
            <a:off x="1972946" y="3025532"/>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49" name="Oval 148"/>
          <p:cNvSpPr/>
          <p:nvPr/>
        </p:nvSpPr>
        <p:spPr>
          <a:xfrm>
            <a:off x="1973625" y="2618296"/>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50" name="Oval 149"/>
          <p:cNvSpPr/>
          <p:nvPr/>
        </p:nvSpPr>
        <p:spPr>
          <a:xfrm>
            <a:off x="1973625" y="4196976"/>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1" name="Slide Number Placeholder 50"/>
          <p:cNvSpPr>
            <a:spLocks noGrp="1"/>
          </p:cNvSpPr>
          <p:nvPr>
            <p:ph type="sldNum" sz="quarter" idx="12"/>
          </p:nvPr>
        </p:nvSpPr>
        <p:spPr/>
        <p:txBody>
          <a:bodyPr/>
          <a:lstStyle/>
          <a:p>
            <a:fld id="{7A45F873-F85B-41C7-8DD9-8511988D5EEA}" type="slidenum">
              <a:rPr lang="en-US" smtClean="0"/>
              <a:pPr/>
              <a:t>37</a:t>
            </a:fld>
            <a:endParaRPr lang="en-US" dirty="0"/>
          </a:p>
        </p:txBody>
      </p:sp>
      <p:sp>
        <p:nvSpPr>
          <p:cNvPr id="52" name="Rectangle 51"/>
          <p:cNvSpPr/>
          <p:nvPr/>
        </p:nvSpPr>
        <p:spPr>
          <a:xfrm>
            <a:off x="0" y="2541405"/>
            <a:ext cx="1676400" cy="1782907"/>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53" name="Oval 52"/>
          <p:cNvSpPr/>
          <p:nvPr/>
        </p:nvSpPr>
        <p:spPr>
          <a:xfrm>
            <a:off x="1931" y="2589447"/>
            <a:ext cx="1613890" cy="1676528"/>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54" name="Oval 53"/>
          <p:cNvSpPr/>
          <p:nvPr/>
        </p:nvSpPr>
        <p:spPr>
          <a:xfrm>
            <a:off x="151739"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5" name="Oval 54"/>
          <p:cNvSpPr/>
          <p:nvPr/>
        </p:nvSpPr>
        <p:spPr>
          <a:xfrm>
            <a:off x="152413" y="33843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6" name="Oval 55"/>
          <p:cNvSpPr/>
          <p:nvPr/>
        </p:nvSpPr>
        <p:spPr>
          <a:xfrm>
            <a:off x="151739"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7" name="Oval 56"/>
          <p:cNvSpPr/>
          <p:nvPr/>
        </p:nvSpPr>
        <p:spPr>
          <a:xfrm>
            <a:off x="456542"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8" name="Oval 57"/>
          <p:cNvSpPr/>
          <p:nvPr/>
        </p:nvSpPr>
        <p:spPr>
          <a:xfrm>
            <a:off x="457207" y="33843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9" name="Oval 58"/>
          <p:cNvSpPr/>
          <p:nvPr/>
        </p:nvSpPr>
        <p:spPr>
          <a:xfrm>
            <a:off x="456542"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0" name="Oval 59"/>
          <p:cNvSpPr/>
          <p:nvPr/>
        </p:nvSpPr>
        <p:spPr>
          <a:xfrm>
            <a:off x="457207" y="261829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2" name="Oval 61"/>
          <p:cNvSpPr/>
          <p:nvPr/>
        </p:nvSpPr>
        <p:spPr>
          <a:xfrm>
            <a:off x="457207" y="419697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5" name="Oval 64"/>
          <p:cNvSpPr/>
          <p:nvPr/>
        </p:nvSpPr>
        <p:spPr>
          <a:xfrm>
            <a:off x="761335"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7" name="Oval 66"/>
          <p:cNvSpPr/>
          <p:nvPr/>
        </p:nvSpPr>
        <p:spPr>
          <a:xfrm>
            <a:off x="762009" y="33843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9" name="Oval 68"/>
          <p:cNvSpPr/>
          <p:nvPr/>
        </p:nvSpPr>
        <p:spPr>
          <a:xfrm>
            <a:off x="761335"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0" name="Oval 69"/>
          <p:cNvSpPr/>
          <p:nvPr/>
        </p:nvSpPr>
        <p:spPr>
          <a:xfrm>
            <a:off x="762009" y="261829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1" name="Oval 70"/>
          <p:cNvSpPr/>
          <p:nvPr/>
        </p:nvSpPr>
        <p:spPr>
          <a:xfrm>
            <a:off x="762009" y="419697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2" name="Oval 71"/>
          <p:cNvSpPr/>
          <p:nvPr/>
        </p:nvSpPr>
        <p:spPr>
          <a:xfrm>
            <a:off x="1066194"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3" name="Oval 72"/>
          <p:cNvSpPr/>
          <p:nvPr/>
        </p:nvSpPr>
        <p:spPr>
          <a:xfrm>
            <a:off x="1066860" y="33843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4" name="Oval 73"/>
          <p:cNvSpPr/>
          <p:nvPr/>
        </p:nvSpPr>
        <p:spPr>
          <a:xfrm>
            <a:off x="1066194"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6" name="Oval 75"/>
          <p:cNvSpPr/>
          <p:nvPr/>
        </p:nvSpPr>
        <p:spPr>
          <a:xfrm>
            <a:off x="1066860" y="261829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7" name="Oval 76"/>
          <p:cNvSpPr/>
          <p:nvPr/>
        </p:nvSpPr>
        <p:spPr>
          <a:xfrm>
            <a:off x="1066860" y="419697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9" name="Oval 78"/>
          <p:cNvSpPr/>
          <p:nvPr/>
        </p:nvSpPr>
        <p:spPr>
          <a:xfrm>
            <a:off x="1370934"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0" name="Oval 79"/>
          <p:cNvSpPr/>
          <p:nvPr/>
        </p:nvSpPr>
        <p:spPr>
          <a:xfrm>
            <a:off x="1371626" y="33843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2" name="Oval 81"/>
          <p:cNvSpPr/>
          <p:nvPr/>
        </p:nvSpPr>
        <p:spPr>
          <a:xfrm>
            <a:off x="1370934"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3" name="TextBox 7"/>
          <p:cNvSpPr txBox="1">
            <a:spLocks noChangeArrowheads="1"/>
          </p:cNvSpPr>
          <p:nvPr/>
        </p:nvSpPr>
        <p:spPr bwMode="auto">
          <a:xfrm>
            <a:off x="147111" y="1916668"/>
            <a:ext cx="2191754" cy="369332"/>
          </a:xfrm>
          <a:prstGeom prst="rect">
            <a:avLst/>
          </a:prstGeom>
          <a:noFill/>
          <a:ln w="9525">
            <a:noFill/>
            <a:miter lim="800000"/>
            <a:headEnd/>
            <a:tailEnd/>
          </a:ln>
        </p:spPr>
        <p:txBody>
          <a:bodyPr wrap="none" anchor="ctr">
            <a:spAutoFit/>
          </a:bodyPr>
          <a:lstStyle/>
          <a:p>
            <a:pPr algn="ctr"/>
            <a:r>
              <a:rPr lang="en-US" sz="1800" b="1" dirty="0">
                <a:solidFill>
                  <a:srgbClr val="FF0000"/>
                </a:solidFill>
                <a:latin typeface="Calibri"/>
                <a:ea typeface="ＭＳ Ｐゴシック" charset="-128"/>
              </a:rPr>
              <a:t>Spot Diagram on LCD</a:t>
            </a:r>
          </a:p>
        </p:txBody>
      </p:sp>
      <p:sp>
        <p:nvSpPr>
          <p:cNvPr id="88" name="TextBox 87"/>
          <p:cNvSpPr txBox="1"/>
          <p:nvPr/>
        </p:nvSpPr>
        <p:spPr>
          <a:xfrm>
            <a:off x="1549401" y="4622088"/>
            <a:ext cx="904050" cy="923330"/>
          </a:xfrm>
          <a:prstGeom prst="rect">
            <a:avLst/>
          </a:prstGeom>
          <a:noFill/>
        </p:spPr>
        <p:txBody>
          <a:bodyPr wrap="square" rtlCol="0">
            <a:spAutoFit/>
          </a:bodyPr>
          <a:lstStyle/>
          <a:p>
            <a:pPr algn="ctr"/>
            <a:r>
              <a:rPr lang="en-US" sz="1800" b="1" dirty="0">
                <a:solidFill>
                  <a:prstClr val="black"/>
                </a:solidFill>
                <a:latin typeface="Calibri"/>
                <a:ea typeface="ＭＳ Ｐゴシック" charset="-128"/>
              </a:rPr>
              <a:t>Cell Phone Display</a:t>
            </a:r>
            <a:endParaRPr lang="en-US" sz="1800" b="1" dirty="0">
              <a:solidFill>
                <a:prstClr val="black"/>
              </a:solidFill>
              <a:latin typeface="Calibri"/>
              <a:ea typeface="ＭＳ Ｐゴシック" charset="-128"/>
            </a:endParaRPr>
          </a:p>
        </p:txBody>
      </p:sp>
      <p:sp>
        <p:nvSpPr>
          <p:cNvPr id="89" name="TextBox 88"/>
          <p:cNvSpPr txBox="1"/>
          <p:nvPr/>
        </p:nvSpPr>
        <p:spPr>
          <a:xfrm>
            <a:off x="2453451" y="4622129"/>
            <a:ext cx="904050" cy="646331"/>
          </a:xfrm>
          <a:prstGeom prst="rect">
            <a:avLst/>
          </a:prstGeom>
          <a:noFill/>
        </p:spPr>
        <p:txBody>
          <a:bodyPr wrap="square" rtlCol="0">
            <a:spAutoFit/>
          </a:bodyPr>
          <a:lstStyle/>
          <a:p>
            <a:pPr algn="ctr"/>
            <a:r>
              <a:rPr lang="en-US" sz="1800" dirty="0">
                <a:solidFill>
                  <a:prstClr val="black"/>
                </a:solidFill>
                <a:latin typeface="Calibri"/>
                <a:ea typeface="ＭＳ Ｐゴシック" charset="-128"/>
              </a:rPr>
              <a:t>Eye Piece</a:t>
            </a:r>
            <a:endParaRPr lang="en-US" sz="1800" dirty="0">
              <a:solidFill>
                <a:prstClr val="black"/>
              </a:solidFill>
              <a:latin typeface="Calibri"/>
              <a:ea typeface="ＭＳ Ｐゴシック" charset="-128"/>
            </a:endParaRPr>
          </a:p>
        </p:txBody>
      </p:sp>
      <p:grpSp>
        <p:nvGrpSpPr>
          <p:cNvPr id="3" name="Group 90"/>
          <p:cNvGrpSpPr/>
          <p:nvPr/>
        </p:nvGrpSpPr>
        <p:grpSpPr>
          <a:xfrm>
            <a:off x="6934200" y="4876841"/>
            <a:ext cx="2491740" cy="2506255"/>
            <a:chOff x="2057400" y="1219199"/>
            <a:chExt cx="4920729" cy="4800601"/>
          </a:xfrm>
        </p:grpSpPr>
        <p:sp>
          <p:nvSpPr>
            <p:cNvPr id="92" name="Rectangle 91"/>
            <p:cNvSpPr/>
            <p:nvPr/>
          </p:nvSpPr>
          <p:spPr>
            <a:xfrm>
              <a:off x="3429000" y="1524000"/>
              <a:ext cx="1371600" cy="762000"/>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94" name="Picture 93" descr="illustration.jpg"/>
            <p:cNvPicPr>
              <a:picLocks noChangeAspect="1"/>
            </p:cNvPicPr>
            <p:nvPr/>
          </p:nvPicPr>
          <p:blipFill>
            <a:blip r:embed="rId3"/>
            <a:srcRect b="20395"/>
            <a:stretch>
              <a:fillRect/>
            </a:stretch>
          </p:blipFill>
          <p:spPr>
            <a:xfrm>
              <a:off x="2057400" y="1219199"/>
              <a:ext cx="4920729" cy="4800601"/>
            </a:xfrm>
            <a:prstGeom prst="rect">
              <a:avLst/>
            </a:prstGeom>
            <a:ln>
              <a:solidFill>
                <a:schemeClr val="bg1">
                  <a:lumMod val="85000"/>
                </a:schemeClr>
              </a:solidFill>
            </a:ln>
          </p:spPr>
        </p:pic>
        <p:sp>
          <p:nvSpPr>
            <p:cNvPr id="106" name="Oval 105"/>
            <p:cNvSpPr/>
            <p:nvPr/>
          </p:nvSpPr>
          <p:spPr>
            <a:xfrm>
              <a:off x="5706503" y="1714499"/>
              <a:ext cx="139700" cy="152401"/>
            </a:xfrm>
            <a:prstGeom prst="ellipse">
              <a:avLst/>
            </a:prstGeom>
            <a:solidFill>
              <a:srgbClr val="C00000"/>
            </a:solidFill>
            <a:ln>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800">
                <a:solidFill>
                  <a:prstClr val="black"/>
                </a:solidFill>
              </a:endParaRPr>
            </a:p>
          </p:txBody>
        </p:sp>
        <p:sp>
          <p:nvSpPr>
            <p:cNvPr id="153" name="Oval 152"/>
            <p:cNvSpPr/>
            <p:nvPr/>
          </p:nvSpPr>
          <p:spPr>
            <a:xfrm>
              <a:off x="5518463" y="1629473"/>
              <a:ext cx="139700" cy="152401"/>
            </a:xfrm>
            <a:prstGeom prst="ellipse">
              <a:avLst/>
            </a:prstGeom>
            <a:solidFill>
              <a:srgbClr val="C00000"/>
            </a:solidFill>
            <a:ln>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800">
                <a:solidFill>
                  <a:prstClr val="black"/>
                </a:solidFill>
              </a:endParaRPr>
            </a:p>
          </p:txBody>
        </p:sp>
        <p:sp>
          <p:nvSpPr>
            <p:cNvPr id="154" name="Oval 153"/>
            <p:cNvSpPr/>
            <p:nvPr/>
          </p:nvSpPr>
          <p:spPr>
            <a:xfrm>
              <a:off x="5566803" y="1847150"/>
              <a:ext cx="139700" cy="152401"/>
            </a:xfrm>
            <a:prstGeom prst="ellipse">
              <a:avLst/>
            </a:prstGeom>
            <a:solidFill>
              <a:srgbClr val="C00000"/>
            </a:solidFill>
            <a:ln>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800">
                <a:solidFill>
                  <a:prstClr val="black"/>
                </a:solidFill>
              </a:endParaRPr>
            </a:p>
          </p:txBody>
        </p:sp>
        <p:sp>
          <p:nvSpPr>
            <p:cNvPr id="155" name="Oval 154"/>
            <p:cNvSpPr/>
            <p:nvPr/>
          </p:nvSpPr>
          <p:spPr>
            <a:xfrm>
              <a:off x="5846204" y="1638299"/>
              <a:ext cx="139700" cy="152401"/>
            </a:xfrm>
            <a:prstGeom prst="ellipse">
              <a:avLst/>
            </a:prstGeom>
            <a:solidFill>
              <a:srgbClr val="C00000"/>
            </a:solidFill>
            <a:ln>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800">
                <a:solidFill>
                  <a:prstClr val="black"/>
                </a:solidFill>
              </a:endParaRPr>
            </a:p>
          </p:txBody>
        </p:sp>
      </p:grpSp>
      <p:cxnSp>
        <p:nvCxnSpPr>
          <p:cNvPr id="85" name="Straight Arrow Connector 84"/>
          <p:cNvCxnSpPr/>
          <p:nvPr/>
        </p:nvCxnSpPr>
        <p:spPr>
          <a:xfrm rot="10800000" flipV="1">
            <a:off x="3165956" y="2658791"/>
            <a:ext cx="832047" cy="87012"/>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6" name="Straight Arrow Connector 85"/>
          <p:cNvCxnSpPr/>
          <p:nvPr/>
        </p:nvCxnSpPr>
        <p:spPr>
          <a:xfrm rot="10800000" flipV="1">
            <a:off x="3165955" y="3078565"/>
            <a:ext cx="832048" cy="4509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7" name="Straight Arrow Connector 86"/>
          <p:cNvCxnSpPr/>
          <p:nvPr/>
        </p:nvCxnSpPr>
        <p:spPr>
          <a:xfrm rot="10800000">
            <a:off x="3165955" y="3388800"/>
            <a:ext cx="823968" cy="3206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91" name="Straight Arrow Connector 90"/>
          <p:cNvCxnSpPr/>
          <p:nvPr/>
        </p:nvCxnSpPr>
        <p:spPr>
          <a:xfrm rot="10800000" flipV="1">
            <a:off x="3165955" y="3824418"/>
            <a:ext cx="823968" cy="5519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2" name="Straight Arrow Connector 101"/>
          <p:cNvCxnSpPr/>
          <p:nvPr/>
        </p:nvCxnSpPr>
        <p:spPr>
          <a:xfrm rot="10800000">
            <a:off x="3165975" y="4104992"/>
            <a:ext cx="823967" cy="9199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sp>
        <p:nvSpPr>
          <p:cNvPr id="110" name="Freeform 109"/>
          <p:cNvSpPr/>
          <p:nvPr/>
        </p:nvSpPr>
        <p:spPr>
          <a:xfrm>
            <a:off x="3165954" y="2511409"/>
            <a:ext cx="281860" cy="1780011"/>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113" name="Freeform 112"/>
          <p:cNvSpPr/>
          <p:nvPr/>
        </p:nvSpPr>
        <p:spPr>
          <a:xfrm>
            <a:off x="3234898" y="2481945"/>
            <a:ext cx="346502" cy="1926771"/>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121" name="Oval 120"/>
          <p:cNvSpPr/>
          <p:nvPr/>
        </p:nvSpPr>
        <p:spPr>
          <a:xfrm>
            <a:off x="7433823" y="3168253"/>
            <a:ext cx="126677" cy="131611"/>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22" name="Oval 121"/>
          <p:cNvSpPr/>
          <p:nvPr/>
        </p:nvSpPr>
        <p:spPr>
          <a:xfrm>
            <a:off x="7433823" y="3580433"/>
            <a:ext cx="126677" cy="131611"/>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23" name="Oval 122"/>
          <p:cNvSpPr/>
          <p:nvPr/>
        </p:nvSpPr>
        <p:spPr>
          <a:xfrm>
            <a:off x="7244471" y="534745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24" name="Oval 123"/>
          <p:cNvSpPr/>
          <p:nvPr/>
        </p:nvSpPr>
        <p:spPr>
          <a:xfrm>
            <a:off x="7244471" y="505223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25" name="Oval 124"/>
          <p:cNvSpPr/>
          <p:nvPr/>
        </p:nvSpPr>
        <p:spPr>
          <a:xfrm>
            <a:off x="7239020" y="520463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26" name="Oval 125"/>
          <p:cNvSpPr/>
          <p:nvPr/>
        </p:nvSpPr>
        <p:spPr>
          <a:xfrm>
            <a:off x="7408947" y="534745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27" name="Oval 126"/>
          <p:cNvSpPr/>
          <p:nvPr/>
        </p:nvSpPr>
        <p:spPr>
          <a:xfrm>
            <a:off x="7408947" y="505223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28" name="Oval 127"/>
          <p:cNvSpPr/>
          <p:nvPr/>
        </p:nvSpPr>
        <p:spPr>
          <a:xfrm>
            <a:off x="7055423" y="534745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29" name="Oval 128"/>
          <p:cNvSpPr/>
          <p:nvPr/>
        </p:nvSpPr>
        <p:spPr>
          <a:xfrm>
            <a:off x="7055423" y="505223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51" name="Oval 150"/>
          <p:cNvSpPr/>
          <p:nvPr/>
        </p:nvSpPr>
        <p:spPr>
          <a:xfrm>
            <a:off x="7416628" y="520463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52" name="Oval 151"/>
          <p:cNvSpPr/>
          <p:nvPr/>
        </p:nvSpPr>
        <p:spPr>
          <a:xfrm>
            <a:off x="7068857" y="520463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5846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wipe(left)">
                                      <p:cBhvr>
                                        <p:cTn id="7" dur="500"/>
                                        <p:tgtEl>
                                          <p:spTgt spid="101"/>
                                        </p:tgtEl>
                                      </p:cBhvr>
                                    </p:animEffect>
                                  </p:childTnLst>
                                </p:cTn>
                              </p:par>
                              <p:par>
                                <p:cTn id="8" presetID="22" presetClass="entr" presetSubtype="8"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left)">
                                      <p:cBhvr>
                                        <p:cTn id="10" dur="500"/>
                                        <p:tgtEl>
                                          <p:spTgt spid="103"/>
                                        </p:tgtEl>
                                      </p:cBhvr>
                                    </p:animEffect>
                                  </p:childTnLst>
                                </p:cTn>
                              </p:par>
                              <p:par>
                                <p:cTn id="11" presetID="22" presetClass="entr" presetSubtype="8"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wipe(left)">
                                      <p:cBhvr>
                                        <p:cTn id="13" dur="500"/>
                                        <p:tgtEl>
                                          <p:spTgt spid="104"/>
                                        </p:tgtEl>
                                      </p:cBhvr>
                                    </p:animEffect>
                                  </p:childTnLst>
                                </p:cTn>
                              </p:par>
                              <p:par>
                                <p:cTn id="14" presetID="22" presetClass="entr" presetSubtype="8" fill="hold" nodeType="withEffect">
                                  <p:stCondLst>
                                    <p:cond delay="0"/>
                                  </p:stCondLst>
                                  <p:childTnLst>
                                    <p:set>
                                      <p:cBhvr>
                                        <p:cTn id="15" dur="1" fill="hold">
                                          <p:stCondLst>
                                            <p:cond delay="0"/>
                                          </p:stCondLst>
                                        </p:cTn>
                                        <p:tgtEl>
                                          <p:spTgt spid="105"/>
                                        </p:tgtEl>
                                        <p:attrNameLst>
                                          <p:attrName>style.visibility</p:attrName>
                                        </p:attrNameLst>
                                      </p:cBhvr>
                                      <p:to>
                                        <p:strVal val="visible"/>
                                      </p:to>
                                    </p:set>
                                    <p:animEffect transition="in" filter="wipe(left)">
                                      <p:cBhvr>
                                        <p:cTn id="16" dur="500"/>
                                        <p:tgtEl>
                                          <p:spTgt spid="105"/>
                                        </p:tgtEl>
                                      </p:cBhvr>
                                    </p:animEffect>
                                  </p:childTnLst>
                                </p:cTn>
                              </p:par>
                              <p:par>
                                <p:cTn id="17" presetID="22" presetClass="entr" presetSubtype="8" fill="hold" nodeType="with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wipe(left)">
                                      <p:cBhvr>
                                        <p:cTn id="19" dur="500"/>
                                        <p:tgtEl>
                                          <p:spTgt spid="10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wipe(left)">
                                      <p:cBhvr>
                                        <p:cTn id="23" dur="500"/>
                                        <p:tgtEl>
                                          <p:spTgt spid="90"/>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21"/>
                                        </p:tgtEl>
                                        <p:attrNameLst>
                                          <p:attrName>style.visibility</p:attrName>
                                        </p:attrNameLst>
                                      </p:cBhvr>
                                      <p:to>
                                        <p:strVal val="visible"/>
                                      </p:to>
                                    </p:set>
                                    <p:animEffect transition="in" filter="wipe(left)">
                                      <p:cBhvr>
                                        <p:cTn id="27" dur="500"/>
                                        <p:tgtEl>
                                          <p:spTgt spid="121"/>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22"/>
                                        </p:tgtEl>
                                        <p:attrNameLst>
                                          <p:attrName>style.visibility</p:attrName>
                                        </p:attrNameLst>
                                      </p:cBhvr>
                                      <p:to>
                                        <p:strVal val="visible"/>
                                      </p:to>
                                    </p:set>
                                    <p:animEffect transition="in" filter="wipe(left)">
                                      <p:cBhvr>
                                        <p:cTn id="31"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21" grpId="0" animBg="1"/>
      <p:bldP spid="1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2"/>
          <p:cNvGrpSpPr/>
          <p:nvPr/>
        </p:nvGrpSpPr>
        <p:grpSpPr>
          <a:xfrm>
            <a:off x="3605282" y="1600201"/>
            <a:ext cx="3955212" cy="3616427"/>
            <a:chOff x="5105402" y="1204200"/>
            <a:chExt cx="2732107" cy="2682000"/>
          </a:xfrm>
        </p:grpSpPr>
        <p:sp>
          <p:nvSpPr>
            <p:cNvPr id="64" name="Oval 63"/>
            <p:cNvSpPr/>
            <p:nvPr/>
          </p:nvSpPr>
          <p:spPr>
            <a:xfrm>
              <a:off x="5105402" y="1879967"/>
              <a:ext cx="1371600" cy="13716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75" name="Freeform 74"/>
            <p:cNvSpPr/>
            <p:nvPr/>
          </p:nvSpPr>
          <p:spPr>
            <a:xfrm>
              <a:off x="5476698" y="1204200"/>
              <a:ext cx="2360811" cy="2682000"/>
            </a:xfrm>
            <a:custGeom>
              <a:avLst/>
              <a:gdLst>
                <a:gd name="connsiteX0" fmla="*/ 155396 w 2514600"/>
                <a:gd name="connsiteY0" fmla="*/ 651815 h 2514600"/>
                <a:gd name="connsiteX1" fmla="*/ 1571562 w 2514600"/>
                <a:gd name="connsiteY1" fmla="*/ 39908 h 2514600"/>
                <a:gd name="connsiteX2" fmla="*/ 2514595 w 2514600"/>
                <a:gd name="connsiteY2" fmla="*/ 1260828 h 2514600"/>
                <a:gd name="connsiteX3" fmla="*/ 1564724 w 2514600"/>
                <a:gd name="connsiteY3" fmla="*/ 2476436 h 2514600"/>
                <a:gd name="connsiteX4" fmla="*/ 152015 w 2514600"/>
                <a:gd name="connsiteY4" fmla="*/ 1856590 h 2514600"/>
                <a:gd name="connsiteX5" fmla="*/ 155396 w 2514600"/>
                <a:gd name="connsiteY5" fmla="*/ 651815 h 2514600"/>
                <a:gd name="connsiteX0" fmla="*/ 0 w 2360811"/>
                <a:gd name="connsiteY0" fmla="*/ 755545 h 2720678"/>
                <a:gd name="connsiteX1" fmla="*/ 1416166 w 2360811"/>
                <a:gd name="connsiteY1" fmla="*/ 143638 h 2720678"/>
                <a:gd name="connsiteX2" fmla="*/ 2359199 w 2360811"/>
                <a:gd name="connsiteY2" fmla="*/ 1364558 h 2720678"/>
                <a:gd name="connsiteX3" fmla="*/ 1409328 w 2360811"/>
                <a:gd name="connsiteY3" fmla="*/ 2580166 h 2720678"/>
                <a:gd name="connsiteX4" fmla="*/ 88059 w 2360811"/>
                <a:gd name="connsiteY4" fmla="*/ 2051760 h 2720678"/>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811" h="2682000">
                  <a:moveTo>
                    <a:pt x="0" y="755545"/>
                  </a:moveTo>
                  <a:cubicBezTo>
                    <a:pt x="276744" y="251906"/>
                    <a:pt x="859742" y="0"/>
                    <a:pt x="1416166" y="143638"/>
                  </a:cubicBezTo>
                  <a:cubicBezTo>
                    <a:pt x="1972590" y="287276"/>
                    <a:pt x="2360811" y="789896"/>
                    <a:pt x="2359199" y="1364558"/>
                  </a:cubicBezTo>
                  <a:cubicBezTo>
                    <a:pt x="2357586" y="1939221"/>
                    <a:pt x="1800551" y="2478332"/>
                    <a:pt x="1409328" y="2580166"/>
                  </a:cubicBezTo>
                  <a:cubicBezTo>
                    <a:pt x="1018105" y="2682000"/>
                    <a:pt x="334032" y="2541704"/>
                    <a:pt x="11859" y="1975560"/>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78" name="Freeform 77"/>
            <p:cNvSpPr/>
            <p:nvPr/>
          </p:nvSpPr>
          <p:spPr>
            <a:xfrm>
              <a:off x="5193586" y="1929335"/>
              <a:ext cx="1270716" cy="1270716"/>
            </a:xfrm>
            <a:custGeom>
              <a:avLst/>
              <a:gdLst>
                <a:gd name="connsiteX0" fmla="*/ 0 w 1270716"/>
                <a:gd name="connsiteY0" fmla="*/ 635358 h 1270716"/>
                <a:gd name="connsiteX1" fmla="*/ 186093 w 1270716"/>
                <a:gd name="connsiteY1" fmla="*/ 186092 h 1270716"/>
                <a:gd name="connsiteX2" fmla="*/ 635359 w 1270716"/>
                <a:gd name="connsiteY2" fmla="*/ 1 h 1270716"/>
                <a:gd name="connsiteX3" fmla="*/ 1084625 w 1270716"/>
                <a:gd name="connsiteY3" fmla="*/ 186094 h 1270716"/>
                <a:gd name="connsiteX4" fmla="*/ 1270716 w 1270716"/>
                <a:gd name="connsiteY4" fmla="*/ 635360 h 1270716"/>
                <a:gd name="connsiteX5" fmla="*/ 1084624 w 1270716"/>
                <a:gd name="connsiteY5" fmla="*/ 1084626 h 1270716"/>
                <a:gd name="connsiteX6" fmla="*/ 635358 w 1270716"/>
                <a:gd name="connsiteY6" fmla="*/ 1270718 h 1270716"/>
                <a:gd name="connsiteX7" fmla="*/ 186092 w 1270716"/>
                <a:gd name="connsiteY7" fmla="*/ 1084626 h 1270716"/>
                <a:gd name="connsiteX8" fmla="*/ 0 w 1270716"/>
                <a:gd name="connsiteY8" fmla="*/ 635360 h 1270716"/>
                <a:gd name="connsiteX9" fmla="*/ 0 w 1270716"/>
                <a:gd name="connsiteY9" fmla="*/ 635358 h 12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16" h="1270716">
                  <a:moveTo>
                    <a:pt x="0" y="635358"/>
                  </a:moveTo>
                  <a:cubicBezTo>
                    <a:pt x="0" y="466851"/>
                    <a:pt x="66940" y="305245"/>
                    <a:pt x="186093" y="186092"/>
                  </a:cubicBezTo>
                  <a:cubicBezTo>
                    <a:pt x="305246" y="66939"/>
                    <a:pt x="466852" y="0"/>
                    <a:pt x="635359" y="1"/>
                  </a:cubicBezTo>
                  <a:cubicBezTo>
                    <a:pt x="803866" y="1"/>
                    <a:pt x="965472" y="66941"/>
                    <a:pt x="1084625" y="186094"/>
                  </a:cubicBezTo>
                  <a:cubicBezTo>
                    <a:pt x="1203778" y="305247"/>
                    <a:pt x="1270717" y="466853"/>
                    <a:pt x="1270716" y="635360"/>
                  </a:cubicBezTo>
                  <a:cubicBezTo>
                    <a:pt x="1270716" y="803867"/>
                    <a:pt x="1203777" y="965473"/>
                    <a:pt x="1084624" y="1084626"/>
                  </a:cubicBezTo>
                  <a:cubicBezTo>
                    <a:pt x="965471" y="1203779"/>
                    <a:pt x="803865" y="1270718"/>
                    <a:pt x="635358" y="1270718"/>
                  </a:cubicBezTo>
                  <a:cubicBezTo>
                    <a:pt x="466851" y="1270718"/>
                    <a:pt x="305245" y="1203778"/>
                    <a:pt x="186092" y="1084626"/>
                  </a:cubicBezTo>
                  <a:cubicBezTo>
                    <a:pt x="66939" y="965473"/>
                    <a:pt x="0" y="803867"/>
                    <a:pt x="0" y="635360"/>
                  </a:cubicBezTo>
                  <a:lnTo>
                    <a:pt x="0" y="635358"/>
                  </a:lnTo>
                  <a:close/>
                </a:path>
              </a:pathLst>
            </a:cu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81" name="Freeform 80"/>
            <p:cNvSpPr/>
            <p:nvPr/>
          </p:nvSpPr>
          <p:spPr>
            <a:xfrm>
              <a:off x="5513251" y="1268101"/>
              <a:ext cx="2273745" cy="2554429"/>
            </a:xfrm>
            <a:custGeom>
              <a:avLst/>
              <a:gdLst>
                <a:gd name="connsiteX0" fmla="*/ 148366 w 2400837"/>
                <a:gd name="connsiteY0" fmla="*/ 622327 h 2400837"/>
                <a:gd name="connsiteX1" fmla="*/ 1500464 w 2400837"/>
                <a:gd name="connsiteY1" fmla="*/ 38103 h 2400837"/>
                <a:gd name="connsiteX2" fmla="*/ 2400833 w 2400837"/>
                <a:gd name="connsiteY2" fmla="*/ 1203788 h 2400837"/>
                <a:gd name="connsiteX3" fmla="*/ 1493935 w 2400837"/>
                <a:gd name="connsiteY3" fmla="*/ 2364401 h 2400837"/>
                <a:gd name="connsiteX4" fmla="*/ 145138 w 2400837"/>
                <a:gd name="connsiteY4" fmla="*/ 1772597 h 2400837"/>
                <a:gd name="connsiteX5" fmla="*/ 148366 w 2400837"/>
                <a:gd name="connsiteY5" fmla="*/ 622327 h 2400837"/>
                <a:gd name="connsiteX0" fmla="*/ 0 w 2254007"/>
                <a:gd name="connsiteY0" fmla="*/ 721363 h 2597592"/>
                <a:gd name="connsiteX1" fmla="*/ 1352098 w 2254007"/>
                <a:gd name="connsiteY1" fmla="*/ 137139 h 2597592"/>
                <a:gd name="connsiteX2" fmla="*/ 2252467 w 2254007"/>
                <a:gd name="connsiteY2" fmla="*/ 1302824 h 2597592"/>
                <a:gd name="connsiteX3" fmla="*/ 1345569 w 2254007"/>
                <a:gd name="connsiteY3" fmla="*/ 2463437 h 2597592"/>
                <a:gd name="connsiteX4" fmla="*/ 88212 w 2254007"/>
                <a:gd name="connsiteY4" fmla="*/ 1963073 h 2597592"/>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5" h="2554429">
                  <a:moveTo>
                    <a:pt x="19738" y="721363"/>
                  </a:moveTo>
                  <a:cubicBezTo>
                    <a:pt x="283962" y="240509"/>
                    <a:pt x="840585" y="0"/>
                    <a:pt x="1371836" y="137139"/>
                  </a:cubicBezTo>
                  <a:cubicBezTo>
                    <a:pt x="1903087" y="274278"/>
                    <a:pt x="2273745" y="754160"/>
                    <a:pt x="2272205" y="1302824"/>
                  </a:cubicBezTo>
                  <a:cubicBezTo>
                    <a:pt x="2270665" y="1851488"/>
                    <a:pt x="1744008" y="2372446"/>
                    <a:pt x="1365307" y="2463437"/>
                  </a:cubicBezTo>
                  <a:cubicBezTo>
                    <a:pt x="986606" y="2554429"/>
                    <a:pt x="290731" y="2411112"/>
                    <a:pt x="0" y="1848773"/>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84" name="Oval 83"/>
            <p:cNvSpPr/>
            <p:nvPr/>
          </p:nvSpPr>
          <p:spPr>
            <a:xfrm>
              <a:off x="5473702" y="1961980"/>
              <a:ext cx="510015" cy="12192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grpSp>
      <p:sp>
        <p:nvSpPr>
          <p:cNvPr id="90" name="Oval 89"/>
          <p:cNvSpPr/>
          <p:nvPr/>
        </p:nvSpPr>
        <p:spPr>
          <a:xfrm>
            <a:off x="7474224" y="3322993"/>
            <a:ext cx="126677" cy="131611"/>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3" name="Oval 92"/>
          <p:cNvSpPr/>
          <p:nvPr/>
        </p:nvSpPr>
        <p:spPr>
          <a:xfrm>
            <a:off x="2868682" y="2468701"/>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97" name="Oval 96"/>
          <p:cNvSpPr/>
          <p:nvPr/>
        </p:nvSpPr>
        <p:spPr>
          <a:xfrm>
            <a:off x="2868682" y="2861227"/>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98" name="Oval 97"/>
          <p:cNvSpPr/>
          <p:nvPr/>
        </p:nvSpPr>
        <p:spPr>
          <a:xfrm>
            <a:off x="2868682" y="3253736"/>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99" name="Oval 98"/>
          <p:cNvSpPr/>
          <p:nvPr/>
        </p:nvSpPr>
        <p:spPr>
          <a:xfrm>
            <a:off x="2868682" y="3646260"/>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100" name="Oval 99"/>
          <p:cNvSpPr/>
          <p:nvPr/>
        </p:nvSpPr>
        <p:spPr>
          <a:xfrm>
            <a:off x="2868682" y="4038805"/>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cxnSp>
        <p:nvCxnSpPr>
          <p:cNvPr id="101" name="Straight Arrow Connector 100"/>
          <p:cNvCxnSpPr>
            <a:stCxn id="90" idx="2"/>
          </p:cNvCxnSpPr>
          <p:nvPr/>
        </p:nvCxnSpPr>
        <p:spPr>
          <a:xfrm rot="10800000">
            <a:off x="4442321" y="2778710"/>
            <a:ext cx="3031909" cy="610127"/>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3" name="Straight Arrow Connector 102"/>
          <p:cNvCxnSpPr>
            <a:stCxn id="90" idx="2"/>
          </p:cNvCxnSpPr>
          <p:nvPr/>
        </p:nvCxnSpPr>
        <p:spPr>
          <a:xfrm rot="10800000">
            <a:off x="4450388" y="3123705"/>
            <a:ext cx="3023831" cy="265135"/>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4" name="Straight Arrow Connector 103"/>
          <p:cNvCxnSpPr>
            <a:stCxn id="90" idx="2"/>
          </p:cNvCxnSpPr>
          <p:nvPr/>
        </p:nvCxnSpPr>
        <p:spPr>
          <a:xfrm rot="10800000" flipV="1">
            <a:off x="4458460" y="3388835"/>
            <a:ext cx="3015754" cy="41527"/>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5" name="Straight Arrow Connector 104"/>
          <p:cNvCxnSpPr>
            <a:stCxn id="90" idx="2"/>
          </p:cNvCxnSpPr>
          <p:nvPr/>
        </p:nvCxnSpPr>
        <p:spPr>
          <a:xfrm rot="10800000" flipV="1">
            <a:off x="4458474" y="3388798"/>
            <a:ext cx="3015753" cy="371188"/>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7" name="Straight Arrow Connector 106"/>
          <p:cNvCxnSpPr>
            <a:stCxn id="90" idx="2"/>
          </p:cNvCxnSpPr>
          <p:nvPr/>
        </p:nvCxnSpPr>
        <p:spPr>
          <a:xfrm rot="10800000" flipV="1">
            <a:off x="4450388" y="3388796"/>
            <a:ext cx="3023831" cy="716181"/>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8" name="Straight Arrow Connector 107"/>
          <p:cNvCxnSpPr/>
          <p:nvPr/>
        </p:nvCxnSpPr>
        <p:spPr>
          <a:xfrm rot="10800000" flipV="1">
            <a:off x="3165956" y="2658791"/>
            <a:ext cx="832047" cy="87012"/>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9" name="Straight Arrow Connector 108"/>
          <p:cNvCxnSpPr/>
          <p:nvPr/>
        </p:nvCxnSpPr>
        <p:spPr>
          <a:xfrm rot="10800000" flipV="1">
            <a:off x="3165955" y="3078565"/>
            <a:ext cx="832048" cy="4509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1" name="Straight Arrow Connector 110"/>
          <p:cNvCxnSpPr/>
          <p:nvPr/>
        </p:nvCxnSpPr>
        <p:spPr>
          <a:xfrm rot="10800000">
            <a:off x="3165955" y="3388800"/>
            <a:ext cx="823968" cy="3206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p:nvPr/>
        </p:nvCxnSpPr>
        <p:spPr>
          <a:xfrm rot="10800000" flipV="1">
            <a:off x="3165955" y="3824418"/>
            <a:ext cx="823968" cy="5519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p:nvPr/>
        </p:nvCxnSpPr>
        <p:spPr>
          <a:xfrm rot="10800000">
            <a:off x="3165975" y="4104992"/>
            <a:ext cx="823967" cy="9199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30" name="Straight Connector 129"/>
          <p:cNvCxnSpPr/>
          <p:nvPr/>
        </p:nvCxnSpPr>
        <p:spPr>
          <a:xfrm rot="5400000">
            <a:off x="953193" y="3487758"/>
            <a:ext cx="2096307" cy="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93" idx="0"/>
          </p:cNvCxnSpPr>
          <p:nvPr/>
        </p:nvCxnSpPr>
        <p:spPr>
          <a:xfrm flipV="1">
            <a:off x="2000013" y="2468663"/>
            <a:ext cx="984999" cy="310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93" idx="4"/>
          </p:cNvCxnSpPr>
          <p:nvPr/>
        </p:nvCxnSpPr>
        <p:spPr>
          <a:xfrm>
            <a:off x="2000013" y="2778709"/>
            <a:ext cx="984999" cy="62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148" idx="2"/>
            <a:endCxn id="97" idx="0"/>
          </p:cNvCxnSpPr>
          <p:nvPr/>
        </p:nvCxnSpPr>
        <p:spPr>
          <a:xfrm rot="10800000" flipH="1">
            <a:off x="1972940" y="2861227"/>
            <a:ext cx="1012046" cy="302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148" idx="0"/>
            <a:endCxn id="97" idx="4"/>
          </p:cNvCxnSpPr>
          <p:nvPr/>
        </p:nvCxnSpPr>
        <p:spPr>
          <a:xfrm rot="16200000" flipH="1">
            <a:off x="2444723" y="2693835"/>
            <a:ext cx="107255" cy="9732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98" idx="0"/>
          </p:cNvCxnSpPr>
          <p:nvPr/>
        </p:nvCxnSpPr>
        <p:spPr>
          <a:xfrm flipV="1">
            <a:off x="1999987" y="3253713"/>
            <a:ext cx="984998" cy="167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98" idx="4"/>
          </p:cNvCxnSpPr>
          <p:nvPr/>
        </p:nvCxnSpPr>
        <p:spPr>
          <a:xfrm>
            <a:off x="2002681" y="3420869"/>
            <a:ext cx="982304" cy="205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146" idx="0"/>
            <a:endCxn id="99" idx="0"/>
          </p:cNvCxnSpPr>
          <p:nvPr/>
        </p:nvCxnSpPr>
        <p:spPr>
          <a:xfrm rot="5400000" flipH="1" flipV="1">
            <a:off x="2377069" y="3280904"/>
            <a:ext cx="242564" cy="9732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46" idx="1"/>
            <a:endCxn id="99" idx="4"/>
          </p:cNvCxnSpPr>
          <p:nvPr/>
        </p:nvCxnSpPr>
        <p:spPr>
          <a:xfrm rot="16200000" flipH="1">
            <a:off x="2424877" y="3459041"/>
            <a:ext cx="119528" cy="10006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50" idx="4"/>
            <a:endCxn id="100" idx="0"/>
          </p:cNvCxnSpPr>
          <p:nvPr/>
        </p:nvCxnSpPr>
        <p:spPr>
          <a:xfrm rot="5400000" flipH="1" flipV="1">
            <a:off x="2440237" y="3610985"/>
            <a:ext cx="116975" cy="972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50" idx="4"/>
            <a:endCxn id="100" idx="4"/>
          </p:cNvCxnSpPr>
          <p:nvPr/>
        </p:nvCxnSpPr>
        <p:spPr>
          <a:xfrm rot="16200000" flipH="1">
            <a:off x="2370735" y="3797424"/>
            <a:ext cx="255896" cy="972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endCxn id="93" idx="2"/>
          </p:cNvCxnSpPr>
          <p:nvPr/>
        </p:nvCxnSpPr>
        <p:spPr>
          <a:xfrm flipV="1">
            <a:off x="1999987" y="2655137"/>
            <a:ext cx="868672" cy="3695"/>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2" name="Straight Connector 141"/>
          <p:cNvCxnSpPr>
            <a:endCxn id="97" idx="2"/>
          </p:cNvCxnSpPr>
          <p:nvPr/>
        </p:nvCxnSpPr>
        <p:spPr>
          <a:xfrm flipV="1">
            <a:off x="1999987" y="3047625"/>
            <a:ext cx="868672" cy="14707"/>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3" name="Straight Connector 142"/>
          <p:cNvCxnSpPr>
            <a:endCxn id="98" idx="2"/>
          </p:cNvCxnSpPr>
          <p:nvPr/>
        </p:nvCxnSpPr>
        <p:spPr>
          <a:xfrm>
            <a:off x="1999987" y="3420872"/>
            <a:ext cx="868672" cy="19277"/>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4" name="Straight Connector 143"/>
          <p:cNvCxnSpPr>
            <a:endCxn id="99" idx="2"/>
          </p:cNvCxnSpPr>
          <p:nvPr/>
        </p:nvCxnSpPr>
        <p:spPr>
          <a:xfrm flipV="1">
            <a:off x="2002681" y="3832675"/>
            <a:ext cx="865978" cy="14708"/>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5" name="Straight Connector 144"/>
          <p:cNvCxnSpPr>
            <a:endCxn id="100" idx="2"/>
          </p:cNvCxnSpPr>
          <p:nvPr/>
        </p:nvCxnSpPr>
        <p:spPr>
          <a:xfrm flipV="1">
            <a:off x="2002681" y="4225200"/>
            <a:ext cx="865978" cy="10109"/>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sp>
        <p:nvSpPr>
          <p:cNvPr id="146" name="Oval 145"/>
          <p:cNvSpPr/>
          <p:nvPr/>
        </p:nvSpPr>
        <p:spPr>
          <a:xfrm>
            <a:off x="1972946" y="3888804"/>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47" name="Oval 146"/>
          <p:cNvSpPr/>
          <p:nvPr/>
        </p:nvSpPr>
        <p:spPr>
          <a:xfrm>
            <a:off x="1973625" y="3384332"/>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48" name="Oval 147"/>
          <p:cNvSpPr/>
          <p:nvPr/>
        </p:nvSpPr>
        <p:spPr>
          <a:xfrm>
            <a:off x="1972946" y="3126804"/>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49" name="Oval 148"/>
          <p:cNvSpPr/>
          <p:nvPr/>
        </p:nvSpPr>
        <p:spPr>
          <a:xfrm>
            <a:off x="1973625" y="2745804"/>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50" name="Oval 149"/>
          <p:cNvSpPr/>
          <p:nvPr/>
        </p:nvSpPr>
        <p:spPr>
          <a:xfrm>
            <a:off x="1973625" y="4082144"/>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0" name="Slide Number Placeholder 49"/>
          <p:cNvSpPr>
            <a:spLocks noGrp="1"/>
          </p:cNvSpPr>
          <p:nvPr>
            <p:ph type="sldNum" sz="quarter" idx="12"/>
          </p:nvPr>
        </p:nvSpPr>
        <p:spPr/>
        <p:txBody>
          <a:bodyPr/>
          <a:lstStyle/>
          <a:p>
            <a:fld id="{7A45F873-F85B-41C7-8DD9-8511988D5EEA}" type="slidenum">
              <a:rPr lang="en-US" smtClean="0"/>
              <a:pPr/>
              <a:t>38</a:t>
            </a:fld>
            <a:endParaRPr lang="en-US"/>
          </a:p>
        </p:txBody>
      </p:sp>
      <p:sp>
        <p:nvSpPr>
          <p:cNvPr id="67" name="Freeform 66"/>
          <p:cNvSpPr/>
          <p:nvPr/>
        </p:nvSpPr>
        <p:spPr>
          <a:xfrm>
            <a:off x="3234898" y="2481945"/>
            <a:ext cx="346502" cy="1926771"/>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68" name="Freeform 67"/>
          <p:cNvSpPr/>
          <p:nvPr/>
        </p:nvSpPr>
        <p:spPr>
          <a:xfrm>
            <a:off x="3165954" y="2511409"/>
            <a:ext cx="281860" cy="1780011"/>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53" name="Rectangle 52"/>
          <p:cNvSpPr/>
          <p:nvPr/>
        </p:nvSpPr>
        <p:spPr>
          <a:xfrm>
            <a:off x="0" y="2541405"/>
            <a:ext cx="1676400" cy="1782907"/>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54" name="Oval 53"/>
          <p:cNvSpPr/>
          <p:nvPr/>
        </p:nvSpPr>
        <p:spPr>
          <a:xfrm>
            <a:off x="1931" y="2589447"/>
            <a:ext cx="1613890" cy="1676528"/>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grpSp>
        <p:nvGrpSpPr>
          <p:cNvPr id="3" name="Group 54"/>
          <p:cNvGrpSpPr/>
          <p:nvPr/>
        </p:nvGrpSpPr>
        <p:grpSpPr>
          <a:xfrm>
            <a:off x="151748" y="2590800"/>
            <a:ext cx="1297415" cy="1652277"/>
            <a:chOff x="151734" y="2590800"/>
            <a:chExt cx="1297415" cy="1652277"/>
          </a:xfrm>
        </p:grpSpPr>
        <p:sp>
          <p:nvSpPr>
            <p:cNvPr id="56" name="Oval 55"/>
            <p:cNvSpPr/>
            <p:nvPr/>
          </p:nvSpPr>
          <p:spPr>
            <a:xfrm>
              <a:off x="1517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7" name="Oval 56"/>
            <p:cNvSpPr/>
            <p:nvPr/>
          </p:nvSpPr>
          <p:spPr>
            <a:xfrm>
              <a:off x="1524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8" name="Oval 57"/>
            <p:cNvSpPr/>
            <p:nvPr/>
          </p:nvSpPr>
          <p:spPr>
            <a:xfrm>
              <a:off x="1517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9" name="Oval 58"/>
            <p:cNvSpPr/>
            <p:nvPr/>
          </p:nvSpPr>
          <p:spPr>
            <a:xfrm>
              <a:off x="4565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0" name="Oval 59"/>
            <p:cNvSpPr/>
            <p:nvPr/>
          </p:nvSpPr>
          <p:spPr>
            <a:xfrm>
              <a:off x="4572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1" name="Oval 60"/>
            <p:cNvSpPr/>
            <p:nvPr/>
          </p:nvSpPr>
          <p:spPr>
            <a:xfrm>
              <a:off x="4565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2" name="Oval 61"/>
            <p:cNvSpPr/>
            <p:nvPr/>
          </p:nvSpPr>
          <p:spPr>
            <a:xfrm>
              <a:off x="457200" y="259080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3" name="Oval 62"/>
            <p:cNvSpPr/>
            <p:nvPr/>
          </p:nvSpPr>
          <p:spPr>
            <a:xfrm>
              <a:off x="457200" y="416948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5" name="Oval 64"/>
            <p:cNvSpPr/>
            <p:nvPr/>
          </p:nvSpPr>
          <p:spPr>
            <a:xfrm>
              <a:off x="7613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6" name="Oval 65"/>
            <p:cNvSpPr/>
            <p:nvPr/>
          </p:nvSpPr>
          <p:spPr>
            <a:xfrm>
              <a:off x="7620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0" name="Oval 69"/>
            <p:cNvSpPr/>
            <p:nvPr/>
          </p:nvSpPr>
          <p:spPr>
            <a:xfrm>
              <a:off x="7613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1" name="Oval 70"/>
            <p:cNvSpPr/>
            <p:nvPr/>
          </p:nvSpPr>
          <p:spPr>
            <a:xfrm>
              <a:off x="762000" y="259080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2" name="Oval 71"/>
            <p:cNvSpPr/>
            <p:nvPr/>
          </p:nvSpPr>
          <p:spPr>
            <a:xfrm>
              <a:off x="762000" y="416948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3" name="Oval 72"/>
            <p:cNvSpPr/>
            <p:nvPr/>
          </p:nvSpPr>
          <p:spPr>
            <a:xfrm>
              <a:off x="10661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4" name="Oval 73"/>
            <p:cNvSpPr/>
            <p:nvPr/>
          </p:nvSpPr>
          <p:spPr>
            <a:xfrm>
              <a:off x="10668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6" name="Oval 75"/>
            <p:cNvSpPr/>
            <p:nvPr/>
          </p:nvSpPr>
          <p:spPr>
            <a:xfrm>
              <a:off x="1066800" y="259080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7" name="Oval 76"/>
            <p:cNvSpPr/>
            <p:nvPr/>
          </p:nvSpPr>
          <p:spPr>
            <a:xfrm>
              <a:off x="10661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9" name="Oval 78"/>
            <p:cNvSpPr/>
            <p:nvPr/>
          </p:nvSpPr>
          <p:spPr>
            <a:xfrm>
              <a:off x="1066800" y="416948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0" name="Oval 79"/>
            <p:cNvSpPr/>
            <p:nvPr/>
          </p:nvSpPr>
          <p:spPr>
            <a:xfrm>
              <a:off x="13709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2" name="Oval 81"/>
            <p:cNvSpPr/>
            <p:nvPr/>
          </p:nvSpPr>
          <p:spPr>
            <a:xfrm>
              <a:off x="13716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3" name="Oval 82"/>
            <p:cNvSpPr/>
            <p:nvPr/>
          </p:nvSpPr>
          <p:spPr>
            <a:xfrm>
              <a:off x="13709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grpSp>
      <p:sp>
        <p:nvSpPr>
          <p:cNvPr id="86" name="Oval 85"/>
          <p:cNvSpPr/>
          <p:nvPr/>
        </p:nvSpPr>
        <p:spPr>
          <a:xfrm>
            <a:off x="227311" y="3733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8" name="Oval 87"/>
          <p:cNvSpPr/>
          <p:nvPr/>
        </p:nvSpPr>
        <p:spPr>
          <a:xfrm>
            <a:off x="227311" y="3352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9" name="Oval 88"/>
          <p:cNvSpPr/>
          <p:nvPr/>
        </p:nvSpPr>
        <p:spPr>
          <a:xfrm>
            <a:off x="227311" y="30506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1" name="Oval 90"/>
          <p:cNvSpPr/>
          <p:nvPr/>
        </p:nvSpPr>
        <p:spPr>
          <a:xfrm>
            <a:off x="456542"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2" name="Oval 91"/>
          <p:cNvSpPr/>
          <p:nvPr/>
        </p:nvSpPr>
        <p:spPr>
          <a:xfrm>
            <a:off x="457207" y="34316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4" name="Oval 93"/>
          <p:cNvSpPr/>
          <p:nvPr/>
        </p:nvSpPr>
        <p:spPr>
          <a:xfrm>
            <a:off x="456542"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5" name="Oval 94"/>
          <p:cNvSpPr/>
          <p:nvPr/>
        </p:nvSpPr>
        <p:spPr>
          <a:xfrm>
            <a:off x="532111" y="26696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6" name="Oval 95"/>
          <p:cNvSpPr/>
          <p:nvPr/>
        </p:nvSpPr>
        <p:spPr>
          <a:xfrm>
            <a:off x="532111" y="4114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02" name="Oval 101"/>
          <p:cNvSpPr/>
          <p:nvPr/>
        </p:nvSpPr>
        <p:spPr>
          <a:xfrm>
            <a:off x="761335" y="38888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06" name="Oval 105"/>
          <p:cNvSpPr/>
          <p:nvPr/>
        </p:nvSpPr>
        <p:spPr>
          <a:xfrm>
            <a:off x="762009" y="341359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10" name="Oval 109"/>
          <p:cNvSpPr/>
          <p:nvPr/>
        </p:nvSpPr>
        <p:spPr>
          <a:xfrm>
            <a:off x="761335"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12" name="Oval 111"/>
          <p:cNvSpPr/>
          <p:nvPr/>
        </p:nvSpPr>
        <p:spPr>
          <a:xfrm>
            <a:off x="762009" y="261829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13" name="Oval 112"/>
          <p:cNvSpPr/>
          <p:nvPr/>
        </p:nvSpPr>
        <p:spPr>
          <a:xfrm>
            <a:off x="762009" y="4114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14" name="Oval 113"/>
          <p:cNvSpPr/>
          <p:nvPr/>
        </p:nvSpPr>
        <p:spPr>
          <a:xfrm>
            <a:off x="1066194" y="3733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17" name="Oval 116"/>
          <p:cNvSpPr/>
          <p:nvPr/>
        </p:nvSpPr>
        <p:spPr>
          <a:xfrm>
            <a:off x="1066860" y="34316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18" name="Oval 117"/>
          <p:cNvSpPr/>
          <p:nvPr/>
        </p:nvSpPr>
        <p:spPr>
          <a:xfrm>
            <a:off x="1066194"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19" name="Oval 118"/>
          <p:cNvSpPr/>
          <p:nvPr/>
        </p:nvSpPr>
        <p:spPr>
          <a:xfrm>
            <a:off x="990628" y="26696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20" name="Oval 119"/>
          <p:cNvSpPr/>
          <p:nvPr/>
        </p:nvSpPr>
        <p:spPr>
          <a:xfrm>
            <a:off x="990628" y="4114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21" name="Oval 120"/>
          <p:cNvSpPr/>
          <p:nvPr/>
        </p:nvSpPr>
        <p:spPr>
          <a:xfrm>
            <a:off x="1295400"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22" name="Oval 121"/>
          <p:cNvSpPr/>
          <p:nvPr/>
        </p:nvSpPr>
        <p:spPr>
          <a:xfrm>
            <a:off x="1295400" y="3352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23" name="Oval 122"/>
          <p:cNvSpPr/>
          <p:nvPr/>
        </p:nvSpPr>
        <p:spPr>
          <a:xfrm>
            <a:off x="1295400" y="30506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26" name="TextBox 7"/>
          <p:cNvSpPr txBox="1">
            <a:spLocks noChangeArrowheads="1"/>
          </p:cNvSpPr>
          <p:nvPr/>
        </p:nvSpPr>
        <p:spPr bwMode="auto">
          <a:xfrm>
            <a:off x="147111" y="1916668"/>
            <a:ext cx="2191754" cy="369332"/>
          </a:xfrm>
          <a:prstGeom prst="rect">
            <a:avLst/>
          </a:prstGeom>
          <a:noFill/>
          <a:ln w="9525">
            <a:noFill/>
            <a:miter lim="800000"/>
            <a:headEnd/>
            <a:tailEnd/>
          </a:ln>
        </p:spPr>
        <p:txBody>
          <a:bodyPr wrap="none" anchor="ctr">
            <a:spAutoFit/>
          </a:bodyPr>
          <a:lstStyle/>
          <a:p>
            <a:pPr algn="ctr"/>
            <a:r>
              <a:rPr lang="en-US" sz="1800" b="1" dirty="0">
                <a:solidFill>
                  <a:srgbClr val="FF0000"/>
                </a:solidFill>
                <a:latin typeface="Calibri"/>
                <a:ea typeface="ＭＳ Ｐゴシック" charset="-128"/>
              </a:rPr>
              <a:t>Spot Diagram on LCD</a:t>
            </a:r>
          </a:p>
        </p:txBody>
      </p:sp>
      <p:sp>
        <p:nvSpPr>
          <p:cNvPr id="127" name="TextBox 46"/>
          <p:cNvSpPr txBox="1">
            <a:spLocks noChangeArrowheads="1"/>
          </p:cNvSpPr>
          <p:nvPr/>
        </p:nvSpPr>
        <p:spPr bwMode="auto">
          <a:xfrm>
            <a:off x="0" y="482601"/>
            <a:ext cx="9144000" cy="1077218"/>
          </a:xfrm>
          <a:prstGeom prst="rect">
            <a:avLst/>
          </a:prstGeom>
          <a:noFill/>
          <a:ln w="9525">
            <a:noFill/>
            <a:miter lim="800000"/>
            <a:headEnd/>
            <a:tailEnd/>
          </a:ln>
        </p:spPr>
        <p:txBody>
          <a:bodyPr>
            <a:spAutoFit/>
          </a:bodyPr>
          <a:lstStyle/>
          <a:p>
            <a:pPr algn="ctr"/>
            <a:r>
              <a:rPr lang="en-US" sz="3200" b="1" dirty="0">
                <a:solidFill>
                  <a:prstClr val="black"/>
                </a:solidFill>
                <a:latin typeface="Calibri"/>
                <a:ea typeface="ＭＳ Ｐゴシック" charset="-128"/>
              </a:rPr>
              <a:t>Inverse </a:t>
            </a:r>
            <a:r>
              <a:rPr lang="en-US" sz="3200" dirty="0">
                <a:solidFill>
                  <a:prstClr val="black"/>
                </a:solidFill>
                <a:latin typeface="Calibri"/>
                <a:ea typeface="ＭＳ Ｐゴシック" charset="-128"/>
              </a:rPr>
              <a:t>of </a:t>
            </a:r>
            <a:r>
              <a:rPr lang="en-US" sz="3200" dirty="0">
                <a:solidFill>
                  <a:prstClr val="black"/>
                </a:solidFill>
                <a:latin typeface="Calibri"/>
                <a:ea typeface="ＭＳ Ｐゴシック" charset="-128"/>
              </a:rPr>
              <a:t>Shack-Hartmann</a:t>
            </a:r>
          </a:p>
          <a:p>
            <a:pPr algn="ctr"/>
            <a:r>
              <a:rPr lang="en-US" sz="3200" i="1" dirty="0">
                <a:solidFill>
                  <a:prstClr val="black"/>
                </a:solidFill>
                <a:latin typeface="Calibri"/>
                <a:ea typeface="ＭＳ Ｐゴシック" charset="-128"/>
              </a:rPr>
              <a:t>User interactively creates the Spot Diagram</a:t>
            </a:r>
            <a:endParaRPr lang="en-US" sz="3200" i="1" dirty="0">
              <a:solidFill>
                <a:prstClr val="black"/>
              </a:solidFill>
              <a:latin typeface="Calibri"/>
              <a:ea typeface="ＭＳ Ｐゴシック" charset="-128"/>
            </a:endParaRPr>
          </a:p>
        </p:txBody>
      </p:sp>
      <p:cxnSp>
        <p:nvCxnSpPr>
          <p:cNvPr id="128" name="Straight Arrow Connector 127"/>
          <p:cNvCxnSpPr/>
          <p:nvPr/>
        </p:nvCxnSpPr>
        <p:spPr>
          <a:xfrm rot="10800000">
            <a:off x="2051166" y="5715795"/>
            <a:ext cx="6101451"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2" name="Straight Arrow Connector 151"/>
          <p:cNvCxnSpPr/>
          <p:nvPr/>
        </p:nvCxnSpPr>
        <p:spPr>
          <a:xfrm flipV="1">
            <a:off x="7600918" y="3384333"/>
            <a:ext cx="552511" cy="446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3" name="Straight Arrow Connector 152"/>
          <p:cNvCxnSpPr/>
          <p:nvPr/>
        </p:nvCxnSpPr>
        <p:spPr>
          <a:xfrm rot="16200000" flipH="1">
            <a:off x="6989110" y="4552336"/>
            <a:ext cx="2326992" cy="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4" name="Straight Arrow Connector 153"/>
          <p:cNvCxnSpPr/>
          <p:nvPr/>
        </p:nvCxnSpPr>
        <p:spPr>
          <a:xfrm rot="5400000" flipH="1" flipV="1">
            <a:off x="1690589" y="5355228"/>
            <a:ext cx="720467" cy="66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55" name="TextBox 154"/>
          <p:cNvSpPr txBox="1"/>
          <p:nvPr/>
        </p:nvSpPr>
        <p:spPr>
          <a:xfrm>
            <a:off x="74193" y="5525395"/>
            <a:ext cx="1987912" cy="830997"/>
          </a:xfrm>
          <a:prstGeom prst="rect">
            <a:avLst/>
          </a:prstGeom>
          <a:noFill/>
        </p:spPr>
        <p:txBody>
          <a:bodyPr wrap="square" rtlCol="0">
            <a:spAutoFit/>
          </a:bodyPr>
          <a:lstStyle/>
          <a:p>
            <a:r>
              <a:rPr lang="en-US" dirty="0">
                <a:solidFill>
                  <a:prstClr val="black"/>
                </a:solidFill>
                <a:latin typeface="Calibri"/>
                <a:ea typeface="ＭＳ Ｐゴシック" charset="-128"/>
              </a:rPr>
              <a:t>Displace 25 points</a:t>
            </a:r>
            <a:endParaRPr lang="en-US" dirty="0">
              <a:solidFill>
                <a:prstClr val="black"/>
              </a:solidFill>
              <a:latin typeface="Calibri"/>
              <a:ea typeface="ＭＳ Ｐゴシック" charset="-128"/>
            </a:endParaRPr>
          </a:p>
        </p:txBody>
      </p:sp>
      <p:grpSp>
        <p:nvGrpSpPr>
          <p:cNvPr id="124" name="Group 90"/>
          <p:cNvGrpSpPr/>
          <p:nvPr/>
        </p:nvGrpSpPr>
        <p:grpSpPr>
          <a:xfrm>
            <a:off x="6934200" y="4876841"/>
            <a:ext cx="2491740" cy="2506255"/>
            <a:chOff x="2057400" y="1219199"/>
            <a:chExt cx="4920729" cy="4800601"/>
          </a:xfrm>
        </p:grpSpPr>
        <p:sp>
          <p:nvSpPr>
            <p:cNvPr id="125" name="Rectangle 124"/>
            <p:cNvSpPr/>
            <p:nvPr/>
          </p:nvSpPr>
          <p:spPr>
            <a:xfrm>
              <a:off x="3429000" y="1524000"/>
              <a:ext cx="1371600" cy="762000"/>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151" name="Picture 150" descr="illustration.jpg"/>
            <p:cNvPicPr>
              <a:picLocks noChangeAspect="1"/>
            </p:cNvPicPr>
            <p:nvPr/>
          </p:nvPicPr>
          <p:blipFill>
            <a:blip r:embed="rId3"/>
            <a:srcRect b="20395"/>
            <a:stretch>
              <a:fillRect/>
            </a:stretch>
          </p:blipFill>
          <p:spPr>
            <a:xfrm>
              <a:off x="2057400" y="1219199"/>
              <a:ext cx="4920729" cy="4800601"/>
            </a:xfrm>
            <a:prstGeom prst="rect">
              <a:avLst/>
            </a:prstGeom>
            <a:ln>
              <a:solidFill>
                <a:schemeClr val="bg1">
                  <a:lumMod val="85000"/>
                </a:schemeClr>
              </a:solidFill>
            </a:ln>
          </p:spPr>
        </p:pic>
        <p:sp>
          <p:nvSpPr>
            <p:cNvPr id="156" name="Oval 155"/>
            <p:cNvSpPr/>
            <p:nvPr/>
          </p:nvSpPr>
          <p:spPr>
            <a:xfrm>
              <a:off x="5706503" y="1714499"/>
              <a:ext cx="139700" cy="152401"/>
            </a:xfrm>
            <a:prstGeom prst="ellipse">
              <a:avLst/>
            </a:prstGeom>
            <a:solidFill>
              <a:srgbClr val="C00000"/>
            </a:solidFill>
            <a:ln>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800">
                <a:solidFill>
                  <a:prstClr val="black"/>
                </a:solidFill>
              </a:endParaRPr>
            </a:p>
          </p:txBody>
        </p:sp>
      </p:grpSp>
      <p:sp>
        <p:nvSpPr>
          <p:cNvPr id="160" name="Oval 159"/>
          <p:cNvSpPr/>
          <p:nvPr/>
        </p:nvSpPr>
        <p:spPr>
          <a:xfrm>
            <a:off x="7224005" y="5334003"/>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61" name="Oval 160"/>
          <p:cNvSpPr/>
          <p:nvPr/>
        </p:nvSpPr>
        <p:spPr>
          <a:xfrm>
            <a:off x="7244471" y="505223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62" name="Oval 161"/>
          <p:cNvSpPr/>
          <p:nvPr/>
        </p:nvSpPr>
        <p:spPr>
          <a:xfrm>
            <a:off x="7239020" y="520463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63" name="Oval 162"/>
          <p:cNvSpPr/>
          <p:nvPr/>
        </p:nvSpPr>
        <p:spPr>
          <a:xfrm>
            <a:off x="7368015" y="5326983"/>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64" name="Oval 163"/>
          <p:cNvSpPr/>
          <p:nvPr/>
        </p:nvSpPr>
        <p:spPr>
          <a:xfrm>
            <a:off x="7381659" y="508635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65" name="Oval 164"/>
          <p:cNvSpPr/>
          <p:nvPr/>
        </p:nvSpPr>
        <p:spPr>
          <a:xfrm>
            <a:off x="7092065" y="534745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66" name="Oval 165"/>
          <p:cNvSpPr/>
          <p:nvPr/>
        </p:nvSpPr>
        <p:spPr>
          <a:xfrm>
            <a:off x="7092065" y="505223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67" name="Oval 166"/>
          <p:cNvSpPr/>
          <p:nvPr/>
        </p:nvSpPr>
        <p:spPr>
          <a:xfrm>
            <a:off x="7416628" y="520463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
        <p:nvSpPr>
          <p:cNvPr id="168" name="Oval 167"/>
          <p:cNvSpPr/>
          <p:nvPr/>
        </p:nvSpPr>
        <p:spPr>
          <a:xfrm>
            <a:off x="7068857" y="5204635"/>
            <a:ext cx="70741" cy="79564"/>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6580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2"/>
          <p:cNvGrpSpPr/>
          <p:nvPr/>
        </p:nvGrpSpPr>
        <p:grpSpPr>
          <a:xfrm>
            <a:off x="3605282" y="1600201"/>
            <a:ext cx="3955212" cy="3616427"/>
            <a:chOff x="5105402" y="1204200"/>
            <a:chExt cx="2732107" cy="2682000"/>
          </a:xfrm>
        </p:grpSpPr>
        <p:sp>
          <p:nvSpPr>
            <p:cNvPr id="64" name="Oval 63"/>
            <p:cNvSpPr/>
            <p:nvPr/>
          </p:nvSpPr>
          <p:spPr>
            <a:xfrm>
              <a:off x="5105402" y="1879967"/>
              <a:ext cx="1371600" cy="13716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75" name="Freeform 74"/>
            <p:cNvSpPr/>
            <p:nvPr/>
          </p:nvSpPr>
          <p:spPr>
            <a:xfrm>
              <a:off x="5476698" y="1204200"/>
              <a:ext cx="2360811" cy="2682000"/>
            </a:xfrm>
            <a:custGeom>
              <a:avLst/>
              <a:gdLst>
                <a:gd name="connsiteX0" fmla="*/ 155396 w 2514600"/>
                <a:gd name="connsiteY0" fmla="*/ 651815 h 2514600"/>
                <a:gd name="connsiteX1" fmla="*/ 1571562 w 2514600"/>
                <a:gd name="connsiteY1" fmla="*/ 39908 h 2514600"/>
                <a:gd name="connsiteX2" fmla="*/ 2514595 w 2514600"/>
                <a:gd name="connsiteY2" fmla="*/ 1260828 h 2514600"/>
                <a:gd name="connsiteX3" fmla="*/ 1564724 w 2514600"/>
                <a:gd name="connsiteY3" fmla="*/ 2476436 h 2514600"/>
                <a:gd name="connsiteX4" fmla="*/ 152015 w 2514600"/>
                <a:gd name="connsiteY4" fmla="*/ 1856590 h 2514600"/>
                <a:gd name="connsiteX5" fmla="*/ 155396 w 2514600"/>
                <a:gd name="connsiteY5" fmla="*/ 651815 h 2514600"/>
                <a:gd name="connsiteX0" fmla="*/ 0 w 2360811"/>
                <a:gd name="connsiteY0" fmla="*/ 755545 h 2720678"/>
                <a:gd name="connsiteX1" fmla="*/ 1416166 w 2360811"/>
                <a:gd name="connsiteY1" fmla="*/ 143638 h 2720678"/>
                <a:gd name="connsiteX2" fmla="*/ 2359199 w 2360811"/>
                <a:gd name="connsiteY2" fmla="*/ 1364558 h 2720678"/>
                <a:gd name="connsiteX3" fmla="*/ 1409328 w 2360811"/>
                <a:gd name="connsiteY3" fmla="*/ 2580166 h 2720678"/>
                <a:gd name="connsiteX4" fmla="*/ 88059 w 2360811"/>
                <a:gd name="connsiteY4" fmla="*/ 2051760 h 2720678"/>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811" h="2682000">
                  <a:moveTo>
                    <a:pt x="0" y="755545"/>
                  </a:moveTo>
                  <a:cubicBezTo>
                    <a:pt x="276744" y="251906"/>
                    <a:pt x="859742" y="0"/>
                    <a:pt x="1416166" y="143638"/>
                  </a:cubicBezTo>
                  <a:cubicBezTo>
                    <a:pt x="1972590" y="287276"/>
                    <a:pt x="2360811" y="789896"/>
                    <a:pt x="2359199" y="1364558"/>
                  </a:cubicBezTo>
                  <a:cubicBezTo>
                    <a:pt x="2357586" y="1939221"/>
                    <a:pt x="1800551" y="2478332"/>
                    <a:pt x="1409328" y="2580166"/>
                  </a:cubicBezTo>
                  <a:cubicBezTo>
                    <a:pt x="1018105" y="2682000"/>
                    <a:pt x="334032" y="2541704"/>
                    <a:pt x="11859" y="1975560"/>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78" name="Freeform 77"/>
            <p:cNvSpPr/>
            <p:nvPr/>
          </p:nvSpPr>
          <p:spPr>
            <a:xfrm>
              <a:off x="5193586" y="1929335"/>
              <a:ext cx="1270716" cy="1270716"/>
            </a:xfrm>
            <a:custGeom>
              <a:avLst/>
              <a:gdLst>
                <a:gd name="connsiteX0" fmla="*/ 0 w 1270716"/>
                <a:gd name="connsiteY0" fmla="*/ 635358 h 1270716"/>
                <a:gd name="connsiteX1" fmla="*/ 186093 w 1270716"/>
                <a:gd name="connsiteY1" fmla="*/ 186092 h 1270716"/>
                <a:gd name="connsiteX2" fmla="*/ 635359 w 1270716"/>
                <a:gd name="connsiteY2" fmla="*/ 1 h 1270716"/>
                <a:gd name="connsiteX3" fmla="*/ 1084625 w 1270716"/>
                <a:gd name="connsiteY3" fmla="*/ 186094 h 1270716"/>
                <a:gd name="connsiteX4" fmla="*/ 1270716 w 1270716"/>
                <a:gd name="connsiteY4" fmla="*/ 635360 h 1270716"/>
                <a:gd name="connsiteX5" fmla="*/ 1084624 w 1270716"/>
                <a:gd name="connsiteY5" fmla="*/ 1084626 h 1270716"/>
                <a:gd name="connsiteX6" fmla="*/ 635358 w 1270716"/>
                <a:gd name="connsiteY6" fmla="*/ 1270718 h 1270716"/>
                <a:gd name="connsiteX7" fmla="*/ 186092 w 1270716"/>
                <a:gd name="connsiteY7" fmla="*/ 1084626 h 1270716"/>
                <a:gd name="connsiteX8" fmla="*/ 0 w 1270716"/>
                <a:gd name="connsiteY8" fmla="*/ 635360 h 1270716"/>
                <a:gd name="connsiteX9" fmla="*/ 0 w 1270716"/>
                <a:gd name="connsiteY9" fmla="*/ 635358 h 12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16" h="1270716">
                  <a:moveTo>
                    <a:pt x="0" y="635358"/>
                  </a:moveTo>
                  <a:cubicBezTo>
                    <a:pt x="0" y="466851"/>
                    <a:pt x="66940" y="305245"/>
                    <a:pt x="186093" y="186092"/>
                  </a:cubicBezTo>
                  <a:cubicBezTo>
                    <a:pt x="305246" y="66939"/>
                    <a:pt x="466852" y="0"/>
                    <a:pt x="635359" y="1"/>
                  </a:cubicBezTo>
                  <a:cubicBezTo>
                    <a:pt x="803866" y="1"/>
                    <a:pt x="965472" y="66941"/>
                    <a:pt x="1084625" y="186094"/>
                  </a:cubicBezTo>
                  <a:cubicBezTo>
                    <a:pt x="1203778" y="305247"/>
                    <a:pt x="1270717" y="466853"/>
                    <a:pt x="1270716" y="635360"/>
                  </a:cubicBezTo>
                  <a:cubicBezTo>
                    <a:pt x="1270716" y="803867"/>
                    <a:pt x="1203777" y="965473"/>
                    <a:pt x="1084624" y="1084626"/>
                  </a:cubicBezTo>
                  <a:cubicBezTo>
                    <a:pt x="965471" y="1203779"/>
                    <a:pt x="803865" y="1270718"/>
                    <a:pt x="635358" y="1270718"/>
                  </a:cubicBezTo>
                  <a:cubicBezTo>
                    <a:pt x="466851" y="1270718"/>
                    <a:pt x="305245" y="1203778"/>
                    <a:pt x="186092" y="1084626"/>
                  </a:cubicBezTo>
                  <a:cubicBezTo>
                    <a:pt x="66939" y="965473"/>
                    <a:pt x="0" y="803867"/>
                    <a:pt x="0" y="635360"/>
                  </a:cubicBezTo>
                  <a:lnTo>
                    <a:pt x="0" y="635358"/>
                  </a:lnTo>
                  <a:close/>
                </a:path>
              </a:pathLst>
            </a:cu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81" name="Freeform 80"/>
            <p:cNvSpPr/>
            <p:nvPr/>
          </p:nvSpPr>
          <p:spPr>
            <a:xfrm>
              <a:off x="5513251" y="1268101"/>
              <a:ext cx="2273745" cy="2554429"/>
            </a:xfrm>
            <a:custGeom>
              <a:avLst/>
              <a:gdLst>
                <a:gd name="connsiteX0" fmla="*/ 148366 w 2400837"/>
                <a:gd name="connsiteY0" fmla="*/ 622327 h 2400837"/>
                <a:gd name="connsiteX1" fmla="*/ 1500464 w 2400837"/>
                <a:gd name="connsiteY1" fmla="*/ 38103 h 2400837"/>
                <a:gd name="connsiteX2" fmla="*/ 2400833 w 2400837"/>
                <a:gd name="connsiteY2" fmla="*/ 1203788 h 2400837"/>
                <a:gd name="connsiteX3" fmla="*/ 1493935 w 2400837"/>
                <a:gd name="connsiteY3" fmla="*/ 2364401 h 2400837"/>
                <a:gd name="connsiteX4" fmla="*/ 145138 w 2400837"/>
                <a:gd name="connsiteY4" fmla="*/ 1772597 h 2400837"/>
                <a:gd name="connsiteX5" fmla="*/ 148366 w 2400837"/>
                <a:gd name="connsiteY5" fmla="*/ 622327 h 2400837"/>
                <a:gd name="connsiteX0" fmla="*/ 0 w 2254007"/>
                <a:gd name="connsiteY0" fmla="*/ 721363 h 2597592"/>
                <a:gd name="connsiteX1" fmla="*/ 1352098 w 2254007"/>
                <a:gd name="connsiteY1" fmla="*/ 137139 h 2597592"/>
                <a:gd name="connsiteX2" fmla="*/ 2252467 w 2254007"/>
                <a:gd name="connsiteY2" fmla="*/ 1302824 h 2597592"/>
                <a:gd name="connsiteX3" fmla="*/ 1345569 w 2254007"/>
                <a:gd name="connsiteY3" fmla="*/ 2463437 h 2597592"/>
                <a:gd name="connsiteX4" fmla="*/ 88212 w 2254007"/>
                <a:gd name="connsiteY4" fmla="*/ 1963073 h 2597592"/>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5" h="2554429">
                  <a:moveTo>
                    <a:pt x="19738" y="721363"/>
                  </a:moveTo>
                  <a:cubicBezTo>
                    <a:pt x="283962" y="240509"/>
                    <a:pt x="840585" y="0"/>
                    <a:pt x="1371836" y="137139"/>
                  </a:cubicBezTo>
                  <a:cubicBezTo>
                    <a:pt x="1903087" y="274278"/>
                    <a:pt x="2273745" y="754160"/>
                    <a:pt x="2272205" y="1302824"/>
                  </a:cubicBezTo>
                  <a:cubicBezTo>
                    <a:pt x="2270665" y="1851488"/>
                    <a:pt x="1744008" y="2372446"/>
                    <a:pt x="1365307" y="2463437"/>
                  </a:cubicBezTo>
                  <a:cubicBezTo>
                    <a:pt x="986606" y="2554429"/>
                    <a:pt x="290731" y="2411112"/>
                    <a:pt x="0" y="1848773"/>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sp>
          <p:nvSpPr>
            <p:cNvPr id="84" name="Oval 83"/>
            <p:cNvSpPr/>
            <p:nvPr/>
          </p:nvSpPr>
          <p:spPr>
            <a:xfrm>
              <a:off x="5473702" y="1961980"/>
              <a:ext cx="510015" cy="12192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grpSp>
      <p:sp>
        <p:nvSpPr>
          <p:cNvPr id="90" name="Oval 89"/>
          <p:cNvSpPr/>
          <p:nvPr/>
        </p:nvSpPr>
        <p:spPr>
          <a:xfrm>
            <a:off x="7474224" y="3322993"/>
            <a:ext cx="126677" cy="131611"/>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3" name="Oval 92"/>
          <p:cNvSpPr/>
          <p:nvPr/>
        </p:nvSpPr>
        <p:spPr>
          <a:xfrm>
            <a:off x="2868682" y="2468701"/>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97" name="Oval 96"/>
          <p:cNvSpPr/>
          <p:nvPr/>
        </p:nvSpPr>
        <p:spPr>
          <a:xfrm>
            <a:off x="2868682" y="2861227"/>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98" name="Oval 97"/>
          <p:cNvSpPr/>
          <p:nvPr/>
        </p:nvSpPr>
        <p:spPr>
          <a:xfrm>
            <a:off x="2868682" y="3253736"/>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99" name="Oval 98"/>
          <p:cNvSpPr/>
          <p:nvPr/>
        </p:nvSpPr>
        <p:spPr>
          <a:xfrm>
            <a:off x="2868682" y="3646260"/>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sp>
        <p:nvSpPr>
          <p:cNvPr id="100" name="Oval 99"/>
          <p:cNvSpPr/>
          <p:nvPr/>
        </p:nvSpPr>
        <p:spPr>
          <a:xfrm>
            <a:off x="2868682" y="4038805"/>
            <a:ext cx="232653" cy="3728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prstClr val="black"/>
              </a:solidFill>
            </a:endParaRPr>
          </a:p>
        </p:txBody>
      </p:sp>
      <p:cxnSp>
        <p:nvCxnSpPr>
          <p:cNvPr id="101" name="Straight Arrow Connector 100"/>
          <p:cNvCxnSpPr>
            <a:stCxn id="90" idx="2"/>
          </p:cNvCxnSpPr>
          <p:nvPr/>
        </p:nvCxnSpPr>
        <p:spPr>
          <a:xfrm rot="10800000">
            <a:off x="4442321" y="2778710"/>
            <a:ext cx="3031909" cy="610127"/>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3" name="Straight Arrow Connector 102"/>
          <p:cNvCxnSpPr>
            <a:stCxn id="90" idx="2"/>
          </p:cNvCxnSpPr>
          <p:nvPr/>
        </p:nvCxnSpPr>
        <p:spPr>
          <a:xfrm rot="10800000">
            <a:off x="4450388" y="3123705"/>
            <a:ext cx="3023831" cy="265135"/>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4" name="Straight Arrow Connector 103"/>
          <p:cNvCxnSpPr>
            <a:stCxn id="90" idx="2"/>
          </p:cNvCxnSpPr>
          <p:nvPr/>
        </p:nvCxnSpPr>
        <p:spPr>
          <a:xfrm rot="10800000" flipV="1">
            <a:off x="4458460" y="3388835"/>
            <a:ext cx="3015754" cy="41527"/>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5" name="Straight Arrow Connector 104"/>
          <p:cNvCxnSpPr>
            <a:stCxn id="90" idx="2"/>
          </p:cNvCxnSpPr>
          <p:nvPr/>
        </p:nvCxnSpPr>
        <p:spPr>
          <a:xfrm rot="10800000" flipV="1">
            <a:off x="4458474" y="3388798"/>
            <a:ext cx="3015753" cy="371188"/>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7" name="Straight Arrow Connector 106"/>
          <p:cNvCxnSpPr>
            <a:stCxn id="90" idx="2"/>
          </p:cNvCxnSpPr>
          <p:nvPr/>
        </p:nvCxnSpPr>
        <p:spPr>
          <a:xfrm rot="10800000" flipV="1">
            <a:off x="4450388" y="3388796"/>
            <a:ext cx="3023831" cy="716181"/>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8" name="Straight Arrow Connector 107"/>
          <p:cNvCxnSpPr/>
          <p:nvPr/>
        </p:nvCxnSpPr>
        <p:spPr>
          <a:xfrm rot="10800000" flipV="1">
            <a:off x="3165956" y="2658791"/>
            <a:ext cx="832047" cy="87012"/>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9" name="Straight Arrow Connector 108"/>
          <p:cNvCxnSpPr/>
          <p:nvPr/>
        </p:nvCxnSpPr>
        <p:spPr>
          <a:xfrm rot="10800000" flipV="1">
            <a:off x="3165955" y="3078565"/>
            <a:ext cx="832048" cy="4509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1" name="Straight Arrow Connector 110"/>
          <p:cNvCxnSpPr/>
          <p:nvPr/>
        </p:nvCxnSpPr>
        <p:spPr>
          <a:xfrm rot="10800000">
            <a:off x="3165955" y="3388800"/>
            <a:ext cx="823968" cy="3206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p:nvPr/>
        </p:nvCxnSpPr>
        <p:spPr>
          <a:xfrm rot="10800000" flipV="1">
            <a:off x="3165955" y="3824418"/>
            <a:ext cx="823968" cy="5519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p:nvPr/>
        </p:nvCxnSpPr>
        <p:spPr>
          <a:xfrm rot="10800000">
            <a:off x="3165975" y="4104992"/>
            <a:ext cx="823967" cy="9199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30" name="Straight Connector 129"/>
          <p:cNvCxnSpPr/>
          <p:nvPr/>
        </p:nvCxnSpPr>
        <p:spPr>
          <a:xfrm rot="5400000">
            <a:off x="953193" y="3487758"/>
            <a:ext cx="2096307" cy="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93" idx="0"/>
          </p:cNvCxnSpPr>
          <p:nvPr/>
        </p:nvCxnSpPr>
        <p:spPr>
          <a:xfrm flipV="1">
            <a:off x="2000013" y="2468663"/>
            <a:ext cx="984999" cy="310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93" idx="4"/>
          </p:cNvCxnSpPr>
          <p:nvPr/>
        </p:nvCxnSpPr>
        <p:spPr>
          <a:xfrm>
            <a:off x="2000013" y="2778709"/>
            <a:ext cx="984999" cy="62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148" idx="2"/>
            <a:endCxn id="97" idx="0"/>
          </p:cNvCxnSpPr>
          <p:nvPr/>
        </p:nvCxnSpPr>
        <p:spPr>
          <a:xfrm rot="10800000" flipH="1">
            <a:off x="1972940" y="2861227"/>
            <a:ext cx="1012046" cy="302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148" idx="0"/>
            <a:endCxn id="97" idx="4"/>
          </p:cNvCxnSpPr>
          <p:nvPr/>
        </p:nvCxnSpPr>
        <p:spPr>
          <a:xfrm rot="16200000" flipH="1">
            <a:off x="2444723" y="2693835"/>
            <a:ext cx="107255" cy="9732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98" idx="0"/>
          </p:cNvCxnSpPr>
          <p:nvPr/>
        </p:nvCxnSpPr>
        <p:spPr>
          <a:xfrm flipV="1">
            <a:off x="1999987" y="3253713"/>
            <a:ext cx="984998" cy="167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98" idx="4"/>
          </p:cNvCxnSpPr>
          <p:nvPr/>
        </p:nvCxnSpPr>
        <p:spPr>
          <a:xfrm>
            <a:off x="2002681" y="3420869"/>
            <a:ext cx="982304" cy="205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146" idx="0"/>
            <a:endCxn id="99" idx="0"/>
          </p:cNvCxnSpPr>
          <p:nvPr/>
        </p:nvCxnSpPr>
        <p:spPr>
          <a:xfrm rot="5400000" flipH="1" flipV="1">
            <a:off x="2377069" y="3280904"/>
            <a:ext cx="242564" cy="9732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46" idx="1"/>
            <a:endCxn id="99" idx="4"/>
          </p:cNvCxnSpPr>
          <p:nvPr/>
        </p:nvCxnSpPr>
        <p:spPr>
          <a:xfrm rot="16200000" flipH="1">
            <a:off x="2424877" y="3459041"/>
            <a:ext cx="119528" cy="10006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50" idx="4"/>
            <a:endCxn id="100" idx="0"/>
          </p:cNvCxnSpPr>
          <p:nvPr/>
        </p:nvCxnSpPr>
        <p:spPr>
          <a:xfrm rot="5400000" flipH="1" flipV="1">
            <a:off x="2440237" y="3610985"/>
            <a:ext cx="116975" cy="972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50" idx="4"/>
            <a:endCxn id="100" idx="4"/>
          </p:cNvCxnSpPr>
          <p:nvPr/>
        </p:nvCxnSpPr>
        <p:spPr>
          <a:xfrm rot="16200000" flipH="1">
            <a:off x="2370735" y="3797424"/>
            <a:ext cx="255896" cy="972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endCxn id="93" idx="2"/>
          </p:cNvCxnSpPr>
          <p:nvPr/>
        </p:nvCxnSpPr>
        <p:spPr>
          <a:xfrm flipV="1">
            <a:off x="1999987" y="2655137"/>
            <a:ext cx="868672" cy="3695"/>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2" name="Straight Connector 141"/>
          <p:cNvCxnSpPr>
            <a:endCxn id="97" idx="2"/>
          </p:cNvCxnSpPr>
          <p:nvPr/>
        </p:nvCxnSpPr>
        <p:spPr>
          <a:xfrm flipV="1">
            <a:off x="1999987" y="3047625"/>
            <a:ext cx="868672" cy="14707"/>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3" name="Straight Connector 142"/>
          <p:cNvCxnSpPr>
            <a:endCxn id="98" idx="2"/>
          </p:cNvCxnSpPr>
          <p:nvPr/>
        </p:nvCxnSpPr>
        <p:spPr>
          <a:xfrm>
            <a:off x="1999987" y="3420872"/>
            <a:ext cx="868672" cy="19277"/>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4" name="Straight Connector 143"/>
          <p:cNvCxnSpPr>
            <a:endCxn id="99" idx="2"/>
          </p:cNvCxnSpPr>
          <p:nvPr/>
        </p:nvCxnSpPr>
        <p:spPr>
          <a:xfrm flipV="1">
            <a:off x="2002681" y="3832675"/>
            <a:ext cx="865978" cy="14708"/>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5" name="Straight Connector 144"/>
          <p:cNvCxnSpPr>
            <a:endCxn id="100" idx="2"/>
          </p:cNvCxnSpPr>
          <p:nvPr/>
        </p:nvCxnSpPr>
        <p:spPr>
          <a:xfrm flipV="1">
            <a:off x="2002681" y="4225200"/>
            <a:ext cx="865978" cy="10109"/>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sp>
        <p:nvSpPr>
          <p:cNvPr id="146" name="Oval 145"/>
          <p:cNvSpPr/>
          <p:nvPr/>
        </p:nvSpPr>
        <p:spPr>
          <a:xfrm>
            <a:off x="1972946" y="3888804"/>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47" name="Oval 146"/>
          <p:cNvSpPr/>
          <p:nvPr/>
        </p:nvSpPr>
        <p:spPr>
          <a:xfrm>
            <a:off x="1973625" y="3384332"/>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48" name="Oval 147"/>
          <p:cNvSpPr/>
          <p:nvPr/>
        </p:nvSpPr>
        <p:spPr>
          <a:xfrm>
            <a:off x="1972946" y="3126804"/>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49" name="Oval 148"/>
          <p:cNvSpPr/>
          <p:nvPr/>
        </p:nvSpPr>
        <p:spPr>
          <a:xfrm>
            <a:off x="1973625" y="2745804"/>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50" name="Oval 149"/>
          <p:cNvSpPr/>
          <p:nvPr/>
        </p:nvSpPr>
        <p:spPr>
          <a:xfrm>
            <a:off x="1973625" y="4082144"/>
            <a:ext cx="77549" cy="7359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0" name="Slide Number Placeholder 49"/>
          <p:cNvSpPr>
            <a:spLocks noGrp="1"/>
          </p:cNvSpPr>
          <p:nvPr>
            <p:ph type="sldNum" sz="quarter" idx="12"/>
          </p:nvPr>
        </p:nvSpPr>
        <p:spPr/>
        <p:txBody>
          <a:bodyPr/>
          <a:lstStyle/>
          <a:p>
            <a:fld id="{7A45F873-F85B-41C7-8DD9-8511988D5EEA}" type="slidenum">
              <a:rPr lang="en-US" smtClean="0"/>
              <a:pPr/>
              <a:t>39</a:t>
            </a:fld>
            <a:endParaRPr lang="en-US"/>
          </a:p>
        </p:txBody>
      </p:sp>
      <p:sp>
        <p:nvSpPr>
          <p:cNvPr id="67" name="Freeform 66"/>
          <p:cNvSpPr/>
          <p:nvPr/>
        </p:nvSpPr>
        <p:spPr>
          <a:xfrm>
            <a:off x="3234898" y="2481945"/>
            <a:ext cx="346502" cy="1926771"/>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68" name="Freeform 67"/>
          <p:cNvSpPr/>
          <p:nvPr/>
        </p:nvSpPr>
        <p:spPr>
          <a:xfrm>
            <a:off x="3165954" y="2511409"/>
            <a:ext cx="281860" cy="1780011"/>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53" name="Rectangle 52"/>
          <p:cNvSpPr/>
          <p:nvPr/>
        </p:nvSpPr>
        <p:spPr>
          <a:xfrm>
            <a:off x="0" y="2541405"/>
            <a:ext cx="1676400" cy="1782907"/>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54" name="Oval 53"/>
          <p:cNvSpPr/>
          <p:nvPr/>
        </p:nvSpPr>
        <p:spPr>
          <a:xfrm>
            <a:off x="1931" y="2589447"/>
            <a:ext cx="1613890" cy="1676528"/>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grpSp>
        <p:nvGrpSpPr>
          <p:cNvPr id="55" name="Group 54"/>
          <p:cNvGrpSpPr/>
          <p:nvPr/>
        </p:nvGrpSpPr>
        <p:grpSpPr>
          <a:xfrm>
            <a:off x="151748" y="2590800"/>
            <a:ext cx="1297415" cy="1652277"/>
            <a:chOff x="151734" y="2590800"/>
            <a:chExt cx="1297415" cy="1652277"/>
          </a:xfrm>
        </p:grpSpPr>
        <p:sp>
          <p:nvSpPr>
            <p:cNvPr id="56" name="Oval 55"/>
            <p:cNvSpPr/>
            <p:nvPr/>
          </p:nvSpPr>
          <p:spPr>
            <a:xfrm>
              <a:off x="1517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7" name="Oval 56"/>
            <p:cNvSpPr/>
            <p:nvPr/>
          </p:nvSpPr>
          <p:spPr>
            <a:xfrm>
              <a:off x="1524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8" name="Oval 57"/>
            <p:cNvSpPr/>
            <p:nvPr/>
          </p:nvSpPr>
          <p:spPr>
            <a:xfrm>
              <a:off x="1517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59" name="Oval 58"/>
            <p:cNvSpPr/>
            <p:nvPr/>
          </p:nvSpPr>
          <p:spPr>
            <a:xfrm>
              <a:off x="4565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0" name="Oval 59"/>
            <p:cNvSpPr/>
            <p:nvPr/>
          </p:nvSpPr>
          <p:spPr>
            <a:xfrm>
              <a:off x="4572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1" name="Oval 60"/>
            <p:cNvSpPr/>
            <p:nvPr/>
          </p:nvSpPr>
          <p:spPr>
            <a:xfrm>
              <a:off x="4565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2" name="Oval 61"/>
            <p:cNvSpPr/>
            <p:nvPr/>
          </p:nvSpPr>
          <p:spPr>
            <a:xfrm>
              <a:off x="457200" y="259080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3" name="Oval 62"/>
            <p:cNvSpPr/>
            <p:nvPr/>
          </p:nvSpPr>
          <p:spPr>
            <a:xfrm>
              <a:off x="457200" y="416948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5" name="Oval 64"/>
            <p:cNvSpPr/>
            <p:nvPr/>
          </p:nvSpPr>
          <p:spPr>
            <a:xfrm>
              <a:off x="7613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66" name="Oval 65"/>
            <p:cNvSpPr/>
            <p:nvPr/>
          </p:nvSpPr>
          <p:spPr>
            <a:xfrm>
              <a:off x="7620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0" name="Oval 69"/>
            <p:cNvSpPr/>
            <p:nvPr/>
          </p:nvSpPr>
          <p:spPr>
            <a:xfrm>
              <a:off x="7613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1" name="Oval 70"/>
            <p:cNvSpPr/>
            <p:nvPr/>
          </p:nvSpPr>
          <p:spPr>
            <a:xfrm>
              <a:off x="762000" y="259080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2" name="Oval 71"/>
            <p:cNvSpPr/>
            <p:nvPr/>
          </p:nvSpPr>
          <p:spPr>
            <a:xfrm>
              <a:off x="762000" y="416948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3" name="Oval 72"/>
            <p:cNvSpPr/>
            <p:nvPr/>
          </p:nvSpPr>
          <p:spPr>
            <a:xfrm>
              <a:off x="10661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4" name="Oval 73"/>
            <p:cNvSpPr/>
            <p:nvPr/>
          </p:nvSpPr>
          <p:spPr>
            <a:xfrm>
              <a:off x="10668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6" name="Oval 75"/>
            <p:cNvSpPr/>
            <p:nvPr/>
          </p:nvSpPr>
          <p:spPr>
            <a:xfrm>
              <a:off x="1066800" y="259080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7" name="Oval 76"/>
            <p:cNvSpPr/>
            <p:nvPr/>
          </p:nvSpPr>
          <p:spPr>
            <a:xfrm>
              <a:off x="10661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79" name="Oval 78"/>
            <p:cNvSpPr/>
            <p:nvPr/>
          </p:nvSpPr>
          <p:spPr>
            <a:xfrm>
              <a:off x="1066800" y="416948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0" name="Oval 79"/>
            <p:cNvSpPr/>
            <p:nvPr/>
          </p:nvSpPr>
          <p:spPr>
            <a:xfrm>
              <a:off x="13709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2" name="Oval 81"/>
            <p:cNvSpPr/>
            <p:nvPr/>
          </p:nvSpPr>
          <p:spPr>
            <a:xfrm>
              <a:off x="13716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3" name="Oval 82"/>
            <p:cNvSpPr/>
            <p:nvPr/>
          </p:nvSpPr>
          <p:spPr>
            <a:xfrm>
              <a:off x="13709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grpSp>
      <p:sp>
        <p:nvSpPr>
          <p:cNvPr id="86" name="Oval 85"/>
          <p:cNvSpPr/>
          <p:nvPr/>
        </p:nvSpPr>
        <p:spPr>
          <a:xfrm>
            <a:off x="227311" y="3733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8" name="Oval 87"/>
          <p:cNvSpPr/>
          <p:nvPr/>
        </p:nvSpPr>
        <p:spPr>
          <a:xfrm>
            <a:off x="227311" y="3352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89" name="Oval 88"/>
          <p:cNvSpPr/>
          <p:nvPr/>
        </p:nvSpPr>
        <p:spPr>
          <a:xfrm>
            <a:off x="227311" y="30506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1" name="Oval 90"/>
          <p:cNvSpPr/>
          <p:nvPr/>
        </p:nvSpPr>
        <p:spPr>
          <a:xfrm>
            <a:off x="456542"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2" name="Oval 91"/>
          <p:cNvSpPr/>
          <p:nvPr/>
        </p:nvSpPr>
        <p:spPr>
          <a:xfrm>
            <a:off x="457207" y="34316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4" name="Oval 93"/>
          <p:cNvSpPr/>
          <p:nvPr/>
        </p:nvSpPr>
        <p:spPr>
          <a:xfrm>
            <a:off x="456542"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5" name="Oval 94"/>
          <p:cNvSpPr/>
          <p:nvPr/>
        </p:nvSpPr>
        <p:spPr>
          <a:xfrm>
            <a:off x="532111" y="26696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96" name="Oval 95"/>
          <p:cNvSpPr/>
          <p:nvPr/>
        </p:nvSpPr>
        <p:spPr>
          <a:xfrm>
            <a:off x="532111" y="4114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02" name="Oval 101"/>
          <p:cNvSpPr/>
          <p:nvPr/>
        </p:nvSpPr>
        <p:spPr>
          <a:xfrm>
            <a:off x="761335" y="38888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06" name="Oval 105"/>
          <p:cNvSpPr/>
          <p:nvPr/>
        </p:nvSpPr>
        <p:spPr>
          <a:xfrm>
            <a:off x="762009" y="341359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10" name="Oval 109"/>
          <p:cNvSpPr/>
          <p:nvPr/>
        </p:nvSpPr>
        <p:spPr>
          <a:xfrm>
            <a:off x="761335"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12" name="Oval 111"/>
          <p:cNvSpPr/>
          <p:nvPr/>
        </p:nvSpPr>
        <p:spPr>
          <a:xfrm>
            <a:off x="762009" y="2618296"/>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13" name="Oval 112"/>
          <p:cNvSpPr/>
          <p:nvPr/>
        </p:nvSpPr>
        <p:spPr>
          <a:xfrm>
            <a:off x="762009" y="4114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14" name="Oval 113"/>
          <p:cNvSpPr/>
          <p:nvPr/>
        </p:nvSpPr>
        <p:spPr>
          <a:xfrm>
            <a:off x="1066194" y="3733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17" name="Oval 116"/>
          <p:cNvSpPr/>
          <p:nvPr/>
        </p:nvSpPr>
        <p:spPr>
          <a:xfrm>
            <a:off x="1066860" y="34316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18" name="Oval 117"/>
          <p:cNvSpPr/>
          <p:nvPr/>
        </p:nvSpPr>
        <p:spPr>
          <a:xfrm>
            <a:off x="1066194" y="3025532"/>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19" name="Oval 118"/>
          <p:cNvSpPr/>
          <p:nvPr/>
        </p:nvSpPr>
        <p:spPr>
          <a:xfrm>
            <a:off x="990628" y="26696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20" name="Oval 119"/>
          <p:cNvSpPr/>
          <p:nvPr/>
        </p:nvSpPr>
        <p:spPr>
          <a:xfrm>
            <a:off x="990628" y="4114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21" name="Oval 120"/>
          <p:cNvSpPr/>
          <p:nvPr/>
        </p:nvSpPr>
        <p:spPr>
          <a:xfrm>
            <a:off x="1295400" y="3805983"/>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22" name="Oval 121"/>
          <p:cNvSpPr/>
          <p:nvPr/>
        </p:nvSpPr>
        <p:spPr>
          <a:xfrm>
            <a:off x="1295400" y="3352800"/>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23" name="Oval 122"/>
          <p:cNvSpPr/>
          <p:nvPr/>
        </p:nvSpPr>
        <p:spPr>
          <a:xfrm>
            <a:off x="1295400" y="3050604"/>
            <a:ext cx="77549" cy="7359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26" name="TextBox 7"/>
          <p:cNvSpPr txBox="1">
            <a:spLocks noChangeArrowheads="1"/>
          </p:cNvSpPr>
          <p:nvPr/>
        </p:nvSpPr>
        <p:spPr bwMode="auto">
          <a:xfrm>
            <a:off x="147111" y="1916668"/>
            <a:ext cx="2191754" cy="369332"/>
          </a:xfrm>
          <a:prstGeom prst="rect">
            <a:avLst/>
          </a:prstGeom>
          <a:noFill/>
          <a:ln w="9525">
            <a:noFill/>
            <a:miter lim="800000"/>
            <a:headEnd/>
            <a:tailEnd/>
          </a:ln>
        </p:spPr>
        <p:txBody>
          <a:bodyPr wrap="none" anchor="ctr">
            <a:spAutoFit/>
          </a:bodyPr>
          <a:lstStyle/>
          <a:p>
            <a:pPr algn="ctr"/>
            <a:r>
              <a:rPr lang="en-US" sz="1800" b="1" dirty="0">
                <a:solidFill>
                  <a:srgbClr val="FF0000"/>
                </a:solidFill>
                <a:latin typeface="Calibri"/>
                <a:ea typeface="ＭＳ Ｐゴシック" charset="-128"/>
              </a:rPr>
              <a:t>Spot Diagram on LCD</a:t>
            </a:r>
          </a:p>
        </p:txBody>
      </p:sp>
      <p:sp>
        <p:nvSpPr>
          <p:cNvPr id="127" name="TextBox 46"/>
          <p:cNvSpPr txBox="1">
            <a:spLocks noChangeArrowheads="1"/>
          </p:cNvSpPr>
          <p:nvPr/>
        </p:nvSpPr>
        <p:spPr bwMode="auto">
          <a:xfrm>
            <a:off x="0" y="482601"/>
            <a:ext cx="9144000" cy="1077218"/>
          </a:xfrm>
          <a:prstGeom prst="rect">
            <a:avLst/>
          </a:prstGeom>
          <a:noFill/>
          <a:ln w="9525">
            <a:noFill/>
            <a:miter lim="800000"/>
            <a:headEnd/>
            <a:tailEnd/>
          </a:ln>
        </p:spPr>
        <p:txBody>
          <a:bodyPr>
            <a:spAutoFit/>
          </a:bodyPr>
          <a:lstStyle/>
          <a:p>
            <a:pPr algn="ctr"/>
            <a:r>
              <a:rPr lang="en-US" sz="3200" b="1" dirty="0">
                <a:solidFill>
                  <a:prstClr val="black"/>
                </a:solidFill>
                <a:latin typeface="Calibri"/>
                <a:ea typeface="ＭＳ Ｐゴシック" charset="-128"/>
              </a:rPr>
              <a:t>Inverse </a:t>
            </a:r>
            <a:r>
              <a:rPr lang="en-US" sz="3200" dirty="0">
                <a:solidFill>
                  <a:prstClr val="black"/>
                </a:solidFill>
                <a:latin typeface="Calibri"/>
                <a:ea typeface="ＭＳ Ｐゴシック" charset="-128"/>
              </a:rPr>
              <a:t>of </a:t>
            </a:r>
            <a:r>
              <a:rPr lang="en-US" sz="3200" dirty="0">
                <a:solidFill>
                  <a:prstClr val="black"/>
                </a:solidFill>
                <a:latin typeface="Calibri"/>
                <a:ea typeface="ＭＳ Ｐゴシック" charset="-128"/>
              </a:rPr>
              <a:t>Shack-Hartmann</a:t>
            </a:r>
          </a:p>
          <a:p>
            <a:pPr algn="ctr"/>
            <a:r>
              <a:rPr lang="en-US" sz="3200" i="1" dirty="0">
                <a:solidFill>
                  <a:prstClr val="black"/>
                </a:solidFill>
                <a:latin typeface="Calibri"/>
                <a:ea typeface="ＭＳ Ｐゴシック" charset="-128"/>
              </a:rPr>
              <a:t>User interactively creates the Spot Diagram</a:t>
            </a:r>
            <a:endParaRPr lang="en-US" sz="3200" i="1" dirty="0">
              <a:solidFill>
                <a:prstClr val="black"/>
              </a:solidFill>
              <a:latin typeface="Calibri"/>
              <a:ea typeface="ＭＳ Ｐゴシック" charset="-128"/>
            </a:endParaRPr>
          </a:p>
        </p:txBody>
      </p:sp>
      <p:cxnSp>
        <p:nvCxnSpPr>
          <p:cNvPr id="128" name="Straight Arrow Connector 127"/>
          <p:cNvCxnSpPr/>
          <p:nvPr/>
        </p:nvCxnSpPr>
        <p:spPr>
          <a:xfrm rot="10800000">
            <a:off x="2051166" y="5715795"/>
            <a:ext cx="6101451"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129" name="Picture 4" descr="concept_1.jpg"/>
          <p:cNvPicPr>
            <a:picLocks noChangeAspect="1"/>
          </p:cNvPicPr>
          <p:nvPr/>
        </p:nvPicPr>
        <p:blipFill>
          <a:blip r:embed="rId3"/>
          <a:srcRect/>
          <a:stretch>
            <a:fillRect/>
          </a:stretch>
        </p:blipFill>
        <p:spPr bwMode="auto">
          <a:xfrm>
            <a:off x="2951245" y="4719637"/>
            <a:ext cx="1793162" cy="2138363"/>
          </a:xfrm>
          <a:prstGeom prst="rect">
            <a:avLst/>
          </a:prstGeom>
          <a:noFill/>
          <a:ln w="9525">
            <a:noFill/>
            <a:miter lim="800000"/>
            <a:headEnd/>
            <a:tailEnd/>
          </a:ln>
        </p:spPr>
      </p:pic>
      <p:cxnSp>
        <p:nvCxnSpPr>
          <p:cNvPr id="152" name="Straight Arrow Connector 151"/>
          <p:cNvCxnSpPr/>
          <p:nvPr/>
        </p:nvCxnSpPr>
        <p:spPr>
          <a:xfrm flipV="1">
            <a:off x="7600918" y="3384333"/>
            <a:ext cx="552511" cy="446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3" name="Straight Arrow Connector 152"/>
          <p:cNvCxnSpPr/>
          <p:nvPr/>
        </p:nvCxnSpPr>
        <p:spPr>
          <a:xfrm rot="16200000" flipH="1">
            <a:off x="6989110" y="4552336"/>
            <a:ext cx="2326992" cy="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4" name="Straight Arrow Connector 153"/>
          <p:cNvCxnSpPr/>
          <p:nvPr/>
        </p:nvCxnSpPr>
        <p:spPr>
          <a:xfrm rot="5400000" flipH="1" flipV="1">
            <a:off x="1690589" y="5355228"/>
            <a:ext cx="720467" cy="66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55" name="TextBox 154"/>
          <p:cNvSpPr txBox="1"/>
          <p:nvPr/>
        </p:nvSpPr>
        <p:spPr>
          <a:xfrm>
            <a:off x="74193" y="5525395"/>
            <a:ext cx="1987912" cy="1200329"/>
          </a:xfrm>
          <a:prstGeom prst="rect">
            <a:avLst/>
          </a:prstGeom>
          <a:noFill/>
        </p:spPr>
        <p:txBody>
          <a:bodyPr wrap="square" rtlCol="0">
            <a:spAutoFit/>
          </a:bodyPr>
          <a:lstStyle/>
          <a:p>
            <a:r>
              <a:rPr lang="en-US" dirty="0">
                <a:solidFill>
                  <a:prstClr val="black"/>
                </a:solidFill>
                <a:latin typeface="Calibri"/>
                <a:ea typeface="ＭＳ Ｐゴシック" charset="-128"/>
              </a:rPr>
              <a:t>Displace 25 points but </a:t>
            </a:r>
            <a:br>
              <a:rPr lang="en-US" dirty="0">
                <a:solidFill>
                  <a:prstClr val="black"/>
                </a:solidFill>
                <a:latin typeface="Calibri"/>
                <a:ea typeface="ＭＳ Ｐゴシック" charset="-128"/>
              </a:rPr>
            </a:br>
            <a:r>
              <a:rPr lang="en-US" b="1" u="sng" dirty="0">
                <a:solidFill>
                  <a:prstClr val="black"/>
                </a:solidFill>
                <a:latin typeface="Calibri"/>
                <a:ea typeface="ＭＳ Ｐゴシック" charset="-128"/>
              </a:rPr>
              <a:t>3 parameters</a:t>
            </a:r>
            <a:endParaRPr lang="en-US" b="1" u="sng" dirty="0">
              <a:solidFill>
                <a:prstClr val="black"/>
              </a:solidFill>
              <a:latin typeface="Calibri"/>
              <a:ea typeface="ＭＳ Ｐゴシック" charset="-128"/>
            </a:endParaRPr>
          </a:p>
        </p:txBody>
      </p:sp>
    </p:spTree>
    <p:extLst>
      <p:ext uri="{BB962C8B-B14F-4D97-AF65-F5344CB8AC3E}">
        <p14:creationId xmlns:p14="http://schemas.microsoft.com/office/powerpoint/2010/main" val="109891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3" descr="roomful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rot="21052356">
            <a:off x="4876800" y="2546350"/>
            <a:ext cx="87313" cy="267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rot="3681600">
            <a:off x="6457156" y="2818607"/>
            <a:ext cx="115887" cy="332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4876800" y="4876800"/>
            <a:ext cx="533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TextBox 8"/>
          <p:cNvSpPr txBox="1"/>
          <p:nvPr/>
        </p:nvSpPr>
        <p:spPr>
          <a:xfrm>
            <a:off x="609600" y="1219200"/>
            <a:ext cx="3352800" cy="954088"/>
          </a:xfrm>
          <a:prstGeom prst="rect">
            <a:avLst/>
          </a:prstGeom>
          <a:noFill/>
        </p:spPr>
        <p:txBody>
          <a:bodyPr>
            <a:spAutoFit/>
          </a:bodyPr>
          <a:lstStyle/>
          <a:p>
            <a:pPr algn="ctr" eaLnBrk="1" fontAlgn="auto" hangingPunct="1">
              <a:spcBef>
                <a:spcPts val="0"/>
              </a:spcBef>
              <a:spcAft>
                <a:spcPts val="0"/>
              </a:spcAft>
              <a:defRPr/>
            </a:pPr>
            <a:r>
              <a:rPr lang="en-US" sz="2800" dirty="0">
                <a:solidFill>
                  <a:prstClr val="black"/>
                </a:solidFill>
                <a:latin typeface="Calibri"/>
              </a:rPr>
              <a:t>Can you look </a:t>
            </a:r>
            <a:br>
              <a:rPr lang="en-US" sz="2800" dirty="0">
                <a:solidFill>
                  <a:prstClr val="black"/>
                </a:solidFill>
                <a:latin typeface="Calibri"/>
              </a:rPr>
            </a:br>
            <a:r>
              <a:rPr lang="en-US" sz="2800" dirty="0">
                <a:solidFill>
                  <a:prstClr val="black"/>
                </a:solidFill>
                <a:latin typeface="Calibri"/>
              </a:rPr>
              <a:t>around the corner ?</a:t>
            </a:r>
          </a:p>
        </p:txBody>
      </p:sp>
    </p:spTree>
    <p:extLst>
      <p:ext uri="{BB962C8B-B14F-4D97-AF65-F5344CB8AC3E}">
        <p14:creationId xmlns:p14="http://schemas.microsoft.com/office/powerpoint/2010/main" val="42102571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Oval 157"/>
          <p:cNvSpPr/>
          <p:nvPr/>
        </p:nvSpPr>
        <p:spPr>
          <a:xfrm>
            <a:off x="7289800" y="2197100"/>
            <a:ext cx="304800" cy="3048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 name="Oval 156"/>
          <p:cNvSpPr/>
          <p:nvPr/>
        </p:nvSpPr>
        <p:spPr>
          <a:xfrm>
            <a:off x="-25400" y="4572000"/>
            <a:ext cx="304800" cy="3048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6" name="Rectangle 125"/>
          <p:cNvSpPr/>
          <p:nvPr/>
        </p:nvSpPr>
        <p:spPr>
          <a:xfrm>
            <a:off x="2133600" y="2438427"/>
            <a:ext cx="871538" cy="2093913"/>
          </a:xfrm>
          <a:prstGeom prst="rect">
            <a:avLst/>
          </a:prstGeom>
          <a:solidFill>
            <a:schemeClr val="accent1">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96613" name="Group 62"/>
          <p:cNvGrpSpPr>
            <a:grpSpLocks/>
          </p:cNvGrpSpPr>
          <p:nvPr/>
        </p:nvGrpSpPr>
        <p:grpSpPr bwMode="auto">
          <a:xfrm>
            <a:off x="3605213" y="1600200"/>
            <a:ext cx="3956050" cy="3616325"/>
            <a:chOff x="5105402" y="1204200"/>
            <a:chExt cx="2732107" cy="2682000"/>
          </a:xfrm>
        </p:grpSpPr>
        <p:sp>
          <p:nvSpPr>
            <p:cNvPr id="64" name="Oval 63"/>
            <p:cNvSpPr/>
            <p:nvPr/>
          </p:nvSpPr>
          <p:spPr>
            <a:xfrm>
              <a:off x="5105402" y="1879998"/>
              <a:ext cx="1371535" cy="1371611"/>
            </a:xfrm>
            <a:prstGeom prst="ellipse">
              <a:avLst/>
            </a:prstGeom>
            <a:ln w="3175"/>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a:solidFill>
                  <a:prstClr val="black"/>
                </a:solidFill>
              </a:endParaRPr>
            </a:p>
          </p:txBody>
        </p:sp>
        <p:sp>
          <p:nvSpPr>
            <p:cNvPr id="75" name="Freeform 74"/>
            <p:cNvSpPr/>
            <p:nvPr/>
          </p:nvSpPr>
          <p:spPr>
            <a:xfrm>
              <a:off x="5477065" y="1204200"/>
              <a:ext cx="2360444" cy="2682000"/>
            </a:xfrm>
            <a:custGeom>
              <a:avLst/>
              <a:gdLst>
                <a:gd name="connsiteX0" fmla="*/ 155396 w 2514600"/>
                <a:gd name="connsiteY0" fmla="*/ 651815 h 2514600"/>
                <a:gd name="connsiteX1" fmla="*/ 1571562 w 2514600"/>
                <a:gd name="connsiteY1" fmla="*/ 39908 h 2514600"/>
                <a:gd name="connsiteX2" fmla="*/ 2514595 w 2514600"/>
                <a:gd name="connsiteY2" fmla="*/ 1260828 h 2514600"/>
                <a:gd name="connsiteX3" fmla="*/ 1564724 w 2514600"/>
                <a:gd name="connsiteY3" fmla="*/ 2476436 h 2514600"/>
                <a:gd name="connsiteX4" fmla="*/ 152015 w 2514600"/>
                <a:gd name="connsiteY4" fmla="*/ 1856590 h 2514600"/>
                <a:gd name="connsiteX5" fmla="*/ 155396 w 2514600"/>
                <a:gd name="connsiteY5" fmla="*/ 651815 h 2514600"/>
                <a:gd name="connsiteX0" fmla="*/ 0 w 2360811"/>
                <a:gd name="connsiteY0" fmla="*/ 755545 h 2720678"/>
                <a:gd name="connsiteX1" fmla="*/ 1416166 w 2360811"/>
                <a:gd name="connsiteY1" fmla="*/ 143638 h 2720678"/>
                <a:gd name="connsiteX2" fmla="*/ 2359199 w 2360811"/>
                <a:gd name="connsiteY2" fmla="*/ 1364558 h 2720678"/>
                <a:gd name="connsiteX3" fmla="*/ 1409328 w 2360811"/>
                <a:gd name="connsiteY3" fmla="*/ 2580166 h 2720678"/>
                <a:gd name="connsiteX4" fmla="*/ 88059 w 2360811"/>
                <a:gd name="connsiteY4" fmla="*/ 2051760 h 2720678"/>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811" h="2682000">
                  <a:moveTo>
                    <a:pt x="0" y="755545"/>
                  </a:moveTo>
                  <a:cubicBezTo>
                    <a:pt x="276744" y="251906"/>
                    <a:pt x="859742" y="0"/>
                    <a:pt x="1416166" y="143638"/>
                  </a:cubicBezTo>
                  <a:cubicBezTo>
                    <a:pt x="1972590" y="287276"/>
                    <a:pt x="2360811" y="789896"/>
                    <a:pt x="2359199" y="1364558"/>
                  </a:cubicBezTo>
                  <a:cubicBezTo>
                    <a:pt x="2357586" y="1939221"/>
                    <a:pt x="1800551" y="2478332"/>
                    <a:pt x="1409328" y="2580166"/>
                  </a:cubicBezTo>
                  <a:cubicBezTo>
                    <a:pt x="1018105" y="2682000"/>
                    <a:pt x="334032" y="2541704"/>
                    <a:pt x="11859" y="1975560"/>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a:solidFill>
                  <a:prstClr val="black"/>
                </a:solidFill>
              </a:endParaRPr>
            </a:p>
          </p:txBody>
        </p:sp>
        <p:sp>
          <p:nvSpPr>
            <p:cNvPr id="78" name="Freeform 77"/>
            <p:cNvSpPr/>
            <p:nvPr/>
          </p:nvSpPr>
          <p:spPr>
            <a:xfrm>
              <a:off x="5193110" y="1929447"/>
              <a:ext cx="1270671" cy="1270359"/>
            </a:xfrm>
            <a:custGeom>
              <a:avLst/>
              <a:gdLst>
                <a:gd name="connsiteX0" fmla="*/ 0 w 1270716"/>
                <a:gd name="connsiteY0" fmla="*/ 635358 h 1270716"/>
                <a:gd name="connsiteX1" fmla="*/ 186093 w 1270716"/>
                <a:gd name="connsiteY1" fmla="*/ 186092 h 1270716"/>
                <a:gd name="connsiteX2" fmla="*/ 635359 w 1270716"/>
                <a:gd name="connsiteY2" fmla="*/ 1 h 1270716"/>
                <a:gd name="connsiteX3" fmla="*/ 1084625 w 1270716"/>
                <a:gd name="connsiteY3" fmla="*/ 186094 h 1270716"/>
                <a:gd name="connsiteX4" fmla="*/ 1270716 w 1270716"/>
                <a:gd name="connsiteY4" fmla="*/ 635360 h 1270716"/>
                <a:gd name="connsiteX5" fmla="*/ 1084624 w 1270716"/>
                <a:gd name="connsiteY5" fmla="*/ 1084626 h 1270716"/>
                <a:gd name="connsiteX6" fmla="*/ 635358 w 1270716"/>
                <a:gd name="connsiteY6" fmla="*/ 1270718 h 1270716"/>
                <a:gd name="connsiteX7" fmla="*/ 186092 w 1270716"/>
                <a:gd name="connsiteY7" fmla="*/ 1084626 h 1270716"/>
                <a:gd name="connsiteX8" fmla="*/ 0 w 1270716"/>
                <a:gd name="connsiteY8" fmla="*/ 635360 h 1270716"/>
                <a:gd name="connsiteX9" fmla="*/ 0 w 1270716"/>
                <a:gd name="connsiteY9" fmla="*/ 635358 h 12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16" h="1270716">
                  <a:moveTo>
                    <a:pt x="0" y="635358"/>
                  </a:moveTo>
                  <a:cubicBezTo>
                    <a:pt x="0" y="466851"/>
                    <a:pt x="66940" y="305245"/>
                    <a:pt x="186093" y="186092"/>
                  </a:cubicBezTo>
                  <a:cubicBezTo>
                    <a:pt x="305246" y="66939"/>
                    <a:pt x="466852" y="0"/>
                    <a:pt x="635359" y="1"/>
                  </a:cubicBezTo>
                  <a:cubicBezTo>
                    <a:pt x="803866" y="1"/>
                    <a:pt x="965472" y="66941"/>
                    <a:pt x="1084625" y="186094"/>
                  </a:cubicBezTo>
                  <a:cubicBezTo>
                    <a:pt x="1203778" y="305247"/>
                    <a:pt x="1270717" y="466853"/>
                    <a:pt x="1270716" y="635360"/>
                  </a:cubicBezTo>
                  <a:cubicBezTo>
                    <a:pt x="1270716" y="803867"/>
                    <a:pt x="1203777" y="965473"/>
                    <a:pt x="1084624" y="1084626"/>
                  </a:cubicBezTo>
                  <a:cubicBezTo>
                    <a:pt x="965471" y="1203779"/>
                    <a:pt x="803865" y="1270718"/>
                    <a:pt x="635358" y="1270718"/>
                  </a:cubicBezTo>
                  <a:cubicBezTo>
                    <a:pt x="466851" y="1270718"/>
                    <a:pt x="305245" y="1203778"/>
                    <a:pt x="186092" y="1084626"/>
                  </a:cubicBezTo>
                  <a:cubicBezTo>
                    <a:pt x="66939" y="965473"/>
                    <a:pt x="0" y="803867"/>
                    <a:pt x="0" y="635360"/>
                  </a:cubicBezTo>
                  <a:lnTo>
                    <a:pt x="0" y="635358"/>
                  </a:lnTo>
                  <a:close/>
                </a:path>
              </a:pathLst>
            </a:custGeom>
            <a:ln w="3175"/>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a:solidFill>
                  <a:prstClr val="black"/>
                </a:solidFill>
              </a:endParaRPr>
            </a:p>
          </p:txBody>
        </p:sp>
        <p:sp>
          <p:nvSpPr>
            <p:cNvPr id="81" name="Freeform 80"/>
            <p:cNvSpPr/>
            <p:nvPr/>
          </p:nvSpPr>
          <p:spPr>
            <a:xfrm>
              <a:off x="5513245" y="1267777"/>
              <a:ext cx="2273832" cy="2554846"/>
            </a:xfrm>
            <a:custGeom>
              <a:avLst/>
              <a:gdLst>
                <a:gd name="connsiteX0" fmla="*/ 148366 w 2400837"/>
                <a:gd name="connsiteY0" fmla="*/ 622327 h 2400837"/>
                <a:gd name="connsiteX1" fmla="*/ 1500464 w 2400837"/>
                <a:gd name="connsiteY1" fmla="*/ 38103 h 2400837"/>
                <a:gd name="connsiteX2" fmla="*/ 2400833 w 2400837"/>
                <a:gd name="connsiteY2" fmla="*/ 1203788 h 2400837"/>
                <a:gd name="connsiteX3" fmla="*/ 1493935 w 2400837"/>
                <a:gd name="connsiteY3" fmla="*/ 2364401 h 2400837"/>
                <a:gd name="connsiteX4" fmla="*/ 145138 w 2400837"/>
                <a:gd name="connsiteY4" fmla="*/ 1772597 h 2400837"/>
                <a:gd name="connsiteX5" fmla="*/ 148366 w 2400837"/>
                <a:gd name="connsiteY5" fmla="*/ 622327 h 2400837"/>
                <a:gd name="connsiteX0" fmla="*/ 0 w 2254007"/>
                <a:gd name="connsiteY0" fmla="*/ 721363 h 2597592"/>
                <a:gd name="connsiteX1" fmla="*/ 1352098 w 2254007"/>
                <a:gd name="connsiteY1" fmla="*/ 137139 h 2597592"/>
                <a:gd name="connsiteX2" fmla="*/ 2252467 w 2254007"/>
                <a:gd name="connsiteY2" fmla="*/ 1302824 h 2597592"/>
                <a:gd name="connsiteX3" fmla="*/ 1345569 w 2254007"/>
                <a:gd name="connsiteY3" fmla="*/ 2463437 h 2597592"/>
                <a:gd name="connsiteX4" fmla="*/ 88212 w 2254007"/>
                <a:gd name="connsiteY4" fmla="*/ 1963073 h 2597592"/>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5" h="2554429">
                  <a:moveTo>
                    <a:pt x="19738" y="721363"/>
                  </a:moveTo>
                  <a:cubicBezTo>
                    <a:pt x="283962" y="240509"/>
                    <a:pt x="840585" y="0"/>
                    <a:pt x="1371836" y="137139"/>
                  </a:cubicBezTo>
                  <a:cubicBezTo>
                    <a:pt x="1903087" y="274278"/>
                    <a:pt x="2273745" y="754160"/>
                    <a:pt x="2272205" y="1302824"/>
                  </a:cubicBezTo>
                  <a:cubicBezTo>
                    <a:pt x="2270665" y="1851488"/>
                    <a:pt x="1744008" y="2372446"/>
                    <a:pt x="1365307" y="2463437"/>
                  </a:cubicBezTo>
                  <a:cubicBezTo>
                    <a:pt x="986606" y="2554429"/>
                    <a:pt x="290731" y="2411112"/>
                    <a:pt x="0" y="1848773"/>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a:solidFill>
                  <a:prstClr val="black"/>
                </a:solidFill>
              </a:endParaRPr>
            </a:p>
          </p:txBody>
        </p:sp>
        <p:sp>
          <p:nvSpPr>
            <p:cNvPr id="84" name="Oval 83"/>
            <p:cNvSpPr/>
            <p:nvPr/>
          </p:nvSpPr>
          <p:spPr>
            <a:xfrm>
              <a:off x="5473776" y="1962412"/>
              <a:ext cx="509803" cy="1218556"/>
            </a:xfrm>
            <a:prstGeom prst="ellipse">
              <a:avLst/>
            </a:prstGeom>
            <a:ln w="3175"/>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a:solidFill>
                  <a:prstClr val="black"/>
                </a:solidFill>
              </a:endParaRPr>
            </a:p>
          </p:txBody>
        </p:sp>
      </p:grpSp>
      <p:sp>
        <p:nvSpPr>
          <p:cNvPr id="90" name="Oval 89"/>
          <p:cNvSpPr/>
          <p:nvPr/>
        </p:nvSpPr>
        <p:spPr>
          <a:xfrm>
            <a:off x="7473950" y="3322637"/>
            <a:ext cx="127000" cy="131763"/>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93" name="Oval 92"/>
          <p:cNvSpPr/>
          <p:nvPr/>
        </p:nvSpPr>
        <p:spPr>
          <a:xfrm>
            <a:off x="2868613" y="2468602"/>
            <a:ext cx="233362" cy="37306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sz="1800">
              <a:solidFill>
                <a:prstClr val="black"/>
              </a:solidFill>
            </a:endParaRPr>
          </a:p>
        </p:txBody>
      </p:sp>
      <p:sp>
        <p:nvSpPr>
          <p:cNvPr id="97" name="Oval 96"/>
          <p:cNvSpPr/>
          <p:nvPr/>
        </p:nvSpPr>
        <p:spPr>
          <a:xfrm>
            <a:off x="2868613" y="2860715"/>
            <a:ext cx="233362" cy="37306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sz="1800">
              <a:solidFill>
                <a:prstClr val="black"/>
              </a:solidFill>
            </a:endParaRPr>
          </a:p>
        </p:txBody>
      </p:sp>
      <p:sp>
        <p:nvSpPr>
          <p:cNvPr id="98" name="Oval 97"/>
          <p:cNvSpPr/>
          <p:nvPr/>
        </p:nvSpPr>
        <p:spPr>
          <a:xfrm>
            <a:off x="2868613" y="3254377"/>
            <a:ext cx="233362" cy="371475"/>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sz="1800">
              <a:solidFill>
                <a:prstClr val="black"/>
              </a:solidFill>
            </a:endParaRPr>
          </a:p>
        </p:txBody>
      </p:sp>
      <p:sp>
        <p:nvSpPr>
          <p:cNvPr id="99" name="Oval 98"/>
          <p:cNvSpPr/>
          <p:nvPr/>
        </p:nvSpPr>
        <p:spPr>
          <a:xfrm>
            <a:off x="2868613" y="3646527"/>
            <a:ext cx="233362" cy="37306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sz="1800">
              <a:solidFill>
                <a:prstClr val="black"/>
              </a:solidFill>
            </a:endParaRPr>
          </a:p>
        </p:txBody>
      </p:sp>
      <p:sp>
        <p:nvSpPr>
          <p:cNvPr id="100" name="Oval 99"/>
          <p:cNvSpPr/>
          <p:nvPr/>
        </p:nvSpPr>
        <p:spPr>
          <a:xfrm>
            <a:off x="2868613" y="4038639"/>
            <a:ext cx="233362" cy="37306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sz="1800">
              <a:solidFill>
                <a:prstClr val="black"/>
              </a:solidFill>
            </a:endParaRPr>
          </a:p>
        </p:txBody>
      </p:sp>
      <p:cxnSp>
        <p:nvCxnSpPr>
          <p:cNvPr id="101" name="Straight Arrow Connector 100"/>
          <p:cNvCxnSpPr>
            <a:stCxn id="90" idx="2"/>
          </p:cNvCxnSpPr>
          <p:nvPr/>
        </p:nvCxnSpPr>
        <p:spPr>
          <a:xfrm rot="10800000">
            <a:off x="4441826" y="2778127"/>
            <a:ext cx="3032125" cy="611188"/>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3" name="Straight Arrow Connector 102"/>
          <p:cNvCxnSpPr>
            <a:stCxn id="90" idx="2"/>
          </p:cNvCxnSpPr>
          <p:nvPr/>
        </p:nvCxnSpPr>
        <p:spPr>
          <a:xfrm rot="10800000">
            <a:off x="4449764" y="3124240"/>
            <a:ext cx="3024187" cy="265113"/>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4" name="Straight Arrow Connector 103"/>
          <p:cNvCxnSpPr>
            <a:stCxn id="90" idx="2"/>
          </p:cNvCxnSpPr>
          <p:nvPr/>
        </p:nvCxnSpPr>
        <p:spPr>
          <a:xfrm rot="10800000" flipV="1">
            <a:off x="4457700" y="3389313"/>
            <a:ext cx="3016250" cy="41275"/>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5" name="Straight Arrow Connector 104"/>
          <p:cNvCxnSpPr>
            <a:stCxn id="90" idx="2"/>
          </p:cNvCxnSpPr>
          <p:nvPr/>
        </p:nvCxnSpPr>
        <p:spPr>
          <a:xfrm rot="10800000" flipV="1">
            <a:off x="4457700" y="3389320"/>
            <a:ext cx="3016250" cy="369887"/>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7" name="Straight Arrow Connector 106"/>
          <p:cNvCxnSpPr>
            <a:stCxn id="90" idx="2"/>
          </p:cNvCxnSpPr>
          <p:nvPr/>
        </p:nvCxnSpPr>
        <p:spPr>
          <a:xfrm rot="10800000" flipV="1">
            <a:off x="4449764" y="3389313"/>
            <a:ext cx="3024187" cy="715963"/>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8" name="Straight Arrow Connector 107"/>
          <p:cNvCxnSpPr/>
          <p:nvPr/>
        </p:nvCxnSpPr>
        <p:spPr>
          <a:xfrm rot="10800000" flipV="1">
            <a:off x="3165475" y="2659063"/>
            <a:ext cx="831850" cy="87312"/>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9" name="Straight Arrow Connector 108"/>
          <p:cNvCxnSpPr/>
          <p:nvPr/>
        </p:nvCxnSpPr>
        <p:spPr>
          <a:xfrm rot="10800000" flipV="1">
            <a:off x="3165475" y="3078164"/>
            <a:ext cx="831850" cy="46037"/>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1" name="Straight Arrow Connector 110"/>
          <p:cNvCxnSpPr/>
          <p:nvPr/>
        </p:nvCxnSpPr>
        <p:spPr>
          <a:xfrm rot="10800000">
            <a:off x="3165510" y="3389353"/>
            <a:ext cx="823913" cy="31751"/>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p:nvPr/>
        </p:nvCxnSpPr>
        <p:spPr>
          <a:xfrm rot="10800000" flipV="1">
            <a:off x="3165510" y="3824288"/>
            <a:ext cx="823913" cy="55563"/>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p:nvPr/>
        </p:nvCxnSpPr>
        <p:spPr>
          <a:xfrm rot="10800000">
            <a:off x="3165510" y="4105277"/>
            <a:ext cx="823913" cy="92075"/>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30" name="Straight Connector 129"/>
          <p:cNvCxnSpPr/>
          <p:nvPr/>
        </p:nvCxnSpPr>
        <p:spPr>
          <a:xfrm rot="5400000">
            <a:off x="954089" y="3487752"/>
            <a:ext cx="2095500"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93" idx="0"/>
          </p:cNvCxnSpPr>
          <p:nvPr/>
        </p:nvCxnSpPr>
        <p:spPr>
          <a:xfrm flipV="1">
            <a:off x="2000250" y="2468565"/>
            <a:ext cx="984250" cy="3095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93" idx="4"/>
          </p:cNvCxnSpPr>
          <p:nvPr/>
        </p:nvCxnSpPr>
        <p:spPr>
          <a:xfrm>
            <a:off x="2000250" y="2778127"/>
            <a:ext cx="984250" cy="6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148" idx="2"/>
            <a:endCxn id="97" idx="0"/>
          </p:cNvCxnSpPr>
          <p:nvPr/>
        </p:nvCxnSpPr>
        <p:spPr>
          <a:xfrm rot="10800000" flipH="1">
            <a:off x="1973263" y="2860676"/>
            <a:ext cx="1011237" cy="3032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148" idx="0"/>
            <a:endCxn id="97" idx="4"/>
          </p:cNvCxnSpPr>
          <p:nvPr/>
        </p:nvCxnSpPr>
        <p:spPr>
          <a:xfrm rot="16200000" flipH="1">
            <a:off x="2444769" y="2694028"/>
            <a:ext cx="106363" cy="973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98" idx="0"/>
          </p:cNvCxnSpPr>
          <p:nvPr/>
        </p:nvCxnSpPr>
        <p:spPr>
          <a:xfrm flipV="1">
            <a:off x="2000250" y="3254375"/>
            <a:ext cx="984250" cy="166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98" idx="4"/>
          </p:cNvCxnSpPr>
          <p:nvPr/>
        </p:nvCxnSpPr>
        <p:spPr>
          <a:xfrm>
            <a:off x="2003451" y="3421065"/>
            <a:ext cx="981075" cy="2047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146" idx="0"/>
            <a:endCxn id="99" idx="0"/>
          </p:cNvCxnSpPr>
          <p:nvPr/>
        </p:nvCxnSpPr>
        <p:spPr>
          <a:xfrm rot="5400000" flipH="1" flipV="1">
            <a:off x="2376507" y="3281403"/>
            <a:ext cx="242887" cy="973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46" idx="1"/>
            <a:endCxn id="99" idx="4"/>
          </p:cNvCxnSpPr>
          <p:nvPr/>
        </p:nvCxnSpPr>
        <p:spPr>
          <a:xfrm rot="16200000" flipH="1">
            <a:off x="2424112" y="3459202"/>
            <a:ext cx="120651" cy="1000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50" idx="4"/>
            <a:endCxn id="100" idx="0"/>
          </p:cNvCxnSpPr>
          <p:nvPr/>
        </p:nvCxnSpPr>
        <p:spPr>
          <a:xfrm rot="5400000" flipH="1" flipV="1">
            <a:off x="2439987" y="3611564"/>
            <a:ext cx="117475" cy="971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50" idx="4"/>
            <a:endCxn id="100" idx="4"/>
          </p:cNvCxnSpPr>
          <p:nvPr/>
        </p:nvCxnSpPr>
        <p:spPr>
          <a:xfrm rot="16200000" flipH="1">
            <a:off x="2370931" y="3798094"/>
            <a:ext cx="255588" cy="971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endCxn id="93" idx="2"/>
          </p:cNvCxnSpPr>
          <p:nvPr/>
        </p:nvCxnSpPr>
        <p:spPr>
          <a:xfrm flipV="1">
            <a:off x="2000285" y="2655929"/>
            <a:ext cx="868363" cy="3175"/>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2" name="Straight Connector 141"/>
          <p:cNvCxnSpPr>
            <a:endCxn id="97" idx="2"/>
          </p:cNvCxnSpPr>
          <p:nvPr/>
        </p:nvCxnSpPr>
        <p:spPr>
          <a:xfrm flipV="1">
            <a:off x="2000285" y="3048000"/>
            <a:ext cx="868363" cy="14288"/>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3" name="Straight Connector 142"/>
          <p:cNvCxnSpPr>
            <a:endCxn id="98" idx="2"/>
          </p:cNvCxnSpPr>
          <p:nvPr/>
        </p:nvCxnSpPr>
        <p:spPr>
          <a:xfrm>
            <a:off x="2000285" y="3421062"/>
            <a:ext cx="868363" cy="19051"/>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4" name="Straight Connector 143"/>
          <p:cNvCxnSpPr>
            <a:endCxn id="99" idx="2"/>
          </p:cNvCxnSpPr>
          <p:nvPr/>
        </p:nvCxnSpPr>
        <p:spPr>
          <a:xfrm flipV="1">
            <a:off x="2003425" y="3832225"/>
            <a:ext cx="865188" cy="15875"/>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5" name="Straight Connector 144"/>
          <p:cNvCxnSpPr>
            <a:endCxn id="100" idx="2"/>
          </p:cNvCxnSpPr>
          <p:nvPr/>
        </p:nvCxnSpPr>
        <p:spPr>
          <a:xfrm flipV="1">
            <a:off x="2003425" y="4225928"/>
            <a:ext cx="865188" cy="9525"/>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sp>
        <p:nvSpPr>
          <p:cNvPr id="146" name="Oval 145"/>
          <p:cNvSpPr/>
          <p:nvPr/>
        </p:nvSpPr>
        <p:spPr>
          <a:xfrm>
            <a:off x="1973283" y="3889416"/>
            <a:ext cx="77787" cy="73025"/>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147" name="Oval 146"/>
          <p:cNvSpPr/>
          <p:nvPr/>
        </p:nvSpPr>
        <p:spPr>
          <a:xfrm>
            <a:off x="1973283" y="3384590"/>
            <a:ext cx="77787" cy="73025"/>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148" name="Oval 147"/>
          <p:cNvSpPr/>
          <p:nvPr/>
        </p:nvSpPr>
        <p:spPr>
          <a:xfrm>
            <a:off x="1973283" y="3127416"/>
            <a:ext cx="77787" cy="73025"/>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149" name="Oval 148"/>
          <p:cNvSpPr/>
          <p:nvPr/>
        </p:nvSpPr>
        <p:spPr>
          <a:xfrm>
            <a:off x="1973283" y="2746416"/>
            <a:ext cx="77787" cy="73025"/>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150" name="Oval 149"/>
          <p:cNvSpPr/>
          <p:nvPr/>
        </p:nvSpPr>
        <p:spPr>
          <a:xfrm>
            <a:off x="1973283" y="4081463"/>
            <a:ext cx="77787" cy="74612"/>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196651" name="Slide Number Placeholder 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fld id="{5C4F23EE-E27C-494D-9FF6-0418BE697FBF}" type="slidenum">
              <a:rPr lang="en-US" sz="1200" smtClean="0">
                <a:solidFill>
                  <a:srgbClr val="898989"/>
                </a:solidFill>
                <a:latin typeface="Arial" pitchFamily="34" charset="0"/>
              </a:rPr>
              <a:pPr/>
              <a:t>40</a:t>
            </a:fld>
            <a:endParaRPr lang="en-US" sz="1200" smtClean="0">
              <a:solidFill>
                <a:srgbClr val="898989"/>
              </a:solidFill>
              <a:latin typeface="Arial" pitchFamily="34" charset="0"/>
            </a:endParaRPr>
          </a:p>
        </p:txBody>
      </p:sp>
      <p:sp>
        <p:nvSpPr>
          <p:cNvPr id="67" name="Freeform 66"/>
          <p:cNvSpPr/>
          <p:nvPr/>
        </p:nvSpPr>
        <p:spPr>
          <a:xfrm>
            <a:off x="3235368" y="2481304"/>
            <a:ext cx="346075" cy="1927225"/>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800">
              <a:solidFill>
                <a:prstClr val="black"/>
              </a:solidFill>
            </a:endParaRPr>
          </a:p>
        </p:txBody>
      </p:sp>
      <p:sp>
        <p:nvSpPr>
          <p:cNvPr id="68" name="Freeform 67"/>
          <p:cNvSpPr/>
          <p:nvPr/>
        </p:nvSpPr>
        <p:spPr>
          <a:xfrm>
            <a:off x="3165503" y="2511427"/>
            <a:ext cx="282575" cy="1779588"/>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800">
              <a:solidFill>
                <a:prstClr val="black"/>
              </a:solidFill>
            </a:endParaRPr>
          </a:p>
        </p:txBody>
      </p:sp>
      <p:sp>
        <p:nvSpPr>
          <p:cNvPr id="53" name="Rectangle 52"/>
          <p:cNvSpPr/>
          <p:nvPr/>
        </p:nvSpPr>
        <p:spPr>
          <a:xfrm>
            <a:off x="0" y="2541588"/>
            <a:ext cx="1676400" cy="1782763"/>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54" name="Oval 53"/>
          <p:cNvSpPr/>
          <p:nvPr/>
        </p:nvSpPr>
        <p:spPr>
          <a:xfrm>
            <a:off x="1605" y="2589213"/>
            <a:ext cx="1614487" cy="1676400"/>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grpSp>
        <p:nvGrpSpPr>
          <p:cNvPr id="196656" name="Group 54"/>
          <p:cNvGrpSpPr>
            <a:grpSpLocks/>
          </p:cNvGrpSpPr>
          <p:nvPr/>
        </p:nvGrpSpPr>
        <p:grpSpPr bwMode="auto">
          <a:xfrm>
            <a:off x="152400" y="2590803"/>
            <a:ext cx="1296988" cy="1652588"/>
            <a:chOff x="151734" y="2590800"/>
            <a:chExt cx="1297415" cy="1652277"/>
          </a:xfrm>
        </p:grpSpPr>
        <p:sp>
          <p:nvSpPr>
            <p:cNvPr id="56" name="Oval 55"/>
            <p:cNvSpPr/>
            <p:nvPr/>
          </p:nvSpPr>
          <p:spPr>
            <a:xfrm>
              <a:off x="151734" y="3778027"/>
              <a:ext cx="77814" cy="74599"/>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57" name="Oval 56"/>
            <p:cNvSpPr/>
            <p:nvPr/>
          </p:nvSpPr>
          <p:spPr>
            <a:xfrm>
              <a:off x="151734" y="3357419"/>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58" name="Oval 57"/>
            <p:cNvSpPr/>
            <p:nvPr/>
          </p:nvSpPr>
          <p:spPr>
            <a:xfrm>
              <a:off x="151734" y="2998711"/>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59" name="Oval 58"/>
            <p:cNvSpPr/>
            <p:nvPr/>
          </p:nvSpPr>
          <p:spPr>
            <a:xfrm>
              <a:off x="456634" y="3778027"/>
              <a:ext cx="77814" cy="74599"/>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60" name="Oval 59"/>
            <p:cNvSpPr/>
            <p:nvPr/>
          </p:nvSpPr>
          <p:spPr>
            <a:xfrm>
              <a:off x="456634" y="3357419"/>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61" name="Oval 60"/>
            <p:cNvSpPr/>
            <p:nvPr/>
          </p:nvSpPr>
          <p:spPr>
            <a:xfrm>
              <a:off x="456634" y="2998711"/>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62" name="Oval 61"/>
            <p:cNvSpPr/>
            <p:nvPr/>
          </p:nvSpPr>
          <p:spPr>
            <a:xfrm>
              <a:off x="456634" y="2590800"/>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63" name="Oval 62"/>
            <p:cNvSpPr/>
            <p:nvPr/>
          </p:nvSpPr>
          <p:spPr>
            <a:xfrm>
              <a:off x="456634" y="4170066"/>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65" name="Oval 64"/>
            <p:cNvSpPr/>
            <p:nvPr/>
          </p:nvSpPr>
          <p:spPr>
            <a:xfrm>
              <a:off x="761535" y="3778027"/>
              <a:ext cx="77814" cy="74599"/>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66" name="Oval 65"/>
            <p:cNvSpPr/>
            <p:nvPr/>
          </p:nvSpPr>
          <p:spPr>
            <a:xfrm>
              <a:off x="761535" y="3357419"/>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70" name="Oval 69"/>
            <p:cNvSpPr/>
            <p:nvPr/>
          </p:nvSpPr>
          <p:spPr>
            <a:xfrm>
              <a:off x="761535" y="2998711"/>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71" name="Oval 70"/>
            <p:cNvSpPr/>
            <p:nvPr/>
          </p:nvSpPr>
          <p:spPr>
            <a:xfrm>
              <a:off x="761535" y="2590800"/>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72" name="Oval 71"/>
            <p:cNvSpPr/>
            <p:nvPr/>
          </p:nvSpPr>
          <p:spPr>
            <a:xfrm>
              <a:off x="761535" y="4170066"/>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73" name="Oval 72"/>
            <p:cNvSpPr/>
            <p:nvPr/>
          </p:nvSpPr>
          <p:spPr>
            <a:xfrm>
              <a:off x="1066435" y="3778027"/>
              <a:ext cx="77814" cy="74599"/>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74" name="Oval 73"/>
            <p:cNvSpPr/>
            <p:nvPr/>
          </p:nvSpPr>
          <p:spPr>
            <a:xfrm>
              <a:off x="1066435" y="3357419"/>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76" name="Oval 75"/>
            <p:cNvSpPr/>
            <p:nvPr/>
          </p:nvSpPr>
          <p:spPr>
            <a:xfrm>
              <a:off x="1066435" y="2590800"/>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77" name="Oval 76"/>
            <p:cNvSpPr/>
            <p:nvPr/>
          </p:nvSpPr>
          <p:spPr>
            <a:xfrm>
              <a:off x="1066435" y="2998711"/>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79" name="Oval 78"/>
            <p:cNvSpPr/>
            <p:nvPr/>
          </p:nvSpPr>
          <p:spPr>
            <a:xfrm>
              <a:off x="1066435" y="4170066"/>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80" name="Oval 79"/>
            <p:cNvSpPr/>
            <p:nvPr/>
          </p:nvSpPr>
          <p:spPr>
            <a:xfrm>
              <a:off x="1371335" y="3778027"/>
              <a:ext cx="77814" cy="74599"/>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82" name="Oval 81"/>
            <p:cNvSpPr/>
            <p:nvPr/>
          </p:nvSpPr>
          <p:spPr>
            <a:xfrm>
              <a:off x="1371335" y="3357419"/>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83" name="Oval 82"/>
            <p:cNvSpPr/>
            <p:nvPr/>
          </p:nvSpPr>
          <p:spPr>
            <a:xfrm>
              <a:off x="1371335" y="2998711"/>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grpSp>
      <p:sp>
        <p:nvSpPr>
          <p:cNvPr id="86" name="Oval 85"/>
          <p:cNvSpPr/>
          <p:nvPr/>
        </p:nvSpPr>
        <p:spPr>
          <a:xfrm>
            <a:off x="227073" y="3733811"/>
            <a:ext cx="77787" cy="73025"/>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88" name="Oval 87"/>
          <p:cNvSpPr/>
          <p:nvPr/>
        </p:nvSpPr>
        <p:spPr>
          <a:xfrm>
            <a:off x="227073" y="3352840"/>
            <a:ext cx="77787" cy="73025"/>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89" name="Oval 88"/>
          <p:cNvSpPr/>
          <p:nvPr/>
        </p:nvSpPr>
        <p:spPr>
          <a:xfrm>
            <a:off x="227073" y="3051216"/>
            <a:ext cx="77787" cy="73025"/>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91" name="Oval 90"/>
          <p:cNvSpPr/>
          <p:nvPr/>
        </p:nvSpPr>
        <p:spPr>
          <a:xfrm>
            <a:off x="457200" y="3805239"/>
            <a:ext cx="76200" cy="74612"/>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92" name="Oval 91"/>
          <p:cNvSpPr/>
          <p:nvPr/>
        </p:nvSpPr>
        <p:spPr>
          <a:xfrm>
            <a:off x="457200" y="3432203"/>
            <a:ext cx="77788" cy="73025"/>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94" name="Oval 93"/>
          <p:cNvSpPr/>
          <p:nvPr/>
        </p:nvSpPr>
        <p:spPr>
          <a:xfrm>
            <a:off x="457200" y="3025816"/>
            <a:ext cx="76200" cy="73025"/>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95" name="Oval 94"/>
          <p:cNvSpPr/>
          <p:nvPr/>
        </p:nvSpPr>
        <p:spPr>
          <a:xfrm>
            <a:off x="531873" y="2670216"/>
            <a:ext cx="77787" cy="73025"/>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96" name="Oval 95"/>
          <p:cNvSpPr/>
          <p:nvPr/>
        </p:nvSpPr>
        <p:spPr>
          <a:xfrm>
            <a:off x="531873" y="4114823"/>
            <a:ext cx="77787" cy="73025"/>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102" name="Oval 101"/>
          <p:cNvSpPr/>
          <p:nvPr/>
        </p:nvSpPr>
        <p:spPr>
          <a:xfrm>
            <a:off x="762000" y="3889416"/>
            <a:ext cx="76200" cy="73025"/>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106" name="Oval 105"/>
          <p:cNvSpPr/>
          <p:nvPr/>
        </p:nvSpPr>
        <p:spPr>
          <a:xfrm>
            <a:off x="762000" y="3413128"/>
            <a:ext cx="77788" cy="74613"/>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110" name="Oval 109"/>
          <p:cNvSpPr/>
          <p:nvPr/>
        </p:nvSpPr>
        <p:spPr>
          <a:xfrm>
            <a:off x="762000" y="3025816"/>
            <a:ext cx="76200" cy="73025"/>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112" name="Oval 111"/>
          <p:cNvSpPr/>
          <p:nvPr/>
        </p:nvSpPr>
        <p:spPr>
          <a:xfrm>
            <a:off x="762000" y="2617791"/>
            <a:ext cx="77788" cy="74612"/>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113" name="Oval 112"/>
          <p:cNvSpPr/>
          <p:nvPr/>
        </p:nvSpPr>
        <p:spPr>
          <a:xfrm>
            <a:off x="762000" y="4114823"/>
            <a:ext cx="77788" cy="73025"/>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114" name="Oval 113"/>
          <p:cNvSpPr/>
          <p:nvPr/>
        </p:nvSpPr>
        <p:spPr>
          <a:xfrm>
            <a:off x="1066800" y="3733811"/>
            <a:ext cx="76200" cy="73025"/>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117" name="Oval 116"/>
          <p:cNvSpPr/>
          <p:nvPr/>
        </p:nvSpPr>
        <p:spPr>
          <a:xfrm>
            <a:off x="1066800" y="3432203"/>
            <a:ext cx="77788" cy="73025"/>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118" name="Oval 117"/>
          <p:cNvSpPr/>
          <p:nvPr/>
        </p:nvSpPr>
        <p:spPr>
          <a:xfrm>
            <a:off x="1066800" y="3025816"/>
            <a:ext cx="76200" cy="73025"/>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119" name="Oval 118"/>
          <p:cNvSpPr/>
          <p:nvPr/>
        </p:nvSpPr>
        <p:spPr>
          <a:xfrm>
            <a:off x="990600" y="2670216"/>
            <a:ext cx="77788" cy="73025"/>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120" name="Oval 119"/>
          <p:cNvSpPr/>
          <p:nvPr/>
        </p:nvSpPr>
        <p:spPr>
          <a:xfrm>
            <a:off x="990600" y="4114823"/>
            <a:ext cx="77788" cy="73025"/>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121" name="Oval 120"/>
          <p:cNvSpPr/>
          <p:nvPr/>
        </p:nvSpPr>
        <p:spPr>
          <a:xfrm>
            <a:off x="1295400" y="3805239"/>
            <a:ext cx="77788" cy="74612"/>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122" name="Oval 121"/>
          <p:cNvSpPr/>
          <p:nvPr/>
        </p:nvSpPr>
        <p:spPr>
          <a:xfrm>
            <a:off x="1295400" y="3352840"/>
            <a:ext cx="77788" cy="73025"/>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123" name="Oval 122"/>
          <p:cNvSpPr/>
          <p:nvPr/>
        </p:nvSpPr>
        <p:spPr>
          <a:xfrm>
            <a:off x="1295400" y="3051216"/>
            <a:ext cx="77788" cy="73025"/>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a:solidFill>
                <a:prstClr val="white"/>
              </a:solidFill>
            </a:endParaRPr>
          </a:p>
        </p:txBody>
      </p:sp>
      <p:sp>
        <p:nvSpPr>
          <p:cNvPr id="196678" name="TextBox 7"/>
          <p:cNvSpPr txBox="1">
            <a:spLocks noChangeArrowheads="1"/>
          </p:cNvSpPr>
          <p:nvPr/>
        </p:nvSpPr>
        <p:spPr bwMode="auto">
          <a:xfrm>
            <a:off x="13447" y="1777951"/>
            <a:ext cx="14494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r>
              <a:rPr lang="en-US" sz="1800">
                <a:solidFill>
                  <a:srgbClr val="FF0000"/>
                </a:solidFill>
                <a:latin typeface="Calibri" pitchFamily="34" charset="0"/>
              </a:rPr>
              <a:t>Spot Diagram</a:t>
            </a:r>
            <a:br>
              <a:rPr lang="en-US" sz="1800">
                <a:solidFill>
                  <a:srgbClr val="FF0000"/>
                </a:solidFill>
                <a:latin typeface="Calibri" pitchFamily="34" charset="0"/>
              </a:rPr>
            </a:br>
            <a:r>
              <a:rPr lang="en-US" sz="1800">
                <a:solidFill>
                  <a:srgbClr val="FF0000"/>
                </a:solidFill>
                <a:latin typeface="Calibri" pitchFamily="34" charset="0"/>
              </a:rPr>
              <a:t> on LCD</a:t>
            </a:r>
          </a:p>
        </p:txBody>
      </p:sp>
      <p:sp>
        <p:nvSpPr>
          <p:cNvPr id="157764" name="TextBox 46"/>
          <p:cNvSpPr txBox="1">
            <a:spLocks noChangeArrowheads="1"/>
          </p:cNvSpPr>
          <p:nvPr/>
        </p:nvSpPr>
        <p:spPr bwMode="auto">
          <a:xfrm>
            <a:off x="0" y="228654"/>
            <a:ext cx="9144000" cy="1015663"/>
          </a:xfrm>
          <a:prstGeom prst="rect">
            <a:avLst/>
          </a:prstGeom>
          <a:noFill/>
          <a:ln w="9525">
            <a:noFill/>
            <a:miter lim="800000"/>
            <a:headEnd/>
            <a:tailEnd/>
          </a:ln>
        </p:spPr>
        <p:txBody>
          <a:bodyPr>
            <a:spAutoFit/>
          </a:bodyPr>
          <a:lstStyle/>
          <a:p>
            <a:pPr algn="ctr">
              <a:defRPr/>
            </a:pPr>
            <a:r>
              <a:rPr lang="en-US" sz="3200" dirty="0">
                <a:solidFill>
                  <a:srgbClr val="000000"/>
                </a:solidFill>
                <a:latin typeface="Calibri" pitchFamily="34" charset="0"/>
                <a:ea typeface="ＭＳ Ｐゴシック" pitchFamily="-128" charset="-128"/>
              </a:rPr>
              <a:t>NETRA</a:t>
            </a:r>
            <a:r>
              <a:rPr lang="en-US" sz="3200" b="1" dirty="0">
                <a:solidFill>
                  <a:srgbClr val="000000"/>
                </a:solidFill>
                <a:latin typeface="Calibri" pitchFamily="34" charset="0"/>
                <a:ea typeface="ＭＳ Ｐゴシック" pitchFamily="-128" charset="-128"/>
              </a:rPr>
              <a:t> = Inverse </a:t>
            </a:r>
            <a:r>
              <a:rPr lang="en-US" sz="3200" dirty="0">
                <a:solidFill>
                  <a:srgbClr val="000000"/>
                </a:solidFill>
                <a:latin typeface="Calibri" pitchFamily="34" charset="0"/>
                <a:ea typeface="ＭＳ Ｐゴシック" pitchFamily="-128" charset="-128"/>
              </a:rPr>
              <a:t>of Shack-Hartmann </a:t>
            </a:r>
            <a:r>
              <a:rPr lang="en-US" sz="3200" dirty="0" err="1">
                <a:solidFill>
                  <a:srgbClr val="000000"/>
                </a:solidFill>
                <a:latin typeface="Calibri" pitchFamily="34" charset="0"/>
                <a:ea typeface="ＭＳ Ｐゴシック" pitchFamily="-128" charset="-128"/>
              </a:rPr>
              <a:t>wavefront</a:t>
            </a:r>
            <a:r>
              <a:rPr lang="en-US" sz="3200" dirty="0">
                <a:solidFill>
                  <a:srgbClr val="000000"/>
                </a:solidFill>
                <a:latin typeface="Calibri" pitchFamily="34" charset="0"/>
                <a:ea typeface="ＭＳ Ｐゴシック" pitchFamily="-128" charset="-128"/>
              </a:rPr>
              <a:t> sensor</a:t>
            </a:r>
          </a:p>
          <a:p>
            <a:pPr algn="ctr">
              <a:defRPr/>
            </a:pPr>
            <a:r>
              <a:rPr lang="en-US" sz="2800" dirty="0">
                <a:solidFill>
                  <a:schemeClr val="tx1">
                    <a:lumMod val="50000"/>
                    <a:lumOff val="50000"/>
                  </a:schemeClr>
                </a:solidFill>
                <a:latin typeface="Calibri" pitchFamily="34" charset="0"/>
                <a:ea typeface="ＭＳ Ｐゴシック" pitchFamily="-128" charset="-128"/>
              </a:rPr>
              <a:t>User interactively creates the Spot Diagram</a:t>
            </a:r>
          </a:p>
        </p:txBody>
      </p:sp>
      <p:cxnSp>
        <p:nvCxnSpPr>
          <p:cNvPr id="128" name="Straight Arrow Connector 127"/>
          <p:cNvCxnSpPr/>
          <p:nvPr/>
        </p:nvCxnSpPr>
        <p:spPr>
          <a:xfrm rot="10800000">
            <a:off x="2051050" y="5716589"/>
            <a:ext cx="6102350" cy="158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2" name="Straight Arrow Connector 151"/>
          <p:cNvCxnSpPr/>
          <p:nvPr/>
        </p:nvCxnSpPr>
        <p:spPr>
          <a:xfrm flipV="1">
            <a:off x="7600950" y="3384553"/>
            <a:ext cx="552450" cy="4763"/>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3" name="Straight Arrow Connector 152"/>
          <p:cNvCxnSpPr/>
          <p:nvPr/>
        </p:nvCxnSpPr>
        <p:spPr>
          <a:xfrm rot="16200000" flipH="1">
            <a:off x="6988994" y="4552157"/>
            <a:ext cx="2325687"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4" name="Straight Arrow Connector 153"/>
          <p:cNvCxnSpPr/>
          <p:nvPr/>
        </p:nvCxnSpPr>
        <p:spPr>
          <a:xfrm rot="5400000" flipH="1" flipV="1">
            <a:off x="1716108" y="5356227"/>
            <a:ext cx="720725"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96684" name="TextBox 154"/>
          <p:cNvSpPr txBox="1">
            <a:spLocks noChangeArrowheads="1"/>
          </p:cNvSpPr>
          <p:nvPr/>
        </p:nvSpPr>
        <p:spPr bwMode="auto">
          <a:xfrm>
            <a:off x="-225425" y="4514906"/>
            <a:ext cx="19875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r>
              <a:rPr lang="en-US" sz="2000">
                <a:solidFill>
                  <a:srgbClr val="000000"/>
                </a:solidFill>
                <a:latin typeface="Calibri" pitchFamily="34" charset="0"/>
              </a:rPr>
              <a:t>1. Displace 25 spots with </a:t>
            </a:r>
            <a:br>
              <a:rPr lang="en-US" sz="2000">
                <a:solidFill>
                  <a:srgbClr val="000000"/>
                </a:solidFill>
                <a:latin typeface="Calibri" pitchFamily="34" charset="0"/>
              </a:rPr>
            </a:br>
            <a:r>
              <a:rPr lang="en-US" sz="2000">
                <a:solidFill>
                  <a:srgbClr val="000000"/>
                </a:solidFill>
                <a:latin typeface="Calibri" pitchFamily="34" charset="0"/>
              </a:rPr>
              <a:t>smart UI</a:t>
            </a:r>
          </a:p>
        </p:txBody>
      </p:sp>
      <p:grpSp>
        <p:nvGrpSpPr>
          <p:cNvPr id="196685" name="Group 90"/>
          <p:cNvGrpSpPr>
            <a:grpSpLocks/>
          </p:cNvGrpSpPr>
          <p:nvPr/>
        </p:nvGrpSpPr>
        <p:grpSpPr bwMode="auto">
          <a:xfrm>
            <a:off x="6934217" y="4876841"/>
            <a:ext cx="2492375" cy="2506663"/>
            <a:chOff x="2057400" y="1219199"/>
            <a:chExt cx="4920729" cy="4800601"/>
          </a:xfrm>
        </p:grpSpPr>
        <p:sp>
          <p:nvSpPr>
            <p:cNvPr id="125" name="Rectangle 124"/>
            <p:cNvSpPr/>
            <p:nvPr/>
          </p:nvSpPr>
          <p:spPr>
            <a:xfrm>
              <a:off x="3430189" y="1523227"/>
              <a:ext cx="1369656" cy="763111"/>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pic>
          <p:nvPicPr>
            <p:cNvPr id="151" name="Picture 150" descr="illustration.jpg"/>
            <p:cNvPicPr>
              <a:picLocks noChangeAspect="1"/>
            </p:cNvPicPr>
            <p:nvPr/>
          </p:nvPicPr>
          <p:blipFill>
            <a:blip r:embed="rId3"/>
            <a:srcRect b="20395"/>
            <a:stretch>
              <a:fillRect/>
            </a:stretch>
          </p:blipFill>
          <p:spPr>
            <a:xfrm>
              <a:off x="2057400" y="1219199"/>
              <a:ext cx="4920729" cy="4800601"/>
            </a:xfrm>
            <a:prstGeom prst="rect">
              <a:avLst/>
            </a:prstGeom>
            <a:ln>
              <a:solidFill>
                <a:schemeClr val="bg1">
                  <a:lumMod val="85000"/>
                </a:schemeClr>
              </a:solidFill>
            </a:ln>
          </p:spPr>
        </p:pic>
        <p:sp>
          <p:nvSpPr>
            <p:cNvPr id="156" name="Oval 155"/>
            <p:cNvSpPr/>
            <p:nvPr/>
          </p:nvSpPr>
          <p:spPr>
            <a:xfrm>
              <a:off x="5705635" y="1714765"/>
              <a:ext cx="141041" cy="152014"/>
            </a:xfrm>
            <a:prstGeom prst="ellipse">
              <a:avLst/>
            </a:prstGeom>
            <a:solidFill>
              <a:srgbClr val="C00000"/>
            </a:solidFill>
            <a:ln>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sz="1800">
                <a:solidFill>
                  <a:prstClr val="black"/>
                </a:solidFill>
              </a:endParaRPr>
            </a:p>
          </p:txBody>
        </p:sp>
      </p:grpSp>
      <p:sp>
        <p:nvSpPr>
          <p:cNvPr id="160" name="Oval 159"/>
          <p:cNvSpPr/>
          <p:nvPr/>
        </p:nvSpPr>
        <p:spPr>
          <a:xfrm>
            <a:off x="7224713" y="5334039"/>
            <a:ext cx="69850" cy="79375"/>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800">
              <a:solidFill>
                <a:prstClr val="white"/>
              </a:solidFill>
            </a:endParaRPr>
          </a:p>
        </p:txBody>
      </p:sp>
      <p:sp>
        <p:nvSpPr>
          <p:cNvPr id="161" name="Oval 160"/>
          <p:cNvSpPr/>
          <p:nvPr/>
        </p:nvSpPr>
        <p:spPr>
          <a:xfrm>
            <a:off x="7243769" y="5053053"/>
            <a:ext cx="71437" cy="79375"/>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800">
              <a:solidFill>
                <a:prstClr val="white"/>
              </a:solidFill>
            </a:endParaRPr>
          </a:p>
        </p:txBody>
      </p:sp>
      <p:sp>
        <p:nvSpPr>
          <p:cNvPr id="162" name="Oval 161"/>
          <p:cNvSpPr/>
          <p:nvPr/>
        </p:nvSpPr>
        <p:spPr>
          <a:xfrm>
            <a:off x="7239000" y="5205453"/>
            <a:ext cx="71438" cy="79375"/>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800">
              <a:solidFill>
                <a:prstClr val="white"/>
              </a:solidFill>
            </a:endParaRPr>
          </a:p>
        </p:txBody>
      </p:sp>
      <p:sp>
        <p:nvSpPr>
          <p:cNvPr id="163" name="Oval 162"/>
          <p:cNvSpPr/>
          <p:nvPr/>
        </p:nvSpPr>
        <p:spPr>
          <a:xfrm>
            <a:off x="7367608" y="5327690"/>
            <a:ext cx="71437" cy="79375"/>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800">
              <a:solidFill>
                <a:prstClr val="white"/>
              </a:solidFill>
            </a:endParaRPr>
          </a:p>
        </p:txBody>
      </p:sp>
      <p:sp>
        <p:nvSpPr>
          <p:cNvPr id="164" name="Oval 163"/>
          <p:cNvSpPr/>
          <p:nvPr/>
        </p:nvSpPr>
        <p:spPr>
          <a:xfrm>
            <a:off x="7381875" y="5086390"/>
            <a:ext cx="69850" cy="79375"/>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800">
              <a:solidFill>
                <a:prstClr val="white"/>
              </a:solidFill>
            </a:endParaRPr>
          </a:p>
        </p:txBody>
      </p:sp>
      <p:sp>
        <p:nvSpPr>
          <p:cNvPr id="165" name="Oval 164"/>
          <p:cNvSpPr/>
          <p:nvPr/>
        </p:nvSpPr>
        <p:spPr>
          <a:xfrm>
            <a:off x="7091363" y="5346701"/>
            <a:ext cx="71437" cy="8096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800">
              <a:solidFill>
                <a:prstClr val="white"/>
              </a:solidFill>
            </a:endParaRPr>
          </a:p>
        </p:txBody>
      </p:sp>
      <p:sp>
        <p:nvSpPr>
          <p:cNvPr id="166" name="Oval 165"/>
          <p:cNvSpPr/>
          <p:nvPr/>
        </p:nvSpPr>
        <p:spPr>
          <a:xfrm>
            <a:off x="7091363" y="5053053"/>
            <a:ext cx="71437" cy="79375"/>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800">
              <a:solidFill>
                <a:prstClr val="white"/>
              </a:solidFill>
            </a:endParaRPr>
          </a:p>
        </p:txBody>
      </p:sp>
      <p:sp>
        <p:nvSpPr>
          <p:cNvPr id="167" name="Oval 166"/>
          <p:cNvSpPr/>
          <p:nvPr/>
        </p:nvSpPr>
        <p:spPr>
          <a:xfrm>
            <a:off x="7416800" y="5205453"/>
            <a:ext cx="69850" cy="79375"/>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800">
              <a:solidFill>
                <a:prstClr val="white"/>
              </a:solidFill>
            </a:endParaRPr>
          </a:p>
        </p:txBody>
      </p:sp>
      <p:sp>
        <p:nvSpPr>
          <p:cNvPr id="168" name="Oval 167"/>
          <p:cNvSpPr/>
          <p:nvPr/>
        </p:nvSpPr>
        <p:spPr>
          <a:xfrm>
            <a:off x="7069138" y="5205453"/>
            <a:ext cx="69850" cy="79375"/>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800">
              <a:solidFill>
                <a:prstClr val="white"/>
              </a:solidFill>
            </a:endParaRPr>
          </a:p>
        </p:txBody>
      </p:sp>
      <p:sp>
        <p:nvSpPr>
          <p:cNvPr id="124" name="TextBox 7"/>
          <p:cNvSpPr txBox="1">
            <a:spLocks noChangeArrowheads="1"/>
          </p:cNvSpPr>
          <p:nvPr/>
        </p:nvSpPr>
        <p:spPr bwMode="auto">
          <a:xfrm>
            <a:off x="1414940" y="1804939"/>
            <a:ext cx="1181734" cy="646331"/>
          </a:xfrm>
          <a:prstGeom prst="rect">
            <a:avLst/>
          </a:prstGeom>
          <a:noFill/>
          <a:ln w="9525">
            <a:noFill/>
            <a:miter lim="800000"/>
            <a:headEnd/>
            <a:tailEnd/>
          </a:ln>
        </p:spPr>
        <p:txBody>
          <a:bodyPr wrap="none" anchor="ctr">
            <a:spAutoFit/>
          </a:bodyPr>
          <a:lstStyle/>
          <a:p>
            <a:pPr algn="ctr">
              <a:defRPr/>
            </a:pPr>
            <a:r>
              <a:rPr lang="en-US" sz="1800" dirty="0" err="1">
                <a:solidFill>
                  <a:schemeClr val="accent2">
                    <a:lumMod val="75000"/>
                  </a:schemeClr>
                </a:solidFill>
                <a:latin typeface="Calibri" pitchFamily="34" charset="0"/>
                <a:ea typeface="ＭＳ Ｐゴシック" pitchFamily="-128" charset="-128"/>
              </a:rPr>
              <a:t>CellPhone</a:t>
            </a:r>
            <a:r>
              <a:rPr lang="en-US" sz="1800" dirty="0">
                <a:solidFill>
                  <a:schemeClr val="accent2">
                    <a:lumMod val="75000"/>
                  </a:schemeClr>
                </a:solidFill>
                <a:latin typeface="Calibri" pitchFamily="34" charset="0"/>
                <a:ea typeface="ＭＳ Ｐゴシック" pitchFamily="-128" charset="-128"/>
              </a:rPr>
              <a:t> </a:t>
            </a:r>
            <a:br>
              <a:rPr lang="en-US" sz="1800" dirty="0">
                <a:solidFill>
                  <a:schemeClr val="accent2">
                    <a:lumMod val="75000"/>
                  </a:schemeClr>
                </a:solidFill>
                <a:latin typeface="Calibri" pitchFamily="34" charset="0"/>
                <a:ea typeface="ＭＳ Ｐゴシック" pitchFamily="-128" charset="-128"/>
              </a:rPr>
            </a:br>
            <a:r>
              <a:rPr lang="en-US" sz="1800" dirty="0">
                <a:solidFill>
                  <a:schemeClr val="accent2">
                    <a:lumMod val="75000"/>
                  </a:schemeClr>
                </a:solidFill>
                <a:latin typeface="Calibri" pitchFamily="34" charset="0"/>
                <a:ea typeface="ＭＳ Ｐゴシック" pitchFamily="-128" charset="-128"/>
              </a:rPr>
              <a:t>LCD</a:t>
            </a:r>
          </a:p>
        </p:txBody>
      </p:sp>
      <p:sp>
        <p:nvSpPr>
          <p:cNvPr id="127" name="TextBox 7"/>
          <p:cNvSpPr txBox="1">
            <a:spLocks noChangeArrowheads="1"/>
          </p:cNvSpPr>
          <p:nvPr/>
        </p:nvSpPr>
        <p:spPr bwMode="auto">
          <a:xfrm>
            <a:off x="2438224" y="4583391"/>
            <a:ext cx="1008418" cy="369332"/>
          </a:xfrm>
          <a:prstGeom prst="rect">
            <a:avLst/>
          </a:prstGeom>
          <a:noFill/>
          <a:ln w="9525">
            <a:noFill/>
            <a:miter lim="800000"/>
            <a:headEnd/>
            <a:tailEnd/>
          </a:ln>
        </p:spPr>
        <p:txBody>
          <a:bodyPr wrap="none" anchor="ctr">
            <a:spAutoFit/>
          </a:bodyPr>
          <a:lstStyle/>
          <a:p>
            <a:pPr algn="ctr">
              <a:defRPr/>
            </a:pPr>
            <a:r>
              <a:rPr lang="en-US" sz="1800" dirty="0" err="1">
                <a:solidFill>
                  <a:schemeClr val="tx2">
                    <a:lumMod val="60000"/>
                    <a:lumOff val="40000"/>
                  </a:schemeClr>
                </a:solidFill>
                <a:latin typeface="Calibri" pitchFamily="34" charset="0"/>
                <a:ea typeface="ＭＳ Ｐゴシック" pitchFamily="-128" charset="-128"/>
              </a:rPr>
              <a:t>EyePiece</a:t>
            </a:r>
            <a:endParaRPr lang="en-US" sz="1800" dirty="0">
              <a:solidFill>
                <a:schemeClr val="tx2">
                  <a:lumMod val="60000"/>
                  <a:lumOff val="40000"/>
                </a:schemeClr>
              </a:solidFill>
              <a:latin typeface="Calibri" pitchFamily="34" charset="0"/>
              <a:ea typeface="ＭＳ Ｐゴシック" pitchFamily="-128" charset="-128"/>
            </a:endParaRPr>
          </a:p>
        </p:txBody>
      </p:sp>
      <p:sp>
        <p:nvSpPr>
          <p:cNvPr id="129" name="Rectangle 128"/>
          <p:cNvSpPr/>
          <p:nvPr/>
        </p:nvSpPr>
        <p:spPr>
          <a:xfrm>
            <a:off x="1828800" y="2438400"/>
            <a:ext cx="152400" cy="28194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698" name="TextBox 154"/>
          <p:cNvSpPr txBox="1">
            <a:spLocks noChangeArrowheads="1"/>
          </p:cNvSpPr>
          <p:nvPr/>
        </p:nvSpPr>
        <p:spPr bwMode="auto">
          <a:xfrm>
            <a:off x="7232650" y="2133656"/>
            <a:ext cx="19875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r>
              <a:rPr lang="en-US" sz="2000">
                <a:solidFill>
                  <a:srgbClr val="000000"/>
                </a:solidFill>
                <a:latin typeface="Calibri" pitchFamily="34" charset="0"/>
              </a:rPr>
              <a:t>2. Displace spots till single dot perceived</a:t>
            </a:r>
          </a:p>
        </p:txBody>
      </p:sp>
    </p:spTree>
    <p:extLst>
      <p:ext uri="{BB962C8B-B14F-4D97-AF65-F5344CB8AC3E}">
        <p14:creationId xmlns:p14="http://schemas.microsoft.com/office/powerpoint/2010/main" val="3046736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Oval 157"/>
          <p:cNvSpPr/>
          <p:nvPr/>
        </p:nvSpPr>
        <p:spPr>
          <a:xfrm>
            <a:off x="7289800" y="2197100"/>
            <a:ext cx="304800" cy="3048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157" name="Oval 156"/>
          <p:cNvSpPr/>
          <p:nvPr/>
        </p:nvSpPr>
        <p:spPr>
          <a:xfrm>
            <a:off x="-25400" y="4572000"/>
            <a:ext cx="304800" cy="3048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126" name="Rectangle 125"/>
          <p:cNvSpPr/>
          <p:nvPr/>
        </p:nvSpPr>
        <p:spPr>
          <a:xfrm>
            <a:off x="2133600" y="2438400"/>
            <a:ext cx="871538" cy="2093384"/>
          </a:xfrm>
          <a:prstGeom prst="rect">
            <a:avLst/>
          </a:prstGeom>
          <a:solidFill>
            <a:schemeClr val="accent1">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400">
              <a:solidFill>
                <a:prstClr val="white"/>
              </a:solidFill>
            </a:endParaRPr>
          </a:p>
        </p:txBody>
      </p:sp>
      <p:grpSp>
        <p:nvGrpSpPr>
          <p:cNvPr id="39941" name="Group 62"/>
          <p:cNvGrpSpPr>
            <a:grpSpLocks/>
          </p:cNvGrpSpPr>
          <p:nvPr/>
        </p:nvGrpSpPr>
        <p:grpSpPr bwMode="auto">
          <a:xfrm>
            <a:off x="3605213" y="1600200"/>
            <a:ext cx="3956050" cy="3617384"/>
            <a:chOff x="5105402" y="1204200"/>
            <a:chExt cx="2732107" cy="2682000"/>
          </a:xfrm>
        </p:grpSpPr>
        <p:sp>
          <p:nvSpPr>
            <p:cNvPr id="64" name="Oval 63"/>
            <p:cNvSpPr/>
            <p:nvPr/>
          </p:nvSpPr>
          <p:spPr>
            <a:xfrm>
              <a:off x="5105402" y="1880585"/>
              <a:ext cx="1371535" cy="1371602"/>
            </a:xfrm>
            <a:prstGeom prst="ellipse">
              <a:avLst/>
            </a:prstGeom>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75" name="Freeform 74"/>
            <p:cNvSpPr/>
            <p:nvPr/>
          </p:nvSpPr>
          <p:spPr>
            <a:xfrm>
              <a:off x="5477065" y="1204200"/>
              <a:ext cx="2360444" cy="2682000"/>
            </a:xfrm>
            <a:custGeom>
              <a:avLst/>
              <a:gdLst>
                <a:gd name="connsiteX0" fmla="*/ 155396 w 2514600"/>
                <a:gd name="connsiteY0" fmla="*/ 651815 h 2514600"/>
                <a:gd name="connsiteX1" fmla="*/ 1571562 w 2514600"/>
                <a:gd name="connsiteY1" fmla="*/ 39908 h 2514600"/>
                <a:gd name="connsiteX2" fmla="*/ 2514595 w 2514600"/>
                <a:gd name="connsiteY2" fmla="*/ 1260828 h 2514600"/>
                <a:gd name="connsiteX3" fmla="*/ 1564724 w 2514600"/>
                <a:gd name="connsiteY3" fmla="*/ 2476436 h 2514600"/>
                <a:gd name="connsiteX4" fmla="*/ 152015 w 2514600"/>
                <a:gd name="connsiteY4" fmla="*/ 1856590 h 2514600"/>
                <a:gd name="connsiteX5" fmla="*/ 155396 w 2514600"/>
                <a:gd name="connsiteY5" fmla="*/ 651815 h 2514600"/>
                <a:gd name="connsiteX0" fmla="*/ 0 w 2360811"/>
                <a:gd name="connsiteY0" fmla="*/ 755545 h 2720678"/>
                <a:gd name="connsiteX1" fmla="*/ 1416166 w 2360811"/>
                <a:gd name="connsiteY1" fmla="*/ 143638 h 2720678"/>
                <a:gd name="connsiteX2" fmla="*/ 2359199 w 2360811"/>
                <a:gd name="connsiteY2" fmla="*/ 1364558 h 2720678"/>
                <a:gd name="connsiteX3" fmla="*/ 1409328 w 2360811"/>
                <a:gd name="connsiteY3" fmla="*/ 2580166 h 2720678"/>
                <a:gd name="connsiteX4" fmla="*/ 88059 w 2360811"/>
                <a:gd name="connsiteY4" fmla="*/ 2051760 h 2720678"/>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811" h="2682000">
                  <a:moveTo>
                    <a:pt x="0" y="755545"/>
                  </a:moveTo>
                  <a:cubicBezTo>
                    <a:pt x="276744" y="251906"/>
                    <a:pt x="859742" y="0"/>
                    <a:pt x="1416166" y="143638"/>
                  </a:cubicBezTo>
                  <a:cubicBezTo>
                    <a:pt x="1972590" y="287276"/>
                    <a:pt x="2360811" y="789896"/>
                    <a:pt x="2359199" y="1364558"/>
                  </a:cubicBezTo>
                  <a:cubicBezTo>
                    <a:pt x="2357586" y="1939221"/>
                    <a:pt x="1800551" y="2478332"/>
                    <a:pt x="1409328" y="2580166"/>
                  </a:cubicBezTo>
                  <a:cubicBezTo>
                    <a:pt x="1018105" y="2682000"/>
                    <a:pt x="334032" y="2541704"/>
                    <a:pt x="11859" y="1975560"/>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78" name="Freeform 77"/>
            <p:cNvSpPr/>
            <p:nvPr/>
          </p:nvSpPr>
          <p:spPr>
            <a:xfrm>
              <a:off x="5193110" y="1929234"/>
              <a:ext cx="1270671" cy="1271164"/>
            </a:xfrm>
            <a:custGeom>
              <a:avLst/>
              <a:gdLst>
                <a:gd name="connsiteX0" fmla="*/ 0 w 1270716"/>
                <a:gd name="connsiteY0" fmla="*/ 635358 h 1270716"/>
                <a:gd name="connsiteX1" fmla="*/ 186093 w 1270716"/>
                <a:gd name="connsiteY1" fmla="*/ 186092 h 1270716"/>
                <a:gd name="connsiteX2" fmla="*/ 635359 w 1270716"/>
                <a:gd name="connsiteY2" fmla="*/ 1 h 1270716"/>
                <a:gd name="connsiteX3" fmla="*/ 1084625 w 1270716"/>
                <a:gd name="connsiteY3" fmla="*/ 186094 h 1270716"/>
                <a:gd name="connsiteX4" fmla="*/ 1270716 w 1270716"/>
                <a:gd name="connsiteY4" fmla="*/ 635360 h 1270716"/>
                <a:gd name="connsiteX5" fmla="*/ 1084624 w 1270716"/>
                <a:gd name="connsiteY5" fmla="*/ 1084626 h 1270716"/>
                <a:gd name="connsiteX6" fmla="*/ 635358 w 1270716"/>
                <a:gd name="connsiteY6" fmla="*/ 1270718 h 1270716"/>
                <a:gd name="connsiteX7" fmla="*/ 186092 w 1270716"/>
                <a:gd name="connsiteY7" fmla="*/ 1084626 h 1270716"/>
                <a:gd name="connsiteX8" fmla="*/ 0 w 1270716"/>
                <a:gd name="connsiteY8" fmla="*/ 635360 h 1270716"/>
                <a:gd name="connsiteX9" fmla="*/ 0 w 1270716"/>
                <a:gd name="connsiteY9" fmla="*/ 635358 h 12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16" h="1270716">
                  <a:moveTo>
                    <a:pt x="0" y="635358"/>
                  </a:moveTo>
                  <a:cubicBezTo>
                    <a:pt x="0" y="466851"/>
                    <a:pt x="66940" y="305245"/>
                    <a:pt x="186093" y="186092"/>
                  </a:cubicBezTo>
                  <a:cubicBezTo>
                    <a:pt x="305246" y="66939"/>
                    <a:pt x="466852" y="0"/>
                    <a:pt x="635359" y="1"/>
                  </a:cubicBezTo>
                  <a:cubicBezTo>
                    <a:pt x="803866" y="1"/>
                    <a:pt x="965472" y="66941"/>
                    <a:pt x="1084625" y="186094"/>
                  </a:cubicBezTo>
                  <a:cubicBezTo>
                    <a:pt x="1203778" y="305247"/>
                    <a:pt x="1270717" y="466853"/>
                    <a:pt x="1270716" y="635360"/>
                  </a:cubicBezTo>
                  <a:cubicBezTo>
                    <a:pt x="1270716" y="803867"/>
                    <a:pt x="1203777" y="965473"/>
                    <a:pt x="1084624" y="1084626"/>
                  </a:cubicBezTo>
                  <a:cubicBezTo>
                    <a:pt x="965471" y="1203779"/>
                    <a:pt x="803865" y="1270718"/>
                    <a:pt x="635358" y="1270718"/>
                  </a:cubicBezTo>
                  <a:cubicBezTo>
                    <a:pt x="466851" y="1270718"/>
                    <a:pt x="305245" y="1203778"/>
                    <a:pt x="186092" y="1084626"/>
                  </a:cubicBezTo>
                  <a:cubicBezTo>
                    <a:pt x="66939" y="965473"/>
                    <a:pt x="0" y="803867"/>
                    <a:pt x="0" y="635360"/>
                  </a:cubicBezTo>
                  <a:lnTo>
                    <a:pt x="0" y="635358"/>
                  </a:lnTo>
                  <a:close/>
                </a:path>
              </a:pathLst>
            </a:custGeom>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81" name="Freeform 80"/>
            <p:cNvSpPr/>
            <p:nvPr/>
          </p:nvSpPr>
          <p:spPr>
            <a:xfrm>
              <a:off x="5513245" y="1268543"/>
              <a:ext cx="2273832" cy="2553313"/>
            </a:xfrm>
            <a:custGeom>
              <a:avLst/>
              <a:gdLst>
                <a:gd name="connsiteX0" fmla="*/ 148366 w 2400837"/>
                <a:gd name="connsiteY0" fmla="*/ 622327 h 2400837"/>
                <a:gd name="connsiteX1" fmla="*/ 1500464 w 2400837"/>
                <a:gd name="connsiteY1" fmla="*/ 38103 h 2400837"/>
                <a:gd name="connsiteX2" fmla="*/ 2400833 w 2400837"/>
                <a:gd name="connsiteY2" fmla="*/ 1203788 h 2400837"/>
                <a:gd name="connsiteX3" fmla="*/ 1493935 w 2400837"/>
                <a:gd name="connsiteY3" fmla="*/ 2364401 h 2400837"/>
                <a:gd name="connsiteX4" fmla="*/ 145138 w 2400837"/>
                <a:gd name="connsiteY4" fmla="*/ 1772597 h 2400837"/>
                <a:gd name="connsiteX5" fmla="*/ 148366 w 2400837"/>
                <a:gd name="connsiteY5" fmla="*/ 622327 h 2400837"/>
                <a:gd name="connsiteX0" fmla="*/ 0 w 2254007"/>
                <a:gd name="connsiteY0" fmla="*/ 721363 h 2597592"/>
                <a:gd name="connsiteX1" fmla="*/ 1352098 w 2254007"/>
                <a:gd name="connsiteY1" fmla="*/ 137139 h 2597592"/>
                <a:gd name="connsiteX2" fmla="*/ 2252467 w 2254007"/>
                <a:gd name="connsiteY2" fmla="*/ 1302824 h 2597592"/>
                <a:gd name="connsiteX3" fmla="*/ 1345569 w 2254007"/>
                <a:gd name="connsiteY3" fmla="*/ 2463437 h 2597592"/>
                <a:gd name="connsiteX4" fmla="*/ 88212 w 2254007"/>
                <a:gd name="connsiteY4" fmla="*/ 1963073 h 2597592"/>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5" h="2554429">
                  <a:moveTo>
                    <a:pt x="19738" y="721363"/>
                  </a:moveTo>
                  <a:cubicBezTo>
                    <a:pt x="283962" y="240509"/>
                    <a:pt x="840585" y="0"/>
                    <a:pt x="1371836" y="137139"/>
                  </a:cubicBezTo>
                  <a:cubicBezTo>
                    <a:pt x="1903087" y="274278"/>
                    <a:pt x="2273745" y="754160"/>
                    <a:pt x="2272205" y="1302824"/>
                  </a:cubicBezTo>
                  <a:cubicBezTo>
                    <a:pt x="2270665" y="1851488"/>
                    <a:pt x="1744008" y="2372446"/>
                    <a:pt x="1365307" y="2463437"/>
                  </a:cubicBezTo>
                  <a:cubicBezTo>
                    <a:pt x="986606" y="2554429"/>
                    <a:pt x="290731" y="2411112"/>
                    <a:pt x="0" y="1848773"/>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84" name="Oval 83"/>
            <p:cNvSpPr/>
            <p:nvPr/>
          </p:nvSpPr>
          <p:spPr>
            <a:xfrm>
              <a:off x="5473776" y="1962191"/>
              <a:ext cx="509803" cy="1219376"/>
            </a:xfrm>
            <a:prstGeom prst="ellipse">
              <a:avLst/>
            </a:prstGeom>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grpSp>
      <p:sp>
        <p:nvSpPr>
          <p:cNvPr id="90" name="Oval 89"/>
          <p:cNvSpPr/>
          <p:nvPr/>
        </p:nvSpPr>
        <p:spPr>
          <a:xfrm>
            <a:off x="7473950" y="3323170"/>
            <a:ext cx="127000" cy="131233"/>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93" name="Oval 92"/>
          <p:cNvSpPr/>
          <p:nvPr/>
        </p:nvSpPr>
        <p:spPr>
          <a:xfrm>
            <a:off x="2868613" y="2468033"/>
            <a:ext cx="233362" cy="374651"/>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endParaRPr lang="en-US">
              <a:solidFill>
                <a:prstClr val="black"/>
              </a:solidFill>
            </a:endParaRPr>
          </a:p>
        </p:txBody>
      </p:sp>
      <p:sp>
        <p:nvSpPr>
          <p:cNvPr id="97" name="Oval 96"/>
          <p:cNvSpPr/>
          <p:nvPr/>
        </p:nvSpPr>
        <p:spPr>
          <a:xfrm>
            <a:off x="2868613" y="2861736"/>
            <a:ext cx="233362" cy="37253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endParaRPr lang="en-US">
              <a:solidFill>
                <a:prstClr val="black"/>
              </a:solidFill>
            </a:endParaRPr>
          </a:p>
        </p:txBody>
      </p:sp>
      <p:sp>
        <p:nvSpPr>
          <p:cNvPr id="98" name="Oval 97"/>
          <p:cNvSpPr/>
          <p:nvPr/>
        </p:nvSpPr>
        <p:spPr>
          <a:xfrm>
            <a:off x="2868613" y="3255437"/>
            <a:ext cx="233362" cy="370417"/>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endParaRPr lang="en-US">
              <a:solidFill>
                <a:prstClr val="black"/>
              </a:solidFill>
            </a:endParaRPr>
          </a:p>
        </p:txBody>
      </p:sp>
      <p:sp>
        <p:nvSpPr>
          <p:cNvPr id="99" name="Oval 98"/>
          <p:cNvSpPr/>
          <p:nvPr/>
        </p:nvSpPr>
        <p:spPr>
          <a:xfrm>
            <a:off x="2868613" y="3647020"/>
            <a:ext cx="233362" cy="37253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endParaRPr lang="en-US">
              <a:solidFill>
                <a:prstClr val="black"/>
              </a:solidFill>
            </a:endParaRPr>
          </a:p>
        </p:txBody>
      </p:sp>
      <p:sp>
        <p:nvSpPr>
          <p:cNvPr id="100" name="Oval 99"/>
          <p:cNvSpPr/>
          <p:nvPr/>
        </p:nvSpPr>
        <p:spPr>
          <a:xfrm>
            <a:off x="2868613" y="4038600"/>
            <a:ext cx="233362" cy="372533"/>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endParaRPr lang="en-US">
              <a:solidFill>
                <a:prstClr val="black"/>
              </a:solidFill>
            </a:endParaRPr>
          </a:p>
        </p:txBody>
      </p:sp>
      <p:cxnSp>
        <p:nvCxnSpPr>
          <p:cNvPr id="101" name="Straight Arrow Connector 100"/>
          <p:cNvCxnSpPr>
            <a:stCxn id="90" idx="2"/>
          </p:cNvCxnSpPr>
          <p:nvPr/>
        </p:nvCxnSpPr>
        <p:spPr>
          <a:xfrm rot="10800000">
            <a:off x="4441826" y="2779184"/>
            <a:ext cx="3032125" cy="609600"/>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3" name="Straight Arrow Connector 102"/>
          <p:cNvCxnSpPr>
            <a:stCxn id="90" idx="2"/>
          </p:cNvCxnSpPr>
          <p:nvPr/>
        </p:nvCxnSpPr>
        <p:spPr>
          <a:xfrm rot="10800000">
            <a:off x="4449764" y="3124200"/>
            <a:ext cx="3024187" cy="264584"/>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4" name="Straight Arrow Connector 103"/>
          <p:cNvCxnSpPr>
            <a:stCxn id="90" idx="2"/>
          </p:cNvCxnSpPr>
          <p:nvPr/>
        </p:nvCxnSpPr>
        <p:spPr>
          <a:xfrm rot="10800000" flipV="1">
            <a:off x="4457700" y="3388784"/>
            <a:ext cx="3016250" cy="42333"/>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5" name="Straight Arrow Connector 104"/>
          <p:cNvCxnSpPr>
            <a:stCxn id="90" idx="2"/>
          </p:cNvCxnSpPr>
          <p:nvPr/>
        </p:nvCxnSpPr>
        <p:spPr>
          <a:xfrm rot="10800000" flipV="1">
            <a:off x="4457700" y="3388784"/>
            <a:ext cx="3016250" cy="370416"/>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7" name="Straight Arrow Connector 106"/>
          <p:cNvCxnSpPr>
            <a:stCxn id="90" idx="2"/>
          </p:cNvCxnSpPr>
          <p:nvPr/>
        </p:nvCxnSpPr>
        <p:spPr>
          <a:xfrm rot="10800000" flipV="1">
            <a:off x="4449764" y="3388784"/>
            <a:ext cx="3024187" cy="71754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8" name="Straight Arrow Connector 107"/>
          <p:cNvCxnSpPr/>
          <p:nvPr/>
        </p:nvCxnSpPr>
        <p:spPr>
          <a:xfrm rot="10800000" flipV="1">
            <a:off x="3165475" y="2658533"/>
            <a:ext cx="831850" cy="86784"/>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9" name="Straight Arrow Connector 108"/>
          <p:cNvCxnSpPr/>
          <p:nvPr/>
        </p:nvCxnSpPr>
        <p:spPr>
          <a:xfrm rot="10800000" flipV="1">
            <a:off x="3165475" y="3077637"/>
            <a:ext cx="831850" cy="46567"/>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1" name="Straight Arrow Connector 110"/>
          <p:cNvCxnSpPr/>
          <p:nvPr/>
        </p:nvCxnSpPr>
        <p:spPr>
          <a:xfrm rot="10800000">
            <a:off x="3165480" y="3388784"/>
            <a:ext cx="823913" cy="3174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p:nvPr/>
        </p:nvCxnSpPr>
        <p:spPr>
          <a:xfrm rot="10800000" flipV="1">
            <a:off x="3165480" y="3824819"/>
            <a:ext cx="823913" cy="55033"/>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p:nvPr/>
        </p:nvCxnSpPr>
        <p:spPr>
          <a:xfrm rot="10800000">
            <a:off x="3165480" y="4106337"/>
            <a:ext cx="823913" cy="91017"/>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30" name="Straight Connector 129"/>
          <p:cNvCxnSpPr/>
          <p:nvPr/>
        </p:nvCxnSpPr>
        <p:spPr>
          <a:xfrm rot="5400000">
            <a:off x="954089" y="3488799"/>
            <a:ext cx="2095500"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93" idx="0"/>
          </p:cNvCxnSpPr>
          <p:nvPr/>
        </p:nvCxnSpPr>
        <p:spPr>
          <a:xfrm flipV="1">
            <a:off x="2000250" y="2468037"/>
            <a:ext cx="984250" cy="311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93" idx="4"/>
          </p:cNvCxnSpPr>
          <p:nvPr/>
        </p:nvCxnSpPr>
        <p:spPr>
          <a:xfrm>
            <a:off x="2000250" y="2779187"/>
            <a:ext cx="984250" cy="6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148" idx="2"/>
            <a:endCxn id="97" idx="0"/>
          </p:cNvCxnSpPr>
          <p:nvPr/>
        </p:nvCxnSpPr>
        <p:spPr>
          <a:xfrm rot="10800000" flipH="1">
            <a:off x="1973263" y="2861735"/>
            <a:ext cx="1011237" cy="302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148" idx="0"/>
            <a:endCxn id="97" idx="4"/>
          </p:cNvCxnSpPr>
          <p:nvPr/>
        </p:nvCxnSpPr>
        <p:spPr>
          <a:xfrm rot="16200000" flipH="1">
            <a:off x="2445020" y="2694785"/>
            <a:ext cx="105833" cy="973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98" idx="0"/>
          </p:cNvCxnSpPr>
          <p:nvPr/>
        </p:nvCxnSpPr>
        <p:spPr>
          <a:xfrm flipV="1">
            <a:off x="2000250" y="3253317"/>
            <a:ext cx="984250" cy="1672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98" idx="4"/>
          </p:cNvCxnSpPr>
          <p:nvPr/>
        </p:nvCxnSpPr>
        <p:spPr>
          <a:xfrm>
            <a:off x="2003430" y="3420536"/>
            <a:ext cx="981075" cy="2053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146" idx="0"/>
            <a:endCxn id="99" idx="0"/>
          </p:cNvCxnSpPr>
          <p:nvPr/>
        </p:nvCxnSpPr>
        <p:spPr>
          <a:xfrm rot="5400000" flipH="1" flipV="1">
            <a:off x="2376224" y="3282160"/>
            <a:ext cx="243416" cy="973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46" idx="1"/>
            <a:endCxn id="99" idx="4"/>
          </p:cNvCxnSpPr>
          <p:nvPr/>
        </p:nvCxnSpPr>
        <p:spPr>
          <a:xfrm rot="16200000" flipH="1">
            <a:off x="2424112" y="3459166"/>
            <a:ext cx="120651" cy="1000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50" idx="4"/>
            <a:endCxn id="100" idx="0"/>
          </p:cNvCxnSpPr>
          <p:nvPr/>
        </p:nvCxnSpPr>
        <p:spPr>
          <a:xfrm rot="5400000" flipH="1" flipV="1">
            <a:off x="2439458" y="3612092"/>
            <a:ext cx="118533" cy="971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50" idx="4"/>
            <a:endCxn id="100" idx="4"/>
          </p:cNvCxnSpPr>
          <p:nvPr/>
        </p:nvCxnSpPr>
        <p:spPr>
          <a:xfrm rot="16200000" flipH="1">
            <a:off x="2370667" y="3797301"/>
            <a:ext cx="256116" cy="971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endCxn id="93" idx="2"/>
          </p:cNvCxnSpPr>
          <p:nvPr/>
        </p:nvCxnSpPr>
        <p:spPr>
          <a:xfrm flipV="1">
            <a:off x="2000255" y="2656419"/>
            <a:ext cx="868363" cy="2116"/>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2" name="Straight Connector 141"/>
          <p:cNvCxnSpPr>
            <a:endCxn id="97" idx="2"/>
          </p:cNvCxnSpPr>
          <p:nvPr/>
        </p:nvCxnSpPr>
        <p:spPr>
          <a:xfrm flipV="1">
            <a:off x="2000255" y="3048004"/>
            <a:ext cx="868363" cy="14817"/>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3" name="Straight Connector 142"/>
          <p:cNvCxnSpPr>
            <a:endCxn id="98" idx="2"/>
          </p:cNvCxnSpPr>
          <p:nvPr/>
        </p:nvCxnSpPr>
        <p:spPr>
          <a:xfrm>
            <a:off x="2000255" y="3420533"/>
            <a:ext cx="868363" cy="19051"/>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4" name="Straight Connector 143"/>
          <p:cNvCxnSpPr>
            <a:endCxn id="99" idx="2"/>
          </p:cNvCxnSpPr>
          <p:nvPr/>
        </p:nvCxnSpPr>
        <p:spPr>
          <a:xfrm flipV="1">
            <a:off x="2003425" y="3833284"/>
            <a:ext cx="865188" cy="14816"/>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5" name="Straight Connector 144"/>
          <p:cNvCxnSpPr>
            <a:endCxn id="100" idx="2"/>
          </p:cNvCxnSpPr>
          <p:nvPr/>
        </p:nvCxnSpPr>
        <p:spPr>
          <a:xfrm flipV="1">
            <a:off x="2003425" y="4226985"/>
            <a:ext cx="865188" cy="8467"/>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sp>
        <p:nvSpPr>
          <p:cNvPr id="146" name="Oval 145"/>
          <p:cNvSpPr/>
          <p:nvPr/>
        </p:nvSpPr>
        <p:spPr>
          <a:xfrm>
            <a:off x="1973268" y="3890437"/>
            <a:ext cx="77787" cy="7196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47" name="Oval 146"/>
          <p:cNvSpPr/>
          <p:nvPr/>
        </p:nvSpPr>
        <p:spPr>
          <a:xfrm>
            <a:off x="1973268" y="3384553"/>
            <a:ext cx="77787" cy="74083"/>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48" name="Oval 147"/>
          <p:cNvSpPr/>
          <p:nvPr/>
        </p:nvSpPr>
        <p:spPr>
          <a:xfrm>
            <a:off x="1973268" y="3128437"/>
            <a:ext cx="77787" cy="7196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49" name="Oval 148"/>
          <p:cNvSpPr/>
          <p:nvPr/>
        </p:nvSpPr>
        <p:spPr>
          <a:xfrm>
            <a:off x="1973268" y="2747437"/>
            <a:ext cx="77787" cy="7196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50" name="Oval 149"/>
          <p:cNvSpPr/>
          <p:nvPr/>
        </p:nvSpPr>
        <p:spPr>
          <a:xfrm>
            <a:off x="1973268" y="4080935"/>
            <a:ext cx="77787" cy="74084"/>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39979" name="Slide Number Placeholder 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B766011-1C62-42E1-ACE6-CFEE112102F3}" type="slidenum">
              <a:rPr lang="en-US" smtClean="0">
                <a:solidFill>
                  <a:srgbClr val="898989"/>
                </a:solidFill>
              </a:rPr>
              <a:pPr eaLnBrk="1" hangingPunct="1"/>
              <a:t>41</a:t>
            </a:fld>
            <a:endParaRPr lang="en-US" smtClean="0">
              <a:solidFill>
                <a:srgbClr val="898989"/>
              </a:solidFill>
            </a:endParaRPr>
          </a:p>
        </p:txBody>
      </p:sp>
      <p:sp>
        <p:nvSpPr>
          <p:cNvPr id="67" name="Freeform 66"/>
          <p:cNvSpPr/>
          <p:nvPr/>
        </p:nvSpPr>
        <p:spPr>
          <a:xfrm>
            <a:off x="3235330" y="2480735"/>
            <a:ext cx="346075" cy="1928284"/>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solidFill>
                <a:prstClr val="black"/>
              </a:solidFill>
            </a:endParaRPr>
          </a:p>
        </p:txBody>
      </p:sp>
      <p:sp>
        <p:nvSpPr>
          <p:cNvPr id="68" name="Freeform 67"/>
          <p:cNvSpPr/>
          <p:nvPr/>
        </p:nvSpPr>
        <p:spPr>
          <a:xfrm>
            <a:off x="3165480" y="2512484"/>
            <a:ext cx="282575" cy="1778000"/>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solidFill>
                <a:prstClr val="black"/>
              </a:solidFill>
            </a:endParaRPr>
          </a:p>
        </p:txBody>
      </p:sp>
      <p:sp>
        <p:nvSpPr>
          <p:cNvPr id="53" name="Rectangle 52"/>
          <p:cNvSpPr/>
          <p:nvPr/>
        </p:nvSpPr>
        <p:spPr>
          <a:xfrm>
            <a:off x="-60325" y="2478621"/>
            <a:ext cx="1797050" cy="1909233"/>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54" name="Oval 53"/>
          <p:cNvSpPr/>
          <p:nvPr/>
        </p:nvSpPr>
        <p:spPr>
          <a:xfrm>
            <a:off x="-55563" y="2529420"/>
            <a:ext cx="1728788" cy="1794933"/>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grpSp>
        <p:nvGrpSpPr>
          <p:cNvPr id="39984" name="Group 54"/>
          <p:cNvGrpSpPr>
            <a:grpSpLocks/>
          </p:cNvGrpSpPr>
          <p:nvPr/>
        </p:nvGrpSpPr>
        <p:grpSpPr bwMode="auto">
          <a:xfrm>
            <a:off x="106363" y="2531533"/>
            <a:ext cx="1389062" cy="1771651"/>
            <a:chOff x="151734" y="2590800"/>
            <a:chExt cx="1297415" cy="1652277"/>
          </a:xfrm>
        </p:grpSpPr>
        <p:sp>
          <p:nvSpPr>
            <p:cNvPr id="56" name="Oval 55"/>
            <p:cNvSpPr/>
            <p:nvPr/>
          </p:nvSpPr>
          <p:spPr>
            <a:xfrm>
              <a:off x="151734" y="3777202"/>
              <a:ext cx="77104" cy="75014"/>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57" name="Oval 56"/>
            <p:cNvSpPr/>
            <p:nvPr/>
          </p:nvSpPr>
          <p:spPr>
            <a:xfrm>
              <a:off x="151734" y="3356730"/>
              <a:ext cx="77104" cy="73040"/>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58" name="Oval 57"/>
            <p:cNvSpPr/>
            <p:nvPr/>
          </p:nvSpPr>
          <p:spPr>
            <a:xfrm>
              <a:off x="151734" y="2999428"/>
              <a:ext cx="77104" cy="73039"/>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59" name="Oval 58"/>
            <p:cNvSpPr/>
            <p:nvPr/>
          </p:nvSpPr>
          <p:spPr>
            <a:xfrm>
              <a:off x="457183" y="3777202"/>
              <a:ext cx="77104" cy="75014"/>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60" name="Oval 59"/>
            <p:cNvSpPr/>
            <p:nvPr/>
          </p:nvSpPr>
          <p:spPr>
            <a:xfrm>
              <a:off x="457183" y="3356730"/>
              <a:ext cx="77104" cy="73040"/>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61" name="Oval 60"/>
            <p:cNvSpPr/>
            <p:nvPr/>
          </p:nvSpPr>
          <p:spPr>
            <a:xfrm>
              <a:off x="457183" y="2999428"/>
              <a:ext cx="77104" cy="73039"/>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62" name="Oval 61"/>
            <p:cNvSpPr/>
            <p:nvPr/>
          </p:nvSpPr>
          <p:spPr>
            <a:xfrm>
              <a:off x="457183" y="2590800"/>
              <a:ext cx="77104" cy="73040"/>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63" name="Oval 62"/>
            <p:cNvSpPr/>
            <p:nvPr/>
          </p:nvSpPr>
          <p:spPr>
            <a:xfrm>
              <a:off x="457183" y="4170037"/>
              <a:ext cx="77104" cy="73040"/>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65" name="Oval 64"/>
            <p:cNvSpPr/>
            <p:nvPr/>
          </p:nvSpPr>
          <p:spPr>
            <a:xfrm>
              <a:off x="761148" y="3777202"/>
              <a:ext cx="78587" cy="75014"/>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66" name="Oval 65"/>
            <p:cNvSpPr/>
            <p:nvPr/>
          </p:nvSpPr>
          <p:spPr>
            <a:xfrm>
              <a:off x="761148" y="3356730"/>
              <a:ext cx="78587" cy="73040"/>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0" name="Oval 69"/>
            <p:cNvSpPr/>
            <p:nvPr/>
          </p:nvSpPr>
          <p:spPr>
            <a:xfrm>
              <a:off x="761148" y="2999428"/>
              <a:ext cx="78587" cy="73039"/>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1" name="Oval 70"/>
            <p:cNvSpPr/>
            <p:nvPr/>
          </p:nvSpPr>
          <p:spPr>
            <a:xfrm>
              <a:off x="761148" y="2590800"/>
              <a:ext cx="78587" cy="73040"/>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2" name="Oval 71"/>
            <p:cNvSpPr/>
            <p:nvPr/>
          </p:nvSpPr>
          <p:spPr>
            <a:xfrm>
              <a:off x="761148" y="4170037"/>
              <a:ext cx="78587" cy="73040"/>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3" name="Oval 72"/>
            <p:cNvSpPr/>
            <p:nvPr/>
          </p:nvSpPr>
          <p:spPr>
            <a:xfrm>
              <a:off x="1066597" y="3777202"/>
              <a:ext cx="77104" cy="75014"/>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4" name="Oval 73"/>
            <p:cNvSpPr/>
            <p:nvPr/>
          </p:nvSpPr>
          <p:spPr>
            <a:xfrm>
              <a:off x="1066597" y="3356730"/>
              <a:ext cx="77104" cy="73040"/>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6" name="Oval 75"/>
            <p:cNvSpPr/>
            <p:nvPr/>
          </p:nvSpPr>
          <p:spPr>
            <a:xfrm>
              <a:off x="1066597" y="2590800"/>
              <a:ext cx="77104" cy="73040"/>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7" name="Oval 76"/>
            <p:cNvSpPr/>
            <p:nvPr/>
          </p:nvSpPr>
          <p:spPr>
            <a:xfrm>
              <a:off x="1066597" y="2999428"/>
              <a:ext cx="77104" cy="73039"/>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9" name="Oval 78"/>
            <p:cNvSpPr/>
            <p:nvPr/>
          </p:nvSpPr>
          <p:spPr>
            <a:xfrm>
              <a:off x="1066597" y="4170037"/>
              <a:ext cx="77104" cy="73040"/>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80" name="Oval 79"/>
            <p:cNvSpPr/>
            <p:nvPr/>
          </p:nvSpPr>
          <p:spPr>
            <a:xfrm>
              <a:off x="1372045" y="3777202"/>
              <a:ext cx="77104" cy="75014"/>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82" name="Oval 81"/>
            <p:cNvSpPr/>
            <p:nvPr/>
          </p:nvSpPr>
          <p:spPr>
            <a:xfrm>
              <a:off x="1372045" y="3356730"/>
              <a:ext cx="77104" cy="73040"/>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83" name="Oval 82"/>
            <p:cNvSpPr/>
            <p:nvPr/>
          </p:nvSpPr>
          <p:spPr>
            <a:xfrm>
              <a:off x="1372045" y="2999428"/>
              <a:ext cx="77104" cy="73039"/>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grpSp>
      <p:sp>
        <p:nvSpPr>
          <p:cNvPr id="86" name="Oval 85"/>
          <p:cNvSpPr/>
          <p:nvPr/>
        </p:nvSpPr>
        <p:spPr>
          <a:xfrm>
            <a:off x="223843" y="3731687"/>
            <a:ext cx="84137" cy="78316"/>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88" name="Oval 87"/>
          <p:cNvSpPr/>
          <p:nvPr/>
        </p:nvSpPr>
        <p:spPr>
          <a:xfrm>
            <a:off x="223843" y="3350687"/>
            <a:ext cx="84137" cy="78316"/>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89" name="Oval 88"/>
          <p:cNvSpPr/>
          <p:nvPr/>
        </p:nvSpPr>
        <p:spPr>
          <a:xfrm>
            <a:off x="223843" y="3048000"/>
            <a:ext cx="84137" cy="7831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91" name="Oval 90"/>
          <p:cNvSpPr/>
          <p:nvPr/>
        </p:nvSpPr>
        <p:spPr>
          <a:xfrm>
            <a:off x="454025" y="3801537"/>
            <a:ext cx="82550" cy="80433"/>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92" name="Oval 91"/>
          <p:cNvSpPr/>
          <p:nvPr/>
        </p:nvSpPr>
        <p:spPr>
          <a:xfrm>
            <a:off x="454025" y="3429000"/>
            <a:ext cx="84138" cy="7831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94" name="Oval 93"/>
          <p:cNvSpPr/>
          <p:nvPr/>
        </p:nvSpPr>
        <p:spPr>
          <a:xfrm>
            <a:off x="454025" y="3022600"/>
            <a:ext cx="82550" cy="7831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95" name="Oval 94"/>
          <p:cNvSpPr/>
          <p:nvPr/>
        </p:nvSpPr>
        <p:spPr>
          <a:xfrm>
            <a:off x="528643" y="2667000"/>
            <a:ext cx="84137" cy="7831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96" name="Oval 95"/>
          <p:cNvSpPr/>
          <p:nvPr/>
        </p:nvSpPr>
        <p:spPr>
          <a:xfrm>
            <a:off x="528643" y="4112687"/>
            <a:ext cx="84137" cy="78316"/>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02" name="Oval 101"/>
          <p:cNvSpPr/>
          <p:nvPr/>
        </p:nvSpPr>
        <p:spPr>
          <a:xfrm>
            <a:off x="758825" y="3886200"/>
            <a:ext cx="82550" cy="7831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06" name="Oval 105"/>
          <p:cNvSpPr/>
          <p:nvPr/>
        </p:nvSpPr>
        <p:spPr>
          <a:xfrm>
            <a:off x="758825" y="3409954"/>
            <a:ext cx="84138" cy="80433"/>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0" name="Oval 109"/>
          <p:cNvSpPr/>
          <p:nvPr/>
        </p:nvSpPr>
        <p:spPr>
          <a:xfrm>
            <a:off x="758825" y="3022600"/>
            <a:ext cx="82550" cy="7831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2" name="Oval 111"/>
          <p:cNvSpPr/>
          <p:nvPr/>
        </p:nvSpPr>
        <p:spPr>
          <a:xfrm>
            <a:off x="758825" y="2614088"/>
            <a:ext cx="84138" cy="80433"/>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3" name="Oval 112"/>
          <p:cNvSpPr/>
          <p:nvPr/>
        </p:nvSpPr>
        <p:spPr>
          <a:xfrm>
            <a:off x="758825" y="4112687"/>
            <a:ext cx="84138" cy="78316"/>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4" name="Oval 113"/>
          <p:cNvSpPr/>
          <p:nvPr/>
        </p:nvSpPr>
        <p:spPr>
          <a:xfrm>
            <a:off x="1063625" y="3731687"/>
            <a:ext cx="82550" cy="78316"/>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7" name="Oval 116"/>
          <p:cNvSpPr/>
          <p:nvPr/>
        </p:nvSpPr>
        <p:spPr>
          <a:xfrm>
            <a:off x="1063625" y="3429000"/>
            <a:ext cx="84138" cy="7831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8" name="Oval 117"/>
          <p:cNvSpPr/>
          <p:nvPr/>
        </p:nvSpPr>
        <p:spPr>
          <a:xfrm>
            <a:off x="1063625" y="3022600"/>
            <a:ext cx="82550" cy="7831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9" name="Oval 118"/>
          <p:cNvSpPr/>
          <p:nvPr/>
        </p:nvSpPr>
        <p:spPr>
          <a:xfrm>
            <a:off x="987425" y="2667000"/>
            <a:ext cx="84138" cy="7831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20" name="Oval 119"/>
          <p:cNvSpPr/>
          <p:nvPr/>
        </p:nvSpPr>
        <p:spPr>
          <a:xfrm>
            <a:off x="987425" y="4112687"/>
            <a:ext cx="84138" cy="78316"/>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21" name="Oval 120"/>
          <p:cNvSpPr/>
          <p:nvPr/>
        </p:nvSpPr>
        <p:spPr>
          <a:xfrm>
            <a:off x="1292225" y="3801537"/>
            <a:ext cx="84138" cy="80433"/>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22" name="Oval 121"/>
          <p:cNvSpPr/>
          <p:nvPr/>
        </p:nvSpPr>
        <p:spPr>
          <a:xfrm>
            <a:off x="1292225" y="3350687"/>
            <a:ext cx="84138" cy="78316"/>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23" name="Oval 122"/>
          <p:cNvSpPr/>
          <p:nvPr/>
        </p:nvSpPr>
        <p:spPr>
          <a:xfrm>
            <a:off x="1292225" y="3048000"/>
            <a:ext cx="84138" cy="78317"/>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40006" name="TextBox 7"/>
          <p:cNvSpPr txBox="1">
            <a:spLocks noChangeArrowheads="1"/>
          </p:cNvSpPr>
          <p:nvPr/>
        </p:nvSpPr>
        <p:spPr bwMode="auto">
          <a:xfrm>
            <a:off x="-194980" y="1685298"/>
            <a:ext cx="18663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a:solidFill>
                  <a:srgbClr val="FF0000"/>
                </a:solidFill>
                <a:latin typeface="Calibri" pitchFamily="34" charset="0"/>
              </a:rPr>
              <a:t>Spot Diagram</a:t>
            </a:r>
            <a:br>
              <a:rPr lang="en-US">
                <a:solidFill>
                  <a:srgbClr val="FF0000"/>
                </a:solidFill>
                <a:latin typeface="Calibri" pitchFamily="34" charset="0"/>
              </a:rPr>
            </a:br>
            <a:r>
              <a:rPr lang="en-US">
                <a:solidFill>
                  <a:srgbClr val="FF0000"/>
                </a:solidFill>
                <a:latin typeface="Calibri" pitchFamily="34" charset="0"/>
              </a:rPr>
              <a:t> on LCD</a:t>
            </a:r>
          </a:p>
        </p:txBody>
      </p:sp>
      <p:sp>
        <p:nvSpPr>
          <p:cNvPr id="40007" name="TextBox 46"/>
          <p:cNvSpPr txBox="1">
            <a:spLocks noChangeArrowheads="1"/>
          </p:cNvSpPr>
          <p:nvPr/>
        </p:nvSpPr>
        <p:spPr bwMode="auto">
          <a:xfrm>
            <a:off x="0" y="228604"/>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3200">
                <a:solidFill>
                  <a:srgbClr val="000000"/>
                </a:solidFill>
                <a:latin typeface="Calibri" pitchFamily="34" charset="0"/>
              </a:rPr>
              <a:t>NETRA</a:t>
            </a:r>
            <a:r>
              <a:rPr lang="en-US" sz="3200" b="1">
                <a:solidFill>
                  <a:srgbClr val="000000"/>
                </a:solidFill>
                <a:latin typeface="Calibri" pitchFamily="34" charset="0"/>
              </a:rPr>
              <a:t> = Inverse </a:t>
            </a:r>
            <a:r>
              <a:rPr lang="en-US" sz="3200">
                <a:solidFill>
                  <a:srgbClr val="000000"/>
                </a:solidFill>
                <a:latin typeface="Calibri" pitchFamily="34" charset="0"/>
              </a:rPr>
              <a:t>of Shack-Hartmann wavefront sensor</a:t>
            </a:r>
          </a:p>
          <a:p>
            <a:pPr algn="ctr"/>
            <a:r>
              <a:rPr lang="en-US" sz="2800">
                <a:solidFill>
                  <a:srgbClr val="7F7F7F"/>
                </a:solidFill>
                <a:latin typeface="Calibri" pitchFamily="34" charset="0"/>
              </a:rPr>
              <a:t>User interactively creates the Spot Diagram</a:t>
            </a:r>
          </a:p>
        </p:txBody>
      </p:sp>
      <p:cxnSp>
        <p:nvCxnSpPr>
          <p:cNvPr id="128" name="Straight Arrow Connector 127"/>
          <p:cNvCxnSpPr/>
          <p:nvPr/>
        </p:nvCxnSpPr>
        <p:spPr>
          <a:xfrm rot="10800000">
            <a:off x="2051050" y="5717119"/>
            <a:ext cx="6102350" cy="211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2" name="Straight Arrow Connector 151"/>
          <p:cNvCxnSpPr/>
          <p:nvPr/>
        </p:nvCxnSpPr>
        <p:spPr>
          <a:xfrm flipV="1">
            <a:off x="7600950" y="3384554"/>
            <a:ext cx="552450" cy="4233"/>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3" name="Straight Arrow Connector 152"/>
          <p:cNvCxnSpPr/>
          <p:nvPr/>
        </p:nvCxnSpPr>
        <p:spPr>
          <a:xfrm rot="16200000" flipH="1">
            <a:off x="6988705" y="4551892"/>
            <a:ext cx="2326216"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4" name="Straight Arrow Connector 153"/>
          <p:cNvCxnSpPr/>
          <p:nvPr/>
        </p:nvCxnSpPr>
        <p:spPr>
          <a:xfrm rot="5400000" flipH="1" flipV="1">
            <a:off x="1715558" y="5356225"/>
            <a:ext cx="721784"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40012" name="TextBox 154"/>
          <p:cNvSpPr txBox="1">
            <a:spLocks noChangeArrowheads="1"/>
          </p:cNvSpPr>
          <p:nvPr/>
        </p:nvSpPr>
        <p:spPr bwMode="auto">
          <a:xfrm>
            <a:off x="-225425" y="4514854"/>
            <a:ext cx="19875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2000">
                <a:solidFill>
                  <a:srgbClr val="000000"/>
                </a:solidFill>
                <a:latin typeface="Calibri" pitchFamily="34" charset="0"/>
              </a:rPr>
              <a:t>1. Displace 25 spots with </a:t>
            </a:r>
            <a:br>
              <a:rPr lang="en-US" sz="2000">
                <a:solidFill>
                  <a:srgbClr val="000000"/>
                </a:solidFill>
                <a:latin typeface="Calibri" pitchFamily="34" charset="0"/>
              </a:rPr>
            </a:br>
            <a:r>
              <a:rPr lang="en-US" sz="2000">
                <a:solidFill>
                  <a:srgbClr val="000000"/>
                </a:solidFill>
                <a:latin typeface="Calibri" pitchFamily="34" charset="0"/>
              </a:rPr>
              <a:t>smart UI</a:t>
            </a:r>
          </a:p>
        </p:txBody>
      </p:sp>
      <p:grpSp>
        <p:nvGrpSpPr>
          <p:cNvPr id="40013" name="Group 90"/>
          <p:cNvGrpSpPr>
            <a:grpSpLocks/>
          </p:cNvGrpSpPr>
          <p:nvPr/>
        </p:nvGrpSpPr>
        <p:grpSpPr bwMode="auto">
          <a:xfrm>
            <a:off x="6934205" y="4876800"/>
            <a:ext cx="2492375" cy="2506133"/>
            <a:chOff x="2057400" y="1219199"/>
            <a:chExt cx="4920729" cy="4800601"/>
          </a:xfrm>
        </p:grpSpPr>
        <p:sp>
          <p:nvSpPr>
            <p:cNvPr id="125" name="Rectangle 124"/>
            <p:cNvSpPr/>
            <p:nvPr/>
          </p:nvSpPr>
          <p:spPr>
            <a:xfrm>
              <a:off x="3430189" y="1523292"/>
              <a:ext cx="1369656" cy="762258"/>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pic>
          <p:nvPicPr>
            <p:cNvPr id="151" name="Picture 150" descr="illustration.jpg"/>
            <p:cNvPicPr>
              <a:picLocks noChangeAspect="1"/>
            </p:cNvPicPr>
            <p:nvPr/>
          </p:nvPicPr>
          <p:blipFill>
            <a:blip r:embed="rId3"/>
            <a:srcRect b="20395"/>
            <a:stretch>
              <a:fillRect/>
            </a:stretch>
          </p:blipFill>
          <p:spPr>
            <a:xfrm>
              <a:off x="2057400" y="1219199"/>
              <a:ext cx="4920729" cy="4800601"/>
            </a:xfrm>
            <a:prstGeom prst="rect">
              <a:avLst/>
            </a:prstGeom>
            <a:ln>
              <a:solidFill>
                <a:schemeClr val="bg1">
                  <a:lumMod val="85000"/>
                </a:schemeClr>
              </a:solidFill>
            </a:ln>
          </p:spPr>
        </p:pic>
        <p:sp>
          <p:nvSpPr>
            <p:cNvPr id="156" name="Oval 155"/>
            <p:cNvSpPr/>
            <p:nvPr/>
          </p:nvSpPr>
          <p:spPr>
            <a:xfrm>
              <a:off x="5705635" y="1713856"/>
              <a:ext cx="141041" cy="154073"/>
            </a:xfrm>
            <a:prstGeom prst="ellipse">
              <a:avLst/>
            </a:prstGeom>
            <a:solidFill>
              <a:srgbClr val="C00000"/>
            </a:solidFill>
            <a:ln>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endParaRPr lang="en-US">
                <a:solidFill>
                  <a:prstClr val="black"/>
                </a:solidFill>
              </a:endParaRPr>
            </a:p>
          </p:txBody>
        </p:sp>
      </p:grpSp>
      <p:sp>
        <p:nvSpPr>
          <p:cNvPr id="160" name="Oval 159"/>
          <p:cNvSpPr/>
          <p:nvPr/>
        </p:nvSpPr>
        <p:spPr>
          <a:xfrm>
            <a:off x="7224713" y="5334004"/>
            <a:ext cx="69850" cy="8043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1" name="Oval 160"/>
          <p:cNvSpPr/>
          <p:nvPr/>
        </p:nvSpPr>
        <p:spPr>
          <a:xfrm>
            <a:off x="7243768" y="5052488"/>
            <a:ext cx="71437" cy="8043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2" name="Oval 161"/>
          <p:cNvSpPr/>
          <p:nvPr/>
        </p:nvSpPr>
        <p:spPr>
          <a:xfrm>
            <a:off x="7239000" y="5204888"/>
            <a:ext cx="71438" cy="8043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3" name="Oval 162"/>
          <p:cNvSpPr/>
          <p:nvPr/>
        </p:nvSpPr>
        <p:spPr>
          <a:xfrm>
            <a:off x="7367593" y="5327654"/>
            <a:ext cx="71437" cy="8043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4" name="Oval 163"/>
          <p:cNvSpPr/>
          <p:nvPr/>
        </p:nvSpPr>
        <p:spPr>
          <a:xfrm>
            <a:off x="7381875" y="5086354"/>
            <a:ext cx="69850" cy="8043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5" name="Oval 164"/>
          <p:cNvSpPr/>
          <p:nvPr/>
        </p:nvSpPr>
        <p:spPr>
          <a:xfrm>
            <a:off x="7091363" y="5346704"/>
            <a:ext cx="71437" cy="8043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6" name="Oval 165"/>
          <p:cNvSpPr/>
          <p:nvPr/>
        </p:nvSpPr>
        <p:spPr>
          <a:xfrm>
            <a:off x="7091363" y="5052488"/>
            <a:ext cx="71437" cy="8043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7" name="Oval 166"/>
          <p:cNvSpPr/>
          <p:nvPr/>
        </p:nvSpPr>
        <p:spPr>
          <a:xfrm>
            <a:off x="7416800" y="5204888"/>
            <a:ext cx="69850" cy="8043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8" name="Oval 167"/>
          <p:cNvSpPr/>
          <p:nvPr/>
        </p:nvSpPr>
        <p:spPr>
          <a:xfrm>
            <a:off x="7069138" y="5204888"/>
            <a:ext cx="69850" cy="8043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40023" name="TextBox 7"/>
          <p:cNvSpPr txBox="1">
            <a:spLocks noChangeArrowheads="1"/>
          </p:cNvSpPr>
          <p:nvPr/>
        </p:nvSpPr>
        <p:spPr bwMode="auto">
          <a:xfrm>
            <a:off x="1250632" y="1712814"/>
            <a:ext cx="15103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a:solidFill>
                  <a:srgbClr val="953735"/>
                </a:solidFill>
                <a:latin typeface="Calibri" pitchFamily="34" charset="0"/>
              </a:rPr>
              <a:t>CellPhone </a:t>
            </a:r>
            <a:br>
              <a:rPr lang="en-US">
                <a:solidFill>
                  <a:srgbClr val="953735"/>
                </a:solidFill>
                <a:latin typeface="Calibri" pitchFamily="34" charset="0"/>
              </a:rPr>
            </a:br>
            <a:r>
              <a:rPr lang="en-US">
                <a:solidFill>
                  <a:srgbClr val="953735"/>
                </a:solidFill>
                <a:latin typeface="Calibri" pitchFamily="34" charset="0"/>
              </a:rPr>
              <a:t>LCD</a:t>
            </a:r>
          </a:p>
        </p:txBody>
      </p:sp>
      <p:sp>
        <p:nvSpPr>
          <p:cNvPr id="40024" name="TextBox 7"/>
          <p:cNvSpPr txBox="1">
            <a:spLocks noChangeArrowheads="1"/>
          </p:cNvSpPr>
          <p:nvPr/>
        </p:nvSpPr>
        <p:spPr bwMode="auto">
          <a:xfrm>
            <a:off x="2300174" y="4536961"/>
            <a:ext cx="12845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a:solidFill>
                  <a:srgbClr val="558ED5"/>
                </a:solidFill>
                <a:latin typeface="Calibri" pitchFamily="34" charset="0"/>
              </a:rPr>
              <a:t>EyePiece</a:t>
            </a:r>
          </a:p>
        </p:txBody>
      </p:sp>
      <p:sp>
        <p:nvSpPr>
          <p:cNvPr id="129" name="Rectangle 128"/>
          <p:cNvSpPr/>
          <p:nvPr/>
        </p:nvSpPr>
        <p:spPr>
          <a:xfrm>
            <a:off x="1828800" y="2438400"/>
            <a:ext cx="152400" cy="28194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40026" name="TextBox 154"/>
          <p:cNvSpPr txBox="1">
            <a:spLocks noChangeArrowheads="1"/>
          </p:cNvSpPr>
          <p:nvPr/>
        </p:nvSpPr>
        <p:spPr bwMode="auto">
          <a:xfrm>
            <a:off x="7232650" y="2108204"/>
            <a:ext cx="19875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2000">
                <a:solidFill>
                  <a:srgbClr val="000000"/>
                </a:solidFill>
                <a:latin typeface="Calibri" pitchFamily="34" charset="0"/>
              </a:rPr>
              <a:t>2. Displace spots till single dot perceived</a:t>
            </a:r>
          </a:p>
        </p:txBody>
      </p:sp>
    </p:spTree>
    <p:extLst>
      <p:ext uri="{BB962C8B-B14F-4D97-AF65-F5344CB8AC3E}">
        <p14:creationId xmlns:p14="http://schemas.microsoft.com/office/powerpoint/2010/main" val="23362948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endParaRPr lang="en-US" smtClean="0">
              <a:ea typeface="ＭＳ Ｐゴシック" pitchFamily="34" charset="-128"/>
            </a:endParaRPr>
          </a:p>
        </p:txBody>
      </p:sp>
      <p:sp>
        <p:nvSpPr>
          <p:cNvPr id="40963" name="Content Placeholder 2"/>
          <p:cNvSpPr>
            <a:spLocks noGrp="1"/>
          </p:cNvSpPr>
          <p:nvPr>
            <p:ph idx="1"/>
          </p:nvPr>
        </p:nvSpPr>
        <p:spPr/>
        <p:txBody>
          <a:bodyPr/>
          <a:lstStyle/>
          <a:p>
            <a:endParaRPr lang="en-US" smtClean="0">
              <a:ea typeface="ＭＳ Ｐゴシック" pitchFamily="34" charset="-128"/>
            </a:endParaRPr>
          </a:p>
        </p:txBody>
      </p:sp>
      <p:pic>
        <p:nvPicPr>
          <p:cNvPr id="409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74998"/>
            <a:ext cx="11310938" cy="1130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6"/>
          <p:cNvSpPr txBox="1">
            <a:spLocks noChangeArrowheads="1"/>
          </p:cNvSpPr>
          <p:nvPr/>
        </p:nvSpPr>
        <p:spPr bwMode="auto">
          <a:xfrm>
            <a:off x="6172200" y="4802719"/>
            <a:ext cx="3048000" cy="646331"/>
          </a:xfrm>
          <a:prstGeom prst="rect">
            <a:avLst/>
          </a:prstGeom>
          <a:solidFill>
            <a:schemeClr val="tx2">
              <a:lumMod val="20000"/>
              <a:lumOff val="80000"/>
            </a:schemeClr>
          </a:solidFill>
          <a:ln>
            <a:solidFill>
              <a:schemeClr val="accent1">
                <a:lumMod val="60000"/>
                <a:lumOff val="40000"/>
              </a:schemeClr>
            </a:solidFill>
          </a:ln>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r>
              <a:rPr lang="en-US" sz="3600" dirty="0" smtClean="0">
                <a:solidFill>
                  <a:schemeClr val="accent1">
                    <a:lumMod val="75000"/>
                  </a:schemeClr>
                </a:solidFill>
                <a:latin typeface="Calibri" pitchFamily="34" charset="0"/>
              </a:rPr>
              <a:t>300+  DPI  LCDs</a:t>
            </a:r>
          </a:p>
        </p:txBody>
      </p:sp>
    </p:spTree>
    <p:extLst>
      <p:ext uri="{BB962C8B-B14F-4D97-AF65-F5344CB8AC3E}">
        <p14:creationId xmlns:p14="http://schemas.microsoft.com/office/powerpoint/2010/main" val="34843806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127000"/>
            <a:ext cx="8229600" cy="1143000"/>
          </a:xfrm>
        </p:spPr>
        <p:txBody>
          <a:bodyPr/>
          <a:lstStyle/>
          <a:p>
            <a:pPr eaLnBrk="1" hangingPunct="1"/>
            <a:r>
              <a:rPr lang="en-US" sz="4000" smtClean="0">
                <a:ea typeface="ＭＳ Ｐゴシック" pitchFamily="34" charset="-128"/>
              </a:rPr>
              <a:t>NETRA Worldwide</a:t>
            </a:r>
          </a:p>
        </p:txBody>
      </p:sp>
      <p:sp>
        <p:nvSpPr>
          <p:cNvPr id="107522" name="Footer Placeholder 4"/>
          <p:cNvSpPr>
            <a:spLocks noGrp="1"/>
          </p:cNvSpPr>
          <p:nvPr>
            <p:ph type="ftr" sz="quarter" idx="11"/>
          </p:nvPr>
        </p:nvSpPr>
        <p:spPr bwMode="auto">
          <a:xfrm>
            <a:off x="3090868" y="6356354"/>
            <a:ext cx="2606675" cy="366183"/>
          </a:xfrm>
          <a:ln>
            <a:miter lim="800000"/>
            <a:headEnd/>
            <a:tailEnd/>
          </a:ln>
        </p:spPr>
        <p:txBody>
          <a:bodyPr/>
          <a:lstStyle/>
          <a:p>
            <a:pPr>
              <a:defRPr/>
            </a:pPr>
            <a:r>
              <a:rPr lang="en-US"/>
              <a:t>Confidential</a:t>
            </a:r>
          </a:p>
        </p:txBody>
      </p:sp>
      <p:sp>
        <p:nvSpPr>
          <p:cNvPr id="41988" name="Slide Number Placeholder 5"/>
          <p:cNvSpPr>
            <a:spLocks noGrp="1"/>
          </p:cNvSpPr>
          <p:nvPr>
            <p:ph type="sldNum" sz="quarter" idx="12"/>
          </p:nvPr>
        </p:nvSpPr>
        <p:spPr bwMode="auto">
          <a:xfrm>
            <a:off x="6443663" y="6356354"/>
            <a:ext cx="1920875" cy="3661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BEEF273A-39CF-4BB1-84D1-F2F37592D746}" type="slidenum">
              <a:rPr lang="en-US" smtClean="0">
                <a:solidFill>
                  <a:srgbClr val="898989"/>
                </a:solidFill>
              </a:rPr>
              <a:pPr/>
              <a:t>43</a:t>
            </a:fld>
            <a:endParaRPr lang="en-US" smtClean="0">
              <a:solidFill>
                <a:srgbClr val="898989"/>
              </a:solidFill>
            </a:endParaRPr>
          </a:p>
        </p:txBody>
      </p:sp>
      <p:pic>
        <p:nvPicPr>
          <p:cNvPr id="41989" name="Picture 10" descr="worldwidereac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8" y="935570"/>
            <a:ext cx="7370762" cy="480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6030" y="935569"/>
            <a:ext cx="1349375" cy="334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5" y="5863168"/>
            <a:ext cx="7345363" cy="75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6350" y="4434420"/>
            <a:ext cx="1225550" cy="220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9158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endParaRPr lang="en-US" smtClean="0"/>
          </a:p>
        </p:txBody>
      </p:sp>
      <p:sp>
        <p:nvSpPr>
          <p:cNvPr id="4301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FD66D0B-3E33-4112-8543-B2E9DD34366B}" type="slidenum">
              <a:rPr lang="en-US" smtClean="0">
                <a:solidFill>
                  <a:srgbClr val="898989"/>
                </a:solidFill>
              </a:rPr>
              <a:pPr eaLnBrk="1" hangingPunct="1"/>
              <a:t>44</a:t>
            </a:fld>
            <a:endParaRPr lang="en-US" smtClean="0">
              <a:solidFill>
                <a:srgbClr val="898989"/>
              </a:solidFill>
            </a:endParaRPr>
          </a:p>
        </p:txBody>
      </p:sp>
      <p:pic>
        <p:nvPicPr>
          <p:cNvPr id="43012" name="Picture 5" descr="netraKenyaIMG_253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 y="-635000"/>
            <a:ext cx="9458325" cy="84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6"/>
          <p:cNvSpPr txBox="1">
            <a:spLocks noChangeArrowheads="1"/>
          </p:cNvSpPr>
          <p:nvPr/>
        </p:nvSpPr>
        <p:spPr bwMode="auto">
          <a:xfrm>
            <a:off x="6934200" y="685804"/>
            <a:ext cx="9906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2400">
                <a:solidFill>
                  <a:srgbClr val="000000"/>
                </a:solidFill>
                <a:latin typeface="Calibri" pitchFamily="34" charset="0"/>
              </a:rPr>
              <a:t>Kenya</a:t>
            </a:r>
          </a:p>
        </p:txBody>
      </p:sp>
      <p:sp>
        <p:nvSpPr>
          <p:cNvPr id="43014" name="TextBox 6"/>
          <p:cNvSpPr txBox="1">
            <a:spLocks noChangeArrowheads="1"/>
          </p:cNvSpPr>
          <p:nvPr/>
        </p:nvSpPr>
        <p:spPr bwMode="auto">
          <a:xfrm>
            <a:off x="5715000" y="5765804"/>
            <a:ext cx="32766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2400">
                <a:solidFill>
                  <a:srgbClr val="000000"/>
                </a:solidFill>
                <a:latin typeface="Calibri" pitchFamily="34" charset="0"/>
              </a:rPr>
              <a:t>Thermometer  for  Eye</a:t>
            </a:r>
          </a:p>
        </p:txBody>
      </p:sp>
    </p:spTree>
    <p:extLst>
      <p:ext uri="{BB962C8B-B14F-4D97-AF65-F5344CB8AC3E}">
        <p14:creationId xmlns:p14="http://schemas.microsoft.com/office/powerpoint/2010/main" val="7525426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endParaRPr lang="en-US" smtClean="0"/>
          </a:p>
        </p:txBody>
      </p:sp>
      <p:pic>
        <p:nvPicPr>
          <p:cNvPr id="44035" name="Content Placeholder 4" descr="netraDSC_0522Flipped.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0"/>
            <a:ext cx="7848600" cy="6959600"/>
          </a:xfrm>
        </p:spPr>
      </p:pic>
      <p:sp>
        <p:nvSpPr>
          <p:cNvPr id="4403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789C243-DCF1-40C0-8136-F705D2EAAF02}" type="slidenum">
              <a:rPr lang="en-US" smtClean="0">
                <a:solidFill>
                  <a:srgbClr val="898989"/>
                </a:solidFill>
              </a:rPr>
              <a:pPr eaLnBrk="1" hangingPunct="1"/>
              <a:t>45</a:t>
            </a:fld>
            <a:endParaRPr lang="en-US" smtClean="0">
              <a:solidFill>
                <a:srgbClr val="898989"/>
              </a:solidFill>
            </a:endParaRPr>
          </a:p>
        </p:txBody>
      </p:sp>
      <p:sp>
        <p:nvSpPr>
          <p:cNvPr id="44037" name="TextBox 6"/>
          <p:cNvSpPr txBox="1">
            <a:spLocks noChangeArrowheads="1"/>
          </p:cNvSpPr>
          <p:nvPr/>
        </p:nvSpPr>
        <p:spPr bwMode="auto">
          <a:xfrm>
            <a:off x="6934200" y="685804"/>
            <a:ext cx="9906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2400">
                <a:solidFill>
                  <a:srgbClr val="000000"/>
                </a:solidFill>
                <a:latin typeface="Calibri" pitchFamily="34" charset="0"/>
              </a:rPr>
              <a:t>India</a:t>
            </a:r>
          </a:p>
        </p:txBody>
      </p:sp>
    </p:spTree>
    <p:extLst>
      <p:ext uri="{BB962C8B-B14F-4D97-AF65-F5344CB8AC3E}">
        <p14:creationId xmlns:p14="http://schemas.microsoft.com/office/powerpoint/2010/main" val="38051538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US" smtClean="0"/>
          </a:p>
        </p:txBody>
      </p:sp>
      <p:pic>
        <p:nvPicPr>
          <p:cNvPr id="45059" name="Content Placeholder 3" descr="01 - Francisco.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87375" y="-228600"/>
            <a:ext cx="8059738" cy="7188200"/>
          </a:xfrm>
        </p:spPr>
      </p:pic>
      <p:sp>
        <p:nvSpPr>
          <p:cNvPr id="45060" name="TextBox 6"/>
          <p:cNvSpPr txBox="1">
            <a:spLocks noChangeArrowheads="1"/>
          </p:cNvSpPr>
          <p:nvPr/>
        </p:nvSpPr>
        <p:spPr bwMode="auto">
          <a:xfrm>
            <a:off x="6934200" y="685804"/>
            <a:ext cx="9906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2400">
                <a:solidFill>
                  <a:srgbClr val="000000"/>
                </a:solidFill>
                <a:latin typeface="Calibri" pitchFamily="34" charset="0"/>
              </a:rPr>
              <a:t>Brazil</a:t>
            </a:r>
          </a:p>
        </p:txBody>
      </p:sp>
    </p:spTree>
    <p:extLst>
      <p:ext uri="{BB962C8B-B14F-4D97-AF65-F5344CB8AC3E}">
        <p14:creationId xmlns:p14="http://schemas.microsoft.com/office/powerpoint/2010/main" val="13511345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81000"/>
            <a:ext cx="408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81008"/>
            <a:ext cx="3733800" cy="280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0" name="Picture 6" descr="200509232038[18305]..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419600"/>
            <a:ext cx="162718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1" name="Picture 3" descr="lvpei-log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7611" y="4495800"/>
            <a:ext cx="1406525" cy="102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2" name="Picture 8" descr="eye-care-boston-t.jpg"/>
          <p:cNvPicPr>
            <a:picLocks noChangeAspect="1"/>
          </p:cNvPicPr>
          <p:nvPr/>
        </p:nvPicPr>
        <p:blipFill>
          <a:blip r:embed="rId6">
            <a:extLst>
              <a:ext uri="{28A0092B-C50C-407E-A947-70E740481C1C}">
                <a14:useLocalDpi xmlns:a14="http://schemas.microsoft.com/office/drawing/2010/main" val="0"/>
              </a:ext>
            </a:extLst>
          </a:blip>
          <a:srcRect t="7692" r="5843"/>
          <a:stretch>
            <a:fillRect/>
          </a:stretch>
        </p:blipFill>
        <p:spPr bwMode="auto">
          <a:xfrm>
            <a:off x="1981206" y="4495800"/>
            <a:ext cx="2455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3048024" y="5943641"/>
            <a:ext cx="3103563" cy="461661"/>
          </a:xfrm>
          <a:prstGeom prst="rect">
            <a:avLst/>
          </a:prstGeom>
          <a:solidFill>
            <a:schemeClr val="bg1">
              <a:lumMod val="75000"/>
            </a:schemeClr>
          </a:solidFill>
          <a:ln w="9525">
            <a:noFill/>
            <a:miter lim="800000"/>
            <a:headEnd/>
            <a:tailEnd/>
          </a:ln>
        </p:spPr>
        <p:txBody>
          <a:bodyPr lIns="91435" tIns="45718" rIns="91435" bIns="45718">
            <a:spAutoFit/>
          </a:bodyPr>
          <a:lstStyle/>
          <a:p>
            <a:pPr algn="ctr">
              <a:defRPr/>
            </a:pPr>
            <a:r>
              <a:rPr lang="en-US" dirty="0">
                <a:solidFill>
                  <a:srgbClr val="000000"/>
                </a:solidFill>
                <a:latin typeface="Calibri" pitchFamily="34" charset="0"/>
                <a:ea typeface="ＭＳ Ｐゴシック" pitchFamily="-128" charset="-128"/>
              </a:rPr>
              <a:t>Clinical Testing Partners</a:t>
            </a:r>
          </a:p>
        </p:txBody>
      </p:sp>
      <p:pic>
        <p:nvPicPr>
          <p:cNvPr id="198664" name="Picture 10" descr="TMC.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4724401"/>
            <a:ext cx="2578100" cy="61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4234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0706" name="Content Placeholder 4" descr="netraDSC_0522Flipped.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495801" y="76200"/>
            <a:ext cx="3781425" cy="2514600"/>
          </a:xfrm>
        </p:spPr>
      </p:pic>
      <p:sp>
        <p:nvSpPr>
          <p:cNvPr id="200707" name="Slide Number Placeholder 3"/>
          <p:cNvSpPr>
            <a:spLocks noGrp="1"/>
          </p:cNvSpPr>
          <p:nvPr>
            <p:ph type="sldNum" sz="quarter" idx="12"/>
          </p:nvPr>
        </p:nvSpPr>
        <p:spPr bwMode="auto">
          <a:xfrm>
            <a:off x="6553200" y="5975352"/>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fld id="{2F371E24-A96A-4FFF-AB47-6E9A0E65F2D6}" type="slidenum">
              <a:rPr lang="en-US" sz="1200" smtClean="0">
                <a:solidFill>
                  <a:srgbClr val="898989"/>
                </a:solidFill>
                <a:latin typeface="Arial" pitchFamily="34" charset="0"/>
              </a:rPr>
              <a:pPr/>
              <a:t>48</a:t>
            </a:fld>
            <a:endParaRPr lang="en-US" sz="1200" smtClean="0">
              <a:solidFill>
                <a:srgbClr val="898989"/>
              </a:solidFill>
              <a:latin typeface="Arial" pitchFamily="34" charset="0"/>
            </a:endParaRPr>
          </a:p>
        </p:txBody>
      </p:sp>
      <p:pic>
        <p:nvPicPr>
          <p:cNvPr id="200708" name="Picture 5" descr="netraKenyaIMG_2530.jpg"/>
          <p:cNvPicPr>
            <a:picLocks noChangeAspect="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571500" y="76200"/>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9" name="Content Placeholder 2"/>
          <p:cNvSpPr txBox="1">
            <a:spLocks/>
          </p:cNvSpPr>
          <p:nvPr/>
        </p:nvSpPr>
        <p:spPr bwMode="auto">
          <a:xfrm>
            <a:off x="-1588" y="2590801"/>
            <a:ext cx="4267201"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defRPr sz="2400">
                <a:solidFill>
                  <a:schemeClr val="tx1"/>
                </a:solidFill>
                <a:latin typeface="Arial Unicode MS" pitchFamily="34" charset="-128"/>
                <a:ea typeface="ＭＳ Ｐゴシック" pitchFamily="34" charset="-128"/>
              </a:defRPr>
            </a:lvl1pPr>
            <a:lvl2pPr marL="742950" indent="-285750" defTabSz="457200">
              <a:defRPr sz="2400">
                <a:solidFill>
                  <a:schemeClr val="tx1"/>
                </a:solidFill>
                <a:latin typeface="Arial Unicode MS" pitchFamily="34" charset="-128"/>
                <a:ea typeface="ＭＳ Ｐゴシック" pitchFamily="34" charset="-128"/>
              </a:defRPr>
            </a:lvl2pPr>
            <a:lvl3pPr marL="1143000" indent="-228600" defTabSz="457200">
              <a:defRPr sz="2400">
                <a:solidFill>
                  <a:schemeClr val="tx1"/>
                </a:solidFill>
                <a:latin typeface="Arial Unicode MS" pitchFamily="34" charset="-128"/>
                <a:ea typeface="ＭＳ Ｐゴシック" pitchFamily="34" charset="-128"/>
              </a:defRPr>
            </a:lvl3pPr>
            <a:lvl4pPr marL="1600200" indent="-228600" defTabSz="457200">
              <a:defRPr sz="2400">
                <a:solidFill>
                  <a:schemeClr val="tx1"/>
                </a:solidFill>
                <a:latin typeface="Arial Unicode MS" pitchFamily="34" charset="-128"/>
                <a:ea typeface="ＭＳ Ｐゴシック" pitchFamily="34" charset="-128"/>
              </a:defRPr>
            </a:lvl4pPr>
            <a:lvl5pPr marL="2057400" indent="-228600" defTabSz="457200">
              <a:defRPr sz="2400">
                <a:solidFill>
                  <a:schemeClr val="tx1"/>
                </a:solidFill>
                <a:latin typeface="Arial Unicode MS" pitchFamily="34" charset="-128"/>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spcBef>
                <a:spcPct val="20000"/>
              </a:spcBef>
            </a:pPr>
            <a:r>
              <a:rPr lang="en-US" sz="1800" b="1">
                <a:solidFill>
                  <a:srgbClr val="000000"/>
                </a:solidFill>
                <a:latin typeface="Calibri" pitchFamily="34" charset="0"/>
              </a:rPr>
              <a:t>Awards and Selection</a:t>
            </a:r>
          </a:p>
          <a:p>
            <a:pPr>
              <a:spcBef>
                <a:spcPct val="20000"/>
              </a:spcBef>
              <a:buFont typeface="Arial" pitchFamily="34" charset="0"/>
              <a:buChar char="•"/>
            </a:pPr>
            <a:r>
              <a:rPr lang="en-US" sz="1800">
                <a:solidFill>
                  <a:srgbClr val="000000"/>
                </a:solidFill>
                <a:latin typeface="Calibri" pitchFamily="34" charset="0"/>
              </a:rPr>
              <a:t>VodafoneFoundationWinner$300K prize</a:t>
            </a:r>
          </a:p>
          <a:p>
            <a:pPr>
              <a:spcBef>
                <a:spcPct val="20000"/>
              </a:spcBef>
              <a:buFont typeface="Arial" pitchFamily="34" charset="0"/>
              <a:buChar char="•"/>
            </a:pPr>
            <a:r>
              <a:rPr lang="en-US" sz="1800">
                <a:solidFill>
                  <a:srgbClr val="000000"/>
                </a:solidFill>
                <a:latin typeface="Calibri" pitchFamily="34" charset="0"/>
              </a:rPr>
              <a:t>NASA/USAID  Launch  Top 10 Innovators</a:t>
            </a:r>
          </a:p>
          <a:p>
            <a:pPr>
              <a:spcBef>
                <a:spcPct val="20000"/>
              </a:spcBef>
              <a:buFont typeface="Arial" pitchFamily="34" charset="0"/>
              <a:buChar char="•"/>
            </a:pPr>
            <a:r>
              <a:rPr lang="en-US" sz="1800">
                <a:solidFill>
                  <a:srgbClr val="000000"/>
                </a:solidFill>
                <a:latin typeface="Calibri" pitchFamily="34" charset="0"/>
              </a:rPr>
              <a:t>World Bank 3 selected global health inv</a:t>
            </a:r>
          </a:p>
          <a:p>
            <a:pPr>
              <a:spcBef>
                <a:spcPct val="20000"/>
              </a:spcBef>
              <a:buFont typeface="Arial" pitchFamily="34" charset="0"/>
              <a:buChar char="•"/>
            </a:pPr>
            <a:r>
              <a:rPr lang="en-US" sz="1800">
                <a:solidFill>
                  <a:srgbClr val="000000"/>
                </a:solidFill>
                <a:latin typeface="Calibri" pitchFamily="34" charset="0"/>
              </a:rPr>
              <a:t>Google Innovation</a:t>
            </a:r>
            <a:endParaRPr lang="en-US" sz="1800" b="1">
              <a:solidFill>
                <a:srgbClr val="000000"/>
              </a:solidFill>
              <a:latin typeface="Calibri" pitchFamily="34" charset="0"/>
            </a:endParaRPr>
          </a:p>
          <a:p>
            <a:pPr>
              <a:spcBef>
                <a:spcPct val="20000"/>
              </a:spcBef>
              <a:buFont typeface="Arial" pitchFamily="34" charset="0"/>
              <a:buChar char="•"/>
            </a:pPr>
            <a:r>
              <a:rPr lang="en-US" sz="1800">
                <a:solidFill>
                  <a:srgbClr val="000000"/>
                </a:solidFill>
                <a:latin typeface="Calibri" pitchFamily="34" charset="0"/>
              </a:rPr>
              <a:t>Deshpande Ignition Grant</a:t>
            </a:r>
          </a:p>
          <a:p>
            <a:pPr>
              <a:spcBef>
                <a:spcPct val="20000"/>
              </a:spcBef>
              <a:buFont typeface="Arial" pitchFamily="34" charset="0"/>
              <a:buChar char="•"/>
            </a:pPr>
            <a:r>
              <a:rPr lang="en-US" sz="1800">
                <a:solidFill>
                  <a:srgbClr val="000000"/>
                </a:solidFill>
                <a:latin typeface="Calibri" pitchFamily="34" charset="0"/>
              </a:rPr>
              <a:t>MIT IDEAS (#2 award)</a:t>
            </a:r>
          </a:p>
          <a:p>
            <a:pPr>
              <a:spcBef>
                <a:spcPct val="20000"/>
              </a:spcBef>
              <a:buFont typeface="Arial" pitchFamily="34" charset="0"/>
              <a:buChar char="•"/>
            </a:pPr>
            <a:r>
              <a:rPr lang="en-US" sz="1800">
                <a:solidFill>
                  <a:srgbClr val="000000"/>
                </a:solidFill>
                <a:latin typeface="Calibri" pitchFamily="34" charset="0"/>
              </a:rPr>
              <a:t>MIT 100K (dev finalist)</a:t>
            </a:r>
          </a:p>
          <a:p>
            <a:pPr>
              <a:spcBef>
                <a:spcPct val="20000"/>
              </a:spcBef>
              <a:buFont typeface="Arial" pitchFamily="34" charset="0"/>
              <a:buChar char="•"/>
            </a:pPr>
            <a:r>
              <a:rPr lang="en-US" sz="1800">
                <a:solidFill>
                  <a:srgbClr val="000000"/>
                </a:solidFill>
                <a:latin typeface="Calibri" pitchFamily="34" charset="0"/>
              </a:rPr>
              <a:t>International Space Station evaluation</a:t>
            </a:r>
          </a:p>
          <a:p>
            <a:pPr>
              <a:spcBef>
                <a:spcPct val="20000"/>
              </a:spcBef>
            </a:pPr>
            <a:endParaRPr lang="en-US" sz="1800">
              <a:solidFill>
                <a:srgbClr val="000000"/>
              </a:solidFill>
              <a:latin typeface="Calibri" pitchFamily="34" charset="0"/>
            </a:endParaRPr>
          </a:p>
          <a:p>
            <a:pPr>
              <a:spcBef>
                <a:spcPct val="20000"/>
              </a:spcBef>
            </a:pPr>
            <a:endParaRPr lang="en-US" sz="1800">
              <a:solidFill>
                <a:srgbClr val="000000"/>
              </a:solidFill>
              <a:latin typeface="Calibri" pitchFamily="34" charset="0"/>
            </a:endParaRPr>
          </a:p>
        </p:txBody>
      </p:sp>
      <p:sp>
        <p:nvSpPr>
          <p:cNvPr id="203782" name="Content Placeholder 2"/>
          <p:cNvSpPr txBox="1">
            <a:spLocks/>
          </p:cNvSpPr>
          <p:nvPr/>
        </p:nvSpPr>
        <p:spPr bwMode="auto">
          <a:xfrm>
            <a:off x="4343400" y="2636837"/>
            <a:ext cx="4648200" cy="3535363"/>
          </a:xfrm>
          <a:prstGeom prst="rect">
            <a:avLst/>
          </a:prstGeom>
          <a:noFill/>
          <a:ln w="9525">
            <a:noFill/>
            <a:miter lim="800000"/>
            <a:headEnd/>
            <a:tailEnd/>
          </a:ln>
        </p:spPr>
        <p:txBody>
          <a:bodyPr/>
          <a:lstStyle/>
          <a:p>
            <a:pPr marL="342900" indent="-342900" defTabSz="457200">
              <a:spcBef>
                <a:spcPct val="20000"/>
              </a:spcBef>
              <a:defRPr/>
            </a:pPr>
            <a:r>
              <a:rPr lang="en-US" sz="1800" b="1" dirty="0">
                <a:solidFill>
                  <a:srgbClr val="000000"/>
                </a:solidFill>
                <a:latin typeface="Calibri" pitchFamily="34" charset="0"/>
                <a:ea typeface="ＭＳ Ｐゴシック" pitchFamily="-128" charset="-128"/>
              </a:rPr>
              <a:t>Validation</a:t>
            </a:r>
            <a:endParaRPr lang="en-US" sz="2000" b="1" dirty="0">
              <a:solidFill>
                <a:srgbClr val="000000"/>
              </a:solidFill>
              <a:latin typeface="Calibri" pitchFamily="34" charset="0"/>
              <a:ea typeface="ＭＳ Ｐゴシック" pitchFamily="-128" charset="-128"/>
            </a:endParaRPr>
          </a:p>
          <a:p>
            <a:pPr marL="341313" indent="-341313" defTabSz="457200">
              <a:spcBef>
                <a:spcPct val="20000"/>
              </a:spcBef>
              <a:buFont typeface="Arial" pitchFamily="34" charset="0"/>
              <a:buChar char="•"/>
              <a:defRPr/>
            </a:pPr>
            <a:r>
              <a:rPr lang="en-US" sz="1800" dirty="0">
                <a:solidFill>
                  <a:srgbClr val="000000"/>
                </a:solidFill>
                <a:latin typeface="Calibri" pitchFamily="34" charset="0"/>
                <a:ea typeface="ＭＳ Ｐゴシック" pitchFamily="-128" charset="-128"/>
              </a:rPr>
              <a:t>0.09 D : objective precision</a:t>
            </a:r>
          </a:p>
          <a:p>
            <a:pPr marL="341313" indent="-341313" defTabSz="457200">
              <a:spcBef>
                <a:spcPct val="20000"/>
              </a:spcBef>
              <a:buFont typeface="Arial" pitchFamily="34" charset="0"/>
              <a:buChar char="•"/>
              <a:defRPr/>
            </a:pPr>
            <a:r>
              <a:rPr lang="en-US" sz="1800" dirty="0">
                <a:solidFill>
                  <a:srgbClr val="000000"/>
                </a:solidFill>
                <a:latin typeface="Calibri" pitchFamily="34" charset="0"/>
                <a:ea typeface="ＭＳ Ｐゴシック" pitchFamily="-128" charset="-128"/>
              </a:rPr>
              <a:t>~ 0.5 D: subjective trials</a:t>
            </a:r>
          </a:p>
          <a:p>
            <a:pPr marL="341313" indent="-341313" defTabSz="457200">
              <a:spcBef>
                <a:spcPct val="20000"/>
              </a:spcBef>
              <a:buFont typeface="Arial" pitchFamily="34" charset="0"/>
              <a:buChar char="•"/>
              <a:defRPr/>
            </a:pPr>
            <a:r>
              <a:rPr lang="en-US" sz="1800" dirty="0">
                <a:solidFill>
                  <a:srgbClr val="000000"/>
                </a:solidFill>
                <a:latin typeface="Calibri" pitchFamily="34" charset="0"/>
                <a:ea typeface="ＭＳ Ｐゴシック" pitchFamily="-128" charset="-128"/>
              </a:rPr>
              <a:t>0.3 D: IRB approved wet-studies (Prelim data)</a:t>
            </a:r>
          </a:p>
          <a:p>
            <a:pPr marL="342900" indent="-342900" defTabSz="457200">
              <a:spcBef>
                <a:spcPct val="20000"/>
              </a:spcBef>
              <a:defRPr/>
            </a:pPr>
            <a:r>
              <a:rPr lang="en-US" sz="1800" b="1" dirty="0">
                <a:solidFill>
                  <a:srgbClr val="000000"/>
                </a:solidFill>
                <a:latin typeface="Calibri" pitchFamily="34" charset="0"/>
                <a:ea typeface="ＭＳ Ｐゴシック" pitchFamily="-128" charset="-128"/>
              </a:rPr>
              <a:t>Academic Scientific Papers</a:t>
            </a:r>
          </a:p>
          <a:p>
            <a:pPr marL="342900" indent="-342900" defTabSz="457200">
              <a:spcBef>
                <a:spcPct val="20000"/>
              </a:spcBef>
              <a:buFont typeface="Arial" pitchFamily="34" charset="0"/>
              <a:buChar char="•"/>
              <a:defRPr/>
            </a:pPr>
            <a:r>
              <a:rPr lang="en-US" sz="1800" dirty="0">
                <a:solidFill>
                  <a:srgbClr val="000000"/>
                </a:solidFill>
                <a:latin typeface="Calibri" pitchFamily="34" charset="0"/>
                <a:ea typeface="ＭＳ Ｐゴシック" pitchFamily="-128" charset="-128"/>
              </a:rPr>
              <a:t>SIGGRAPH 2010</a:t>
            </a:r>
          </a:p>
          <a:p>
            <a:pPr marL="342900" indent="-342900" defTabSz="457200">
              <a:spcBef>
                <a:spcPct val="20000"/>
              </a:spcBef>
              <a:buFont typeface="Arial" pitchFamily="34" charset="0"/>
              <a:buChar char="•"/>
              <a:defRPr/>
            </a:pPr>
            <a:r>
              <a:rPr lang="en-US" sz="1800" dirty="0">
                <a:solidFill>
                  <a:srgbClr val="000000"/>
                </a:solidFill>
                <a:latin typeface="Calibri" pitchFamily="34" charset="0"/>
                <a:ea typeface="ＭＳ Ｐゴシック" pitchFamily="-128" charset="-128"/>
              </a:rPr>
              <a:t>Frontiers in Optics</a:t>
            </a:r>
          </a:p>
          <a:p>
            <a:pPr marL="342900" indent="-342900" defTabSz="457200">
              <a:spcBef>
                <a:spcPct val="20000"/>
              </a:spcBef>
              <a:buFont typeface="Arial" pitchFamily="34" charset="0"/>
              <a:buChar char="•"/>
              <a:defRPr/>
            </a:pPr>
            <a:r>
              <a:rPr lang="en-US" sz="1800" dirty="0">
                <a:solidFill>
                  <a:srgbClr val="000000"/>
                </a:solidFill>
                <a:latin typeface="Calibri" pitchFamily="34" charset="0"/>
                <a:ea typeface="ＭＳ Ｐゴシック" pitchFamily="-128" charset="-128"/>
              </a:rPr>
              <a:t>Am </a:t>
            </a:r>
            <a:r>
              <a:rPr lang="en-US" sz="1800" dirty="0" err="1">
                <a:solidFill>
                  <a:srgbClr val="000000"/>
                </a:solidFill>
                <a:latin typeface="Calibri" pitchFamily="34" charset="0"/>
                <a:ea typeface="ＭＳ Ｐゴシック" pitchFamily="-128" charset="-128"/>
              </a:rPr>
              <a:t>Acad</a:t>
            </a:r>
            <a:r>
              <a:rPr lang="en-US" sz="1800" dirty="0">
                <a:solidFill>
                  <a:srgbClr val="000000"/>
                </a:solidFill>
                <a:latin typeface="Calibri" pitchFamily="34" charset="0"/>
                <a:ea typeface="ＭＳ Ｐゴシック" pitchFamily="-128" charset="-128"/>
              </a:rPr>
              <a:t> of Optometry (AAO)</a:t>
            </a:r>
          </a:p>
          <a:p>
            <a:pPr marL="342900" indent="-342900" defTabSz="457200">
              <a:spcBef>
                <a:spcPct val="20000"/>
              </a:spcBef>
              <a:defRPr/>
            </a:pPr>
            <a:endParaRPr lang="en-US" sz="2000" dirty="0">
              <a:solidFill>
                <a:srgbClr val="000000"/>
              </a:solidFill>
              <a:latin typeface="Calibri" pitchFamily="34" charset="0"/>
              <a:ea typeface="ＭＳ Ｐゴシック" pitchFamily="-128" charset="-128"/>
            </a:endParaRPr>
          </a:p>
        </p:txBody>
      </p:sp>
      <p:sp>
        <p:nvSpPr>
          <p:cNvPr id="200711" name="TextBox 8"/>
          <p:cNvSpPr txBox="1">
            <a:spLocks noChangeArrowheads="1"/>
          </p:cNvSpPr>
          <p:nvPr/>
        </p:nvSpPr>
        <p:spPr bwMode="auto">
          <a:xfrm>
            <a:off x="533400" y="40"/>
            <a:ext cx="373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a:solidFill>
                  <a:srgbClr val="000000"/>
                </a:solidFill>
                <a:latin typeface="Calibri" pitchFamily="34" charset="0"/>
              </a:rPr>
              <a:t>Netra in dozen+ countries</a:t>
            </a:r>
          </a:p>
        </p:txBody>
      </p:sp>
      <p:sp>
        <p:nvSpPr>
          <p:cNvPr id="220168" name="TextBox 9"/>
          <p:cNvSpPr txBox="1">
            <a:spLocks noChangeArrowheads="1"/>
          </p:cNvSpPr>
          <p:nvPr/>
        </p:nvSpPr>
        <p:spPr bwMode="auto">
          <a:xfrm>
            <a:off x="7239000" y="2057440"/>
            <a:ext cx="914400" cy="461665"/>
          </a:xfrm>
          <a:prstGeom prst="rect">
            <a:avLst/>
          </a:prstGeom>
          <a:solidFill>
            <a:schemeClr val="tx1">
              <a:lumMod val="95000"/>
              <a:lumOff val="5000"/>
            </a:schemeClr>
          </a:solidFill>
          <a:ln w="9525">
            <a:noFill/>
            <a:miter lim="800000"/>
            <a:headEnd/>
            <a:tailEnd/>
          </a:ln>
        </p:spPr>
        <p:txBody>
          <a:bodyPr>
            <a:spAutoFit/>
          </a:bodyPr>
          <a:lstStyle/>
          <a:p>
            <a:pPr algn="ctr">
              <a:defRPr/>
            </a:pPr>
            <a:r>
              <a:rPr lang="en-US" dirty="0">
                <a:solidFill>
                  <a:srgbClr val="4BACC6">
                    <a:lumMod val="20000"/>
                    <a:lumOff val="80000"/>
                  </a:srgbClr>
                </a:solidFill>
                <a:latin typeface="Calibri" pitchFamily="34" charset="0"/>
                <a:ea typeface="ＭＳ Ｐゴシック" pitchFamily="-128" charset="-128"/>
              </a:rPr>
              <a:t>India</a:t>
            </a:r>
          </a:p>
        </p:txBody>
      </p:sp>
      <p:pic>
        <p:nvPicPr>
          <p:cNvPr id="200713" name="Picture 2" descr="http://launch.org/images/founding_partner_logos_sm.gif"/>
          <p:cNvPicPr>
            <a:picLocks noChangeAspect="1" noChangeArrowheads="1"/>
          </p:cNvPicPr>
          <p:nvPr/>
        </p:nvPicPr>
        <p:blipFill>
          <a:blip r:embed="rId5">
            <a:extLst>
              <a:ext uri="{28A0092B-C50C-407E-A947-70E740481C1C}">
                <a14:useLocalDpi xmlns:a14="http://schemas.microsoft.com/office/drawing/2010/main" val="0"/>
              </a:ext>
            </a:extLst>
          </a:blip>
          <a:srcRect r="48889"/>
          <a:stretch>
            <a:fillRect/>
          </a:stretch>
        </p:blipFill>
        <p:spPr bwMode="auto">
          <a:xfrm>
            <a:off x="533411" y="5757864"/>
            <a:ext cx="22018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2838" y="3552865"/>
            <a:ext cx="1681162"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5"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5837241"/>
            <a:ext cx="19050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6"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0600" y="5757864"/>
            <a:ext cx="7572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73" name="Rectangle 12"/>
          <p:cNvSpPr>
            <a:spLocks noChangeArrowheads="1"/>
          </p:cNvSpPr>
          <p:nvPr/>
        </p:nvSpPr>
        <p:spPr bwMode="auto">
          <a:xfrm>
            <a:off x="2971802" y="2057440"/>
            <a:ext cx="931863" cy="461665"/>
          </a:xfrm>
          <a:prstGeom prst="rect">
            <a:avLst/>
          </a:prstGeom>
          <a:solidFill>
            <a:schemeClr val="tx1">
              <a:lumMod val="95000"/>
              <a:lumOff val="5000"/>
            </a:schemeClr>
          </a:solidFill>
          <a:ln w="9525">
            <a:noFill/>
            <a:miter lim="800000"/>
            <a:headEnd/>
            <a:tailEnd/>
          </a:ln>
        </p:spPr>
        <p:txBody>
          <a:bodyPr>
            <a:spAutoFit/>
          </a:bodyPr>
          <a:lstStyle/>
          <a:p>
            <a:pPr algn="ctr">
              <a:defRPr/>
            </a:pPr>
            <a:r>
              <a:rPr lang="en-US" dirty="0">
                <a:solidFill>
                  <a:srgbClr val="4BACC6">
                    <a:lumMod val="20000"/>
                    <a:lumOff val="80000"/>
                  </a:srgbClr>
                </a:solidFill>
                <a:latin typeface="Calibri" pitchFamily="34" charset="0"/>
                <a:ea typeface="ＭＳ Ｐゴシック" pitchFamily="-128" charset="-128"/>
              </a:rPr>
              <a:t>Kenya</a:t>
            </a:r>
            <a:endParaRPr lang="en-US" dirty="0">
              <a:solidFill>
                <a:srgbClr val="4BACC6">
                  <a:lumMod val="20000"/>
                  <a:lumOff val="80000"/>
                </a:srgbClr>
              </a:solidFill>
              <a:ea typeface="ＭＳ Ｐゴシック" pitchFamily="-128" charset="-128"/>
            </a:endParaRPr>
          </a:p>
        </p:txBody>
      </p:sp>
      <p:sp>
        <p:nvSpPr>
          <p:cNvPr id="224270" name="TextBox 13"/>
          <p:cNvSpPr txBox="1">
            <a:spLocks noChangeArrowheads="1"/>
          </p:cNvSpPr>
          <p:nvPr/>
        </p:nvSpPr>
        <p:spPr bwMode="auto">
          <a:xfrm>
            <a:off x="0" y="5562600"/>
            <a:ext cx="4267200" cy="369332"/>
          </a:xfrm>
          <a:prstGeom prst="rect">
            <a:avLst/>
          </a:prstGeom>
          <a:noFill/>
          <a:ln w="9525">
            <a:noFill/>
            <a:miter lim="800000"/>
            <a:headEnd/>
            <a:tailEnd/>
          </a:ln>
        </p:spPr>
        <p:txBody>
          <a:bodyPr>
            <a:spAutoFit/>
          </a:bodyPr>
          <a:lstStyle/>
          <a:p>
            <a:pPr>
              <a:defRPr/>
            </a:pPr>
            <a:r>
              <a:rPr lang="en-US" sz="1800" dirty="0">
                <a:solidFill>
                  <a:prstClr val="black">
                    <a:lumMod val="50000"/>
                    <a:lumOff val="50000"/>
                  </a:prstClr>
                </a:solidFill>
                <a:ea typeface="ＭＳ Ｐゴシック" pitchFamily="-128" charset="-128"/>
              </a:rPr>
              <a:t>Selection for Global Health Events</a:t>
            </a:r>
          </a:p>
        </p:txBody>
      </p:sp>
      <p:pic>
        <p:nvPicPr>
          <p:cNvPr id="200719"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0206" y="4241800"/>
            <a:ext cx="15398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20"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825" y="2906753"/>
            <a:ext cx="202088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876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4"/>
          <p:cNvSpPr>
            <a:spLocks noGrp="1"/>
          </p:cNvSpPr>
          <p:nvPr>
            <p:ph type="ctrTitle"/>
          </p:nvPr>
        </p:nvSpPr>
        <p:spPr>
          <a:xfrm>
            <a:off x="685800" y="2131487"/>
            <a:ext cx="7772400" cy="1468967"/>
          </a:xfrm>
        </p:spPr>
        <p:txBody>
          <a:bodyPr/>
          <a:lstStyle/>
          <a:p>
            <a:r>
              <a:rPr lang="en-US" smtClean="0">
                <a:ea typeface="ＭＳ Ｐゴシック" pitchFamily="34" charset="-128"/>
              </a:rPr>
              <a:t>Hardware App Store</a:t>
            </a:r>
          </a:p>
        </p:txBody>
      </p:sp>
      <p:sp>
        <p:nvSpPr>
          <p:cNvPr id="460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20614463-47FA-4621-ABCF-9EDCB9656F40}" type="slidenum">
              <a:rPr lang="en-US" smtClean="0">
                <a:solidFill>
                  <a:srgbClr val="898989"/>
                </a:solidFill>
              </a:rPr>
              <a:pPr/>
              <a:t>49</a:t>
            </a:fld>
            <a:endParaRPr lang="en-US" smtClean="0">
              <a:solidFill>
                <a:srgbClr val="898989"/>
              </a:solidFill>
            </a:endParaRPr>
          </a:p>
        </p:txBody>
      </p:sp>
    </p:spTree>
    <p:extLst>
      <p:ext uri="{BB962C8B-B14F-4D97-AF65-F5344CB8AC3E}">
        <p14:creationId xmlns:p14="http://schemas.microsoft.com/office/powerpoint/2010/main" val="14416876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538" name="Group 8"/>
          <p:cNvGrpSpPr>
            <a:grpSpLocks/>
          </p:cNvGrpSpPr>
          <p:nvPr/>
        </p:nvGrpSpPr>
        <p:grpSpPr bwMode="auto">
          <a:xfrm>
            <a:off x="0" y="0"/>
            <a:ext cx="9220200" cy="6854825"/>
            <a:chOff x="0" y="0"/>
            <a:chExt cx="9220200" cy="6854825"/>
          </a:xfrm>
        </p:grpSpPr>
        <p:pic>
          <p:nvPicPr>
            <p:cNvPr id="193539" name="Picture 3" descr="roomful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Box 5"/>
            <p:cNvSpPr txBox="1">
              <a:spLocks noChangeArrowheads="1"/>
            </p:cNvSpPr>
            <p:nvPr/>
          </p:nvSpPr>
          <p:spPr bwMode="auto">
            <a:xfrm>
              <a:off x="1676400" y="1533525"/>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2800">
                  <a:solidFill>
                    <a:srgbClr val="000000"/>
                  </a:solidFill>
                  <a:latin typeface="Calibri" pitchFamily="34" charset="0"/>
                </a:rPr>
                <a:t>2</a:t>
              </a:r>
              <a:r>
                <a:rPr lang="en-US" sz="2800" baseline="30000">
                  <a:solidFill>
                    <a:srgbClr val="000000"/>
                  </a:solidFill>
                  <a:latin typeface="Calibri" pitchFamily="34" charset="0"/>
                </a:rPr>
                <a:t>nd</a:t>
              </a:r>
              <a:r>
                <a:rPr lang="en-US" sz="2800">
                  <a:solidFill>
                    <a:srgbClr val="000000"/>
                  </a:solidFill>
                  <a:latin typeface="Calibri" pitchFamily="34" charset="0"/>
                </a:rPr>
                <a:t> Bounce</a:t>
              </a:r>
            </a:p>
          </p:txBody>
        </p:sp>
        <p:sp>
          <p:nvSpPr>
            <p:cNvPr id="193541" name="TextBox 6"/>
            <p:cNvSpPr txBox="1">
              <a:spLocks noChangeArrowheads="1"/>
            </p:cNvSpPr>
            <p:nvPr/>
          </p:nvSpPr>
          <p:spPr bwMode="auto">
            <a:xfrm>
              <a:off x="5867400" y="0"/>
              <a:ext cx="335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3600">
                  <a:solidFill>
                    <a:srgbClr val="C00000"/>
                  </a:solidFill>
                  <a:latin typeface="Calibri" pitchFamily="34" charset="0"/>
                </a:rPr>
                <a:t>Multi-path Analysis</a:t>
              </a:r>
            </a:p>
          </p:txBody>
        </p:sp>
        <p:sp>
          <p:nvSpPr>
            <p:cNvPr id="193542" name="TextBox 4"/>
            <p:cNvSpPr txBox="1">
              <a:spLocks noChangeArrowheads="1"/>
            </p:cNvSpPr>
            <p:nvPr/>
          </p:nvSpPr>
          <p:spPr bwMode="auto">
            <a:xfrm>
              <a:off x="4800600" y="3971925"/>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2800">
                  <a:solidFill>
                    <a:srgbClr val="000000"/>
                  </a:solidFill>
                  <a:latin typeface="Calibri" pitchFamily="34" charset="0"/>
                </a:rPr>
                <a:t>1</a:t>
              </a:r>
              <a:r>
                <a:rPr lang="en-US" sz="2800" baseline="30000">
                  <a:solidFill>
                    <a:srgbClr val="000000"/>
                  </a:solidFill>
                  <a:latin typeface="Calibri" pitchFamily="34" charset="0"/>
                </a:rPr>
                <a:t>st</a:t>
              </a:r>
              <a:r>
                <a:rPr lang="en-US" sz="2800">
                  <a:solidFill>
                    <a:srgbClr val="000000"/>
                  </a:solidFill>
                  <a:latin typeface="Calibri" pitchFamily="34" charset="0"/>
                </a:rPr>
                <a:t> Bounce</a:t>
              </a:r>
            </a:p>
          </p:txBody>
        </p:sp>
        <p:sp>
          <p:nvSpPr>
            <p:cNvPr id="193543" name="TextBox 7"/>
            <p:cNvSpPr txBox="1">
              <a:spLocks noChangeArrowheads="1"/>
            </p:cNvSpPr>
            <p:nvPr/>
          </p:nvSpPr>
          <p:spPr bwMode="auto">
            <a:xfrm>
              <a:off x="4953000" y="5410200"/>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2800">
                  <a:solidFill>
                    <a:srgbClr val="000000"/>
                  </a:solidFill>
                  <a:latin typeface="Calibri" pitchFamily="34" charset="0"/>
                </a:rPr>
                <a:t>3</a:t>
              </a:r>
              <a:r>
                <a:rPr lang="en-US" sz="2800" baseline="30000">
                  <a:solidFill>
                    <a:srgbClr val="000000"/>
                  </a:solidFill>
                  <a:latin typeface="Calibri" pitchFamily="34" charset="0"/>
                </a:rPr>
                <a:t>rd</a:t>
              </a:r>
              <a:r>
                <a:rPr lang="en-US" sz="2800">
                  <a:solidFill>
                    <a:srgbClr val="000000"/>
                  </a:solidFill>
                  <a:latin typeface="Calibri" pitchFamily="34" charset="0"/>
                </a:rPr>
                <a:t> Bounce</a:t>
              </a:r>
            </a:p>
          </p:txBody>
        </p:sp>
      </p:grpSp>
    </p:spTree>
    <p:extLst>
      <p:ext uri="{BB962C8B-B14F-4D97-AF65-F5344CB8AC3E}">
        <p14:creationId xmlns:p14="http://schemas.microsoft.com/office/powerpoint/2010/main" val="3531187196"/>
      </p:ext>
    </p:extLst>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4"/>
          <p:cNvSpPr>
            <a:spLocks noGrp="1"/>
          </p:cNvSpPr>
          <p:nvPr>
            <p:ph type="ctrTitle"/>
          </p:nvPr>
        </p:nvSpPr>
        <p:spPr>
          <a:xfrm>
            <a:off x="685800" y="2131487"/>
            <a:ext cx="7772400" cy="1468967"/>
          </a:xfrm>
        </p:spPr>
        <p:txBody>
          <a:bodyPr/>
          <a:lstStyle/>
          <a:p>
            <a:r>
              <a:rPr lang="en-US" smtClean="0">
                <a:ea typeface="ＭＳ Ｐゴシック" pitchFamily="34" charset="-128"/>
              </a:rPr>
              <a:t>Mobile Mates for Health</a:t>
            </a:r>
          </a:p>
        </p:txBody>
      </p:sp>
      <p:sp>
        <p:nvSpPr>
          <p:cNvPr id="4710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25EA55A0-D6C3-4EC7-97A8-2FEB64969275}" type="slidenum">
              <a:rPr lang="en-US" smtClean="0">
                <a:solidFill>
                  <a:srgbClr val="898989"/>
                </a:solidFill>
              </a:rPr>
              <a:pPr/>
              <a:t>50</a:t>
            </a:fld>
            <a:endParaRPr lang="en-US" smtClean="0">
              <a:solidFill>
                <a:srgbClr val="898989"/>
              </a:solidFill>
            </a:endParaRPr>
          </a:p>
        </p:txBody>
      </p:sp>
    </p:spTree>
    <p:extLst>
      <p:ext uri="{BB962C8B-B14F-4D97-AF65-F5344CB8AC3E}">
        <p14:creationId xmlns:p14="http://schemas.microsoft.com/office/powerpoint/2010/main" val="28571093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en-US" smtClean="0">
              <a:ea typeface="ＭＳ Ｐゴシック" pitchFamily="34" charset="-128"/>
            </a:endParaRPr>
          </a:p>
        </p:txBody>
      </p:sp>
      <p:sp>
        <p:nvSpPr>
          <p:cNvPr id="48131" name="Content Placeholder 2"/>
          <p:cNvSpPr>
            <a:spLocks noGrp="1"/>
          </p:cNvSpPr>
          <p:nvPr>
            <p:ph idx="1"/>
          </p:nvPr>
        </p:nvSpPr>
        <p:spPr/>
        <p:txBody>
          <a:bodyPr/>
          <a:lstStyle/>
          <a:p>
            <a:endParaRPr lang="en-US" smtClean="0">
              <a:ea typeface="ＭＳ Ｐゴシック" pitchFamily="34" charset="-128"/>
            </a:endParaRPr>
          </a:p>
        </p:txBody>
      </p:sp>
      <p:pic>
        <p:nvPicPr>
          <p:cNvPr id="481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30" y="-1629833"/>
            <a:ext cx="9007475" cy="848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5348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Content Placeholder 13" descr="1-novoDesenho.jpg"/>
          <p:cNvPicPr>
            <a:picLocks noGrp="1" noChangeAspect="1"/>
          </p:cNvPicPr>
          <p:nvPr>
            <p:ph idx="1"/>
          </p:nvPr>
        </p:nvPicPr>
        <p:blipFill>
          <a:blip r:embed="rId3">
            <a:extLst>
              <a:ext uri="{28A0092B-C50C-407E-A947-70E740481C1C}">
                <a14:useLocalDpi xmlns:a14="http://schemas.microsoft.com/office/drawing/2010/main" val="0"/>
              </a:ext>
            </a:extLst>
          </a:blip>
          <a:srcRect l="3584" t="6354" b="21069"/>
          <a:stretch>
            <a:fillRect/>
          </a:stretch>
        </p:blipFill>
        <p:spPr>
          <a:xfrm>
            <a:off x="3848100" y="-431800"/>
            <a:ext cx="10629900" cy="7823200"/>
          </a:xfrm>
        </p:spPr>
      </p:pic>
      <p:sp>
        <p:nvSpPr>
          <p:cNvPr id="49155" name="TextBox 6"/>
          <p:cNvSpPr txBox="1">
            <a:spLocks noChangeArrowheads="1"/>
          </p:cNvSpPr>
          <p:nvPr/>
        </p:nvSpPr>
        <p:spPr bwMode="auto">
          <a:xfrm>
            <a:off x="5434013" y="273054"/>
            <a:ext cx="27432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3200">
                <a:solidFill>
                  <a:srgbClr val="000000"/>
                </a:solidFill>
                <a:latin typeface="Calibri" pitchFamily="34" charset="0"/>
              </a:rPr>
              <a:t>Slit Lamp Exam</a:t>
            </a:r>
          </a:p>
        </p:txBody>
      </p:sp>
      <p:sp>
        <p:nvSpPr>
          <p:cNvPr id="11" name="Rectangle 10"/>
          <p:cNvSpPr/>
          <p:nvPr/>
        </p:nvSpPr>
        <p:spPr>
          <a:xfrm>
            <a:off x="9625018" y="0"/>
            <a:ext cx="4929187" cy="782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pic>
        <p:nvPicPr>
          <p:cNvPr id="4915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8" y="2108200"/>
            <a:ext cx="356235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Box 6"/>
          <p:cNvSpPr txBox="1">
            <a:spLocks noChangeArrowheads="1"/>
          </p:cNvSpPr>
          <p:nvPr/>
        </p:nvSpPr>
        <p:spPr bwMode="auto">
          <a:xfrm>
            <a:off x="785813" y="273054"/>
            <a:ext cx="2743200" cy="5847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3200">
                <a:solidFill>
                  <a:srgbClr val="000000"/>
                </a:solidFill>
                <a:latin typeface="Calibri" pitchFamily="34" charset="0"/>
              </a:rPr>
              <a:t>Cataract</a:t>
            </a:r>
          </a:p>
        </p:txBody>
      </p:sp>
    </p:spTree>
    <p:extLst>
      <p:ext uri="{BB962C8B-B14F-4D97-AF65-F5344CB8AC3E}">
        <p14:creationId xmlns:p14="http://schemas.microsoft.com/office/powerpoint/2010/main" val="408040218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7" descr="prototype+phone.png"/>
          <p:cNvPicPr>
            <a:picLocks noChangeAspect="1"/>
          </p:cNvPicPr>
          <p:nvPr/>
        </p:nvPicPr>
        <p:blipFill>
          <a:blip r:embed="rId3">
            <a:extLst>
              <a:ext uri="{28A0092B-C50C-407E-A947-70E740481C1C}">
                <a14:useLocalDpi xmlns:a14="http://schemas.microsoft.com/office/drawing/2010/main" val="0"/>
              </a:ext>
            </a:extLst>
          </a:blip>
          <a:srcRect l="14629" r="19540"/>
          <a:stretch>
            <a:fillRect/>
          </a:stretch>
        </p:blipFill>
        <p:spPr bwMode="auto">
          <a:xfrm>
            <a:off x="5943601" y="1079504"/>
            <a:ext cx="2314575" cy="468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1"/>
          <p:cNvSpPr txBox="1">
            <a:spLocks/>
          </p:cNvSpPr>
          <p:nvPr/>
        </p:nvSpPr>
        <p:spPr bwMode="auto">
          <a:xfrm>
            <a:off x="381000" y="-254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4000">
                <a:solidFill>
                  <a:srgbClr val="000000"/>
                </a:solidFill>
                <a:latin typeface="Calibri" pitchFamily="34" charset="0"/>
              </a:rPr>
              <a:t>CATRA: </a:t>
            </a:r>
            <a:r>
              <a:rPr lang="en-US" sz="4000" u="sng">
                <a:solidFill>
                  <a:srgbClr val="000000"/>
                </a:solidFill>
                <a:latin typeface="Calibri" pitchFamily="34" charset="0"/>
              </a:rPr>
              <a:t>Cataract</a:t>
            </a:r>
            <a:r>
              <a:rPr lang="en-US" sz="4000">
                <a:solidFill>
                  <a:srgbClr val="000000"/>
                </a:solidFill>
                <a:latin typeface="Calibri" pitchFamily="34" charset="0"/>
              </a:rPr>
              <a:t> Screening Tool</a:t>
            </a:r>
            <a:endParaRPr lang="en-US" sz="2800">
              <a:solidFill>
                <a:srgbClr val="000000"/>
              </a:solidFill>
              <a:cs typeface="Arial" pitchFamily="34" charset="0"/>
            </a:endParaRPr>
          </a:p>
        </p:txBody>
      </p:sp>
      <p:sp>
        <p:nvSpPr>
          <p:cNvPr id="49158" name="TextBox 5"/>
          <p:cNvSpPr txBox="1">
            <a:spLocks noChangeArrowheads="1"/>
          </p:cNvSpPr>
          <p:nvPr/>
        </p:nvSpPr>
        <p:spPr bwMode="auto">
          <a:xfrm>
            <a:off x="839863" y="5969004"/>
            <a:ext cx="8192938" cy="8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r>
              <a:rPr lang="en-US" dirty="0" err="1" smtClean="0">
                <a:solidFill>
                  <a:srgbClr val="000000"/>
                </a:solidFill>
                <a:latin typeface="+mj-lt"/>
              </a:rPr>
              <a:t>Vitor</a:t>
            </a:r>
            <a:r>
              <a:rPr lang="en-US" dirty="0" smtClean="0">
                <a:solidFill>
                  <a:srgbClr val="000000"/>
                </a:solidFill>
                <a:latin typeface="+mj-lt"/>
              </a:rPr>
              <a:t> Pamplona     Erick </a:t>
            </a:r>
            <a:r>
              <a:rPr lang="en-US" dirty="0" err="1" smtClean="0">
                <a:solidFill>
                  <a:srgbClr val="000000"/>
                </a:solidFill>
                <a:latin typeface="+mj-lt"/>
              </a:rPr>
              <a:t>Passos</a:t>
            </a:r>
            <a:r>
              <a:rPr lang="en-US" dirty="0" smtClean="0">
                <a:solidFill>
                  <a:srgbClr val="000000"/>
                </a:solidFill>
                <a:latin typeface="+mj-lt"/>
              </a:rPr>
              <a:t>     Jan </a:t>
            </a:r>
            <a:r>
              <a:rPr lang="en-US" dirty="0" err="1" smtClean="0">
                <a:solidFill>
                  <a:srgbClr val="000000"/>
                </a:solidFill>
                <a:latin typeface="+mj-lt"/>
              </a:rPr>
              <a:t>Zizka</a:t>
            </a:r>
            <a:r>
              <a:rPr lang="en-US" dirty="0" smtClean="0">
                <a:solidFill>
                  <a:srgbClr val="000000"/>
                </a:solidFill>
                <a:latin typeface="+mj-lt"/>
              </a:rPr>
              <a:t>    Manuel M. Oliveira  </a:t>
            </a:r>
          </a:p>
          <a:p>
            <a:pPr algn="ctr">
              <a:defRPr/>
            </a:pPr>
            <a:r>
              <a:rPr lang="en-US" dirty="0" smtClean="0">
                <a:solidFill>
                  <a:srgbClr val="000000"/>
                </a:solidFill>
                <a:latin typeface="+mj-lt"/>
              </a:rPr>
              <a:t>Everett Lawson     Esteban </a:t>
            </a:r>
            <a:r>
              <a:rPr lang="en-US" dirty="0" err="1" smtClean="0">
                <a:solidFill>
                  <a:srgbClr val="000000"/>
                </a:solidFill>
                <a:latin typeface="+mj-lt"/>
              </a:rPr>
              <a:t>Clua</a:t>
            </a:r>
            <a:r>
              <a:rPr lang="en-US" dirty="0" smtClean="0">
                <a:solidFill>
                  <a:srgbClr val="000000"/>
                </a:solidFill>
                <a:latin typeface="+mj-lt"/>
              </a:rPr>
              <a:t>     Ramesh </a:t>
            </a:r>
            <a:r>
              <a:rPr lang="en-US" dirty="0" err="1" smtClean="0">
                <a:solidFill>
                  <a:srgbClr val="000000"/>
                </a:solidFill>
                <a:latin typeface="+mj-lt"/>
              </a:rPr>
              <a:t>Raskar</a:t>
            </a:r>
            <a:endParaRPr lang="en-US" dirty="0" smtClean="0">
              <a:solidFill>
                <a:srgbClr val="000000"/>
              </a:solidFill>
              <a:latin typeface="+mj-lt"/>
            </a:endParaRPr>
          </a:p>
        </p:txBody>
      </p:sp>
      <p:pic>
        <p:nvPicPr>
          <p:cNvPr id="50181" name="Picture 8" descr="http://web.media.mit.edu/~pamplona/CATRA/IMG_1550.jpg"/>
          <p:cNvPicPr>
            <a:picLocks noChangeAspect="1" noChangeArrowheads="1"/>
          </p:cNvPicPr>
          <p:nvPr/>
        </p:nvPicPr>
        <p:blipFill>
          <a:blip r:embed="rId4">
            <a:extLst>
              <a:ext uri="{28A0092B-C50C-407E-A947-70E740481C1C}">
                <a14:useLocalDpi xmlns:a14="http://schemas.microsoft.com/office/drawing/2010/main" val="0"/>
              </a:ext>
            </a:extLst>
          </a:blip>
          <a:srcRect r="26875" b="27882"/>
          <a:stretch>
            <a:fillRect/>
          </a:stretch>
        </p:blipFill>
        <p:spPr bwMode="auto">
          <a:xfrm>
            <a:off x="1066800" y="1280584"/>
            <a:ext cx="4813300" cy="422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1520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46"/>
          <p:cNvSpPr txBox="1">
            <a:spLocks noChangeArrowheads="1"/>
          </p:cNvSpPr>
          <p:nvPr/>
        </p:nvSpPr>
        <p:spPr bwMode="auto">
          <a:xfrm>
            <a:off x="0" y="584203"/>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3600">
                <a:solidFill>
                  <a:srgbClr val="000000"/>
                </a:solidFill>
                <a:latin typeface="Calibri" pitchFamily="34" charset="0"/>
              </a:rPr>
              <a:t>CATRA:  Radar  for  Cloud  Cover</a:t>
            </a:r>
          </a:p>
        </p:txBody>
      </p:sp>
      <p:sp>
        <p:nvSpPr>
          <p:cNvPr id="50179" name="TextBox 7"/>
          <p:cNvSpPr txBox="1">
            <a:spLocks noChangeArrowheads="1"/>
          </p:cNvSpPr>
          <p:nvPr/>
        </p:nvSpPr>
        <p:spPr bwMode="auto">
          <a:xfrm>
            <a:off x="316858" y="3037326"/>
            <a:ext cx="14395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r>
              <a:rPr lang="en-US" b="1" dirty="0" smtClean="0">
                <a:solidFill>
                  <a:schemeClr val="tx1">
                    <a:lumMod val="50000"/>
                    <a:lumOff val="50000"/>
                  </a:schemeClr>
                </a:solidFill>
                <a:latin typeface="Calibri" pitchFamily="34" charset="0"/>
              </a:rPr>
              <a:t>Moving</a:t>
            </a:r>
          </a:p>
          <a:p>
            <a:pPr algn="ctr">
              <a:defRPr/>
            </a:pPr>
            <a:r>
              <a:rPr lang="en-US" b="1" dirty="0" smtClean="0">
                <a:solidFill>
                  <a:schemeClr val="tx1">
                    <a:lumMod val="50000"/>
                    <a:lumOff val="50000"/>
                  </a:schemeClr>
                </a:solidFill>
                <a:latin typeface="Calibri" pitchFamily="34" charset="0"/>
              </a:rPr>
              <a:t>patterns </a:t>
            </a:r>
          </a:p>
          <a:p>
            <a:pPr algn="ctr">
              <a:defRPr/>
            </a:pPr>
            <a:r>
              <a:rPr lang="en-US" b="1" dirty="0" smtClean="0">
                <a:solidFill>
                  <a:schemeClr val="tx1">
                    <a:lumMod val="50000"/>
                    <a:lumOff val="50000"/>
                  </a:schemeClr>
                </a:solidFill>
                <a:latin typeface="Calibri" pitchFamily="34" charset="0"/>
              </a:rPr>
              <a:t>on Screen</a:t>
            </a:r>
          </a:p>
        </p:txBody>
      </p:sp>
      <p:sp>
        <p:nvSpPr>
          <p:cNvPr id="41" name="Rectangle 40"/>
          <p:cNvSpPr/>
          <p:nvPr/>
        </p:nvSpPr>
        <p:spPr>
          <a:xfrm>
            <a:off x="1981200" y="2671233"/>
            <a:ext cx="304800" cy="27432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a:p>
        </p:txBody>
      </p:sp>
      <p:sp>
        <p:nvSpPr>
          <p:cNvPr id="42" name="Rectangle 41"/>
          <p:cNvSpPr/>
          <p:nvPr/>
        </p:nvSpPr>
        <p:spPr>
          <a:xfrm>
            <a:off x="2295530" y="3128433"/>
            <a:ext cx="371475" cy="12192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grpSp>
        <p:nvGrpSpPr>
          <p:cNvPr id="51206" name="Group 62"/>
          <p:cNvGrpSpPr>
            <a:grpSpLocks/>
          </p:cNvGrpSpPr>
          <p:nvPr/>
        </p:nvGrpSpPr>
        <p:grpSpPr bwMode="auto">
          <a:xfrm>
            <a:off x="3910013" y="1553637"/>
            <a:ext cx="3956050" cy="4821767"/>
            <a:chOff x="5105402" y="1204200"/>
            <a:chExt cx="2732107" cy="2682000"/>
          </a:xfrm>
        </p:grpSpPr>
        <p:sp>
          <p:nvSpPr>
            <p:cNvPr id="47" name="Oval 46"/>
            <p:cNvSpPr/>
            <p:nvPr/>
          </p:nvSpPr>
          <p:spPr>
            <a:xfrm>
              <a:off x="5105402" y="1879998"/>
              <a:ext cx="1371535" cy="1371611"/>
            </a:xfrm>
            <a:prstGeom prst="ellipse">
              <a:avLst/>
            </a:prstGeom>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49" name="Freeform 48"/>
            <p:cNvSpPr/>
            <p:nvPr/>
          </p:nvSpPr>
          <p:spPr>
            <a:xfrm>
              <a:off x="5477065" y="1204200"/>
              <a:ext cx="2360444" cy="2682000"/>
            </a:xfrm>
            <a:custGeom>
              <a:avLst/>
              <a:gdLst>
                <a:gd name="connsiteX0" fmla="*/ 155396 w 2514600"/>
                <a:gd name="connsiteY0" fmla="*/ 651815 h 2514600"/>
                <a:gd name="connsiteX1" fmla="*/ 1571562 w 2514600"/>
                <a:gd name="connsiteY1" fmla="*/ 39908 h 2514600"/>
                <a:gd name="connsiteX2" fmla="*/ 2514595 w 2514600"/>
                <a:gd name="connsiteY2" fmla="*/ 1260828 h 2514600"/>
                <a:gd name="connsiteX3" fmla="*/ 1564724 w 2514600"/>
                <a:gd name="connsiteY3" fmla="*/ 2476436 h 2514600"/>
                <a:gd name="connsiteX4" fmla="*/ 152015 w 2514600"/>
                <a:gd name="connsiteY4" fmla="*/ 1856590 h 2514600"/>
                <a:gd name="connsiteX5" fmla="*/ 155396 w 2514600"/>
                <a:gd name="connsiteY5" fmla="*/ 651815 h 2514600"/>
                <a:gd name="connsiteX0" fmla="*/ 0 w 2360811"/>
                <a:gd name="connsiteY0" fmla="*/ 755545 h 2720678"/>
                <a:gd name="connsiteX1" fmla="*/ 1416166 w 2360811"/>
                <a:gd name="connsiteY1" fmla="*/ 143638 h 2720678"/>
                <a:gd name="connsiteX2" fmla="*/ 2359199 w 2360811"/>
                <a:gd name="connsiteY2" fmla="*/ 1364558 h 2720678"/>
                <a:gd name="connsiteX3" fmla="*/ 1409328 w 2360811"/>
                <a:gd name="connsiteY3" fmla="*/ 2580166 h 2720678"/>
                <a:gd name="connsiteX4" fmla="*/ 88059 w 2360811"/>
                <a:gd name="connsiteY4" fmla="*/ 2051760 h 2720678"/>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811" h="2682000">
                  <a:moveTo>
                    <a:pt x="0" y="755545"/>
                  </a:moveTo>
                  <a:cubicBezTo>
                    <a:pt x="276744" y="251906"/>
                    <a:pt x="859742" y="0"/>
                    <a:pt x="1416166" y="143638"/>
                  </a:cubicBezTo>
                  <a:cubicBezTo>
                    <a:pt x="1972590" y="287276"/>
                    <a:pt x="2360811" y="789896"/>
                    <a:pt x="2359199" y="1364558"/>
                  </a:cubicBezTo>
                  <a:cubicBezTo>
                    <a:pt x="2357586" y="1939221"/>
                    <a:pt x="1800551" y="2478332"/>
                    <a:pt x="1409328" y="2580166"/>
                  </a:cubicBezTo>
                  <a:cubicBezTo>
                    <a:pt x="1018105" y="2682000"/>
                    <a:pt x="334032" y="2541704"/>
                    <a:pt x="11859" y="1975560"/>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50" name="Freeform 49"/>
            <p:cNvSpPr/>
            <p:nvPr/>
          </p:nvSpPr>
          <p:spPr>
            <a:xfrm>
              <a:off x="5193110" y="1929447"/>
              <a:ext cx="1270671" cy="1270359"/>
            </a:xfrm>
            <a:custGeom>
              <a:avLst/>
              <a:gdLst>
                <a:gd name="connsiteX0" fmla="*/ 0 w 1270716"/>
                <a:gd name="connsiteY0" fmla="*/ 635358 h 1270716"/>
                <a:gd name="connsiteX1" fmla="*/ 186093 w 1270716"/>
                <a:gd name="connsiteY1" fmla="*/ 186092 h 1270716"/>
                <a:gd name="connsiteX2" fmla="*/ 635359 w 1270716"/>
                <a:gd name="connsiteY2" fmla="*/ 1 h 1270716"/>
                <a:gd name="connsiteX3" fmla="*/ 1084625 w 1270716"/>
                <a:gd name="connsiteY3" fmla="*/ 186094 h 1270716"/>
                <a:gd name="connsiteX4" fmla="*/ 1270716 w 1270716"/>
                <a:gd name="connsiteY4" fmla="*/ 635360 h 1270716"/>
                <a:gd name="connsiteX5" fmla="*/ 1084624 w 1270716"/>
                <a:gd name="connsiteY5" fmla="*/ 1084626 h 1270716"/>
                <a:gd name="connsiteX6" fmla="*/ 635358 w 1270716"/>
                <a:gd name="connsiteY6" fmla="*/ 1270718 h 1270716"/>
                <a:gd name="connsiteX7" fmla="*/ 186092 w 1270716"/>
                <a:gd name="connsiteY7" fmla="*/ 1084626 h 1270716"/>
                <a:gd name="connsiteX8" fmla="*/ 0 w 1270716"/>
                <a:gd name="connsiteY8" fmla="*/ 635360 h 1270716"/>
                <a:gd name="connsiteX9" fmla="*/ 0 w 1270716"/>
                <a:gd name="connsiteY9" fmla="*/ 635358 h 12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16" h="1270716">
                  <a:moveTo>
                    <a:pt x="0" y="635358"/>
                  </a:moveTo>
                  <a:cubicBezTo>
                    <a:pt x="0" y="466851"/>
                    <a:pt x="66940" y="305245"/>
                    <a:pt x="186093" y="186092"/>
                  </a:cubicBezTo>
                  <a:cubicBezTo>
                    <a:pt x="305246" y="66939"/>
                    <a:pt x="466852" y="0"/>
                    <a:pt x="635359" y="1"/>
                  </a:cubicBezTo>
                  <a:cubicBezTo>
                    <a:pt x="803866" y="1"/>
                    <a:pt x="965472" y="66941"/>
                    <a:pt x="1084625" y="186094"/>
                  </a:cubicBezTo>
                  <a:cubicBezTo>
                    <a:pt x="1203778" y="305247"/>
                    <a:pt x="1270717" y="466853"/>
                    <a:pt x="1270716" y="635360"/>
                  </a:cubicBezTo>
                  <a:cubicBezTo>
                    <a:pt x="1270716" y="803867"/>
                    <a:pt x="1203777" y="965473"/>
                    <a:pt x="1084624" y="1084626"/>
                  </a:cubicBezTo>
                  <a:cubicBezTo>
                    <a:pt x="965471" y="1203779"/>
                    <a:pt x="803865" y="1270718"/>
                    <a:pt x="635358" y="1270718"/>
                  </a:cubicBezTo>
                  <a:cubicBezTo>
                    <a:pt x="466851" y="1270718"/>
                    <a:pt x="305245" y="1203778"/>
                    <a:pt x="186092" y="1084626"/>
                  </a:cubicBezTo>
                  <a:cubicBezTo>
                    <a:pt x="66939" y="965473"/>
                    <a:pt x="0" y="803867"/>
                    <a:pt x="0" y="635360"/>
                  </a:cubicBezTo>
                  <a:lnTo>
                    <a:pt x="0" y="635358"/>
                  </a:lnTo>
                  <a:close/>
                </a:path>
              </a:pathLst>
            </a:custGeom>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51" name="Freeform 50"/>
            <p:cNvSpPr/>
            <p:nvPr/>
          </p:nvSpPr>
          <p:spPr>
            <a:xfrm>
              <a:off x="5513245" y="1267777"/>
              <a:ext cx="2273832" cy="2554846"/>
            </a:xfrm>
            <a:custGeom>
              <a:avLst/>
              <a:gdLst>
                <a:gd name="connsiteX0" fmla="*/ 148366 w 2400837"/>
                <a:gd name="connsiteY0" fmla="*/ 622327 h 2400837"/>
                <a:gd name="connsiteX1" fmla="*/ 1500464 w 2400837"/>
                <a:gd name="connsiteY1" fmla="*/ 38103 h 2400837"/>
                <a:gd name="connsiteX2" fmla="*/ 2400833 w 2400837"/>
                <a:gd name="connsiteY2" fmla="*/ 1203788 h 2400837"/>
                <a:gd name="connsiteX3" fmla="*/ 1493935 w 2400837"/>
                <a:gd name="connsiteY3" fmla="*/ 2364401 h 2400837"/>
                <a:gd name="connsiteX4" fmla="*/ 145138 w 2400837"/>
                <a:gd name="connsiteY4" fmla="*/ 1772597 h 2400837"/>
                <a:gd name="connsiteX5" fmla="*/ 148366 w 2400837"/>
                <a:gd name="connsiteY5" fmla="*/ 622327 h 2400837"/>
                <a:gd name="connsiteX0" fmla="*/ 0 w 2254007"/>
                <a:gd name="connsiteY0" fmla="*/ 721363 h 2597592"/>
                <a:gd name="connsiteX1" fmla="*/ 1352098 w 2254007"/>
                <a:gd name="connsiteY1" fmla="*/ 137139 h 2597592"/>
                <a:gd name="connsiteX2" fmla="*/ 2252467 w 2254007"/>
                <a:gd name="connsiteY2" fmla="*/ 1302824 h 2597592"/>
                <a:gd name="connsiteX3" fmla="*/ 1345569 w 2254007"/>
                <a:gd name="connsiteY3" fmla="*/ 2463437 h 2597592"/>
                <a:gd name="connsiteX4" fmla="*/ 88212 w 2254007"/>
                <a:gd name="connsiteY4" fmla="*/ 1963073 h 2597592"/>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5" h="2554429">
                  <a:moveTo>
                    <a:pt x="19738" y="721363"/>
                  </a:moveTo>
                  <a:cubicBezTo>
                    <a:pt x="283962" y="240509"/>
                    <a:pt x="840585" y="0"/>
                    <a:pt x="1371836" y="137139"/>
                  </a:cubicBezTo>
                  <a:cubicBezTo>
                    <a:pt x="1903087" y="274278"/>
                    <a:pt x="2273745" y="754160"/>
                    <a:pt x="2272205" y="1302824"/>
                  </a:cubicBezTo>
                  <a:cubicBezTo>
                    <a:pt x="2270665" y="1851488"/>
                    <a:pt x="1744008" y="2372446"/>
                    <a:pt x="1365307" y="2463437"/>
                  </a:cubicBezTo>
                  <a:cubicBezTo>
                    <a:pt x="986606" y="2554429"/>
                    <a:pt x="290731" y="2411112"/>
                    <a:pt x="0" y="1848773"/>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53" name="Oval 52"/>
            <p:cNvSpPr/>
            <p:nvPr/>
          </p:nvSpPr>
          <p:spPr>
            <a:xfrm>
              <a:off x="5473776" y="1962412"/>
              <a:ext cx="418806" cy="1218556"/>
            </a:xfrm>
            <a:prstGeom prst="ellipse">
              <a:avLst/>
            </a:prstGeom>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grpSp>
      <p:sp>
        <p:nvSpPr>
          <p:cNvPr id="54" name="Oval 53"/>
          <p:cNvSpPr/>
          <p:nvPr/>
        </p:nvSpPr>
        <p:spPr>
          <a:xfrm>
            <a:off x="3048000" y="3077633"/>
            <a:ext cx="304800" cy="13208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endParaRPr lang="en-US">
              <a:solidFill>
                <a:prstClr val="black"/>
              </a:solidFill>
            </a:endParaRPr>
          </a:p>
        </p:txBody>
      </p:sp>
      <p:sp>
        <p:nvSpPr>
          <p:cNvPr id="51208" name="TextBox 87"/>
          <p:cNvSpPr txBox="1">
            <a:spLocks noChangeArrowheads="1"/>
          </p:cNvSpPr>
          <p:nvPr/>
        </p:nvSpPr>
        <p:spPr bwMode="auto">
          <a:xfrm>
            <a:off x="1687518" y="5499101"/>
            <a:ext cx="90328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b="1">
                <a:solidFill>
                  <a:srgbClr val="000000"/>
                </a:solidFill>
                <a:latin typeface="Calibri" pitchFamily="34" charset="0"/>
              </a:rPr>
              <a:t>Cell Phone Display</a:t>
            </a:r>
          </a:p>
        </p:txBody>
      </p:sp>
      <p:sp>
        <p:nvSpPr>
          <p:cNvPr id="51209" name="TextBox 88"/>
          <p:cNvSpPr txBox="1">
            <a:spLocks noChangeArrowheads="1"/>
          </p:cNvSpPr>
          <p:nvPr/>
        </p:nvSpPr>
        <p:spPr bwMode="auto">
          <a:xfrm>
            <a:off x="2295526" y="4358219"/>
            <a:ext cx="904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a:solidFill>
                  <a:srgbClr val="000000"/>
                </a:solidFill>
                <a:latin typeface="Calibri" pitchFamily="34" charset="0"/>
              </a:rPr>
              <a:t>Pinhole</a:t>
            </a:r>
          </a:p>
        </p:txBody>
      </p:sp>
      <p:sp>
        <p:nvSpPr>
          <p:cNvPr id="62" name="Oval 61"/>
          <p:cNvSpPr/>
          <p:nvPr/>
        </p:nvSpPr>
        <p:spPr>
          <a:xfrm>
            <a:off x="4572000" y="3544995"/>
            <a:ext cx="362856" cy="904724"/>
          </a:xfrm>
          <a:prstGeom prst="ellipse">
            <a:avLst/>
          </a:prstGeom>
          <a:gradFill flip="none" rotWithShape="1">
            <a:gsLst>
              <a:gs pos="0">
                <a:schemeClr val="tx1">
                  <a:lumMod val="50000"/>
                  <a:lumOff val="50000"/>
                </a:schemeClr>
              </a:gs>
              <a:gs pos="50000">
                <a:schemeClr val="bg1"/>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13" name="TextBox 88"/>
          <p:cNvSpPr txBox="1">
            <a:spLocks noChangeArrowheads="1"/>
          </p:cNvSpPr>
          <p:nvPr/>
        </p:nvSpPr>
        <p:spPr bwMode="auto">
          <a:xfrm>
            <a:off x="2760668" y="2584451"/>
            <a:ext cx="904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a:solidFill>
                  <a:srgbClr val="000000"/>
                </a:solidFill>
                <a:latin typeface="Calibri" pitchFamily="34" charset="0"/>
              </a:rPr>
              <a:t>Lens</a:t>
            </a:r>
          </a:p>
        </p:txBody>
      </p:sp>
      <p:sp>
        <p:nvSpPr>
          <p:cNvPr id="65" name="Oval 64"/>
          <p:cNvSpPr/>
          <p:nvPr/>
        </p:nvSpPr>
        <p:spPr>
          <a:xfrm>
            <a:off x="2590800" y="3619500"/>
            <a:ext cx="152400" cy="203200"/>
          </a:xfrm>
          <a:prstGeom prst="ellipse">
            <a:avLst/>
          </a:prstGeom>
          <a:solidFill>
            <a:schemeClr val="bg1"/>
          </a:solidFill>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grpSp>
        <p:nvGrpSpPr>
          <p:cNvPr id="3" name="Group 34"/>
          <p:cNvGrpSpPr>
            <a:grpSpLocks/>
          </p:cNvGrpSpPr>
          <p:nvPr/>
        </p:nvGrpSpPr>
        <p:grpSpPr bwMode="auto">
          <a:xfrm>
            <a:off x="2251080" y="3454404"/>
            <a:ext cx="6054725" cy="1045633"/>
            <a:chOff x="1946272" y="3025778"/>
            <a:chExt cx="6054728" cy="784222"/>
          </a:xfrm>
        </p:grpSpPr>
        <p:cxnSp>
          <p:nvCxnSpPr>
            <p:cNvPr id="67" name="Straight Arrow Connector 66"/>
            <p:cNvCxnSpPr/>
            <p:nvPr/>
          </p:nvCxnSpPr>
          <p:spPr>
            <a:xfrm rot="10800000" flipV="1">
              <a:off x="4457698" y="3389315"/>
              <a:ext cx="3016251" cy="41275"/>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68" name="Straight Arrow Connector 67"/>
            <p:cNvCxnSpPr/>
            <p:nvPr/>
          </p:nvCxnSpPr>
          <p:spPr>
            <a:xfrm rot="10800000" flipV="1">
              <a:off x="2930522" y="3479801"/>
              <a:ext cx="1292226" cy="7938"/>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sp>
          <p:nvSpPr>
            <p:cNvPr id="69" name="Oval 68"/>
            <p:cNvSpPr/>
            <p:nvPr/>
          </p:nvSpPr>
          <p:spPr>
            <a:xfrm>
              <a:off x="1946272" y="3025778"/>
              <a:ext cx="77788" cy="74613"/>
            </a:xfrm>
            <a:prstGeom prst="ellipse">
              <a:avLst/>
            </a:prstGeom>
            <a:solidFill>
              <a:srgbClr val="00D20A"/>
            </a:solidFill>
            <a:ln>
              <a:solidFill>
                <a:srgbClr val="00D20A"/>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0" name="Oval 69"/>
            <p:cNvSpPr/>
            <p:nvPr/>
          </p:nvSpPr>
          <p:spPr>
            <a:xfrm>
              <a:off x="7543800" y="3055257"/>
              <a:ext cx="457200" cy="754743"/>
            </a:xfrm>
            <a:prstGeom prst="ellipse">
              <a:avLst/>
            </a:prstGeom>
            <a:gradFill flip="none" rotWithShape="1">
              <a:gsLst>
                <a:gs pos="0">
                  <a:srgbClr val="00D20A"/>
                </a:gs>
                <a:gs pos="50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1" name="Straight Arrow Connector 70"/>
            <p:cNvCxnSpPr/>
            <p:nvPr/>
          </p:nvCxnSpPr>
          <p:spPr>
            <a:xfrm rot="10800000">
              <a:off x="4610098" y="3506789"/>
              <a:ext cx="647700" cy="74612"/>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72" name="Straight Arrow Connector 71"/>
            <p:cNvCxnSpPr/>
            <p:nvPr/>
          </p:nvCxnSpPr>
          <p:spPr>
            <a:xfrm rot="10800000" flipV="1">
              <a:off x="4571998" y="3276602"/>
              <a:ext cx="685800" cy="76200"/>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73" name="Straight Connector 72"/>
            <p:cNvCxnSpPr/>
            <p:nvPr/>
          </p:nvCxnSpPr>
          <p:spPr>
            <a:xfrm>
              <a:off x="2000247" y="3062291"/>
              <a:ext cx="876300" cy="411160"/>
            </a:xfrm>
            <a:prstGeom prst="line">
              <a:avLst/>
            </a:prstGeom>
            <a:ln w="12700">
              <a:solidFill>
                <a:srgbClr val="00D20A"/>
              </a:solidFill>
              <a:prstDash val="dash"/>
              <a:tailEnd type="arrow"/>
            </a:ln>
          </p:spPr>
          <p:style>
            <a:lnRef idx="1">
              <a:schemeClr val="accent2"/>
            </a:lnRef>
            <a:fillRef idx="0">
              <a:schemeClr val="accent2"/>
            </a:fillRef>
            <a:effectRef idx="0">
              <a:schemeClr val="accent2"/>
            </a:effectRef>
            <a:fontRef idx="minor">
              <a:schemeClr val="tx1"/>
            </a:fontRef>
          </p:style>
        </p:cxnSp>
      </p:grpSp>
      <p:grpSp>
        <p:nvGrpSpPr>
          <p:cNvPr id="4" name="Group 73"/>
          <p:cNvGrpSpPr>
            <a:grpSpLocks/>
          </p:cNvGrpSpPr>
          <p:nvPr/>
        </p:nvGrpSpPr>
        <p:grpSpPr bwMode="auto">
          <a:xfrm>
            <a:off x="2251075" y="3687233"/>
            <a:ext cx="5861050" cy="340784"/>
            <a:chOff x="1946272" y="3200400"/>
            <a:chExt cx="5861053" cy="255587"/>
          </a:xfrm>
        </p:grpSpPr>
        <p:grpSp>
          <p:nvGrpSpPr>
            <p:cNvPr id="51224" name="Group 34"/>
            <p:cNvGrpSpPr>
              <a:grpSpLocks/>
            </p:cNvGrpSpPr>
            <p:nvPr/>
          </p:nvGrpSpPr>
          <p:grpSpPr bwMode="auto">
            <a:xfrm>
              <a:off x="1946272" y="3200400"/>
              <a:ext cx="5528949" cy="198120"/>
              <a:chOff x="1946272" y="3201038"/>
              <a:chExt cx="5528949" cy="198120"/>
            </a:xfrm>
          </p:grpSpPr>
          <p:cxnSp>
            <p:nvCxnSpPr>
              <p:cNvPr id="79" name="Straight Arrow Connector 78"/>
              <p:cNvCxnSpPr/>
              <p:nvPr/>
            </p:nvCxnSpPr>
            <p:spPr>
              <a:xfrm rot="10800000">
                <a:off x="4457698" y="3232788"/>
                <a:ext cx="3017840" cy="166687"/>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80" name="Straight Arrow Connector 79"/>
              <p:cNvCxnSpPr/>
              <p:nvPr/>
            </p:nvCxnSpPr>
            <p:spPr>
              <a:xfrm rot="10800000" flipV="1">
                <a:off x="2930523" y="3239138"/>
                <a:ext cx="1292226" cy="7938"/>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sp>
            <p:nvSpPr>
              <p:cNvPr id="82" name="Oval 81"/>
              <p:cNvSpPr/>
              <p:nvPr/>
            </p:nvSpPr>
            <p:spPr>
              <a:xfrm>
                <a:off x="1946272" y="3201038"/>
                <a:ext cx="77788" cy="74613"/>
              </a:xfrm>
              <a:prstGeom prst="ellipse">
                <a:avLst/>
              </a:prstGeom>
              <a:solidFill>
                <a:srgbClr val="00D20A"/>
              </a:solidFill>
              <a:ln>
                <a:solidFill>
                  <a:srgbClr val="00D20A"/>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cxnSp>
            <p:nvCxnSpPr>
              <p:cNvPr id="83" name="Straight Connector 82"/>
              <p:cNvCxnSpPr/>
              <p:nvPr/>
            </p:nvCxnSpPr>
            <p:spPr>
              <a:xfrm rot="10800000" flipH="1" flipV="1">
                <a:off x="2027235" y="3231201"/>
                <a:ext cx="904875" cy="7937"/>
              </a:xfrm>
              <a:prstGeom prst="line">
                <a:avLst/>
              </a:prstGeom>
              <a:ln w="12700">
                <a:solidFill>
                  <a:srgbClr val="00D20A"/>
                </a:solidFill>
                <a:prstDash val="dash"/>
                <a:tailEnd type="arrow"/>
              </a:ln>
            </p:spPr>
            <p:style>
              <a:lnRef idx="1">
                <a:schemeClr val="accent2"/>
              </a:lnRef>
              <a:fillRef idx="0">
                <a:schemeClr val="accent2"/>
              </a:fillRef>
              <a:effectRef idx="0">
                <a:schemeClr val="accent2"/>
              </a:effectRef>
              <a:fontRef idx="minor">
                <a:schemeClr val="tx1"/>
              </a:fontRef>
            </p:style>
          </p:cxnSp>
        </p:grpSp>
        <p:sp>
          <p:nvSpPr>
            <p:cNvPr id="77" name="Oval 76"/>
            <p:cNvSpPr/>
            <p:nvPr/>
          </p:nvSpPr>
          <p:spPr>
            <a:xfrm>
              <a:off x="7729538" y="3381374"/>
              <a:ext cx="77787" cy="74613"/>
            </a:xfrm>
            <a:prstGeom prst="ellipse">
              <a:avLst/>
            </a:prstGeom>
            <a:solidFill>
              <a:srgbClr val="00D20A"/>
            </a:solidFill>
            <a:ln>
              <a:solidFill>
                <a:srgbClr val="00D20A"/>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grpSp>
      <p:grpSp>
        <p:nvGrpSpPr>
          <p:cNvPr id="6" name="Group 84"/>
          <p:cNvGrpSpPr>
            <a:grpSpLocks/>
          </p:cNvGrpSpPr>
          <p:nvPr/>
        </p:nvGrpSpPr>
        <p:grpSpPr bwMode="auto">
          <a:xfrm>
            <a:off x="2254250" y="3424770"/>
            <a:ext cx="5861050" cy="605367"/>
            <a:chOff x="1936747" y="3231830"/>
            <a:chExt cx="5861053" cy="454345"/>
          </a:xfrm>
        </p:grpSpPr>
        <p:grpSp>
          <p:nvGrpSpPr>
            <p:cNvPr id="51218" name="Group 34"/>
            <p:cNvGrpSpPr>
              <a:grpSpLocks/>
            </p:cNvGrpSpPr>
            <p:nvPr/>
          </p:nvGrpSpPr>
          <p:grpSpPr bwMode="auto">
            <a:xfrm>
              <a:off x="1936747" y="3231830"/>
              <a:ext cx="5518154" cy="444820"/>
              <a:chOff x="1936747" y="3232468"/>
              <a:chExt cx="5518154" cy="444820"/>
            </a:xfrm>
          </p:grpSpPr>
          <p:cxnSp>
            <p:nvCxnSpPr>
              <p:cNvPr id="90" name="Straight Arrow Connector 89"/>
              <p:cNvCxnSpPr/>
              <p:nvPr/>
            </p:nvCxnSpPr>
            <p:spPr>
              <a:xfrm rot="10800000">
                <a:off x="4457698" y="3232468"/>
                <a:ext cx="2997202" cy="387623"/>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91" name="Straight Arrow Connector 90"/>
              <p:cNvCxnSpPr/>
              <p:nvPr/>
            </p:nvCxnSpPr>
            <p:spPr>
              <a:xfrm rot="10800000" flipV="1">
                <a:off x="2930523" y="3238822"/>
                <a:ext cx="1292226" cy="7944"/>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sp>
            <p:nvSpPr>
              <p:cNvPr id="92" name="Oval 91"/>
              <p:cNvSpPr/>
              <p:nvPr/>
            </p:nvSpPr>
            <p:spPr>
              <a:xfrm>
                <a:off x="1936747" y="3602616"/>
                <a:ext cx="77788" cy="74665"/>
              </a:xfrm>
              <a:prstGeom prst="ellipse">
                <a:avLst/>
              </a:prstGeom>
              <a:solidFill>
                <a:srgbClr val="00D20A"/>
              </a:solidFill>
              <a:ln>
                <a:solidFill>
                  <a:srgbClr val="00D20A"/>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cxnSp>
            <p:nvCxnSpPr>
              <p:cNvPr id="94" name="Straight Connector 93"/>
              <p:cNvCxnSpPr/>
              <p:nvPr/>
            </p:nvCxnSpPr>
            <p:spPr>
              <a:xfrm flipV="1">
                <a:off x="1968497" y="3246766"/>
                <a:ext cx="927101" cy="382856"/>
              </a:xfrm>
              <a:prstGeom prst="line">
                <a:avLst/>
              </a:prstGeom>
              <a:ln w="12700">
                <a:solidFill>
                  <a:srgbClr val="00D20A"/>
                </a:solidFill>
                <a:prstDash val="dash"/>
                <a:tailEnd type="arrow"/>
              </a:ln>
            </p:spPr>
            <p:style>
              <a:lnRef idx="1">
                <a:schemeClr val="accent2"/>
              </a:lnRef>
              <a:fillRef idx="0">
                <a:schemeClr val="accent2"/>
              </a:fillRef>
              <a:effectRef idx="0">
                <a:schemeClr val="accent2"/>
              </a:effectRef>
              <a:fontRef idx="minor">
                <a:schemeClr val="tx1"/>
              </a:fontRef>
            </p:style>
          </p:cxnSp>
        </p:grpSp>
        <p:sp>
          <p:nvSpPr>
            <p:cNvPr id="87" name="Oval 86"/>
            <p:cNvSpPr/>
            <p:nvPr/>
          </p:nvSpPr>
          <p:spPr>
            <a:xfrm>
              <a:off x="7720013" y="3611510"/>
              <a:ext cx="77787" cy="74665"/>
            </a:xfrm>
            <a:prstGeom prst="ellipse">
              <a:avLst/>
            </a:prstGeom>
            <a:solidFill>
              <a:srgbClr val="00D20A"/>
            </a:solidFill>
            <a:ln>
              <a:solidFill>
                <a:srgbClr val="00D20A"/>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grpSp>
    </p:spTree>
    <p:extLst>
      <p:ext uri="{BB962C8B-B14F-4D97-AF65-F5344CB8AC3E}">
        <p14:creationId xmlns:p14="http://schemas.microsoft.com/office/powerpoint/2010/main" val="6010534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nodeType="afterGroup">
                            <p:stCondLst>
                              <p:cond delay="0"/>
                            </p:stCondLst>
                            <p:childTnLst>
                              <p:par>
                                <p:cTn id="8" presetID="1" presetClass="exit" presetSubtype="0" fill="hold" nodeType="afterEffect">
                                  <p:stCondLst>
                                    <p:cond delay="1000"/>
                                  </p:stCondLst>
                                  <p:childTnLst>
                                    <p:set>
                                      <p:cBhvr>
                                        <p:cTn id="9" dur="1" fill="hold">
                                          <p:stCondLst>
                                            <p:cond delay="0"/>
                                          </p:stCondLst>
                                        </p:cTn>
                                        <p:tgtEl>
                                          <p:spTgt spid="6"/>
                                        </p:tgtEl>
                                        <p:attrNameLst>
                                          <p:attrName>style.visibility</p:attrName>
                                        </p:attrNameLst>
                                      </p:cBhvr>
                                      <p:to>
                                        <p:strVal val="hidden"/>
                                      </p:to>
                                    </p:set>
                                  </p:childTnLst>
                                </p:cTn>
                              </p:par>
                              <p:par>
                                <p:cTn id="10" presetID="1" presetClass="entr" presetSubtype="0" fill="hold" nodeType="withEffect">
                                  <p:stCondLst>
                                    <p:cond delay="100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nodeType="afterGroup">
                            <p:stCondLst>
                              <p:cond delay="1000"/>
                            </p:stCondLst>
                            <p:childTnLst>
                              <p:par>
                                <p:cTn id="13" presetID="1" presetClass="exit" presetSubtype="0" fill="hold" nodeType="afterEffect">
                                  <p:stCondLst>
                                    <p:cond delay="100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nodeType="withEffect">
                                  <p:stCondLst>
                                    <p:cond delay="1000"/>
                                  </p:stCondLst>
                                  <p:childTnLst>
                                    <p:set>
                                      <p:cBhvr>
                                        <p:cTn id="16" dur="1" fill="hold">
                                          <p:stCondLst>
                                            <p:cond delay="0"/>
                                          </p:stCondLst>
                                        </p:cTn>
                                        <p:tgtEl>
                                          <p:spTgt spid="3"/>
                                        </p:tgtEl>
                                        <p:attrNameLst>
                                          <p:attrName>style.visibility</p:attrName>
                                        </p:attrNameLst>
                                      </p:cBhvr>
                                      <p:to>
                                        <p:strVal val="visible"/>
                                      </p:to>
                                    </p:set>
                                  </p:childTnLst>
                                </p:cTn>
                              </p:par>
                            </p:childTnLst>
                          </p:cTn>
                        </p:par>
                        <p:par>
                          <p:cTn id="17" fill="hold" nodeType="afterGroup">
                            <p:stCondLst>
                              <p:cond delay="2000"/>
                            </p:stCondLst>
                            <p:childTnLst>
                              <p:par>
                                <p:cTn id="18" presetID="1" presetClass="exit" presetSubtype="0" fill="hold" nodeType="afterEffect">
                                  <p:stCondLst>
                                    <p:cond delay="1000"/>
                                  </p:stCondLst>
                                  <p:childTnLst>
                                    <p:set>
                                      <p:cBhvr>
                                        <p:cTn id="19" dur="1" fill="hold">
                                          <p:stCondLst>
                                            <p:cond delay="0"/>
                                          </p:stCondLst>
                                        </p:cTn>
                                        <p:tgtEl>
                                          <p:spTgt spid="3"/>
                                        </p:tgtEl>
                                        <p:attrNameLst>
                                          <p:attrName>style.visibility</p:attrName>
                                        </p:attrNameLst>
                                      </p:cBhvr>
                                      <p:to>
                                        <p:strVal val="hidden"/>
                                      </p:to>
                                    </p:set>
                                  </p:childTnLst>
                                </p:cTn>
                              </p:par>
                              <p:par>
                                <p:cTn id="20" presetID="1" presetClass="entr" presetSubtype="0" fill="hold" nodeType="withEffect">
                                  <p:stCondLst>
                                    <p:cond delay="1000"/>
                                  </p:stCondLst>
                                  <p:childTnLst>
                                    <p:set>
                                      <p:cBhvr>
                                        <p:cTn id="21" dur="1" fill="hold">
                                          <p:stCondLst>
                                            <p:cond delay="0"/>
                                          </p:stCondLst>
                                        </p:cTn>
                                        <p:tgtEl>
                                          <p:spTgt spid="6"/>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xit" presetSubtype="0" fill="hold" nodeType="afterEffect">
                                  <p:stCondLst>
                                    <p:cond delay="100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ntr" presetSubtype="0" fill="hold" nodeType="withEffect">
                                  <p:stCondLst>
                                    <p:cond delay="1000"/>
                                  </p:stCondLst>
                                  <p:childTnLst>
                                    <p:set>
                                      <p:cBhvr>
                                        <p:cTn id="26" dur="1" fill="hold">
                                          <p:stCondLst>
                                            <p:cond delay="0"/>
                                          </p:stCondLst>
                                        </p:cTn>
                                        <p:tgtEl>
                                          <p:spTgt spid="4"/>
                                        </p:tgtEl>
                                        <p:attrNameLst>
                                          <p:attrName>style.visibility</p:attrName>
                                        </p:attrNameLst>
                                      </p:cBhvr>
                                      <p:to>
                                        <p:strVal val="visible"/>
                                      </p:to>
                                    </p:set>
                                  </p:childTnLst>
                                </p:cTn>
                              </p:par>
                            </p:childTnLst>
                          </p:cTn>
                        </p:par>
                        <p:par>
                          <p:cTn id="27" fill="hold" nodeType="afterGroup">
                            <p:stCondLst>
                              <p:cond delay="4000"/>
                            </p:stCondLst>
                            <p:childTnLst>
                              <p:par>
                                <p:cTn id="28" presetID="1" presetClass="exit" presetSubtype="0" fill="hold" nodeType="afterEffect">
                                  <p:stCondLst>
                                    <p:cond delay="1000"/>
                                  </p:stCondLst>
                                  <p:childTnLst>
                                    <p:set>
                                      <p:cBhvr>
                                        <p:cTn id="29" dur="1" fill="hold">
                                          <p:stCondLst>
                                            <p:cond delay="0"/>
                                          </p:stCondLst>
                                        </p:cTn>
                                        <p:tgtEl>
                                          <p:spTgt spid="4"/>
                                        </p:tgtEl>
                                        <p:attrNameLst>
                                          <p:attrName>style.visibility</p:attrName>
                                        </p:attrNameLst>
                                      </p:cBhvr>
                                      <p:to>
                                        <p:strVal val="hidden"/>
                                      </p:to>
                                    </p:set>
                                  </p:childTnLst>
                                </p:cTn>
                              </p:par>
                              <p:par>
                                <p:cTn id="30" presetID="1" presetClass="entr" presetSubtype="0" fill="hold" nodeType="withEffect">
                                  <p:stCondLst>
                                    <p:cond delay="1000"/>
                                  </p:stCondLst>
                                  <p:childTnLst>
                                    <p:set>
                                      <p:cBhvr>
                                        <p:cTn id="31" dur="1" fill="hold">
                                          <p:stCondLst>
                                            <p:cond delay="0"/>
                                          </p:stCondLst>
                                        </p:cTn>
                                        <p:tgtEl>
                                          <p:spTgt spid="3"/>
                                        </p:tgtEl>
                                        <p:attrNameLst>
                                          <p:attrName>style.visibility</p:attrName>
                                        </p:attrNameLst>
                                      </p:cBhvr>
                                      <p:to>
                                        <p:strVal val="visible"/>
                                      </p:to>
                                    </p:set>
                                  </p:childTnLst>
                                </p:cTn>
                              </p:par>
                            </p:childTnLst>
                          </p:cTn>
                        </p:par>
                        <p:par>
                          <p:cTn id="32" fill="hold" nodeType="afterGroup">
                            <p:stCondLst>
                              <p:cond delay="5000"/>
                            </p:stCondLst>
                            <p:childTnLst>
                              <p:par>
                                <p:cTn id="33" presetID="1" presetClass="exit" presetSubtype="0" fill="hold" nodeType="afterEffect">
                                  <p:stCondLst>
                                    <p:cond delay="1000"/>
                                  </p:stCondLst>
                                  <p:childTnLst>
                                    <p:set>
                                      <p:cBhvr>
                                        <p:cTn id="3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Content Placeholder 3" descr="Cataract_NETRA (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685801"/>
            <a:ext cx="7899400" cy="5926667"/>
          </a:xfrm>
        </p:spPr>
      </p:pic>
      <p:pic>
        <p:nvPicPr>
          <p:cNvPr id="52227" name="Picture 4" descr="LVPEI Logo_Black (1).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5731935"/>
            <a:ext cx="1042988" cy="103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17514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netra_sign2.jpg"/>
          <p:cNvPicPr>
            <a:picLocks noChangeAspect="1"/>
          </p:cNvPicPr>
          <p:nvPr/>
        </p:nvPicPr>
        <p:blipFill>
          <a:blip r:embed="rId3">
            <a:extLst>
              <a:ext uri="{28A0092B-C50C-407E-A947-70E740481C1C}">
                <a14:useLocalDpi xmlns:a14="http://schemas.microsoft.com/office/drawing/2010/main" val="0"/>
              </a:ext>
            </a:extLst>
          </a:blip>
          <a:srcRect r="71133"/>
          <a:stretch>
            <a:fillRect/>
          </a:stretch>
        </p:blipFill>
        <p:spPr bwMode="auto">
          <a:xfrm>
            <a:off x="0" y="-105833"/>
            <a:ext cx="2133600" cy="739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4" descr="netra_sig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05833"/>
            <a:ext cx="7391400" cy="739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itle 4"/>
          <p:cNvSpPr>
            <a:spLocks noGrp="1"/>
          </p:cNvSpPr>
          <p:nvPr>
            <p:ph type="ctrTitle"/>
          </p:nvPr>
        </p:nvSpPr>
        <p:spPr>
          <a:xfrm>
            <a:off x="-533400" y="5312837"/>
            <a:ext cx="5916613" cy="1468967"/>
          </a:xfrm>
        </p:spPr>
        <p:txBody>
          <a:bodyPr/>
          <a:lstStyle/>
          <a:p>
            <a:r>
              <a:rPr lang="en-US" sz="3600" smtClean="0">
                <a:solidFill>
                  <a:schemeClr val="bg1"/>
                </a:solidFill>
                <a:ea typeface="ＭＳ Ｐゴシック" pitchFamily="34" charset="-128"/>
              </a:rPr>
              <a:t>Mobile Mates for Health</a:t>
            </a:r>
          </a:p>
        </p:txBody>
      </p:sp>
    </p:spTree>
    <p:extLst>
      <p:ext uri="{BB962C8B-B14F-4D97-AF65-F5344CB8AC3E}">
        <p14:creationId xmlns:p14="http://schemas.microsoft.com/office/powerpoint/2010/main" val="20035368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ctrTitle"/>
          </p:nvPr>
        </p:nvSpPr>
        <p:spPr>
          <a:xfrm>
            <a:off x="685800" y="2131487"/>
            <a:ext cx="7772400" cy="1468967"/>
          </a:xfrm>
        </p:spPr>
        <p:txBody>
          <a:bodyPr/>
          <a:lstStyle/>
          <a:p>
            <a:r>
              <a:rPr lang="en-US" smtClean="0">
                <a:ea typeface="ＭＳ Ｐゴシック" pitchFamily="34" charset="-128"/>
              </a:rPr>
              <a:t>Eye is a Mirror of Health</a:t>
            </a:r>
          </a:p>
        </p:txBody>
      </p:sp>
      <p:sp>
        <p:nvSpPr>
          <p:cNvPr id="5427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B5F337B3-CDA6-4010-B8B8-19A73170C2B8}" type="slidenum">
              <a:rPr lang="en-US" smtClean="0">
                <a:solidFill>
                  <a:srgbClr val="898989"/>
                </a:solidFill>
              </a:rPr>
              <a:pPr/>
              <a:t>57</a:t>
            </a:fld>
            <a:endParaRPr lang="en-US" smtClean="0">
              <a:solidFill>
                <a:srgbClr val="898989"/>
              </a:solidFill>
            </a:endParaRPr>
          </a:p>
        </p:txBody>
      </p:sp>
    </p:spTree>
    <p:extLst>
      <p:ext uri="{BB962C8B-B14F-4D97-AF65-F5344CB8AC3E}">
        <p14:creationId xmlns:p14="http://schemas.microsoft.com/office/powerpoint/2010/main" val="3418212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02" name="Title 4"/>
          <p:cNvSpPr>
            <a:spLocks noGrp="1"/>
          </p:cNvSpPr>
          <p:nvPr>
            <p:ph type="title"/>
          </p:nvPr>
        </p:nvSpPr>
        <p:spPr>
          <a:xfrm>
            <a:off x="1036638" y="304801"/>
            <a:ext cx="7072312" cy="588963"/>
          </a:xfrm>
        </p:spPr>
        <p:txBody>
          <a:bodyPr/>
          <a:lstStyle/>
          <a:p>
            <a:r>
              <a:rPr lang="en-US" sz="3600" smtClean="0"/>
              <a:t>NETRA: Eye Test on a Mobile Phone</a:t>
            </a:r>
          </a:p>
        </p:txBody>
      </p:sp>
      <p:sp>
        <p:nvSpPr>
          <p:cNvPr id="180227" name="Text Placeholder 6"/>
          <p:cNvSpPr>
            <a:spLocks noGrp="1"/>
          </p:cNvSpPr>
          <p:nvPr>
            <p:ph sz="half" idx="2"/>
          </p:nvPr>
        </p:nvSpPr>
        <p:spPr>
          <a:xfrm>
            <a:off x="152400" y="1155703"/>
            <a:ext cx="4724400" cy="4178300"/>
          </a:xfrm>
        </p:spPr>
        <p:txBody>
          <a:bodyPr/>
          <a:lstStyle/>
          <a:p>
            <a:pPr>
              <a:buFont typeface="Arial" pitchFamily="34" charset="0"/>
              <a:buNone/>
              <a:defRPr/>
            </a:pPr>
            <a:r>
              <a:rPr lang="en-US" sz="1800" dirty="0" smtClean="0"/>
              <a:t>Device without moving parts or lasers</a:t>
            </a:r>
          </a:p>
          <a:p>
            <a:pPr>
              <a:defRPr/>
            </a:pPr>
            <a:r>
              <a:rPr lang="en-US" sz="1800" dirty="0" smtClean="0">
                <a:ea typeface="ＭＳ Ｐゴシック" pitchFamily="-128" charset="-128"/>
              </a:rPr>
              <a:t>Inverse of Shack-Hartmann </a:t>
            </a:r>
            <a:r>
              <a:rPr lang="en-US" sz="1800" dirty="0" err="1" smtClean="0">
                <a:ea typeface="ＭＳ Ｐゴシック" pitchFamily="-128" charset="-128"/>
              </a:rPr>
              <a:t>wavefront</a:t>
            </a:r>
            <a:r>
              <a:rPr lang="en-US" sz="1800" dirty="0" smtClean="0">
                <a:ea typeface="ＭＳ Ｐゴシック" pitchFamily="-128" charset="-128"/>
              </a:rPr>
              <a:t> </a:t>
            </a:r>
            <a:r>
              <a:rPr lang="en-US" sz="1800" dirty="0" err="1" smtClean="0">
                <a:ea typeface="ＭＳ Ｐゴシック" pitchFamily="-128" charset="-128"/>
              </a:rPr>
              <a:t>aberrometer</a:t>
            </a:r>
            <a:endParaRPr lang="en-US" sz="1800" dirty="0" smtClean="0">
              <a:ea typeface="ＭＳ Ｐゴシック" pitchFamily="-128" charset="-128"/>
            </a:endParaRPr>
          </a:p>
          <a:p>
            <a:pPr>
              <a:defRPr/>
            </a:pPr>
            <a:r>
              <a:rPr lang="en-US" sz="1800" dirty="0" smtClean="0">
                <a:ea typeface="ＭＳ Ｐゴシック" pitchFamily="-128" charset="-128"/>
              </a:rPr>
              <a:t>IRB approved trials: good accuracy</a:t>
            </a:r>
          </a:p>
          <a:p>
            <a:pPr>
              <a:defRPr/>
            </a:pPr>
            <a:endParaRPr lang="en-US" sz="1800" dirty="0" smtClean="0">
              <a:solidFill>
                <a:srgbClr val="1018B0"/>
              </a:solidFill>
              <a:ea typeface="ＭＳ Ｐゴシック" pitchFamily="-128" charset="-128"/>
            </a:endParaRPr>
          </a:p>
          <a:p>
            <a:pPr>
              <a:buFont typeface="Arial" pitchFamily="34" charset="0"/>
              <a:buNone/>
              <a:defRPr/>
            </a:pPr>
            <a:endParaRPr lang="en-US" sz="1800" dirty="0" smtClean="0"/>
          </a:p>
          <a:p>
            <a:pPr marL="0" lvl="1" indent="0">
              <a:defRPr/>
            </a:pPr>
            <a:r>
              <a:rPr lang="en-US" sz="1800" dirty="0" smtClean="0">
                <a:ea typeface="ＭＳ Ｐゴシック" pitchFamily="-128" charset="-128"/>
              </a:rPr>
              <a:t> Myopia, </a:t>
            </a:r>
            <a:r>
              <a:rPr lang="en-US" sz="1800" dirty="0" err="1" smtClean="0">
                <a:ea typeface="ＭＳ Ｐゴシック" pitchFamily="-128" charset="-128"/>
              </a:rPr>
              <a:t>Hyperopia</a:t>
            </a:r>
            <a:r>
              <a:rPr lang="en-US" sz="1800" dirty="0" smtClean="0">
                <a:ea typeface="ＭＳ Ｐゴシック" pitchFamily="-128" charset="-128"/>
              </a:rPr>
              <a:t>, Astigmatism (2009)</a:t>
            </a:r>
          </a:p>
          <a:p>
            <a:pPr marL="0" lvl="1" indent="0">
              <a:defRPr/>
            </a:pPr>
            <a:r>
              <a:rPr lang="en-US" sz="1800" dirty="0" smtClean="0">
                <a:ea typeface="ＭＳ Ｐゴシック" pitchFamily="-128" charset="-128"/>
              </a:rPr>
              <a:t> Cataract (2010)</a:t>
            </a:r>
          </a:p>
          <a:p>
            <a:pPr marL="0" lvl="1" indent="0">
              <a:defRPr/>
            </a:pPr>
            <a:r>
              <a:rPr lang="en-US" sz="1800" dirty="0" smtClean="0">
                <a:ea typeface="ＭＳ Ｐゴシック" pitchFamily="-128" charset="-128"/>
              </a:rPr>
              <a:t>Retinal Scans (2011-)</a:t>
            </a:r>
          </a:p>
          <a:p>
            <a:pPr marL="0" lvl="1" indent="0">
              <a:defRPr/>
            </a:pPr>
            <a:endParaRPr lang="en-US" sz="1800" dirty="0" smtClean="0">
              <a:ea typeface="ＭＳ Ｐゴシック" pitchFamily="-128" charset="-128"/>
            </a:endParaRPr>
          </a:p>
          <a:p>
            <a:pPr marL="0" lvl="1" indent="0">
              <a:defRPr/>
            </a:pPr>
            <a:r>
              <a:rPr lang="en-US" sz="1800" dirty="0" smtClean="0">
                <a:ea typeface="ＭＳ Ｐゴシック" pitchFamily="-128" charset="-128"/>
              </a:rPr>
              <a:t>600 Million without corrective glasses</a:t>
            </a:r>
          </a:p>
          <a:p>
            <a:pPr marL="0" lvl="1" indent="0">
              <a:defRPr/>
            </a:pPr>
            <a:r>
              <a:rPr lang="en-US" sz="1800" dirty="0" smtClean="0">
                <a:ea typeface="ＭＳ Ｐゴシック" pitchFamily="-128" charset="-128"/>
              </a:rPr>
              <a:t>250 Million with undiagnosed cataracts</a:t>
            </a:r>
          </a:p>
          <a:p>
            <a:pPr marL="0" lvl="1" indent="0">
              <a:defRPr/>
            </a:pPr>
            <a:r>
              <a:rPr lang="en-US" sz="1800" dirty="0" smtClean="0">
                <a:ea typeface="ＭＳ Ｐゴシック" pitchFamily="-128" charset="-128"/>
              </a:rPr>
              <a:t>Huge impact on literacy, employment, poverty</a:t>
            </a:r>
          </a:p>
          <a:p>
            <a:pPr marL="0" lvl="1" indent="0">
              <a:defRPr/>
            </a:pPr>
            <a:r>
              <a:rPr lang="en-US" sz="1800" dirty="0" smtClean="0">
                <a:ea typeface="ＭＳ Ｐゴシック" pitchFamily="-128" charset="-128"/>
              </a:rPr>
              <a:t> $1 cost, easy to deploy</a:t>
            </a:r>
          </a:p>
          <a:p>
            <a:pPr marL="0" lvl="1" indent="0">
              <a:defRPr/>
            </a:pPr>
            <a:r>
              <a:rPr lang="en-US" sz="1800" b="1" dirty="0" smtClean="0">
                <a:ea typeface="ＭＳ Ｐゴシック" pitchFamily="-128" charset="-128"/>
              </a:rPr>
              <a:t> </a:t>
            </a:r>
            <a:r>
              <a:rPr lang="en-US" sz="1800" dirty="0" smtClean="0">
                <a:solidFill>
                  <a:schemeClr val="bg1">
                    <a:lumMod val="65000"/>
                  </a:schemeClr>
                </a:solidFill>
                <a:ea typeface="ＭＳ Ｐゴシック" pitchFamily="-128" charset="-128"/>
              </a:rPr>
              <a:t>http://</a:t>
            </a:r>
            <a:r>
              <a:rPr lang="en-US" sz="1800" b="1" dirty="0" smtClean="0">
                <a:ea typeface="ＭＳ Ｐゴシック" pitchFamily="-128" charset="-128"/>
              </a:rPr>
              <a:t>EyeNetra.com</a:t>
            </a:r>
            <a:endParaRPr lang="en-US" sz="1800" dirty="0" smtClean="0">
              <a:ea typeface="ＭＳ Ｐゴシック" pitchFamily="-128" charset="-128"/>
            </a:endParaRPr>
          </a:p>
          <a:p>
            <a:pPr marL="0" lvl="1" indent="0">
              <a:buFont typeface="Arial" pitchFamily="34" charset="0"/>
              <a:buNone/>
              <a:defRPr/>
            </a:pPr>
            <a:endParaRPr lang="en-US" sz="1800" dirty="0" smtClean="0">
              <a:ea typeface="ＭＳ Ｐゴシック" pitchFamily="-128" charset="-128"/>
            </a:endParaRPr>
          </a:p>
          <a:p>
            <a:pPr marL="0" lvl="1" indent="0">
              <a:buFont typeface="Arial" pitchFamily="34" charset="0"/>
              <a:buNone/>
              <a:defRPr/>
            </a:pPr>
            <a:endParaRPr lang="en-US" sz="1800" dirty="0" smtClean="0">
              <a:ea typeface="ＭＳ Ｐゴシック" pitchFamily="-128" charset="-128"/>
            </a:endParaRPr>
          </a:p>
          <a:p>
            <a:pPr>
              <a:defRPr/>
            </a:pPr>
            <a:endParaRPr lang="en-US" sz="1800" dirty="0" smtClean="0"/>
          </a:p>
          <a:p>
            <a:pPr>
              <a:defRPr/>
            </a:pPr>
            <a:endParaRPr lang="en-US" sz="1800" dirty="0" smtClean="0"/>
          </a:p>
          <a:p>
            <a:pPr>
              <a:defRPr/>
            </a:pPr>
            <a:endParaRPr lang="en-US" sz="1800" dirty="0" smtClean="0"/>
          </a:p>
        </p:txBody>
      </p:sp>
      <p:pic>
        <p:nvPicPr>
          <p:cNvPr id="8" name="Picture 7" descr="netra using.jpg"/>
          <p:cNvPicPr>
            <a:picLocks noChangeAspect="1"/>
          </p:cNvPicPr>
          <p:nvPr/>
        </p:nvPicPr>
        <p:blipFill>
          <a:blip r:embed="rId4" cstate="print">
            <a:extLst>
              <a:ext uri="{28A0092B-C50C-407E-A947-70E740481C1C}">
                <a14:useLocalDpi xmlns:a14="http://schemas.microsoft.com/office/drawing/2010/main" val="0"/>
              </a:ext>
            </a:extLst>
          </a:blip>
          <a:srcRect l="2876" r="6776"/>
          <a:stretch>
            <a:fillRect/>
          </a:stretch>
        </p:blipFill>
        <p:spPr bwMode="auto">
          <a:xfrm>
            <a:off x="4648200" y="1443041"/>
            <a:ext cx="154463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results.JPG"/>
          <p:cNvPicPr>
            <a:picLocks noChangeAspect="1"/>
          </p:cNvPicPr>
          <p:nvPr/>
        </p:nvPicPr>
        <p:blipFill>
          <a:blip r:embed="rId5">
            <a:extLst>
              <a:ext uri="{28A0092B-C50C-407E-A947-70E740481C1C}">
                <a14:useLocalDpi xmlns:a14="http://schemas.microsoft.com/office/drawing/2010/main" val="0"/>
              </a:ext>
            </a:extLst>
          </a:blip>
          <a:srcRect l="39493" t="18750" r="26549" b="18750"/>
          <a:stretch>
            <a:fillRect/>
          </a:stretch>
        </p:blipFill>
        <p:spPr bwMode="auto">
          <a:xfrm>
            <a:off x="6240464" y="1443041"/>
            <a:ext cx="14303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field_tests_in_india.jpg"/>
          <p:cNvPicPr>
            <a:picLocks noChangeAspect="1"/>
          </p:cNvPicPr>
          <p:nvPr/>
        </p:nvPicPr>
        <p:blipFill>
          <a:blip r:embed="rId6">
            <a:extLst>
              <a:ext uri="{28A0092B-C50C-407E-A947-70E740481C1C}">
                <a14:useLocalDpi xmlns:a14="http://schemas.microsoft.com/office/drawing/2010/main" val="0"/>
              </a:ext>
            </a:extLst>
          </a:blip>
          <a:srcRect r="27679"/>
          <a:stretch>
            <a:fillRect/>
          </a:stretch>
        </p:blipFill>
        <p:spPr bwMode="auto">
          <a:xfrm>
            <a:off x="4876800" y="3352803"/>
            <a:ext cx="2667000"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2610" y="1447840"/>
            <a:ext cx="1414463"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172200"/>
            <a:ext cx="76200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165725" y="747753"/>
            <a:ext cx="2971800" cy="461665"/>
          </a:xfrm>
          <a:prstGeom prst="rect">
            <a:avLst/>
          </a:prstGeom>
          <a:noFill/>
        </p:spPr>
        <p:txBody>
          <a:bodyPr>
            <a:spAutoFit/>
          </a:bodyPr>
          <a:lstStyle/>
          <a:p>
            <a:pPr>
              <a:defRPr/>
            </a:pPr>
            <a:r>
              <a:rPr lang="en-US" dirty="0">
                <a:solidFill>
                  <a:prstClr val="white">
                    <a:lumMod val="65000"/>
                  </a:prstClr>
                </a:solidFill>
                <a:latin typeface="Calibri"/>
                <a:ea typeface="ＭＳ Ｐゴシック" pitchFamily="-128" charset="-128"/>
              </a:rPr>
              <a:t>http://EyeNetra.com</a:t>
            </a:r>
          </a:p>
        </p:txBody>
      </p:sp>
    </p:spTree>
    <p:extLst>
      <p:ext uri="{BB962C8B-B14F-4D97-AF65-F5344CB8AC3E}">
        <p14:creationId xmlns:p14="http://schemas.microsoft.com/office/powerpoint/2010/main" val="413722116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netra_sign2.jpg"/>
          <p:cNvPicPr>
            <a:picLocks noChangeAspect="1"/>
          </p:cNvPicPr>
          <p:nvPr/>
        </p:nvPicPr>
        <p:blipFill>
          <a:blip r:embed="rId3">
            <a:extLst>
              <a:ext uri="{28A0092B-C50C-407E-A947-70E740481C1C}">
                <a14:useLocalDpi xmlns:a14="http://schemas.microsoft.com/office/drawing/2010/main" val="0"/>
              </a:ext>
            </a:extLst>
          </a:blip>
          <a:srcRect r="71133"/>
          <a:stretch>
            <a:fillRect/>
          </a:stretch>
        </p:blipFill>
        <p:spPr bwMode="auto">
          <a:xfrm>
            <a:off x="0" y="-105833"/>
            <a:ext cx="2133600" cy="739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4" descr="netra_sig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05833"/>
            <a:ext cx="7391400" cy="739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8046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2"/>
          <p:cNvSpPr>
            <a:spLocks noGrp="1"/>
          </p:cNvSpPr>
          <p:nvPr>
            <p:ph type="title"/>
          </p:nvPr>
        </p:nvSpPr>
        <p:spPr>
          <a:xfrm>
            <a:off x="457200" y="381000"/>
            <a:ext cx="7772400" cy="533400"/>
          </a:xfrm>
        </p:spPr>
        <p:txBody>
          <a:bodyPr/>
          <a:lstStyle/>
          <a:p>
            <a:pPr eaLnBrk="1" hangingPunct="1"/>
            <a:r>
              <a:rPr lang="en-US" sz="2800" b="1" dirty="0" err="1" smtClean="0">
                <a:latin typeface="Calibri" pitchFamily="34" charset="0"/>
              </a:rPr>
              <a:t>Femto</a:t>
            </a:r>
            <a:r>
              <a:rPr lang="en-US" sz="2800" b="1" dirty="0" smtClean="0">
                <a:latin typeface="Calibri" pitchFamily="34" charset="0"/>
              </a:rPr>
              <a:t>-Photography (Transient Imaging)</a:t>
            </a:r>
          </a:p>
        </p:txBody>
      </p:sp>
      <p:pic>
        <p:nvPicPr>
          <p:cNvPr id="192515" name="Picture 2" descr="http://clarkvmereunion.com/images/tech_service/flash-camer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19240"/>
            <a:ext cx="39624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TextBox 4"/>
          <p:cNvSpPr txBox="1">
            <a:spLocks noChangeArrowheads="1"/>
          </p:cNvSpPr>
          <p:nvPr/>
        </p:nvSpPr>
        <p:spPr bwMode="auto">
          <a:xfrm>
            <a:off x="5791200" y="914400"/>
            <a:ext cx="297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sz="2400">
                <a:solidFill>
                  <a:schemeClr val="tx1"/>
                </a:solidFill>
                <a:latin typeface="Arial Unicode MS" pitchFamily="34" charset="-128"/>
                <a:ea typeface="ＭＳ Ｐゴシック" pitchFamily="34" charset="-128"/>
              </a:defRPr>
            </a:lvl1pPr>
            <a:lvl2pPr marL="742950" indent="-285750" defTabSz="912813">
              <a:defRPr sz="2400">
                <a:solidFill>
                  <a:schemeClr val="tx1"/>
                </a:solidFill>
                <a:latin typeface="Arial Unicode MS" pitchFamily="34" charset="-128"/>
                <a:ea typeface="ＭＳ Ｐゴシック" pitchFamily="34" charset="-128"/>
              </a:defRPr>
            </a:lvl2pPr>
            <a:lvl3pPr marL="1143000" indent="-228600" defTabSz="912813">
              <a:defRPr sz="2400">
                <a:solidFill>
                  <a:schemeClr val="tx1"/>
                </a:solidFill>
                <a:latin typeface="Arial Unicode MS" pitchFamily="34" charset="-128"/>
                <a:ea typeface="ＭＳ Ｐゴシック" pitchFamily="34" charset="-128"/>
              </a:defRPr>
            </a:lvl3pPr>
            <a:lvl4pPr marL="1600200" indent="-228600" defTabSz="912813">
              <a:defRPr sz="2400">
                <a:solidFill>
                  <a:schemeClr val="tx1"/>
                </a:solidFill>
                <a:latin typeface="Arial Unicode MS" pitchFamily="34" charset="-128"/>
                <a:ea typeface="ＭＳ Ｐゴシック" pitchFamily="34" charset="-128"/>
              </a:defRPr>
            </a:lvl4pPr>
            <a:lvl5pPr marL="2057400" indent="-228600" defTabSz="912813">
              <a:defRPr sz="2400">
                <a:solidFill>
                  <a:schemeClr val="tx1"/>
                </a:solidFill>
                <a:latin typeface="Arial Unicode MS" pitchFamily="34" charset="-128"/>
                <a:ea typeface="ＭＳ Ｐゴシック" pitchFamily="34" charset="-128"/>
              </a:defRPr>
            </a:lvl5pPr>
            <a:lvl6pPr marL="25146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eaLnBrk="1" hangingPunct="1"/>
            <a:r>
              <a:rPr lang="en-US" sz="1800">
                <a:solidFill>
                  <a:srgbClr val="7F7F7F"/>
                </a:solidFill>
                <a:latin typeface="Calibri" pitchFamily="34" charset="0"/>
              </a:rPr>
              <a:t>FemtoFlash</a:t>
            </a:r>
          </a:p>
        </p:txBody>
      </p:sp>
      <p:sp>
        <p:nvSpPr>
          <p:cNvPr id="192517" name="TextBox 5"/>
          <p:cNvSpPr txBox="1">
            <a:spLocks noChangeArrowheads="1"/>
          </p:cNvSpPr>
          <p:nvPr/>
        </p:nvSpPr>
        <p:spPr bwMode="auto">
          <a:xfrm>
            <a:off x="609600" y="1752600"/>
            <a:ext cx="1981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sz="2400">
                <a:solidFill>
                  <a:schemeClr val="tx1"/>
                </a:solidFill>
                <a:latin typeface="Arial Unicode MS" pitchFamily="34" charset="-128"/>
                <a:ea typeface="ＭＳ Ｐゴシック" pitchFamily="34" charset="-128"/>
              </a:defRPr>
            </a:lvl1pPr>
            <a:lvl2pPr marL="742950" indent="-285750" defTabSz="912813">
              <a:defRPr sz="2400">
                <a:solidFill>
                  <a:schemeClr val="tx1"/>
                </a:solidFill>
                <a:latin typeface="Arial Unicode MS" pitchFamily="34" charset="-128"/>
                <a:ea typeface="ＭＳ Ｐゴシック" pitchFamily="34" charset="-128"/>
              </a:defRPr>
            </a:lvl2pPr>
            <a:lvl3pPr marL="1143000" indent="-228600" defTabSz="912813">
              <a:defRPr sz="2400">
                <a:solidFill>
                  <a:schemeClr val="tx1"/>
                </a:solidFill>
                <a:latin typeface="Arial Unicode MS" pitchFamily="34" charset="-128"/>
                <a:ea typeface="ＭＳ Ｐゴシック" pitchFamily="34" charset="-128"/>
              </a:defRPr>
            </a:lvl3pPr>
            <a:lvl4pPr marL="1600200" indent="-228600" defTabSz="912813">
              <a:defRPr sz="2400">
                <a:solidFill>
                  <a:schemeClr val="tx1"/>
                </a:solidFill>
                <a:latin typeface="Arial Unicode MS" pitchFamily="34" charset="-128"/>
                <a:ea typeface="ＭＳ Ｐゴシック" pitchFamily="34" charset="-128"/>
              </a:defRPr>
            </a:lvl4pPr>
            <a:lvl5pPr marL="2057400" indent="-228600" defTabSz="912813">
              <a:defRPr sz="2400">
                <a:solidFill>
                  <a:schemeClr val="tx1"/>
                </a:solidFill>
                <a:latin typeface="Arial Unicode MS" pitchFamily="34" charset="-128"/>
                <a:ea typeface="ＭＳ Ｐゴシック" pitchFamily="34" charset="-128"/>
              </a:defRPr>
            </a:lvl5pPr>
            <a:lvl6pPr marL="25146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eaLnBrk="1" hangingPunct="1"/>
            <a:r>
              <a:rPr lang="en-US" sz="1800">
                <a:solidFill>
                  <a:srgbClr val="7F7F7F"/>
                </a:solidFill>
                <a:latin typeface="Calibri" pitchFamily="34" charset="0"/>
              </a:rPr>
              <a:t>UltraFast Detector</a:t>
            </a:r>
          </a:p>
        </p:txBody>
      </p:sp>
      <p:sp>
        <p:nvSpPr>
          <p:cNvPr id="192518" name="TextBox 6"/>
          <p:cNvSpPr txBox="1">
            <a:spLocks noChangeArrowheads="1"/>
          </p:cNvSpPr>
          <p:nvPr/>
        </p:nvSpPr>
        <p:spPr bwMode="auto">
          <a:xfrm>
            <a:off x="914400" y="4495800"/>
            <a:ext cx="304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sz="2400">
                <a:solidFill>
                  <a:schemeClr val="tx1"/>
                </a:solidFill>
                <a:latin typeface="Arial Unicode MS" pitchFamily="34" charset="-128"/>
                <a:ea typeface="ＭＳ Ｐゴシック" pitchFamily="34" charset="-128"/>
              </a:defRPr>
            </a:lvl1pPr>
            <a:lvl2pPr marL="742950" indent="-285750" defTabSz="912813">
              <a:defRPr sz="2400">
                <a:solidFill>
                  <a:schemeClr val="tx1"/>
                </a:solidFill>
                <a:latin typeface="Arial Unicode MS" pitchFamily="34" charset="-128"/>
                <a:ea typeface="ＭＳ Ｐゴシック" pitchFamily="34" charset="-128"/>
              </a:defRPr>
            </a:lvl2pPr>
            <a:lvl3pPr marL="1143000" indent="-228600" defTabSz="912813">
              <a:defRPr sz="2400">
                <a:solidFill>
                  <a:schemeClr val="tx1"/>
                </a:solidFill>
                <a:latin typeface="Arial Unicode MS" pitchFamily="34" charset="-128"/>
                <a:ea typeface="ＭＳ Ｐゴシック" pitchFamily="34" charset="-128"/>
              </a:defRPr>
            </a:lvl3pPr>
            <a:lvl4pPr marL="1600200" indent="-228600" defTabSz="912813">
              <a:defRPr sz="2400">
                <a:solidFill>
                  <a:schemeClr val="tx1"/>
                </a:solidFill>
                <a:latin typeface="Arial Unicode MS" pitchFamily="34" charset="-128"/>
                <a:ea typeface="ＭＳ Ｐゴシック" pitchFamily="34" charset="-128"/>
              </a:defRPr>
            </a:lvl4pPr>
            <a:lvl5pPr marL="2057400" indent="-228600" defTabSz="912813">
              <a:defRPr sz="2400">
                <a:solidFill>
                  <a:schemeClr val="tx1"/>
                </a:solidFill>
                <a:latin typeface="Arial Unicode MS" pitchFamily="34" charset="-128"/>
                <a:ea typeface="ＭＳ Ｐゴシック" pitchFamily="34" charset="-128"/>
              </a:defRPr>
            </a:lvl5pPr>
            <a:lvl6pPr marL="25146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1800">
                <a:solidFill>
                  <a:srgbClr val="7F7F7F"/>
                </a:solidFill>
                <a:latin typeface="Calibri" pitchFamily="34" charset="0"/>
              </a:rPr>
              <a:t>Computational Optics</a:t>
            </a:r>
          </a:p>
        </p:txBody>
      </p:sp>
      <p:sp>
        <p:nvSpPr>
          <p:cNvPr id="192519" name="TextBox 7"/>
          <p:cNvSpPr txBox="1">
            <a:spLocks noChangeArrowheads="1"/>
          </p:cNvSpPr>
          <p:nvPr/>
        </p:nvSpPr>
        <p:spPr bwMode="auto">
          <a:xfrm>
            <a:off x="4876800" y="4038600"/>
            <a:ext cx="213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sz="2400">
                <a:solidFill>
                  <a:schemeClr val="tx1"/>
                </a:solidFill>
                <a:latin typeface="Arial Unicode MS" pitchFamily="34" charset="-128"/>
                <a:ea typeface="ＭＳ Ｐゴシック" pitchFamily="34" charset="-128"/>
              </a:defRPr>
            </a:lvl1pPr>
            <a:lvl2pPr marL="742950" indent="-285750" defTabSz="912813">
              <a:defRPr sz="2400">
                <a:solidFill>
                  <a:schemeClr val="tx1"/>
                </a:solidFill>
                <a:latin typeface="Arial Unicode MS" pitchFamily="34" charset="-128"/>
                <a:ea typeface="ＭＳ Ｐゴシック" pitchFamily="34" charset="-128"/>
              </a:defRPr>
            </a:lvl2pPr>
            <a:lvl3pPr marL="1143000" indent="-228600" defTabSz="912813">
              <a:defRPr sz="2400">
                <a:solidFill>
                  <a:schemeClr val="tx1"/>
                </a:solidFill>
                <a:latin typeface="Arial Unicode MS" pitchFamily="34" charset="-128"/>
                <a:ea typeface="ＭＳ Ｐゴシック" pitchFamily="34" charset="-128"/>
              </a:defRPr>
            </a:lvl3pPr>
            <a:lvl4pPr marL="1600200" indent="-228600" defTabSz="912813">
              <a:defRPr sz="2400">
                <a:solidFill>
                  <a:schemeClr val="tx1"/>
                </a:solidFill>
                <a:latin typeface="Arial Unicode MS" pitchFamily="34" charset="-128"/>
                <a:ea typeface="ＭＳ Ｐゴシック" pitchFamily="34" charset="-128"/>
              </a:defRPr>
            </a:lvl4pPr>
            <a:lvl5pPr marL="2057400" indent="-228600" defTabSz="912813">
              <a:defRPr sz="2400">
                <a:solidFill>
                  <a:schemeClr val="tx1"/>
                </a:solidFill>
                <a:latin typeface="Arial Unicode MS" pitchFamily="34" charset="-128"/>
                <a:ea typeface="ＭＳ Ｐゴシック" pitchFamily="34" charset="-128"/>
              </a:defRPr>
            </a:lvl5pPr>
            <a:lvl6pPr marL="25146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eaLnBrk="1" hangingPunct="1"/>
            <a:r>
              <a:rPr lang="en-US" sz="1800">
                <a:solidFill>
                  <a:srgbClr val="7F7F7F"/>
                </a:solidFill>
                <a:latin typeface="Calibri" pitchFamily="34" charset="0"/>
              </a:rPr>
              <a:t>Serious Sync</a:t>
            </a:r>
          </a:p>
        </p:txBody>
      </p:sp>
      <p:pic>
        <p:nvPicPr>
          <p:cNvPr id="192520" name="Picture 12" descr="3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371639"/>
            <a:ext cx="2413000" cy="180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1" name="Picture 10" descr="http://spectraservices.com/Merchant2/graphics/00000001/DiCam-ProL.png"/>
          <p:cNvPicPr>
            <a:picLocks noChangeAspect="1" noChangeArrowheads="1"/>
          </p:cNvPicPr>
          <p:nvPr/>
        </p:nvPicPr>
        <p:blipFill>
          <a:blip r:embed="rId5">
            <a:extLst>
              <a:ext uri="{28A0092B-C50C-407E-A947-70E740481C1C}">
                <a14:useLocalDpi xmlns:a14="http://schemas.microsoft.com/office/drawing/2010/main" val="0"/>
              </a:ext>
            </a:extLst>
          </a:blip>
          <a:srcRect r="7272"/>
          <a:stretch>
            <a:fillRect/>
          </a:stretch>
        </p:blipFill>
        <p:spPr bwMode="auto">
          <a:xfrm>
            <a:off x="4" y="2362240"/>
            <a:ext cx="15525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3"/>
          <p:cNvSpPr txBox="1">
            <a:spLocks noChangeArrowheads="1"/>
          </p:cNvSpPr>
          <p:nvPr/>
        </p:nvSpPr>
        <p:spPr bwMode="auto">
          <a:xfrm>
            <a:off x="838200" y="5257801"/>
            <a:ext cx="8305800" cy="1477328"/>
          </a:xfrm>
          <a:prstGeom prst="rect">
            <a:avLst/>
          </a:prstGeom>
          <a:noFill/>
          <a:ln w="9525">
            <a:noFill/>
            <a:miter lim="800000"/>
            <a:headEnd/>
            <a:tailEnd/>
          </a:ln>
        </p:spPr>
        <p:txBody>
          <a:bodyPr>
            <a:spAutoFit/>
          </a:bodyPr>
          <a:lstStyle/>
          <a:p>
            <a:pPr eaLnBrk="1" fontAlgn="auto" hangingPunct="1">
              <a:spcBef>
                <a:spcPts val="0"/>
              </a:spcBef>
              <a:spcAft>
                <a:spcPts val="0"/>
              </a:spcAft>
              <a:buFont typeface="Arial" pitchFamily="34" charset="0"/>
              <a:buChar char="•"/>
              <a:defRPr/>
            </a:pPr>
            <a:r>
              <a:rPr lang="en-US" sz="1800" kern="0" dirty="0">
                <a:solidFill>
                  <a:schemeClr val="tx1">
                    <a:lumMod val="75000"/>
                    <a:lumOff val="25000"/>
                  </a:schemeClr>
                </a:solidFill>
                <a:latin typeface="Calibri" pitchFamily="34" charset="0"/>
                <a:ea typeface="ＭＳ Ｐゴシック" charset="-128"/>
              </a:rPr>
              <a:t>2011: CVPR (</a:t>
            </a:r>
            <a:r>
              <a:rPr lang="en-US" sz="1800" kern="0" dirty="0" err="1">
                <a:solidFill>
                  <a:schemeClr val="tx1">
                    <a:lumMod val="75000"/>
                    <a:lumOff val="25000"/>
                  </a:schemeClr>
                </a:solidFill>
                <a:latin typeface="Calibri" pitchFamily="34" charset="0"/>
                <a:ea typeface="ＭＳ Ｐゴシック" charset="-128"/>
              </a:rPr>
              <a:t>Pandharkar</a:t>
            </a:r>
            <a:r>
              <a:rPr lang="en-US" sz="1800" kern="0" dirty="0">
                <a:solidFill>
                  <a:schemeClr val="tx1">
                    <a:lumMod val="75000"/>
                    <a:lumOff val="25000"/>
                  </a:schemeClr>
                </a:solidFill>
                <a:latin typeface="Calibri" pitchFamily="34" charset="0"/>
                <a:ea typeface="ＭＳ Ｐゴシック" charset="-128"/>
              </a:rPr>
              <a:t>, </a:t>
            </a:r>
            <a:r>
              <a:rPr lang="en-US" sz="1800" kern="0" dirty="0" err="1">
                <a:solidFill>
                  <a:schemeClr val="tx1">
                    <a:lumMod val="75000"/>
                    <a:lumOff val="25000"/>
                  </a:schemeClr>
                </a:solidFill>
                <a:latin typeface="Calibri" pitchFamily="34" charset="0"/>
                <a:ea typeface="ＭＳ Ｐゴシック" charset="-128"/>
              </a:rPr>
              <a:t>Velten</a:t>
            </a:r>
            <a:r>
              <a:rPr lang="en-US" sz="1800" kern="0" dirty="0">
                <a:solidFill>
                  <a:schemeClr val="tx1">
                    <a:lumMod val="75000"/>
                    <a:lumOff val="25000"/>
                  </a:schemeClr>
                </a:solidFill>
                <a:latin typeface="Calibri" pitchFamily="34" charset="0"/>
                <a:ea typeface="ＭＳ Ｐゴシック" charset="-128"/>
              </a:rPr>
              <a:t>, </a:t>
            </a:r>
            <a:r>
              <a:rPr lang="en-US" sz="1800" kern="0" dirty="0" err="1">
                <a:solidFill>
                  <a:schemeClr val="tx1">
                    <a:lumMod val="75000"/>
                    <a:lumOff val="25000"/>
                  </a:schemeClr>
                </a:solidFill>
                <a:latin typeface="Calibri" pitchFamily="34" charset="0"/>
                <a:ea typeface="ＭＳ Ｐゴシック" charset="-128"/>
              </a:rPr>
              <a:t>Bardagjy</a:t>
            </a:r>
            <a:r>
              <a:rPr lang="en-US" sz="1800" kern="0" dirty="0">
                <a:solidFill>
                  <a:schemeClr val="tx1">
                    <a:lumMod val="75000"/>
                    <a:lumOff val="25000"/>
                  </a:schemeClr>
                </a:solidFill>
                <a:latin typeface="Calibri" pitchFamily="34" charset="0"/>
                <a:ea typeface="ＭＳ Ｐゴシック" charset="-128"/>
              </a:rPr>
              <a:t>, </a:t>
            </a:r>
            <a:r>
              <a:rPr lang="en-US" sz="1800" kern="0" dirty="0" err="1">
                <a:solidFill>
                  <a:schemeClr val="tx1">
                    <a:lumMod val="75000"/>
                    <a:lumOff val="25000"/>
                  </a:schemeClr>
                </a:solidFill>
                <a:latin typeface="Calibri" pitchFamily="34" charset="0"/>
                <a:ea typeface="ＭＳ Ｐゴシック" charset="-128"/>
              </a:rPr>
              <a:t>Bawendi</a:t>
            </a:r>
            <a:r>
              <a:rPr lang="en-US" sz="1800" kern="0" dirty="0">
                <a:solidFill>
                  <a:schemeClr val="tx1">
                    <a:lumMod val="75000"/>
                    <a:lumOff val="25000"/>
                  </a:schemeClr>
                </a:solidFill>
                <a:latin typeface="Calibri" pitchFamily="34" charset="0"/>
                <a:ea typeface="ＭＳ Ｐゴシック" charset="-128"/>
              </a:rPr>
              <a:t>, </a:t>
            </a:r>
            <a:r>
              <a:rPr lang="en-US" sz="1800" kern="0" dirty="0" err="1">
                <a:solidFill>
                  <a:schemeClr val="tx1">
                    <a:lumMod val="75000"/>
                    <a:lumOff val="25000"/>
                  </a:schemeClr>
                </a:solidFill>
                <a:latin typeface="Calibri" pitchFamily="34" charset="0"/>
                <a:ea typeface="ＭＳ Ｐゴシック" charset="-128"/>
              </a:rPr>
              <a:t>Raskar</a:t>
            </a:r>
            <a:r>
              <a:rPr lang="en-US" sz="1800" kern="0" dirty="0">
                <a:solidFill>
                  <a:schemeClr val="tx1">
                    <a:lumMod val="75000"/>
                    <a:lumOff val="25000"/>
                  </a:schemeClr>
                </a:solidFill>
                <a:latin typeface="Calibri" pitchFamily="34" charset="0"/>
                <a:ea typeface="ＭＳ Ｐゴシック" charset="-128"/>
              </a:rPr>
              <a:t>)</a:t>
            </a:r>
          </a:p>
          <a:p>
            <a:pPr eaLnBrk="1" fontAlgn="auto" hangingPunct="1">
              <a:spcBef>
                <a:spcPts val="0"/>
              </a:spcBef>
              <a:spcAft>
                <a:spcPts val="0"/>
              </a:spcAft>
              <a:buFont typeface="Arial" pitchFamily="34" charset="0"/>
              <a:buChar char="•"/>
              <a:defRPr/>
            </a:pPr>
            <a:r>
              <a:rPr lang="en-US" sz="1800" kern="0" dirty="0">
                <a:solidFill>
                  <a:schemeClr val="tx1">
                    <a:lumMod val="75000"/>
                    <a:lumOff val="25000"/>
                  </a:schemeClr>
                </a:solidFill>
                <a:latin typeface="Calibri" pitchFamily="34" charset="0"/>
                <a:ea typeface="ＭＳ Ｐゴシック" charset="-128"/>
              </a:rPr>
              <a:t>2010: </a:t>
            </a:r>
            <a:r>
              <a:rPr lang="en-US" sz="1800" kern="0" dirty="0" err="1">
                <a:solidFill>
                  <a:schemeClr val="tx1">
                    <a:lumMod val="75000"/>
                    <a:lumOff val="25000"/>
                  </a:schemeClr>
                </a:solidFill>
                <a:latin typeface="Calibri" pitchFamily="34" charset="0"/>
                <a:ea typeface="ＭＳ Ｐゴシック" charset="-128"/>
              </a:rPr>
              <a:t>Darpa</a:t>
            </a:r>
            <a:r>
              <a:rPr lang="en-US" sz="1800" kern="0" dirty="0">
                <a:solidFill>
                  <a:schemeClr val="tx1">
                    <a:lumMod val="75000"/>
                    <a:lumOff val="25000"/>
                  </a:schemeClr>
                </a:solidFill>
                <a:latin typeface="Calibri" pitchFamily="34" charset="0"/>
                <a:ea typeface="ＭＳ Ｐゴシック" charset="-128"/>
              </a:rPr>
              <a:t> Young Faculty Award</a:t>
            </a:r>
          </a:p>
          <a:p>
            <a:pPr eaLnBrk="1" fontAlgn="auto" hangingPunct="1">
              <a:spcBef>
                <a:spcPts val="0"/>
              </a:spcBef>
              <a:spcAft>
                <a:spcPts val="0"/>
              </a:spcAft>
              <a:buFont typeface="Arial" pitchFamily="34" charset="0"/>
              <a:buChar char="•"/>
              <a:defRPr/>
            </a:pPr>
            <a:r>
              <a:rPr lang="en-US" sz="1800" kern="0" dirty="0">
                <a:solidFill>
                  <a:schemeClr val="tx1">
                    <a:lumMod val="75000"/>
                    <a:lumOff val="25000"/>
                  </a:schemeClr>
                </a:solidFill>
                <a:latin typeface="Calibri" pitchFamily="34" charset="0"/>
                <a:ea typeface="ＭＳ Ｐゴシック" charset="-128"/>
              </a:rPr>
              <a:t>2010: Lincoln Labs, Campus Collaboration Award</a:t>
            </a:r>
          </a:p>
          <a:p>
            <a:pPr eaLnBrk="1" fontAlgn="auto" hangingPunct="1">
              <a:spcBef>
                <a:spcPts val="0"/>
              </a:spcBef>
              <a:spcAft>
                <a:spcPts val="0"/>
              </a:spcAft>
              <a:buFont typeface="Arial" pitchFamily="34" charset="0"/>
              <a:buChar char="•"/>
              <a:defRPr/>
            </a:pPr>
            <a:r>
              <a:rPr lang="en-US" sz="1800" kern="0" dirty="0">
                <a:solidFill>
                  <a:schemeClr val="tx1">
                    <a:lumMod val="75000"/>
                    <a:lumOff val="25000"/>
                  </a:schemeClr>
                </a:solidFill>
                <a:latin typeface="Calibri" pitchFamily="34" charset="0"/>
                <a:ea typeface="ＭＳ Ｐゴシック" charset="-128"/>
              </a:rPr>
              <a:t>2009:  </a:t>
            </a:r>
            <a:r>
              <a:rPr lang="en-US" sz="1800" b="1" u="sng" kern="0" dirty="0">
                <a:solidFill>
                  <a:schemeClr val="tx1">
                    <a:lumMod val="75000"/>
                    <a:lumOff val="25000"/>
                  </a:schemeClr>
                </a:solidFill>
                <a:latin typeface="Calibri" pitchFamily="34" charset="0"/>
                <a:ea typeface="ＭＳ Ｐゴシック" charset="-128"/>
              </a:rPr>
              <a:t>Marr Prize</a:t>
            </a:r>
            <a:r>
              <a:rPr lang="en-US" sz="1800" b="1" kern="0" dirty="0">
                <a:solidFill>
                  <a:schemeClr val="tx1">
                    <a:lumMod val="75000"/>
                    <a:lumOff val="25000"/>
                  </a:schemeClr>
                </a:solidFill>
                <a:latin typeface="Calibri" pitchFamily="34" charset="0"/>
                <a:ea typeface="ＭＳ Ｐゴシック" charset="-128"/>
              </a:rPr>
              <a:t> </a:t>
            </a:r>
            <a:r>
              <a:rPr lang="en-US" sz="1800" kern="0" dirty="0">
                <a:solidFill>
                  <a:schemeClr val="tx1">
                    <a:lumMod val="75000"/>
                    <a:lumOff val="25000"/>
                  </a:schemeClr>
                </a:solidFill>
                <a:latin typeface="Calibri" pitchFamily="34" charset="0"/>
                <a:ea typeface="ＭＳ Ｐゴシック" charset="-128"/>
              </a:rPr>
              <a:t>Honorable Mention (</a:t>
            </a:r>
            <a:r>
              <a:rPr lang="en-US" sz="1800" kern="0" dirty="0" err="1">
                <a:solidFill>
                  <a:schemeClr val="tx1">
                    <a:lumMod val="75000"/>
                    <a:lumOff val="25000"/>
                  </a:schemeClr>
                </a:solidFill>
                <a:latin typeface="Calibri" pitchFamily="34" charset="0"/>
                <a:ea typeface="ＭＳ Ｐゴシック" charset="-128"/>
              </a:rPr>
              <a:t>Kirmani</a:t>
            </a:r>
            <a:r>
              <a:rPr lang="en-US" sz="1800" kern="0" dirty="0">
                <a:solidFill>
                  <a:schemeClr val="tx1">
                    <a:lumMod val="75000"/>
                    <a:lumOff val="25000"/>
                  </a:schemeClr>
                </a:solidFill>
                <a:latin typeface="Calibri" pitchFamily="34" charset="0"/>
                <a:ea typeface="ＭＳ Ｐゴシック" charset="-128"/>
              </a:rPr>
              <a:t>, Hutchinson, Davis, </a:t>
            </a:r>
            <a:r>
              <a:rPr lang="en-US" sz="1800" kern="0" dirty="0" err="1">
                <a:solidFill>
                  <a:schemeClr val="tx1">
                    <a:lumMod val="75000"/>
                    <a:lumOff val="25000"/>
                  </a:schemeClr>
                </a:solidFill>
                <a:latin typeface="Calibri" pitchFamily="34" charset="0"/>
                <a:ea typeface="ＭＳ Ｐゴシック" charset="-128"/>
              </a:rPr>
              <a:t>Raskar</a:t>
            </a:r>
            <a:r>
              <a:rPr lang="en-US" sz="1800" kern="0" dirty="0">
                <a:solidFill>
                  <a:schemeClr val="tx1">
                    <a:lumMod val="75000"/>
                    <a:lumOff val="25000"/>
                  </a:schemeClr>
                </a:solidFill>
                <a:latin typeface="Calibri" pitchFamily="34" charset="0"/>
                <a:ea typeface="ＭＳ Ｐゴシック" charset="-128"/>
              </a:rPr>
              <a:t>, ICCV’2009)</a:t>
            </a:r>
          </a:p>
          <a:p>
            <a:pPr eaLnBrk="1" fontAlgn="auto" hangingPunct="1">
              <a:spcBef>
                <a:spcPts val="0"/>
              </a:spcBef>
              <a:spcAft>
                <a:spcPts val="0"/>
              </a:spcAft>
              <a:buFont typeface="Arial" pitchFamily="34" charset="0"/>
              <a:buChar char="•"/>
              <a:defRPr/>
            </a:pPr>
            <a:r>
              <a:rPr lang="en-US" sz="1800" kern="0" dirty="0">
                <a:solidFill>
                  <a:schemeClr val="tx1">
                    <a:lumMod val="75000"/>
                    <a:lumOff val="25000"/>
                  </a:schemeClr>
                </a:solidFill>
                <a:latin typeface="Calibri" pitchFamily="34" charset="0"/>
                <a:ea typeface="ＭＳ Ｐゴシック" charset="-128"/>
              </a:rPr>
              <a:t>2008: Transient Light Transport (</a:t>
            </a:r>
            <a:r>
              <a:rPr lang="en-US" sz="1800" kern="0" dirty="0" err="1">
                <a:solidFill>
                  <a:schemeClr val="tx1">
                    <a:lumMod val="75000"/>
                    <a:lumOff val="25000"/>
                  </a:schemeClr>
                </a:solidFill>
                <a:latin typeface="Calibri" pitchFamily="34" charset="0"/>
                <a:ea typeface="ＭＳ Ｐゴシック" charset="-128"/>
              </a:rPr>
              <a:t>Raskar</a:t>
            </a:r>
            <a:r>
              <a:rPr lang="en-US" sz="1800" kern="0" dirty="0">
                <a:solidFill>
                  <a:schemeClr val="tx1">
                    <a:lumMod val="75000"/>
                    <a:lumOff val="25000"/>
                  </a:schemeClr>
                </a:solidFill>
                <a:latin typeface="Calibri" pitchFamily="34" charset="0"/>
                <a:ea typeface="ＭＳ Ｐゴシック" charset="-128"/>
              </a:rPr>
              <a:t>, Davis, March 2008)</a:t>
            </a:r>
          </a:p>
        </p:txBody>
      </p:sp>
      <p:sp>
        <p:nvSpPr>
          <p:cNvPr id="12" name="TextBox 3"/>
          <p:cNvSpPr txBox="1">
            <a:spLocks noChangeArrowheads="1"/>
          </p:cNvSpPr>
          <p:nvPr/>
        </p:nvSpPr>
        <p:spPr bwMode="auto">
          <a:xfrm>
            <a:off x="6638925" y="3200439"/>
            <a:ext cx="1828800" cy="584775"/>
          </a:xfrm>
          <a:prstGeom prst="rect">
            <a:avLst/>
          </a:prstGeom>
          <a:noFill/>
          <a:ln w="9525">
            <a:noFill/>
            <a:miter lim="800000"/>
            <a:headEnd/>
            <a:tailEnd/>
          </a:ln>
        </p:spPr>
        <p:txBody>
          <a:bodyPr>
            <a:spAutoFit/>
          </a:bodyPr>
          <a:lstStyle/>
          <a:p>
            <a:pPr algn="r" eaLnBrk="1" fontAlgn="auto" hangingPunct="1">
              <a:spcBef>
                <a:spcPts val="0"/>
              </a:spcBef>
              <a:spcAft>
                <a:spcPts val="0"/>
              </a:spcAft>
              <a:defRPr/>
            </a:pPr>
            <a:r>
              <a:rPr lang="en-US" sz="1600" kern="0" dirty="0">
                <a:solidFill>
                  <a:schemeClr val="tx1">
                    <a:lumMod val="50000"/>
                    <a:lumOff val="50000"/>
                  </a:schemeClr>
                </a:solidFill>
                <a:ea typeface="ＭＳ Ｐゴシック" charset="-128"/>
              </a:rPr>
              <a:t>With M </a:t>
            </a:r>
            <a:r>
              <a:rPr lang="en-US" sz="1600" kern="0" dirty="0" err="1">
                <a:solidFill>
                  <a:schemeClr val="tx1">
                    <a:lumMod val="50000"/>
                    <a:lumOff val="50000"/>
                  </a:schemeClr>
                </a:solidFill>
                <a:ea typeface="ＭＳ Ｐゴシック" charset="-128"/>
              </a:rPr>
              <a:t>Bawendi</a:t>
            </a:r>
            <a:r>
              <a:rPr lang="en-US" sz="1600" kern="0" dirty="0">
                <a:solidFill>
                  <a:schemeClr val="tx1">
                    <a:lumMod val="50000"/>
                    <a:lumOff val="50000"/>
                  </a:schemeClr>
                </a:solidFill>
                <a:ea typeface="ＭＳ Ｐゴシック" charset="-128"/>
              </a:rPr>
              <a:t>, </a:t>
            </a:r>
            <a:br>
              <a:rPr lang="en-US" sz="1600" kern="0" dirty="0">
                <a:solidFill>
                  <a:schemeClr val="tx1">
                    <a:lumMod val="50000"/>
                    <a:lumOff val="50000"/>
                  </a:schemeClr>
                </a:solidFill>
                <a:ea typeface="ＭＳ Ｐゴシック" charset="-128"/>
              </a:rPr>
            </a:br>
            <a:r>
              <a:rPr lang="en-US" sz="1600" kern="0" dirty="0">
                <a:solidFill>
                  <a:schemeClr val="tx1">
                    <a:lumMod val="50000"/>
                    <a:lumOff val="50000"/>
                  </a:schemeClr>
                </a:solidFill>
                <a:ea typeface="ＭＳ Ｐゴシック" charset="-128"/>
              </a:rPr>
              <a:t>MIT Chemistry</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6858000"/>
          </a:xfrm>
          <a:prstGeom prst="rect">
            <a:avLst/>
          </a:prstGeom>
          <a:gradFill flip="none" rotWithShape="1">
            <a:gsLst>
              <a:gs pos="0">
                <a:schemeClr val="bg2">
                  <a:lumMod val="65000"/>
                  <a:lumOff val="35000"/>
                  <a:shade val="30000"/>
                  <a:satMod val="115000"/>
                </a:schemeClr>
              </a:gs>
              <a:gs pos="50000">
                <a:schemeClr val="bg2">
                  <a:lumMod val="65000"/>
                  <a:lumOff val="35000"/>
                  <a:shade val="67500"/>
                  <a:satMod val="115000"/>
                </a:schemeClr>
              </a:gs>
              <a:gs pos="100000">
                <a:schemeClr val="bg2">
                  <a:lumMod val="65000"/>
                  <a:lumOff val="3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solidFill>
                <a:srgbClr val="FFFF00">
                  <a:lumMod val="20000"/>
                  <a:lumOff val="80000"/>
                </a:srgbClr>
              </a:solidFill>
            </a:endParaRPr>
          </a:p>
        </p:txBody>
      </p:sp>
      <p:sp>
        <p:nvSpPr>
          <p:cNvPr id="18437" name="Rectangle 4"/>
          <p:cNvSpPr>
            <a:spLocks noChangeArrowheads="1"/>
          </p:cNvSpPr>
          <p:nvPr/>
        </p:nvSpPr>
        <p:spPr bwMode="auto">
          <a:xfrm>
            <a:off x="955675" y="3905250"/>
            <a:ext cx="7807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7200">
                <a:solidFill>
                  <a:srgbClr val="A6A6A6"/>
                </a:solidFill>
                <a:latin typeface="Calibri" pitchFamily="34" charset="0"/>
              </a:rPr>
              <a:t>After </a:t>
            </a:r>
            <a:r>
              <a:rPr lang="en-US" sz="7200">
                <a:solidFill>
                  <a:srgbClr val="FFFFCC"/>
                </a:solidFill>
                <a:latin typeface="Calibri" pitchFamily="34" charset="0"/>
              </a:rPr>
              <a:t>X</a:t>
            </a:r>
            <a:r>
              <a:rPr lang="en-US" sz="7200">
                <a:solidFill>
                  <a:srgbClr val="A6A6A6"/>
                </a:solidFill>
                <a:latin typeface="Calibri" pitchFamily="34" charset="0"/>
              </a:rPr>
              <a:t>, what is ne</a:t>
            </a:r>
            <a:r>
              <a:rPr lang="en-US" sz="7200">
                <a:solidFill>
                  <a:srgbClr val="FFFFCC"/>
                </a:solidFill>
                <a:latin typeface="Calibri" pitchFamily="34" charset="0"/>
              </a:rPr>
              <a:t>X</a:t>
            </a:r>
            <a:r>
              <a:rPr lang="en-US" sz="7200">
                <a:solidFill>
                  <a:srgbClr val="A6A6A6"/>
                </a:solidFill>
                <a:latin typeface="Calibri" pitchFamily="34" charset="0"/>
              </a:rPr>
              <a:t>t</a:t>
            </a:r>
            <a:endParaRPr lang="en-US" sz="3200">
              <a:solidFill>
                <a:srgbClr val="A6A6A6"/>
              </a:solidFill>
              <a:latin typeface="Calibri" pitchFamily="34" charset="0"/>
            </a:endParaRPr>
          </a:p>
        </p:txBody>
      </p:sp>
      <p:sp>
        <p:nvSpPr>
          <p:cNvPr id="18438" name="Rectangle 18"/>
          <p:cNvSpPr>
            <a:spLocks noChangeArrowheads="1"/>
          </p:cNvSpPr>
          <p:nvPr/>
        </p:nvSpPr>
        <p:spPr bwMode="auto">
          <a:xfrm>
            <a:off x="1981200" y="990600"/>
            <a:ext cx="589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sz="7200">
                <a:solidFill>
                  <a:srgbClr val="A6A6A6"/>
                </a:solidFill>
                <a:latin typeface="Calibri" pitchFamily="34" charset="0"/>
              </a:rPr>
              <a:t>How to Invent?</a:t>
            </a:r>
            <a:endParaRPr lang="en-US" sz="3200">
              <a:solidFill>
                <a:srgbClr val="A6A6A6"/>
              </a:solidFill>
              <a:latin typeface="Calibri" pitchFamily="34" charset="0"/>
            </a:endParaRPr>
          </a:p>
        </p:txBody>
      </p:sp>
      <p:sp>
        <p:nvSpPr>
          <p:cNvPr id="18439" name="TextBox 21"/>
          <p:cNvSpPr txBox="1">
            <a:spLocks noChangeArrowheads="1"/>
          </p:cNvSpPr>
          <p:nvPr/>
        </p:nvSpPr>
        <p:spPr bwMode="auto">
          <a:xfrm>
            <a:off x="5029200" y="6477000"/>
            <a:ext cx="396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sz="1800">
                <a:solidFill>
                  <a:srgbClr val="BFBFBF"/>
                </a:solidFill>
                <a:latin typeface="Arial" pitchFamily="34" charset="0"/>
              </a:rPr>
              <a:t>Ramesh Raskar, MIT Media Lab</a:t>
            </a:r>
          </a:p>
        </p:txBody>
      </p:sp>
      <p:sp>
        <p:nvSpPr>
          <p:cNvPr id="18440" name="Rectangle 5"/>
          <p:cNvSpPr>
            <a:spLocks noChangeArrowheads="1"/>
          </p:cNvSpPr>
          <p:nvPr/>
        </p:nvSpPr>
        <p:spPr bwMode="auto">
          <a:xfrm>
            <a:off x="2286000" y="5943600"/>
            <a:ext cx="685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FFFFFF"/>
                </a:solidFill>
                <a:ea typeface="+mn-ea"/>
              </a:rPr>
              <a:t>Full Presentation at </a:t>
            </a:r>
          </a:p>
          <a:p>
            <a:r>
              <a:rPr lang="en-US" sz="1600">
                <a:solidFill>
                  <a:srgbClr val="FFFFFF"/>
                </a:solidFill>
                <a:ea typeface="+mn-ea"/>
              </a:rPr>
              <a:t>http://www.slideshare.net/cameraculture/raskar-ideahexagonapr2010</a:t>
            </a:r>
          </a:p>
        </p:txBody>
      </p:sp>
    </p:spTree>
    <p:extLst>
      <p:ext uri="{BB962C8B-B14F-4D97-AF65-F5344CB8AC3E}">
        <p14:creationId xmlns:p14="http://schemas.microsoft.com/office/powerpoint/2010/main" val="11657699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6858000"/>
          </a:xfrm>
          <a:prstGeom prst="rect">
            <a:avLst/>
          </a:prstGeom>
          <a:gradFill flip="none" rotWithShape="1">
            <a:gsLst>
              <a:gs pos="0">
                <a:schemeClr val="bg2">
                  <a:lumMod val="65000"/>
                  <a:lumOff val="35000"/>
                  <a:shade val="30000"/>
                  <a:satMod val="115000"/>
                </a:schemeClr>
              </a:gs>
              <a:gs pos="50000">
                <a:schemeClr val="bg2">
                  <a:lumMod val="65000"/>
                  <a:lumOff val="35000"/>
                  <a:shade val="67500"/>
                  <a:satMod val="115000"/>
                </a:schemeClr>
              </a:gs>
              <a:gs pos="100000">
                <a:schemeClr val="bg2">
                  <a:lumMod val="65000"/>
                  <a:lumOff val="3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00">
                  <a:lumMod val="20000"/>
                  <a:lumOff val="80000"/>
                </a:srgbClr>
              </a:solidFill>
            </a:endParaRPr>
          </a:p>
        </p:txBody>
      </p:sp>
      <p:sp>
        <p:nvSpPr>
          <p:cNvPr id="4" name="Hexagon 3"/>
          <p:cNvSpPr/>
          <p:nvPr/>
        </p:nvSpPr>
        <p:spPr>
          <a:xfrm>
            <a:off x="2238375" y="1400175"/>
            <a:ext cx="4508500" cy="3886200"/>
          </a:xfrm>
          <a:prstGeom prst="hexagon">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solidFill>
                <a:srgbClr val="FFFF00">
                  <a:lumMod val="20000"/>
                  <a:lumOff val="80000"/>
                </a:srgbClr>
              </a:solidFill>
            </a:endParaRPr>
          </a:p>
        </p:txBody>
      </p:sp>
      <p:cxnSp>
        <p:nvCxnSpPr>
          <p:cNvPr id="7" name="Straight Connector 6"/>
          <p:cNvCxnSpPr>
            <a:stCxn id="4" idx="2"/>
            <a:endCxn id="4" idx="2"/>
          </p:cNvCxnSpPr>
          <p:nvPr/>
        </p:nvCxnSpPr>
        <p:spPr>
          <a:xfrm rot="16200000" flipH="1">
            <a:off x="2549525" y="2060575"/>
            <a:ext cx="3886200" cy="2565400"/>
          </a:xfrm>
          <a:prstGeom prst="line">
            <a:avLst/>
          </a:prstGeom>
          <a:ln>
            <a:solidFill>
              <a:schemeClr val="bg2">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4" idx="2"/>
            <a:endCxn id="4" idx="2"/>
          </p:cNvCxnSpPr>
          <p:nvPr/>
        </p:nvCxnSpPr>
        <p:spPr>
          <a:xfrm rot="16200000" flipH="1" flipV="1">
            <a:off x="2549525" y="2060575"/>
            <a:ext cx="3886200" cy="2565400"/>
          </a:xfrm>
          <a:prstGeom prst="line">
            <a:avLst/>
          </a:prstGeom>
          <a:ln>
            <a:solidFill>
              <a:schemeClr val="bg2">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464" name="Rectangle 9"/>
          <p:cNvSpPr>
            <a:spLocks noChangeArrowheads="1"/>
          </p:cNvSpPr>
          <p:nvPr/>
        </p:nvSpPr>
        <p:spPr bwMode="auto">
          <a:xfrm>
            <a:off x="6450013" y="2771775"/>
            <a:ext cx="9032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6600">
                <a:solidFill>
                  <a:srgbClr val="FFFFCC"/>
                </a:solidFill>
                <a:latin typeface="Calibri" pitchFamily="34" charset="0"/>
              </a:rPr>
              <a:t>X</a:t>
            </a:r>
            <a:r>
              <a:rPr lang="en-US" sz="6600" baseline="30000">
                <a:solidFill>
                  <a:srgbClr val="FFFFCC"/>
                </a:solidFill>
                <a:latin typeface="Calibri" pitchFamily="34" charset="0"/>
              </a:rPr>
              <a:t>d</a:t>
            </a:r>
            <a:endParaRPr lang="en-US" sz="2800" baseline="30000">
              <a:solidFill>
                <a:srgbClr val="FFFFCC"/>
              </a:solidFill>
              <a:latin typeface="Calibri" pitchFamily="34" charset="0"/>
            </a:endParaRPr>
          </a:p>
        </p:txBody>
      </p:sp>
      <p:sp>
        <p:nvSpPr>
          <p:cNvPr id="19465" name="Rectangle 10"/>
          <p:cNvSpPr>
            <a:spLocks noChangeArrowheads="1"/>
          </p:cNvSpPr>
          <p:nvPr/>
        </p:nvSpPr>
        <p:spPr bwMode="auto">
          <a:xfrm>
            <a:off x="2901950" y="4695825"/>
            <a:ext cx="1473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6600">
                <a:solidFill>
                  <a:srgbClr val="FFFFCC"/>
                </a:solidFill>
                <a:latin typeface="Calibri" pitchFamily="34" charset="0"/>
              </a:rPr>
              <a:t>X++</a:t>
            </a:r>
            <a:endParaRPr lang="en-US" sz="2800" baseline="30000">
              <a:solidFill>
                <a:srgbClr val="FFFFCC"/>
              </a:solidFill>
              <a:latin typeface="Calibri" pitchFamily="34" charset="0"/>
            </a:endParaRPr>
          </a:p>
        </p:txBody>
      </p:sp>
      <p:sp>
        <p:nvSpPr>
          <p:cNvPr id="19466" name="Rectangle 11"/>
          <p:cNvSpPr>
            <a:spLocks noChangeArrowheads="1"/>
          </p:cNvSpPr>
          <p:nvPr/>
        </p:nvSpPr>
        <p:spPr bwMode="auto">
          <a:xfrm>
            <a:off x="2911475" y="841375"/>
            <a:ext cx="6238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6600">
                <a:solidFill>
                  <a:srgbClr val="FFFFCC"/>
                </a:solidFill>
                <a:latin typeface="Calibri" pitchFamily="34" charset="0"/>
              </a:rPr>
              <a:t>X</a:t>
            </a:r>
            <a:endParaRPr lang="en-US" sz="2800" baseline="30000">
              <a:solidFill>
                <a:srgbClr val="FFFFCC"/>
              </a:solidFill>
              <a:latin typeface="Calibri" pitchFamily="34" charset="0"/>
            </a:endParaRPr>
          </a:p>
        </p:txBody>
      </p:sp>
      <p:sp>
        <p:nvSpPr>
          <p:cNvPr id="19467" name="Rectangle 12"/>
          <p:cNvSpPr>
            <a:spLocks noChangeArrowheads="1"/>
          </p:cNvSpPr>
          <p:nvPr/>
        </p:nvSpPr>
        <p:spPr bwMode="auto">
          <a:xfrm>
            <a:off x="5497513" y="838200"/>
            <a:ext cx="14573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6600">
                <a:solidFill>
                  <a:srgbClr val="FFFFCC"/>
                </a:solidFill>
                <a:latin typeface="Calibri" pitchFamily="34" charset="0"/>
              </a:rPr>
              <a:t>X+Y</a:t>
            </a:r>
            <a:endParaRPr lang="en-US" sz="2800" baseline="30000">
              <a:solidFill>
                <a:srgbClr val="FFFFCC"/>
              </a:solidFill>
              <a:latin typeface="Calibri" pitchFamily="34" charset="0"/>
            </a:endParaRPr>
          </a:p>
        </p:txBody>
      </p:sp>
      <p:sp>
        <p:nvSpPr>
          <p:cNvPr id="19468" name="Rectangle 13"/>
          <p:cNvSpPr>
            <a:spLocks noChangeArrowheads="1"/>
          </p:cNvSpPr>
          <p:nvPr/>
        </p:nvSpPr>
        <p:spPr bwMode="auto">
          <a:xfrm>
            <a:off x="1905000" y="2816225"/>
            <a:ext cx="6238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6600">
                <a:solidFill>
                  <a:srgbClr val="FFFFCC"/>
                </a:solidFill>
                <a:latin typeface="Calibri" pitchFamily="34" charset="0"/>
              </a:rPr>
              <a:t>X</a:t>
            </a:r>
            <a:endParaRPr lang="en-US" sz="2800" baseline="30000">
              <a:solidFill>
                <a:srgbClr val="FFFFCC"/>
              </a:solidFill>
              <a:latin typeface="Calibri" pitchFamily="34" charset="0"/>
            </a:endParaRPr>
          </a:p>
        </p:txBody>
      </p:sp>
      <p:sp>
        <p:nvSpPr>
          <p:cNvPr id="19469" name="Rectangle 14"/>
          <p:cNvSpPr>
            <a:spLocks noChangeArrowheads="1"/>
          </p:cNvSpPr>
          <p:nvPr/>
        </p:nvSpPr>
        <p:spPr bwMode="auto">
          <a:xfrm>
            <a:off x="5462588" y="4740275"/>
            <a:ext cx="6238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6600">
                <a:solidFill>
                  <a:srgbClr val="FFFFCC"/>
                </a:solidFill>
                <a:latin typeface="Calibri" pitchFamily="34" charset="0"/>
              </a:rPr>
              <a:t>X</a:t>
            </a:r>
            <a:endParaRPr lang="en-US" sz="2800" baseline="30000">
              <a:solidFill>
                <a:srgbClr val="FFFFCC"/>
              </a:solidFill>
              <a:latin typeface="Calibri" pitchFamily="34" charset="0"/>
            </a:endParaRPr>
          </a:p>
        </p:txBody>
      </p:sp>
      <p:cxnSp>
        <p:nvCxnSpPr>
          <p:cNvPr id="17" name="Straight Connector 16"/>
          <p:cNvCxnSpPr/>
          <p:nvPr/>
        </p:nvCxnSpPr>
        <p:spPr>
          <a:xfrm>
            <a:off x="2009775" y="3000375"/>
            <a:ext cx="304800" cy="1588"/>
          </a:xfrm>
          <a:prstGeom prst="line">
            <a:avLst/>
          </a:prstGeom>
          <a:ln w="762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9471" name="Rectangle 4"/>
          <p:cNvSpPr>
            <a:spLocks noChangeArrowheads="1"/>
          </p:cNvSpPr>
          <p:nvPr/>
        </p:nvSpPr>
        <p:spPr bwMode="auto">
          <a:xfrm>
            <a:off x="3228975" y="2755900"/>
            <a:ext cx="190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7200">
                <a:solidFill>
                  <a:srgbClr val="A6A6A6"/>
                </a:solidFill>
                <a:latin typeface="Calibri" pitchFamily="34" charset="0"/>
              </a:rPr>
              <a:t>ne</a:t>
            </a:r>
            <a:r>
              <a:rPr lang="en-US" sz="7200">
                <a:solidFill>
                  <a:srgbClr val="FFFFCC"/>
                </a:solidFill>
                <a:latin typeface="Calibri" pitchFamily="34" charset="0"/>
              </a:rPr>
              <a:t>X</a:t>
            </a:r>
            <a:r>
              <a:rPr lang="en-US" sz="7200">
                <a:solidFill>
                  <a:srgbClr val="A6A6A6"/>
                </a:solidFill>
                <a:latin typeface="Calibri" pitchFamily="34" charset="0"/>
              </a:rPr>
              <a:t>t</a:t>
            </a:r>
            <a:endParaRPr lang="en-US" sz="3200">
              <a:solidFill>
                <a:srgbClr val="A6A6A6"/>
              </a:solidFill>
              <a:latin typeface="Calibri" pitchFamily="34" charset="0"/>
            </a:endParaRPr>
          </a:p>
        </p:txBody>
      </p:sp>
      <p:cxnSp>
        <p:nvCxnSpPr>
          <p:cNvPr id="20" name="Straight Arrow Connector 19"/>
          <p:cNvCxnSpPr/>
          <p:nvPr/>
        </p:nvCxnSpPr>
        <p:spPr>
          <a:xfrm rot="5400000">
            <a:off x="5834857" y="5299869"/>
            <a:ext cx="533400" cy="1587"/>
          </a:xfrm>
          <a:prstGeom prst="straightConnector1">
            <a:avLst/>
          </a:prstGeom>
          <a:ln w="38100">
            <a:solidFill>
              <a:schemeClr val="tx2">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3244057" y="1389856"/>
            <a:ext cx="533400" cy="1587"/>
          </a:xfrm>
          <a:prstGeom prst="straightConnector1">
            <a:avLst/>
          </a:prstGeom>
          <a:ln w="38100">
            <a:solidFill>
              <a:schemeClr val="tx2">
                <a:lumMod val="20000"/>
                <a:lumOff val="8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9474" name="TextBox 15"/>
          <p:cNvSpPr txBox="1">
            <a:spLocks noChangeArrowheads="1"/>
          </p:cNvSpPr>
          <p:nvPr/>
        </p:nvSpPr>
        <p:spPr bwMode="auto">
          <a:xfrm>
            <a:off x="5181600" y="0"/>
            <a:ext cx="396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sz="1800">
                <a:solidFill>
                  <a:srgbClr val="BFBFBF"/>
                </a:solidFill>
                <a:latin typeface="Arial" pitchFamily="34" charset="0"/>
              </a:rPr>
              <a:t>Ramesh Raskar, http://raskar.info</a:t>
            </a:r>
          </a:p>
        </p:txBody>
      </p:sp>
      <p:sp>
        <p:nvSpPr>
          <p:cNvPr id="19475" name="Rectangle 18"/>
          <p:cNvSpPr>
            <a:spLocks noChangeArrowheads="1"/>
          </p:cNvSpPr>
          <p:nvPr/>
        </p:nvSpPr>
        <p:spPr bwMode="auto">
          <a:xfrm>
            <a:off x="2286000" y="6197600"/>
            <a:ext cx="685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FFFFFF"/>
                </a:solidFill>
                <a:ea typeface="+mn-ea"/>
              </a:rPr>
              <a:t>Full Presentation at </a:t>
            </a:r>
          </a:p>
          <a:p>
            <a:r>
              <a:rPr lang="en-US" sz="1600">
                <a:solidFill>
                  <a:srgbClr val="FFFFFF"/>
                </a:solidFill>
                <a:ea typeface="+mn-ea"/>
              </a:rPr>
              <a:t>http://www.slideshare.net/cameraculture/raskar-ideahexagonapr2010</a:t>
            </a:r>
          </a:p>
        </p:txBody>
      </p:sp>
    </p:spTree>
    <p:extLst>
      <p:ext uri="{BB962C8B-B14F-4D97-AF65-F5344CB8AC3E}">
        <p14:creationId xmlns:p14="http://schemas.microsoft.com/office/powerpoint/2010/main" val="20253083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76200"/>
            <a:ext cx="8229600" cy="1143000"/>
          </a:xfrm>
        </p:spPr>
        <p:txBody>
          <a:bodyPr/>
          <a:lstStyle/>
          <a:p>
            <a:r>
              <a:rPr lang="en-US" smtClean="0"/>
              <a:t>Heilmeier's Questions</a:t>
            </a:r>
          </a:p>
        </p:txBody>
      </p:sp>
      <p:sp>
        <p:nvSpPr>
          <p:cNvPr id="20483" name="Content Placeholder 2"/>
          <p:cNvSpPr>
            <a:spLocks noGrp="1"/>
          </p:cNvSpPr>
          <p:nvPr>
            <p:ph idx="1"/>
          </p:nvPr>
        </p:nvSpPr>
        <p:spPr>
          <a:xfrm>
            <a:off x="457200" y="1143000"/>
            <a:ext cx="8229600" cy="4525963"/>
          </a:xfrm>
        </p:spPr>
        <p:txBody>
          <a:bodyPr/>
          <a:lstStyle/>
          <a:p>
            <a:r>
              <a:rPr lang="en-US" sz="2000" smtClean="0"/>
              <a:t>What</a:t>
            </a:r>
          </a:p>
          <a:p>
            <a:pPr lvl="1"/>
            <a:r>
              <a:rPr lang="en-US" sz="1600" smtClean="0"/>
              <a:t>What are you trying to do? Articulate your objectives using absolutely no jargon.</a:t>
            </a:r>
          </a:p>
          <a:p>
            <a:r>
              <a:rPr lang="en-US" sz="2000" smtClean="0"/>
              <a:t>Related work</a:t>
            </a:r>
          </a:p>
          <a:p>
            <a:pPr lvl="1"/>
            <a:r>
              <a:rPr lang="en-US" sz="1600" smtClean="0"/>
              <a:t>How is it done today, and what are the limits of current practice?</a:t>
            </a:r>
          </a:p>
          <a:p>
            <a:r>
              <a:rPr lang="en-US" sz="2000" smtClean="0"/>
              <a:t>Contribution</a:t>
            </a:r>
          </a:p>
          <a:p>
            <a:pPr lvl="1"/>
            <a:r>
              <a:rPr lang="en-US" sz="1600" smtClean="0"/>
              <a:t>What's new in your approach and why do you think it will be successful?</a:t>
            </a:r>
          </a:p>
          <a:p>
            <a:r>
              <a:rPr lang="en-US" sz="2000" smtClean="0"/>
              <a:t>Motivation</a:t>
            </a:r>
          </a:p>
          <a:p>
            <a:pPr lvl="1"/>
            <a:r>
              <a:rPr lang="en-US" sz="1600" smtClean="0"/>
              <a:t>Who cares?</a:t>
            </a:r>
          </a:p>
          <a:p>
            <a:pPr lvl="1"/>
            <a:r>
              <a:rPr lang="en-US" sz="1600" smtClean="0"/>
              <a:t>If you're successful, what difference will it make?</a:t>
            </a:r>
          </a:p>
          <a:p>
            <a:r>
              <a:rPr lang="en-US" sz="2000" smtClean="0"/>
              <a:t>Challenges</a:t>
            </a:r>
          </a:p>
          <a:p>
            <a:pPr lvl="1"/>
            <a:r>
              <a:rPr lang="en-US" sz="1600" smtClean="0"/>
              <a:t>What are the risks and the payoffs?</a:t>
            </a:r>
          </a:p>
          <a:p>
            <a:pPr lvl="1"/>
            <a:r>
              <a:rPr lang="en-US" sz="1600" smtClean="0"/>
              <a:t>How much will it cost?</a:t>
            </a:r>
          </a:p>
          <a:p>
            <a:pPr lvl="1"/>
            <a:r>
              <a:rPr lang="en-US" sz="1600" smtClean="0"/>
              <a:t>How long will it take?</a:t>
            </a:r>
          </a:p>
          <a:p>
            <a:r>
              <a:rPr lang="en-US" sz="2000" smtClean="0"/>
              <a:t>Evaluation</a:t>
            </a:r>
          </a:p>
          <a:p>
            <a:pPr lvl="1"/>
            <a:r>
              <a:rPr lang="en-US" sz="1600" smtClean="0"/>
              <a:t>What are the midterm and final "exams" to check for success?</a:t>
            </a:r>
          </a:p>
          <a:p>
            <a:r>
              <a:rPr lang="en-US" sz="2000" smtClean="0">
                <a:solidFill>
                  <a:srgbClr val="C00000"/>
                </a:solidFill>
              </a:rPr>
              <a:t>Why now? (why not before, what’s new that makes possible)</a:t>
            </a:r>
          </a:p>
          <a:p>
            <a:r>
              <a:rPr lang="en-US" sz="2000" smtClean="0">
                <a:solidFill>
                  <a:srgbClr val="C00000"/>
                </a:solidFill>
              </a:rPr>
              <a:t>Why us? (wrong answers: I am smart, I can work harder than others) </a:t>
            </a:r>
          </a:p>
          <a:p>
            <a:endParaRPr lang="en-US" sz="2000" smtClean="0"/>
          </a:p>
          <a:p>
            <a:endParaRPr lang="en-US" sz="2000" smtClean="0"/>
          </a:p>
        </p:txBody>
      </p:sp>
      <p:sp>
        <p:nvSpPr>
          <p:cNvPr id="20484" name="Rectangle 3"/>
          <p:cNvSpPr>
            <a:spLocks noChangeArrowheads="1"/>
          </p:cNvSpPr>
          <p:nvPr/>
        </p:nvSpPr>
        <p:spPr bwMode="auto">
          <a:xfrm>
            <a:off x="2209800" y="685800"/>
            <a:ext cx="4876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100">
                <a:solidFill>
                  <a:srgbClr val="000000"/>
                </a:solidFill>
                <a:latin typeface="Calibri" pitchFamily="34" charset="0"/>
                <a:ea typeface="+mn-ea"/>
              </a:rPr>
              <a:t>http://en.wikipedia.org/wiki/George_H._Heilmeier#Heilmeier.27s_Catechism</a:t>
            </a:r>
            <a:endParaRPr lang="en-US">
              <a:solidFill>
                <a:prstClr val="black"/>
              </a:solidFill>
              <a:ea typeface="+mn-ea"/>
            </a:endParaRPr>
          </a:p>
        </p:txBody>
      </p:sp>
    </p:spTree>
    <p:extLst>
      <p:ext uri="{BB962C8B-B14F-4D97-AF65-F5344CB8AC3E}">
        <p14:creationId xmlns:p14="http://schemas.microsoft.com/office/powerpoint/2010/main" val="27601256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76200"/>
            <a:ext cx="8229600" cy="1143000"/>
          </a:xfrm>
        </p:spPr>
        <p:txBody>
          <a:bodyPr/>
          <a:lstStyle/>
          <a:p>
            <a:r>
              <a:rPr lang="en-US" dirty="0" smtClean="0"/>
              <a:t>Great </a:t>
            </a:r>
            <a:r>
              <a:rPr lang="en-US" dirty="0" smtClean="0"/>
              <a:t>Research</a:t>
            </a:r>
            <a:r>
              <a:rPr lang="en-US" dirty="0" smtClean="0"/>
              <a:t>: Strive for Five</a:t>
            </a:r>
          </a:p>
        </p:txBody>
      </p:sp>
      <p:sp>
        <p:nvSpPr>
          <p:cNvPr id="3" name="Content Placeholder 2"/>
          <p:cNvSpPr>
            <a:spLocks noGrp="1"/>
          </p:cNvSpPr>
          <p:nvPr>
            <p:ph idx="1"/>
          </p:nvPr>
        </p:nvSpPr>
        <p:spPr>
          <a:xfrm>
            <a:off x="0" y="1341437"/>
            <a:ext cx="9144000" cy="4525963"/>
          </a:xfrm>
        </p:spPr>
        <p:txBody>
          <a:bodyPr/>
          <a:lstStyle/>
          <a:p>
            <a:pPr marL="457200" indent="-457200">
              <a:buFont typeface="+mj-lt"/>
              <a:buAutoNum type="arabicPeriod"/>
              <a:defRPr/>
            </a:pPr>
            <a:r>
              <a:rPr lang="en-US" sz="2400" dirty="0" smtClean="0"/>
              <a:t>Before Five teams</a:t>
            </a:r>
          </a:p>
          <a:p>
            <a:pPr marL="914400" lvl="1" indent="-457200">
              <a:buFont typeface="Arial" pitchFamily="34" charset="0"/>
              <a:buNone/>
              <a:defRPr/>
            </a:pPr>
            <a:r>
              <a:rPr lang="en-US" sz="2000" dirty="0" smtClean="0"/>
              <a:t>	Be first,  often let others do details</a:t>
            </a:r>
          </a:p>
          <a:p>
            <a:pPr marL="457200" indent="-457200">
              <a:buFont typeface="+mj-lt"/>
              <a:buAutoNum type="arabicPeriod"/>
              <a:defRPr/>
            </a:pPr>
            <a:r>
              <a:rPr lang="en-US" sz="2400" dirty="0" smtClean="0"/>
              <a:t>Beyond Five years</a:t>
            </a:r>
          </a:p>
          <a:p>
            <a:pPr marL="914400" lvl="1" indent="-457200">
              <a:buFont typeface="Arial" pitchFamily="34" charset="0"/>
              <a:buNone/>
              <a:defRPr/>
            </a:pPr>
            <a:r>
              <a:rPr lang="en-US" sz="2000" dirty="0" smtClean="0"/>
              <a:t>	What no one is thinking about</a:t>
            </a:r>
          </a:p>
          <a:p>
            <a:pPr marL="457200" indent="-457200">
              <a:buFont typeface="+mj-lt"/>
              <a:buAutoNum type="arabicPeriod"/>
              <a:defRPr/>
            </a:pPr>
            <a:r>
              <a:rPr lang="en-US" sz="2400" dirty="0" smtClean="0"/>
              <a:t>Within Five layers of ‘Human’ Impact</a:t>
            </a:r>
          </a:p>
          <a:p>
            <a:pPr marL="914400" lvl="1" indent="-457200">
              <a:buFont typeface="Arial" pitchFamily="34" charset="0"/>
              <a:buNone/>
              <a:defRPr/>
            </a:pPr>
            <a:r>
              <a:rPr lang="en-US" sz="2000" dirty="0" smtClean="0"/>
              <a:t>	Relevance</a:t>
            </a:r>
          </a:p>
          <a:p>
            <a:pPr marL="457200" indent="-457200">
              <a:buFont typeface="+mj-lt"/>
              <a:buAutoNum type="arabicPeriod"/>
              <a:defRPr/>
            </a:pPr>
            <a:r>
              <a:rPr lang="en-US" sz="2400" dirty="0" smtClean="0"/>
              <a:t>Beyond Five minutes of description</a:t>
            </a:r>
          </a:p>
          <a:p>
            <a:pPr marL="914400" lvl="1" indent="-457200">
              <a:buFont typeface="Arial" pitchFamily="34" charset="0"/>
              <a:buNone/>
              <a:defRPr/>
            </a:pPr>
            <a:r>
              <a:rPr lang="en-US" sz="2000" dirty="0" smtClean="0"/>
              <a:t>	Deep, iterative, participatory</a:t>
            </a:r>
          </a:p>
          <a:p>
            <a:pPr marL="457200" indent="-457200">
              <a:buFont typeface="+mj-lt"/>
              <a:buAutoNum type="arabicPeriod"/>
              <a:defRPr/>
            </a:pPr>
            <a:r>
              <a:rPr lang="en-US" sz="2400" dirty="0" smtClean="0"/>
              <a:t>Fusing Five+ Expertise</a:t>
            </a:r>
          </a:p>
          <a:p>
            <a:pPr lvl="1">
              <a:buFont typeface="Arial" pitchFamily="34" charset="0"/>
              <a:buNone/>
              <a:defRPr/>
            </a:pPr>
            <a:r>
              <a:rPr lang="en-US" sz="2000" dirty="0" smtClean="0"/>
              <a:t>	Multi-disciplinary, proactive</a:t>
            </a:r>
          </a:p>
          <a:p>
            <a:pPr marL="0" indent="0">
              <a:buNone/>
              <a:defRPr/>
            </a:pPr>
            <a:endParaRPr lang="en-US" sz="2400" dirty="0" smtClean="0"/>
          </a:p>
          <a:p>
            <a:pPr>
              <a:buFont typeface="Arial" pitchFamily="34" charset="0"/>
              <a:buNone/>
              <a:defRPr/>
            </a:pPr>
            <a:endParaRPr lang="en-US" sz="2400" dirty="0" smtClean="0"/>
          </a:p>
          <a:p>
            <a:pPr>
              <a:defRPr/>
            </a:pPr>
            <a:endParaRPr lang="en-US" sz="2400" dirty="0" smtClean="0"/>
          </a:p>
          <a:p>
            <a:pPr>
              <a:defRPr/>
            </a:pPr>
            <a:endParaRPr lang="en-US" sz="2400" dirty="0"/>
          </a:p>
        </p:txBody>
      </p:sp>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371600"/>
            <a:ext cx="28575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4632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Footer Placeholder 4"/>
          <p:cNvSpPr>
            <a:spLocks noGrp="1"/>
          </p:cNvSpPr>
          <p:nvPr>
            <p:ph type="ftr" sz="quarter" idx="11"/>
          </p:nvPr>
        </p:nvSpPr>
        <p:spPr>
          <a:noFill/>
        </p:spPr>
        <p:txBody>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900">
                <a:solidFill>
                  <a:srgbClr val="000000"/>
                </a:solidFill>
              </a:rPr>
              <a:t>MAS.533 Imaging Ventures ~ Ramesh Raskar &amp; Joost Bonsen © Spring 2010 ~ Tue 6-8pm ~ http://imagingventures.media.mit.edu/ </a:t>
            </a:r>
          </a:p>
        </p:txBody>
      </p:sp>
      <p:sp>
        <p:nvSpPr>
          <p:cNvPr id="216067" name="AutoShape 2"/>
          <p:cNvSpPr>
            <a:spLocks noChangeArrowheads="1"/>
          </p:cNvSpPr>
          <p:nvPr/>
        </p:nvSpPr>
        <p:spPr bwMode="auto">
          <a:xfrm>
            <a:off x="8839200" y="1676400"/>
            <a:ext cx="304800" cy="228600"/>
          </a:xfrm>
          <a:prstGeom prst="rightArrow">
            <a:avLst>
              <a:gd name="adj1" fmla="val 50000"/>
              <a:gd name="adj2" fmla="val 33333"/>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216068" name="Line 3"/>
          <p:cNvSpPr>
            <a:spLocks noChangeShapeType="1"/>
          </p:cNvSpPr>
          <p:nvPr/>
        </p:nvSpPr>
        <p:spPr bwMode="auto">
          <a:xfrm>
            <a:off x="2971800" y="2362200"/>
            <a:ext cx="0" cy="457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16069" name="Line 4"/>
          <p:cNvSpPr>
            <a:spLocks noChangeShapeType="1"/>
          </p:cNvSpPr>
          <p:nvPr/>
        </p:nvSpPr>
        <p:spPr bwMode="auto">
          <a:xfrm>
            <a:off x="4419600" y="2362200"/>
            <a:ext cx="0" cy="457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16070" name="Line 5"/>
          <p:cNvSpPr>
            <a:spLocks noChangeShapeType="1"/>
          </p:cNvSpPr>
          <p:nvPr/>
        </p:nvSpPr>
        <p:spPr bwMode="auto">
          <a:xfrm>
            <a:off x="5867400" y="2362200"/>
            <a:ext cx="0" cy="457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16071" name="Line 6"/>
          <p:cNvSpPr>
            <a:spLocks noChangeShapeType="1"/>
          </p:cNvSpPr>
          <p:nvPr/>
        </p:nvSpPr>
        <p:spPr bwMode="auto">
          <a:xfrm>
            <a:off x="7315200" y="2362200"/>
            <a:ext cx="0" cy="457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16072" name="Rectangle 7"/>
          <p:cNvSpPr>
            <a:spLocks noGrp="1" noChangeArrowheads="1"/>
          </p:cNvSpPr>
          <p:nvPr>
            <p:ph type="title"/>
          </p:nvPr>
        </p:nvSpPr>
        <p:spPr>
          <a:xfrm>
            <a:off x="533400" y="0"/>
            <a:ext cx="8229600" cy="1143000"/>
          </a:xfrm>
        </p:spPr>
        <p:txBody>
          <a:bodyPr/>
          <a:lstStyle/>
          <a:p>
            <a:pPr eaLnBrk="1" hangingPunct="1"/>
            <a:r>
              <a:rPr lang="en-US" sz="4200" smtClean="0"/>
              <a:t>The </a:t>
            </a:r>
            <a:r>
              <a:rPr lang="en-US" sz="4200" i="1" smtClean="0"/>
              <a:t>Full</a:t>
            </a:r>
            <a:r>
              <a:rPr lang="en-US" sz="4200" smtClean="0"/>
              <a:t> MIT Innovation Ecology</a:t>
            </a:r>
          </a:p>
        </p:txBody>
      </p:sp>
      <p:grpSp>
        <p:nvGrpSpPr>
          <p:cNvPr id="216073" name="Group 8"/>
          <p:cNvGrpSpPr>
            <a:grpSpLocks/>
          </p:cNvGrpSpPr>
          <p:nvPr/>
        </p:nvGrpSpPr>
        <p:grpSpPr bwMode="auto">
          <a:xfrm>
            <a:off x="1247783" y="1219280"/>
            <a:ext cx="7688263" cy="1069975"/>
            <a:chOff x="768" y="768"/>
            <a:chExt cx="4843" cy="674"/>
          </a:xfrm>
        </p:grpSpPr>
        <p:sp>
          <p:nvSpPr>
            <p:cNvPr id="216095" name="Oval 9"/>
            <p:cNvSpPr>
              <a:spLocks noChangeArrowheads="1"/>
            </p:cNvSpPr>
            <p:nvPr/>
          </p:nvSpPr>
          <p:spPr bwMode="auto">
            <a:xfrm>
              <a:off x="768" y="768"/>
              <a:ext cx="192" cy="67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216096" name="Line 10"/>
            <p:cNvSpPr>
              <a:spLocks noChangeShapeType="1"/>
            </p:cNvSpPr>
            <p:nvPr/>
          </p:nvSpPr>
          <p:spPr bwMode="auto">
            <a:xfrm>
              <a:off x="864" y="768"/>
              <a:ext cx="45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16097" name="Line 11"/>
            <p:cNvSpPr>
              <a:spLocks noChangeShapeType="1"/>
            </p:cNvSpPr>
            <p:nvPr/>
          </p:nvSpPr>
          <p:spPr bwMode="auto">
            <a:xfrm>
              <a:off x="864" y="1440"/>
              <a:ext cx="45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16098" name="Arc 12"/>
            <p:cNvSpPr>
              <a:spLocks/>
            </p:cNvSpPr>
            <p:nvPr/>
          </p:nvSpPr>
          <p:spPr bwMode="auto">
            <a:xfrm rot="2389390">
              <a:off x="1441" y="810"/>
              <a:ext cx="602" cy="625"/>
            </a:xfrm>
            <a:custGeom>
              <a:avLst/>
              <a:gdLst>
                <a:gd name="T0" fmla="*/ 138 w 21122"/>
                <a:gd name="T1" fmla="*/ 0 h 21051"/>
                <a:gd name="T2" fmla="*/ 602 w 21122"/>
                <a:gd name="T3" fmla="*/ 491 h 21051"/>
                <a:gd name="T4" fmla="*/ 0 w 21122"/>
                <a:gd name="T5" fmla="*/ 625 h 21051"/>
                <a:gd name="T6" fmla="*/ 0 60000 65536"/>
                <a:gd name="T7" fmla="*/ 0 60000 65536"/>
                <a:gd name="T8" fmla="*/ 0 60000 65536"/>
              </a:gdLst>
              <a:ahLst/>
              <a:cxnLst>
                <a:cxn ang="T6">
                  <a:pos x="T0" y="T1"/>
                </a:cxn>
                <a:cxn ang="T7">
                  <a:pos x="T2" y="T3"/>
                </a:cxn>
                <a:cxn ang="T8">
                  <a:pos x="T4" y="T5"/>
                </a:cxn>
              </a:cxnLst>
              <a:rect l="0" t="0" r="r" b="b"/>
              <a:pathLst>
                <a:path w="21122" h="21051" fill="none" extrusionOk="0">
                  <a:moveTo>
                    <a:pt x="4840" y="0"/>
                  </a:moveTo>
                  <a:cubicBezTo>
                    <a:pt x="13017" y="1880"/>
                    <a:pt x="19365" y="8325"/>
                    <a:pt x="21121" y="16530"/>
                  </a:cubicBezTo>
                </a:path>
                <a:path w="21122" h="21051" stroke="0" extrusionOk="0">
                  <a:moveTo>
                    <a:pt x="4840" y="0"/>
                  </a:moveTo>
                  <a:cubicBezTo>
                    <a:pt x="13017" y="1880"/>
                    <a:pt x="19365" y="8325"/>
                    <a:pt x="21121" y="16530"/>
                  </a:cubicBezTo>
                  <a:lnTo>
                    <a:pt x="0" y="21051"/>
                  </a:lnTo>
                  <a:lnTo>
                    <a:pt x="484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16099" name="Arc 13"/>
            <p:cNvSpPr>
              <a:spLocks/>
            </p:cNvSpPr>
            <p:nvPr/>
          </p:nvSpPr>
          <p:spPr bwMode="auto">
            <a:xfrm rot="2389390">
              <a:off x="2353" y="814"/>
              <a:ext cx="596" cy="625"/>
            </a:xfrm>
            <a:custGeom>
              <a:avLst/>
              <a:gdLst>
                <a:gd name="T0" fmla="*/ 139 w 20910"/>
                <a:gd name="T1" fmla="*/ 0 h 21045"/>
                <a:gd name="T2" fmla="*/ 596 w 20910"/>
                <a:gd name="T3" fmla="*/ 464 h 21045"/>
                <a:gd name="T4" fmla="*/ 0 w 20910"/>
                <a:gd name="T5" fmla="*/ 625 h 21045"/>
                <a:gd name="T6" fmla="*/ 0 60000 65536"/>
                <a:gd name="T7" fmla="*/ 0 60000 65536"/>
                <a:gd name="T8" fmla="*/ 0 60000 65536"/>
              </a:gdLst>
              <a:ahLst/>
              <a:cxnLst>
                <a:cxn ang="T6">
                  <a:pos x="T0" y="T1"/>
                </a:cxn>
                <a:cxn ang="T7">
                  <a:pos x="T2" y="T3"/>
                </a:cxn>
                <a:cxn ang="T8">
                  <a:pos x="T4" y="T5"/>
                </a:cxn>
              </a:cxnLst>
              <a:rect l="0" t="0" r="r" b="b"/>
              <a:pathLst>
                <a:path w="20910" h="21045" fill="none" extrusionOk="0">
                  <a:moveTo>
                    <a:pt x="4864" y="-1"/>
                  </a:moveTo>
                  <a:cubicBezTo>
                    <a:pt x="12707" y="1812"/>
                    <a:pt x="18891" y="7836"/>
                    <a:pt x="20909" y="15629"/>
                  </a:cubicBezTo>
                </a:path>
                <a:path w="20910" h="21045" stroke="0" extrusionOk="0">
                  <a:moveTo>
                    <a:pt x="4864" y="-1"/>
                  </a:moveTo>
                  <a:cubicBezTo>
                    <a:pt x="12707" y="1812"/>
                    <a:pt x="18891" y="7836"/>
                    <a:pt x="20909" y="15629"/>
                  </a:cubicBezTo>
                  <a:lnTo>
                    <a:pt x="0" y="21045"/>
                  </a:lnTo>
                  <a:lnTo>
                    <a:pt x="4864"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16100" name="Arc 14"/>
            <p:cNvSpPr>
              <a:spLocks/>
            </p:cNvSpPr>
            <p:nvPr/>
          </p:nvSpPr>
          <p:spPr bwMode="auto">
            <a:xfrm rot="2389390">
              <a:off x="3264" y="814"/>
              <a:ext cx="596" cy="628"/>
            </a:xfrm>
            <a:custGeom>
              <a:avLst/>
              <a:gdLst>
                <a:gd name="T0" fmla="*/ 127 w 20885"/>
                <a:gd name="T1" fmla="*/ 0 h 21139"/>
                <a:gd name="T2" fmla="*/ 596 w 20885"/>
                <a:gd name="T3" fmla="*/ 464 h 21139"/>
                <a:gd name="T4" fmla="*/ 0 w 20885"/>
                <a:gd name="T5" fmla="*/ 628 h 21139"/>
                <a:gd name="T6" fmla="*/ 0 60000 65536"/>
                <a:gd name="T7" fmla="*/ 0 60000 65536"/>
                <a:gd name="T8" fmla="*/ 0 60000 65536"/>
              </a:gdLst>
              <a:ahLst/>
              <a:cxnLst>
                <a:cxn ang="T6">
                  <a:pos x="T0" y="T1"/>
                </a:cxn>
                <a:cxn ang="T7">
                  <a:pos x="T2" y="T3"/>
                </a:cxn>
                <a:cxn ang="T8">
                  <a:pos x="T4" y="T5"/>
                </a:cxn>
              </a:cxnLst>
              <a:rect l="0" t="0" r="r" b="b"/>
              <a:pathLst>
                <a:path w="20885" h="21139" fill="none" extrusionOk="0">
                  <a:moveTo>
                    <a:pt x="4439" y="0"/>
                  </a:moveTo>
                  <a:cubicBezTo>
                    <a:pt x="12435" y="1679"/>
                    <a:pt x="18799" y="7726"/>
                    <a:pt x="20884" y="15626"/>
                  </a:cubicBezTo>
                </a:path>
                <a:path w="20885" h="21139" stroke="0" extrusionOk="0">
                  <a:moveTo>
                    <a:pt x="4439" y="0"/>
                  </a:moveTo>
                  <a:cubicBezTo>
                    <a:pt x="12435" y="1679"/>
                    <a:pt x="18799" y="7726"/>
                    <a:pt x="20884" y="15626"/>
                  </a:cubicBezTo>
                  <a:lnTo>
                    <a:pt x="0" y="21139"/>
                  </a:lnTo>
                  <a:lnTo>
                    <a:pt x="4439"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16101" name="Arc 15"/>
            <p:cNvSpPr>
              <a:spLocks/>
            </p:cNvSpPr>
            <p:nvPr/>
          </p:nvSpPr>
          <p:spPr bwMode="auto">
            <a:xfrm rot="2389390">
              <a:off x="4177" y="814"/>
              <a:ext cx="596" cy="626"/>
            </a:xfrm>
            <a:custGeom>
              <a:avLst/>
              <a:gdLst>
                <a:gd name="T0" fmla="*/ 137 w 20933"/>
                <a:gd name="T1" fmla="*/ 0 h 21056"/>
                <a:gd name="T2" fmla="*/ 596 w 20933"/>
                <a:gd name="T3" fmla="*/ 468 h 21056"/>
                <a:gd name="T4" fmla="*/ 0 w 20933"/>
                <a:gd name="T5" fmla="*/ 626 h 21056"/>
                <a:gd name="T6" fmla="*/ 0 60000 65536"/>
                <a:gd name="T7" fmla="*/ 0 60000 65536"/>
                <a:gd name="T8" fmla="*/ 0 60000 65536"/>
              </a:gdLst>
              <a:ahLst/>
              <a:cxnLst>
                <a:cxn ang="T6">
                  <a:pos x="T0" y="T1"/>
                </a:cxn>
                <a:cxn ang="T7">
                  <a:pos x="T2" y="T3"/>
                </a:cxn>
                <a:cxn ang="T8">
                  <a:pos x="T4" y="T5"/>
                </a:cxn>
              </a:cxnLst>
              <a:rect l="0" t="0" r="r" b="b"/>
              <a:pathLst>
                <a:path w="20933" h="21056" fill="none" extrusionOk="0">
                  <a:moveTo>
                    <a:pt x="4816" y="-1"/>
                  </a:moveTo>
                  <a:cubicBezTo>
                    <a:pt x="12712" y="1805"/>
                    <a:pt x="18934" y="7878"/>
                    <a:pt x="20932" y="15728"/>
                  </a:cubicBezTo>
                </a:path>
                <a:path w="20933" h="21056" stroke="0" extrusionOk="0">
                  <a:moveTo>
                    <a:pt x="4816" y="-1"/>
                  </a:moveTo>
                  <a:cubicBezTo>
                    <a:pt x="12712" y="1805"/>
                    <a:pt x="18934" y="7878"/>
                    <a:pt x="20932" y="15728"/>
                  </a:cubicBezTo>
                  <a:lnTo>
                    <a:pt x="0" y="21056"/>
                  </a:lnTo>
                  <a:lnTo>
                    <a:pt x="4816"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16102" name="Arc 16"/>
            <p:cNvSpPr>
              <a:spLocks/>
            </p:cNvSpPr>
            <p:nvPr/>
          </p:nvSpPr>
          <p:spPr bwMode="auto">
            <a:xfrm rot="2389390">
              <a:off x="4992" y="768"/>
              <a:ext cx="619" cy="640"/>
            </a:xfrm>
            <a:custGeom>
              <a:avLst/>
              <a:gdLst>
                <a:gd name="T0" fmla="*/ 179 w 21122"/>
                <a:gd name="T1" fmla="*/ 0 h 20723"/>
                <a:gd name="T2" fmla="*/ 619 w 21122"/>
                <a:gd name="T3" fmla="*/ 500 h 20723"/>
                <a:gd name="T4" fmla="*/ 0 w 21122"/>
                <a:gd name="T5" fmla="*/ 640 h 20723"/>
                <a:gd name="T6" fmla="*/ 0 60000 65536"/>
                <a:gd name="T7" fmla="*/ 0 60000 65536"/>
                <a:gd name="T8" fmla="*/ 0 60000 65536"/>
              </a:gdLst>
              <a:ahLst/>
              <a:cxnLst>
                <a:cxn ang="T6">
                  <a:pos x="T0" y="T1"/>
                </a:cxn>
                <a:cxn ang="T7">
                  <a:pos x="T2" y="T3"/>
                </a:cxn>
                <a:cxn ang="T8">
                  <a:pos x="T4" y="T5"/>
                </a:cxn>
              </a:cxnLst>
              <a:rect l="0" t="0" r="r" b="b"/>
              <a:pathLst>
                <a:path w="21122" h="20723" fill="none" extrusionOk="0">
                  <a:moveTo>
                    <a:pt x="6092" y="0"/>
                  </a:moveTo>
                  <a:cubicBezTo>
                    <a:pt x="13695" y="2235"/>
                    <a:pt x="19463" y="8453"/>
                    <a:pt x="21121" y="16202"/>
                  </a:cubicBezTo>
                </a:path>
                <a:path w="21122" h="20723" stroke="0" extrusionOk="0">
                  <a:moveTo>
                    <a:pt x="6092" y="0"/>
                  </a:moveTo>
                  <a:cubicBezTo>
                    <a:pt x="13695" y="2235"/>
                    <a:pt x="19463" y="8453"/>
                    <a:pt x="21121" y="16202"/>
                  </a:cubicBezTo>
                  <a:lnTo>
                    <a:pt x="0" y="20723"/>
                  </a:lnTo>
                  <a:lnTo>
                    <a:pt x="6092"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16103" name="Text Box 17"/>
            <p:cNvSpPr txBox="1">
              <a:spLocks noChangeArrowheads="1"/>
            </p:cNvSpPr>
            <p:nvPr/>
          </p:nvSpPr>
          <p:spPr bwMode="auto">
            <a:xfrm>
              <a:off x="1056" y="1008"/>
              <a:ext cx="8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200" b="1">
                  <a:solidFill>
                    <a:srgbClr val="000000"/>
                  </a:solidFill>
                  <a:latin typeface="Arial" pitchFamily="34" charset="0"/>
                  <a:cs typeface="Arial" pitchFamily="34" charset="0"/>
                </a:rPr>
                <a:t>Basic+Applied Research</a:t>
              </a:r>
            </a:p>
          </p:txBody>
        </p:sp>
        <p:sp>
          <p:nvSpPr>
            <p:cNvPr id="216104" name="Text Box 18"/>
            <p:cNvSpPr txBox="1">
              <a:spLocks noChangeArrowheads="1"/>
            </p:cNvSpPr>
            <p:nvPr/>
          </p:nvSpPr>
          <p:spPr bwMode="auto">
            <a:xfrm>
              <a:off x="1968" y="960"/>
              <a:ext cx="81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200" b="1">
                  <a:solidFill>
                    <a:srgbClr val="000000"/>
                  </a:solidFill>
                  <a:latin typeface="Arial" pitchFamily="34" charset="0"/>
                  <a:cs typeface="Arial" pitchFamily="34" charset="0"/>
                </a:rPr>
                <a:t>Commercial Promise &amp;  Viability</a:t>
              </a:r>
            </a:p>
          </p:txBody>
        </p:sp>
        <p:sp>
          <p:nvSpPr>
            <p:cNvPr id="216105" name="Text Box 19"/>
            <p:cNvSpPr txBox="1">
              <a:spLocks noChangeArrowheads="1"/>
            </p:cNvSpPr>
            <p:nvPr/>
          </p:nvSpPr>
          <p:spPr bwMode="auto">
            <a:xfrm>
              <a:off x="2880" y="960"/>
              <a:ext cx="8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200" b="1">
                  <a:solidFill>
                    <a:srgbClr val="000000"/>
                  </a:solidFill>
                  <a:latin typeface="Arial" pitchFamily="34" charset="0"/>
                  <a:cs typeface="Arial" pitchFamily="34" charset="0"/>
                </a:rPr>
                <a:t>University</a:t>
              </a:r>
              <a:br>
                <a:rPr lang="en-US" sz="1200" b="1">
                  <a:solidFill>
                    <a:srgbClr val="000000"/>
                  </a:solidFill>
                  <a:latin typeface="Arial" pitchFamily="34" charset="0"/>
                  <a:cs typeface="Arial" pitchFamily="34" charset="0"/>
                </a:rPr>
              </a:br>
              <a:r>
                <a:rPr lang="en-US" sz="1200" b="1">
                  <a:solidFill>
                    <a:srgbClr val="000000"/>
                  </a:solidFill>
                  <a:latin typeface="Arial" pitchFamily="34" charset="0"/>
                  <a:cs typeface="Arial" pitchFamily="34" charset="0"/>
                </a:rPr>
                <a:t>Spin-Off</a:t>
              </a:r>
            </a:p>
          </p:txBody>
        </p:sp>
        <p:sp>
          <p:nvSpPr>
            <p:cNvPr id="216106" name="Text Box 20"/>
            <p:cNvSpPr txBox="1">
              <a:spLocks noChangeArrowheads="1"/>
            </p:cNvSpPr>
            <p:nvPr/>
          </p:nvSpPr>
          <p:spPr bwMode="auto">
            <a:xfrm>
              <a:off x="3792" y="1008"/>
              <a:ext cx="8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200" b="1">
                  <a:solidFill>
                    <a:srgbClr val="000000"/>
                  </a:solidFill>
                  <a:latin typeface="Arial" pitchFamily="34" charset="0"/>
                  <a:cs typeface="Arial" pitchFamily="34" charset="0"/>
                </a:rPr>
                <a:t>Emerging </a:t>
              </a:r>
              <a:br>
                <a:rPr lang="en-US" sz="1200" b="1">
                  <a:solidFill>
                    <a:srgbClr val="000000"/>
                  </a:solidFill>
                  <a:latin typeface="Arial" pitchFamily="34" charset="0"/>
                  <a:cs typeface="Arial" pitchFamily="34" charset="0"/>
                </a:rPr>
              </a:br>
              <a:r>
                <a:rPr lang="en-US" sz="1200" b="1">
                  <a:solidFill>
                    <a:srgbClr val="000000"/>
                  </a:solidFill>
                  <a:latin typeface="Arial" pitchFamily="34" charset="0"/>
                  <a:cs typeface="Arial" pitchFamily="34" charset="0"/>
                </a:rPr>
                <a:t>Growth</a:t>
              </a:r>
            </a:p>
          </p:txBody>
        </p:sp>
        <p:sp>
          <p:nvSpPr>
            <p:cNvPr id="216107" name="Text Box 21"/>
            <p:cNvSpPr txBox="1">
              <a:spLocks noChangeArrowheads="1"/>
            </p:cNvSpPr>
            <p:nvPr/>
          </p:nvSpPr>
          <p:spPr bwMode="auto">
            <a:xfrm>
              <a:off x="4656" y="1008"/>
              <a:ext cx="8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200" b="1">
                  <a:solidFill>
                    <a:srgbClr val="000000"/>
                  </a:solidFill>
                  <a:latin typeface="Arial" pitchFamily="34" charset="0"/>
                  <a:cs typeface="Arial" pitchFamily="34" charset="0"/>
                </a:rPr>
                <a:t>Established Company</a:t>
              </a:r>
            </a:p>
          </p:txBody>
        </p:sp>
      </p:grpSp>
      <p:sp>
        <p:nvSpPr>
          <p:cNvPr id="216074" name="Text Box 22"/>
          <p:cNvSpPr txBox="1">
            <a:spLocks noChangeArrowheads="1"/>
          </p:cNvSpPr>
          <p:nvPr/>
        </p:nvSpPr>
        <p:spPr bwMode="auto">
          <a:xfrm>
            <a:off x="52388" y="3963988"/>
            <a:ext cx="12192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400">
                <a:solidFill>
                  <a:srgbClr val="000000"/>
                </a:solidFill>
                <a:latin typeface="Arial" pitchFamily="34" charset="0"/>
                <a:cs typeface="Arial" pitchFamily="34" charset="0"/>
              </a:rPr>
              <a:t>Support / Alum Offices:</a:t>
            </a:r>
          </a:p>
        </p:txBody>
      </p:sp>
      <p:pic>
        <p:nvPicPr>
          <p:cNvPr id="216075"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771775"/>
            <a:ext cx="1676400" cy="431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76" name="Picture 24" descr="MIT Entrepreneurship Center Hom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714665"/>
            <a:ext cx="17526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7" name="Text Box 25"/>
          <p:cNvSpPr txBox="1">
            <a:spLocks noChangeArrowheads="1"/>
          </p:cNvSpPr>
          <p:nvPr/>
        </p:nvSpPr>
        <p:spPr bwMode="auto">
          <a:xfrm>
            <a:off x="100019" y="2638427"/>
            <a:ext cx="117157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400">
                <a:solidFill>
                  <a:srgbClr val="000000"/>
                </a:solidFill>
                <a:latin typeface="Arial" pitchFamily="34" charset="0"/>
                <a:cs typeface="Arial" pitchFamily="34" charset="0"/>
              </a:rPr>
              <a:t>Academic / Research Offices</a:t>
            </a:r>
          </a:p>
        </p:txBody>
      </p:sp>
      <p:sp>
        <p:nvSpPr>
          <p:cNvPr id="216078" name="Text Box 26"/>
          <p:cNvSpPr txBox="1">
            <a:spLocks noChangeArrowheads="1"/>
          </p:cNvSpPr>
          <p:nvPr/>
        </p:nvSpPr>
        <p:spPr bwMode="auto">
          <a:xfrm>
            <a:off x="23813" y="5305427"/>
            <a:ext cx="1371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400">
                <a:solidFill>
                  <a:srgbClr val="000000"/>
                </a:solidFill>
                <a:latin typeface="Arial" pitchFamily="34" charset="0"/>
                <a:cs typeface="Arial" pitchFamily="34" charset="0"/>
              </a:rPr>
              <a:t>Student  / Informal Organizations</a:t>
            </a:r>
          </a:p>
        </p:txBody>
      </p:sp>
      <p:pic>
        <p:nvPicPr>
          <p:cNvPr id="216079" name="Picture 27" descr="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3778251"/>
            <a:ext cx="10668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80" name="Picture 28" descr="OSP Banner"/>
          <p:cNvPicPr>
            <a:picLocks noChangeAspect="1" noChangeArrowheads="1"/>
          </p:cNvPicPr>
          <p:nvPr/>
        </p:nvPicPr>
        <p:blipFill>
          <a:blip r:embed="rId8">
            <a:extLst>
              <a:ext uri="{28A0092B-C50C-407E-A947-70E740481C1C}">
                <a14:useLocalDpi xmlns:a14="http://schemas.microsoft.com/office/drawing/2010/main" val="0"/>
              </a:ext>
            </a:extLst>
          </a:blip>
          <a:srcRect l="21281" t="13963" r="28120" b="-450"/>
          <a:stretch>
            <a:fillRect/>
          </a:stretch>
        </p:blipFill>
        <p:spPr bwMode="auto">
          <a:xfrm>
            <a:off x="1524000" y="3944978"/>
            <a:ext cx="19050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81" name="AutoShape 29"/>
          <p:cNvSpPr>
            <a:spLocks noChangeArrowheads="1"/>
          </p:cNvSpPr>
          <p:nvPr/>
        </p:nvSpPr>
        <p:spPr bwMode="auto">
          <a:xfrm>
            <a:off x="685800" y="1676400"/>
            <a:ext cx="457200" cy="228600"/>
          </a:xfrm>
          <a:prstGeom prst="rightArrow">
            <a:avLst>
              <a:gd name="adj1" fmla="val 50000"/>
              <a:gd name="adj2"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pic>
        <p:nvPicPr>
          <p:cNvPr id="216082" name="Picture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5827753"/>
            <a:ext cx="1295400" cy="3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83" name="Picture 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2038" y="5599113"/>
            <a:ext cx="1503362"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84" name="Picture 32" descr="techlin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71600" y="5243513"/>
            <a:ext cx="15240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85" name="Picture 33" descr="sebc_sp08-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00400" y="5141916"/>
            <a:ext cx="1016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86" name="Picture 34" descr="mit-100k"/>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2100" y="5762627"/>
            <a:ext cx="838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87" name="Picture 35" descr="mit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0260" y="2705100"/>
            <a:ext cx="13049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88" name="Picture 36" descr="logo_tl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33800" y="4079915"/>
            <a:ext cx="7620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89" name="Picture 37" descr="Venture Mentori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34045" y="4116427"/>
            <a:ext cx="1171575"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90" name="Picture 38" descr="vcp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96000" y="5538788"/>
            <a:ext cx="762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91" name="Picture 39" descr="energy copy"/>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53200" y="5141953"/>
            <a:ext cx="1524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92" name="Picture 40" descr="mit_gsw_log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29210" y="5141913"/>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93" name="Picture 41"/>
          <p:cNvPicPr>
            <a:picLocks noChangeAspect="1" noChangeArrowheads="1"/>
          </p:cNvPicPr>
          <p:nvPr/>
        </p:nvPicPr>
        <p:blipFill>
          <a:blip r:embed="rId20">
            <a:extLst>
              <a:ext uri="{28A0092B-C50C-407E-A947-70E740481C1C}">
                <a14:useLocalDpi xmlns:a14="http://schemas.microsoft.com/office/drawing/2010/main" val="0"/>
              </a:ext>
            </a:extLst>
          </a:blip>
          <a:srcRect l="5707" t="5711" r="54347" b="54311"/>
          <a:stretch>
            <a:fillRect/>
          </a:stretch>
        </p:blipFill>
        <p:spPr bwMode="auto">
          <a:xfrm>
            <a:off x="3886200" y="3617944"/>
            <a:ext cx="26670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94" name="Picture 4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25660" y="2486065"/>
            <a:ext cx="1166813" cy="115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7267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Footer Placeholder 4"/>
          <p:cNvSpPr>
            <a:spLocks noGrp="1"/>
          </p:cNvSpPr>
          <p:nvPr>
            <p:ph type="ftr" sz="quarter" idx="11"/>
          </p:nvPr>
        </p:nvSpPr>
        <p:spPr>
          <a:noFill/>
        </p:spPr>
        <p:txBody>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900">
                <a:solidFill>
                  <a:srgbClr val="000000"/>
                </a:solidFill>
              </a:rPr>
              <a:t>MAS.533 Imaging Ventures ~ Ramesh Raskar &amp; Joost Bonsen © Spring 2010 ~ Tue 6-8pm ~ http://imagingventures.media.mit.edu/ </a:t>
            </a:r>
          </a:p>
        </p:txBody>
      </p:sp>
      <p:sp>
        <p:nvSpPr>
          <p:cNvPr id="217091" name="Line 2"/>
          <p:cNvSpPr>
            <a:spLocks noChangeShapeType="1"/>
          </p:cNvSpPr>
          <p:nvPr/>
        </p:nvSpPr>
        <p:spPr bwMode="auto">
          <a:xfrm>
            <a:off x="2971800" y="2286000"/>
            <a:ext cx="0" cy="457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17092" name="Line 3"/>
          <p:cNvSpPr>
            <a:spLocks noChangeShapeType="1"/>
          </p:cNvSpPr>
          <p:nvPr/>
        </p:nvSpPr>
        <p:spPr bwMode="auto">
          <a:xfrm>
            <a:off x="4419600" y="2286000"/>
            <a:ext cx="0" cy="457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17093" name="Line 4"/>
          <p:cNvSpPr>
            <a:spLocks noChangeShapeType="1"/>
          </p:cNvSpPr>
          <p:nvPr/>
        </p:nvSpPr>
        <p:spPr bwMode="auto">
          <a:xfrm>
            <a:off x="5867400" y="2286000"/>
            <a:ext cx="0" cy="457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17094" name="Line 5"/>
          <p:cNvSpPr>
            <a:spLocks noChangeShapeType="1"/>
          </p:cNvSpPr>
          <p:nvPr/>
        </p:nvSpPr>
        <p:spPr bwMode="auto">
          <a:xfrm>
            <a:off x="7315200" y="2286000"/>
            <a:ext cx="0" cy="457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17095" name="AutoShape 7"/>
          <p:cNvSpPr>
            <a:spLocks noChangeArrowheads="1"/>
          </p:cNvSpPr>
          <p:nvPr/>
        </p:nvSpPr>
        <p:spPr bwMode="auto">
          <a:xfrm>
            <a:off x="8839200" y="1676400"/>
            <a:ext cx="304800" cy="228600"/>
          </a:xfrm>
          <a:prstGeom prst="rightArrow">
            <a:avLst>
              <a:gd name="adj1" fmla="val 50000"/>
              <a:gd name="adj2" fmla="val 33333"/>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nvGrpSpPr>
          <p:cNvPr id="217096" name="Group 8"/>
          <p:cNvGrpSpPr>
            <a:grpSpLocks/>
          </p:cNvGrpSpPr>
          <p:nvPr/>
        </p:nvGrpSpPr>
        <p:grpSpPr bwMode="auto">
          <a:xfrm>
            <a:off x="1247783" y="1219280"/>
            <a:ext cx="7688263" cy="1069975"/>
            <a:chOff x="768" y="768"/>
            <a:chExt cx="4843" cy="674"/>
          </a:xfrm>
        </p:grpSpPr>
        <p:sp>
          <p:nvSpPr>
            <p:cNvPr id="217117" name="Oval 9"/>
            <p:cNvSpPr>
              <a:spLocks noChangeArrowheads="1"/>
            </p:cNvSpPr>
            <p:nvPr/>
          </p:nvSpPr>
          <p:spPr bwMode="auto">
            <a:xfrm>
              <a:off x="768" y="768"/>
              <a:ext cx="192" cy="67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217118" name="Line 10"/>
            <p:cNvSpPr>
              <a:spLocks noChangeShapeType="1"/>
            </p:cNvSpPr>
            <p:nvPr/>
          </p:nvSpPr>
          <p:spPr bwMode="auto">
            <a:xfrm>
              <a:off x="864" y="768"/>
              <a:ext cx="45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17119" name="Line 11"/>
            <p:cNvSpPr>
              <a:spLocks noChangeShapeType="1"/>
            </p:cNvSpPr>
            <p:nvPr/>
          </p:nvSpPr>
          <p:spPr bwMode="auto">
            <a:xfrm>
              <a:off x="864" y="1440"/>
              <a:ext cx="45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17120" name="Arc 12"/>
            <p:cNvSpPr>
              <a:spLocks/>
            </p:cNvSpPr>
            <p:nvPr/>
          </p:nvSpPr>
          <p:spPr bwMode="auto">
            <a:xfrm rot="2389390">
              <a:off x="1441" y="810"/>
              <a:ext cx="602" cy="625"/>
            </a:xfrm>
            <a:custGeom>
              <a:avLst/>
              <a:gdLst>
                <a:gd name="T0" fmla="*/ 138 w 21122"/>
                <a:gd name="T1" fmla="*/ 0 h 21051"/>
                <a:gd name="T2" fmla="*/ 602 w 21122"/>
                <a:gd name="T3" fmla="*/ 491 h 21051"/>
                <a:gd name="T4" fmla="*/ 0 w 21122"/>
                <a:gd name="T5" fmla="*/ 625 h 21051"/>
                <a:gd name="T6" fmla="*/ 0 60000 65536"/>
                <a:gd name="T7" fmla="*/ 0 60000 65536"/>
                <a:gd name="T8" fmla="*/ 0 60000 65536"/>
              </a:gdLst>
              <a:ahLst/>
              <a:cxnLst>
                <a:cxn ang="T6">
                  <a:pos x="T0" y="T1"/>
                </a:cxn>
                <a:cxn ang="T7">
                  <a:pos x="T2" y="T3"/>
                </a:cxn>
                <a:cxn ang="T8">
                  <a:pos x="T4" y="T5"/>
                </a:cxn>
              </a:cxnLst>
              <a:rect l="0" t="0" r="r" b="b"/>
              <a:pathLst>
                <a:path w="21122" h="21051" fill="none" extrusionOk="0">
                  <a:moveTo>
                    <a:pt x="4840" y="0"/>
                  </a:moveTo>
                  <a:cubicBezTo>
                    <a:pt x="13017" y="1880"/>
                    <a:pt x="19365" y="8325"/>
                    <a:pt x="21121" y="16530"/>
                  </a:cubicBezTo>
                </a:path>
                <a:path w="21122" h="21051" stroke="0" extrusionOk="0">
                  <a:moveTo>
                    <a:pt x="4840" y="0"/>
                  </a:moveTo>
                  <a:cubicBezTo>
                    <a:pt x="13017" y="1880"/>
                    <a:pt x="19365" y="8325"/>
                    <a:pt x="21121" y="16530"/>
                  </a:cubicBezTo>
                  <a:lnTo>
                    <a:pt x="0" y="21051"/>
                  </a:lnTo>
                  <a:lnTo>
                    <a:pt x="484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17121" name="Arc 13"/>
            <p:cNvSpPr>
              <a:spLocks/>
            </p:cNvSpPr>
            <p:nvPr/>
          </p:nvSpPr>
          <p:spPr bwMode="auto">
            <a:xfrm rot="2389390">
              <a:off x="2353" y="814"/>
              <a:ext cx="596" cy="625"/>
            </a:xfrm>
            <a:custGeom>
              <a:avLst/>
              <a:gdLst>
                <a:gd name="T0" fmla="*/ 139 w 20910"/>
                <a:gd name="T1" fmla="*/ 0 h 21045"/>
                <a:gd name="T2" fmla="*/ 596 w 20910"/>
                <a:gd name="T3" fmla="*/ 464 h 21045"/>
                <a:gd name="T4" fmla="*/ 0 w 20910"/>
                <a:gd name="T5" fmla="*/ 625 h 21045"/>
                <a:gd name="T6" fmla="*/ 0 60000 65536"/>
                <a:gd name="T7" fmla="*/ 0 60000 65536"/>
                <a:gd name="T8" fmla="*/ 0 60000 65536"/>
              </a:gdLst>
              <a:ahLst/>
              <a:cxnLst>
                <a:cxn ang="T6">
                  <a:pos x="T0" y="T1"/>
                </a:cxn>
                <a:cxn ang="T7">
                  <a:pos x="T2" y="T3"/>
                </a:cxn>
                <a:cxn ang="T8">
                  <a:pos x="T4" y="T5"/>
                </a:cxn>
              </a:cxnLst>
              <a:rect l="0" t="0" r="r" b="b"/>
              <a:pathLst>
                <a:path w="20910" h="21045" fill="none" extrusionOk="0">
                  <a:moveTo>
                    <a:pt x="4864" y="-1"/>
                  </a:moveTo>
                  <a:cubicBezTo>
                    <a:pt x="12707" y="1812"/>
                    <a:pt x="18891" y="7836"/>
                    <a:pt x="20909" y="15629"/>
                  </a:cubicBezTo>
                </a:path>
                <a:path w="20910" h="21045" stroke="0" extrusionOk="0">
                  <a:moveTo>
                    <a:pt x="4864" y="-1"/>
                  </a:moveTo>
                  <a:cubicBezTo>
                    <a:pt x="12707" y="1812"/>
                    <a:pt x="18891" y="7836"/>
                    <a:pt x="20909" y="15629"/>
                  </a:cubicBezTo>
                  <a:lnTo>
                    <a:pt x="0" y="21045"/>
                  </a:lnTo>
                  <a:lnTo>
                    <a:pt x="4864"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17122" name="Arc 14"/>
            <p:cNvSpPr>
              <a:spLocks/>
            </p:cNvSpPr>
            <p:nvPr/>
          </p:nvSpPr>
          <p:spPr bwMode="auto">
            <a:xfrm rot="2389390">
              <a:off x="3264" y="814"/>
              <a:ext cx="596" cy="628"/>
            </a:xfrm>
            <a:custGeom>
              <a:avLst/>
              <a:gdLst>
                <a:gd name="T0" fmla="*/ 127 w 20885"/>
                <a:gd name="T1" fmla="*/ 0 h 21139"/>
                <a:gd name="T2" fmla="*/ 596 w 20885"/>
                <a:gd name="T3" fmla="*/ 464 h 21139"/>
                <a:gd name="T4" fmla="*/ 0 w 20885"/>
                <a:gd name="T5" fmla="*/ 628 h 21139"/>
                <a:gd name="T6" fmla="*/ 0 60000 65536"/>
                <a:gd name="T7" fmla="*/ 0 60000 65536"/>
                <a:gd name="T8" fmla="*/ 0 60000 65536"/>
              </a:gdLst>
              <a:ahLst/>
              <a:cxnLst>
                <a:cxn ang="T6">
                  <a:pos x="T0" y="T1"/>
                </a:cxn>
                <a:cxn ang="T7">
                  <a:pos x="T2" y="T3"/>
                </a:cxn>
                <a:cxn ang="T8">
                  <a:pos x="T4" y="T5"/>
                </a:cxn>
              </a:cxnLst>
              <a:rect l="0" t="0" r="r" b="b"/>
              <a:pathLst>
                <a:path w="20885" h="21139" fill="none" extrusionOk="0">
                  <a:moveTo>
                    <a:pt x="4439" y="0"/>
                  </a:moveTo>
                  <a:cubicBezTo>
                    <a:pt x="12435" y="1679"/>
                    <a:pt x="18799" y="7726"/>
                    <a:pt x="20884" y="15626"/>
                  </a:cubicBezTo>
                </a:path>
                <a:path w="20885" h="21139" stroke="0" extrusionOk="0">
                  <a:moveTo>
                    <a:pt x="4439" y="0"/>
                  </a:moveTo>
                  <a:cubicBezTo>
                    <a:pt x="12435" y="1679"/>
                    <a:pt x="18799" y="7726"/>
                    <a:pt x="20884" y="15626"/>
                  </a:cubicBezTo>
                  <a:lnTo>
                    <a:pt x="0" y="21139"/>
                  </a:lnTo>
                  <a:lnTo>
                    <a:pt x="4439"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17123" name="Arc 15"/>
            <p:cNvSpPr>
              <a:spLocks/>
            </p:cNvSpPr>
            <p:nvPr/>
          </p:nvSpPr>
          <p:spPr bwMode="auto">
            <a:xfrm rot="2389390">
              <a:off x="4177" y="814"/>
              <a:ext cx="596" cy="626"/>
            </a:xfrm>
            <a:custGeom>
              <a:avLst/>
              <a:gdLst>
                <a:gd name="T0" fmla="*/ 137 w 20933"/>
                <a:gd name="T1" fmla="*/ 0 h 21056"/>
                <a:gd name="T2" fmla="*/ 596 w 20933"/>
                <a:gd name="T3" fmla="*/ 468 h 21056"/>
                <a:gd name="T4" fmla="*/ 0 w 20933"/>
                <a:gd name="T5" fmla="*/ 626 h 21056"/>
                <a:gd name="T6" fmla="*/ 0 60000 65536"/>
                <a:gd name="T7" fmla="*/ 0 60000 65536"/>
                <a:gd name="T8" fmla="*/ 0 60000 65536"/>
              </a:gdLst>
              <a:ahLst/>
              <a:cxnLst>
                <a:cxn ang="T6">
                  <a:pos x="T0" y="T1"/>
                </a:cxn>
                <a:cxn ang="T7">
                  <a:pos x="T2" y="T3"/>
                </a:cxn>
                <a:cxn ang="T8">
                  <a:pos x="T4" y="T5"/>
                </a:cxn>
              </a:cxnLst>
              <a:rect l="0" t="0" r="r" b="b"/>
              <a:pathLst>
                <a:path w="20933" h="21056" fill="none" extrusionOk="0">
                  <a:moveTo>
                    <a:pt x="4816" y="-1"/>
                  </a:moveTo>
                  <a:cubicBezTo>
                    <a:pt x="12712" y="1805"/>
                    <a:pt x="18934" y="7878"/>
                    <a:pt x="20932" y="15728"/>
                  </a:cubicBezTo>
                </a:path>
                <a:path w="20933" h="21056" stroke="0" extrusionOk="0">
                  <a:moveTo>
                    <a:pt x="4816" y="-1"/>
                  </a:moveTo>
                  <a:cubicBezTo>
                    <a:pt x="12712" y="1805"/>
                    <a:pt x="18934" y="7878"/>
                    <a:pt x="20932" y="15728"/>
                  </a:cubicBezTo>
                  <a:lnTo>
                    <a:pt x="0" y="21056"/>
                  </a:lnTo>
                  <a:lnTo>
                    <a:pt x="4816"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17124" name="Arc 16"/>
            <p:cNvSpPr>
              <a:spLocks/>
            </p:cNvSpPr>
            <p:nvPr/>
          </p:nvSpPr>
          <p:spPr bwMode="auto">
            <a:xfrm rot="2389390">
              <a:off x="4992" y="768"/>
              <a:ext cx="619" cy="640"/>
            </a:xfrm>
            <a:custGeom>
              <a:avLst/>
              <a:gdLst>
                <a:gd name="T0" fmla="*/ 179 w 21122"/>
                <a:gd name="T1" fmla="*/ 0 h 20723"/>
                <a:gd name="T2" fmla="*/ 619 w 21122"/>
                <a:gd name="T3" fmla="*/ 500 h 20723"/>
                <a:gd name="T4" fmla="*/ 0 w 21122"/>
                <a:gd name="T5" fmla="*/ 640 h 20723"/>
                <a:gd name="T6" fmla="*/ 0 60000 65536"/>
                <a:gd name="T7" fmla="*/ 0 60000 65536"/>
                <a:gd name="T8" fmla="*/ 0 60000 65536"/>
              </a:gdLst>
              <a:ahLst/>
              <a:cxnLst>
                <a:cxn ang="T6">
                  <a:pos x="T0" y="T1"/>
                </a:cxn>
                <a:cxn ang="T7">
                  <a:pos x="T2" y="T3"/>
                </a:cxn>
                <a:cxn ang="T8">
                  <a:pos x="T4" y="T5"/>
                </a:cxn>
              </a:cxnLst>
              <a:rect l="0" t="0" r="r" b="b"/>
              <a:pathLst>
                <a:path w="21122" h="20723" fill="none" extrusionOk="0">
                  <a:moveTo>
                    <a:pt x="6092" y="0"/>
                  </a:moveTo>
                  <a:cubicBezTo>
                    <a:pt x="13695" y="2235"/>
                    <a:pt x="19463" y="8453"/>
                    <a:pt x="21121" y="16202"/>
                  </a:cubicBezTo>
                </a:path>
                <a:path w="21122" h="20723" stroke="0" extrusionOk="0">
                  <a:moveTo>
                    <a:pt x="6092" y="0"/>
                  </a:moveTo>
                  <a:cubicBezTo>
                    <a:pt x="13695" y="2235"/>
                    <a:pt x="19463" y="8453"/>
                    <a:pt x="21121" y="16202"/>
                  </a:cubicBezTo>
                  <a:lnTo>
                    <a:pt x="0" y="20723"/>
                  </a:lnTo>
                  <a:lnTo>
                    <a:pt x="6092"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17125" name="Text Box 17"/>
            <p:cNvSpPr txBox="1">
              <a:spLocks noChangeArrowheads="1"/>
            </p:cNvSpPr>
            <p:nvPr/>
          </p:nvSpPr>
          <p:spPr bwMode="auto">
            <a:xfrm>
              <a:off x="1056" y="1008"/>
              <a:ext cx="8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200" b="1">
                  <a:solidFill>
                    <a:srgbClr val="000000"/>
                  </a:solidFill>
                  <a:latin typeface="Arial" pitchFamily="34" charset="0"/>
                  <a:cs typeface="Arial" pitchFamily="34" charset="0"/>
                </a:rPr>
                <a:t>Basic+Applied Research</a:t>
              </a:r>
            </a:p>
          </p:txBody>
        </p:sp>
        <p:sp>
          <p:nvSpPr>
            <p:cNvPr id="217126" name="Text Box 18"/>
            <p:cNvSpPr txBox="1">
              <a:spLocks noChangeArrowheads="1"/>
            </p:cNvSpPr>
            <p:nvPr/>
          </p:nvSpPr>
          <p:spPr bwMode="auto">
            <a:xfrm>
              <a:off x="1968" y="960"/>
              <a:ext cx="81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200" b="1">
                  <a:solidFill>
                    <a:srgbClr val="000000"/>
                  </a:solidFill>
                  <a:latin typeface="Arial" pitchFamily="34" charset="0"/>
                  <a:cs typeface="Arial" pitchFamily="34" charset="0"/>
                </a:rPr>
                <a:t>Commercial Promise &amp;  Viability</a:t>
              </a:r>
            </a:p>
          </p:txBody>
        </p:sp>
        <p:sp>
          <p:nvSpPr>
            <p:cNvPr id="217127" name="Text Box 19"/>
            <p:cNvSpPr txBox="1">
              <a:spLocks noChangeArrowheads="1"/>
            </p:cNvSpPr>
            <p:nvPr/>
          </p:nvSpPr>
          <p:spPr bwMode="auto">
            <a:xfrm>
              <a:off x="2880" y="960"/>
              <a:ext cx="8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200" b="1">
                  <a:solidFill>
                    <a:srgbClr val="000000"/>
                  </a:solidFill>
                  <a:latin typeface="Arial" pitchFamily="34" charset="0"/>
                  <a:cs typeface="Arial" pitchFamily="34" charset="0"/>
                </a:rPr>
                <a:t>University</a:t>
              </a:r>
              <a:br>
                <a:rPr lang="en-US" sz="1200" b="1">
                  <a:solidFill>
                    <a:srgbClr val="000000"/>
                  </a:solidFill>
                  <a:latin typeface="Arial" pitchFamily="34" charset="0"/>
                  <a:cs typeface="Arial" pitchFamily="34" charset="0"/>
                </a:rPr>
              </a:br>
              <a:r>
                <a:rPr lang="en-US" sz="1200" b="1">
                  <a:solidFill>
                    <a:srgbClr val="000000"/>
                  </a:solidFill>
                  <a:latin typeface="Arial" pitchFamily="34" charset="0"/>
                  <a:cs typeface="Arial" pitchFamily="34" charset="0"/>
                </a:rPr>
                <a:t>Spin-Off</a:t>
              </a:r>
            </a:p>
          </p:txBody>
        </p:sp>
        <p:sp>
          <p:nvSpPr>
            <p:cNvPr id="217128" name="Text Box 20"/>
            <p:cNvSpPr txBox="1">
              <a:spLocks noChangeArrowheads="1"/>
            </p:cNvSpPr>
            <p:nvPr/>
          </p:nvSpPr>
          <p:spPr bwMode="auto">
            <a:xfrm>
              <a:off x="3792" y="1008"/>
              <a:ext cx="8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200" b="1">
                  <a:solidFill>
                    <a:srgbClr val="000000"/>
                  </a:solidFill>
                  <a:latin typeface="Arial" pitchFamily="34" charset="0"/>
                  <a:cs typeface="Arial" pitchFamily="34" charset="0"/>
                </a:rPr>
                <a:t>Emerging </a:t>
              </a:r>
              <a:br>
                <a:rPr lang="en-US" sz="1200" b="1">
                  <a:solidFill>
                    <a:srgbClr val="000000"/>
                  </a:solidFill>
                  <a:latin typeface="Arial" pitchFamily="34" charset="0"/>
                  <a:cs typeface="Arial" pitchFamily="34" charset="0"/>
                </a:rPr>
              </a:br>
              <a:r>
                <a:rPr lang="en-US" sz="1200" b="1">
                  <a:solidFill>
                    <a:srgbClr val="000000"/>
                  </a:solidFill>
                  <a:latin typeface="Arial" pitchFamily="34" charset="0"/>
                  <a:cs typeface="Arial" pitchFamily="34" charset="0"/>
                </a:rPr>
                <a:t>Growth</a:t>
              </a:r>
            </a:p>
          </p:txBody>
        </p:sp>
        <p:sp>
          <p:nvSpPr>
            <p:cNvPr id="217129" name="Text Box 21"/>
            <p:cNvSpPr txBox="1">
              <a:spLocks noChangeArrowheads="1"/>
            </p:cNvSpPr>
            <p:nvPr/>
          </p:nvSpPr>
          <p:spPr bwMode="auto">
            <a:xfrm>
              <a:off x="4656" y="1008"/>
              <a:ext cx="8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200" b="1">
                  <a:solidFill>
                    <a:srgbClr val="000000"/>
                  </a:solidFill>
                  <a:latin typeface="Arial" pitchFamily="34" charset="0"/>
                  <a:cs typeface="Arial" pitchFamily="34" charset="0"/>
                </a:rPr>
                <a:t>Established Company</a:t>
              </a:r>
            </a:p>
          </p:txBody>
        </p:sp>
      </p:grpSp>
      <p:sp>
        <p:nvSpPr>
          <p:cNvPr id="217097" name="AutoShape 22"/>
          <p:cNvSpPr>
            <a:spLocks noChangeArrowheads="1"/>
          </p:cNvSpPr>
          <p:nvPr/>
        </p:nvSpPr>
        <p:spPr bwMode="auto">
          <a:xfrm>
            <a:off x="685800" y="1676400"/>
            <a:ext cx="457200" cy="228600"/>
          </a:xfrm>
          <a:prstGeom prst="rightArrow">
            <a:avLst>
              <a:gd name="adj1" fmla="val 50000"/>
              <a:gd name="adj2"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pic>
        <p:nvPicPr>
          <p:cNvPr id="21709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275" y="2830553"/>
            <a:ext cx="1035050" cy="97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099"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75" y="2392402"/>
            <a:ext cx="236220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100" name="Picture 25"/>
          <p:cNvPicPr>
            <a:picLocks noChangeAspect="1" noChangeArrowheads="1"/>
          </p:cNvPicPr>
          <p:nvPr/>
        </p:nvPicPr>
        <p:blipFill>
          <a:blip r:embed="rId5">
            <a:extLst>
              <a:ext uri="{28A0092B-C50C-407E-A947-70E740481C1C}">
                <a14:useLocalDpi xmlns:a14="http://schemas.microsoft.com/office/drawing/2010/main" val="0"/>
              </a:ext>
            </a:extLst>
          </a:blip>
          <a:srcRect l="21767" t="32578" b="17938"/>
          <a:stretch>
            <a:fillRect/>
          </a:stretch>
        </p:blipFill>
        <p:spPr bwMode="auto">
          <a:xfrm>
            <a:off x="5334000" y="3857625"/>
            <a:ext cx="2362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101"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1050" y="3019425"/>
            <a:ext cx="2800350" cy="1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7102" name="Text Box 27"/>
          <p:cNvSpPr txBox="1">
            <a:spLocks noChangeArrowheads="1"/>
          </p:cNvSpPr>
          <p:nvPr/>
        </p:nvSpPr>
        <p:spPr bwMode="auto">
          <a:xfrm>
            <a:off x="7324725" y="3338513"/>
            <a:ext cx="16001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eaLnBrk="1" hangingPunct="1"/>
            <a:r>
              <a:rPr lang="en-US" sz="1800" b="1">
                <a:solidFill>
                  <a:srgbClr val="000000"/>
                </a:solidFill>
                <a:latin typeface="Tahoma" pitchFamily="34" charset="0"/>
                <a:cs typeface="Tahoma" pitchFamily="34" charset="0"/>
              </a:rPr>
              <a:t>Tiger Teams</a:t>
            </a:r>
          </a:p>
        </p:txBody>
      </p:sp>
      <p:sp>
        <p:nvSpPr>
          <p:cNvPr id="217103" name="Text Box 28"/>
          <p:cNvSpPr txBox="1">
            <a:spLocks noChangeArrowheads="1"/>
          </p:cNvSpPr>
          <p:nvPr/>
        </p:nvSpPr>
        <p:spPr bwMode="auto">
          <a:xfrm>
            <a:off x="6916738" y="5360988"/>
            <a:ext cx="12586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eaLnBrk="1" hangingPunct="1"/>
            <a:r>
              <a:rPr lang="en-US" sz="2800" b="1">
                <a:solidFill>
                  <a:srgbClr val="000000"/>
                </a:solidFill>
                <a:latin typeface="Courier New" pitchFamily="49" charset="0"/>
                <a:cs typeface="Courier New" pitchFamily="49" charset="0"/>
              </a:rPr>
              <a:t>S-Lab</a:t>
            </a:r>
          </a:p>
        </p:txBody>
      </p:sp>
      <p:sp>
        <p:nvSpPr>
          <p:cNvPr id="217104" name="Text Box 29"/>
          <p:cNvSpPr txBox="1">
            <a:spLocks noChangeArrowheads="1"/>
          </p:cNvSpPr>
          <p:nvPr/>
        </p:nvSpPr>
        <p:spPr bwMode="auto">
          <a:xfrm>
            <a:off x="1066806" y="3919559"/>
            <a:ext cx="17827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a:solidFill>
                  <a:srgbClr val="000000"/>
                </a:solidFill>
                <a:latin typeface="Mistral" pitchFamily="66" charset="0"/>
                <a:cs typeface="Arial" pitchFamily="34" charset="0"/>
              </a:rPr>
              <a:t>D-Lab Energy, ICT, Health, Cycles, Design…</a:t>
            </a:r>
          </a:p>
        </p:txBody>
      </p:sp>
      <p:sp>
        <p:nvSpPr>
          <p:cNvPr id="217105" name="Rectangle 30"/>
          <p:cNvSpPr>
            <a:spLocks noChangeArrowheads="1"/>
          </p:cNvSpPr>
          <p:nvPr/>
        </p:nvSpPr>
        <p:spPr bwMode="auto">
          <a:xfrm>
            <a:off x="6858000" y="2493963"/>
            <a:ext cx="13901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800">
                <a:solidFill>
                  <a:srgbClr val="000000"/>
                </a:solidFill>
                <a:latin typeface="Arial" pitchFamily="34" charset="0"/>
                <a:cs typeface="Arial" pitchFamily="34" charset="0"/>
              </a:rPr>
              <a:t>MarketLabs</a:t>
            </a:r>
          </a:p>
        </p:txBody>
      </p:sp>
      <p:sp>
        <p:nvSpPr>
          <p:cNvPr id="217106" name="Text Box 31"/>
          <p:cNvSpPr txBox="1">
            <a:spLocks noChangeArrowheads="1"/>
          </p:cNvSpPr>
          <p:nvPr/>
        </p:nvSpPr>
        <p:spPr bwMode="auto">
          <a:xfrm>
            <a:off x="3217864" y="3254414"/>
            <a:ext cx="25971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eaLnBrk="1" hangingPunct="1"/>
            <a:r>
              <a:rPr lang="en-US" b="1" i="1">
                <a:solidFill>
                  <a:srgbClr val="000000"/>
                </a:solidFill>
                <a:latin typeface="Arial" pitchFamily="34" charset="0"/>
                <a:cs typeface="Arial" pitchFamily="34" charset="0"/>
              </a:rPr>
              <a:t>New Enterprises</a:t>
            </a:r>
          </a:p>
        </p:txBody>
      </p:sp>
      <p:sp>
        <p:nvSpPr>
          <p:cNvPr id="217107" name="Text Box 32"/>
          <p:cNvSpPr txBox="1">
            <a:spLocks noChangeArrowheads="1"/>
          </p:cNvSpPr>
          <p:nvPr/>
        </p:nvSpPr>
        <p:spPr bwMode="auto">
          <a:xfrm>
            <a:off x="4046547" y="5108576"/>
            <a:ext cx="14747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2000" b="1" i="1">
                <a:solidFill>
                  <a:srgbClr val="FF0000"/>
                </a:solidFill>
                <a:latin typeface="Arial" pitchFamily="34" charset="0"/>
                <a:cs typeface="Arial" pitchFamily="34" charset="0"/>
              </a:rPr>
              <a:t>Media Ventures</a:t>
            </a:r>
          </a:p>
        </p:txBody>
      </p:sp>
      <p:sp>
        <p:nvSpPr>
          <p:cNvPr id="217108" name="Rectangle 33"/>
          <p:cNvSpPr>
            <a:spLocks noChangeArrowheads="1"/>
          </p:cNvSpPr>
          <p:nvPr/>
        </p:nvSpPr>
        <p:spPr bwMode="auto">
          <a:xfrm>
            <a:off x="2528888" y="4120029"/>
            <a:ext cx="2800350" cy="83099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solidFill>
                  <a:srgbClr val="000000"/>
                </a:solidFill>
                <a:latin typeface="Mistral" pitchFamily="66" charset="0"/>
                <a:cs typeface="Arial" pitchFamily="34" charset="0"/>
              </a:rPr>
              <a:t>D-Lab </a:t>
            </a:r>
            <a:r>
              <a:rPr lang="en-US">
                <a:solidFill>
                  <a:srgbClr val="FF0000"/>
                </a:solidFill>
                <a:latin typeface="Mistral" pitchFamily="66" charset="0"/>
                <a:cs typeface="Arial" pitchFamily="34" charset="0"/>
              </a:rPr>
              <a:t>Development Ventures</a:t>
            </a:r>
            <a:r>
              <a:rPr lang="en-US">
                <a:solidFill>
                  <a:srgbClr val="000000"/>
                </a:solidFill>
                <a:latin typeface="Mistral" pitchFamily="66" charset="0"/>
                <a:cs typeface="Arial" pitchFamily="34" charset="0"/>
              </a:rPr>
              <a:t>, Dissemination</a:t>
            </a:r>
          </a:p>
        </p:txBody>
      </p:sp>
      <p:sp>
        <p:nvSpPr>
          <p:cNvPr id="217109" name="Text Box 34"/>
          <p:cNvSpPr txBox="1">
            <a:spLocks noChangeArrowheads="1"/>
          </p:cNvSpPr>
          <p:nvPr/>
        </p:nvSpPr>
        <p:spPr bwMode="auto">
          <a:xfrm>
            <a:off x="1706581" y="5099051"/>
            <a:ext cx="2484437" cy="40011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2000" b="1" i="1">
                <a:solidFill>
                  <a:srgbClr val="FF0000"/>
                </a:solidFill>
                <a:latin typeface="Arial" pitchFamily="34" charset="0"/>
                <a:cs typeface="Arial" pitchFamily="34" charset="0"/>
              </a:rPr>
              <a:t>Imaging Ventures</a:t>
            </a:r>
          </a:p>
        </p:txBody>
      </p:sp>
      <p:sp>
        <p:nvSpPr>
          <p:cNvPr id="217110" name="Rectangle 35"/>
          <p:cNvSpPr>
            <a:spLocks noChangeArrowheads="1"/>
          </p:cNvSpPr>
          <p:nvPr/>
        </p:nvSpPr>
        <p:spPr bwMode="auto">
          <a:xfrm>
            <a:off x="2979513" y="5784822"/>
            <a:ext cx="1641924" cy="40011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i="1">
                <a:solidFill>
                  <a:srgbClr val="FF0000"/>
                </a:solidFill>
                <a:latin typeface="Arial" pitchFamily="34" charset="0"/>
                <a:cs typeface="Arial" pitchFamily="34" charset="0"/>
              </a:rPr>
              <a:t>VentureSIGs</a:t>
            </a:r>
            <a:endParaRPr lang="en-US" sz="2000" b="1" i="1">
              <a:solidFill>
                <a:srgbClr val="FF0000"/>
              </a:solidFill>
              <a:latin typeface="Arial" pitchFamily="34" charset="0"/>
              <a:cs typeface="Arial" pitchFamily="34" charset="0"/>
            </a:endParaRPr>
          </a:p>
        </p:txBody>
      </p:sp>
      <p:sp>
        <p:nvSpPr>
          <p:cNvPr id="217111" name="Text Box 36"/>
          <p:cNvSpPr txBox="1">
            <a:spLocks noChangeArrowheads="1"/>
          </p:cNvSpPr>
          <p:nvPr/>
        </p:nvSpPr>
        <p:spPr bwMode="auto">
          <a:xfrm>
            <a:off x="5867405" y="4525964"/>
            <a:ext cx="304442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eaLnBrk="1" hangingPunct="1"/>
            <a:r>
              <a:rPr lang="en-US" sz="1800" b="1">
                <a:solidFill>
                  <a:srgbClr val="000000"/>
                </a:solidFill>
                <a:latin typeface="Arial Bold" pitchFamily="80" charset="0"/>
                <a:cs typeface="Tahoma" pitchFamily="34" charset="0"/>
              </a:rPr>
              <a:t>Africa Health Delivery Lab</a:t>
            </a:r>
          </a:p>
          <a:p>
            <a:pPr eaLnBrk="1" hangingPunct="1"/>
            <a:r>
              <a:rPr lang="en-US" sz="1800" b="1">
                <a:solidFill>
                  <a:srgbClr val="000000"/>
                </a:solidFill>
                <a:latin typeface="Arial Bold" pitchFamily="80" charset="0"/>
                <a:cs typeface="Tahoma" pitchFamily="34" charset="0"/>
              </a:rPr>
              <a:t>India Lab</a:t>
            </a:r>
          </a:p>
          <a:p>
            <a:pPr eaLnBrk="1" hangingPunct="1"/>
            <a:r>
              <a:rPr lang="en-US" sz="1800" b="1">
                <a:solidFill>
                  <a:srgbClr val="000000"/>
                </a:solidFill>
                <a:latin typeface="Arial Bold" pitchFamily="80" charset="0"/>
                <a:cs typeface="Tahoma" pitchFamily="34" charset="0"/>
              </a:rPr>
              <a:t>China Lab</a:t>
            </a:r>
            <a:endParaRPr lang="en-US" sz="1800" b="1">
              <a:solidFill>
                <a:srgbClr val="000000"/>
              </a:solidFill>
              <a:latin typeface="Tahoma" pitchFamily="34" charset="0"/>
              <a:cs typeface="Tahoma" pitchFamily="34" charset="0"/>
            </a:endParaRPr>
          </a:p>
        </p:txBody>
      </p:sp>
      <p:sp>
        <p:nvSpPr>
          <p:cNvPr id="217112" name="Rectangle 37"/>
          <p:cNvSpPr>
            <a:spLocks noChangeArrowheads="1"/>
          </p:cNvSpPr>
          <p:nvPr/>
        </p:nvSpPr>
        <p:spPr bwMode="auto">
          <a:xfrm>
            <a:off x="2357447" y="2514600"/>
            <a:ext cx="16684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800" i="1">
                <a:solidFill>
                  <a:srgbClr val="000000"/>
                </a:solidFill>
                <a:latin typeface="Arial" pitchFamily="34" charset="0"/>
                <a:cs typeface="Arial" pitchFamily="34" charset="0"/>
              </a:rPr>
              <a:t>Tech Testbeds</a:t>
            </a:r>
          </a:p>
        </p:txBody>
      </p:sp>
      <p:sp>
        <p:nvSpPr>
          <p:cNvPr id="217113" name="Rectangle 38"/>
          <p:cNvSpPr>
            <a:spLocks noChangeArrowheads="1"/>
          </p:cNvSpPr>
          <p:nvPr/>
        </p:nvSpPr>
        <p:spPr bwMode="auto">
          <a:xfrm>
            <a:off x="6766711" y="5851803"/>
            <a:ext cx="1774845" cy="369332"/>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r>
              <a:rPr lang="en-US" sz="1800" i="1">
                <a:solidFill>
                  <a:srgbClr val="000000"/>
                </a:solidFill>
                <a:latin typeface="Arial" pitchFamily="34" charset="0"/>
                <a:cs typeface="Arial" pitchFamily="34" charset="0"/>
              </a:rPr>
              <a:t>Leadership Lab</a:t>
            </a:r>
          </a:p>
        </p:txBody>
      </p:sp>
      <p:sp>
        <p:nvSpPr>
          <p:cNvPr id="217114" name="Rectangle 43"/>
          <p:cNvSpPr>
            <a:spLocks noGrp="1" noChangeArrowheads="1"/>
          </p:cNvSpPr>
          <p:nvPr>
            <p:ph type="title"/>
          </p:nvPr>
        </p:nvSpPr>
        <p:spPr>
          <a:xfrm>
            <a:off x="533400" y="0"/>
            <a:ext cx="8229600" cy="1143000"/>
          </a:xfrm>
          <a:noFill/>
        </p:spPr>
        <p:txBody>
          <a:bodyPr/>
          <a:lstStyle/>
          <a:p>
            <a:pPr eaLnBrk="1" hangingPunct="1"/>
            <a:r>
              <a:rPr lang="en-US" sz="4200" smtClean="0"/>
              <a:t>Action Labs @ MIT</a:t>
            </a:r>
            <a:br>
              <a:rPr lang="en-US" sz="4200" smtClean="0"/>
            </a:br>
            <a:r>
              <a:rPr lang="en-US" sz="2000" i="1" smtClean="0"/>
              <a:t>Both For-Credit Curricular &amp; Non-Credit Extracurricular Offerings</a:t>
            </a:r>
            <a:endParaRPr lang="en-US" sz="4200" smtClean="0"/>
          </a:p>
        </p:txBody>
      </p:sp>
      <p:sp>
        <p:nvSpPr>
          <p:cNvPr id="217115" name="Rectangle 44"/>
          <p:cNvSpPr>
            <a:spLocks noChangeArrowheads="1"/>
          </p:cNvSpPr>
          <p:nvPr/>
        </p:nvSpPr>
        <p:spPr bwMode="auto">
          <a:xfrm>
            <a:off x="2514619" y="1233489"/>
            <a:ext cx="5237163" cy="400110"/>
          </a:xfrm>
          <a:prstGeom prst="rect">
            <a:avLst/>
          </a:prstGeom>
          <a:solidFill>
            <a:schemeClr val="bg1">
              <a:alpha val="58038"/>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b="1" i="1">
                <a:solidFill>
                  <a:srgbClr val="000000"/>
                </a:solidFill>
                <a:latin typeface="Arial" pitchFamily="34" charset="0"/>
              </a:rPr>
              <a:t>T h e  M I T  I n n o v a t I o n  P I p e l I n e </a:t>
            </a:r>
          </a:p>
        </p:txBody>
      </p:sp>
      <p:sp>
        <p:nvSpPr>
          <p:cNvPr id="217116" name="Rectangle 45"/>
          <p:cNvSpPr>
            <a:spLocks noChangeArrowheads="1"/>
          </p:cNvSpPr>
          <p:nvPr/>
        </p:nvSpPr>
        <p:spPr bwMode="auto">
          <a:xfrm>
            <a:off x="1524001" y="5486401"/>
            <a:ext cx="2085956"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b="1" i="1">
                <a:solidFill>
                  <a:srgbClr val="FF0000"/>
                </a:solidFill>
                <a:latin typeface="Arial" pitchFamily="34" charset="0"/>
                <a:cs typeface="Arial" pitchFamily="34" charset="0"/>
              </a:rPr>
              <a:t>Neuro Ventures</a:t>
            </a:r>
          </a:p>
        </p:txBody>
      </p:sp>
    </p:spTree>
    <p:extLst>
      <p:ext uri="{BB962C8B-B14F-4D97-AF65-F5344CB8AC3E}">
        <p14:creationId xmlns:p14="http://schemas.microsoft.com/office/powerpoint/2010/main" val="24290442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4802" name="Picture 2" descr="man n room"/>
          <p:cNvPicPr>
            <a:picLocks noChangeAspect="1" noChangeArrowheads="1"/>
          </p:cNvPicPr>
          <p:nvPr/>
        </p:nvPicPr>
        <p:blipFill>
          <a:blip r:embed="rId4">
            <a:lum contrast="54000"/>
            <a:extLst>
              <a:ext uri="{28A0092B-C50C-407E-A947-70E740481C1C}">
                <a14:useLocalDpi xmlns:a14="http://schemas.microsoft.com/office/drawing/2010/main" val="0"/>
              </a:ext>
            </a:extLst>
          </a:blip>
          <a:srcRect l="4388" t="16252" r="17868" b="10609"/>
          <a:stretch>
            <a:fillRect/>
          </a:stretch>
        </p:blipFill>
        <p:spPr bwMode="auto">
          <a:xfrm>
            <a:off x="304800" y="76200"/>
            <a:ext cx="3759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24400" y="6172200"/>
            <a:ext cx="4267200" cy="461963"/>
          </a:xfrm>
          <a:prstGeom prst="rect">
            <a:avLst/>
          </a:prstGeom>
          <a:solidFill>
            <a:schemeClr val="bg1">
              <a:lumMod val="85000"/>
            </a:schemeClr>
          </a:solidFill>
        </p:spPr>
        <p:txBody>
          <a:bodyPr>
            <a:spAutoFit/>
          </a:bodyPr>
          <a:lstStyle/>
          <a:p>
            <a:pPr>
              <a:defRPr/>
            </a:pPr>
            <a:r>
              <a:rPr lang="en-US" dirty="0">
                <a:solidFill>
                  <a:prstClr val="black"/>
                </a:solidFill>
                <a:ea typeface="ＭＳ Ｐゴシック" pitchFamily="-128" charset="-128"/>
              </a:rPr>
              <a:t>Phone = Scientific Instrument</a:t>
            </a:r>
          </a:p>
        </p:txBody>
      </p:sp>
      <p:sp>
        <p:nvSpPr>
          <p:cNvPr id="6" name="TextBox 5"/>
          <p:cNvSpPr txBox="1"/>
          <p:nvPr/>
        </p:nvSpPr>
        <p:spPr>
          <a:xfrm>
            <a:off x="381000" y="6172200"/>
            <a:ext cx="3505200" cy="461963"/>
          </a:xfrm>
          <a:prstGeom prst="rect">
            <a:avLst/>
          </a:prstGeom>
          <a:solidFill>
            <a:schemeClr val="bg1">
              <a:lumMod val="85000"/>
            </a:schemeClr>
          </a:solidFill>
        </p:spPr>
        <p:txBody>
          <a:bodyPr>
            <a:spAutoFit/>
          </a:bodyPr>
          <a:lstStyle/>
          <a:p>
            <a:pPr>
              <a:defRPr/>
            </a:pPr>
            <a:r>
              <a:rPr lang="en-US" dirty="0">
                <a:solidFill>
                  <a:prstClr val="black"/>
                </a:solidFill>
                <a:ea typeface="ＭＳ Ｐゴシック" pitchFamily="-128" charset="-128"/>
              </a:rPr>
              <a:t>Theory of Rays / Waves</a:t>
            </a:r>
          </a:p>
        </p:txBody>
      </p:sp>
      <p:sp>
        <p:nvSpPr>
          <p:cNvPr id="7" name="TextBox 6"/>
          <p:cNvSpPr txBox="1"/>
          <p:nvPr/>
        </p:nvSpPr>
        <p:spPr>
          <a:xfrm>
            <a:off x="5029200" y="2967038"/>
            <a:ext cx="3429000" cy="461962"/>
          </a:xfrm>
          <a:prstGeom prst="rect">
            <a:avLst/>
          </a:prstGeom>
          <a:solidFill>
            <a:schemeClr val="bg1">
              <a:lumMod val="85000"/>
            </a:schemeClr>
          </a:solidFill>
        </p:spPr>
        <p:txBody>
          <a:bodyPr>
            <a:spAutoFit/>
          </a:bodyPr>
          <a:lstStyle/>
          <a:p>
            <a:pPr algn="ctr">
              <a:defRPr/>
            </a:pPr>
            <a:r>
              <a:rPr lang="en-US" dirty="0">
                <a:solidFill>
                  <a:prstClr val="black"/>
                </a:solidFill>
                <a:ea typeface="ＭＳ Ｐゴシック" pitchFamily="-128" charset="-128"/>
              </a:rPr>
              <a:t>LCD Display = Camera</a:t>
            </a:r>
          </a:p>
        </p:txBody>
      </p:sp>
      <p:pic>
        <p:nvPicPr>
          <p:cNvPr id="204806" name="Picture 2" descr="http://web.media.mit.edu/~mhirsch/bidi/toc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33400"/>
            <a:ext cx="30670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7" name="Picture 4" descr="http://web.media.mit.edu/~raskar/Images/netr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3733800"/>
            <a:ext cx="187642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8" name="Picture 6" descr="http://web.media.mit.edu/~raskar/Images/alf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3505200"/>
            <a:ext cx="230505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28600" y="2967038"/>
            <a:ext cx="4038600" cy="461962"/>
          </a:xfrm>
          <a:prstGeom prst="rect">
            <a:avLst/>
          </a:prstGeom>
          <a:solidFill>
            <a:schemeClr val="bg1">
              <a:lumMod val="85000"/>
            </a:schemeClr>
          </a:solidFill>
        </p:spPr>
        <p:txBody>
          <a:bodyPr>
            <a:spAutoFit/>
          </a:bodyPr>
          <a:lstStyle/>
          <a:p>
            <a:pPr algn="ctr">
              <a:defRPr/>
            </a:pPr>
            <a:r>
              <a:rPr lang="en-US" dirty="0">
                <a:solidFill>
                  <a:prstClr val="black"/>
                </a:solidFill>
                <a:ea typeface="ＭＳ Ｐゴシック" pitchFamily="-128" charset="-128"/>
              </a:rPr>
              <a:t>Looking around corners</a:t>
            </a:r>
          </a:p>
        </p:txBody>
      </p:sp>
    </p:spTree>
    <p:extLst>
      <p:ext uri="{BB962C8B-B14F-4D97-AF65-F5344CB8AC3E}">
        <p14:creationId xmlns:p14="http://schemas.microsoft.com/office/powerpoint/2010/main" val="266896932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7" name="Rectangle 426"/>
          <p:cNvSpPr/>
          <p:nvPr/>
        </p:nvSpPr>
        <p:spPr>
          <a:xfrm>
            <a:off x="6934200" y="609600"/>
            <a:ext cx="1447800" cy="1219200"/>
          </a:xfrm>
          <a:prstGeom prst="rect">
            <a:avLst/>
          </a:prstGeom>
          <a:solidFill>
            <a:sysClr val="window" lastClr="FFFFFF"/>
          </a:solidFill>
          <a:ln w="9525" cap="flat" cmpd="sng" algn="ctr">
            <a:noFill/>
            <a:prstDash val="solid"/>
          </a:ln>
          <a:effectLst/>
        </p:spPr>
        <p:txBody>
          <a:bodyPr anchor="ctr"/>
          <a:lstStyle/>
          <a:p>
            <a:pPr algn="ctr" eaLnBrk="1" fontAlgn="auto" hangingPunct="1">
              <a:spcBef>
                <a:spcPts val="0"/>
              </a:spcBef>
              <a:spcAft>
                <a:spcPts val="0"/>
              </a:spcAft>
              <a:defRPr/>
            </a:pPr>
            <a:endParaRPr lang="en-US" sz="1800" kern="0">
              <a:solidFill>
                <a:sysClr val="window" lastClr="FFFFFF"/>
              </a:solidFill>
              <a:latin typeface="Calibri"/>
              <a:ea typeface="+mn-ea"/>
            </a:endParaRPr>
          </a:p>
        </p:txBody>
      </p:sp>
      <p:sp>
        <p:nvSpPr>
          <p:cNvPr id="205827" name="Content Placeholder 2"/>
          <p:cNvSpPr>
            <a:spLocks noGrp="1"/>
          </p:cNvSpPr>
          <p:nvPr>
            <p:ph idx="1"/>
          </p:nvPr>
        </p:nvSpPr>
        <p:spPr>
          <a:xfrm>
            <a:off x="381000" y="762001"/>
            <a:ext cx="8229600" cy="4525963"/>
          </a:xfrm>
        </p:spPr>
        <p:txBody>
          <a:bodyPr/>
          <a:lstStyle/>
          <a:p>
            <a:pPr>
              <a:buFontTx/>
              <a:buNone/>
            </a:pPr>
            <a:r>
              <a:rPr lang="en-US" sz="2800" dirty="0" smtClean="0">
                <a:latin typeface="Calibri" pitchFamily="34" charset="0"/>
              </a:rPr>
              <a:t>Cameras, Medical Tools, Future Devices</a:t>
            </a:r>
          </a:p>
          <a:p>
            <a:pPr lvl="1"/>
            <a:r>
              <a:rPr lang="en-US" sz="2000" dirty="0" smtClean="0">
                <a:latin typeface="Calibri" pitchFamily="34" charset="0"/>
              </a:rPr>
              <a:t>Theory,  Modeling, </a:t>
            </a:r>
            <a:r>
              <a:rPr lang="en-US" sz="2000" dirty="0" err="1" smtClean="0">
                <a:latin typeface="Calibri" pitchFamily="34" charset="0"/>
              </a:rPr>
              <a:t>Optical+Mathematical</a:t>
            </a:r>
            <a:r>
              <a:rPr lang="en-US" sz="2000" dirty="0" smtClean="0">
                <a:latin typeface="Calibri" pitchFamily="34" charset="0"/>
              </a:rPr>
              <a:t> insight</a:t>
            </a:r>
          </a:p>
          <a:p>
            <a:pPr marL="457200" lvl="1" indent="0">
              <a:buNone/>
            </a:pPr>
            <a:endParaRPr lang="en-US" sz="2000" dirty="0" smtClean="0">
              <a:latin typeface="Calibri" pitchFamily="34" charset="0"/>
            </a:endParaRPr>
          </a:p>
          <a:p>
            <a:r>
              <a:rPr lang="en-US" sz="2400" dirty="0" smtClean="0">
                <a:latin typeface="Calibri" pitchFamily="34" charset="0"/>
              </a:rPr>
              <a:t>New </a:t>
            </a:r>
            <a:r>
              <a:rPr lang="en-US" sz="2400" dirty="0" smtClean="0">
                <a:latin typeface="Calibri" pitchFamily="34" charset="0"/>
              </a:rPr>
              <a:t>Fields</a:t>
            </a:r>
          </a:p>
          <a:p>
            <a:pPr lvl="1"/>
            <a:r>
              <a:rPr lang="en-US" sz="2000" dirty="0" err="1" smtClean="0">
                <a:latin typeface="Calibri" pitchFamily="34" charset="0"/>
              </a:rPr>
              <a:t>Femto</a:t>
            </a:r>
            <a:r>
              <a:rPr lang="en-US" sz="2000" dirty="0" smtClean="0">
                <a:latin typeface="Calibri" pitchFamily="34" charset="0"/>
              </a:rPr>
              <a:t>-photography</a:t>
            </a:r>
          </a:p>
          <a:p>
            <a:pPr marL="742950" lvl="2" indent="-342900"/>
            <a:r>
              <a:rPr lang="en-US" sz="2000" dirty="0" err="1">
                <a:latin typeface="Calibri" pitchFamily="34" charset="0"/>
              </a:rPr>
              <a:t>Sparsity</a:t>
            </a:r>
            <a:r>
              <a:rPr lang="en-US" sz="2000" dirty="0">
                <a:latin typeface="Calibri" pitchFamily="34" charset="0"/>
              </a:rPr>
              <a:t>, rank, priors</a:t>
            </a:r>
          </a:p>
          <a:p>
            <a:r>
              <a:rPr lang="en-US" sz="2400" dirty="0" smtClean="0">
                <a:latin typeface="Calibri" pitchFamily="34" charset="0"/>
              </a:rPr>
              <a:t>New </a:t>
            </a:r>
            <a:r>
              <a:rPr lang="en-US" sz="2400" dirty="0" smtClean="0">
                <a:latin typeface="Calibri" pitchFamily="34" charset="0"/>
              </a:rPr>
              <a:t>Purpose</a:t>
            </a:r>
          </a:p>
          <a:p>
            <a:pPr lvl="1"/>
            <a:r>
              <a:rPr lang="en-US" sz="2000" dirty="0" smtClean="0">
                <a:latin typeface="Calibri" pitchFamily="34" charset="0"/>
              </a:rPr>
              <a:t>Disruptive mass-use tech for social impact</a:t>
            </a:r>
          </a:p>
          <a:p>
            <a:pPr lvl="1"/>
            <a:r>
              <a:rPr lang="en-US" sz="2000" dirty="0" err="1" smtClean="0">
                <a:latin typeface="Calibri" pitchFamily="34" charset="0"/>
              </a:rPr>
              <a:t>Netra</a:t>
            </a:r>
            <a:r>
              <a:rPr lang="en-US" sz="2000" dirty="0" smtClean="0">
                <a:latin typeface="Calibri" pitchFamily="34" charset="0"/>
              </a:rPr>
              <a:t>, Cataract, Retinal scans</a:t>
            </a:r>
          </a:p>
          <a:p>
            <a:pPr lvl="1"/>
            <a:r>
              <a:rPr lang="en-US" sz="2000" dirty="0" smtClean="0">
                <a:latin typeface="Calibri" pitchFamily="34" charset="0"/>
              </a:rPr>
              <a:t>$1M -&gt; $1</a:t>
            </a:r>
          </a:p>
          <a:p>
            <a:r>
              <a:rPr lang="en-US" sz="2400" dirty="0" smtClean="0">
                <a:latin typeface="Calibri" pitchFamily="34" charset="0"/>
              </a:rPr>
              <a:t>New Insights</a:t>
            </a:r>
          </a:p>
          <a:p>
            <a:pPr lvl="1"/>
            <a:r>
              <a:rPr lang="en-US" sz="2000" dirty="0" smtClean="0">
                <a:latin typeface="Calibri" pitchFamily="34" charset="0"/>
              </a:rPr>
              <a:t>Idea Hexagon</a:t>
            </a:r>
          </a:p>
          <a:p>
            <a:pPr lvl="1"/>
            <a:r>
              <a:rPr lang="en-US" sz="2000" dirty="0" smtClean="0">
                <a:latin typeface="Calibri" pitchFamily="34" charset="0"/>
              </a:rPr>
              <a:t>Strive for Five</a:t>
            </a:r>
          </a:p>
          <a:p>
            <a:endParaRPr lang="en-US" sz="2800" dirty="0" smtClean="0">
              <a:latin typeface="Calibri" pitchFamily="34" charset="0"/>
            </a:endParaRPr>
          </a:p>
          <a:p>
            <a:endParaRPr lang="en-US" sz="2800" dirty="0" smtClean="0">
              <a:latin typeface="Calibri" pitchFamily="34" charset="0"/>
            </a:endParaRPr>
          </a:p>
        </p:txBody>
      </p:sp>
      <p:pic>
        <p:nvPicPr>
          <p:cNvPr id="205829" name="Picture 2" descr="man n room"/>
          <p:cNvPicPr>
            <a:picLocks noChangeAspect="1" noChangeArrowheads="1"/>
          </p:cNvPicPr>
          <p:nvPr/>
        </p:nvPicPr>
        <p:blipFill>
          <a:blip r:embed="rId4" cstate="print">
            <a:lum contrast="54000"/>
            <a:extLst>
              <a:ext uri="{28A0092B-C50C-407E-A947-70E740481C1C}">
                <a14:useLocalDpi xmlns:a14="http://schemas.microsoft.com/office/drawing/2010/main" val="0"/>
              </a:ext>
            </a:extLst>
          </a:blip>
          <a:srcRect l="4388" t="16252" r="17868" b="10609"/>
          <a:stretch>
            <a:fillRect/>
          </a:stretch>
        </p:blipFill>
        <p:spPr bwMode="auto">
          <a:xfrm>
            <a:off x="6133523" y="2514600"/>
            <a:ext cx="2458445" cy="184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0" name="Picture 9" descr="cleaned-nosubs-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572000"/>
            <a:ext cx="1447800" cy="1973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0" y="0"/>
            <a:ext cx="9144000" cy="369314"/>
          </a:xfrm>
          <a:prstGeom prst="rect">
            <a:avLst/>
          </a:prstGeom>
          <a:solidFill>
            <a:srgbClr val="525000"/>
          </a:solidFill>
          <a:ln w="9525">
            <a:noFill/>
            <a:miter lim="800000"/>
            <a:headEnd/>
            <a:tailEnd/>
          </a:ln>
        </p:spPr>
        <p:txBody>
          <a:bodyPr lIns="91421" tIns="45711" rIns="91421" bIns="45711">
            <a:spAutoFit/>
          </a:bodyPr>
          <a:lstStyle/>
          <a:p>
            <a:pPr algn="r" defTabSz="911225">
              <a:defRPr/>
            </a:pPr>
            <a:r>
              <a:rPr lang="en-US" sz="1800" dirty="0">
                <a:solidFill>
                  <a:srgbClr val="A6A6A6"/>
                </a:solidFill>
                <a:ea typeface="+mn-ea"/>
              </a:rPr>
              <a:t>			            </a:t>
            </a:r>
            <a:r>
              <a:rPr lang="en-US" sz="1800" dirty="0">
                <a:solidFill>
                  <a:srgbClr val="DDDDDD"/>
                </a:solidFill>
                <a:ea typeface="+mn-ea"/>
              </a:rPr>
              <a:t>Ramesh  </a:t>
            </a:r>
            <a:r>
              <a:rPr lang="en-US" sz="1800" dirty="0" err="1">
                <a:solidFill>
                  <a:srgbClr val="DDDDDD"/>
                </a:solidFill>
                <a:ea typeface="+mn-ea"/>
              </a:rPr>
              <a:t>Raskar</a:t>
            </a:r>
            <a:r>
              <a:rPr lang="en-US" sz="1800" dirty="0">
                <a:solidFill>
                  <a:srgbClr val="DDDDDD"/>
                </a:solidFill>
                <a:ea typeface="+mn-ea"/>
              </a:rPr>
              <a:t>   </a:t>
            </a:r>
            <a:r>
              <a:rPr lang="en-US" sz="1800" dirty="0" smtClean="0">
                <a:solidFill>
                  <a:srgbClr val="DDDDDD"/>
                </a:solidFill>
                <a:ea typeface="+mn-ea"/>
              </a:rPr>
              <a:t>  </a:t>
            </a:r>
            <a:r>
              <a:rPr lang="en-US" sz="1800" dirty="0">
                <a:solidFill>
                  <a:srgbClr val="DDDDDD"/>
                </a:solidFill>
                <a:ea typeface="+mn-ea"/>
              </a:rPr>
              <a:t>http://</a:t>
            </a:r>
            <a:r>
              <a:rPr lang="en-US" sz="1800" dirty="0" smtClean="0">
                <a:solidFill>
                  <a:srgbClr val="DDDDDD"/>
                </a:solidFill>
                <a:ea typeface="+mn-ea"/>
              </a:rPr>
              <a:t>raskar.info    fb.com/</a:t>
            </a:r>
            <a:r>
              <a:rPr lang="en-US" sz="1800" dirty="0" err="1" smtClean="0">
                <a:solidFill>
                  <a:srgbClr val="DDDDDD"/>
                </a:solidFill>
                <a:ea typeface="+mn-ea"/>
              </a:rPr>
              <a:t>rraskar</a:t>
            </a:r>
            <a:endParaRPr lang="en-US" sz="1800" dirty="0">
              <a:solidFill>
                <a:srgbClr val="DDDDDD"/>
              </a:solidFill>
              <a:ea typeface="+mn-ea"/>
            </a:endParaRPr>
          </a:p>
        </p:txBody>
      </p:sp>
      <p:grpSp>
        <p:nvGrpSpPr>
          <p:cNvPr id="205833" name="Group 17"/>
          <p:cNvGrpSpPr>
            <a:grpSpLocks/>
          </p:cNvGrpSpPr>
          <p:nvPr/>
        </p:nvGrpSpPr>
        <p:grpSpPr bwMode="auto">
          <a:xfrm>
            <a:off x="6903732" y="685839"/>
            <a:ext cx="2111143" cy="1528986"/>
            <a:chOff x="1497386" y="1749425"/>
            <a:chExt cx="6346867" cy="4966196"/>
          </a:xfrm>
        </p:grpSpPr>
        <p:sp>
          <p:nvSpPr>
            <p:cNvPr id="206199" name="Oval 43"/>
            <p:cNvSpPr>
              <a:spLocks noChangeArrowheads="1"/>
            </p:cNvSpPr>
            <p:nvPr/>
          </p:nvSpPr>
          <p:spPr bwMode="auto">
            <a:xfrm rot="5400000">
              <a:off x="4658894" y="3359616"/>
              <a:ext cx="910025" cy="3639609"/>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hangingPunct="1"/>
              <a:endParaRPr lang="en-US" sz="400">
                <a:solidFill>
                  <a:srgbClr val="000000"/>
                </a:solidFill>
                <a:latin typeface="Arial" pitchFamily="34" charset="0"/>
              </a:endParaRPr>
            </a:p>
          </p:txBody>
        </p:sp>
        <p:sp>
          <p:nvSpPr>
            <p:cNvPr id="45" name="Oval 44"/>
            <p:cNvSpPr/>
            <p:nvPr/>
          </p:nvSpPr>
          <p:spPr bwMode="auto">
            <a:xfrm>
              <a:off x="2591736" y="1899229"/>
              <a:ext cx="683144" cy="2742020"/>
            </a:xfrm>
            <a:prstGeom prst="ellipse">
              <a:avLst/>
            </a:prstGeom>
            <a:solidFill>
              <a:schemeClr val="tx1">
                <a:lumMod val="9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400">
                <a:solidFill>
                  <a:prstClr val="black"/>
                </a:solidFill>
                <a:latin typeface="Arial" pitchFamily="-110" charset="0"/>
                <a:ea typeface="ＭＳ Ｐゴシック" charset="-128"/>
              </a:endParaRPr>
            </a:p>
          </p:txBody>
        </p:sp>
        <p:cxnSp>
          <p:nvCxnSpPr>
            <p:cNvPr id="46" name="Straight Arrow Connector 2"/>
            <p:cNvCxnSpPr>
              <a:cxnSpLocks noChangeShapeType="1"/>
            </p:cNvCxnSpPr>
            <p:nvPr/>
          </p:nvCxnSpPr>
          <p:spPr bwMode="auto">
            <a:xfrm>
              <a:off x="2285945" y="5787557"/>
              <a:ext cx="5029255" cy="0"/>
            </a:xfrm>
            <a:prstGeom prst="straightConnector1">
              <a:avLst/>
            </a:prstGeom>
            <a:noFill/>
            <a:ln w="28575" algn="ctr">
              <a:solidFill>
                <a:schemeClr val="accent1">
                  <a:lumMod val="75000"/>
                </a:schemeClr>
              </a:solidFill>
              <a:round/>
              <a:headEnd/>
              <a:tailEnd type="arrow" w="med" len="med"/>
            </a:ln>
          </p:spPr>
        </p:cxnSp>
        <p:cxnSp>
          <p:nvCxnSpPr>
            <p:cNvPr id="47" name="Straight Arrow Connector 4"/>
            <p:cNvCxnSpPr>
              <a:cxnSpLocks noChangeShapeType="1"/>
            </p:cNvCxnSpPr>
            <p:nvPr/>
          </p:nvCxnSpPr>
          <p:spPr bwMode="auto">
            <a:xfrm rot="5400000" flipH="1" flipV="1">
              <a:off x="266879" y="3768491"/>
              <a:ext cx="4038132" cy="0"/>
            </a:xfrm>
            <a:prstGeom prst="straightConnector1">
              <a:avLst/>
            </a:prstGeom>
            <a:noFill/>
            <a:ln w="28575" algn="ctr">
              <a:solidFill>
                <a:schemeClr val="accent1">
                  <a:lumMod val="75000"/>
                </a:schemeClr>
              </a:solidFill>
              <a:round/>
              <a:headEnd/>
              <a:tailEnd type="arrow" w="med" len="med"/>
            </a:ln>
          </p:spPr>
        </p:cxnSp>
        <p:sp>
          <p:nvSpPr>
            <p:cNvPr id="206203" name="TextBox 5"/>
            <p:cNvSpPr txBox="1">
              <a:spLocks noChangeArrowheads="1"/>
            </p:cNvSpPr>
            <p:nvPr/>
          </p:nvSpPr>
          <p:spPr bwMode="auto">
            <a:xfrm>
              <a:off x="3505465" y="5894840"/>
              <a:ext cx="2972001" cy="82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700" b="1">
                  <a:solidFill>
                    <a:srgbClr val="376092"/>
                  </a:solidFill>
                  <a:latin typeface="Calibri" pitchFamily="34" charset="0"/>
                </a:rPr>
                <a:t>Bits</a:t>
              </a:r>
            </a:p>
          </p:txBody>
        </p:sp>
        <p:sp>
          <p:nvSpPr>
            <p:cNvPr id="206204" name="TextBox 6"/>
            <p:cNvSpPr txBox="1">
              <a:spLocks noChangeArrowheads="1"/>
            </p:cNvSpPr>
            <p:nvPr/>
          </p:nvSpPr>
          <p:spPr bwMode="auto">
            <a:xfrm rot="16200000">
              <a:off x="421133" y="3204637"/>
              <a:ext cx="2972403" cy="81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700" b="1">
                  <a:solidFill>
                    <a:srgbClr val="376092"/>
                  </a:solidFill>
                  <a:latin typeface="Calibri" pitchFamily="34" charset="0"/>
                </a:rPr>
                <a:t>Photons</a:t>
              </a:r>
            </a:p>
          </p:txBody>
        </p:sp>
        <p:sp>
          <p:nvSpPr>
            <p:cNvPr id="206205" name="TextBox 7"/>
            <p:cNvSpPr txBox="1">
              <a:spLocks noChangeArrowheads="1"/>
            </p:cNvSpPr>
            <p:nvPr/>
          </p:nvSpPr>
          <p:spPr bwMode="auto">
            <a:xfrm>
              <a:off x="3885670" y="5117773"/>
              <a:ext cx="2736042" cy="69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500">
                  <a:solidFill>
                    <a:srgbClr val="7F7F7F"/>
                  </a:solidFill>
                  <a:latin typeface="Calibri" pitchFamily="34" charset="0"/>
                </a:rPr>
                <a:t>Computer Vision</a:t>
              </a:r>
            </a:p>
          </p:txBody>
        </p:sp>
        <p:sp>
          <p:nvSpPr>
            <p:cNvPr id="206206" name="TextBox 8"/>
            <p:cNvSpPr txBox="1">
              <a:spLocks noChangeArrowheads="1"/>
            </p:cNvSpPr>
            <p:nvPr/>
          </p:nvSpPr>
          <p:spPr bwMode="auto">
            <a:xfrm>
              <a:off x="1980800" y="2281781"/>
              <a:ext cx="1524664" cy="69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500">
                  <a:solidFill>
                    <a:srgbClr val="7F7F7F"/>
                  </a:solidFill>
                  <a:latin typeface="Calibri" pitchFamily="34" charset="0"/>
                </a:rPr>
                <a:t>Optics</a:t>
              </a:r>
            </a:p>
          </p:txBody>
        </p:sp>
        <p:sp>
          <p:nvSpPr>
            <p:cNvPr id="206207" name="TextBox 9"/>
            <p:cNvSpPr txBox="1">
              <a:spLocks noChangeArrowheads="1"/>
            </p:cNvSpPr>
            <p:nvPr/>
          </p:nvSpPr>
          <p:spPr bwMode="auto">
            <a:xfrm>
              <a:off x="2210210" y="3252392"/>
              <a:ext cx="1219218" cy="101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500">
                  <a:solidFill>
                    <a:srgbClr val="7F7F7F"/>
                  </a:solidFill>
                  <a:latin typeface="Calibri" pitchFamily="34" charset="0"/>
                </a:rPr>
                <a:t>Sensors</a:t>
              </a:r>
            </a:p>
          </p:txBody>
        </p:sp>
        <p:sp>
          <p:nvSpPr>
            <p:cNvPr id="53" name="Oval 12"/>
            <p:cNvSpPr>
              <a:spLocks noChangeArrowheads="1"/>
            </p:cNvSpPr>
            <p:nvPr/>
          </p:nvSpPr>
          <p:spPr bwMode="auto">
            <a:xfrm rot="2700000">
              <a:off x="4253453" y="1572162"/>
              <a:ext cx="1126767" cy="3448259"/>
            </a:xfrm>
            <a:prstGeom prst="ellipse">
              <a:avLst/>
            </a:prstGeom>
            <a:solidFill>
              <a:schemeClr val="bg2">
                <a:lumMod val="90000"/>
              </a:schemeClr>
            </a:solidFill>
            <a:ln w="9525" algn="ctr">
              <a:noFill/>
              <a:round/>
              <a:headEnd/>
              <a:tailEnd/>
            </a:ln>
          </p:spPr>
          <p:txBody>
            <a:bodyPr/>
            <a:lstStyle/>
            <a:p>
              <a:pPr eaLnBrk="1" fontAlgn="auto" hangingPunct="1">
                <a:spcBef>
                  <a:spcPts val="0"/>
                </a:spcBef>
                <a:spcAft>
                  <a:spcPts val="0"/>
                </a:spcAft>
                <a:defRPr/>
              </a:pPr>
              <a:endParaRPr lang="en-US" sz="400">
                <a:solidFill>
                  <a:prstClr val="black"/>
                </a:solidFill>
                <a:latin typeface="Arial" pitchFamily="34" charset="0"/>
                <a:ea typeface="ＭＳ Ｐゴシック" charset="-128"/>
              </a:endParaRPr>
            </a:p>
          </p:txBody>
        </p:sp>
        <p:cxnSp>
          <p:nvCxnSpPr>
            <p:cNvPr id="54" name="Straight Connector 53"/>
            <p:cNvCxnSpPr/>
            <p:nvPr/>
          </p:nvCxnSpPr>
          <p:spPr bwMode="auto">
            <a:xfrm rot="5400000" flipH="1" flipV="1">
              <a:off x="2283865" y="1901309"/>
              <a:ext cx="3888328" cy="3884173"/>
            </a:xfrm>
            <a:prstGeom prst="line">
              <a:avLst/>
            </a:prstGeom>
            <a:solidFill>
              <a:schemeClr val="accent1"/>
            </a:solidFill>
            <a:ln w="9525" cap="flat" cmpd="sng" algn="ctr">
              <a:solidFill>
                <a:schemeClr val="bg1">
                  <a:lumMod val="75000"/>
                </a:schemeClr>
              </a:solidFill>
              <a:prstDash val="dash"/>
              <a:round/>
              <a:headEnd type="none" w="med" len="med"/>
              <a:tailEnd type="none" w="med" len="med"/>
            </a:ln>
            <a:effectLst/>
          </p:spPr>
        </p:cxnSp>
        <p:sp>
          <p:nvSpPr>
            <p:cNvPr id="206210" name="TextBox 19"/>
            <p:cNvSpPr txBox="1">
              <a:spLocks noChangeArrowheads="1"/>
            </p:cNvSpPr>
            <p:nvPr/>
          </p:nvSpPr>
          <p:spPr bwMode="auto">
            <a:xfrm>
              <a:off x="3505469" y="4724432"/>
              <a:ext cx="2972001" cy="69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500">
                  <a:solidFill>
                    <a:srgbClr val="7F7F7F"/>
                  </a:solidFill>
                  <a:latin typeface="Calibri" pitchFamily="34" charset="0"/>
                </a:rPr>
                <a:t>Signal Processing</a:t>
              </a:r>
            </a:p>
          </p:txBody>
        </p:sp>
        <p:sp>
          <p:nvSpPr>
            <p:cNvPr id="206211" name="TextBox 18"/>
            <p:cNvSpPr txBox="1">
              <a:spLocks noChangeArrowheads="1"/>
            </p:cNvSpPr>
            <p:nvPr/>
          </p:nvSpPr>
          <p:spPr bwMode="auto">
            <a:xfrm>
              <a:off x="2362288" y="2819294"/>
              <a:ext cx="1219218" cy="101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500">
                  <a:solidFill>
                    <a:srgbClr val="7F7F7F"/>
                  </a:solidFill>
                  <a:latin typeface="Calibri" pitchFamily="34" charset="0"/>
                </a:rPr>
                <a:t>Displays</a:t>
              </a:r>
            </a:p>
          </p:txBody>
        </p:sp>
        <p:sp>
          <p:nvSpPr>
            <p:cNvPr id="206212" name="Rectangle 20"/>
            <p:cNvSpPr>
              <a:spLocks noChangeArrowheads="1"/>
            </p:cNvSpPr>
            <p:nvPr/>
          </p:nvSpPr>
          <p:spPr bwMode="auto">
            <a:xfrm>
              <a:off x="5182215" y="5334121"/>
              <a:ext cx="2662038" cy="69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500">
                  <a:solidFill>
                    <a:srgbClr val="7F7F7F"/>
                  </a:solidFill>
                  <a:latin typeface="Calibri" pitchFamily="34" charset="0"/>
                </a:rPr>
                <a:t>Machine Learning</a:t>
              </a:r>
              <a:endParaRPr lang="en-US" sz="500">
                <a:solidFill>
                  <a:srgbClr val="000000"/>
                </a:solidFill>
                <a:latin typeface="Calibri" pitchFamily="34" charset="0"/>
              </a:endParaRPr>
            </a:p>
          </p:txBody>
        </p:sp>
        <p:sp>
          <p:nvSpPr>
            <p:cNvPr id="206213" name="TextBox 14"/>
            <p:cNvSpPr txBox="1">
              <a:spLocks noChangeArrowheads="1"/>
            </p:cNvSpPr>
            <p:nvPr/>
          </p:nvSpPr>
          <p:spPr bwMode="auto">
            <a:xfrm>
              <a:off x="4283912" y="2120657"/>
              <a:ext cx="2972001" cy="101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500">
                  <a:solidFill>
                    <a:srgbClr val="000000"/>
                  </a:solidFill>
                  <a:latin typeface="Calibri" pitchFamily="34" charset="0"/>
                </a:rPr>
                <a:t>Computational </a:t>
              </a:r>
              <a:br>
                <a:rPr lang="en-US" sz="500">
                  <a:solidFill>
                    <a:srgbClr val="000000"/>
                  </a:solidFill>
                  <a:latin typeface="Calibri" pitchFamily="34" charset="0"/>
                </a:rPr>
              </a:br>
              <a:r>
                <a:rPr lang="en-US" sz="500">
                  <a:solidFill>
                    <a:srgbClr val="000000"/>
                  </a:solidFill>
                  <a:latin typeface="Calibri" pitchFamily="34" charset="0"/>
                </a:rPr>
                <a:t>Light Transport</a:t>
              </a:r>
            </a:p>
          </p:txBody>
        </p:sp>
        <p:sp>
          <p:nvSpPr>
            <p:cNvPr id="206214" name="TextBox 14"/>
            <p:cNvSpPr txBox="1">
              <a:spLocks noChangeArrowheads="1"/>
            </p:cNvSpPr>
            <p:nvPr/>
          </p:nvSpPr>
          <p:spPr bwMode="auto">
            <a:xfrm>
              <a:off x="3046649" y="3364537"/>
              <a:ext cx="2972001" cy="101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500">
                  <a:solidFill>
                    <a:srgbClr val="000000"/>
                  </a:solidFill>
                  <a:latin typeface="Calibri" pitchFamily="34" charset="0"/>
                </a:rPr>
                <a:t>Computational Photography</a:t>
              </a:r>
            </a:p>
          </p:txBody>
        </p:sp>
      </p:gr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Footer Placeholder 4"/>
          <p:cNvSpPr>
            <a:spLocks noGrp="1"/>
          </p:cNvSpPr>
          <p:nvPr>
            <p:ph type="ftr" sz="quarter" idx="11"/>
          </p:nvPr>
        </p:nvSpPr>
        <p:spPr>
          <a:noFill/>
        </p:spPr>
        <p:txBody>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900">
                <a:solidFill>
                  <a:srgbClr val="000000"/>
                </a:solidFill>
              </a:rPr>
              <a:t>MAS.533 Imaging Ventures ~ Ramesh Raskar &amp; Joost Bonsen © Spring 2010 ~ Tue 6-8pm ~ http://imagingventures.media.mit.edu/ </a:t>
            </a:r>
          </a:p>
        </p:txBody>
      </p:sp>
      <p:sp>
        <p:nvSpPr>
          <p:cNvPr id="206851" name="Rectangle 2"/>
          <p:cNvSpPr>
            <a:spLocks noGrp="1" noChangeArrowheads="1"/>
          </p:cNvSpPr>
          <p:nvPr>
            <p:ph type="ctrTitle"/>
          </p:nvPr>
        </p:nvSpPr>
        <p:spPr>
          <a:xfrm>
            <a:off x="4572000" y="1600200"/>
            <a:ext cx="4038600" cy="1143000"/>
          </a:xfrm>
        </p:spPr>
        <p:txBody>
          <a:bodyPr/>
          <a:lstStyle/>
          <a:p>
            <a:pPr eaLnBrk="1" hangingPunct="1"/>
            <a:r>
              <a:rPr lang="en-US" sz="2800" i="1" smtClean="0">
                <a:solidFill>
                  <a:schemeClr val="tx1"/>
                </a:solidFill>
              </a:rPr>
              <a:t>Exploring Cameras, Displays &amp; Visual Computing Innovations</a:t>
            </a:r>
            <a:endParaRPr lang="en-US" sz="2800" smtClean="0">
              <a:solidFill>
                <a:schemeClr val="tx1"/>
              </a:solidFill>
            </a:endParaRPr>
          </a:p>
        </p:txBody>
      </p:sp>
      <p:sp>
        <p:nvSpPr>
          <p:cNvPr id="206852" name="Text Box 3"/>
          <p:cNvSpPr txBox="1">
            <a:spLocks noChangeArrowheads="1"/>
          </p:cNvSpPr>
          <p:nvPr/>
        </p:nvSpPr>
        <p:spPr bwMode="auto">
          <a:xfrm>
            <a:off x="4848225" y="3200401"/>
            <a:ext cx="3582988"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b="1">
                <a:solidFill>
                  <a:srgbClr val="000000"/>
                </a:solidFill>
                <a:latin typeface="Arial" pitchFamily="34" charset="0"/>
              </a:rPr>
              <a:t>Spring 20xx</a:t>
            </a:r>
          </a:p>
          <a:p>
            <a:pPr algn="ctr" eaLnBrk="1" hangingPunct="1"/>
            <a:r>
              <a:rPr lang="en-US" sz="2000">
                <a:solidFill>
                  <a:srgbClr val="000000"/>
                </a:solidFill>
                <a:latin typeface="Arial" pitchFamily="34" charset="0"/>
              </a:rPr>
              <a:t>Tue 4-6p</a:t>
            </a:r>
          </a:p>
          <a:p>
            <a:pPr algn="ctr" eaLnBrk="1" hangingPunct="1"/>
            <a:r>
              <a:rPr lang="en-US" sz="2000">
                <a:solidFill>
                  <a:srgbClr val="000000"/>
                </a:solidFill>
                <a:latin typeface="Arial" pitchFamily="34" charset="0"/>
              </a:rPr>
              <a:t>Media Lab e14-525</a:t>
            </a:r>
            <a:endParaRPr lang="en-US" b="1">
              <a:solidFill>
                <a:srgbClr val="000000"/>
              </a:solidFill>
              <a:latin typeface="Arial" pitchFamily="34" charset="0"/>
            </a:endParaRPr>
          </a:p>
          <a:p>
            <a:pPr algn="ctr" eaLnBrk="1" hangingPunct="1"/>
            <a:r>
              <a:rPr lang="en-US" sz="2800">
                <a:solidFill>
                  <a:srgbClr val="000000"/>
                </a:solidFill>
                <a:latin typeface="Arial" pitchFamily="34" charset="0"/>
              </a:rPr>
              <a:t> </a:t>
            </a:r>
          </a:p>
          <a:p>
            <a:pPr algn="ctr" eaLnBrk="1" hangingPunct="1"/>
            <a:r>
              <a:rPr lang="en-US" sz="2000">
                <a:solidFill>
                  <a:srgbClr val="000000"/>
                </a:solidFill>
                <a:latin typeface="Arial" pitchFamily="34" charset="0"/>
              </a:rPr>
              <a:t>Professor Ramesh Raskar </a:t>
            </a:r>
          </a:p>
          <a:p>
            <a:pPr algn="ctr" eaLnBrk="1" hangingPunct="1"/>
            <a:r>
              <a:rPr lang="en-US" sz="2000">
                <a:solidFill>
                  <a:srgbClr val="000000"/>
                </a:solidFill>
                <a:latin typeface="Arial" pitchFamily="34" charset="0"/>
              </a:rPr>
              <a:t>&amp;</a:t>
            </a:r>
          </a:p>
          <a:p>
            <a:pPr algn="ctr" eaLnBrk="1" hangingPunct="1"/>
            <a:r>
              <a:rPr lang="en-US" sz="2000">
                <a:solidFill>
                  <a:srgbClr val="000000"/>
                </a:solidFill>
                <a:latin typeface="Arial" pitchFamily="34" charset="0"/>
              </a:rPr>
              <a:t>Joost Bonsen</a:t>
            </a:r>
            <a:endParaRPr lang="en-US" sz="1400">
              <a:solidFill>
                <a:srgbClr val="000000"/>
              </a:solidFill>
              <a:latin typeface="Arial" pitchFamily="34" charset="0"/>
            </a:endParaRPr>
          </a:p>
          <a:p>
            <a:pPr algn="ctr" eaLnBrk="1" hangingPunct="1"/>
            <a:endParaRPr lang="en-US" sz="1800">
              <a:solidFill>
                <a:srgbClr val="000000"/>
              </a:solidFill>
              <a:latin typeface="Arial" pitchFamily="34" charset="0"/>
            </a:endParaRPr>
          </a:p>
          <a:p>
            <a:pPr algn="ctr" eaLnBrk="1" hangingPunct="1"/>
            <a:r>
              <a:rPr lang="en-US" sz="1600" u="sng">
                <a:solidFill>
                  <a:srgbClr val="0000FF"/>
                </a:solidFill>
                <a:latin typeface="Arial" pitchFamily="34" charset="0"/>
                <a:hlinkClick r:id="rId3"/>
              </a:rPr>
              <a:t>http://imagingventures.media.mit.edu</a:t>
            </a:r>
            <a:r>
              <a:rPr lang="en-US">
                <a:solidFill>
                  <a:srgbClr val="000000"/>
                </a:solidFill>
                <a:latin typeface="Arial" pitchFamily="34" charset="0"/>
              </a:rPr>
              <a:t> </a:t>
            </a:r>
          </a:p>
        </p:txBody>
      </p:sp>
      <p:pic>
        <p:nvPicPr>
          <p:cNvPr id="20685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7164"/>
            <a:ext cx="8915400" cy="22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854" name="Rectangle 5"/>
          <p:cNvSpPr>
            <a:spLocks noChangeArrowheads="1"/>
          </p:cNvSpPr>
          <p:nvPr/>
        </p:nvSpPr>
        <p:spPr bwMode="auto">
          <a:xfrm>
            <a:off x="609600" y="400051"/>
            <a:ext cx="8077200" cy="184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pPr>
            <a:r>
              <a:rPr lang="en-US" sz="7200" b="1">
                <a:solidFill>
                  <a:srgbClr val="000000"/>
                </a:solidFill>
                <a:latin typeface="Arial" pitchFamily="34" charset="0"/>
              </a:rPr>
              <a:t>Imaging Ventures</a:t>
            </a:r>
            <a:r>
              <a:rPr lang="en-US" sz="6600" b="1">
                <a:solidFill>
                  <a:srgbClr val="000000"/>
                </a:solidFill>
                <a:latin typeface="Arial" pitchFamily="34" charset="0"/>
              </a:rPr>
              <a:t> </a:t>
            </a:r>
          </a:p>
          <a:p>
            <a:r>
              <a:rPr lang="en-US" sz="2800" b="1">
                <a:solidFill>
                  <a:srgbClr val="000000"/>
                </a:solidFill>
                <a:latin typeface="Arial" pitchFamily="34" charset="0"/>
              </a:rPr>
              <a:t>       MAS.533</a:t>
            </a:r>
          </a:p>
          <a:p>
            <a:endParaRPr lang="en-US" sz="2800" b="1">
              <a:solidFill>
                <a:srgbClr val="000000"/>
              </a:solidFill>
              <a:latin typeface="Arial"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Footer Placeholder 4"/>
          <p:cNvSpPr>
            <a:spLocks noGrp="1"/>
          </p:cNvSpPr>
          <p:nvPr>
            <p:ph type="ftr" sz="quarter" idx="11"/>
          </p:nvPr>
        </p:nvSpPr>
        <p:spPr>
          <a:noFill/>
        </p:spPr>
        <p:txBody>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900">
                <a:solidFill>
                  <a:srgbClr val="000000"/>
                </a:solidFill>
              </a:rPr>
              <a:t>MAS.533 Imaging Ventures ~ Ramesh Raskar &amp; Joost Bonsen © Spring 2010 ~ Tue 6-8pm ~ http://imagingventures.media.mit.edu/ </a:t>
            </a:r>
          </a:p>
        </p:txBody>
      </p:sp>
      <p:sp>
        <p:nvSpPr>
          <p:cNvPr id="207875" name="Rectangle 2"/>
          <p:cNvSpPr>
            <a:spLocks noGrp="1" noChangeArrowheads="1"/>
          </p:cNvSpPr>
          <p:nvPr>
            <p:ph type="title"/>
          </p:nvPr>
        </p:nvSpPr>
        <p:spPr>
          <a:xfrm>
            <a:off x="457200" y="304800"/>
            <a:ext cx="8229600" cy="685800"/>
          </a:xfrm>
        </p:spPr>
        <p:txBody>
          <a:bodyPr/>
          <a:lstStyle/>
          <a:p>
            <a:pPr eaLnBrk="1" hangingPunct="1"/>
            <a:r>
              <a:rPr lang="en-US" sz="4000" smtClean="0"/>
              <a:t>Organizer Intros</a:t>
            </a:r>
          </a:p>
        </p:txBody>
      </p:sp>
      <p:sp>
        <p:nvSpPr>
          <p:cNvPr id="207876" name="Rectangle 3"/>
          <p:cNvSpPr>
            <a:spLocks noGrp="1" noChangeArrowheads="1"/>
          </p:cNvSpPr>
          <p:nvPr>
            <p:ph type="body" idx="1"/>
          </p:nvPr>
        </p:nvSpPr>
        <p:spPr>
          <a:xfrm>
            <a:off x="2057400" y="1295400"/>
            <a:ext cx="6781800" cy="5410200"/>
          </a:xfrm>
        </p:spPr>
        <p:txBody>
          <a:bodyPr/>
          <a:lstStyle/>
          <a:p>
            <a:pPr marL="381000" indent="-381000" eaLnBrk="1" hangingPunct="1">
              <a:lnSpc>
                <a:spcPct val="80000"/>
              </a:lnSpc>
              <a:buFontTx/>
              <a:buNone/>
            </a:pPr>
            <a:r>
              <a:rPr lang="en-US" sz="2000" smtClean="0"/>
              <a:t>Ramesh Raskar</a:t>
            </a:r>
          </a:p>
          <a:p>
            <a:pPr marL="800100" lvl="1" indent="-342900" eaLnBrk="1" hangingPunct="1">
              <a:lnSpc>
                <a:spcPct val="80000"/>
              </a:lnSpc>
            </a:pPr>
            <a:r>
              <a:rPr lang="en-US" sz="1800" smtClean="0"/>
              <a:t>Assistant Professor, MIT Media Lab</a:t>
            </a:r>
          </a:p>
          <a:p>
            <a:pPr marL="800100" lvl="1" indent="-342900" eaLnBrk="1" hangingPunct="1">
              <a:lnSpc>
                <a:spcPct val="80000"/>
              </a:lnSpc>
            </a:pPr>
            <a:r>
              <a:rPr lang="en-US" sz="1800" smtClean="0"/>
              <a:t>Leader, Camera Culture Group</a:t>
            </a:r>
          </a:p>
          <a:p>
            <a:pPr marL="800100" lvl="1" indent="-342900" eaLnBrk="1" hangingPunct="1">
              <a:lnSpc>
                <a:spcPct val="80000"/>
              </a:lnSpc>
            </a:pPr>
            <a:r>
              <a:rPr lang="en-US" sz="1800" smtClean="0">
                <a:hlinkClick r:id="rId3"/>
              </a:rPr>
              <a:t>http://raskar.info</a:t>
            </a:r>
            <a:r>
              <a:rPr lang="en-US" sz="1800" smtClean="0"/>
              <a:t> &amp; </a:t>
            </a:r>
            <a:r>
              <a:rPr lang="en-US" sz="1800" smtClean="0">
                <a:hlinkClick r:id="rId4"/>
              </a:rPr>
              <a:t>http://cameraculture.media.mit.edu/</a:t>
            </a:r>
            <a:endParaRPr lang="en-US" sz="1800" smtClean="0"/>
          </a:p>
          <a:p>
            <a:pPr marL="800100" lvl="1" indent="-342900" eaLnBrk="1" hangingPunct="1">
              <a:lnSpc>
                <a:spcPct val="80000"/>
              </a:lnSpc>
            </a:pPr>
            <a:r>
              <a:rPr lang="en-US" sz="1800" smtClean="0"/>
              <a:t>PhD, UNC Chapel Hill 2002</a:t>
            </a:r>
          </a:p>
          <a:p>
            <a:pPr marL="800100" lvl="1" indent="-342900" eaLnBrk="1" hangingPunct="1">
              <a:lnSpc>
                <a:spcPct val="80000"/>
              </a:lnSpc>
            </a:pPr>
            <a:r>
              <a:rPr lang="en-US" sz="1800" smtClean="0"/>
              <a:t>Formerly Research Scientist, MERL </a:t>
            </a:r>
          </a:p>
          <a:p>
            <a:pPr marL="381000" indent="-381000" eaLnBrk="1" hangingPunct="1">
              <a:lnSpc>
                <a:spcPct val="80000"/>
              </a:lnSpc>
              <a:buFontTx/>
              <a:buNone/>
            </a:pPr>
            <a:endParaRPr lang="en-US" sz="2000" smtClean="0"/>
          </a:p>
          <a:p>
            <a:pPr marL="381000" indent="-381000" eaLnBrk="1" hangingPunct="1">
              <a:lnSpc>
                <a:spcPct val="80000"/>
              </a:lnSpc>
              <a:buFontTx/>
              <a:buNone/>
            </a:pPr>
            <a:endParaRPr lang="en-US" sz="2000" smtClean="0"/>
          </a:p>
          <a:p>
            <a:pPr marL="381000" indent="-381000" eaLnBrk="1" hangingPunct="1">
              <a:lnSpc>
                <a:spcPct val="80000"/>
              </a:lnSpc>
              <a:buFontTx/>
              <a:buNone/>
            </a:pPr>
            <a:endParaRPr lang="en-US" sz="2000" smtClean="0"/>
          </a:p>
          <a:p>
            <a:pPr marL="381000" indent="-381000" eaLnBrk="1" hangingPunct="1">
              <a:lnSpc>
                <a:spcPct val="80000"/>
              </a:lnSpc>
              <a:buFontTx/>
              <a:buNone/>
            </a:pPr>
            <a:endParaRPr lang="en-US" sz="2000" smtClean="0"/>
          </a:p>
          <a:p>
            <a:pPr marL="381000" indent="-381000" eaLnBrk="1" hangingPunct="1">
              <a:lnSpc>
                <a:spcPct val="80000"/>
              </a:lnSpc>
              <a:buFontTx/>
              <a:buNone/>
            </a:pPr>
            <a:r>
              <a:rPr lang="en-US" sz="2000" smtClean="0"/>
              <a:t>Joost Bonsen</a:t>
            </a:r>
          </a:p>
          <a:p>
            <a:pPr marL="800100" lvl="1" indent="-342900" eaLnBrk="1" hangingPunct="1">
              <a:lnSpc>
                <a:spcPct val="80000"/>
              </a:lnSpc>
            </a:pPr>
            <a:r>
              <a:rPr lang="en-US" sz="1800" smtClean="0"/>
              <a:t>Visiting Scientist &amp; Lecturer, MIT Media Lab</a:t>
            </a:r>
          </a:p>
          <a:p>
            <a:pPr marL="800100" lvl="1" indent="-342900" eaLnBrk="1" hangingPunct="1">
              <a:lnSpc>
                <a:spcPct val="80000"/>
              </a:lnSpc>
            </a:pPr>
            <a:r>
              <a:rPr lang="en-US" sz="1800" smtClean="0">
                <a:hlinkClick r:id="rId5"/>
              </a:rPr>
              <a:t>http://alum.mit.edu/www/jpbonsen</a:t>
            </a:r>
            <a:r>
              <a:rPr lang="en-US" sz="1800" smtClean="0"/>
              <a:t> &amp; </a:t>
            </a:r>
            <a:r>
              <a:rPr lang="en-US" sz="1800" smtClean="0">
                <a:hlinkClick r:id="rId6"/>
              </a:rPr>
              <a:t>jpbonsen@alum.mit.edu</a:t>
            </a:r>
            <a:r>
              <a:rPr lang="en-US" sz="1800" smtClean="0"/>
              <a:t> </a:t>
            </a:r>
          </a:p>
          <a:p>
            <a:pPr marL="800100" lvl="1" indent="-342900" eaLnBrk="1" hangingPunct="1">
              <a:lnSpc>
                <a:spcPct val="80000"/>
              </a:lnSpc>
            </a:pPr>
            <a:r>
              <a:rPr lang="en-US" sz="1800" smtClean="0"/>
              <a:t>SB, MIT, EECS 1990</a:t>
            </a:r>
          </a:p>
          <a:p>
            <a:pPr marL="800100" lvl="1" indent="-342900" eaLnBrk="1" hangingPunct="1">
              <a:lnSpc>
                <a:spcPct val="80000"/>
              </a:lnSpc>
            </a:pPr>
            <a:r>
              <a:rPr lang="en-US" sz="1800" smtClean="0"/>
              <a:t>SM, MIT Sloan, MOT 2006</a:t>
            </a:r>
          </a:p>
        </p:txBody>
      </p:sp>
      <p:pic>
        <p:nvPicPr>
          <p:cNvPr id="20787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60" y="3949700"/>
            <a:ext cx="190976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87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914403"/>
            <a:ext cx="1955800"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3778" name="Title 1"/>
          <p:cNvSpPr>
            <a:spLocks noGrp="1"/>
          </p:cNvSpPr>
          <p:nvPr>
            <p:ph type="title"/>
          </p:nvPr>
        </p:nvSpPr>
        <p:spPr/>
        <p:txBody>
          <a:bodyPr/>
          <a:lstStyle/>
          <a:p>
            <a:r>
              <a:rPr lang="en-US" smtClean="0"/>
              <a:t>Time-Image</a:t>
            </a:r>
          </a:p>
        </p:txBody>
      </p:sp>
      <p:pic>
        <p:nvPicPr>
          <p:cNvPr id="2037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09800"/>
            <a:ext cx="81534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Content Placeholder 2"/>
          <p:cNvSpPr>
            <a:spLocks noGrp="1"/>
          </p:cNvSpPr>
          <p:nvPr>
            <p:ph idx="1"/>
          </p:nvPr>
        </p:nvSpPr>
        <p:spPr>
          <a:xfrm>
            <a:off x="5867400" y="4038600"/>
            <a:ext cx="3352800" cy="1219200"/>
          </a:xfrm>
        </p:spPr>
        <p:txBody>
          <a:bodyPr/>
          <a:lstStyle/>
          <a:p>
            <a:pPr algn="ctr">
              <a:buFont typeface="Arial" pitchFamily="34" charset="0"/>
              <a:buNone/>
            </a:pPr>
            <a:r>
              <a:rPr lang="en-US" smtClean="0"/>
              <a:t>Time Profile </a:t>
            </a:r>
          </a:p>
          <a:p>
            <a:pPr algn="ctr">
              <a:buFont typeface="Arial" pitchFamily="34" charset="0"/>
              <a:buNone/>
            </a:pPr>
            <a:r>
              <a:rPr lang="en-US" smtClean="0"/>
              <a:t>for a single pixel</a:t>
            </a:r>
          </a:p>
        </p:txBody>
      </p:sp>
      <p:sp>
        <p:nvSpPr>
          <p:cNvPr id="5" name="TextBox 4"/>
          <p:cNvSpPr txBox="1"/>
          <p:nvPr/>
        </p:nvSpPr>
        <p:spPr>
          <a:xfrm>
            <a:off x="457200" y="2860675"/>
            <a:ext cx="304800" cy="523875"/>
          </a:xfrm>
          <a:prstGeom prst="rect">
            <a:avLst/>
          </a:prstGeom>
          <a:noFill/>
        </p:spPr>
        <p:txBody>
          <a:bodyPr>
            <a:spAutoFit/>
          </a:bodyPr>
          <a:lstStyle/>
          <a:p>
            <a:pPr eaLnBrk="1" fontAlgn="auto" hangingPunct="1">
              <a:spcBef>
                <a:spcPts val="0"/>
              </a:spcBef>
              <a:spcAft>
                <a:spcPts val="0"/>
              </a:spcAft>
              <a:defRPr/>
            </a:pPr>
            <a:r>
              <a:rPr lang="en-US" sz="2800" dirty="0">
                <a:solidFill>
                  <a:srgbClr val="1F497D">
                    <a:lumMod val="60000"/>
                    <a:lumOff val="40000"/>
                  </a:srgbClr>
                </a:solidFill>
                <a:latin typeface="Calibri"/>
              </a:rPr>
              <a:t>R</a:t>
            </a:r>
          </a:p>
        </p:txBody>
      </p:sp>
      <p:grpSp>
        <p:nvGrpSpPr>
          <p:cNvPr id="203782" name="Group 7"/>
          <p:cNvGrpSpPr>
            <a:grpSpLocks/>
          </p:cNvGrpSpPr>
          <p:nvPr/>
        </p:nvGrpSpPr>
        <p:grpSpPr bwMode="auto">
          <a:xfrm>
            <a:off x="1371600" y="2971800"/>
            <a:ext cx="1066800" cy="1066800"/>
            <a:chOff x="3581400" y="381000"/>
            <a:chExt cx="3200400" cy="3200400"/>
          </a:xfrm>
        </p:grpSpPr>
        <p:sp>
          <p:nvSpPr>
            <p:cNvPr id="6" name="Arc 5"/>
            <p:cNvSpPr/>
            <p:nvPr/>
          </p:nvSpPr>
          <p:spPr>
            <a:xfrm rot="2033654" flipH="1">
              <a:off x="3962400" y="838200"/>
              <a:ext cx="2286000" cy="2286000"/>
            </a:xfrm>
            <a:prstGeom prst="arc">
              <a:avLst>
                <a:gd name="adj1" fmla="val 17837980"/>
                <a:gd name="adj2" fmla="val 3206851"/>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7" name="Arc 6"/>
            <p:cNvSpPr/>
            <p:nvPr/>
          </p:nvSpPr>
          <p:spPr>
            <a:xfrm rot="2033654" flipH="1">
              <a:off x="3581400" y="381000"/>
              <a:ext cx="3200400" cy="3200400"/>
            </a:xfrm>
            <a:prstGeom prst="arc">
              <a:avLst>
                <a:gd name="adj1" fmla="val 17240420"/>
                <a:gd name="adj2" fmla="val 4183048"/>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grpSp>
    </p:spTree>
    <p:extLst>
      <p:ext uri="{BB962C8B-B14F-4D97-AF65-F5344CB8AC3E}">
        <p14:creationId xmlns:p14="http://schemas.microsoft.com/office/powerpoint/2010/main" val="12195290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Footer Placeholder 4"/>
          <p:cNvSpPr>
            <a:spLocks noGrp="1"/>
          </p:cNvSpPr>
          <p:nvPr>
            <p:ph type="ftr" sz="quarter" idx="11"/>
          </p:nvPr>
        </p:nvSpPr>
        <p:spPr>
          <a:noFill/>
        </p:spPr>
        <p:txBody>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900">
                <a:solidFill>
                  <a:srgbClr val="000000"/>
                </a:solidFill>
              </a:rPr>
              <a:t>MAS.533 Imaging Ventures ~ Ramesh Raskar &amp; Joost Bonsen © Spring 2010 ~ Tue 6-8pm ~ http://imagingventures.media.mit.edu/ </a:t>
            </a:r>
          </a:p>
        </p:txBody>
      </p:sp>
      <p:sp>
        <p:nvSpPr>
          <p:cNvPr id="208899" name="Rectangle 2"/>
          <p:cNvSpPr>
            <a:spLocks noGrp="1" noChangeArrowheads="1"/>
          </p:cNvSpPr>
          <p:nvPr>
            <p:ph type="ctrTitle"/>
          </p:nvPr>
        </p:nvSpPr>
        <p:spPr>
          <a:xfrm>
            <a:off x="685800" y="2286000"/>
            <a:ext cx="7772400" cy="1143000"/>
          </a:xfrm>
        </p:spPr>
        <p:txBody>
          <a:bodyPr/>
          <a:lstStyle/>
          <a:p>
            <a:pPr eaLnBrk="1" hangingPunct="1"/>
            <a:r>
              <a:rPr lang="en-US" smtClean="0"/>
              <a:t>Why Imaging?  Why Now?</a:t>
            </a:r>
          </a:p>
        </p:txBody>
      </p:sp>
      <p:sp>
        <p:nvSpPr>
          <p:cNvPr id="208900" name="Rectangle 3"/>
          <p:cNvSpPr>
            <a:spLocks noGrp="1" noChangeArrowheads="1"/>
          </p:cNvSpPr>
          <p:nvPr>
            <p:ph type="subTitle" idx="1"/>
          </p:nvPr>
        </p:nvSpPr>
        <p:spPr/>
        <p:txBody>
          <a:bodyPr/>
          <a:lstStyle/>
          <a:p>
            <a:pPr eaLnBrk="1" hangingPunct="1"/>
            <a:r>
              <a:rPr lang="en-US" smtClean="0"/>
              <a:t>&lt;Ramesh’s slides&gt;</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Footer Placeholder 4"/>
          <p:cNvSpPr>
            <a:spLocks noGrp="1"/>
          </p:cNvSpPr>
          <p:nvPr>
            <p:ph type="ftr" sz="quarter" idx="11"/>
          </p:nvPr>
        </p:nvSpPr>
        <p:spPr>
          <a:noFill/>
        </p:spPr>
        <p:txBody>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900">
                <a:solidFill>
                  <a:srgbClr val="000000"/>
                </a:solidFill>
              </a:rPr>
              <a:t>MAS.533 Imaging Ventures ~ Ramesh Raskar &amp; Joost Bonsen © Spring 2010 ~ Tue 6-8pm ~ http://imagingventures.media.mit.edu/ </a:t>
            </a:r>
          </a:p>
        </p:txBody>
      </p:sp>
      <p:sp>
        <p:nvSpPr>
          <p:cNvPr id="209923" name="Rectangle 2"/>
          <p:cNvSpPr>
            <a:spLocks noGrp="1" noChangeArrowheads="1"/>
          </p:cNvSpPr>
          <p:nvPr>
            <p:ph type="title"/>
          </p:nvPr>
        </p:nvSpPr>
        <p:spPr>
          <a:xfrm>
            <a:off x="685800" y="228600"/>
            <a:ext cx="7772400" cy="1143000"/>
          </a:xfrm>
        </p:spPr>
        <p:txBody>
          <a:bodyPr/>
          <a:lstStyle/>
          <a:p>
            <a:pPr eaLnBrk="1" hangingPunct="1"/>
            <a:r>
              <a:rPr lang="en-US" smtClean="0"/>
              <a:t>End Goals of our Seminar</a:t>
            </a:r>
          </a:p>
        </p:txBody>
      </p:sp>
      <p:sp>
        <p:nvSpPr>
          <p:cNvPr id="209924" name="Rectangle 3"/>
          <p:cNvSpPr>
            <a:spLocks noGrp="1" noChangeArrowheads="1"/>
          </p:cNvSpPr>
          <p:nvPr>
            <p:ph type="body" idx="1"/>
          </p:nvPr>
        </p:nvSpPr>
        <p:spPr>
          <a:xfrm>
            <a:off x="381000" y="1295400"/>
            <a:ext cx="8382000" cy="4876800"/>
          </a:xfrm>
        </p:spPr>
        <p:txBody>
          <a:bodyPr anchor="ctr"/>
          <a:lstStyle/>
          <a:p>
            <a:pPr marL="533400" indent="-533400" eaLnBrk="1" hangingPunct="1">
              <a:lnSpc>
                <a:spcPct val="80000"/>
              </a:lnSpc>
              <a:buFontTx/>
              <a:buAutoNum type="arabicPeriod"/>
            </a:pPr>
            <a:r>
              <a:rPr lang="en-US" sz="2800" smtClean="0"/>
              <a:t>Quality </a:t>
            </a:r>
            <a:r>
              <a:rPr lang="en-US" sz="2800" b="1" smtClean="0"/>
              <a:t>Connections</a:t>
            </a:r>
            <a:r>
              <a:rPr lang="en-US" sz="2800" smtClean="0"/>
              <a:t> with Fellow Classmates, Course Advisors, &amp; Guest Speakers</a:t>
            </a:r>
          </a:p>
          <a:p>
            <a:pPr marL="533400" indent="-533400" eaLnBrk="1" hangingPunct="1">
              <a:lnSpc>
                <a:spcPct val="80000"/>
              </a:lnSpc>
              <a:buFontTx/>
              <a:buAutoNum type="arabicPeriod"/>
            </a:pPr>
            <a:r>
              <a:rPr lang="en-US" sz="2800" smtClean="0"/>
              <a:t>Survey-Level </a:t>
            </a:r>
            <a:r>
              <a:rPr lang="en-US" sz="2800" b="1" smtClean="0"/>
              <a:t>Awareness</a:t>
            </a:r>
            <a:r>
              <a:rPr lang="en-US" sz="2800" smtClean="0"/>
              <a:t> of Imaging Technology Business Challenges &amp; Opportunities</a:t>
            </a:r>
          </a:p>
          <a:p>
            <a:pPr marL="533400" indent="-533400" eaLnBrk="1" hangingPunct="1">
              <a:lnSpc>
                <a:spcPct val="80000"/>
              </a:lnSpc>
              <a:buFontTx/>
              <a:buAutoNum type="arabicPeriod"/>
            </a:pPr>
            <a:r>
              <a:rPr lang="en-US" sz="2800" b="1" smtClean="0"/>
              <a:t>Lessons-Learned</a:t>
            </a:r>
            <a:r>
              <a:rPr lang="en-US" sz="2800" smtClean="0"/>
              <a:t> from Live-Cases</a:t>
            </a:r>
          </a:p>
          <a:p>
            <a:pPr marL="533400" indent="-533400" eaLnBrk="1" hangingPunct="1">
              <a:lnSpc>
                <a:spcPct val="80000"/>
              </a:lnSpc>
              <a:buFontTx/>
              <a:buAutoNum type="arabicPeriod"/>
            </a:pPr>
            <a:r>
              <a:rPr lang="en-US" sz="2800" smtClean="0"/>
              <a:t>A Specific </a:t>
            </a:r>
            <a:r>
              <a:rPr lang="en-US" sz="2800" b="1" smtClean="0"/>
              <a:t>Venture Proposal</a:t>
            </a:r>
            <a:r>
              <a:rPr lang="en-US" sz="2800" smtClean="0"/>
              <a:t> written up as a Business Plan Executive Summary</a:t>
            </a:r>
          </a:p>
          <a:p>
            <a:pPr marL="533400" indent="-533400" eaLnBrk="1" hangingPunct="1">
              <a:lnSpc>
                <a:spcPct val="80000"/>
              </a:lnSpc>
              <a:buFontTx/>
              <a:buAutoNum type="arabicPeriod"/>
            </a:pPr>
            <a:r>
              <a:rPr lang="en-US" sz="2800" smtClean="0"/>
              <a:t>Increased </a:t>
            </a:r>
            <a:r>
              <a:rPr lang="en-US" sz="2800" b="1" smtClean="0"/>
              <a:t>Skills </a:t>
            </a:r>
            <a:r>
              <a:rPr lang="en-US" sz="2800" smtClean="0"/>
              <a:t>for Analyzing, Communicating, and Synthesizing Information towards Imaging Venture Creation</a:t>
            </a:r>
          </a:p>
          <a:p>
            <a:pPr marL="533400" indent="-533400" eaLnBrk="1" hangingPunct="1">
              <a:lnSpc>
                <a:spcPct val="80000"/>
              </a:lnSpc>
              <a:buFontTx/>
              <a:buAutoNum type="arabicPeriod"/>
            </a:pPr>
            <a:r>
              <a:rPr lang="en-US" sz="2800" b="1" smtClean="0"/>
              <a:t>Global Perspective </a:t>
            </a:r>
            <a:r>
              <a:rPr lang="en-US" sz="2800" smtClean="0"/>
              <a:t>on Imaging Innovations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4"/>
          <p:cNvSpPr>
            <a:spLocks noGrp="1"/>
          </p:cNvSpPr>
          <p:nvPr>
            <p:ph type="ftr" sz="quarter" idx="11"/>
          </p:nvPr>
        </p:nvSpPr>
        <p:spPr>
          <a:noFill/>
        </p:spPr>
        <p:txBody>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900">
                <a:solidFill>
                  <a:srgbClr val="000000"/>
                </a:solidFill>
              </a:rPr>
              <a:t>MAS.533 Imaging Ventures ~ Ramesh Raskar &amp; Joost Bonsen © Spring 2010 ~ Tue 6-8pm ~ http://imagingventures.media.mit.edu/ </a:t>
            </a:r>
          </a:p>
        </p:txBody>
      </p:sp>
      <p:sp>
        <p:nvSpPr>
          <p:cNvPr id="210947" name="Rectangle 2"/>
          <p:cNvSpPr>
            <a:spLocks noGrp="1" noChangeArrowheads="1"/>
          </p:cNvSpPr>
          <p:nvPr>
            <p:ph type="title"/>
          </p:nvPr>
        </p:nvSpPr>
        <p:spPr>
          <a:xfrm>
            <a:off x="685800" y="457200"/>
            <a:ext cx="7772400" cy="1143000"/>
          </a:xfrm>
        </p:spPr>
        <p:txBody>
          <a:bodyPr/>
          <a:lstStyle/>
          <a:p>
            <a:pPr eaLnBrk="1" hangingPunct="1"/>
            <a:r>
              <a:rPr lang="en-US" smtClean="0"/>
              <a:t>What this Class is </a:t>
            </a:r>
            <a:r>
              <a:rPr lang="en-US" b="1" smtClean="0"/>
              <a:t>Not</a:t>
            </a:r>
            <a:r>
              <a:rPr lang="en-US" smtClean="0"/>
              <a:t>…</a:t>
            </a:r>
          </a:p>
        </p:txBody>
      </p:sp>
      <p:sp>
        <p:nvSpPr>
          <p:cNvPr id="210948" name="Rectangle 3"/>
          <p:cNvSpPr>
            <a:spLocks noGrp="1" noChangeArrowheads="1"/>
          </p:cNvSpPr>
          <p:nvPr>
            <p:ph type="body" idx="1"/>
          </p:nvPr>
        </p:nvSpPr>
        <p:spPr>
          <a:xfrm>
            <a:off x="838200" y="1600200"/>
            <a:ext cx="7772400" cy="4114800"/>
          </a:xfrm>
        </p:spPr>
        <p:txBody>
          <a:bodyPr/>
          <a:lstStyle/>
          <a:p>
            <a:pPr eaLnBrk="1" hangingPunct="1">
              <a:lnSpc>
                <a:spcPct val="90000"/>
              </a:lnSpc>
            </a:pPr>
            <a:r>
              <a:rPr lang="en-US" smtClean="0"/>
              <a:t>In-Depth</a:t>
            </a:r>
          </a:p>
          <a:p>
            <a:pPr eaLnBrk="1" hangingPunct="1">
              <a:lnSpc>
                <a:spcPct val="90000"/>
              </a:lnSpc>
            </a:pPr>
            <a:r>
              <a:rPr lang="en-US" smtClean="0"/>
              <a:t>Packaged Lecture-Style</a:t>
            </a:r>
          </a:p>
          <a:p>
            <a:pPr eaLnBrk="1" hangingPunct="1">
              <a:lnSpc>
                <a:spcPct val="90000"/>
              </a:lnSpc>
            </a:pPr>
            <a:r>
              <a:rPr lang="en-US" smtClean="0"/>
              <a:t>A Replacement for Core Classes, Advanced Electives</a:t>
            </a:r>
          </a:p>
          <a:p>
            <a:pPr eaLnBrk="1" hangingPunct="1">
              <a:lnSpc>
                <a:spcPct val="90000"/>
              </a:lnSpc>
            </a:pPr>
            <a:r>
              <a:rPr lang="en-US" smtClean="0"/>
              <a:t>A class on How to Write a Business Plan</a:t>
            </a:r>
          </a:p>
          <a:p>
            <a:pPr eaLnBrk="1" hangingPunct="1">
              <a:lnSpc>
                <a:spcPct val="90000"/>
              </a:lnSpc>
            </a:pPr>
            <a:r>
              <a:rPr lang="en-US" smtClean="0"/>
              <a:t>A Solo-Exercise</a:t>
            </a:r>
          </a:p>
          <a:p>
            <a:pPr eaLnBrk="1" hangingPunct="1">
              <a:lnSpc>
                <a:spcPct val="90000"/>
              </a:lnSpc>
            </a:pPr>
            <a:r>
              <a:rPr lang="en-US" smtClean="0"/>
              <a:t>A Place for “Just Listening”</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Footer Placeholder 4"/>
          <p:cNvSpPr>
            <a:spLocks noGrp="1"/>
          </p:cNvSpPr>
          <p:nvPr>
            <p:ph type="ftr" sz="quarter" idx="11"/>
          </p:nvPr>
        </p:nvSpPr>
        <p:spPr>
          <a:noFill/>
        </p:spPr>
        <p:txBody>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900">
                <a:solidFill>
                  <a:srgbClr val="000000"/>
                </a:solidFill>
              </a:rPr>
              <a:t>MAS.533 Imaging Ventures ~ Ramesh Raskar &amp; Joost Bonsen © Spring 2010 ~ Tue 6-8pm ~ http://imagingventures.media.mit.edu/ </a:t>
            </a:r>
          </a:p>
        </p:txBody>
      </p:sp>
      <p:sp>
        <p:nvSpPr>
          <p:cNvPr id="211971" name="Rectangle 2"/>
          <p:cNvSpPr>
            <a:spLocks noGrp="1" noChangeArrowheads="1"/>
          </p:cNvSpPr>
          <p:nvPr>
            <p:ph type="title"/>
          </p:nvPr>
        </p:nvSpPr>
        <p:spPr>
          <a:xfrm>
            <a:off x="685800" y="381000"/>
            <a:ext cx="7772400" cy="1143000"/>
          </a:xfrm>
        </p:spPr>
        <p:txBody>
          <a:bodyPr/>
          <a:lstStyle/>
          <a:p>
            <a:pPr eaLnBrk="1" hangingPunct="1"/>
            <a:r>
              <a:rPr lang="en-US" sz="4000" smtClean="0"/>
              <a:t>Invention + Entrepreneurship </a:t>
            </a:r>
            <a:r>
              <a:rPr lang="en-US" sz="4000" smtClean="0">
                <a:sym typeface="Wingdings" pitchFamily="2" charset="2"/>
              </a:rPr>
              <a:t> Innovations</a:t>
            </a:r>
            <a:endParaRPr lang="en-US" sz="4000" smtClean="0"/>
          </a:p>
        </p:txBody>
      </p:sp>
      <p:sp>
        <p:nvSpPr>
          <p:cNvPr id="211972" name="Rectangle 3"/>
          <p:cNvSpPr>
            <a:spLocks noGrp="1" noChangeArrowheads="1"/>
          </p:cNvSpPr>
          <p:nvPr>
            <p:ph type="body" idx="1"/>
          </p:nvPr>
        </p:nvSpPr>
        <p:spPr>
          <a:xfrm>
            <a:off x="457200" y="1600200"/>
            <a:ext cx="8229600" cy="4800600"/>
          </a:xfrm>
        </p:spPr>
        <p:txBody>
          <a:bodyPr/>
          <a:lstStyle/>
          <a:p>
            <a:pPr eaLnBrk="1" hangingPunct="1">
              <a:lnSpc>
                <a:spcPct val="90000"/>
              </a:lnSpc>
            </a:pPr>
            <a:r>
              <a:rPr lang="en-US" smtClean="0"/>
              <a:t>It’s not enough to just do research, discover knowledge, or invent solutions</a:t>
            </a:r>
          </a:p>
          <a:p>
            <a:pPr eaLnBrk="1" hangingPunct="1">
              <a:lnSpc>
                <a:spcPct val="90000"/>
              </a:lnSpc>
            </a:pPr>
            <a:r>
              <a:rPr lang="en-US" smtClean="0"/>
              <a:t>Good ideas must be deployed in the world to have impact</a:t>
            </a:r>
          </a:p>
          <a:p>
            <a:pPr eaLnBrk="1" hangingPunct="1">
              <a:lnSpc>
                <a:spcPct val="90000"/>
              </a:lnSpc>
            </a:pPr>
            <a:r>
              <a:rPr lang="en-US" smtClean="0"/>
              <a:t>Entrepreneurship is about identifying worthwhile ideas and building the organizations to spread / sell the idea everywhere</a:t>
            </a:r>
          </a:p>
          <a:p>
            <a:pPr lvl="1" eaLnBrk="1" hangingPunct="1">
              <a:lnSpc>
                <a:spcPct val="90000"/>
              </a:lnSpc>
            </a:pPr>
            <a:r>
              <a:rPr lang="en-US" smtClean="0"/>
              <a:t>Both For Profit or Non-Profit</a:t>
            </a:r>
          </a:p>
          <a:p>
            <a:pPr eaLnBrk="1" hangingPunct="1">
              <a:lnSpc>
                <a:spcPct val="90000"/>
              </a:lnSpc>
            </a:pPr>
            <a:r>
              <a:rPr lang="en-US" smtClean="0"/>
              <a:t>Founding tradition of MIT</a:t>
            </a:r>
          </a:p>
        </p:txBody>
      </p:sp>
      <p:pic>
        <p:nvPicPr>
          <p:cNvPr id="21197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339" y="4953000"/>
            <a:ext cx="1057275" cy="147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974" name="Rectangle 5"/>
          <p:cNvSpPr>
            <a:spLocks noChangeArrowheads="1"/>
          </p:cNvSpPr>
          <p:nvPr/>
        </p:nvSpPr>
        <p:spPr bwMode="auto">
          <a:xfrm>
            <a:off x="5472141" y="6400800"/>
            <a:ext cx="308930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900">
                <a:solidFill>
                  <a:srgbClr val="000000"/>
                </a:solidFill>
                <a:latin typeface="Arial" pitchFamily="34" charset="0"/>
                <a:cs typeface="Arial" pitchFamily="34" charset="0"/>
                <a:hlinkClick r:id="rId4"/>
              </a:rPr>
              <a:t>http://mit-libraries.net/blog/wp-images/rogers1869sm.jpg</a:t>
            </a:r>
            <a:r>
              <a:rPr lang="en-US" sz="900">
                <a:solidFill>
                  <a:srgbClr val="000000"/>
                </a:solidFill>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Footer Placeholder 3"/>
          <p:cNvSpPr>
            <a:spLocks noGrp="1"/>
          </p:cNvSpPr>
          <p:nvPr>
            <p:ph type="ftr" sz="quarter" idx="11"/>
          </p:nvPr>
        </p:nvSpPr>
        <p:spPr>
          <a:noFill/>
        </p:spPr>
        <p:txBody>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900">
                <a:solidFill>
                  <a:srgbClr val="000000"/>
                </a:solidFill>
              </a:rPr>
              <a:t>MAS.533 Imaging Ventures ~ Ramesh Raskar &amp; Joost Bonsen © Spring 2010 ~ Tue 6-8pm ~ http://imagingventures.media.mit.edu/ </a:t>
            </a:r>
          </a:p>
        </p:txBody>
      </p:sp>
      <p:pic>
        <p:nvPicPr>
          <p:cNvPr id="212995" name="Picture 2" descr="Biogen - Delivering on the Promise of Biotechnology"/>
          <p:cNvPicPr>
            <a:picLocks noChangeAspect="1" noChangeArrowheads="1"/>
          </p:cNvPicPr>
          <p:nvPr/>
        </p:nvPicPr>
        <p:blipFill>
          <a:blip r:embed="rId3">
            <a:extLst>
              <a:ext uri="{28A0092B-C50C-407E-A947-70E740481C1C}">
                <a14:useLocalDpi xmlns:a14="http://schemas.microsoft.com/office/drawing/2010/main" val="0"/>
              </a:ext>
            </a:extLst>
          </a:blip>
          <a:srcRect r="70073" b="-9543"/>
          <a:stretch>
            <a:fillRect/>
          </a:stretch>
        </p:blipFill>
        <p:spPr bwMode="auto">
          <a:xfrm>
            <a:off x="0" y="3276600"/>
            <a:ext cx="2743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Rectangle 3"/>
          <p:cNvSpPr>
            <a:spLocks noChangeArrowheads="1"/>
          </p:cNvSpPr>
          <p:nvPr/>
        </p:nvSpPr>
        <p:spPr bwMode="auto">
          <a:xfrm>
            <a:off x="76200" y="2152651"/>
            <a:ext cx="3048000" cy="762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212997" name="Rectangle 4"/>
          <p:cNvSpPr>
            <a:spLocks noGrp="1" noChangeArrowheads="1"/>
          </p:cNvSpPr>
          <p:nvPr>
            <p:ph type="title"/>
          </p:nvPr>
        </p:nvSpPr>
        <p:spPr>
          <a:xfrm>
            <a:off x="685800" y="0"/>
            <a:ext cx="7772400" cy="1143000"/>
          </a:xfrm>
        </p:spPr>
        <p:txBody>
          <a:bodyPr/>
          <a:lstStyle/>
          <a:p>
            <a:pPr eaLnBrk="1" hangingPunct="1"/>
            <a:r>
              <a:rPr lang="en-US" smtClean="0"/>
              <a:t>MIT Alum Venture Legacy</a:t>
            </a:r>
          </a:p>
        </p:txBody>
      </p:sp>
      <p:pic>
        <p:nvPicPr>
          <p:cNvPr id="212998" name="Picture 5" descr="lgo_therm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22" y="2133603"/>
            <a:ext cx="67214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9" name="Picture 6" descr="Analog Devic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4343400"/>
            <a:ext cx="19812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3000" name="Group 7"/>
          <p:cNvGrpSpPr>
            <a:grpSpLocks/>
          </p:cNvGrpSpPr>
          <p:nvPr/>
        </p:nvGrpSpPr>
        <p:grpSpPr bwMode="auto">
          <a:xfrm>
            <a:off x="933450" y="2136814"/>
            <a:ext cx="4992688" cy="793751"/>
            <a:chOff x="0" y="-29"/>
            <a:chExt cx="3145" cy="500"/>
          </a:xfrm>
        </p:grpSpPr>
        <p:sp>
          <p:nvSpPr>
            <p:cNvPr id="213019" name="Rectangle 8"/>
            <p:cNvSpPr>
              <a:spLocks noChangeArrowheads="1"/>
            </p:cNvSpPr>
            <p:nvPr/>
          </p:nvSpPr>
          <p:spPr bwMode="auto">
            <a:xfrm>
              <a:off x="0" y="-29"/>
              <a:ext cx="312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endParaRPr lang="en-US" sz="2000">
                <a:solidFill>
                  <a:srgbClr val="000000"/>
                </a:solidFill>
                <a:latin typeface="Arial" pitchFamily="34" charset="0"/>
                <a:cs typeface="Arial" pitchFamily="34" charset="0"/>
              </a:endParaRPr>
            </a:p>
          </p:txBody>
        </p:sp>
        <p:sp>
          <p:nvSpPr>
            <p:cNvPr id="213020" name="Rectangle 9"/>
            <p:cNvSpPr>
              <a:spLocks noChangeArrowheads="1"/>
            </p:cNvSpPr>
            <p:nvPr/>
          </p:nvSpPr>
          <p:spPr bwMode="auto">
            <a:xfrm>
              <a:off x="0" y="0"/>
              <a:ext cx="3145" cy="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sz="800">
                  <a:solidFill>
                    <a:srgbClr val="000000"/>
                  </a:solidFill>
                  <a:latin typeface="Verdana" pitchFamily="34" charset="0"/>
                  <a:cs typeface="Arial" pitchFamily="34" charset="0"/>
                  <a:hlinkClick r:id="rId6"/>
                </a:rPr>
                <a:t>  </a:t>
              </a:r>
              <a:r>
                <a:rPr lang="en-US" sz="4300">
                  <a:solidFill>
                    <a:srgbClr val="000000"/>
                  </a:solidFill>
                  <a:latin typeface="Verdana" pitchFamily="34" charset="0"/>
                  <a:cs typeface="Arial" pitchFamily="34" charset="0"/>
                </a:rPr>
                <a:t> </a:t>
              </a:r>
              <a:r>
                <a:rPr lang="en-US" sz="800">
                  <a:solidFill>
                    <a:srgbClr val="000000"/>
                  </a:solidFill>
                  <a:latin typeface="Verdana" pitchFamily="34" charset="0"/>
                  <a:cs typeface="Arial" pitchFamily="34" charset="0"/>
                </a:rPr>
                <a:t>                      </a:t>
              </a:r>
            </a:p>
          </p:txBody>
        </p:sp>
      </p:grpSp>
      <p:pic>
        <p:nvPicPr>
          <p:cNvPr id="213001" name="Picture 10" descr="hewlett-packard logo - invent - jump to hp.com home pag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267202"/>
            <a:ext cx="1371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2" name="Picture 11" descr="jp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6150" y="2324100"/>
            <a:ext cx="2686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3" name="Picture 12" descr="Lotus Software">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7550" y="1600203"/>
            <a:ext cx="2000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4" name="Picture 13" descr="Amgen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1230353"/>
            <a:ext cx="3475038"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5" name="Picture 14" descr="gene_logo">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86213" y="1143040"/>
            <a:ext cx="247967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6" name="Picture 15" descr="ampgif">
            <a:hlinkClick r:id="rId14" action="ppaction://hlinkfile"/>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39000" y="4310104"/>
            <a:ext cx="18288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7" name="Picture 16" descr="home_logo"/>
          <p:cNvPicPr>
            <a:picLocks noChangeAspect="1" noChangeArrowheads="1"/>
          </p:cNvPicPr>
          <p:nvPr/>
        </p:nvPicPr>
        <p:blipFill>
          <a:blip r:embed="rId16">
            <a:extLst>
              <a:ext uri="{28A0092B-C50C-407E-A947-70E740481C1C}">
                <a14:useLocalDpi xmlns:a14="http://schemas.microsoft.com/office/drawing/2010/main" val="0"/>
              </a:ext>
            </a:extLst>
          </a:blip>
          <a:srcRect r="6818"/>
          <a:stretch>
            <a:fillRect/>
          </a:stretch>
        </p:blipFill>
        <p:spPr bwMode="auto">
          <a:xfrm>
            <a:off x="2819400" y="3313120"/>
            <a:ext cx="31242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8" name="Picture 17" descr="3Com"/>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72400" y="2109828"/>
            <a:ext cx="11430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9" name="Picture 18" descr="avid">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00800" y="4724441"/>
            <a:ext cx="27432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10" name="Picture 19" descr="Teradyne">
            <a:hlinkClick r:id="rId14" action="ppaction://hlinkfile"/>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19800" y="3429000"/>
            <a:ext cx="2895600" cy="59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11" name="Text Box 20"/>
          <p:cNvSpPr txBox="1">
            <a:spLocks noChangeArrowheads="1"/>
          </p:cNvSpPr>
          <p:nvPr/>
        </p:nvSpPr>
        <p:spPr bwMode="auto">
          <a:xfrm>
            <a:off x="784235" y="5857876"/>
            <a:ext cx="7657353" cy="523220"/>
          </a:xfrm>
          <a:prstGeom prst="rect">
            <a:avLst/>
          </a:prstGeom>
          <a:noFill/>
          <a:ln>
            <a:noFill/>
          </a:ln>
          <a:effectLst/>
          <a:extLst>
            <a:ext uri="{909E8E84-426E-40DD-AFC4-6F175D3DCCD1}">
              <a14:hiddenFill xmlns:a14="http://schemas.microsoft.com/office/drawing/2010/main">
                <a:solidFill>
                  <a:srgbClr val="00FF0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eaLnBrk="1" hangingPunct="1"/>
            <a:r>
              <a:rPr lang="en-US" sz="2800" i="1">
                <a:solidFill>
                  <a:srgbClr val="000000"/>
                </a:solidFill>
                <a:latin typeface="Arial" pitchFamily="34" charset="0"/>
                <a:cs typeface="Arial" pitchFamily="34" charset="0"/>
              </a:rPr>
              <a:t>~ US$ Hundreds of Billions in Market Valuation</a:t>
            </a:r>
          </a:p>
        </p:txBody>
      </p:sp>
      <p:sp>
        <p:nvSpPr>
          <p:cNvPr id="213012" name="Rectangle 21"/>
          <p:cNvSpPr>
            <a:spLocks noChangeArrowheads="1"/>
          </p:cNvSpPr>
          <p:nvPr/>
        </p:nvSpPr>
        <p:spPr bwMode="auto">
          <a:xfrm>
            <a:off x="228600" y="4267200"/>
            <a:ext cx="1752600" cy="6858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pic>
        <p:nvPicPr>
          <p:cNvPr id="213013" name="Picture 22" descr="g_thegillettecompany"/>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4801" y="4343400"/>
            <a:ext cx="167957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14" name="Picture 23" descr="Campbell's® Condensed Soups">
            <a:hlinkClick r:id="rId2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159500" y="4343400"/>
            <a:ext cx="8778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15" name="Picture 24" descr="logo">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81000" y="5029239"/>
            <a:ext cx="16764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16" name="Text Box 25"/>
          <p:cNvSpPr txBox="1">
            <a:spLocks noChangeArrowheads="1"/>
          </p:cNvSpPr>
          <p:nvPr/>
        </p:nvSpPr>
        <p:spPr bwMode="auto">
          <a:xfrm>
            <a:off x="76200" y="6324600"/>
            <a:ext cx="9067800" cy="33855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r>
              <a:rPr lang="en-US" sz="1600">
                <a:solidFill>
                  <a:srgbClr val="C0C0C0"/>
                </a:solidFill>
                <a:latin typeface="Gill Sans" pitchFamily="80" charset="0"/>
                <a:cs typeface="Arial" pitchFamily="34" charset="0"/>
              </a:rPr>
              <a:t>Joost Bonsen © 2010 ~ jpbonsen@alum.mit.edu ~ Please email if you use or re-distribute this PPT</a:t>
            </a:r>
          </a:p>
        </p:txBody>
      </p:sp>
      <p:pic>
        <p:nvPicPr>
          <p:cNvPr id="213017" name="Picture 2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553200" y="2438403"/>
            <a:ext cx="1676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3018" name="Picture 2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239000" y="1066803"/>
            <a:ext cx="104775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Footer Placeholder 4"/>
          <p:cNvSpPr>
            <a:spLocks noGrp="1"/>
          </p:cNvSpPr>
          <p:nvPr>
            <p:ph type="ftr" sz="quarter" idx="11"/>
          </p:nvPr>
        </p:nvSpPr>
        <p:spPr>
          <a:noFill/>
        </p:spPr>
        <p:txBody>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900">
                <a:solidFill>
                  <a:srgbClr val="000000"/>
                </a:solidFill>
              </a:rPr>
              <a:t>MAS.533 Imaging Ventures ~ Ramesh Raskar &amp; Joost Bonsen © Spring 2010 ~ Tue 6-8pm ~ http://imagingventures.media.mit.edu/ </a:t>
            </a:r>
          </a:p>
        </p:txBody>
      </p:sp>
      <p:sp>
        <p:nvSpPr>
          <p:cNvPr id="214019" name="Rectangle 2"/>
          <p:cNvSpPr>
            <a:spLocks noGrp="1" noChangeArrowheads="1"/>
          </p:cNvSpPr>
          <p:nvPr>
            <p:ph type="title"/>
          </p:nvPr>
        </p:nvSpPr>
        <p:spPr>
          <a:xfrm>
            <a:off x="0" y="304800"/>
            <a:ext cx="9144000" cy="1143000"/>
          </a:xfrm>
        </p:spPr>
        <p:txBody>
          <a:bodyPr/>
          <a:lstStyle/>
          <a:p>
            <a:pPr eaLnBrk="1" hangingPunct="1"/>
            <a:r>
              <a:rPr lang="en-US" smtClean="0"/>
              <a:t>The MIT $100K Entrepreneurship  &amp; IDEAS Competitions</a:t>
            </a:r>
          </a:p>
        </p:txBody>
      </p:sp>
      <p:sp>
        <p:nvSpPr>
          <p:cNvPr id="214020" name="Rectangle 3"/>
          <p:cNvSpPr>
            <a:spLocks noGrp="1" noChangeArrowheads="1"/>
          </p:cNvSpPr>
          <p:nvPr>
            <p:ph type="body" idx="1"/>
          </p:nvPr>
        </p:nvSpPr>
        <p:spPr>
          <a:xfrm>
            <a:off x="685800" y="1752600"/>
            <a:ext cx="7772400" cy="4114800"/>
          </a:xfrm>
        </p:spPr>
        <p:txBody>
          <a:bodyPr/>
          <a:lstStyle/>
          <a:p>
            <a:pPr eaLnBrk="1" hangingPunct="1">
              <a:lnSpc>
                <a:spcPct val="90000"/>
              </a:lnSpc>
            </a:pPr>
            <a:r>
              <a:rPr lang="en-US" sz="2000" b="1" i="1" smtClean="0"/>
              <a:t>Elevator Pitch Competition </a:t>
            </a:r>
            <a:r>
              <a:rPr lang="en-US" sz="2000" i="1" smtClean="0"/>
              <a:t>-- October</a:t>
            </a:r>
            <a:endParaRPr lang="en-US" sz="2000" b="1" i="1" smtClean="0"/>
          </a:p>
          <a:p>
            <a:pPr lvl="1" eaLnBrk="1" hangingPunct="1">
              <a:lnSpc>
                <a:spcPct val="90000"/>
              </a:lnSpc>
            </a:pPr>
            <a:r>
              <a:rPr lang="en-US" sz="1800" i="1" smtClean="0"/>
              <a:t>1 minute, $1000 (October)</a:t>
            </a:r>
          </a:p>
          <a:p>
            <a:pPr eaLnBrk="1" hangingPunct="1">
              <a:lnSpc>
                <a:spcPct val="90000"/>
              </a:lnSpc>
            </a:pPr>
            <a:r>
              <a:rPr lang="en-US" sz="2000" b="1" i="1" smtClean="0"/>
              <a:t>Executive Summary Competition </a:t>
            </a:r>
            <a:r>
              <a:rPr lang="en-US" sz="2000" i="1" smtClean="0"/>
              <a:t>-- November</a:t>
            </a:r>
            <a:endParaRPr lang="en-US" sz="2000" b="1" i="1" smtClean="0"/>
          </a:p>
          <a:p>
            <a:pPr lvl="1" eaLnBrk="1" hangingPunct="1">
              <a:lnSpc>
                <a:spcPct val="90000"/>
              </a:lnSpc>
            </a:pPr>
            <a:r>
              <a:rPr lang="en-US" sz="1800" i="1" smtClean="0"/>
              <a:t>2 pages, $1000</a:t>
            </a:r>
          </a:p>
          <a:p>
            <a:pPr lvl="1" eaLnBrk="1" hangingPunct="1">
              <a:lnSpc>
                <a:spcPct val="90000"/>
              </a:lnSpc>
            </a:pPr>
            <a:r>
              <a:rPr lang="en-US" sz="1800" smtClean="0"/>
              <a:t>Announced next week Thurs 2/11 7:30pm 10-250</a:t>
            </a:r>
          </a:p>
          <a:p>
            <a:pPr lvl="1" eaLnBrk="1" hangingPunct="1">
              <a:lnSpc>
                <a:spcPct val="90000"/>
              </a:lnSpc>
            </a:pPr>
            <a:endParaRPr lang="en-US" sz="1800" smtClean="0"/>
          </a:p>
          <a:p>
            <a:pPr eaLnBrk="1" hangingPunct="1">
              <a:lnSpc>
                <a:spcPct val="90000"/>
              </a:lnSpc>
            </a:pPr>
            <a:r>
              <a:rPr lang="en-US" sz="2000" b="1" smtClean="0"/>
              <a:t>Business Plan Competition </a:t>
            </a:r>
            <a:r>
              <a:rPr lang="en-US" sz="2000" smtClean="0"/>
              <a:t>-- Spring</a:t>
            </a:r>
            <a:endParaRPr lang="en-US" sz="2000" b="1" smtClean="0"/>
          </a:p>
          <a:p>
            <a:pPr lvl="1" eaLnBrk="1" hangingPunct="1">
              <a:lnSpc>
                <a:spcPct val="90000"/>
              </a:lnSpc>
            </a:pPr>
            <a:r>
              <a:rPr lang="en-US" sz="1800" smtClean="0"/>
              <a:t>2 page executive summary + business plan DUE 3/4!</a:t>
            </a:r>
          </a:p>
          <a:p>
            <a:pPr lvl="1" eaLnBrk="1" hangingPunct="1">
              <a:lnSpc>
                <a:spcPct val="90000"/>
              </a:lnSpc>
            </a:pPr>
            <a:r>
              <a:rPr lang="en-US" sz="1800" smtClean="0"/>
              <a:t>$100k Grand Prize + Track Prizes</a:t>
            </a:r>
          </a:p>
          <a:p>
            <a:pPr algn="ctr" eaLnBrk="1" hangingPunct="1">
              <a:lnSpc>
                <a:spcPct val="90000"/>
              </a:lnSpc>
              <a:buFontTx/>
              <a:buNone/>
            </a:pPr>
            <a:r>
              <a:rPr lang="en-US" sz="2000" smtClean="0">
                <a:hlinkClick r:id="rId3"/>
              </a:rPr>
              <a:t>http://www.mit100k.org/</a:t>
            </a:r>
            <a:r>
              <a:rPr lang="en-US" sz="2000" smtClean="0"/>
              <a:t> </a:t>
            </a:r>
          </a:p>
          <a:p>
            <a:pPr eaLnBrk="1" hangingPunct="1">
              <a:lnSpc>
                <a:spcPct val="90000"/>
              </a:lnSpc>
            </a:pPr>
            <a:endParaRPr lang="en-US" sz="2000" b="1" i="1" smtClean="0"/>
          </a:p>
          <a:p>
            <a:pPr eaLnBrk="1" hangingPunct="1">
              <a:lnSpc>
                <a:spcPct val="90000"/>
              </a:lnSpc>
            </a:pPr>
            <a:r>
              <a:rPr lang="en-US" sz="2000" b="1" smtClean="0"/>
              <a:t>IDEAS Competition</a:t>
            </a:r>
          </a:p>
          <a:p>
            <a:pPr lvl="1" eaLnBrk="1" hangingPunct="1">
              <a:lnSpc>
                <a:spcPct val="90000"/>
              </a:lnSpc>
            </a:pPr>
            <a:r>
              <a:rPr lang="en-US" sz="1800" smtClean="0"/>
              <a:t>Mid-Month Rolling Submission; Grant Funds</a:t>
            </a:r>
          </a:p>
          <a:p>
            <a:pPr algn="ctr" eaLnBrk="1" hangingPunct="1">
              <a:lnSpc>
                <a:spcPct val="90000"/>
              </a:lnSpc>
              <a:buFontTx/>
              <a:buNone/>
            </a:pPr>
            <a:r>
              <a:rPr lang="en-US" sz="2000" smtClean="0">
                <a:hlinkClick r:id="rId4"/>
              </a:rPr>
              <a:t>http://web.mit.edu/ideas</a:t>
            </a:r>
            <a:r>
              <a:rPr lang="en-US" sz="2800" smtClean="0"/>
              <a:t> </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Footer Placeholder 4"/>
          <p:cNvSpPr>
            <a:spLocks noGrp="1"/>
          </p:cNvSpPr>
          <p:nvPr>
            <p:ph type="ftr" sz="quarter" idx="11"/>
          </p:nvPr>
        </p:nvSpPr>
        <p:spPr>
          <a:noFill/>
        </p:spPr>
        <p:txBody>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900">
                <a:solidFill>
                  <a:srgbClr val="000000"/>
                </a:solidFill>
              </a:rPr>
              <a:t>MAS.533 Imaging Ventures ~ Ramesh Raskar &amp; Joost Bonsen © Spring 2010 ~ Tue 6-8pm ~ http://imagingventures.media.mit.edu/ </a:t>
            </a:r>
          </a:p>
        </p:txBody>
      </p:sp>
      <p:sp>
        <p:nvSpPr>
          <p:cNvPr id="215043" name="Rectangle 2"/>
          <p:cNvSpPr>
            <a:spLocks noGrp="1" noChangeArrowheads="1"/>
          </p:cNvSpPr>
          <p:nvPr>
            <p:ph type="title"/>
          </p:nvPr>
        </p:nvSpPr>
        <p:spPr>
          <a:xfrm>
            <a:off x="76200" y="228600"/>
            <a:ext cx="8229600" cy="1143000"/>
          </a:xfrm>
        </p:spPr>
        <p:txBody>
          <a:bodyPr/>
          <a:lstStyle/>
          <a:p>
            <a:pPr marL="571500" indent="-571500" eaLnBrk="1" hangingPunct="1"/>
            <a:r>
              <a:rPr lang="en-US" smtClean="0"/>
              <a:t>MIT $100K Alumni Companies</a:t>
            </a:r>
          </a:p>
        </p:txBody>
      </p:sp>
      <p:pic>
        <p:nvPicPr>
          <p:cNvPr id="215044" name="Picture 3" descr="centrat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8" y="3471864"/>
            <a:ext cx="1846263"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5" name="Picture 4" descr="vectrasens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052765"/>
            <a:ext cx="763588" cy="4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6" name="Picture 5" descr="molware">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9400" y="5270503"/>
            <a:ext cx="83185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7" name="Picture 6" descr="akamai">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15150" y="1476375"/>
            <a:ext cx="12382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8" name="Picture 7" descr="directhit">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19" y="4132304"/>
            <a:ext cx="75406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9" name="Picture 8" descr="frictionless">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43400" y="2081213"/>
            <a:ext cx="762000" cy="70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50" name="Picture 9" descr="nanowave">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0600" y="4686341"/>
            <a:ext cx="9017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51" name="Picture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6800" y="2462213"/>
            <a:ext cx="1970088"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52" name="Picture 1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77013" y="3903703"/>
            <a:ext cx="739775"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53" name="Picture 1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33800" y="3905289"/>
            <a:ext cx="1873250" cy="692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54" name="Picture 1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71600" y="4008440"/>
            <a:ext cx="1371600"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55" name="Picture 1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67222" y="1600200"/>
            <a:ext cx="10398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56" name="Picture 15"/>
          <p:cNvPicPr>
            <a:picLocks noChangeAspect="1" noChangeArrowheads="1"/>
          </p:cNvPicPr>
          <p:nvPr/>
        </p:nvPicPr>
        <p:blipFill>
          <a:blip r:embed="rId22">
            <a:extLst>
              <a:ext uri="{28A0092B-C50C-407E-A947-70E740481C1C}">
                <a14:useLocalDpi xmlns:a14="http://schemas.microsoft.com/office/drawing/2010/main" val="0"/>
              </a:ext>
            </a:extLst>
          </a:blip>
          <a:srcRect l="24806"/>
          <a:stretch>
            <a:fillRect/>
          </a:stretch>
        </p:blipFill>
        <p:spPr bwMode="auto">
          <a:xfrm>
            <a:off x="1600210" y="1571625"/>
            <a:ext cx="841375" cy="806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57" name="Picture 1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58000" y="2386015"/>
            <a:ext cx="139065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58" name="Picture 17"/>
          <p:cNvPicPr>
            <a:picLocks noChangeAspect="1" noChangeArrowheads="1"/>
          </p:cNvPicPr>
          <p:nvPr/>
        </p:nvPicPr>
        <p:blipFill>
          <a:blip r:embed="rId24">
            <a:extLst>
              <a:ext uri="{28A0092B-C50C-407E-A947-70E740481C1C}">
                <a14:useLocalDpi xmlns:a14="http://schemas.microsoft.com/office/drawing/2010/main" val="0"/>
              </a:ext>
            </a:extLst>
          </a:blip>
          <a:srcRect l="11719" t="33333" r="57813" b="59375"/>
          <a:stretch>
            <a:fillRect/>
          </a:stretch>
        </p:blipFill>
        <p:spPr bwMode="auto">
          <a:xfrm>
            <a:off x="3657613" y="4754602"/>
            <a:ext cx="2360613"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59" name="Picture 1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114821" y="5600739"/>
            <a:ext cx="1103313" cy="147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0" name="Picture 1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267213" y="5822990"/>
            <a:ext cx="855663"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1" name="Picture 20"/>
          <p:cNvPicPr>
            <a:picLocks noChangeAspect="1" noChangeArrowheads="1"/>
          </p:cNvPicPr>
          <p:nvPr/>
        </p:nvPicPr>
        <p:blipFill>
          <a:blip r:embed="rId27">
            <a:extLst>
              <a:ext uri="{28A0092B-C50C-407E-A947-70E740481C1C}">
                <a14:useLocalDpi xmlns:a14="http://schemas.microsoft.com/office/drawing/2010/main" val="0"/>
              </a:ext>
            </a:extLst>
          </a:blip>
          <a:srcRect t="11429" r="75696"/>
          <a:stretch>
            <a:fillRect/>
          </a:stretch>
        </p:blipFill>
        <p:spPr bwMode="auto">
          <a:xfrm>
            <a:off x="3808413" y="2900365"/>
            <a:ext cx="1663700" cy="53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2" name="Picture 2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010422" y="2757488"/>
            <a:ext cx="96996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3" name="Picture 2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696200" y="5270539"/>
            <a:ext cx="762000" cy="52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4" name="Picture 23"/>
          <p:cNvPicPr>
            <a:picLocks noChangeAspect="1" noChangeArrowheads="1"/>
          </p:cNvPicPr>
          <p:nvPr/>
        </p:nvPicPr>
        <p:blipFill>
          <a:blip r:embed="rId30">
            <a:extLst>
              <a:ext uri="{28A0092B-C50C-407E-A947-70E740481C1C}">
                <a14:useLocalDpi xmlns:a14="http://schemas.microsoft.com/office/drawing/2010/main" val="0"/>
              </a:ext>
            </a:extLst>
          </a:blip>
          <a:srcRect r="38637" b="-14510"/>
          <a:stretch>
            <a:fillRect/>
          </a:stretch>
        </p:blipFill>
        <p:spPr bwMode="auto">
          <a:xfrm>
            <a:off x="7077079" y="3224213"/>
            <a:ext cx="771525" cy="81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5" name="Picture 24"/>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286005" y="3128963"/>
            <a:ext cx="1038225" cy="32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6" name="Picture 25"/>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290651" y="3590936"/>
            <a:ext cx="1601787" cy="325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7" name="Picture 26"/>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209800" y="4659316"/>
            <a:ext cx="9715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8" name="Picture 29" descr="mit-100k"/>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828800" y="503237"/>
            <a:ext cx="1371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Footer Placeholder 4"/>
          <p:cNvSpPr>
            <a:spLocks noGrp="1"/>
          </p:cNvSpPr>
          <p:nvPr>
            <p:ph type="ftr" sz="quarter" idx="11"/>
          </p:nvPr>
        </p:nvSpPr>
        <p:spPr>
          <a:noFill/>
        </p:spPr>
        <p:txBody>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900">
                <a:solidFill>
                  <a:srgbClr val="000000"/>
                </a:solidFill>
              </a:rPr>
              <a:t>MAS.533 Imaging Ventures ~ Ramesh Raskar &amp; Joost Bonsen © Spring 2010 ~ Tue 6-8pm ~ http://imagingventures.media.mit.edu/ </a:t>
            </a:r>
          </a:p>
        </p:txBody>
      </p:sp>
      <p:sp>
        <p:nvSpPr>
          <p:cNvPr id="216067" name="AutoShape 2"/>
          <p:cNvSpPr>
            <a:spLocks noChangeArrowheads="1"/>
          </p:cNvSpPr>
          <p:nvPr/>
        </p:nvSpPr>
        <p:spPr bwMode="auto">
          <a:xfrm>
            <a:off x="8839200" y="1676400"/>
            <a:ext cx="304800" cy="228600"/>
          </a:xfrm>
          <a:prstGeom prst="rightArrow">
            <a:avLst>
              <a:gd name="adj1" fmla="val 50000"/>
              <a:gd name="adj2" fmla="val 33333"/>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216068" name="Line 3"/>
          <p:cNvSpPr>
            <a:spLocks noChangeShapeType="1"/>
          </p:cNvSpPr>
          <p:nvPr/>
        </p:nvSpPr>
        <p:spPr bwMode="auto">
          <a:xfrm>
            <a:off x="2971800" y="2362200"/>
            <a:ext cx="0" cy="457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69" name="Line 4"/>
          <p:cNvSpPr>
            <a:spLocks noChangeShapeType="1"/>
          </p:cNvSpPr>
          <p:nvPr/>
        </p:nvSpPr>
        <p:spPr bwMode="auto">
          <a:xfrm>
            <a:off x="4419600" y="2362200"/>
            <a:ext cx="0" cy="457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70" name="Line 5"/>
          <p:cNvSpPr>
            <a:spLocks noChangeShapeType="1"/>
          </p:cNvSpPr>
          <p:nvPr/>
        </p:nvSpPr>
        <p:spPr bwMode="auto">
          <a:xfrm>
            <a:off x="5867400" y="2362200"/>
            <a:ext cx="0" cy="457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71" name="Line 6"/>
          <p:cNvSpPr>
            <a:spLocks noChangeShapeType="1"/>
          </p:cNvSpPr>
          <p:nvPr/>
        </p:nvSpPr>
        <p:spPr bwMode="auto">
          <a:xfrm>
            <a:off x="7315200" y="2362200"/>
            <a:ext cx="0" cy="457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72" name="Rectangle 7"/>
          <p:cNvSpPr>
            <a:spLocks noGrp="1" noChangeArrowheads="1"/>
          </p:cNvSpPr>
          <p:nvPr>
            <p:ph type="title"/>
          </p:nvPr>
        </p:nvSpPr>
        <p:spPr>
          <a:xfrm>
            <a:off x="533400" y="0"/>
            <a:ext cx="8229600" cy="1143000"/>
          </a:xfrm>
        </p:spPr>
        <p:txBody>
          <a:bodyPr/>
          <a:lstStyle/>
          <a:p>
            <a:pPr eaLnBrk="1" hangingPunct="1"/>
            <a:r>
              <a:rPr lang="en-US" sz="4200" smtClean="0"/>
              <a:t>The </a:t>
            </a:r>
            <a:r>
              <a:rPr lang="en-US" sz="4200" i="1" smtClean="0"/>
              <a:t>Full</a:t>
            </a:r>
            <a:r>
              <a:rPr lang="en-US" sz="4200" smtClean="0"/>
              <a:t> MIT Innovation Ecology</a:t>
            </a:r>
          </a:p>
        </p:txBody>
      </p:sp>
      <p:grpSp>
        <p:nvGrpSpPr>
          <p:cNvPr id="216073" name="Group 8"/>
          <p:cNvGrpSpPr>
            <a:grpSpLocks/>
          </p:cNvGrpSpPr>
          <p:nvPr/>
        </p:nvGrpSpPr>
        <p:grpSpPr bwMode="auto">
          <a:xfrm>
            <a:off x="1247783" y="1219280"/>
            <a:ext cx="7688263" cy="1069975"/>
            <a:chOff x="768" y="768"/>
            <a:chExt cx="4843" cy="674"/>
          </a:xfrm>
        </p:grpSpPr>
        <p:sp>
          <p:nvSpPr>
            <p:cNvPr id="216095" name="Oval 9"/>
            <p:cNvSpPr>
              <a:spLocks noChangeArrowheads="1"/>
            </p:cNvSpPr>
            <p:nvPr/>
          </p:nvSpPr>
          <p:spPr bwMode="auto">
            <a:xfrm>
              <a:off x="768" y="768"/>
              <a:ext cx="192" cy="67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216096" name="Line 10"/>
            <p:cNvSpPr>
              <a:spLocks noChangeShapeType="1"/>
            </p:cNvSpPr>
            <p:nvPr/>
          </p:nvSpPr>
          <p:spPr bwMode="auto">
            <a:xfrm>
              <a:off x="864" y="768"/>
              <a:ext cx="45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97" name="Line 11"/>
            <p:cNvSpPr>
              <a:spLocks noChangeShapeType="1"/>
            </p:cNvSpPr>
            <p:nvPr/>
          </p:nvSpPr>
          <p:spPr bwMode="auto">
            <a:xfrm>
              <a:off x="864" y="1440"/>
              <a:ext cx="45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98" name="Arc 12"/>
            <p:cNvSpPr>
              <a:spLocks/>
            </p:cNvSpPr>
            <p:nvPr/>
          </p:nvSpPr>
          <p:spPr bwMode="auto">
            <a:xfrm rot="2389390">
              <a:off x="1441" y="810"/>
              <a:ext cx="602" cy="625"/>
            </a:xfrm>
            <a:custGeom>
              <a:avLst/>
              <a:gdLst>
                <a:gd name="T0" fmla="*/ 138 w 21122"/>
                <a:gd name="T1" fmla="*/ 0 h 21051"/>
                <a:gd name="T2" fmla="*/ 602 w 21122"/>
                <a:gd name="T3" fmla="*/ 491 h 21051"/>
                <a:gd name="T4" fmla="*/ 0 w 21122"/>
                <a:gd name="T5" fmla="*/ 625 h 21051"/>
                <a:gd name="T6" fmla="*/ 0 60000 65536"/>
                <a:gd name="T7" fmla="*/ 0 60000 65536"/>
                <a:gd name="T8" fmla="*/ 0 60000 65536"/>
              </a:gdLst>
              <a:ahLst/>
              <a:cxnLst>
                <a:cxn ang="T6">
                  <a:pos x="T0" y="T1"/>
                </a:cxn>
                <a:cxn ang="T7">
                  <a:pos x="T2" y="T3"/>
                </a:cxn>
                <a:cxn ang="T8">
                  <a:pos x="T4" y="T5"/>
                </a:cxn>
              </a:cxnLst>
              <a:rect l="0" t="0" r="r" b="b"/>
              <a:pathLst>
                <a:path w="21122" h="21051" fill="none" extrusionOk="0">
                  <a:moveTo>
                    <a:pt x="4840" y="0"/>
                  </a:moveTo>
                  <a:cubicBezTo>
                    <a:pt x="13017" y="1880"/>
                    <a:pt x="19365" y="8325"/>
                    <a:pt x="21121" y="16530"/>
                  </a:cubicBezTo>
                </a:path>
                <a:path w="21122" h="21051" stroke="0" extrusionOk="0">
                  <a:moveTo>
                    <a:pt x="4840" y="0"/>
                  </a:moveTo>
                  <a:cubicBezTo>
                    <a:pt x="13017" y="1880"/>
                    <a:pt x="19365" y="8325"/>
                    <a:pt x="21121" y="16530"/>
                  </a:cubicBezTo>
                  <a:lnTo>
                    <a:pt x="0" y="21051"/>
                  </a:lnTo>
                  <a:lnTo>
                    <a:pt x="484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99" name="Arc 13"/>
            <p:cNvSpPr>
              <a:spLocks/>
            </p:cNvSpPr>
            <p:nvPr/>
          </p:nvSpPr>
          <p:spPr bwMode="auto">
            <a:xfrm rot="2389390">
              <a:off x="2353" y="814"/>
              <a:ext cx="596" cy="625"/>
            </a:xfrm>
            <a:custGeom>
              <a:avLst/>
              <a:gdLst>
                <a:gd name="T0" fmla="*/ 139 w 20910"/>
                <a:gd name="T1" fmla="*/ 0 h 21045"/>
                <a:gd name="T2" fmla="*/ 596 w 20910"/>
                <a:gd name="T3" fmla="*/ 464 h 21045"/>
                <a:gd name="T4" fmla="*/ 0 w 20910"/>
                <a:gd name="T5" fmla="*/ 625 h 21045"/>
                <a:gd name="T6" fmla="*/ 0 60000 65536"/>
                <a:gd name="T7" fmla="*/ 0 60000 65536"/>
                <a:gd name="T8" fmla="*/ 0 60000 65536"/>
              </a:gdLst>
              <a:ahLst/>
              <a:cxnLst>
                <a:cxn ang="T6">
                  <a:pos x="T0" y="T1"/>
                </a:cxn>
                <a:cxn ang="T7">
                  <a:pos x="T2" y="T3"/>
                </a:cxn>
                <a:cxn ang="T8">
                  <a:pos x="T4" y="T5"/>
                </a:cxn>
              </a:cxnLst>
              <a:rect l="0" t="0" r="r" b="b"/>
              <a:pathLst>
                <a:path w="20910" h="21045" fill="none" extrusionOk="0">
                  <a:moveTo>
                    <a:pt x="4864" y="-1"/>
                  </a:moveTo>
                  <a:cubicBezTo>
                    <a:pt x="12707" y="1812"/>
                    <a:pt x="18891" y="7836"/>
                    <a:pt x="20909" y="15629"/>
                  </a:cubicBezTo>
                </a:path>
                <a:path w="20910" h="21045" stroke="0" extrusionOk="0">
                  <a:moveTo>
                    <a:pt x="4864" y="-1"/>
                  </a:moveTo>
                  <a:cubicBezTo>
                    <a:pt x="12707" y="1812"/>
                    <a:pt x="18891" y="7836"/>
                    <a:pt x="20909" y="15629"/>
                  </a:cubicBezTo>
                  <a:lnTo>
                    <a:pt x="0" y="21045"/>
                  </a:lnTo>
                  <a:lnTo>
                    <a:pt x="4864"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100" name="Arc 14"/>
            <p:cNvSpPr>
              <a:spLocks/>
            </p:cNvSpPr>
            <p:nvPr/>
          </p:nvSpPr>
          <p:spPr bwMode="auto">
            <a:xfrm rot="2389390">
              <a:off x="3264" y="814"/>
              <a:ext cx="596" cy="628"/>
            </a:xfrm>
            <a:custGeom>
              <a:avLst/>
              <a:gdLst>
                <a:gd name="T0" fmla="*/ 127 w 20885"/>
                <a:gd name="T1" fmla="*/ 0 h 21139"/>
                <a:gd name="T2" fmla="*/ 596 w 20885"/>
                <a:gd name="T3" fmla="*/ 464 h 21139"/>
                <a:gd name="T4" fmla="*/ 0 w 20885"/>
                <a:gd name="T5" fmla="*/ 628 h 21139"/>
                <a:gd name="T6" fmla="*/ 0 60000 65536"/>
                <a:gd name="T7" fmla="*/ 0 60000 65536"/>
                <a:gd name="T8" fmla="*/ 0 60000 65536"/>
              </a:gdLst>
              <a:ahLst/>
              <a:cxnLst>
                <a:cxn ang="T6">
                  <a:pos x="T0" y="T1"/>
                </a:cxn>
                <a:cxn ang="T7">
                  <a:pos x="T2" y="T3"/>
                </a:cxn>
                <a:cxn ang="T8">
                  <a:pos x="T4" y="T5"/>
                </a:cxn>
              </a:cxnLst>
              <a:rect l="0" t="0" r="r" b="b"/>
              <a:pathLst>
                <a:path w="20885" h="21139" fill="none" extrusionOk="0">
                  <a:moveTo>
                    <a:pt x="4439" y="0"/>
                  </a:moveTo>
                  <a:cubicBezTo>
                    <a:pt x="12435" y="1679"/>
                    <a:pt x="18799" y="7726"/>
                    <a:pt x="20884" y="15626"/>
                  </a:cubicBezTo>
                </a:path>
                <a:path w="20885" h="21139" stroke="0" extrusionOk="0">
                  <a:moveTo>
                    <a:pt x="4439" y="0"/>
                  </a:moveTo>
                  <a:cubicBezTo>
                    <a:pt x="12435" y="1679"/>
                    <a:pt x="18799" y="7726"/>
                    <a:pt x="20884" y="15626"/>
                  </a:cubicBezTo>
                  <a:lnTo>
                    <a:pt x="0" y="21139"/>
                  </a:lnTo>
                  <a:lnTo>
                    <a:pt x="4439"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101" name="Arc 15"/>
            <p:cNvSpPr>
              <a:spLocks/>
            </p:cNvSpPr>
            <p:nvPr/>
          </p:nvSpPr>
          <p:spPr bwMode="auto">
            <a:xfrm rot="2389390">
              <a:off x="4177" y="814"/>
              <a:ext cx="596" cy="626"/>
            </a:xfrm>
            <a:custGeom>
              <a:avLst/>
              <a:gdLst>
                <a:gd name="T0" fmla="*/ 137 w 20933"/>
                <a:gd name="T1" fmla="*/ 0 h 21056"/>
                <a:gd name="T2" fmla="*/ 596 w 20933"/>
                <a:gd name="T3" fmla="*/ 468 h 21056"/>
                <a:gd name="T4" fmla="*/ 0 w 20933"/>
                <a:gd name="T5" fmla="*/ 626 h 21056"/>
                <a:gd name="T6" fmla="*/ 0 60000 65536"/>
                <a:gd name="T7" fmla="*/ 0 60000 65536"/>
                <a:gd name="T8" fmla="*/ 0 60000 65536"/>
              </a:gdLst>
              <a:ahLst/>
              <a:cxnLst>
                <a:cxn ang="T6">
                  <a:pos x="T0" y="T1"/>
                </a:cxn>
                <a:cxn ang="T7">
                  <a:pos x="T2" y="T3"/>
                </a:cxn>
                <a:cxn ang="T8">
                  <a:pos x="T4" y="T5"/>
                </a:cxn>
              </a:cxnLst>
              <a:rect l="0" t="0" r="r" b="b"/>
              <a:pathLst>
                <a:path w="20933" h="21056" fill="none" extrusionOk="0">
                  <a:moveTo>
                    <a:pt x="4816" y="-1"/>
                  </a:moveTo>
                  <a:cubicBezTo>
                    <a:pt x="12712" y="1805"/>
                    <a:pt x="18934" y="7878"/>
                    <a:pt x="20932" y="15728"/>
                  </a:cubicBezTo>
                </a:path>
                <a:path w="20933" h="21056" stroke="0" extrusionOk="0">
                  <a:moveTo>
                    <a:pt x="4816" y="-1"/>
                  </a:moveTo>
                  <a:cubicBezTo>
                    <a:pt x="12712" y="1805"/>
                    <a:pt x="18934" y="7878"/>
                    <a:pt x="20932" y="15728"/>
                  </a:cubicBezTo>
                  <a:lnTo>
                    <a:pt x="0" y="21056"/>
                  </a:lnTo>
                  <a:lnTo>
                    <a:pt x="4816"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102" name="Arc 16"/>
            <p:cNvSpPr>
              <a:spLocks/>
            </p:cNvSpPr>
            <p:nvPr/>
          </p:nvSpPr>
          <p:spPr bwMode="auto">
            <a:xfrm rot="2389390">
              <a:off x="4992" y="768"/>
              <a:ext cx="619" cy="640"/>
            </a:xfrm>
            <a:custGeom>
              <a:avLst/>
              <a:gdLst>
                <a:gd name="T0" fmla="*/ 179 w 21122"/>
                <a:gd name="T1" fmla="*/ 0 h 20723"/>
                <a:gd name="T2" fmla="*/ 619 w 21122"/>
                <a:gd name="T3" fmla="*/ 500 h 20723"/>
                <a:gd name="T4" fmla="*/ 0 w 21122"/>
                <a:gd name="T5" fmla="*/ 640 h 20723"/>
                <a:gd name="T6" fmla="*/ 0 60000 65536"/>
                <a:gd name="T7" fmla="*/ 0 60000 65536"/>
                <a:gd name="T8" fmla="*/ 0 60000 65536"/>
              </a:gdLst>
              <a:ahLst/>
              <a:cxnLst>
                <a:cxn ang="T6">
                  <a:pos x="T0" y="T1"/>
                </a:cxn>
                <a:cxn ang="T7">
                  <a:pos x="T2" y="T3"/>
                </a:cxn>
                <a:cxn ang="T8">
                  <a:pos x="T4" y="T5"/>
                </a:cxn>
              </a:cxnLst>
              <a:rect l="0" t="0" r="r" b="b"/>
              <a:pathLst>
                <a:path w="21122" h="20723" fill="none" extrusionOk="0">
                  <a:moveTo>
                    <a:pt x="6092" y="0"/>
                  </a:moveTo>
                  <a:cubicBezTo>
                    <a:pt x="13695" y="2235"/>
                    <a:pt x="19463" y="8453"/>
                    <a:pt x="21121" y="16202"/>
                  </a:cubicBezTo>
                </a:path>
                <a:path w="21122" h="20723" stroke="0" extrusionOk="0">
                  <a:moveTo>
                    <a:pt x="6092" y="0"/>
                  </a:moveTo>
                  <a:cubicBezTo>
                    <a:pt x="13695" y="2235"/>
                    <a:pt x="19463" y="8453"/>
                    <a:pt x="21121" y="16202"/>
                  </a:cubicBezTo>
                  <a:lnTo>
                    <a:pt x="0" y="20723"/>
                  </a:lnTo>
                  <a:lnTo>
                    <a:pt x="6092"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103" name="Text Box 17"/>
            <p:cNvSpPr txBox="1">
              <a:spLocks noChangeArrowheads="1"/>
            </p:cNvSpPr>
            <p:nvPr/>
          </p:nvSpPr>
          <p:spPr bwMode="auto">
            <a:xfrm>
              <a:off x="1056" y="1008"/>
              <a:ext cx="8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200" b="1">
                  <a:solidFill>
                    <a:srgbClr val="000000"/>
                  </a:solidFill>
                  <a:latin typeface="Arial" pitchFamily="34" charset="0"/>
                  <a:cs typeface="Arial" pitchFamily="34" charset="0"/>
                </a:rPr>
                <a:t>Basic+Applied Research</a:t>
              </a:r>
            </a:p>
          </p:txBody>
        </p:sp>
        <p:sp>
          <p:nvSpPr>
            <p:cNvPr id="216104" name="Text Box 18"/>
            <p:cNvSpPr txBox="1">
              <a:spLocks noChangeArrowheads="1"/>
            </p:cNvSpPr>
            <p:nvPr/>
          </p:nvSpPr>
          <p:spPr bwMode="auto">
            <a:xfrm>
              <a:off x="1968" y="960"/>
              <a:ext cx="81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200" b="1">
                  <a:solidFill>
                    <a:srgbClr val="000000"/>
                  </a:solidFill>
                  <a:latin typeface="Arial" pitchFamily="34" charset="0"/>
                  <a:cs typeface="Arial" pitchFamily="34" charset="0"/>
                </a:rPr>
                <a:t>Commercial Promise &amp;  Viability</a:t>
              </a:r>
            </a:p>
          </p:txBody>
        </p:sp>
        <p:sp>
          <p:nvSpPr>
            <p:cNvPr id="216105" name="Text Box 19"/>
            <p:cNvSpPr txBox="1">
              <a:spLocks noChangeArrowheads="1"/>
            </p:cNvSpPr>
            <p:nvPr/>
          </p:nvSpPr>
          <p:spPr bwMode="auto">
            <a:xfrm>
              <a:off x="2880" y="960"/>
              <a:ext cx="8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200" b="1">
                  <a:solidFill>
                    <a:srgbClr val="000000"/>
                  </a:solidFill>
                  <a:latin typeface="Arial" pitchFamily="34" charset="0"/>
                  <a:cs typeface="Arial" pitchFamily="34" charset="0"/>
                </a:rPr>
                <a:t>University</a:t>
              </a:r>
              <a:br>
                <a:rPr lang="en-US" sz="1200" b="1">
                  <a:solidFill>
                    <a:srgbClr val="000000"/>
                  </a:solidFill>
                  <a:latin typeface="Arial" pitchFamily="34" charset="0"/>
                  <a:cs typeface="Arial" pitchFamily="34" charset="0"/>
                </a:rPr>
              </a:br>
              <a:r>
                <a:rPr lang="en-US" sz="1200" b="1">
                  <a:solidFill>
                    <a:srgbClr val="000000"/>
                  </a:solidFill>
                  <a:latin typeface="Arial" pitchFamily="34" charset="0"/>
                  <a:cs typeface="Arial" pitchFamily="34" charset="0"/>
                </a:rPr>
                <a:t>Spin-Off</a:t>
              </a:r>
            </a:p>
          </p:txBody>
        </p:sp>
        <p:sp>
          <p:nvSpPr>
            <p:cNvPr id="216106" name="Text Box 20"/>
            <p:cNvSpPr txBox="1">
              <a:spLocks noChangeArrowheads="1"/>
            </p:cNvSpPr>
            <p:nvPr/>
          </p:nvSpPr>
          <p:spPr bwMode="auto">
            <a:xfrm>
              <a:off x="3792" y="1008"/>
              <a:ext cx="8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200" b="1">
                  <a:solidFill>
                    <a:srgbClr val="000000"/>
                  </a:solidFill>
                  <a:latin typeface="Arial" pitchFamily="34" charset="0"/>
                  <a:cs typeface="Arial" pitchFamily="34" charset="0"/>
                </a:rPr>
                <a:t>Emerging </a:t>
              </a:r>
              <a:br>
                <a:rPr lang="en-US" sz="1200" b="1">
                  <a:solidFill>
                    <a:srgbClr val="000000"/>
                  </a:solidFill>
                  <a:latin typeface="Arial" pitchFamily="34" charset="0"/>
                  <a:cs typeface="Arial" pitchFamily="34" charset="0"/>
                </a:rPr>
              </a:br>
              <a:r>
                <a:rPr lang="en-US" sz="1200" b="1">
                  <a:solidFill>
                    <a:srgbClr val="000000"/>
                  </a:solidFill>
                  <a:latin typeface="Arial" pitchFamily="34" charset="0"/>
                  <a:cs typeface="Arial" pitchFamily="34" charset="0"/>
                </a:rPr>
                <a:t>Growth</a:t>
              </a:r>
            </a:p>
          </p:txBody>
        </p:sp>
        <p:sp>
          <p:nvSpPr>
            <p:cNvPr id="216107" name="Text Box 21"/>
            <p:cNvSpPr txBox="1">
              <a:spLocks noChangeArrowheads="1"/>
            </p:cNvSpPr>
            <p:nvPr/>
          </p:nvSpPr>
          <p:spPr bwMode="auto">
            <a:xfrm>
              <a:off x="4656" y="1008"/>
              <a:ext cx="8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200" b="1">
                  <a:solidFill>
                    <a:srgbClr val="000000"/>
                  </a:solidFill>
                  <a:latin typeface="Arial" pitchFamily="34" charset="0"/>
                  <a:cs typeface="Arial" pitchFamily="34" charset="0"/>
                </a:rPr>
                <a:t>Established Company</a:t>
              </a:r>
            </a:p>
          </p:txBody>
        </p:sp>
      </p:grpSp>
      <p:sp>
        <p:nvSpPr>
          <p:cNvPr id="216074" name="Text Box 22"/>
          <p:cNvSpPr txBox="1">
            <a:spLocks noChangeArrowheads="1"/>
          </p:cNvSpPr>
          <p:nvPr/>
        </p:nvSpPr>
        <p:spPr bwMode="auto">
          <a:xfrm>
            <a:off x="52388" y="3963988"/>
            <a:ext cx="12192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400">
                <a:solidFill>
                  <a:srgbClr val="000000"/>
                </a:solidFill>
                <a:latin typeface="Arial" pitchFamily="34" charset="0"/>
                <a:cs typeface="Arial" pitchFamily="34" charset="0"/>
              </a:rPr>
              <a:t>Support / Alum Offices:</a:t>
            </a:r>
          </a:p>
        </p:txBody>
      </p:sp>
      <p:pic>
        <p:nvPicPr>
          <p:cNvPr id="216075"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771775"/>
            <a:ext cx="1676400" cy="431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76" name="Picture 24" descr="MIT Entrepreneurship Center Hom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714665"/>
            <a:ext cx="17526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7" name="Text Box 25"/>
          <p:cNvSpPr txBox="1">
            <a:spLocks noChangeArrowheads="1"/>
          </p:cNvSpPr>
          <p:nvPr/>
        </p:nvSpPr>
        <p:spPr bwMode="auto">
          <a:xfrm>
            <a:off x="100019" y="2638427"/>
            <a:ext cx="117157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400">
                <a:solidFill>
                  <a:srgbClr val="000000"/>
                </a:solidFill>
                <a:latin typeface="Arial" pitchFamily="34" charset="0"/>
                <a:cs typeface="Arial" pitchFamily="34" charset="0"/>
              </a:rPr>
              <a:t>Academic / Research Offices</a:t>
            </a:r>
          </a:p>
        </p:txBody>
      </p:sp>
      <p:sp>
        <p:nvSpPr>
          <p:cNvPr id="216078" name="Text Box 26"/>
          <p:cNvSpPr txBox="1">
            <a:spLocks noChangeArrowheads="1"/>
          </p:cNvSpPr>
          <p:nvPr/>
        </p:nvSpPr>
        <p:spPr bwMode="auto">
          <a:xfrm>
            <a:off x="23813" y="5305427"/>
            <a:ext cx="1371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400">
                <a:solidFill>
                  <a:srgbClr val="000000"/>
                </a:solidFill>
                <a:latin typeface="Arial" pitchFamily="34" charset="0"/>
                <a:cs typeface="Arial" pitchFamily="34" charset="0"/>
              </a:rPr>
              <a:t>Student  / Informal Organizations</a:t>
            </a:r>
          </a:p>
        </p:txBody>
      </p:sp>
      <p:pic>
        <p:nvPicPr>
          <p:cNvPr id="216079" name="Picture 27" descr="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3778251"/>
            <a:ext cx="10668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80" name="Picture 28" descr="OSP Banner"/>
          <p:cNvPicPr>
            <a:picLocks noChangeAspect="1" noChangeArrowheads="1"/>
          </p:cNvPicPr>
          <p:nvPr/>
        </p:nvPicPr>
        <p:blipFill>
          <a:blip r:embed="rId8">
            <a:extLst>
              <a:ext uri="{28A0092B-C50C-407E-A947-70E740481C1C}">
                <a14:useLocalDpi xmlns:a14="http://schemas.microsoft.com/office/drawing/2010/main" val="0"/>
              </a:ext>
            </a:extLst>
          </a:blip>
          <a:srcRect l="21281" t="13963" r="28120" b="-450"/>
          <a:stretch>
            <a:fillRect/>
          </a:stretch>
        </p:blipFill>
        <p:spPr bwMode="auto">
          <a:xfrm>
            <a:off x="1524000" y="3944978"/>
            <a:ext cx="19050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81" name="AutoShape 29"/>
          <p:cNvSpPr>
            <a:spLocks noChangeArrowheads="1"/>
          </p:cNvSpPr>
          <p:nvPr/>
        </p:nvSpPr>
        <p:spPr bwMode="auto">
          <a:xfrm>
            <a:off x="685800" y="1676400"/>
            <a:ext cx="457200" cy="228600"/>
          </a:xfrm>
          <a:prstGeom prst="rightArrow">
            <a:avLst>
              <a:gd name="adj1" fmla="val 50000"/>
              <a:gd name="adj2"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pic>
        <p:nvPicPr>
          <p:cNvPr id="216082" name="Picture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5827753"/>
            <a:ext cx="1295400" cy="3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83" name="Picture 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2038" y="5599113"/>
            <a:ext cx="1503362"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84" name="Picture 32" descr="techlin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71600" y="5243513"/>
            <a:ext cx="15240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85" name="Picture 33" descr="sebc_sp08-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00400" y="5141916"/>
            <a:ext cx="1016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86" name="Picture 34" descr="mit-100k"/>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2100" y="5762627"/>
            <a:ext cx="838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87" name="Picture 35" descr="mit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0260" y="2705100"/>
            <a:ext cx="13049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88" name="Picture 36" descr="logo_tl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33800" y="4079915"/>
            <a:ext cx="7620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89" name="Picture 37" descr="Venture Mentori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34045" y="4116427"/>
            <a:ext cx="1171575"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90" name="Picture 38" descr="vcp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96000" y="5538788"/>
            <a:ext cx="762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91" name="Picture 39" descr="energy copy"/>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53200" y="5141953"/>
            <a:ext cx="1524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92" name="Picture 40" descr="mit_gsw_log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29210" y="5141913"/>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93" name="Picture 41"/>
          <p:cNvPicPr>
            <a:picLocks noChangeAspect="1" noChangeArrowheads="1"/>
          </p:cNvPicPr>
          <p:nvPr/>
        </p:nvPicPr>
        <p:blipFill>
          <a:blip r:embed="rId20">
            <a:extLst>
              <a:ext uri="{28A0092B-C50C-407E-A947-70E740481C1C}">
                <a14:useLocalDpi xmlns:a14="http://schemas.microsoft.com/office/drawing/2010/main" val="0"/>
              </a:ext>
            </a:extLst>
          </a:blip>
          <a:srcRect l="5707" t="5711" r="54347" b="54311"/>
          <a:stretch>
            <a:fillRect/>
          </a:stretch>
        </p:blipFill>
        <p:spPr bwMode="auto">
          <a:xfrm>
            <a:off x="3886200" y="3617944"/>
            <a:ext cx="26670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94" name="Picture 4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25660" y="2486065"/>
            <a:ext cx="1166813" cy="115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Footer Placeholder 4"/>
          <p:cNvSpPr>
            <a:spLocks noGrp="1"/>
          </p:cNvSpPr>
          <p:nvPr>
            <p:ph type="ftr" sz="quarter" idx="11"/>
          </p:nvPr>
        </p:nvSpPr>
        <p:spPr>
          <a:noFill/>
        </p:spPr>
        <p:txBody>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900">
                <a:solidFill>
                  <a:srgbClr val="000000"/>
                </a:solidFill>
              </a:rPr>
              <a:t>MAS.533 Imaging Ventures ~ Ramesh Raskar &amp; Joost Bonsen © Spring 2010 ~ Tue 6-8pm ~ http://imagingventures.media.mit.edu/ </a:t>
            </a:r>
          </a:p>
        </p:txBody>
      </p:sp>
      <p:sp>
        <p:nvSpPr>
          <p:cNvPr id="217091" name="Line 2"/>
          <p:cNvSpPr>
            <a:spLocks noChangeShapeType="1"/>
          </p:cNvSpPr>
          <p:nvPr/>
        </p:nvSpPr>
        <p:spPr bwMode="auto">
          <a:xfrm>
            <a:off x="2971800" y="2286000"/>
            <a:ext cx="0" cy="457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7092" name="Line 3"/>
          <p:cNvSpPr>
            <a:spLocks noChangeShapeType="1"/>
          </p:cNvSpPr>
          <p:nvPr/>
        </p:nvSpPr>
        <p:spPr bwMode="auto">
          <a:xfrm>
            <a:off x="4419600" y="2286000"/>
            <a:ext cx="0" cy="457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7093" name="Line 4"/>
          <p:cNvSpPr>
            <a:spLocks noChangeShapeType="1"/>
          </p:cNvSpPr>
          <p:nvPr/>
        </p:nvSpPr>
        <p:spPr bwMode="auto">
          <a:xfrm>
            <a:off x="5867400" y="2286000"/>
            <a:ext cx="0" cy="457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7094" name="Line 5"/>
          <p:cNvSpPr>
            <a:spLocks noChangeShapeType="1"/>
          </p:cNvSpPr>
          <p:nvPr/>
        </p:nvSpPr>
        <p:spPr bwMode="auto">
          <a:xfrm>
            <a:off x="7315200" y="2286000"/>
            <a:ext cx="0" cy="457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7095" name="AutoShape 7"/>
          <p:cNvSpPr>
            <a:spLocks noChangeArrowheads="1"/>
          </p:cNvSpPr>
          <p:nvPr/>
        </p:nvSpPr>
        <p:spPr bwMode="auto">
          <a:xfrm>
            <a:off x="8839200" y="1676400"/>
            <a:ext cx="304800" cy="228600"/>
          </a:xfrm>
          <a:prstGeom prst="rightArrow">
            <a:avLst>
              <a:gd name="adj1" fmla="val 50000"/>
              <a:gd name="adj2" fmla="val 33333"/>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nvGrpSpPr>
          <p:cNvPr id="217096" name="Group 8"/>
          <p:cNvGrpSpPr>
            <a:grpSpLocks/>
          </p:cNvGrpSpPr>
          <p:nvPr/>
        </p:nvGrpSpPr>
        <p:grpSpPr bwMode="auto">
          <a:xfrm>
            <a:off x="1247783" y="1219280"/>
            <a:ext cx="7688263" cy="1069975"/>
            <a:chOff x="768" y="768"/>
            <a:chExt cx="4843" cy="674"/>
          </a:xfrm>
        </p:grpSpPr>
        <p:sp>
          <p:nvSpPr>
            <p:cNvPr id="217117" name="Oval 9"/>
            <p:cNvSpPr>
              <a:spLocks noChangeArrowheads="1"/>
            </p:cNvSpPr>
            <p:nvPr/>
          </p:nvSpPr>
          <p:spPr bwMode="auto">
            <a:xfrm>
              <a:off x="768" y="768"/>
              <a:ext cx="192" cy="67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sp>
          <p:nvSpPr>
            <p:cNvPr id="217118" name="Line 10"/>
            <p:cNvSpPr>
              <a:spLocks noChangeShapeType="1"/>
            </p:cNvSpPr>
            <p:nvPr/>
          </p:nvSpPr>
          <p:spPr bwMode="auto">
            <a:xfrm>
              <a:off x="864" y="768"/>
              <a:ext cx="45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7119" name="Line 11"/>
            <p:cNvSpPr>
              <a:spLocks noChangeShapeType="1"/>
            </p:cNvSpPr>
            <p:nvPr/>
          </p:nvSpPr>
          <p:spPr bwMode="auto">
            <a:xfrm>
              <a:off x="864" y="1440"/>
              <a:ext cx="45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7120" name="Arc 12"/>
            <p:cNvSpPr>
              <a:spLocks/>
            </p:cNvSpPr>
            <p:nvPr/>
          </p:nvSpPr>
          <p:spPr bwMode="auto">
            <a:xfrm rot="2389390">
              <a:off x="1441" y="810"/>
              <a:ext cx="602" cy="625"/>
            </a:xfrm>
            <a:custGeom>
              <a:avLst/>
              <a:gdLst>
                <a:gd name="T0" fmla="*/ 138 w 21122"/>
                <a:gd name="T1" fmla="*/ 0 h 21051"/>
                <a:gd name="T2" fmla="*/ 602 w 21122"/>
                <a:gd name="T3" fmla="*/ 491 h 21051"/>
                <a:gd name="T4" fmla="*/ 0 w 21122"/>
                <a:gd name="T5" fmla="*/ 625 h 21051"/>
                <a:gd name="T6" fmla="*/ 0 60000 65536"/>
                <a:gd name="T7" fmla="*/ 0 60000 65536"/>
                <a:gd name="T8" fmla="*/ 0 60000 65536"/>
              </a:gdLst>
              <a:ahLst/>
              <a:cxnLst>
                <a:cxn ang="T6">
                  <a:pos x="T0" y="T1"/>
                </a:cxn>
                <a:cxn ang="T7">
                  <a:pos x="T2" y="T3"/>
                </a:cxn>
                <a:cxn ang="T8">
                  <a:pos x="T4" y="T5"/>
                </a:cxn>
              </a:cxnLst>
              <a:rect l="0" t="0" r="r" b="b"/>
              <a:pathLst>
                <a:path w="21122" h="21051" fill="none" extrusionOk="0">
                  <a:moveTo>
                    <a:pt x="4840" y="0"/>
                  </a:moveTo>
                  <a:cubicBezTo>
                    <a:pt x="13017" y="1880"/>
                    <a:pt x="19365" y="8325"/>
                    <a:pt x="21121" y="16530"/>
                  </a:cubicBezTo>
                </a:path>
                <a:path w="21122" h="21051" stroke="0" extrusionOk="0">
                  <a:moveTo>
                    <a:pt x="4840" y="0"/>
                  </a:moveTo>
                  <a:cubicBezTo>
                    <a:pt x="13017" y="1880"/>
                    <a:pt x="19365" y="8325"/>
                    <a:pt x="21121" y="16530"/>
                  </a:cubicBezTo>
                  <a:lnTo>
                    <a:pt x="0" y="21051"/>
                  </a:lnTo>
                  <a:lnTo>
                    <a:pt x="484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1" name="Arc 13"/>
            <p:cNvSpPr>
              <a:spLocks/>
            </p:cNvSpPr>
            <p:nvPr/>
          </p:nvSpPr>
          <p:spPr bwMode="auto">
            <a:xfrm rot="2389390">
              <a:off x="2353" y="814"/>
              <a:ext cx="596" cy="625"/>
            </a:xfrm>
            <a:custGeom>
              <a:avLst/>
              <a:gdLst>
                <a:gd name="T0" fmla="*/ 139 w 20910"/>
                <a:gd name="T1" fmla="*/ 0 h 21045"/>
                <a:gd name="T2" fmla="*/ 596 w 20910"/>
                <a:gd name="T3" fmla="*/ 464 h 21045"/>
                <a:gd name="T4" fmla="*/ 0 w 20910"/>
                <a:gd name="T5" fmla="*/ 625 h 21045"/>
                <a:gd name="T6" fmla="*/ 0 60000 65536"/>
                <a:gd name="T7" fmla="*/ 0 60000 65536"/>
                <a:gd name="T8" fmla="*/ 0 60000 65536"/>
              </a:gdLst>
              <a:ahLst/>
              <a:cxnLst>
                <a:cxn ang="T6">
                  <a:pos x="T0" y="T1"/>
                </a:cxn>
                <a:cxn ang="T7">
                  <a:pos x="T2" y="T3"/>
                </a:cxn>
                <a:cxn ang="T8">
                  <a:pos x="T4" y="T5"/>
                </a:cxn>
              </a:cxnLst>
              <a:rect l="0" t="0" r="r" b="b"/>
              <a:pathLst>
                <a:path w="20910" h="21045" fill="none" extrusionOk="0">
                  <a:moveTo>
                    <a:pt x="4864" y="-1"/>
                  </a:moveTo>
                  <a:cubicBezTo>
                    <a:pt x="12707" y="1812"/>
                    <a:pt x="18891" y="7836"/>
                    <a:pt x="20909" y="15629"/>
                  </a:cubicBezTo>
                </a:path>
                <a:path w="20910" h="21045" stroke="0" extrusionOk="0">
                  <a:moveTo>
                    <a:pt x="4864" y="-1"/>
                  </a:moveTo>
                  <a:cubicBezTo>
                    <a:pt x="12707" y="1812"/>
                    <a:pt x="18891" y="7836"/>
                    <a:pt x="20909" y="15629"/>
                  </a:cubicBezTo>
                  <a:lnTo>
                    <a:pt x="0" y="21045"/>
                  </a:lnTo>
                  <a:lnTo>
                    <a:pt x="4864"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2" name="Arc 14"/>
            <p:cNvSpPr>
              <a:spLocks/>
            </p:cNvSpPr>
            <p:nvPr/>
          </p:nvSpPr>
          <p:spPr bwMode="auto">
            <a:xfrm rot="2389390">
              <a:off x="3264" y="814"/>
              <a:ext cx="596" cy="628"/>
            </a:xfrm>
            <a:custGeom>
              <a:avLst/>
              <a:gdLst>
                <a:gd name="T0" fmla="*/ 127 w 20885"/>
                <a:gd name="T1" fmla="*/ 0 h 21139"/>
                <a:gd name="T2" fmla="*/ 596 w 20885"/>
                <a:gd name="T3" fmla="*/ 464 h 21139"/>
                <a:gd name="T4" fmla="*/ 0 w 20885"/>
                <a:gd name="T5" fmla="*/ 628 h 21139"/>
                <a:gd name="T6" fmla="*/ 0 60000 65536"/>
                <a:gd name="T7" fmla="*/ 0 60000 65536"/>
                <a:gd name="T8" fmla="*/ 0 60000 65536"/>
              </a:gdLst>
              <a:ahLst/>
              <a:cxnLst>
                <a:cxn ang="T6">
                  <a:pos x="T0" y="T1"/>
                </a:cxn>
                <a:cxn ang="T7">
                  <a:pos x="T2" y="T3"/>
                </a:cxn>
                <a:cxn ang="T8">
                  <a:pos x="T4" y="T5"/>
                </a:cxn>
              </a:cxnLst>
              <a:rect l="0" t="0" r="r" b="b"/>
              <a:pathLst>
                <a:path w="20885" h="21139" fill="none" extrusionOk="0">
                  <a:moveTo>
                    <a:pt x="4439" y="0"/>
                  </a:moveTo>
                  <a:cubicBezTo>
                    <a:pt x="12435" y="1679"/>
                    <a:pt x="18799" y="7726"/>
                    <a:pt x="20884" y="15626"/>
                  </a:cubicBezTo>
                </a:path>
                <a:path w="20885" h="21139" stroke="0" extrusionOk="0">
                  <a:moveTo>
                    <a:pt x="4439" y="0"/>
                  </a:moveTo>
                  <a:cubicBezTo>
                    <a:pt x="12435" y="1679"/>
                    <a:pt x="18799" y="7726"/>
                    <a:pt x="20884" y="15626"/>
                  </a:cubicBezTo>
                  <a:lnTo>
                    <a:pt x="0" y="21139"/>
                  </a:lnTo>
                  <a:lnTo>
                    <a:pt x="4439"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3" name="Arc 15"/>
            <p:cNvSpPr>
              <a:spLocks/>
            </p:cNvSpPr>
            <p:nvPr/>
          </p:nvSpPr>
          <p:spPr bwMode="auto">
            <a:xfrm rot="2389390">
              <a:off x="4177" y="814"/>
              <a:ext cx="596" cy="626"/>
            </a:xfrm>
            <a:custGeom>
              <a:avLst/>
              <a:gdLst>
                <a:gd name="T0" fmla="*/ 137 w 20933"/>
                <a:gd name="T1" fmla="*/ 0 h 21056"/>
                <a:gd name="T2" fmla="*/ 596 w 20933"/>
                <a:gd name="T3" fmla="*/ 468 h 21056"/>
                <a:gd name="T4" fmla="*/ 0 w 20933"/>
                <a:gd name="T5" fmla="*/ 626 h 21056"/>
                <a:gd name="T6" fmla="*/ 0 60000 65536"/>
                <a:gd name="T7" fmla="*/ 0 60000 65536"/>
                <a:gd name="T8" fmla="*/ 0 60000 65536"/>
              </a:gdLst>
              <a:ahLst/>
              <a:cxnLst>
                <a:cxn ang="T6">
                  <a:pos x="T0" y="T1"/>
                </a:cxn>
                <a:cxn ang="T7">
                  <a:pos x="T2" y="T3"/>
                </a:cxn>
                <a:cxn ang="T8">
                  <a:pos x="T4" y="T5"/>
                </a:cxn>
              </a:cxnLst>
              <a:rect l="0" t="0" r="r" b="b"/>
              <a:pathLst>
                <a:path w="20933" h="21056" fill="none" extrusionOk="0">
                  <a:moveTo>
                    <a:pt x="4816" y="-1"/>
                  </a:moveTo>
                  <a:cubicBezTo>
                    <a:pt x="12712" y="1805"/>
                    <a:pt x="18934" y="7878"/>
                    <a:pt x="20932" y="15728"/>
                  </a:cubicBezTo>
                </a:path>
                <a:path w="20933" h="21056" stroke="0" extrusionOk="0">
                  <a:moveTo>
                    <a:pt x="4816" y="-1"/>
                  </a:moveTo>
                  <a:cubicBezTo>
                    <a:pt x="12712" y="1805"/>
                    <a:pt x="18934" y="7878"/>
                    <a:pt x="20932" y="15728"/>
                  </a:cubicBezTo>
                  <a:lnTo>
                    <a:pt x="0" y="21056"/>
                  </a:lnTo>
                  <a:lnTo>
                    <a:pt x="4816"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4" name="Arc 16"/>
            <p:cNvSpPr>
              <a:spLocks/>
            </p:cNvSpPr>
            <p:nvPr/>
          </p:nvSpPr>
          <p:spPr bwMode="auto">
            <a:xfrm rot="2389390">
              <a:off x="4992" y="768"/>
              <a:ext cx="619" cy="640"/>
            </a:xfrm>
            <a:custGeom>
              <a:avLst/>
              <a:gdLst>
                <a:gd name="T0" fmla="*/ 179 w 21122"/>
                <a:gd name="T1" fmla="*/ 0 h 20723"/>
                <a:gd name="T2" fmla="*/ 619 w 21122"/>
                <a:gd name="T3" fmla="*/ 500 h 20723"/>
                <a:gd name="T4" fmla="*/ 0 w 21122"/>
                <a:gd name="T5" fmla="*/ 640 h 20723"/>
                <a:gd name="T6" fmla="*/ 0 60000 65536"/>
                <a:gd name="T7" fmla="*/ 0 60000 65536"/>
                <a:gd name="T8" fmla="*/ 0 60000 65536"/>
              </a:gdLst>
              <a:ahLst/>
              <a:cxnLst>
                <a:cxn ang="T6">
                  <a:pos x="T0" y="T1"/>
                </a:cxn>
                <a:cxn ang="T7">
                  <a:pos x="T2" y="T3"/>
                </a:cxn>
                <a:cxn ang="T8">
                  <a:pos x="T4" y="T5"/>
                </a:cxn>
              </a:cxnLst>
              <a:rect l="0" t="0" r="r" b="b"/>
              <a:pathLst>
                <a:path w="21122" h="20723" fill="none" extrusionOk="0">
                  <a:moveTo>
                    <a:pt x="6092" y="0"/>
                  </a:moveTo>
                  <a:cubicBezTo>
                    <a:pt x="13695" y="2235"/>
                    <a:pt x="19463" y="8453"/>
                    <a:pt x="21121" y="16202"/>
                  </a:cubicBezTo>
                </a:path>
                <a:path w="21122" h="20723" stroke="0" extrusionOk="0">
                  <a:moveTo>
                    <a:pt x="6092" y="0"/>
                  </a:moveTo>
                  <a:cubicBezTo>
                    <a:pt x="13695" y="2235"/>
                    <a:pt x="19463" y="8453"/>
                    <a:pt x="21121" y="16202"/>
                  </a:cubicBezTo>
                  <a:lnTo>
                    <a:pt x="0" y="20723"/>
                  </a:lnTo>
                  <a:lnTo>
                    <a:pt x="6092"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5" name="Text Box 17"/>
            <p:cNvSpPr txBox="1">
              <a:spLocks noChangeArrowheads="1"/>
            </p:cNvSpPr>
            <p:nvPr/>
          </p:nvSpPr>
          <p:spPr bwMode="auto">
            <a:xfrm>
              <a:off x="1056" y="1008"/>
              <a:ext cx="8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200" b="1">
                  <a:solidFill>
                    <a:srgbClr val="000000"/>
                  </a:solidFill>
                  <a:latin typeface="Arial" pitchFamily="34" charset="0"/>
                  <a:cs typeface="Arial" pitchFamily="34" charset="0"/>
                </a:rPr>
                <a:t>Basic+Applied Research</a:t>
              </a:r>
            </a:p>
          </p:txBody>
        </p:sp>
        <p:sp>
          <p:nvSpPr>
            <p:cNvPr id="217126" name="Text Box 18"/>
            <p:cNvSpPr txBox="1">
              <a:spLocks noChangeArrowheads="1"/>
            </p:cNvSpPr>
            <p:nvPr/>
          </p:nvSpPr>
          <p:spPr bwMode="auto">
            <a:xfrm>
              <a:off x="1968" y="960"/>
              <a:ext cx="81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200" b="1">
                  <a:solidFill>
                    <a:srgbClr val="000000"/>
                  </a:solidFill>
                  <a:latin typeface="Arial" pitchFamily="34" charset="0"/>
                  <a:cs typeface="Arial" pitchFamily="34" charset="0"/>
                </a:rPr>
                <a:t>Commercial Promise &amp;  Viability</a:t>
              </a:r>
            </a:p>
          </p:txBody>
        </p:sp>
        <p:sp>
          <p:nvSpPr>
            <p:cNvPr id="217127" name="Text Box 19"/>
            <p:cNvSpPr txBox="1">
              <a:spLocks noChangeArrowheads="1"/>
            </p:cNvSpPr>
            <p:nvPr/>
          </p:nvSpPr>
          <p:spPr bwMode="auto">
            <a:xfrm>
              <a:off x="2880" y="960"/>
              <a:ext cx="8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200" b="1">
                  <a:solidFill>
                    <a:srgbClr val="000000"/>
                  </a:solidFill>
                  <a:latin typeface="Arial" pitchFamily="34" charset="0"/>
                  <a:cs typeface="Arial" pitchFamily="34" charset="0"/>
                </a:rPr>
                <a:t>University</a:t>
              </a:r>
              <a:br>
                <a:rPr lang="en-US" sz="1200" b="1">
                  <a:solidFill>
                    <a:srgbClr val="000000"/>
                  </a:solidFill>
                  <a:latin typeface="Arial" pitchFamily="34" charset="0"/>
                  <a:cs typeface="Arial" pitchFamily="34" charset="0"/>
                </a:rPr>
              </a:br>
              <a:r>
                <a:rPr lang="en-US" sz="1200" b="1">
                  <a:solidFill>
                    <a:srgbClr val="000000"/>
                  </a:solidFill>
                  <a:latin typeface="Arial" pitchFamily="34" charset="0"/>
                  <a:cs typeface="Arial" pitchFamily="34" charset="0"/>
                </a:rPr>
                <a:t>Spin-Off</a:t>
              </a:r>
            </a:p>
          </p:txBody>
        </p:sp>
        <p:sp>
          <p:nvSpPr>
            <p:cNvPr id="217128" name="Text Box 20"/>
            <p:cNvSpPr txBox="1">
              <a:spLocks noChangeArrowheads="1"/>
            </p:cNvSpPr>
            <p:nvPr/>
          </p:nvSpPr>
          <p:spPr bwMode="auto">
            <a:xfrm>
              <a:off x="3792" y="1008"/>
              <a:ext cx="8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200" b="1">
                  <a:solidFill>
                    <a:srgbClr val="000000"/>
                  </a:solidFill>
                  <a:latin typeface="Arial" pitchFamily="34" charset="0"/>
                  <a:cs typeface="Arial" pitchFamily="34" charset="0"/>
                </a:rPr>
                <a:t>Emerging </a:t>
              </a:r>
              <a:br>
                <a:rPr lang="en-US" sz="1200" b="1">
                  <a:solidFill>
                    <a:srgbClr val="000000"/>
                  </a:solidFill>
                  <a:latin typeface="Arial" pitchFamily="34" charset="0"/>
                  <a:cs typeface="Arial" pitchFamily="34" charset="0"/>
                </a:rPr>
              </a:br>
              <a:r>
                <a:rPr lang="en-US" sz="1200" b="1">
                  <a:solidFill>
                    <a:srgbClr val="000000"/>
                  </a:solidFill>
                  <a:latin typeface="Arial" pitchFamily="34" charset="0"/>
                  <a:cs typeface="Arial" pitchFamily="34" charset="0"/>
                </a:rPr>
                <a:t>Growth</a:t>
              </a:r>
            </a:p>
          </p:txBody>
        </p:sp>
        <p:sp>
          <p:nvSpPr>
            <p:cNvPr id="217129" name="Text Box 21"/>
            <p:cNvSpPr txBox="1">
              <a:spLocks noChangeArrowheads="1"/>
            </p:cNvSpPr>
            <p:nvPr/>
          </p:nvSpPr>
          <p:spPr bwMode="auto">
            <a:xfrm>
              <a:off x="4656" y="1008"/>
              <a:ext cx="8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spcBef>
                  <a:spcPct val="50000"/>
                </a:spcBef>
              </a:pPr>
              <a:r>
                <a:rPr lang="en-US" sz="1200" b="1">
                  <a:solidFill>
                    <a:srgbClr val="000000"/>
                  </a:solidFill>
                  <a:latin typeface="Arial" pitchFamily="34" charset="0"/>
                  <a:cs typeface="Arial" pitchFamily="34" charset="0"/>
                </a:rPr>
                <a:t>Established Company</a:t>
              </a:r>
            </a:p>
          </p:txBody>
        </p:sp>
      </p:grpSp>
      <p:sp>
        <p:nvSpPr>
          <p:cNvPr id="217097" name="AutoShape 22"/>
          <p:cNvSpPr>
            <a:spLocks noChangeArrowheads="1"/>
          </p:cNvSpPr>
          <p:nvPr/>
        </p:nvSpPr>
        <p:spPr bwMode="auto">
          <a:xfrm>
            <a:off x="685800" y="1676400"/>
            <a:ext cx="457200" cy="228600"/>
          </a:xfrm>
          <a:prstGeom prst="rightArrow">
            <a:avLst>
              <a:gd name="adj1" fmla="val 50000"/>
              <a:gd name="adj2"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pic>
        <p:nvPicPr>
          <p:cNvPr id="21709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275" y="2830553"/>
            <a:ext cx="1035050" cy="97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099"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75" y="2392402"/>
            <a:ext cx="236220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100" name="Picture 25"/>
          <p:cNvPicPr>
            <a:picLocks noChangeAspect="1" noChangeArrowheads="1"/>
          </p:cNvPicPr>
          <p:nvPr/>
        </p:nvPicPr>
        <p:blipFill>
          <a:blip r:embed="rId5">
            <a:extLst>
              <a:ext uri="{28A0092B-C50C-407E-A947-70E740481C1C}">
                <a14:useLocalDpi xmlns:a14="http://schemas.microsoft.com/office/drawing/2010/main" val="0"/>
              </a:ext>
            </a:extLst>
          </a:blip>
          <a:srcRect l="21767" t="32578" b="17938"/>
          <a:stretch>
            <a:fillRect/>
          </a:stretch>
        </p:blipFill>
        <p:spPr bwMode="auto">
          <a:xfrm>
            <a:off x="5334000" y="3857625"/>
            <a:ext cx="2362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101"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1050" y="3019425"/>
            <a:ext cx="2800350" cy="1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7102" name="Text Box 27"/>
          <p:cNvSpPr txBox="1">
            <a:spLocks noChangeArrowheads="1"/>
          </p:cNvSpPr>
          <p:nvPr/>
        </p:nvSpPr>
        <p:spPr bwMode="auto">
          <a:xfrm>
            <a:off x="7324725" y="3338513"/>
            <a:ext cx="16001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eaLnBrk="1" hangingPunct="1"/>
            <a:r>
              <a:rPr lang="en-US" sz="1800" b="1">
                <a:solidFill>
                  <a:srgbClr val="000000"/>
                </a:solidFill>
                <a:latin typeface="Tahoma" pitchFamily="34" charset="0"/>
                <a:cs typeface="Tahoma" pitchFamily="34" charset="0"/>
              </a:rPr>
              <a:t>Tiger Teams</a:t>
            </a:r>
          </a:p>
        </p:txBody>
      </p:sp>
      <p:sp>
        <p:nvSpPr>
          <p:cNvPr id="217103" name="Text Box 28"/>
          <p:cNvSpPr txBox="1">
            <a:spLocks noChangeArrowheads="1"/>
          </p:cNvSpPr>
          <p:nvPr/>
        </p:nvSpPr>
        <p:spPr bwMode="auto">
          <a:xfrm>
            <a:off x="6916738" y="5360988"/>
            <a:ext cx="12586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eaLnBrk="1" hangingPunct="1"/>
            <a:r>
              <a:rPr lang="en-US" sz="2800" b="1">
                <a:solidFill>
                  <a:srgbClr val="000000"/>
                </a:solidFill>
                <a:latin typeface="Courier New" pitchFamily="49" charset="0"/>
                <a:cs typeface="Courier New" pitchFamily="49" charset="0"/>
              </a:rPr>
              <a:t>S-Lab</a:t>
            </a:r>
          </a:p>
        </p:txBody>
      </p:sp>
      <p:sp>
        <p:nvSpPr>
          <p:cNvPr id="217104" name="Text Box 29"/>
          <p:cNvSpPr txBox="1">
            <a:spLocks noChangeArrowheads="1"/>
          </p:cNvSpPr>
          <p:nvPr/>
        </p:nvSpPr>
        <p:spPr bwMode="auto">
          <a:xfrm>
            <a:off x="1066806" y="3919559"/>
            <a:ext cx="17827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a:solidFill>
                  <a:srgbClr val="000000"/>
                </a:solidFill>
                <a:latin typeface="Mistral" pitchFamily="66" charset="0"/>
                <a:cs typeface="Arial" pitchFamily="34" charset="0"/>
              </a:rPr>
              <a:t>D-Lab Energy, ICT, Health, Cycles, Design…</a:t>
            </a:r>
          </a:p>
        </p:txBody>
      </p:sp>
      <p:sp>
        <p:nvSpPr>
          <p:cNvPr id="217105" name="Rectangle 30"/>
          <p:cNvSpPr>
            <a:spLocks noChangeArrowheads="1"/>
          </p:cNvSpPr>
          <p:nvPr/>
        </p:nvSpPr>
        <p:spPr bwMode="auto">
          <a:xfrm>
            <a:off x="6858000" y="2493963"/>
            <a:ext cx="13901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800">
                <a:solidFill>
                  <a:srgbClr val="000000"/>
                </a:solidFill>
                <a:latin typeface="Arial" pitchFamily="34" charset="0"/>
                <a:cs typeface="Arial" pitchFamily="34" charset="0"/>
              </a:rPr>
              <a:t>MarketLabs</a:t>
            </a:r>
          </a:p>
        </p:txBody>
      </p:sp>
      <p:sp>
        <p:nvSpPr>
          <p:cNvPr id="217106" name="Text Box 31"/>
          <p:cNvSpPr txBox="1">
            <a:spLocks noChangeArrowheads="1"/>
          </p:cNvSpPr>
          <p:nvPr/>
        </p:nvSpPr>
        <p:spPr bwMode="auto">
          <a:xfrm>
            <a:off x="3217864" y="3254414"/>
            <a:ext cx="25971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eaLnBrk="1" hangingPunct="1"/>
            <a:r>
              <a:rPr lang="en-US" b="1" i="1">
                <a:solidFill>
                  <a:srgbClr val="000000"/>
                </a:solidFill>
                <a:latin typeface="Arial" pitchFamily="34" charset="0"/>
                <a:cs typeface="Arial" pitchFamily="34" charset="0"/>
              </a:rPr>
              <a:t>New Enterprises</a:t>
            </a:r>
          </a:p>
        </p:txBody>
      </p:sp>
      <p:sp>
        <p:nvSpPr>
          <p:cNvPr id="217107" name="Text Box 32"/>
          <p:cNvSpPr txBox="1">
            <a:spLocks noChangeArrowheads="1"/>
          </p:cNvSpPr>
          <p:nvPr/>
        </p:nvSpPr>
        <p:spPr bwMode="auto">
          <a:xfrm>
            <a:off x="4046547" y="5108576"/>
            <a:ext cx="14747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2000" b="1" i="1">
                <a:solidFill>
                  <a:srgbClr val="FF0000"/>
                </a:solidFill>
                <a:latin typeface="Arial" pitchFamily="34" charset="0"/>
                <a:cs typeface="Arial" pitchFamily="34" charset="0"/>
              </a:rPr>
              <a:t>Media Ventures</a:t>
            </a:r>
          </a:p>
        </p:txBody>
      </p:sp>
      <p:sp>
        <p:nvSpPr>
          <p:cNvPr id="217108" name="Rectangle 33"/>
          <p:cNvSpPr>
            <a:spLocks noChangeArrowheads="1"/>
          </p:cNvSpPr>
          <p:nvPr/>
        </p:nvSpPr>
        <p:spPr bwMode="auto">
          <a:xfrm>
            <a:off x="2528888" y="4120029"/>
            <a:ext cx="2800350" cy="83099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solidFill>
                  <a:srgbClr val="000000"/>
                </a:solidFill>
                <a:latin typeface="Mistral" pitchFamily="66" charset="0"/>
                <a:cs typeface="Arial" pitchFamily="34" charset="0"/>
              </a:rPr>
              <a:t>D-Lab </a:t>
            </a:r>
            <a:r>
              <a:rPr lang="en-US">
                <a:solidFill>
                  <a:srgbClr val="FF0000"/>
                </a:solidFill>
                <a:latin typeface="Mistral" pitchFamily="66" charset="0"/>
                <a:cs typeface="Arial" pitchFamily="34" charset="0"/>
              </a:rPr>
              <a:t>Development Ventures</a:t>
            </a:r>
            <a:r>
              <a:rPr lang="en-US">
                <a:solidFill>
                  <a:srgbClr val="000000"/>
                </a:solidFill>
                <a:latin typeface="Mistral" pitchFamily="66" charset="0"/>
                <a:cs typeface="Arial" pitchFamily="34" charset="0"/>
              </a:rPr>
              <a:t>, Dissemination</a:t>
            </a:r>
          </a:p>
        </p:txBody>
      </p:sp>
      <p:sp>
        <p:nvSpPr>
          <p:cNvPr id="217109" name="Text Box 34"/>
          <p:cNvSpPr txBox="1">
            <a:spLocks noChangeArrowheads="1"/>
          </p:cNvSpPr>
          <p:nvPr/>
        </p:nvSpPr>
        <p:spPr bwMode="auto">
          <a:xfrm>
            <a:off x="1706581" y="5099051"/>
            <a:ext cx="2484437" cy="40011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2000" b="1" i="1">
                <a:solidFill>
                  <a:srgbClr val="FF0000"/>
                </a:solidFill>
                <a:latin typeface="Arial" pitchFamily="34" charset="0"/>
                <a:cs typeface="Arial" pitchFamily="34" charset="0"/>
              </a:rPr>
              <a:t>Imaging Ventures</a:t>
            </a:r>
          </a:p>
        </p:txBody>
      </p:sp>
      <p:sp>
        <p:nvSpPr>
          <p:cNvPr id="217110" name="Rectangle 35"/>
          <p:cNvSpPr>
            <a:spLocks noChangeArrowheads="1"/>
          </p:cNvSpPr>
          <p:nvPr/>
        </p:nvSpPr>
        <p:spPr bwMode="auto">
          <a:xfrm>
            <a:off x="2979513" y="5784822"/>
            <a:ext cx="1641924" cy="40011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i="1">
                <a:solidFill>
                  <a:srgbClr val="FF0000"/>
                </a:solidFill>
                <a:latin typeface="Arial" pitchFamily="34" charset="0"/>
                <a:cs typeface="Arial" pitchFamily="34" charset="0"/>
              </a:rPr>
              <a:t>VentureSIGs</a:t>
            </a:r>
            <a:endParaRPr lang="en-US" sz="2000" b="1" i="1">
              <a:solidFill>
                <a:srgbClr val="FF0000"/>
              </a:solidFill>
              <a:latin typeface="Arial" pitchFamily="34" charset="0"/>
              <a:cs typeface="Arial" pitchFamily="34" charset="0"/>
            </a:endParaRPr>
          </a:p>
        </p:txBody>
      </p:sp>
      <p:sp>
        <p:nvSpPr>
          <p:cNvPr id="217111" name="Text Box 36"/>
          <p:cNvSpPr txBox="1">
            <a:spLocks noChangeArrowheads="1"/>
          </p:cNvSpPr>
          <p:nvPr/>
        </p:nvSpPr>
        <p:spPr bwMode="auto">
          <a:xfrm>
            <a:off x="5867405" y="4525964"/>
            <a:ext cx="304442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eaLnBrk="1" hangingPunct="1"/>
            <a:r>
              <a:rPr lang="en-US" sz="1800" b="1">
                <a:solidFill>
                  <a:srgbClr val="000000"/>
                </a:solidFill>
                <a:latin typeface="Arial Bold" pitchFamily="80" charset="0"/>
                <a:cs typeface="Tahoma" pitchFamily="34" charset="0"/>
              </a:rPr>
              <a:t>Africa Health Delivery Lab</a:t>
            </a:r>
          </a:p>
          <a:p>
            <a:pPr eaLnBrk="1" hangingPunct="1"/>
            <a:r>
              <a:rPr lang="en-US" sz="1800" b="1">
                <a:solidFill>
                  <a:srgbClr val="000000"/>
                </a:solidFill>
                <a:latin typeface="Arial Bold" pitchFamily="80" charset="0"/>
                <a:cs typeface="Tahoma" pitchFamily="34" charset="0"/>
              </a:rPr>
              <a:t>India Lab</a:t>
            </a:r>
          </a:p>
          <a:p>
            <a:pPr eaLnBrk="1" hangingPunct="1"/>
            <a:r>
              <a:rPr lang="en-US" sz="1800" b="1">
                <a:solidFill>
                  <a:srgbClr val="000000"/>
                </a:solidFill>
                <a:latin typeface="Arial Bold" pitchFamily="80" charset="0"/>
                <a:cs typeface="Tahoma" pitchFamily="34" charset="0"/>
              </a:rPr>
              <a:t>China Lab</a:t>
            </a:r>
            <a:endParaRPr lang="en-US" sz="1800" b="1">
              <a:solidFill>
                <a:srgbClr val="000000"/>
              </a:solidFill>
              <a:latin typeface="Tahoma" pitchFamily="34" charset="0"/>
              <a:cs typeface="Tahoma" pitchFamily="34" charset="0"/>
            </a:endParaRPr>
          </a:p>
        </p:txBody>
      </p:sp>
      <p:sp>
        <p:nvSpPr>
          <p:cNvPr id="217112" name="Rectangle 37"/>
          <p:cNvSpPr>
            <a:spLocks noChangeArrowheads="1"/>
          </p:cNvSpPr>
          <p:nvPr/>
        </p:nvSpPr>
        <p:spPr bwMode="auto">
          <a:xfrm>
            <a:off x="2357447" y="2514600"/>
            <a:ext cx="16684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800" i="1">
                <a:solidFill>
                  <a:srgbClr val="000000"/>
                </a:solidFill>
                <a:latin typeface="Arial" pitchFamily="34" charset="0"/>
                <a:cs typeface="Arial" pitchFamily="34" charset="0"/>
              </a:rPr>
              <a:t>Tech Testbeds</a:t>
            </a:r>
          </a:p>
        </p:txBody>
      </p:sp>
      <p:sp>
        <p:nvSpPr>
          <p:cNvPr id="217113" name="Rectangle 38"/>
          <p:cNvSpPr>
            <a:spLocks noChangeArrowheads="1"/>
          </p:cNvSpPr>
          <p:nvPr/>
        </p:nvSpPr>
        <p:spPr bwMode="auto">
          <a:xfrm>
            <a:off x="6766711" y="5851803"/>
            <a:ext cx="1774845" cy="369332"/>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r>
              <a:rPr lang="en-US" sz="1800" i="1">
                <a:solidFill>
                  <a:srgbClr val="000000"/>
                </a:solidFill>
                <a:latin typeface="Arial" pitchFamily="34" charset="0"/>
                <a:cs typeface="Arial" pitchFamily="34" charset="0"/>
              </a:rPr>
              <a:t>Leadership Lab</a:t>
            </a:r>
          </a:p>
        </p:txBody>
      </p:sp>
      <p:sp>
        <p:nvSpPr>
          <p:cNvPr id="217114" name="Rectangle 43"/>
          <p:cNvSpPr>
            <a:spLocks noGrp="1" noChangeArrowheads="1"/>
          </p:cNvSpPr>
          <p:nvPr>
            <p:ph type="title"/>
          </p:nvPr>
        </p:nvSpPr>
        <p:spPr>
          <a:xfrm>
            <a:off x="533400" y="0"/>
            <a:ext cx="8229600" cy="1143000"/>
          </a:xfrm>
          <a:noFill/>
        </p:spPr>
        <p:txBody>
          <a:bodyPr/>
          <a:lstStyle/>
          <a:p>
            <a:pPr eaLnBrk="1" hangingPunct="1"/>
            <a:r>
              <a:rPr lang="en-US" sz="4200" smtClean="0"/>
              <a:t>Action Labs @ MIT</a:t>
            </a:r>
            <a:br>
              <a:rPr lang="en-US" sz="4200" smtClean="0"/>
            </a:br>
            <a:r>
              <a:rPr lang="en-US" sz="2000" i="1" smtClean="0"/>
              <a:t>Both For-Credit Curricular &amp; Non-Credit Extracurricular Offerings</a:t>
            </a:r>
            <a:endParaRPr lang="en-US" sz="4200" smtClean="0"/>
          </a:p>
        </p:txBody>
      </p:sp>
      <p:sp>
        <p:nvSpPr>
          <p:cNvPr id="217115" name="Rectangle 44"/>
          <p:cNvSpPr>
            <a:spLocks noChangeArrowheads="1"/>
          </p:cNvSpPr>
          <p:nvPr/>
        </p:nvSpPr>
        <p:spPr bwMode="auto">
          <a:xfrm>
            <a:off x="2514619" y="1233489"/>
            <a:ext cx="5237163" cy="400110"/>
          </a:xfrm>
          <a:prstGeom prst="rect">
            <a:avLst/>
          </a:prstGeom>
          <a:solidFill>
            <a:schemeClr val="bg1">
              <a:alpha val="58038"/>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b="1" i="1">
                <a:solidFill>
                  <a:srgbClr val="000000"/>
                </a:solidFill>
                <a:latin typeface="Arial" pitchFamily="34" charset="0"/>
              </a:rPr>
              <a:t>T h e  M I T  I n n o v a t I o n  P I p e l I n e </a:t>
            </a:r>
          </a:p>
        </p:txBody>
      </p:sp>
      <p:sp>
        <p:nvSpPr>
          <p:cNvPr id="217116" name="Rectangle 45"/>
          <p:cNvSpPr>
            <a:spLocks noChangeArrowheads="1"/>
          </p:cNvSpPr>
          <p:nvPr/>
        </p:nvSpPr>
        <p:spPr bwMode="auto">
          <a:xfrm>
            <a:off x="1524001" y="5486401"/>
            <a:ext cx="2085956"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b="1" i="1">
                <a:solidFill>
                  <a:srgbClr val="FF0000"/>
                </a:solidFill>
                <a:latin typeface="Arial" pitchFamily="34" charset="0"/>
                <a:cs typeface="Arial" pitchFamily="34" charset="0"/>
              </a:rPr>
              <a:t>Neuro Ventures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27" name="Rectangle 426"/>
          <p:cNvSpPr/>
          <p:nvPr/>
        </p:nvSpPr>
        <p:spPr>
          <a:xfrm>
            <a:off x="6934200" y="609600"/>
            <a:ext cx="1447800" cy="1219200"/>
          </a:xfrm>
          <a:prstGeom prst="rect">
            <a:avLst/>
          </a:prstGeom>
          <a:solidFill>
            <a:sysClr val="window" lastClr="FFFFFF"/>
          </a:solidFill>
          <a:ln w="9525" cap="flat" cmpd="sng" algn="ctr">
            <a:noFill/>
            <a:prstDash val="solid"/>
          </a:ln>
          <a:effectLst/>
        </p:spPr>
        <p:txBody>
          <a:bodyPr anchor="ctr"/>
          <a:lstStyle/>
          <a:p>
            <a:pPr algn="ctr" eaLnBrk="1" fontAlgn="auto" hangingPunct="1">
              <a:spcBef>
                <a:spcPts val="0"/>
              </a:spcBef>
              <a:spcAft>
                <a:spcPts val="0"/>
              </a:spcAft>
              <a:defRPr/>
            </a:pPr>
            <a:endParaRPr lang="en-US" sz="1800" kern="0">
              <a:solidFill>
                <a:sysClr val="window" lastClr="FFFFFF"/>
              </a:solidFill>
              <a:latin typeface="Calibri"/>
            </a:endParaRPr>
          </a:p>
        </p:txBody>
      </p:sp>
      <p:sp>
        <p:nvSpPr>
          <p:cNvPr id="218115" name="Content Placeholder 2"/>
          <p:cNvSpPr>
            <a:spLocks noGrp="1"/>
          </p:cNvSpPr>
          <p:nvPr>
            <p:ph idx="1"/>
          </p:nvPr>
        </p:nvSpPr>
        <p:spPr>
          <a:xfrm>
            <a:off x="381000" y="762001"/>
            <a:ext cx="8229600" cy="4525963"/>
          </a:xfrm>
        </p:spPr>
        <p:txBody>
          <a:bodyPr/>
          <a:lstStyle/>
          <a:p>
            <a:pPr>
              <a:buFontTx/>
              <a:buNone/>
            </a:pPr>
            <a:r>
              <a:rPr lang="en-US" sz="2400" smtClean="0">
                <a:latin typeface="Calibri" pitchFamily="34" charset="0"/>
              </a:rPr>
              <a:t>Computational Light Transport</a:t>
            </a:r>
          </a:p>
          <a:p>
            <a:pPr lvl="1"/>
            <a:r>
              <a:rPr lang="en-US" sz="1800" smtClean="0">
                <a:latin typeface="Calibri" pitchFamily="34" charset="0"/>
              </a:rPr>
              <a:t>Super-human visual abilities</a:t>
            </a:r>
          </a:p>
          <a:p>
            <a:pPr lvl="1"/>
            <a:r>
              <a:rPr lang="en-US" sz="1800" smtClean="0">
                <a:latin typeface="Calibri" pitchFamily="34" charset="0"/>
              </a:rPr>
              <a:t>Empirical, Multi-directional rather than one narrow field</a:t>
            </a:r>
          </a:p>
          <a:p>
            <a:pPr lvl="1"/>
            <a:r>
              <a:rPr lang="en-US" sz="1800" smtClean="0">
                <a:latin typeface="Calibri" pitchFamily="34" charset="0"/>
              </a:rPr>
              <a:t>Fusion of dissimilar </a:t>
            </a:r>
          </a:p>
          <a:p>
            <a:r>
              <a:rPr lang="en-US" sz="1800" smtClean="0">
                <a:latin typeface="Calibri" pitchFamily="34" charset="0"/>
              </a:rPr>
              <a:t>New Fields</a:t>
            </a:r>
          </a:p>
          <a:p>
            <a:pPr lvl="1"/>
            <a:r>
              <a:rPr lang="en-US" sz="1600" smtClean="0">
                <a:latin typeface="Calibri" pitchFamily="34" charset="0"/>
              </a:rPr>
              <a:t>Femto-photography</a:t>
            </a:r>
          </a:p>
          <a:p>
            <a:r>
              <a:rPr lang="en-US" sz="1800" smtClean="0">
                <a:latin typeface="Calibri" pitchFamily="34" charset="0"/>
              </a:rPr>
              <a:t>New Insights</a:t>
            </a:r>
          </a:p>
          <a:p>
            <a:pPr lvl="1"/>
            <a:r>
              <a:rPr lang="en-US" sz="1600" smtClean="0">
                <a:latin typeface="Calibri" pitchFamily="34" charset="0"/>
              </a:rPr>
              <a:t>Challenge the status quo</a:t>
            </a:r>
          </a:p>
          <a:p>
            <a:pPr lvl="1"/>
            <a:r>
              <a:rPr lang="en-US" sz="1600" smtClean="0">
                <a:latin typeface="Calibri" pitchFamily="34" charset="0"/>
              </a:rPr>
              <a:t>BiDi Screen, CAT-scan, Augmented LF</a:t>
            </a:r>
          </a:p>
          <a:p>
            <a:pPr lvl="1"/>
            <a:r>
              <a:rPr lang="en-US" sz="1600" smtClean="0">
                <a:latin typeface="Calibri" pitchFamily="34" charset="0"/>
              </a:rPr>
              <a:t>Sparsity, rank, priors</a:t>
            </a:r>
          </a:p>
          <a:p>
            <a:r>
              <a:rPr lang="en-US" sz="1800" smtClean="0">
                <a:latin typeface="Calibri" pitchFamily="34" charset="0"/>
              </a:rPr>
              <a:t>New Purpose</a:t>
            </a:r>
          </a:p>
          <a:p>
            <a:pPr lvl="1"/>
            <a:r>
              <a:rPr lang="en-US" sz="1600" smtClean="0">
                <a:latin typeface="Calibri" pitchFamily="34" charset="0"/>
              </a:rPr>
              <a:t>Disruptive mass-use tech for social impact</a:t>
            </a:r>
          </a:p>
          <a:p>
            <a:pPr lvl="1"/>
            <a:r>
              <a:rPr lang="en-US" sz="1600" smtClean="0">
                <a:latin typeface="Calibri" pitchFamily="34" charset="0"/>
              </a:rPr>
              <a:t>Netra, Cataract, Retinal scans</a:t>
            </a:r>
          </a:p>
          <a:p>
            <a:pPr lvl="1"/>
            <a:r>
              <a:rPr lang="en-US" sz="1600" smtClean="0">
                <a:latin typeface="Calibri" pitchFamily="34" charset="0"/>
              </a:rPr>
              <a:t>$1M -&gt; $1</a:t>
            </a:r>
          </a:p>
          <a:p>
            <a:endParaRPr lang="en-US" sz="2000" smtClean="0">
              <a:latin typeface="Calibri" pitchFamily="34" charset="0"/>
            </a:endParaRPr>
          </a:p>
          <a:p>
            <a:pPr>
              <a:buFontTx/>
              <a:buNone/>
            </a:pPr>
            <a:r>
              <a:rPr lang="en-US" sz="2400" smtClean="0">
                <a:latin typeface="Calibri" pitchFamily="34" charset="0"/>
              </a:rPr>
              <a:t>Cameras, Displays, Medical Tools, Future Devices</a:t>
            </a:r>
          </a:p>
          <a:p>
            <a:pPr lvl="1"/>
            <a:r>
              <a:rPr lang="en-US" sz="1600" smtClean="0">
                <a:latin typeface="Calibri" pitchFamily="34" charset="0"/>
              </a:rPr>
              <a:t>Theory,  Modeling, Optical+Mathematical insight</a:t>
            </a:r>
          </a:p>
          <a:p>
            <a:endParaRPr lang="en-US" sz="2000" smtClean="0">
              <a:latin typeface="Calibri" pitchFamily="34" charset="0"/>
            </a:endParaRPr>
          </a:p>
        </p:txBody>
      </p:sp>
      <p:pic>
        <p:nvPicPr>
          <p:cNvPr id="2181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9" y="3657600"/>
            <a:ext cx="16430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7" name="Picture 2" descr="man n room"/>
          <p:cNvPicPr>
            <a:picLocks noChangeAspect="1" noChangeArrowheads="1"/>
          </p:cNvPicPr>
          <p:nvPr/>
        </p:nvPicPr>
        <p:blipFill>
          <a:blip r:embed="rId6" cstate="print">
            <a:lum contrast="54000"/>
            <a:extLst>
              <a:ext uri="{28A0092B-C50C-407E-A947-70E740481C1C}">
                <a14:useLocalDpi xmlns:a14="http://schemas.microsoft.com/office/drawing/2010/main" val="0"/>
              </a:ext>
            </a:extLst>
          </a:blip>
          <a:srcRect l="4388" t="16252" r="17868" b="10609"/>
          <a:stretch>
            <a:fillRect/>
          </a:stretch>
        </p:blipFill>
        <p:spPr bwMode="auto">
          <a:xfrm>
            <a:off x="7162800" y="2209839"/>
            <a:ext cx="1803400" cy="135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8" name="Picture 9" descr="cleaned-nosubs-1.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5410200"/>
            <a:ext cx="10620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9" name="TextBox 3"/>
          <p:cNvSpPr txBox="1">
            <a:spLocks noChangeArrowheads="1"/>
          </p:cNvSpPr>
          <p:nvPr/>
        </p:nvSpPr>
        <p:spPr bwMode="auto">
          <a:xfrm>
            <a:off x="0" y="0"/>
            <a:ext cx="9144000" cy="369314"/>
          </a:xfrm>
          <a:prstGeom prst="rect">
            <a:avLst/>
          </a:prstGeom>
          <a:solidFill>
            <a:srgbClr val="525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defTabSz="911225">
              <a:defRPr sz="2400">
                <a:solidFill>
                  <a:schemeClr val="tx1"/>
                </a:solidFill>
                <a:latin typeface="Arial Unicode MS" pitchFamily="34" charset="-128"/>
                <a:ea typeface="ＭＳ Ｐゴシック" pitchFamily="34" charset="-128"/>
              </a:defRPr>
            </a:lvl1pPr>
            <a:lvl2pPr marL="742950" indent="-285750" defTabSz="911225">
              <a:defRPr sz="2400">
                <a:solidFill>
                  <a:schemeClr val="tx1"/>
                </a:solidFill>
                <a:latin typeface="Arial Unicode MS" pitchFamily="34" charset="-128"/>
                <a:ea typeface="ＭＳ Ｐゴシック" pitchFamily="34" charset="-128"/>
              </a:defRPr>
            </a:lvl2pPr>
            <a:lvl3pPr marL="1143000" indent="-228600" defTabSz="911225">
              <a:defRPr sz="2400">
                <a:solidFill>
                  <a:schemeClr val="tx1"/>
                </a:solidFill>
                <a:latin typeface="Arial Unicode MS" pitchFamily="34" charset="-128"/>
                <a:ea typeface="ＭＳ Ｐゴシック" pitchFamily="34" charset="-128"/>
              </a:defRPr>
            </a:lvl3pPr>
            <a:lvl4pPr marL="1600200" indent="-228600" defTabSz="911225">
              <a:defRPr sz="2400">
                <a:solidFill>
                  <a:schemeClr val="tx1"/>
                </a:solidFill>
                <a:latin typeface="Arial Unicode MS" pitchFamily="34" charset="-128"/>
                <a:ea typeface="ＭＳ Ｐゴシック" pitchFamily="34" charset="-128"/>
              </a:defRPr>
            </a:lvl4pPr>
            <a:lvl5pPr marL="2057400" indent="-228600" defTabSz="911225">
              <a:defRPr sz="2400">
                <a:solidFill>
                  <a:schemeClr val="tx1"/>
                </a:solidFill>
                <a:latin typeface="Arial Unicode MS" pitchFamily="34" charset="-128"/>
                <a:ea typeface="ＭＳ Ｐゴシック" pitchFamily="34" charset="-128"/>
              </a:defRPr>
            </a:lvl5pPr>
            <a:lvl6pPr marL="2514600" indent="-228600" defTabSz="911225"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defTabSz="911225"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defTabSz="911225"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defTabSz="911225"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r"/>
            <a:r>
              <a:rPr lang="en-US" sz="1800">
                <a:solidFill>
                  <a:srgbClr val="A6A6A6"/>
                </a:solidFill>
              </a:rPr>
              <a:t>			            </a:t>
            </a:r>
            <a:r>
              <a:rPr lang="en-US" sz="1800">
                <a:solidFill>
                  <a:srgbClr val="DDDDDD"/>
                </a:solidFill>
              </a:rPr>
              <a:t>Ramesh  Raskar    http://raskar.info</a:t>
            </a:r>
          </a:p>
        </p:txBody>
      </p:sp>
      <p:pic>
        <p:nvPicPr>
          <p:cNvPr id="218120" name="Picture 7" descr="iphonehover.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2514600"/>
            <a:ext cx="14478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8121" name="Group 17"/>
          <p:cNvGrpSpPr>
            <a:grpSpLocks/>
          </p:cNvGrpSpPr>
          <p:nvPr/>
        </p:nvGrpSpPr>
        <p:grpSpPr bwMode="auto">
          <a:xfrm>
            <a:off x="6903732" y="685839"/>
            <a:ext cx="1548635" cy="1210447"/>
            <a:chOff x="1497386" y="1749425"/>
            <a:chExt cx="6346867" cy="4966196"/>
          </a:xfrm>
        </p:grpSpPr>
        <p:sp>
          <p:nvSpPr>
            <p:cNvPr id="218487" name="Oval 43"/>
            <p:cNvSpPr>
              <a:spLocks noChangeArrowheads="1"/>
            </p:cNvSpPr>
            <p:nvPr/>
          </p:nvSpPr>
          <p:spPr bwMode="auto">
            <a:xfrm rot="5400000">
              <a:off x="4658894" y="3359616"/>
              <a:ext cx="910025" cy="3639609"/>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hangingPunct="1"/>
              <a:endParaRPr lang="en-US" sz="400">
                <a:solidFill>
                  <a:srgbClr val="000000"/>
                </a:solidFill>
                <a:latin typeface="Arial" pitchFamily="34" charset="0"/>
              </a:endParaRPr>
            </a:p>
          </p:txBody>
        </p:sp>
        <p:sp>
          <p:nvSpPr>
            <p:cNvPr id="45" name="Oval 44"/>
            <p:cNvSpPr/>
            <p:nvPr/>
          </p:nvSpPr>
          <p:spPr bwMode="auto">
            <a:xfrm>
              <a:off x="2591736" y="1899229"/>
              <a:ext cx="683144" cy="2742020"/>
            </a:xfrm>
            <a:prstGeom prst="ellipse">
              <a:avLst/>
            </a:prstGeom>
            <a:solidFill>
              <a:schemeClr val="tx1">
                <a:lumMod val="9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400">
                <a:solidFill>
                  <a:prstClr val="black"/>
                </a:solidFill>
                <a:latin typeface="Arial" pitchFamily="-110" charset="0"/>
                <a:ea typeface="ＭＳ Ｐゴシック" charset="-128"/>
              </a:endParaRPr>
            </a:p>
          </p:txBody>
        </p:sp>
        <p:cxnSp>
          <p:nvCxnSpPr>
            <p:cNvPr id="46" name="Straight Arrow Connector 2"/>
            <p:cNvCxnSpPr>
              <a:cxnSpLocks noChangeShapeType="1"/>
            </p:cNvCxnSpPr>
            <p:nvPr/>
          </p:nvCxnSpPr>
          <p:spPr bwMode="auto">
            <a:xfrm>
              <a:off x="2285945" y="5787557"/>
              <a:ext cx="5029255" cy="0"/>
            </a:xfrm>
            <a:prstGeom prst="straightConnector1">
              <a:avLst/>
            </a:prstGeom>
            <a:noFill/>
            <a:ln w="28575" algn="ctr">
              <a:solidFill>
                <a:schemeClr val="accent1">
                  <a:lumMod val="75000"/>
                </a:schemeClr>
              </a:solidFill>
              <a:round/>
              <a:headEnd/>
              <a:tailEnd type="arrow" w="med" len="med"/>
            </a:ln>
          </p:spPr>
        </p:cxnSp>
        <p:cxnSp>
          <p:nvCxnSpPr>
            <p:cNvPr id="47" name="Straight Arrow Connector 4"/>
            <p:cNvCxnSpPr>
              <a:cxnSpLocks noChangeShapeType="1"/>
            </p:cNvCxnSpPr>
            <p:nvPr/>
          </p:nvCxnSpPr>
          <p:spPr bwMode="auto">
            <a:xfrm rot="5400000" flipH="1" flipV="1">
              <a:off x="266879" y="3768491"/>
              <a:ext cx="4038132" cy="0"/>
            </a:xfrm>
            <a:prstGeom prst="straightConnector1">
              <a:avLst/>
            </a:prstGeom>
            <a:noFill/>
            <a:ln w="28575" algn="ctr">
              <a:solidFill>
                <a:schemeClr val="accent1">
                  <a:lumMod val="75000"/>
                </a:schemeClr>
              </a:solidFill>
              <a:round/>
              <a:headEnd/>
              <a:tailEnd type="arrow" w="med" len="med"/>
            </a:ln>
          </p:spPr>
        </p:cxnSp>
        <p:sp>
          <p:nvSpPr>
            <p:cNvPr id="218491" name="TextBox 5"/>
            <p:cNvSpPr txBox="1">
              <a:spLocks noChangeArrowheads="1"/>
            </p:cNvSpPr>
            <p:nvPr/>
          </p:nvSpPr>
          <p:spPr bwMode="auto">
            <a:xfrm>
              <a:off x="3505465" y="5894840"/>
              <a:ext cx="2972001" cy="82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700" b="1">
                  <a:solidFill>
                    <a:srgbClr val="376092"/>
                  </a:solidFill>
                  <a:latin typeface="Calibri" pitchFamily="34" charset="0"/>
                </a:rPr>
                <a:t>Bits</a:t>
              </a:r>
            </a:p>
          </p:txBody>
        </p:sp>
        <p:sp>
          <p:nvSpPr>
            <p:cNvPr id="218492" name="TextBox 6"/>
            <p:cNvSpPr txBox="1">
              <a:spLocks noChangeArrowheads="1"/>
            </p:cNvSpPr>
            <p:nvPr/>
          </p:nvSpPr>
          <p:spPr bwMode="auto">
            <a:xfrm rot="16200000">
              <a:off x="421133" y="3204637"/>
              <a:ext cx="2972403" cy="81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700" b="1">
                  <a:solidFill>
                    <a:srgbClr val="376092"/>
                  </a:solidFill>
                  <a:latin typeface="Calibri" pitchFamily="34" charset="0"/>
                </a:rPr>
                <a:t>Photons</a:t>
              </a:r>
            </a:p>
          </p:txBody>
        </p:sp>
        <p:sp>
          <p:nvSpPr>
            <p:cNvPr id="218493" name="TextBox 7"/>
            <p:cNvSpPr txBox="1">
              <a:spLocks noChangeArrowheads="1"/>
            </p:cNvSpPr>
            <p:nvPr/>
          </p:nvSpPr>
          <p:spPr bwMode="auto">
            <a:xfrm>
              <a:off x="3885670" y="5117773"/>
              <a:ext cx="2736042" cy="69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500">
                  <a:solidFill>
                    <a:srgbClr val="7F7F7F"/>
                  </a:solidFill>
                  <a:latin typeface="Calibri" pitchFamily="34" charset="0"/>
                </a:rPr>
                <a:t>Computer Vision</a:t>
              </a:r>
            </a:p>
          </p:txBody>
        </p:sp>
        <p:sp>
          <p:nvSpPr>
            <p:cNvPr id="218494" name="TextBox 8"/>
            <p:cNvSpPr txBox="1">
              <a:spLocks noChangeArrowheads="1"/>
            </p:cNvSpPr>
            <p:nvPr/>
          </p:nvSpPr>
          <p:spPr bwMode="auto">
            <a:xfrm>
              <a:off x="1980800" y="2281781"/>
              <a:ext cx="1524664" cy="69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500">
                  <a:solidFill>
                    <a:srgbClr val="7F7F7F"/>
                  </a:solidFill>
                  <a:latin typeface="Calibri" pitchFamily="34" charset="0"/>
                </a:rPr>
                <a:t>Optics</a:t>
              </a:r>
            </a:p>
          </p:txBody>
        </p:sp>
        <p:sp>
          <p:nvSpPr>
            <p:cNvPr id="218495" name="TextBox 9"/>
            <p:cNvSpPr txBox="1">
              <a:spLocks noChangeArrowheads="1"/>
            </p:cNvSpPr>
            <p:nvPr/>
          </p:nvSpPr>
          <p:spPr bwMode="auto">
            <a:xfrm>
              <a:off x="2210210" y="3252392"/>
              <a:ext cx="1219218" cy="101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500">
                  <a:solidFill>
                    <a:srgbClr val="7F7F7F"/>
                  </a:solidFill>
                  <a:latin typeface="Calibri" pitchFamily="34" charset="0"/>
                </a:rPr>
                <a:t>Sensors</a:t>
              </a:r>
            </a:p>
          </p:txBody>
        </p:sp>
        <p:sp>
          <p:nvSpPr>
            <p:cNvPr id="53" name="Oval 12"/>
            <p:cNvSpPr>
              <a:spLocks noChangeArrowheads="1"/>
            </p:cNvSpPr>
            <p:nvPr/>
          </p:nvSpPr>
          <p:spPr bwMode="auto">
            <a:xfrm rot="2700000">
              <a:off x="4253453" y="1572162"/>
              <a:ext cx="1126767" cy="3448259"/>
            </a:xfrm>
            <a:prstGeom prst="ellipse">
              <a:avLst/>
            </a:prstGeom>
            <a:solidFill>
              <a:schemeClr val="bg2">
                <a:lumMod val="90000"/>
              </a:schemeClr>
            </a:solidFill>
            <a:ln w="9525" algn="ctr">
              <a:noFill/>
              <a:round/>
              <a:headEnd/>
              <a:tailEnd/>
            </a:ln>
          </p:spPr>
          <p:txBody>
            <a:bodyPr/>
            <a:lstStyle/>
            <a:p>
              <a:pPr eaLnBrk="1" fontAlgn="auto" hangingPunct="1">
                <a:spcBef>
                  <a:spcPts val="0"/>
                </a:spcBef>
                <a:spcAft>
                  <a:spcPts val="0"/>
                </a:spcAft>
                <a:defRPr/>
              </a:pPr>
              <a:endParaRPr lang="en-US" sz="400">
                <a:solidFill>
                  <a:prstClr val="black"/>
                </a:solidFill>
                <a:latin typeface="Arial" pitchFamily="34" charset="0"/>
                <a:ea typeface="ＭＳ Ｐゴシック" charset="-128"/>
              </a:endParaRPr>
            </a:p>
          </p:txBody>
        </p:sp>
        <p:cxnSp>
          <p:nvCxnSpPr>
            <p:cNvPr id="54" name="Straight Connector 53"/>
            <p:cNvCxnSpPr/>
            <p:nvPr/>
          </p:nvCxnSpPr>
          <p:spPr bwMode="auto">
            <a:xfrm rot="5400000" flipH="1" flipV="1">
              <a:off x="2283865" y="1901309"/>
              <a:ext cx="3888328" cy="3884173"/>
            </a:xfrm>
            <a:prstGeom prst="line">
              <a:avLst/>
            </a:prstGeom>
            <a:solidFill>
              <a:schemeClr val="accent1"/>
            </a:solidFill>
            <a:ln w="9525" cap="flat" cmpd="sng" algn="ctr">
              <a:solidFill>
                <a:schemeClr val="bg1">
                  <a:lumMod val="75000"/>
                </a:schemeClr>
              </a:solidFill>
              <a:prstDash val="dash"/>
              <a:round/>
              <a:headEnd type="none" w="med" len="med"/>
              <a:tailEnd type="none" w="med" len="med"/>
            </a:ln>
            <a:effectLst/>
          </p:spPr>
        </p:cxnSp>
        <p:sp>
          <p:nvSpPr>
            <p:cNvPr id="218498" name="TextBox 19"/>
            <p:cNvSpPr txBox="1">
              <a:spLocks noChangeArrowheads="1"/>
            </p:cNvSpPr>
            <p:nvPr/>
          </p:nvSpPr>
          <p:spPr bwMode="auto">
            <a:xfrm>
              <a:off x="3505469" y="4724432"/>
              <a:ext cx="2972001" cy="69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500">
                  <a:solidFill>
                    <a:srgbClr val="7F7F7F"/>
                  </a:solidFill>
                  <a:latin typeface="Calibri" pitchFamily="34" charset="0"/>
                </a:rPr>
                <a:t>Signal Processing</a:t>
              </a:r>
            </a:p>
          </p:txBody>
        </p:sp>
        <p:sp>
          <p:nvSpPr>
            <p:cNvPr id="218499" name="TextBox 18"/>
            <p:cNvSpPr txBox="1">
              <a:spLocks noChangeArrowheads="1"/>
            </p:cNvSpPr>
            <p:nvPr/>
          </p:nvSpPr>
          <p:spPr bwMode="auto">
            <a:xfrm>
              <a:off x="2362288" y="2819294"/>
              <a:ext cx="1219218" cy="101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500">
                  <a:solidFill>
                    <a:srgbClr val="7F7F7F"/>
                  </a:solidFill>
                  <a:latin typeface="Calibri" pitchFamily="34" charset="0"/>
                </a:rPr>
                <a:t>Displays</a:t>
              </a:r>
            </a:p>
          </p:txBody>
        </p:sp>
        <p:sp>
          <p:nvSpPr>
            <p:cNvPr id="218500" name="Rectangle 20"/>
            <p:cNvSpPr>
              <a:spLocks noChangeArrowheads="1"/>
            </p:cNvSpPr>
            <p:nvPr/>
          </p:nvSpPr>
          <p:spPr bwMode="auto">
            <a:xfrm>
              <a:off x="5182215" y="5334121"/>
              <a:ext cx="2662038" cy="69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500">
                  <a:solidFill>
                    <a:srgbClr val="7F7F7F"/>
                  </a:solidFill>
                  <a:latin typeface="Calibri" pitchFamily="34" charset="0"/>
                </a:rPr>
                <a:t>Machine Learning</a:t>
              </a:r>
              <a:endParaRPr lang="en-US" sz="500">
                <a:solidFill>
                  <a:srgbClr val="000000"/>
                </a:solidFill>
                <a:latin typeface="Calibri" pitchFamily="34" charset="0"/>
              </a:endParaRPr>
            </a:p>
          </p:txBody>
        </p:sp>
        <p:sp>
          <p:nvSpPr>
            <p:cNvPr id="218501" name="TextBox 14"/>
            <p:cNvSpPr txBox="1">
              <a:spLocks noChangeArrowheads="1"/>
            </p:cNvSpPr>
            <p:nvPr/>
          </p:nvSpPr>
          <p:spPr bwMode="auto">
            <a:xfrm>
              <a:off x="4283912" y="2120657"/>
              <a:ext cx="2972001" cy="101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500">
                  <a:solidFill>
                    <a:srgbClr val="000000"/>
                  </a:solidFill>
                  <a:latin typeface="Calibri" pitchFamily="34" charset="0"/>
                </a:rPr>
                <a:t>Computational </a:t>
              </a:r>
              <a:br>
                <a:rPr lang="en-US" sz="500">
                  <a:solidFill>
                    <a:srgbClr val="000000"/>
                  </a:solidFill>
                  <a:latin typeface="Calibri" pitchFamily="34" charset="0"/>
                </a:rPr>
              </a:br>
              <a:r>
                <a:rPr lang="en-US" sz="500">
                  <a:solidFill>
                    <a:srgbClr val="000000"/>
                  </a:solidFill>
                  <a:latin typeface="Calibri" pitchFamily="34" charset="0"/>
                </a:rPr>
                <a:t>Light Transport</a:t>
              </a:r>
            </a:p>
          </p:txBody>
        </p:sp>
        <p:sp>
          <p:nvSpPr>
            <p:cNvPr id="218502" name="TextBox 14"/>
            <p:cNvSpPr txBox="1">
              <a:spLocks noChangeArrowheads="1"/>
            </p:cNvSpPr>
            <p:nvPr/>
          </p:nvSpPr>
          <p:spPr bwMode="auto">
            <a:xfrm>
              <a:off x="3046649" y="3364537"/>
              <a:ext cx="2972001" cy="101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1" hangingPunct="1"/>
              <a:r>
                <a:rPr lang="en-US" sz="500">
                  <a:solidFill>
                    <a:srgbClr val="000000"/>
                  </a:solidFill>
                  <a:latin typeface="Calibri" pitchFamily="34" charset="0"/>
                </a:rPr>
                <a:t>Computational Photography</a:t>
              </a:r>
            </a:p>
          </p:txBody>
        </p:sp>
      </p:grpSp>
      <p:grpSp>
        <p:nvGrpSpPr>
          <p:cNvPr id="218122" name="Group 1459"/>
          <p:cNvGrpSpPr>
            <a:grpSpLocks/>
          </p:cNvGrpSpPr>
          <p:nvPr/>
        </p:nvGrpSpPr>
        <p:grpSpPr bwMode="auto">
          <a:xfrm>
            <a:off x="4953000" y="4267202"/>
            <a:ext cx="2286000" cy="1263650"/>
            <a:chOff x="278130" y="2405764"/>
            <a:chExt cx="8029658" cy="4440536"/>
          </a:xfrm>
        </p:grpSpPr>
        <p:sp>
          <p:nvSpPr>
            <p:cNvPr id="62" name="Rectangle 61"/>
            <p:cNvSpPr/>
            <p:nvPr/>
          </p:nvSpPr>
          <p:spPr>
            <a:xfrm>
              <a:off x="5157264" y="3024986"/>
              <a:ext cx="3150524" cy="251034"/>
            </a:xfrm>
            <a:prstGeom prst="rect">
              <a:avLst/>
            </a:prstGeom>
            <a:solidFill>
              <a:srgbClr val="DDDDDD"/>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63" name="Rounded Rectangle 62"/>
            <p:cNvSpPr/>
            <p:nvPr/>
          </p:nvSpPr>
          <p:spPr>
            <a:xfrm>
              <a:off x="5218600" y="3075192"/>
              <a:ext cx="150558" cy="150623"/>
            </a:xfrm>
            <a:prstGeom prst="roundRect">
              <a:avLst/>
            </a:prstGeom>
            <a:solidFill>
              <a:srgbClr val="DDDDDD">
                <a:lumMod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64" name="Rounded Rectangle 63"/>
            <p:cNvSpPr/>
            <p:nvPr/>
          </p:nvSpPr>
          <p:spPr>
            <a:xfrm>
              <a:off x="5408189" y="3075192"/>
              <a:ext cx="156132" cy="150623"/>
            </a:xfrm>
            <a:prstGeom prst="roundRect">
              <a:avLst/>
            </a:prstGeom>
            <a:solidFill>
              <a:srgbClr val="5F5F5F">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65" name="Rounded Rectangle 64"/>
            <p:cNvSpPr/>
            <p:nvPr/>
          </p:nvSpPr>
          <p:spPr>
            <a:xfrm>
              <a:off x="5603356" y="3075192"/>
              <a:ext cx="150554" cy="150623"/>
            </a:xfrm>
            <a:prstGeom prst="roundRect">
              <a:avLst/>
            </a:prstGeom>
            <a:solidFill>
              <a:srgbClr val="969696">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66" name="Rounded Rectangle 65"/>
            <p:cNvSpPr/>
            <p:nvPr/>
          </p:nvSpPr>
          <p:spPr>
            <a:xfrm>
              <a:off x="5792945" y="3075192"/>
              <a:ext cx="150554" cy="150623"/>
            </a:xfrm>
            <a:prstGeom prst="roundRect">
              <a:avLst/>
            </a:prstGeom>
            <a:solidFill>
              <a:srgbClr val="DDDDDD">
                <a:lumMod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67" name="Rounded Rectangle 66"/>
            <p:cNvSpPr/>
            <p:nvPr/>
          </p:nvSpPr>
          <p:spPr>
            <a:xfrm>
              <a:off x="5982535" y="3075192"/>
              <a:ext cx="156132" cy="150623"/>
            </a:xfrm>
            <a:prstGeom prst="roundRect">
              <a:avLst/>
            </a:prstGeom>
            <a:solidFill>
              <a:srgbClr val="0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68" name="Rounded Rectangle 67"/>
            <p:cNvSpPr/>
            <p:nvPr/>
          </p:nvSpPr>
          <p:spPr>
            <a:xfrm>
              <a:off x="6177698" y="3075192"/>
              <a:ext cx="150558" cy="150623"/>
            </a:xfrm>
            <a:prstGeom prst="roundRect">
              <a:avLst/>
            </a:prstGeom>
            <a:solidFill>
              <a:srgbClr val="5F5F5F">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69" name="Rounded Rectangle 68"/>
            <p:cNvSpPr/>
            <p:nvPr/>
          </p:nvSpPr>
          <p:spPr>
            <a:xfrm>
              <a:off x="6367287" y="3075192"/>
              <a:ext cx="150558" cy="150623"/>
            </a:xfrm>
            <a:prstGeom prst="roundRect">
              <a:avLst/>
            </a:prstGeom>
            <a:solidFill>
              <a:srgbClr val="DDDDDD">
                <a:lumMod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70" name="Rounded Rectangle 69"/>
            <p:cNvSpPr/>
            <p:nvPr/>
          </p:nvSpPr>
          <p:spPr>
            <a:xfrm>
              <a:off x="6556876" y="3075192"/>
              <a:ext cx="156132" cy="150623"/>
            </a:xfrm>
            <a:prstGeom prst="roundRect">
              <a:avLst/>
            </a:prstGeom>
            <a:solidFill>
              <a:srgbClr val="969696">
                <a:lumMod val="20000"/>
                <a:lumOff val="8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71" name="Rounded Rectangle 70"/>
            <p:cNvSpPr/>
            <p:nvPr/>
          </p:nvSpPr>
          <p:spPr>
            <a:xfrm>
              <a:off x="6752044" y="3075192"/>
              <a:ext cx="150554" cy="150623"/>
            </a:xfrm>
            <a:prstGeom prst="roundRect">
              <a:avLst/>
            </a:prstGeom>
            <a:solidFill>
              <a:srgbClr val="DDDDDD">
                <a:lumMod val="7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72" name="Rounded Rectangle 71"/>
            <p:cNvSpPr/>
            <p:nvPr/>
          </p:nvSpPr>
          <p:spPr>
            <a:xfrm>
              <a:off x="6941633" y="3075192"/>
              <a:ext cx="150554" cy="150623"/>
            </a:xfrm>
            <a:prstGeom prst="roundRect">
              <a:avLst/>
            </a:prstGeom>
            <a:solidFill>
              <a:srgbClr val="DDDDDD">
                <a:lumMod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73" name="Rounded Rectangle 72"/>
            <p:cNvSpPr/>
            <p:nvPr/>
          </p:nvSpPr>
          <p:spPr>
            <a:xfrm>
              <a:off x="7131222" y="3075192"/>
              <a:ext cx="156132" cy="150623"/>
            </a:xfrm>
            <a:prstGeom prst="roundRect">
              <a:avLst/>
            </a:prstGeom>
            <a:solidFill>
              <a:srgbClr val="969696">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74" name="Rounded Rectangle 73"/>
            <p:cNvSpPr/>
            <p:nvPr/>
          </p:nvSpPr>
          <p:spPr>
            <a:xfrm>
              <a:off x="7326385" y="3075192"/>
              <a:ext cx="150558" cy="150623"/>
            </a:xfrm>
            <a:prstGeom prst="roundRect">
              <a:avLst/>
            </a:prstGeom>
            <a:solidFill>
              <a:srgbClr val="0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75" name="Rounded Rectangle 74"/>
            <p:cNvSpPr/>
            <p:nvPr/>
          </p:nvSpPr>
          <p:spPr>
            <a:xfrm>
              <a:off x="7515975" y="3075192"/>
              <a:ext cx="156132" cy="150623"/>
            </a:xfrm>
            <a:prstGeom prst="roundRect">
              <a:avLst/>
            </a:prstGeom>
            <a:solidFill>
              <a:srgbClr val="5F5F5F">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76" name="Rounded Rectangle 75"/>
            <p:cNvSpPr/>
            <p:nvPr/>
          </p:nvSpPr>
          <p:spPr>
            <a:xfrm>
              <a:off x="7711142" y="3075192"/>
              <a:ext cx="150554" cy="150623"/>
            </a:xfrm>
            <a:prstGeom prst="roundRect">
              <a:avLst/>
            </a:prstGeom>
            <a:solidFill>
              <a:srgbClr val="0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77" name="Rounded Rectangle 76"/>
            <p:cNvSpPr/>
            <p:nvPr/>
          </p:nvSpPr>
          <p:spPr>
            <a:xfrm>
              <a:off x="7900731" y="3075192"/>
              <a:ext cx="150554" cy="150623"/>
            </a:xfrm>
            <a:prstGeom prst="roundRect">
              <a:avLst/>
            </a:prstGeom>
            <a:solidFill>
              <a:srgbClr val="5F5F5F">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78" name="Rounded Rectangle 77"/>
            <p:cNvSpPr/>
            <p:nvPr/>
          </p:nvSpPr>
          <p:spPr>
            <a:xfrm>
              <a:off x="8090320" y="3075192"/>
              <a:ext cx="150554" cy="150623"/>
            </a:xfrm>
            <a:prstGeom prst="roundRect">
              <a:avLst/>
            </a:prstGeom>
            <a:solidFill>
              <a:srgbClr val="0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79" name="Rectangle 78"/>
            <p:cNvSpPr/>
            <p:nvPr/>
          </p:nvSpPr>
          <p:spPr>
            <a:xfrm rot="5400000">
              <a:off x="3341548" y="3864612"/>
              <a:ext cx="3146309" cy="250925"/>
            </a:xfrm>
            <a:prstGeom prst="rect">
              <a:avLst/>
            </a:prstGeom>
            <a:solidFill>
              <a:srgbClr val="DDDDDD"/>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80" name="Rounded Rectangle 79"/>
            <p:cNvSpPr/>
            <p:nvPr/>
          </p:nvSpPr>
          <p:spPr>
            <a:xfrm rot="5400000">
              <a:off x="4842178" y="2475531"/>
              <a:ext cx="150619" cy="156132"/>
            </a:xfrm>
            <a:prstGeom prst="roundRect">
              <a:avLst/>
            </a:prstGeom>
            <a:solidFill>
              <a:srgbClr val="000000">
                <a:lumMod val="50000"/>
                <a:lumOff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81" name="Rounded Rectangle 80"/>
            <p:cNvSpPr/>
            <p:nvPr/>
          </p:nvSpPr>
          <p:spPr>
            <a:xfrm rot="5400000">
              <a:off x="4842178" y="2665202"/>
              <a:ext cx="150619" cy="156132"/>
            </a:xfrm>
            <a:prstGeom prst="roundRect">
              <a:avLst/>
            </a:prstGeom>
            <a:solidFill>
              <a:srgbClr val="FFFFFF">
                <a:lumMod val="9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82" name="Rounded Rectangle 81"/>
            <p:cNvSpPr/>
            <p:nvPr/>
          </p:nvSpPr>
          <p:spPr>
            <a:xfrm rot="5400000">
              <a:off x="4839388" y="2857663"/>
              <a:ext cx="156200" cy="156132"/>
            </a:xfrm>
            <a:prstGeom prst="roundRect">
              <a:avLst/>
            </a:prstGeom>
            <a:solidFill>
              <a:srgbClr val="5F5F5F">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83" name="Rounded Rectangle 82"/>
            <p:cNvSpPr/>
            <p:nvPr/>
          </p:nvSpPr>
          <p:spPr>
            <a:xfrm rot="5400000">
              <a:off x="4842175" y="3050124"/>
              <a:ext cx="150623" cy="156132"/>
            </a:xfrm>
            <a:prstGeom prst="roundRect">
              <a:avLst/>
            </a:prstGeom>
            <a:solidFill>
              <a:srgbClr val="000000">
                <a:lumMod val="50000"/>
                <a:lumOff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84" name="Rounded Rectangle 83"/>
            <p:cNvSpPr/>
            <p:nvPr/>
          </p:nvSpPr>
          <p:spPr>
            <a:xfrm rot="5400000">
              <a:off x="4839388" y="3242582"/>
              <a:ext cx="156200" cy="156132"/>
            </a:xfrm>
            <a:prstGeom prst="roundRect">
              <a:avLst/>
            </a:prstGeom>
            <a:solidFill>
              <a:srgbClr val="969696">
                <a:lumMod val="40000"/>
                <a:lumOff val="60000"/>
              </a:srgbClr>
            </a:solidFill>
            <a:ln w="25400" cap="flat" cmpd="sng" algn="ctr">
              <a:solidFill>
                <a:srgbClr val="5F5F5F">
                  <a:lumMod val="40000"/>
                  <a:lumOff val="6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85" name="Rounded Rectangle 84"/>
            <p:cNvSpPr/>
            <p:nvPr/>
          </p:nvSpPr>
          <p:spPr>
            <a:xfrm rot="5400000">
              <a:off x="4842178" y="3435043"/>
              <a:ext cx="150619" cy="156132"/>
            </a:xfrm>
            <a:prstGeom prst="roundRect">
              <a:avLst/>
            </a:prstGeom>
            <a:solidFill>
              <a:srgbClr val="4D4D4D">
                <a:lumMod val="7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86" name="Rounded Rectangle 85"/>
            <p:cNvSpPr/>
            <p:nvPr/>
          </p:nvSpPr>
          <p:spPr>
            <a:xfrm rot="5400000">
              <a:off x="4842178" y="3624715"/>
              <a:ext cx="150619" cy="156132"/>
            </a:xfrm>
            <a:prstGeom prst="roundRect">
              <a:avLst/>
            </a:prstGeom>
            <a:solidFill>
              <a:srgbClr val="FFFFFF">
                <a:lumMod val="9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87" name="Rounded Rectangle 86"/>
            <p:cNvSpPr/>
            <p:nvPr/>
          </p:nvSpPr>
          <p:spPr>
            <a:xfrm rot="5400000">
              <a:off x="4842178" y="3814386"/>
              <a:ext cx="150619" cy="156132"/>
            </a:xfrm>
            <a:prstGeom prst="roundRect">
              <a:avLst/>
            </a:prstGeom>
            <a:solidFill>
              <a:srgbClr val="B2B2B2">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88" name="Rounded Rectangle 87"/>
            <p:cNvSpPr/>
            <p:nvPr/>
          </p:nvSpPr>
          <p:spPr>
            <a:xfrm rot="5400000">
              <a:off x="4839388" y="4006847"/>
              <a:ext cx="156200" cy="156132"/>
            </a:xfrm>
            <a:prstGeom prst="roundRect">
              <a:avLst/>
            </a:prstGeom>
            <a:solidFill>
              <a:srgbClr val="969696">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89" name="Rounded Rectangle 88"/>
            <p:cNvSpPr/>
            <p:nvPr/>
          </p:nvSpPr>
          <p:spPr>
            <a:xfrm rot="5400000">
              <a:off x="4842175" y="4199308"/>
              <a:ext cx="150623" cy="156132"/>
            </a:xfrm>
            <a:prstGeom prst="roundRect">
              <a:avLst/>
            </a:prstGeom>
            <a:solidFill>
              <a:srgbClr val="000000">
                <a:lumMod val="50000"/>
                <a:lumOff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90" name="Rounded Rectangle 89"/>
            <p:cNvSpPr/>
            <p:nvPr/>
          </p:nvSpPr>
          <p:spPr>
            <a:xfrm rot="5400000">
              <a:off x="4839388" y="4391766"/>
              <a:ext cx="156200" cy="156132"/>
            </a:xfrm>
            <a:prstGeom prst="roundRect">
              <a:avLst/>
            </a:prstGeom>
            <a:solidFill>
              <a:srgbClr val="B2B2B2">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91" name="Rounded Rectangle 90"/>
            <p:cNvSpPr/>
            <p:nvPr/>
          </p:nvSpPr>
          <p:spPr>
            <a:xfrm rot="5400000">
              <a:off x="4842178" y="4584227"/>
              <a:ext cx="150619" cy="156132"/>
            </a:xfrm>
            <a:prstGeom prst="roundRect">
              <a:avLst/>
            </a:prstGeom>
            <a:solidFill>
              <a:srgbClr val="DDDDDD"/>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92" name="Rounded Rectangle 91"/>
            <p:cNvSpPr/>
            <p:nvPr/>
          </p:nvSpPr>
          <p:spPr>
            <a:xfrm rot="5400000">
              <a:off x="4842178" y="4773899"/>
              <a:ext cx="150619" cy="156132"/>
            </a:xfrm>
            <a:prstGeom prst="roundRect">
              <a:avLst/>
            </a:prstGeom>
            <a:solidFill>
              <a:srgbClr val="DDDDDD"/>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93" name="Rounded Rectangle 92"/>
            <p:cNvSpPr/>
            <p:nvPr/>
          </p:nvSpPr>
          <p:spPr>
            <a:xfrm rot="5400000">
              <a:off x="4842178" y="4963570"/>
              <a:ext cx="150619" cy="156132"/>
            </a:xfrm>
            <a:prstGeom prst="roundRect">
              <a:avLst/>
            </a:prstGeom>
            <a:solidFill>
              <a:srgbClr val="969696">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94" name="Rounded Rectangle 93"/>
            <p:cNvSpPr/>
            <p:nvPr/>
          </p:nvSpPr>
          <p:spPr>
            <a:xfrm rot="5400000">
              <a:off x="4839388" y="5156031"/>
              <a:ext cx="156200" cy="156132"/>
            </a:xfrm>
            <a:prstGeom prst="roundRect">
              <a:avLst/>
            </a:prstGeom>
            <a:solidFill>
              <a:srgbClr val="5F5F5F">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95" name="Rounded Rectangle 94"/>
            <p:cNvSpPr/>
            <p:nvPr/>
          </p:nvSpPr>
          <p:spPr>
            <a:xfrm rot="5400000">
              <a:off x="4842175" y="5348492"/>
              <a:ext cx="150623" cy="156132"/>
            </a:xfrm>
            <a:prstGeom prst="roundRect">
              <a:avLst/>
            </a:prstGeom>
            <a:solidFill>
              <a:srgbClr val="FFFFFF">
                <a:lumMod val="9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96" name="Rectangle 95"/>
            <p:cNvSpPr/>
            <p:nvPr/>
          </p:nvSpPr>
          <p:spPr>
            <a:xfrm>
              <a:off x="5157264" y="2712587"/>
              <a:ext cx="3150524" cy="245457"/>
            </a:xfrm>
            <a:prstGeom prst="rect">
              <a:avLst/>
            </a:prstGeom>
            <a:solidFill>
              <a:srgbClr val="DDDDDD"/>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97" name="Rounded Rectangle 96"/>
            <p:cNvSpPr/>
            <p:nvPr/>
          </p:nvSpPr>
          <p:spPr>
            <a:xfrm>
              <a:off x="5218600" y="2757215"/>
              <a:ext cx="150558" cy="150619"/>
            </a:xfrm>
            <a:prstGeom prst="roundRect">
              <a:avLst/>
            </a:prstGeom>
            <a:solidFill>
              <a:srgbClr val="B2B2B2">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98" name="Rounded Rectangle 97"/>
            <p:cNvSpPr/>
            <p:nvPr/>
          </p:nvSpPr>
          <p:spPr>
            <a:xfrm>
              <a:off x="5408189" y="2757215"/>
              <a:ext cx="156132" cy="150619"/>
            </a:xfrm>
            <a:prstGeom prst="roundRect">
              <a:avLst/>
            </a:prstGeom>
            <a:solidFill>
              <a:srgbClr val="DDDDDD">
                <a:lumMod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99" name="Rounded Rectangle 98"/>
            <p:cNvSpPr/>
            <p:nvPr/>
          </p:nvSpPr>
          <p:spPr>
            <a:xfrm>
              <a:off x="5603356" y="2757215"/>
              <a:ext cx="150554" cy="150619"/>
            </a:xfrm>
            <a:prstGeom prst="roundRect">
              <a:avLst/>
            </a:prstGeom>
            <a:solidFill>
              <a:srgbClr val="0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00" name="Rounded Rectangle 99"/>
            <p:cNvSpPr/>
            <p:nvPr/>
          </p:nvSpPr>
          <p:spPr>
            <a:xfrm>
              <a:off x="5792945" y="2757215"/>
              <a:ext cx="150554" cy="150619"/>
            </a:xfrm>
            <a:prstGeom prst="roundRect">
              <a:avLst/>
            </a:prstGeom>
            <a:solidFill>
              <a:srgbClr val="DDDDDD">
                <a:lumMod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01" name="Rounded Rectangle 100"/>
            <p:cNvSpPr/>
            <p:nvPr/>
          </p:nvSpPr>
          <p:spPr>
            <a:xfrm>
              <a:off x="5982535" y="2757215"/>
              <a:ext cx="156132" cy="150619"/>
            </a:xfrm>
            <a:prstGeom prst="roundRect">
              <a:avLst/>
            </a:prstGeom>
            <a:solidFill>
              <a:srgbClr val="DDDDDD">
                <a:lumMod val="7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02" name="Rounded Rectangle 101"/>
            <p:cNvSpPr/>
            <p:nvPr/>
          </p:nvSpPr>
          <p:spPr>
            <a:xfrm>
              <a:off x="6177698" y="2757215"/>
              <a:ext cx="150558" cy="150619"/>
            </a:xfrm>
            <a:prstGeom prst="roundRect">
              <a:avLst/>
            </a:prstGeom>
            <a:solidFill>
              <a:srgbClr val="DDDDDD">
                <a:lumMod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03" name="Rounded Rectangle 102"/>
            <p:cNvSpPr/>
            <p:nvPr/>
          </p:nvSpPr>
          <p:spPr>
            <a:xfrm>
              <a:off x="6367287" y="2757215"/>
              <a:ext cx="150558" cy="150619"/>
            </a:xfrm>
            <a:prstGeom prst="roundRect">
              <a:avLst/>
            </a:prstGeom>
            <a:solidFill>
              <a:srgbClr val="DDDDDD">
                <a:lumMod val="7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04" name="Rounded Rectangle 103"/>
            <p:cNvSpPr/>
            <p:nvPr/>
          </p:nvSpPr>
          <p:spPr>
            <a:xfrm>
              <a:off x="6556876" y="2757215"/>
              <a:ext cx="156132" cy="150619"/>
            </a:xfrm>
            <a:prstGeom prst="roundRect">
              <a:avLst/>
            </a:prstGeom>
            <a:solidFill>
              <a:srgbClr val="B2B2B2">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05" name="Rounded Rectangle 104"/>
            <p:cNvSpPr/>
            <p:nvPr/>
          </p:nvSpPr>
          <p:spPr>
            <a:xfrm>
              <a:off x="6752044" y="2757215"/>
              <a:ext cx="150554" cy="150619"/>
            </a:xfrm>
            <a:prstGeom prst="roundRect">
              <a:avLst/>
            </a:prstGeom>
            <a:solidFill>
              <a:srgbClr val="969696">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06" name="Rounded Rectangle 105"/>
            <p:cNvSpPr/>
            <p:nvPr/>
          </p:nvSpPr>
          <p:spPr>
            <a:xfrm>
              <a:off x="6941633" y="2757215"/>
              <a:ext cx="150554" cy="150619"/>
            </a:xfrm>
            <a:prstGeom prst="roundRect">
              <a:avLst/>
            </a:prstGeom>
            <a:solidFill>
              <a:srgbClr val="5F5F5F">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07" name="Rounded Rectangle 106"/>
            <p:cNvSpPr/>
            <p:nvPr/>
          </p:nvSpPr>
          <p:spPr>
            <a:xfrm>
              <a:off x="7131222" y="2757215"/>
              <a:ext cx="156132" cy="150619"/>
            </a:xfrm>
            <a:prstGeom prst="roundRect">
              <a:avLst/>
            </a:prstGeom>
            <a:solidFill>
              <a:srgbClr val="969696">
                <a:lumMod val="20000"/>
                <a:lumOff val="8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08" name="Rounded Rectangle 107"/>
            <p:cNvSpPr/>
            <p:nvPr/>
          </p:nvSpPr>
          <p:spPr>
            <a:xfrm>
              <a:off x="7326385" y="2757215"/>
              <a:ext cx="150558" cy="150619"/>
            </a:xfrm>
            <a:prstGeom prst="roundRect">
              <a:avLst/>
            </a:prstGeom>
            <a:solidFill>
              <a:srgbClr val="5F5F5F">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09" name="Rounded Rectangle 108"/>
            <p:cNvSpPr/>
            <p:nvPr/>
          </p:nvSpPr>
          <p:spPr>
            <a:xfrm>
              <a:off x="7515975" y="2757215"/>
              <a:ext cx="156132" cy="150619"/>
            </a:xfrm>
            <a:prstGeom prst="roundRect">
              <a:avLst/>
            </a:prstGeom>
            <a:solidFill>
              <a:srgbClr val="969696">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10" name="Rounded Rectangle 109"/>
            <p:cNvSpPr/>
            <p:nvPr/>
          </p:nvSpPr>
          <p:spPr>
            <a:xfrm>
              <a:off x="7711142" y="2757215"/>
              <a:ext cx="150554" cy="150619"/>
            </a:xfrm>
            <a:prstGeom prst="roundRect">
              <a:avLst/>
            </a:prstGeom>
            <a:solidFill>
              <a:srgbClr val="5F5F5F">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11" name="Rounded Rectangle 110"/>
            <p:cNvSpPr/>
            <p:nvPr/>
          </p:nvSpPr>
          <p:spPr>
            <a:xfrm>
              <a:off x="7900731" y="2757215"/>
              <a:ext cx="150554" cy="150619"/>
            </a:xfrm>
            <a:prstGeom prst="roundRect">
              <a:avLst/>
            </a:prstGeom>
            <a:solidFill>
              <a:srgbClr val="0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12" name="Rounded Rectangle 111"/>
            <p:cNvSpPr/>
            <p:nvPr/>
          </p:nvSpPr>
          <p:spPr>
            <a:xfrm>
              <a:off x="8090320" y="2757215"/>
              <a:ext cx="150554" cy="150619"/>
            </a:xfrm>
            <a:prstGeom prst="roundRect">
              <a:avLst/>
            </a:prstGeom>
            <a:solidFill>
              <a:srgbClr val="B2B2B2">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13" name="Rectangle 112"/>
            <p:cNvSpPr/>
            <p:nvPr/>
          </p:nvSpPr>
          <p:spPr>
            <a:xfrm rot="5400000">
              <a:off x="3018131" y="3864612"/>
              <a:ext cx="3146309" cy="250925"/>
            </a:xfrm>
            <a:prstGeom prst="rect">
              <a:avLst/>
            </a:prstGeom>
            <a:solidFill>
              <a:srgbClr val="DDDDDD"/>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14" name="Rounded Rectangle 113"/>
            <p:cNvSpPr/>
            <p:nvPr/>
          </p:nvSpPr>
          <p:spPr>
            <a:xfrm rot="5400000">
              <a:off x="4515976" y="2478316"/>
              <a:ext cx="150619" cy="150558"/>
            </a:xfrm>
            <a:prstGeom prst="roundRect">
              <a:avLst/>
            </a:prstGeom>
            <a:solidFill>
              <a:srgbClr val="808080">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15" name="Rounded Rectangle 114"/>
            <p:cNvSpPr/>
            <p:nvPr/>
          </p:nvSpPr>
          <p:spPr>
            <a:xfrm rot="5400000">
              <a:off x="4515976" y="2667987"/>
              <a:ext cx="150619" cy="150558"/>
            </a:xfrm>
            <a:prstGeom prst="roundRect">
              <a:avLst/>
            </a:prstGeom>
            <a:solidFill>
              <a:srgbClr val="DDDDDD">
                <a:lumMod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16" name="Rounded Rectangle 115"/>
            <p:cNvSpPr/>
            <p:nvPr/>
          </p:nvSpPr>
          <p:spPr>
            <a:xfrm rot="5400000">
              <a:off x="4513186" y="2860449"/>
              <a:ext cx="156200" cy="150558"/>
            </a:xfrm>
            <a:prstGeom prst="roundRect">
              <a:avLst/>
            </a:prstGeom>
            <a:solidFill>
              <a:srgbClr val="969696">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17" name="Rounded Rectangle 116"/>
            <p:cNvSpPr/>
            <p:nvPr/>
          </p:nvSpPr>
          <p:spPr>
            <a:xfrm rot="5400000">
              <a:off x="4515973" y="3052910"/>
              <a:ext cx="150623" cy="150558"/>
            </a:xfrm>
            <a:prstGeom prst="roundRect">
              <a:avLst/>
            </a:prstGeom>
            <a:solidFill>
              <a:srgbClr val="B2B2B2">
                <a:lumMod val="20000"/>
                <a:lumOff val="8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18" name="Rounded Rectangle 117"/>
            <p:cNvSpPr/>
            <p:nvPr/>
          </p:nvSpPr>
          <p:spPr>
            <a:xfrm rot="5400000">
              <a:off x="4513186" y="3245368"/>
              <a:ext cx="156200" cy="150558"/>
            </a:xfrm>
            <a:prstGeom prst="roundRect">
              <a:avLst/>
            </a:prstGeom>
            <a:solidFill>
              <a:srgbClr val="969696">
                <a:lumMod val="40000"/>
                <a:lumOff val="60000"/>
              </a:srgbClr>
            </a:solidFill>
            <a:ln w="25400" cap="flat" cmpd="sng" algn="ctr">
              <a:solidFill>
                <a:srgbClr val="5F5F5F">
                  <a:lumMod val="40000"/>
                  <a:lumOff val="6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19" name="Rounded Rectangle 118"/>
            <p:cNvSpPr/>
            <p:nvPr/>
          </p:nvSpPr>
          <p:spPr>
            <a:xfrm rot="5400000">
              <a:off x="4515976" y="3437829"/>
              <a:ext cx="150619" cy="150558"/>
            </a:xfrm>
            <a:prstGeom prst="roundRect">
              <a:avLst/>
            </a:prstGeom>
            <a:solidFill>
              <a:srgbClr val="B2B2B2">
                <a:lumMod val="20000"/>
                <a:lumOff val="8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20" name="Rounded Rectangle 119"/>
            <p:cNvSpPr/>
            <p:nvPr/>
          </p:nvSpPr>
          <p:spPr>
            <a:xfrm rot="5400000">
              <a:off x="4515976" y="3627500"/>
              <a:ext cx="150619" cy="150558"/>
            </a:xfrm>
            <a:prstGeom prst="roundRect">
              <a:avLst/>
            </a:prstGeom>
            <a:solidFill>
              <a:srgbClr val="808080">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21" name="Rounded Rectangle 120"/>
            <p:cNvSpPr/>
            <p:nvPr/>
          </p:nvSpPr>
          <p:spPr>
            <a:xfrm rot="5400000">
              <a:off x="4515976" y="3817171"/>
              <a:ext cx="150619" cy="150558"/>
            </a:xfrm>
            <a:prstGeom prst="roundRect">
              <a:avLst/>
            </a:prstGeom>
            <a:solidFill>
              <a:srgbClr val="B2B2B2">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22" name="Rounded Rectangle 121"/>
            <p:cNvSpPr/>
            <p:nvPr/>
          </p:nvSpPr>
          <p:spPr>
            <a:xfrm rot="5400000">
              <a:off x="4513186" y="4009632"/>
              <a:ext cx="156200" cy="150558"/>
            </a:xfrm>
            <a:prstGeom prst="roundRect">
              <a:avLst/>
            </a:prstGeom>
            <a:solidFill>
              <a:srgbClr val="808080">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23" name="Rounded Rectangle 122"/>
            <p:cNvSpPr/>
            <p:nvPr/>
          </p:nvSpPr>
          <p:spPr>
            <a:xfrm rot="5400000">
              <a:off x="4515973" y="4202094"/>
              <a:ext cx="150623" cy="150558"/>
            </a:xfrm>
            <a:prstGeom prst="roundRect">
              <a:avLst/>
            </a:prstGeom>
            <a:solidFill>
              <a:srgbClr val="000000">
                <a:lumMod val="50000"/>
                <a:lumOff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24" name="Rounded Rectangle 123"/>
            <p:cNvSpPr/>
            <p:nvPr/>
          </p:nvSpPr>
          <p:spPr>
            <a:xfrm rot="5400000">
              <a:off x="4513186" y="4394552"/>
              <a:ext cx="156200" cy="150558"/>
            </a:xfrm>
            <a:prstGeom prst="roundRect">
              <a:avLst/>
            </a:prstGeom>
            <a:solidFill>
              <a:srgbClr val="B2B2B2">
                <a:lumMod val="20000"/>
                <a:lumOff val="8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25" name="Rounded Rectangle 124"/>
            <p:cNvSpPr/>
            <p:nvPr/>
          </p:nvSpPr>
          <p:spPr>
            <a:xfrm rot="5400000">
              <a:off x="4515976" y="4587013"/>
              <a:ext cx="150619" cy="150558"/>
            </a:xfrm>
            <a:prstGeom prst="roundRect">
              <a:avLst/>
            </a:prstGeom>
            <a:solidFill>
              <a:srgbClr val="DDDDDD">
                <a:lumMod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26" name="Rounded Rectangle 125"/>
            <p:cNvSpPr/>
            <p:nvPr/>
          </p:nvSpPr>
          <p:spPr>
            <a:xfrm rot="5400000">
              <a:off x="4515976" y="4776684"/>
              <a:ext cx="150619" cy="150558"/>
            </a:xfrm>
            <a:prstGeom prst="roundRect">
              <a:avLst/>
            </a:prstGeom>
            <a:solidFill>
              <a:srgbClr val="DDDDDD"/>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27" name="Rounded Rectangle 126"/>
            <p:cNvSpPr/>
            <p:nvPr/>
          </p:nvSpPr>
          <p:spPr>
            <a:xfrm rot="5400000">
              <a:off x="4515976" y="4966355"/>
              <a:ext cx="150619" cy="150558"/>
            </a:xfrm>
            <a:prstGeom prst="roundRect">
              <a:avLst/>
            </a:prstGeom>
            <a:solidFill>
              <a:srgbClr val="B2B2B2">
                <a:lumMod val="20000"/>
                <a:lumOff val="8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28" name="Rounded Rectangle 127"/>
            <p:cNvSpPr/>
            <p:nvPr/>
          </p:nvSpPr>
          <p:spPr>
            <a:xfrm rot="5400000">
              <a:off x="4513186" y="5158816"/>
              <a:ext cx="156200" cy="150558"/>
            </a:xfrm>
            <a:prstGeom prst="roundRect">
              <a:avLst/>
            </a:prstGeom>
            <a:solidFill>
              <a:srgbClr val="5F5F5F">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29" name="Rounded Rectangle 128"/>
            <p:cNvSpPr/>
            <p:nvPr/>
          </p:nvSpPr>
          <p:spPr>
            <a:xfrm rot="5400000">
              <a:off x="4515973" y="5351278"/>
              <a:ext cx="150623" cy="150558"/>
            </a:xfrm>
            <a:prstGeom prst="roundRect">
              <a:avLst/>
            </a:prstGeom>
            <a:solidFill>
              <a:srgbClr val="808080">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30" name="Rectangle 129"/>
            <p:cNvSpPr/>
            <p:nvPr/>
          </p:nvSpPr>
          <p:spPr>
            <a:xfrm>
              <a:off x="5162839" y="2405764"/>
              <a:ext cx="3144949" cy="251037"/>
            </a:xfrm>
            <a:prstGeom prst="rect">
              <a:avLst/>
            </a:prstGeom>
            <a:solidFill>
              <a:srgbClr val="DDDDDD"/>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31" name="Rounded Rectangle 130"/>
            <p:cNvSpPr/>
            <p:nvPr/>
          </p:nvSpPr>
          <p:spPr>
            <a:xfrm>
              <a:off x="5218600" y="2450393"/>
              <a:ext cx="150558" cy="156200"/>
            </a:xfrm>
            <a:prstGeom prst="roundRect">
              <a:avLst/>
            </a:prstGeom>
            <a:solidFill>
              <a:srgbClr val="5F5F5F">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32" name="Rounded Rectangle 131"/>
            <p:cNvSpPr/>
            <p:nvPr/>
          </p:nvSpPr>
          <p:spPr>
            <a:xfrm>
              <a:off x="5408189" y="2450393"/>
              <a:ext cx="156132" cy="156200"/>
            </a:xfrm>
            <a:prstGeom prst="roundRect">
              <a:avLst/>
            </a:prstGeom>
            <a:solidFill>
              <a:srgbClr val="DDDDDD">
                <a:lumMod val="7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33" name="Rounded Rectangle 132"/>
            <p:cNvSpPr/>
            <p:nvPr/>
          </p:nvSpPr>
          <p:spPr>
            <a:xfrm>
              <a:off x="5603356" y="2450393"/>
              <a:ext cx="150554" cy="156200"/>
            </a:xfrm>
            <a:prstGeom prst="roundRect">
              <a:avLst/>
            </a:prstGeom>
            <a:solidFill>
              <a:srgbClr val="DDDDDD">
                <a:lumMod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34" name="Rounded Rectangle 133"/>
            <p:cNvSpPr/>
            <p:nvPr/>
          </p:nvSpPr>
          <p:spPr>
            <a:xfrm>
              <a:off x="5792945" y="2450393"/>
              <a:ext cx="156132" cy="156200"/>
            </a:xfrm>
            <a:prstGeom prst="roundRect">
              <a:avLst/>
            </a:prstGeom>
            <a:solidFill>
              <a:srgbClr val="DDDDDD">
                <a:lumMod val="7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35" name="Rounded Rectangle 134"/>
            <p:cNvSpPr/>
            <p:nvPr/>
          </p:nvSpPr>
          <p:spPr>
            <a:xfrm>
              <a:off x="5988109" y="2450393"/>
              <a:ext cx="150558" cy="156200"/>
            </a:xfrm>
            <a:prstGeom prst="roundRect">
              <a:avLst/>
            </a:prstGeom>
            <a:solidFill>
              <a:srgbClr val="969696">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36" name="Rounded Rectangle 135"/>
            <p:cNvSpPr/>
            <p:nvPr/>
          </p:nvSpPr>
          <p:spPr>
            <a:xfrm>
              <a:off x="6177698" y="2450393"/>
              <a:ext cx="150558" cy="156200"/>
            </a:xfrm>
            <a:prstGeom prst="roundRect">
              <a:avLst/>
            </a:prstGeom>
            <a:solidFill>
              <a:srgbClr val="DDDDDD">
                <a:lumMod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37" name="Rounded Rectangle 136"/>
            <p:cNvSpPr/>
            <p:nvPr/>
          </p:nvSpPr>
          <p:spPr>
            <a:xfrm>
              <a:off x="6367287" y="2450393"/>
              <a:ext cx="150558" cy="156200"/>
            </a:xfrm>
            <a:prstGeom prst="roundRect">
              <a:avLst/>
            </a:prstGeom>
            <a:solidFill>
              <a:srgbClr val="0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38" name="Rounded Rectangle 137"/>
            <p:cNvSpPr/>
            <p:nvPr/>
          </p:nvSpPr>
          <p:spPr>
            <a:xfrm>
              <a:off x="6556876" y="2450393"/>
              <a:ext cx="156132" cy="156200"/>
            </a:xfrm>
            <a:prstGeom prst="roundRect">
              <a:avLst/>
            </a:prstGeom>
            <a:solidFill>
              <a:srgbClr val="0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39" name="Rounded Rectangle 138"/>
            <p:cNvSpPr/>
            <p:nvPr/>
          </p:nvSpPr>
          <p:spPr>
            <a:xfrm>
              <a:off x="6752044" y="2450393"/>
              <a:ext cx="150554" cy="156200"/>
            </a:xfrm>
            <a:prstGeom prst="roundRect">
              <a:avLst/>
            </a:prstGeom>
            <a:solidFill>
              <a:srgbClr val="B2B2B2">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40" name="Rounded Rectangle 139"/>
            <p:cNvSpPr/>
            <p:nvPr/>
          </p:nvSpPr>
          <p:spPr>
            <a:xfrm>
              <a:off x="6941633" y="2450393"/>
              <a:ext cx="156132" cy="156200"/>
            </a:xfrm>
            <a:prstGeom prst="roundRect">
              <a:avLst/>
            </a:prstGeom>
            <a:solidFill>
              <a:srgbClr val="5F5F5F">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41" name="Rounded Rectangle 140"/>
            <p:cNvSpPr/>
            <p:nvPr/>
          </p:nvSpPr>
          <p:spPr>
            <a:xfrm>
              <a:off x="7136796" y="2450393"/>
              <a:ext cx="150558" cy="156200"/>
            </a:xfrm>
            <a:prstGeom prst="roundRect">
              <a:avLst/>
            </a:prstGeom>
            <a:solidFill>
              <a:srgbClr val="0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42" name="Rounded Rectangle 141"/>
            <p:cNvSpPr/>
            <p:nvPr/>
          </p:nvSpPr>
          <p:spPr>
            <a:xfrm>
              <a:off x="7326385" y="2450393"/>
              <a:ext cx="150558" cy="156200"/>
            </a:xfrm>
            <a:prstGeom prst="roundRect">
              <a:avLst/>
            </a:prstGeom>
            <a:solidFill>
              <a:srgbClr val="969696">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43" name="Rounded Rectangle 142"/>
            <p:cNvSpPr/>
            <p:nvPr/>
          </p:nvSpPr>
          <p:spPr>
            <a:xfrm>
              <a:off x="7515975" y="2450393"/>
              <a:ext cx="156132" cy="156200"/>
            </a:xfrm>
            <a:prstGeom prst="roundRect">
              <a:avLst/>
            </a:prstGeom>
            <a:solidFill>
              <a:srgbClr val="5F5F5F">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44" name="Rounded Rectangle 143"/>
            <p:cNvSpPr/>
            <p:nvPr/>
          </p:nvSpPr>
          <p:spPr>
            <a:xfrm>
              <a:off x="7711142" y="2450393"/>
              <a:ext cx="150554" cy="156200"/>
            </a:xfrm>
            <a:prstGeom prst="roundRect">
              <a:avLst/>
            </a:prstGeom>
            <a:solidFill>
              <a:srgbClr val="0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45" name="Rounded Rectangle 144"/>
            <p:cNvSpPr/>
            <p:nvPr/>
          </p:nvSpPr>
          <p:spPr>
            <a:xfrm>
              <a:off x="7900731" y="2450393"/>
              <a:ext cx="150554" cy="156200"/>
            </a:xfrm>
            <a:prstGeom prst="roundRect">
              <a:avLst/>
            </a:prstGeom>
            <a:solidFill>
              <a:srgbClr val="5F5F5F">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46" name="Rounded Rectangle 145"/>
            <p:cNvSpPr/>
            <p:nvPr/>
          </p:nvSpPr>
          <p:spPr>
            <a:xfrm>
              <a:off x="8090320" y="2450393"/>
              <a:ext cx="156132" cy="156200"/>
            </a:xfrm>
            <a:prstGeom prst="roundRect">
              <a:avLst/>
            </a:prstGeom>
            <a:solidFill>
              <a:srgbClr val="0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47" name="Rectangle 146"/>
            <p:cNvSpPr/>
            <p:nvPr/>
          </p:nvSpPr>
          <p:spPr>
            <a:xfrm rot="5400000">
              <a:off x="2700289" y="3864612"/>
              <a:ext cx="3146309" cy="250929"/>
            </a:xfrm>
            <a:prstGeom prst="rect">
              <a:avLst/>
            </a:prstGeom>
            <a:solidFill>
              <a:srgbClr val="DDDDDD"/>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48" name="Rounded Rectangle 147"/>
            <p:cNvSpPr/>
            <p:nvPr/>
          </p:nvSpPr>
          <p:spPr>
            <a:xfrm rot="5400000">
              <a:off x="4200923" y="2475531"/>
              <a:ext cx="150619" cy="156132"/>
            </a:xfrm>
            <a:prstGeom prst="roundRect">
              <a:avLst/>
            </a:prstGeom>
            <a:solidFill>
              <a:srgbClr val="4D4D4D">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49" name="Rounded Rectangle 148"/>
            <p:cNvSpPr/>
            <p:nvPr/>
          </p:nvSpPr>
          <p:spPr>
            <a:xfrm rot="5400000">
              <a:off x="4200923" y="2665202"/>
              <a:ext cx="150619" cy="156132"/>
            </a:xfrm>
            <a:prstGeom prst="roundRect">
              <a:avLst/>
            </a:prstGeom>
            <a:solidFill>
              <a:srgbClr val="000000">
                <a:lumMod val="65000"/>
                <a:lumOff val="3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50" name="Rounded Rectangle 149"/>
            <p:cNvSpPr/>
            <p:nvPr/>
          </p:nvSpPr>
          <p:spPr>
            <a:xfrm rot="5400000">
              <a:off x="4198132" y="2857663"/>
              <a:ext cx="156200" cy="156132"/>
            </a:xfrm>
            <a:prstGeom prst="roundRect">
              <a:avLst/>
            </a:prstGeom>
            <a:solidFill>
              <a:srgbClr val="000000">
                <a:lumMod val="65000"/>
                <a:lumOff val="3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51" name="Rounded Rectangle 150"/>
            <p:cNvSpPr/>
            <p:nvPr/>
          </p:nvSpPr>
          <p:spPr>
            <a:xfrm rot="5400000">
              <a:off x="4200919" y="3050124"/>
              <a:ext cx="150623" cy="156132"/>
            </a:xfrm>
            <a:prstGeom prst="roundRect">
              <a:avLst/>
            </a:prstGeom>
            <a:solidFill>
              <a:srgbClr val="B2B2B2">
                <a:lumMod val="20000"/>
                <a:lumOff val="8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52" name="Rounded Rectangle 151"/>
            <p:cNvSpPr/>
            <p:nvPr/>
          </p:nvSpPr>
          <p:spPr>
            <a:xfrm rot="5400000">
              <a:off x="4198132" y="3242582"/>
              <a:ext cx="156200" cy="156132"/>
            </a:xfrm>
            <a:prstGeom prst="roundRect">
              <a:avLst/>
            </a:prstGeom>
            <a:solidFill>
              <a:srgbClr val="969696">
                <a:lumMod val="40000"/>
                <a:lumOff val="60000"/>
              </a:srgbClr>
            </a:solidFill>
            <a:ln w="25400" cap="flat" cmpd="sng" algn="ctr">
              <a:solidFill>
                <a:srgbClr val="5F5F5F">
                  <a:lumMod val="40000"/>
                  <a:lumOff val="6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53" name="Rounded Rectangle 152"/>
            <p:cNvSpPr/>
            <p:nvPr/>
          </p:nvSpPr>
          <p:spPr>
            <a:xfrm rot="5400000">
              <a:off x="4200923" y="3435043"/>
              <a:ext cx="150619" cy="156132"/>
            </a:xfrm>
            <a:prstGeom prst="roundRect">
              <a:avLst/>
            </a:prstGeom>
            <a:solidFill>
              <a:srgbClr val="4D4D4D">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54" name="Rounded Rectangle 153"/>
            <p:cNvSpPr/>
            <p:nvPr/>
          </p:nvSpPr>
          <p:spPr>
            <a:xfrm rot="5400000">
              <a:off x="4200923" y="3624715"/>
              <a:ext cx="150619" cy="156132"/>
            </a:xfrm>
            <a:prstGeom prst="roundRect">
              <a:avLst/>
            </a:prstGeom>
            <a:solidFill>
              <a:srgbClr val="808080">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55" name="Rounded Rectangle 154"/>
            <p:cNvSpPr/>
            <p:nvPr/>
          </p:nvSpPr>
          <p:spPr>
            <a:xfrm rot="5400000">
              <a:off x="4200923" y="3814386"/>
              <a:ext cx="150619" cy="156132"/>
            </a:xfrm>
            <a:prstGeom prst="roundRect">
              <a:avLst/>
            </a:prstGeom>
            <a:solidFill>
              <a:srgbClr val="000000">
                <a:lumMod val="50000"/>
                <a:lumOff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56" name="Rounded Rectangle 155"/>
            <p:cNvSpPr/>
            <p:nvPr/>
          </p:nvSpPr>
          <p:spPr>
            <a:xfrm rot="5400000">
              <a:off x="4198132" y="4006847"/>
              <a:ext cx="156200" cy="156132"/>
            </a:xfrm>
            <a:prstGeom prst="roundRect">
              <a:avLst/>
            </a:prstGeom>
            <a:solidFill>
              <a:srgbClr val="000000">
                <a:lumMod val="65000"/>
                <a:lumOff val="3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57" name="Rounded Rectangle 156"/>
            <p:cNvSpPr/>
            <p:nvPr/>
          </p:nvSpPr>
          <p:spPr>
            <a:xfrm rot="5400000">
              <a:off x="4200919" y="4199308"/>
              <a:ext cx="150623" cy="156132"/>
            </a:xfrm>
            <a:prstGeom prst="roundRect">
              <a:avLst/>
            </a:prstGeom>
            <a:solidFill>
              <a:srgbClr val="4D4D4D">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58" name="Rounded Rectangle 157"/>
            <p:cNvSpPr/>
            <p:nvPr/>
          </p:nvSpPr>
          <p:spPr>
            <a:xfrm rot="5400000">
              <a:off x="4198132" y="4391766"/>
              <a:ext cx="156200" cy="156132"/>
            </a:xfrm>
            <a:prstGeom prst="roundRect">
              <a:avLst/>
            </a:prstGeom>
            <a:solidFill>
              <a:srgbClr val="969696">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59" name="Rounded Rectangle 158"/>
            <p:cNvSpPr/>
            <p:nvPr/>
          </p:nvSpPr>
          <p:spPr>
            <a:xfrm rot="5400000">
              <a:off x="4200923" y="4584227"/>
              <a:ext cx="150619" cy="156132"/>
            </a:xfrm>
            <a:prstGeom prst="roundRect">
              <a:avLst/>
            </a:prstGeom>
            <a:solidFill>
              <a:srgbClr val="808080">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60" name="Rounded Rectangle 159"/>
            <p:cNvSpPr/>
            <p:nvPr/>
          </p:nvSpPr>
          <p:spPr>
            <a:xfrm rot="5400000">
              <a:off x="4200923" y="4773899"/>
              <a:ext cx="150619" cy="156132"/>
            </a:xfrm>
            <a:prstGeom prst="roundRect">
              <a:avLst/>
            </a:prstGeom>
            <a:solidFill>
              <a:srgbClr val="DDDDDD"/>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61" name="Rounded Rectangle 160"/>
            <p:cNvSpPr/>
            <p:nvPr/>
          </p:nvSpPr>
          <p:spPr>
            <a:xfrm rot="5400000">
              <a:off x="4200923" y="4963570"/>
              <a:ext cx="150619" cy="156132"/>
            </a:xfrm>
            <a:prstGeom prst="roundRect">
              <a:avLst/>
            </a:prstGeom>
            <a:solidFill>
              <a:srgbClr val="4D4D4D">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62" name="Rounded Rectangle 161"/>
            <p:cNvSpPr/>
            <p:nvPr/>
          </p:nvSpPr>
          <p:spPr>
            <a:xfrm rot="5400000">
              <a:off x="4198132" y="5156031"/>
              <a:ext cx="156200" cy="156132"/>
            </a:xfrm>
            <a:prstGeom prst="roundRect">
              <a:avLst/>
            </a:prstGeom>
            <a:solidFill>
              <a:srgbClr val="000000">
                <a:lumMod val="65000"/>
                <a:lumOff val="3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63" name="Rounded Rectangle 162"/>
            <p:cNvSpPr/>
            <p:nvPr/>
          </p:nvSpPr>
          <p:spPr>
            <a:xfrm rot="5400000">
              <a:off x="4200919" y="5348492"/>
              <a:ext cx="150623" cy="156132"/>
            </a:xfrm>
            <a:prstGeom prst="roundRect">
              <a:avLst/>
            </a:prstGeom>
            <a:solidFill>
              <a:srgbClr val="808080">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graphicFrame>
          <p:nvGraphicFramePr>
            <p:cNvPr id="218225" name="Object 2"/>
            <p:cNvGraphicFramePr>
              <a:graphicFrameLocks noChangeAspect="1"/>
            </p:cNvGraphicFramePr>
            <p:nvPr/>
          </p:nvGraphicFramePr>
          <p:xfrm>
            <a:off x="1362075" y="5603287"/>
            <a:ext cx="6335713" cy="1243013"/>
          </p:xfrm>
          <a:graphic>
            <a:graphicData uri="http://schemas.openxmlformats.org/presentationml/2006/ole">
              <mc:AlternateContent xmlns:mc="http://schemas.openxmlformats.org/markup-compatibility/2006">
                <mc:Choice xmlns:v="urn:schemas-microsoft-com:vml" Requires="v">
                  <p:oleObj spid="_x0000_s218559" name="Equation" r:id="rId9" imgW="2070100" imgH="406400" progId="Equation.3">
                    <p:embed/>
                  </p:oleObj>
                </mc:Choice>
                <mc:Fallback>
                  <p:oleObj name="Equation" r:id="rId9" imgW="2070100" imgH="406400" progId="Equation.3">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2075" y="5603287"/>
                          <a:ext cx="6335713" cy="1243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8226" name="Object 3"/>
            <p:cNvGraphicFramePr>
              <a:graphicFrameLocks noChangeAspect="1"/>
            </p:cNvGraphicFramePr>
            <p:nvPr/>
          </p:nvGraphicFramePr>
          <p:xfrm>
            <a:off x="4343400" y="3739264"/>
            <a:ext cx="504825" cy="506413"/>
          </p:xfrm>
          <a:graphic>
            <a:graphicData uri="http://schemas.openxmlformats.org/presentationml/2006/ole">
              <mc:AlternateContent xmlns:mc="http://schemas.openxmlformats.org/markup-compatibility/2006">
                <mc:Choice xmlns:v="urn:schemas-microsoft-com:vml" Requires="v">
                  <p:oleObj spid="_x0000_s218560" name="Equation" r:id="rId11" imgW="164885" imgH="164885" progId="Equation.3">
                    <p:embed/>
                  </p:oleObj>
                </mc:Choice>
                <mc:Fallback>
                  <p:oleObj name="Equation" r:id="rId11" imgW="164885" imgH="164885" progId="Equation.3">
                    <p:embed/>
                    <p:pic>
                      <p:nvPicPr>
                        <p:cNvPr id="0"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3400" y="3739264"/>
                          <a:ext cx="504825" cy="506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8227" name="Object 4"/>
            <p:cNvGraphicFramePr>
              <a:graphicFrameLocks noChangeAspect="1"/>
            </p:cNvGraphicFramePr>
            <p:nvPr/>
          </p:nvGraphicFramePr>
          <p:xfrm>
            <a:off x="6389094" y="2569594"/>
            <a:ext cx="504825" cy="546100"/>
          </p:xfrm>
          <a:graphic>
            <a:graphicData uri="http://schemas.openxmlformats.org/presentationml/2006/ole">
              <mc:AlternateContent xmlns:mc="http://schemas.openxmlformats.org/markup-compatibility/2006">
                <mc:Choice xmlns:v="urn:schemas-microsoft-com:vml" Requires="v">
                  <p:oleObj spid="_x0000_s218561" name="Equation" r:id="rId13" imgW="164814" imgH="177492" progId="Equation.3">
                    <p:embed/>
                  </p:oleObj>
                </mc:Choice>
                <mc:Fallback>
                  <p:oleObj name="Equation" r:id="rId13" imgW="164814" imgH="177492" progId="Equation.3">
                    <p:embed/>
                    <p:pic>
                      <p:nvPicPr>
                        <p:cNvPr id="0"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89094" y="2569594"/>
                          <a:ext cx="504825" cy="546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7" name="Rounded Rectangle 166"/>
            <p:cNvSpPr/>
            <p:nvPr/>
          </p:nvSpPr>
          <p:spPr>
            <a:xfrm>
              <a:off x="278130" y="2416921"/>
              <a:ext cx="3150527" cy="3135152"/>
            </a:xfrm>
            <a:prstGeom prst="roundRect">
              <a:avLst>
                <a:gd name="adj" fmla="val 4053"/>
              </a:avLst>
            </a:prstGeom>
            <a:solidFill>
              <a:srgbClr val="DDDDDD"/>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r>
                <a:rPr lang="en-US" sz="1800" kern="0" dirty="0">
                  <a:solidFill>
                    <a:prstClr val="white"/>
                  </a:solidFill>
                  <a:latin typeface="Calibri"/>
                  <a:ea typeface="ＭＳ Ｐゴシック" charset="-128"/>
                </a:rPr>
                <a:t>`</a:t>
              </a:r>
            </a:p>
          </p:txBody>
        </p:sp>
        <p:sp>
          <p:nvSpPr>
            <p:cNvPr id="168" name="Rounded Rectangle 167"/>
            <p:cNvSpPr/>
            <p:nvPr/>
          </p:nvSpPr>
          <p:spPr>
            <a:xfrm rot="5400000">
              <a:off x="529026" y="2478320"/>
              <a:ext cx="150619" cy="150554"/>
            </a:xfrm>
            <a:prstGeom prst="roundRect">
              <a:avLst/>
            </a:prstGeom>
            <a:solidFill>
              <a:srgbClr val="DDDDDD"/>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69" name="Rounded Rectangle 168"/>
            <p:cNvSpPr/>
            <p:nvPr/>
          </p:nvSpPr>
          <p:spPr>
            <a:xfrm rot="5400000">
              <a:off x="529026" y="2667991"/>
              <a:ext cx="150619" cy="150554"/>
            </a:xfrm>
            <a:prstGeom prst="roundRect">
              <a:avLst/>
            </a:prstGeom>
            <a:solidFill>
              <a:srgbClr val="969696">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70" name="Rounded Rectangle 169"/>
            <p:cNvSpPr/>
            <p:nvPr/>
          </p:nvSpPr>
          <p:spPr>
            <a:xfrm rot="5400000">
              <a:off x="526236" y="2860452"/>
              <a:ext cx="156200" cy="150554"/>
            </a:xfrm>
            <a:prstGeom prst="roundRect">
              <a:avLst/>
            </a:prstGeom>
            <a:solidFill>
              <a:srgbClr val="4D4D4D">
                <a:lumMod val="7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71" name="Rounded Rectangle 170"/>
            <p:cNvSpPr/>
            <p:nvPr/>
          </p:nvSpPr>
          <p:spPr>
            <a:xfrm rot="5400000">
              <a:off x="529023" y="3052913"/>
              <a:ext cx="150623"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72" name="Rounded Rectangle 171"/>
            <p:cNvSpPr/>
            <p:nvPr/>
          </p:nvSpPr>
          <p:spPr>
            <a:xfrm rot="5400000">
              <a:off x="529023" y="3242584"/>
              <a:ext cx="150623" cy="150554"/>
            </a:xfrm>
            <a:prstGeom prst="roundRect">
              <a:avLst/>
            </a:prstGeom>
            <a:solidFill>
              <a:srgbClr val="C00000"/>
            </a:solidFill>
            <a:ln w="25400" cap="flat" cmpd="sng" algn="ctr">
              <a:solidFill>
                <a:srgbClr val="5F5F5F">
                  <a:lumMod val="40000"/>
                  <a:lumOff val="6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73" name="Rounded Rectangle 172"/>
            <p:cNvSpPr/>
            <p:nvPr/>
          </p:nvSpPr>
          <p:spPr>
            <a:xfrm rot="5400000">
              <a:off x="526236" y="3435042"/>
              <a:ext cx="156200"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74" name="Rounded Rectangle 173"/>
            <p:cNvSpPr/>
            <p:nvPr/>
          </p:nvSpPr>
          <p:spPr>
            <a:xfrm rot="5400000">
              <a:off x="529026" y="3627504"/>
              <a:ext cx="150619"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75" name="Rounded Rectangle 174"/>
            <p:cNvSpPr/>
            <p:nvPr/>
          </p:nvSpPr>
          <p:spPr>
            <a:xfrm rot="5400000">
              <a:off x="529026" y="3817175"/>
              <a:ext cx="150619"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76" name="Rounded Rectangle 175"/>
            <p:cNvSpPr/>
            <p:nvPr/>
          </p:nvSpPr>
          <p:spPr>
            <a:xfrm rot="5400000">
              <a:off x="526236" y="4009636"/>
              <a:ext cx="156200"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77" name="Rounded Rectangle 176"/>
            <p:cNvSpPr/>
            <p:nvPr/>
          </p:nvSpPr>
          <p:spPr>
            <a:xfrm rot="5400000">
              <a:off x="526236" y="4199307"/>
              <a:ext cx="156200"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78" name="Rounded Rectangle 177"/>
            <p:cNvSpPr/>
            <p:nvPr/>
          </p:nvSpPr>
          <p:spPr>
            <a:xfrm rot="5400000">
              <a:off x="529023" y="4391768"/>
              <a:ext cx="150623"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79" name="Rounded Rectangle 178"/>
            <p:cNvSpPr/>
            <p:nvPr/>
          </p:nvSpPr>
          <p:spPr>
            <a:xfrm rot="5400000">
              <a:off x="529023" y="4581440"/>
              <a:ext cx="150623"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80" name="Rounded Rectangle 179"/>
            <p:cNvSpPr/>
            <p:nvPr/>
          </p:nvSpPr>
          <p:spPr>
            <a:xfrm rot="5400000">
              <a:off x="526236" y="4773897"/>
              <a:ext cx="156200"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81" name="Rounded Rectangle 180"/>
            <p:cNvSpPr/>
            <p:nvPr/>
          </p:nvSpPr>
          <p:spPr>
            <a:xfrm rot="5400000">
              <a:off x="529026" y="4966359"/>
              <a:ext cx="150619"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82" name="Rounded Rectangle 181"/>
            <p:cNvSpPr/>
            <p:nvPr/>
          </p:nvSpPr>
          <p:spPr>
            <a:xfrm rot="5400000">
              <a:off x="529026" y="5156030"/>
              <a:ext cx="150619"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83" name="Rounded Rectangle 182"/>
            <p:cNvSpPr/>
            <p:nvPr/>
          </p:nvSpPr>
          <p:spPr>
            <a:xfrm rot="5400000">
              <a:off x="526236" y="5348491"/>
              <a:ext cx="156200"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84" name="Rounded Rectangle 183"/>
            <p:cNvSpPr/>
            <p:nvPr/>
          </p:nvSpPr>
          <p:spPr>
            <a:xfrm rot="5400000">
              <a:off x="1298534" y="2472741"/>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85" name="Rounded Rectangle 184"/>
            <p:cNvSpPr/>
            <p:nvPr/>
          </p:nvSpPr>
          <p:spPr>
            <a:xfrm rot="5400000">
              <a:off x="1301324" y="2665202"/>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86" name="Rounded Rectangle 185"/>
            <p:cNvSpPr/>
            <p:nvPr/>
          </p:nvSpPr>
          <p:spPr>
            <a:xfrm rot="5400000">
              <a:off x="1301324" y="2854873"/>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87" name="Rounded Rectangle 186"/>
            <p:cNvSpPr/>
            <p:nvPr/>
          </p:nvSpPr>
          <p:spPr>
            <a:xfrm rot="5400000">
              <a:off x="1301324" y="3044544"/>
              <a:ext cx="150619" cy="156132"/>
            </a:xfrm>
            <a:prstGeom prst="roundRect">
              <a:avLst/>
            </a:prstGeom>
            <a:solidFill>
              <a:srgbClr val="DDDDDD"/>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88" name="Rounded Rectangle 187"/>
            <p:cNvSpPr/>
            <p:nvPr/>
          </p:nvSpPr>
          <p:spPr>
            <a:xfrm rot="5400000">
              <a:off x="1298534" y="3237005"/>
              <a:ext cx="156200" cy="156132"/>
            </a:xfrm>
            <a:prstGeom prst="roundRect">
              <a:avLst/>
            </a:prstGeom>
            <a:solidFill>
              <a:srgbClr val="969696">
                <a:lumMod val="40000"/>
                <a:lumOff val="60000"/>
              </a:srgbClr>
            </a:solidFill>
            <a:ln w="25400" cap="flat" cmpd="sng" algn="ctr">
              <a:solidFill>
                <a:srgbClr val="5F5F5F">
                  <a:lumMod val="40000"/>
                  <a:lumOff val="6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89" name="Rounded Rectangle 188"/>
            <p:cNvSpPr/>
            <p:nvPr/>
          </p:nvSpPr>
          <p:spPr>
            <a:xfrm rot="5400000">
              <a:off x="1301320" y="3429467"/>
              <a:ext cx="150623" cy="156132"/>
            </a:xfrm>
            <a:prstGeom prst="roundRect">
              <a:avLst/>
            </a:prstGeom>
            <a:solidFill>
              <a:srgbClr val="4D4D4D">
                <a:lumMod val="7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90" name="Rounded Rectangle 189"/>
            <p:cNvSpPr/>
            <p:nvPr/>
          </p:nvSpPr>
          <p:spPr>
            <a:xfrm rot="5400000">
              <a:off x="1301320" y="3619138"/>
              <a:ext cx="150623" cy="156132"/>
            </a:xfrm>
            <a:prstGeom prst="roundRect">
              <a:avLst/>
            </a:prstGeom>
            <a:solidFill>
              <a:srgbClr val="969696">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91" name="Rounded Rectangle 190"/>
            <p:cNvSpPr/>
            <p:nvPr/>
          </p:nvSpPr>
          <p:spPr>
            <a:xfrm rot="5400000">
              <a:off x="1298534" y="3811596"/>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92" name="Rounded Rectangle 191"/>
            <p:cNvSpPr/>
            <p:nvPr/>
          </p:nvSpPr>
          <p:spPr>
            <a:xfrm rot="5400000">
              <a:off x="1301324" y="4004057"/>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93" name="Rounded Rectangle 192"/>
            <p:cNvSpPr/>
            <p:nvPr/>
          </p:nvSpPr>
          <p:spPr>
            <a:xfrm rot="5400000">
              <a:off x="1301324" y="4193728"/>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94" name="Rounded Rectangle 193"/>
            <p:cNvSpPr/>
            <p:nvPr/>
          </p:nvSpPr>
          <p:spPr>
            <a:xfrm rot="5400000">
              <a:off x="1301324" y="4383399"/>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95" name="Rounded Rectangle 194"/>
            <p:cNvSpPr/>
            <p:nvPr/>
          </p:nvSpPr>
          <p:spPr>
            <a:xfrm rot="5400000">
              <a:off x="1298534" y="4575860"/>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96" name="Rounded Rectangle 195"/>
            <p:cNvSpPr/>
            <p:nvPr/>
          </p:nvSpPr>
          <p:spPr>
            <a:xfrm rot="5400000">
              <a:off x="1301320" y="4768322"/>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97" name="Rounded Rectangle 196"/>
            <p:cNvSpPr/>
            <p:nvPr/>
          </p:nvSpPr>
          <p:spPr>
            <a:xfrm rot="5400000">
              <a:off x="1301320" y="4957993"/>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98" name="Rounded Rectangle 197"/>
            <p:cNvSpPr/>
            <p:nvPr/>
          </p:nvSpPr>
          <p:spPr>
            <a:xfrm rot="5400000">
              <a:off x="1298534" y="5150451"/>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199" name="Rounded Rectangle 198"/>
            <p:cNvSpPr/>
            <p:nvPr/>
          </p:nvSpPr>
          <p:spPr>
            <a:xfrm rot="5400000">
              <a:off x="1301324" y="5342912"/>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00" name="Rounded Rectangle 199"/>
            <p:cNvSpPr/>
            <p:nvPr/>
          </p:nvSpPr>
          <p:spPr>
            <a:xfrm rot="5400000">
              <a:off x="2062469" y="2478316"/>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01" name="Rounded Rectangle 200"/>
            <p:cNvSpPr/>
            <p:nvPr/>
          </p:nvSpPr>
          <p:spPr>
            <a:xfrm rot="5400000">
              <a:off x="2062469" y="2667987"/>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02" name="Rounded Rectangle 201"/>
            <p:cNvSpPr/>
            <p:nvPr/>
          </p:nvSpPr>
          <p:spPr>
            <a:xfrm rot="5400000">
              <a:off x="2059679" y="2860449"/>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03" name="Rounded Rectangle 202"/>
            <p:cNvSpPr/>
            <p:nvPr/>
          </p:nvSpPr>
          <p:spPr>
            <a:xfrm rot="5400000">
              <a:off x="2062466" y="3052910"/>
              <a:ext cx="150623"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04" name="Rounded Rectangle 203"/>
            <p:cNvSpPr/>
            <p:nvPr/>
          </p:nvSpPr>
          <p:spPr>
            <a:xfrm rot="5400000">
              <a:off x="2062466" y="3242581"/>
              <a:ext cx="150623" cy="150558"/>
            </a:xfrm>
            <a:prstGeom prst="roundRect">
              <a:avLst/>
            </a:prstGeom>
            <a:solidFill>
              <a:srgbClr val="C00000"/>
            </a:solidFill>
            <a:ln w="25400" cap="flat" cmpd="sng" algn="ctr">
              <a:solidFill>
                <a:srgbClr val="5F5F5F">
                  <a:lumMod val="40000"/>
                  <a:lumOff val="6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05" name="Rounded Rectangle 204"/>
            <p:cNvSpPr/>
            <p:nvPr/>
          </p:nvSpPr>
          <p:spPr>
            <a:xfrm rot="5400000">
              <a:off x="2059679" y="3435039"/>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06" name="Rounded Rectangle 205"/>
            <p:cNvSpPr/>
            <p:nvPr/>
          </p:nvSpPr>
          <p:spPr>
            <a:xfrm rot="5400000">
              <a:off x="2062469" y="3627500"/>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07" name="Rounded Rectangle 206"/>
            <p:cNvSpPr/>
            <p:nvPr/>
          </p:nvSpPr>
          <p:spPr>
            <a:xfrm rot="5400000">
              <a:off x="2062469" y="3817171"/>
              <a:ext cx="150619" cy="150558"/>
            </a:xfrm>
            <a:prstGeom prst="roundRect">
              <a:avLst/>
            </a:prstGeom>
            <a:solidFill>
              <a:srgbClr val="969696"/>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08" name="Rounded Rectangle 207"/>
            <p:cNvSpPr/>
            <p:nvPr/>
          </p:nvSpPr>
          <p:spPr>
            <a:xfrm rot="5400000">
              <a:off x="2059679" y="4009632"/>
              <a:ext cx="156200" cy="150558"/>
            </a:xfrm>
            <a:prstGeom prst="roundRect">
              <a:avLst/>
            </a:prstGeom>
            <a:solidFill>
              <a:srgbClr val="969696">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09" name="Rounded Rectangle 208"/>
            <p:cNvSpPr/>
            <p:nvPr/>
          </p:nvSpPr>
          <p:spPr>
            <a:xfrm rot="5400000">
              <a:off x="2059679" y="4199304"/>
              <a:ext cx="156200" cy="150558"/>
            </a:xfrm>
            <a:prstGeom prst="roundRect">
              <a:avLst/>
            </a:prstGeom>
            <a:solidFill>
              <a:srgbClr val="4D4D4D">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10" name="Rounded Rectangle 209"/>
            <p:cNvSpPr/>
            <p:nvPr/>
          </p:nvSpPr>
          <p:spPr>
            <a:xfrm rot="5400000">
              <a:off x="2062466" y="4391765"/>
              <a:ext cx="150623" cy="150558"/>
            </a:xfrm>
            <a:prstGeom prst="roundRect">
              <a:avLst/>
            </a:prstGeom>
            <a:solidFill>
              <a:srgbClr val="4D4D4D">
                <a:lumMod val="7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11" name="Rounded Rectangle 210"/>
            <p:cNvSpPr/>
            <p:nvPr/>
          </p:nvSpPr>
          <p:spPr>
            <a:xfrm rot="5400000">
              <a:off x="2062466" y="4581436"/>
              <a:ext cx="150623"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12" name="Rounded Rectangle 211"/>
            <p:cNvSpPr/>
            <p:nvPr/>
          </p:nvSpPr>
          <p:spPr>
            <a:xfrm rot="5400000">
              <a:off x="2059679" y="4773894"/>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13" name="Rounded Rectangle 212"/>
            <p:cNvSpPr/>
            <p:nvPr/>
          </p:nvSpPr>
          <p:spPr>
            <a:xfrm rot="5400000">
              <a:off x="2062469" y="4966355"/>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14" name="Rounded Rectangle 213"/>
            <p:cNvSpPr/>
            <p:nvPr/>
          </p:nvSpPr>
          <p:spPr>
            <a:xfrm rot="5400000">
              <a:off x="2062469" y="5156026"/>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15" name="Rounded Rectangle 214"/>
            <p:cNvSpPr/>
            <p:nvPr/>
          </p:nvSpPr>
          <p:spPr>
            <a:xfrm rot="5400000">
              <a:off x="2059679" y="5348488"/>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16" name="Rounded Rectangle 215"/>
            <p:cNvSpPr/>
            <p:nvPr/>
          </p:nvSpPr>
          <p:spPr>
            <a:xfrm rot="5400000">
              <a:off x="2831978" y="2478316"/>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17" name="Rounded Rectangle 216"/>
            <p:cNvSpPr/>
            <p:nvPr/>
          </p:nvSpPr>
          <p:spPr>
            <a:xfrm rot="5400000">
              <a:off x="2831978" y="2667987"/>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18" name="Rounded Rectangle 217"/>
            <p:cNvSpPr/>
            <p:nvPr/>
          </p:nvSpPr>
          <p:spPr>
            <a:xfrm rot="5400000">
              <a:off x="2829188" y="2860449"/>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19" name="Rounded Rectangle 218"/>
            <p:cNvSpPr/>
            <p:nvPr/>
          </p:nvSpPr>
          <p:spPr>
            <a:xfrm rot="5400000">
              <a:off x="2831975" y="3052910"/>
              <a:ext cx="150623"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20" name="Rounded Rectangle 219"/>
            <p:cNvSpPr/>
            <p:nvPr/>
          </p:nvSpPr>
          <p:spPr>
            <a:xfrm rot="5400000">
              <a:off x="2831975" y="3242581"/>
              <a:ext cx="150623" cy="150558"/>
            </a:xfrm>
            <a:prstGeom prst="roundRect">
              <a:avLst/>
            </a:prstGeom>
            <a:solidFill>
              <a:srgbClr val="C00000"/>
            </a:solidFill>
            <a:ln w="25400" cap="flat" cmpd="sng" algn="ctr">
              <a:solidFill>
                <a:srgbClr val="5F5F5F">
                  <a:lumMod val="40000"/>
                  <a:lumOff val="6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21" name="Rounded Rectangle 220"/>
            <p:cNvSpPr/>
            <p:nvPr/>
          </p:nvSpPr>
          <p:spPr>
            <a:xfrm rot="5400000">
              <a:off x="2829188" y="3435039"/>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22" name="Rounded Rectangle 221"/>
            <p:cNvSpPr/>
            <p:nvPr/>
          </p:nvSpPr>
          <p:spPr>
            <a:xfrm rot="5400000">
              <a:off x="2831978" y="3627500"/>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23" name="Rounded Rectangle 222"/>
            <p:cNvSpPr/>
            <p:nvPr/>
          </p:nvSpPr>
          <p:spPr>
            <a:xfrm rot="5400000">
              <a:off x="2831978" y="3817171"/>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24" name="Rounded Rectangle 223"/>
            <p:cNvSpPr/>
            <p:nvPr/>
          </p:nvSpPr>
          <p:spPr>
            <a:xfrm rot="5400000">
              <a:off x="2829188" y="4009632"/>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25" name="Rounded Rectangle 224"/>
            <p:cNvSpPr/>
            <p:nvPr/>
          </p:nvSpPr>
          <p:spPr>
            <a:xfrm rot="5400000">
              <a:off x="2829188" y="4199304"/>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26" name="Rounded Rectangle 225"/>
            <p:cNvSpPr/>
            <p:nvPr/>
          </p:nvSpPr>
          <p:spPr>
            <a:xfrm rot="5400000">
              <a:off x="2831975" y="4391765"/>
              <a:ext cx="150623"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27" name="Rounded Rectangle 226"/>
            <p:cNvSpPr/>
            <p:nvPr/>
          </p:nvSpPr>
          <p:spPr>
            <a:xfrm rot="5400000">
              <a:off x="2831975" y="4581436"/>
              <a:ext cx="150623" cy="150558"/>
            </a:xfrm>
            <a:prstGeom prst="roundRect">
              <a:avLst/>
            </a:prstGeom>
            <a:solidFill>
              <a:srgbClr val="DDDDDD"/>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28" name="Rounded Rectangle 227"/>
            <p:cNvSpPr/>
            <p:nvPr/>
          </p:nvSpPr>
          <p:spPr>
            <a:xfrm rot="5400000">
              <a:off x="2829188" y="4773894"/>
              <a:ext cx="156200" cy="150558"/>
            </a:xfrm>
            <a:prstGeom prst="roundRect">
              <a:avLst/>
            </a:prstGeom>
            <a:solidFill>
              <a:srgbClr val="DDDDDD"/>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29" name="Rounded Rectangle 228"/>
            <p:cNvSpPr/>
            <p:nvPr/>
          </p:nvSpPr>
          <p:spPr>
            <a:xfrm rot="5400000">
              <a:off x="2831978" y="4966355"/>
              <a:ext cx="150619" cy="150558"/>
            </a:xfrm>
            <a:prstGeom prst="roundRect">
              <a:avLst/>
            </a:prstGeom>
            <a:solidFill>
              <a:srgbClr val="969696"/>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30" name="Rounded Rectangle 229"/>
            <p:cNvSpPr/>
            <p:nvPr/>
          </p:nvSpPr>
          <p:spPr>
            <a:xfrm rot="5400000">
              <a:off x="2831978" y="5156026"/>
              <a:ext cx="150619" cy="150558"/>
            </a:xfrm>
            <a:prstGeom prst="roundRect">
              <a:avLst/>
            </a:prstGeom>
            <a:solidFill>
              <a:srgbClr val="4D4D4D">
                <a:lumMod val="7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31" name="Rounded Rectangle 230"/>
            <p:cNvSpPr/>
            <p:nvPr/>
          </p:nvSpPr>
          <p:spPr>
            <a:xfrm rot="5400000">
              <a:off x="2829188" y="5348488"/>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32" name="Rounded Rectangle 231"/>
            <p:cNvSpPr/>
            <p:nvPr/>
          </p:nvSpPr>
          <p:spPr>
            <a:xfrm rot="5400000">
              <a:off x="724193" y="2478316"/>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33" name="Rounded Rectangle 232"/>
            <p:cNvSpPr/>
            <p:nvPr/>
          </p:nvSpPr>
          <p:spPr>
            <a:xfrm rot="5400000">
              <a:off x="724193" y="2667987"/>
              <a:ext cx="150619" cy="150558"/>
            </a:xfrm>
            <a:prstGeom prst="roundRect">
              <a:avLst/>
            </a:prstGeom>
            <a:solidFill>
              <a:srgbClr val="FFFFFF">
                <a:lumMod val="9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34" name="Rounded Rectangle 233"/>
            <p:cNvSpPr/>
            <p:nvPr/>
          </p:nvSpPr>
          <p:spPr>
            <a:xfrm rot="5400000">
              <a:off x="721403" y="2860449"/>
              <a:ext cx="156200" cy="150558"/>
            </a:xfrm>
            <a:prstGeom prst="roundRect">
              <a:avLst/>
            </a:prstGeom>
            <a:solidFill>
              <a:srgbClr val="5F5F5F">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35" name="Rounded Rectangle 234"/>
            <p:cNvSpPr/>
            <p:nvPr/>
          </p:nvSpPr>
          <p:spPr>
            <a:xfrm rot="5400000">
              <a:off x="721403" y="3050120"/>
              <a:ext cx="156200" cy="150558"/>
            </a:xfrm>
            <a:prstGeom prst="roundRect">
              <a:avLst/>
            </a:prstGeom>
            <a:solidFill>
              <a:srgbClr val="000000">
                <a:lumMod val="50000"/>
                <a:lumOff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36" name="Rounded Rectangle 235"/>
            <p:cNvSpPr/>
            <p:nvPr/>
          </p:nvSpPr>
          <p:spPr>
            <a:xfrm rot="5400000">
              <a:off x="724190" y="3242581"/>
              <a:ext cx="150623" cy="150558"/>
            </a:xfrm>
            <a:prstGeom prst="roundRect">
              <a:avLst/>
            </a:prstGeom>
            <a:solidFill>
              <a:srgbClr val="C00000"/>
            </a:solidFill>
            <a:ln w="25400" cap="flat" cmpd="sng" algn="ctr">
              <a:solidFill>
                <a:srgbClr val="5F5F5F">
                  <a:lumMod val="40000"/>
                  <a:lumOff val="6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37" name="Rounded Rectangle 236"/>
            <p:cNvSpPr/>
            <p:nvPr/>
          </p:nvSpPr>
          <p:spPr>
            <a:xfrm rot="5400000">
              <a:off x="721403" y="3435039"/>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38" name="Rounded Rectangle 237"/>
            <p:cNvSpPr/>
            <p:nvPr/>
          </p:nvSpPr>
          <p:spPr>
            <a:xfrm rot="5400000">
              <a:off x="724193" y="3627500"/>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39" name="Rounded Rectangle 238"/>
            <p:cNvSpPr/>
            <p:nvPr/>
          </p:nvSpPr>
          <p:spPr>
            <a:xfrm rot="5400000">
              <a:off x="724193" y="3817171"/>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40" name="Rounded Rectangle 239"/>
            <p:cNvSpPr/>
            <p:nvPr/>
          </p:nvSpPr>
          <p:spPr>
            <a:xfrm rot="5400000">
              <a:off x="724193" y="4006842"/>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41" name="Rounded Rectangle 240"/>
            <p:cNvSpPr/>
            <p:nvPr/>
          </p:nvSpPr>
          <p:spPr>
            <a:xfrm rot="5400000">
              <a:off x="721403" y="4199304"/>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42" name="Rounded Rectangle 241"/>
            <p:cNvSpPr/>
            <p:nvPr/>
          </p:nvSpPr>
          <p:spPr>
            <a:xfrm rot="5400000">
              <a:off x="724190" y="4391765"/>
              <a:ext cx="150623"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43" name="Rounded Rectangle 242"/>
            <p:cNvSpPr/>
            <p:nvPr/>
          </p:nvSpPr>
          <p:spPr>
            <a:xfrm rot="5400000">
              <a:off x="724190" y="4581436"/>
              <a:ext cx="150623"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44" name="Rounded Rectangle 243"/>
            <p:cNvSpPr/>
            <p:nvPr/>
          </p:nvSpPr>
          <p:spPr>
            <a:xfrm rot="5400000">
              <a:off x="721403" y="4773894"/>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45" name="Rounded Rectangle 244"/>
            <p:cNvSpPr/>
            <p:nvPr/>
          </p:nvSpPr>
          <p:spPr>
            <a:xfrm rot="5400000">
              <a:off x="724193" y="4966355"/>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46" name="Rounded Rectangle 245"/>
            <p:cNvSpPr/>
            <p:nvPr/>
          </p:nvSpPr>
          <p:spPr>
            <a:xfrm rot="5400000">
              <a:off x="724193" y="5156026"/>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47" name="Rounded Rectangle 246"/>
            <p:cNvSpPr/>
            <p:nvPr/>
          </p:nvSpPr>
          <p:spPr>
            <a:xfrm rot="5400000">
              <a:off x="724193" y="5345697"/>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48" name="Rounded Rectangle 247"/>
            <p:cNvSpPr/>
            <p:nvPr/>
          </p:nvSpPr>
          <p:spPr>
            <a:xfrm rot="5400000">
              <a:off x="1499273" y="2472743"/>
              <a:ext cx="150623"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49" name="Rounded Rectangle 248"/>
            <p:cNvSpPr/>
            <p:nvPr/>
          </p:nvSpPr>
          <p:spPr>
            <a:xfrm rot="5400000">
              <a:off x="1499273" y="2662414"/>
              <a:ext cx="150623"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50" name="Rounded Rectangle 249"/>
            <p:cNvSpPr/>
            <p:nvPr/>
          </p:nvSpPr>
          <p:spPr>
            <a:xfrm rot="5400000">
              <a:off x="1499273" y="2852085"/>
              <a:ext cx="150623"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51" name="Rounded Rectangle 250"/>
            <p:cNvSpPr/>
            <p:nvPr/>
          </p:nvSpPr>
          <p:spPr>
            <a:xfrm rot="5400000">
              <a:off x="1499273" y="3041756"/>
              <a:ext cx="150623"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52" name="Rounded Rectangle 251"/>
            <p:cNvSpPr/>
            <p:nvPr/>
          </p:nvSpPr>
          <p:spPr>
            <a:xfrm rot="5400000">
              <a:off x="1499276" y="3237004"/>
              <a:ext cx="150619" cy="150554"/>
            </a:xfrm>
            <a:prstGeom prst="roundRect">
              <a:avLst/>
            </a:prstGeom>
            <a:solidFill>
              <a:srgbClr val="969696">
                <a:lumMod val="40000"/>
                <a:lumOff val="60000"/>
              </a:srgbClr>
            </a:solidFill>
            <a:ln w="25400" cap="flat" cmpd="sng" algn="ctr">
              <a:solidFill>
                <a:srgbClr val="5F5F5F">
                  <a:lumMod val="40000"/>
                  <a:lumOff val="6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53" name="Rounded Rectangle 252"/>
            <p:cNvSpPr/>
            <p:nvPr/>
          </p:nvSpPr>
          <p:spPr>
            <a:xfrm rot="5400000">
              <a:off x="1499276" y="3426675"/>
              <a:ext cx="150619" cy="150554"/>
            </a:xfrm>
            <a:prstGeom prst="roundRect">
              <a:avLst/>
            </a:prstGeom>
            <a:solidFill>
              <a:srgbClr val="4D4D4D">
                <a:lumMod val="7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54" name="Rounded Rectangle 253"/>
            <p:cNvSpPr/>
            <p:nvPr/>
          </p:nvSpPr>
          <p:spPr>
            <a:xfrm rot="5400000">
              <a:off x="1496486" y="3619137"/>
              <a:ext cx="156200" cy="150554"/>
            </a:xfrm>
            <a:prstGeom prst="roundRect">
              <a:avLst/>
            </a:prstGeom>
            <a:solidFill>
              <a:srgbClr val="FFFFFF">
                <a:lumMod val="9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55" name="Rounded Rectangle 254"/>
            <p:cNvSpPr/>
            <p:nvPr/>
          </p:nvSpPr>
          <p:spPr>
            <a:xfrm rot="5400000">
              <a:off x="1499273" y="3811598"/>
              <a:ext cx="150623" cy="150554"/>
            </a:xfrm>
            <a:prstGeom prst="roundRect">
              <a:avLst/>
            </a:prstGeom>
            <a:solidFill>
              <a:srgbClr val="000000">
                <a:lumMod val="50000"/>
                <a:lumOff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56" name="Rounded Rectangle 255"/>
            <p:cNvSpPr/>
            <p:nvPr/>
          </p:nvSpPr>
          <p:spPr>
            <a:xfrm rot="5400000">
              <a:off x="1499273" y="4001269"/>
              <a:ext cx="150623"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57" name="Rounded Rectangle 256"/>
            <p:cNvSpPr/>
            <p:nvPr/>
          </p:nvSpPr>
          <p:spPr>
            <a:xfrm rot="5400000">
              <a:off x="1499273" y="4190940"/>
              <a:ext cx="150623"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58" name="Rounded Rectangle 257"/>
            <p:cNvSpPr/>
            <p:nvPr/>
          </p:nvSpPr>
          <p:spPr>
            <a:xfrm rot="5400000">
              <a:off x="1496486" y="4383398"/>
              <a:ext cx="156200"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59" name="Rounded Rectangle 258"/>
            <p:cNvSpPr/>
            <p:nvPr/>
          </p:nvSpPr>
          <p:spPr>
            <a:xfrm rot="5400000">
              <a:off x="1499276" y="4575859"/>
              <a:ext cx="150619"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60" name="Rounded Rectangle 259"/>
            <p:cNvSpPr/>
            <p:nvPr/>
          </p:nvSpPr>
          <p:spPr>
            <a:xfrm rot="5400000">
              <a:off x="1499276" y="4765530"/>
              <a:ext cx="150619"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61" name="Rounded Rectangle 260"/>
            <p:cNvSpPr/>
            <p:nvPr/>
          </p:nvSpPr>
          <p:spPr>
            <a:xfrm rot="5400000">
              <a:off x="1496486" y="4957992"/>
              <a:ext cx="156200"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62" name="Rounded Rectangle 261"/>
            <p:cNvSpPr/>
            <p:nvPr/>
          </p:nvSpPr>
          <p:spPr>
            <a:xfrm rot="5400000">
              <a:off x="1499273" y="5150453"/>
              <a:ext cx="150623"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63" name="Rounded Rectangle 262"/>
            <p:cNvSpPr/>
            <p:nvPr/>
          </p:nvSpPr>
          <p:spPr>
            <a:xfrm rot="5400000">
              <a:off x="1499273" y="5340124"/>
              <a:ext cx="150623"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64" name="Rounded Rectangle 263"/>
            <p:cNvSpPr/>
            <p:nvPr/>
          </p:nvSpPr>
          <p:spPr>
            <a:xfrm rot="5400000">
              <a:off x="2260418" y="2481111"/>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65" name="Rounded Rectangle 264"/>
            <p:cNvSpPr/>
            <p:nvPr/>
          </p:nvSpPr>
          <p:spPr>
            <a:xfrm rot="5400000">
              <a:off x="2260418" y="2670782"/>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66" name="Rounded Rectangle 265"/>
            <p:cNvSpPr/>
            <p:nvPr/>
          </p:nvSpPr>
          <p:spPr>
            <a:xfrm rot="5400000">
              <a:off x="2260418" y="2860453"/>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67" name="Rounded Rectangle 266"/>
            <p:cNvSpPr/>
            <p:nvPr/>
          </p:nvSpPr>
          <p:spPr>
            <a:xfrm rot="5400000">
              <a:off x="2257632" y="3052911"/>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68" name="Rounded Rectangle 267"/>
            <p:cNvSpPr/>
            <p:nvPr/>
          </p:nvSpPr>
          <p:spPr>
            <a:xfrm rot="5400000">
              <a:off x="2260422" y="3245372"/>
              <a:ext cx="150619" cy="156132"/>
            </a:xfrm>
            <a:prstGeom prst="roundRect">
              <a:avLst/>
            </a:prstGeom>
            <a:solidFill>
              <a:srgbClr val="C00000"/>
            </a:solidFill>
            <a:ln w="25400" cap="flat" cmpd="sng" algn="ctr">
              <a:solidFill>
                <a:srgbClr val="5F5F5F">
                  <a:lumMod val="40000"/>
                  <a:lumOff val="6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69" name="Rounded Rectangle 268"/>
            <p:cNvSpPr/>
            <p:nvPr/>
          </p:nvSpPr>
          <p:spPr>
            <a:xfrm rot="5400000">
              <a:off x="2260422" y="3435043"/>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70" name="Rounded Rectangle 269"/>
            <p:cNvSpPr/>
            <p:nvPr/>
          </p:nvSpPr>
          <p:spPr>
            <a:xfrm rot="5400000">
              <a:off x="2257632" y="3627505"/>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71" name="Rounded Rectangle 270"/>
            <p:cNvSpPr/>
            <p:nvPr/>
          </p:nvSpPr>
          <p:spPr>
            <a:xfrm rot="5400000">
              <a:off x="2260418" y="3819966"/>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72" name="Rounded Rectangle 271"/>
            <p:cNvSpPr/>
            <p:nvPr/>
          </p:nvSpPr>
          <p:spPr>
            <a:xfrm rot="5400000">
              <a:off x="2260418" y="4009637"/>
              <a:ext cx="150623" cy="156132"/>
            </a:xfrm>
            <a:prstGeom prst="roundRect">
              <a:avLst/>
            </a:prstGeom>
            <a:solidFill>
              <a:srgbClr val="969696">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73" name="Rounded Rectangle 272"/>
            <p:cNvSpPr/>
            <p:nvPr/>
          </p:nvSpPr>
          <p:spPr>
            <a:xfrm rot="5400000">
              <a:off x="2260418" y="4199308"/>
              <a:ext cx="150623" cy="156132"/>
            </a:xfrm>
            <a:prstGeom prst="roundRect">
              <a:avLst/>
            </a:prstGeom>
            <a:solidFill>
              <a:srgbClr val="000000">
                <a:lumMod val="50000"/>
                <a:lumOff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74" name="Rounded Rectangle 273"/>
            <p:cNvSpPr/>
            <p:nvPr/>
          </p:nvSpPr>
          <p:spPr>
            <a:xfrm rot="5400000">
              <a:off x="2257632" y="4391766"/>
              <a:ext cx="156200" cy="156132"/>
            </a:xfrm>
            <a:prstGeom prst="roundRect">
              <a:avLst/>
            </a:prstGeom>
            <a:solidFill>
              <a:srgbClr val="5F5F5F">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75" name="Rounded Rectangle 274"/>
            <p:cNvSpPr/>
            <p:nvPr/>
          </p:nvSpPr>
          <p:spPr>
            <a:xfrm rot="5400000">
              <a:off x="2260422" y="4584227"/>
              <a:ext cx="150619" cy="156132"/>
            </a:xfrm>
            <a:prstGeom prst="roundRect">
              <a:avLst/>
            </a:prstGeom>
            <a:solidFill>
              <a:srgbClr val="DDDDDD"/>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76" name="Rounded Rectangle 275"/>
            <p:cNvSpPr/>
            <p:nvPr/>
          </p:nvSpPr>
          <p:spPr>
            <a:xfrm rot="5400000">
              <a:off x="2257632" y="4776689"/>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77" name="Rounded Rectangle 276"/>
            <p:cNvSpPr/>
            <p:nvPr/>
          </p:nvSpPr>
          <p:spPr>
            <a:xfrm rot="5400000">
              <a:off x="2260418" y="4969150"/>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78" name="Rounded Rectangle 277"/>
            <p:cNvSpPr/>
            <p:nvPr/>
          </p:nvSpPr>
          <p:spPr>
            <a:xfrm rot="5400000">
              <a:off x="2260418" y="5158821"/>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79" name="Rounded Rectangle 278"/>
            <p:cNvSpPr/>
            <p:nvPr/>
          </p:nvSpPr>
          <p:spPr>
            <a:xfrm rot="5400000">
              <a:off x="2260418" y="5348492"/>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80" name="Rounded Rectangle 279"/>
            <p:cNvSpPr/>
            <p:nvPr/>
          </p:nvSpPr>
          <p:spPr>
            <a:xfrm rot="5400000">
              <a:off x="3027142" y="2478320"/>
              <a:ext cx="150619"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81" name="Rounded Rectangle 280"/>
            <p:cNvSpPr/>
            <p:nvPr/>
          </p:nvSpPr>
          <p:spPr>
            <a:xfrm rot="5400000">
              <a:off x="3027142" y="2667991"/>
              <a:ext cx="150619"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82" name="Rounded Rectangle 281"/>
            <p:cNvSpPr/>
            <p:nvPr/>
          </p:nvSpPr>
          <p:spPr>
            <a:xfrm rot="5400000">
              <a:off x="3027142" y="2857662"/>
              <a:ext cx="150619"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83" name="Rounded Rectangle 282"/>
            <p:cNvSpPr/>
            <p:nvPr/>
          </p:nvSpPr>
          <p:spPr>
            <a:xfrm rot="5400000">
              <a:off x="3024352" y="3050123"/>
              <a:ext cx="156200"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84" name="Rounded Rectangle 283"/>
            <p:cNvSpPr/>
            <p:nvPr/>
          </p:nvSpPr>
          <p:spPr>
            <a:xfrm rot="5400000">
              <a:off x="3027138" y="3242584"/>
              <a:ext cx="150623" cy="150554"/>
            </a:xfrm>
            <a:prstGeom prst="roundRect">
              <a:avLst/>
            </a:prstGeom>
            <a:solidFill>
              <a:srgbClr val="C00000"/>
            </a:solidFill>
            <a:ln w="25400" cap="flat" cmpd="sng" algn="ctr">
              <a:solidFill>
                <a:srgbClr val="5F5F5F">
                  <a:lumMod val="40000"/>
                  <a:lumOff val="6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85" name="Rounded Rectangle 284"/>
            <p:cNvSpPr/>
            <p:nvPr/>
          </p:nvSpPr>
          <p:spPr>
            <a:xfrm rot="5400000">
              <a:off x="3024352" y="3435042"/>
              <a:ext cx="156200"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86" name="Rounded Rectangle 285"/>
            <p:cNvSpPr/>
            <p:nvPr/>
          </p:nvSpPr>
          <p:spPr>
            <a:xfrm rot="5400000">
              <a:off x="3027142" y="3627504"/>
              <a:ext cx="150619"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87" name="Rounded Rectangle 286"/>
            <p:cNvSpPr/>
            <p:nvPr/>
          </p:nvSpPr>
          <p:spPr>
            <a:xfrm rot="5400000">
              <a:off x="3027142" y="3817175"/>
              <a:ext cx="150619"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88" name="Rounded Rectangle 287"/>
            <p:cNvSpPr/>
            <p:nvPr/>
          </p:nvSpPr>
          <p:spPr>
            <a:xfrm rot="5400000">
              <a:off x="3027142" y="4006846"/>
              <a:ext cx="150619"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89" name="Rounded Rectangle 288"/>
            <p:cNvSpPr/>
            <p:nvPr/>
          </p:nvSpPr>
          <p:spPr>
            <a:xfrm rot="5400000">
              <a:off x="3027142" y="4196517"/>
              <a:ext cx="150619"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90" name="Rounded Rectangle 289"/>
            <p:cNvSpPr/>
            <p:nvPr/>
          </p:nvSpPr>
          <p:spPr>
            <a:xfrm rot="5400000">
              <a:off x="3024352" y="4388978"/>
              <a:ext cx="156200"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91" name="Rounded Rectangle 290"/>
            <p:cNvSpPr/>
            <p:nvPr/>
          </p:nvSpPr>
          <p:spPr>
            <a:xfrm rot="5400000">
              <a:off x="3027138" y="4581440"/>
              <a:ext cx="150623"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92" name="Rounded Rectangle 291"/>
            <p:cNvSpPr/>
            <p:nvPr/>
          </p:nvSpPr>
          <p:spPr>
            <a:xfrm rot="5400000">
              <a:off x="3024352" y="4773897"/>
              <a:ext cx="156200" cy="150554"/>
            </a:xfrm>
            <a:prstGeom prst="roundRect">
              <a:avLst/>
            </a:prstGeom>
            <a:solidFill>
              <a:srgbClr val="DDDDDD"/>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93" name="Rounded Rectangle 292"/>
            <p:cNvSpPr/>
            <p:nvPr/>
          </p:nvSpPr>
          <p:spPr>
            <a:xfrm rot="5400000">
              <a:off x="3027142" y="4966359"/>
              <a:ext cx="150619" cy="150554"/>
            </a:xfrm>
            <a:prstGeom prst="roundRect">
              <a:avLst/>
            </a:prstGeom>
            <a:solidFill>
              <a:srgbClr val="000000">
                <a:lumMod val="50000"/>
                <a:lumOff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94" name="Rounded Rectangle 293"/>
            <p:cNvSpPr/>
            <p:nvPr/>
          </p:nvSpPr>
          <p:spPr>
            <a:xfrm rot="5400000">
              <a:off x="3027142" y="5156030"/>
              <a:ext cx="150619" cy="150554"/>
            </a:xfrm>
            <a:prstGeom prst="roundRect">
              <a:avLst/>
            </a:prstGeom>
            <a:solidFill>
              <a:srgbClr val="5F5F5F">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95" name="Rounded Rectangle 294"/>
            <p:cNvSpPr/>
            <p:nvPr/>
          </p:nvSpPr>
          <p:spPr>
            <a:xfrm rot="5400000">
              <a:off x="3027142" y="5345701"/>
              <a:ext cx="150619" cy="150554"/>
            </a:xfrm>
            <a:prstGeom prst="roundRect">
              <a:avLst/>
            </a:prstGeom>
            <a:solidFill>
              <a:srgbClr val="FFFFFF">
                <a:lumMod val="9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96" name="Rounded Rectangle 295"/>
            <p:cNvSpPr/>
            <p:nvPr/>
          </p:nvSpPr>
          <p:spPr>
            <a:xfrm rot="5400000">
              <a:off x="916568" y="2475531"/>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97" name="Rounded Rectangle 296"/>
            <p:cNvSpPr/>
            <p:nvPr/>
          </p:nvSpPr>
          <p:spPr>
            <a:xfrm rot="5400000">
              <a:off x="916568" y="2665202"/>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98" name="Rounded Rectangle 297"/>
            <p:cNvSpPr/>
            <p:nvPr/>
          </p:nvSpPr>
          <p:spPr>
            <a:xfrm rot="5400000">
              <a:off x="916568" y="2854873"/>
              <a:ext cx="150619" cy="156132"/>
            </a:xfrm>
            <a:prstGeom prst="roundRect">
              <a:avLst/>
            </a:prstGeom>
            <a:solidFill>
              <a:srgbClr val="B2B2B2">
                <a:lumMod val="20000"/>
                <a:lumOff val="8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299" name="Rounded Rectangle 298"/>
            <p:cNvSpPr/>
            <p:nvPr/>
          </p:nvSpPr>
          <p:spPr>
            <a:xfrm rot="5400000">
              <a:off x="913777" y="3047334"/>
              <a:ext cx="156200" cy="156132"/>
            </a:xfrm>
            <a:prstGeom prst="roundRect">
              <a:avLst/>
            </a:prstGeom>
            <a:solidFill>
              <a:srgbClr val="B2B2B2">
                <a:lumMod val="20000"/>
                <a:lumOff val="8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00" name="Rounded Rectangle 299"/>
            <p:cNvSpPr/>
            <p:nvPr/>
          </p:nvSpPr>
          <p:spPr>
            <a:xfrm rot="5400000">
              <a:off x="916564" y="3239796"/>
              <a:ext cx="150623" cy="156132"/>
            </a:xfrm>
            <a:prstGeom prst="roundRect">
              <a:avLst/>
            </a:prstGeom>
            <a:solidFill>
              <a:srgbClr val="969696">
                <a:lumMod val="40000"/>
                <a:lumOff val="60000"/>
              </a:srgbClr>
            </a:solidFill>
            <a:ln w="25400" cap="flat" cmpd="sng" algn="ctr">
              <a:solidFill>
                <a:srgbClr val="5F5F5F">
                  <a:lumMod val="40000"/>
                  <a:lumOff val="6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01" name="Rounded Rectangle 300"/>
            <p:cNvSpPr/>
            <p:nvPr/>
          </p:nvSpPr>
          <p:spPr>
            <a:xfrm rot="5400000">
              <a:off x="913777" y="3432253"/>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02" name="Rounded Rectangle 301"/>
            <p:cNvSpPr/>
            <p:nvPr/>
          </p:nvSpPr>
          <p:spPr>
            <a:xfrm rot="5400000">
              <a:off x="916568" y="3624715"/>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03" name="Rounded Rectangle 302"/>
            <p:cNvSpPr/>
            <p:nvPr/>
          </p:nvSpPr>
          <p:spPr>
            <a:xfrm rot="5400000">
              <a:off x="916568" y="3814386"/>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04" name="Rounded Rectangle 303"/>
            <p:cNvSpPr/>
            <p:nvPr/>
          </p:nvSpPr>
          <p:spPr>
            <a:xfrm rot="5400000">
              <a:off x="916568" y="4004057"/>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05" name="Rounded Rectangle 304"/>
            <p:cNvSpPr/>
            <p:nvPr/>
          </p:nvSpPr>
          <p:spPr>
            <a:xfrm rot="5400000">
              <a:off x="916568" y="4193728"/>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06" name="Rounded Rectangle 305"/>
            <p:cNvSpPr/>
            <p:nvPr/>
          </p:nvSpPr>
          <p:spPr>
            <a:xfrm rot="5400000">
              <a:off x="913777" y="4386189"/>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07" name="Rounded Rectangle 306"/>
            <p:cNvSpPr/>
            <p:nvPr/>
          </p:nvSpPr>
          <p:spPr>
            <a:xfrm rot="5400000">
              <a:off x="916564" y="4578651"/>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08" name="Rounded Rectangle 307"/>
            <p:cNvSpPr/>
            <p:nvPr/>
          </p:nvSpPr>
          <p:spPr>
            <a:xfrm rot="5400000">
              <a:off x="913777" y="4771108"/>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09" name="Rounded Rectangle 308"/>
            <p:cNvSpPr/>
            <p:nvPr/>
          </p:nvSpPr>
          <p:spPr>
            <a:xfrm rot="5400000">
              <a:off x="916568" y="4963570"/>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10" name="Rounded Rectangle 309"/>
            <p:cNvSpPr/>
            <p:nvPr/>
          </p:nvSpPr>
          <p:spPr>
            <a:xfrm rot="5400000">
              <a:off x="916568" y="5153241"/>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11" name="Rounded Rectangle 310"/>
            <p:cNvSpPr/>
            <p:nvPr/>
          </p:nvSpPr>
          <p:spPr>
            <a:xfrm rot="5400000">
              <a:off x="916568" y="5342912"/>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12" name="Rounded Rectangle 311"/>
            <p:cNvSpPr/>
            <p:nvPr/>
          </p:nvSpPr>
          <p:spPr>
            <a:xfrm rot="5400000">
              <a:off x="1683288" y="2472739"/>
              <a:ext cx="150623"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13" name="Rounded Rectangle 312"/>
            <p:cNvSpPr/>
            <p:nvPr/>
          </p:nvSpPr>
          <p:spPr>
            <a:xfrm rot="5400000">
              <a:off x="1683288" y="2662410"/>
              <a:ext cx="150623"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14" name="Rounded Rectangle 313"/>
            <p:cNvSpPr/>
            <p:nvPr/>
          </p:nvSpPr>
          <p:spPr>
            <a:xfrm rot="5400000">
              <a:off x="1680501" y="2854868"/>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15" name="Rounded Rectangle 314"/>
            <p:cNvSpPr/>
            <p:nvPr/>
          </p:nvSpPr>
          <p:spPr>
            <a:xfrm rot="5400000">
              <a:off x="1683291" y="3047330"/>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16" name="Rounded Rectangle 315"/>
            <p:cNvSpPr/>
            <p:nvPr/>
          </p:nvSpPr>
          <p:spPr>
            <a:xfrm rot="5400000">
              <a:off x="1680501" y="3239791"/>
              <a:ext cx="156200" cy="150558"/>
            </a:xfrm>
            <a:prstGeom prst="roundRect">
              <a:avLst/>
            </a:prstGeom>
            <a:solidFill>
              <a:srgbClr val="C00000"/>
            </a:solidFill>
            <a:ln w="25400" cap="flat" cmpd="sng" algn="ctr">
              <a:solidFill>
                <a:srgbClr val="5F5F5F">
                  <a:lumMod val="40000"/>
                  <a:lumOff val="6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17" name="Rounded Rectangle 316"/>
            <p:cNvSpPr/>
            <p:nvPr/>
          </p:nvSpPr>
          <p:spPr>
            <a:xfrm rot="5400000">
              <a:off x="1683288" y="3432252"/>
              <a:ext cx="150623" cy="150558"/>
            </a:xfrm>
            <a:prstGeom prst="roundRect">
              <a:avLst/>
            </a:prstGeom>
            <a:solidFill>
              <a:srgbClr val="B2B2B2">
                <a:lumMod val="20000"/>
                <a:lumOff val="8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18" name="Rounded Rectangle 317"/>
            <p:cNvSpPr/>
            <p:nvPr/>
          </p:nvSpPr>
          <p:spPr>
            <a:xfrm rot="5400000">
              <a:off x="1683288" y="3621923"/>
              <a:ext cx="150623" cy="150558"/>
            </a:xfrm>
            <a:prstGeom prst="roundRect">
              <a:avLst/>
            </a:prstGeom>
            <a:solidFill>
              <a:srgbClr val="808080">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19" name="Rounded Rectangle 318"/>
            <p:cNvSpPr/>
            <p:nvPr/>
          </p:nvSpPr>
          <p:spPr>
            <a:xfrm rot="5400000">
              <a:off x="1683288" y="3811594"/>
              <a:ext cx="150623" cy="150558"/>
            </a:xfrm>
            <a:prstGeom prst="roundRect">
              <a:avLst/>
            </a:prstGeom>
            <a:solidFill>
              <a:srgbClr val="000000">
                <a:lumMod val="50000"/>
                <a:lumOff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20" name="Rounded Rectangle 319"/>
            <p:cNvSpPr/>
            <p:nvPr/>
          </p:nvSpPr>
          <p:spPr>
            <a:xfrm rot="5400000">
              <a:off x="1680501" y="4004052"/>
              <a:ext cx="156200" cy="150558"/>
            </a:xfrm>
            <a:prstGeom prst="roundRect">
              <a:avLst/>
            </a:prstGeom>
            <a:solidFill>
              <a:srgbClr val="808080">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21" name="Rounded Rectangle 320"/>
            <p:cNvSpPr/>
            <p:nvPr/>
          </p:nvSpPr>
          <p:spPr>
            <a:xfrm rot="5400000">
              <a:off x="1683291" y="4196513"/>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22" name="Rounded Rectangle 321"/>
            <p:cNvSpPr/>
            <p:nvPr/>
          </p:nvSpPr>
          <p:spPr>
            <a:xfrm rot="5400000">
              <a:off x="1683291" y="4386185"/>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23" name="Rounded Rectangle 322"/>
            <p:cNvSpPr/>
            <p:nvPr/>
          </p:nvSpPr>
          <p:spPr>
            <a:xfrm rot="5400000">
              <a:off x="1680501" y="4578646"/>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24" name="Rounded Rectangle 323"/>
            <p:cNvSpPr/>
            <p:nvPr/>
          </p:nvSpPr>
          <p:spPr>
            <a:xfrm rot="5400000">
              <a:off x="1683288" y="4771107"/>
              <a:ext cx="150623"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25" name="Rounded Rectangle 324"/>
            <p:cNvSpPr/>
            <p:nvPr/>
          </p:nvSpPr>
          <p:spPr>
            <a:xfrm rot="5400000">
              <a:off x="1683288" y="4960778"/>
              <a:ext cx="150623"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26" name="Rounded Rectangle 325"/>
            <p:cNvSpPr/>
            <p:nvPr/>
          </p:nvSpPr>
          <p:spPr>
            <a:xfrm rot="5400000">
              <a:off x="1683288" y="5150449"/>
              <a:ext cx="150623"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27" name="Rounded Rectangle 326"/>
            <p:cNvSpPr/>
            <p:nvPr/>
          </p:nvSpPr>
          <p:spPr>
            <a:xfrm rot="5400000">
              <a:off x="1680501" y="5342907"/>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28" name="Rounded Rectangle 327"/>
            <p:cNvSpPr/>
            <p:nvPr/>
          </p:nvSpPr>
          <p:spPr>
            <a:xfrm rot="5400000">
              <a:off x="2450011" y="2475531"/>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29" name="Rounded Rectangle 328"/>
            <p:cNvSpPr/>
            <p:nvPr/>
          </p:nvSpPr>
          <p:spPr>
            <a:xfrm rot="5400000">
              <a:off x="2447221" y="2667992"/>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30" name="Rounded Rectangle 329"/>
            <p:cNvSpPr/>
            <p:nvPr/>
          </p:nvSpPr>
          <p:spPr>
            <a:xfrm rot="5400000">
              <a:off x="2450008" y="2860453"/>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31" name="Rounded Rectangle 330"/>
            <p:cNvSpPr/>
            <p:nvPr/>
          </p:nvSpPr>
          <p:spPr>
            <a:xfrm rot="5400000">
              <a:off x="2450008" y="3050124"/>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32" name="Rounded Rectangle 331"/>
            <p:cNvSpPr/>
            <p:nvPr/>
          </p:nvSpPr>
          <p:spPr>
            <a:xfrm rot="5400000">
              <a:off x="2450008" y="3239796"/>
              <a:ext cx="150623" cy="156132"/>
            </a:xfrm>
            <a:prstGeom prst="roundRect">
              <a:avLst/>
            </a:prstGeom>
            <a:solidFill>
              <a:srgbClr val="C00000"/>
            </a:solidFill>
            <a:ln w="25400" cap="flat" cmpd="sng" algn="ctr">
              <a:solidFill>
                <a:srgbClr val="5F5F5F">
                  <a:lumMod val="40000"/>
                  <a:lumOff val="6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33" name="Rounded Rectangle 332"/>
            <p:cNvSpPr/>
            <p:nvPr/>
          </p:nvSpPr>
          <p:spPr>
            <a:xfrm rot="5400000">
              <a:off x="2447221" y="3432253"/>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34" name="Rounded Rectangle 333"/>
            <p:cNvSpPr/>
            <p:nvPr/>
          </p:nvSpPr>
          <p:spPr>
            <a:xfrm rot="5400000">
              <a:off x="2450011" y="3624715"/>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35" name="Rounded Rectangle 334"/>
            <p:cNvSpPr/>
            <p:nvPr/>
          </p:nvSpPr>
          <p:spPr>
            <a:xfrm rot="5400000">
              <a:off x="2450011" y="3814386"/>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36" name="Rounded Rectangle 335"/>
            <p:cNvSpPr/>
            <p:nvPr/>
          </p:nvSpPr>
          <p:spPr>
            <a:xfrm rot="5400000">
              <a:off x="2447221" y="4006847"/>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37" name="Rounded Rectangle 336"/>
            <p:cNvSpPr/>
            <p:nvPr/>
          </p:nvSpPr>
          <p:spPr>
            <a:xfrm rot="5400000">
              <a:off x="2450008" y="4199308"/>
              <a:ext cx="150623" cy="156132"/>
            </a:xfrm>
            <a:prstGeom prst="roundRect">
              <a:avLst/>
            </a:prstGeom>
            <a:solidFill>
              <a:srgbClr val="000000">
                <a:lumMod val="50000"/>
                <a:lumOff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38" name="Rounded Rectangle 337"/>
            <p:cNvSpPr/>
            <p:nvPr/>
          </p:nvSpPr>
          <p:spPr>
            <a:xfrm rot="5400000">
              <a:off x="2450008" y="4388979"/>
              <a:ext cx="150623" cy="156132"/>
            </a:xfrm>
            <a:prstGeom prst="roundRect">
              <a:avLst/>
            </a:prstGeom>
            <a:solidFill>
              <a:srgbClr val="B2B2B2">
                <a:lumMod val="20000"/>
                <a:lumOff val="8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39" name="Rounded Rectangle 338"/>
            <p:cNvSpPr/>
            <p:nvPr/>
          </p:nvSpPr>
          <p:spPr>
            <a:xfrm rot="5400000">
              <a:off x="2450008" y="4578651"/>
              <a:ext cx="150623" cy="156132"/>
            </a:xfrm>
            <a:prstGeom prst="roundRect">
              <a:avLst/>
            </a:prstGeom>
            <a:solidFill>
              <a:srgbClr val="DDDDDD">
                <a:lumMod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40" name="Rounded Rectangle 339"/>
            <p:cNvSpPr/>
            <p:nvPr/>
          </p:nvSpPr>
          <p:spPr>
            <a:xfrm rot="5400000">
              <a:off x="2447221" y="4771108"/>
              <a:ext cx="156200" cy="156132"/>
            </a:xfrm>
            <a:prstGeom prst="roundRect">
              <a:avLst/>
            </a:prstGeom>
            <a:solidFill>
              <a:srgbClr val="DDDDDD"/>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41" name="Rounded Rectangle 340"/>
            <p:cNvSpPr/>
            <p:nvPr/>
          </p:nvSpPr>
          <p:spPr>
            <a:xfrm rot="5400000">
              <a:off x="2450011" y="4963570"/>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42" name="Rounded Rectangle 341"/>
            <p:cNvSpPr/>
            <p:nvPr/>
          </p:nvSpPr>
          <p:spPr>
            <a:xfrm rot="5400000">
              <a:off x="2450011" y="5153241"/>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43" name="Rounded Rectangle 342"/>
            <p:cNvSpPr/>
            <p:nvPr/>
          </p:nvSpPr>
          <p:spPr>
            <a:xfrm rot="5400000">
              <a:off x="2447221" y="5345702"/>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44" name="Rounded Rectangle 343"/>
            <p:cNvSpPr/>
            <p:nvPr/>
          </p:nvSpPr>
          <p:spPr>
            <a:xfrm rot="5400000">
              <a:off x="3222309" y="2478316"/>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45" name="Rounded Rectangle 344"/>
            <p:cNvSpPr/>
            <p:nvPr/>
          </p:nvSpPr>
          <p:spPr>
            <a:xfrm rot="5400000">
              <a:off x="3219519" y="2670777"/>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46" name="Rounded Rectangle 345"/>
            <p:cNvSpPr/>
            <p:nvPr/>
          </p:nvSpPr>
          <p:spPr>
            <a:xfrm rot="5400000">
              <a:off x="3222305" y="2863239"/>
              <a:ext cx="150623"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47" name="Rounded Rectangle 346"/>
            <p:cNvSpPr/>
            <p:nvPr/>
          </p:nvSpPr>
          <p:spPr>
            <a:xfrm rot="5400000">
              <a:off x="3222305" y="3052910"/>
              <a:ext cx="150623"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48" name="Rounded Rectangle 347"/>
            <p:cNvSpPr/>
            <p:nvPr/>
          </p:nvSpPr>
          <p:spPr>
            <a:xfrm rot="5400000">
              <a:off x="3222305" y="3242581"/>
              <a:ext cx="150623" cy="150558"/>
            </a:xfrm>
            <a:prstGeom prst="roundRect">
              <a:avLst/>
            </a:prstGeom>
            <a:solidFill>
              <a:srgbClr val="C00000"/>
            </a:solidFill>
            <a:ln w="25400" cap="flat" cmpd="sng" algn="ctr">
              <a:solidFill>
                <a:srgbClr val="5F5F5F">
                  <a:lumMod val="40000"/>
                  <a:lumOff val="6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49" name="Rounded Rectangle 348"/>
            <p:cNvSpPr/>
            <p:nvPr/>
          </p:nvSpPr>
          <p:spPr>
            <a:xfrm rot="5400000">
              <a:off x="3219519" y="3435039"/>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50" name="Rounded Rectangle 349"/>
            <p:cNvSpPr/>
            <p:nvPr/>
          </p:nvSpPr>
          <p:spPr>
            <a:xfrm rot="5400000">
              <a:off x="3222309" y="3627500"/>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51" name="Rounded Rectangle 350"/>
            <p:cNvSpPr/>
            <p:nvPr/>
          </p:nvSpPr>
          <p:spPr>
            <a:xfrm rot="5400000">
              <a:off x="3222309" y="3817171"/>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52" name="Rounded Rectangle 351"/>
            <p:cNvSpPr/>
            <p:nvPr/>
          </p:nvSpPr>
          <p:spPr>
            <a:xfrm rot="5400000">
              <a:off x="3219519" y="4009632"/>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53" name="Rounded Rectangle 352"/>
            <p:cNvSpPr/>
            <p:nvPr/>
          </p:nvSpPr>
          <p:spPr>
            <a:xfrm rot="5400000">
              <a:off x="3222305" y="4202094"/>
              <a:ext cx="150623"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54" name="Rounded Rectangle 353"/>
            <p:cNvSpPr/>
            <p:nvPr/>
          </p:nvSpPr>
          <p:spPr>
            <a:xfrm rot="5400000">
              <a:off x="3222305" y="4391765"/>
              <a:ext cx="150623"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55" name="Rounded Rectangle 354"/>
            <p:cNvSpPr/>
            <p:nvPr/>
          </p:nvSpPr>
          <p:spPr>
            <a:xfrm rot="5400000">
              <a:off x="3222305" y="4581436"/>
              <a:ext cx="150623"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56" name="Rounded Rectangle 355"/>
            <p:cNvSpPr/>
            <p:nvPr/>
          </p:nvSpPr>
          <p:spPr>
            <a:xfrm rot="5400000">
              <a:off x="3219519" y="4773894"/>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57" name="Rounded Rectangle 356"/>
            <p:cNvSpPr/>
            <p:nvPr/>
          </p:nvSpPr>
          <p:spPr>
            <a:xfrm rot="5400000">
              <a:off x="3222309" y="4966355"/>
              <a:ext cx="150619" cy="150558"/>
            </a:xfrm>
            <a:prstGeom prst="roundRect">
              <a:avLst/>
            </a:prstGeom>
            <a:solidFill>
              <a:srgbClr val="B2B2B2">
                <a:lumMod val="20000"/>
                <a:lumOff val="8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58" name="Rounded Rectangle 357"/>
            <p:cNvSpPr/>
            <p:nvPr/>
          </p:nvSpPr>
          <p:spPr>
            <a:xfrm rot="5400000">
              <a:off x="3222309" y="5156026"/>
              <a:ext cx="150619" cy="150558"/>
            </a:xfrm>
            <a:prstGeom prst="roundRect">
              <a:avLst/>
            </a:prstGeom>
            <a:solidFill>
              <a:srgbClr val="5F5F5F">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59" name="Rounded Rectangle 358"/>
            <p:cNvSpPr/>
            <p:nvPr/>
          </p:nvSpPr>
          <p:spPr>
            <a:xfrm rot="5400000">
              <a:off x="3219519" y="5348488"/>
              <a:ext cx="156200" cy="150558"/>
            </a:xfrm>
            <a:prstGeom prst="roundRect">
              <a:avLst/>
            </a:prstGeom>
            <a:solidFill>
              <a:srgbClr val="808080">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60" name="Rounded Rectangle 359"/>
            <p:cNvSpPr/>
            <p:nvPr/>
          </p:nvSpPr>
          <p:spPr>
            <a:xfrm rot="5400000">
              <a:off x="336644" y="2469954"/>
              <a:ext cx="150623" cy="156132"/>
            </a:xfrm>
            <a:prstGeom prst="roundRect">
              <a:avLst/>
            </a:prstGeom>
            <a:solidFill>
              <a:srgbClr val="4D4D4D">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61" name="Rounded Rectangle 360"/>
            <p:cNvSpPr/>
            <p:nvPr/>
          </p:nvSpPr>
          <p:spPr>
            <a:xfrm rot="5400000">
              <a:off x="336644" y="2659625"/>
              <a:ext cx="150623" cy="156132"/>
            </a:xfrm>
            <a:prstGeom prst="roundRect">
              <a:avLst/>
            </a:prstGeom>
            <a:solidFill>
              <a:srgbClr val="000000">
                <a:lumMod val="65000"/>
                <a:lumOff val="3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62" name="Rounded Rectangle 361"/>
            <p:cNvSpPr/>
            <p:nvPr/>
          </p:nvSpPr>
          <p:spPr>
            <a:xfrm rot="5400000">
              <a:off x="333858" y="2852083"/>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63" name="Rounded Rectangle 362"/>
            <p:cNvSpPr/>
            <p:nvPr/>
          </p:nvSpPr>
          <p:spPr>
            <a:xfrm rot="5400000">
              <a:off x="336648" y="3044544"/>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64" name="Rounded Rectangle 363"/>
            <p:cNvSpPr/>
            <p:nvPr/>
          </p:nvSpPr>
          <p:spPr>
            <a:xfrm rot="5400000">
              <a:off x="336648" y="3234215"/>
              <a:ext cx="150619" cy="156132"/>
            </a:xfrm>
            <a:prstGeom prst="roundRect">
              <a:avLst/>
            </a:prstGeom>
            <a:solidFill>
              <a:srgbClr val="C00000"/>
            </a:solidFill>
            <a:ln w="25400" cap="flat" cmpd="sng" algn="ctr">
              <a:solidFill>
                <a:srgbClr val="5F5F5F">
                  <a:lumMod val="40000"/>
                  <a:lumOff val="6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65" name="Rounded Rectangle 364"/>
            <p:cNvSpPr/>
            <p:nvPr/>
          </p:nvSpPr>
          <p:spPr>
            <a:xfrm rot="5400000">
              <a:off x="333858" y="3426677"/>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66" name="Rounded Rectangle 365"/>
            <p:cNvSpPr/>
            <p:nvPr/>
          </p:nvSpPr>
          <p:spPr>
            <a:xfrm rot="5400000">
              <a:off x="336644" y="3619138"/>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67" name="Rounded Rectangle 366"/>
            <p:cNvSpPr/>
            <p:nvPr/>
          </p:nvSpPr>
          <p:spPr>
            <a:xfrm rot="5400000">
              <a:off x="336644" y="3808809"/>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68" name="Rounded Rectangle 367"/>
            <p:cNvSpPr/>
            <p:nvPr/>
          </p:nvSpPr>
          <p:spPr>
            <a:xfrm rot="5400000">
              <a:off x="336644" y="3998480"/>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69" name="Rounded Rectangle 368"/>
            <p:cNvSpPr/>
            <p:nvPr/>
          </p:nvSpPr>
          <p:spPr>
            <a:xfrm rot="5400000">
              <a:off x="333858" y="4190938"/>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70" name="Rounded Rectangle 369"/>
            <p:cNvSpPr/>
            <p:nvPr/>
          </p:nvSpPr>
          <p:spPr>
            <a:xfrm rot="5400000">
              <a:off x="336648" y="4383399"/>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71" name="Rounded Rectangle 370"/>
            <p:cNvSpPr/>
            <p:nvPr/>
          </p:nvSpPr>
          <p:spPr>
            <a:xfrm rot="5400000">
              <a:off x="333858" y="4575860"/>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72" name="Rounded Rectangle 371"/>
            <p:cNvSpPr/>
            <p:nvPr/>
          </p:nvSpPr>
          <p:spPr>
            <a:xfrm rot="5400000">
              <a:off x="336644" y="4768322"/>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73" name="Rounded Rectangle 372"/>
            <p:cNvSpPr/>
            <p:nvPr/>
          </p:nvSpPr>
          <p:spPr>
            <a:xfrm rot="5400000">
              <a:off x="336644" y="4957993"/>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74" name="Rounded Rectangle 373"/>
            <p:cNvSpPr/>
            <p:nvPr/>
          </p:nvSpPr>
          <p:spPr>
            <a:xfrm rot="5400000">
              <a:off x="336644" y="5147664"/>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75" name="Rounded Rectangle 374"/>
            <p:cNvSpPr/>
            <p:nvPr/>
          </p:nvSpPr>
          <p:spPr>
            <a:xfrm rot="5400000">
              <a:off x="336644" y="5337335"/>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76" name="Rounded Rectangle 375"/>
            <p:cNvSpPr/>
            <p:nvPr/>
          </p:nvSpPr>
          <p:spPr>
            <a:xfrm rot="5400000">
              <a:off x="1111731" y="2469954"/>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77" name="Rounded Rectangle 376"/>
            <p:cNvSpPr/>
            <p:nvPr/>
          </p:nvSpPr>
          <p:spPr>
            <a:xfrm rot="5400000">
              <a:off x="1111731" y="2659625"/>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78" name="Rounded Rectangle 377"/>
            <p:cNvSpPr/>
            <p:nvPr/>
          </p:nvSpPr>
          <p:spPr>
            <a:xfrm rot="5400000">
              <a:off x="1111731" y="2849296"/>
              <a:ext cx="150623" cy="156132"/>
            </a:xfrm>
            <a:prstGeom prst="roundRect">
              <a:avLst/>
            </a:prstGeom>
            <a:solidFill>
              <a:srgbClr val="000000">
                <a:lumMod val="65000"/>
                <a:lumOff val="3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79" name="Rounded Rectangle 378"/>
            <p:cNvSpPr/>
            <p:nvPr/>
          </p:nvSpPr>
          <p:spPr>
            <a:xfrm rot="5400000">
              <a:off x="1108945" y="3041754"/>
              <a:ext cx="156200" cy="156132"/>
            </a:xfrm>
            <a:prstGeom prst="roundRect">
              <a:avLst/>
            </a:prstGeom>
            <a:solidFill>
              <a:srgbClr val="B2B2B2">
                <a:lumMod val="20000"/>
                <a:lumOff val="8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80" name="Rounded Rectangle 379"/>
            <p:cNvSpPr/>
            <p:nvPr/>
          </p:nvSpPr>
          <p:spPr>
            <a:xfrm rot="5400000">
              <a:off x="1111735" y="3234215"/>
              <a:ext cx="150619" cy="156132"/>
            </a:xfrm>
            <a:prstGeom prst="roundRect">
              <a:avLst/>
            </a:prstGeom>
            <a:solidFill>
              <a:srgbClr val="969696">
                <a:lumMod val="40000"/>
                <a:lumOff val="60000"/>
              </a:srgbClr>
            </a:solidFill>
            <a:ln w="25400" cap="flat" cmpd="sng" algn="ctr">
              <a:solidFill>
                <a:srgbClr val="5F5F5F">
                  <a:lumMod val="40000"/>
                  <a:lumOff val="6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81" name="Rounded Rectangle 380"/>
            <p:cNvSpPr/>
            <p:nvPr/>
          </p:nvSpPr>
          <p:spPr>
            <a:xfrm rot="5400000">
              <a:off x="1108945" y="3426677"/>
              <a:ext cx="156200" cy="156132"/>
            </a:xfrm>
            <a:prstGeom prst="roundRect">
              <a:avLst/>
            </a:prstGeom>
            <a:solidFill>
              <a:srgbClr val="4D4D4D">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82" name="Rounded Rectangle 381"/>
            <p:cNvSpPr/>
            <p:nvPr/>
          </p:nvSpPr>
          <p:spPr>
            <a:xfrm rot="5400000">
              <a:off x="1108945" y="3616348"/>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83" name="Rounded Rectangle 382"/>
            <p:cNvSpPr/>
            <p:nvPr/>
          </p:nvSpPr>
          <p:spPr>
            <a:xfrm rot="5400000">
              <a:off x="1111731" y="3808809"/>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84" name="Rounded Rectangle 383"/>
            <p:cNvSpPr/>
            <p:nvPr/>
          </p:nvSpPr>
          <p:spPr>
            <a:xfrm rot="5400000">
              <a:off x="1111731" y="3998480"/>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85" name="Rounded Rectangle 384"/>
            <p:cNvSpPr/>
            <p:nvPr/>
          </p:nvSpPr>
          <p:spPr>
            <a:xfrm rot="5400000">
              <a:off x="1111731" y="4188151"/>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86" name="Rounded Rectangle 385"/>
            <p:cNvSpPr/>
            <p:nvPr/>
          </p:nvSpPr>
          <p:spPr>
            <a:xfrm rot="5400000">
              <a:off x="1108945" y="4380609"/>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87" name="Rounded Rectangle 386"/>
            <p:cNvSpPr/>
            <p:nvPr/>
          </p:nvSpPr>
          <p:spPr>
            <a:xfrm rot="5400000">
              <a:off x="1111735" y="4573070"/>
              <a:ext cx="150619"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88" name="Rounded Rectangle 387"/>
            <p:cNvSpPr/>
            <p:nvPr/>
          </p:nvSpPr>
          <p:spPr>
            <a:xfrm rot="5400000">
              <a:off x="1108945" y="4765532"/>
              <a:ext cx="156200"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89" name="Rounded Rectangle 388"/>
            <p:cNvSpPr/>
            <p:nvPr/>
          </p:nvSpPr>
          <p:spPr>
            <a:xfrm rot="5400000">
              <a:off x="1111731" y="4957993"/>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90" name="Rounded Rectangle 389"/>
            <p:cNvSpPr/>
            <p:nvPr/>
          </p:nvSpPr>
          <p:spPr>
            <a:xfrm rot="5400000">
              <a:off x="1111731" y="5147664"/>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91" name="Rounded Rectangle 390"/>
            <p:cNvSpPr/>
            <p:nvPr/>
          </p:nvSpPr>
          <p:spPr>
            <a:xfrm rot="5400000">
              <a:off x="1111731" y="5337335"/>
              <a:ext cx="150623" cy="156132"/>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92" name="Rounded Rectangle 391"/>
            <p:cNvSpPr/>
            <p:nvPr/>
          </p:nvSpPr>
          <p:spPr>
            <a:xfrm rot="5400000">
              <a:off x="1870090" y="2475526"/>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93" name="Rounded Rectangle 392"/>
            <p:cNvSpPr/>
            <p:nvPr/>
          </p:nvSpPr>
          <p:spPr>
            <a:xfrm rot="5400000">
              <a:off x="1872880" y="2667987"/>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94" name="Rounded Rectangle 393"/>
            <p:cNvSpPr/>
            <p:nvPr/>
          </p:nvSpPr>
          <p:spPr>
            <a:xfrm rot="5400000">
              <a:off x="1872880" y="2857658"/>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95" name="Rounded Rectangle 394"/>
            <p:cNvSpPr/>
            <p:nvPr/>
          </p:nvSpPr>
          <p:spPr>
            <a:xfrm rot="5400000">
              <a:off x="1872880" y="3047330"/>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96" name="Rounded Rectangle 395"/>
            <p:cNvSpPr/>
            <p:nvPr/>
          </p:nvSpPr>
          <p:spPr>
            <a:xfrm rot="5400000">
              <a:off x="1870090" y="3239791"/>
              <a:ext cx="156200" cy="150558"/>
            </a:xfrm>
            <a:prstGeom prst="roundRect">
              <a:avLst/>
            </a:prstGeom>
            <a:solidFill>
              <a:srgbClr val="C00000"/>
            </a:solidFill>
            <a:ln w="25400" cap="flat" cmpd="sng" algn="ctr">
              <a:solidFill>
                <a:srgbClr val="5F5F5F">
                  <a:lumMod val="40000"/>
                  <a:lumOff val="6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97" name="Rounded Rectangle 396"/>
            <p:cNvSpPr/>
            <p:nvPr/>
          </p:nvSpPr>
          <p:spPr>
            <a:xfrm rot="5400000">
              <a:off x="1872877" y="3432252"/>
              <a:ext cx="150623"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98" name="Rounded Rectangle 397"/>
            <p:cNvSpPr/>
            <p:nvPr/>
          </p:nvSpPr>
          <p:spPr>
            <a:xfrm rot="5400000">
              <a:off x="1872877" y="3621923"/>
              <a:ext cx="150623" cy="150558"/>
            </a:xfrm>
            <a:prstGeom prst="roundRect">
              <a:avLst/>
            </a:prstGeom>
            <a:solidFill>
              <a:srgbClr val="808080">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399" name="Rounded Rectangle 398"/>
            <p:cNvSpPr/>
            <p:nvPr/>
          </p:nvSpPr>
          <p:spPr>
            <a:xfrm rot="5400000">
              <a:off x="1870090" y="3814381"/>
              <a:ext cx="156200" cy="150558"/>
            </a:xfrm>
            <a:prstGeom prst="roundRect">
              <a:avLst/>
            </a:prstGeom>
            <a:solidFill>
              <a:srgbClr val="000000">
                <a:lumMod val="50000"/>
                <a:lumOff val="5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00" name="Rounded Rectangle 399"/>
            <p:cNvSpPr/>
            <p:nvPr/>
          </p:nvSpPr>
          <p:spPr>
            <a:xfrm rot="5400000">
              <a:off x="1872880" y="4006842"/>
              <a:ext cx="150619" cy="150558"/>
            </a:xfrm>
            <a:prstGeom prst="roundRect">
              <a:avLst/>
            </a:prstGeom>
            <a:solidFill>
              <a:srgbClr val="000000">
                <a:lumMod val="65000"/>
                <a:lumOff val="3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01" name="Rounded Rectangle 400"/>
            <p:cNvSpPr/>
            <p:nvPr/>
          </p:nvSpPr>
          <p:spPr>
            <a:xfrm rot="5400000">
              <a:off x="1872880" y="4196513"/>
              <a:ext cx="150619" cy="150558"/>
            </a:xfrm>
            <a:prstGeom prst="roundRect">
              <a:avLst/>
            </a:prstGeom>
            <a:solidFill>
              <a:srgbClr val="4D4D4D">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02" name="Rounded Rectangle 401"/>
            <p:cNvSpPr/>
            <p:nvPr/>
          </p:nvSpPr>
          <p:spPr>
            <a:xfrm rot="5400000">
              <a:off x="1872880" y="4386185"/>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03" name="Rounded Rectangle 402"/>
            <p:cNvSpPr/>
            <p:nvPr/>
          </p:nvSpPr>
          <p:spPr>
            <a:xfrm rot="5400000">
              <a:off x="1870090" y="4578646"/>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04" name="Rounded Rectangle 403"/>
            <p:cNvSpPr/>
            <p:nvPr/>
          </p:nvSpPr>
          <p:spPr>
            <a:xfrm rot="5400000">
              <a:off x="1872877" y="4771107"/>
              <a:ext cx="150623"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05" name="Rounded Rectangle 404"/>
            <p:cNvSpPr/>
            <p:nvPr/>
          </p:nvSpPr>
          <p:spPr>
            <a:xfrm rot="5400000">
              <a:off x="1870090" y="4963565"/>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06" name="Rounded Rectangle 405"/>
            <p:cNvSpPr/>
            <p:nvPr/>
          </p:nvSpPr>
          <p:spPr>
            <a:xfrm rot="5400000">
              <a:off x="1870090" y="5153236"/>
              <a:ext cx="156200"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07" name="Rounded Rectangle 406"/>
            <p:cNvSpPr/>
            <p:nvPr/>
          </p:nvSpPr>
          <p:spPr>
            <a:xfrm rot="5400000">
              <a:off x="1872880" y="5345697"/>
              <a:ext cx="150619" cy="150558"/>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08" name="Rounded Rectangle 407"/>
            <p:cNvSpPr/>
            <p:nvPr/>
          </p:nvSpPr>
          <p:spPr>
            <a:xfrm rot="5400000">
              <a:off x="2636811" y="2478320"/>
              <a:ext cx="150619"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09" name="Rounded Rectangle 408"/>
            <p:cNvSpPr/>
            <p:nvPr/>
          </p:nvSpPr>
          <p:spPr>
            <a:xfrm rot="5400000">
              <a:off x="2634021" y="2670781"/>
              <a:ext cx="156200"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10" name="Rounded Rectangle 409"/>
            <p:cNvSpPr/>
            <p:nvPr/>
          </p:nvSpPr>
          <p:spPr>
            <a:xfrm rot="5400000">
              <a:off x="2636808" y="2863242"/>
              <a:ext cx="150623"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11" name="Rounded Rectangle 410"/>
            <p:cNvSpPr/>
            <p:nvPr/>
          </p:nvSpPr>
          <p:spPr>
            <a:xfrm rot="5400000">
              <a:off x="2636808" y="3052913"/>
              <a:ext cx="150623"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12" name="Rounded Rectangle 411"/>
            <p:cNvSpPr/>
            <p:nvPr/>
          </p:nvSpPr>
          <p:spPr>
            <a:xfrm rot="5400000">
              <a:off x="2636808" y="3242584"/>
              <a:ext cx="150623" cy="150554"/>
            </a:xfrm>
            <a:prstGeom prst="roundRect">
              <a:avLst/>
            </a:prstGeom>
            <a:solidFill>
              <a:srgbClr val="C00000"/>
            </a:solidFill>
            <a:ln w="25400" cap="flat" cmpd="sng" algn="ctr">
              <a:solidFill>
                <a:srgbClr val="5F5F5F">
                  <a:lumMod val="40000"/>
                  <a:lumOff val="6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13" name="Rounded Rectangle 412"/>
            <p:cNvSpPr/>
            <p:nvPr/>
          </p:nvSpPr>
          <p:spPr>
            <a:xfrm rot="5400000">
              <a:off x="2634021" y="3435042"/>
              <a:ext cx="156200"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14" name="Rounded Rectangle 413"/>
            <p:cNvSpPr/>
            <p:nvPr/>
          </p:nvSpPr>
          <p:spPr>
            <a:xfrm rot="5400000">
              <a:off x="2636811" y="3627504"/>
              <a:ext cx="150619"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15" name="Rounded Rectangle 414"/>
            <p:cNvSpPr/>
            <p:nvPr/>
          </p:nvSpPr>
          <p:spPr>
            <a:xfrm rot="5400000">
              <a:off x="2636811" y="3817175"/>
              <a:ext cx="150619"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16" name="Rounded Rectangle 415"/>
            <p:cNvSpPr/>
            <p:nvPr/>
          </p:nvSpPr>
          <p:spPr>
            <a:xfrm rot="5400000">
              <a:off x="2634021" y="4009636"/>
              <a:ext cx="156200"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17" name="Rounded Rectangle 416"/>
            <p:cNvSpPr/>
            <p:nvPr/>
          </p:nvSpPr>
          <p:spPr>
            <a:xfrm rot="5400000">
              <a:off x="2636808" y="4202097"/>
              <a:ext cx="150623"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18" name="Rounded Rectangle 417"/>
            <p:cNvSpPr/>
            <p:nvPr/>
          </p:nvSpPr>
          <p:spPr>
            <a:xfrm rot="5400000">
              <a:off x="2636808" y="4391768"/>
              <a:ext cx="150623" cy="150554"/>
            </a:xfrm>
            <a:prstGeom prst="roundRect">
              <a:avLst/>
            </a:prstGeom>
            <a:solidFill>
              <a:srgbClr val="000000">
                <a:lumMod val="65000"/>
                <a:lumOff val="35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19" name="Rounded Rectangle 418"/>
            <p:cNvSpPr/>
            <p:nvPr/>
          </p:nvSpPr>
          <p:spPr>
            <a:xfrm rot="5400000">
              <a:off x="2636808" y="4581440"/>
              <a:ext cx="150623" cy="150554"/>
            </a:xfrm>
            <a:prstGeom prst="roundRect">
              <a:avLst/>
            </a:prstGeom>
            <a:solidFill>
              <a:srgbClr val="808080">
                <a:lumMod val="40000"/>
                <a:lumOff val="6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20" name="Rounded Rectangle 419"/>
            <p:cNvSpPr/>
            <p:nvPr/>
          </p:nvSpPr>
          <p:spPr>
            <a:xfrm rot="5400000">
              <a:off x="2634021" y="4773897"/>
              <a:ext cx="156200" cy="150554"/>
            </a:xfrm>
            <a:prstGeom prst="roundRect">
              <a:avLst/>
            </a:prstGeom>
            <a:solidFill>
              <a:srgbClr val="DDDDDD"/>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21" name="Rounded Rectangle 420"/>
            <p:cNvSpPr/>
            <p:nvPr/>
          </p:nvSpPr>
          <p:spPr>
            <a:xfrm rot="5400000">
              <a:off x="2636811" y="4966359"/>
              <a:ext cx="150619" cy="150554"/>
            </a:xfrm>
            <a:prstGeom prst="roundRect">
              <a:avLst/>
            </a:prstGeom>
            <a:solidFill>
              <a:srgbClr val="4D4D4D">
                <a:lumMod val="60000"/>
                <a:lumOff val="40000"/>
              </a:srgbClr>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22" name="Rounded Rectangle 421"/>
            <p:cNvSpPr/>
            <p:nvPr/>
          </p:nvSpPr>
          <p:spPr>
            <a:xfrm rot="5400000">
              <a:off x="2636811" y="5156030"/>
              <a:ext cx="150619"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sp>
          <p:nvSpPr>
            <p:cNvPr id="423" name="Rounded Rectangle 422"/>
            <p:cNvSpPr/>
            <p:nvPr/>
          </p:nvSpPr>
          <p:spPr>
            <a:xfrm rot="5400000">
              <a:off x="2634021" y="5348491"/>
              <a:ext cx="156200" cy="150554"/>
            </a:xfrm>
            <a:prstGeom prst="roundRect">
              <a:avLst/>
            </a:prstGeom>
            <a:solidFill>
              <a:srgbClr val="C00000"/>
            </a:solidFill>
            <a:ln w="25400" cap="flat" cmpd="sng" algn="ctr">
              <a:solidFill>
                <a:srgbClr val="DDDDDD">
                  <a:shade val="50000"/>
                </a:srgbClr>
              </a:solidFill>
              <a:prstDash val="solid"/>
            </a:ln>
            <a:effectLst/>
          </p:spPr>
          <p:txBody>
            <a:bodyPr anchor="ctr"/>
            <a:lstStyle/>
            <a:p>
              <a:pPr algn="ctr" eaLnBrk="1" fontAlgn="auto" hangingPunct="1">
                <a:spcBef>
                  <a:spcPts val="0"/>
                </a:spcBef>
                <a:spcAft>
                  <a:spcPts val="0"/>
                </a:spcAft>
                <a:defRPr/>
              </a:pPr>
              <a:endParaRPr lang="en-US" sz="1800" kern="0" dirty="0">
                <a:solidFill>
                  <a:prstClr val="white"/>
                </a:solidFill>
                <a:latin typeface="Calibri"/>
                <a:ea typeface="ＭＳ Ｐゴシック" charset="-128"/>
              </a:endParaRPr>
            </a:p>
          </p:txBody>
        </p:sp>
        <p:graphicFrame>
          <p:nvGraphicFramePr>
            <p:cNvPr id="218485" name="Object 5"/>
            <p:cNvGraphicFramePr>
              <a:graphicFrameLocks noChangeAspect="1"/>
            </p:cNvGraphicFramePr>
            <p:nvPr/>
          </p:nvGraphicFramePr>
          <p:xfrm>
            <a:off x="1525588" y="3680844"/>
            <a:ext cx="466725" cy="623888"/>
          </p:xfrm>
          <a:graphic>
            <a:graphicData uri="http://schemas.openxmlformats.org/presentationml/2006/ole">
              <mc:AlternateContent xmlns:mc="http://schemas.openxmlformats.org/markup-compatibility/2006">
                <mc:Choice xmlns:v="urn:schemas-microsoft-com:vml" Requires="v">
                  <p:oleObj spid="_x0000_s218562" name="Equation" r:id="rId15" imgW="152268" imgH="203024" progId="Equation.3">
                    <p:embed/>
                  </p:oleObj>
                </mc:Choice>
                <mc:Fallback>
                  <p:oleObj name="Equation" r:id="rId15" imgW="152268" imgH="203024" progId="Equation.3">
                    <p:embed/>
                    <p:pic>
                      <p:nvPicPr>
                        <p:cNvPr id="0" name="Object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5588" y="3680844"/>
                          <a:ext cx="466725" cy="623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8486" name="TextBox 1823"/>
            <p:cNvSpPr txBox="1">
              <a:spLocks noChangeArrowheads="1"/>
            </p:cNvSpPr>
            <p:nvPr/>
          </p:nvSpPr>
          <p:spPr bwMode="auto">
            <a:xfrm>
              <a:off x="3528059" y="3576802"/>
              <a:ext cx="1588959" cy="2595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eaLnBrk="1" hangingPunct="1"/>
              <a:r>
                <a:rPr lang="en-US" sz="4200" b="1">
                  <a:solidFill>
                    <a:srgbClr val="000000"/>
                  </a:solidFill>
                  <a:latin typeface="Calibri" pitchFamily="34" charset="0"/>
                </a:rPr>
                <a:t>=</a:t>
              </a:r>
            </a:p>
          </p:txBody>
        </p:sp>
      </p:gr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1" descr="crosst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475" y="752475"/>
            <a:ext cx="763905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TextBox 2"/>
          <p:cNvSpPr txBox="1">
            <a:spLocks noChangeArrowheads="1"/>
          </p:cNvSpPr>
          <p:nvPr/>
        </p:nvSpPr>
        <p:spPr bwMode="auto">
          <a:xfrm>
            <a:off x="3733800" y="6324600"/>
            <a:ext cx="556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a:solidFill>
                  <a:srgbClr val="DDDDDD"/>
                </a:solidFill>
              </a:rPr>
              <a:t>Third Bounce (First bounce not shown)</a:t>
            </a:r>
          </a:p>
        </p:txBody>
      </p:sp>
      <p:sp>
        <p:nvSpPr>
          <p:cNvPr id="4" name="TextBox 2"/>
          <p:cNvSpPr txBox="1">
            <a:spLocks noChangeArrowheads="1"/>
          </p:cNvSpPr>
          <p:nvPr/>
        </p:nvSpPr>
        <p:spPr bwMode="auto">
          <a:xfrm>
            <a:off x="2057400" y="5638800"/>
            <a:ext cx="5562600" cy="461963"/>
          </a:xfrm>
          <a:prstGeom prst="rect">
            <a:avLst/>
          </a:prstGeom>
          <a:noFill/>
          <a:ln w="9525">
            <a:noFill/>
            <a:miter lim="800000"/>
            <a:headEnd/>
            <a:tailEnd/>
          </a:ln>
        </p:spPr>
        <p:txBody>
          <a:bodyPr>
            <a:spAutoFit/>
          </a:bodyPr>
          <a:lstStyle/>
          <a:p>
            <a:pPr>
              <a:defRPr/>
            </a:pPr>
            <a:r>
              <a:rPr lang="en-US" dirty="0">
                <a:solidFill>
                  <a:srgbClr val="000000">
                    <a:lumMod val="50000"/>
                    <a:lumOff val="50000"/>
                  </a:srgbClr>
                </a:solidFill>
                <a:ea typeface="ＭＳ Ｐゴシック" charset="-128"/>
              </a:rPr>
              <a:t>Space, 640 pixels</a:t>
            </a:r>
          </a:p>
        </p:txBody>
      </p:sp>
      <p:sp>
        <p:nvSpPr>
          <p:cNvPr id="5" name="TextBox 2"/>
          <p:cNvSpPr txBox="1">
            <a:spLocks noChangeArrowheads="1"/>
          </p:cNvSpPr>
          <p:nvPr/>
        </p:nvSpPr>
        <p:spPr bwMode="auto">
          <a:xfrm rot="16200000">
            <a:off x="-721518" y="3388518"/>
            <a:ext cx="3581400" cy="461963"/>
          </a:xfrm>
          <a:prstGeom prst="rect">
            <a:avLst/>
          </a:prstGeom>
          <a:noFill/>
          <a:ln w="9525">
            <a:noFill/>
            <a:miter lim="800000"/>
            <a:headEnd/>
            <a:tailEnd/>
          </a:ln>
        </p:spPr>
        <p:txBody>
          <a:bodyPr>
            <a:spAutoFit/>
          </a:bodyPr>
          <a:lstStyle/>
          <a:p>
            <a:pPr>
              <a:defRPr/>
            </a:pPr>
            <a:r>
              <a:rPr lang="en-US" dirty="0">
                <a:solidFill>
                  <a:srgbClr val="000000">
                    <a:lumMod val="50000"/>
                    <a:lumOff val="50000"/>
                  </a:srgbClr>
                </a:solidFill>
                <a:ea typeface="ＭＳ Ｐゴシック" charset="-128"/>
              </a:rPr>
              <a:t>Time, ~2ns each row</a:t>
            </a:r>
          </a:p>
        </p:txBody>
      </p:sp>
      <p:cxnSp>
        <p:nvCxnSpPr>
          <p:cNvPr id="7" name="Straight Arrow Connector 6"/>
          <p:cNvCxnSpPr/>
          <p:nvPr/>
        </p:nvCxnSpPr>
        <p:spPr bwMode="auto">
          <a:xfrm rot="5400000" flipH="1" flipV="1">
            <a:off x="571501" y="1790700"/>
            <a:ext cx="990600" cy="3175"/>
          </a:xfrm>
          <a:prstGeom prst="straightConnector1">
            <a:avLst/>
          </a:prstGeom>
          <a:solidFill>
            <a:schemeClr val="accent1"/>
          </a:solidFill>
          <a:ln w="9525" cap="flat" cmpd="sng" algn="ctr">
            <a:solidFill>
              <a:schemeClr val="bg1">
                <a:lumMod val="65000"/>
                <a:lumOff val="35000"/>
              </a:schemeClr>
            </a:solidFill>
            <a:prstDash val="solid"/>
            <a:round/>
            <a:headEnd type="none" w="med" len="med"/>
            <a:tailEnd type="arrow"/>
          </a:ln>
          <a:effectLst/>
        </p:spPr>
      </p:cxnSp>
      <p:cxnSp>
        <p:nvCxnSpPr>
          <p:cNvPr id="8" name="Straight Arrow Connector 7"/>
          <p:cNvCxnSpPr/>
          <p:nvPr/>
        </p:nvCxnSpPr>
        <p:spPr bwMode="auto">
          <a:xfrm>
            <a:off x="4953000" y="5943600"/>
            <a:ext cx="1524000" cy="1588"/>
          </a:xfrm>
          <a:prstGeom prst="straightConnector1">
            <a:avLst/>
          </a:prstGeom>
          <a:solidFill>
            <a:schemeClr val="accent1"/>
          </a:solidFill>
          <a:ln w="9525" cap="flat" cmpd="sng" algn="ctr">
            <a:solidFill>
              <a:schemeClr val="bg1">
                <a:lumMod val="65000"/>
                <a:lumOff val="35000"/>
              </a:schemeClr>
            </a:solidFill>
            <a:prstDash val="solid"/>
            <a:round/>
            <a:headEnd type="none" w="med" len="med"/>
            <a:tailEnd type="arrow"/>
          </a:ln>
          <a:effectLst/>
        </p:spPr>
      </p:cxnSp>
      <p:cxnSp>
        <p:nvCxnSpPr>
          <p:cNvPr id="204808" name="Straight Connector 12"/>
          <p:cNvCxnSpPr>
            <a:cxnSpLocks noChangeShapeType="1"/>
          </p:cNvCxnSpPr>
          <p:nvPr/>
        </p:nvCxnSpPr>
        <p:spPr bwMode="auto">
          <a:xfrm rot="5400000">
            <a:off x="3505200" y="3352800"/>
            <a:ext cx="4724400" cy="0"/>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sp>
        <p:nvSpPr>
          <p:cNvPr id="204809" name="TextBox 2"/>
          <p:cNvSpPr txBox="1">
            <a:spLocks noChangeArrowheads="1"/>
          </p:cNvSpPr>
          <p:nvPr/>
        </p:nvSpPr>
        <p:spPr bwMode="auto">
          <a:xfrm>
            <a:off x="3733800" y="228600"/>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a:solidFill>
                  <a:srgbClr val="FFC000"/>
                </a:solidFill>
              </a:rPr>
              <a:t>Time Image of a single point</a:t>
            </a:r>
          </a:p>
        </p:txBody>
      </p:sp>
    </p:spTree>
    <p:extLst>
      <p:ext uri="{BB962C8B-B14F-4D97-AF65-F5344CB8AC3E}">
        <p14:creationId xmlns:p14="http://schemas.microsoft.com/office/powerpoint/2010/main" val="715341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38658" name="Picture 2"/>
          <p:cNvPicPr>
            <a:picLocks noChangeAspect="1" noChangeArrowheads="1"/>
          </p:cNvPicPr>
          <p:nvPr/>
        </p:nvPicPr>
        <p:blipFill>
          <a:blip r:embed="rId3"/>
          <a:srcRect/>
          <a:stretch>
            <a:fillRect/>
          </a:stretch>
        </p:blipFill>
        <p:spPr bwMode="auto">
          <a:xfrm>
            <a:off x="5257800" y="1828800"/>
            <a:ext cx="3771900" cy="2805113"/>
          </a:xfrm>
          <a:prstGeom prst="rect">
            <a:avLst/>
          </a:prstGeom>
          <a:noFill/>
          <a:ln w="9525">
            <a:solidFill>
              <a:schemeClr val="bg1">
                <a:lumMod val="85000"/>
              </a:schemeClr>
            </a:solidFill>
            <a:miter lim="800000"/>
            <a:headEnd/>
            <a:tailEnd/>
          </a:ln>
        </p:spPr>
      </p:pic>
      <p:pic>
        <p:nvPicPr>
          <p:cNvPr id="2088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05000"/>
            <a:ext cx="4529138"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829175"/>
            <a:ext cx="62484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1" name="TextBox 4"/>
          <p:cNvSpPr txBox="1">
            <a:spLocks noChangeArrowheads="1"/>
          </p:cNvSpPr>
          <p:nvPr/>
        </p:nvSpPr>
        <p:spPr bwMode="auto">
          <a:xfrm>
            <a:off x="381000" y="1371600"/>
            <a:ext cx="2819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a:solidFill>
                  <a:srgbClr val="C00000"/>
                </a:solidFill>
              </a:rPr>
              <a:t>Steady State 4D</a:t>
            </a:r>
          </a:p>
        </p:txBody>
      </p:sp>
      <p:sp>
        <p:nvSpPr>
          <p:cNvPr id="208902" name="TextBox 5"/>
          <p:cNvSpPr txBox="1">
            <a:spLocks noChangeArrowheads="1"/>
          </p:cNvSpPr>
          <p:nvPr/>
        </p:nvSpPr>
        <p:spPr bwMode="auto">
          <a:xfrm>
            <a:off x="381000" y="4295775"/>
            <a:ext cx="3810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a:solidFill>
                  <a:srgbClr val="C00000"/>
                </a:solidFill>
              </a:rPr>
              <a:t>Impulse Response, 5D</a:t>
            </a:r>
          </a:p>
        </p:txBody>
      </p:sp>
      <p:pic>
        <p:nvPicPr>
          <p:cNvPr id="20890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048000"/>
            <a:ext cx="20907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39693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jack">
  <a:themeElements>
    <a:clrScheme name="2_jac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ja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jac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jac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jac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jac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jac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jac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jac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8_ilampsThu6pm">
  <a:themeElements>
    <a:clrScheme name="">
      <a:dk1>
        <a:srgbClr val="5F5F5F"/>
      </a:dk1>
      <a:lt1>
        <a:srgbClr val="DDDDDD"/>
      </a:lt1>
      <a:dk2>
        <a:srgbClr val="000000"/>
      </a:dk2>
      <a:lt2>
        <a:srgbClr val="DDDDDD"/>
      </a:lt2>
      <a:accent1>
        <a:srgbClr val="00CC99"/>
      </a:accent1>
      <a:accent2>
        <a:srgbClr val="3333CC"/>
      </a:accent2>
      <a:accent3>
        <a:srgbClr val="AAAAAA"/>
      </a:accent3>
      <a:accent4>
        <a:srgbClr val="BDBDBD"/>
      </a:accent4>
      <a:accent5>
        <a:srgbClr val="AAE2CA"/>
      </a:accent5>
      <a:accent6>
        <a:srgbClr val="2D2DB9"/>
      </a:accent6>
      <a:hlink>
        <a:srgbClr val="CCCCFF"/>
      </a:hlink>
      <a:folHlink>
        <a:srgbClr val="B2B2B2"/>
      </a:folHlink>
    </a:clrScheme>
    <a:fontScheme name="ilampsThu6p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ilampsThu6p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lampsThu6p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lampsThu6p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lampsThu6p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lampsThu6p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lampsThu6p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lampsThu6p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7_ilampsThu6pm">
  <a:themeElements>
    <a:clrScheme name="">
      <a:dk1>
        <a:srgbClr val="5F5F5F"/>
      </a:dk1>
      <a:lt1>
        <a:srgbClr val="DDDDDD"/>
      </a:lt1>
      <a:dk2>
        <a:srgbClr val="000000"/>
      </a:dk2>
      <a:lt2>
        <a:srgbClr val="DDDDDD"/>
      </a:lt2>
      <a:accent1>
        <a:srgbClr val="00CC99"/>
      </a:accent1>
      <a:accent2>
        <a:srgbClr val="3333CC"/>
      </a:accent2>
      <a:accent3>
        <a:srgbClr val="AAAAAA"/>
      </a:accent3>
      <a:accent4>
        <a:srgbClr val="BDBDBD"/>
      </a:accent4>
      <a:accent5>
        <a:srgbClr val="AAE2CA"/>
      </a:accent5>
      <a:accent6>
        <a:srgbClr val="2D2DB9"/>
      </a:accent6>
      <a:hlink>
        <a:srgbClr val="CCCCFF"/>
      </a:hlink>
      <a:folHlink>
        <a:srgbClr val="B2B2B2"/>
      </a:folHlink>
    </a:clrScheme>
    <a:fontScheme name="ilampsThu6p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ilampsThu6p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lampsThu6p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lampsThu6p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lampsThu6p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lampsThu6p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lampsThu6p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lampsThu6p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jack">
  <a:themeElements>
    <a:clrScheme name="2_jac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ja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jac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jac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jac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jac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jac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jac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jac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Gray Theme">
  <a:themeElements>
    <a:clrScheme name="Custom 1">
      <a:dk1>
        <a:srgbClr val="FFFFFF"/>
      </a:dk1>
      <a:lt1>
        <a:srgbClr val="000000"/>
      </a:lt1>
      <a:dk2>
        <a:srgbClr val="FFFFFF"/>
      </a:dk2>
      <a:lt2>
        <a:srgbClr val="000000"/>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9_ilampsThu6pm">
  <a:themeElements>
    <a:clrScheme name="">
      <a:dk1>
        <a:srgbClr val="5F5F5F"/>
      </a:dk1>
      <a:lt1>
        <a:srgbClr val="DDDDDD"/>
      </a:lt1>
      <a:dk2>
        <a:srgbClr val="000000"/>
      </a:dk2>
      <a:lt2>
        <a:srgbClr val="DDDDDD"/>
      </a:lt2>
      <a:accent1>
        <a:srgbClr val="00CC99"/>
      </a:accent1>
      <a:accent2>
        <a:srgbClr val="3333CC"/>
      </a:accent2>
      <a:accent3>
        <a:srgbClr val="AAAAAA"/>
      </a:accent3>
      <a:accent4>
        <a:srgbClr val="BDBDBD"/>
      </a:accent4>
      <a:accent5>
        <a:srgbClr val="AAE2CA"/>
      </a:accent5>
      <a:accent6>
        <a:srgbClr val="2D2DB9"/>
      </a:accent6>
      <a:hlink>
        <a:srgbClr val="CCCCFF"/>
      </a:hlink>
      <a:folHlink>
        <a:srgbClr val="B2B2B2"/>
      </a:folHlink>
    </a:clrScheme>
    <a:fontScheme name="ilampsThu6p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ilampsThu6p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lampsThu6p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lampsThu6p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lampsThu6p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lampsThu6p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lampsThu6p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lampsThu6p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Gray Theme">
  <a:themeElements>
    <a:clrScheme name="Custom 1">
      <a:dk1>
        <a:srgbClr val="FFFFFF"/>
      </a:dk1>
      <a:lt1>
        <a:srgbClr val="000000"/>
      </a:lt1>
      <a:dk2>
        <a:srgbClr val="FFFFFF"/>
      </a:dk2>
      <a:lt2>
        <a:srgbClr val="000000"/>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
    <a:dk1>
      <a:srgbClr val="5F5F5F"/>
    </a:dk1>
    <a:lt1>
      <a:srgbClr val="DDDDDD"/>
    </a:lt1>
    <a:dk2>
      <a:srgbClr val="000000"/>
    </a:dk2>
    <a:lt2>
      <a:srgbClr val="DDDDDD"/>
    </a:lt2>
    <a:accent1>
      <a:srgbClr val="00CC99"/>
    </a:accent1>
    <a:accent2>
      <a:srgbClr val="3333CC"/>
    </a:accent2>
    <a:accent3>
      <a:srgbClr val="AAAAAA"/>
    </a:accent3>
    <a:accent4>
      <a:srgbClr val="BDBDBD"/>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C:\Documents and Settings\ramesh\Application Data\Microsoft\Templates\ilampsThu6pm.pot</Template>
  <TotalTime>30234</TotalTime>
  <Words>5482</Words>
  <Application>Microsoft Office PowerPoint</Application>
  <PresentationFormat>On-screen Show (4:3)</PresentationFormat>
  <Paragraphs>870</Paragraphs>
  <Slides>79</Slides>
  <Notes>62</Notes>
  <HiddenSlides>2</HiddenSlides>
  <MMClips>4</MMClips>
  <ScaleCrop>false</ScaleCrop>
  <HeadingPairs>
    <vt:vector size="8" baseType="variant">
      <vt:variant>
        <vt:lpstr>Fonts Used</vt:lpstr>
      </vt:variant>
      <vt:variant>
        <vt:i4>18</vt:i4>
      </vt:variant>
      <vt:variant>
        <vt:lpstr>Theme</vt:lpstr>
      </vt:variant>
      <vt:variant>
        <vt:i4>20</vt:i4>
      </vt:variant>
      <vt:variant>
        <vt:lpstr>Embedded OLE Servers</vt:lpstr>
      </vt:variant>
      <vt:variant>
        <vt:i4>1</vt:i4>
      </vt:variant>
      <vt:variant>
        <vt:lpstr>Slide Titles</vt:lpstr>
      </vt:variant>
      <vt:variant>
        <vt:i4>79</vt:i4>
      </vt:variant>
    </vt:vector>
  </HeadingPairs>
  <TitlesOfParts>
    <vt:vector size="118" baseType="lpstr">
      <vt:lpstr>Arial Unicode MS</vt:lpstr>
      <vt:lpstr>ＭＳ Ｐゴシック</vt:lpstr>
      <vt:lpstr>Arial</vt:lpstr>
      <vt:lpstr>Times New Roman</vt:lpstr>
      <vt:lpstr>Arial Black</vt:lpstr>
      <vt:lpstr>Calibri</vt:lpstr>
      <vt:lpstr>A</vt:lpstr>
      <vt:lpstr>Verdana</vt:lpstr>
      <vt:lpstr>Arial Narrow</vt:lpstr>
      <vt:lpstr>Helvetica</vt:lpstr>
      <vt:lpstr>Berlin Sans FB</vt:lpstr>
      <vt:lpstr>MS Mincho</vt:lpstr>
      <vt:lpstr>Wingdings</vt:lpstr>
      <vt:lpstr>Gill Sans</vt:lpstr>
      <vt:lpstr>Tahoma</vt:lpstr>
      <vt:lpstr>Courier New</vt:lpstr>
      <vt:lpstr>Mistral</vt:lpstr>
      <vt:lpstr>Arial Bold</vt:lpstr>
      <vt:lpstr>Blank Presentation</vt:lpstr>
      <vt:lpstr>2_Blank Presentation</vt:lpstr>
      <vt:lpstr>3_Blank Presentation</vt:lpstr>
      <vt:lpstr>4_Blank Presentation</vt:lpstr>
      <vt:lpstr>5_Office Theme</vt:lpstr>
      <vt:lpstr>2_Gray Theme</vt:lpstr>
      <vt:lpstr>29_ilampsThu6pm</vt:lpstr>
      <vt:lpstr>3_Gray Theme</vt:lpstr>
      <vt:lpstr>10_Office Theme</vt:lpstr>
      <vt:lpstr>9_Office Theme</vt:lpstr>
      <vt:lpstr>5_Blank Presentation</vt:lpstr>
      <vt:lpstr>5_jack</vt:lpstr>
      <vt:lpstr>1_Blank Presentation</vt:lpstr>
      <vt:lpstr>8_Default Design</vt:lpstr>
      <vt:lpstr>1_Office Theme</vt:lpstr>
      <vt:lpstr>28_ilampsThu6pm</vt:lpstr>
      <vt:lpstr>6_Office Theme</vt:lpstr>
      <vt:lpstr>27_ilampsThu6pm</vt:lpstr>
      <vt:lpstr>6_Blank Presentation</vt:lpstr>
      <vt:lpstr>4_jack</vt:lpstr>
      <vt:lpstr>Equation</vt:lpstr>
      <vt:lpstr>PowerPoint Presentation</vt:lpstr>
      <vt:lpstr>PowerPoint Presentation</vt:lpstr>
      <vt:lpstr>PowerPoint Presentation</vt:lpstr>
      <vt:lpstr>PowerPoint Presentation</vt:lpstr>
      <vt:lpstr>PowerPoint Presentation</vt:lpstr>
      <vt:lpstr>Femto-Photography (Transient Imaging)</vt:lpstr>
      <vt:lpstr>Time-Image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Femto Photography Time Resolved Multi-path Imaging</vt:lpstr>
      <vt:lpstr>PowerPoint Presentation</vt:lpstr>
      <vt:lpstr>PowerPoint Presentation</vt:lpstr>
      <vt:lpstr>PowerPoint Presentation</vt:lpstr>
      <vt:lpstr>PowerPoint Presentation</vt:lpstr>
      <vt:lpstr>Medical Diagnostic Devices</vt:lpstr>
      <vt:lpstr>PowerPoint Presentation</vt:lpstr>
      <vt:lpstr>PowerPoint Presentation</vt:lpstr>
      <vt:lpstr>Reading Charts</vt:lpstr>
      <vt:lpstr>PowerPoint Presentation</vt:lpstr>
      <vt:lpstr>PowerPoint Presentation</vt:lpstr>
      <vt:lpstr>PowerPoint Presentation</vt:lpstr>
      <vt:lpstr>Shack-Hartmann 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NETRA Worldwide</vt:lpstr>
      <vt:lpstr>PowerPoint Presentation</vt:lpstr>
      <vt:lpstr>PowerPoint Presentation</vt:lpstr>
      <vt:lpstr>PowerPoint Presentation</vt:lpstr>
      <vt:lpstr>PowerPoint Presentation</vt:lpstr>
      <vt:lpstr>PowerPoint Presentation</vt:lpstr>
      <vt:lpstr>Hardware App Store</vt:lpstr>
      <vt:lpstr>Mobile Mates for Health</vt:lpstr>
      <vt:lpstr>PowerPoint Presentation</vt:lpstr>
      <vt:lpstr>PowerPoint Presentation</vt:lpstr>
      <vt:lpstr>PowerPoint Presentation</vt:lpstr>
      <vt:lpstr>PowerPoint Presentation</vt:lpstr>
      <vt:lpstr>PowerPoint Presentation</vt:lpstr>
      <vt:lpstr>Mobile Mates for Health</vt:lpstr>
      <vt:lpstr>Eye is a Mirror of Health</vt:lpstr>
      <vt:lpstr>NETRA: Eye Test on a Mobile Phone</vt:lpstr>
      <vt:lpstr>PowerPoint Presentation</vt:lpstr>
      <vt:lpstr>PowerPoint Presentation</vt:lpstr>
      <vt:lpstr>PowerPoint Presentation</vt:lpstr>
      <vt:lpstr>Heilmeier's Questions</vt:lpstr>
      <vt:lpstr>Great Research: Strive for Five</vt:lpstr>
      <vt:lpstr>The Full MIT Innovation Ecology</vt:lpstr>
      <vt:lpstr>Action Labs @ MIT Both For-Credit Curricular &amp; Non-Credit Extracurricular Offerings</vt:lpstr>
      <vt:lpstr>PowerPoint Presentation</vt:lpstr>
      <vt:lpstr>PowerPoint Presentation</vt:lpstr>
      <vt:lpstr>Exploring Cameras, Displays &amp; Visual Computing Innovations</vt:lpstr>
      <vt:lpstr>Organizer Intros</vt:lpstr>
      <vt:lpstr>Why Imaging?  Why Now?</vt:lpstr>
      <vt:lpstr>End Goals of our Seminar</vt:lpstr>
      <vt:lpstr>What this Class is Not…</vt:lpstr>
      <vt:lpstr>Invention + Entrepreneurship  Innovations</vt:lpstr>
      <vt:lpstr>MIT Alum Venture Legacy</vt:lpstr>
      <vt:lpstr>The MIT $100K Entrepreneurship  &amp; IDEAS Competitions</vt:lpstr>
      <vt:lpstr>MIT $100K Alumni Companies</vt:lpstr>
      <vt:lpstr>The Full MIT Innovation Ecology</vt:lpstr>
      <vt:lpstr>Action Labs @ MIT Both For-Credit Curricular &amp; Non-Credit Extracurricular Offerings</vt:lpstr>
      <vt:lpstr>PowerPoint Presentation</vt:lpstr>
    </vt:vector>
  </TitlesOfParts>
  <Company>MERL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Proposed Strategy</dc:title>
  <dc:creator>Karen V. Dickie</dc:creator>
  <cp:lastModifiedBy>raskar</cp:lastModifiedBy>
  <cp:revision>722</cp:revision>
  <cp:lastPrinted>2001-02-16T21:04:14Z</cp:lastPrinted>
  <dcterms:created xsi:type="dcterms:W3CDTF">2001-02-16T20:06:30Z</dcterms:created>
  <dcterms:modified xsi:type="dcterms:W3CDTF">2011-07-08T08:50:47Z</dcterms:modified>
</cp:coreProperties>
</file>