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9"/>
  </p:notesMasterIdLst>
  <p:sldIdLst>
    <p:sldId id="292" r:id="rId2"/>
    <p:sldId id="278" r:id="rId3"/>
    <p:sldId id="295" r:id="rId4"/>
    <p:sldId id="296" r:id="rId5"/>
    <p:sldId id="297" r:id="rId6"/>
    <p:sldId id="279" r:id="rId7"/>
    <p:sldId id="259" r:id="rId8"/>
    <p:sldId id="280" r:id="rId9"/>
    <p:sldId id="283" r:id="rId10"/>
    <p:sldId id="281" r:id="rId11"/>
    <p:sldId id="282" r:id="rId12"/>
    <p:sldId id="258" r:id="rId13"/>
    <p:sldId id="284" r:id="rId14"/>
    <p:sldId id="285" r:id="rId15"/>
    <p:sldId id="277" r:id="rId16"/>
    <p:sldId id="260" r:id="rId17"/>
    <p:sldId id="261" r:id="rId18"/>
    <p:sldId id="264" r:id="rId19"/>
    <p:sldId id="287" r:id="rId20"/>
    <p:sldId id="286" r:id="rId21"/>
    <p:sldId id="274" r:id="rId22"/>
    <p:sldId id="288" r:id="rId23"/>
    <p:sldId id="291" r:id="rId24"/>
    <p:sldId id="330" r:id="rId25"/>
    <p:sldId id="312" r:id="rId26"/>
    <p:sldId id="313" r:id="rId27"/>
    <p:sldId id="314" r:id="rId28"/>
    <p:sldId id="315" r:id="rId29"/>
    <p:sldId id="316" r:id="rId30"/>
    <p:sldId id="317" r:id="rId31"/>
    <p:sldId id="318" r:id="rId32"/>
    <p:sldId id="319" r:id="rId33"/>
    <p:sldId id="323" r:id="rId34"/>
    <p:sldId id="324" r:id="rId35"/>
    <p:sldId id="325" r:id="rId36"/>
    <p:sldId id="326" r:id="rId37"/>
    <p:sldId id="327" r:id="rId38"/>
    <p:sldId id="328" r:id="rId39"/>
    <p:sldId id="329" r:id="rId40"/>
    <p:sldId id="262" r:id="rId41"/>
    <p:sldId id="311" r:id="rId42"/>
    <p:sldId id="306" r:id="rId43"/>
    <p:sldId id="307" r:id="rId44"/>
    <p:sldId id="308" r:id="rId45"/>
    <p:sldId id="309" r:id="rId46"/>
    <p:sldId id="310" r:id="rId47"/>
    <p:sldId id="304" r:id="rId4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CC"/>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620"/>
    <p:restoredTop sz="94660"/>
  </p:normalViewPr>
  <p:slideViewPr>
    <p:cSldViewPr>
      <p:cViewPr varScale="1">
        <p:scale>
          <a:sx n="69" d="100"/>
          <a:sy n="69" d="100"/>
        </p:scale>
        <p:origin x="-1110"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8"/>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22095258-3724-42CC-BCBC-CC63ECE40D12}" type="datetimeFigureOut">
              <a:rPr lang="en-US"/>
              <a:pPr>
                <a:defRPr/>
              </a:pPr>
              <a:t>3/23/2018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831628AC-B111-4666-AF5C-5C8888D4B8FB}"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GB" smtClean="0"/>
          </a:p>
        </p:txBody>
      </p:sp>
      <p:sp>
        <p:nvSpPr>
          <p:cNvPr id="4" name="Slide Number Placeholder 3"/>
          <p:cNvSpPr>
            <a:spLocks noGrp="1"/>
          </p:cNvSpPr>
          <p:nvPr>
            <p:ph type="sldNum" sz="quarter" idx="5"/>
          </p:nvPr>
        </p:nvSpPr>
        <p:spPr/>
        <p:txBody>
          <a:bodyPr/>
          <a:lstStyle/>
          <a:p>
            <a:pPr>
              <a:defRPr/>
            </a:pPr>
            <a:fld id="{529BEC33-38B5-45A2-8F34-CDF4A5CF4C7A}" type="slidenum">
              <a:rPr lang="en-US" smtClean="0"/>
              <a:pPr>
                <a:defRPr/>
              </a:pPr>
              <a:t>25</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xfrm>
            <a:off x="1144588" y="687388"/>
            <a:ext cx="4570412" cy="3429000"/>
          </a:xfrm>
          <a:noFill/>
          <a:ln>
            <a:solidFill>
              <a:srgbClr val="000000"/>
            </a:solidFill>
            <a:miter lim="800000"/>
            <a:headEnd/>
            <a:tailEnd/>
          </a:ln>
        </p:spPr>
      </p:sp>
      <p:sp>
        <p:nvSpPr>
          <p:cNvPr id="64515" name="Rectangle 3"/>
          <p:cNvSpPr>
            <a:spLocks noGrp="1" noChangeArrowheads="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bwMode="auto">
          <a:xfrm>
            <a:off x="1144588" y="687388"/>
            <a:ext cx="4570412" cy="3429000"/>
          </a:xfrm>
          <a:noFill/>
          <a:ln>
            <a:solidFill>
              <a:srgbClr val="000000"/>
            </a:solidFill>
            <a:miter lim="800000"/>
            <a:headEnd/>
            <a:tailEnd/>
          </a:ln>
        </p:spPr>
      </p:sp>
      <p:sp>
        <p:nvSpPr>
          <p:cNvPr id="655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latin typeface="Arial" pitchFamily="34" charset="0"/>
            </a:endParaRPr>
          </a:p>
        </p:txBody>
      </p:sp>
      <p:sp>
        <p:nvSpPr>
          <p:cNvPr id="35844" name="Slide Number Placeholder 3"/>
          <p:cNvSpPr>
            <a:spLocks noGrp="1"/>
          </p:cNvSpPr>
          <p:nvPr>
            <p:ph type="sldNum" sz="quarter" idx="5"/>
          </p:nvPr>
        </p:nvSpPr>
        <p:spPr/>
        <p:txBody>
          <a:bodyPr/>
          <a:lstStyle/>
          <a:p>
            <a:pPr defTabSz="954819">
              <a:defRPr/>
            </a:pPr>
            <a:fld id="{B1FB7B70-05E7-4C7E-8A0F-EDB012926EA8}" type="slidenum">
              <a:rPr lang="en-GB" smtClean="0"/>
              <a:pPr defTabSz="954819">
                <a:defRPr/>
              </a:pPr>
              <a:t>35</a:t>
            </a:fld>
            <a:endParaRPr lang="en-GB"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bwMode="auto">
          <a:xfrm>
            <a:off x="1144588" y="687388"/>
            <a:ext cx="4570412" cy="3429000"/>
          </a:xfrm>
          <a:noFill/>
          <a:ln>
            <a:solidFill>
              <a:srgbClr val="000000"/>
            </a:solidFill>
            <a:miter lim="800000"/>
            <a:headEnd/>
            <a:tailEnd/>
          </a:ln>
        </p:spPr>
      </p:sp>
      <p:sp>
        <p:nvSpPr>
          <p:cNvPr id="6656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7892" name="Slide Number Placeholder 3"/>
          <p:cNvSpPr>
            <a:spLocks noGrp="1"/>
          </p:cNvSpPr>
          <p:nvPr>
            <p:ph type="sldNum" sz="quarter" idx="5"/>
          </p:nvPr>
        </p:nvSpPr>
        <p:spPr/>
        <p:txBody>
          <a:bodyPr/>
          <a:lstStyle/>
          <a:p>
            <a:pPr>
              <a:defRPr/>
            </a:pPr>
            <a:fld id="{F92E18FD-1C5F-4867-8922-4FF9039AC492}" type="slidenum">
              <a:rPr lang="en-GB" smtClean="0"/>
              <a:pPr>
                <a:defRPr/>
              </a:pPr>
              <a:t>39</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bwMode="auto">
          <a:noFill/>
          <a:ln>
            <a:solidFill>
              <a:srgbClr val="000000"/>
            </a:solidFill>
            <a:miter lim="800000"/>
            <a:headEnd/>
            <a:tailEnd/>
          </a:ln>
        </p:spPr>
      </p:sp>
      <p:sp>
        <p:nvSpPr>
          <p:cNvPr id="67587" name="Notes Placeholder 2"/>
          <p:cNvSpPr>
            <a:spLocks noGrp="1"/>
          </p:cNvSpPr>
          <p:nvPr>
            <p:ph type="body" idx="1"/>
          </p:nvPr>
        </p:nvSpPr>
        <p:spPr bwMode="auto">
          <a:noFill/>
        </p:spPr>
        <p:txBody>
          <a:bodyPr wrap="square" numCol="1" anchor="t" anchorCtr="0" compatLnSpc="1">
            <a:prstTxWarp prst="textNoShape">
              <a:avLst/>
            </a:prstTxWarp>
          </a:bodyPr>
          <a:lstStyle/>
          <a:p>
            <a:r>
              <a:rPr lang="en-IN" smtClean="0"/>
              <a:t>One more centre at Utkal University,Bhubaneshwar is under way/ process</a:t>
            </a:r>
          </a:p>
        </p:txBody>
      </p:sp>
      <p:sp>
        <p:nvSpPr>
          <p:cNvPr id="4" name="Slide Number Placeholder 3"/>
          <p:cNvSpPr>
            <a:spLocks noGrp="1"/>
          </p:cNvSpPr>
          <p:nvPr>
            <p:ph type="sldNum" sz="quarter" idx="5"/>
          </p:nvPr>
        </p:nvSpPr>
        <p:spPr/>
        <p:txBody>
          <a:bodyPr/>
          <a:lstStyle/>
          <a:p>
            <a:pPr>
              <a:defRPr/>
            </a:pPr>
            <a:fld id="{B21C97C2-70EC-4E7C-B950-4E81BB58FDA2}" type="slidenum">
              <a:rPr lang="en-US" smtClean="0"/>
              <a:pPr>
                <a:defRPr/>
              </a:pPr>
              <a:t>44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Oval 3"/>
          <p:cNvSpPr/>
          <p:nvPr/>
        </p:nvSpPr>
        <p:spPr>
          <a:xfrm>
            <a:off x="921433" y="1413802"/>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5" name="Oval 4"/>
          <p:cNvSpPr/>
          <p:nvPr/>
        </p:nvSpPr>
        <p:spPr>
          <a:xfrm>
            <a:off x="1157288" y="1344613"/>
            <a:ext cx="63500" cy="65087"/>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14" name="Title 13"/>
          <p:cNvSpPr>
            <a:spLocks noGrp="1"/>
          </p:cNvSpPr>
          <p:nvPr>
            <p:ph type="ctrTitle"/>
          </p:nvPr>
        </p:nvSpPr>
        <p:spPr>
          <a:xfrm>
            <a:off x="1432560" y="359898"/>
            <a:ext cx="7406640" cy="1472184"/>
          </a:xfrm>
        </p:spPr>
        <p:txBody>
          <a:bodyPr anchor="b"/>
          <a:lstStyle>
            <a:lvl1pPr algn="l">
              <a:defRPr/>
            </a:lvl1pPr>
            <a:extLst/>
          </a:lstStyle>
          <a:p>
            <a:r>
              <a:rPr lang="en-US" smtClean="0"/>
              <a:t>Click to edit Master title style</a:t>
            </a:r>
            <a:endParaRPr lang="en-US"/>
          </a:p>
        </p:txBody>
      </p:sp>
      <p:sp>
        <p:nvSpPr>
          <p:cNvPr id="22" name="Subtitle 21"/>
          <p:cNvSpPr>
            <a:spLocks noGrp="1"/>
          </p:cNvSpPr>
          <p:nvPr>
            <p:ph type="subTitle" idx="1"/>
          </p:nvPr>
        </p:nvSpPr>
        <p:spPr>
          <a:xfrm>
            <a:off x="1432560" y="1850064"/>
            <a:ext cx="7406640" cy="1752600"/>
          </a:xfrm>
        </p:spPr>
        <p:txBody>
          <a:bodyPr tIns="0"/>
          <a:lstStyle>
            <a:lvl1pPr marL="27432" indent="0" algn="l">
              <a:buNone/>
              <a:defRPr sz="2600">
                <a:solidFill>
                  <a:schemeClr val="tx2">
                    <a:shade val="30000"/>
                    <a:satMod val="150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lang="en-US" smtClean="0"/>
              <a:t>Click to edit Master subtitle style</a:t>
            </a:r>
            <a:endParaRPr lang="en-US"/>
          </a:p>
        </p:txBody>
      </p:sp>
      <p:sp>
        <p:nvSpPr>
          <p:cNvPr id="6" name="Date Placeholder 6"/>
          <p:cNvSpPr>
            <a:spLocks noGrp="1"/>
          </p:cNvSpPr>
          <p:nvPr>
            <p:ph type="dt" sz="half" idx="10"/>
          </p:nvPr>
        </p:nvSpPr>
        <p:spPr/>
        <p:txBody>
          <a:bodyPr/>
          <a:lstStyle>
            <a:lvl1pPr>
              <a:defRPr/>
            </a:lvl1pPr>
            <a:extLst/>
          </a:lstStyle>
          <a:p>
            <a:pPr>
              <a:defRPr/>
            </a:pPr>
            <a:fld id="{E2508649-94E8-4B7D-8EC2-AEF61E0857E0}" type="datetimeFigureOut">
              <a:rPr lang="en-US"/>
              <a:pPr>
                <a:defRPr/>
              </a:pPr>
              <a:t>3/23/2018</a:t>
            </a:fld>
            <a:endParaRPr lang="en-US"/>
          </a:p>
        </p:txBody>
      </p:sp>
      <p:sp>
        <p:nvSpPr>
          <p:cNvPr id="7" name="Footer Placeholder 19"/>
          <p:cNvSpPr>
            <a:spLocks noGrp="1"/>
          </p:cNvSpPr>
          <p:nvPr>
            <p:ph type="ftr" sz="quarter" idx="11"/>
          </p:nvPr>
        </p:nvSpPr>
        <p:spPr/>
        <p:txBody>
          <a:bodyPr/>
          <a:lstStyle>
            <a:lvl1pPr>
              <a:defRPr/>
            </a:lvl1pPr>
            <a:extLst/>
          </a:lstStyle>
          <a:p>
            <a:pPr>
              <a:defRPr/>
            </a:pPr>
            <a:endParaRPr lang="en-US"/>
          </a:p>
        </p:txBody>
      </p:sp>
      <p:sp>
        <p:nvSpPr>
          <p:cNvPr id="8" name="Slide Number Placeholder 9"/>
          <p:cNvSpPr>
            <a:spLocks noGrp="1"/>
          </p:cNvSpPr>
          <p:nvPr>
            <p:ph type="sldNum" sz="quarter" idx="12"/>
          </p:nvPr>
        </p:nvSpPr>
        <p:spPr/>
        <p:txBody>
          <a:bodyPr/>
          <a:lstStyle>
            <a:lvl1pPr>
              <a:defRPr/>
            </a:lvl1pPr>
            <a:extLst/>
          </a:lstStyle>
          <a:p>
            <a:pPr>
              <a:defRPr/>
            </a:pPr>
            <a:fld id="{89E6925D-9BD0-48F9-82B6-17B808AF440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4904E3BD-2260-4578-A48E-9E6B73D4E3E6}" type="datetimeFigureOut">
              <a:rPr lang="en-US"/>
              <a:pPr>
                <a:defRPr/>
              </a:pPr>
              <a:t>3/23/2018</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E1CE77DD-0AEC-44C8-ADCA-A13C23DFFB38}"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74639"/>
            <a:ext cx="1828800" cy="5851525"/>
          </a:xfrm>
        </p:spPr>
        <p:txBody>
          <a:bodyPr vert="eaVert"/>
          <a:lstStyle>
            <a:extLst/>
          </a:lstStyle>
          <a:p>
            <a:r>
              <a:rPr lang="en-US" smtClean="0"/>
              <a:t>Click to edit Master title style</a:t>
            </a:r>
            <a:endParaRPr lang="en-US"/>
          </a:p>
        </p:txBody>
      </p:sp>
      <p:sp>
        <p:nvSpPr>
          <p:cNvPr id="3" name="Vertical Text Placeholder 2"/>
          <p:cNvSpPr>
            <a:spLocks noGrp="1"/>
          </p:cNvSpPr>
          <p:nvPr>
            <p:ph type="body" orient="vert" idx="1"/>
          </p:nvPr>
        </p:nvSpPr>
        <p:spPr>
          <a:xfrm>
            <a:off x="1143000" y="274640"/>
            <a:ext cx="5562600" cy="5851525"/>
          </a:xfrm>
        </p:spPr>
        <p:txBody>
          <a:bodyPr vert="eaVert"/>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2C38025A-EEC1-4F44-A967-4CBBCF841FF2}" type="datetimeFigureOut">
              <a:rPr lang="en-US"/>
              <a:pPr>
                <a:defRPr/>
              </a:pPr>
              <a:t>3/23/2018</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986A56EC-6DF9-4AE0-A8D9-C5C991F81DA4}"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cSld>
  <p:clrMapOvr>
    <a:masterClrMapping/>
  </p:clrMapOvr>
  <p:transition spd="slow" advTm="46000">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lang="en-US" smtClean="0"/>
              <a:t>Click to edit Master title style</a:t>
            </a:r>
            <a:endParaRPr lang="en-US"/>
          </a:p>
        </p:txBody>
      </p:sp>
      <p:sp>
        <p:nvSpPr>
          <p:cNvPr id="3" name="Content Placeholder 2"/>
          <p:cNvSpPr>
            <a:spLocks noGrp="1"/>
          </p:cNvSpPr>
          <p:nvPr>
            <p:ph idx="1"/>
          </p:nvPr>
        </p:nvSpPr>
        <p:spPr/>
        <p:txBody>
          <a:bodyPr/>
          <a:lstStyle>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3"/>
          <p:cNvSpPr>
            <a:spLocks noGrp="1"/>
          </p:cNvSpPr>
          <p:nvPr>
            <p:ph type="dt" sz="half" idx="10"/>
          </p:nvPr>
        </p:nvSpPr>
        <p:spPr/>
        <p:txBody>
          <a:bodyPr/>
          <a:lstStyle>
            <a:lvl1pPr>
              <a:defRPr/>
            </a:lvl1pPr>
          </a:lstStyle>
          <a:p>
            <a:pPr>
              <a:defRPr/>
            </a:pPr>
            <a:fld id="{6E014858-C29B-4E43-A633-09C0035AB5D0}" type="datetimeFigureOut">
              <a:rPr lang="en-US"/>
              <a:pPr>
                <a:defRPr/>
              </a:pPr>
              <a:t>3/23/2018</a:t>
            </a:fld>
            <a:endParaRPr lang="en-US"/>
          </a:p>
        </p:txBody>
      </p:sp>
      <p:sp>
        <p:nvSpPr>
          <p:cNvPr id="5" name="Footer Placeholder 9"/>
          <p:cNvSpPr>
            <a:spLocks noGrp="1"/>
          </p:cNvSpPr>
          <p:nvPr>
            <p:ph type="ftr" sz="quarter" idx="11"/>
          </p:nvPr>
        </p:nvSpPr>
        <p:spPr/>
        <p:txBody>
          <a:bodyPr/>
          <a:lstStyle>
            <a:lvl1pPr>
              <a:defRPr/>
            </a:lvl1pPr>
          </a:lstStyle>
          <a:p>
            <a:pPr>
              <a:defRPr/>
            </a:pPr>
            <a:endParaRPr lang="en-US"/>
          </a:p>
        </p:txBody>
      </p:sp>
      <p:sp>
        <p:nvSpPr>
          <p:cNvPr id="6" name="Slide Number Placeholder 21"/>
          <p:cNvSpPr>
            <a:spLocks noGrp="1"/>
          </p:cNvSpPr>
          <p:nvPr>
            <p:ph type="sldNum" sz="quarter" idx="12"/>
          </p:nvPr>
        </p:nvSpPr>
        <p:spPr/>
        <p:txBody>
          <a:bodyPr/>
          <a:lstStyle>
            <a:lvl1pPr>
              <a:defRPr/>
            </a:lvl1pPr>
          </a:lstStyle>
          <a:p>
            <a:pPr>
              <a:defRPr/>
            </a:pPr>
            <a:fld id="{5F123374-C3CE-401A-A058-A8388A693EEC}"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2282825" y="0"/>
            <a:ext cx="6858000"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Rectangle 4"/>
          <p:cNvSpPr/>
          <p:nvPr/>
        </p:nvSpPr>
        <p:spPr bwMode="invGray">
          <a:xfrm>
            <a:off x="2286000" y="0"/>
            <a:ext cx="76200"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6" name="Oval 5"/>
          <p:cNvSpPr/>
          <p:nvPr/>
        </p:nvSpPr>
        <p:spPr>
          <a:xfrm>
            <a:off x="2172321" y="2814656"/>
            <a:ext cx="210312" cy="210312"/>
          </a:xfrm>
          <a:prstGeom prst="ellipse">
            <a:avLst/>
          </a:prstGeom>
          <a:gradFill rotWithShape="1">
            <a:gsLst>
              <a:gs pos="0">
                <a:schemeClr val="accent1">
                  <a:tint val="20000"/>
                  <a:satMod val="450000"/>
                  <a:alpha val="95000"/>
                </a:schemeClr>
              </a:gs>
              <a:gs pos="50000">
                <a:schemeClr val="accent1">
                  <a:tint val="38000"/>
                  <a:satMod val="250000"/>
                  <a:alpha val="90000"/>
                </a:schemeClr>
              </a:gs>
              <a:gs pos="95000">
                <a:schemeClr val="accent1">
                  <a:tint val="75000"/>
                  <a:satMod val="255000"/>
                  <a:alpha val="88000"/>
                </a:schemeClr>
              </a:gs>
              <a:gs pos="100000">
                <a:schemeClr val="accent1">
                  <a:tint val="100000"/>
                  <a:shade val="90000"/>
                  <a:satMod val="255000"/>
                  <a:alpha val="85000"/>
                </a:schemeClr>
              </a:gs>
            </a:gsLst>
            <a:path path="circle">
              <a:fillToRect l="25000" t="12500" r="75000" b="87500"/>
            </a:path>
          </a:gradFill>
          <a:ln w="2000" cap="rnd" cmpd="sng" algn="ctr">
            <a:solidFill>
              <a:schemeClr val="accent1">
                <a:shade val="90000"/>
                <a:satMod val="110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7" name="Oval 6"/>
          <p:cNvSpPr/>
          <p:nvPr/>
        </p:nvSpPr>
        <p:spPr>
          <a:xfrm>
            <a:off x="2408238" y="2746375"/>
            <a:ext cx="63500" cy="63500"/>
          </a:xfrm>
          <a:prstGeom prst="ellipse">
            <a:avLst/>
          </a:prstGeom>
          <a:noFill/>
          <a:ln w="12700" cap="rnd" cmpd="sng" algn="ctr">
            <a:solidFill>
              <a:schemeClr val="accent1">
                <a:shade val="75000"/>
                <a:alpha val="60000"/>
              </a:schemeClr>
            </a:solidFill>
            <a:prstDash val="solid"/>
          </a:ln>
          <a:effectLst/>
        </p:spPr>
        <p:style>
          <a:lnRef idx="1">
            <a:schemeClr val="accent1"/>
          </a:lnRef>
          <a:fillRef idx="2">
            <a:schemeClr val="accent1"/>
          </a:fillRef>
          <a:effectRef idx="1">
            <a:schemeClr val="accent1"/>
          </a:effectRef>
          <a:fontRef idx="minor">
            <a:schemeClr val="dk1"/>
          </a:fontRef>
        </p:style>
        <p:txBody>
          <a:bodyPr anchor="ctr"/>
          <a:lstStyle>
            <a:extLst/>
          </a:lstStyle>
          <a:p>
            <a:pPr algn="ctr" fontAlgn="auto">
              <a:spcBef>
                <a:spcPts val="0"/>
              </a:spcBef>
              <a:spcAft>
                <a:spcPts val="0"/>
              </a:spcAft>
              <a:defRPr/>
            </a:pPr>
            <a:endParaRPr lang="en-US"/>
          </a:p>
        </p:txBody>
      </p:sp>
      <p:sp>
        <p:nvSpPr>
          <p:cNvPr id="2" name="Title 1"/>
          <p:cNvSpPr>
            <a:spLocks noGrp="1"/>
          </p:cNvSpPr>
          <p:nvPr>
            <p:ph type="title"/>
          </p:nvPr>
        </p:nvSpPr>
        <p:spPr>
          <a:xfrm>
            <a:off x="2578392" y="2600325"/>
            <a:ext cx="6400800" cy="2286000"/>
          </a:xfrm>
        </p:spPr>
        <p:txBody>
          <a:bodyPr anchor="t"/>
          <a:lstStyle>
            <a:lvl1pPr algn="l">
              <a:lnSpc>
                <a:spcPts val="4500"/>
              </a:lnSpc>
              <a:buNone/>
              <a:defRPr sz="4000" b="1" cap="all"/>
            </a:lvl1pPr>
            <a:extLst/>
          </a:lstStyle>
          <a:p>
            <a:r>
              <a:rPr lang="en-US" smtClean="0"/>
              <a:t>Click to edit Master title style</a:t>
            </a:r>
            <a:endParaRPr lang="en-US"/>
          </a:p>
        </p:txBody>
      </p:sp>
      <p:sp>
        <p:nvSpPr>
          <p:cNvPr id="3" name="Text Placeholder 2"/>
          <p:cNvSpPr>
            <a:spLocks noGrp="1"/>
          </p:cNvSpPr>
          <p:nvPr>
            <p:ph type="body" idx="1"/>
          </p:nvPr>
        </p:nvSpPr>
        <p:spPr>
          <a:xfrm>
            <a:off x="2578392" y="1066800"/>
            <a:ext cx="6400800" cy="1509712"/>
          </a:xfrm>
        </p:spPr>
        <p:txBody>
          <a:bodyPr anchor="b"/>
          <a:lstStyle>
            <a:lvl1pPr marL="18288" indent="0">
              <a:lnSpc>
                <a:spcPts val="2300"/>
              </a:lnSpc>
              <a:spcBef>
                <a:spcPts val="0"/>
              </a:spcBef>
              <a:buNone/>
              <a:defRPr sz="2000">
                <a:solidFill>
                  <a:schemeClr val="tx2">
                    <a:shade val="30000"/>
                    <a:satMod val="150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a:r>
              <a:rPr lang="en-US" smtClean="0"/>
              <a:t>Click to edit Master text styles</a:t>
            </a:r>
          </a:p>
        </p:txBody>
      </p:sp>
      <p:sp>
        <p:nvSpPr>
          <p:cNvPr id="8" name="Date Placeholder 3"/>
          <p:cNvSpPr>
            <a:spLocks noGrp="1"/>
          </p:cNvSpPr>
          <p:nvPr>
            <p:ph type="dt" sz="half" idx="10"/>
          </p:nvPr>
        </p:nvSpPr>
        <p:spPr/>
        <p:txBody>
          <a:bodyPr/>
          <a:lstStyle>
            <a:lvl1pPr>
              <a:defRPr/>
            </a:lvl1pPr>
            <a:extLst/>
          </a:lstStyle>
          <a:p>
            <a:pPr>
              <a:defRPr/>
            </a:pPr>
            <a:fld id="{AF2DEFE9-7652-4914-AB7A-97CFBC93A98C}" type="datetimeFigureOut">
              <a:rPr lang="en-US"/>
              <a:pPr>
                <a:defRPr/>
              </a:pPr>
              <a:t>3/23/2018</a:t>
            </a:fld>
            <a:endParaRPr lang="en-US"/>
          </a:p>
        </p:txBody>
      </p:sp>
      <p:sp>
        <p:nvSpPr>
          <p:cNvPr id="9" name="Footer Placeholder 4"/>
          <p:cNvSpPr>
            <a:spLocks noGrp="1"/>
          </p:cNvSpPr>
          <p:nvPr>
            <p:ph type="ftr" sz="quarter" idx="11"/>
          </p:nvPr>
        </p:nvSpPr>
        <p:spPr/>
        <p:txBody>
          <a:bodyPr/>
          <a:lstStyle>
            <a:lvl1pPr>
              <a:defRPr/>
            </a:lvl1pPr>
            <a:extLst/>
          </a:lstStyle>
          <a:p>
            <a:pPr>
              <a:defRPr/>
            </a:pPr>
            <a:endParaRPr lang="en-US"/>
          </a:p>
        </p:txBody>
      </p:sp>
      <p:sp>
        <p:nvSpPr>
          <p:cNvPr id="10" name="Slide Number Placeholder 5"/>
          <p:cNvSpPr>
            <a:spLocks noGrp="1"/>
          </p:cNvSpPr>
          <p:nvPr>
            <p:ph type="sldNum" sz="quarter" idx="12"/>
          </p:nvPr>
        </p:nvSpPr>
        <p:spPr/>
        <p:txBody>
          <a:bodyPr/>
          <a:lstStyle>
            <a:lvl1pPr>
              <a:defRPr/>
            </a:lvl1pPr>
            <a:extLst/>
          </a:lstStyle>
          <a:p>
            <a:pPr>
              <a:defRPr/>
            </a:pPr>
            <a:fld id="{6F038B6B-C5C7-4619-BE1F-73E900A88C8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Content Placeholder 2"/>
          <p:cNvSpPr>
            <a:spLocks noGrp="1"/>
          </p:cNvSpPr>
          <p:nvPr>
            <p:ph sz="half" idx="1"/>
          </p:nvPr>
        </p:nvSpPr>
        <p:spPr>
          <a:xfrm>
            <a:off x="143560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76088" y="1524000"/>
            <a:ext cx="3657600" cy="4663440"/>
          </a:xfrm>
        </p:spPr>
        <p:txBody>
          <a:bodyPr/>
          <a:lstStyle>
            <a:lvl1pPr>
              <a:defRPr sz="2800"/>
            </a:lvl1pPr>
            <a:lvl2pPr>
              <a:defRPr sz="2400"/>
            </a:lvl2pPr>
            <a:lvl3pPr>
              <a:defRPr sz="2000"/>
            </a:lvl3pPr>
            <a:lvl4pPr>
              <a:defRPr sz="1800"/>
            </a:lvl4pPr>
            <a:lvl5pPr>
              <a:defRPr sz="18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3"/>
          <p:cNvSpPr>
            <a:spLocks noGrp="1"/>
          </p:cNvSpPr>
          <p:nvPr>
            <p:ph type="dt" sz="half" idx="10"/>
          </p:nvPr>
        </p:nvSpPr>
        <p:spPr/>
        <p:txBody>
          <a:bodyPr/>
          <a:lstStyle>
            <a:lvl1pPr>
              <a:defRPr/>
            </a:lvl1pPr>
          </a:lstStyle>
          <a:p>
            <a:pPr>
              <a:defRPr/>
            </a:pPr>
            <a:fld id="{5460452D-4DBA-4BC8-B5D5-4548FC036003}" type="datetimeFigureOut">
              <a:rPr lang="en-US"/>
              <a:pPr>
                <a:defRPr/>
              </a:pPr>
              <a:t>3/23/2018</a:t>
            </a:fld>
            <a:endParaRPr lang="en-US"/>
          </a:p>
        </p:txBody>
      </p:sp>
      <p:sp>
        <p:nvSpPr>
          <p:cNvPr id="6" name="Footer Placeholder 9"/>
          <p:cNvSpPr>
            <a:spLocks noGrp="1"/>
          </p:cNvSpPr>
          <p:nvPr>
            <p:ph type="ftr" sz="quarter" idx="11"/>
          </p:nvPr>
        </p:nvSpPr>
        <p:spPr/>
        <p:txBody>
          <a:bodyPr/>
          <a:lstStyle>
            <a:lvl1pPr>
              <a:defRPr/>
            </a:lvl1pPr>
          </a:lstStyle>
          <a:p>
            <a:pPr>
              <a:defRPr/>
            </a:pPr>
            <a:endParaRPr lang="en-US"/>
          </a:p>
        </p:txBody>
      </p:sp>
      <p:sp>
        <p:nvSpPr>
          <p:cNvPr id="7" name="Slide Number Placeholder 21"/>
          <p:cNvSpPr>
            <a:spLocks noGrp="1"/>
          </p:cNvSpPr>
          <p:nvPr>
            <p:ph type="sldNum" sz="quarter" idx="12"/>
          </p:nvPr>
        </p:nvSpPr>
        <p:spPr/>
        <p:txBody>
          <a:bodyPr/>
          <a:lstStyle>
            <a:lvl1pPr>
              <a:defRPr/>
            </a:lvl1pPr>
          </a:lstStyle>
          <a:p>
            <a:pPr>
              <a:defRPr/>
            </a:pPr>
            <a:fld id="{5DA097DD-9950-468C-A6FF-5ABC23E3189B}"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5160336"/>
            <a:ext cx="8229600" cy="1143000"/>
          </a:xfrm>
        </p:spPr>
        <p:txBody>
          <a:bodyPr/>
          <a:lstStyle>
            <a:lvl1pPr algn="ctr">
              <a:defRPr sz="4500" b="1" cap="none" baseline="0"/>
            </a:lvl1pPr>
            <a:extLst/>
          </a:lstStyle>
          <a:p>
            <a:r>
              <a:rPr lang="en-US" smtClean="0"/>
              <a:t>Click to edit Master title style</a:t>
            </a:r>
            <a:endParaRPr lang="en-US"/>
          </a:p>
        </p:txBody>
      </p:sp>
      <p:sp>
        <p:nvSpPr>
          <p:cNvPr id="3" name="Text Placeholder 2"/>
          <p:cNvSpPr>
            <a:spLocks noGrp="1"/>
          </p:cNvSpPr>
          <p:nvPr>
            <p:ph type="body" idx="1"/>
          </p:nvPr>
        </p:nvSpPr>
        <p:spPr>
          <a:xfrm>
            <a:off x="45720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4" name="Text Placeholder 3"/>
          <p:cNvSpPr>
            <a:spLocks noGrp="1"/>
          </p:cNvSpPr>
          <p:nvPr>
            <p:ph type="body" sz="half" idx="3"/>
          </p:nvPr>
        </p:nvSpPr>
        <p:spPr>
          <a:xfrm>
            <a:off x="4663440" y="328278"/>
            <a:ext cx="4023360" cy="640080"/>
          </a:xfrm>
          <a:solidFill>
            <a:schemeClr val="bg1"/>
          </a:solidFill>
          <a:ln w="10795">
            <a:solidFill>
              <a:schemeClr val="bg1"/>
            </a:solidFill>
            <a:miter lim="800000"/>
          </a:ln>
        </p:spPr>
        <p:txBody>
          <a:bodyPr anchor="ctr"/>
          <a:lstStyle>
            <a:lvl1pPr marL="64008" indent="0" algn="l">
              <a:lnSpc>
                <a:spcPct val="100000"/>
              </a:lnSpc>
              <a:spcBef>
                <a:spcPts val="100"/>
              </a:spcBef>
              <a:buNone/>
              <a:defRPr sz="1900" b="0">
                <a:solidFill>
                  <a:schemeClr val="tx1"/>
                </a:solidFill>
              </a:defRPr>
            </a:lvl1pPr>
            <a:lvl2pPr>
              <a:buNone/>
              <a:defRPr sz="2000" b="1"/>
            </a:lvl2pPr>
            <a:lvl3pPr>
              <a:buNone/>
              <a:defRPr sz="1800" b="1"/>
            </a:lvl3pPr>
            <a:lvl4pPr>
              <a:buNone/>
              <a:defRPr sz="1600" b="1"/>
            </a:lvl4pPr>
            <a:lvl5pPr>
              <a:buNone/>
              <a:defRPr sz="1600" b="1"/>
            </a:lvl5pPr>
            <a:extLst/>
          </a:lstStyle>
          <a:p>
            <a:pPr lvl="0"/>
            <a:r>
              <a:rPr lang="en-US" smtClean="0"/>
              <a:t>Click to edit Master text styles</a:t>
            </a:r>
          </a:p>
        </p:txBody>
      </p:sp>
      <p:sp>
        <p:nvSpPr>
          <p:cNvPr id="5" name="Content Placeholder 4"/>
          <p:cNvSpPr>
            <a:spLocks noGrp="1"/>
          </p:cNvSpPr>
          <p:nvPr>
            <p:ph sz="quarter" idx="2"/>
          </p:nvPr>
        </p:nvSpPr>
        <p:spPr>
          <a:xfrm>
            <a:off x="45720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63440" y="969336"/>
            <a:ext cx="4023360" cy="4114800"/>
          </a:xfrm>
          <a:ln w="10795">
            <a:solidFill>
              <a:schemeClr val="bg1"/>
            </a:solidFill>
            <a:prstDash val="dash"/>
            <a:miter lim="800000"/>
          </a:ln>
        </p:spPr>
        <p:txBody>
          <a:bodyPr/>
          <a:lstStyle>
            <a:lvl1pPr marL="393192" indent="-274320">
              <a:lnSpc>
                <a:spcPct val="100000"/>
              </a:lnSpc>
              <a:spcBef>
                <a:spcPts val="700"/>
              </a:spcBef>
              <a:defRPr sz="2400"/>
            </a:lvl1pPr>
            <a:lvl2pPr>
              <a:lnSpc>
                <a:spcPct val="100000"/>
              </a:lnSpc>
              <a:spcBef>
                <a:spcPts val="700"/>
              </a:spcBef>
              <a:defRPr sz="2000"/>
            </a:lvl2pPr>
            <a:lvl3pPr>
              <a:lnSpc>
                <a:spcPct val="100000"/>
              </a:lnSpc>
              <a:spcBef>
                <a:spcPts val="700"/>
              </a:spcBef>
              <a:defRPr sz="1800"/>
            </a:lvl3pPr>
            <a:lvl4pPr>
              <a:lnSpc>
                <a:spcPct val="100000"/>
              </a:lnSpc>
              <a:spcBef>
                <a:spcPts val="700"/>
              </a:spcBef>
              <a:defRPr sz="1600"/>
            </a:lvl4pPr>
            <a:lvl5pPr>
              <a:lnSpc>
                <a:spcPct val="100000"/>
              </a:lnSpc>
              <a:spcBef>
                <a:spcPts val="700"/>
              </a:spcBef>
              <a:defRPr sz="16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extLst/>
          </a:lstStyle>
          <a:p>
            <a:pPr>
              <a:defRPr/>
            </a:pPr>
            <a:fld id="{A3A9C02B-FF5E-44E3-81D4-EE611851CA0B}" type="datetimeFigureOut">
              <a:rPr lang="en-US"/>
              <a:pPr>
                <a:defRPr/>
              </a:pPr>
              <a:t>3/23/2018</a:t>
            </a:fld>
            <a:endParaRPr lang="en-US"/>
          </a:p>
        </p:txBody>
      </p:sp>
      <p:sp>
        <p:nvSpPr>
          <p:cNvPr id="8" name="Footer Placeholder 7"/>
          <p:cNvSpPr>
            <a:spLocks noGrp="1"/>
          </p:cNvSpPr>
          <p:nvPr>
            <p:ph type="ftr" sz="quarter" idx="11"/>
          </p:nvPr>
        </p:nvSpPr>
        <p:spPr/>
        <p:txBody>
          <a:bodyPr/>
          <a:lstStyle>
            <a:lvl1pPr>
              <a:defRPr/>
            </a:lvl1pPr>
            <a:extLst/>
          </a:lstStyle>
          <a:p>
            <a:pPr>
              <a:defRPr/>
            </a:pPr>
            <a:endParaRPr lang="en-US"/>
          </a:p>
        </p:txBody>
      </p:sp>
      <p:sp>
        <p:nvSpPr>
          <p:cNvPr id="9" name="Slide Number Placeholder 8"/>
          <p:cNvSpPr>
            <a:spLocks noGrp="1"/>
          </p:cNvSpPr>
          <p:nvPr>
            <p:ph type="sldNum" sz="quarter" idx="12"/>
          </p:nvPr>
        </p:nvSpPr>
        <p:spPr/>
        <p:txBody>
          <a:bodyPr/>
          <a:lstStyle>
            <a:lvl1pPr>
              <a:defRPr/>
            </a:lvl1pPr>
            <a:extLst/>
          </a:lstStyle>
          <a:p>
            <a:pPr>
              <a:defRPr/>
            </a:pPr>
            <a:fld id="{1058A145-CB49-47B0-9974-2618332850EE}"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435608" y="274320"/>
            <a:ext cx="7498080" cy="1143000"/>
          </a:xfrm>
        </p:spPr>
        <p:txBody>
          <a:bodyPr/>
          <a:lstStyle>
            <a:extLst/>
          </a:lstStyle>
          <a:p>
            <a:r>
              <a:rPr lang="en-US" smtClean="0"/>
              <a:t>Click to edit Master title style</a:t>
            </a:r>
            <a:endParaRPr lang="en-US"/>
          </a:p>
        </p:txBody>
      </p:sp>
      <p:sp>
        <p:nvSpPr>
          <p:cNvPr id="3" name="Date Placeholder 23"/>
          <p:cNvSpPr>
            <a:spLocks noGrp="1"/>
          </p:cNvSpPr>
          <p:nvPr>
            <p:ph type="dt" sz="half" idx="10"/>
          </p:nvPr>
        </p:nvSpPr>
        <p:spPr/>
        <p:txBody>
          <a:bodyPr/>
          <a:lstStyle>
            <a:lvl1pPr>
              <a:defRPr/>
            </a:lvl1pPr>
          </a:lstStyle>
          <a:p>
            <a:pPr>
              <a:defRPr/>
            </a:pPr>
            <a:fld id="{0FB123CC-3CAF-4121-81FD-1963639B3240}" type="datetimeFigureOut">
              <a:rPr lang="en-US"/>
              <a:pPr>
                <a:defRPr/>
              </a:pPr>
              <a:t>3/23/2018</a:t>
            </a:fld>
            <a:endParaRPr lang="en-US"/>
          </a:p>
        </p:txBody>
      </p:sp>
      <p:sp>
        <p:nvSpPr>
          <p:cNvPr id="4" name="Footer Placeholder 9"/>
          <p:cNvSpPr>
            <a:spLocks noGrp="1"/>
          </p:cNvSpPr>
          <p:nvPr>
            <p:ph type="ftr" sz="quarter" idx="11"/>
          </p:nvPr>
        </p:nvSpPr>
        <p:spPr/>
        <p:txBody>
          <a:bodyPr/>
          <a:lstStyle>
            <a:lvl1pPr>
              <a:defRPr/>
            </a:lvl1pPr>
          </a:lstStyle>
          <a:p>
            <a:pPr>
              <a:defRPr/>
            </a:pPr>
            <a:endParaRPr lang="en-US"/>
          </a:p>
        </p:txBody>
      </p:sp>
      <p:sp>
        <p:nvSpPr>
          <p:cNvPr id="5" name="Slide Number Placeholder 21"/>
          <p:cNvSpPr>
            <a:spLocks noGrp="1"/>
          </p:cNvSpPr>
          <p:nvPr>
            <p:ph type="sldNum" sz="quarter" idx="12"/>
          </p:nvPr>
        </p:nvSpPr>
        <p:spPr/>
        <p:txBody>
          <a:bodyPr/>
          <a:lstStyle>
            <a:lvl1pPr>
              <a:defRPr/>
            </a:lvl1pPr>
          </a:lstStyle>
          <a:p>
            <a:pPr>
              <a:defRPr/>
            </a:pPr>
            <a:fld id="{4764C48D-949E-4CFF-BF48-0A1281FC660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1014413" y="0"/>
            <a:ext cx="8129587"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3" name="Rectangle 2"/>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4" name="Date Placeholder 1"/>
          <p:cNvSpPr>
            <a:spLocks noGrp="1"/>
          </p:cNvSpPr>
          <p:nvPr>
            <p:ph type="dt" sz="half" idx="10"/>
          </p:nvPr>
        </p:nvSpPr>
        <p:spPr/>
        <p:txBody>
          <a:bodyPr/>
          <a:lstStyle>
            <a:lvl1pPr>
              <a:defRPr/>
            </a:lvl1pPr>
            <a:extLst/>
          </a:lstStyle>
          <a:p>
            <a:pPr>
              <a:defRPr/>
            </a:pPr>
            <a:fld id="{432124CB-D7FD-40A7-B51A-FC50E786EBD1}" type="datetimeFigureOut">
              <a:rPr lang="en-US"/>
              <a:pPr>
                <a:defRPr/>
              </a:pPr>
              <a:t>3/23/2018</a:t>
            </a:fld>
            <a:endParaRPr lang="en-US"/>
          </a:p>
        </p:txBody>
      </p:sp>
      <p:sp>
        <p:nvSpPr>
          <p:cNvPr id="5" name="Footer Placeholder 2"/>
          <p:cNvSpPr>
            <a:spLocks noGrp="1"/>
          </p:cNvSpPr>
          <p:nvPr>
            <p:ph type="ftr" sz="quarter" idx="11"/>
          </p:nvPr>
        </p:nvSpPr>
        <p:spPr/>
        <p:txBody>
          <a:bodyPr/>
          <a:lstStyle>
            <a:lvl1pPr>
              <a:defRPr/>
            </a:lvl1pPr>
            <a:extLst/>
          </a:lstStyle>
          <a:p>
            <a:pPr>
              <a:defRPr/>
            </a:pPr>
            <a:endParaRPr lang="en-US"/>
          </a:p>
        </p:txBody>
      </p:sp>
      <p:sp>
        <p:nvSpPr>
          <p:cNvPr id="6" name="Slide Number Placeholder 3"/>
          <p:cNvSpPr>
            <a:spLocks noGrp="1"/>
          </p:cNvSpPr>
          <p:nvPr>
            <p:ph type="sldNum" sz="quarter" idx="12"/>
          </p:nvPr>
        </p:nvSpPr>
        <p:spPr/>
        <p:txBody>
          <a:bodyPr/>
          <a:lstStyle>
            <a:lvl1pPr>
              <a:defRPr/>
            </a:lvl1pPr>
            <a:extLst/>
          </a:lstStyle>
          <a:p>
            <a:pPr>
              <a:defRPr/>
            </a:pPr>
            <a:fld id="{2DFF5092-F791-4CC8-81C7-C891CF85312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16778"/>
            <a:ext cx="3810000" cy="1162050"/>
          </a:xfrm>
          <a:ln>
            <a:noFill/>
          </a:ln>
        </p:spPr>
        <p:txBody>
          <a:bodyPr anchor="b"/>
          <a:lstStyle>
            <a:lvl1pPr algn="l">
              <a:lnSpc>
                <a:spcPts val="2000"/>
              </a:lnSpc>
              <a:buNone/>
              <a:defRPr sz="2200" b="1" cap="all" baseline="0"/>
            </a:lvl1pPr>
            <a:extLst/>
          </a:lstStyle>
          <a:p>
            <a:r>
              <a:rPr lang="en-US" smtClean="0"/>
              <a:t>Click to edit Master title style</a:t>
            </a:r>
            <a:endParaRPr lang="en-US"/>
          </a:p>
        </p:txBody>
      </p:sp>
      <p:sp>
        <p:nvSpPr>
          <p:cNvPr id="3" name="Text Placeholder 2"/>
          <p:cNvSpPr>
            <a:spLocks noGrp="1"/>
          </p:cNvSpPr>
          <p:nvPr>
            <p:ph type="body" idx="2"/>
          </p:nvPr>
        </p:nvSpPr>
        <p:spPr>
          <a:xfrm>
            <a:off x="457200" y="1406964"/>
            <a:ext cx="3810000" cy="698500"/>
          </a:xfrm>
        </p:spPr>
        <p:txBody>
          <a:bodyPr/>
          <a:lstStyle>
            <a:lvl1pPr marL="45720" indent="0">
              <a:lnSpc>
                <a:spcPct val="100000"/>
              </a:lnSpc>
              <a:spcBef>
                <a:spcPts val="0"/>
              </a:spcBef>
              <a:buNone/>
              <a:defRPr sz="1400"/>
            </a:lvl1pPr>
            <a:lvl2pPr>
              <a:buNone/>
              <a:defRPr sz="1200"/>
            </a:lvl2pPr>
            <a:lvl3pPr>
              <a:buNone/>
              <a:defRPr sz="1000"/>
            </a:lvl3pPr>
            <a:lvl4pPr>
              <a:buNone/>
              <a:defRPr sz="900"/>
            </a:lvl4pPr>
            <a:lvl5pPr>
              <a:buNone/>
              <a:defRPr sz="900"/>
            </a:lvl5pPr>
            <a:extLst/>
          </a:lstStyle>
          <a:p>
            <a:pPr lvl="0"/>
            <a:r>
              <a:rPr lang="en-US" smtClean="0"/>
              <a:t>Click to edit Master text styles</a:t>
            </a:r>
          </a:p>
        </p:txBody>
      </p:sp>
      <p:sp>
        <p:nvSpPr>
          <p:cNvPr id="4" name="Content Placeholder 3"/>
          <p:cNvSpPr>
            <a:spLocks noGrp="1"/>
          </p:cNvSpPr>
          <p:nvPr>
            <p:ph sz="half" idx="1"/>
          </p:nvPr>
        </p:nvSpPr>
        <p:spPr>
          <a:xfrm>
            <a:off x="457200" y="2133600"/>
            <a:ext cx="8153400" cy="3992563"/>
          </a:xfrm>
        </p:spPr>
        <p:txBody>
          <a:bodyPr/>
          <a:lstStyle>
            <a:lvl1pPr>
              <a:defRPr sz="3200"/>
            </a:lvl1pPr>
            <a:lvl2pPr>
              <a:defRPr sz="2800"/>
            </a:lvl2pPr>
            <a:lvl3pPr>
              <a:defRPr sz="2400"/>
            </a:lvl3pPr>
            <a:lvl4pPr>
              <a:defRPr sz="2000"/>
            </a:lvl4pPr>
            <a:lvl5pPr>
              <a:defRPr sz="2000"/>
            </a:lvl5pPr>
            <a:extLs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extLst/>
          </a:lstStyle>
          <a:p>
            <a:pPr>
              <a:defRPr/>
            </a:pPr>
            <a:fld id="{B81D523D-2C27-4DCE-B56C-4EEE1B8E6D15}" type="datetimeFigureOut">
              <a:rPr lang="en-US"/>
              <a:pPr>
                <a:defRPr/>
              </a:pPr>
              <a:t>3/23/2018</a:t>
            </a:fld>
            <a:endParaRPr lang="en-US"/>
          </a:p>
        </p:txBody>
      </p:sp>
      <p:sp>
        <p:nvSpPr>
          <p:cNvPr id="6" name="Footer Placeholder 5"/>
          <p:cNvSpPr>
            <a:spLocks noGrp="1"/>
          </p:cNvSpPr>
          <p:nvPr>
            <p:ph type="ftr" sz="quarter" idx="11"/>
          </p:nvPr>
        </p:nvSpPr>
        <p:spPr/>
        <p:txBody>
          <a:bodyPr/>
          <a:lstStyle>
            <a:lvl1pPr>
              <a:defRPr/>
            </a:lvl1pPr>
            <a:extLst/>
          </a:lstStyle>
          <a:p>
            <a:pPr>
              <a:defRPr/>
            </a:pPr>
            <a:endParaRPr lang="en-US"/>
          </a:p>
        </p:txBody>
      </p:sp>
      <p:sp>
        <p:nvSpPr>
          <p:cNvPr id="7" name="Slide Number Placeholder 6"/>
          <p:cNvSpPr>
            <a:spLocks noGrp="1"/>
          </p:cNvSpPr>
          <p:nvPr>
            <p:ph type="sldNum" sz="quarter" idx="12"/>
          </p:nvPr>
        </p:nvSpPr>
        <p:spPr/>
        <p:txBody>
          <a:bodyPr/>
          <a:lstStyle>
            <a:lvl1pPr>
              <a:defRPr/>
            </a:lvl1pPr>
            <a:extLst/>
          </a:lstStyle>
          <a:p>
            <a:pPr>
              <a:defRPr/>
            </a:pPr>
            <a:fld id="{E96C3B48-1A6D-477B-931B-1CCB1E0B220A}"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762000" y="1066800"/>
            <a:ext cx="4572000" cy="4572000"/>
          </a:xfrm>
          <a:prstGeom prst="rect">
            <a:avLst/>
          </a:prstGeom>
          <a:solidFill>
            <a:srgbClr val="FFFFFF"/>
          </a:solidFill>
          <a:ln w="88900" cap="sq">
            <a:solidFill>
              <a:srgbClr val="FFFFFF"/>
            </a:solidFill>
            <a:miter lim="800000"/>
          </a:ln>
          <a:effectLst>
            <a:outerShdw blurRad="55500" dist="18500" dir="5400000" algn="tl" rotWithShape="0">
              <a:srgbClr val="000000">
                <a:alpha val="35000"/>
              </a:srgbClr>
            </a:outerShdw>
          </a:effectLst>
          <a:scene3d>
            <a:camera prst="orthographicFront"/>
            <a:lightRig rig="twoPt" dir="t">
              <a:rot lat="0" lon="0" rev="7200000"/>
            </a:lightRig>
          </a:scene3d>
          <a:sp3d contourW="635">
            <a:bevelT w="25400" h="19050"/>
            <a:contourClr>
              <a:srgbClr val="969696"/>
            </a:contourClr>
          </a:sp3d>
        </p:spPr>
        <p:txBody>
          <a:bodyPr tIns="274320">
            <a:normAutofit/>
          </a:bodyPr>
          <a:lstStyle>
            <a:extLst/>
          </a:lstStyle>
          <a:p>
            <a:pPr indent="-283464" fontAlgn="auto">
              <a:lnSpc>
                <a:spcPts val="3000"/>
              </a:lnSpc>
              <a:spcBef>
                <a:spcPts val="600"/>
              </a:spcBef>
              <a:spcAft>
                <a:spcPts val="0"/>
              </a:spcAft>
              <a:buClr>
                <a:schemeClr val="accent1"/>
              </a:buClr>
              <a:buSzPct val="80000"/>
              <a:buFont typeface="Wingdings 2"/>
              <a:buNone/>
              <a:defRPr/>
            </a:pPr>
            <a:endParaRPr lang="en-US" sz="3200">
              <a:latin typeface="+mn-lt"/>
              <a:cs typeface="+mn-cs"/>
            </a:endParaRPr>
          </a:p>
        </p:txBody>
      </p:sp>
      <p:sp>
        <p:nvSpPr>
          <p:cNvPr id="6" name="Flowchart: Process 5"/>
          <p:cNvSpPr/>
          <p:nvPr/>
        </p:nvSpPr>
        <p:spPr>
          <a:xfrm rot="19468671">
            <a:off x="396875" y="954088"/>
            <a:ext cx="685800" cy="204787"/>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shade val="90000"/>
                <a:satMod val="200000"/>
                <a:alpha val="4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7" name="Flowchart: Process 6"/>
          <p:cNvSpPr/>
          <p:nvPr/>
        </p:nvSpPr>
        <p:spPr>
          <a:xfrm rot="2103354" flipH="1">
            <a:off x="5003800" y="936625"/>
            <a:ext cx="649288" cy="204788"/>
          </a:xfrm>
          <a:prstGeom prst="flowChartProcess">
            <a:avLst/>
          </a:prstGeom>
          <a:solidFill>
            <a:srgbClr val="FBFBFB">
              <a:alpha val="45098"/>
            </a:srgbClr>
          </a:solidFill>
          <a:ln w="6350" cap="rnd" cmpd="sng" algn="ctr">
            <a:solidFill>
              <a:srgbClr val="FFFFFF">
                <a:alpha val="100000"/>
              </a:srgbClr>
            </a:solidFill>
            <a:prstDash val="solid"/>
          </a:ln>
          <a:effectLst>
            <a:outerShdw blurRad="25400" dist="25400" dir="3300000" sx="96000" sy="96000" algn="tl" rotWithShape="0">
              <a:schemeClr val="bg2">
                <a:alpha val="20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dirty="0"/>
          </a:p>
        </p:txBody>
      </p:sp>
      <p:sp>
        <p:nvSpPr>
          <p:cNvPr id="2" name="Title 1"/>
          <p:cNvSpPr>
            <a:spLocks noGrp="1"/>
          </p:cNvSpPr>
          <p:nvPr>
            <p:ph type="title"/>
          </p:nvPr>
        </p:nvSpPr>
        <p:spPr>
          <a:xfrm>
            <a:off x="5886896" y="1066800"/>
            <a:ext cx="2743200" cy="1981200"/>
          </a:xfrm>
        </p:spPr>
        <p:txBody>
          <a:bodyPr anchor="b">
            <a:noAutofit/>
          </a:bodyPr>
          <a:lstStyle>
            <a:lvl1pPr algn="l">
              <a:buNone/>
              <a:defRPr sz="2100" b="1">
                <a:effectLst/>
              </a:defRPr>
            </a:lvl1pPr>
            <a:extLst/>
          </a:lstStyle>
          <a:p>
            <a:r>
              <a:rPr lang="en-US" smtClean="0"/>
              <a:t>Click to edit Master title style</a:t>
            </a:r>
            <a:endParaRPr lang="en-US"/>
          </a:p>
        </p:txBody>
      </p:sp>
      <p:sp>
        <p:nvSpPr>
          <p:cNvPr id="3" name="Picture Placeholder 2"/>
          <p:cNvSpPr>
            <a:spLocks noGrp="1"/>
          </p:cNvSpPr>
          <p:nvPr>
            <p:ph type="pic" idx="1"/>
          </p:nvPr>
        </p:nvSpPr>
        <p:spPr>
          <a:xfrm>
            <a:off x="838200" y="1143003"/>
            <a:ext cx="4419600" cy="3514531"/>
          </a:xfrm>
          <a:prstGeom prst="roundRect">
            <a:avLst>
              <a:gd name="adj" fmla="val 783"/>
            </a:avLst>
          </a:prstGeom>
          <a:solidFill>
            <a:schemeClr val="bg2"/>
          </a:solidFill>
          <a:ln w="127000">
            <a:noFill/>
            <a:miter lim="800000"/>
          </a:ln>
          <a:effectLst/>
        </p:spPr>
        <p:txBody>
          <a:bodyPr tIns="274320">
            <a:normAutofit/>
          </a:bodyPr>
          <a:lstStyle>
            <a:lvl1pPr indent="0">
              <a:buNone/>
              <a:defRPr sz="3200"/>
            </a:lvl1pPr>
            <a:extLst/>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8200" y="4800600"/>
            <a:ext cx="4419600" cy="762000"/>
          </a:xfrm>
        </p:spPr>
        <p:txBody>
          <a:bodyPr anchor="ctr"/>
          <a:lstStyle>
            <a:lvl1pPr marL="0" indent="0" algn="l">
              <a:lnSpc>
                <a:spcPts val="1600"/>
              </a:lnSpc>
              <a:spcBef>
                <a:spcPts val="0"/>
              </a:spcBef>
              <a:buNone/>
              <a:defRPr sz="1400">
                <a:solidFill>
                  <a:srgbClr val="777777"/>
                </a:solidFill>
              </a:defRPr>
            </a:lvl1pPr>
            <a:lvl2pPr>
              <a:defRPr sz="1200"/>
            </a:lvl2pPr>
            <a:lvl3pPr>
              <a:defRPr sz="1000"/>
            </a:lvl3pPr>
            <a:lvl4pPr>
              <a:defRPr sz="900"/>
            </a:lvl4pPr>
            <a:lvl5pPr>
              <a:defRPr sz="900"/>
            </a:lvl5pPr>
            <a:extLst/>
          </a:lstStyle>
          <a:p>
            <a:pPr lvl="0"/>
            <a:r>
              <a:rPr lang="en-US" smtClean="0"/>
              <a:t>Click to edit Master text styles</a:t>
            </a:r>
          </a:p>
        </p:txBody>
      </p:sp>
      <p:sp>
        <p:nvSpPr>
          <p:cNvPr id="8" name="Date Placeholder 4"/>
          <p:cNvSpPr>
            <a:spLocks noGrp="1"/>
          </p:cNvSpPr>
          <p:nvPr>
            <p:ph type="dt" sz="half" idx="10"/>
          </p:nvPr>
        </p:nvSpPr>
        <p:spPr/>
        <p:txBody>
          <a:bodyPr/>
          <a:lstStyle>
            <a:lvl1pPr>
              <a:defRPr/>
            </a:lvl1pPr>
            <a:extLst/>
          </a:lstStyle>
          <a:p>
            <a:pPr>
              <a:defRPr/>
            </a:pPr>
            <a:fld id="{EE965E0C-0934-4750-8F6B-0AE8F2ADCADC}" type="datetimeFigureOut">
              <a:rPr lang="en-US"/>
              <a:pPr>
                <a:defRPr/>
              </a:pPr>
              <a:t>3/23/2018</a:t>
            </a:fld>
            <a:endParaRPr lang="en-US"/>
          </a:p>
        </p:txBody>
      </p:sp>
      <p:sp>
        <p:nvSpPr>
          <p:cNvPr id="9" name="Footer Placeholder 5"/>
          <p:cNvSpPr>
            <a:spLocks noGrp="1"/>
          </p:cNvSpPr>
          <p:nvPr>
            <p:ph type="ftr" sz="quarter" idx="11"/>
          </p:nvPr>
        </p:nvSpPr>
        <p:spPr/>
        <p:txBody>
          <a:bodyPr/>
          <a:lstStyle>
            <a:lvl1pPr>
              <a:defRPr/>
            </a:lvl1pPr>
            <a:extLst/>
          </a:lstStyle>
          <a:p>
            <a:pPr>
              <a:defRPr/>
            </a:pPr>
            <a:endParaRPr lang="en-US"/>
          </a:p>
        </p:txBody>
      </p:sp>
      <p:sp>
        <p:nvSpPr>
          <p:cNvPr id="10" name="Slide Number Placeholder 6"/>
          <p:cNvSpPr>
            <a:spLocks noGrp="1"/>
          </p:cNvSpPr>
          <p:nvPr>
            <p:ph type="sldNum" sz="quarter" idx="12"/>
          </p:nvPr>
        </p:nvSpPr>
        <p:spPr/>
        <p:txBody>
          <a:bodyPr/>
          <a:lstStyle>
            <a:lvl1pPr>
              <a:defRPr/>
            </a:lvl1pPr>
            <a:extLst/>
          </a:lstStyle>
          <a:p>
            <a:pPr>
              <a:defRPr/>
            </a:pPr>
            <a:fld id="{91F62092-C10E-45CB-AFB0-C4E1FC311435}"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Pie 6"/>
          <p:cNvSpPr/>
          <p:nvPr/>
        </p:nvSpPr>
        <p:spPr>
          <a:xfrm>
            <a:off x="-815975" y="-815975"/>
            <a:ext cx="1638300" cy="1638300"/>
          </a:xfrm>
          <a:prstGeom prst="pie">
            <a:avLst>
              <a:gd name="adj1" fmla="val 0"/>
              <a:gd name="adj2" fmla="val 5402120"/>
            </a:avLst>
          </a:prstGeom>
          <a:solidFill>
            <a:schemeClr val="bg2">
              <a:tint val="18000"/>
              <a:satMod val="220000"/>
              <a:alpha val="33000"/>
            </a:schemeClr>
          </a:solidFill>
          <a:ln w="3175" cap="rnd" cmpd="sng" algn="ctr">
            <a:solidFill>
              <a:schemeClr val="bg2">
                <a:shade val="70000"/>
                <a:satMod val="200000"/>
                <a:alpha val="100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8" name="Oval 7"/>
          <p:cNvSpPr/>
          <p:nvPr/>
        </p:nvSpPr>
        <p:spPr>
          <a:xfrm>
            <a:off x="168275" y="20638"/>
            <a:ext cx="1703388" cy="1703387"/>
          </a:xfrm>
          <a:prstGeom prst="ellipse">
            <a:avLst/>
          </a:prstGeom>
          <a:noFill/>
          <a:ln w="27305" cap="rnd" cmpd="sng" algn="ctr">
            <a:solidFill>
              <a:schemeClr val="bg2">
                <a:tint val="45000"/>
                <a:satMod val="325000"/>
                <a:alpha val="100000"/>
              </a:schemeClr>
            </a:solidFill>
            <a:prstDash val="solid"/>
          </a:ln>
          <a:effectLst>
            <a:outerShdw blurRad="25400" dist="25400" dir="5400000" algn="tl" rotWithShape="0">
              <a:schemeClr val="bg2">
                <a:shade val="50000"/>
                <a:satMod val="150000"/>
                <a:alpha val="8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1" name="Donut 10"/>
          <p:cNvSpPr/>
          <p:nvPr/>
        </p:nvSpPr>
        <p:spPr>
          <a:xfrm rot="2315675">
            <a:off x="182881" y="1055077"/>
            <a:ext cx="1125717" cy="1102624"/>
          </a:xfrm>
          <a:prstGeom prst="donut">
            <a:avLst>
              <a:gd name="adj" fmla="val 11833"/>
            </a:avLst>
          </a:prstGeom>
          <a:gradFill rotWithShape="1">
            <a:gsLst>
              <a:gs pos="0">
                <a:schemeClr val="bg2">
                  <a:tint val="10000"/>
                  <a:shade val="99000"/>
                  <a:satMod val="355000"/>
                  <a:alpha val="70000"/>
                </a:schemeClr>
              </a:gs>
              <a:gs pos="70000">
                <a:schemeClr val="bg2">
                  <a:tint val="6000"/>
                  <a:shade val="100000"/>
                  <a:satMod val="400000"/>
                  <a:alpha val="55000"/>
                </a:schemeClr>
              </a:gs>
              <a:gs pos="100000">
                <a:schemeClr val="bg2">
                  <a:tint val="100000"/>
                  <a:shade val="75000"/>
                  <a:satMod val="370000"/>
                  <a:alpha val="60000"/>
                </a:schemeClr>
              </a:gs>
            </a:gsLst>
            <a:path path="circle">
              <a:fillToRect l="-407500" t="-50000" r="507500" b="150000"/>
            </a:path>
          </a:gradFill>
          <a:ln w="7350" cap="rnd" cmpd="sng" algn="ctr">
            <a:solidFill>
              <a:schemeClr val="bg2">
                <a:shade val="60000"/>
                <a:satMod val="220000"/>
                <a:alpha val="100000"/>
              </a:schemeClr>
            </a:solidFill>
            <a:prstDash val="solid"/>
          </a:ln>
          <a:effectLst>
            <a:outerShdw blurRad="12700" dist="15000" dir="4500000" algn="tl" rotWithShape="0">
              <a:schemeClr val="bg2">
                <a:shade val="10000"/>
                <a:satMod val="200000"/>
                <a:alpha val="3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12" name="Rectangle 11"/>
          <p:cNvSpPr/>
          <p:nvPr/>
        </p:nvSpPr>
        <p:spPr>
          <a:xfrm>
            <a:off x="1012825" y="0"/>
            <a:ext cx="8131175" cy="6858000"/>
          </a:xfrm>
          <a:prstGeom prst="rect">
            <a:avLst/>
          </a:prstGeom>
          <a:solidFill>
            <a:schemeClr val="bg1"/>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
        <p:nvSpPr>
          <p:cNvPr id="5" name="Title Placeholder 4"/>
          <p:cNvSpPr>
            <a:spLocks noGrp="1"/>
          </p:cNvSpPr>
          <p:nvPr>
            <p:ph type="title"/>
          </p:nvPr>
        </p:nvSpPr>
        <p:spPr>
          <a:xfrm>
            <a:off x="1435100" y="274638"/>
            <a:ext cx="7499350" cy="1143000"/>
          </a:xfrm>
          <a:prstGeom prst="rect">
            <a:avLst/>
          </a:prstGeom>
        </p:spPr>
        <p:txBody>
          <a:bodyPr anchor="ctr">
            <a:normAutofit/>
          </a:bodyPr>
          <a:lstStyle>
            <a:extLst/>
          </a:lstStyle>
          <a:p>
            <a:r>
              <a:rPr lang="en-US" smtClean="0"/>
              <a:t>Click to edit Master title style</a:t>
            </a:r>
            <a:endParaRPr lang="en-US"/>
          </a:p>
        </p:txBody>
      </p:sp>
      <p:sp>
        <p:nvSpPr>
          <p:cNvPr id="5129" name="Text Placeholder 8"/>
          <p:cNvSpPr>
            <a:spLocks noGrp="1"/>
          </p:cNvSpPr>
          <p:nvPr>
            <p:ph type="body" idx="1"/>
          </p:nvPr>
        </p:nvSpPr>
        <p:spPr bwMode="auto">
          <a:xfrm>
            <a:off x="1435100" y="1447800"/>
            <a:ext cx="7499350" cy="4800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 name="Date Placeholder 23"/>
          <p:cNvSpPr>
            <a:spLocks noGrp="1"/>
          </p:cNvSpPr>
          <p:nvPr>
            <p:ph type="dt" sz="half" idx="2"/>
          </p:nvPr>
        </p:nvSpPr>
        <p:spPr>
          <a:xfrm>
            <a:off x="3581400" y="6305550"/>
            <a:ext cx="2133600" cy="476250"/>
          </a:xfrm>
          <a:prstGeom prst="rect">
            <a:avLst/>
          </a:prstGeom>
        </p:spPr>
        <p:txBody>
          <a:bodyPr anchor="b"/>
          <a:lstStyle>
            <a:lvl1pPr algn="r" eaLnBrk="1" fontAlgn="auto" latinLnBrk="0" hangingPunct="1">
              <a:spcBef>
                <a:spcPts val="0"/>
              </a:spcBef>
              <a:spcAft>
                <a:spcPts val="0"/>
              </a:spcAft>
              <a:defRPr kumimoji="0" sz="1200">
                <a:solidFill>
                  <a:schemeClr val="bg2">
                    <a:shade val="50000"/>
                    <a:satMod val="200000"/>
                  </a:schemeClr>
                </a:solidFill>
                <a:latin typeface="+mn-lt"/>
                <a:cs typeface="+mn-cs"/>
              </a:defRPr>
            </a:lvl1pPr>
            <a:extLst/>
          </a:lstStyle>
          <a:p>
            <a:pPr>
              <a:defRPr/>
            </a:pPr>
            <a:fld id="{83DD1A40-F38A-4707-A26F-449332E4579A}" type="datetimeFigureOut">
              <a:rPr lang="en-US"/>
              <a:pPr>
                <a:defRPr/>
              </a:pPr>
              <a:t>3/23/2018</a:t>
            </a:fld>
            <a:endParaRPr lang="en-US"/>
          </a:p>
        </p:txBody>
      </p:sp>
      <p:sp>
        <p:nvSpPr>
          <p:cNvPr id="10" name="Footer Placeholder 9"/>
          <p:cNvSpPr>
            <a:spLocks noGrp="1"/>
          </p:cNvSpPr>
          <p:nvPr>
            <p:ph type="ftr" sz="quarter" idx="3"/>
          </p:nvPr>
        </p:nvSpPr>
        <p:spPr>
          <a:xfrm>
            <a:off x="5715000" y="6305550"/>
            <a:ext cx="2895600" cy="476250"/>
          </a:xfrm>
          <a:prstGeom prst="rect">
            <a:avLst/>
          </a:prstGeom>
        </p:spPr>
        <p:txBody>
          <a:bodyPr anchor="b"/>
          <a:lstStyle>
            <a:lvl1pP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pPr>
              <a:defRPr/>
            </a:pPr>
            <a:endParaRPr lang="en-US"/>
          </a:p>
        </p:txBody>
      </p:sp>
      <p:sp>
        <p:nvSpPr>
          <p:cNvPr id="22" name="Slide Number Placeholder 21"/>
          <p:cNvSpPr>
            <a:spLocks noGrp="1"/>
          </p:cNvSpPr>
          <p:nvPr>
            <p:ph type="sldNum" sz="quarter" idx="4"/>
          </p:nvPr>
        </p:nvSpPr>
        <p:spPr>
          <a:xfrm>
            <a:off x="8613775" y="6305550"/>
            <a:ext cx="457200" cy="476250"/>
          </a:xfrm>
          <a:prstGeom prst="rect">
            <a:avLst/>
          </a:prstGeom>
        </p:spPr>
        <p:txBody>
          <a:bodyPr anchor="b"/>
          <a:lstStyle>
            <a:lvl1pPr algn="ctr" eaLnBrk="1" fontAlgn="auto" latinLnBrk="0" hangingPunct="1">
              <a:spcBef>
                <a:spcPts val="0"/>
              </a:spcBef>
              <a:spcAft>
                <a:spcPts val="0"/>
              </a:spcAft>
              <a:defRPr kumimoji="0" sz="1200">
                <a:solidFill>
                  <a:schemeClr val="bg2">
                    <a:shade val="50000"/>
                    <a:satMod val="200000"/>
                  </a:schemeClr>
                </a:solidFill>
                <a:effectLst/>
                <a:latin typeface="+mn-lt"/>
                <a:cs typeface="+mn-cs"/>
              </a:defRPr>
            </a:lvl1pPr>
            <a:extLst/>
          </a:lstStyle>
          <a:p>
            <a:pPr>
              <a:defRPr/>
            </a:pPr>
            <a:fld id="{9A188EE3-309D-4459-973E-3D1BD3AE3DB0}" type="slidenum">
              <a:rPr lang="en-US"/>
              <a:pPr>
                <a:defRPr/>
              </a:pPr>
              <a:t>‹#›</a:t>
            </a:fld>
            <a:endParaRPr lang="en-US"/>
          </a:p>
        </p:txBody>
      </p:sp>
      <p:sp>
        <p:nvSpPr>
          <p:cNvPr id="15" name="Rectangle 14"/>
          <p:cNvSpPr/>
          <p:nvPr/>
        </p:nvSpPr>
        <p:spPr bwMode="invGray">
          <a:xfrm>
            <a:off x="1014413" y="0"/>
            <a:ext cx="73025" cy="6858000"/>
          </a:xfrm>
          <a:prstGeom prst="rect">
            <a:avLst/>
          </a:prstGeom>
          <a:solidFill>
            <a:schemeClr val="bg1"/>
          </a:solidFill>
          <a:ln w="25400" cap="rnd" cmpd="sng" algn="ctr">
            <a:noFill/>
            <a:prstDash val="solid"/>
          </a:ln>
          <a:effectLst>
            <a:outerShdw blurRad="38550" dist="38000" dir="10800000" algn="tl" rotWithShape="0">
              <a:schemeClr val="bg2">
                <a:shade val="20000"/>
                <a:satMod val="110000"/>
                <a:alpha val="25000"/>
              </a:scheme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787" r:id="rId1"/>
    <p:sldLayoutId id="2147483782" r:id="rId2"/>
    <p:sldLayoutId id="2147483788" r:id="rId3"/>
    <p:sldLayoutId id="2147483783" r:id="rId4"/>
    <p:sldLayoutId id="2147483789" r:id="rId5"/>
    <p:sldLayoutId id="2147483784" r:id="rId6"/>
    <p:sldLayoutId id="2147483790" r:id="rId7"/>
    <p:sldLayoutId id="2147483791" r:id="rId8"/>
    <p:sldLayoutId id="2147483792" r:id="rId9"/>
    <p:sldLayoutId id="2147483785" r:id="rId10"/>
    <p:sldLayoutId id="2147483786" r:id="rId11"/>
    <p:sldLayoutId id="2147483793" r:id="rId12"/>
  </p:sldLayoutIdLst>
  <p:txStyles>
    <p:titleStyle>
      <a:lvl1pPr algn="l" rtl="0" eaLnBrk="0" fontAlgn="base" hangingPunct="0">
        <a:spcBef>
          <a:spcPct val="0"/>
        </a:spcBef>
        <a:spcAft>
          <a:spcPct val="0"/>
        </a:spcAft>
        <a:defRPr sz="4300" kern="1200">
          <a:solidFill>
            <a:srgbClr val="572314"/>
          </a:solidFill>
          <a:effectLst>
            <a:outerShdw blurRad="50000" dist="30000" dir="5400000" algn="tl" rotWithShape="0">
              <a:srgbClr val="000000">
                <a:alpha val="30000"/>
              </a:srgbClr>
            </a:outerShdw>
          </a:effectLst>
          <a:latin typeface="+mj-lt"/>
          <a:ea typeface="+mj-ea"/>
          <a:cs typeface="+mj-cs"/>
        </a:defRPr>
      </a:lvl1pPr>
      <a:lvl2pPr algn="l" rtl="0" eaLnBrk="0" fontAlgn="base" hangingPunct="0">
        <a:spcBef>
          <a:spcPct val="0"/>
        </a:spcBef>
        <a:spcAft>
          <a:spcPct val="0"/>
        </a:spcAft>
        <a:defRPr sz="4300">
          <a:solidFill>
            <a:srgbClr val="572314"/>
          </a:solidFill>
          <a:latin typeface="Gill Sans MT" pitchFamily="34" charset="0"/>
        </a:defRPr>
      </a:lvl2pPr>
      <a:lvl3pPr algn="l" rtl="0" eaLnBrk="0" fontAlgn="base" hangingPunct="0">
        <a:spcBef>
          <a:spcPct val="0"/>
        </a:spcBef>
        <a:spcAft>
          <a:spcPct val="0"/>
        </a:spcAft>
        <a:defRPr sz="4300">
          <a:solidFill>
            <a:srgbClr val="572314"/>
          </a:solidFill>
          <a:latin typeface="Gill Sans MT" pitchFamily="34" charset="0"/>
        </a:defRPr>
      </a:lvl3pPr>
      <a:lvl4pPr algn="l" rtl="0" eaLnBrk="0" fontAlgn="base" hangingPunct="0">
        <a:spcBef>
          <a:spcPct val="0"/>
        </a:spcBef>
        <a:spcAft>
          <a:spcPct val="0"/>
        </a:spcAft>
        <a:defRPr sz="4300">
          <a:solidFill>
            <a:srgbClr val="572314"/>
          </a:solidFill>
          <a:latin typeface="Gill Sans MT" pitchFamily="34" charset="0"/>
        </a:defRPr>
      </a:lvl4pPr>
      <a:lvl5pPr algn="l" rtl="0" eaLnBrk="0" fontAlgn="base" hangingPunct="0">
        <a:spcBef>
          <a:spcPct val="0"/>
        </a:spcBef>
        <a:spcAft>
          <a:spcPct val="0"/>
        </a:spcAft>
        <a:defRPr sz="4300">
          <a:solidFill>
            <a:srgbClr val="572314"/>
          </a:solidFill>
          <a:latin typeface="Gill Sans MT" pitchFamily="34" charset="0"/>
        </a:defRPr>
      </a:lvl5pPr>
      <a:lvl6pPr marL="457200" algn="l" rtl="0" fontAlgn="base">
        <a:spcBef>
          <a:spcPct val="0"/>
        </a:spcBef>
        <a:spcAft>
          <a:spcPct val="0"/>
        </a:spcAft>
        <a:defRPr sz="4300">
          <a:solidFill>
            <a:srgbClr val="572314"/>
          </a:solidFill>
          <a:latin typeface="Gill Sans MT" pitchFamily="34" charset="0"/>
        </a:defRPr>
      </a:lvl6pPr>
      <a:lvl7pPr marL="914400" algn="l" rtl="0" fontAlgn="base">
        <a:spcBef>
          <a:spcPct val="0"/>
        </a:spcBef>
        <a:spcAft>
          <a:spcPct val="0"/>
        </a:spcAft>
        <a:defRPr sz="4300">
          <a:solidFill>
            <a:srgbClr val="572314"/>
          </a:solidFill>
          <a:latin typeface="Gill Sans MT" pitchFamily="34" charset="0"/>
        </a:defRPr>
      </a:lvl7pPr>
      <a:lvl8pPr marL="1371600" algn="l" rtl="0" fontAlgn="base">
        <a:spcBef>
          <a:spcPct val="0"/>
        </a:spcBef>
        <a:spcAft>
          <a:spcPct val="0"/>
        </a:spcAft>
        <a:defRPr sz="4300">
          <a:solidFill>
            <a:srgbClr val="572314"/>
          </a:solidFill>
          <a:latin typeface="Gill Sans MT" pitchFamily="34" charset="0"/>
        </a:defRPr>
      </a:lvl8pPr>
      <a:lvl9pPr marL="1828800" algn="l" rtl="0" fontAlgn="base">
        <a:spcBef>
          <a:spcPct val="0"/>
        </a:spcBef>
        <a:spcAft>
          <a:spcPct val="0"/>
        </a:spcAft>
        <a:defRPr sz="4300">
          <a:solidFill>
            <a:srgbClr val="572314"/>
          </a:solidFill>
          <a:latin typeface="Gill Sans MT" pitchFamily="34" charset="0"/>
        </a:defRPr>
      </a:lvl9pPr>
      <a:extLst/>
    </p:titleStyle>
    <p:bodyStyle>
      <a:lvl1pPr marL="365125" indent="-282575" algn="l" rtl="0" eaLnBrk="0" fontAlgn="base" hangingPunct="0">
        <a:spcBef>
          <a:spcPts val="600"/>
        </a:spcBef>
        <a:spcAft>
          <a:spcPct val="0"/>
        </a:spcAft>
        <a:buClr>
          <a:schemeClr val="accent1"/>
        </a:buClr>
        <a:buSzPct val="80000"/>
        <a:buFont typeface="Wingdings 2" pitchFamily="18" charset="2"/>
        <a:buChar char=""/>
        <a:defRPr sz="3200" kern="1200">
          <a:solidFill>
            <a:schemeClr val="tx1"/>
          </a:solidFill>
          <a:latin typeface="+mn-lt"/>
          <a:ea typeface="+mn-ea"/>
          <a:cs typeface="+mn-cs"/>
        </a:defRPr>
      </a:lvl1pPr>
      <a:lvl2pPr marL="639763" indent="-236538" algn="l" rtl="0" eaLnBrk="0" fontAlgn="base" hangingPunct="0">
        <a:spcBef>
          <a:spcPts val="550"/>
        </a:spcBef>
        <a:spcAft>
          <a:spcPct val="0"/>
        </a:spcAft>
        <a:buClr>
          <a:schemeClr val="accent1"/>
        </a:buClr>
        <a:buFont typeface="Verdana" pitchFamily="34" charset="0"/>
        <a:buChar char="◦"/>
        <a:defRPr sz="2800" kern="1200">
          <a:solidFill>
            <a:schemeClr val="tx1"/>
          </a:solidFill>
          <a:latin typeface="+mn-lt"/>
          <a:ea typeface="+mn-ea"/>
          <a:cs typeface="+mn-cs"/>
        </a:defRPr>
      </a:lvl2pPr>
      <a:lvl3pPr marL="885825" indent="-228600" algn="l" rtl="0" eaLnBrk="0" fontAlgn="base" hangingPunct="0">
        <a:spcBef>
          <a:spcPct val="20000"/>
        </a:spcBef>
        <a:spcAft>
          <a:spcPct val="0"/>
        </a:spcAft>
        <a:buClr>
          <a:schemeClr val="accent2"/>
        </a:buClr>
        <a:buFont typeface="Wingdings 2" pitchFamily="18" charset="2"/>
        <a:buChar char=""/>
        <a:defRPr sz="2400" kern="1200">
          <a:solidFill>
            <a:schemeClr val="tx1"/>
          </a:solidFill>
          <a:latin typeface="+mn-lt"/>
          <a:ea typeface="+mn-ea"/>
          <a:cs typeface="+mn-cs"/>
        </a:defRPr>
      </a:lvl3pPr>
      <a:lvl4pPr marL="1096963" indent="-173038" algn="l" rtl="0" eaLnBrk="0" fontAlgn="base" hangingPunct="0">
        <a:spcBef>
          <a:spcPct val="20000"/>
        </a:spcBef>
        <a:spcAft>
          <a:spcPct val="0"/>
        </a:spcAft>
        <a:buClr>
          <a:srgbClr val="C32D2E"/>
        </a:buClr>
        <a:buFont typeface="Wingdings 2" pitchFamily="18" charset="2"/>
        <a:buChar char=""/>
        <a:defRPr sz="2000" kern="1200">
          <a:solidFill>
            <a:schemeClr val="tx1"/>
          </a:solidFill>
          <a:latin typeface="+mn-lt"/>
          <a:ea typeface="+mn-ea"/>
          <a:cs typeface="+mn-cs"/>
        </a:defRPr>
      </a:lvl4pPr>
      <a:lvl5pPr marL="1296988" indent="-182563" algn="l" rtl="0" eaLnBrk="0" fontAlgn="base" hangingPunct="0">
        <a:spcBef>
          <a:spcPct val="20000"/>
        </a:spcBef>
        <a:spcAft>
          <a:spcPct val="0"/>
        </a:spcAft>
        <a:buClr>
          <a:srgbClr val="84AA33"/>
        </a:buClr>
        <a:buFont typeface="Wingdings 2" pitchFamily="18" charset="2"/>
        <a:buChar char=""/>
        <a:defRPr sz="2000" kern="1200">
          <a:solidFill>
            <a:schemeClr val="tx1"/>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4" Type="http://schemas.openxmlformats.org/officeDocument/2006/relationships/hyperlink" Target="http://www.barc.gov.in/technologies/technology.html"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BARC%20Homepage.lnk"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NewWebsite.ppt" TargetMode="Externa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2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24.jpeg"/><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www.barc.gov.in/technologies/technology.html"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4.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0.jpeg"/><Relationship Id="rId7" Type="http://schemas.openxmlformats.org/officeDocument/2006/relationships/image" Target="../media/image33.jpe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32.jpeg"/><Relationship Id="rId5" Type="http://schemas.openxmlformats.org/officeDocument/2006/relationships/image" Target="../media/image31.jpeg"/><Relationship Id="rId10" Type="http://schemas.openxmlformats.org/officeDocument/2006/relationships/image" Target="../media/image4.jpeg"/><Relationship Id="rId4" Type="http://schemas.openxmlformats.org/officeDocument/2006/relationships/oleObject" Target="../embeddings/oleObject1.bin"/><Relationship Id="rId9" Type="http://schemas.openxmlformats.org/officeDocument/2006/relationships/image" Target="../media/image35.jpeg"/></Relationships>
</file>

<file path=ppt/slides/_rels/slide3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jpeg"/><Relationship Id="rId9" Type="http://schemas.openxmlformats.org/officeDocument/2006/relationships/image" Target="../media/image4.jpeg"/></Relationships>
</file>

<file path=ppt/slides/_rels/slide36.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42.png"/><Relationship Id="rId16"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image" Target="../media/image44.png"/><Relationship Id="rId9" Type="http://schemas.openxmlformats.org/officeDocument/2006/relationships/image" Target="../media/image49.jpeg"/><Relationship Id="rId14" Type="http://schemas.openxmlformats.org/officeDocument/2006/relationships/image" Target="../media/image54.png"/></Relationships>
</file>

<file path=ppt/slides/_rels/slide37.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7.jpeg"/><Relationship Id="rId7" Type="http://schemas.openxmlformats.org/officeDocument/2006/relationships/image" Target="../media/image4.jpeg"/><Relationship Id="rId2" Type="http://schemas.openxmlformats.org/officeDocument/2006/relationships/image" Target="../media/image56.jpeg"/><Relationship Id="rId1" Type="http://schemas.openxmlformats.org/officeDocument/2006/relationships/slideLayout" Target="../slideLayouts/slideLayout12.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 Id="rId9" Type="http://schemas.openxmlformats.org/officeDocument/2006/relationships/image" Target="../media/image62.jpeg"/></Relationships>
</file>

<file path=ppt/slides/_rels/slide3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64.jpeg"/></Relationships>
</file>

<file path=ppt/slides/_rels/slide3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file:///C:\WINDOWS\Desktop\bmm2.jpg" TargetMode="External"/><Relationship Id="rId5" Type="http://schemas.openxmlformats.org/officeDocument/2006/relationships/image" Target="../media/image67.jpeg"/><Relationship Id="rId4" Type="http://schemas.openxmlformats.org/officeDocument/2006/relationships/image" Target="../media/image66.jpeg"/></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hyperlink" Target="DTDDF.lnk" TargetMode="Externa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45.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1.png"/><Relationship Id="rId18" Type="http://schemas.openxmlformats.org/officeDocument/2006/relationships/image" Target="../media/image86.jpeg"/><Relationship Id="rId3" Type="http://schemas.openxmlformats.org/officeDocument/2006/relationships/image" Target="../media/image72.jpeg"/><Relationship Id="rId21" Type="http://schemas.openxmlformats.org/officeDocument/2006/relationships/image" Target="../media/image89.jpeg"/><Relationship Id="rId7" Type="http://schemas.openxmlformats.org/officeDocument/2006/relationships/image" Target="../media/image76.jpeg"/><Relationship Id="rId12" Type="http://schemas.openxmlformats.org/officeDocument/2006/relationships/image" Target="../media/image80.png"/><Relationship Id="rId17" Type="http://schemas.openxmlformats.org/officeDocument/2006/relationships/image" Target="../media/image85.jpeg"/><Relationship Id="rId2" Type="http://schemas.openxmlformats.org/officeDocument/2006/relationships/hyperlink" Target="CILLAGE%20CONCEPT%20SLIDES%202.pdf" TargetMode="External"/><Relationship Id="rId16" Type="http://schemas.openxmlformats.org/officeDocument/2006/relationships/image" Target="../media/image84.jpeg"/><Relationship Id="rId20" Type="http://schemas.openxmlformats.org/officeDocument/2006/relationships/image" Target="../media/image88.png"/><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79.jpeg"/><Relationship Id="rId5" Type="http://schemas.openxmlformats.org/officeDocument/2006/relationships/image" Target="../media/image74.png"/><Relationship Id="rId15" Type="http://schemas.openxmlformats.org/officeDocument/2006/relationships/image" Target="../media/image83.jpeg"/><Relationship Id="rId23" Type="http://schemas.openxmlformats.org/officeDocument/2006/relationships/image" Target="../media/image4.jpeg"/><Relationship Id="rId10" Type="http://schemas.openxmlformats.org/officeDocument/2006/relationships/image" Target="../media/image78.png"/><Relationship Id="rId19" Type="http://schemas.openxmlformats.org/officeDocument/2006/relationships/image" Target="../media/image87.png"/><Relationship Id="rId4" Type="http://schemas.openxmlformats.org/officeDocument/2006/relationships/image" Target="../media/image73.jpeg"/><Relationship Id="rId9" Type="http://schemas.openxmlformats.org/officeDocument/2006/relationships/hyperlink" Target="Consultancy.DOC" TargetMode="External"/><Relationship Id="rId14" Type="http://schemas.openxmlformats.org/officeDocument/2006/relationships/image" Target="../media/image82.jpeg"/><Relationship Id="rId22" Type="http://schemas.openxmlformats.org/officeDocument/2006/relationships/image" Target="../media/image90.png"/></Relationships>
</file>

<file path=ppt/slides/_rels/slide4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91.w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31925" y="360363"/>
            <a:ext cx="7407275" cy="1471612"/>
          </a:xfrm>
        </p:spPr>
        <p:txBody>
          <a:bodyPr>
            <a:normAutofit fontScale="90000"/>
          </a:bodyPr>
          <a:lstStyle/>
          <a:p>
            <a:pPr eaLnBrk="1" fontAlgn="auto" hangingPunct="1">
              <a:spcAft>
                <a:spcPts val="0"/>
              </a:spcAft>
              <a:defRPr/>
            </a:pPr>
            <a:r>
              <a:rPr lang="en-US" dirty="0" smtClean="0">
                <a:solidFill>
                  <a:schemeClr val="tx2">
                    <a:satMod val="130000"/>
                  </a:schemeClr>
                </a:solidFill>
              </a:rPr>
              <a:t>DAE SPIN-OFF Technology Transfer Procedure and benefits for Society</a:t>
            </a:r>
            <a:endParaRPr lang="en-US" dirty="0">
              <a:solidFill>
                <a:schemeClr val="tx2">
                  <a:satMod val="130000"/>
                </a:schemeClr>
              </a:solidFill>
            </a:endParaRPr>
          </a:p>
        </p:txBody>
      </p:sp>
      <p:pic>
        <p:nvPicPr>
          <p:cNvPr id="13315" name="Picture 5" descr="daelogo1.jpg"/>
          <p:cNvPicPr>
            <a:picLocks noChangeAspect="1"/>
          </p:cNvPicPr>
          <p:nvPr/>
        </p:nvPicPr>
        <p:blipFill>
          <a:blip r:embed="rId2"/>
          <a:srcRect/>
          <a:stretch>
            <a:fillRect/>
          </a:stretch>
        </p:blipFill>
        <p:spPr bwMode="auto">
          <a:xfrm>
            <a:off x="4241800" y="2286000"/>
            <a:ext cx="2043113" cy="2090738"/>
          </a:xfrm>
          <a:prstGeom prst="rect">
            <a:avLst/>
          </a:prstGeom>
          <a:noFill/>
          <a:ln w="9525">
            <a:noFill/>
            <a:miter lim="800000"/>
            <a:headEnd/>
            <a:tailEnd/>
          </a:ln>
        </p:spPr>
      </p:pic>
      <p:sp>
        <p:nvSpPr>
          <p:cNvPr id="13316" name="TextBox 4"/>
          <p:cNvSpPr txBox="1">
            <a:spLocks noChangeArrowheads="1"/>
          </p:cNvSpPr>
          <p:nvPr/>
        </p:nvSpPr>
        <p:spPr bwMode="auto">
          <a:xfrm>
            <a:off x="2133600" y="4419600"/>
            <a:ext cx="6172200" cy="923925"/>
          </a:xfrm>
          <a:prstGeom prst="rect">
            <a:avLst/>
          </a:prstGeom>
          <a:noFill/>
          <a:ln w="9525">
            <a:noFill/>
            <a:miter lim="800000"/>
            <a:headEnd/>
            <a:tailEnd/>
          </a:ln>
        </p:spPr>
        <p:txBody>
          <a:bodyPr>
            <a:spAutoFit/>
          </a:bodyPr>
          <a:lstStyle/>
          <a:p>
            <a:r>
              <a:rPr lang="en-GB" dirty="0" err="1"/>
              <a:t>Shrikrishna</a:t>
            </a:r>
            <a:r>
              <a:rPr lang="en-GB" dirty="0"/>
              <a:t> Gupta,</a:t>
            </a:r>
          </a:p>
          <a:p>
            <a:r>
              <a:rPr lang="en-GB" dirty="0"/>
              <a:t>Head, </a:t>
            </a:r>
            <a:r>
              <a:rPr lang="en-US" dirty="0">
                <a:latin typeface="Gill Sans MT" pitchFamily="34" charset="0"/>
              </a:rPr>
              <a:t>Technology Transfer &amp; Collaboration Division, DAE</a:t>
            </a:r>
          </a:p>
          <a:p>
            <a:r>
              <a:rPr lang="en-US" dirty="0">
                <a:latin typeface="Gill Sans MT" pitchFamily="34" charset="0"/>
              </a:rPr>
              <a:t>sgupta@barc.gov.in</a:t>
            </a:r>
            <a:endParaRPr lang="en-GB" dirty="0"/>
          </a:p>
        </p:txBody>
      </p:sp>
      <p:pic>
        <p:nvPicPr>
          <p:cNvPr id="13317" name="Picture 5" descr="static_qr_code_without_logo.jpg"/>
          <p:cNvPicPr>
            <a:picLocks noChangeAspect="1"/>
          </p:cNvPicPr>
          <p:nvPr/>
        </p:nvPicPr>
        <p:blipFill>
          <a:blip r:embed="rId3"/>
          <a:srcRect/>
          <a:stretch>
            <a:fillRect/>
          </a:stretch>
        </p:blipFill>
        <p:spPr bwMode="auto">
          <a:xfrm>
            <a:off x="3175" y="5486400"/>
            <a:ext cx="987425" cy="987425"/>
          </a:xfrm>
          <a:prstGeom prst="rect">
            <a:avLst/>
          </a:prstGeom>
          <a:noFill/>
          <a:ln w="9525">
            <a:noFill/>
            <a:miter lim="800000"/>
            <a:headEnd/>
            <a:tailEnd/>
          </a:ln>
        </p:spPr>
      </p:pic>
      <p:sp>
        <p:nvSpPr>
          <p:cNvPr id="7" name="Rectangle 6"/>
          <p:cNvSpPr/>
          <p:nvPr/>
        </p:nvSpPr>
        <p:spPr>
          <a:xfrm>
            <a:off x="1828800" y="5218113"/>
            <a:ext cx="6400800" cy="954087"/>
          </a:xfrm>
          <a:prstGeom prst="rect">
            <a:avLst/>
          </a:prstGeom>
        </p:spPr>
        <p:txBody>
          <a:bodyPr>
            <a:spAutoFit/>
          </a:bodyPr>
          <a:lstStyle/>
          <a:p>
            <a:pPr algn="ctr">
              <a:defRPr/>
            </a:pPr>
            <a:r>
              <a:rPr lang="en-US" b="1" dirty="0">
                <a:solidFill>
                  <a:srgbClr val="CC6600"/>
                </a:solidFill>
                <a:effectLst>
                  <a:outerShdw blurRad="38100" dist="38100" dir="2700000" algn="tl">
                    <a:srgbClr val="C0C0C0"/>
                  </a:outerShdw>
                </a:effectLst>
                <a:latin typeface="Arial" charset="0"/>
                <a:cs typeface="Arial" charset="0"/>
                <a:hlinkClick r:id="rId4"/>
              </a:rPr>
              <a:t>http://www.barc.gov.in/technologies/technology.html</a:t>
            </a:r>
            <a:endParaRPr lang="en-US" b="1" dirty="0">
              <a:solidFill>
                <a:srgbClr val="CC6600"/>
              </a:solidFill>
              <a:effectLst>
                <a:outerShdw blurRad="38100" dist="38100" dir="2700000" algn="tl">
                  <a:srgbClr val="C0C0C0"/>
                </a:outerShdw>
              </a:effectLst>
              <a:latin typeface="Arial" charset="0"/>
              <a:cs typeface="Arial" charset="0"/>
            </a:endParaRPr>
          </a:p>
          <a:p>
            <a:pPr algn="ctr">
              <a:defRPr/>
            </a:pPr>
            <a:r>
              <a:rPr lang="en-US" b="1" dirty="0">
                <a:solidFill>
                  <a:srgbClr val="CC6600"/>
                </a:solidFill>
                <a:effectLst>
                  <a:outerShdw blurRad="38100" dist="38100" dir="2700000" algn="tl">
                    <a:srgbClr val="C0C0C0"/>
                  </a:outerShdw>
                </a:effectLst>
                <a:latin typeface="Arial" charset="0"/>
                <a:cs typeface="Arial" charset="0"/>
              </a:rPr>
              <a:t>                                                                                                              </a:t>
            </a:r>
            <a:r>
              <a:rPr lang="en-US" sz="2000" b="1" dirty="0">
                <a:solidFill>
                  <a:srgbClr val="FF0000"/>
                </a:solidFill>
                <a:effectLst>
                  <a:outerShdw blurRad="38100" dist="38100" dir="2700000" algn="tl">
                    <a:srgbClr val="C0C0C0"/>
                  </a:outerShdw>
                </a:effectLst>
                <a:latin typeface="Arial" charset="0"/>
                <a:cs typeface="Arial" charset="0"/>
              </a:rPr>
              <a:t>Email: technology@barc.gov.in</a:t>
            </a:r>
          </a:p>
        </p:txBody>
      </p:sp>
      <p:sp>
        <p:nvSpPr>
          <p:cNvPr id="8" name="TextBox 7"/>
          <p:cNvSpPr txBox="1"/>
          <p:nvPr/>
        </p:nvSpPr>
        <p:spPr>
          <a:xfrm>
            <a:off x="1371600" y="6400800"/>
            <a:ext cx="7620000" cy="369332"/>
          </a:xfrm>
          <a:prstGeom prst="rect">
            <a:avLst/>
          </a:prstGeom>
          <a:noFill/>
        </p:spPr>
        <p:txBody>
          <a:bodyPr wrap="square" rtlCol="0">
            <a:spAutoFit/>
          </a:bodyPr>
          <a:lstStyle/>
          <a:p>
            <a:r>
              <a:rPr lang="en-GB" dirty="0" smtClean="0"/>
              <a:t>Advances in Science, Engineering and Technology (ASET) Colloquium</a:t>
            </a:r>
            <a:endParaRPr lang="en-GB"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Reason-3: Contributing to Skill-India</a:t>
            </a:r>
            <a:endParaRPr lang="en-US" dirty="0">
              <a:solidFill>
                <a:schemeClr val="tx2">
                  <a:satMod val="130000"/>
                </a:schemeClr>
              </a:solidFill>
            </a:endParaRPr>
          </a:p>
        </p:txBody>
      </p:sp>
      <p:sp>
        <p:nvSpPr>
          <p:cNvPr id="3" name="Content Placeholder 2"/>
          <p:cNvSpPr>
            <a:spLocks noGrp="1"/>
          </p:cNvSpPr>
          <p:nvPr>
            <p:ph idx="1"/>
          </p:nvPr>
        </p:nvSpPr>
        <p:spPr/>
        <p:txBody>
          <a:bodyPr/>
          <a:lstStyle/>
          <a:p>
            <a:pPr algn="just" eaLnBrk="1" hangingPunct="1"/>
            <a:r>
              <a:rPr lang="en-US" smtClean="0"/>
              <a:t>The hand-holding provided by DAE units on transfer of technology develops the skill of engineers and workers of transferee which many not be otherwise possible by any course or training. </a:t>
            </a:r>
          </a:p>
          <a:p>
            <a:pPr algn="just" eaLnBrk="1" hangingPunct="1"/>
            <a:r>
              <a:rPr lang="en-US" smtClean="0"/>
              <a:t>This in turn, benefits DAE by ready availability of skilled manpower for its future projects.</a:t>
            </a:r>
          </a:p>
        </p:txBody>
      </p:sp>
      <p:pic>
        <p:nvPicPr>
          <p:cNvPr id="22532" name="Picture 4"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066800"/>
            <a:ext cx="7497763" cy="2819400"/>
          </a:xfrm>
        </p:spPr>
        <p:txBody>
          <a:bodyPr/>
          <a:lstStyle/>
          <a:p>
            <a:pPr eaLnBrk="1" fontAlgn="auto" hangingPunct="1">
              <a:spcAft>
                <a:spcPts val="0"/>
              </a:spcAft>
              <a:defRPr/>
            </a:pPr>
            <a:r>
              <a:rPr lang="en-US" dirty="0" smtClean="0">
                <a:solidFill>
                  <a:schemeClr val="tx2">
                    <a:satMod val="130000"/>
                  </a:schemeClr>
                </a:solidFill>
              </a:rPr>
              <a:t>Role of TT Cells: The Link between the labs and industry</a:t>
            </a:r>
            <a:br>
              <a:rPr lang="en-US" dirty="0" smtClean="0">
                <a:solidFill>
                  <a:schemeClr val="tx2">
                    <a:satMod val="130000"/>
                  </a:schemeClr>
                </a:solidFill>
              </a:rPr>
            </a:br>
            <a:endParaRPr lang="en-US" dirty="0">
              <a:solidFill>
                <a:schemeClr val="tx2">
                  <a:satMod val="130000"/>
                </a:schemeClr>
              </a:solidFill>
            </a:endParaRPr>
          </a:p>
        </p:txBody>
      </p:sp>
      <p:pic>
        <p:nvPicPr>
          <p:cNvPr id="23555" name="Picture 2"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Role of TT Cells</a:t>
            </a:r>
            <a:endParaRPr lang="en-US" dirty="0">
              <a:solidFill>
                <a:schemeClr val="tx2">
                  <a:satMod val="130000"/>
                </a:schemeClr>
              </a:solidFill>
            </a:endParaRPr>
          </a:p>
        </p:txBody>
      </p:sp>
      <p:sp>
        <p:nvSpPr>
          <p:cNvPr id="24579" name="Content Placeholder 2"/>
          <p:cNvSpPr>
            <a:spLocks noGrp="1"/>
          </p:cNvSpPr>
          <p:nvPr>
            <p:ph idx="1"/>
          </p:nvPr>
        </p:nvSpPr>
        <p:spPr/>
        <p:txBody>
          <a:bodyPr/>
          <a:lstStyle/>
          <a:p>
            <a:pPr algn="just" eaLnBrk="1" hangingPunct="1">
              <a:buFont typeface="Wingdings 2" pitchFamily="18" charset="2"/>
              <a:buNone/>
            </a:pPr>
            <a:r>
              <a:rPr lang="en-US" smtClean="0"/>
              <a:t>TT Cells of DAE operates through Head of  the respective DAE Unit &amp; TT proposals shall be submitted to Head, TT&amp;CD.</a:t>
            </a:r>
          </a:p>
          <a:p>
            <a:pPr algn="just" eaLnBrk="1" hangingPunct="1">
              <a:buFont typeface="Wingdings 2" pitchFamily="18" charset="2"/>
              <a:buNone/>
            </a:pPr>
            <a:r>
              <a:rPr lang="en-US" smtClean="0"/>
              <a:t>It is the regional channel through which state-of-the-art as well as import substitute technologies developed by DAE could be made available to the end-users through licensees. </a:t>
            </a:r>
          </a:p>
        </p:txBody>
      </p:sp>
      <p:pic>
        <p:nvPicPr>
          <p:cNvPr id="24580" name="Picture 4"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TT Cell: Evaluation and Counseling centers for DAE licensees</a:t>
            </a:r>
            <a:endParaRPr lang="en-US" dirty="0">
              <a:solidFill>
                <a:schemeClr val="tx2">
                  <a:satMod val="130000"/>
                </a:schemeClr>
              </a:solidFill>
            </a:endParaRPr>
          </a:p>
        </p:txBody>
      </p:sp>
      <p:sp>
        <p:nvSpPr>
          <p:cNvPr id="25603" name="Content Placeholder 2"/>
          <p:cNvSpPr>
            <a:spLocks noGrp="1"/>
          </p:cNvSpPr>
          <p:nvPr>
            <p:ph idx="1"/>
          </p:nvPr>
        </p:nvSpPr>
        <p:spPr>
          <a:xfrm>
            <a:off x="1435100" y="1828800"/>
            <a:ext cx="7499350" cy="4800600"/>
          </a:xfrm>
        </p:spPr>
        <p:txBody>
          <a:bodyPr/>
          <a:lstStyle/>
          <a:p>
            <a:pPr eaLnBrk="1" hangingPunct="1"/>
            <a:r>
              <a:rPr lang="en-US" i="1" dirty="0" smtClean="0"/>
              <a:t>Licensees make our products easily accessible on competitive commercial terms, along with sales and servicing network of private industry even for our own use.</a:t>
            </a:r>
          </a:p>
          <a:p>
            <a:pPr eaLnBrk="1" hangingPunct="1"/>
            <a:r>
              <a:rPr lang="en-US" dirty="0" smtClean="0"/>
              <a:t>TT Cells act as friendly </a:t>
            </a:r>
            <a:r>
              <a:rPr lang="en-US" dirty="0" err="1" smtClean="0"/>
              <a:t>neighbourhood</a:t>
            </a:r>
            <a:r>
              <a:rPr lang="en-US" dirty="0" smtClean="0"/>
              <a:t> </a:t>
            </a:r>
            <a:r>
              <a:rPr lang="en-US" dirty="0" err="1" smtClean="0"/>
              <a:t>centres</a:t>
            </a:r>
            <a:r>
              <a:rPr lang="en-US" dirty="0" smtClean="0"/>
              <a:t> for supporting the licensees.</a:t>
            </a:r>
          </a:p>
        </p:txBody>
      </p:sp>
      <p:pic>
        <p:nvPicPr>
          <p:cNvPr id="25604" name="Picture 3"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2362200"/>
            <a:ext cx="7497763" cy="1143000"/>
          </a:xfrm>
        </p:spPr>
        <p:txBody>
          <a:bodyPr>
            <a:normAutofit fontScale="90000"/>
          </a:bodyPr>
          <a:lstStyle/>
          <a:p>
            <a:pPr eaLnBrk="1" fontAlgn="auto" hangingPunct="1">
              <a:spcAft>
                <a:spcPts val="0"/>
              </a:spcAft>
              <a:defRPr/>
            </a:pPr>
            <a:r>
              <a:rPr lang="en-US" sz="4400" dirty="0" smtClean="0">
                <a:solidFill>
                  <a:schemeClr val="tx2">
                    <a:satMod val="130000"/>
                  </a:schemeClr>
                </a:solidFill>
              </a:rPr>
              <a:t>TT Cells: Benefit to DAE community</a:t>
            </a:r>
            <a:endParaRPr lang="en-US" dirty="0">
              <a:solidFill>
                <a:schemeClr val="tx2">
                  <a:satMod val="130000"/>
                </a:schemeClr>
              </a:solidFill>
            </a:endParaRPr>
          </a:p>
        </p:txBody>
      </p:sp>
      <p:pic>
        <p:nvPicPr>
          <p:cNvPr id="26627" name="Picture 2"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990600" y="274638"/>
            <a:ext cx="8229600" cy="1554162"/>
          </a:xfrm>
        </p:spPr>
        <p:txBody>
          <a:bodyPr/>
          <a:lstStyle/>
          <a:p>
            <a:pPr eaLnBrk="1" fontAlgn="auto" hangingPunct="1">
              <a:spcAft>
                <a:spcPts val="0"/>
              </a:spcAft>
              <a:defRPr/>
            </a:pPr>
            <a:r>
              <a:rPr lang="en-US" sz="3600" dirty="0" smtClean="0">
                <a:solidFill>
                  <a:schemeClr val="tx2">
                    <a:satMod val="130000"/>
                  </a:schemeClr>
                </a:solidFill>
              </a:rPr>
              <a:t>Finding relevant Applications of the technology</a:t>
            </a:r>
          </a:p>
        </p:txBody>
      </p:sp>
      <p:sp>
        <p:nvSpPr>
          <p:cNvPr id="23555" name="Content Placeholder 2"/>
          <p:cNvSpPr>
            <a:spLocks noGrp="1"/>
          </p:cNvSpPr>
          <p:nvPr>
            <p:ph idx="1"/>
          </p:nvPr>
        </p:nvSpPr>
        <p:spPr>
          <a:xfrm>
            <a:off x="838200" y="1981200"/>
            <a:ext cx="8229600" cy="4144963"/>
          </a:xfrm>
        </p:spPr>
        <p:txBody>
          <a:bodyPr>
            <a:normAutofit lnSpcReduction="10000"/>
          </a:bodyPr>
          <a:lstStyle/>
          <a:p>
            <a:pPr marL="365760" indent="-283464" algn="just" eaLnBrk="1" fontAlgn="auto" hangingPunct="1">
              <a:spcAft>
                <a:spcPts val="0"/>
              </a:spcAft>
              <a:buFont typeface="Wingdings 2"/>
              <a:buChar char=""/>
              <a:defRPr/>
            </a:pPr>
            <a:r>
              <a:rPr lang="en-US" sz="2400" dirty="0" smtClean="0"/>
              <a:t>A new technology breakthrough may not have instant application therefore the market potential of the technology needs to be explored and modifications/ innovations may be necessary. </a:t>
            </a:r>
          </a:p>
          <a:p>
            <a:pPr marL="365760" indent="-283464" algn="just" eaLnBrk="1" fontAlgn="auto" hangingPunct="1">
              <a:spcAft>
                <a:spcPts val="0"/>
              </a:spcAft>
              <a:buFont typeface="Wingdings 2"/>
              <a:buChar char=""/>
              <a:defRPr/>
            </a:pPr>
            <a:r>
              <a:rPr lang="en-US" sz="2400" dirty="0" smtClean="0"/>
              <a:t>Most of the time, it may not appear to be useful when discovered; photocopying machine was not considered a useful development. IBM, Kodak, General Electric and RCA were among the companies that refused to commercialize the technology and Xerox was born.</a:t>
            </a:r>
          </a:p>
          <a:p>
            <a:pPr marL="365760" indent="-283464" algn="just" eaLnBrk="1" fontAlgn="auto" hangingPunct="1">
              <a:spcAft>
                <a:spcPts val="0"/>
              </a:spcAft>
              <a:buFont typeface="Wingdings 2"/>
              <a:buChar char=""/>
              <a:defRPr/>
            </a:pPr>
            <a:r>
              <a:rPr lang="en-US" sz="2400" dirty="0" smtClean="0"/>
              <a:t>TT Cells may connect to Industry associations/ academicians and Government Department to explore the new horizons.</a:t>
            </a:r>
          </a:p>
          <a:p>
            <a:pPr marL="365760" indent="-283464" eaLnBrk="1" fontAlgn="auto" hangingPunct="1">
              <a:spcAft>
                <a:spcPts val="0"/>
              </a:spcAft>
              <a:buFont typeface="Wingdings 2"/>
              <a:buChar char=""/>
              <a:defRPr/>
            </a:pPr>
            <a:endParaRPr lang="en-US" sz="2400" dirty="0" smtClean="0"/>
          </a:p>
        </p:txBody>
      </p:sp>
      <p:pic>
        <p:nvPicPr>
          <p:cNvPr id="27653" name="Picture 4"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Effect transition="in" filter="fade">
                                      <p:cBhvr>
                                        <p:cTn id="7" dur="2000"/>
                                        <p:tgtEl>
                                          <p:spTgt spid="235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555">
                                            <p:txEl>
                                              <p:pRg st="1" end="1"/>
                                            </p:txEl>
                                          </p:spTgt>
                                        </p:tgtEl>
                                        <p:attrNameLst>
                                          <p:attrName>style.visibility</p:attrName>
                                        </p:attrNameLst>
                                      </p:cBhvr>
                                      <p:to>
                                        <p:strVal val="visible"/>
                                      </p:to>
                                    </p:set>
                                    <p:animEffect transition="in" filter="fade">
                                      <p:cBhvr>
                                        <p:cTn id="12" dur="2000"/>
                                        <p:tgtEl>
                                          <p:spTgt spid="235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3555">
                                            <p:txEl>
                                              <p:pRg st="2" end="2"/>
                                            </p:txEl>
                                          </p:spTgt>
                                        </p:tgtEl>
                                        <p:attrNameLst>
                                          <p:attrName>style.visibility</p:attrName>
                                        </p:attrNameLst>
                                      </p:cBhvr>
                                      <p:to>
                                        <p:strVal val="visible"/>
                                      </p:to>
                                    </p:set>
                                    <p:animEffect transition="in" filter="fade">
                                      <p:cBhvr>
                                        <p:cTn id="17" dur="2000"/>
                                        <p:tgtEl>
                                          <p:spTgt spid="2355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fontAlgn="auto" hangingPunct="1">
              <a:spcAft>
                <a:spcPts val="0"/>
              </a:spcAft>
              <a:defRPr/>
            </a:pPr>
            <a:r>
              <a:rPr lang="en-US" sz="4000" dirty="0" smtClean="0">
                <a:solidFill>
                  <a:schemeClr val="tx1"/>
                </a:solidFill>
              </a:rPr>
              <a:t>Maintaining and protecting Technology Repository</a:t>
            </a:r>
            <a:endParaRPr lang="en-US" sz="4000" dirty="0">
              <a:solidFill>
                <a:schemeClr val="tx2">
                  <a:satMod val="130000"/>
                </a:schemeClr>
              </a:solidFill>
            </a:endParaRPr>
          </a:p>
        </p:txBody>
      </p:sp>
      <p:sp>
        <p:nvSpPr>
          <p:cNvPr id="3" name="Content Placeholder 2"/>
          <p:cNvSpPr>
            <a:spLocks noGrp="1"/>
          </p:cNvSpPr>
          <p:nvPr>
            <p:ph idx="1"/>
          </p:nvPr>
        </p:nvSpPr>
        <p:spPr/>
        <p:txBody>
          <a:bodyPr>
            <a:normAutofit lnSpcReduction="10000"/>
          </a:bodyPr>
          <a:lstStyle/>
          <a:p>
            <a:pPr marL="365760" indent="-283464" algn="just" eaLnBrk="1" fontAlgn="auto" hangingPunct="1">
              <a:spcAft>
                <a:spcPts val="0"/>
              </a:spcAft>
              <a:buFont typeface="Wingdings 2"/>
              <a:buChar char=""/>
              <a:defRPr/>
            </a:pPr>
            <a:r>
              <a:rPr lang="en-US" dirty="0" smtClean="0"/>
              <a:t>TT Cells to ensure integrity of the </a:t>
            </a:r>
            <a:r>
              <a:rPr lang="en-US" b="1" dirty="0" smtClean="0"/>
              <a:t>documentation</a:t>
            </a:r>
            <a:r>
              <a:rPr lang="en-US" dirty="0" smtClean="0"/>
              <a:t> by ensuring its accuracy, correctness and completeness for reproducibility.  In near future, even the same Division might come looking for it!</a:t>
            </a:r>
          </a:p>
          <a:p>
            <a:pPr marL="365760" indent="-283464" algn="just" eaLnBrk="1" fontAlgn="auto" hangingPunct="1">
              <a:spcAft>
                <a:spcPts val="0"/>
              </a:spcAft>
              <a:buFont typeface="Wingdings 2"/>
              <a:buChar char=""/>
              <a:defRPr/>
            </a:pPr>
            <a:r>
              <a:rPr lang="en-US" dirty="0" smtClean="0"/>
              <a:t>The availability of technical support to licensees are ensured by </a:t>
            </a:r>
            <a:r>
              <a:rPr lang="en-US" b="1" dirty="0" smtClean="0"/>
              <a:t>periodic review </a:t>
            </a:r>
            <a:r>
              <a:rPr lang="en-US" dirty="0" smtClean="0"/>
              <a:t>and unsupported or obsolete technologies are removed from the website.</a:t>
            </a:r>
            <a:endParaRPr lang="en-US" dirty="0"/>
          </a:p>
        </p:txBody>
      </p:sp>
      <p:pic>
        <p:nvPicPr>
          <p:cNvPr id="28676" name="Picture 5"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274638"/>
            <a:ext cx="8077200" cy="1143000"/>
          </a:xfrm>
        </p:spPr>
        <p:txBody>
          <a:bodyPr>
            <a:normAutofit fontScale="90000"/>
          </a:bodyPr>
          <a:lstStyle/>
          <a:p>
            <a:pPr eaLnBrk="1" fontAlgn="auto" hangingPunct="1">
              <a:spcAft>
                <a:spcPts val="0"/>
              </a:spcAft>
              <a:defRPr/>
            </a:pPr>
            <a:r>
              <a:rPr lang="en-US" dirty="0" smtClean="0">
                <a:solidFill>
                  <a:schemeClr val="tx1"/>
                </a:solidFill>
              </a:rPr>
              <a:t>Spreading Awareness of TTSC approved DAE  Spin-off  Technologies</a:t>
            </a:r>
            <a:endParaRPr lang="en-US" dirty="0">
              <a:solidFill>
                <a:schemeClr val="tx2">
                  <a:satMod val="130000"/>
                </a:schemeClr>
              </a:solidFill>
            </a:endParaRPr>
          </a:p>
        </p:txBody>
      </p:sp>
      <p:sp>
        <p:nvSpPr>
          <p:cNvPr id="3" name="Content Placeholder 2"/>
          <p:cNvSpPr>
            <a:spLocks noGrp="1"/>
          </p:cNvSpPr>
          <p:nvPr>
            <p:ph idx="1"/>
          </p:nvPr>
        </p:nvSpPr>
        <p:spPr>
          <a:xfrm>
            <a:off x="1219200" y="1752600"/>
            <a:ext cx="7715250" cy="4800600"/>
          </a:xfrm>
        </p:spPr>
        <p:txBody>
          <a:bodyPr>
            <a:normAutofit fontScale="92500" lnSpcReduction="10000"/>
          </a:bodyPr>
          <a:lstStyle/>
          <a:p>
            <a:pPr marL="365760" indent="-283464" algn="just" eaLnBrk="1" fontAlgn="auto" hangingPunct="1">
              <a:spcAft>
                <a:spcPts val="0"/>
              </a:spcAft>
              <a:buFont typeface="Wingdings 2"/>
              <a:buChar char=""/>
              <a:defRPr/>
            </a:pPr>
            <a:r>
              <a:rPr lang="en-US" dirty="0"/>
              <a:t>The commercialization of realistic marketable </a:t>
            </a:r>
            <a:r>
              <a:rPr lang="en-US" dirty="0" smtClean="0"/>
              <a:t>spin-off </a:t>
            </a:r>
            <a:r>
              <a:rPr lang="en-US" dirty="0"/>
              <a:t>technologies needs regular </a:t>
            </a:r>
            <a:r>
              <a:rPr lang="en-US" b="1" dirty="0"/>
              <a:t>interactions</a:t>
            </a:r>
            <a:r>
              <a:rPr lang="en-US" dirty="0"/>
              <a:t> with the </a:t>
            </a:r>
            <a:r>
              <a:rPr lang="en-US" dirty="0" smtClean="0"/>
              <a:t>Industry Association and </a:t>
            </a:r>
            <a:r>
              <a:rPr lang="en-US" dirty="0"/>
              <a:t>exhibiting the products developed </a:t>
            </a:r>
            <a:r>
              <a:rPr lang="en-US" dirty="0" smtClean="0"/>
              <a:t>in </a:t>
            </a:r>
            <a:r>
              <a:rPr lang="en-US" dirty="0"/>
              <a:t>industrial exhibitions as well as in </a:t>
            </a:r>
            <a:r>
              <a:rPr lang="en-US" b="1" dirty="0"/>
              <a:t>permanent in-campus display facilities. </a:t>
            </a:r>
            <a:endParaRPr lang="en-US" b="1" dirty="0" smtClean="0"/>
          </a:p>
          <a:p>
            <a:pPr marL="365760" indent="-283464" algn="just" eaLnBrk="1" fontAlgn="auto" hangingPunct="1">
              <a:spcAft>
                <a:spcPts val="0"/>
              </a:spcAft>
              <a:buFont typeface="Wingdings 2"/>
              <a:buChar char=""/>
              <a:defRPr/>
            </a:pPr>
            <a:r>
              <a:rPr lang="en-US" dirty="0" smtClean="0"/>
              <a:t>These </a:t>
            </a:r>
            <a:r>
              <a:rPr lang="en-US" dirty="0"/>
              <a:t>interactions help in </a:t>
            </a:r>
            <a:r>
              <a:rPr lang="en-US" b="1" dirty="0"/>
              <a:t>impartial review </a:t>
            </a:r>
            <a:r>
              <a:rPr lang="en-US" dirty="0"/>
              <a:t>of offered technologies through one-to-one feedback from the manufacturers and developers from that sector and results in improvements of technology. </a:t>
            </a:r>
          </a:p>
        </p:txBody>
      </p:sp>
      <p:pic>
        <p:nvPicPr>
          <p:cNvPr id="29700" name="Picture 4"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Role: The </a:t>
            </a:r>
            <a:r>
              <a:rPr lang="en-US" dirty="0">
                <a:solidFill>
                  <a:schemeClr val="tx2">
                    <a:satMod val="130000"/>
                  </a:schemeClr>
                </a:solidFill>
              </a:rPr>
              <a:t>facilitator for </a:t>
            </a:r>
            <a:r>
              <a:rPr lang="en-US" dirty="0" smtClean="0">
                <a:solidFill>
                  <a:schemeClr val="tx2">
                    <a:satMod val="130000"/>
                  </a:schemeClr>
                </a:solidFill>
              </a:rPr>
              <a:t>Incubation</a:t>
            </a:r>
            <a:endParaRPr lang="en-US" dirty="0">
              <a:solidFill>
                <a:schemeClr val="tx2">
                  <a:satMod val="130000"/>
                </a:schemeClr>
              </a:solidFill>
            </a:endParaRPr>
          </a:p>
        </p:txBody>
      </p:sp>
      <p:sp>
        <p:nvSpPr>
          <p:cNvPr id="30723" name="Content Placeholder 2"/>
          <p:cNvSpPr>
            <a:spLocks noGrp="1"/>
          </p:cNvSpPr>
          <p:nvPr>
            <p:ph idx="1"/>
          </p:nvPr>
        </p:nvSpPr>
        <p:spPr>
          <a:xfrm>
            <a:off x="1219200" y="1447800"/>
            <a:ext cx="7715250" cy="4800600"/>
          </a:xfrm>
        </p:spPr>
        <p:txBody>
          <a:bodyPr/>
          <a:lstStyle/>
          <a:p>
            <a:pPr algn="just" eaLnBrk="1" hangingPunct="1"/>
            <a:r>
              <a:rPr lang="en-US" dirty="0" smtClean="0"/>
              <a:t>The gap between the technology development and a commercial product is bridged by </a:t>
            </a:r>
            <a:r>
              <a:rPr lang="en-US" b="1" dirty="0" smtClean="0"/>
              <a:t>collaborative development </a:t>
            </a:r>
            <a:r>
              <a:rPr lang="en-US" dirty="0" smtClean="0"/>
              <a:t>with the industry. </a:t>
            </a:r>
          </a:p>
          <a:p>
            <a:pPr algn="just" eaLnBrk="1" hangingPunct="1">
              <a:buNone/>
            </a:pPr>
            <a:endParaRPr lang="en-US" dirty="0" smtClean="0"/>
          </a:p>
          <a:p>
            <a:pPr algn="just" eaLnBrk="1" hangingPunct="1"/>
            <a:r>
              <a:rPr lang="en-US" dirty="0" smtClean="0"/>
              <a:t>TT&amp;CD Incubation Centre is facilitating the Units in tying up with </a:t>
            </a:r>
            <a:r>
              <a:rPr lang="en-US" dirty="0" err="1" smtClean="0"/>
              <a:t>incubatees</a:t>
            </a:r>
            <a:r>
              <a:rPr lang="en-US" dirty="0" smtClean="0"/>
              <a:t> to develop </a:t>
            </a:r>
            <a:r>
              <a:rPr lang="en-US" b="1" dirty="0" smtClean="0"/>
              <a:t>better products </a:t>
            </a:r>
            <a:r>
              <a:rPr lang="en-US" dirty="0" smtClean="0"/>
              <a:t>in line with the requirements of the transferees.</a:t>
            </a:r>
          </a:p>
        </p:txBody>
      </p:sp>
      <p:pic>
        <p:nvPicPr>
          <p:cNvPr id="30724" name="Picture 5"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Steps for Releasing the know-how through TT Cell / TT&amp;CD</a:t>
            </a:r>
            <a:endParaRPr lang="en-US" dirty="0">
              <a:solidFill>
                <a:schemeClr val="tx2">
                  <a:satMod val="130000"/>
                </a:schemeClr>
              </a:solidFill>
            </a:endParaRPr>
          </a:p>
        </p:txBody>
      </p:sp>
      <p:sp>
        <p:nvSpPr>
          <p:cNvPr id="3" name="Content Placeholder 2"/>
          <p:cNvSpPr>
            <a:spLocks noGrp="1"/>
          </p:cNvSpPr>
          <p:nvPr>
            <p:ph idx="1"/>
          </p:nvPr>
        </p:nvSpPr>
        <p:spPr/>
        <p:txBody>
          <a:bodyPr>
            <a:normAutofit lnSpcReduction="10000"/>
          </a:bodyPr>
          <a:lstStyle/>
          <a:p>
            <a:pPr marL="365760" indent="-283464" eaLnBrk="1" fontAlgn="auto" hangingPunct="1">
              <a:spcAft>
                <a:spcPts val="0"/>
              </a:spcAft>
              <a:buFont typeface="Wingdings 2"/>
              <a:buChar char=""/>
              <a:defRPr/>
            </a:pPr>
            <a:r>
              <a:rPr lang="en-US" dirty="0" smtClean="0"/>
              <a:t>Submission of a new technology by Units</a:t>
            </a:r>
          </a:p>
          <a:p>
            <a:pPr marL="1097280" lvl="3" indent="-173736" eaLnBrk="1" fontAlgn="auto" hangingPunct="1">
              <a:spcAft>
                <a:spcPts val="0"/>
              </a:spcAft>
              <a:buClr>
                <a:schemeClr val="accent3"/>
              </a:buClr>
              <a:buFont typeface="Wingdings 2"/>
              <a:buChar char=""/>
              <a:defRPr/>
            </a:pPr>
            <a:r>
              <a:rPr lang="en-US" dirty="0" smtClean="0"/>
              <a:t>‘New Technology’ Information Form to be submitted through Head of (Developer) Division</a:t>
            </a:r>
          </a:p>
          <a:p>
            <a:pPr marL="1097280" lvl="3" indent="-173736" eaLnBrk="1" fontAlgn="auto" hangingPunct="1">
              <a:spcAft>
                <a:spcPts val="0"/>
              </a:spcAft>
              <a:buClr>
                <a:schemeClr val="accent3"/>
              </a:buClr>
              <a:buFont typeface="Wingdings 2"/>
              <a:buChar char=""/>
              <a:defRPr/>
            </a:pPr>
            <a:r>
              <a:rPr lang="en-US" dirty="0" smtClean="0"/>
              <a:t>Visit by the domain experts and TT Cell officers to review the prototype </a:t>
            </a:r>
          </a:p>
          <a:p>
            <a:pPr marL="1097280" lvl="3" indent="-173736" eaLnBrk="1" fontAlgn="auto" hangingPunct="1">
              <a:spcAft>
                <a:spcPts val="0"/>
              </a:spcAft>
              <a:buClr>
                <a:schemeClr val="accent3"/>
              </a:buClr>
              <a:buFont typeface="Wingdings 2"/>
              <a:buChar char=""/>
              <a:defRPr/>
            </a:pPr>
            <a:r>
              <a:rPr lang="en-US" dirty="0" smtClean="0"/>
              <a:t>Costing data submission by </a:t>
            </a:r>
            <a:r>
              <a:rPr lang="en-US" dirty="0" err="1" smtClean="0"/>
              <a:t>HoD</a:t>
            </a:r>
            <a:r>
              <a:rPr lang="en-US" dirty="0" smtClean="0"/>
              <a:t> to TT Cell</a:t>
            </a:r>
          </a:p>
          <a:p>
            <a:pPr marL="1097280" lvl="3" indent="-173736" eaLnBrk="1" fontAlgn="auto" hangingPunct="1">
              <a:spcAft>
                <a:spcPts val="0"/>
              </a:spcAft>
              <a:buClr>
                <a:schemeClr val="accent3"/>
              </a:buClr>
              <a:buFont typeface="Wingdings 2"/>
              <a:buChar char=""/>
              <a:defRPr/>
            </a:pPr>
            <a:r>
              <a:rPr lang="en-US" dirty="0" smtClean="0"/>
              <a:t>Technology Documentation submission to TT Cell</a:t>
            </a:r>
          </a:p>
          <a:p>
            <a:pPr marL="1097280" lvl="3" indent="-173736" eaLnBrk="1" fontAlgn="auto" hangingPunct="1">
              <a:spcAft>
                <a:spcPts val="0"/>
              </a:spcAft>
              <a:buClr>
                <a:schemeClr val="accent3"/>
              </a:buClr>
              <a:buFont typeface="Wingdings 2"/>
              <a:buChar char=""/>
              <a:defRPr/>
            </a:pPr>
            <a:r>
              <a:rPr lang="en-US" dirty="0" smtClean="0"/>
              <a:t>Web page content creation</a:t>
            </a:r>
          </a:p>
          <a:p>
            <a:pPr marL="1097280" lvl="3" indent="-173736" eaLnBrk="1" fontAlgn="auto" hangingPunct="1">
              <a:spcAft>
                <a:spcPts val="0"/>
              </a:spcAft>
              <a:buClr>
                <a:schemeClr val="accent3"/>
              </a:buClr>
              <a:buFont typeface="Wingdings 2"/>
              <a:buChar char=""/>
              <a:defRPr/>
            </a:pPr>
            <a:r>
              <a:rPr lang="en-US" dirty="0" smtClean="0"/>
              <a:t>Forwarding of the proposal by Unit Head to TT&amp;CD</a:t>
            </a:r>
          </a:p>
          <a:p>
            <a:pPr marL="365760" indent="-283464" eaLnBrk="1" fontAlgn="auto" hangingPunct="1">
              <a:spcAft>
                <a:spcPts val="0"/>
              </a:spcAft>
              <a:buFont typeface="Wingdings 2"/>
              <a:buChar char=""/>
              <a:defRPr/>
            </a:pPr>
            <a:r>
              <a:rPr lang="en-US" dirty="0" smtClean="0"/>
              <a:t>Submitting the proposal to Technology Transfer sub-committee by Head, TT&amp;CD</a:t>
            </a:r>
          </a:p>
          <a:p>
            <a:pPr marL="365760" indent="-283464" eaLnBrk="1" fontAlgn="auto" hangingPunct="1">
              <a:spcAft>
                <a:spcPts val="0"/>
              </a:spcAft>
              <a:buFont typeface="Wingdings 2"/>
              <a:buChar char=""/>
              <a:defRPr/>
            </a:pPr>
            <a:r>
              <a:rPr lang="en-US" dirty="0" smtClean="0"/>
              <a:t>Uploading to the website after approval</a:t>
            </a:r>
          </a:p>
        </p:txBody>
      </p:sp>
      <p:pic>
        <p:nvPicPr>
          <p:cNvPr id="31748" name="Picture 4"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20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20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20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20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20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2000"/>
                                        <p:tgtEl>
                                          <p:spTgt spid="3">
                                            <p:txEl>
                                              <p:pRg st="6" end="6"/>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7" end="7"/>
                                            </p:txEl>
                                          </p:spTgt>
                                        </p:tgtEl>
                                        <p:attrNameLst>
                                          <p:attrName>style.visibility</p:attrName>
                                        </p:attrNameLst>
                                      </p:cBhvr>
                                      <p:to>
                                        <p:strVal val="visible"/>
                                      </p:to>
                                    </p:set>
                                    <p:animEffect transition="in" filter="fade">
                                      <p:cBhvr>
                                        <p:cTn id="30" dur="2000"/>
                                        <p:tgtEl>
                                          <p:spTgt spid="3">
                                            <p:txEl>
                                              <p:pRg st="7" end="7"/>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Overview</a:t>
            </a:r>
            <a:endParaRPr lang="en-US" dirty="0">
              <a:solidFill>
                <a:schemeClr val="tx2">
                  <a:satMod val="130000"/>
                </a:schemeClr>
              </a:solidFill>
            </a:endParaRPr>
          </a:p>
        </p:txBody>
      </p:sp>
      <p:sp>
        <p:nvSpPr>
          <p:cNvPr id="3" name="Content Placeholder 2"/>
          <p:cNvSpPr>
            <a:spLocks noGrp="1"/>
          </p:cNvSpPr>
          <p:nvPr>
            <p:ph idx="1"/>
          </p:nvPr>
        </p:nvSpPr>
        <p:spPr/>
        <p:txBody>
          <a:bodyPr>
            <a:normAutofit fontScale="85000" lnSpcReduction="10000"/>
          </a:bodyPr>
          <a:lstStyle/>
          <a:p>
            <a:pPr marL="365760" indent="-283464" eaLnBrk="1" fontAlgn="auto" hangingPunct="1">
              <a:spcAft>
                <a:spcPts val="0"/>
              </a:spcAft>
              <a:buFont typeface="Wingdings 2"/>
              <a:buChar char=""/>
              <a:defRPr/>
            </a:pPr>
            <a:r>
              <a:rPr lang="en-US" dirty="0" smtClean="0"/>
              <a:t>Mandate</a:t>
            </a:r>
          </a:p>
          <a:p>
            <a:pPr marL="365760" indent="-283464" eaLnBrk="1" fontAlgn="auto" hangingPunct="1">
              <a:spcAft>
                <a:spcPts val="0"/>
              </a:spcAft>
              <a:buFont typeface="Wingdings 2"/>
              <a:buChar char=""/>
              <a:defRPr/>
            </a:pPr>
            <a:r>
              <a:rPr lang="en-US" dirty="0" smtClean="0"/>
              <a:t>Why transfer the know-how?</a:t>
            </a:r>
          </a:p>
          <a:p>
            <a:pPr marL="365760" indent="-283464" eaLnBrk="1" fontAlgn="auto" hangingPunct="1">
              <a:spcAft>
                <a:spcPts val="0"/>
              </a:spcAft>
              <a:buFont typeface="Wingdings 2"/>
              <a:buChar char=""/>
              <a:defRPr/>
            </a:pPr>
            <a:r>
              <a:rPr lang="en-US" dirty="0" smtClean="0"/>
              <a:t>Role of TT Cells: Linking our labs to the society</a:t>
            </a:r>
          </a:p>
          <a:p>
            <a:pPr marL="365760" indent="-283464" eaLnBrk="1" fontAlgn="auto" hangingPunct="1">
              <a:spcAft>
                <a:spcPts val="0"/>
              </a:spcAft>
              <a:buFont typeface="Wingdings 2"/>
              <a:buChar char=""/>
              <a:defRPr/>
            </a:pPr>
            <a:r>
              <a:rPr lang="en-US" dirty="0" smtClean="0"/>
              <a:t>TT Cells: Benefit to DAE community</a:t>
            </a:r>
          </a:p>
          <a:p>
            <a:pPr marL="365760" indent="-283464" eaLnBrk="1" fontAlgn="auto" hangingPunct="1">
              <a:spcAft>
                <a:spcPts val="0"/>
              </a:spcAft>
              <a:buFont typeface="Wingdings 2"/>
              <a:buChar char=""/>
              <a:defRPr/>
            </a:pPr>
            <a:r>
              <a:rPr lang="en-US" dirty="0" smtClean="0"/>
              <a:t>Releasing the know-how to Industry</a:t>
            </a:r>
          </a:p>
          <a:p>
            <a:pPr marL="886968" lvl="2" eaLnBrk="1" fontAlgn="auto" hangingPunct="1">
              <a:spcAft>
                <a:spcPts val="0"/>
              </a:spcAft>
              <a:buFont typeface="Wingdings 2"/>
              <a:buChar char=""/>
              <a:defRPr/>
            </a:pPr>
            <a:r>
              <a:rPr lang="en-US" dirty="0" smtClean="0"/>
              <a:t>Submission of a new technology by Divisions/ Units</a:t>
            </a:r>
          </a:p>
          <a:p>
            <a:pPr marL="886968" lvl="2" eaLnBrk="1" fontAlgn="auto" hangingPunct="1">
              <a:spcAft>
                <a:spcPts val="0"/>
              </a:spcAft>
              <a:buFont typeface="Wingdings 2"/>
              <a:buChar char=""/>
              <a:defRPr/>
            </a:pPr>
            <a:r>
              <a:rPr lang="en-US" dirty="0" smtClean="0"/>
              <a:t>Evaluation of the technology for deployment</a:t>
            </a:r>
          </a:p>
          <a:p>
            <a:pPr marL="886968" lvl="2" eaLnBrk="1" fontAlgn="auto" hangingPunct="1">
              <a:spcAft>
                <a:spcPts val="0"/>
              </a:spcAft>
              <a:buFont typeface="Wingdings 2"/>
              <a:buChar char=""/>
              <a:defRPr/>
            </a:pPr>
            <a:r>
              <a:rPr lang="en-US" dirty="0" smtClean="0"/>
              <a:t>Uploading to the website</a:t>
            </a:r>
          </a:p>
          <a:p>
            <a:pPr marL="365760" indent="-283464" eaLnBrk="1" fontAlgn="auto" hangingPunct="1">
              <a:spcAft>
                <a:spcPts val="0"/>
              </a:spcAft>
              <a:buFont typeface="Wingdings 2"/>
              <a:buChar char=""/>
              <a:defRPr/>
            </a:pPr>
            <a:r>
              <a:rPr lang="en-US" dirty="0" smtClean="0"/>
              <a:t>Upcoming DAE portal for Pan-India operation through all DAE units.</a:t>
            </a:r>
          </a:p>
          <a:p>
            <a:pPr marL="365760" indent="-283464" eaLnBrk="1" fontAlgn="auto" hangingPunct="1">
              <a:spcAft>
                <a:spcPts val="0"/>
              </a:spcAft>
              <a:buFont typeface="Wingdings 2"/>
              <a:buChar char=""/>
              <a:defRPr/>
            </a:pPr>
            <a:r>
              <a:rPr lang="en-US" dirty="0" smtClean="0"/>
              <a:t>Outreach Activities</a:t>
            </a:r>
          </a:p>
        </p:txBody>
      </p:sp>
      <p:pic>
        <p:nvPicPr>
          <p:cNvPr id="14340" name="Picture 3"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Steps for Releasing the know-how to Industry</a:t>
            </a:r>
            <a:endParaRPr lang="en-US" dirty="0">
              <a:solidFill>
                <a:schemeClr val="tx2">
                  <a:satMod val="130000"/>
                </a:schemeClr>
              </a:solidFill>
            </a:endParaRPr>
          </a:p>
        </p:txBody>
      </p:sp>
      <p:sp>
        <p:nvSpPr>
          <p:cNvPr id="3" name="Content Placeholder 2"/>
          <p:cNvSpPr>
            <a:spLocks noGrp="1"/>
          </p:cNvSpPr>
          <p:nvPr>
            <p:ph idx="1"/>
          </p:nvPr>
        </p:nvSpPr>
        <p:spPr/>
        <p:txBody>
          <a:bodyPr>
            <a:normAutofit lnSpcReduction="10000"/>
          </a:bodyPr>
          <a:lstStyle/>
          <a:p>
            <a:pPr marL="886968" lvl="2" eaLnBrk="1" fontAlgn="auto" hangingPunct="1">
              <a:spcAft>
                <a:spcPts val="0"/>
              </a:spcAft>
              <a:buFont typeface="Wingdings 2"/>
              <a:buChar char=""/>
              <a:defRPr/>
            </a:pPr>
            <a:r>
              <a:rPr lang="en-US" dirty="0" smtClean="0"/>
              <a:t>Industry applies to TT&amp;CD in required format with DD of Rs. 500/-</a:t>
            </a:r>
          </a:p>
          <a:p>
            <a:pPr marL="886968" lvl="2" eaLnBrk="1" fontAlgn="auto" hangingPunct="1">
              <a:spcAft>
                <a:spcPts val="0"/>
              </a:spcAft>
              <a:buFont typeface="Wingdings 2"/>
              <a:buChar char=""/>
              <a:defRPr/>
            </a:pPr>
            <a:r>
              <a:rPr lang="en-US" dirty="0" smtClean="0"/>
              <a:t>TT Cell is informed about the interest shown by the party and confirmation for the technical support by the concerned group in the Unit/ Division is obtained.</a:t>
            </a:r>
          </a:p>
          <a:p>
            <a:pPr marL="886968" lvl="2" eaLnBrk="1" fontAlgn="auto" hangingPunct="1">
              <a:spcAft>
                <a:spcPts val="0"/>
              </a:spcAft>
              <a:buFont typeface="Wingdings 2"/>
              <a:buChar char=""/>
              <a:defRPr/>
            </a:pPr>
            <a:r>
              <a:rPr lang="en-US" dirty="0" smtClean="0"/>
              <a:t>The party is informed about T&amp;C or refusal letter is sent.</a:t>
            </a:r>
          </a:p>
          <a:p>
            <a:pPr marL="886968" lvl="2" eaLnBrk="1" fontAlgn="auto" hangingPunct="1">
              <a:spcAft>
                <a:spcPts val="0"/>
              </a:spcAft>
              <a:buFont typeface="Wingdings 2"/>
              <a:buChar char=""/>
              <a:defRPr/>
            </a:pPr>
            <a:r>
              <a:rPr lang="en-US" dirty="0" smtClean="0"/>
              <a:t>After party gives consent on the Terms &amp; Conditions (essentially the Transfer fee), the draft agreement is emailed for party’s perusal.</a:t>
            </a:r>
          </a:p>
          <a:p>
            <a:pPr marL="886968" lvl="2" eaLnBrk="1" fontAlgn="auto" hangingPunct="1">
              <a:spcAft>
                <a:spcPts val="0"/>
              </a:spcAft>
              <a:buFont typeface="Wingdings 2"/>
              <a:buChar char=""/>
              <a:defRPr/>
            </a:pPr>
            <a:r>
              <a:rPr lang="en-US" dirty="0" smtClean="0"/>
              <a:t>Agreement is signed and Technology Document is handed over after receiving TT Fee.</a:t>
            </a:r>
          </a:p>
        </p:txBody>
      </p:sp>
      <p:pic>
        <p:nvPicPr>
          <p:cNvPr id="32772" name="Picture 4"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normAutofit fontScale="90000"/>
          </a:bodyPr>
          <a:lstStyle/>
          <a:p>
            <a:pPr eaLnBrk="1" fontAlgn="auto" hangingPunct="1">
              <a:spcAft>
                <a:spcPts val="0"/>
              </a:spcAft>
              <a:defRPr/>
            </a:pPr>
            <a:r>
              <a:rPr lang="en-US" sz="4000" dirty="0" smtClean="0">
                <a:solidFill>
                  <a:schemeClr val="tx2">
                    <a:satMod val="130000"/>
                  </a:schemeClr>
                </a:solidFill>
                <a:hlinkClick r:id="rId2" action="ppaction://hlinkfile"/>
              </a:rPr>
              <a:t>A glimpse of the range of technologies…</a:t>
            </a:r>
            <a:endParaRPr lang="en-US" sz="4000" dirty="0" smtClean="0">
              <a:solidFill>
                <a:schemeClr val="tx2">
                  <a:satMod val="130000"/>
                </a:schemeClr>
              </a:solidFill>
            </a:endParaRPr>
          </a:p>
        </p:txBody>
      </p:sp>
      <p:pic>
        <p:nvPicPr>
          <p:cNvPr id="33795" name="Picture 3"/>
          <p:cNvPicPr>
            <a:picLocks noGrp="1" noChangeAspect="1" noChangeArrowheads="1"/>
          </p:cNvPicPr>
          <p:nvPr>
            <p:ph idx="1"/>
          </p:nvPr>
        </p:nvPicPr>
        <p:blipFill>
          <a:blip r:embed="rId3"/>
          <a:srcRect/>
          <a:stretch>
            <a:fillRect/>
          </a:stretch>
        </p:blipFill>
        <p:spPr>
          <a:xfrm>
            <a:off x="1984375" y="1447800"/>
            <a:ext cx="6400800" cy="4800600"/>
          </a:xfrm>
        </p:spPr>
      </p:pic>
      <p:pic>
        <p:nvPicPr>
          <p:cNvPr id="33797" name="Picture 6" descr="daelogo1.jpg"/>
          <p:cNvPicPr>
            <a:picLocks noChangeAspect="1"/>
          </p:cNvPicPr>
          <p:nvPr/>
        </p:nvPicPr>
        <p:blipFill>
          <a:blip r:embed="rId4"/>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A view to transactions in last 12 months</a:t>
            </a:r>
            <a:endParaRPr lang="en-US" dirty="0">
              <a:solidFill>
                <a:schemeClr val="tx2">
                  <a:satMod val="130000"/>
                </a:schemeClr>
              </a:solidFill>
            </a:endParaRPr>
          </a:p>
        </p:txBody>
      </p:sp>
      <p:sp>
        <p:nvSpPr>
          <p:cNvPr id="35843" name="Content Placeholder 2"/>
          <p:cNvSpPr>
            <a:spLocks noGrp="1"/>
          </p:cNvSpPr>
          <p:nvPr>
            <p:ph idx="1"/>
          </p:nvPr>
        </p:nvSpPr>
        <p:spPr/>
        <p:txBody>
          <a:bodyPr/>
          <a:lstStyle/>
          <a:p>
            <a:pPr eaLnBrk="1" hangingPunct="1"/>
            <a:r>
              <a:rPr lang="en-US" smtClean="0"/>
              <a:t>Number of transfers: 70</a:t>
            </a:r>
          </a:p>
          <a:p>
            <a:pPr eaLnBrk="1" hangingPunct="1"/>
            <a:r>
              <a:rPr lang="en-US" smtClean="0"/>
              <a:t>New technologies added to basket: 23</a:t>
            </a:r>
          </a:p>
          <a:p>
            <a:pPr eaLnBrk="1" hangingPunct="1"/>
            <a:r>
              <a:rPr lang="en-US" smtClean="0"/>
              <a:t>TT Fee collected:  &gt; 94 lakhs +</a:t>
            </a:r>
          </a:p>
        </p:txBody>
      </p:sp>
      <p:pic>
        <p:nvPicPr>
          <p:cNvPr id="35844" name="Picture 4"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152400"/>
            <a:ext cx="7499350" cy="1143000"/>
          </a:xfrm>
        </p:spPr>
        <p:txBody>
          <a:bodyPr>
            <a:noAutofit/>
          </a:bodyPr>
          <a:lstStyle/>
          <a:p>
            <a:pPr eaLnBrk="1" fontAlgn="auto" hangingPunct="1">
              <a:spcAft>
                <a:spcPts val="0"/>
              </a:spcAft>
              <a:defRPr/>
            </a:pPr>
            <a:r>
              <a:rPr lang="en-US" sz="3200" dirty="0" smtClean="0">
                <a:solidFill>
                  <a:schemeClr val="tx2">
                    <a:satMod val="130000"/>
                  </a:schemeClr>
                </a:solidFill>
              </a:rPr>
              <a:t>TT Cell of VECC, Got Head-start: 2  Technologies Transferred in &lt; 1 yr</a:t>
            </a:r>
            <a:endParaRPr lang="en-US" sz="3200" dirty="0">
              <a:solidFill>
                <a:schemeClr val="tx2">
                  <a:satMod val="130000"/>
                </a:schemeClr>
              </a:solidFill>
            </a:endParaRPr>
          </a:p>
        </p:txBody>
      </p:sp>
      <p:pic>
        <p:nvPicPr>
          <p:cNvPr id="36867" name="Picture 2"/>
          <p:cNvPicPr>
            <a:picLocks noGrp="1" noChangeAspect="1" noChangeArrowheads="1"/>
          </p:cNvPicPr>
          <p:nvPr>
            <p:ph idx="1"/>
          </p:nvPr>
        </p:nvPicPr>
        <p:blipFill>
          <a:blip r:embed="rId2"/>
          <a:srcRect/>
          <a:stretch>
            <a:fillRect/>
          </a:stretch>
        </p:blipFill>
        <p:spPr>
          <a:xfrm>
            <a:off x="2184400" y="1447800"/>
            <a:ext cx="6000750" cy="4800600"/>
          </a:xfrm>
        </p:spPr>
      </p:pic>
      <p:pic>
        <p:nvPicPr>
          <p:cNvPr id="36868" name="Picture 4" descr="daelogo1.jpg"/>
          <p:cNvPicPr>
            <a:picLocks noChangeAspect="1"/>
          </p:cNvPicPr>
          <p:nvPr/>
        </p:nvPicPr>
        <p:blipFill>
          <a:blip r:embed="rId3"/>
          <a:srcRect/>
          <a:stretch>
            <a:fillRect/>
          </a:stretch>
        </p:blipFill>
        <p:spPr bwMode="auto">
          <a:xfrm>
            <a:off x="304800" y="5791200"/>
            <a:ext cx="660400" cy="676275"/>
          </a:xfrm>
          <a:prstGeom prst="rect">
            <a:avLst/>
          </a:prstGeom>
          <a:noFill/>
          <a:ln w="9525">
            <a:noFill/>
            <a:miter lim="800000"/>
            <a:headEnd/>
            <a:tailEnd/>
          </a:ln>
        </p:spPr>
      </p:pic>
      <p:cxnSp>
        <p:nvCxnSpPr>
          <p:cNvPr id="8" name="Straight Connector 7"/>
          <p:cNvCxnSpPr/>
          <p:nvPr/>
        </p:nvCxnSpPr>
        <p:spPr>
          <a:xfrm>
            <a:off x="4267200" y="2514600"/>
            <a:ext cx="3429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4191000" y="3962400"/>
            <a:ext cx="3429000" cy="158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5100" y="0"/>
            <a:ext cx="7499350" cy="838200"/>
          </a:xfrm>
        </p:spPr>
        <p:txBody>
          <a:bodyPr/>
          <a:lstStyle/>
          <a:p>
            <a:pPr eaLnBrk="1" fontAlgn="auto" hangingPunct="1">
              <a:spcAft>
                <a:spcPts val="0"/>
              </a:spcAft>
              <a:defRPr/>
            </a:pPr>
            <a:r>
              <a:rPr lang="en-US" dirty="0" smtClean="0">
                <a:solidFill>
                  <a:schemeClr val="tx2">
                    <a:satMod val="130000"/>
                  </a:schemeClr>
                </a:solidFill>
              </a:rPr>
              <a:t>Coming up…</a:t>
            </a:r>
            <a:endParaRPr lang="en-US" dirty="0">
              <a:solidFill>
                <a:schemeClr val="tx2">
                  <a:satMod val="130000"/>
                </a:schemeClr>
              </a:solidFill>
            </a:endParaRPr>
          </a:p>
        </p:txBody>
      </p:sp>
      <p:sp>
        <p:nvSpPr>
          <p:cNvPr id="31747" name="Content Placeholder 2"/>
          <p:cNvSpPr>
            <a:spLocks noGrp="1"/>
          </p:cNvSpPr>
          <p:nvPr>
            <p:ph idx="1"/>
          </p:nvPr>
        </p:nvSpPr>
        <p:spPr>
          <a:xfrm>
            <a:off x="1435100" y="914400"/>
            <a:ext cx="7499350" cy="5791200"/>
          </a:xfrm>
        </p:spPr>
        <p:txBody>
          <a:bodyPr/>
          <a:lstStyle/>
          <a:p>
            <a:pPr eaLnBrk="1" hangingPunct="1"/>
            <a:r>
              <a:rPr lang="en-US" dirty="0" smtClean="0">
                <a:hlinkClick r:id="rId2" action="ppaction://hlinkpres?slideindex=1&amp;slidetitle="/>
              </a:rPr>
              <a:t>A Web portal for all TT Cell activities:</a:t>
            </a:r>
            <a:endParaRPr lang="en-US" dirty="0" smtClean="0"/>
          </a:p>
          <a:p>
            <a:pPr eaLnBrk="1" hangingPunct="1"/>
            <a:r>
              <a:rPr lang="en-US" i="1" dirty="0" smtClean="0">
                <a:solidFill>
                  <a:srgbClr val="00B050"/>
                </a:solidFill>
              </a:rPr>
              <a:t>For further help in filling new technology information form/ Documentation preparation guidance etc. </a:t>
            </a:r>
          </a:p>
          <a:p>
            <a:pPr eaLnBrk="1" hangingPunct="1"/>
            <a:endParaRPr lang="en-US" i="1" dirty="0" smtClean="0">
              <a:solidFill>
                <a:srgbClr val="00B050"/>
              </a:solidFill>
            </a:endParaRPr>
          </a:p>
          <a:p>
            <a:pPr eaLnBrk="1" hangingPunct="1">
              <a:buNone/>
            </a:pPr>
            <a:r>
              <a:rPr lang="en-US" i="1" dirty="0" smtClean="0"/>
              <a:t>Contact:</a:t>
            </a:r>
          </a:p>
          <a:p>
            <a:pPr eaLnBrk="1" hangingPunct="1"/>
            <a:r>
              <a:rPr lang="en-US" i="1" dirty="0" smtClean="0">
                <a:solidFill>
                  <a:srgbClr val="00B050"/>
                </a:solidFill>
              </a:rPr>
              <a:t> Prof. </a:t>
            </a:r>
            <a:r>
              <a:rPr lang="en-US" i="1" dirty="0" err="1" smtClean="0">
                <a:solidFill>
                  <a:srgbClr val="00B050"/>
                </a:solidFill>
              </a:rPr>
              <a:t>Sudipta</a:t>
            </a:r>
            <a:r>
              <a:rPr lang="en-US" i="1" dirty="0" smtClean="0">
                <a:solidFill>
                  <a:srgbClr val="00B050"/>
                </a:solidFill>
              </a:rPr>
              <a:t> </a:t>
            </a:r>
            <a:r>
              <a:rPr lang="en-US" i="1" dirty="0" err="1" smtClean="0">
                <a:solidFill>
                  <a:srgbClr val="00B050"/>
                </a:solidFill>
              </a:rPr>
              <a:t>Maiti</a:t>
            </a:r>
            <a:r>
              <a:rPr lang="en-US" i="1" dirty="0" smtClean="0">
                <a:solidFill>
                  <a:srgbClr val="00B050"/>
                </a:solidFill>
              </a:rPr>
              <a:t>, Convener,  </a:t>
            </a:r>
            <a:r>
              <a:rPr lang="en-GB" i="1" dirty="0" smtClean="0">
                <a:solidFill>
                  <a:srgbClr val="00B050"/>
                </a:solidFill>
              </a:rPr>
              <a:t>Technology Transfer &amp; Resource Generation Committee (TT&amp;RGC</a:t>
            </a:r>
            <a:r>
              <a:rPr lang="en-US" i="1" dirty="0" smtClean="0">
                <a:solidFill>
                  <a:srgbClr val="00B050"/>
                </a:solidFill>
              </a:rPr>
              <a:t> ) Or</a:t>
            </a:r>
          </a:p>
          <a:p>
            <a:pPr eaLnBrk="1" hangingPunct="1"/>
            <a:r>
              <a:rPr lang="en-GB" i="1" dirty="0" smtClean="0">
                <a:solidFill>
                  <a:srgbClr val="00B050"/>
                </a:solidFill>
              </a:rPr>
              <a:t>Dr. </a:t>
            </a:r>
            <a:r>
              <a:rPr lang="en-GB" i="1" dirty="0" err="1" smtClean="0">
                <a:solidFill>
                  <a:srgbClr val="00B050"/>
                </a:solidFill>
              </a:rPr>
              <a:t>Punita</a:t>
            </a:r>
            <a:r>
              <a:rPr lang="en-GB" i="1" dirty="0" smtClean="0">
                <a:solidFill>
                  <a:srgbClr val="00B050"/>
                </a:solidFill>
              </a:rPr>
              <a:t> </a:t>
            </a:r>
            <a:r>
              <a:rPr lang="en-GB" i="1" dirty="0" err="1" smtClean="0">
                <a:solidFill>
                  <a:srgbClr val="00B050"/>
                </a:solidFill>
              </a:rPr>
              <a:t>Punia</a:t>
            </a:r>
            <a:r>
              <a:rPr lang="en-GB" i="1" dirty="0" smtClean="0">
                <a:solidFill>
                  <a:srgbClr val="00B050"/>
                </a:solidFill>
              </a:rPr>
              <a:t>, Member Secretary , (TT&amp;RGC)</a:t>
            </a:r>
            <a:r>
              <a:rPr lang="en-US" i="1" dirty="0" smtClean="0">
                <a:solidFill>
                  <a:srgbClr val="00B050"/>
                </a:solidFill>
              </a:rPr>
              <a:t>. </a:t>
            </a:r>
          </a:p>
        </p:txBody>
      </p:sp>
      <p:pic>
        <p:nvPicPr>
          <p:cNvPr id="31748" name="Picture 3" descr="daelogo1.jpg"/>
          <p:cNvPicPr>
            <a:picLocks noChangeAspect="1"/>
          </p:cNvPicPr>
          <p:nvPr/>
        </p:nvPicPr>
        <p:blipFill>
          <a:blip r:embed="rId3"/>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2350" y="274638"/>
            <a:ext cx="8229600" cy="606425"/>
          </a:xfrm>
        </p:spPr>
        <p:txBody>
          <a:bodyPr>
            <a:noAutofit/>
          </a:bodyPr>
          <a:lstStyle/>
          <a:p>
            <a:pPr>
              <a:defRPr/>
            </a:pPr>
            <a:r>
              <a:rPr lang="en-IN" sz="2400" b="1" dirty="0">
                <a:solidFill>
                  <a:srgbClr val="FF0000"/>
                </a:solidFill>
                <a:latin typeface="Times" pitchFamily="18" charset="0"/>
              </a:rPr>
              <a:t>Development of Light Weight Ballistic Resistant (BR) Jacket </a:t>
            </a:r>
          </a:p>
        </p:txBody>
      </p:sp>
      <p:pic>
        <p:nvPicPr>
          <p:cNvPr id="38915" name="Picture 6" descr="Fig-2.jpg"/>
          <p:cNvPicPr>
            <a:picLocks noChangeAspect="1" noChangeArrowheads="1"/>
          </p:cNvPicPr>
          <p:nvPr/>
        </p:nvPicPr>
        <p:blipFill>
          <a:blip r:embed="rId3"/>
          <a:srcRect/>
          <a:stretch>
            <a:fillRect/>
          </a:stretch>
        </p:blipFill>
        <p:spPr bwMode="auto">
          <a:xfrm>
            <a:off x="4735513" y="1038225"/>
            <a:ext cx="3341687" cy="2338388"/>
          </a:xfrm>
          <a:prstGeom prst="rect">
            <a:avLst/>
          </a:prstGeom>
          <a:noFill/>
          <a:ln w="9525">
            <a:noFill/>
            <a:miter lim="800000"/>
            <a:headEnd/>
            <a:tailEnd/>
          </a:ln>
        </p:spPr>
      </p:pic>
      <p:pic>
        <p:nvPicPr>
          <p:cNvPr id="38916" name="Picture 7" descr="Fig-1.jpg"/>
          <p:cNvPicPr>
            <a:picLocks noChangeAspect="1" noChangeArrowheads="1"/>
          </p:cNvPicPr>
          <p:nvPr/>
        </p:nvPicPr>
        <p:blipFill>
          <a:blip r:embed="rId4"/>
          <a:srcRect/>
          <a:stretch>
            <a:fillRect/>
          </a:stretch>
        </p:blipFill>
        <p:spPr bwMode="auto">
          <a:xfrm>
            <a:off x="1152525" y="979488"/>
            <a:ext cx="3190875" cy="2344737"/>
          </a:xfrm>
          <a:prstGeom prst="rect">
            <a:avLst/>
          </a:prstGeom>
          <a:noFill/>
          <a:ln w="9525">
            <a:noFill/>
            <a:miter lim="800000"/>
            <a:headEnd/>
            <a:tailEnd/>
          </a:ln>
        </p:spPr>
      </p:pic>
      <p:sp>
        <p:nvSpPr>
          <p:cNvPr id="9" name="TextBox 8"/>
          <p:cNvSpPr txBox="1"/>
          <p:nvPr/>
        </p:nvSpPr>
        <p:spPr>
          <a:xfrm>
            <a:off x="1239837" y="3267075"/>
            <a:ext cx="3408363" cy="738188"/>
          </a:xfrm>
          <a:prstGeom prst="rect">
            <a:avLst/>
          </a:prstGeom>
          <a:noFill/>
        </p:spPr>
        <p:txBody>
          <a:bodyPr>
            <a:spAutoFit/>
          </a:bodyPr>
          <a:lstStyle/>
          <a:p>
            <a:pPr>
              <a:defRPr/>
            </a:pPr>
            <a:r>
              <a:rPr lang="en-US" sz="1400" b="1" dirty="0">
                <a:latin typeface="+mj-lt"/>
              </a:rPr>
              <a:t>Current CISF Jacket: 6.5 kg with protection level III (it cannot protect AK 47 hard steel core bullet)</a:t>
            </a:r>
            <a:endParaRPr lang="en-US" sz="1400" dirty="0">
              <a:latin typeface="+mj-lt"/>
            </a:endParaRPr>
          </a:p>
        </p:txBody>
      </p:sp>
      <p:sp>
        <p:nvSpPr>
          <p:cNvPr id="10" name="Rectangle 9"/>
          <p:cNvSpPr/>
          <p:nvPr/>
        </p:nvSpPr>
        <p:spPr>
          <a:xfrm>
            <a:off x="4775200" y="3409950"/>
            <a:ext cx="3302000" cy="523875"/>
          </a:xfrm>
          <a:prstGeom prst="rect">
            <a:avLst/>
          </a:prstGeom>
        </p:spPr>
        <p:txBody>
          <a:bodyPr>
            <a:spAutoFit/>
          </a:bodyPr>
          <a:lstStyle/>
          <a:p>
            <a:pPr>
              <a:spcBef>
                <a:spcPct val="20000"/>
              </a:spcBef>
              <a:buClr>
                <a:srgbClr val="002060"/>
              </a:buClr>
              <a:defRPr/>
            </a:pPr>
            <a:r>
              <a:rPr lang="en-US" sz="1400" b="1" dirty="0">
                <a:latin typeface="+mj-lt"/>
              </a:rPr>
              <a:t>BARC developed : 5.1 kg with same protection level III  with less trauma</a:t>
            </a:r>
          </a:p>
        </p:txBody>
      </p:sp>
      <p:pic>
        <p:nvPicPr>
          <p:cNvPr id="38919" name="Picture 11" descr="Fig-3.jpg"/>
          <p:cNvPicPr>
            <a:picLocks noChangeAspect="1" noChangeArrowheads="1"/>
          </p:cNvPicPr>
          <p:nvPr/>
        </p:nvPicPr>
        <p:blipFill>
          <a:blip r:embed="rId5"/>
          <a:srcRect l="5896" b="50000"/>
          <a:stretch>
            <a:fillRect/>
          </a:stretch>
        </p:blipFill>
        <p:spPr bwMode="auto">
          <a:xfrm rot="21446722">
            <a:off x="1077440" y="4011613"/>
            <a:ext cx="2919412" cy="1938337"/>
          </a:xfrm>
          <a:prstGeom prst="rect">
            <a:avLst/>
          </a:prstGeom>
          <a:noFill/>
          <a:ln w="9525">
            <a:noFill/>
            <a:miter lim="800000"/>
            <a:headEnd/>
            <a:tailEnd/>
          </a:ln>
        </p:spPr>
      </p:pic>
      <p:sp>
        <p:nvSpPr>
          <p:cNvPr id="13" name="Rectangle 12"/>
          <p:cNvSpPr/>
          <p:nvPr/>
        </p:nvSpPr>
        <p:spPr>
          <a:xfrm>
            <a:off x="1093788" y="6096000"/>
            <a:ext cx="8202612" cy="584200"/>
          </a:xfrm>
          <a:prstGeom prst="rect">
            <a:avLst/>
          </a:prstGeom>
        </p:spPr>
        <p:txBody>
          <a:bodyPr>
            <a:spAutoFit/>
          </a:bodyPr>
          <a:lstStyle/>
          <a:p>
            <a:pPr>
              <a:spcBef>
                <a:spcPct val="20000"/>
              </a:spcBef>
              <a:buClr>
                <a:srgbClr val="002060"/>
              </a:buClr>
              <a:defRPr/>
            </a:pPr>
            <a:r>
              <a:rPr lang="en-US" sz="1600" b="1" dirty="0">
                <a:latin typeface="+mj-lt"/>
              </a:rPr>
              <a:t>For higher protection level III+  weight  6 kg for 44 mm trauma and 6.9 kg for 25 mm trauma</a:t>
            </a:r>
          </a:p>
        </p:txBody>
      </p:sp>
      <p:pic>
        <p:nvPicPr>
          <p:cNvPr id="38921" name="Picture 2" descr="C:\Users\Head TTCD\Downloads\IMG-20180220-WA0000.jpg"/>
          <p:cNvPicPr>
            <a:picLocks noChangeAspect="1" noChangeArrowheads="1"/>
          </p:cNvPicPr>
          <p:nvPr/>
        </p:nvPicPr>
        <p:blipFill>
          <a:blip r:embed="rId6"/>
          <a:srcRect l="15833" t="29085" r="17500" b="27591"/>
          <a:stretch>
            <a:fillRect/>
          </a:stretch>
        </p:blipFill>
        <p:spPr bwMode="auto">
          <a:xfrm>
            <a:off x="3886200" y="4016375"/>
            <a:ext cx="5105400" cy="1851025"/>
          </a:xfrm>
          <a:prstGeom prst="rect">
            <a:avLst/>
          </a:prstGeom>
          <a:noFill/>
          <a:ln w="9525">
            <a:noFill/>
            <a:miter lim="800000"/>
            <a:headEnd/>
            <a:tailEnd/>
          </a:ln>
        </p:spPr>
      </p:pic>
      <p:pic>
        <p:nvPicPr>
          <p:cNvPr id="11" name="Picture 3" descr="daelogo1.jpg"/>
          <p:cNvPicPr>
            <a:picLocks noChangeAspect="1"/>
          </p:cNvPicPr>
          <p:nvPr/>
        </p:nvPicPr>
        <p:blipFill>
          <a:blip r:embed="rId7"/>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Rectangle 2"/>
          <p:cNvSpPr>
            <a:spLocks noGrp="1" noChangeArrowheads="1"/>
          </p:cNvSpPr>
          <p:nvPr>
            <p:ph type="title" idx="4294967295"/>
          </p:nvPr>
        </p:nvSpPr>
        <p:spPr>
          <a:xfrm>
            <a:off x="917575" y="0"/>
            <a:ext cx="8226425" cy="914400"/>
          </a:xfrm>
        </p:spPr>
        <p:txBody>
          <a:bodyPr/>
          <a:lstStyle/>
          <a:p>
            <a:pPr eaLnBrk="1" hangingPunct="1">
              <a:defRPr/>
            </a:pPr>
            <a:r>
              <a:rPr lang="en-GB" sz="2300" b="1" dirty="0">
                <a:solidFill>
                  <a:srgbClr val="C00000"/>
                </a:solidFill>
              </a:rPr>
              <a:t>Over 75 Radioisotopes produced by irradiation in Nuclear Reactor (&amp; Cyclotron) are used for various applications</a:t>
            </a:r>
          </a:p>
        </p:txBody>
      </p:sp>
      <p:sp>
        <p:nvSpPr>
          <p:cNvPr id="39939" name="Rectangle 3"/>
          <p:cNvSpPr>
            <a:spLocks noGrp="1" noChangeArrowheads="1"/>
          </p:cNvSpPr>
          <p:nvPr>
            <p:ph type="body" idx="4294967295"/>
          </p:nvPr>
        </p:nvSpPr>
        <p:spPr>
          <a:xfrm>
            <a:off x="914400" y="990600"/>
            <a:ext cx="8229600" cy="5562600"/>
          </a:xfrm>
        </p:spPr>
        <p:txBody>
          <a:bodyPr/>
          <a:lstStyle/>
          <a:p>
            <a:pPr eaLnBrk="1" hangingPunct="1"/>
            <a:r>
              <a:rPr lang="en-GB" sz="2400" b="1" dirty="0" smtClean="0">
                <a:solidFill>
                  <a:srgbClr val="003300"/>
                </a:solidFill>
              </a:rPr>
              <a:t>HEALTH  CARE</a:t>
            </a:r>
          </a:p>
          <a:p>
            <a:pPr lvl="1" eaLnBrk="1" hangingPunct="1"/>
            <a:r>
              <a:rPr lang="en-GB" sz="2400" b="1" dirty="0" smtClean="0">
                <a:solidFill>
                  <a:srgbClr val="003300"/>
                </a:solidFill>
              </a:rPr>
              <a:t>Diagnostic: I-131, I-125, Tc-99m (F-18 at MCF, </a:t>
            </a:r>
            <a:r>
              <a:rPr lang="en-GB" sz="2400" b="1" dirty="0" err="1" smtClean="0">
                <a:solidFill>
                  <a:srgbClr val="003300"/>
                </a:solidFill>
              </a:rPr>
              <a:t>Parel</a:t>
            </a:r>
            <a:r>
              <a:rPr lang="en-GB" sz="2400" b="1" dirty="0" smtClean="0">
                <a:solidFill>
                  <a:srgbClr val="003300"/>
                </a:solidFill>
              </a:rPr>
              <a:t>)</a:t>
            </a:r>
          </a:p>
          <a:p>
            <a:pPr lvl="1" eaLnBrk="1" hangingPunct="1"/>
            <a:r>
              <a:rPr lang="en-GB" sz="2400" b="1" dirty="0" smtClean="0">
                <a:solidFill>
                  <a:srgbClr val="003300"/>
                </a:solidFill>
              </a:rPr>
              <a:t>Therapy:  Co-60, Cs-137, Ir-192, I-131, I-125</a:t>
            </a:r>
          </a:p>
          <a:p>
            <a:pPr eaLnBrk="1" hangingPunct="1"/>
            <a:endParaRPr lang="en-US" sz="2400" b="1" dirty="0" smtClean="0">
              <a:solidFill>
                <a:srgbClr val="003300"/>
              </a:solidFill>
            </a:endParaRPr>
          </a:p>
          <a:p>
            <a:pPr eaLnBrk="1" hangingPunct="1"/>
            <a:r>
              <a:rPr lang="en-GB" sz="2400" b="1" dirty="0" smtClean="0">
                <a:solidFill>
                  <a:srgbClr val="002060"/>
                </a:solidFill>
              </a:rPr>
              <a:t>AGRICULTURE</a:t>
            </a:r>
          </a:p>
          <a:p>
            <a:pPr lvl="1" eaLnBrk="1" hangingPunct="1"/>
            <a:r>
              <a:rPr lang="en-GB" sz="2400" b="1" dirty="0" smtClean="0">
                <a:solidFill>
                  <a:srgbClr val="002060"/>
                </a:solidFill>
              </a:rPr>
              <a:t>Crop Improvement: Co-60</a:t>
            </a:r>
          </a:p>
          <a:p>
            <a:pPr lvl="1" eaLnBrk="1" hangingPunct="1"/>
            <a:r>
              <a:rPr lang="en-GB" sz="2400" b="1" dirty="0" smtClean="0">
                <a:solidFill>
                  <a:srgbClr val="002060"/>
                </a:solidFill>
              </a:rPr>
              <a:t>Plant Uptake Studies:P-32</a:t>
            </a:r>
          </a:p>
          <a:p>
            <a:pPr lvl="1" eaLnBrk="1" hangingPunct="1"/>
            <a:r>
              <a:rPr lang="en-GB" sz="2400" b="1" dirty="0" smtClean="0">
                <a:solidFill>
                  <a:srgbClr val="002060"/>
                </a:solidFill>
              </a:rPr>
              <a:t>Food Preservation: Co-60</a:t>
            </a:r>
          </a:p>
          <a:p>
            <a:pPr eaLnBrk="1" hangingPunct="1"/>
            <a:endParaRPr lang="en-US" sz="2400" b="1" dirty="0" smtClean="0">
              <a:solidFill>
                <a:srgbClr val="003300"/>
              </a:solidFill>
            </a:endParaRPr>
          </a:p>
          <a:p>
            <a:pPr eaLnBrk="1" hangingPunct="1"/>
            <a:r>
              <a:rPr lang="en-GB" sz="2400" b="1" dirty="0" smtClean="0">
                <a:solidFill>
                  <a:srgbClr val="000099"/>
                </a:solidFill>
              </a:rPr>
              <a:t>INDUSTRY</a:t>
            </a:r>
          </a:p>
          <a:p>
            <a:pPr lvl="1" eaLnBrk="1" hangingPunct="1"/>
            <a:r>
              <a:rPr lang="en-GB" sz="2400" b="1" dirty="0" smtClean="0">
                <a:solidFill>
                  <a:srgbClr val="000099"/>
                </a:solidFill>
              </a:rPr>
              <a:t>Radiography:  Ir-192, Co-60</a:t>
            </a:r>
          </a:p>
          <a:p>
            <a:pPr lvl="1" eaLnBrk="1" hangingPunct="1"/>
            <a:r>
              <a:rPr lang="en-GB" sz="2400" b="1" dirty="0" smtClean="0">
                <a:solidFill>
                  <a:srgbClr val="000099"/>
                </a:solidFill>
              </a:rPr>
              <a:t>Radiotracers:  Br-82, Hg-197, Tritium</a:t>
            </a:r>
          </a:p>
          <a:p>
            <a:pPr lvl="1" eaLnBrk="1" hangingPunct="1"/>
            <a:r>
              <a:rPr lang="en-GB" sz="2400" b="1" dirty="0" smtClean="0">
                <a:solidFill>
                  <a:srgbClr val="000099"/>
                </a:solidFill>
              </a:rPr>
              <a:t>Nucleonic Gauges:  Cs-137, Co-60</a:t>
            </a:r>
          </a:p>
        </p:txBody>
      </p:sp>
      <p:pic>
        <p:nvPicPr>
          <p:cNvPr id="39940" name="Picture 8" descr="C:\My Documents\Hotcells.jpg"/>
          <p:cNvPicPr>
            <a:picLocks noChangeAspect="1" noChangeArrowheads="1"/>
          </p:cNvPicPr>
          <p:nvPr/>
        </p:nvPicPr>
        <p:blipFill>
          <a:blip r:embed="rId3" cstate="print"/>
          <a:srcRect l="2371" t="2615" b="28770"/>
          <a:stretch>
            <a:fillRect/>
          </a:stretch>
        </p:blipFill>
        <p:spPr bwMode="auto">
          <a:xfrm>
            <a:off x="5635285" y="3200400"/>
            <a:ext cx="3445214" cy="1874838"/>
          </a:xfrm>
          <a:prstGeom prst="rect">
            <a:avLst/>
          </a:prstGeom>
          <a:noFill/>
          <a:ln w="9525">
            <a:solidFill>
              <a:schemeClr val="accent2"/>
            </a:solidFill>
            <a:miter lim="800000"/>
            <a:headEnd/>
            <a:tailEnd/>
          </a:ln>
        </p:spPr>
      </p:pic>
      <p:pic>
        <p:nvPicPr>
          <p:cNvPr id="5" name="Picture 3" descr="daelogo1.jpg"/>
          <p:cNvPicPr>
            <a:picLocks noChangeAspect="1"/>
          </p:cNvPicPr>
          <p:nvPr/>
        </p:nvPicPr>
        <p:blipFill>
          <a:blip r:embed="rId4"/>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1125538" y="0"/>
            <a:ext cx="7027862" cy="914400"/>
          </a:xfrm>
        </p:spPr>
        <p:txBody>
          <a:bodyPr/>
          <a:lstStyle/>
          <a:p>
            <a:pPr eaLnBrk="1" hangingPunct="1">
              <a:defRPr/>
            </a:pPr>
            <a:r>
              <a:rPr lang="en-GB" sz="3200" b="1" dirty="0">
                <a:solidFill>
                  <a:srgbClr val="FF0000"/>
                </a:solidFill>
              </a:rPr>
              <a:t>Health Care</a:t>
            </a:r>
          </a:p>
        </p:txBody>
      </p:sp>
      <p:sp>
        <p:nvSpPr>
          <p:cNvPr id="40963" name="Rectangle 3"/>
          <p:cNvSpPr>
            <a:spLocks noGrp="1" noChangeArrowheads="1"/>
          </p:cNvSpPr>
          <p:nvPr>
            <p:ph sz="half" idx="1"/>
          </p:nvPr>
        </p:nvSpPr>
        <p:spPr>
          <a:xfrm>
            <a:off x="990600" y="990600"/>
            <a:ext cx="4495800" cy="2667000"/>
          </a:xfrm>
        </p:spPr>
        <p:txBody>
          <a:bodyPr/>
          <a:lstStyle/>
          <a:p>
            <a:pPr eaLnBrk="1" hangingPunct="1"/>
            <a:r>
              <a:rPr lang="en-GB" sz="2000" b="1" smtClean="0">
                <a:solidFill>
                  <a:srgbClr val="C00000"/>
                </a:solidFill>
              </a:rPr>
              <a:t>Diagnosis</a:t>
            </a:r>
          </a:p>
          <a:p>
            <a:pPr lvl="1" eaLnBrk="1" hangingPunct="1"/>
            <a:r>
              <a:rPr lang="en-GB" sz="1800" b="1" smtClean="0">
                <a:solidFill>
                  <a:srgbClr val="C00000"/>
                </a:solidFill>
              </a:rPr>
              <a:t>Organ/Function imaging</a:t>
            </a:r>
          </a:p>
          <a:p>
            <a:pPr lvl="1" eaLnBrk="1" hangingPunct="1"/>
            <a:r>
              <a:rPr lang="en-GB" sz="1800" b="1" smtClean="0">
                <a:solidFill>
                  <a:srgbClr val="C00000"/>
                </a:solidFill>
              </a:rPr>
              <a:t>RIA</a:t>
            </a:r>
          </a:p>
          <a:p>
            <a:pPr eaLnBrk="1" hangingPunct="1"/>
            <a:r>
              <a:rPr lang="en-GB" sz="2000" b="1" smtClean="0">
                <a:solidFill>
                  <a:srgbClr val="C00000"/>
                </a:solidFill>
              </a:rPr>
              <a:t>Therapy</a:t>
            </a:r>
          </a:p>
          <a:p>
            <a:pPr lvl="1" eaLnBrk="1" hangingPunct="1"/>
            <a:r>
              <a:rPr lang="en-GB" sz="1800" b="1" smtClean="0">
                <a:solidFill>
                  <a:srgbClr val="C00000"/>
                </a:solidFill>
              </a:rPr>
              <a:t>Tele-therapy</a:t>
            </a:r>
          </a:p>
          <a:p>
            <a:pPr lvl="1" eaLnBrk="1" hangingPunct="1"/>
            <a:r>
              <a:rPr lang="en-GB" sz="1800" b="1" smtClean="0">
                <a:solidFill>
                  <a:srgbClr val="C00000"/>
                </a:solidFill>
              </a:rPr>
              <a:t>Brachy therapy</a:t>
            </a:r>
          </a:p>
          <a:p>
            <a:pPr lvl="1" eaLnBrk="1" hangingPunct="1"/>
            <a:r>
              <a:rPr lang="en-GB" sz="1800" b="1" smtClean="0">
                <a:solidFill>
                  <a:srgbClr val="C00000"/>
                </a:solidFill>
              </a:rPr>
              <a:t>Internal Administration</a:t>
            </a:r>
          </a:p>
          <a:p>
            <a:pPr eaLnBrk="1" hangingPunct="1"/>
            <a:endParaRPr lang="en-GB" sz="2000" b="1" smtClean="0">
              <a:solidFill>
                <a:srgbClr val="C00000"/>
              </a:solidFill>
            </a:endParaRPr>
          </a:p>
        </p:txBody>
      </p:sp>
      <p:sp>
        <p:nvSpPr>
          <p:cNvPr id="40964" name="Rectangle 4"/>
          <p:cNvSpPr>
            <a:spLocks noGrp="1" noChangeArrowheads="1"/>
          </p:cNvSpPr>
          <p:nvPr>
            <p:ph sz="half" idx="2"/>
          </p:nvPr>
        </p:nvSpPr>
        <p:spPr>
          <a:xfrm>
            <a:off x="4175125" y="4008438"/>
            <a:ext cx="4968875" cy="2544762"/>
          </a:xfrm>
        </p:spPr>
        <p:txBody>
          <a:bodyPr/>
          <a:lstStyle/>
          <a:p>
            <a:pPr eaLnBrk="1" hangingPunct="1"/>
            <a:r>
              <a:rPr lang="en-GB" sz="2000" b="1" smtClean="0">
                <a:solidFill>
                  <a:srgbClr val="002060"/>
                </a:solidFill>
              </a:rPr>
              <a:t>Sterility Assurance </a:t>
            </a:r>
          </a:p>
          <a:p>
            <a:pPr lvl="1" eaLnBrk="1" hangingPunct="1"/>
            <a:r>
              <a:rPr lang="en-GB" sz="1800" b="1" smtClean="0">
                <a:solidFill>
                  <a:srgbClr val="002060"/>
                </a:solidFill>
              </a:rPr>
              <a:t> Radiation Sterilisation</a:t>
            </a:r>
          </a:p>
          <a:p>
            <a:pPr lvl="2" eaLnBrk="1" hangingPunct="1"/>
            <a:r>
              <a:rPr lang="en-GB" sz="1800" b="1" smtClean="0">
                <a:solidFill>
                  <a:srgbClr val="002060"/>
                </a:solidFill>
              </a:rPr>
              <a:t>ISOMED at Trombay working for  close to 3 decades</a:t>
            </a:r>
          </a:p>
          <a:p>
            <a:pPr lvl="2" eaLnBrk="1" hangingPunct="1"/>
            <a:r>
              <a:rPr lang="en-GB" sz="1800" b="1" smtClean="0">
                <a:solidFill>
                  <a:srgbClr val="002060"/>
                </a:solidFill>
              </a:rPr>
              <a:t>Availability factor in recent years   has been more than 90%</a:t>
            </a:r>
          </a:p>
          <a:p>
            <a:pPr lvl="2" eaLnBrk="1" hangingPunct="1"/>
            <a:r>
              <a:rPr lang="en-GB" sz="1800" b="1" smtClean="0">
                <a:solidFill>
                  <a:srgbClr val="002060"/>
                </a:solidFill>
              </a:rPr>
              <a:t>Plants at Delhi &amp; Bangalore as well</a:t>
            </a:r>
          </a:p>
          <a:p>
            <a:pPr eaLnBrk="1" hangingPunct="1"/>
            <a:endParaRPr lang="en-GB" sz="2000" b="1" smtClean="0">
              <a:solidFill>
                <a:srgbClr val="002060"/>
              </a:solidFill>
            </a:endParaRPr>
          </a:p>
        </p:txBody>
      </p:sp>
      <p:pic>
        <p:nvPicPr>
          <p:cNvPr id="40965" name="Picture 7" descr="D:\SAL\ISOMED.JPG"/>
          <p:cNvPicPr>
            <a:picLocks noChangeAspect="1" noChangeArrowheads="1"/>
          </p:cNvPicPr>
          <p:nvPr/>
        </p:nvPicPr>
        <p:blipFill>
          <a:blip r:embed="rId2">
            <a:lum bright="12000" contrast="12000"/>
          </a:blip>
          <a:srcRect/>
          <a:stretch>
            <a:fillRect/>
          </a:stretch>
        </p:blipFill>
        <p:spPr bwMode="auto">
          <a:xfrm>
            <a:off x="5534025" y="850900"/>
            <a:ext cx="3000375" cy="3208338"/>
          </a:xfrm>
          <a:prstGeom prst="rect">
            <a:avLst/>
          </a:prstGeom>
          <a:noFill/>
          <a:ln w="9525">
            <a:solidFill>
              <a:srgbClr val="FF3300"/>
            </a:solidFill>
            <a:miter lim="800000"/>
            <a:headEnd/>
            <a:tailEnd/>
          </a:ln>
        </p:spPr>
      </p:pic>
      <p:sp>
        <p:nvSpPr>
          <p:cNvPr id="40966" name="Text Box 10"/>
          <p:cNvSpPr txBox="1">
            <a:spLocks noChangeArrowheads="1"/>
          </p:cNvSpPr>
          <p:nvPr/>
        </p:nvSpPr>
        <p:spPr bwMode="auto">
          <a:xfrm>
            <a:off x="1076325" y="3429000"/>
            <a:ext cx="4257675" cy="584200"/>
          </a:xfrm>
          <a:prstGeom prst="rect">
            <a:avLst/>
          </a:prstGeom>
          <a:noFill/>
          <a:ln w="9525">
            <a:noFill/>
            <a:miter lim="800000"/>
            <a:headEnd/>
            <a:tailEnd/>
          </a:ln>
        </p:spPr>
        <p:txBody>
          <a:bodyPr wrap="none">
            <a:spAutoFit/>
          </a:bodyPr>
          <a:lstStyle/>
          <a:p>
            <a:r>
              <a:rPr lang="en-US" sz="1600" b="1">
                <a:solidFill>
                  <a:srgbClr val="C00000"/>
                </a:solidFill>
              </a:rPr>
              <a:t>(Over 500 RIA labs, about 100 nuclear </a:t>
            </a:r>
          </a:p>
          <a:p>
            <a:r>
              <a:rPr lang="en-US" sz="1600" b="1">
                <a:solidFill>
                  <a:srgbClr val="C00000"/>
                </a:solidFill>
              </a:rPr>
              <a:t>medicine centres, many cancer hospitals)</a:t>
            </a:r>
          </a:p>
        </p:txBody>
      </p:sp>
      <p:pic>
        <p:nvPicPr>
          <p:cNvPr id="40967" name="Picture 11"/>
          <p:cNvPicPr>
            <a:picLocks noChangeAspect="1" noChangeArrowheads="1"/>
          </p:cNvPicPr>
          <p:nvPr/>
        </p:nvPicPr>
        <p:blipFill>
          <a:blip r:embed="rId3"/>
          <a:srcRect/>
          <a:stretch>
            <a:fillRect/>
          </a:stretch>
        </p:blipFill>
        <p:spPr bwMode="auto">
          <a:xfrm>
            <a:off x="1209675" y="4132263"/>
            <a:ext cx="2676525" cy="1136650"/>
          </a:xfrm>
          <a:prstGeom prst="rect">
            <a:avLst/>
          </a:prstGeom>
          <a:noFill/>
          <a:ln w="9525">
            <a:noFill/>
            <a:miter lim="800000"/>
            <a:headEnd/>
            <a:tailEnd/>
          </a:ln>
        </p:spPr>
      </p:pic>
      <p:sp>
        <p:nvSpPr>
          <p:cNvPr id="40968" name="Rectangle 10"/>
          <p:cNvSpPr>
            <a:spLocks noChangeArrowheads="1"/>
          </p:cNvSpPr>
          <p:nvPr/>
        </p:nvSpPr>
        <p:spPr bwMode="auto">
          <a:xfrm>
            <a:off x="1398588" y="5380038"/>
            <a:ext cx="2411412" cy="646112"/>
          </a:xfrm>
          <a:prstGeom prst="rect">
            <a:avLst/>
          </a:prstGeom>
          <a:noFill/>
          <a:ln w="9525">
            <a:noFill/>
            <a:miter lim="800000"/>
            <a:headEnd/>
            <a:tailEnd/>
          </a:ln>
        </p:spPr>
        <p:txBody>
          <a:bodyPr>
            <a:spAutoFit/>
          </a:bodyPr>
          <a:lstStyle/>
          <a:p>
            <a:r>
              <a:rPr lang="en-US" b="1">
                <a:solidFill>
                  <a:srgbClr val="003300"/>
                </a:solidFill>
              </a:rPr>
              <a:t>Brachytherapy seed bearing I</a:t>
            </a:r>
            <a:r>
              <a:rPr lang="en-US" b="1" baseline="30000">
                <a:solidFill>
                  <a:srgbClr val="003300"/>
                </a:solidFill>
              </a:rPr>
              <a:t>125</a:t>
            </a:r>
            <a:endParaRPr lang="en-US" b="1">
              <a:solidFill>
                <a:srgbClr val="003300"/>
              </a:solidFill>
            </a:endParaRPr>
          </a:p>
        </p:txBody>
      </p:sp>
      <p:pic>
        <p:nvPicPr>
          <p:cNvPr id="9" name="Picture 3" descr="daelogo1.jpg"/>
          <p:cNvPicPr>
            <a:picLocks noChangeAspect="1"/>
          </p:cNvPicPr>
          <p:nvPr/>
        </p:nvPicPr>
        <p:blipFill>
          <a:blip r:embed="rId4"/>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descr="Bhabhatron-IIa.jpg"/>
          <p:cNvPicPr>
            <a:picLocks noChangeAspect="1"/>
          </p:cNvPicPr>
          <p:nvPr/>
        </p:nvPicPr>
        <p:blipFill>
          <a:blip r:embed="rId2"/>
          <a:srcRect/>
          <a:stretch>
            <a:fillRect/>
          </a:stretch>
        </p:blipFill>
        <p:spPr bwMode="auto">
          <a:xfrm>
            <a:off x="990600" y="1298575"/>
            <a:ext cx="3733800" cy="5032375"/>
          </a:xfrm>
          <a:prstGeom prst="rect">
            <a:avLst/>
          </a:prstGeom>
          <a:noFill/>
          <a:ln w="9525">
            <a:noFill/>
            <a:miter lim="800000"/>
            <a:headEnd/>
            <a:tailEnd/>
          </a:ln>
        </p:spPr>
      </p:pic>
      <p:sp>
        <p:nvSpPr>
          <p:cNvPr id="5" name="Content Placeholder 2"/>
          <p:cNvSpPr txBox="1">
            <a:spLocks/>
          </p:cNvSpPr>
          <p:nvPr/>
        </p:nvSpPr>
        <p:spPr>
          <a:xfrm>
            <a:off x="4724400" y="1052513"/>
            <a:ext cx="4343400" cy="5256212"/>
          </a:xfrm>
          <a:prstGeom prst="rect">
            <a:avLst/>
          </a:prstGeom>
        </p:spPr>
        <p:txBody>
          <a:bodyPr/>
          <a:lstStyle/>
          <a:p>
            <a:pPr marL="171450" indent="-171450" algn="just" fontAlgn="auto">
              <a:spcBef>
                <a:spcPct val="20000"/>
              </a:spcBef>
              <a:spcAft>
                <a:spcPts val="0"/>
              </a:spcAft>
              <a:buFont typeface="Arial" pitchFamily="34" charset="0"/>
              <a:buChar char="•"/>
              <a:defRPr/>
            </a:pPr>
            <a:r>
              <a:rPr lang="en-US" b="1" dirty="0">
                <a:latin typeface="Arial" charset="0"/>
                <a:cs typeface="+mn-cs"/>
              </a:rPr>
              <a:t>Enhanced Safety (Automatic &amp; full collimator closure during emergency).</a:t>
            </a:r>
          </a:p>
          <a:p>
            <a:pPr marL="171450" indent="-171450" algn="just" fontAlgn="auto">
              <a:spcBef>
                <a:spcPct val="20000"/>
              </a:spcBef>
              <a:spcAft>
                <a:spcPts val="0"/>
              </a:spcAft>
              <a:buFont typeface="Arial" pitchFamily="34" charset="0"/>
              <a:buChar char="•"/>
              <a:defRPr/>
            </a:pPr>
            <a:r>
              <a:rPr lang="en-US" b="1" dirty="0">
                <a:latin typeface="Arial" charset="0"/>
                <a:cs typeface="+mn-cs"/>
              </a:rPr>
              <a:t>Asymmetric Collimation for improved conformity.</a:t>
            </a:r>
          </a:p>
          <a:p>
            <a:pPr marL="171450" indent="-171450" algn="just" fontAlgn="auto">
              <a:spcBef>
                <a:spcPct val="20000"/>
              </a:spcBef>
              <a:spcAft>
                <a:spcPts val="0"/>
              </a:spcAft>
              <a:buFont typeface="Arial" pitchFamily="34" charset="0"/>
              <a:buChar char="•"/>
              <a:defRPr/>
            </a:pPr>
            <a:r>
              <a:rPr lang="en-US" b="1" dirty="0">
                <a:latin typeface="Arial" charset="0"/>
                <a:cs typeface="+mn-cs"/>
              </a:rPr>
              <a:t>Provision for automatic patient setup for reliable and faster patient positioning. </a:t>
            </a:r>
          </a:p>
          <a:p>
            <a:pPr marL="171450" indent="-171450" algn="just" fontAlgn="auto">
              <a:spcBef>
                <a:spcPct val="20000"/>
              </a:spcBef>
              <a:spcAft>
                <a:spcPts val="0"/>
              </a:spcAft>
              <a:buFont typeface="Arial" pitchFamily="34" charset="0"/>
              <a:buChar char="•"/>
              <a:defRPr/>
            </a:pPr>
            <a:r>
              <a:rPr lang="en-US" b="1" dirty="0">
                <a:latin typeface="Arial" charset="0"/>
                <a:cs typeface="+mn-cs"/>
              </a:rPr>
              <a:t>Motorized Wedge Filter for any desired gradient in the dose profile.</a:t>
            </a:r>
          </a:p>
          <a:p>
            <a:pPr marL="171450" indent="-171450" algn="just" fontAlgn="auto">
              <a:spcBef>
                <a:spcPct val="20000"/>
              </a:spcBef>
              <a:spcAft>
                <a:spcPts val="0"/>
              </a:spcAft>
              <a:buFont typeface="Arial" pitchFamily="34" charset="0"/>
              <a:buChar char="•"/>
              <a:defRPr/>
            </a:pPr>
            <a:r>
              <a:rPr lang="en-US" b="1" dirty="0">
                <a:latin typeface="Arial" charset="0"/>
                <a:cs typeface="+mn-cs"/>
              </a:rPr>
              <a:t>Battery back-up for regular operations even during power-cuts.</a:t>
            </a:r>
          </a:p>
          <a:p>
            <a:pPr marL="171450" indent="-171450" algn="just" fontAlgn="auto">
              <a:spcBef>
                <a:spcPct val="20000"/>
              </a:spcBef>
              <a:spcAft>
                <a:spcPts val="0"/>
              </a:spcAft>
              <a:buFont typeface="Arial" pitchFamily="34" charset="0"/>
              <a:buChar char="•"/>
              <a:defRPr/>
            </a:pPr>
            <a:r>
              <a:rPr lang="en-US" b="1" dirty="0">
                <a:latin typeface="Arial" charset="0"/>
                <a:cs typeface="+mn-cs"/>
              </a:rPr>
              <a:t>Remote monitoring of Machine Status to reduce downtime.</a:t>
            </a:r>
          </a:p>
          <a:p>
            <a:pPr marL="171450" indent="-171450" algn="just" fontAlgn="auto">
              <a:spcBef>
                <a:spcPct val="20000"/>
              </a:spcBef>
              <a:spcAft>
                <a:spcPts val="0"/>
              </a:spcAft>
              <a:buFont typeface="Arial" pitchFamily="34" charset="0"/>
              <a:buChar char="•"/>
              <a:defRPr/>
            </a:pPr>
            <a:r>
              <a:rPr lang="en-US" b="1" dirty="0">
                <a:latin typeface="Arial" charset="0"/>
                <a:cs typeface="Arial" charset="0"/>
              </a:rPr>
              <a:t>Built indigenously, cost is one half of the imported machine, making cancer treatment affordable in India.</a:t>
            </a:r>
          </a:p>
        </p:txBody>
      </p:sp>
      <p:sp>
        <p:nvSpPr>
          <p:cNvPr id="41988" name="TextBox 6"/>
          <p:cNvSpPr txBox="1">
            <a:spLocks noChangeArrowheads="1"/>
          </p:cNvSpPr>
          <p:nvPr/>
        </p:nvSpPr>
        <p:spPr bwMode="auto">
          <a:xfrm>
            <a:off x="1187450" y="146050"/>
            <a:ext cx="7561263" cy="461963"/>
          </a:xfrm>
          <a:prstGeom prst="rect">
            <a:avLst/>
          </a:prstGeom>
          <a:noFill/>
          <a:ln w="9525">
            <a:noFill/>
            <a:miter lim="800000"/>
            <a:headEnd/>
            <a:tailEnd/>
          </a:ln>
        </p:spPr>
        <p:txBody>
          <a:bodyPr>
            <a:spAutoFit/>
          </a:bodyPr>
          <a:lstStyle/>
          <a:p>
            <a:r>
              <a:rPr lang="en-US" sz="2400" b="1">
                <a:solidFill>
                  <a:srgbClr val="FF0000"/>
                </a:solidFill>
              </a:rPr>
              <a:t>BHABHATRON: Cobalt Teletherapy System</a:t>
            </a:r>
          </a:p>
        </p:txBody>
      </p:sp>
      <p:pic>
        <p:nvPicPr>
          <p:cNvPr id="6" name="Picture 3" descr="daelogo1.jpg"/>
          <p:cNvPicPr>
            <a:picLocks noChangeAspect="1"/>
          </p:cNvPicPr>
          <p:nvPr/>
        </p:nvPicPr>
        <p:blipFill>
          <a:blip r:embed="rId3"/>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extBox 4"/>
          <p:cNvSpPr txBox="1">
            <a:spLocks noChangeArrowheads="1"/>
          </p:cNvSpPr>
          <p:nvPr/>
        </p:nvSpPr>
        <p:spPr bwMode="auto">
          <a:xfrm>
            <a:off x="1476375" y="3430588"/>
            <a:ext cx="1943100" cy="369887"/>
          </a:xfrm>
          <a:prstGeom prst="rect">
            <a:avLst/>
          </a:prstGeom>
          <a:noFill/>
          <a:ln w="9525">
            <a:noFill/>
            <a:miter lim="800000"/>
            <a:headEnd/>
            <a:tailEnd/>
          </a:ln>
        </p:spPr>
        <p:txBody>
          <a:bodyPr>
            <a:spAutoFit/>
          </a:bodyPr>
          <a:lstStyle/>
          <a:p>
            <a:r>
              <a:rPr lang="en-US" b="1">
                <a:latin typeface="Garamond" pitchFamily="18" charset="0"/>
              </a:rPr>
              <a:t>    VIETNAM</a:t>
            </a:r>
          </a:p>
        </p:txBody>
      </p:sp>
      <p:sp>
        <p:nvSpPr>
          <p:cNvPr id="43011" name="TextBox 7"/>
          <p:cNvSpPr txBox="1">
            <a:spLocks noChangeArrowheads="1"/>
          </p:cNvSpPr>
          <p:nvPr/>
        </p:nvSpPr>
        <p:spPr bwMode="auto">
          <a:xfrm>
            <a:off x="1520825" y="6240463"/>
            <a:ext cx="1962150" cy="369887"/>
          </a:xfrm>
          <a:prstGeom prst="rect">
            <a:avLst/>
          </a:prstGeom>
          <a:noFill/>
          <a:ln w="9525">
            <a:noFill/>
            <a:miter lim="800000"/>
            <a:headEnd/>
            <a:tailEnd/>
          </a:ln>
        </p:spPr>
        <p:txBody>
          <a:bodyPr>
            <a:spAutoFit/>
          </a:bodyPr>
          <a:lstStyle/>
          <a:p>
            <a:pPr algn="ctr"/>
            <a:r>
              <a:rPr lang="en-US" b="1">
                <a:latin typeface="Garamond" pitchFamily="18" charset="0"/>
              </a:rPr>
              <a:t>NIGERIA</a:t>
            </a:r>
          </a:p>
        </p:txBody>
      </p:sp>
      <p:pic>
        <p:nvPicPr>
          <p:cNvPr id="43012" name="Picture 1"/>
          <p:cNvPicPr>
            <a:picLocks noChangeAspect="1"/>
          </p:cNvPicPr>
          <p:nvPr/>
        </p:nvPicPr>
        <p:blipFill>
          <a:blip r:embed="rId2"/>
          <a:srcRect/>
          <a:stretch>
            <a:fillRect/>
          </a:stretch>
        </p:blipFill>
        <p:spPr bwMode="auto">
          <a:xfrm>
            <a:off x="1068388" y="3971925"/>
            <a:ext cx="3378200" cy="2127250"/>
          </a:xfrm>
          <a:prstGeom prst="rect">
            <a:avLst/>
          </a:prstGeom>
          <a:noFill/>
          <a:ln w="9525">
            <a:noFill/>
            <a:miter lim="800000"/>
            <a:headEnd/>
            <a:tailEnd/>
          </a:ln>
        </p:spPr>
      </p:pic>
      <p:pic>
        <p:nvPicPr>
          <p:cNvPr id="43013" name="Picture 4"/>
          <p:cNvPicPr>
            <a:picLocks noChangeAspect="1"/>
          </p:cNvPicPr>
          <p:nvPr/>
        </p:nvPicPr>
        <p:blipFill>
          <a:blip r:embed="rId3"/>
          <a:srcRect l="-2148" t="14723" r="2148" b="-1848"/>
          <a:stretch>
            <a:fillRect/>
          </a:stretch>
        </p:blipFill>
        <p:spPr bwMode="auto">
          <a:xfrm>
            <a:off x="4778375" y="1341438"/>
            <a:ext cx="3316288" cy="2062162"/>
          </a:xfrm>
          <a:prstGeom prst="rect">
            <a:avLst/>
          </a:prstGeom>
          <a:noFill/>
          <a:ln w="9525">
            <a:noFill/>
            <a:miter lim="800000"/>
            <a:headEnd/>
            <a:tailEnd/>
          </a:ln>
        </p:spPr>
      </p:pic>
      <p:pic>
        <p:nvPicPr>
          <p:cNvPr id="43014" name="Picture 5"/>
          <p:cNvPicPr>
            <a:picLocks noChangeAspect="1"/>
          </p:cNvPicPr>
          <p:nvPr/>
        </p:nvPicPr>
        <p:blipFill>
          <a:blip r:embed="rId4"/>
          <a:srcRect t="14520"/>
          <a:stretch>
            <a:fillRect/>
          </a:stretch>
        </p:blipFill>
        <p:spPr bwMode="auto">
          <a:xfrm>
            <a:off x="4648200" y="3940175"/>
            <a:ext cx="3317875" cy="2127250"/>
          </a:xfrm>
          <a:prstGeom prst="rect">
            <a:avLst/>
          </a:prstGeom>
          <a:noFill/>
          <a:ln w="9525">
            <a:noFill/>
            <a:miter lim="800000"/>
            <a:headEnd/>
            <a:tailEnd/>
          </a:ln>
        </p:spPr>
      </p:pic>
      <p:sp>
        <p:nvSpPr>
          <p:cNvPr id="43015" name="TextBox 8"/>
          <p:cNvSpPr txBox="1">
            <a:spLocks noChangeArrowheads="1"/>
          </p:cNvSpPr>
          <p:nvPr/>
        </p:nvSpPr>
        <p:spPr bwMode="auto">
          <a:xfrm>
            <a:off x="5335588" y="6218238"/>
            <a:ext cx="1943100" cy="369887"/>
          </a:xfrm>
          <a:prstGeom prst="rect">
            <a:avLst/>
          </a:prstGeom>
          <a:noFill/>
          <a:ln w="9525">
            <a:noFill/>
            <a:miter lim="800000"/>
            <a:headEnd/>
            <a:tailEnd/>
          </a:ln>
        </p:spPr>
        <p:txBody>
          <a:bodyPr>
            <a:spAutoFit/>
          </a:bodyPr>
          <a:lstStyle/>
          <a:p>
            <a:pPr algn="ctr"/>
            <a:r>
              <a:rPr lang="en-US" b="1">
                <a:latin typeface="Garamond" pitchFamily="18" charset="0"/>
              </a:rPr>
              <a:t>ZAMBIA</a:t>
            </a:r>
          </a:p>
        </p:txBody>
      </p:sp>
      <p:sp>
        <p:nvSpPr>
          <p:cNvPr id="43016" name="Rectangle 2"/>
          <p:cNvSpPr>
            <a:spLocks noChangeArrowheads="1"/>
          </p:cNvSpPr>
          <p:nvPr/>
        </p:nvSpPr>
        <p:spPr bwMode="auto">
          <a:xfrm>
            <a:off x="1008063" y="215900"/>
            <a:ext cx="8101012" cy="585788"/>
          </a:xfrm>
          <a:prstGeom prst="rect">
            <a:avLst/>
          </a:prstGeom>
          <a:noFill/>
          <a:ln w="9525">
            <a:noFill/>
            <a:miter lim="800000"/>
            <a:headEnd/>
            <a:tailEnd/>
          </a:ln>
        </p:spPr>
        <p:txBody>
          <a:bodyPr>
            <a:spAutoFit/>
          </a:bodyPr>
          <a:lstStyle/>
          <a:p>
            <a:pPr algn="ctr"/>
            <a:r>
              <a:rPr lang="en-IN" sz="3200" b="1">
                <a:solidFill>
                  <a:srgbClr val="FF0000"/>
                </a:solidFill>
                <a:latin typeface="Times"/>
              </a:rPr>
              <a:t>Indian Technology working Abroad</a:t>
            </a:r>
          </a:p>
        </p:txBody>
      </p:sp>
      <p:pic>
        <p:nvPicPr>
          <p:cNvPr id="43017" name="Picture 10"/>
          <p:cNvPicPr>
            <a:picLocks noChangeAspect="1"/>
          </p:cNvPicPr>
          <p:nvPr/>
        </p:nvPicPr>
        <p:blipFill>
          <a:blip r:embed="rId5"/>
          <a:srcRect b="-967"/>
          <a:stretch>
            <a:fillRect/>
          </a:stretch>
        </p:blipFill>
        <p:spPr bwMode="auto">
          <a:xfrm>
            <a:off x="1042988" y="1341438"/>
            <a:ext cx="3403600" cy="1931987"/>
          </a:xfrm>
          <a:prstGeom prst="rect">
            <a:avLst/>
          </a:prstGeom>
          <a:noFill/>
          <a:ln w="9525">
            <a:noFill/>
            <a:miter lim="800000"/>
            <a:headEnd/>
            <a:tailEnd/>
          </a:ln>
        </p:spPr>
      </p:pic>
      <p:sp>
        <p:nvSpPr>
          <p:cNvPr id="7" name="Rectangle 6"/>
          <p:cNvSpPr/>
          <p:nvPr/>
        </p:nvSpPr>
        <p:spPr>
          <a:xfrm>
            <a:off x="5605463" y="3419475"/>
            <a:ext cx="1436687" cy="369888"/>
          </a:xfrm>
          <a:prstGeom prst="rect">
            <a:avLst/>
          </a:prstGeom>
        </p:spPr>
        <p:txBody>
          <a:bodyPr wrap="none">
            <a:spAutoFit/>
          </a:bodyPr>
          <a:lstStyle/>
          <a:p>
            <a:pPr algn="ctr" defTabSz="761975">
              <a:defRPr/>
            </a:pPr>
            <a:r>
              <a:rPr lang="en-US" b="1" kern="0" dirty="0">
                <a:latin typeface="Garamond" pitchFamily="18" charset="0"/>
              </a:rPr>
              <a:t>TANZANIA</a:t>
            </a:r>
          </a:p>
        </p:txBody>
      </p:sp>
      <p:pic>
        <p:nvPicPr>
          <p:cNvPr id="11" name="Picture 3" descr="daelogo1.jpg"/>
          <p:cNvPicPr>
            <a:picLocks noChangeAspect="1"/>
          </p:cNvPicPr>
          <p:nvPr/>
        </p:nvPicPr>
        <p:blipFill>
          <a:blip r:embed="rId6"/>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AutoShape 29"/>
          <p:cNvSpPr>
            <a:spLocks noChangeArrowheads="1"/>
          </p:cNvSpPr>
          <p:nvPr/>
        </p:nvSpPr>
        <p:spPr bwMode="auto">
          <a:xfrm rot="-2356216">
            <a:off x="3243263" y="4951413"/>
            <a:ext cx="401637" cy="733425"/>
          </a:xfrm>
          <a:prstGeom prst="leftArrow">
            <a:avLst>
              <a:gd name="adj1" fmla="val 50000"/>
              <a:gd name="adj2" fmla="val 56250"/>
            </a:avLst>
          </a:prstGeom>
          <a:solidFill>
            <a:schemeClr val="accent2"/>
          </a:solidFill>
          <a:ln w="9525">
            <a:solidFill>
              <a:schemeClr val="tx1"/>
            </a:solidFill>
            <a:miter lim="800000"/>
            <a:headEnd/>
            <a:tailEnd/>
          </a:ln>
        </p:spPr>
        <p:txBody>
          <a:bodyPr anchor="ctr">
            <a:spAutoFit/>
          </a:bodyPr>
          <a:lstStyle/>
          <a:p>
            <a:endParaRPr lang="en-IN">
              <a:solidFill>
                <a:srgbClr val="000000"/>
              </a:solidFill>
            </a:endParaRPr>
          </a:p>
        </p:txBody>
      </p:sp>
      <p:sp>
        <p:nvSpPr>
          <p:cNvPr id="15363" name="AutoShape 28"/>
          <p:cNvSpPr>
            <a:spLocks noChangeArrowheads="1"/>
          </p:cNvSpPr>
          <p:nvPr/>
        </p:nvSpPr>
        <p:spPr bwMode="auto">
          <a:xfrm rot="-8006001">
            <a:off x="5432426" y="4962525"/>
            <a:ext cx="425450" cy="733425"/>
          </a:xfrm>
          <a:prstGeom prst="leftArrow">
            <a:avLst>
              <a:gd name="adj1" fmla="val 50000"/>
              <a:gd name="adj2" fmla="val 56250"/>
            </a:avLst>
          </a:prstGeom>
          <a:solidFill>
            <a:schemeClr val="accent2"/>
          </a:solidFill>
          <a:ln w="9525">
            <a:solidFill>
              <a:schemeClr val="tx1"/>
            </a:solidFill>
            <a:miter lim="800000"/>
            <a:headEnd/>
            <a:tailEnd/>
          </a:ln>
        </p:spPr>
        <p:txBody>
          <a:bodyPr anchor="ctr">
            <a:spAutoFit/>
          </a:bodyPr>
          <a:lstStyle/>
          <a:p>
            <a:endParaRPr lang="en-IN">
              <a:solidFill>
                <a:srgbClr val="000000"/>
              </a:solidFill>
            </a:endParaRPr>
          </a:p>
        </p:txBody>
      </p:sp>
      <p:sp>
        <p:nvSpPr>
          <p:cNvPr id="15364" name="AutoShape 27"/>
          <p:cNvSpPr>
            <a:spLocks noChangeArrowheads="1"/>
          </p:cNvSpPr>
          <p:nvPr/>
        </p:nvSpPr>
        <p:spPr bwMode="auto">
          <a:xfrm rot="8749310">
            <a:off x="6000750" y="3121025"/>
            <a:ext cx="433388" cy="735013"/>
          </a:xfrm>
          <a:prstGeom prst="leftArrow">
            <a:avLst>
              <a:gd name="adj1" fmla="val 50000"/>
              <a:gd name="adj2" fmla="val 56250"/>
            </a:avLst>
          </a:prstGeom>
          <a:solidFill>
            <a:schemeClr val="accent2"/>
          </a:solidFill>
          <a:ln w="9525">
            <a:solidFill>
              <a:schemeClr val="tx1"/>
            </a:solidFill>
            <a:miter lim="800000"/>
            <a:headEnd/>
            <a:tailEnd/>
          </a:ln>
        </p:spPr>
        <p:txBody>
          <a:bodyPr anchor="ctr">
            <a:spAutoFit/>
          </a:bodyPr>
          <a:lstStyle/>
          <a:p>
            <a:endParaRPr lang="en-IN">
              <a:solidFill>
                <a:srgbClr val="000000"/>
              </a:solidFill>
            </a:endParaRPr>
          </a:p>
        </p:txBody>
      </p:sp>
      <p:sp>
        <p:nvSpPr>
          <p:cNvPr id="15365" name="AutoShape 26"/>
          <p:cNvSpPr>
            <a:spLocks noChangeArrowheads="1"/>
          </p:cNvSpPr>
          <p:nvPr/>
        </p:nvSpPr>
        <p:spPr bwMode="auto">
          <a:xfrm rot="5400000">
            <a:off x="4337051" y="2065337"/>
            <a:ext cx="469900" cy="733425"/>
          </a:xfrm>
          <a:prstGeom prst="leftArrow">
            <a:avLst>
              <a:gd name="adj1" fmla="val 50000"/>
              <a:gd name="adj2" fmla="val 56250"/>
            </a:avLst>
          </a:prstGeom>
          <a:solidFill>
            <a:schemeClr val="accent2"/>
          </a:solidFill>
          <a:ln w="9525">
            <a:solidFill>
              <a:schemeClr val="tx1"/>
            </a:solidFill>
            <a:miter lim="800000"/>
            <a:headEnd/>
            <a:tailEnd/>
          </a:ln>
        </p:spPr>
        <p:txBody>
          <a:bodyPr anchor="ctr">
            <a:spAutoFit/>
          </a:bodyPr>
          <a:lstStyle/>
          <a:p>
            <a:endParaRPr lang="en-IN">
              <a:solidFill>
                <a:srgbClr val="000000"/>
              </a:solidFill>
            </a:endParaRPr>
          </a:p>
        </p:txBody>
      </p:sp>
      <p:sp>
        <p:nvSpPr>
          <p:cNvPr id="15366" name="AutoShape 25"/>
          <p:cNvSpPr>
            <a:spLocks noChangeArrowheads="1"/>
          </p:cNvSpPr>
          <p:nvPr/>
        </p:nvSpPr>
        <p:spPr bwMode="auto">
          <a:xfrm rot="1549773">
            <a:off x="2627313" y="3173413"/>
            <a:ext cx="444500" cy="733425"/>
          </a:xfrm>
          <a:prstGeom prst="leftArrow">
            <a:avLst>
              <a:gd name="adj1" fmla="val 50000"/>
              <a:gd name="adj2" fmla="val 56250"/>
            </a:avLst>
          </a:prstGeom>
          <a:solidFill>
            <a:schemeClr val="accent2"/>
          </a:solidFill>
          <a:ln w="9525">
            <a:solidFill>
              <a:schemeClr val="tx1"/>
            </a:solidFill>
            <a:miter lim="800000"/>
            <a:headEnd/>
            <a:tailEnd/>
          </a:ln>
        </p:spPr>
        <p:txBody>
          <a:bodyPr anchor="ctr">
            <a:spAutoFit/>
          </a:bodyPr>
          <a:lstStyle/>
          <a:p>
            <a:endParaRPr lang="en-IN">
              <a:solidFill>
                <a:srgbClr val="000000"/>
              </a:solidFill>
            </a:endParaRPr>
          </a:p>
        </p:txBody>
      </p:sp>
      <p:sp>
        <p:nvSpPr>
          <p:cNvPr id="7176" name="Rectangle 1026"/>
          <p:cNvSpPr>
            <a:spLocks noGrp="1" noChangeArrowheads="1"/>
          </p:cNvSpPr>
          <p:nvPr>
            <p:ph type="title"/>
          </p:nvPr>
        </p:nvSpPr>
        <p:spPr>
          <a:xfrm>
            <a:off x="1293813" y="274638"/>
            <a:ext cx="7850187" cy="792162"/>
          </a:xfrm>
        </p:spPr>
        <p:txBody>
          <a:bodyPr/>
          <a:lstStyle/>
          <a:p>
            <a:pPr>
              <a:defRPr/>
            </a:pPr>
            <a:r>
              <a:rPr lang="en-GB" sz="3200" b="1" dirty="0">
                <a:solidFill>
                  <a:srgbClr val="FF0000"/>
                </a:solidFill>
              </a:rPr>
              <a:t>The Mandate and Deliverables of DAE</a:t>
            </a:r>
          </a:p>
        </p:txBody>
      </p:sp>
      <p:sp>
        <p:nvSpPr>
          <p:cNvPr id="15368" name="AutoShape 1027"/>
          <p:cNvSpPr>
            <a:spLocks noChangeArrowheads="1"/>
          </p:cNvSpPr>
          <p:nvPr/>
        </p:nvSpPr>
        <p:spPr bwMode="auto">
          <a:xfrm>
            <a:off x="3167063" y="2805113"/>
            <a:ext cx="2776537" cy="2286000"/>
          </a:xfrm>
          <a:prstGeom prst="pentagon">
            <a:avLst/>
          </a:prstGeom>
          <a:solidFill>
            <a:srgbClr val="FFFF99"/>
          </a:solidFill>
          <a:ln w="9525">
            <a:solidFill>
              <a:srgbClr val="FF6600"/>
            </a:solidFill>
            <a:miter lim="800000"/>
            <a:headEnd/>
            <a:tailEnd/>
          </a:ln>
        </p:spPr>
        <p:txBody>
          <a:bodyPr lIns="18000" rIns="18000" anchor="ctr"/>
          <a:lstStyle/>
          <a:p>
            <a:pPr algn="ctr"/>
            <a:r>
              <a:rPr lang="en-US" sz="2000">
                <a:solidFill>
                  <a:srgbClr val="000000"/>
                </a:solidFill>
              </a:rPr>
              <a:t>Research,        Development,  Demonstration                             and Delivery</a:t>
            </a:r>
            <a:endParaRPr lang="en-GB" sz="2000">
              <a:solidFill>
                <a:srgbClr val="000000"/>
              </a:solidFill>
            </a:endParaRPr>
          </a:p>
        </p:txBody>
      </p:sp>
      <p:sp>
        <p:nvSpPr>
          <p:cNvPr id="15369" name="Oval 1034"/>
          <p:cNvSpPr>
            <a:spLocks noChangeArrowheads="1"/>
          </p:cNvSpPr>
          <p:nvPr/>
        </p:nvSpPr>
        <p:spPr bwMode="auto">
          <a:xfrm>
            <a:off x="3786188" y="1576388"/>
            <a:ext cx="1571625" cy="620712"/>
          </a:xfrm>
          <a:prstGeom prst="ellipse">
            <a:avLst/>
          </a:prstGeom>
          <a:solidFill>
            <a:srgbClr val="CCFFFF"/>
          </a:solidFill>
          <a:ln w="9525">
            <a:solidFill>
              <a:srgbClr val="000080"/>
            </a:solidFill>
            <a:round/>
            <a:headEnd/>
            <a:tailEnd/>
          </a:ln>
        </p:spPr>
        <p:txBody>
          <a:bodyPr anchor="ctr"/>
          <a:lstStyle/>
          <a:p>
            <a:r>
              <a:rPr lang="en-US">
                <a:solidFill>
                  <a:srgbClr val="000000"/>
                </a:solidFill>
              </a:rPr>
              <a:t>Nuclear Power</a:t>
            </a:r>
            <a:endParaRPr lang="en-GB">
              <a:solidFill>
                <a:srgbClr val="000000"/>
              </a:solidFill>
            </a:endParaRPr>
          </a:p>
        </p:txBody>
      </p:sp>
      <p:sp>
        <p:nvSpPr>
          <p:cNvPr id="15370" name="Oval 1035"/>
          <p:cNvSpPr>
            <a:spLocks noChangeArrowheads="1"/>
          </p:cNvSpPr>
          <p:nvPr/>
        </p:nvSpPr>
        <p:spPr bwMode="auto">
          <a:xfrm rot="-3748784">
            <a:off x="1581944" y="2913856"/>
            <a:ext cx="1571625" cy="620713"/>
          </a:xfrm>
          <a:prstGeom prst="ellipse">
            <a:avLst/>
          </a:prstGeom>
          <a:solidFill>
            <a:srgbClr val="CCFFFF"/>
          </a:solidFill>
          <a:ln w="9525">
            <a:solidFill>
              <a:srgbClr val="000080"/>
            </a:solidFill>
            <a:round/>
            <a:headEnd/>
            <a:tailEnd/>
          </a:ln>
        </p:spPr>
        <p:txBody>
          <a:bodyPr anchor="ctr"/>
          <a:lstStyle/>
          <a:p>
            <a:r>
              <a:rPr lang="en-US">
                <a:solidFill>
                  <a:srgbClr val="000000"/>
                </a:solidFill>
              </a:rPr>
              <a:t>Radio-isotopes</a:t>
            </a:r>
            <a:endParaRPr lang="en-GB">
              <a:solidFill>
                <a:srgbClr val="000000"/>
              </a:solidFill>
            </a:endParaRPr>
          </a:p>
        </p:txBody>
      </p:sp>
      <p:sp>
        <p:nvSpPr>
          <p:cNvPr id="15371" name="Oval 1036"/>
          <p:cNvSpPr>
            <a:spLocks noChangeArrowheads="1"/>
          </p:cNvSpPr>
          <p:nvPr/>
        </p:nvSpPr>
        <p:spPr bwMode="auto">
          <a:xfrm rot="3878064">
            <a:off x="5734050" y="2732088"/>
            <a:ext cx="2179638" cy="830262"/>
          </a:xfrm>
          <a:prstGeom prst="ellipse">
            <a:avLst/>
          </a:prstGeom>
          <a:solidFill>
            <a:srgbClr val="CCFFFF"/>
          </a:solidFill>
          <a:ln w="9525">
            <a:solidFill>
              <a:srgbClr val="000080"/>
            </a:solidFill>
            <a:round/>
            <a:headEnd/>
            <a:tailEnd/>
          </a:ln>
        </p:spPr>
        <p:txBody>
          <a:bodyPr anchor="ctr"/>
          <a:lstStyle/>
          <a:p>
            <a:r>
              <a:rPr lang="en-US">
                <a:solidFill>
                  <a:srgbClr val="000000"/>
                </a:solidFill>
              </a:rPr>
              <a:t>Advanced Technologies</a:t>
            </a:r>
            <a:endParaRPr lang="en-GB">
              <a:solidFill>
                <a:srgbClr val="000000"/>
              </a:solidFill>
            </a:endParaRPr>
          </a:p>
        </p:txBody>
      </p:sp>
      <p:sp>
        <p:nvSpPr>
          <p:cNvPr id="15372" name="Oval 1037"/>
          <p:cNvSpPr>
            <a:spLocks noChangeArrowheads="1"/>
          </p:cNvSpPr>
          <p:nvPr/>
        </p:nvSpPr>
        <p:spPr bwMode="auto">
          <a:xfrm rot="-2420622">
            <a:off x="5105400" y="5367338"/>
            <a:ext cx="2101850" cy="620712"/>
          </a:xfrm>
          <a:prstGeom prst="ellipse">
            <a:avLst/>
          </a:prstGeom>
          <a:solidFill>
            <a:srgbClr val="CCFFFF"/>
          </a:solidFill>
          <a:ln w="9525">
            <a:solidFill>
              <a:srgbClr val="000080"/>
            </a:solidFill>
            <a:round/>
            <a:headEnd/>
            <a:tailEnd/>
          </a:ln>
        </p:spPr>
        <p:txBody>
          <a:bodyPr anchor="ctr"/>
          <a:lstStyle/>
          <a:p>
            <a:r>
              <a:rPr lang="en-US">
                <a:solidFill>
                  <a:srgbClr val="000000"/>
                </a:solidFill>
              </a:rPr>
              <a:t>Directed research</a:t>
            </a:r>
            <a:endParaRPr lang="en-GB">
              <a:solidFill>
                <a:srgbClr val="000000"/>
              </a:solidFill>
            </a:endParaRPr>
          </a:p>
        </p:txBody>
      </p:sp>
      <p:sp>
        <p:nvSpPr>
          <p:cNvPr id="15373" name="Oval 1038"/>
          <p:cNvSpPr>
            <a:spLocks noChangeArrowheads="1"/>
          </p:cNvSpPr>
          <p:nvPr/>
        </p:nvSpPr>
        <p:spPr bwMode="auto">
          <a:xfrm rot="2527307">
            <a:off x="2105025" y="5410200"/>
            <a:ext cx="1800225" cy="620713"/>
          </a:xfrm>
          <a:prstGeom prst="ellipse">
            <a:avLst/>
          </a:prstGeom>
          <a:solidFill>
            <a:srgbClr val="CCFFFF"/>
          </a:solidFill>
          <a:ln w="9525">
            <a:solidFill>
              <a:srgbClr val="000080"/>
            </a:solidFill>
            <a:round/>
            <a:headEnd/>
            <a:tailEnd/>
          </a:ln>
        </p:spPr>
        <p:txBody>
          <a:bodyPr anchor="ctr"/>
          <a:lstStyle/>
          <a:p>
            <a:r>
              <a:rPr lang="en-US">
                <a:solidFill>
                  <a:srgbClr val="000000"/>
                </a:solidFill>
              </a:rPr>
              <a:t>National Security</a:t>
            </a:r>
            <a:endParaRPr lang="en-GB">
              <a:solidFill>
                <a:srgbClr val="000000"/>
              </a:solidFill>
            </a:endParaRPr>
          </a:p>
        </p:txBody>
      </p:sp>
      <p:sp>
        <p:nvSpPr>
          <p:cNvPr id="15374" name="Text Box 1044"/>
          <p:cNvSpPr txBox="1">
            <a:spLocks noChangeArrowheads="1"/>
          </p:cNvSpPr>
          <p:nvPr/>
        </p:nvSpPr>
        <p:spPr bwMode="auto">
          <a:xfrm rot="-3811405">
            <a:off x="625476" y="2801937"/>
            <a:ext cx="2743200" cy="339725"/>
          </a:xfrm>
          <a:prstGeom prst="rect">
            <a:avLst/>
          </a:prstGeom>
          <a:noFill/>
          <a:ln w="9525">
            <a:noFill/>
            <a:miter lim="800000"/>
            <a:headEnd/>
            <a:tailEnd/>
          </a:ln>
          <a:effectLst>
            <a:prstShdw prst="shdw17" dist="17961" dir="2700000">
              <a:srgbClr val="99995C"/>
            </a:prstShdw>
          </a:effectLst>
        </p:spPr>
        <p:txBody>
          <a:bodyPr lIns="36000" rIns="36000">
            <a:spAutoFit/>
          </a:bodyPr>
          <a:lstStyle/>
          <a:p>
            <a:pPr>
              <a:spcBef>
                <a:spcPct val="50000"/>
              </a:spcBef>
            </a:pPr>
            <a:r>
              <a:rPr lang="en-US" sz="1600">
                <a:solidFill>
                  <a:srgbClr val="000000"/>
                </a:solidFill>
              </a:rPr>
              <a:t>Production and applications</a:t>
            </a:r>
            <a:endParaRPr lang="en-GB" sz="1600">
              <a:solidFill>
                <a:srgbClr val="000000"/>
              </a:solidFill>
            </a:endParaRPr>
          </a:p>
        </p:txBody>
      </p:sp>
      <p:sp>
        <p:nvSpPr>
          <p:cNvPr id="15375" name="Text Box 1045"/>
          <p:cNvSpPr txBox="1">
            <a:spLocks noChangeArrowheads="1"/>
          </p:cNvSpPr>
          <p:nvPr/>
        </p:nvSpPr>
        <p:spPr bwMode="auto">
          <a:xfrm>
            <a:off x="2743200" y="1195388"/>
            <a:ext cx="3810000" cy="338137"/>
          </a:xfrm>
          <a:prstGeom prst="rect">
            <a:avLst/>
          </a:prstGeom>
          <a:noFill/>
          <a:ln w="9525">
            <a:noFill/>
            <a:miter lim="800000"/>
            <a:headEnd/>
            <a:tailEnd/>
          </a:ln>
          <a:effectLst>
            <a:prstShdw prst="shdw17" dist="17961" dir="2700000">
              <a:srgbClr val="99995C"/>
            </a:prstShdw>
          </a:effectLst>
        </p:spPr>
        <p:txBody>
          <a:bodyPr lIns="36000" rIns="36000">
            <a:spAutoFit/>
          </a:bodyPr>
          <a:lstStyle/>
          <a:p>
            <a:pPr>
              <a:spcBef>
                <a:spcPct val="50000"/>
              </a:spcBef>
            </a:pPr>
            <a:r>
              <a:rPr lang="en-US" sz="1600">
                <a:solidFill>
                  <a:srgbClr val="000000"/>
                </a:solidFill>
              </a:rPr>
              <a:t>Reactors, fuel and Waste Management</a:t>
            </a:r>
            <a:endParaRPr lang="en-GB" sz="1600">
              <a:solidFill>
                <a:srgbClr val="000000"/>
              </a:solidFill>
            </a:endParaRPr>
          </a:p>
        </p:txBody>
      </p:sp>
      <p:sp>
        <p:nvSpPr>
          <p:cNvPr id="15376" name="Text Box 1046"/>
          <p:cNvSpPr txBox="1">
            <a:spLocks noChangeArrowheads="1"/>
          </p:cNvSpPr>
          <p:nvPr/>
        </p:nvSpPr>
        <p:spPr bwMode="auto">
          <a:xfrm rot="4040433">
            <a:off x="6477794" y="2664619"/>
            <a:ext cx="2103438" cy="584200"/>
          </a:xfrm>
          <a:prstGeom prst="rect">
            <a:avLst/>
          </a:prstGeom>
          <a:noFill/>
          <a:ln w="9525">
            <a:noFill/>
            <a:miter lim="800000"/>
            <a:headEnd/>
            <a:tailEnd/>
          </a:ln>
          <a:effectLst>
            <a:prstShdw prst="shdw17" dist="17961" dir="2700000">
              <a:srgbClr val="99995C"/>
            </a:prstShdw>
          </a:effectLst>
        </p:spPr>
        <p:txBody>
          <a:bodyPr lIns="36000" rIns="36000">
            <a:spAutoFit/>
          </a:bodyPr>
          <a:lstStyle/>
          <a:p>
            <a:pPr>
              <a:spcBef>
                <a:spcPct val="50000"/>
              </a:spcBef>
            </a:pPr>
            <a:r>
              <a:rPr lang="en-US" sz="1600">
                <a:solidFill>
                  <a:srgbClr val="000000"/>
                </a:solidFill>
              </a:rPr>
              <a:t>Lasers, accelerators, supercomputers etc.</a:t>
            </a:r>
            <a:endParaRPr lang="en-GB" sz="1600">
              <a:solidFill>
                <a:srgbClr val="000000"/>
              </a:solidFill>
            </a:endParaRPr>
          </a:p>
        </p:txBody>
      </p:sp>
      <p:sp>
        <p:nvSpPr>
          <p:cNvPr id="15377" name="Text Box 1047"/>
          <p:cNvSpPr txBox="1">
            <a:spLocks noChangeArrowheads="1"/>
          </p:cNvSpPr>
          <p:nvPr/>
        </p:nvSpPr>
        <p:spPr bwMode="auto">
          <a:xfrm rot="-2410137">
            <a:off x="5300663" y="5518150"/>
            <a:ext cx="3230562" cy="338138"/>
          </a:xfrm>
          <a:prstGeom prst="rect">
            <a:avLst/>
          </a:prstGeom>
          <a:noFill/>
          <a:ln w="9525">
            <a:noFill/>
            <a:miter lim="800000"/>
            <a:headEnd/>
            <a:tailEnd/>
          </a:ln>
          <a:effectLst>
            <a:prstShdw prst="shdw17" dist="17961" dir="2700000">
              <a:srgbClr val="99995C"/>
            </a:prstShdw>
          </a:effectLst>
        </p:spPr>
        <p:txBody>
          <a:bodyPr lIns="36000" rIns="36000">
            <a:spAutoFit/>
          </a:bodyPr>
          <a:lstStyle/>
          <a:p>
            <a:pPr>
              <a:spcBef>
                <a:spcPct val="50000"/>
              </a:spcBef>
            </a:pPr>
            <a:r>
              <a:rPr lang="en-US" sz="1600">
                <a:solidFill>
                  <a:srgbClr val="000000"/>
                </a:solidFill>
              </a:rPr>
              <a:t>All science and Engg. Disciplines</a:t>
            </a:r>
            <a:endParaRPr lang="en-GB" sz="1600">
              <a:solidFill>
                <a:srgbClr val="000000"/>
              </a:solidFill>
            </a:endParaRPr>
          </a:p>
        </p:txBody>
      </p:sp>
      <p:pic>
        <p:nvPicPr>
          <p:cNvPr id="15378" name="Picture 3"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4"/>
          <p:cNvPicPr>
            <a:picLocks noChangeAspect="1"/>
          </p:cNvPicPr>
          <p:nvPr/>
        </p:nvPicPr>
        <p:blipFill>
          <a:blip r:embed="rId2"/>
          <a:srcRect l="22501" t="11334" r="23334" b="17853"/>
          <a:stretch>
            <a:fillRect/>
          </a:stretch>
        </p:blipFill>
        <p:spPr bwMode="auto">
          <a:xfrm>
            <a:off x="1009650" y="914400"/>
            <a:ext cx="6858000" cy="5603875"/>
          </a:xfrm>
          <a:prstGeom prst="rect">
            <a:avLst/>
          </a:prstGeom>
          <a:noFill/>
          <a:ln w="9525">
            <a:noFill/>
            <a:miter lim="800000"/>
            <a:headEnd/>
            <a:tailEnd/>
          </a:ln>
        </p:spPr>
      </p:pic>
      <p:sp>
        <p:nvSpPr>
          <p:cNvPr id="6" name="Title 1"/>
          <p:cNvSpPr>
            <a:spLocks noGrp="1"/>
          </p:cNvSpPr>
          <p:nvPr>
            <p:ph type="title"/>
          </p:nvPr>
        </p:nvSpPr>
        <p:spPr>
          <a:xfrm>
            <a:off x="1524000" y="106363"/>
            <a:ext cx="6343650" cy="639762"/>
          </a:xfrm>
        </p:spPr>
        <p:txBody>
          <a:bodyPr>
            <a:noAutofit/>
          </a:bodyPr>
          <a:lstStyle/>
          <a:p>
            <a:pPr>
              <a:defRPr/>
            </a:pPr>
            <a:r>
              <a:rPr lang="en-IN" sz="2400" b="1" dirty="0">
                <a:solidFill>
                  <a:srgbClr val="FF0000"/>
                </a:solidFill>
                <a:latin typeface="Garamond" panose="02020404030301010803" pitchFamily="18" charset="0"/>
              </a:rPr>
              <a:t>India Presents Bhabhatron II- </a:t>
            </a:r>
            <a:r>
              <a:rPr lang="en-IN" sz="2400" b="1" dirty="0" err="1">
                <a:solidFill>
                  <a:srgbClr val="FF0000"/>
                </a:solidFill>
                <a:latin typeface="Garamond" panose="02020404030301010803" pitchFamily="18" charset="0"/>
              </a:rPr>
              <a:t>Kyrgystan</a:t>
            </a:r>
            <a:r>
              <a:rPr lang="en-IN" sz="2400" b="1" dirty="0">
                <a:solidFill>
                  <a:srgbClr val="FF0000"/>
                </a:solidFill>
                <a:latin typeface="Garamond" panose="02020404030301010803" pitchFamily="18" charset="0"/>
              </a:rPr>
              <a:t> </a:t>
            </a:r>
          </a:p>
        </p:txBody>
      </p:sp>
      <p:pic>
        <p:nvPicPr>
          <p:cNvPr id="4" name="Picture 3" descr="daelogo1.jpg"/>
          <p:cNvPicPr>
            <a:picLocks noChangeAspect="1"/>
          </p:cNvPicPr>
          <p:nvPr/>
        </p:nvPicPr>
        <p:blipFill>
          <a:blip r:embed="rId3"/>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11"/>
          <p:cNvPicPr>
            <a:picLocks noChangeAspect="1" noChangeArrowheads="1"/>
          </p:cNvPicPr>
          <p:nvPr/>
        </p:nvPicPr>
        <p:blipFill>
          <a:blip r:embed="rId2"/>
          <a:srcRect/>
          <a:stretch>
            <a:fillRect/>
          </a:stretch>
        </p:blipFill>
        <p:spPr bwMode="auto">
          <a:xfrm>
            <a:off x="5435600" y="685800"/>
            <a:ext cx="2108200" cy="1925637"/>
          </a:xfrm>
          <a:prstGeom prst="rect">
            <a:avLst/>
          </a:prstGeom>
          <a:noFill/>
          <a:ln w="9525">
            <a:noFill/>
            <a:miter lim="800000"/>
            <a:headEnd/>
            <a:tailEnd/>
          </a:ln>
        </p:spPr>
      </p:pic>
      <p:pic>
        <p:nvPicPr>
          <p:cNvPr id="45059" name="Picture 10"/>
          <p:cNvPicPr>
            <a:picLocks noChangeAspect="1" noChangeArrowheads="1"/>
          </p:cNvPicPr>
          <p:nvPr/>
        </p:nvPicPr>
        <p:blipFill>
          <a:blip r:embed="rId3"/>
          <a:srcRect/>
          <a:stretch>
            <a:fillRect/>
          </a:stretch>
        </p:blipFill>
        <p:spPr bwMode="auto">
          <a:xfrm>
            <a:off x="3203575" y="685800"/>
            <a:ext cx="1978025" cy="1905000"/>
          </a:xfrm>
          <a:prstGeom prst="rect">
            <a:avLst/>
          </a:prstGeom>
          <a:noFill/>
          <a:ln w="9525">
            <a:noFill/>
            <a:miter lim="800000"/>
            <a:headEnd/>
            <a:tailEnd/>
          </a:ln>
        </p:spPr>
      </p:pic>
      <p:pic>
        <p:nvPicPr>
          <p:cNvPr id="45060" name="Picture 9"/>
          <p:cNvPicPr>
            <a:picLocks noChangeAspect="1" noChangeArrowheads="1"/>
          </p:cNvPicPr>
          <p:nvPr/>
        </p:nvPicPr>
        <p:blipFill>
          <a:blip r:embed="rId4">
            <a:duotone>
              <a:schemeClr val="accent4">
                <a:shade val="45000"/>
                <a:satMod val="135000"/>
              </a:schemeClr>
              <a:prstClr val="white"/>
            </a:duotone>
          </a:blip>
          <a:srcRect t="2779"/>
          <a:stretch>
            <a:fillRect/>
          </a:stretch>
        </p:blipFill>
        <p:spPr bwMode="auto">
          <a:xfrm>
            <a:off x="1143000" y="685800"/>
            <a:ext cx="1981200" cy="1905000"/>
          </a:xfrm>
          <a:prstGeom prst="rect">
            <a:avLst/>
          </a:prstGeom>
          <a:solidFill>
            <a:schemeClr val="accent6">
              <a:lumMod val="20000"/>
              <a:lumOff val="80000"/>
            </a:schemeClr>
          </a:solidFill>
          <a:ln w="9525">
            <a:noFill/>
            <a:miter lim="800000"/>
            <a:headEnd/>
            <a:tailEnd/>
          </a:ln>
        </p:spPr>
      </p:pic>
      <p:sp>
        <p:nvSpPr>
          <p:cNvPr id="26" name="Rectangle 25"/>
          <p:cNvSpPr/>
          <p:nvPr/>
        </p:nvSpPr>
        <p:spPr bwMode="auto">
          <a:xfrm>
            <a:off x="357188" y="0"/>
            <a:ext cx="9144000" cy="533400"/>
          </a:xfrm>
          <a:prstGeom prst="rect">
            <a:avLst/>
          </a:prstGeom>
        </p:spPr>
        <p:txBody>
          <a:bodyPr anchor="ctr">
            <a:normAutofit/>
          </a:bodyPr>
          <a:lstStyle/>
          <a:p>
            <a:pPr algn="ctr">
              <a:defRPr/>
            </a:pPr>
            <a:r>
              <a:rPr lang="en-IN" sz="2400" b="1" dirty="0">
                <a:solidFill>
                  <a:srgbClr val="FF0000"/>
                </a:solidFill>
                <a:latin typeface="+mj-lt"/>
                <a:ea typeface="+mj-ea"/>
                <a:cs typeface="+mj-cs"/>
              </a:rPr>
              <a:t>Supporting Water Availability &amp; Quality</a:t>
            </a:r>
          </a:p>
        </p:txBody>
      </p:sp>
      <p:sp>
        <p:nvSpPr>
          <p:cNvPr id="45062" name="TextBox 27"/>
          <p:cNvSpPr txBox="1">
            <a:spLocks noChangeArrowheads="1"/>
          </p:cNvSpPr>
          <p:nvPr/>
        </p:nvSpPr>
        <p:spPr bwMode="auto">
          <a:xfrm>
            <a:off x="1457325" y="2840038"/>
            <a:ext cx="904875" cy="430212"/>
          </a:xfrm>
          <a:prstGeom prst="rect">
            <a:avLst/>
          </a:prstGeom>
          <a:noFill/>
          <a:ln w="9525">
            <a:noFill/>
            <a:miter lim="800000"/>
            <a:headEnd/>
            <a:tailEnd/>
          </a:ln>
        </p:spPr>
        <p:txBody>
          <a:bodyPr wrap="none">
            <a:spAutoFit/>
          </a:bodyPr>
          <a:lstStyle/>
          <a:p>
            <a:r>
              <a:rPr lang="en-US" sz="1100" b="1" dirty="0">
                <a:solidFill>
                  <a:srgbClr val="FF0000"/>
                </a:solidFill>
              </a:rPr>
              <a:t>Fluoride</a:t>
            </a:r>
            <a:r>
              <a:rPr lang="en-US" sz="1100" dirty="0">
                <a:solidFill>
                  <a:srgbClr val="FF0000"/>
                </a:solidFill>
              </a:rPr>
              <a:t> </a:t>
            </a:r>
          </a:p>
          <a:p>
            <a:r>
              <a:rPr lang="en-US" sz="1100" dirty="0">
                <a:solidFill>
                  <a:srgbClr val="FF0000"/>
                </a:solidFill>
              </a:rPr>
              <a:t>limit  1 </a:t>
            </a:r>
            <a:r>
              <a:rPr lang="en-US" sz="1100" dirty="0" err="1">
                <a:solidFill>
                  <a:srgbClr val="FF0000"/>
                </a:solidFill>
              </a:rPr>
              <a:t>ppm</a:t>
            </a:r>
            <a:endParaRPr lang="en-US" sz="1100" dirty="0">
              <a:solidFill>
                <a:srgbClr val="FF0000"/>
              </a:solidFill>
            </a:endParaRPr>
          </a:p>
        </p:txBody>
      </p:sp>
      <p:sp>
        <p:nvSpPr>
          <p:cNvPr id="45063" name="TextBox 28"/>
          <p:cNvSpPr txBox="1">
            <a:spLocks noChangeArrowheads="1"/>
          </p:cNvSpPr>
          <p:nvPr/>
        </p:nvSpPr>
        <p:spPr bwMode="auto">
          <a:xfrm>
            <a:off x="3246437" y="2895600"/>
            <a:ext cx="944563" cy="431800"/>
          </a:xfrm>
          <a:prstGeom prst="rect">
            <a:avLst/>
          </a:prstGeom>
          <a:noFill/>
          <a:ln w="9525">
            <a:noFill/>
            <a:miter lim="800000"/>
            <a:headEnd/>
            <a:tailEnd/>
          </a:ln>
        </p:spPr>
        <p:txBody>
          <a:bodyPr wrap="none">
            <a:spAutoFit/>
          </a:bodyPr>
          <a:lstStyle/>
          <a:p>
            <a:r>
              <a:rPr lang="en-US" sz="1100" b="1" dirty="0">
                <a:solidFill>
                  <a:srgbClr val="01565F"/>
                </a:solidFill>
              </a:rPr>
              <a:t>Arsenic</a:t>
            </a:r>
            <a:endParaRPr lang="en-US" sz="1100" dirty="0">
              <a:solidFill>
                <a:srgbClr val="01565F"/>
              </a:solidFill>
            </a:endParaRPr>
          </a:p>
          <a:p>
            <a:r>
              <a:rPr lang="en-US" sz="1100" dirty="0">
                <a:solidFill>
                  <a:srgbClr val="01565F"/>
                </a:solidFill>
              </a:rPr>
              <a:t>limit  10 ppb</a:t>
            </a:r>
          </a:p>
        </p:txBody>
      </p:sp>
      <p:sp>
        <p:nvSpPr>
          <p:cNvPr id="45064" name="TextBox 31"/>
          <p:cNvSpPr txBox="1">
            <a:spLocks noChangeArrowheads="1"/>
          </p:cNvSpPr>
          <p:nvPr/>
        </p:nvSpPr>
        <p:spPr bwMode="auto">
          <a:xfrm>
            <a:off x="5075237" y="2895600"/>
            <a:ext cx="1020763" cy="430213"/>
          </a:xfrm>
          <a:prstGeom prst="rect">
            <a:avLst/>
          </a:prstGeom>
          <a:noFill/>
          <a:ln w="9525">
            <a:noFill/>
            <a:miter lim="800000"/>
            <a:headEnd/>
            <a:tailEnd/>
          </a:ln>
        </p:spPr>
        <p:txBody>
          <a:bodyPr wrap="none">
            <a:spAutoFit/>
          </a:bodyPr>
          <a:lstStyle/>
          <a:p>
            <a:r>
              <a:rPr lang="en-US" sz="1100" b="1" dirty="0">
                <a:solidFill>
                  <a:srgbClr val="0000CC"/>
                </a:solidFill>
              </a:rPr>
              <a:t>Iron</a:t>
            </a:r>
            <a:endParaRPr lang="en-US" sz="1100" dirty="0">
              <a:solidFill>
                <a:srgbClr val="0000CC"/>
              </a:solidFill>
            </a:endParaRPr>
          </a:p>
          <a:p>
            <a:r>
              <a:rPr lang="en-US" sz="1100" dirty="0">
                <a:solidFill>
                  <a:srgbClr val="0000CC"/>
                </a:solidFill>
              </a:rPr>
              <a:t>limit 0.3 </a:t>
            </a:r>
            <a:r>
              <a:rPr lang="en-US" sz="1100" dirty="0" err="1">
                <a:solidFill>
                  <a:srgbClr val="0000CC"/>
                </a:solidFill>
              </a:rPr>
              <a:t>ppm</a:t>
            </a:r>
            <a:endParaRPr lang="en-US" sz="1100" dirty="0">
              <a:solidFill>
                <a:srgbClr val="0000CC"/>
              </a:solidFill>
            </a:endParaRPr>
          </a:p>
        </p:txBody>
      </p:sp>
      <p:pic>
        <p:nvPicPr>
          <p:cNvPr id="45065" name="Picture 4" descr="Bnova wpurifier barc.JPG"/>
          <p:cNvPicPr>
            <a:picLocks noChangeAspect="1"/>
          </p:cNvPicPr>
          <p:nvPr/>
        </p:nvPicPr>
        <p:blipFill>
          <a:blip r:embed="rId5"/>
          <a:srcRect l="2261" t="4892" r="2499" b="3209"/>
          <a:stretch>
            <a:fillRect/>
          </a:stretch>
        </p:blipFill>
        <p:spPr bwMode="auto">
          <a:xfrm>
            <a:off x="1054100" y="3536950"/>
            <a:ext cx="4737100" cy="3233738"/>
          </a:xfrm>
          <a:prstGeom prst="rect">
            <a:avLst/>
          </a:prstGeom>
          <a:noFill/>
          <a:ln w="9525">
            <a:noFill/>
            <a:miter lim="800000"/>
            <a:headEnd/>
            <a:tailEnd/>
          </a:ln>
        </p:spPr>
      </p:pic>
      <p:sp>
        <p:nvSpPr>
          <p:cNvPr id="267275" name="TextBox 15"/>
          <p:cNvSpPr txBox="1">
            <a:spLocks noChangeArrowheads="1"/>
          </p:cNvSpPr>
          <p:nvPr/>
        </p:nvSpPr>
        <p:spPr bwMode="auto">
          <a:xfrm>
            <a:off x="6172200" y="2719387"/>
            <a:ext cx="2895600" cy="4062413"/>
          </a:xfrm>
          <a:prstGeom prst="rect">
            <a:avLst/>
          </a:prstGeom>
          <a:solidFill>
            <a:schemeClr val="accent1"/>
          </a:solidFill>
          <a:ln>
            <a:noFill/>
          </a:ln>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defRPr/>
            </a:pPr>
            <a:r>
              <a:rPr lang="en-US" sz="2000" dirty="0">
                <a:cs typeface="+mn-cs"/>
              </a:rPr>
              <a:t>Removal of </a:t>
            </a:r>
            <a:r>
              <a:rPr lang="en-US" sz="2000" b="1" dirty="0">
                <a:solidFill>
                  <a:srgbClr val="01565F"/>
                </a:solidFill>
                <a:cs typeface="+mn-cs"/>
              </a:rPr>
              <a:t>As</a:t>
            </a:r>
            <a:r>
              <a:rPr lang="en-US" sz="2000" dirty="0">
                <a:cs typeface="+mn-cs"/>
              </a:rPr>
              <a:t>, </a:t>
            </a:r>
            <a:r>
              <a:rPr lang="en-US" sz="2000" b="1" dirty="0">
                <a:solidFill>
                  <a:srgbClr val="0000CC"/>
                </a:solidFill>
                <a:cs typeface="+mn-cs"/>
              </a:rPr>
              <a:t>Fe</a:t>
            </a:r>
            <a:r>
              <a:rPr lang="en-US" sz="2000" dirty="0">
                <a:cs typeface="+mn-cs"/>
              </a:rPr>
              <a:t>, </a:t>
            </a:r>
            <a:r>
              <a:rPr lang="en-US" sz="2000" b="1" dirty="0">
                <a:solidFill>
                  <a:srgbClr val="FF0000"/>
                </a:solidFill>
                <a:cs typeface="+mn-cs"/>
              </a:rPr>
              <a:t>F</a:t>
            </a:r>
            <a:r>
              <a:rPr lang="en-US" sz="2000" dirty="0">
                <a:cs typeface="+mn-cs"/>
              </a:rPr>
              <a:t> and Microorganisms/ Bacteria</a:t>
            </a:r>
            <a:endParaRPr lang="en-US" sz="2000" b="1" dirty="0">
              <a:cs typeface="+mn-cs"/>
            </a:endParaRPr>
          </a:p>
          <a:p>
            <a:pPr marL="285750" indent="-285750" eaLnBrk="1" hangingPunct="1">
              <a:buFont typeface="Arial" pitchFamily="34" charset="0"/>
              <a:buChar char="•"/>
              <a:defRPr/>
            </a:pPr>
            <a:r>
              <a:rPr lang="en-US" dirty="0">
                <a:cs typeface="+mn-cs"/>
              </a:rPr>
              <a:t>UF membrane/UF membrane assisted technologies</a:t>
            </a:r>
          </a:p>
          <a:p>
            <a:pPr marL="285750" indent="-285750" eaLnBrk="1" hangingPunct="1">
              <a:buFont typeface="Arial" pitchFamily="34" charset="0"/>
              <a:buChar char="•"/>
              <a:defRPr/>
            </a:pPr>
            <a:r>
              <a:rPr lang="en-US" dirty="0">
                <a:cs typeface="+mn-cs"/>
              </a:rPr>
              <a:t>Applicable both in domestic &amp; community scale</a:t>
            </a:r>
          </a:p>
          <a:p>
            <a:pPr marL="285750" indent="-285750" eaLnBrk="1" hangingPunct="1">
              <a:buFont typeface="Arial" pitchFamily="34" charset="0"/>
              <a:buChar char="•"/>
              <a:defRPr/>
            </a:pPr>
            <a:r>
              <a:rPr lang="en-US" dirty="0">
                <a:cs typeface="+mn-cs"/>
              </a:rPr>
              <a:t>Can operate with or without electricity, </a:t>
            </a:r>
          </a:p>
          <a:p>
            <a:pPr marL="285750" indent="-285750" eaLnBrk="1" hangingPunct="1">
              <a:buFont typeface="Arial" pitchFamily="34" charset="0"/>
              <a:buChar char="•"/>
              <a:defRPr/>
            </a:pPr>
            <a:r>
              <a:rPr lang="en-US" dirty="0">
                <a:cs typeface="+mn-cs"/>
              </a:rPr>
              <a:t>40-100 LPD capacity </a:t>
            </a:r>
          </a:p>
          <a:p>
            <a:pPr marL="285750" indent="-285750" eaLnBrk="1" hangingPunct="1">
              <a:buFont typeface="Arial" pitchFamily="34" charset="0"/>
              <a:buChar char="•"/>
              <a:defRPr/>
            </a:pPr>
            <a:r>
              <a:rPr lang="en-US" dirty="0">
                <a:cs typeface="+mn-cs"/>
              </a:rPr>
              <a:t>Cost of purification unit: Rs. 2000 onwards</a:t>
            </a:r>
          </a:p>
        </p:txBody>
      </p:sp>
      <p:pic>
        <p:nvPicPr>
          <p:cNvPr id="12" name="Picture 3" descr="daelogo1.jpg"/>
          <p:cNvPicPr>
            <a:picLocks noChangeAspect="1"/>
          </p:cNvPicPr>
          <p:nvPr/>
        </p:nvPicPr>
        <p:blipFill>
          <a:blip r:embed="rId6"/>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9" name="Text Box 3"/>
          <p:cNvSpPr txBox="1">
            <a:spLocks noChangeArrowheads="1"/>
          </p:cNvSpPr>
          <p:nvPr/>
        </p:nvSpPr>
        <p:spPr bwMode="auto">
          <a:xfrm>
            <a:off x="1143000" y="378023"/>
            <a:ext cx="7848600" cy="307777"/>
          </a:xfrm>
          <a:prstGeom prst="rect">
            <a:avLst/>
          </a:prstGeom>
          <a:noFill/>
          <a:ln w="9525">
            <a:noFill/>
            <a:miter lim="800000"/>
            <a:headEnd/>
            <a:tailEnd/>
          </a:ln>
          <a:effectLst/>
        </p:spPr>
        <p:txBody>
          <a:bodyPr wrap="square">
            <a:spAutoFit/>
          </a:bodyPr>
          <a:lstStyle/>
          <a:p>
            <a:pPr algn="ctr" fontAlgn="auto">
              <a:spcBef>
                <a:spcPts val="0"/>
              </a:spcBef>
              <a:spcAft>
                <a:spcPts val="0"/>
              </a:spcAft>
              <a:defRPr/>
            </a:pPr>
            <a:r>
              <a:rPr lang="en-US" sz="1400" b="1" dirty="0">
                <a:effectLst>
                  <a:outerShdw blurRad="38100" dist="38100" dir="2700000" algn="tl">
                    <a:srgbClr val="C0C0C0"/>
                  </a:outerShdw>
                </a:effectLst>
              </a:rPr>
              <a:t>Some of the commercial Domestic Water Purifiers based on BARC Technology</a:t>
            </a:r>
          </a:p>
        </p:txBody>
      </p:sp>
      <p:sp>
        <p:nvSpPr>
          <p:cNvPr id="29" name="Round Diagonal Corner Rectangle 28"/>
          <p:cNvSpPr/>
          <p:nvPr/>
        </p:nvSpPr>
        <p:spPr>
          <a:xfrm>
            <a:off x="1547813" y="0"/>
            <a:ext cx="7496175" cy="330200"/>
          </a:xfrm>
          <a:prstGeom prst="round2Diag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5787" tIns="47893" rIns="95787" bIns="47893" anchor="ctr"/>
          <a:lstStyle/>
          <a:p>
            <a:pPr algn="ctr">
              <a:defRPr/>
            </a:pPr>
            <a:r>
              <a:rPr lang="en-IN" sz="2400" b="1" dirty="0">
                <a:solidFill>
                  <a:srgbClr val="FF0000"/>
                </a:solidFill>
                <a:latin typeface="Arial" pitchFamily="34" charset="0"/>
                <a:cs typeface="Arial" pitchFamily="34" charset="0"/>
              </a:rPr>
              <a:t>Water Technologies</a:t>
            </a:r>
          </a:p>
        </p:txBody>
      </p:sp>
      <p:sp>
        <p:nvSpPr>
          <p:cNvPr id="30" name="Rectangle 29"/>
          <p:cNvSpPr/>
          <p:nvPr/>
        </p:nvSpPr>
        <p:spPr>
          <a:xfrm>
            <a:off x="4470400" y="6646863"/>
            <a:ext cx="4572000" cy="250825"/>
          </a:xfrm>
          <a:prstGeom prst="rect">
            <a:avLst/>
          </a:prstGeom>
        </p:spPr>
        <p:txBody>
          <a:bodyPr lIns="95787" tIns="47893" rIns="95787" bIns="47893">
            <a:spAutoFit/>
          </a:bodyPr>
          <a:lstStyle/>
          <a:p>
            <a:pPr>
              <a:defRPr/>
            </a:pPr>
            <a:r>
              <a:rPr lang="en-IN" sz="1000" b="1" i="1" dirty="0">
                <a:solidFill>
                  <a:schemeClr val="accent2">
                    <a:lumMod val="50000"/>
                  </a:schemeClr>
                </a:solidFill>
              </a:rPr>
              <a:t>Web</a:t>
            </a:r>
            <a:r>
              <a:rPr lang="en-IN" sz="1000" b="1" i="1" dirty="0">
                <a:solidFill>
                  <a:schemeClr val="accent6">
                    <a:lumMod val="50000"/>
                  </a:schemeClr>
                </a:solidFill>
              </a:rPr>
              <a:t>: </a:t>
            </a:r>
            <a:r>
              <a:rPr lang="en-IN" sz="1000" b="1" i="1" dirty="0">
                <a:solidFill>
                  <a:schemeClr val="accent6">
                    <a:lumMod val="50000"/>
                  </a:schemeClr>
                </a:solidFill>
                <a:hlinkClick r:id="rId2"/>
              </a:rPr>
              <a:t>www.barc.gov.in/technologies/technology.html</a:t>
            </a:r>
            <a:endParaRPr lang="en-US" sz="1000" dirty="0"/>
          </a:p>
        </p:txBody>
      </p:sp>
      <p:pic>
        <p:nvPicPr>
          <p:cNvPr id="46085" name="Picture 1"/>
          <p:cNvPicPr>
            <a:picLocks noChangeAspect="1" noChangeArrowheads="1"/>
          </p:cNvPicPr>
          <p:nvPr/>
        </p:nvPicPr>
        <p:blipFill>
          <a:blip r:embed="rId3"/>
          <a:srcRect r="68776" b="47005"/>
          <a:stretch>
            <a:fillRect/>
          </a:stretch>
        </p:blipFill>
        <p:spPr bwMode="auto">
          <a:xfrm>
            <a:off x="1172695" y="838200"/>
            <a:ext cx="2738904" cy="3438378"/>
          </a:xfrm>
          <a:prstGeom prst="rect">
            <a:avLst/>
          </a:prstGeom>
          <a:noFill/>
          <a:ln w="9525">
            <a:noFill/>
            <a:miter lim="800000"/>
            <a:headEnd/>
            <a:tailEnd/>
          </a:ln>
        </p:spPr>
      </p:pic>
      <p:pic>
        <p:nvPicPr>
          <p:cNvPr id="46086" name="Picture 1"/>
          <p:cNvPicPr>
            <a:picLocks noChangeAspect="1" noChangeArrowheads="1"/>
          </p:cNvPicPr>
          <p:nvPr/>
        </p:nvPicPr>
        <p:blipFill>
          <a:blip r:embed="rId3"/>
          <a:srcRect l="33057" r="31894" b="42630"/>
          <a:stretch>
            <a:fillRect/>
          </a:stretch>
        </p:blipFill>
        <p:spPr bwMode="auto">
          <a:xfrm>
            <a:off x="4038600" y="838200"/>
            <a:ext cx="1994219" cy="2806700"/>
          </a:xfrm>
          <a:prstGeom prst="rect">
            <a:avLst/>
          </a:prstGeom>
          <a:noFill/>
          <a:ln w="9525">
            <a:noFill/>
            <a:miter lim="800000"/>
            <a:headEnd/>
            <a:tailEnd/>
          </a:ln>
        </p:spPr>
      </p:pic>
      <p:pic>
        <p:nvPicPr>
          <p:cNvPr id="46087" name="Picture 1"/>
          <p:cNvPicPr>
            <a:picLocks noChangeAspect="1" noChangeArrowheads="1"/>
          </p:cNvPicPr>
          <p:nvPr/>
        </p:nvPicPr>
        <p:blipFill>
          <a:blip r:embed="rId3"/>
          <a:srcRect l="32909" t="56972" r="31218" b="10927"/>
          <a:stretch>
            <a:fillRect/>
          </a:stretch>
        </p:blipFill>
        <p:spPr bwMode="auto">
          <a:xfrm>
            <a:off x="6138862" y="838200"/>
            <a:ext cx="2700338" cy="2751095"/>
          </a:xfrm>
          <a:prstGeom prst="rect">
            <a:avLst/>
          </a:prstGeom>
          <a:noFill/>
          <a:ln w="9525">
            <a:noFill/>
            <a:miter lim="800000"/>
            <a:headEnd/>
            <a:tailEnd/>
          </a:ln>
        </p:spPr>
      </p:pic>
      <p:pic>
        <p:nvPicPr>
          <p:cNvPr id="46088" name="Picture 1"/>
          <p:cNvPicPr>
            <a:picLocks noChangeAspect="1" noChangeArrowheads="1"/>
          </p:cNvPicPr>
          <p:nvPr/>
        </p:nvPicPr>
        <p:blipFill>
          <a:blip r:embed="rId3"/>
          <a:srcRect t="74701" r="66943" b="1593"/>
          <a:stretch>
            <a:fillRect/>
          </a:stretch>
        </p:blipFill>
        <p:spPr bwMode="auto">
          <a:xfrm>
            <a:off x="5307013" y="3810000"/>
            <a:ext cx="3556000" cy="2749550"/>
          </a:xfrm>
          <a:prstGeom prst="rect">
            <a:avLst/>
          </a:prstGeom>
          <a:noFill/>
          <a:ln w="9525">
            <a:noFill/>
            <a:miter lim="800000"/>
            <a:headEnd/>
            <a:tailEnd/>
          </a:ln>
        </p:spPr>
      </p:pic>
      <p:pic>
        <p:nvPicPr>
          <p:cNvPr id="46089" name="Picture 1"/>
          <p:cNvPicPr>
            <a:picLocks noChangeAspect="1" noChangeArrowheads="1"/>
          </p:cNvPicPr>
          <p:nvPr/>
        </p:nvPicPr>
        <p:blipFill>
          <a:blip r:embed="rId3"/>
          <a:srcRect l="68112" b="68840"/>
          <a:stretch>
            <a:fillRect/>
          </a:stretch>
        </p:blipFill>
        <p:spPr bwMode="auto">
          <a:xfrm>
            <a:off x="1090019" y="4343400"/>
            <a:ext cx="3031646" cy="2286000"/>
          </a:xfrm>
          <a:prstGeom prst="rect">
            <a:avLst/>
          </a:prstGeom>
          <a:noFill/>
          <a:ln w="9525">
            <a:noFill/>
            <a:miter lim="800000"/>
            <a:headEnd/>
            <a:tailEnd/>
          </a:ln>
        </p:spPr>
      </p:pic>
      <p:sp>
        <p:nvSpPr>
          <p:cNvPr id="46090" name="Text Box 8"/>
          <p:cNvSpPr txBox="1">
            <a:spLocks noChangeArrowheads="1"/>
          </p:cNvSpPr>
          <p:nvPr/>
        </p:nvSpPr>
        <p:spPr bwMode="auto">
          <a:xfrm>
            <a:off x="1066800" y="6383339"/>
            <a:ext cx="3048000" cy="276999"/>
          </a:xfrm>
          <a:prstGeom prst="rect">
            <a:avLst/>
          </a:prstGeom>
          <a:solidFill>
            <a:srgbClr val="FFFFFF"/>
          </a:solidFill>
          <a:ln w="9525">
            <a:solidFill>
              <a:srgbClr val="000000"/>
            </a:solidFill>
            <a:miter lim="800000"/>
            <a:headEnd/>
            <a:tailEnd/>
          </a:ln>
        </p:spPr>
        <p:txBody>
          <a:bodyPr wrap="square">
            <a:spAutoFit/>
          </a:bodyPr>
          <a:lstStyle/>
          <a:p>
            <a:pPr>
              <a:spcAft>
                <a:spcPts val="1000"/>
              </a:spcAft>
            </a:pPr>
            <a:r>
              <a:rPr lang="en-US" sz="1200" b="1">
                <a:latin typeface="Calibri" pitchFamily="34" charset="0"/>
              </a:rPr>
              <a:t>DWP from M/s. Rupali Industries, Mumbai </a:t>
            </a:r>
            <a:endParaRPr lang="en-US"/>
          </a:p>
        </p:txBody>
      </p:sp>
      <p:pic>
        <p:nvPicPr>
          <p:cNvPr id="11" name="Picture 3" descr="daelogo1.jpg"/>
          <p:cNvPicPr>
            <a:picLocks noChangeAspect="1"/>
          </p:cNvPicPr>
          <p:nvPr/>
        </p:nvPicPr>
        <p:blipFill>
          <a:blip r:embed="rId4"/>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1116013" y="260350"/>
            <a:ext cx="7488237" cy="693738"/>
          </a:xfrm>
        </p:spPr>
        <p:txBody>
          <a:bodyPr/>
          <a:lstStyle/>
          <a:p>
            <a:pPr eaLnBrk="1" hangingPunct="1">
              <a:defRPr/>
            </a:pPr>
            <a:r>
              <a:rPr lang="en-GB" sz="2800" b="1" dirty="0">
                <a:solidFill>
                  <a:srgbClr val="C00000"/>
                </a:solidFill>
              </a:rPr>
              <a:t>Agriculture – Mutant Varieties of Crops</a:t>
            </a:r>
          </a:p>
        </p:txBody>
      </p:sp>
      <p:sp>
        <p:nvSpPr>
          <p:cNvPr id="17411" name="Rectangle 3"/>
          <p:cNvSpPr>
            <a:spLocks noGrp="1" noChangeArrowheads="1"/>
          </p:cNvSpPr>
          <p:nvPr>
            <p:ph idx="1"/>
          </p:nvPr>
        </p:nvSpPr>
        <p:spPr>
          <a:xfrm>
            <a:off x="1782763" y="1052513"/>
            <a:ext cx="7361237" cy="5500687"/>
          </a:xfrm>
        </p:spPr>
        <p:txBody>
          <a:bodyPr/>
          <a:lstStyle/>
          <a:p>
            <a:pPr eaLnBrk="1" hangingPunct="1">
              <a:lnSpc>
                <a:spcPct val="90000"/>
              </a:lnSpc>
              <a:defRPr/>
            </a:pPr>
            <a:r>
              <a:rPr lang="en-GB" sz="2000" b="1" dirty="0">
                <a:solidFill>
                  <a:srgbClr val="003300"/>
                </a:solidFill>
              </a:rPr>
              <a:t>42 Mutant varieties (of pulses, groundnut, mustard, rice  and jute) developed so far.</a:t>
            </a:r>
          </a:p>
          <a:p>
            <a:pPr eaLnBrk="1" hangingPunct="1">
              <a:lnSpc>
                <a:spcPct val="90000"/>
              </a:lnSpc>
              <a:defRPr/>
            </a:pPr>
            <a:endParaRPr lang="en-GB" sz="2000" b="1" dirty="0">
              <a:solidFill>
                <a:srgbClr val="000099"/>
              </a:solidFill>
            </a:endParaRPr>
          </a:p>
          <a:p>
            <a:pPr eaLnBrk="1" hangingPunct="1">
              <a:lnSpc>
                <a:spcPct val="90000"/>
              </a:lnSpc>
              <a:defRPr/>
            </a:pPr>
            <a:r>
              <a:rPr lang="en-GB" sz="2000" b="1" dirty="0">
                <a:solidFill>
                  <a:srgbClr val="002060"/>
                </a:solidFill>
              </a:rPr>
              <a:t>The advantages of these varieties include one or more of the following:</a:t>
            </a:r>
          </a:p>
          <a:p>
            <a:pPr lvl="1" eaLnBrk="1" hangingPunct="1">
              <a:lnSpc>
                <a:spcPct val="90000"/>
              </a:lnSpc>
              <a:defRPr/>
            </a:pPr>
            <a:r>
              <a:rPr lang="en-GB" sz="1800" b="1" dirty="0">
                <a:solidFill>
                  <a:srgbClr val="002060"/>
                </a:solidFill>
              </a:rPr>
              <a:t>Higher yield</a:t>
            </a:r>
          </a:p>
          <a:p>
            <a:pPr lvl="1" eaLnBrk="1" hangingPunct="1">
              <a:lnSpc>
                <a:spcPct val="90000"/>
              </a:lnSpc>
              <a:defRPr/>
            </a:pPr>
            <a:r>
              <a:rPr lang="en-GB" sz="1800" b="1" dirty="0">
                <a:solidFill>
                  <a:srgbClr val="002060"/>
                </a:solidFill>
              </a:rPr>
              <a:t>Early maturity</a:t>
            </a:r>
          </a:p>
          <a:p>
            <a:pPr lvl="1" eaLnBrk="1" hangingPunct="1">
              <a:lnSpc>
                <a:spcPct val="90000"/>
              </a:lnSpc>
              <a:defRPr/>
            </a:pPr>
            <a:r>
              <a:rPr lang="en-GB" sz="1800" b="1" dirty="0">
                <a:solidFill>
                  <a:srgbClr val="002060"/>
                </a:solidFill>
              </a:rPr>
              <a:t>Large seed size</a:t>
            </a:r>
          </a:p>
          <a:p>
            <a:pPr lvl="1" eaLnBrk="1" hangingPunct="1">
              <a:lnSpc>
                <a:spcPct val="90000"/>
              </a:lnSpc>
              <a:defRPr/>
            </a:pPr>
            <a:r>
              <a:rPr lang="en-GB" sz="1800" b="1" dirty="0">
                <a:solidFill>
                  <a:srgbClr val="002060"/>
                </a:solidFill>
              </a:rPr>
              <a:t>Resistance to salinity</a:t>
            </a:r>
          </a:p>
          <a:p>
            <a:pPr lvl="1" eaLnBrk="1" hangingPunct="1">
              <a:lnSpc>
                <a:spcPct val="90000"/>
              </a:lnSpc>
              <a:defRPr/>
            </a:pPr>
            <a:r>
              <a:rPr lang="en-GB" sz="1800" b="1" dirty="0">
                <a:solidFill>
                  <a:srgbClr val="002060"/>
                </a:solidFill>
              </a:rPr>
              <a:t>Resistance to diseases</a:t>
            </a:r>
          </a:p>
          <a:p>
            <a:pPr eaLnBrk="1" hangingPunct="1">
              <a:lnSpc>
                <a:spcPct val="90000"/>
              </a:lnSpc>
              <a:defRPr/>
            </a:pPr>
            <a:endParaRPr lang="en-GB" sz="2000" b="1" dirty="0">
              <a:solidFill>
                <a:srgbClr val="000099"/>
              </a:solidFill>
            </a:endParaRPr>
          </a:p>
          <a:p>
            <a:pPr eaLnBrk="1" hangingPunct="1">
              <a:lnSpc>
                <a:spcPct val="90000"/>
              </a:lnSpc>
              <a:defRPr/>
            </a:pPr>
            <a:r>
              <a:rPr lang="en-GB" sz="2000" b="1" dirty="0">
                <a:solidFill>
                  <a:schemeClr val="accent4">
                    <a:lumMod val="50000"/>
                  </a:schemeClr>
                </a:solidFill>
              </a:rPr>
              <a:t>Meets nearly one-third of  the national breeder seed indent for groundnuts</a:t>
            </a:r>
          </a:p>
          <a:p>
            <a:pPr eaLnBrk="1" hangingPunct="1">
              <a:lnSpc>
                <a:spcPct val="90000"/>
              </a:lnSpc>
              <a:defRPr/>
            </a:pPr>
            <a:endParaRPr lang="en-GB" sz="2000" b="1" dirty="0">
              <a:solidFill>
                <a:srgbClr val="000099"/>
              </a:solidFill>
            </a:endParaRPr>
          </a:p>
          <a:p>
            <a:pPr eaLnBrk="1" hangingPunct="1">
              <a:lnSpc>
                <a:spcPct val="90000"/>
              </a:lnSpc>
              <a:defRPr/>
            </a:pPr>
            <a:r>
              <a:rPr lang="en-GB" sz="2000" b="1" dirty="0">
                <a:solidFill>
                  <a:srgbClr val="000099"/>
                </a:solidFill>
              </a:rPr>
              <a:t>Meets nearly half of the national breeder seed indent for </a:t>
            </a:r>
            <a:r>
              <a:rPr lang="en-GB" sz="2000" b="1" dirty="0" err="1">
                <a:solidFill>
                  <a:srgbClr val="000099"/>
                </a:solidFill>
              </a:rPr>
              <a:t>blackgram</a:t>
            </a:r>
            <a:r>
              <a:rPr lang="en-GB" sz="2000" b="1" dirty="0">
                <a:solidFill>
                  <a:srgbClr val="000099"/>
                </a:solidFill>
              </a:rPr>
              <a:t> (</a:t>
            </a:r>
            <a:r>
              <a:rPr lang="en-GB" sz="2000" b="1" dirty="0" err="1">
                <a:solidFill>
                  <a:srgbClr val="000099"/>
                </a:solidFill>
              </a:rPr>
              <a:t>Urad</a:t>
            </a:r>
            <a:r>
              <a:rPr lang="en-GB" sz="2000" b="1" dirty="0">
                <a:solidFill>
                  <a:srgbClr val="000099"/>
                </a:solidFill>
              </a:rPr>
              <a:t>) - 95% of cultivation in Maharashtra</a:t>
            </a:r>
          </a:p>
        </p:txBody>
      </p:sp>
      <p:pic>
        <p:nvPicPr>
          <p:cNvPr id="48132" name="Picture 5" descr="TU94-2 F"/>
          <p:cNvPicPr>
            <a:picLocks noChangeAspect="1" noChangeArrowheads="1"/>
          </p:cNvPicPr>
          <p:nvPr/>
        </p:nvPicPr>
        <p:blipFill>
          <a:blip r:embed="rId2">
            <a:lum bright="12000"/>
          </a:blip>
          <a:srcRect t="17143" b="10001"/>
          <a:stretch>
            <a:fillRect/>
          </a:stretch>
        </p:blipFill>
        <p:spPr bwMode="auto">
          <a:xfrm>
            <a:off x="0" y="3175000"/>
            <a:ext cx="1782763" cy="1658938"/>
          </a:xfrm>
          <a:prstGeom prst="rect">
            <a:avLst/>
          </a:prstGeom>
          <a:noFill/>
          <a:ln w="28575">
            <a:solidFill>
              <a:schemeClr val="tx1"/>
            </a:solidFill>
            <a:miter lim="800000"/>
            <a:headEnd/>
            <a:tailEnd/>
          </a:ln>
        </p:spPr>
      </p:pic>
      <p:pic>
        <p:nvPicPr>
          <p:cNvPr id="48133" name="Picture 3" descr="TG 37A"/>
          <p:cNvPicPr>
            <a:picLocks noChangeAspect="1" noChangeArrowheads="1"/>
          </p:cNvPicPr>
          <p:nvPr/>
        </p:nvPicPr>
        <p:blipFill>
          <a:blip r:embed="rId3"/>
          <a:srcRect l="22501" t="11299" r="22501" b="16949"/>
          <a:stretch>
            <a:fillRect/>
          </a:stretch>
        </p:blipFill>
        <p:spPr bwMode="auto">
          <a:xfrm>
            <a:off x="0" y="1000125"/>
            <a:ext cx="1782763" cy="2103438"/>
          </a:xfrm>
          <a:prstGeom prst="rect">
            <a:avLst/>
          </a:prstGeom>
          <a:noFill/>
          <a:ln w="38100">
            <a:solidFill>
              <a:schemeClr val="tx1"/>
            </a:solidFill>
            <a:miter lim="800000"/>
            <a:headEnd/>
            <a:tailEnd/>
          </a:ln>
        </p:spPr>
      </p:pic>
      <p:sp>
        <p:nvSpPr>
          <p:cNvPr id="48134" name="Text Box 16"/>
          <p:cNvSpPr txBox="1">
            <a:spLocks noChangeArrowheads="1"/>
          </p:cNvSpPr>
          <p:nvPr/>
        </p:nvSpPr>
        <p:spPr bwMode="auto">
          <a:xfrm>
            <a:off x="350838" y="1030288"/>
            <a:ext cx="1371600" cy="274637"/>
          </a:xfrm>
          <a:prstGeom prst="rect">
            <a:avLst/>
          </a:prstGeom>
          <a:solidFill>
            <a:srgbClr val="FFFF99"/>
          </a:solidFill>
          <a:ln w="9525">
            <a:noFill/>
            <a:miter lim="800000"/>
            <a:headEnd/>
            <a:tailEnd/>
          </a:ln>
        </p:spPr>
        <p:txBody>
          <a:bodyPr>
            <a:spAutoFit/>
          </a:bodyPr>
          <a:lstStyle/>
          <a:p>
            <a:pPr>
              <a:spcBef>
                <a:spcPct val="50000"/>
              </a:spcBef>
            </a:pPr>
            <a:r>
              <a:rPr lang="en-US" sz="1200"/>
              <a:t>Groundnut</a:t>
            </a:r>
          </a:p>
        </p:txBody>
      </p:sp>
      <p:sp>
        <p:nvSpPr>
          <p:cNvPr id="48135" name="Text Box 16"/>
          <p:cNvSpPr txBox="1">
            <a:spLocks noChangeArrowheads="1"/>
          </p:cNvSpPr>
          <p:nvPr/>
        </p:nvSpPr>
        <p:spPr bwMode="auto">
          <a:xfrm>
            <a:off x="71438" y="4346575"/>
            <a:ext cx="1096962" cy="274638"/>
          </a:xfrm>
          <a:prstGeom prst="rect">
            <a:avLst/>
          </a:prstGeom>
          <a:solidFill>
            <a:srgbClr val="FFFF99"/>
          </a:solidFill>
          <a:ln w="9525">
            <a:noFill/>
            <a:miter lim="800000"/>
            <a:headEnd/>
            <a:tailEnd/>
          </a:ln>
        </p:spPr>
        <p:txBody>
          <a:bodyPr>
            <a:spAutoFit/>
          </a:bodyPr>
          <a:lstStyle/>
          <a:p>
            <a:pPr>
              <a:spcBef>
                <a:spcPct val="50000"/>
              </a:spcBef>
            </a:pPr>
            <a:r>
              <a:rPr lang="en-US" sz="1200"/>
              <a:t>Uradbean (4)</a:t>
            </a:r>
          </a:p>
        </p:txBody>
      </p:sp>
      <p:pic>
        <p:nvPicPr>
          <p:cNvPr id="48136" name="Picture 8" descr="P0001253"/>
          <p:cNvPicPr>
            <a:picLocks noChangeAspect="1" noChangeArrowheads="1"/>
          </p:cNvPicPr>
          <p:nvPr/>
        </p:nvPicPr>
        <p:blipFill>
          <a:blip r:embed="rId4"/>
          <a:srcRect l="6897" r="24138" b="3448"/>
          <a:stretch>
            <a:fillRect/>
          </a:stretch>
        </p:blipFill>
        <p:spPr bwMode="auto">
          <a:xfrm>
            <a:off x="0" y="4886325"/>
            <a:ext cx="1782763" cy="1752600"/>
          </a:xfrm>
          <a:prstGeom prst="rect">
            <a:avLst/>
          </a:prstGeom>
          <a:noFill/>
          <a:ln w="38100">
            <a:solidFill>
              <a:schemeClr val="tx1"/>
            </a:solidFill>
            <a:miter lim="800000"/>
            <a:headEnd/>
            <a:tailEnd/>
          </a:ln>
        </p:spPr>
      </p:pic>
      <p:sp>
        <p:nvSpPr>
          <p:cNvPr id="48137" name="Text Box 17"/>
          <p:cNvSpPr txBox="1">
            <a:spLocks noChangeArrowheads="1"/>
          </p:cNvSpPr>
          <p:nvPr/>
        </p:nvSpPr>
        <p:spPr bwMode="auto">
          <a:xfrm>
            <a:off x="95250" y="6294438"/>
            <a:ext cx="1085850" cy="274637"/>
          </a:xfrm>
          <a:prstGeom prst="rect">
            <a:avLst/>
          </a:prstGeom>
          <a:solidFill>
            <a:srgbClr val="FFFF99"/>
          </a:solidFill>
          <a:ln w="9525">
            <a:noFill/>
            <a:miter lim="800000"/>
            <a:headEnd/>
            <a:tailEnd/>
          </a:ln>
        </p:spPr>
        <p:txBody>
          <a:bodyPr>
            <a:spAutoFit/>
          </a:bodyPr>
          <a:lstStyle/>
          <a:p>
            <a:pPr>
              <a:spcBef>
                <a:spcPct val="50000"/>
              </a:spcBef>
            </a:pPr>
            <a:r>
              <a:rPr lang="en-US" sz="1200"/>
              <a:t>Mustard  (3)</a:t>
            </a:r>
          </a:p>
        </p:txBody>
      </p:sp>
    </p:spTree>
  </p:cSld>
  <p:clrMapOvr>
    <a:masterClrMapping/>
  </p:clrMapOvr>
  <p:transition advClick="0"/>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ext Box 2"/>
          <p:cNvSpPr txBox="1">
            <a:spLocks noChangeArrowheads="1"/>
          </p:cNvSpPr>
          <p:nvPr/>
        </p:nvSpPr>
        <p:spPr bwMode="auto">
          <a:xfrm>
            <a:off x="1625600" y="571500"/>
            <a:ext cx="188913" cy="863600"/>
          </a:xfrm>
          <a:prstGeom prst="rect">
            <a:avLst/>
          </a:prstGeom>
          <a:noFill/>
          <a:ln w="9525">
            <a:noFill/>
            <a:miter lim="800000"/>
            <a:headEnd/>
            <a:tailEnd/>
          </a:ln>
        </p:spPr>
        <p:txBody>
          <a:bodyPr wrap="none" lIns="93983" tIns="46991" rIns="93983" bIns="46991">
            <a:spAutoFit/>
          </a:bodyPr>
          <a:lstStyle/>
          <a:p>
            <a:pPr defTabSz="941388"/>
            <a:endParaRPr lang="en-US" sz="2500">
              <a:latin typeface="Times New Roman" pitchFamily="18" charset="0"/>
            </a:endParaRPr>
          </a:p>
          <a:p>
            <a:pPr defTabSz="941388"/>
            <a:endParaRPr lang="en-US" sz="2500">
              <a:latin typeface="Times New Roman" pitchFamily="18" charset="0"/>
            </a:endParaRPr>
          </a:p>
        </p:txBody>
      </p:sp>
      <p:sp>
        <p:nvSpPr>
          <p:cNvPr id="3076" name="Rectangle 3"/>
          <p:cNvSpPr>
            <a:spLocks noChangeArrowheads="1"/>
          </p:cNvSpPr>
          <p:nvPr/>
        </p:nvSpPr>
        <p:spPr bwMode="auto">
          <a:xfrm>
            <a:off x="1187450" y="0"/>
            <a:ext cx="7988300" cy="863600"/>
          </a:xfrm>
          <a:prstGeom prst="rect">
            <a:avLst/>
          </a:prstGeom>
          <a:noFill/>
          <a:ln w="9525">
            <a:noFill/>
            <a:miter lim="800000"/>
            <a:headEnd/>
            <a:tailEnd/>
          </a:ln>
        </p:spPr>
        <p:txBody>
          <a:bodyPr lIns="93983" tIns="46991" rIns="93983" bIns="46991">
            <a:spAutoFit/>
          </a:bodyPr>
          <a:lstStyle/>
          <a:p>
            <a:pPr algn="ctr" defTabSz="941388"/>
            <a:r>
              <a:rPr lang="en-US" sz="2400" b="1">
                <a:solidFill>
                  <a:srgbClr val="FF0000"/>
                </a:solidFill>
                <a:latin typeface="Verdana" pitchFamily="34" charset="0"/>
                <a:cs typeface="Times New Roman" pitchFamily="18" charset="0"/>
              </a:rPr>
              <a:t>CROP VARIETIES DEVELOPED AT BARC USING MUTATION BREEDING</a:t>
            </a:r>
            <a:endParaRPr lang="en-US" sz="2400">
              <a:latin typeface="Times New Roman" pitchFamily="18" charset="0"/>
            </a:endParaRPr>
          </a:p>
        </p:txBody>
      </p:sp>
      <p:pic>
        <p:nvPicPr>
          <p:cNvPr id="3077" name="Picture 4" descr="gnut1"/>
          <p:cNvPicPr>
            <a:picLocks noChangeAspect="1" noChangeArrowheads="1"/>
          </p:cNvPicPr>
          <p:nvPr/>
        </p:nvPicPr>
        <p:blipFill>
          <a:blip r:embed="rId3"/>
          <a:srcRect/>
          <a:stretch>
            <a:fillRect/>
          </a:stretch>
        </p:blipFill>
        <p:spPr bwMode="auto">
          <a:xfrm>
            <a:off x="1041400" y="1085850"/>
            <a:ext cx="1625600" cy="657225"/>
          </a:xfrm>
          <a:prstGeom prst="rect">
            <a:avLst/>
          </a:prstGeom>
          <a:noFill/>
          <a:ln w="9525">
            <a:noFill/>
            <a:miter lim="800000"/>
            <a:headEnd/>
            <a:tailEnd/>
          </a:ln>
        </p:spPr>
      </p:pic>
      <p:graphicFrame>
        <p:nvGraphicFramePr>
          <p:cNvPr id="3074" name="Object 2"/>
          <p:cNvGraphicFramePr>
            <a:graphicFrameLocks noChangeAspect="1"/>
          </p:cNvGraphicFramePr>
          <p:nvPr/>
        </p:nvGraphicFramePr>
        <p:xfrm>
          <a:off x="1041400" y="1885950"/>
          <a:ext cx="1625600" cy="685800"/>
        </p:xfrm>
        <a:graphic>
          <a:graphicData uri="http://schemas.openxmlformats.org/presentationml/2006/ole">
            <p:oleObj spid="_x0000_s3074" r:id="rId4" imgW="1457143" imgH="1362265" progId="">
              <p:embed/>
            </p:oleObj>
          </a:graphicData>
        </a:graphic>
      </p:graphicFrame>
      <p:pic>
        <p:nvPicPr>
          <p:cNvPr id="3078" name="Picture 6" descr="tur"/>
          <p:cNvPicPr>
            <a:picLocks noChangeAspect="1" noChangeArrowheads="1"/>
          </p:cNvPicPr>
          <p:nvPr/>
        </p:nvPicPr>
        <p:blipFill>
          <a:blip r:embed="rId5"/>
          <a:srcRect/>
          <a:stretch>
            <a:fillRect/>
          </a:stretch>
        </p:blipFill>
        <p:spPr bwMode="auto">
          <a:xfrm>
            <a:off x="1041400" y="2722563"/>
            <a:ext cx="1625600" cy="635000"/>
          </a:xfrm>
          <a:prstGeom prst="rect">
            <a:avLst/>
          </a:prstGeom>
          <a:noFill/>
          <a:ln w="9525">
            <a:noFill/>
            <a:miter lim="800000"/>
            <a:headEnd/>
            <a:tailEnd/>
          </a:ln>
        </p:spPr>
      </p:pic>
      <p:pic>
        <p:nvPicPr>
          <p:cNvPr id="3079" name="Picture 7" descr="mung1"/>
          <p:cNvPicPr>
            <a:picLocks noChangeAspect="1" noChangeArrowheads="1"/>
          </p:cNvPicPr>
          <p:nvPr/>
        </p:nvPicPr>
        <p:blipFill>
          <a:blip r:embed="rId6"/>
          <a:srcRect/>
          <a:stretch>
            <a:fillRect/>
          </a:stretch>
        </p:blipFill>
        <p:spPr bwMode="auto">
          <a:xfrm>
            <a:off x="1041400" y="3492500"/>
            <a:ext cx="1625600" cy="650875"/>
          </a:xfrm>
          <a:prstGeom prst="rect">
            <a:avLst/>
          </a:prstGeom>
          <a:noFill/>
          <a:ln w="9525">
            <a:noFill/>
            <a:miter lim="800000"/>
            <a:headEnd/>
            <a:tailEnd/>
          </a:ln>
        </p:spPr>
      </p:pic>
      <p:pic>
        <p:nvPicPr>
          <p:cNvPr id="3080" name="Picture 8" descr="rice"/>
          <p:cNvPicPr>
            <a:picLocks noChangeAspect="1" noChangeArrowheads="1"/>
          </p:cNvPicPr>
          <p:nvPr/>
        </p:nvPicPr>
        <p:blipFill>
          <a:blip r:embed="rId7"/>
          <a:srcRect/>
          <a:stretch>
            <a:fillRect/>
          </a:stretch>
        </p:blipFill>
        <p:spPr bwMode="auto">
          <a:xfrm>
            <a:off x="1041400" y="4308475"/>
            <a:ext cx="1665288" cy="692150"/>
          </a:xfrm>
          <a:prstGeom prst="rect">
            <a:avLst/>
          </a:prstGeom>
          <a:noFill/>
          <a:ln w="9525">
            <a:noFill/>
            <a:miter lim="800000"/>
            <a:headEnd/>
            <a:tailEnd/>
          </a:ln>
        </p:spPr>
      </p:pic>
      <p:pic>
        <p:nvPicPr>
          <p:cNvPr id="3081" name="Picture 9" descr="mustard"/>
          <p:cNvPicPr>
            <a:picLocks noChangeAspect="1" noChangeArrowheads="1"/>
          </p:cNvPicPr>
          <p:nvPr/>
        </p:nvPicPr>
        <p:blipFill>
          <a:blip r:embed="rId8"/>
          <a:srcRect/>
          <a:stretch>
            <a:fillRect/>
          </a:stretch>
        </p:blipFill>
        <p:spPr bwMode="auto">
          <a:xfrm>
            <a:off x="1041400" y="5129213"/>
            <a:ext cx="1625600" cy="782637"/>
          </a:xfrm>
          <a:prstGeom prst="rect">
            <a:avLst/>
          </a:prstGeom>
          <a:noFill/>
          <a:ln w="9525">
            <a:noFill/>
            <a:miter lim="800000"/>
            <a:headEnd/>
            <a:tailEnd/>
          </a:ln>
        </p:spPr>
      </p:pic>
      <p:pic>
        <p:nvPicPr>
          <p:cNvPr id="3082" name="Picture 10" descr="jute"/>
          <p:cNvPicPr>
            <a:picLocks noChangeAspect="1" noChangeArrowheads="1"/>
          </p:cNvPicPr>
          <p:nvPr/>
        </p:nvPicPr>
        <p:blipFill>
          <a:blip r:embed="rId9"/>
          <a:srcRect/>
          <a:stretch>
            <a:fillRect/>
          </a:stretch>
        </p:blipFill>
        <p:spPr bwMode="auto">
          <a:xfrm>
            <a:off x="1041400" y="6053138"/>
            <a:ext cx="1625600" cy="690562"/>
          </a:xfrm>
          <a:prstGeom prst="rect">
            <a:avLst/>
          </a:prstGeom>
          <a:noFill/>
          <a:ln w="9525">
            <a:noFill/>
            <a:miter lim="800000"/>
            <a:headEnd/>
            <a:tailEnd/>
          </a:ln>
        </p:spPr>
      </p:pic>
      <p:grpSp>
        <p:nvGrpSpPr>
          <p:cNvPr id="3083" name="Group 11"/>
          <p:cNvGrpSpPr>
            <a:grpSpLocks/>
          </p:cNvGrpSpPr>
          <p:nvPr/>
        </p:nvGrpSpPr>
        <p:grpSpPr bwMode="auto">
          <a:xfrm>
            <a:off x="609600" y="685800"/>
            <a:ext cx="8585200" cy="6199188"/>
            <a:chOff x="-5" y="687"/>
            <a:chExt cx="3962" cy="6268"/>
          </a:xfrm>
        </p:grpSpPr>
        <p:grpSp>
          <p:nvGrpSpPr>
            <p:cNvPr id="3084" name="Group 12"/>
            <p:cNvGrpSpPr>
              <a:grpSpLocks/>
            </p:cNvGrpSpPr>
            <p:nvPr/>
          </p:nvGrpSpPr>
          <p:grpSpPr bwMode="auto">
            <a:xfrm>
              <a:off x="0" y="692"/>
              <a:ext cx="3952" cy="6258"/>
              <a:chOff x="0" y="692"/>
              <a:chExt cx="3952" cy="6258"/>
            </a:xfrm>
          </p:grpSpPr>
          <p:grpSp>
            <p:nvGrpSpPr>
              <p:cNvPr id="3086" name="Group 13"/>
              <p:cNvGrpSpPr>
                <a:grpSpLocks/>
              </p:cNvGrpSpPr>
              <p:nvPr/>
            </p:nvGrpSpPr>
            <p:grpSpPr bwMode="auto">
              <a:xfrm>
                <a:off x="0" y="692"/>
                <a:ext cx="972" cy="442"/>
                <a:chOff x="0" y="692"/>
                <a:chExt cx="972" cy="442"/>
              </a:xfrm>
            </p:grpSpPr>
            <p:sp>
              <p:nvSpPr>
                <p:cNvPr id="3180" name="Rectangle 14"/>
                <p:cNvSpPr>
                  <a:spLocks noChangeArrowheads="1"/>
                </p:cNvSpPr>
                <p:nvPr/>
              </p:nvSpPr>
              <p:spPr bwMode="auto">
                <a:xfrm>
                  <a:off x="43" y="692"/>
                  <a:ext cx="886" cy="442"/>
                </a:xfrm>
                <a:prstGeom prst="rect">
                  <a:avLst/>
                </a:prstGeom>
                <a:noFill/>
                <a:ln w="9525">
                  <a:noFill/>
                  <a:miter lim="800000"/>
                  <a:headEnd/>
                  <a:tailEnd/>
                </a:ln>
              </p:spPr>
              <p:txBody>
                <a:bodyPr lIns="93983" tIns="46991" rIns="93983" bIns="46991"/>
                <a:lstStyle/>
                <a:p>
                  <a:pPr defTabSz="941388"/>
                  <a:r>
                    <a:rPr lang="en-US" sz="1000">
                      <a:latin typeface="Times New Roman" pitchFamily="18" charset="0"/>
                      <a:cs typeface="Times New Roman" pitchFamily="18" charset="0"/>
                    </a:rPr>
                    <a:t> </a:t>
                  </a:r>
                </a:p>
                <a:p>
                  <a:pPr defTabSz="941388" eaLnBrk="0" hangingPunct="0"/>
                  <a:endParaRPr lang="en-US" sz="2500">
                    <a:latin typeface="Times New Roman" pitchFamily="18" charset="0"/>
                  </a:endParaRPr>
                </a:p>
              </p:txBody>
            </p:sp>
            <p:sp>
              <p:nvSpPr>
                <p:cNvPr id="3181" name="Rectangle 15"/>
                <p:cNvSpPr>
                  <a:spLocks noChangeArrowheads="1"/>
                </p:cNvSpPr>
                <p:nvPr/>
              </p:nvSpPr>
              <p:spPr bwMode="auto">
                <a:xfrm>
                  <a:off x="0" y="692"/>
                  <a:ext cx="972" cy="442"/>
                </a:xfrm>
                <a:prstGeom prst="rect">
                  <a:avLst/>
                </a:prstGeom>
                <a:noFill/>
                <a:ln w="7">
                  <a:noFill/>
                  <a:miter lim="800000"/>
                  <a:headEnd/>
                  <a:tailEnd/>
                </a:ln>
              </p:spPr>
              <p:txBody>
                <a:bodyPr/>
                <a:lstStyle/>
                <a:p>
                  <a:endParaRPr lang="en-US"/>
                </a:p>
              </p:txBody>
            </p:sp>
          </p:grpSp>
          <p:grpSp>
            <p:nvGrpSpPr>
              <p:cNvPr id="3087" name="Group 16"/>
              <p:cNvGrpSpPr>
                <a:grpSpLocks/>
              </p:cNvGrpSpPr>
              <p:nvPr/>
            </p:nvGrpSpPr>
            <p:grpSpPr bwMode="auto">
              <a:xfrm>
                <a:off x="972" y="692"/>
                <a:ext cx="1044" cy="442"/>
                <a:chOff x="972" y="692"/>
                <a:chExt cx="1044" cy="442"/>
              </a:xfrm>
            </p:grpSpPr>
            <p:sp>
              <p:nvSpPr>
                <p:cNvPr id="3178" name="Rectangle 17"/>
                <p:cNvSpPr>
                  <a:spLocks noChangeArrowheads="1"/>
                </p:cNvSpPr>
                <p:nvPr/>
              </p:nvSpPr>
              <p:spPr bwMode="auto">
                <a:xfrm>
                  <a:off x="1015" y="692"/>
                  <a:ext cx="958" cy="442"/>
                </a:xfrm>
                <a:prstGeom prst="rect">
                  <a:avLst/>
                </a:prstGeom>
                <a:noFill/>
                <a:ln w="9525">
                  <a:noFill/>
                  <a:miter lim="800000"/>
                  <a:headEnd/>
                  <a:tailEnd/>
                </a:ln>
              </p:spPr>
              <p:txBody>
                <a:bodyPr lIns="93983" tIns="46991" rIns="93983" bIns="46991"/>
                <a:lstStyle/>
                <a:p>
                  <a:pPr defTabSz="941388"/>
                  <a:r>
                    <a:rPr lang="en-US" sz="1700" dirty="0">
                      <a:solidFill>
                        <a:srgbClr val="0000FF"/>
                      </a:solidFill>
                      <a:latin typeface="Verdana" pitchFamily="34" charset="0"/>
                      <a:cs typeface="Times New Roman" pitchFamily="18" charset="0"/>
                    </a:rPr>
                    <a:t>CROP</a:t>
                  </a:r>
                  <a:endParaRPr lang="en-US" sz="1000" dirty="0">
                    <a:latin typeface="Times New Roman" pitchFamily="18" charset="0"/>
                    <a:cs typeface="Times New Roman" pitchFamily="18" charset="0"/>
                  </a:endParaRPr>
                </a:p>
                <a:p>
                  <a:pPr defTabSz="941388" eaLnBrk="0" hangingPunct="0"/>
                  <a:endParaRPr lang="en-US" sz="2500" dirty="0">
                    <a:latin typeface="Times New Roman" pitchFamily="18" charset="0"/>
                  </a:endParaRPr>
                </a:p>
              </p:txBody>
            </p:sp>
            <p:sp>
              <p:nvSpPr>
                <p:cNvPr id="3179" name="Rectangle 18"/>
                <p:cNvSpPr>
                  <a:spLocks noChangeArrowheads="1"/>
                </p:cNvSpPr>
                <p:nvPr/>
              </p:nvSpPr>
              <p:spPr bwMode="auto">
                <a:xfrm>
                  <a:off x="972" y="692"/>
                  <a:ext cx="1044" cy="442"/>
                </a:xfrm>
                <a:prstGeom prst="rect">
                  <a:avLst/>
                </a:prstGeom>
                <a:noFill/>
                <a:ln w="7">
                  <a:noFill/>
                  <a:miter lim="800000"/>
                  <a:headEnd/>
                  <a:tailEnd/>
                </a:ln>
              </p:spPr>
              <p:txBody>
                <a:bodyPr/>
                <a:lstStyle/>
                <a:p>
                  <a:endParaRPr lang="en-US"/>
                </a:p>
              </p:txBody>
            </p:sp>
          </p:grpSp>
          <p:grpSp>
            <p:nvGrpSpPr>
              <p:cNvPr id="3088" name="Group 19"/>
              <p:cNvGrpSpPr>
                <a:grpSpLocks/>
              </p:cNvGrpSpPr>
              <p:nvPr/>
            </p:nvGrpSpPr>
            <p:grpSpPr bwMode="auto">
              <a:xfrm>
                <a:off x="2016" y="692"/>
                <a:ext cx="482" cy="442"/>
                <a:chOff x="2016" y="692"/>
                <a:chExt cx="482" cy="442"/>
              </a:xfrm>
            </p:grpSpPr>
            <p:sp>
              <p:nvSpPr>
                <p:cNvPr id="3176" name="Rectangle 20"/>
                <p:cNvSpPr>
                  <a:spLocks noChangeArrowheads="1"/>
                </p:cNvSpPr>
                <p:nvPr/>
              </p:nvSpPr>
              <p:spPr bwMode="auto">
                <a:xfrm>
                  <a:off x="2059" y="692"/>
                  <a:ext cx="396" cy="442"/>
                </a:xfrm>
                <a:prstGeom prst="rect">
                  <a:avLst/>
                </a:prstGeom>
                <a:noFill/>
                <a:ln w="9525">
                  <a:noFill/>
                  <a:miter lim="800000"/>
                  <a:headEnd/>
                  <a:tailEnd/>
                </a:ln>
              </p:spPr>
              <p:txBody>
                <a:bodyPr lIns="93983" tIns="46991" rIns="93983" bIns="46991"/>
                <a:lstStyle/>
                <a:p>
                  <a:pPr defTabSz="941388"/>
                  <a:r>
                    <a:rPr lang="en-US" sz="1700">
                      <a:solidFill>
                        <a:srgbClr val="0000FF"/>
                      </a:solidFill>
                      <a:latin typeface="Verdana" pitchFamily="34" charset="0"/>
                      <a:cs typeface="Times New Roman" pitchFamily="18" charset="0"/>
                    </a:rPr>
                    <a:t>NO.</a:t>
                  </a:r>
                  <a:endParaRPr lang="en-US" sz="1000">
                    <a:latin typeface="Times New Roman" pitchFamily="18" charset="0"/>
                    <a:cs typeface="Times New Roman" pitchFamily="18" charset="0"/>
                  </a:endParaRPr>
                </a:p>
                <a:p>
                  <a:pPr defTabSz="941388" eaLnBrk="0" hangingPunct="0"/>
                  <a:endParaRPr lang="en-US" sz="2500">
                    <a:latin typeface="Times New Roman" pitchFamily="18" charset="0"/>
                  </a:endParaRPr>
                </a:p>
              </p:txBody>
            </p:sp>
            <p:sp>
              <p:nvSpPr>
                <p:cNvPr id="3177" name="Rectangle 21"/>
                <p:cNvSpPr>
                  <a:spLocks noChangeArrowheads="1"/>
                </p:cNvSpPr>
                <p:nvPr/>
              </p:nvSpPr>
              <p:spPr bwMode="auto">
                <a:xfrm>
                  <a:off x="2016" y="692"/>
                  <a:ext cx="482" cy="442"/>
                </a:xfrm>
                <a:prstGeom prst="rect">
                  <a:avLst/>
                </a:prstGeom>
                <a:noFill/>
                <a:ln w="7">
                  <a:noFill/>
                  <a:miter lim="800000"/>
                  <a:headEnd/>
                  <a:tailEnd/>
                </a:ln>
              </p:spPr>
              <p:txBody>
                <a:bodyPr/>
                <a:lstStyle/>
                <a:p>
                  <a:endParaRPr lang="en-US"/>
                </a:p>
              </p:txBody>
            </p:sp>
          </p:grpSp>
          <p:grpSp>
            <p:nvGrpSpPr>
              <p:cNvPr id="3089" name="Group 22"/>
              <p:cNvGrpSpPr>
                <a:grpSpLocks/>
              </p:cNvGrpSpPr>
              <p:nvPr/>
            </p:nvGrpSpPr>
            <p:grpSpPr bwMode="auto">
              <a:xfrm>
                <a:off x="2498" y="692"/>
                <a:ext cx="1454" cy="442"/>
                <a:chOff x="2498" y="692"/>
                <a:chExt cx="1454" cy="442"/>
              </a:xfrm>
            </p:grpSpPr>
            <p:sp>
              <p:nvSpPr>
                <p:cNvPr id="3174" name="Rectangle 23"/>
                <p:cNvSpPr>
                  <a:spLocks noChangeArrowheads="1"/>
                </p:cNvSpPr>
                <p:nvPr/>
              </p:nvSpPr>
              <p:spPr bwMode="auto">
                <a:xfrm>
                  <a:off x="2541" y="692"/>
                  <a:ext cx="1368" cy="442"/>
                </a:xfrm>
                <a:prstGeom prst="rect">
                  <a:avLst/>
                </a:prstGeom>
                <a:noFill/>
                <a:ln w="9525">
                  <a:noFill/>
                  <a:miter lim="800000"/>
                  <a:headEnd/>
                  <a:tailEnd/>
                </a:ln>
              </p:spPr>
              <p:txBody>
                <a:bodyPr lIns="93983" tIns="46991" rIns="93983" bIns="46991"/>
                <a:lstStyle/>
                <a:p>
                  <a:pPr defTabSz="941388"/>
                  <a:r>
                    <a:rPr lang="en-US" sz="1700">
                      <a:solidFill>
                        <a:srgbClr val="0000FF"/>
                      </a:solidFill>
                      <a:latin typeface="Verdana" pitchFamily="34" charset="0"/>
                      <a:cs typeface="Times New Roman" pitchFamily="18" charset="0"/>
                    </a:rPr>
                    <a:t>CHARACTERISTICS</a:t>
                  </a:r>
                  <a:endParaRPr lang="en-US" sz="1000">
                    <a:latin typeface="Times New Roman" pitchFamily="18" charset="0"/>
                    <a:cs typeface="Times New Roman" pitchFamily="18" charset="0"/>
                  </a:endParaRPr>
                </a:p>
                <a:p>
                  <a:pPr defTabSz="941388" eaLnBrk="0" hangingPunct="0"/>
                  <a:endParaRPr lang="en-US" sz="2500">
                    <a:latin typeface="Times New Roman" pitchFamily="18" charset="0"/>
                  </a:endParaRPr>
                </a:p>
              </p:txBody>
            </p:sp>
            <p:sp>
              <p:nvSpPr>
                <p:cNvPr id="3175" name="Rectangle 24"/>
                <p:cNvSpPr>
                  <a:spLocks noChangeArrowheads="1"/>
                </p:cNvSpPr>
                <p:nvPr/>
              </p:nvSpPr>
              <p:spPr bwMode="auto">
                <a:xfrm>
                  <a:off x="2498" y="692"/>
                  <a:ext cx="1454" cy="442"/>
                </a:xfrm>
                <a:prstGeom prst="rect">
                  <a:avLst/>
                </a:prstGeom>
                <a:noFill/>
                <a:ln w="7">
                  <a:noFill/>
                  <a:miter lim="800000"/>
                  <a:headEnd/>
                  <a:tailEnd/>
                </a:ln>
              </p:spPr>
              <p:txBody>
                <a:bodyPr/>
                <a:lstStyle/>
                <a:p>
                  <a:endParaRPr lang="en-US"/>
                </a:p>
              </p:txBody>
            </p:sp>
          </p:grpSp>
          <p:grpSp>
            <p:nvGrpSpPr>
              <p:cNvPr id="3090" name="Group 25"/>
              <p:cNvGrpSpPr>
                <a:grpSpLocks/>
              </p:cNvGrpSpPr>
              <p:nvPr/>
            </p:nvGrpSpPr>
            <p:grpSpPr bwMode="auto">
              <a:xfrm>
                <a:off x="0" y="1134"/>
                <a:ext cx="972" cy="786"/>
                <a:chOff x="0" y="1134"/>
                <a:chExt cx="972" cy="786"/>
              </a:xfrm>
            </p:grpSpPr>
            <p:sp>
              <p:nvSpPr>
                <p:cNvPr id="3172" name="Rectangle 26"/>
                <p:cNvSpPr>
                  <a:spLocks noChangeArrowheads="1"/>
                </p:cNvSpPr>
                <p:nvPr/>
              </p:nvSpPr>
              <p:spPr bwMode="auto">
                <a:xfrm>
                  <a:off x="43" y="1134"/>
                  <a:ext cx="886" cy="380"/>
                </a:xfrm>
                <a:prstGeom prst="rect">
                  <a:avLst/>
                </a:prstGeom>
                <a:noFill/>
                <a:ln w="9525">
                  <a:noFill/>
                  <a:miter lim="800000"/>
                  <a:headEnd/>
                  <a:tailEnd/>
                </a:ln>
              </p:spPr>
              <p:txBody>
                <a:bodyPr>
                  <a:spAutoFit/>
                </a:bodyPr>
                <a:lstStyle/>
                <a:p>
                  <a:endParaRPr lang="en-US"/>
                </a:p>
              </p:txBody>
            </p:sp>
            <p:sp>
              <p:nvSpPr>
                <p:cNvPr id="3173" name="Rectangle 27"/>
                <p:cNvSpPr>
                  <a:spLocks noChangeArrowheads="1"/>
                </p:cNvSpPr>
                <p:nvPr/>
              </p:nvSpPr>
              <p:spPr bwMode="auto">
                <a:xfrm>
                  <a:off x="0" y="1134"/>
                  <a:ext cx="972" cy="786"/>
                </a:xfrm>
                <a:prstGeom prst="rect">
                  <a:avLst/>
                </a:prstGeom>
                <a:noFill/>
                <a:ln w="7">
                  <a:noFill/>
                  <a:miter lim="800000"/>
                  <a:headEnd/>
                  <a:tailEnd/>
                </a:ln>
              </p:spPr>
              <p:txBody>
                <a:bodyPr/>
                <a:lstStyle/>
                <a:p>
                  <a:endParaRPr lang="en-US"/>
                </a:p>
              </p:txBody>
            </p:sp>
          </p:grpSp>
          <p:grpSp>
            <p:nvGrpSpPr>
              <p:cNvPr id="3091" name="Group 28"/>
              <p:cNvGrpSpPr>
                <a:grpSpLocks/>
              </p:cNvGrpSpPr>
              <p:nvPr/>
            </p:nvGrpSpPr>
            <p:grpSpPr bwMode="auto">
              <a:xfrm>
                <a:off x="972" y="1134"/>
                <a:ext cx="1044" cy="786"/>
                <a:chOff x="972" y="1134"/>
                <a:chExt cx="1044" cy="786"/>
              </a:xfrm>
            </p:grpSpPr>
            <p:sp>
              <p:nvSpPr>
                <p:cNvPr id="3170" name="Rectangle 29"/>
                <p:cNvSpPr>
                  <a:spLocks noChangeArrowheads="1"/>
                </p:cNvSpPr>
                <p:nvPr/>
              </p:nvSpPr>
              <p:spPr bwMode="auto">
                <a:xfrm>
                  <a:off x="1015" y="1134"/>
                  <a:ext cx="958" cy="786"/>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9900CC"/>
                      </a:solidFill>
                      <a:latin typeface="Verdana" pitchFamily="34" charset="0"/>
                      <a:cs typeface="Times New Roman" pitchFamily="18" charset="0"/>
                    </a:rPr>
                    <a:t>GROUNDNUT</a:t>
                  </a:r>
                  <a:endParaRPr lang="en-US" sz="1000" b="1">
                    <a:solidFill>
                      <a:srgbClr val="9900CC"/>
                    </a:solidFill>
                    <a:latin typeface="Times New Roman" pitchFamily="18" charset="0"/>
                    <a:cs typeface="Times New Roman" pitchFamily="18" charset="0"/>
                  </a:endParaRPr>
                </a:p>
                <a:p>
                  <a:pPr defTabSz="941388" eaLnBrk="0" hangingPunct="0"/>
                  <a:endParaRPr lang="en-US" sz="2500">
                    <a:latin typeface="Times New Roman" pitchFamily="18" charset="0"/>
                  </a:endParaRPr>
                </a:p>
              </p:txBody>
            </p:sp>
            <p:sp>
              <p:nvSpPr>
                <p:cNvPr id="3171" name="Rectangle 30"/>
                <p:cNvSpPr>
                  <a:spLocks noChangeArrowheads="1"/>
                </p:cNvSpPr>
                <p:nvPr/>
              </p:nvSpPr>
              <p:spPr bwMode="auto">
                <a:xfrm>
                  <a:off x="972" y="1134"/>
                  <a:ext cx="1044" cy="786"/>
                </a:xfrm>
                <a:prstGeom prst="rect">
                  <a:avLst/>
                </a:prstGeom>
                <a:noFill/>
                <a:ln w="7">
                  <a:noFill/>
                  <a:miter lim="800000"/>
                  <a:headEnd/>
                  <a:tailEnd/>
                </a:ln>
              </p:spPr>
              <p:txBody>
                <a:bodyPr/>
                <a:lstStyle/>
                <a:p>
                  <a:endParaRPr lang="en-US"/>
                </a:p>
              </p:txBody>
            </p:sp>
          </p:grpSp>
          <p:grpSp>
            <p:nvGrpSpPr>
              <p:cNvPr id="3092" name="Group 31"/>
              <p:cNvGrpSpPr>
                <a:grpSpLocks/>
              </p:cNvGrpSpPr>
              <p:nvPr/>
            </p:nvGrpSpPr>
            <p:grpSpPr bwMode="auto">
              <a:xfrm>
                <a:off x="2016" y="1134"/>
                <a:ext cx="482" cy="786"/>
                <a:chOff x="2016" y="1134"/>
                <a:chExt cx="482" cy="786"/>
              </a:xfrm>
            </p:grpSpPr>
            <p:sp>
              <p:nvSpPr>
                <p:cNvPr id="3168" name="Rectangle 32"/>
                <p:cNvSpPr>
                  <a:spLocks noChangeArrowheads="1"/>
                </p:cNvSpPr>
                <p:nvPr/>
              </p:nvSpPr>
              <p:spPr bwMode="auto">
                <a:xfrm>
                  <a:off x="2059" y="1134"/>
                  <a:ext cx="396" cy="786"/>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9900CC"/>
                      </a:solidFill>
                      <a:latin typeface="Verdana" pitchFamily="34" charset="0"/>
                      <a:cs typeface="Times New Roman" pitchFamily="18" charset="0"/>
                    </a:rPr>
                    <a:t>9</a:t>
                  </a:r>
                  <a:endParaRPr lang="en-US" sz="1000" b="1">
                    <a:solidFill>
                      <a:srgbClr val="9900CC"/>
                    </a:solidFill>
                    <a:latin typeface="Times New Roman" pitchFamily="18" charset="0"/>
                    <a:cs typeface="Times New Roman" pitchFamily="18" charset="0"/>
                  </a:endParaRPr>
                </a:p>
                <a:p>
                  <a:pPr defTabSz="941388" eaLnBrk="0" hangingPunct="0"/>
                  <a:endParaRPr lang="en-US" sz="2500">
                    <a:solidFill>
                      <a:srgbClr val="9900CC"/>
                    </a:solidFill>
                    <a:latin typeface="Times New Roman" pitchFamily="18" charset="0"/>
                  </a:endParaRPr>
                </a:p>
              </p:txBody>
            </p:sp>
            <p:sp>
              <p:nvSpPr>
                <p:cNvPr id="3169" name="Rectangle 33"/>
                <p:cNvSpPr>
                  <a:spLocks noChangeArrowheads="1"/>
                </p:cNvSpPr>
                <p:nvPr/>
              </p:nvSpPr>
              <p:spPr bwMode="auto">
                <a:xfrm>
                  <a:off x="2016" y="1134"/>
                  <a:ext cx="482" cy="786"/>
                </a:xfrm>
                <a:prstGeom prst="rect">
                  <a:avLst/>
                </a:prstGeom>
                <a:noFill/>
                <a:ln w="7">
                  <a:noFill/>
                  <a:miter lim="800000"/>
                  <a:headEnd/>
                  <a:tailEnd/>
                </a:ln>
              </p:spPr>
              <p:txBody>
                <a:bodyPr/>
                <a:lstStyle/>
                <a:p>
                  <a:endParaRPr lang="en-US"/>
                </a:p>
              </p:txBody>
            </p:sp>
          </p:grpSp>
          <p:grpSp>
            <p:nvGrpSpPr>
              <p:cNvPr id="3093" name="Group 34"/>
              <p:cNvGrpSpPr>
                <a:grpSpLocks/>
              </p:cNvGrpSpPr>
              <p:nvPr/>
            </p:nvGrpSpPr>
            <p:grpSpPr bwMode="auto">
              <a:xfrm>
                <a:off x="2498" y="1134"/>
                <a:ext cx="1454" cy="786"/>
                <a:chOff x="2498" y="1134"/>
                <a:chExt cx="1454" cy="786"/>
              </a:xfrm>
            </p:grpSpPr>
            <p:sp>
              <p:nvSpPr>
                <p:cNvPr id="3166" name="Rectangle 35"/>
                <p:cNvSpPr>
                  <a:spLocks noChangeArrowheads="1"/>
                </p:cNvSpPr>
                <p:nvPr/>
              </p:nvSpPr>
              <p:spPr bwMode="auto">
                <a:xfrm>
                  <a:off x="2541" y="1134"/>
                  <a:ext cx="1368" cy="786"/>
                </a:xfrm>
                <a:prstGeom prst="rect">
                  <a:avLst/>
                </a:prstGeom>
                <a:noFill/>
                <a:ln w="9525">
                  <a:noFill/>
                  <a:miter lim="800000"/>
                  <a:headEnd/>
                  <a:tailEnd/>
                </a:ln>
              </p:spPr>
              <p:txBody>
                <a:bodyPr lIns="93983" tIns="46991" rIns="93983" bIns="46991"/>
                <a:lstStyle/>
                <a:p>
                  <a:pPr defTabSz="941388"/>
                  <a:r>
                    <a:rPr lang="en-US" sz="15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9900CC"/>
                      </a:solidFill>
                      <a:latin typeface="Verdana" pitchFamily="34" charset="0"/>
                      <a:cs typeface="Times New Roman" pitchFamily="18" charset="0"/>
                    </a:rPr>
                    <a:t>High yielding, improved quality</a:t>
                  </a:r>
                  <a:endParaRPr lang="en-US" sz="1700" b="1">
                    <a:solidFill>
                      <a:srgbClr val="9900CC"/>
                    </a:solidFill>
                    <a:latin typeface="Times New Roman" pitchFamily="18" charset="0"/>
                    <a:cs typeface="Times New Roman" pitchFamily="18" charset="0"/>
                  </a:endParaRPr>
                </a:p>
                <a:p>
                  <a:pPr defTabSz="941388" eaLnBrk="0" hangingPunct="0"/>
                  <a:r>
                    <a:rPr lang="en-US" sz="1000">
                      <a:latin typeface="Times New Roman" pitchFamily="18" charset="0"/>
                      <a:cs typeface="Times New Roman" pitchFamily="18" charset="0"/>
                    </a:rPr>
                    <a:t> </a:t>
                  </a:r>
                </a:p>
                <a:p>
                  <a:pPr defTabSz="941388" eaLnBrk="0" hangingPunct="0"/>
                  <a:endParaRPr lang="en-US" sz="2500">
                    <a:latin typeface="Times New Roman" pitchFamily="18" charset="0"/>
                  </a:endParaRPr>
                </a:p>
              </p:txBody>
            </p:sp>
            <p:sp>
              <p:nvSpPr>
                <p:cNvPr id="3167" name="Rectangle 36"/>
                <p:cNvSpPr>
                  <a:spLocks noChangeArrowheads="1"/>
                </p:cNvSpPr>
                <p:nvPr/>
              </p:nvSpPr>
              <p:spPr bwMode="auto">
                <a:xfrm>
                  <a:off x="2498" y="1134"/>
                  <a:ext cx="1454" cy="786"/>
                </a:xfrm>
                <a:prstGeom prst="rect">
                  <a:avLst/>
                </a:prstGeom>
                <a:noFill/>
                <a:ln w="7">
                  <a:noFill/>
                  <a:miter lim="800000"/>
                  <a:headEnd/>
                  <a:tailEnd/>
                </a:ln>
              </p:spPr>
              <p:txBody>
                <a:bodyPr/>
                <a:lstStyle/>
                <a:p>
                  <a:endParaRPr lang="en-US"/>
                </a:p>
              </p:txBody>
            </p:sp>
          </p:grpSp>
          <p:grpSp>
            <p:nvGrpSpPr>
              <p:cNvPr id="3094" name="Group 37"/>
              <p:cNvGrpSpPr>
                <a:grpSpLocks/>
              </p:cNvGrpSpPr>
              <p:nvPr/>
            </p:nvGrpSpPr>
            <p:grpSpPr bwMode="auto">
              <a:xfrm>
                <a:off x="0" y="1920"/>
                <a:ext cx="972" cy="846"/>
                <a:chOff x="0" y="1920"/>
                <a:chExt cx="972" cy="846"/>
              </a:xfrm>
            </p:grpSpPr>
            <p:sp>
              <p:nvSpPr>
                <p:cNvPr id="3164" name="Rectangle 38"/>
                <p:cNvSpPr>
                  <a:spLocks noChangeArrowheads="1"/>
                </p:cNvSpPr>
                <p:nvPr/>
              </p:nvSpPr>
              <p:spPr bwMode="auto">
                <a:xfrm>
                  <a:off x="43" y="1920"/>
                  <a:ext cx="886" cy="380"/>
                </a:xfrm>
                <a:prstGeom prst="rect">
                  <a:avLst/>
                </a:prstGeom>
                <a:noFill/>
                <a:ln w="9525">
                  <a:noFill/>
                  <a:miter lim="800000"/>
                  <a:headEnd/>
                  <a:tailEnd/>
                </a:ln>
              </p:spPr>
              <p:txBody>
                <a:bodyPr>
                  <a:spAutoFit/>
                </a:bodyPr>
                <a:lstStyle/>
                <a:p>
                  <a:endParaRPr lang="en-US"/>
                </a:p>
              </p:txBody>
            </p:sp>
            <p:sp>
              <p:nvSpPr>
                <p:cNvPr id="3165" name="Rectangle 39"/>
                <p:cNvSpPr>
                  <a:spLocks noChangeArrowheads="1"/>
                </p:cNvSpPr>
                <p:nvPr/>
              </p:nvSpPr>
              <p:spPr bwMode="auto">
                <a:xfrm>
                  <a:off x="0" y="1920"/>
                  <a:ext cx="972" cy="846"/>
                </a:xfrm>
                <a:prstGeom prst="rect">
                  <a:avLst/>
                </a:prstGeom>
                <a:noFill/>
                <a:ln w="7">
                  <a:noFill/>
                  <a:miter lim="800000"/>
                  <a:headEnd/>
                  <a:tailEnd/>
                </a:ln>
              </p:spPr>
              <p:txBody>
                <a:bodyPr/>
                <a:lstStyle/>
                <a:p>
                  <a:endParaRPr lang="en-US"/>
                </a:p>
              </p:txBody>
            </p:sp>
          </p:grpSp>
          <p:grpSp>
            <p:nvGrpSpPr>
              <p:cNvPr id="3095" name="Group 40"/>
              <p:cNvGrpSpPr>
                <a:grpSpLocks/>
              </p:cNvGrpSpPr>
              <p:nvPr/>
            </p:nvGrpSpPr>
            <p:grpSpPr bwMode="auto">
              <a:xfrm>
                <a:off x="972" y="1920"/>
                <a:ext cx="1044" cy="846"/>
                <a:chOff x="972" y="1920"/>
                <a:chExt cx="1044" cy="846"/>
              </a:xfrm>
            </p:grpSpPr>
            <p:sp>
              <p:nvSpPr>
                <p:cNvPr id="3162" name="Rectangle 41"/>
                <p:cNvSpPr>
                  <a:spLocks noChangeArrowheads="1"/>
                </p:cNvSpPr>
                <p:nvPr/>
              </p:nvSpPr>
              <p:spPr bwMode="auto">
                <a:xfrm>
                  <a:off x="1015" y="1920"/>
                  <a:ext cx="958" cy="846"/>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008000"/>
                      </a:solidFill>
                      <a:latin typeface="Verdana" pitchFamily="34" charset="0"/>
                      <a:cs typeface="Times New Roman" pitchFamily="18" charset="0"/>
                    </a:rPr>
                    <a:t>PIGEON PEA</a:t>
                  </a:r>
                  <a:endParaRPr lang="en-US" sz="1000" b="1">
                    <a:solidFill>
                      <a:srgbClr val="008000"/>
                    </a:solidFill>
                    <a:latin typeface="Times New Roman" pitchFamily="18" charset="0"/>
                    <a:cs typeface="Times New Roman" pitchFamily="18" charset="0"/>
                  </a:endParaRPr>
                </a:p>
                <a:p>
                  <a:pPr defTabSz="941388" eaLnBrk="0" hangingPunct="0"/>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000">
                      <a:latin typeface="Times New Roman" pitchFamily="18" charset="0"/>
                      <a:cs typeface="Times New Roman" pitchFamily="18" charset="0"/>
                    </a:rPr>
                    <a:t> </a:t>
                  </a:r>
                </a:p>
                <a:p>
                  <a:pPr defTabSz="941388" eaLnBrk="0" hangingPunct="0"/>
                  <a:endParaRPr lang="en-US" sz="2500">
                    <a:latin typeface="Times New Roman" pitchFamily="18" charset="0"/>
                  </a:endParaRPr>
                </a:p>
              </p:txBody>
            </p:sp>
            <p:sp>
              <p:nvSpPr>
                <p:cNvPr id="3163" name="Rectangle 42"/>
                <p:cNvSpPr>
                  <a:spLocks noChangeArrowheads="1"/>
                </p:cNvSpPr>
                <p:nvPr/>
              </p:nvSpPr>
              <p:spPr bwMode="auto">
                <a:xfrm>
                  <a:off x="972" y="1920"/>
                  <a:ext cx="1044" cy="846"/>
                </a:xfrm>
                <a:prstGeom prst="rect">
                  <a:avLst/>
                </a:prstGeom>
                <a:noFill/>
                <a:ln w="7">
                  <a:noFill/>
                  <a:miter lim="800000"/>
                  <a:headEnd/>
                  <a:tailEnd/>
                </a:ln>
              </p:spPr>
              <p:txBody>
                <a:bodyPr/>
                <a:lstStyle/>
                <a:p>
                  <a:endParaRPr lang="en-US"/>
                </a:p>
              </p:txBody>
            </p:sp>
          </p:grpSp>
          <p:grpSp>
            <p:nvGrpSpPr>
              <p:cNvPr id="3096" name="Group 43"/>
              <p:cNvGrpSpPr>
                <a:grpSpLocks/>
              </p:cNvGrpSpPr>
              <p:nvPr/>
            </p:nvGrpSpPr>
            <p:grpSpPr bwMode="auto">
              <a:xfrm>
                <a:off x="2016" y="1920"/>
                <a:ext cx="482" cy="846"/>
                <a:chOff x="2016" y="1920"/>
                <a:chExt cx="482" cy="846"/>
              </a:xfrm>
            </p:grpSpPr>
            <p:sp>
              <p:nvSpPr>
                <p:cNvPr id="3160" name="Rectangle 44"/>
                <p:cNvSpPr>
                  <a:spLocks noChangeArrowheads="1"/>
                </p:cNvSpPr>
                <p:nvPr/>
              </p:nvSpPr>
              <p:spPr bwMode="auto">
                <a:xfrm>
                  <a:off x="2059" y="1920"/>
                  <a:ext cx="396" cy="846"/>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008000"/>
                      </a:solidFill>
                      <a:latin typeface="Verdana" pitchFamily="34" charset="0"/>
                      <a:cs typeface="Times New Roman" pitchFamily="18" charset="0"/>
                    </a:rPr>
                    <a:t>2</a:t>
                  </a:r>
                  <a:endParaRPr lang="en-US" sz="1000" b="1">
                    <a:solidFill>
                      <a:srgbClr val="008000"/>
                    </a:solidFill>
                    <a:latin typeface="Times New Roman" pitchFamily="18" charset="0"/>
                    <a:cs typeface="Times New Roman" pitchFamily="18" charset="0"/>
                  </a:endParaRPr>
                </a:p>
                <a:p>
                  <a:pPr defTabSz="941388" eaLnBrk="0" hangingPunct="0"/>
                  <a:endParaRPr lang="en-US" sz="2500">
                    <a:latin typeface="Times New Roman" pitchFamily="18" charset="0"/>
                  </a:endParaRPr>
                </a:p>
              </p:txBody>
            </p:sp>
            <p:sp>
              <p:nvSpPr>
                <p:cNvPr id="3161" name="Rectangle 45"/>
                <p:cNvSpPr>
                  <a:spLocks noChangeArrowheads="1"/>
                </p:cNvSpPr>
                <p:nvPr/>
              </p:nvSpPr>
              <p:spPr bwMode="auto">
                <a:xfrm>
                  <a:off x="2016" y="1920"/>
                  <a:ext cx="482" cy="846"/>
                </a:xfrm>
                <a:prstGeom prst="rect">
                  <a:avLst/>
                </a:prstGeom>
                <a:noFill/>
                <a:ln w="7">
                  <a:noFill/>
                  <a:miter lim="800000"/>
                  <a:headEnd/>
                  <a:tailEnd/>
                </a:ln>
              </p:spPr>
              <p:txBody>
                <a:bodyPr/>
                <a:lstStyle/>
                <a:p>
                  <a:endParaRPr lang="en-US"/>
                </a:p>
              </p:txBody>
            </p:sp>
          </p:grpSp>
          <p:grpSp>
            <p:nvGrpSpPr>
              <p:cNvPr id="3097" name="Group 46"/>
              <p:cNvGrpSpPr>
                <a:grpSpLocks/>
              </p:cNvGrpSpPr>
              <p:nvPr/>
            </p:nvGrpSpPr>
            <p:grpSpPr bwMode="auto">
              <a:xfrm>
                <a:off x="2498" y="1920"/>
                <a:ext cx="1454" cy="846"/>
                <a:chOff x="2498" y="1920"/>
                <a:chExt cx="1454" cy="846"/>
              </a:xfrm>
            </p:grpSpPr>
            <p:sp>
              <p:nvSpPr>
                <p:cNvPr id="3158" name="Rectangle 47"/>
                <p:cNvSpPr>
                  <a:spLocks noChangeArrowheads="1"/>
                </p:cNvSpPr>
                <p:nvPr/>
              </p:nvSpPr>
              <p:spPr bwMode="auto">
                <a:xfrm>
                  <a:off x="2541" y="1920"/>
                  <a:ext cx="1368" cy="846"/>
                </a:xfrm>
                <a:prstGeom prst="rect">
                  <a:avLst/>
                </a:prstGeom>
                <a:noFill/>
                <a:ln w="9525">
                  <a:noFill/>
                  <a:miter lim="800000"/>
                  <a:headEnd/>
                  <a:tailEnd/>
                </a:ln>
              </p:spPr>
              <p:txBody>
                <a:bodyPr lIns="93983" tIns="46991" rIns="93983" bIns="46991"/>
                <a:lstStyle/>
                <a:p>
                  <a:pPr defTabSz="941388"/>
                  <a:r>
                    <a:rPr lang="en-US" sz="1700" b="1">
                      <a:solidFill>
                        <a:srgbClr val="008000"/>
                      </a:solidFill>
                      <a:latin typeface="Verdana" pitchFamily="34" charset="0"/>
                      <a:cs typeface="Times New Roman" pitchFamily="18" charset="0"/>
                    </a:rPr>
                    <a:t>High yielding, disease resistant, early maturing improved quality</a:t>
                  </a:r>
                  <a:endParaRPr lang="en-US" sz="1700" b="1">
                    <a:solidFill>
                      <a:srgbClr val="008000"/>
                    </a:solidFill>
                    <a:latin typeface="Times New Roman" pitchFamily="18" charset="0"/>
                    <a:cs typeface="Times New Roman" pitchFamily="18" charset="0"/>
                  </a:endParaRPr>
                </a:p>
                <a:p>
                  <a:pPr defTabSz="941388" eaLnBrk="0" hangingPunct="0"/>
                  <a:endParaRPr lang="en-US" sz="1700" b="1">
                    <a:solidFill>
                      <a:srgbClr val="008000"/>
                    </a:solidFill>
                    <a:latin typeface="Times New Roman" pitchFamily="18" charset="0"/>
                  </a:endParaRPr>
                </a:p>
              </p:txBody>
            </p:sp>
            <p:sp>
              <p:nvSpPr>
                <p:cNvPr id="3159" name="Rectangle 48"/>
                <p:cNvSpPr>
                  <a:spLocks noChangeArrowheads="1"/>
                </p:cNvSpPr>
                <p:nvPr/>
              </p:nvSpPr>
              <p:spPr bwMode="auto">
                <a:xfrm>
                  <a:off x="2498" y="1920"/>
                  <a:ext cx="1454" cy="846"/>
                </a:xfrm>
                <a:prstGeom prst="rect">
                  <a:avLst/>
                </a:prstGeom>
                <a:noFill/>
                <a:ln w="7">
                  <a:noFill/>
                  <a:miter lim="800000"/>
                  <a:headEnd/>
                  <a:tailEnd/>
                </a:ln>
              </p:spPr>
              <p:txBody>
                <a:bodyPr/>
                <a:lstStyle/>
                <a:p>
                  <a:endParaRPr lang="en-US"/>
                </a:p>
              </p:txBody>
            </p:sp>
          </p:grpSp>
          <p:grpSp>
            <p:nvGrpSpPr>
              <p:cNvPr id="3098" name="Group 49"/>
              <p:cNvGrpSpPr>
                <a:grpSpLocks/>
              </p:cNvGrpSpPr>
              <p:nvPr/>
            </p:nvGrpSpPr>
            <p:grpSpPr bwMode="auto">
              <a:xfrm>
                <a:off x="0" y="2766"/>
                <a:ext cx="972" cy="786"/>
                <a:chOff x="0" y="2766"/>
                <a:chExt cx="972" cy="786"/>
              </a:xfrm>
            </p:grpSpPr>
            <p:sp>
              <p:nvSpPr>
                <p:cNvPr id="3156" name="Rectangle 50"/>
                <p:cNvSpPr>
                  <a:spLocks noChangeArrowheads="1"/>
                </p:cNvSpPr>
                <p:nvPr/>
              </p:nvSpPr>
              <p:spPr bwMode="auto">
                <a:xfrm>
                  <a:off x="43" y="2766"/>
                  <a:ext cx="886" cy="380"/>
                </a:xfrm>
                <a:prstGeom prst="rect">
                  <a:avLst/>
                </a:prstGeom>
                <a:noFill/>
                <a:ln w="9525">
                  <a:noFill/>
                  <a:miter lim="800000"/>
                  <a:headEnd/>
                  <a:tailEnd/>
                </a:ln>
              </p:spPr>
              <p:txBody>
                <a:bodyPr>
                  <a:spAutoFit/>
                </a:bodyPr>
                <a:lstStyle/>
                <a:p>
                  <a:endParaRPr lang="en-US"/>
                </a:p>
              </p:txBody>
            </p:sp>
            <p:sp>
              <p:nvSpPr>
                <p:cNvPr id="3157" name="Rectangle 51"/>
                <p:cNvSpPr>
                  <a:spLocks noChangeArrowheads="1"/>
                </p:cNvSpPr>
                <p:nvPr/>
              </p:nvSpPr>
              <p:spPr bwMode="auto">
                <a:xfrm>
                  <a:off x="0" y="2766"/>
                  <a:ext cx="972" cy="786"/>
                </a:xfrm>
                <a:prstGeom prst="rect">
                  <a:avLst/>
                </a:prstGeom>
                <a:noFill/>
                <a:ln w="7">
                  <a:noFill/>
                  <a:miter lim="800000"/>
                  <a:headEnd/>
                  <a:tailEnd/>
                </a:ln>
              </p:spPr>
              <p:txBody>
                <a:bodyPr/>
                <a:lstStyle/>
                <a:p>
                  <a:endParaRPr lang="en-US"/>
                </a:p>
              </p:txBody>
            </p:sp>
          </p:grpSp>
          <p:grpSp>
            <p:nvGrpSpPr>
              <p:cNvPr id="3099" name="Group 52"/>
              <p:cNvGrpSpPr>
                <a:grpSpLocks/>
              </p:cNvGrpSpPr>
              <p:nvPr/>
            </p:nvGrpSpPr>
            <p:grpSpPr bwMode="auto">
              <a:xfrm>
                <a:off x="972" y="2766"/>
                <a:ext cx="1044" cy="786"/>
                <a:chOff x="972" y="2766"/>
                <a:chExt cx="1044" cy="786"/>
              </a:xfrm>
            </p:grpSpPr>
            <p:sp>
              <p:nvSpPr>
                <p:cNvPr id="3154" name="Rectangle 53"/>
                <p:cNvSpPr>
                  <a:spLocks noChangeArrowheads="1"/>
                </p:cNvSpPr>
                <p:nvPr/>
              </p:nvSpPr>
              <p:spPr bwMode="auto">
                <a:xfrm>
                  <a:off x="1015" y="2766"/>
                  <a:ext cx="958" cy="786"/>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003366"/>
                      </a:solidFill>
                      <a:latin typeface="Verdana" pitchFamily="34" charset="0"/>
                      <a:cs typeface="Times New Roman" pitchFamily="18" charset="0"/>
                    </a:rPr>
                    <a:t>BLACKGRAM</a:t>
                  </a:r>
                  <a:endParaRPr lang="en-US" sz="1000" b="1">
                    <a:solidFill>
                      <a:srgbClr val="003366"/>
                    </a:solidFill>
                    <a:latin typeface="Times New Roman" pitchFamily="18" charset="0"/>
                    <a:cs typeface="Times New Roman" pitchFamily="18" charset="0"/>
                  </a:endParaRPr>
                </a:p>
                <a:p>
                  <a:pPr defTabSz="941388" eaLnBrk="0" hangingPunct="0"/>
                  <a:endParaRPr lang="en-US" sz="2500">
                    <a:latin typeface="Times New Roman" pitchFamily="18" charset="0"/>
                  </a:endParaRPr>
                </a:p>
              </p:txBody>
            </p:sp>
            <p:sp>
              <p:nvSpPr>
                <p:cNvPr id="3155" name="Rectangle 54"/>
                <p:cNvSpPr>
                  <a:spLocks noChangeArrowheads="1"/>
                </p:cNvSpPr>
                <p:nvPr/>
              </p:nvSpPr>
              <p:spPr bwMode="auto">
                <a:xfrm>
                  <a:off x="972" y="2766"/>
                  <a:ext cx="1044" cy="786"/>
                </a:xfrm>
                <a:prstGeom prst="rect">
                  <a:avLst/>
                </a:prstGeom>
                <a:noFill/>
                <a:ln w="7">
                  <a:noFill/>
                  <a:miter lim="800000"/>
                  <a:headEnd/>
                  <a:tailEnd/>
                </a:ln>
              </p:spPr>
              <p:txBody>
                <a:bodyPr/>
                <a:lstStyle/>
                <a:p>
                  <a:endParaRPr lang="en-US"/>
                </a:p>
              </p:txBody>
            </p:sp>
          </p:grpSp>
          <p:grpSp>
            <p:nvGrpSpPr>
              <p:cNvPr id="3100" name="Group 55"/>
              <p:cNvGrpSpPr>
                <a:grpSpLocks/>
              </p:cNvGrpSpPr>
              <p:nvPr/>
            </p:nvGrpSpPr>
            <p:grpSpPr bwMode="auto">
              <a:xfrm>
                <a:off x="2016" y="2766"/>
                <a:ext cx="482" cy="786"/>
                <a:chOff x="2016" y="2766"/>
                <a:chExt cx="482" cy="786"/>
              </a:xfrm>
            </p:grpSpPr>
            <p:sp>
              <p:nvSpPr>
                <p:cNvPr id="3152" name="Rectangle 56"/>
                <p:cNvSpPr>
                  <a:spLocks noChangeArrowheads="1"/>
                </p:cNvSpPr>
                <p:nvPr/>
              </p:nvSpPr>
              <p:spPr bwMode="auto">
                <a:xfrm>
                  <a:off x="2059" y="2766"/>
                  <a:ext cx="396" cy="786"/>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003366"/>
                      </a:solidFill>
                      <a:latin typeface="Verdana" pitchFamily="34" charset="0"/>
                      <a:cs typeface="Times New Roman" pitchFamily="18" charset="0"/>
                    </a:rPr>
                    <a:t>4</a:t>
                  </a:r>
                  <a:endParaRPr lang="en-US" sz="1000" b="1">
                    <a:solidFill>
                      <a:srgbClr val="003366"/>
                    </a:solidFill>
                    <a:latin typeface="Times New Roman" pitchFamily="18" charset="0"/>
                    <a:cs typeface="Times New Roman" pitchFamily="18" charset="0"/>
                  </a:endParaRPr>
                </a:p>
                <a:p>
                  <a:pPr defTabSz="941388" eaLnBrk="0" hangingPunct="0"/>
                  <a:endParaRPr lang="en-US" sz="2500">
                    <a:latin typeface="Times New Roman" pitchFamily="18" charset="0"/>
                  </a:endParaRPr>
                </a:p>
              </p:txBody>
            </p:sp>
            <p:sp>
              <p:nvSpPr>
                <p:cNvPr id="3153" name="Rectangle 57"/>
                <p:cNvSpPr>
                  <a:spLocks noChangeArrowheads="1"/>
                </p:cNvSpPr>
                <p:nvPr/>
              </p:nvSpPr>
              <p:spPr bwMode="auto">
                <a:xfrm>
                  <a:off x="2016" y="2766"/>
                  <a:ext cx="482" cy="786"/>
                </a:xfrm>
                <a:prstGeom prst="rect">
                  <a:avLst/>
                </a:prstGeom>
                <a:noFill/>
                <a:ln w="7">
                  <a:noFill/>
                  <a:miter lim="800000"/>
                  <a:headEnd/>
                  <a:tailEnd/>
                </a:ln>
              </p:spPr>
              <p:txBody>
                <a:bodyPr/>
                <a:lstStyle/>
                <a:p>
                  <a:endParaRPr lang="en-US"/>
                </a:p>
              </p:txBody>
            </p:sp>
          </p:grpSp>
          <p:grpSp>
            <p:nvGrpSpPr>
              <p:cNvPr id="3101" name="Group 58"/>
              <p:cNvGrpSpPr>
                <a:grpSpLocks/>
              </p:cNvGrpSpPr>
              <p:nvPr/>
            </p:nvGrpSpPr>
            <p:grpSpPr bwMode="auto">
              <a:xfrm>
                <a:off x="2498" y="2766"/>
                <a:ext cx="1454" cy="786"/>
                <a:chOff x="2498" y="2766"/>
                <a:chExt cx="1454" cy="786"/>
              </a:xfrm>
            </p:grpSpPr>
            <p:sp>
              <p:nvSpPr>
                <p:cNvPr id="3150" name="Rectangle 59"/>
                <p:cNvSpPr>
                  <a:spLocks noChangeArrowheads="1"/>
                </p:cNvSpPr>
                <p:nvPr/>
              </p:nvSpPr>
              <p:spPr bwMode="auto">
                <a:xfrm>
                  <a:off x="2541" y="2766"/>
                  <a:ext cx="1368" cy="786"/>
                </a:xfrm>
                <a:prstGeom prst="rect">
                  <a:avLst/>
                </a:prstGeom>
                <a:noFill/>
                <a:ln w="9525">
                  <a:noFill/>
                  <a:miter lim="800000"/>
                  <a:headEnd/>
                  <a:tailEnd/>
                </a:ln>
              </p:spPr>
              <p:txBody>
                <a:bodyPr lIns="93983" tIns="46991" rIns="93983" bIns="46991"/>
                <a:lstStyle/>
                <a:p>
                  <a:pPr defTabSz="941388"/>
                  <a:r>
                    <a:rPr lang="en-US" sz="15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003366"/>
                      </a:solidFill>
                      <a:latin typeface="Verdana" pitchFamily="34" charset="0"/>
                      <a:cs typeface="Times New Roman" pitchFamily="18" charset="0"/>
                    </a:rPr>
                    <a:t>High yielding, disease resistant</a:t>
                  </a:r>
                  <a:endParaRPr lang="en-US" sz="1700" b="1">
                    <a:solidFill>
                      <a:srgbClr val="003366"/>
                    </a:solidFill>
                    <a:latin typeface="Times New Roman" pitchFamily="18" charset="0"/>
                    <a:cs typeface="Times New Roman" pitchFamily="18" charset="0"/>
                  </a:endParaRPr>
                </a:p>
                <a:p>
                  <a:pPr defTabSz="941388" eaLnBrk="0" hangingPunct="0"/>
                  <a:r>
                    <a:rPr lang="en-US" sz="1000">
                      <a:latin typeface="Times New Roman" pitchFamily="18" charset="0"/>
                      <a:cs typeface="Times New Roman" pitchFamily="18" charset="0"/>
                    </a:rPr>
                    <a:t> </a:t>
                  </a:r>
                </a:p>
                <a:p>
                  <a:pPr defTabSz="941388" eaLnBrk="0" hangingPunct="0"/>
                  <a:endParaRPr lang="en-US" sz="2500">
                    <a:latin typeface="Times New Roman" pitchFamily="18" charset="0"/>
                  </a:endParaRPr>
                </a:p>
              </p:txBody>
            </p:sp>
            <p:sp>
              <p:nvSpPr>
                <p:cNvPr id="3151" name="Rectangle 60"/>
                <p:cNvSpPr>
                  <a:spLocks noChangeArrowheads="1"/>
                </p:cNvSpPr>
                <p:nvPr/>
              </p:nvSpPr>
              <p:spPr bwMode="auto">
                <a:xfrm>
                  <a:off x="2498" y="2766"/>
                  <a:ext cx="1454" cy="786"/>
                </a:xfrm>
                <a:prstGeom prst="rect">
                  <a:avLst/>
                </a:prstGeom>
                <a:noFill/>
                <a:ln w="7">
                  <a:noFill/>
                  <a:miter lim="800000"/>
                  <a:headEnd/>
                  <a:tailEnd/>
                </a:ln>
              </p:spPr>
              <p:txBody>
                <a:bodyPr/>
                <a:lstStyle/>
                <a:p>
                  <a:endParaRPr lang="en-US"/>
                </a:p>
              </p:txBody>
            </p:sp>
          </p:grpSp>
          <p:grpSp>
            <p:nvGrpSpPr>
              <p:cNvPr id="3102" name="Group 61"/>
              <p:cNvGrpSpPr>
                <a:grpSpLocks/>
              </p:cNvGrpSpPr>
              <p:nvPr/>
            </p:nvGrpSpPr>
            <p:grpSpPr bwMode="auto">
              <a:xfrm>
                <a:off x="0" y="3552"/>
                <a:ext cx="972" cy="786"/>
                <a:chOff x="0" y="3552"/>
                <a:chExt cx="972" cy="786"/>
              </a:xfrm>
            </p:grpSpPr>
            <p:sp>
              <p:nvSpPr>
                <p:cNvPr id="3148" name="Rectangle 62"/>
                <p:cNvSpPr>
                  <a:spLocks noChangeArrowheads="1"/>
                </p:cNvSpPr>
                <p:nvPr/>
              </p:nvSpPr>
              <p:spPr bwMode="auto">
                <a:xfrm>
                  <a:off x="43" y="3552"/>
                  <a:ext cx="886" cy="380"/>
                </a:xfrm>
                <a:prstGeom prst="rect">
                  <a:avLst/>
                </a:prstGeom>
                <a:noFill/>
                <a:ln w="9525">
                  <a:noFill/>
                  <a:miter lim="800000"/>
                  <a:headEnd/>
                  <a:tailEnd/>
                </a:ln>
              </p:spPr>
              <p:txBody>
                <a:bodyPr>
                  <a:spAutoFit/>
                </a:bodyPr>
                <a:lstStyle/>
                <a:p>
                  <a:endParaRPr lang="en-US"/>
                </a:p>
              </p:txBody>
            </p:sp>
            <p:sp>
              <p:nvSpPr>
                <p:cNvPr id="3149" name="Rectangle 63"/>
                <p:cNvSpPr>
                  <a:spLocks noChangeArrowheads="1"/>
                </p:cNvSpPr>
                <p:nvPr/>
              </p:nvSpPr>
              <p:spPr bwMode="auto">
                <a:xfrm>
                  <a:off x="0" y="3552"/>
                  <a:ext cx="972" cy="786"/>
                </a:xfrm>
                <a:prstGeom prst="rect">
                  <a:avLst/>
                </a:prstGeom>
                <a:noFill/>
                <a:ln w="7">
                  <a:noFill/>
                  <a:miter lim="800000"/>
                  <a:headEnd/>
                  <a:tailEnd/>
                </a:ln>
              </p:spPr>
              <p:txBody>
                <a:bodyPr/>
                <a:lstStyle/>
                <a:p>
                  <a:endParaRPr lang="en-US"/>
                </a:p>
              </p:txBody>
            </p:sp>
          </p:grpSp>
          <p:grpSp>
            <p:nvGrpSpPr>
              <p:cNvPr id="3103" name="Group 64"/>
              <p:cNvGrpSpPr>
                <a:grpSpLocks/>
              </p:cNvGrpSpPr>
              <p:nvPr/>
            </p:nvGrpSpPr>
            <p:grpSpPr bwMode="auto">
              <a:xfrm>
                <a:off x="972" y="3552"/>
                <a:ext cx="1044" cy="786"/>
                <a:chOff x="972" y="3552"/>
                <a:chExt cx="1044" cy="786"/>
              </a:xfrm>
            </p:grpSpPr>
            <p:sp>
              <p:nvSpPr>
                <p:cNvPr id="3146" name="Rectangle 65"/>
                <p:cNvSpPr>
                  <a:spLocks noChangeArrowheads="1"/>
                </p:cNvSpPr>
                <p:nvPr/>
              </p:nvSpPr>
              <p:spPr bwMode="auto">
                <a:xfrm>
                  <a:off x="1015" y="3552"/>
                  <a:ext cx="958" cy="786"/>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996633"/>
                      </a:solidFill>
                      <a:latin typeface="Verdana" pitchFamily="34" charset="0"/>
                      <a:cs typeface="Times New Roman" pitchFamily="18" charset="0"/>
                    </a:rPr>
                    <a:t>GREENGRAM</a:t>
                  </a:r>
                  <a:endParaRPr lang="en-US" sz="1000" b="1">
                    <a:solidFill>
                      <a:srgbClr val="996633"/>
                    </a:solidFill>
                    <a:latin typeface="Times New Roman" pitchFamily="18" charset="0"/>
                    <a:cs typeface="Times New Roman" pitchFamily="18" charset="0"/>
                  </a:endParaRPr>
                </a:p>
                <a:p>
                  <a:pPr defTabSz="941388" eaLnBrk="0" hangingPunct="0"/>
                  <a:endParaRPr lang="en-US" sz="2500">
                    <a:latin typeface="Times New Roman" pitchFamily="18" charset="0"/>
                  </a:endParaRPr>
                </a:p>
              </p:txBody>
            </p:sp>
            <p:sp>
              <p:nvSpPr>
                <p:cNvPr id="3147" name="Rectangle 66"/>
                <p:cNvSpPr>
                  <a:spLocks noChangeArrowheads="1"/>
                </p:cNvSpPr>
                <p:nvPr/>
              </p:nvSpPr>
              <p:spPr bwMode="auto">
                <a:xfrm>
                  <a:off x="972" y="3552"/>
                  <a:ext cx="1044" cy="786"/>
                </a:xfrm>
                <a:prstGeom prst="rect">
                  <a:avLst/>
                </a:prstGeom>
                <a:noFill/>
                <a:ln w="7">
                  <a:noFill/>
                  <a:miter lim="800000"/>
                  <a:headEnd/>
                  <a:tailEnd/>
                </a:ln>
              </p:spPr>
              <p:txBody>
                <a:bodyPr/>
                <a:lstStyle/>
                <a:p>
                  <a:endParaRPr lang="en-US"/>
                </a:p>
              </p:txBody>
            </p:sp>
          </p:grpSp>
          <p:grpSp>
            <p:nvGrpSpPr>
              <p:cNvPr id="3104" name="Group 67"/>
              <p:cNvGrpSpPr>
                <a:grpSpLocks/>
              </p:cNvGrpSpPr>
              <p:nvPr/>
            </p:nvGrpSpPr>
            <p:grpSpPr bwMode="auto">
              <a:xfrm>
                <a:off x="2016" y="3552"/>
                <a:ext cx="482" cy="786"/>
                <a:chOff x="2016" y="3552"/>
                <a:chExt cx="482" cy="786"/>
              </a:xfrm>
            </p:grpSpPr>
            <p:sp>
              <p:nvSpPr>
                <p:cNvPr id="3144" name="Rectangle 68"/>
                <p:cNvSpPr>
                  <a:spLocks noChangeArrowheads="1"/>
                </p:cNvSpPr>
                <p:nvPr/>
              </p:nvSpPr>
              <p:spPr bwMode="auto">
                <a:xfrm>
                  <a:off x="2059" y="3552"/>
                  <a:ext cx="396" cy="786"/>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996633"/>
                      </a:solidFill>
                      <a:latin typeface="Verdana" pitchFamily="34" charset="0"/>
                      <a:cs typeface="Times New Roman" pitchFamily="18" charset="0"/>
                    </a:rPr>
                    <a:t>4</a:t>
                  </a:r>
                  <a:endParaRPr lang="en-US" sz="1000" b="1">
                    <a:solidFill>
                      <a:srgbClr val="996633"/>
                    </a:solidFill>
                    <a:latin typeface="Times New Roman" pitchFamily="18" charset="0"/>
                    <a:cs typeface="Times New Roman" pitchFamily="18" charset="0"/>
                  </a:endParaRPr>
                </a:p>
                <a:p>
                  <a:pPr defTabSz="941388" eaLnBrk="0" hangingPunct="0"/>
                  <a:endParaRPr lang="en-US" sz="2500">
                    <a:latin typeface="Times New Roman" pitchFamily="18" charset="0"/>
                  </a:endParaRPr>
                </a:p>
              </p:txBody>
            </p:sp>
            <p:sp>
              <p:nvSpPr>
                <p:cNvPr id="3145" name="Rectangle 69"/>
                <p:cNvSpPr>
                  <a:spLocks noChangeArrowheads="1"/>
                </p:cNvSpPr>
                <p:nvPr/>
              </p:nvSpPr>
              <p:spPr bwMode="auto">
                <a:xfrm>
                  <a:off x="2016" y="3552"/>
                  <a:ext cx="482" cy="786"/>
                </a:xfrm>
                <a:prstGeom prst="rect">
                  <a:avLst/>
                </a:prstGeom>
                <a:noFill/>
                <a:ln w="7">
                  <a:noFill/>
                  <a:miter lim="800000"/>
                  <a:headEnd/>
                  <a:tailEnd/>
                </a:ln>
              </p:spPr>
              <p:txBody>
                <a:bodyPr/>
                <a:lstStyle/>
                <a:p>
                  <a:endParaRPr lang="en-US"/>
                </a:p>
              </p:txBody>
            </p:sp>
          </p:grpSp>
          <p:grpSp>
            <p:nvGrpSpPr>
              <p:cNvPr id="3105" name="Group 70"/>
              <p:cNvGrpSpPr>
                <a:grpSpLocks/>
              </p:cNvGrpSpPr>
              <p:nvPr/>
            </p:nvGrpSpPr>
            <p:grpSpPr bwMode="auto">
              <a:xfrm>
                <a:off x="2498" y="3552"/>
                <a:ext cx="1454" cy="786"/>
                <a:chOff x="2498" y="3552"/>
                <a:chExt cx="1454" cy="786"/>
              </a:xfrm>
            </p:grpSpPr>
            <p:sp>
              <p:nvSpPr>
                <p:cNvPr id="3142" name="Rectangle 71"/>
                <p:cNvSpPr>
                  <a:spLocks noChangeArrowheads="1"/>
                </p:cNvSpPr>
                <p:nvPr/>
              </p:nvSpPr>
              <p:spPr bwMode="auto">
                <a:xfrm>
                  <a:off x="2541" y="3552"/>
                  <a:ext cx="1368" cy="786"/>
                </a:xfrm>
                <a:prstGeom prst="rect">
                  <a:avLst/>
                </a:prstGeom>
                <a:noFill/>
                <a:ln w="9525">
                  <a:noFill/>
                  <a:miter lim="800000"/>
                  <a:headEnd/>
                  <a:tailEnd/>
                </a:ln>
              </p:spPr>
              <p:txBody>
                <a:bodyPr lIns="93983" tIns="46991" rIns="93983" bIns="46991"/>
                <a:lstStyle/>
                <a:p>
                  <a:pPr defTabSz="941388"/>
                  <a:r>
                    <a:rPr lang="en-US" sz="15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996633"/>
                      </a:solidFill>
                      <a:latin typeface="Verdana" pitchFamily="34" charset="0"/>
                      <a:cs typeface="Times New Roman" pitchFamily="18" charset="0"/>
                    </a:rPr>
                    <a:t>High yielding, disease resistant</a:t>
                  </a:r>
                  <a:endParaRPr lang="en-US" sz="1700" b="1">
                    <a:solidFill>
                      <a:srgbClr val="996633"/>
                    </a:solidFill>
                    <a:latin typeface="Times New Roman" pitchFamily="18" charset="0"/>
                    <a:cs typeface="Times New Roman" pitchFamily="18" charset="0"/>
                  </a:endParaRPr>
                </a:p>
                <a:p>
                  <a:pPr defTabSz="941388" eaLnBrk="0" hangingPunct="0"/>
                  <a:r>
                    <a:rPr lang="en-US" sz="1000">
                      <a:latin typeface="Times New Roman" pitchFamily="18" charset="0"/>
                      <a:cs typeface="Times New Roman" pitchFamily="18" charset="0"/>
                    </a:rPr>
                    <a:t> </a:t>
                  </a:r>
                </a:p>
                <a:p>
                  <a:pPr defTabSz="941388" eaLnBrk="0" hangingPunct="0"/>
                  <a:endParaRPr lang="en-US" sz="2500">
                    <a:latin typeface="Times New Roman" pitchFamily="18" charset="0"/>
                  </a:endParaRPr>
                </a:p>
              </p:txBody>
            </p:sp>
            <p:sp>
              <p:nvSpPr>
                <p:cNvPr id="3143" name="Rectangle 72"/>
                <p:cNvSpPr>
                  <a:spLocks noChangeArrowheads="1"/>
                </p:cNvSpPr>
                <p:nvPr/>
              </p:nvSpPr>
              <p:spPr bwMode="auto">
                <a:xfrm>
                  <a:off x="2498" y="3552"/>
                  <a:ext cx="1454" cy="786"/>
                </a:xfrm>
                <a:prstGeom prst="rect">
                  <a:avLst/>
                </a:prstGeom>
                <a:noFill/>
                <a:ln w="7">
                  <a:noFill/>
                  <a:miter lim="800000"/>
                  <a:headEnd/>
                  <a:tailEnd/>
                </a:ln>
              </p:spPr>
              <p:txBody>
                <a:bodyPr/>
                <a:lstStyle/>
                <a:p>
                  <a:endParaRPr lang="en-US"/>
                </a:p>
              </p:txBody>
            </p:sp>
          </p:grpSp>
          <p:grpSp>
            <p:nvGrpSpPr>
              <p:cNvPr id="3106" name="Group 73"/>
              <p:cNvGrpSpPr>
                <a:grpSpLocks/>
              </p:cNvGrpSpPr>
              <p:nvPr/>
            </p:nvGrpSpPr>
            <p:grpSpPr bwMode="auto">
              <a:xfrm>
                <a:off x="0" y="4338"/>
                <a:ext cx="972" cy="846"/>
                <a:chOff x="0" y="4338"/>
                <a:chExt cx="972" cy="846"/>
              </a:xfrm>
            </p:grpSpPr>
            <p:sp>
              <p:nvSpPr>
                <p:cNvPr id="3140" name="Rectangle 74"/>
                <p:cNvSpPr>
                  <a:spLocks noChangeArrowheads="1"/>
                </p:cNvSpPr>
                <p:nvPr/>
              </p:nvSpPr>
              <p:spPr bwMode="auto">
                <a:xfrm>
                  <a:off x="43" y="4338"/>
                  <a:ext cx="886" cy="846"/>
                </a:xfrm>
                <a:prstGeom prst="rect">
                  <a:avLst/>
                </a:prstGeom>
                <a:noFill/>
                <a:ln w="9525">
                  <a:noFill/>
                  <a:miter lim="800000"/>
                  <a:headEnd/>
                  <a:tailEnd/>
                </a:ln>
              </p:spPr>
              <p:txBody>
                <a:bodyPr lIns="93983" tIns="46991" rIns="93983" bIns="46991"/>
                <a:lstStyle/>
                <a:p>
                  <a:pPr defTabSz="941388"/>
                  <a:r>
                    <a:rPr lang="en-US" sz="1000">
                      <a:latin typeface="Times New Roman" pitchFamily="18" charset="0"/>
                      <a:cs typeface="Times New Roman" pitchFamily="18" charset="0"/>
                    </a:rPr>
                    <a:t> </a:t>
                  </a:r>
                </a:p>
                <a:p>
                  <a:pPr defTabSz="941388" eaLnBrk="0" hangingPunct="0"/>
                  <a:endParaRPr lang="en-US" sz="2500">
                    <a:latin typeface="Times New Roman" pitchFamily="18" charset="0"/>
                  </a:endParaRPr>
                </a:p>
              </p:txBody>
            </p:sp>
            <p:sp>
              <p:nvSpPr>
                <p:cNvPr id="3141" name="Rectangle 75"/>
                <p:cNvSpPr>
                  <a:spLocks noChangeArrowheads="1"/>
                </p:cNvSpPr>
                <p:nvPr/>
              </p:nvSpPr>
              <p:spPr bwMode="auto">
                <a:xfrm>
                  <a:off x="0" y="4338"/>
                  <a:ext cx="972" cy="846"/>
                </a:xfrm>
                <a:prstGeom prst="rect">
                  <a:avLst/>
                </a:prstGeom>
                <a:noFill/>
                <a:ln w="7">
                  <a:noFill/>
                  <a:miter lim="800000"/>
                  <a:headEnd/>
                  <a:tailEnd/>
                </a:ln>
              </p:spPr>
              <p:txBody>
                <a:bodyPr/>
                <a:lstStyle/>
                <a:p>
                  <a:endParaRPr lang="en-US"/>
                </a:p>
              </p:txBody>
            </p:sp>
          </p:grpSp>
          <p:grpSp>
            <p:nvGrpSpPr>
              <p:cNvPr id="3107" name="Group 76"/>
              <p:cNvGrpSpPr>
                <a:grpSpLocks/>
              </p:cNvGrpSpPr>
              <p:nvPr/>
            </p:nvGrpSpPr>
            <p:grpSpPr bwMode="auto">
              <a:xfrm>
                <a:off x="972" y="4338"/>
                <a:ext cx="1044" cy="846"/>
                <a:chOff x="972" y="4338"/>
                <a:chExt cx="1044" cy="846"/>
              </a:xfrm>
            </p:grpSpPr>
            <p:sp>
              <p:nvSpPr>
                <p:cNvPr id="3138" name="Rectangle 77"/>
                <p:cNvSpPr>
                  <a:spLocks noChangeArrowheads="1"/>
                </p:cNvSpPr>
                <p:nvPr/>
              </p:nvSpPr>
              <p:spPr bwMode="auto">
                <a:xfrm>
                  <a:off x="1015" y="4338"/>
                  <a:ext cx="958" cy="846"/>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660033"/>
                      </a:solidFill>
                      <a:latin typeface="Verdana" pitchFamily="34" charset="0"/>
                      <a:cs typeface="Times New Roman" pitchFamily="18" charset="0"/>
                    </a:rPr>
                    <a:t>RICE</a:t>
                  </a:r>
                  <a:endParaRPr lang="en-US" sz="1000" b="1">
                    <a:solidFill>
                      <a:srgbClr val="660033"/>
                    </a:solidFill>
                    <a:latin typeface="Times New Roman" pitchFamily="18" charset="0"/>
                    <a:cs typeface="Times New Roman" pitchFamily="18" charset="0"/>
                  </a:endParaRPr>
                </a:p>
                <a:p>
                  <a:pPr defTabSz="941388" eaLnBrk="0" hangingPunct="0"/>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000">
                      <a:latin typeface="Times New Roman" pitchFamily="18" charset="0"/>
                      <a:cs typeface="Times New Roman" pitchFamily="18" charset="0"/>
                    </a:rPr>
                    <a:t> </a:t>
                  </a:r>
                </a:p>
                <a:p>
                  <a:pPr defTabSz="941388" eaLnBrk="0" hangingPunct="0"/>
                  <a:endParaRPr lang="en-US" sz="2500">
                    <a:latin typeface="Times New Roman" pitchFamily="18" charset="0"/>
                  </a:endParaRPr>
                </a:p>
              </p:txBody>
            </p:sp>
            <p:sp>
              <p:nvSpPr>
                <p:cNvPr id="3139" name="Rectangle 78"/>
                <p:cNvSpPr>
                  <a:spLocks noChangeArrowheads="1"/>
                </p:cNvSpPr>
                <p:nvPr/>
              </p:nvSpPr>
              <p:spPr bwMode="auto">
                <a:xfrm>
                  <a:off x="972" y="4338"/>
                  <a:ext cx="1044" cy="846"/>
                </a:xfrm>
                <a:prstGeom prst="rect">
                  <a:avLst/>
                </a:prstGeom>
                <a:noFill/>
                <a:ln w="7">
                  <a:noFill/>
                  <a:miter lim="800000"/>
                  <a:headEnd/>
                  <a:tailEnd/>
                </a:ln>
              </p:spPr>
              <p:txBody>
                <a:bodyPr/>
                <a:lstStyle/>
                <a:p>
                  <a:endParaRPr lang="en-US"/>
                </a:p>
              </p:txBody>
            </p:sp>
          </p:grpSp>
          <p:grpSp>
            <p:nvGrpSpPr>
              <p:cNvPr id="3108" name="Group 79"/>
              <p:cNvGrpSpPr>
                <a:grpSpLocks/>
              </p:cNvGrpSpPr>
              <p:nvPr/>
            </p:nvGrpSpPr>
            <p:grpSpPr bwMode="auto">
              <a:xfrm>
                <a:off x="2016" y="4338"/>
                <a:ext cx="482" cy="846"/>
                <a:chOff x="2016" y="4338"/>
                <a:chExt cx="482" cy="846"/>
              </a:xfrm>
            </p:grpSpPr>
            <p:sp>
              <p:nvSpPr>
                <p:cNvPr id="3136" name="Rectangle 80"/>
                <p:cNvSpPr>
                  <a:spLocks noChangeArrowheads="1"/>
                </p:cNvSpPr>
                <p:nvPr/>
              </p:nvSpPr>
              <p:spPr bwMode="auto">
                <a:xfrm>
                  <a:off x="2059" y="4338"/>
                  <a:ext cx="396" cy="846"/>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a:solidFill>
                        <a:srgbClr val="660033"/>
                      </a:solidFill>
                      <a:latin typeface="Verdana" pitchFamily="34" charset="0"/>
                      <a:cs typeface="Times New Roman" pitchFamily="18" charset="0"/>
                    </a:rPr>
                    <a:t>1</a:t>
                  </a:r>
                  <a:endParaRPr lang="en-US" sz="1000">
                    <a:solidFill>
                      <a:srgbClr val="660033"/>
                    </a:solidFill>
                    <a:latin typeface="Times New Roman" pitchFamily="18" charset="0"/>
                    <a:cs typeface="Times New Roman" pitchFamily="18" charset="0"/>
                  </a:endParaRPr>
                </a:p>
                <a:p>
                  <a:pPr defTabSz="941388" eaLnBrk="0" hangingPunct="0"/>
                  <a:endParaRPr lang="en-US" sz="2500">
                    <a:latin typeface="Times New Roman" pitchFamily="18" charset="0"/>
                  </a:endParaRPr>
                </a:p>
              </p:txBody>
            </p:sp>
            <p:sp>
              <p:nvSpPr>
                <p:cNvPr id="3137" name="Rectangle 81"/>
                <p:cNvSpPr>
                  <a:spLocks noChangeArrowheads="1"/>
                </p:cNvSpPr>
                <p:nvPr/>
              </p:nvSpPr>
              <p:spPr bwMode="auto">
                <a:xfrm>
                  <a:off x="2016" y="4338"/>
                  <a:ext cx="482" cy="846"/>
                </a:xfrm>
                <a:prstGeom prst="rect">
                  <a:avLst/>
                </a:prstGeom>
                <a:noFill/>
                <a:ln w="7">
                  <a:noFill/>
                  <a:miter lim="800000"/>
                  <a:headEnd/>
                  <a:tailEnd/>
                </a:ln>
              </p:spPr>
              <p:txBody>
                <a:bodyPr/>
                <a:lstStyle/>
                <a:p>
                  <a:endParaRPr lang="en-US"/>
                </a:p>
              </p:txBody>
            </p:sp>
          </p:grpSp>
          <p:grpSp>
            <p:nvGrpSpPr>
              <p:cNvPr id="3109" name="Group 82"/>
              <p:cNvGrpSpPr>
                <a:grpSpLocks/>
              </p:cNvGrpSpPr>
              <p:nvPr/>
            </p:nvGrpSpPr>
            <p:grpSpPr bwMode="auto">
              <a:xfrm>
                <a:off x="2498" y="4338"/>
                <a:ext cx="1454" cy="846"/>
                <a:chOff x="2498" y="4338"/>
                <a:chExt cx="1454" cy="846"/>
              </a:xfrm>
            </p:grpSpPr>
            <p:sp>
              <p:nvSpPr>
                <p:cNvPr id="3134" name="Rectangle 83"/>
                <p:cNvSpPr>
                  <a:spLocks noChangeArrowheads="1"/>
                </p:cNvSpPr>
                <p:nvPr/>
              </p:nvSpPr>
              <p:spPr bwMode="auto">
                <a:xfrm>
                  <a:off x="2541" y="4338"/>
                  <a:ext cx="1368" cy="846"/>
                </a:xfrm>
                <a:prstGeom prst="rect">
                  <a:avLst/>
                </a:prstGeom>
                <a:noFill/>
                <a:ln w="9525">
                  <a:noFill/>
                  <a:miter lim="800000"/>
                  <a:headEnd/>
                  <a:tailEnd/>
                </a:ln>
              </p:spPr>
              <p:txBody>
                <a:bodyPr lIns="93983" tIns="46991" rIns="93983" bIns="46991"/>
                <a:lstStyle/>
                <a:p>
                  <a:pPr defTabSz="941388"/>
                  <a:r>
                    <a:rPr lang="en-US" sz="15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660033"/>
                      </a:solidFill>
                      <a:latin typeface="Verdana" pitchFamily="34" charset="0"/>
                      <a:cs typeface="Times New Roman" pitchFamily="18" charset="0"/>
                    </a:rPr>
                    <a:t>High yielding, improved quality</a:t>
                  </a:r>
                  <a:endParaRPr lang="en-US" sz="1700" b="1">
                    <a:solidFill>
                      <a:srgbClr val="660033"/>
                    </a:solidFill>
                    <a:latin typeface="Times New Roman" pitchFamily="18" charset="0"/>
                    <a:cs typeface="Times New Roman" pitchFamily="18" charset="0"/>
                  </a:endParaRPr>
                </a:p>
                <a:p>
                  <a:pPr defTabSz="941388" eaLnBrk="0" hangingPunct="0"/>
                  <a:r>
                    <a:rPr lang="en-US" sz="1000">
                      <a:latin typeface="Times New Roman" pitchFamily="18" charset="0"/>
                      <a:cs typeface="Times New Roman" pitchFamily="18" charset="0"/>
                    </a:rPr>
                    <a:t> </a:t>
                  </a:r>
                </a:p>
                <a:p>
                  <a:pPr defTabSz="941388" eaLnBrk="0" hangingPunct="0"/>
                  <a:endParaRPr lang="en-US" sz="2500">
                    <a:latin typeface="Times New Roman" pitchFamily="18" charset="0"/>
                  </a:endParaRPr>
                </a:p>
              </p:txBody>
            </p:sp>
            <p:sp>
              <p:nvSpPr>
                <p:cNvPr id="3135" name="Rectangle 84"/>
                <p:cNvSpPr>
                  <a:spLocks noChangeArrowheads="1"/>
                </p:cNvSpPr>
                <p:nvPr/>
              </p:nvSpPr>
              <p:spPr bwMode="auto">
                <a:xfrm>
                  <a:off x="2498" y="4338"/>
                  <a:ext cx="1454" cy="846"/>
                </a:xfrm>
                <a:prstGeom prst="rect">
                  <a:avLst/>
                </a:prstGeom>
                <a:noFill/>
                <a:ln w="7">
                  <a:noFill/>
                  <a:miter lim="800000"/>
                  <a:headEnd/>
                  <a:tailEnd/>
                </a:ln>
              </p:spPr>
              <p:txBody>
                <a:bodyPr/>
                <a:lstStyle/>
                <a:p>
                  <a:endParaRPr lang="en-US"/>
                </a:p>
              </p:txBody>
            </p:sp>
          </p:grpSp>
          <p:grpSp>
            <p:nvGrpSpPr>
              <p:cNvPr id="3110" name="Group 85"/>
              <p:cNvGrpSpPr>
                <a:grpSpLocks/>
              </p:cNvGrpSpPr>
              <p:nvPr/>
            </p:nvGrpSpPr>
            <p:grpSpPr bwMode="auto">
              <a:xfrm>
                <a:off x="0" y="5184"/>
                <a:ext cx="972" cy="920"/>
                <a:chOff x="0" y="5184"/>
                <a:chExt cx="972" cy="920"/>
              </a:xfrm>
            </p:grpSpPr>
            <p:sp>
              <p:nvSpPr>
                <p:cNvPr id="3132" name="Rectangle 86"/>
                <p:cNvSpPr>
                  <a:spLocks noChangeArrowheads="1"/>
                </p:cNvSpPr>
                <p:nvPr/>
              </p:nvSpPr>
              <p:spPr bwMode="auto">
                <a:xfrm>
                  <a:off x="43" y="5184"/>
                  <a:ext cx="886" cy="380"/>
                </a:xfrm>
                <a:prstGeom prst="rect">
                  <a:avLst/>
                </a:prstGeom>
                <a:noFill/>
                <a:ln w="9525">
                  <a:noFill/>
                  <a:miter lim="800000"/>
                  <a:headEnd/>
                  <a:tailEnd/>
                </a:ln>
              </p:spPr>
              <p:txBody>
                <a:bodyPr>
                  <a:spAutoFit/>
                </a:bodyPr>
                <a:lstStyle/>
                <a:p>
                  <a:endParaRPr lang="en-US"/>
                </a:p>
              </p:txBody>
            </p:sp>
            <p:sp>
              <p:nvSpPr>
                <p:cNvPr id="3133" name="Rectangle 87"/>
                <p:cNvSpPr>
                  <a:spLocks noChangeArrowheads="1"/>
                </p:cNvSpPr>
                <p:nvPr/>
              </p:nvSpPr>
              <p:spPr bwMode="auto">
                <a:xfrm>
                  <a:off x="0" y="5184"/>
                  <a:ext cx="972" cy="920"/>
                </a:xfrm>
                <a:prstGeom prst="rect">
                  <a:avLst/>
                </a:prstGeom>
                <a:noFill/>
                <a:ln w="7">
                  <a:noFill/>
                  <a:miter lim="800000"/>
                  <a:headEnd/>
                  <a:tailEnd/>
                </a:ln>
              </p:spPr>
              <p:txBody>
                <a:bodyPr/>
                <a:lstStyle/>
                <a:p>
                  <a:endParaRPr lang="en-US"/>
                </a:p>
              </p:txBody>
            </p:sp>
          </p:grpSp>
          <p:grpSp>
            <p:nvGrpSpPr>
              <p:cNvPr id="3111" name="Group 88"/>
              <p:cNvGrpSpPr>
                <a:grpSpLocks/>
              </p:cNvGrpSpPr>
              <p:nvPr/>
            </p:nvGrpSpPr>
            <p:grpSpPr bwMode="auto">
              <a:xfrm>
                <a:off x="972" y="5184"/>
                <a:ext cx="1044" cy="920"/>
                <a:chOff x="972" y="5184"/>
                <a:chExt cx="1044" cy="920"/>
              </a:xfrm>
            </p:grpSpPr>
            <p:sp>
              <p:nvSpPr>
                <p:cNvPr id="3130" name="Rectangle 89"/>
                <p:cNvSpPr>
                  <a:spLocks noChangeArrowheads="1"/>
                </p:cNvSpPr>
                <p:nvPr/>
              </p:nvSpPr>
              <p:spPr bwMode="auto">
                <a:xfrm>
                  <a:off x="1015" y="5184"/>
                  <a:ext cx="958" cy="920"/>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003300"/>
                      </a:solidFill>
                      <a:latin typeface="Verdana" pitchFamily="34" charset="0"/>
                      <a:cs typeface="Times New Roman" pitchFamily="18" charset="0"/>
                    </a:rPr>
                    <a:t>MUSTARD</a:t>
                  </a:r>
                  <a:endParaRPr lang="en-US" sz="1000" b="1">
                    <a:solidFill>
                      <a:srgbClr val="003300"/>
                    </a:solidFill>
                    <a:latin typeface="Times New Roman" pitchFamily="18" charset="0"/>
                    <a:cs typeface="Times New Roman" pitchFamily="18" charset="0"/>
                  </a:endParaRPr>
                </a:p>
                <a:p>
                  <a:pPr defTabSz="941388" eaLnBrk="0" hangingPunct="0"/>
                  <a:r>
                    <a:rPr lang="en-US" sz="1000">
                      <a:latin typeface="Times New Roman" pitchFamily="18" charset="0"/>
                      <a:cs typeface="Times New Roman" pitchFamily="18" charset="0"/>
                    </a:rPr>
                    <a:t> </a:t>
                  </a:r>
                </a:p>
                <a:p>
                  <a:pPr defTabSz="941388" eaLnBrk="0" hangingPunct="0"/>
                  <a:endParaRPr lang="en-US" sz="2500">
                    <a:latin typeface="Times New Roman" pitchFamily="18" charset="0"/>
                  </a:endParaRPr>
                </a:p>
              </p:txBody>
            </p:sp>
            <p:sp>
              <p:nvSpPr>
                <p:cNvPr id="3131" name="Rectangle 90"/>
                <p:cNvSpPr>
                  <a:spLocks noChangeArrowheads="1"/>
                </p:cNvSpPr>
                <p:nvPr/>
              </p:nvSpPr>
              <p:spPr bwMode="auto">
                <a:xfrm>
                  <a:off x="972" y="5184"/>
                  <a:ext cx="1044" cy="920"/>
                </a:xfrm>
                <a:prstGeom prst="rect">
                  <a:avLst/>
                </a:prstGeom>
                <a:noFill/>
                <a:ln w="7">
                  <a:noFill/>
                  <a:miter lim="800000"/>
                  <a:headEnd/>
                  <a:tailEnd/>
                </a:ln>
              </p:spPr>
              <p:txBody>
                <a:bodyPr/>
                <a:lstStyle/>
                <a:p>
                  <a:endParaRPr lang="en-US"/>
                </a:p>
              </p:txBody>
            </p:sp>
          </p:grpSp>
          <p:grpSp>
            <p:nvGrpSpPr>
              <p:cNvPr id="3112" name="Group 91"/>
              <p:cNvGrpSpPr>
                <a:grpSpLocks/>
              </p:cNvGrpSpPr>
              <p:nvPr/>
            </p:nvGrpSpPr>
            <p:grpSpPr bwMode="auto">
              <a:xfrm>
                <a:off x="2016" y="5184"/>
                <a:ext cx="482" cy="920"/>
                <a:chOff x="2016" y="5184"/>
                <a:chExt cx="482" cy="920"/>
              </a:xfrm>
            </p:grpSpPr>
            <p:sp>
              <p:nvSpPr>
                <p:cNvPr id="3128" name="Rectangle 92"/>
                <p:cNvSpPr>
                  <a:spLocks noChangeArrowheads="1"/>
                </p:cNvSpPr>
                <p:nvPr/>
              </p:nvSpPr>
              <p:spPr bwMode="auto">
                <a:xfrm>
                  <a:off x="2059" y="5184"/>
                  <a:ext cx="396" cy="920"/>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003300"/>
                      </a:solidFill>
                      <a:latin typeface="Verdana" pitchFamily="34" charset="0"/>
                      <a:cs typeface="Times New Roman" pitchFamily="18" charset="0"/>
                    </a:rPr>
                    <a:t>2</a:t>
                  </a:r>
                  <a:endParaRPr lang="en-US" sz="1000" b="1">
                    <a:solidFill>
                      <a:srgbClr val="003300"/>
                    </a:solidFill>
                    <a:latin typeface="Times New Roman" pitchFamily="18" charset="0"/>
                    <a:cs typeface="Times New Roman" pitchFamily="18" charset="0"/>
                  </a:endParaRPr>
                </a:p>
                <a:p>
                  <a:pPr defTabSz="941388" eaLnBrk="0" hangingPunct="0"/>
                  <a:endParaRPr lang="en-US" sz="2500">
                    <a:latin typeface="Times New Roman" pitchFamily="18" charset="0"/>
                  </a:endParaRPr>
                </a:p>
              </p:txBody>
            </p:sp>
            <p:sp>
              <p:nvSpPr>
                <p:cNvPr id="3129" name="Rectangle 93"/>
                <p:cNvSpPr>
                  <a:spLocks noChangeArrowheads="1"/>
                </p:cNvSpPr>
                <p:nvPr/>
              </p:nvSpPr>
              <p:spPr bwMode="auto">
                <a:xfrm>
                  <a:off x="2016" y="5184"/>
                  <a:ext cx="482" cy="920"/>
                </a:xfrm>
                <a:prstGeom prst="rect">
                  <a:avLst/>
                </a:prstGeom>
                <a:noFill/>
                <a:ln w="7">
                  <a:noFill/>
                  <a:miter lim="800000"/>
                  <a:headEnd/>
                  <a:tailEnd/>
                </a:ln>
              </p:spPr>
              <p:txBody>
                <a:bodyPr/>
                <a:lstStyle/>
                <a:p>
                  <a:endParaRPr lang="en-US"/>
                </a:p>
              </p:txBody>
            </p:sp>
          </p:grpSp>
          <p:grpSp>
            <p:nvGrpSpPr>
              <p:cNvPr id="3113" name="Group 94"/>
              <p:cNvGrpSpPr>
                <a:grpSpLocks/>
              </p:cNvGrpSpPr>
              <p:nvPr/>
            </p:nvGrpSpPr>
            <p:grpSpPr bwMode="auto">
              <a:xfrm>
                <a:off x="2498" y="5184"/>
                <a:ext cx="1454" cy="920"/>
                <a:chOff x="2498" y="5184"/>
                <a:chExt cx="1454" cy="920"/>
              </a:xfrm>
            </p:grpSpPr>
            <p:sp>
              <p:nvSpPr>
                <p:cNvPr id="3126" name="Rectangle 95"/>
                <p:cNvSpPr>
                  <a:spLocks noChangeArrowheads="1"/>
                </p:cNvSpPr>
                <p:nvPr/>
              </p:nvSpPr>
              <p:spPr bwMode="auto">
                <a:xfrm>
                  <a:off x="2541" y="5184"/>
                  <a:ext cx="1368" cy="920"/>
                </a:xfrm>
                <a:prstGeom prst="rect">
                  <a:avLst/>
                </a:prstGeom>
                <a:noFill/>
                <a:ln w="9525">
                  <a:noFill/>
                  <a:miter lim="800000"/>
                  <a:headEnd/>
                  <a:tailEnd/>
                </a:ln>
              </p:spPr>
              <p:txBody>
                <a:bodyPr lIns="93983" tIns="46991" rIns="93983" bIns="46991"/>
                <a:lstStyle/>
                <a:p>
                  <a:pPr defTabSz="941388"/>
                  <a:r>
                    <a:rPr lang="en-US" sz="15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003300"/>
                      </a:solidFill>
                      <a:latin typeface="Verdana" pitchFamily="34" charset="0"/>
                      <a:cs typeface="Times New Roman" pitchFamily="18" charset="0"/>
                    </a:rPr>
                    <a:t>High yielding, improved quality</a:t>
                  </a:r>
                  <a:endParaRPr lang="en-US" sz="1700" b="1">
                    <a:solidFill>
                      <a:srgbClr val="003300"/>
                    </a:solidFill>
                    <a:latin typeface="Times New Roman" pitchFamily="18" charset="0"/>
                    <a:cs typeface="Times New Roman" pitchFamily="18" charset="0"/>
                  </a:endParaRPr>
                </a:p>
                <a:p>
                  <a:pPr defTabSz="941388" eaLnBrk="0" hangingPunct="0"/>
                  <a:r>
                    <a:rPr lang="en-US" sz="15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000">
                      <a:latin typeface="Times New Roman" pitchFamily="18" charset="0"/>
                      <a:cs typeface="Times New Roman" pitchFamily="18" charset="0"/>
                    </a:rPr>
                    <a:t> </a:t>
                  </a:r>
                </a:p>
                <a:p>
                  <a:pPr defTabSz="941388" eaLnBrk="0" hangingPunct="0"/>
                  <a:endParaRPr lang="en-US" sz="2500">
                    <a:latin typeface="Times New Roman" pitchFamily="18" charset="0"/>
                  </a:endParaRPr>
                </a:p>
              </p:txBody>
            </p:sp>
            <p:sp>
              <p:nvSpPr>
                <p:cNvPr id="3127" name="Rectangle 96"/>
                <p:cNvSpPr>
                  <a:spLocks noChangeArrowheads="1"/>
                </p:cNvSpPr>
                <p:nvPr/>
              </p:nvSpPr>
              <p:spPr bwMode="auto">
                <a:xfrm>
                  <a:off x="2498" y="5184"/>
                  <a:ext cx="1454" cy="920"/>
                </a:xfrm>
                <a:prstGeom prst="rect">
                  <a:avLst/>
                </a:prstGeom>
                <a:noFill/>
                <a:ln w="7">
                  <a:noFill/>
                  <a:miter lim="800000"/>
                  <a:headEnd/>
                  <a:tailEnd/>
                </a:ln>
              </p:spPr>
              <p:txBody>
                <a:bodyPr/>
                <a:lstStyle/>
                <a:p>
                  <a:endParaRPr lang="en-US"/>
                </a:p>
              </p:txBody>
            </p:sp>
          </p:grpSp>
          <p:grpSp>
            <p:nvGrpSpPr>
              <p:cNvPr id="3114" name="Group 97"/>
              <p:cNvGrpSpPr>
                <a:grpSpLocks/>
              </p:cNvGrpSpPr>
              <p:nvPr/>
            </p:nvGrpSpPr>
            <p:grpSpPr bwMode="auto">
              <a:xfrm>
                <a:off x="0" y="6104"/>
                <a:ext cx="972" cy="846"/>
                <a:chOff x="0" y="6104"/>
                <a:chExt cx="972" cy="846"/>
              </a:xfrm>
            </p:grpSpPr>
            <p:sp>
              <p:nvSpPr>
                <p:cNvPr id="3124" name="Rectangle 98"/>
                <p:cNvSpPr>
                  <a:spLocks noChangeArrowheads="1"/>
                </p:cNvSpPr>
                <p:nvPr/>
              </p:nvSpPr>
              <p:spPr bwMode="auto">
                <a:xfrm>
                  <a:off x="43" y="6104"/>
                  <a:ext cx="886" cy="380"/>
                </a:xfrm>
                <a:prstGeom prst="rect">
                  <a:avLst/>
                </a:prstGeom>
                <a:noFill/>
                <a:ln w="9525">
                  <a:noFill/>
                  <a:miter lim="800000"/>
                  <a:headEnd/>
                  <a:tailEnd/>
                </a:ln>
              </p:spPr>
              <p:txBody>
                <a:bodyPr>
                  <a:spAutoFit/>
                </a:bodyPr>
                <a:lstStyle/>
                <a:p>
                  <a:endParaRPr lang="en-US"/>
                </a:p>
              </p:txBody>
            </p:sp>
            <p:sp>
              <p:nvSpPr>
                <p:cNvPr id="3125" name="Rectangle 99"/>
                <p:cNvSpPr>
                  <a:spLocks noChangeArrowheads="1"/>
                </p:cNvSpPr>
                <p:nvPr/>
              </p:nvSpPr>
              <p:spPr bwMode="auto">
                <a:xfrm>
                  <a:off x="0" y="6104"/>
                  <a:ext cx="972" cy="846"/>
                </a:xfrm>
                <a:prstGeom prst="rect">
                  <a:avLst/>
                </a:prstGeom>
                <a:noFill/>
                <a:ln w="7">
                  <a:noFill/>
                  <a:miter lim="800000"/>
                  <a:headEnd/>
                  <a:tailEnd/>
                </a:ln>
              </p:spPr>
              <p:txBody>
                <a:bodyPr/>
                <a:lstStyle/>
                <a:p>
                  <a:endParaRPr lang="en-US"/>
                </a:p>
              </p:txBody>
            </p:sp>
          </p:grpSp>
          <p:grpSp>
            <p:nvGrpSpPr>
              <p:cNvPr id="3115" name="Group 100"/>
              <p:cNvGrpSpPr>
                <a:grpSpLocks/>
              </p:cNvGrpSpPr>
              <p:nvPr/>
            </p:nvGrpSpPr>
            <p:grpSpPr bwMode="auto">
              <a:xfrm>
                <a:off x="972" y="6104"/>
                <a:ext cx="1044" cy="846"/>
                <a:chOff x="972" y="6104"/>
                <a:chExt cx="1044" cy="846"/>
              </a:xfrm>
            </p:grpSpPr>
            <p:sp>
              <p:nvSpPr>
                <p:cNvPr id="3122" name="Rectangle 101"/>
                <p:cNvSpPr>
                  <a:spLocks noChangeArrowheads="1"/>
                </p:cNvSpPr>
                <p:nvPr/>
              </p:nvSpPr>
              <p:spPr bwMode="auto">
                <a:xfrm>
                  <a:off x="1015" y="6104"/>
                  <a:ext cx="958" cy="846"/>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000066"/>
                      </a:solidFill>
                      <a:latin typeface="Verdana" pitchFamily="34" charset="0"/>
                      <a:cs typeface="Times New Roman" pitchFamily="18" charset="0"/>
                    </a:rPr>
                    <a:t>JUTE</a:t>
                  </a:r>
                  <a:endParaRPr lang="en-US" sz="2500">
                    <a:latin typeface="Times New Roman" pitchFamily="18" charset="0"/>
                  </a:endParaRPr>
                </a:p>
              </p:txBody>
            </p:sp>
            <p:sp>
              <p:nvSpPr>
                <p:cNvPr id="3123" name="Rectangle 102"/>
                <p:cNvSpPr>
                  <a:spLocks noChangeArrowheads="1"/>
                </p:cNvSpPr>
                <p:nvPr/>
              </p:nvSpPr>
              <p:spPr bwMode="auto">
                <a:xfrm>
                  <a:off x="972" y="6104"/>
                  <a:ext cx="1044" cy="846"/>
                </a:xfrm>
                <a:prstGeom prst="rect">
                  <a:avLst/>
                </a:prstGeom>
                <a:noFill/>
                <a:ln w="7">
                  <a:noFill/>
                  <a:miter lim="800000"/>
                  <a:headEnd/>
                  <a:tailEnd/>
                </a:ln>
              </p:spPr>
              <p:txBody>
                <a:bodyPr/>
                <a:lstStyle/>
                <a:p>
                  <a:endParaRPr lang="en-US"/>
                </a:p>
              </p:txBody>
            </p:sp>
          </p:grpSp>
          <p:grpSp>
            <p:nvGrpSpPr>
              <p:cNvPr id="3116" name="Group 103"/>
              <p:cNvGrpSpPr>
                <a:grpSpLocks/>
              </p:cNvGrpSpPr>
              <p:nvPr/>
            </p:nvGrpSpPr>
            <p:grpSpPr bwMode="auto">
              <a:xfrm>
                <a:off x="2016" y="6104"/>
                <a:ext cx="482" cy="846"/>
                <a:chOff x="2016" y="6104"/>
                <a:chExt cx="482" cy="846"/>
              </a:xfrm>
            </p:grpSpPr>
            <p:sp>
              <p:nvSpPr>
                <p:cNvPr id="3120" name="Rectangle 104"/>
                <p:cNvSpPr>
                  <a:spLocks noChangeArrowheads="1"/>
                </p:cNvSpPr>
                <p:nvPr/>
              </p:nvSpPr>
              <p:spPr bwMode="auto">
                <a:xfrm>
                  <a:off x="2059" y="6104"/>
                  <a:ext cx="396" cy="846"/>
                </a:xfrm>
                <a:prstGeom prst="rect">
                  <a:avLst/>
                </a:prstGeom>
                <a:noFill/>
                <a:ln w="9525">
                  <a:noFill/>
                  <a:miter lim="800000"/>
                  <a:headEnd/>
                  <a:tailEnd/>
                </a:ln>
              </p:spPr>
              <p:txBody>
                <a:bodyPr lIns="93983" tIns="46991" rIns="93983" bIns="46991"/>
                <a:lstStyle/>
                <a:p>
                  <a:pPr defTabSz="941388"/>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000066"/>
                      </a:solidFill>
                      <a:latin typeface="Verdana" pitchFamily="34" charset="0"/>
                      <a:cs typeface="Times New Roman" pitchFamily="18" charset="0"/>
                    </a:rPr>
                    <a:t>1</a:t>
                  </a:r>
                  <a:endParaRPr lang="en-US" sz="1000" b="1">
                    <a:solidFill>
                      <a:srgbClr val="000066"/>
                    </a:solidFill>
                    <a:latin typeface="Times New Roman" pitchFamily="18" charset="0"/>
                    <a:cs typeface="Times New Roman" pitchFamily="18" charset="0"/>
                  </a:endParaRPr>
                </a:p>
                <a:p>
                  <a:pPr defTabSz="941388" eaLnBrk="0" hangingPunct="0"/>
                  <a:r>
                    <a:rPr lang="en-US" sz="17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000">
                      <a:latin typeface="Times New Roman" pitchFamily="18" charset="0"/>
                      <a:cs typeface="Times New Roman" pitchFamily="18" charset="0"/>
                    </a:rPr>
                    <a:t> </a:t>
                  </a:r>
                </a:p>
                <a:p>
                  <a:pPr defTabSz="941388" eaLnBrk="0" hangingPunct="0"/>
                  <a:endParaRPr lang="en-US" sz="2500">
                    <a:latin typeface="Times New Roman" pitchFamily="18" charset="0"/>
                  </a:endParaRPr>
                </a:p>
              </p:txBody>
            </p:sp>
            <p:sp>
              <p:nvSpPr>
                <p:cNvPr id="3121" name="Rectangle 105"/>
                <p:cNvSpPr>
                  <a:spLocks noChangeArrowheads="1"/>
                </p:cNvSpPr>
                <p:nvPr/>
              </p:nvSpPr>
              <p:spPr bwMode="auto">
                <a:xfrm>
                  <a:off x="2016" y="6104"/>
                  <a:ext cx="482" cy="846"/>
                </a:xfrm>
                <a:prstGeom prst="rect">
                  <a:avLst/>
                </a:prstGeom>
                <a:noFill/>
                <a:ln w="7">
                  <a:noFill/>
                  <a:miter lim="800000"/>
                  <a:headEnd/>
                  <a:tailEnd/>
                </a:ln>
              </p:spPr>
              <p:txBody>
                <a:bodyPr/>
                <a:lstStyle/>
                <a:p>
                  <a:endParaRPr lang="en-US"/>
                </a:p>
              </p:txBody>
            </p:sp>
          </p:grpSp>
          <p:grpSp>
            <p:nvGrpSpPr>
              <p:cNvPr id="3117" name="Group 106"/>
              <p:cNvGrpSpPr>
                <a:grpSpLocks/>
              </p:cNvGrpSpPr>
              <p:nvPr/>
            </p:nvGrpSpPr>
            <p:grpSpPr bwMode="auto">
              <a:xfrm>
                <a:off x="2498" y="6104"/>
                <a:ext cx="1454" cy="846"/>
                <a:chOff x="2498" y="6104"/>
                <a:chExt cx="1454" cy="846"/>
              </a:xfrm>
            </p:grpSpPr>
            <p:sp>
              <p:nvSpPr>
                <p:cNvPr id="3118" name="Rectangle 107"/>
                <p:cNvSpPr>
                  <a:spLocks noChangeArrowheads="1"/>
                </p:cNvSpPr>
                <p:nvPr/>
              </p:nvSpPr>
              <p:spPr bwMode="auto">
                <a:xfrm>
                  <a:off x="2541" y="6104"/>
                  <a:ext cx="1368" cy="846"/>
                </a:xfrm>
                <a:prstGeom prst="rect">
                  <a:avLst/>
                </a:prstGeom>
                <a:noFill/>
                <a:ln w="9525">
                  <a:noFill/>
                  <a:miter lim="800000"/>
                  <a:headEnd/>
                  <a:tailEnd/>
                </a:ln>
              </p:spPr>
              <p:txBody>
                <a:bodyPr lIns="93983" tIns="46991" rIns="93983" bIns="46991"/>
                <a:lstStyle/>
                <a:p>
                  <a:pPr defTabSz="941388"/>
                  <a:r>
                    <a:rPr lang="en-US" sz="1500">
                      <a:latin typeface="Verdana" pitchFamily="34" charset="0"/>
                      <a:cs typeface="Times New Roman" pitchFamily="18" charset="0"/>
                    </a:rPr>
                    <a:t> </a:t>
                  </a:r>
                  <a:endParaRPr lang="en-US" sz="1000">
                    <a:latin typeface="Times New Roman" pitchFamily="18" charset="0"/>
                    <a:cs typeface="Times New Roman" pitchFamily="18" charset="0"/>
                  </a:endParaRPr>
                </a:p>
                <a:p>
                  <a:pPr defTabSz="941388" eaLnBrk="0" hangingPunct="0"/>
                  <a:r>
                    <a:rPr lang="en-US" sz="1700" b="1">
                      <a:solidFill>
                        <a:srgbClr val="000066"/>
                      </a:solidFill>
                      <a:latin typeface="Verdana" pitchFamily="34" charset="0"/>
                      <a:cs typeface="Times New Roman" pitchFamily="18" charset="0"/>
                    </a:rPr>
                    <a:t>High yielding, fibre yielding</a:t>
                  </a:r>
                  <a:endParaRPr lang="en-US" sz="1700" b="1">
                    <a:latin typeface="Times New Roman" pitchFamily="18" charset="0"/>
                  </a:endParaRPr>
                </a:p>
              </p:txBody>
            </p:sp>
            <p:sp>
              <p:nvSpPr>
                <p:cNvPr id="3119" name="Rectangle 108"/>
                <p:cNvSpPr>
                  <a:spLocks noChangeArrowheads="1"/>
                </p:cNvSpPr>
                <p:nvPr/>
              </p:nvSpPr>
              <p:spPr bwMode="auto">
                <a:xfrm>
                  <a:off x="2498" y="6104"/>
                  <a:ext cx="1454" cy="846"/>
                </a:xfrm>
                <a:prstGeom prst="rect">
                  <a:avLst/>
                </a:prstGeom>
                <a:noFill/>
                <a:ln w="7">
                  <a:noFill/>
                  <a:miter lim="800000"/>
                  <a:headEnd/>
                  <a:tailEnd/>
                </a:ln>
              </p:spPr>
              <p:txBody>
                <a:bodyPr/>
                <a:lstStyle/>
                <a:p>
                  <a:endParaRPr lang="en-US"/>
                </a:p>
              </p:txBody>
            </p:sp>
          </p:grpSp>
        </p:grpSp>
        <p:sp>
          <p:nvSpPr>
            <p:cNvPr id="3085" name="Rectangle 109"/>
            <p:cNvSpPr>
              <a:spLocks noChangeArrowheads="1"/>
            </p:cNvSpPr>
            <p:nvPr/>
          </p:nvSpPr>
          <p:spPr bwMode="auto">
            <a:xfrm>
              <a:off x="-5" y="687"/>
              <a:ext cx="3962" cy="6268"/>
            </a:xfrm>
            <a:prstGeom prst="rect">
              <a:avLst/>
            </a:prstGeom>
            <a:noFill/>
            <a:ln w="15875">
              <a:noFill/>
              <a:miter lim="800000"/>
              <a:headEnd/>
              <a:tailEnd/>
            </a:ln>
          </p:spPr>
          <p:txBody>
            <a:bodyPr/>
            <a:lstStyle/>
            <a:p>
              <a:endParaRPr lang="en-US"/>
            </a:p>
          </p:txBody>
        </p:sp>
      </p:grpSp>
      <p:pic>
        <p:nvPicPr>
          <p:cNvPr id="110" name="Picture 3" descr="daelogo1.jpg"/>
          <p:cNvPicPr>
            <a:picLocks noChangeAspect="1"/>
          </p:cNvPicPr>
          <p:nvPr/>
        </p:nvPicPr>
        <p:blipFill>
          <a:blip r:embed="rId10"/>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1219200" y="76200"/>
            <a:ext cx="8229600" cy="706438"/>
          </a:xfrm>
        </p:spPr>
        <p:txBody>
          <a:bodyPr/>
          <a:lstStyle/>
          <a:p>
            <a:pPr eaLnBrk="1" hangingPunct="1">
              <a:defRPr/>
            </a:pPr>
            <a:r>
              <a:rPr lang="en-GB" sz="2800" b="1" dirty="0">
                <a:solidFill>
                  <a:srgbClr val="C00000"/>
                </a:solidFill>
              </a:rPr>
              <a:t>Radiation Processing of Food Products</a:t>
            </a:r>
            <a:endParaRPr lang="en-US" sz="2800" b="1" dirty="0">
              <a:solidFill>
                <a:srgbClr val="C00000"/>
              </a:solidFill>
            </a:endParaRPr>
          </a:p>
        </p:txBody>
      </p:sp>
      <p:pic>
        <p:nvPicPr>
          <p:cNvPr id="49155" name="Picture 3"/>
          <p:cNvPicPr>
            <a:picLocks noChangeAspect="1" noChangeArrowheads="1"/>
          </p:cNvPicPr>
          <p:nvPr/>
        </p:nvPicPr>
        <p:blipFill>
          <a:blip r:embed="rId3"/>
          <a:srcRect b="22185"/>
          <a:stretch>
            <a:fillRect/>
          </a:stretch>
        </p:blipFill>
        <p:spPr bwMode="auto">
          <a:xfrm>
            <a:off x="990600" y="1911350"/>
            <a:ext cx="2814638" cy="1865313"/>
          </a:xfrm>
          <a:prstGeom prst="rect">
            <a:avLst/>
          </a:prstGeom>
          <a:noFill/>
          <a:ln w="9525">
            <a:noFill/>
            <a:miter lim="800000"/>
            <a:headEnd/>
            <a:tailEnd/>
          </a:ln>
        </p:spPr>
      </p:pic>
      <p:pic>
        <p:nvPicPr>
          <p:cNvPr id="49156" name="Picture 4"/>
          <p:cNvPicPr>
            <a:picLocks noChangeAspect="1" noChangeArrowheads="1"/>
          </p:cNvPicPr>
          <p:nvPr/>
        </p:nvPicPr>
        <p:blipFill>
          <a:blip r:embed="rId4"/>
          <a:srcRect/>
          <a:stretch>
            <a:fillRect/>
          </a:stretch>
        </p:blipFill>
        <p:spPr bwMode="auto">
          <a:xfrm>
            <a:off x="1465262" y="3790950"/>
            <a:ext cx="3182938" cy="2024063"/>
          </a:xfrm>
          <a:prstGeom prst="rect">
            <a:avLst/>
          </a:prstGeom>
          <a:noFill/>
          <a:ln w="9525">
            <a:noFill/>
            <a:miter lim="800000"/>
            <a:headEnd/>
            <a:tailEnd/>
          </a:ln>
        </p:spPr>
      </p:pic>
      <p:grpSp>
        <p:nvGrpSpPr>
          <p:cNvPr id="49157" name="Group 9"/>
          <p:cNvGrpSpPr>
            <a:grpSpLocks/>
          </p:cNvGrpSpPr>
          <p:nvPr/>
        </p:nvGrpSpPr>
        <p:grpSpPr bwMode="auto">
          <a:xfrm>
            <a:off x="5411302" y="2163763"/>
            <a:ext cx="3411600" cy="3507973"/>
            <a:chOff x="3906" y="595"/>
            <a:chExt cx="1463" cy="1623"/>
          </a:xfrm>
        </p:grpSpPr>
        <p:pic>
          <p:nvPicPr>
            <p:cNvPr id="49163" name="Picture 5" descr="onion4"/>
            <p:cNvPicPr>
              <a:picLocks noChangeAspect="1" noChangeArrowheads="1"/>
            </p:cNvPicPr>
            <p:nvPr/>
          </p:nvPicPr>
          <p:blipFill>
            <a:blip r:embed="rId5"/>
            <a:srcRect t="36565"/>
            <a:stretch>
              <a:fillRect/>
            </a:stretch>
          </p:blipFill>
          <p:spPr bwMode="auto">
            <a:xfrm>
              <a:off x="3906" y="1603"/>
              <a:ext cx="719" cy="600"/>
            </a:xfrm>
            <a:prstGeom prst="rect">
              <a:avLst/>
            </a:prstGeom>
            <a:noFill/>
            <a:ln w="9525">
              <a:noFill/>
              <a:miter lim="800000"/>
              <a:headEnd/>
              <a:tailEnd/>
            </a:ln>
          </p:spPr>
        </p:pic>
        <p:pic>
          <p:nvPicPr>
            <p:cNvPr id="49164" name="Picture 6" descr="potato4"/>
            <p:cNvPicPr>
              <a:picLocks noChangeAspect="1" noChangeArrowheads="1"/>
            </p:cNvPicPr>
            <p:nvPr/>
          </p:nvPicPr>
          <p:blipFill>
            <a:blip r:embed="rId6"/>
            <a:srcRect l="250" t="17581" r="31000"/>
            <a:stretch>
              <a:fillRect/>
            </a:stretch>
          </p:blipFill>
          <p:spPr bwMode="auto">
            <a:xfrm>
              <a:off x="4690" y="1609"/>
              <a:ext cx="679" cy="609"/>
            </a:xfrm>
            <a:prstGeom prst="rect">
              <a:avLst/>
            </a:prstGeom>
            <a:noFill/>
            <a:ln w="9525">
              <a:noFill/>
              <a:miter lim="800000"/>
              <a:headEnd/>
              <a:tailEnd/>
            </a:ln>
          </p:spPr>
        </p:pic>
        <p:pic>
          <p:nvPicPr>
            <p:cNvPr id="49165" name="Picture 7" descr="Picture usda 006"/>
            <p:cNvPicPr>
              <a:picLocks noChangeAspect="1" noChangeArrowheads="1"/>
            </p:cNvPicPr>
            <p:nvPr/>
          </p:nvPicPr>
          <p:blipFill>
            <a:blip r:embed="rId7"/>
            <a:srcRect b="19496"/>
            <a:stretch>
              <a:fillRect/>
            </a:stretch>
          </p:blipFill>
          <p:spPr bwMode="auto">
            <a:xfrm>
              <a:off x="3927" y="595"/>
              <a:ext cx="1416" cy="1011"/>
            </a:xfrm>
            <a:prstGeom prst="rect">
              <a:avLst/>
            </a:prstGeom>
            <a:noFill/>
            <a:ln w="9525">
              <a:noFill/>
              <a:miter lim="800000"/>
              <a:headEnd/>
              <a:tailEnd/>
            </a:ln>
          </p:spPr>
        </p:pic>
      </p:grpSp>
      <p:sp>
        <p:nvSpPr>
          <p:cNvPr id="49158" name="Rectangle 8"/>
          <p:cNvSpPr>
            <a:spLocks noChangeArrowheads="1"/>
          </p:cNvSpPr>
          <p:nvPr/>
        </p:nvSpPr>
        <p:spPr bwMode="auto">
          <a:xfrm>
            <a:off x="990600" y="685800"/>
            <a:ext cx="8153400" cy="867930"/>
          </a:xfrm>
          <a:prstGeom prst="rect">
            <a:avLst/>
          </a:prstGeom>
          <a:noFill/>
          <a:ln w="9525">
            <a:noFill/>
            <a:miter lim="800000"/>
            <a:headEnd/>
            <a:tailEnd/>
          </a:ln>
        </p:spPr>
        <p:txBody>
          <a:bodyPr wrap="square">
            <a:spAutoFit/>
          </a:bodyPr>
          <a:lstStyle/>
          <a:p>
            <a:pPr algn="ctr">
              <a:lnSpc>
                <a:spcPct val="90000"/>
              </a:lnSpc>
            </a:pPr>
            <a:r>
              <a:rPr lang="en-GB" sz="2000" b="1" dirty="0">
                <a:solidFill>
                  <a:srgbClr val="000099"/>
                </a:solidFill>
              </a:rPr>
              <a:t>Approved </a:t>
            </a:r>
            <a:r>
              <a:rPr lang="en-GB" sz="2000" b="1" dirty="0" smtClean="0">
                <a:solidFill>
                  <a:srgbClr val="000099"/>
                </a:solidFill>
              </a:rPr>
              <a:t>Items: </a:t>
            </a:r>
            <a:r>
              <a:rPr lang="en-GB" b="1" dirty="0" smtClean="0">
                <a:solidFill>
                  <a:srgbClr val="000099"/>
                </a:solidFill>
              </a:rPr>
              <a:t>Onion</a:t>
            </a:r>
            <a:r>
              <a:rPr lang="en-GB" b="1" dirty="0">
                <a:solidFill>
                  <a:srgbClr val="000099"/>
                </a:solidFill>
              </a:rPr>
              <a:t>, Potato, Ginger, Garlic, Shallots (small onion), Mango, Rice, Semolina (</a:t>
            </a:r>
            <a:r>
              <a:rPr lang="en-GB" b="1" dirty="0" err="1">
                <a:solidFill>
                  <a:srgbClr val="000099"/>
                </a:solidFill>
              </a:rPr>
              <a:t>Sooji</a:t>
            </a:r>
            <a:r>
              <a:rPr lang="en-GB" b="1" dirty="0">
                <a:solidFill>
                  <a:srgbClr val="000099"/>
                </a:solidFill>
              </a:rPr>
              <a:t> </a:t>
            </a:r>
            <a:r>
              <a:rPr lang="en-GB" b="1" dirty="0" err="1">
                <a:solidFill>
                  <a:srgbClr val="000099"/>
                </a:solidFill>
              </a:rPr>
              <a:t>rawa</a:t>
            </a:r>
            <a:r>
              <a:rPr lang="en-GB" b="1" dirty="0">
                <a:solidFill>
                  <a:srgbClr val="000099"/>
                </a:solidFill>
              </a:rPr>
              <a:t>), Wheat Atta &amp; Maida, Raisins, Figs, Dried Dates, Meat and Meat products including Chicken and Spices  </a:t>
            </a:r>
          </a:p>
        </p:txBody>
      </p:sp>
      <p:sp>
        <p:nvSpPr>
          <p:cNvPr id="49159" name="Rectangle 9"/>
          <p:cNvSpPr>
            <a:spLocks noChangeArrowheads="1"/>
          </p:cNvSpPr>
          <p:nvPr/>
        </p:nvSpPr>
        <p:spPr bwMode="auto">
          <a:xfrm>
            <a:off x="1028700" y="5815013"/>
            <a:ext cx="8191500" cy="708025"/>
          </a:xfrm>
          <a:prstGeom prst="rect">
            <a:avLst/>
          </a:prstGeom>
          <a:noFill/>
          <a:ln w="9525">
            <a:noFill/>
            <a:miter lim="800000"/>
            <a:headEnd/>
            <a:tailEnd/>
          </a:ln>
        </p:spPr>
        <p:txBody>
          <a:bodyPr>
            <a:spAutoFit/>
          </a:bodyPr>
          <a:lstStyle/>
          <a:p>
            <a:r>
              <a:rPr lang="en-US" sz="2000" b="1" dirty="0">
                <a:solidFill>
                  <a:srgbClr val="FF0000"/>
                </a:solidFill>
              </a:rPr>
              <a:t>BRIT-BARC</a:t>
            </a:r>
            <a:r>
              <a:rPr lang="en-US" sz="2000" b="1" dirty="0">
                <a:solidFill>
                  <a:srgbClr val="000000"/>
                </a:solidFill>
              </a:rPr>
              <a:t>: RPP, </a:t>
            </a:r>
            <a:r>
              <a:rPr lang="en-US" sz="2000" b="1" dirty="0" err="1">
                <a:solidFill>
                  <a:srgbClr val="000000"/>
                </a:solidFill>
              </a:rPr>
              <a:t>Vashi</a:t>
            </a:r>
            <a:r>
              <a:rPr lang="en-US" sz="2000" b="1" dirty="0">
                <a:solidFill>
                  <a:srgbClr val="0070C0"/>
                </a:solidFill>
              </a:rPr>
              <a:t>; </a:t>
            </a:r>
            <a:r>
              <a:rPr lang="en-US" sz="2000" b="1" dirty="0" err="1">
                <a:solidFill>
                  <a:srgbClr val="6600FF"/>
                </a:solidFill>
              </a:rPr>
              <a:t>Krushak</a:t>
            </a:r>
            <a:r>
              <a:rPr lang="en-US" sz="2000" b="1" dirty="0">
                <a:solidFill>
                  <a:srgbClr val="6600FF"/>
                </a:solidFill>
              </a:rPr>
              <a:t>, </a:t>
            </a:r>
            <a:r>
              <a:rPr lang="en-US" sz="2000" b="1" dirty="0" err="1">
                <a:solidFill>
                  <a:srgbClr val="6600FF"/>
                </a:solidFill>
              </a:rPr>
              <a:t>Lasalgaon</a:t>
            </a:r>
            <a:r>
              <a:rPr lang="en-US" sz="2000" b="1" dirty="0">
                <a:solidFill>
                  <a:srgbClr val="6600FF"/>
                </a:solidFill>
              </a:rPr>
              <a:t> (10 ton/h capacity)</a:t>
            </a:r>
          </a:p>
          <a:p>
            <a:endParaRPr lang="en-IN" sz="2000" b="1" dirty="0">
              <a:solidFill>
                <a:srgbClr val="0070C0"/>
              </a:solidFill>
            </a:endParaRPr>
          </a:p>
        </p:txBody>
      </p:sp>
      <p:sp>
        <p:nvSpPr>
          <p:cNvPr id="49160" name="Rectangle 10"/>
          <p:cNvSpPr>
            <a:spLocks noChangeArrowheads="1"/>
          </p:cNvSpPr>
          <p:nvPr/>
        </p:nvSpPr>
        <p:spPr bwMode="auto">
          <a:xfrm>
            <a:off x="984250" y="6237288"/>
            <a:ext cx="8388350" cy="400050"/>
          </a:xfrm>
          <a:prstGeom prst="rect">
            <a:avLst/>
          </a:prstGeom>
          <a:noFill/>
          <a:ln w="9525">
            <a:noFill/>
            <a:miter lim="800000"/>
            <a:headEnd/>
            <a:tailEnd/>
          </a:ln>
        </p:spPr>
        <p:txBody>
          <a:bodyPr>
            <a:spAutoFit/>
          </a:bodyPr>
          <a:lstStyle/>
          <a:p>
            <a:r>
              <a:rPr lang="en-GB" sz="2000" b="1"/>
              <a:t>MoUs with several entrepreneurs to set up plants in private sector.</a:t>
            </a:r>
            <a:endParaRPr lang="en-IN" sz="2000" b="1"/>
          </a:p>
        </p:txBody>
      </p:sp>
      <p:pic>
        <p:nvPicPr>
          <p:cNvPr id="49162" name="Picture 4" descr="Picture usda 011R"/>
          <p:cNvPicPr>
            <a:picLocks noChangeAspect="1" noChangeArrowheads="1"/>
          </p:cNvPicPr>
          <p:nvPr/>
        </p:nvPicPr>
        <p:blipFill>
          <a:blip r:embed="rId8"/>
          <a:srcRect/>
          <a:stretch>
            <a:fillRect/>
          </a:stretch>
        </p:blipFill>
        <p:spPr bwMode="auto">
          <a:xfrm>
            <a:off x="3792744" y="2438400"/>
            <a:ext cx="1490456" cy="1338263"/>
          </a:xfrm>
          <a:prstGeom prst="rect">
            <a:avLst/>
          </a:prstGeom>
          <a:noFill/>
          <a:ln w="9525">
            <a:noFill/>
            <a:miter lim="800000"/>
            <a:headEnd/>
            <a:tailEnd/>
          </a:ln>
        </p:spPr>
      </p:pic>
      <p:pic>
        <p:nvPicPr>
          <p:cNvPr id="14" name="Picture 3" descr="daelogo1.jpg"/>
          <p:cNvPicPr>
            <a:picLocks noChangeAspect="1"/>
          </p:cNvPicPr>
          <p:nvPr/>
        </p:nvPicPr>
        <p:blipFill>
          <a:blip r:embed="rId9"/>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a:xfrm>
            <a:off x="6553200" y="6356350"/>
            <a:ext cx="2133600" cy="365125"/>
          </a:xfrm>
        </p:spPr>
        <p:txBody>
          <a:bodyPr/>
          <a:lstStyle/>
          <a:p>
            <a:pPr>
              <a:defRPr/>
            </a:pPr>
            <a:fld id="{61736564-D983-49C8-98DA-E8D034C0ABD1}" type="slidenum">
              <a:rPr lang="en-IN" smtClean="0">
                <a:solidFill>
                  <a:prstClr val="black">
                    <a:tint val="75000"/>
                  </a:prstClr>
                </a:solidFill>
              </a:rPr>
              <a:pPr>
                <a:defRPr/>
              </a:pPr>
              <a:t>36</a:t>
            </a:fld>
            <a:endParaRPr lang="en-IN" dirty="0">
              <a:solidFill>
                <a:prstClr val="black">
                  <a:tint val="75000"/>
                </a:prstClr>
              </a:solidFill>
            </a:endParaRPr>
          </a:p>
        </p:txBody>
      </p:sp>
      <p:grpSp>
        <p:nvGrpSpPr>
          <p:cNvPr id="4" name="Group 5"/>
          <p:cNvGrpSpPr/>
          <p:nvPr/>
        </p:nvGrpSpPr>
        <p:grpSpPr>
          <a:xfrm>
            <a:off x="2650307" y="641460"/>
            <a:ext cx="1560905" cy="1040603"/>
            <a:chOff x="2649862" y="4378063"/>
            <a:chExt cx="2081207" cy="1040603"/>
          </a:xfrm>
          <a:solidFill>
            <a:schemeClr val="bg1"/>
          </a:solidFill>
        </p:grpSpPr>
        <p:sp>
          <p:nvSpPr>
            <p:cNvPr id="7" name="Rounded Rectangle 6"/>
            <p:cNvSpPr/>
            <p:nvPr/>
          </p:nvSpPr>
          <p:spPr>
            <a:xfrm>
              <a:off x="2649862" y="4378063"/>
              <a:ext cx="2081207" cy="1040603"/>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8" name="Rounded Rectangle 4"/>
            <p:cNvSpPr/>
            <p:nvPr/>
          </p:nvSpPr>
          <p:spPr>
            <a:xfrm>
              <a:off x="2700660" y="4428861"/>
              <a:ext cx="1979611" cy="939007"/>
            </a:xfrm>
            <a:prstGeom prst="rect">
              <a:avLst/>
            </a:prstGeom>
            <a:grpFill/>
          </p:spPr>
          <p:style>
            <a:lnRef idx="0">
              <a:scrgbClr r="0" g="0" b="0"/>
            </a:lnRef>
            <a:fillRef idx="0">
              <a:scrgbClr r="0" g="0" b="0"/>
            </a:fillRef>
            <a:effectRef idx="0">
              <a:scrgbClr r="0" g="0" b="0"/>
            </a:effectRef>
            <a:fontRef idx="minor">
              <a:schemeClr val="lt1"/>
            </a:fontRef>
          </p:style>
          <p:txBody>
            <a:bodyPr lIns="163830" tIns="163830" rIns="163830" bIns="163830" spcCol="1270" anchor="ctr"/>
            <a:lstStyle/>
            <a:p>
              <a:pPr algn="ctr" defTabSz="1911350" fontAlgn="auto">
                <a:lnSpc>
                  <a:spcPct val="90000"/>
                </a:lnSpc>
                <a:spcAft>
                  <a:spcPct val="35000"/>
                </a:spcAft>
                <a:defRPr/>
              </a:pPr>
              <a:endParaRPr lang="en-IN" sz="4300" dirty="0">
                <a:solidFill>
                  <a:prstClr val="white"/>
                </a:solidFill>
              </a:endParaRPr>
            </a:p>
          </p:txBody>
        </p:sp>
      </p:grpSp>
      <p:grpSp>
        <p:nvGrpSpPr>
          <p:cNvPr id="5" name="Group 11"/>
          <p:cNvGrpSpPr/>
          <p:nvPr/>
        </p:nvGrpSpPr>
        <p:grpSpPr>
          <a:xfrm>
            <a:off x="7107590" y="660885"/>
            <a:ext cx="1560905" cy="1040603"/>
            <a:chOff x="2649862" y="4378063"/>
            <a:chExt cx="2081207" cy="1040603"/>
          </a:xfrm>
          <a:solidFill>
            <a:schemeClr val="bg1"/>
          </a:solidFill>
        </p:grpSpPr>
        <p:sp>
          <p:nvSpPr>
            <p:cNvPr id="13" name="Rounded Rectangle 12"/>
            <p:cNvSpPr/>
            <p:nvPr/>
          </p:nvSpPr>
          <p:spPr>
            <a:xfrm>
              <a:off x="2649862" y="4378063"/>
              <a:ext cx="2081207" cy="1040603"/>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4" name="Rounded Rectangle 4"/>
            <p:cNvSpPr/>
            <p:nvPr/>
          </p:nvSpPr>
          <p:spPr>
            <a:xfrm>
              <a:off x="2700660" y="4428861"/>
              <a:ext cx="1979611" cy="939007"/>
            </a:xfrm>
            <a:prstGeom prst="rect">
              <a:avLst/>
            </a:prstGeom>
            <a:grpFill/>
          </p:spPr>
          <p:style>
            <a:lnRef idx="0">
              <a:scrgbClr r="0" g="0" b="0"/>
            </a:lnRef>
            <a:fillRef idx="0">
              <a:scrgbClr r="0" g="0" b="0"/>
            </a:fillRef>
            <a:effectRef idx="0">
              <a:scrgbClr r="0" g="0" b="0"/>
            </a:effectRef>
            <a:fontRef idx="minor">
              <a:schemeClr val="lt1"/>
            </a:fontRef>
          </p:style>
          <p:txBody>
            <a:bodyPr lIns="163830" tIns="163830" rIns="163830" bIns="163830" spcCol="1270" anchor="ctr"/>
            <a:lstStyle/>
            <a:p>
              <a:pPr algn="ctr" defTabSz="1911350" fontAlgn="auto">
                <a:lnSpc>
                  <a:spcPct val="90000"/>
                </a:lnSpc>
                <a:spcAft>
                  <a:spcPct val="35000"/>
                </a:spcAft>
                <a:defRPr/>
              </a:pPr>
              <a:endParaRPr lang="en-IN" sz="4300" dirty="0">
                <a:solidFill>
                  <a:prstClr val="white"/>
                </a:solidFill>
              </a:endParaRPr>
            </a:p>
          </p:txBody>
        </p:sp>
      </p:grpSp>
      <p:grpSp>
        <p:nvGrpSpPr>
          <p:cNvPr id="6" name="Group 23"/>
          <p:cNvGrpSpPr/>
          <p:nvPr/>
        </p:nvGrpSpPr>
        <p:grpSpPr>
          <a:xfrm>
            <a:off x="6949747" y="5347104"/>
            <a:ext cx="1560905" cy="1040603"/>
            <a:chOff x="2649862" y="4378063"/>
            <a:chExt cx="2081207" cy="1040603"/>
          </a:xfrm>
          <a:solidFill>
            <a:schemeClr val="bg1"/>
          </a:solidFill>
        </p:grpSpPr>
        <p:sp>
          <p:nvSpPr>
            <p:cNvPr id="25" name="Rounded Rectangle 24"/>
            <p:cNvSpPr/>
            <p:nvPr/>
          </p:nvSpPr>
          <p:spPr>
            <a:xfrm>
              <a:off x="2649862" y="4378063"/>
              <a:ext cx="2081207" cy="1040603"/>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26" name="Rounded Rectangle 4"/>
            <p:cNvSpPr/>
            <p:nvPr/>
          </p:nvSpPr>
          <p:spPr>
            <a:xfrm>
              <a:off x="2700660" y="4428861"/>
              <a:ext cx="1979611" cy="939007"/>
            </a:xfrm>
            <a:prstGeom prst="rect">
              <a:avLst/>
            </a:prstGeom>
            <a:grpFill/>
          </p:spPr>
          <p:style>
            <a:lnRef idx="0">
              <a:scrgbClr r="0" g="0" b="0"/>
            </a:lnRef>
            <a:fillRef idx="0">
              <a:scrgbClr r="0" g="0" b="0"/>
            </a:fillRef>
            <a:effectRef idx="0">
              <a:scrgbClr r="0" g="0" b="0"/>
            </a:effectRef>
            <a:fontRef idx="minor">
              <a:schemeClr val="lt1"/>
            </a:fontRef>
          </p:style>
          <p:txBody>
            <a:bodyPr lIns="163830" tIns="163830" rIns="163830" bIns="163830" spcCol="1270" anchor="ctr"/>
            <a:lstStyle/>
            <a:p>
              <a:pPr algn="ctr" defTabSz="1911350" fontAlgn="auto">
                <a:lnSpc>
                  <a:spcPct val="90000"/>
                </a:lnSpc>
                <a:spcAft>
                  <a:spcPct val="35000"/>
                </a:spcAft>
                <a:defRPr/>
              </a:pPr>
              <a:endParaRPr lang="en-IN" sz="4300" dirty="0">
                <a:solidFill>
                  <a:prstClr val="white"/>
                </a:solidFill>
              </a:endParaRPr>
            </a:p>
          </p:txBody>
        </p:sp>
      </p:grpSp>
      <p:grpSp>
        <p:nvGrpSpPr>
          <p:cNvPr id="11" name="Group 32"/>
          <p:cNvGrpSpPr/>
          <p:nvPr/>
        </p:nvGrpSpPr>
        <p:grpSpPr>
          <a:xfrm>
            <a:off x="6858306" y="2186558"/>
            <a:ext cx="1560905" cy="1040603"/>
            <a:chOff x="2649862" y="4378063"/>
            <a:chExt cx="2081207" cy="1040603"/>
          </a:xfrm>
          <a:solidFill>
            <a:schemeClr val="bg1"/>
          </a:solidFill>
        </p:grpSpPr>
        <p:sp>
          <p:nvSpPr>
            <p:cNvPr id="34" name="Rounded Rectangle 33"/>
            <p:cNvSpPr/>
            <p:nvPr/>
          </p:nvSpPr>
          <p:spPr>
            <a:xfrm>
              <a:off x="2649862" y="4378063"/>
              <a:ext cx="2081207" cy="1040603"/>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5" name="Rounded Rectangle 4"/>
            <p:cNvSpPr/>
            <p:nvPr/>
          </p:nvSpPr>
          <p:spPr>
            <a:xfrm>
              <a:off x="2700660" y="4428861"/>
              <a:ext cx="1979611" cy="939007"/>
            </a:xfrm>
            <a:prstGeom prst="rect">
              <a:avLst/>
            </a:prstGeom>
            <a:grpFill/>
          </p:spPr>
          <p:style>
            <a:lnRef idx="0">
              <a:scrgbClr r="0" g="0" b="0"/>
            </a:lnRef>
            <a:fillRef idx="0">
              <a:scrgbClr r="0" g="0" b="0"/>
            </a:fillRef>
            <a:effectRef idx="0">
              <a:scrgbClr r="0" g="0" b="0"/>
            </a:effectRef>
            <a:fontRef idx="minor">
              <a:schemeClr val="lt1"/>
            </a:fontRef>
          </p:style>
          <p:txBody>
            <a:bodyPr lIns="163830" tIns="163830" rIns="163830" bIns="163830" spcCol="1270" anchor="ctr"/>
            <a:lstStyle/>
            <a:p>
              <a:pPr algn="ctr" defTabSz="1911350" fontAlgn="auto">
                <a:lnSpc>
                  <a:spcPct val="90000"/>
                </a:lnSpc>
                <a:spcAft>
                  <a:spcPct val="35000"/>
                </a:spcAft>
                <a:defRPr/>
              </a:pPr>
              <a:endParaRPr lang="en-IN" sz="4300" dirty="0">
                <a:solidFill>
                  <a:prstClr val="white"/>
                </a:solidFill>
              </a:endParaRPr>
            </a:p>
          </p:txBody>
        </p:sp>
      </p:grpSp>
      <p:grpSp>
        <p:nvGrpSpPr>
          <p:cNvPr id="12" name="Group 35"/>
          <p:cNvGrpSpPr/>
          <p:nvPr/>
        </p:nvGrpSpPr>
        <p:grpSpPr>
          <a:xfrm>
            <a:off x="6984161" y="3682537"/>
            <a:ext cx="1560905" cy="1040603"/>
            <a:chOff x="2649862" y="4378063"/>
            <a:chExt cx="2081207" cy="1040603"/>
          </a:xfrm>
          <a:solidFill>
            <a:schemeClr val="bg1"/>
          </a:solidFill>
        </p:grpSpPr>
        <p:sp>
          <p:nvSpPr>
            <p:cNvPr id="37" name="Rounded Rectangle 36"/>
            <p:cNvSpPr/>
            <p:nvPr/>
          </p:nvSpPr>
          <p:spPr>
            <a:xfrm>
              <a:off x="2649862" y="4378063"/>
              <a:ext cx="2081207" cy="1040603"/>
            </a:xfrm>
            <a:prstGeom prst="roundRect">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38" name="Rounded Rectangle 4"/>
            <p:cNvSpPr/>
            <p:nvPr/>
          </p:nvSpPr>
          <p:spPr>
            <a:xfrm>
              <a:off x="2700660" y="4428861"/>
              <a:ext cx="1979611" cy="939007"/>
            </a:xfrm>
            <a:prstGeom prst="rect">
              <a:avLst/>
            </a:prstGeom>
            <a:grpFill/>
          </p:spPr>
          <p:style>
            <a:lnRef idx="0">
              <a:scrgbClr r="0" g="0" b="0"/>
            </a:lnRef>
            <a:fillRef idx="0">
              <a:scrgbClr r="0" g="0" b="0"/>
            </a:fillRef>
            <a:effectRef idx="0">
              <a:scrgbClr r="0" g="0" b="0"/>
            </a:effectRef>
            <a:fontRef idx="minor">
              <a:schemeClr val="lt1"/>
            </a:fontRef>
          </p:style>
          <p:txBody>
            <a:bodyPr lIns="163830" tIns="163830" rIns="163830" bIns="163830" spcCol="1270" anchor="ctr"/>
            <a:lstStyle/>
            <a:p>
              <a:pPr algn="ctr" defTabSz="1911350" fontAlgn="auto">
                <a:lnSpc>
                  <a:spcPct val="90000"/>
                </a:lnSpc>
                <a:spcAft>
                  <a:spcPct val="35000"/>
                </a:spcAft>
                <a:defRPr/>
              </a:pPr>
              <a:endParaRPr lang="en-IN" sz="4300" dirty="0">
                <a:solidFill>
                  <a:prstClr val="white"/>
                </a:solidFill>
              </a:endParaRPr>
            </a:p>
          </p:txBody>
        </p:sp>
      </p:grpSp>
      <p:sp>
        <p:nvSpPr>
          <p:cNvPr id="39" name="Rectangle 38"/>
          <p:cNvSpPr/>
          <p:nvPr/>
        </p:nvSpPr>
        <p:spPr>
          <a:xfrm>
            <a:off x="896938" y="1555750"/>
            <a:ext cx="2303462" cy="646113"/>
          </a:xfrm>
          <a:prstGeom prst="rect">
            <a:avLst/>
          </a:prstGeom>
        </p:spPr>
        <p:txBody>
          <a:bodyPr>
            <a:spAutoFit/>
          </a:bodyPr>
          <a:lstStyle/>
          <a:p>
            <a:pPr algn="ctr" fontAlgn="auto">
              <a:spcBef>
                <a:spcPts val="0"/>
              </a:spcBef>
              <a:spcAft>
                <a:spcPts val="0"/>
              </a:spcAft>
              <a:defRPr/>
            </a:pPr>
            <a:r>
              <a:rPr lang="en-US" b="1" dirty="0">
                <a:latin typeface="Calibri"/>
                <a:cs typeface="+mn-cs"/>
              </a:rPr>
              <a:t>Organic Green Foods Kolkata</a:t>
            </a:r>
            <a:endParaRPr lang="en-IN" b="1" dirty="0">
              <a:latin typeface="Calibri"/>
              <a:cs typeface="+mn-cs"/>
            </a:endParaRPr>
          </a:p>
        </p:txBody>
      </p:sp>
      <p:sp>
        <p:nvSpPr>
          <p:cNvPr id="41" name="Rectangle 40"/>
          <p:cNvSpPr/>
          <p:nvPr/>
        </p:nvSpPr>
        <p:spPr>
          <a:xfrm>
            <a:off x="2997200" y="1666875"/>
            <a:ext cx="1651000" cy="590931"/>
          </a:xfrm>
          <a:prstGeom prst="rect">
            <a:avLst/>
          </a:prstGeom>
        </p:spPr>
        <p:txBody>
          <a:bodyPr>
            <a:spAutoFit/>
          </a:bodyPr>
          <a:lstStyle/>
          <a:p>
            <a:pPr fontAlgn="auto">
              <a:lnSpc>
                <a:spcPct val="90000"/>
              </a:lnSpc>
              <a:spcBef>
                <a:spcPts val="0"/>
              </a:spcBef>
              <a:spcAft>
                <a:spcPts val="0"/>
              </a:spcAft>
              <a:defRPr/>
            </a:pPr>
            <a:r>
              <a:rPr lang="en-US" b="1" dirty="0">
                <a:latin typeface="Calibri"/>
                <a:cs typeface="+mn-cs"/>
              </a:rPr>
              <a:t>AV Processors, </a:t>
            </a:r>
            <a:r>
              <a:rPr lang="en-US" b="1" dirty="0" err="1">
                <a:latin typeface="Calibri"/>
                <a:cs typeface="+mn-cs"/>
              </a:rPr>
              <a:t>Ambernath</a:t>
            </a:r>
            <a:r>
              <a:rPr lang="en-US" b="1" dirty="0">
                <a:latin typeface="Calibri"/>
                <a:cs typeface="+mn-cs"/>
              </a:rPr>
              <a:t>, </a:t>
            </a:r>
          </a:p>
        </p:txBody>
      </p:sp>
      <p:sp>
        <p:nvSpPr>
          <p:cNvPr id="42" name="Rectangle 41"/>
          <p:cNvSpPr/>
          <p:nvPr/>
        </p:nvSpPr>
        <p:spPr>
          <a:xfrm>
            <a:off x="4491038" y="1676400"/>
            <a:ext cx="2176462" cy="590550"/>
          </a:xfrm>
          <a:prstGeom prst="rect">
            <a:avLst/>
          </a:prstGeom>
        </p:spPr>
        <p:txBody>
          <a:bodyPr>
            <a:spAutoFit/>
          </a:bodyPr>
          <a:lstStyle/>
          <a:p>
            <a:pPr fontAlgn="auto">
              <a:lnSpc>
                <a:spcPct val="90000"/>
              </a:lnSpc>
              <a:spcBef>
                <a:spcPts val="0"/>
              </a:spcBef>
              <a:spcAft>
                <a:spcPts val="0"/>
              </a:spcAft>
              <a:defRPr/>
            </a:pPr>
            <a:r>
              <a:rPr lang="en-US" b="1" dirty="0">
                <a:latin typeface="Calibri"/>
                <a:cs typeface="+mn-cs"/>
              </a:rPr>
              <a:t>Universal </a:t>
            </a:r>
            <a:r>
              <a:rPr lang="en-US" b="1" dirty="0" err="1">
                <a:latin typeface="Calibri"/>
                <a:cs typeface="+mn-cs"/>
              </a:rPr>
              <a:t>Medicap</a:t>
            </a:r>
            <a:r>
              <a:rPr lang="en-US" b="1" dirty="0">
                <a:latin typeface="Calibri"/>
                <a:cs typeface="+mn-cs"/>
              </a:rPr>
              <a:t>, </a:t>
            </a:r>
            <a:r>
              <a:rPr lang="en-US" b="1" dirty="0" err="1">
                <a:latin typeface="Calibri"/>
                <a:cs typeface="+mn-cs"/>
              </a:rPr>
              <a:t>Vadodara</a:t>
            </a:r>
            <a:endParaRPr lang="en-US" b="1" dirty="0">
              <a:latin typeface="Calibri"/>
              <a:cs typeface="+mn-cs"/>
            </a:endParaRPr>
          </a:p>
        </p:txBody>
      </p:sp>
      <p:sp>
        <p:nvSpPr>
          <p:cNvPr id="44" name="Rectangle 43"/>
          <p:cNvSpPr/>
          <p:nvPr/>
        </p:nvSpPr>
        <p:spPr>
          <a:xfrm>
            <a:off x="6843713" y="1684338"/>
            <a:ext cx="2300287" cy="590550"/>
          </a:xfrm>
          <a:prstGeom prst="rect">
            <a:avLst/>
          </a:prstGeom>
        </p:spPr>
        <p:txBody>
          <a:bodyPr>
            <a:spAutoFit/>
          </a:bodyPr>
          <a:lstStyle/>
          <a:p>
            <a:pPr fontAlgn="auto">
              <a:lnSpc>
                <a:spcPct val="90000"/>
              </a:lnSpc>
              <a:spcBef>
                <a:spcPts val="0"/>
              </a:spcBef>
              <a:spcAft>
                <a:spcPts val="0"/>
              </a:spcAft>
              <a:defRPr/>
            </a:pPr>
            <a:r>
              <a:rPr lang="en-US" b="1" dirty="0" err="1">
                <a:latin typeface="Calibri"/>
                <a:cs typeface="+mn-cs"/>
              </a:rPr>
              <a:t>Microtrol</a:t>
            </a:r>
            <a:r>
              <a:rPr lang="en-US" b="1" dirty="0">
                <a:latin typeface="Calibri"/>
                <a:cs typeface="+mn-cs"/>
              </a:rPr>
              <a:t> Sterilization Services, Bengaluru</a:t>
            </a:r>
          </a:p>
        </p:txBody>
      </p:sp>
      <p:grpSp>
        <p:nvGrpSpPr>
          <p:cNvPr id="50190" name="Group 49"/>
          <p:cNvGrpSpPr>
            <a:grpSpLocks/>
          </p:cNvGrpSpPr>
          <p:nvPr/>
        </p:nvGrpSpPr>
        <p:grpSpPr bwMode="auto">
          <a:xfrm>
            <a:off x="1030288" y="5157788"/>
            <a:ext cx="1560512" cy="1039812"/>
            <a:chOff x="2649862" y="4378063"/>
            <a:chExt cx="2081207" cy="1040603"/>
          </a:xfrm>
        </p:grpSpPr>
        <p:sp>
          <p:nvSpPr>
            <p:cNvPr id="51" name="Rounded Rectangle 50"/>
            <p:cNvSpPr/>
            <p:nvPr/>
          </p:nvSpPr>
          <p:spPr>
            <a:xfrm>
              <a:off x="2649862" y="4378063"/>
              <a:ext cx="2081207" cy="1040603"/>
            </a:xfrm>
            <a:prstGeom prst="roundRect">
              <a:avLst/>
            </a:prstGeom>
            <a:blipFill rotWithShape="0">
              <a:blip r:embed="rId2"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2" name="Rounded Rectangle 4"/>
            <p:cNvSpPr/>
            <p:nvPr/>
          </p:nvSpPr>
          <p:spPr>
            <a:xfrm>
              <a:off x="2700675" y="4428902"/>
              <a:ext cx="1979581" cy="938926"/>
            </a:xfrm>
            <a:prstGeom prst="rect">
              <a:avLst/>
            </a:prstGeom>
          </p:spPr>
          <p:style>
            <a:lnRef idx="0">
              <a:scrgbClr r="0" g="0" b="0"/>
            </a:lnRef>
            <a:fillRef idx="0">
              <a:scrgbClr r="0" g="0" b="0"/>
            </a:fillRef>
            <a:effectRef idx="0">
              <a:scrgbClr r="0" g="0" b="0"/>
            </a:effectRef>
            <a:fontRef idx="minor">
              <a:schemeClr val="lt1"/>
            </a:fontRef>
          </p:style>
          <p:txBody>
            <a:bodyPr lIns="163830" tIns="163830" rIns="163830" bIns="163830" spcCol="1270" anchor="ctr"/>
            <a:lstStyle/>
            <a:p>
              <a:pPr algn="ctr" defTabSz="1911350" fontAlgn="auto">
                <a:lnSpc>
                  <a:spcPct val="90000"/>
                </a:lnSpc>
                <a:spcAft>
                  <a:spcPct val="35000"/>
                </a:spcAft>
                <a:defRPr/>
              </a:pPr>
              <a:endParaRPr lang="en-IN" sz="4300" dirty="0">
                <a:solidFill>
                  <a:prstClr val="white"/>
                </a:solidFill>
              </a:endParaRPr>
            </a:p>
          </p:txBody>
        </p:sp>
      </p:grpSp>
      <p:sp>
        <p:nvSpPr>
          <p:cNvPr id="53" name="Rectangle 52"/>
          <p:cNvSpPr/>
          <p:nvPr/>
        </p:nvSpPr>
        <p:spPr>
          <a:xfrm>
            <a:off x="928688" y="6135688"/>
            <a:ext cx="2119312" cy="646112"/>
          </a:xfrm>
          <a:prstGeom prst="rect">
            <a:avLst/>
          </a:prstGeom>
        </p:spPr>
        <p:txBody>
          <a:bodyPr>
            <a:spAutoFit/>
          </a:bodyPr>
          <a:lstStyle/>
          <a:p>
            <a:pPr algn="ctr" fontAlgn="auto">
              <a:spcBef>
                <a:spcPts val="0"/>
              </a:spcBef>
              <a:spcAft>
                <a:spcPts val="0"/>
              </a:spcAft>
              <a:defRPr/>
            </a:pPr>
            <a:r>
              <a:rPr lang="en-IN" dirty="0">
                <a:latin typeface="Calibri"/>
                <a:cs typeface="+mn-cs"/>
              </a:rPr>
              <a:t> </a:t>
            </a:r>
            <a:r>
              <a:rPr lang="en-IN" b="1" dirty="0">
                <a:latin typeface="Calibri"/>
                <a:cs typeface="+mn-cs"/>
              </a:rPr>
              <a:t>Impartial Agro Tech  </a:t>
            </a:r>
            <a:r>
              <a:rPr lang="en-IN" b="1" dirty="0" err="1">
                <a:latin typeface="Calibri"/>
                <a:cs typeface="+mn-cs"/>
              </a:rPr>
              <a:t>Unnao</a:t>
            </a:r>
            <a:endParaRPr lang="en-IN" b="1" dirty="0">
              <a:latin typeface="Calibri"/>
              <a:cs typeface="+mn-cs"/>
            </a:endParaRPr>
          </a:p>
        </p:txBody>
      </p:sp>
      <p:grpSp>
        <p:nvGrpSpPr>
          <p:cNvPr id="50192" name="Group 53"/>
          <p:cNvGrpSpPr>
            <a:grpSpLocks/>
          </p:cNvGrpSpPr>
          <p:nvPr/>
        </p:nvGrpSpPr>
        <p:grpSpPr bwMode="auto">
          <a:xfrm>
            <a:off x="2843213" y="4476750"/>
            <a:ext cx="1562100" cy="1039813"/>
            <a:chOff x="8223876" y="3099346"/>
            <a:chExt cx="2081207" cy="1040603"/>
          </a:xfrm>
        </p:grpSpPr>
        <p:sp>
          <p:nvSpPr>
            <p:cNvPr id="55" name="Rounded Rectangle 54"/>
            <p:cNvSpPr/>
            <p:nvPr/>
          </p:nvSpPr>
          <p:spPr>
            <a:xfrm>
              <a:off x="8223876" y="3099346"/>
              <a:ext cx="2081207" cy="1040603"/>
            </a:xfrm>
            <a:prstGeom prst="roundRect">
              <a:avLst/>
            </a:prstGeom>
            <a:blipFill rotWithShape="0">
              <a:blip r:embed="rId3" cstate="print"/>
              <a:stretch>
                <a:fillRect/>
              </a:stretch>
            </a:blip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sp>
        <p:sp>
          <p:nvSpPr>
            <p:cNvPr id="56" name="Rounded Rectangle 4"/>
            <p:cNvSpPr/>
            <p:nvPr/>
          </p:nvSpPr>
          <p:spPr>
            <a:xfrm>
              <a:off x="8274637" y="3150185"/>
              <a:ext cx="1979685" cy="938926"/>
            </a:xfrm>
            <a:prstGeom prst="rect">
              <a:avLst/>
            </a:prstGeom>
          </p:spPr>
          <p:style>
            <a:lnRef idx="0">
              <a:scrgbClr r="0" g="0" b="0"/>
            </a:lnRef>
            <a:fillRef idx="0">
              <a:scrgbClr r="0" g="0" b="0"/>
            </a:fillRef>
            <a:effectRef idx="0">
              <a:scrgbClr r="0" g="0" b="0"/>
            </a:effectRef>
            <a:fontRef idx="minor">
              <a:schemeClr val="lt1"/>
            </a:fontRef>
          </p:style>
          <p:txBody>
            <a:bodyPr lIns="163830" tIns="163830" rIns="163830" bIns="163830" spcCol="1270" anchor="ctr"/>
            <a:lstStyle/>
            <a:p>
              <a:pPr algn="ctr" defTabSz="1911350" fontAlgn="auto">
                <a:lnSpc>
                  <a:spcPct val="90000"/>
                </a:lnSpc>
                <a:spcAft>
                  <a:spcPct val="35000"/>
                </a:spcAft>
                <a:defRPr/>
              </a:pPr>
              <a:endParaRPr lang="en-IN" sz="4300" dirty="0">
                <a:solidFill>
                  <a:prstClr val="white"/>
                </a:solidFill>
              </a:endParaRPr>
            </a:p>
          </p:txBody>
        </p:sp>
      </p:grpSp>
      <p:sp>
        <p:nvSpPr>
          <p:cNvPr id="57" name="Rectangle 56"/>
          <p:cNvSpPr/>
          <p:nvPr/>
        </p:nvSpPr>
        <p:spPr>
          <a:xfrm>
            <a:off x="2667000" y="5589588"/>
            <a:ext cx="2298700" cy="368300"/>
          </a:xfrm>
          <a:prstGeom prst="rect">
            <a:avLst/>
          </a:prstGeom>
        </p:spPr>
        <p:txBody>
          <a:bodyPr>
            <a:spAutoFit/>
          </a:bodyPr>
          <a:lstStyle/>
          <a:p>
            <a:pPr fontAlgn="auto">
              <a:spcBef>
                <a:spcPts val="0"/>
              </a:spcBef>
              <a:spcAft>
                <a:spcPts val="0"/>
              </a:spcAft>
              <a:defRPr/>
            </a:pPr>
            <a:r>
              <a:rPr lang="en-IN" b="1" dirty="0">
                <a:solidFill>
                  <a:prstClr val="black"/>
                </a:solidFill>
                <a:latin typeface="Calibri"/>
                <a:cs typeface="+mn-cs"/>
              </a:rPr>
              <a:t> </a:t>
            </a:r>
            <a:r>
              <a:rPr lang="en-IN" b="1" dirty="0">
                <a:latin typeface="Calibri"/>
                <a:cs typeface="+mn-cs"/>
              </a:rPr>
              <a:t>GAIL, </a:t>
            </a:r>
            <a:r>
              <a:rPr lang="en-IN" b="1" dirty="0" err="1">
                <a:latin typeface="Calibri"/>
                <a:cs typeface="+mn-cs"/>
              </a:rPr>
              <a:t>Bavla</a:t>
            </a:r>
            <a:r>
              <a:rPr lang="en-IN" b="1" dirty="0">
                <a:latin typeface="Calibri"/>
                <a:cs typeface="+mn-cs"/>
              </a:rPr>
              <a:t> Gujarat</a:t>
            </a:r>
          </a:p>
        </p:txBody>
      </p:sp>
      <p:sp>
        <p:nvSpPr>
          <p:cNvPr id="58" name="TextBox 57"/>
          <p:cNvSpPr txBox="1"/>
          <p:nvPr/>
        </p:nvSpPr>
        <p:spPr>
          <a:xfrm>
            <a:off x="1150938" y="0"/>
            <a:ext cx="7856537" cy="523875"/>
          </a:xfrm>
          <a:prstGeom prst="rect">
            <a:avLst/>
          </a:prstGeom>
          <a:noFill/>
        </p:spPr>
        <p:txBody>
          <a:bodyPr>
            <a:spAutoFit/>
          </a:bodyPr>
          <a:lstStyle/>
          <a:p>
            <a:pPr algn="ctr" fontAlgn="auto">
              <a:spcBef>
                <a:spcPts val="0"/>
              </a:spcBef>
              <a:spcAft>
                <a:spcPts val="0"/>
              </a:spcAft>
              <a:defRPr/>
            </a:pPr>
            <a:r>
              <a:rPr lang="en-IN" sz="2800" b="1" dirty="0">
                <a:solidFill>
                  <a:srgbClr val="C00000"/>
                </a:solidFill>
                <a:latin typeface="Calibri"/>
                <a:cs typeface="+mn-cs"/>
              </a:rPr>
              <a:t>Radiation Processing Plants in India</a:t>
            </a:r>
            <a:r>
              <a:rPr lang="en-IN" sz="2000" b="1" dirty="0">
                <a:solidFill>
                  <a:srgbClr val="C00000"/>
                </a:solidFill>
                <a:latin typeface="Calibri"/>
                <a:cs typeface="+mn-cs"/>
              </a:rPr>
              <a:t> </a:t>
            </a:r>
            <a:r>
              <a:rPr lang="en-IN" b="1" i="1" dirty="0">
                <a:latin typeface="Calibri"/>
                <a:cs typeface="+mn-cs"/>
              </a:rPr>
              <a:t>(</a:t>
            </a:r>
            <a:r>
              <a:rPr lang="en-IN" b="1" i="1" dirty="0" err="1">
                <a:latin typeface="Calibri"/>
                <a:cs typeface="+mn-cs"/>
              </a:rPr>
              <a:t>MoU</a:t>
            </a:r>
            <a:r>
              <a:rPr lang="en-IN" b="1" i="1" dirty="0">
                <a:latin typeface="Calibri"/>
                <a:cs typeface="+mn-cs"/>
              </a:rPr>
              <a:t> with BRIT)</a:t>
            </a:r>
          </a:p>
        </p:txBody>
      </p:sp>
      <p:sp>
        <p:nvSpPr>
          <p:cNvPr id="67" name="Rectangle 66"/>
          <p:cNvSpPr/>
          <p:nvPr/>
        </p:nvSpPr>
        <p:spPr>
          <a:xfrm>
            <a:off x="4856163" y="3581400"/>
            <a:ext cx="1947862" cy="839788"/>
          </a:xfrm>
          <a:prstGeom prst="rect">
            <a:avLst/>
          </a:prstGeom>
        </p:spPr>
        <p:txBody>
          <a:bodyPr>
            <a:spAutoFit/>
          </a:bodyPr>
          <a:lstStyle/>
          <a:p>
            <a:pPr algn="ctr" fontAlgn="auto">
              <a:lnSpc>
                <a:spcPct val="90000"/>
              </a:lnSpc>
              <a:spcBef>
                <a:spcPts val="0"/>
              </a:spcBef>
              <a:spcAft>
                <a:spcPts val="0"/>
              </a:spcAft>
              <a:defRPr/>
            </a:pPr>
            <a:r>
              <a:rPr lang="en-IN" b="1" dirty="0" err="1">
                <a:latin typeface="Calibri"/>
                <a:cs typeface="+mn-cs"/>
              </a:rPr>
              <a:t>Jhunsons</a:t>
            </a:r>
            <a:r>
              <a:rPr lang="en-IN" b="1" dirty="0">
                <a:latin typeface="Calibri"/>
                <a:cs typeface="+mn-cs"/>
              </a:rPr>
              <a:t> Chemicals </a:t>
            </a:r>
          </a:p>
          <a:p>
            <a:pPr algn="ctr" fontAlgn="auto">
              <a:lnSpc>
                <a:spcPct val="90000"/>
              </a:lnSpc>
              <a:spcBef>
                <a:spcPts val="0"/>
              </a:spcBef>
              <a:spcAft>
                <a:spcPts val="0"/>
              </a:spcAft>
              <a:defRPr/>
            </a:pPr>
            <a:r>
              <a:rPr lang="en-IN" b="1" dirty="0">
                <a:latin typeface="Calibri"/>
                <a:cs typeface="+mn-cs"/>
              </a:rPr>
              <a:t>New Delhi</a:t>
            </a:r>
            <a:endParaRPr lang="en-US" b="1" dirty="0">
              <a:latin typeface="Calibri"/>
              <a:cs typeface="+mn-cs"/>
            </a:endParaRPr>
          </a:p>
        </p:txBody>
      </p:sp>
      <p:sp>
        <p:nvSpPr>
          <p:cNvPr id="68" name="Rectangle 67"/>
          <p:cNvSpPr/>
          <p:nvPr/>
        </p:nvSpPr>
        <p:spPr>
          <a:xfrm>
            <a:off x="1066800" y="3219450"/>
            <a:ext cx="2057400" cy="341632"/>
          </a:xfrm>
          <a:prstGeom prst="rect">
            <a:avLst/>
          </a:prstGeom>
        </p:spPr>
        <p:txBody>
          <a:bodyPr wrap="square">
            <a:spAutoFit/>
          </a:bodyPr>
          <a:lstStyle/>
          <a:p>
            <a:pPr fontAlgn="auto">
              <a:lnSpc>
                <a:spcPct val="90000"/>
              </a:lnSpc>
              <a:spcBef>
                <a:spcPts val="0"/>
              </a:spcBef>
              <a:spcAft>
                <a:spcPts val="0"/>
              </a:spcAft>
              <a:defRPr/>
            </a:pPr>
            <a:r>
              <a:rPr lang="en-US" b="1" dirty="0" err="1" smtClean="0">
                <a:latin typeface="Calibri"/>
                <a:cs typeface="+mn-cs"/>
              </a:rPr>
              <a:t>Agrosurg</a:t>
            </a:r>
            <a:r>
              <a:rPr lang="en-US" b="1" dirty="0" smtClean="0">
                <a:latin typeface="Calibri"/>
                <a:cs typeface="+mn-cs"/>
              </a:rPr>
              <a:t>, Mumbai</a:t>
            </a:r>
            <a:endParaRPr lang="en-US" b="1" dirty="0">
              <a:latin typeface="Calibri"/>
              <a:cs typeface="+mn-cs"/>
            </a:endParaRPr>
          </a:p>
        </p:txBody>
      </p:sp>
      <p:sp>
        <p:nvSpPr>
          <p:cNvPr id="69" name="Rectangle 68"/>
          <p:cNvSpPr/>
          <p:nvPr/>
        </p:nvSpPr>
        <p:spPr>
          <a:xfrm>
            <a:off x="928688" y="4589462"/>
            <a:ext cx="1890712" cy="592138"/>
          </a:xfrm>
          <a:prstGeom prst="rect">
            <a:avLst/>
          </a:prstGeom>
        </p:spPr>
        <p:txBody>
          <a:bodyPr>
            <a:spAutoFit/>
          </a:bodyPr>
          <a:lstStyle/>
          <a:p>
            <a:pPr algn="ctr" fontAlgn="auto">
              <a:lnSpc>
                <a:spcPct val="90000"/>
              </a:lnSpc>
              <a:spcBef>
                <a:spcPts val="0"/>
              </a:spcBef>
              <a:spcAft>
                <a:spcPts val="0"/>
              </a:spcAft>
              <a:defRPr/>
            </a:pPr>
            <a:r>
              <a:rPr lang="en-US" b="1" dirty="0">
                <a:latin typeface="Calibri"/>
                <a:cs typeface="+mn-cs"/>
              </a:rPr>
              <a:t>Hindustan Agro, </a:t>
            </a:r>
            <a:r>
              <a:rPr lang="en-US" b="1" dirty="0" err="1">
                <a:latin typeface="Calibri"/>
                <a:cs typeface="+mn-cs"/>
              </a:rPr>
              <a:t>Rahuri</a:t>
            </a:r>
            <a:endParaRPr lang="en-US" b="1" dirty="0">
              <a:latin typeface="Calibri"/>
              <a:cs typeface="+mn-cs"/>
            </a:endParaRPr>
          </a:p>
        </p:txBody>
      </p:sp>
      <p:sp>
        <p:nvSpPr>
          <p:cNvPr id="70" name="Rectangle 69"/>
          <p:cNvSpPr/>
          <p:nvPr/>
        </p:nvSpPr>
        <p:spPr>
          <a:xfrm>
            <a:off x="4846638" y="5589588"/>
            <a:ext cx="2028825" cy="341312"/>
          </a:xfrm>
          <a:prstGeom prst="rect">
            <a:avLst/>
          </a:prstGeom>
        </p:spPr>
        <p:txBody>
          <a:bodyPr>
            <a:spAutoFit/>
          </a:bodyPr>
          <a:lstStyle/>
          <a:p>
            <a:pPr fontAlgn="auto">
              <a:lnSpc>
                <a:spcPct val="90000"/>
              </a:lnSpc>
              <a:spcBef>
                <a:spcPts val="0"/>
              </a:spcBef>
              <a:spcAft>
                <a:spcPts val="0"/>
              </a:spcAft>
              <a:defRPr/>
            </a:pPr>
            <a:r>
              <a:rPr lang="en-US" b="1" dirty="0">
                <a:latin typeface="Calibri"/>
                <a:cs typeface="+mn-cs"/>
              </a:rPr>
              <a:t>MSAMB,  </a:t>
            </a:r>
            <a:r>
              <a:rPr lang="en-US" b="1" dirty="0" err="1">
                <a:latin typeface="Calibri"/>
                <a:cs typeface="+mn-cs"/>
              </a:rPr>
              <a:t>Vashi</a:t>
            </a:r>
            <a:endParaRPr lang="en-US" b="1" dirty="0">
              <a:latin typeface="Calibri"/>
              <a:cs typeface="+mn-cs"/>
            </a:endParaRPr>
          </a:p>
        </p:txBody>
      </p:sp>
      <p:sp>
        <p:nvSpPr>
          <p:cNvPr id="71" name="Rectangle 70"/>
          <p:cNvSpPr/>
          <p:nvPr/>
        </p:nvSpPr>
        <p:spPr>
          <a:xfrm>
            <a:off x="6626225" y="6453188"/>
            <a:ext cx="2381250" cy="341312"/>
          </a:xfrm>
          <a:prstGeom prst="rect">
            <a:avLst/>
          </a:prstGeom>
        </p:spPr>
        <p:txBody>
          <a:bodyPr>
            <a:spAutoFit/>
          </a:bodyPr>
          <a:lstStyle/>
          <a:p>
            <a:pPr fontAlgn="auto">
              <a:lnSpc>
                <a:spcPct val="90000"/>
              </a:lnSpc>
              <a:spcBef>
                <a:spcPts val="0"/>
              </a:spcBef>
              <a:spcAft>
                <a:spcPts val="0"/>
              </a:spcAft>
              <a:defRPr/>
            </a:pPr>
            <a:r>
              <a:rPr lang="en-US" b="1" dirty="0">
                <a:latin typeface="Calibri"/>
                <a:cs typeface="+mn-cs"/>
              </a:rPr>
              <a:t>Aligned Ind. Gurgaon</a:t>
            </a:r>
          </a:p>
        </p:txBody>
      </p:sp>
      <p:sp>
        <p:nvSpPr>
          <p:cNvPr id="116743" name="AutoShape 7" descr="Image result for brit board of radiation"/>
          <p:cNvSpPr>
            <a:spLocks noChangeAspect="1" noChangeArrowheads="1"/>
          </p:cNvSpPr>
          <p:nvPr/>
        </p:nvSpPr>
        <p:spPr bwMode="auto">
          <a:xfrm>
            <a:off x="115888" y="-144463"/>
            <a:ext cx="228600" cy="304801"/>
          </a:xfrm>
          <a:prstGeom prst="rect">
            <a:avLst/>
          </a:prstGeom>
          <a:noFill/>
        </p:spPr>
        <p:txBody>
          <a:bodyPr/>
          <a:lstStyle/>
          <a:p>
            <a:pPr fontAlgn="auto">
              <a:spcBef>
                <a:spcPts val="0"/>
              </a:spcBef>
              <a:spcAft>
                <a:spcPts val="0"/>
              </a:spcAft>
              <a:defRPr/>
            </a:pPr>
            <a:endParaRPr lang="en-IN">
              <a:solidFill>
                <a:prstClr val="black"/>
              </a:solidFill>
              <a:latin typeface="Calibri"/>
              <a:cs typeface="+mn-cs"/>
            </a:endParaRPr>
          </a:p>
        </p:txBody>
      </p:sp>
      <p:sp>
        <p:nvSpPr>
          <p:cNvPr id="116745" name="AutoShape 9" descr="Image result for brit board of radiation"/>
          <p:cNvSpPr>
            <a:spLocks noChangeAspect="1" noChangeArrowheads="1"/>
          </p:cNvSpPr>
          <p:nvPr/>
        </p:nvSpPr>
        <p:spPr bwMode="auto">
          <a:xfrm>
            <a:off x="115888" y="-144463"/>
            <a:ext cx="228600" cy="304801"/>
          </a:xfrm>
          <a:prstGeom prst="rect">
            <a:avLst/>
          </a:prstGeom>
          <a:noFill/>
        </p:spPr>
        <p:txBody>
          <a:bodyPr/>
          <a:lstStyle/>
          <a:p>
            <a:pPr fontAlgn="auto">
              <a:spcBef>
                <a:spcPts val="0"/>
              </a:spcBef>
              <a:spcAft>
                <a:spcPts val="0"/>
              </a:spcAft>
              <a:defRPr/>
            </a:pPr>
            <a:endParaRPr lang="en-IN">
              <a:solidFill>
                <a:prstClr val="black"/>
              </a:solidFill>
              <a:latin typeface="Calibri"/>
              <a:cs typeface="+mn-cs"/>
            </a:endParaRPr>
          </a:p>
        </p:txBody>
      </p:sp>
      <p:pic>
        <p:nvPicPr>
          <p:cNvPr id="50204" name="Picture 12"/>
          <p:cNvPicPr>
            <a:picLocks noChangeAspect="1" noChangeArrowheads="1"/>
          </p:cNvPicPr>
          <p:nvPr/>
        </p:nvPicPr>
        <p:blipFill>
          <a:blip r:embed="rId4"/>
          <a:srcRect/>
          <a:stretch>
            <a:fillRect/>
          </a:stretch>
        </p:blipFill>
        <p:spPr bwMode="auto">
          <a:xfrm>
            <a:off x="1139825" y="479425"/>
            <a:ext cx="1603375" cy="1163638"/>
          </a:xfrm>
          <a:prstGeom prst="rect">
            <a:avLst/>
          </a:prstGeom>
          <a:noFill/>
          <a:ln w="9525">
            <a:noFill/>
            <a:miter lim="800000"/>
            <a:headEnd/>
            <a:tailEnd/>
          </a:ln>
        </p:spPr>
      </p:pic>
      <p:pic>
        <p:nvPicPr>
          <p:cNvPr id="50205" name="Picture 14" descr="http://www.britatom.gov.in/images/mou_rpp/uni_med.jpg"/>
          <p:cNvPicPr>
            <a:picLocks noChangeAspect="1" noChangeArrowheads="1"/>
          </p:cNvPicPr>
          <p:nvPr/>
        </p:nvPicPr>
        <p:blipFill>
          <a:blip r:embed="rId5"/>
          <a:srcRect/>
          <a:stretch>
            <a:fillRect/>
          </a:stretch>
        </p:blipFill>
        <p:spPr bwMode="auto">
          <a:xfrm>
            <a:off x="4875213" y="457200"/>
            <a:ext cx="1574800" cy="1169988"/>
          </a:xfrm>
          <a:prstGeom prst="rect">
            <a:avLst/>
          </a:prstGeom>
          <a:noFill/>
          <a:ln w="9525">
            <a:noFill/>
            <a:miter lim="800000"/>
            <a:headEnd/>
            <a:tailEnd/>
          </a:ln>
        </p:spPr>
      </p:pic>
      <p:pic>
        <p:nvPicPr>
          <p:cNvPr id="50206" name="Picture 16" descr="http://www.britatom.gov.in/images/mou_rpp/gamma_agrosurg.jpg"/>
          <p:cNvPicPr>
            <a:picLocks noChangeAspect="1" noChangeArrowheads="1"/>
          </p:cNvPicPr>
          <p:nvPr/>
        </p:nvPicPr>
        <p:blipFill>
          <a:blip r:embed="rId6"/>
          <a:srcRect/>
          <a:stretch>
            <a:fillRect/>
          </a:stretch>
        </p:blipFill>
        <p:spPr bwMode="auto">
          <a:xfrm>
            <a:off x="3225800" y="2339975"/>
            <a:ext cx="1498600" cy="1165225"/>
          </a:xfrm>
          <a:prstGeom prst="rect">
            <a:avLst/>
          </a:prstGeom>
          <a:noFill/>
          <a:ln w="9525">
            <a:noFill/>
            <a:miter lim="800000"/>
            <a:headEnd/>
            <a:tailEnd/>
          </a:ln>
        </p:spPr>
      </p:pic>
      <p:sp>
        <p:nvSpPr>
          <p:cNvPr id="80" name="Rectangle 79"/>
          <p:cNvSpPr/>
          <p:nvPr/>
        </p:nvSpPr>
        <p:spPr>
          <a:xfrm>
            <a:off x="2816225" y="3621087"/>
            <a:ext cx="2593975" cy="646113"/>
          </a:xfrm>
          <a:prstGeom prst="rect">
            <a:avLst/>
          </a:prstGeom>
        </p:spPr>
        <p:txBody>
          <a:bodyPr>
            <a:spAutoFit/>
          </a:bodyPr>
          <a:lstStyle/>
          <a:p>
            <a:pPr fontAlgn="auto">
              <a:spcBef>
                <a:spcPts val="0"/>
              </a:spcBef>
              <a:spcAft>
                <a:spcPts val="0"/>
              </a:spcAft>
              <a:defRPr/>
            </a:pPr>
            <a:r>
              <a:rPr lang="en-IN" b="1" dirty="0">
                <a:latin typeface="Calibri"/>
                <a:cs typeface="+mn-cs"/>
              </a:rPr>
              <a:t>Gamma Agro Medical Processing, Hyderabad</a:t>
            </a:r>
          </a:p>
        </p:txBody>
      </p:sp>
      <p:pic>
        <p:nvPicPr>
          <p:cNvPr id="50208" name="Picture 18" descr="http://www.msamb.com/images/ratna_3.jpg"/>
          <p:cNvPicPr>
            <a:picLocks noChangeAspect="1" noChangeArrowheads="1"/>
          </p:cNvPicPr>
          <p:nvPr/>
        </p:nvPicPr>
        <p:blipFill>
          <a:blip r:embed="rId7"/>
          <a:srcRect/>
          <a:stretch>
            <a:fillRect/>
          </a:stretch>
        </p:blipFill>
        <p:spPr bwMode="auto">
          <a:xfrm>
            <a:off x="4787900" y="4292600"/>
            <a:ext cx="1698625" cy="1222375"/>
          </a:xfrm>
          <a:prstGeom prst="rect">
            <a:avLst/>
          </a:prstGeom>
          <a:noFill/>
          <a:ln w="9525">
            <a:noFill/>
            <a:miter lim="800000"/>
            <a:headEnd/>
            <a:tailEnd/>
          </a:ln>
        </p:spPr>
      </p:pic>
      <p:pic>
        <p:nvPicPr>
          <p:cNvPr id="50209" name="Picture 20" descr="http://thealignedindustries.com/wp-content/uploads/2014/10/Meat_And_Fish_Cold_Store.jpg"/>
          <p:cNvPicPr>
            <a:picLocks noChangeAspect="1" noChangeArrowheads="1"/>
          </p:cNvPicPr>
          <p:nvPr/>
        </p:nvPicPr>
        <p:blipFill>
          <a:blip r:embed="rId8"/>
          <a:srcRect/>
          <a:stretch>
            <a:fillRect/>
          </a:stretch>
        </p:blipFill>
        <p:spPr bwMode="auto">
          <a:xfrm>
            <a:off x="6970713" y="5176838"/>
            <a:ext cx="1606550" cy="1231900"/>
          </a:xfrm>
          <a:prstGeom prst="rect">
            <a:avLst/>
          </a:prstGeom>
          <a:noFill/>
          <a:ln w="9525">
            <a:noFill/>
            <a:miter lim="800000"/>
            <a:headEnd/>
            <a:tailEnd/>
          </a:ln>
        </p:spPr>
      </p:pic>
      <p:sp>
        <p:nvSpPr>
          <p:cNvPr id="83" name="Rectangle 82"/>
          <p:cNvSpPr/>
          <p:nvPr/>
        </p:nvSpPr>
        <p:spPr>
          <a:xfrm>
            <a:off x="6673850" y="4808538"/>
            <a:ext cx="2111375" cy="341312"/>
          </a:xfrm>
          <a:prstGeom prst="rect">
            <a:avLst/>
          </a:prstGeom>
        </p:spPr>
        <p:txBody>
          <a:bodyPr>
            <a:spAutoFit/>
          </a:bodyPr>
          <a:lstStyle/>
          <a:p>
            <a:pPr algn="ctr" fontAlgn="auto">
              <a:lnSpc>
                <a:spcPct val="90000"/>
              </a:lnSpc>
              <a:spcBef>
                <a:spcPts val="0"/>
              </a:spcBef>
              <a:spcAft>
                <a:spcPts val="0"/>
              </a:spcAft>
              <a:defRPr/>
            </a:pPr>
            <a:r>
              <a:rPr lang="en-US" b="1" dirty="0" err="1">
                <a:latin typeface="Calibri"/>
                <a:cs typeface="+mn-cs"/>
              </a:rPr>
              <a:t>Nipro</a:t>
            </a:r>
            <a:r>
              <a:rPr lang="en-US" b="1" dirty="0">
                <a:latin typeface="Calibri"/>
                <a:cs typeface="+mn-cs"/>
              </a:rPr>
              <a:t>, Pune</a:t>
            </a:r>
          </a:p>
        </p:txBody>
      </p:sp>
      <p:pic>
        <p:nvPicPr>
          <p:cNvPr id="50211" name="Picture 22" descr="http://www.britatom.gov.in/images/mou_rpp/Malur_comm_2011.jpg"/>
          <p:cNvPicPr>
            <a:picLocks noChangeAspect="1" noChangeArrowheads="1"/>
          </p:cNvPicPr>
          <p:nvPr/>
        </p:nvPicPr>
        <p:blipFill>
          <a:blip r:embed="rId9"/>
          <a:srcRect/>
          <a:stretch>
            <a:fillRect/>
          </a:stretch>
        </p:blipFill>
        <p:spPr bwMode="auto">
          <a:xfrm>
            <a:off x="6967538" y="2263775"/>
            <a:ext cx="1838325" cy="1133475"/>
          </a:xfrm>
          <a:prstGeom prst="rect">
            <a:avLst/>
          </a:prstGeom>
          <a:noFill/>
          <a:ln w="9525">
            <a:noFill/>
            <a:miter lim="800000"/>
            <a:headEnd/>
            <a:tailEnd/>
          </a:ln>
        </p:spPr>
      </p:pic>
      <p:sp>
        <p:nvSpPr>
          <p:cNvPr id="85" name="Rectangle 84"/>
          <p:cNvSpPr/>
          <p:nvPr/>
        </p:nvSpPr>
        <p:spPr>
          <a:xfrm>
            <a:off x="6629400" y="3352800"/>
            <a:ext cx="2197100" cy="341632"/>
          </a:xfrm>
          <a:prstGeom prst="rect">
            <a:avLst/>
          </a:prstGeom>
        </p:spPr>
        <p:txBody>
          <a:bodyPr wrap="square">
            <a:spAutoFit/>
          </a:bodyPr>
          <a:lstStyle/>
          <a:p>
            <a:pPr algn="ctr" fontAlgn="auto">
              <a:lnSpc>
                <a:spcPct val="90000"/>
              </a:lnSpc>
              <a:spcBef>
                <a:spcPts val="0"/>
              </a:spcBef>
              <a:spcAft>
                <a:spcPts val="0"/>
              </a:spcAft>
              <a:defRPr/>
            </a:pPr>
            <a:r>
              <a:rPr lang="en-US" b="1" dirty="0" err="1">
                <a:latin typeface="Calibri"/>
                <a:cs typeface="+mn-cs"/>
              </a:rPr>
              <a:t>Innove</a:t>
            </a:r>
            <a:r>
              <a:rPr lang="en-US" b="1" dirty="0">
                <a:latin typeface="Calibri"/>
                <a:cs typeface="+mn-cs"/>
              </a:rPr>
              <a:t>, </a:t>
            </a:r>
            <a:r>
              <a:rPr lang="en-US" b="1" dirty="0" err="1">
                <a:latin typeface="Calibri"/>
                <a:cs typeface="+mn-cs"/>
              </a:rPr>
              <a:t>Bengaluru</a:t>
            </a:r>
            <a:endParaRPr lang="en-US" b="1" dirty="0">
              <a:latin typeface="Calibri"/>
              <a:cs typeface="+mn-cs"/>
            </a:endParaRPr>
          </a:p>
        </p:txBody>
      </p:sp>
      <p:pic>
        <p:nvPicPr>
          <p:cNvPr id="50213" name="Picture 24" descr="http://www.britatom.gov.in/images/mou_rpp/agrosurge.jpg"/>
          <p:cNvPicPr>
            <a:picLocks noChangeAspect="1" noChangeArrowheads="1"/>
          </p:cNvPicPr>
          <p:nvPr/>
        </p:nvPicPr>
        <p:blipFill>
          <a:blip r:embed="rId10"/>
          <a:srcRect/>
          <a:stretch>
            <a:fillRect/>
          </a:stretch>
        </p:blipFill>
        <p:spPr bwMode="auto">
          <a:xfrm>
            <a:off x="1066800" y="2165350"/>
            <a:ext cx="1470025" cy="1047750"/>
          </a:xfrm>
          <a:prstGeom prst="rect">
            <a:avLst/>
          </a:prstGeom>
          <a:noFill/>
          <a:ln w="9525">
            <a:noFill/>
            <a:miter lim="800000"/>
            <a:headEnd/>
            <a:tailEnd/>
          </a:ln>
        </p:spPr>
      </p:pic>
      <p:pic>
        <p:nvPicPr>
          <p:cNvPr id="50214" name="Picture 26" descr="http://www.sterico.com/img/factory.jpg"/>
          <p:cNvPicPr>
            <a:picLocks noChangeAspect="1" noChangeArrowheads="1"/>
          </p:cNvPicPr>
          <p:nvPr/>
        </p:nvPicPr>
        <p:blipFill>
          <a:blip r:embed="rId11"/>
          <a:srcRect/>
          <a:stretch>
            <a:fillRect/>
          </a:stretch>
        </p:blipFill>
        <p:spPr bwMode="auto">
          <a:xfrm>
            <a:off x="2979737" y="611188"/>
            <a:ext cx="1516063" cy="1000125"/>
          </a:xfrm>
          <a:prstGeom prst="rect">
            <a:avLst/>
          </a:prstGeom>
          <a:noFill/>
          <a:ln w="9525">
            <a:noFill/>
            <a:miter lim="800000"/>
            <a:headEnd/>
            <a:tailEnd/>
          </a:ln>
        </p:spPr>
      </p:pic>
      <p:pic>
        <p:nvPicPr>
          <p:cNvPr id="50215" name="Picture 28" descr="http://www.britatom.gov.in/images/mou_rpp/microtrol.jpg"/>
          <p:cNvPicPr>
            <a:picLocks noChangeAspect="1" noChangeArrowheads="1"/>
          </p:cNvPicPr>
          <p:nvPr/>
        </p:nvPicPr>
        <p:blipFill>
          <a:blip r:embed="rId12"/>
          <a:srcRect/>
          <a:stretch>
            <a:fillRect/>
          </a:stretch>
        </p:blipFill>
        <p:spPr bwMode="auto">
          <a:xfrm>
            <a:off x="7043738" y="574675"/>
            <a:ext cx="1566862" cy="1093788"/>
          </a:xfrm>
          <a:prstGeom prst="rect">
            <a:avLst/>
          </a:prstGeom>
          <a:noFill/>
          <a:ln w="9525">
            <a:noFill/>
            <a:miter lim="800000"/>
            <a:headEnd/>
            <a:tailEnd/>
          </a:ln>
        </p:spPr>
      </p:pic>
      <p:pic>
        <p:nvPicPr>
          <p:cNvPr id="50216" name="Picture 29"/>
          <p:cNvPicPr>
            <a:picLocks noChangeAspect="1" noChangeArrowheads="1"/>
          </p:cNvPicPr>
          <p:nvPr/>
        </p:nvPicPr>
        <p:blipFill>
          <a:blip r:embed="rId13"/>
          <a:srcRect/>
          <a:stretch>
            <a:fillRect/>
          </a:stretch>
        </p:blipFill>
        <p:spPr bwMode="auto">
          <a:xfrm>
            <a:off x="5024438" y="2355850"/>
            <a:ext cx="1492250" cy="1289050"/>
          </a:xfrm>
          <a:prstGeom prst="rect">
            <a:avLst/>
          </a:prstGeom>
          <a:noFill/>
          <a:ln w="9525">
            <a:noFill/>
            <a:miter lim="800000"/>
            <a:headEnd/>
            <a:tailEnd/>
          </a:ln>
        </p:spPr>
      </p:pic>
      <p:pic>
        <p:nvPicPr>
          <p:cNvPr id="50217" name="Picture 31" descr="NIPRO INDIA CORPORATION PVT LTD"/>
          <p:cNvPicPr>
            <a:picLocks noChangeAspect="1" noChangeArrowheads="1"/>
          </p:cNvPicPr>
          <p:nvPr/>
        </p:nvPicPr>
        <p:blipFill>
          <a:blip r:embed="rId14"/>
          <a:srcRect/>
          <a:stretch>
            <a:fillRect/>
          </a:stretch>
        </p:blipFill>
        <p:spPr bwMode="auto">
          <a:xfrm>
            <a:off x="7010400" y="3730625"/>
            <a:ext cx="1916113" cy="1125538"/>
          </a:xfrm>
          <a:prstGeom prst="rect">
            <a:avLst/>
          </a:prstGeom>
          <a:noFill/>
          <a:ln w="9525">
            <a:noFill/>
            <a:miter lim="800000"/>
            <a:headEnd/>
            <a:tailEnd/>
          </a:ln>
        </p:spPr>
      </p:pic>
      <p:pic>
        <p:nvPicPr>
          <p:cNvPr id="50218" name="Picture 33" descr="http://www.britatom.gov.in/images/mou_rpp/rahuri.jpg"/>
          <p:cNvPicPr>
            <a:picLocks noChangeAspect="1" noChangeArrowheads="1"/>
          </p:cNvPicPr>
          <p:nvPr/>
        </p:nvPicPr>
        <p:blipFill>
          <a:blip r:embed="rId15"/>
          <a:srcRect/>
          <a:stretch>
            <a:fillRect/>
          </a:stretch>
        </p:blipFill>
        <p:spPr bwMode="auto">
          <a:xfrm>
            <a:off x="1012825" y="3686175"/>
            <a:ext cx="1882775" cy="944563"/>
          </a:xfrm>
          <a:prstGeom prst="rect">
            <a:avLst/>
          </a:prstGeom>
          <a:noFill/>
          <a:ln w="9525">
            <a:noFill/>
            <a:miter lim="800000"/>
            <a:headEnd/>
            <a:tailEnd/>
          </a:ln>
        </p:spPr>
      </p:pic>
      <p:sp>
        <p:nvSpPr>
          <p:cNvPr id="3" name="Rectangle 2"/>
          <p:cNvSpPr/>
          <p:nvPr/>
        </p:nvSpPr>
        <p:spPr>
          <a:xfrm>
            <a:off x="3132138" y="5981700"/>
            <a:ext cx="2728912" cy="831850"/>
          </a:xfrm>
          <a:prstGeom prst="rect">
            <a:avLst/>
          </a:prstGeom>
        </p:spPr>
        <p:txBody>
          <a:bodyPr>
            <a:spAutoFit/>
          </a:bodyPr>
          <a:lstStyle/>
          <a:p>
            <a:pPr eaLnBrk="0" fontAlgn="auto" hangingPunct="0">
              <a:spcBef>
                <a:spcPts val="0"/>
              </a:spcBef>
              <a:spcAft>
                <a:spcPts val="0"/>
              </a:spcAft>
              <a:defRPr/>
            </a:pPr>
            <a:r>
              <a:rPr lang="en-US" sz="1600" b="1" dirty="0"/>
              <a:t>Plants: about 19 plant </a:t>
            </a:r>
          </a:p>
          <a:p>
            <a:pPr eaLnBrk="0" fontAlgn="auto" hangingPunct="0">
              <a:spcBef>
                <a:spcPts val="0"/>
              </a:spcBef>
              <a:spcAft>
                <a:spcPts val="0"/>
              </a:spcAft>
              <a:defRPr/>
            </a:pPr>
            <a:r>
              <a:rPr lang="en-US" sz="1600" b="1" dirty="0"/>
              <a:t>U/Construction:5</a:t>
            </a:r>
          </a:p>
          <a:p>
            <a:pPr eaLnBrk="0" fontAlgn="auto" hangingPunct="0">
              <a:spcBef>
                <a:spcPts val="0"/>
              </a:spcBef>
              <a:spcAft>
                <a:spcPts val="0"/>
              </a:spcAft>
              <a:defRPr/>
            </a:pPr>
            <a:r>
              <a:rPr lang="en-US" sz="1600" b="1" dirty="0"/>
              <a:t>Total 18.5 </a:t>
            </a:r>
            <a:r>
              <a:rPr lang="en-US" sz="1600" b="1" dirty="0" err="1"/>
              <a:t>MCi</a:t>
            </a:r>
            <a:r>
              <a:rPr lang="en-US" sz="1600" b="1" dirty="0">
                <a:solidFill>
                  <a:schemeClr val="accent4"/>
                </a:solidFill>
              </a:rPr>
              <a:t> </a:t>
            </a:r>
            <a:endParaRPr lang="en-US" sz="1600" b="1" dirty="0"/>
          </a:p>
        </p:txBody>
      </p:sp>
      <p:pic>
        <p:nvPicPr>
          <p:cNvPr id="64" name="Picture 3" descr="daelogo1.jpg"/>
          <p:cNvPicPr>
            <a:picLocks noChangeAspect="1"/>
          </p:cNvPicPr>
          <p:nvPr/>
        </p:nvPicPr>
        <p:blipFill>
          <a:blip r:embed="rId16"/>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Box 60"/>
          <p:cNvSpPr txBox="1">
            <a:spLocks noChangeArrowheads="1"/>
          </p:cNvSpPr>
          <p:nvPr/>
        </p:nvSpPr>
        <p:spPr bwMode="auto">
          <a:xfrm>
            <a:off x="3005667" y="11164"/>
            <a:ext cx="4614333" cy="388564"/>
          </a:xfrm>
          <a:prstGeom prst="rect">
            <a:avLst/>
          </a:prstGeom>
          <a:noFill/>
          <a:ln w="9525">
            <a:noFill/>
            <a:miter lim="800000"/>
            <a:headEnd/>
            <a:tailEnd/>
          </a:ln>
          <a:scene3d>
            <a:camera prst="orthographicFront"/>
            <a:lightRig rig="threePt" dir="t"/>
          </a:scene3d>
          <a:sp3d>
            <a:bevelT prst="slope"/>
          </a:sp3d>
        </p:spPr>
        <p:txBody>
          <a:bodyPr lIns="19047" tIns="9523" rIns="19047" bIns="9523">
            <a:spAutoFit/>
          </a:bodyPr>
          <a:lstStyle/>
          <a:p>
            <a:pPr>
              <a:defRPr/>
            </a:pPr>
            <a:r>
              <a:rPr lang="en-IN" sz="2400" b="1" dirty="0">
                <a:solidFill>
                  <a:srgbClr val="FF0000"/>
                </a:solidFill>
                <a:latin typeface="Verdana" pitchFamily="34" charset="0"/>
                <a:cs typeface="Times New Roman" pitchFamily="18" charset="0"/>
              </a:rPr>
              <a:t>Long  Lasting  Litchi</a:t>
            </a:r>
            <a:endParaRPr lang="en-US" sz="2400" b="1" dirty="0">
              <a:solidFill>
                <a:srgbClr val="FF0000"/>
              </a:solidFill>
              <a:latin typeface="Verdana" pitchFamily="34" charset="0"/>
              <a:cs typeface="Times New Roman" pitchFamily="18" charset="0"/>
            </a:endParaRPr>
          </a:p>
        </p:txBody>
      </p:sp>
      <p:pic>
        <p:nvPicPr>
          <p:cNvPr id="51206" name="Picture 4" descr="C:\Users\Administrator\AppData\Local\Microsoft\Windows\Temporary Internet Files\Content.Word\IMG_8826.jpg"/>
          <p:cNvPicPr>
            <a:picLocks noChangeAspect="1" noChangeArrowheads="1"/>
          </p:cNvPicPr>
          <p:nvPr/>
        </p:nvPicPr>
        <p:blipFill>
          <a:blip r:embed="rId2"/>
          <a:srcRect/>
          <a:stretch>
            <a:fillRect/>
          </a:stretch>
        </p:blipFill>
        <p:spPr bwMode="auto">
          <a:xfrm>
            <a:off x="1116013" y="476250"/>
            <a:ext cx="2232025" cy="1730375"/>
          </a:xfrm>
          <a:prstGeom prst="rect">
            <a:avLst/>
          </a:prstGeom>
          <a:noFill/>
          <a:ln w="9525">
            <a:solidFill>
              <a:schemeClr val="tx1"/>
            </a:solidFill>
            <a:miter lim="800000"/>
            <a:headEnd/>
            <a:tailEnd/>
          </a:ln>
        </p:spPr>
      </p:pic>
      <p:sp>
        <p:nvSpPr>
          <p:cNvPr id="2056" name="Rectangle 65"/>
          <p:cNvSpPr>
            <a:spLocks noChangeArrowheads="1"/>
          </p:cNvSpPr>
          <p:nvPr/>
        </p:nvSpPr>
        <p:spPr bwMode="auto">
          <a:xfrm>
            <a:off x="1066800" y="4724400"/>
            <a:ext cx="4495800" cy="2057400"/>
          </a:xfrm>
          <a:prstGeom prst="rect">
            <a:avLst/>
          </a:prstGeom>
          <a:blipFill>
            <a:blip r:embed="rId3"/>
            <a:tile tx="0" ty="0" sx="100000" sy="100000" flip="none" algn="tl"/>
          </a:blipFill>
          <a:ln w="9525">
            <a:solidFill>
              <a:schemeClr val="accent1">
                <a:lumMod val="40000"/>
                <a:lumOff val="60000"/>
              </a:schemeClr>
            </a:solidFill>
            <a:miter lim="800000"/>
            <a:headEnd/>
            <a:tailEnd/>
          </a:ln>
        </p:spPr>
        <p:txBody>
          <a:bodyPr wrap="square" lIns="19047" tIns="9523" rIns="19047" bIns="9523">
            <a:spAutoFit/>
          </a:bodyPr>
          <a:lstStyle/>
          <a:p>
            <a:pPr marL="82550" lvl="1" algn="just">
              <a:spcBef>
                <a:spcPts val="125"/>
              </a:spcBef>
              <a:spcAft>
                <a:spcPts val="125"/>
              </a:spcAft>
              <a:buFont typeface="Wingdings" pitchFamily="2" charset="2"/>
              <a:buChar char="v"/>
              <a:defRPr/>
            </a:pPr>
            <a:r>
              <a:rPr lang="en-US" sz="1400" b="1" dirty="0" smtClean="0">
                <a:solidFill>
                  <a:srgbClr val="3A0F08"/>
                </a:solidFill>
                <a:latin typeface="Times New Roman" pitchFamily="18" charset="0"/>
                <a:cs typeface="Times New Roman" pitchFamily="18" charset="0"/>
              </a:rPr>
              <a:t> A </a:t>
            </a:r>
            <a:r>
              <a:rPr lang="en-US" sz="1400" b="1" dirty="0">
                <a:solidFill>
                  <a:srgbClr val="3A0F08"/>
                </a:solidFill>
                <a:latin typeface="Times New Roman" pitchFamily="18" charset="0"/>
                <a:cs typeface="Times New Roman" pitchFamily="18" charset="0"/>
              </a:rPr>
              <a:t>novel process for extension of shelf life of litchi for 60 days at 4 to 6°C.</a:t>
            </a:r>
          </a:p>
          <a:p>
            <a:pPr marL="82550" lvl="1" algn="just">
              <a:spcBef>
                <a:spcPts val="125"/>
              </a:spcBef>
              <a:spcAft>
                <a:spcPts val="125"/>
              </a:spcAft>
              <a:buFont typeface="Wingdings" pitchFamily="2" charset="2"/>
              <a:buChar char="v"/>
              <a:defRPr/>
            </a:pPr>
            <a:r>
              <a:rPr lang="en-US" sz="1400" b="1" dirty="0" smtClean="0">
                <a:solidFill>
                  <a:srgbClr val="3A0F08"/>
                </a:solidFill>
                <a:latin typeface="Times New Roman" pitchFamily="18" charset="0"/>
                <a:cs typeface="Times New Roman" pitchFamily="18" charset="0"/>
              </a:rPr>
              <a:t> Washing </a:t>
            </a:r>
            <a:r>
              <a:rPr lang="en-US" sz="1400" b="1" dirty="0">
                <a:solidFill>
                  <a:srgbClr val="3A0F08"/>
                </a:solidFill>
                <a:latin typeface="Times New Roman" pitchFamily="18" charset="0"/>
                <a:cs typeface="Times New Roman" pitchFamily="18" charset="0"/>
              </a:rPr>
              <a:t>of fruits with GRAS (Generally Recognized As Safe) food preservatives. </a:t>
            </a:r>
          </a:p>
          <a:p>
            <a:pPr marL="82550" lvl="1" algn="just">
              <a:spcBef>
                <a:spcPts val="125"/>
              </a:spcBef>
              <a:spcAft>
                <a:spcPts val="125"/>
              </a:spcAft>
              <a:buFont typeface="Wingdings" pitchFamily="2" charset="2"/>
              <a:buChar char="v"/>
              <a:defRPr/>
            </a:pPr>
            <a:r>
              <a:rPr lang="en-US" sz="1400" b="1" dirty="0" smtClean="0">
                <a:solidFill>
                  <a:srgbClr val="3A0F08"/>
                </a:solidFill>
                <a:latin typeface="Times New Roman" pitchFamily="18" charset="0"/>
                <a:cs typeface="Times New Roman" pitchFamily="18" charset="0"/>
              </a:rPr>
              <a:t> Natural </a:t>
            </a:r>
            <a:r>
              <a:rPr lang="en-US" sz="1400" b="1" dirty="0">
                <a:solidFill>
                  <a:srgbClr val="3A0F08"/>
                </a:solidFill>
                <a:latin typeface="Times New Roman" pitchFamily="18" charset="0"/>
                <a:cs typeface="Times New Roman" pitchFamily="18" charset="0"/>
              </a:rPr>
              <a:t>pinkish-red </a:t>
            </a:r>
            <a:r>
              <a:rPr lang="en-US" sz="1400" b="1" dirty="0" err="1">
                <a:solidFill>
                  <a:srgbClr val="3A0F08"/>
                </a:solidFill>
                <a:latin typeface="Times New Roman" pitchFamily="18" charset="0"/>
                <a:cs typeface="Times New Roman" pitchFamily="18" charset="0"/>
              </a:rPr>
              <a:t>colour</a:t>
            </a:r>
            <a:r>
              <a:rPr lang="en-US" sz="1400" b="1" dirty="0">
                <a:solidFill>
                  <a:srgbClr val="3A0F08"/>
                </a:solidFill>
                <a:latin typeface="Times New Roman" pitchFamily="18" charset="0"/>
                <a:cs typeface="Times New Roman" pitchFamily="18" charset="0"/>
              </a:rPr>
              <a:t>, taste and nutritional properties maintained.</a:t>
            </a:r>
          </a:p>
          <a:p>
            <a:pPr marL="82550" lvl="1" algn="just">
              <a:spcBef>
                <a:spcPts val="125"/>
              </a:spcBef>
              <a:spcAft>
                <a:spcPts val="125"/>
              </a:spcAft>
              <a:buFont typeface="Wingdings" pitchFamily="2" charset="2"/>
              <a:buChar char="v"/>
              <a:defRPr/>
            </a:pPr>
            <a:r>
              <a:rPr lang="en-IN" sz="1400" b="1" dirty="0" smtClean="0">
                <a:solidFill>
                  <a:srgbClr val="3A0F08"/>
                </a:solidFill>
                <a:latin typeface="Times New Roman" pitchFamily="18" charset="0"/>
                <a:cs typeface="Times New Roman" pitchFamily="18" charset="0"/>
              </a:rPr>
              <a:t> Radiation </a:t>
            </a:r>
            <a:r>
              <a:rPr lang="en-IN" sz="1400" b="1" dirty="0">
                <a:solidFill>
                  <a:srgbClr val="3A0F08"/>
                </a:solidFill>
                <a:latin typeface="Times New Roman" pitchFamily="18" charset="0"/>
                <a:cs typeface="Times New Roman" pitchFamily="18" charset="0"/>
              </a:rPr>
              <a:t>is optional as </a:t>
            </a:r>
            <a:r>
              <a:rPr lang="en-IN" sz="1400" b="1" dirty="0" err="1">
                <a:solidFill>
                  <a:srgbClr val="3A0F08"/>
                </a:solidFill>
                <a:latin typeface="Times New Roman" pitchFamily="18" charset="0"/>
                <a:cs typeface="Times New Roman" pitchFamily="18" charset="0"/>
              </a:rPr>
              <a:t>phytosanitary</a:t>
            </a:r>
            <a:r>
              <a:rPr lang="en-IN" sz="1400" b="1" dirty="0">
                <a:solidFill>
                  <a:srgbClr val="3A0F08"/>
                </a:solidFill>
                <a:latin typeface="Times New Roman" pitchFamily="18" charset="0"/>
                <a:cs typeface="Times New Roman" pitchFamily="18" charset="0"/>
              </a:rPr>
              <a:t> treatment for export.</a:t>
            </a:r>
          </a:p>
          <a:p>
            <a:pPr marL="82550" lvl="1" algn="just">
              <a:spcBef>
                <a:spcPts val="125"/>
              </a:spcBef>
              <a:buFont typeface="Wingdings" pitchFamily="2" charset="2"/>
              <a:buChar char="v"/>
              <a:defRPr/>
            </a:pPr>
            <a:r>
              <a:rPr lang="en-IN" sz="1400" b="1" dirty="0" smtClean="0">
                <a:solidFill>
                  <a:srgbClr val="3A0F08"/>
                </a:solidFill>
                <a:latin typeface="Times New Roman" pitchFamily="18" charset="0"/>
                <a:cs typeface="Times New Roman" pitchFamily="18" charset="0"/>
              </a:rPr>
              <a:t> Technology </a:t>
            </a:r>
            <a:r>
              <a:rPr lang="en-IN" sz="1400" b="1" dirty="0">
                <a:solidFill>
                  <a:srgbClr val="3A0F08"/>
                </a:solidFill>
                <a:latin typeface="Times New Roman" pitchFamily="18" charset="0"/>
                <a:cs typeface="Times New Roman" pitchFamily="18" charset="0"/>
              </a:rPr>
              <a:t>transferred to many entrepreneurs.</a:t>
            </a:r>
          </a:p>
        </p:txBody>
      </p:sp>
      <p:sp>
        <p:nvSpPr>
          <p:cNvPr id="69" name="TextBox 68"/>
          <p:cNvSpPr txBox="1"/>
          <p:nvPr/>
        </p:nvSpPr>
        <p:spPr>
          <a:xfrm>
            <a:off x="3810000" y="2203724"/>
            <a:ext cx="4084637" cy="234676"/>
          </a:xfrm>
          <a:prstGeom prst="rect">
            <a:avLst/>
          </a:prstGeom>
          <a:solidFill>
            <a:schemeClr val="accent3">
              <a:lumMod val="20000"/>
              <a:lumOff val="80000"/>
            </a:schemeClr>
          </a:solidFill>
        </p:spPr>
        <p:txBody>
          <a:bodyPr lIns="19047" tIns="9523" rIns="19047" bIns="9523">
            <a:spAutoFit/>
          </a:bodyPr>
          <a:lstStyle/>
          <a:p>
            <a:pPr>
              <a:defRPr/>
            </a:pPr>
            <a:r>
              <a:rPr lang="en-IN" sz="1400" b="1" dirty="0">
                <a:solidFill>
                  <a:schemeClr val="accent1">
                    <a:lumMod val="50000"/>
                  </a:schemeClr>
                </a:solidFill>
              </a:rPr>
              <a:t>Inauguration Function @ NRCL Muzaffarpur</a:t>
            </a:r>
            <a:endParaRPr lang="en-US" sz="1400" b="1" dirty="0">
              <a:solidFill>
                <a:schemeClr val="accent1">
                  <a:lumMod val="50000"/>
                </a:schemeClr>
              </a:solidFill>
            </a:endParaRPr>
          </a:p>
        </p:txBody>
      </p:sp>
      <p:pic>
        <p:nvPicPr>
          <p:cNvPr id="51212" name="Picture 4"/>
          <p:cNvPicPr>
            <a:picLocks noChangeAspect="1"/>
          </p:cNvPicPr>
          <p:nvPr/>
        </p:nvPicPr>
        <p:blipFill>
          <a:blip r:embed="rId4"/>
          <a:srcRect l="4814" t="16097" r="5112"/>
          <a:stretch>
            <a:fillRect/>
          </a:stretch>
        </p:blipFill>
        <p:spPr bwMode="auto">
          <a:xfrm>
            <a:off x="5715000" y="4876800"/>
            <a:ext cx="3067070" cy="1905000"/>
          </a:xfrm>
          <a:prstGeom prst="rect">
            <a:avLst/>
          </a:prstGeom>
          <a:noFill/>
          <a:ln w="9525">
            <a:noFill/>
            <a:miter lim="800000"/>
            <a:headEnd/>
            <a:tailEnd/>
          </a:ln>
        </p:spPr>
      </p:pic>
      <p:pic>
        <p:nvPicPr>
          <p:cNvPr id="51213" name="Picture 5"/>
          <p:cNvPicPr>
            <a:picLocks noChangeAspect="1"/>
          </p:cNvPicPr>
          <p:nvPr/>
        </p:nvPicPr>
        <p:blipFill>
          <a:blip r:embed="rId5"/>
          <a:srcRect/>
          <a:stretch>
            <a:fillRect/>
          </a:stretch>
        </p:blipFill>
        <p:spPr bwMode="auto">
          <a:xfrm>
            <a:off x="5791200" y="2522908"/>
            <a:ext cx="2971800" cy="2229202"/>
          </a:xfrm>
          <a:prstGeom prst="rect">
            <a:avLst/>
          </a:prstGeom>
          <a:noFill/>
          <a:ln w="9525">
            <a:noFill/>
            <a:miter lim="800000"/>
            <a:headEnd/>
            <a:tailEnd/>
          </a:ln>
        </p:spPr>
      </p:pic>
      <p:pic>
        <p:nvPicPr>
          <p:cNvPr id="51214" name="Picture 7"/>
          <p:cNvPicPr>
            <a:picLocks noChangeAspect="1"/>
          </p:cNvPicPr>
          <p:nvPr/>
        </p:nvPicPr>
        <p:blipFill>
          <a:blip r:embed="rId6"/>
          <a:srcRect/>
          <a:stretch>
            <a:fillRect/>
          </a:stretch>
        </p:blipFill>
        <p:spPr bwMode="auto">
          <a:xfrm>
            <a:off x="5940425" y="447675"/>
            <a:ext cx="2519363" cy="1679575"/>
          </a:xfrm>
          <a:prstGeom prst="rect">
            <a:avLst/>
          </a:prstGeom>
          <a:noFill/>
          <a:ln w="9525">
            <a:noFill/>
            <a:miter lim="800000"/>
            <a:headEnd/>
            <a:tailEnd/>
          </a:ln>
        </p:spPr>
      </p:pic>
      <p:pic>
        <p:nvPicPr>
          <p:cNvPr id="15" name="Picture 3" descr="daelogo1.jpg"/>
          <p:cNvPicPr>
            <a:picLocks noChangeAspect="1"/>
          </p:cNvPicPr>
          <p:nvPr/>
        </p:nvPicPr>
        <p:blipFill>
          <a:blip r:embed="rId7"/>
          <a:srcRect/>
          <a:stretch>
            <a:fillRect/>
          </a:stretch>
        </p:blipFill>
        <p:spPr bwMode="auto">
          <a:xfrm>
            <a:off x="304800" y="5800725"/>
            <a:ext cx="660400" cy="676275"/>
          </a:xfrm>
          <a:prstGeom prst="rect">
            <a:avLst/>
          </a:prstGeom>
          <a:noFill/>
          <a:ln w="9525">
            <a:noFill/>
            <a:miter lim="800000"/>
            <a:headEnd/>
            <a:tailEnd/>
          </a:ln>
        </p:spPr>
      </p:pic>
      <p:pic>
        <p:nvPicPr>
          <p:cNvPr id="12" name="Picture 8"/>
          <p:cNvPicPr>
            <a:picLocks noChangeAspect="1"/>
          </p:cNvPicPr>
          <p:nvPr/>
        </p:nvPicPr>
        <p:blipFill>
          <a:blip r:embed="rId8"/>
          <a:srcRect/>
          <a:stretch>
            <a:fillRect/>
          </a:stretch>
        </p:blipFill>
        <p:spPr bwMode="auto">
          <a:xfrm>
            <a:off x="1066800" y="2471718"/>
            <a:ext cx="4019863" cy="2176482"/>
          </a:xfrm>
          <a:prstGeom prst="rect">
            <a:avLst/>
          </a:prstGeom>
          <a:noFill/>
          <a:ln w="9525">
            <a:noFill/>
            <a:miter lim="800000"/>
            <a:headEnd/>
            <a:tailEnd/>
          </a:ln>
        </p:spPr>
      </p:pic>
      <p:pic>
        <p:nvPicPr>
          <p:cNvPr id="13" name="Picture 9"/>
          <p:cNvPicPr>
            <a:picLocks noChangeAspect="1"/>
          </p:cNvPicPr>
          <p:nvPr/>
        </p:nvPicPr>
        <p:blipFill>
          <a:blip r:embed="rId9"/>
          <a:srcRect/>
          <a:stretch>
            <a:fillRect/>
          </a:stretch>
        </p:blipFill>
        <p:spPr bwMode="auto">
          <a:xfrm>
            <a:off x="3419475" y="476250"/>
            <a:ext cx="2474913" cy="1649413"/>
          </a:xfrm>
          <a:prstGeom prst="rect">
            <a:avLst/>
          </a:prstGeom>
          <a:noFill/>
          <a:ln w="9525">
            <a:noFill/>
            <a:miter lim="800000"/>
            <a:headEnd/>
            <a:tailEnd/>
          </a:ln>
        </p:spPr>
      </p:pic>
    </p:spTree>
  </p:cSld>
  <p:clrMapOvr>
    <a:masterClrMapping/>
  </p:clrMapOvr>
  <p:transition spd="slow" advTm="46000">
    <p:split orient="vert"/>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2"/>
          <p:cNvGraphicFramePr>
            <a:graphicFrameLocks noChangeAspect="1"/>
          </p:cNvGraphicFramePr>
          <p:nvPr/>
        </p:nvGraphicFramePr>
        <p:xfrm>
          <a:off x="1063938" y="685800"/>
          <a:ext cx="2822262" cy="1905358"/>
        </p:xfrm>
        <a:graphic>
          <a:graphicData uri="http://schemas.openxmlformats.org/presentationml/2006/ole">
            <p:oleObj spid="_x0000_s4098" name="Presentation" r:id="rId3" imgW="4541838" imgH="3406775" progId="">
              <p:embed/>
            </p:oleObj>
          </a:graphicData>
        </a:graphic>
      </p:graphicFrame>
      <p:sp>
        <p:nvSpPr>
          <p:cNvPr id="4100" name="Text Box 4"/>
          <p:cNvSpPr txBox="1">
            <a:spLocks noChangeArrowheads="1"/>
          </p:cNvSpPr>
          <p:nvPr/>
        </p:nvSpPr>
        <p:spPr bwMode="auto">
          <a:xfrm>
            <a:off x="0" y="22225"/>
            <a:ext cx="9144000" cy="457200"/>
          </a:xfrm>
          <a:prstGeom prst="rect">
            <a:avLst/>
          </a:prstGeom>
          <a:noFill/>
          <a:ln w="9525">
            <a:noFill/>
            <a:miter lim="800000"/>
            <a:headEnd/>
            <a:tailEnd/>
          </a:ln>
        </p:spPr>
        <p:txBody>
          <a:bodyPr>
            <a:spAutoFit/>
          </a:bodyPr>
          <a:lstStyle/>
          <a:p>
            <a:pPr algn="ctr">
              <a:spcBef>
                <a:spcPct val="50000"/>
              </a:spcBef>
            </a:pPr>
            <a:r>
              <a:rPr lang="en-US" sz="2400" b="1">
                <a:solidFill>
                  <a:srgbClr val="FF0000"/>
                </a:solidFill>
              </a:rPr>
              <a:t>URBAN AND RURAL WASTE RECYCLE</a:t>
            </a:r>
          </a:p>
        </p:txBody>
      </p:sp>
      <p:pic>
        <p:nvPicPr>
          <p:cNvPr id="4101" name="Picture 5" descr="NISARGRUNA-19-3-03"/>
          <p:cNvPicPr>
            <a:picLocks noChangeAspect="1" noChangeArrowheads="1"/>
          </p:cNvPicPr>
          <p:nvPr/>
        </p:nvPicPr>
        <p:blipFill>
          <a:blip r:embed="rId4"/>
          <a:srcRect/>
          <a:stretch>
            <a:fillRect/>
          </a:stretch>
        </p:blipFill>
        <p:spPr bwMode="auto">
          <a:xfrm>
            <a:off x="5256213" y="2565400"/>
            <a:ext cx="3887787" cy="2749550"/>
          </a:xfrm>
          <a:prstGeom prst="rect">
            <a:avLst/>
          </a:prstGeom>
          <a:noFill/>
          <a:ln w="9525">
            <a:noFill/>
            <a:miter lim="800000"/>
            <a:headEnd/>
            <a:tailEnd/>
          </a:ln>
        </p:spPr>
      </p:pic>
      <p:sp>
        <p:nvSpPr>
          <p:cNvPr id="4102" name="Rectangle 6"/>
          <p:cNvSpPr>
            <a:spLocks noChangeArrowheads="1"/>
          </p:cNvSpPr>
          <p:nvPr/>
        </p:nvSpPr>
        <p:spPr bwMode="auto">
          <a:xfrm>
            <a:off x="1304925" y="2708275"/>
            <a:ext cx="3419475" cy="739775"/>
          </a:xfrm>
          <a:prstGeom prst="rect">
            <a:avLst/>
          </a:prstGeom>
          <a:solidFill>
            <a:srgbClr val="FFFFE1"/>
          </a:solidFill>
          <a:ln w="9525">
            <a:noFill/>
            <a:miter lim="800000"/>
            <a:headEnd/>
            <a:tailEnd/>
          </a:ln>
        </p:spPr>
        <p:txBody>
          <a:bodyPr>
            <a:spAutoFit/>
          </a:bodyPr>
          <a:lstStyle/>
          <a:p>
            <a:r>
              <a:rPr lang="en-US" sz="1400" b="1" dirty="0">
                <a:cs typeface="Times New Roman" pitchFamily="18" charset="0"/>
              </a:rPr>
              <a:t>Sludge Hygienisation Research Irradiator (SHRI) at </a:t>
            </a:r>
            <a:r>
              <a:rPr lang="en-US" sz="1400" b="1" dirty="0" err="1">
                <a:cs typeface="Times New Roman" pitchFamily="18" charset="0"/>
              </a:rPr>
              <a:t>Vadodara</a:t>
            </a:r>
            <a:r>
              <a:rPr lang="en-US" sz="1400" b="1" dirty="0">
                <a:cs typeface="Times New Roman" pitchFamily="18" charset="0"/>
              </a:rPr>
              <a:t> for sewage water treatment</a:t>
            </a:r>
            <a:endParaRPr lang="en-US" sz="1400" b="1" dirty="0"/>
          </a:p>
        </p:txBody>
      </p:sp>
      <p:sp>
        <p:nvSpPr>
          <p:cNvPr id="771079" name="Text Box 7"/>
          <p:cNvSpPr txBox="1">
            <a:spLocks noChangeArrowheads="1"/>
          </p:cNvSpPr>
          <p:nvPr/>
        </p:nvSpPr>
        <p:spPr bwMode="auto">
          <a:xfrm>
            <a:off x="4114800" y="578584"/>
            <a:ext cx="5105400" cy="1631216"/>
          </a:xfrm>
          <a:prstGeom prst="rect">
            <a:avLst/>
          </a:prstGeom>
          <a:solidFill>
            <a:schemeClr val="accent1">
              <a:alpha val="43000"/>
            </a:schemeClr>
          </a:solidFill>
          <a:ln w="9525">
            <a:noFill/>
            <a:miter lim="800000"/>
            <a:headEnd/>
            <a:tailEnd/>
          </a:ln>
          <a:effectLst/>
        </p:spPr>
        <p:txBody>
          <a:bodyPr wrap="square">
            <a:spAutoFit/>
          </a:bodyPr>
          <a:lstStyle/>
          <a:p>
            <a:pPr>
              <a:buFontTx/>
              <a:buChar char="•"/>
              <a:tabLst>
                <a:tab pos="173038" algn="l"/>
              </a:tabLst>
              <a:defRPr/>
            </a:pPr>
            <a:r>
              <a:rPr lang="en-US" sz="2000" b="1" dirty="0">
                <a:solidFill>
                  <a:srgbClr val="CC00CC"/>
                </a:solidFill>
                <a:effectLst>
                  <a:outerShdw blurRad="38100" dist="38100" dir="2700000" algn="tl">
                    <a:srgbClr val="C0C0C0"/>
                  </a:outerShdw>
                </a:effectLst>
                <a:latin typeface="Times New Roman" pitchFamily="18" charset="0"/>
              </a:rPr>
              <a:t>  </a:t>
            </a:r>
            <a:r>
              <a:rPr lang="en-US" sz="2000" b="1" dirty="0">
                <a:solidFill>
                  <a:srgbClr val="CC00CC"/>
                </a:solidFill>
                <a:latin typeface="Times New Roman" pitchFamily="18" charset="0"/>
              </a:rPr>
              <a:t>In the year 2004, 100 </a:t>
            </a:r>
            <a:r>
              <a:rPr lang="en-US" sz="2000" b="1" dirty="0" err="1">
                <a:solidFill>
                  <a:srgbClr val="CC00CC"/>
                </a:solidFill>
                <a:latin typeface="Times New Roman" pitchFamily="18" charset="0"/>
              </a:rPr>
              <a:t>tonnes</a:t>
            </a:r>
            <a:r>
              <a:rPr lang="en-US" sz="2000" b="1" dirty="0">
                <a:solidFill>
                  <a:srgbClr val="CC00CC"/>
                </a:solidFill>
                <a:latin typeface="Times New Roman" pitchFamily="18" charset="0"/>
              </a:rPr>
              <a:t> of pathogen </a:t>
            </a:r>
            <a:r>
              <a:rPr lang="en-US" sz="2000" b="1" dirty="0" smtClean="0">
                <a:solidFill>
                  <a:srgbClr val="CC00CC"/>
                </a:solidFill>
                <a:latin typeface="Times New Roman" pitchFamily="18" charset="0"/>
              </a:rPr>
              <a:t>free </a:t>
            </a:r>
            <a:r>
              <a:rPr lang="en-US" sz="2000" b="1" dirty="0">
                <a:solidFill>
                  <a:srgbClr val="CC00CC"/>
                </a:solidFill>
                <a:latin typeface="Times New Roman" pitchFamily="18" charset="0"/>
              </a:rPr>
              <a:t>manure was produced</a:t>
            </a:r>
          </a:p>
          <a:p>
            <a:pPr>
              <a:buFontTx/>
              <a:buChar char="•"/>
              <a:tabLst>
                <a:tab pos="173038" algn="l"/>
              </a:tabLst>
              <a:defRPr/>
            </a:pPr>
            <a:r>
              <a:rPr lang="en-US" sz="2000" b="1" dirty="0">
                <a:solidFill>
                  <a:srgbClr val="660033"/>
                </a:solidFill>
                <a:latin typeface="Times New Roman" pitchFamily="18" charset="0"/>
              </a:rPr>
              <a:t>  Sludge has been tested as manure in</a:t>
            </a:r>
            <a:br>
              <a:rPr lang="en-US" sz="2000" b="1" dirty="0">
                <a:solidFill>
                  <a:srgbClr val="660033"/>
                </a:solidFill>
                <a:latin typeface="Times New Roman" pitchFamily="18" charset="0"/>
              </a:rPr>
            </a:br>
            <a:r>
              <a:rPr lang="en-US" sz="2000" b="1" dirty="0">
                <a:solidFill>
                  <a:srgbClr val="660033"/>
                </a:solidFill>
                <a:latin typeface="Times New Roman" pitchFamily="18" charset="0"/>
              </a:rPr>
              <a:t>   agriculture fields </a:t>
            </a:r>
          </a:p>
          <a:p>
            <a:pPr algn="just">
              <a:buFontTx/>
              <a:buChar char="•"/>
              <a:tabLst>
                <a:tab pos="173038" algn="l"/>
              </a:tabLst>
              <a:defRPr/>
            </a:pPr>
            <a:r>
              <a:rPr lang="en-US" sz="2000" b="1" dirty="0">
                <a:solidFill>
                  <a:srgbClr val="006600"/>
                </a:solidFill>
                <a:latin typeface="Times New Roman" pitchFamily="18" charset="0"/>
              </a:rPr>
              <a:t>  More plants can be set up</a:t>
            </a:r>
          </a:p>
        </p:txBody>
      </p:sp>
      <p:sp>
        <p:nvSpPr>
          <p:cNvPr id="4104" name="Rectangle 8"/>
          <p:cNvSpPr>
            <a:spLocks noChangeArrowheads="1"/>
          </p:cNvSpPr>
          <p:nvPr/>
        </p:nvSpPr>
        <p:spPr bwMode="auto">
          <a:xfrm>
            <a:off x="5578475" y="5229225"/>
            <a:ext cx="3565525" cy="523875"/>
          </a:xfrm>
          <a:prstGeom prst="rect">
            <a:avLst/>
          </a:prstGeom>
          <a:solidFill>
            <a:srgbClr val="FFFFE1"/>
          </a:solidFill>
          <a:ln w="9525">
            <a:noFill/>
            <a:miter lim="800000"/>
            <a:headEnd/>
            <a:tailEnd/>
          </a:ln>
        </p:spPr>
        <p:txBody>
          <a:bodyPr>
            <a:spAutoFit/>
          </a:bodyPr>
          <a:lstStyle/>
          <a:p>
            <a:r>
              <a:rPr lang="en-US" sz="1400" b="1">
                <a:solidFill>
                  <a:srgbClr val="FF0000"/>
                </a:solidFill>
                <a:cs typeface="Times New Roman" pitchFamily="18" charset="0"/>
              </a:rPr>
              <a:t>NISARGRUNA Plant for disposal of Biodegradable wastes</a:t>
            </a:r>
            <a:r>
              <a:rPr lang="en-US" sz="1400" b="1">
                <a:solidFill>
                  <a:srgbClr val="FF0000"/>
                </a:solidFill>
              </a:rPr>
              <a:t> </a:t>
            </a:r>
          </a:p>
        </p:txBody>
      </p:sp>
      <p:sp>
        <p:nvSpPr>
          <p:cNvPr id="4105" name="Text Box 9"/>
          <p:cNvSpPr txBox="1">
            <a:spLocks noChangeArrowheads="1"/>
          </p:cNvSpPr>
          <p:nvPr/>
        </p:nvSpPr>
        <p:spPr bwMode="auto">
          <a:xfrm>
            <a:off x="0" y="3419475"/>
            <a:ext cx="5029200" cy="457200"/>
          </a:xfrm>
          <a:prstGeom prst="rect">
            <a:avLst/>
          </a:prstGeom>
          <a:noFill/>
          <a:ln w="9525">
            <a:noFill/>
            <a:miter lim="800000"/>
            <a:headEnd/>
            <a:tailEnd/>
          </a:ln>
        </p:spPr>
        <p:txBody>
          <a:bodyPr>
            <a:spAutoFit/>
          </a:bodyPr>
          <a:lstStyle/>
          <a:p>
            <a:pPr>
              <a:spcBef>
                <a:spcPct val="50000"/>
              </a:spcBef>
            </a:pPr>
            <a:endParaRPr lang="en-US" sz="2400">
              <a:latin typeface="Times New Roman" pitchFamily="18" charset="0"/>
            </a:endParaRPr>
          </a:p>
        </p:txBody>
      </p:sp>
      <p:sp>
        <p:nvSpPr>
          <p:cNvPr id="771082" name="Text Box 10"/>
          <p:cNvSpPr txBox="1">
            <a:spLocks noChangeArrowheads="1"/>
          </p:cNvSpPr>
          <p:nvPr/>
        </p:nvSpPr>
        <p:spPr bwMode="auto">
          <a:xfrm>
            <a:off x="990600" y="3429000"/>
            <a:ext cx="4265613" cy="2446824"/>
          </a:xfrm>
          <a:prstGeom prst="rect">
            <a:avLst/>
          </a:prstGeom>
          <a:solidFill>
            <a:srgbClr val="FFFF66"/>
          </a:solidFill>
          <a:ln w="9525">
            <a:noFill/>
            <a:miter lim="800000"/>
            <a:headEnd/>
            <a:tailEnd/>
          </a:ln>
          <a:effectLst/>
        </p:spPr>
        <p:txBody>
          <a:bodyPr wrap="square">
            <a:spAutoFit/>
          </a:bodyPr>
          <a:lstStyle/>
          <a:p>
            <a:pPr algn="just">
              <a:spcBef>
                <a:spcPct val="50000"/>
              </a:spcBef>
              <a:buFontTx/>
              <a:buChar char="•"/>
              <a:tabLst>
                <a:tab pos="230188" algn="l"/>
              </a:tabLst>
              <a:defRPr/>
            </a:pPr>
            <a:r>
              <a:rPr lang="en-US" b="1" dirty="0">
                <a:solidFill>
                  <a:srgbClr val="3333FF"/>
                </a:solidFill>
                <a:effectLst>
                  <a:outerShdw blurRad="38100" dist="38100" dir="2700000" algn="tl">
                    <a:srgbClr val="C0C0C0"/>
                  </a:outerShdw>
                </a:effectLst>
                <a:latin typeface="Times New Roman" pitchFamily="18" charset="0"/>
              </a:rPr>
              <a:t> </a:t>
            </a:r>
            <a:r>
              <a:rPr lang="en-US" b="1" dirty="0">
                <a:solidFill>
                  <a:srgbClr val="3333FF"/>
                </a:solidFill>
                <a:latin typeface="Times New Roman" pitchFamily="18" charset="0"/>
              </a:rPr>
              <a:t>This 5 </a:t>
            </a:r>
            <a:r>
              <a:rPr lang="en-US" b="1" dirty="0" err="1">
                <a:solidFill>
                  <a:srgbClr val="3333FF"/>
                </a:solidFill>
                <a:latin typeface="Times New Roman" pitchFamily="18" charset="0"/>
              </a:rPr>
              <a:t>tonnes</a:t>
            </a:r>
            <a:r>
              <a:rPr lang="en-US" b="1" dirty="0">
                <a:solidFill>
                  <a:srgbClr val="3333FF"/>
                </a:solidFill>
                <a:latin typeface="Times New Roman" pitchFamily="18" charset="0"/>
              </a:rPr>
              <a:t>/day plant can process any biodegradable waste (Kitchen, Vegetable    </a:t>
            </a:r>
            <a:br>
              <a:rPr lang="en-US" b="1" dirty="0">
                <a:solidFill>
                  <a:srgbClr val="3333FF"/>
                </a:solidFill>
                <a:latin typeface="Times New Roman" pitchFamily="18" charset="0"/>
              </a:rPr>
            </a:br>
            <a:r>
              <a:rPr lang="en-US" b="1" dirty="0">
                <a:solidFill>
                  <a:srgbClr val="3333FF"/>
                </a:solidFill>
                <a:latin typeface="Times New Roman" pitchFamily="18" charset="0"/>
              </a:rPr>
              <a:t>market, Agricultural residue, Abattoir   waste) and produce high quality methane &amp; manure (about </a:t>
            </a:r>
            <a:r>
              <a:rPr lang="en-US" b="1" dirty="0">
                <a:solidFill>
                  <a:srgbClr val="3333FF"/>
                </a:solidFill>
              </a:rPr>
              <a:t>10</a:t>
            </a:r>
            <a:r>
              <a:rPr lang="en-US" b="1" dirty="0">
                <a:solidFill>
                  <a:srgbClr val="3333FF"/>
                </a:solidFill>
                <a:latin typeface="Times New Roman" pitchFamily="18" charset="0"/>
              </a:rPr>
              <a:t>% of the total waste processed).</a:t>
            </a:r>
          </a:p>
          <a:p>
            <a:pPr>
              <a:spcBef>
                <a:spcPct val="50000"/>
              </a:spcBef>
              <a:buFontTx/>
              <a:buChar char="•"/>
              <a:tabLst>
                <a:tab pos="230188" algn="l"/>
              </a:tabLst>
              <a:defRPr/>
            </a:pPr>
            <a:r>
              <a:rPr lang="en-US" b="1" dirty="0">
                <a:solidFill>
                  <a:srgbClr val="006666"/>
                </a:solidFill>
                <a:latin typeface="Times New Roman" pitchFamily="18" charset="0"/>
              </a:rPr>
              <a:t>  200 plants made operational.  Several in pipeline.</a:t>
            </a:r>
          </a:p>
        </p:txBody>
      </p:sp>
      <p:sp>
        <p:nvSpPr>
          <p:cNvPr id="771083" name="Text Box 11"/>
          <p:cNvSpPr txBox="1">
            <a:spLocks noChangeArrowheads="1"/>
          </p:cNvSpPr>
          <p:nvPr/>
        </p:nvSpPr>
        <p:spPr bwMode="auto">
          <a:xfrm>
            <a:off x="1066800" y="5843826"/>
            <a:ext cx="8153400" cy="861774"/>
          </a:xfrm>
          <a:prstGeom prst="rect">
            <a:avLst/>
          </a:prstGeom>
          <a:solidFill>
            <a:srgbClr val="FFFFE1"/>
          </a:solidFill>
          <a:ln w="9525">
            <a:solidFill>
              <a:srgbClr val="FFFFE1"/>
            </a:solidFill>
            <a:miter lim="800000"/>
            <a:headEnd/>
            <a:tailEnd/>
          </a:ln>
          <a:effectLst/>
        </p:spPr>
        <p:txBody>
          <a:bodyPr wrap="square">
            <a:spAutoFit/>
          </a:bodyPr>
          <a:lstStyle/>
          <a:p>
            <a:pPr>
              <a:spcBef>
                <a:spcPct val="50000"/>
              </a:spcBef>
              <a:defRPr/>
            </a:pPr>
            <a:r>
              <a:rPr lang="en-US" b="1" dirty="0">
                <a:solidFill>
                  <a:srgbClr val="CC3300"/>
                </a:solidFill>
                <a:effectLst>
                  <a:outerShdw blurRad="38100" dist="38100" dir="2700000" algn="tl">
                    <a:srgbClr val="000000"/>
                  </a:outerShdw>
                </a:effectLst>
              </a:rPr>
              <a:t> </a:t>
            </a:r>
            <a:r>
              <a:rPr lang="en-US" sz="1600" b="1" dirty="0">
                <a:solidFill>
                  <a:srgbClr val="CC3300"/>
                </a:solidFill>
              </a:rPr>
              <a:t>THE ABOVE TWO TECHNOLOGIES TOGETHER HAVE THE SIGNIFICANT POTENTIAL FOR ECO-FRIENDLY WASTE RECYCLE IN URBAN AND RURAL AREAS WITH PRODUCTION OF MANURE AND GENERATION OF ENERGY</a:t>
            </a: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971550" y="274638"/>
            <a:ext cx="7715250" cy="1143000"/>
          </a:xfrm>
        </p:spPr>
        <p:txBody>
          <a:bodyPr/>
          <a:lstStyle/>
          <a:p>
            <a:pPr eaLnBrk="1" hangingPunct="1">
              <a:defRPr/>
            </a:pPr>
            <a:r>
              <a:rPr lang="en-GB" sz="2400" b="1" dirty="0">
                <a:solidFill>
                  <a:srgbClr val="C00000"/>
                </a:solidFill>
              </a:rPr>
              <a:t>Development and Implementation of Desalination (and Water Purification) Technologies</a:t>
            </a:r>
          </a:p>
        </p:txBody>
      </p:sp>
      <p:sp>
        <p:nvSpPr>
          <p:cNvPr id="52227" name="Rectangle 3"/>
          <p:cNvSpPr>
            <a:spLocks noGrp="1" noChangeArrowheads="1"/>
          </p:cNvSpPr>
          <p:nvPr>
            <p:ph idx="1"/>
          </p:nvPr>
        </p:nvSpPr>
        <p:spPr>
          <a:xfrm>
            <a:off x="914400" y="990600"/>
            <a:ext cx="5807075" cy="5562600"/>
          </a:xfrm>
        </p:spPr>
        <p:txBody>
          <a:bodyPr/>
          <a:lstStyle/>
          <a:p>
            <a:pPr eaLnBrk="1" hangingPunct="1"/>
            <a:endParaRPr lang="en-US" dirty="0" smtClean="0"/>
          </a:p>
          <a:p>
            <a:pPr eaLnBrk="1" hangingPunct="1"/>
            <a:r>
              <a:rPr lang="en-GB" sz="2000" b="1" dirty="0" smtClean="0">
                <a:solidFill>
                  <a:srgbClr val="003300"/>
                </a:solidFill>
              </a:rPr>
              <a:t>World’s only desalination plant coupled to a nuclear power plant operational at </a:t>
            </a:r>
            <a:r>
              <a:rPr lang="en-GB" sz="2000" b="1" dirty="0" err="1" smtClean="0">
                <a:solidFill>
                  <a:srgbClr val="003300"/>
                </a:solidFill>
              </a:rPr>
              <a:t>Kalpakkam</a:t>
            </a:r>
            <a:r>
              <a:rPr lang="en-GB" sz="2000" b="1" dirty="0" smtClean="0">
                <a:solidFill>
                  <a:srgbClr val="003300"/>
                </a:solidFill>
              </a:rPr>
              <a:t>:</a:t>
            </a:r>
          </a:p>
          <a:p>
            <a:pPr lvl="1" eaLnBrk="1" hangingPunct="1"/>
            <a:r>
              <a:rPr lang="en-GB" sz="2000" b="1" dirty="0" smtClean="0">
                <a:solidFill>
                  <a:srgbClr val="003300"/>
                </a:solidFill>
              </a:rPr>
              <a:t> 4500 m</a:t>
            </a:r>
            <a:r>
              <a:rPr lang="en-GB" sz="2000" b="1" baseline="30000" dirty="0" smtClean="0">
                <a:solidFill>
                  <a:srgbClr val="003300"/>
                </a:solidFill>
              </a:rPr>
              <a:t>3</a:t>
            </a:r>
            <a:r>
              <a:rPr lang="en-GB" sz="2000" b="1" dirty="0" smtClean="0">
                <a:solidFill>
                  <a:srgbClr val="003300"/>
                </a:solidFill>
              </a:rPr>
              <a:t>/d multistage flash plant</a:t>
            </a:r>
          </a:p>
          <a:p>
            <a:pPr lvl="1" eaLnBrk="1" hangingPunct="1"/>
            <a:r>
              <a:rPr lang="en-GB" sz="2000" b="1" dirty="0" smtClean="0">
                <a:solidFill>
                  <a:srgbClr val="003300"/>
                </a:solidFill>
              </a:rPr>
              <a:t>1800 m</a:t>
            </a:r>
            <a:r>
              <a:rPr lang="en-GB" sz="2000" b="1" baseline="30000" dirty="0" smtClean="0">
                <a:solidFill>
                  <a:srgbClr val="003300"/>
                </a:solidFill>
              </a:rPr>
              <a:t>3</a:t>
            </a:r>
            <a:r>
              <a:rPr lang="en-GB" sz="2000" b="1" dirty="0" smtClean="0">
                <a:solidFill>
                  <a:srgbClr val="003300"/>
                </a:solidFill>
              </a:rPr>
              <a:t>/d reverse osmosis plant</a:t>
            </a:r>
          </a:p>
          <a:p>
            <a:pPr eaLnBrk="1" hangingPunct="1"/>
            <a:endParaRPr lang="en-US" sz="2000" b="1" dirty="0" smtClean="0"/>
          </a:p>
          <a:p>
            <a:pPr eaLnBrk="1" hangingPunct="1"/>
            <a:r>
              <a:rPr lang="en-GB" sz="2000" b="1" dirty="0" smtClean="0">
                <a:solidFill>
                  <a:srgbClr val="002060"/>
                </a:solidFill>
              </a:rPr>
              <a:t>Units with large desalination capacities available for deployment</a:t>
            </a:r>
          </a:p>
          <a:p>
            <a:pPr eaLnBrk="1" hangingPunct="1"/>
            <a:r>
              <a:rPr lang="en-GB" sz="2000" b="1" dirty="0" smtClean="0">
                <a:solidFill>
                  <a:srgbClr val="002060"/>
                </a:solidFill>
              </a:rPr>
              <a:t>Barge mounted desalination plant</a:t>
            </a:r>
          </a:p>
          <a:p>
            <a:pPr eaLnBrk="1" hangingPunct="1"/>
            <a:endParaRPr lang="en-GB" sz="2000" b="1" dirty="0" smtClean="0">
              <a:solidFill>
                <a:srgbClr val="FF0000"/>
              </a:solidFill>
            </a:endParaRPr>
          </a:p>
          <a:p>
            <a:pPr eaLnBrk="1" hangingPunct="1"/>
            <a:r>
              <a:rPr lang="en-GB" sz="2000" b="1" dirty="0" smtClean="0">
                <a:solidFill>
                  <a:srgbClr val="FF0000"/>
                </a:solidFill>
              </a:rPr>
              <a:t>Development and transfer of water purification technologies</a:t>
            </a:r>
          </a:p>
        </p:txBody>
      </p:sp>
      <p:pic>
        <p:nvPicPr>
          <p:cNvPr id="52228" name="Picture 53" descr="U:\_Sinha\Documents\_References\_DAE Programmes slide material\Desalination\005_IMG_0969.jpg"/>
          <p:cNvPicPr>
            <a:picLocks noChangeAspect="1" noChangeArrowheads="1"/>
          </p:cNvPicPr>
          <p:nvPr/>
        </p:nvPicPr>
        <p:blipFill>
          <a:blip r:embed="rId3"/>
          <a:srcRect/>
          <a:stretch>
            <a:fillRect/>
          </a:stretch>
        </p:blipFill>
        <p:spPr bwMode="auto">
          <a:xfrm>
            <a:off x="6084888" y="4868863"/>
            <a:ext cx="2673350" cy="1728787"/>
          </a:xfrm>
          <a:prstGeom prst="rect">
            <a:avLst/>
          </a:prstGeom>
          <a:noFill/>
          <a:ln w="9525">
            <a:noFill/>
            <a:miter lim="800000"/>
            <a:headEnd/>
            <a:tailEnd/>
          </a:ln>
        </p:spPr>
      </p:pic>
      <p:pic>
        <p:nvPicPr>
          <p:cNvPr id="52229" name="Picture 3" descr="E:\kishore\vision\yadav1.jpg"/>
          <p:cNvPicPr>
            <a:picLocks noChangeAspect="1" noChangeArrowheads="1"/>
          </p:cNvPicPr>
          <p:nvPr/>
        </p:nvPicPr>
        <p:blipFill>
          <a:blip r:embed="rId4"/>
          <a:srcRect/>
          <a:stretch>
            <a:fillRect/>
          </a:stretch>
        </p:blipFill>
        <p:spPr bwMode="auto">
          <a:xfrm>
            <a:off x="6084888" y="2997200"/>
            <a:ext cx="2657475" cy="1897063"/>
          </a:xfrm>
          <a:prstGeom prst="rect">
            <a:avLst/>
          </a:prstGeom>
          <a:noFill/>
          <a:ln w="9525">
            <a:noFill/>
            <a:miter lim="800000"/>
            <a:headEnd/>
            <a:tailEnd/>
          </a:ln>
        </p:spPr>
      </p:pic>
      <p:pic>
        <p:nvPicPr>
          <p:cNvPr id="52230" name="Picture 6" descr="C:\WINDOWS\Desktop\bmm2.jpg"/>
          <p:cNvPicPr>
            <a:picLocks noChangeAspect="1" noChangeArrowheads="1"/>
          </p:cNvPicPr>
          <p:nvPr/>
        </p:nvPicPr>
        <p:blipFill>
          <a:blip r:embed="rId5" r:link="rId6"/>
          <a:srcRect/>
          <a:stretch>
            <a:fillRect/>
          </a:stretch>
        </p:blipFill>
        <p:spPr bwMode="auto">
          <a:xfrm>
            <a:off x="6084888" y="1557338"/>
            <a:ext cx="2663825" cy="1655762"/>
          </a:xfrm>
          <a:prstGeom prst="rect">
            <a:avLst/>
          </a:prstGeom>
          <a:noFill/>
          <a:ln w="9525">
            <a:noFill/>
            <a:miter lim="800000"/>
            <a:headEnd/>
            <a:tailEnd/>
          </a:ln>
        </p:spPr>
      </p:pic>
    </p:spTree>
  </p:cSld>
  <p:clrMapOvr>
    <a:masterClrMapping/>
  </p:clrMapOvr>
  <p:transition advClick="0"/>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fontAlgn="t">
              <a:defRPr/>
            </a:pPr>
            <a:r>
              <a:rPr lang="en-IN" b="1" dirty="0" smtClean="0">
                <a:solidFill>
                  <a:srgbClr val="FF0000"/>
                </a:solidFill>
              </a:rPr>
              <a:t>DAE Vision</a:t>
            </a:r>
            <a:endParaRPr lang="en-IN" b="1" dirty="0">
              <a:solidFill>
                <a:srgbClr val="FF0000"/>
              </a:solidFill>
            </a:endParaRPr>
          </a:p>
        </p:txBody>
      </p:sp>
      <p:graphicFrame>
        <p:nvGraphicFramePr>
          <p:cNvPr id="4" name="Table 3"/>
          <p:cNvGraphicFramePr>
            <a:graphicFrameLocks noGrp="1"/>
          </p:cNvGraphicFramePr>
          <p:nvPr/>
        </p:nvGraphicFramePr>
        <p:xfrm>
          <a:off x="1116013" y="1397000"/>
          <a:ext cx="7416824" cy="4219378"/>
        </p:xfrm>
        <a:graphic>
          <a:graphicData uri="http://schemas.openxmlformats.org/drawingml/2006/table">
            <a:tbl>
              <a:tblPr/>
              <a:tblGrid>
                <a:gridCol w="688524"/>
                <a:gridCol w="6728300"/>
              </a:tblGrid>
              <a:tr h="381434">
                <a:tc>
                  <a:txBody>
                    <a:bodyPr/>
                    <a:lstStyle/>
                    <a:p>
                      <a:pPr algn="ctr" fontAlgn="t"/>
                      <a:r>
                        <a:rPr lang="en-IN" sz="1800" b="1" i="0" u="none" strike="noStrike" dirty="0">
                          <a:solidFill>
                            <a:srgbClr val="FF0000"/>
                          </a:solidFill>
                          <a:latin typeface="Arial"/>
                        </a:rPr>
                        <a:t>Code</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en-IN" sz="1800" b="1" i="0" u="none" strike="noStrike" dirty="0">
                          <a:solidFill>
                            <a:srgbClr val="FF0000"/>
                          </a:solidFill>
                          <a:latin typeface="Arial"/>
                        </a:rPr>
                        <a:t>Areas Covered</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434">
                <a:tc>
                  <a:txBody>
                    <a:bodyPr/>
                    <a:lstStyle/>
                    <a:p>
                      <a:pPr algn="l" fontAlgn="t"/>
                      <a:r>
                        <a:rPr lang="en-IN" sz="1800" b="1" i="0" u="none" strike="noStrike" dirty="0">
                          <a:solidFill>
                            <a:srgbClr val="CC00CC"/>
                          </a:solidFill>
                          <a:latin typeface="Arial"/>
                        </a:rPr>
                        <a:t>V01</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7800" indent="0" algn="l" fontAlgn="t"/>
                      <a:r>
                        <a:rPr lang="en-IN" sz="1800" b="1" i="0" u="none" strike="noStrike" dirty="0">
                          <a:solidFill>
                            <a:srgbClr val="0000FF"/>
                          </a:solidFill>
                          <a:latin typeface="Arial"/>
                        </a:rPr>
                        <a:t>First Stage of Indian Nuclear Power Programme</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405038">
                <a:tc>
                  <a:txBody>
                    <a:bodyPr/>
                    <a:lstStyle/>
                    <a:p>
                      <a:pPr algn="l" fontAlgn="t"/>
                      <a:r>
                        <a:rPr lang="en-IN" sz="1800" b="1" i="0" u="none" strike="noStrike" dirty="0">
                          <a:solidFill>
                            <a:srgbClr val="CC00CC"/>
                          </a:solidFill>
                          <a:latin typeface="Arial"/>
                        </a:rPr>
                        <a:t>V02</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7800" indent="0" algn="l" fontAlgn="t"/>
                      <a:r>
                        <a:rPr lang="en-IN" sz="1800" b="1" i="0" u="none" strike="noStrike" dirty="0">
                          <a:solidFill>
                            <a:srgbClr val="0000FF"/>
                          </a:solidFill>
                          <a:latin typeface="Arial"/>
                        </a:rPr>
                        <a:t>Uranium and Rare Metals - Exploration, Mining and Milling</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434">
                <a:tc>
                  <a:txBody>
                    <a:bodyPr/>
                    <a:lstStyle/>
                    <a:p>
                      <a:pPr algn="l" fontAlgn="t"/>
                      <a:r>
                        <a:rPr lang="en-IN" sz="1800" b="1" i="0" u="none" strike="noStrike" dirty="0">
                          <a:solidFill>
                            <a:srgbClr val="CC00CC"/>
                          </a:solidFill>
                          <a:latin typeface="Arial"/>
                        </a:rPr>
                        <a:t>V03</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7800" indent="0" algn="l" fontAlgn="t"/>
                      <a:r>
                        <a:rPr lang="en-IN" sz="1800" b="1" i="0" u="none" strike="noStrike" dirty="0">
                          <a:solidFill>
                            <a:srgbClr val="0000FF"/>
                          </a:solidFill>
                          <a:latin typeface="Arial"/>
                        </a:rPr>
                        <a:t>Second Stage of Indian Nuclear Power Programme</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434">
                <a:tc>
                  <a:txBody>
                    <a:bodyPr/>
                    <a:lstStyle/>
                    <a:p>
                      <a:pPr algn="l" fontAlgn="t"/>
                      <a:r>
                        <a:rPr lang="en-IN" sz="1800" b="1" i="0" u="none" strike="noStrike">
                          <a:solidFill>
                            <a:srgbClr val="CC00CC"/>
                          </a:solidFill>
                          <a:latin typeface="Arial"/>
                        </a:rPr>
                        <a:t>V04</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7800" indent="0" algn="l" fontAlgn="t"/>
                      <a:r>
                        <a:rPr lang="en-IN" sz="1800" b="1" i="0" u="none" strike="noStrike" dirty="0">
                          <a:solidFill>
                            <a:srgbClr val="0000FF"/>
                          </a:solidFill>
                          <a:latin typeface="Arial"/>
                        </a:rPr>
                        <a:t>Health Care</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434">
                <a:tc>
                  <a:txBody>
                    <a:bodyPr/>
                    <a:lstStyle/>
                    <a:p>
                      <a:pPr algn="l" fontAlgn="t"/>
                      <a:r>
                        <a:rPr lang="en-IN" sz="1800" b="1" i="0" u="none" strike="noStrike" dirty="0">
                          <a:solidFill>
                            <a:srgbClr val="CC00CC"/>
                          </a:solidFill>
                          <a:latin typeface="Arial"/>
                        </a:rPr>
                        <a:t>V05</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7800" indent="0" algn="l" fontAlgn="t"/>
                      <a:r>
                        <a:rPr lang="en-IN" sz="1800" b="1" i="0" u="none" strike="noStrike" dirty="0">
                          <a:solidFill>
                            <a:srgbClr val="0000FF"/>
                          </a:solidFill>
                          <a:latin typeface="Arial"/>
                        </a:rPr>
                        <a:t>Food Security</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434">
                <a:tc>
                  <a:txBody>
                    <a:bodyPr/>
                    <a:lstStyle/>
                    <a:p>
                      <a:pPr algn="l" fontAlgn="t"/>
                      <a:r>
                        <a:rPr lang="en-IN" sz="1800" b="1" i="0" u="none" strike="noStrike">
                          <a:solidFill>
                            <a:srgbClr val="CC00CC"/>
                          </a:solidFill>
                          <a:latin typeface="Arial"/>
                        </a:rPr>
                        <a:t>V06</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7800" indent="0" algn="l" fontAlgn="t"/>
                      <a:r>
                        <a:rPr lang="en-IN" sz="1800" b="1" i="0" u="none" strike="noStrike" dirty="0">
                          <a:solidFill>
                            <a:srgbClr val="0000FF"/>
                          </a:solidFill>
                          <a:latin typeface="Arial"/>
                        </a:rPr>
                        <a:t>Water and Waste Management</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434">
                <a:tc>
                  <a:txBody>
                    <a:bodyPr/>
                    <a:lstStyle/>
                    <a:p>
                      <a:pPr algn="l" fontAlgn="t"/>
                      <a:r>
                        <a:rPr lang="en-IN" sz="1800" b="1" i="0" u="none" strike="noStrike">
                          <a:solidFill>
                            <a:srgbClr val="CC00CC"/>
                          </a:solidFill>
                          <a:latin typeface="Arial"/>
                        </a:rPr>
                        <a:t>V07</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7800" indent="0" algn="l" fontAlgn="t"/>
                      <a:r>
                        <a:rPr lang="en-IN" sz="1800" b="1" i="0" u="none" strike="noStrike" dirty="0">
                          <a:solidFill>
                            <a:srgbClr val="0000FF"/>
                          </a:solidFill>
                          <a:latin typeface="Arial"/>
                        </a:rPr>
                        <a:t>Mega Science Schemes</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434">
                <a:tc>
                  <a:txBody>
                    <a:bodyPr/>
                    <a:lstStyle/>
                    <a:p>
                      <a:pPr algn="l" fontAlgn="t"/>
                      <a:r>
                        <a:rPr lang="en-IN" sz="1800" b="1" i="0" u="none" strike="noStrike">
                          <a:solidFill>
                            <a:srgbClr val="CC00CC"/>
                          </a:solidFill>
                          <a:latin typeface="Arial"/>
                        </a:rPr>
                        <a:t>V08</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7800" indent="0" algn="l" fontAlgn="t"/>
                      <a:r>
                        <a:rPr lang="en-IN" sz="1800" b="1" i="0" u="none" strike="noStrike" dirty="0">
                          <a:solidFill>
                            <a:srgbClr val="0000FF"/>
                          </a:solidFill>
                          <a:latin typeface="Arial"/>
                        </a:rPr>
                        <a:t>Basic Research and Science Education</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434">
                <a:tc>
                  <a:txBody>
                    <a:bodyPr/>
                    <a:lstStyle/>
                    <a:p>
                      <a:pPr algn="l" fontAlgn="t"/>
                      <a:r>
                        <a:rPr lang="en-IN" sz="1800" b="1" i="0" u="none" strike="noStrike">
                          <a:solidFill>
                            <a:srgbClr val="CC00CC"/>
                          </a:solidFill>
                          <a:latin typeface="Arial"/>
                        </a:rPr>
                        <a:t>V09</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7800" indent="0" algn="l" fontAlgn="t"/>
                      <a:r>
                        <a:rPr lang="en-IN" sz="1800" b="1" i="0" u="none" strike="noStrike" dirty="0">
                          <a:solidFill>
                            <a:srgbClr val="0000FF"/>
                          </a:solidFill>
                          <a:latin typeface="Arial"/>
                        </a:rPr>
                        <a:t>Directed Research</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81434">
                <a:tc>
                  <a:txBody>
                    <a:bodyPr/>
                    <a:lstStyle/>
                    <a:p>
                      <a:pPr algn="l" fontAlgn="t"/>
                      <a:r>
                        <a:rPr lang="en-IN" sz="1800" b="1" i="0" u="none" strike="noStrike" dirty="0">
                          <a:solidFill>
                            <a:srgbClr val="CC00CC"/>
                          </a:solidFill>
                          <a:latin typeface="Arial"/>
                        </a:rPr>
                        <a:t>V10</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177800" indent="0" algn="l" fontAlgn="t"/>
                      <a:r>
                        <a:rPr lang="en-IN" sz="1800" b="1" i="0" u="none" strike="noStrike" dirty="0">
                          <a:solidFill>
                            <a:srgbClr val="0000FF"/>
                          </a:solidFill>
                          <a:latin typeface="Arial"/>
                        </a:rPr>
                        <a:t>Social Outreach and Awareness</a:t>
                      </a:r>
                    </a:p>
                  </a:txBody>
                  <a:tcPr marL="8797" marR="8797" marT="8797"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16425" name="Picture 3"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hlinkClick r:id="rId2" action="ppaction://hlinkfile"/>
              </a:rPr>
              <a:t>DAE Technology Display and Dissemination Facility</a:t>
            </a:r>
            <a:endParaRPr lang="en-US" dirty="0">
              <a:solidFill>
                <a:schemeClr val="tx2">
                  <a:satMod val="130000"/>
                </a:schemeClr>
              </a:solidFill>
            </a:endParaRPr>
          </a:p>
        </p:txBody>
      </p:sp>
      <p:sp>
        <p:nvSpPr>
          <p:cNvPr id="3" name="Content Placeholder 2"/>
          <p:cNvSpPr>
            <a:spLocks noGrp="1"/>
          </p:cNvSpPr>
          <p:nvPr>
            <p:ph idx="1"/>
          </p:nvPr>
        </p:nvSpPr>
        <p:spPr>
          <a:xfrm>
            <a:off x="5105400" y="1600200"/>
            <a:ext cx="3581400" cy="4800600"/>
          </a:xfrm>
        </p:spPr>
        <p:txBody>
          <a:bodyPr>
            <a:normAutofit fontScale="85000" lnSpcReduction="10000"/>
          </a:bodyPr>
          <a:lstStyle/>
          <a:p>
            <a:pPr marL="365760" indent="-283464" eaLnBrk="1" fontAlgn="auto" hangingPunct="1">
              <a:spcAft>
                <a:spcPts val="0"/>
              </a:spcAft>
              <a:buFont typeface="Wingdings 2"/>
              <a:buChar char=""/>
              <a:defRPr/>
            </a:pPr>
            <a:r>
              <a:rPr lang="en-US" dirty="0" smtClean="0"/>
              <a:t>TT&amp;CD has entered into MoU with 10 institutes to establish DAE Technology Display and Dissemination Facility in 10 states of India to create awareness about BARC spin-off technologies suitable for </a:t>
            </a:r>
            <a:r>
              <a:rPr lang="en-US" b="1" dirty="0" smtClean="0"/>
              <a:t>societal benefits.</a:t>
            </a:r>
            <a:endParaRPr lang="en-US" b="1" dirty="0"/>
          </a:p>
        </p:txBody>
      </p:sp>
      <p:pic>
        <p:nvPicPr>
          <p:cNvPr id="5" name="Picture 4" descr="India Political Map"/>
          <p:cNvPicPr>
            <a:picLocks noChangeAspect="1"/>
          </p:cNvPicPr>
          <p:nvPr/>
        </p:nvPicPr>
        <p:blipFill>
          <a:blip r:embed="rId3"/>
          <a:srcRect/>
          <a:stretch>
            <a:fillRect/>
          </a:stretch>
        </p:blipFill>
        <p:spPr bwMode="auto">
          <a:xfrm>
            <a:off x="1257300" y="1752600"/>
            <a:ext cx="4000500" cy="4846638"/>
          </a:xfrm>
          <a:prstGeom prst="rect">
            <a:avLst/>
          </a:prstGeom>
          <a:ln>
            <a:noFill/>
          </a:ln>
          <a:effectLst>
            <a:outerShdw blurRad="190500" algn="tl" rotWithShape="0">
              <a:srgbClr val="000000">
                <a:alpha val="70000"/>
              </a:srgbClr>
            </a:outerShdw>
          </a:effectLst>
        </p:spPr>
      </p:pic>
      <p:sp>
        <p:nvSpPr>
          <p:cNvPr id="6" name="Isosceles Triangle 5"/>
          <p:cNvSpPr/>
          <p:nvPr/>
        </p:nvSpPr>
        <p:spPr>
          <a:xfrm>
            <a:off x="2705100" y="5410200"/>
            <a:ext cx="76200" cy="304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7" name="Isosceles Triangle 6"/>
          <p:cNvSpPr/>
          <p:nvPr/>
        </p:nvSpPr>
        <p:spPr>
          <a:xfrm>
            <a:off x="2705100" y="4419600"/>
            <a:ext cx="76200" cy="304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8" name="Isosceles Triangle 7"/>
          <p:cNvSpPr/>
          <p:nvPr/>
        </p:nvSpPr>
        <p:spPr>
          <a:xfrm>
            <a:off x="3086100" y="3886200"/>
            <a:ext cx="76200" cy="304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Isosceles Triangle 8"/>
          <p:cNvSpPr/>
          <p:nvPr/>
        </p:nvSpPr>
        <p:spPr>
          <a:xfrm>
            <a:off x="4762500" y="3048000"/>
            <a:ext cx="76200" cy="304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 name="Isosceles Triangle 9"/>
          <p:cNvSpPr/>
          <p:nvPr/>
        </p:nvSpPr>
        <p:spPr>
          <a:xfrm>
            <a:off x="4686300" y="3276600"/>
            <a:ext cx="76200" cy="304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Isosceles Triangle 10"/>
          <p:cNvSpPr/>
          <p:nvPr/>
        </p:nvSpPr>
        <p:spPr>
          <a:xfrm>
            <a:off x="2324100" y="5029200"/>
            <a:ext cx="76200" cy="304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Isosceles Triangle 11"/>
          <p:cNvSpPr/>
          <p:nvPr/>
        </p:nvSpPr>
        <p:spPr>
          <a:xfrm>
            <a:off x="3162300" y="4495800"/>
            <a:ext cx="76200" cy="304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 name="Isosceles Triangle 12"/>
          <p:cNvSpPr/>
          <p:nvPr/>
        </p:nvSpPr>
        <p:spPr>
          <a:xfrm>
            <a:off x="3619500" y="3962400"/>
            <a:ext cx="76200" cy="304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 name="Isosceles Triangle 13"/>
          <p:cNvSpPr/>
          <p:nvPr/>
        </p:nvSpPr>
        <p:spPr>
          <a:xfrm>
            <a:off x="2705100" y="2590800"/>
            <a:ext cx="76200" cy="304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Isosceles Triangle 14"/>
          <p:cNvSpPr/>
          <p:nvPr/>
        </p:nvSpPr>
        <p:spPr>
          <a:xfrm>
            <a:off x="2019300" y="2895600"/>
            <a:ext cx="76200" cy="304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Isosceles Triangle 15"/>
          <p:cNvSpPr/>
          <p:nvPr/>
        </p:nvSpPr>
        <p:spPr>
          <a:xfrm>
            <a:off x="1943100" y="4343400"/>
            <a:ext cx="76200" cy="3048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53264" name="Picture 16" descr="daelogo1.jpg"/>
          <p:cNvPicPr>
            <a:picLocks noChangeAspect="1"/>
          </p:cNvPicPr>
          <p:nvPr/>
        </p:nvPicPr>
        <p:blipFill>
          <a:blip r:embed="rId4"/>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76200"/>
            <a:ext cx="7391400" cy="944563"/>
          </a:xfrm>
        </p:spPr>
        <p:txBody>
          <a:bodyPr/>
          <a:lstStyle/>
          <a:p>
            <a:pPr>
              <a:defRPr/>
            </a:pPr>
            <a:r>
              <a:rPr lang="en-IN" sz="2700" b="1" dirty="0" smtClean="0">
                <a:solidFill>
                  <a:srgbClr val="FF0000"/>
                </a:solidFill>
              </a:rPr>
              <a:t>DAE </a:t>
            </a:r>
            <a:r>
              <a:rPr lang="en-IN" sz="2700" b="1" dirty="0">
                <a:solidFill>
                  <a:srgbClr val="FF0000"/>
                </a:solidFill>
              </a:rPr>
              <a:t>Technologies Display and </a:t>
            </a:r>
            <a:r>
              <a:rPr lang="en-IN" sz="2700" b="1" dirty="0" smtClean="0">
                <a:solidFill>
                  <a:srgbClr val="FF0000"/>
                </a:solidFill>
              </a:rPr>
              <a:t>Dissemination</a:t>
            </a:r>
            <a:endParaRPr lang="en-US" b="1" dirty="0">
              <a:solidFill>
                <a:srgbClr val="FF0000"/>
              </a:solidFill>
            </a:endParaRPr>
          </a:p>
        </p:txBody>
      </p:sp>
      <p:graphicFrame>
        <p:nvGraphicFramePr>
          <p:cNvPr id="4" name="Content Placeholder 3"/>
          <p:cNvGraphicFramePr>
            <a:graphicFrameLocks noGrp="1"/>
          </p:cNvGraphicFramePr>
          <p:nvPr>
            <p:ph idx="1"/>
          </p:nvPr>
        </p:nvGraphicFramePr>
        <p:xfrm>
          <a:off x="1144588" y="981075"/>
          <a:ext cx="7694240" cy="4937760"/>
        </p:xfrm>
        <a:graphic>
          <a:graphicData uri="http://schemas.openxmlformats.org/drawingml/2006/table">
            <a:tbl>
              <a:tblPr firstRow="1" bandRow="1">
                <a:tableStyleId>{5C22544A-7EE6-4342-B048-85BDC9FD1C3A}</a:tableStyleId>
              </a:tblPr>
              <a:tblGrid>
                <a:gridCol w="892293"/>
                <a:gridCol w="6801947"/>
              </a:tblGrid>
              <a:tr h="370840">
                <a:tc>
                  <a:txBody>
                    <a:bodyPr/>
                    <a:lstStyle/>
                    <a:p>
                      <a:r>
                        <a:rPr lang="en-US" sz="2400" dirty="0" smtClean="0">
                          <a:solidFill>
                            <a:srgbClr val="00B050"/>
                          </a:solidFill>
                        </a:rPr>
                        <a:t>1</a:t>
                      </a:r>
                      <a:endParaRPr lang="en-US" sz="2400" dirty="0">
                        <a:solidFill>
                          <a:srgbClr val="00B050"/>
                        </a:solidFill>
                      </a:endParaRPr>
                    </a:p>
                  </a:txBody>
                  <a:tcPr>
                    <a:solidFill>
                      <a:schemeClr val="bg2"/>
                    </a:solidFill>
                  </a:tcPr>
                </a:tc>
                <a:tc>
                  <a:txBody>
                    <a:bodyPr/>
                    <a:lstStyle/>
                    <a:p>
                      <a:r>
                        <a:rPr lang="en-US" sz="2400" b="1" dirty="0" err="1" smtClean="0">
                          <a:solidFill>
                            <a:srgbClr val="00B050"/>
                          </a:solidFill>
                        </a:rPr>
                        <a:t>Utkal</a:t>
                      </a:r>
                      <a:r>
                        <a:rPr lang="en-US" sz="2400" b="1" dirty="0" smtClean="0">
                          <a:solidFill>
                            <a:srgbClr val="00B050"/>
                          </a:solidFill>
                        </a:rPr>
                        <a:t> University, </a:t>
                      </a:r>
                      <a:r>
                        <a:rPr lang="en-US" sz="2400" b="1" dirty="0" err="1" smtClean="0">
                          <a:solidFill>
                            <a:srgbClr val="00B050"/>
                          </a:solidFill>
                        </a:rPr>
                        <a:t>Odisha</a:t>
                      </a:r>
                      <a:endParaRPr lang="en-US" sz="2400" b="1" dirty="0">
                        <a:solidFill>
                          <a:srgbClr val="00B050"/>
                        </a:solidFill>
                      </a:endParaRPr>
                    </a:p>
                  </a:txBody>
                  <a:tcPr>
                    <a:solidFill>
                      <a:schemeClr val="bg2"/>
                    </a:solidFill>
                  </a:tcPr>
                </a:tc>
              </a:tr>
              <a:tr h="370840">
                <a:tc>
                  <a:txBody>
                    <a:bodyPr/>
                    <a:lstStyle/>
                    <a:p>
                      <a:r>
                        <a:rPr lang="en-US" sz="2400" dirty="0" smtClean="0">
                          <a:solidFill>
                            <a:srgbClr val="00B050"/>
                          </a:solidFill>
                        </a:rPr>
                        <a:t>2</a:t>
                      </a:r>
                      <a:endParaRPr lang="en-US" sz="2400" dirty="0">
                        <a:solidFill>
                          <a:srgbClr val="00B050"/>
                        </a:solidFill>
                      </a:endParaRPr>
                    </a:p>
                  </a:txBody>
                  <a:tcPr>
                    <a:solidFill>
                      <a:schemeClr val="bg2"/>
                    </a:solidFill>
                  </a:tcPr>
                </a:tc>
                <a:tc>
                  <a:txBody>
                    <a:bodyPr/>
                    <a:lstStyle/>
                    <a:p>
                      <a:r>
                        <a:rPr lang="en-US" sz="2400" b="1" dirty="0" err="1" smtClean="0">
                          <a:solidFill>
                            <a:srgbClr val="00B050"/>
                          </a:solidFill>
                        </a:rPr>
                        <a:t>Gitam</a:t>
                      </a:r>
                      <a:r>
                        <a:rPr lang="en-US" sz="2400" b="1" dirty="0" smtClean="0">
                          <a:solidFill>
                            <a:srgbClr val="00B050"/>
                          </a:solidFill>
                        </a:rPr>
                        <a:t> University, Andhra Pradesh</a:t>
                      </a:r>
                      <a:endParaRPr lang="en-US" sz="2400" b="1" dirty="0">
                        <a:solidFill>
                          <a:srgbClr val="00B050"/>
                        </a:solidFill>
                      </a:endParaRPr>
                    </a:p>
                  </a:txBody>
                  <a:tcPr>
                    <a:solidFill>
                      <a:schemeClr val="bg2"/>
                    </a:solidFill>
                  </a:tcPr>
                </a:tc>
              </a:tr>
              <a:tr h="370840">
                <a:tc>
                  <a:txBody>
                    <a:bodyPr/>
                    <a:lstStyle/>
                    <a:p>
                      <a:r>
                        <a:rPr lang="en-US" sz="2400" dirty="0" smtClean="0">
                          <a:solidFill>
                            <a:srgbClr val="0000FF"/>
                          </a:solidFill>
                        </a:rPr>
                        <a:t>3</a:t>
                      </a:r>
                      <a:endParaRPr lang="en-US" sz="2400" dirty="0">
                        <a:solidFill>
                          <a:srgbClr val="0000FF"/>
                        </a:solidFill>
                      </a:endParaRPr>
                    </a:p>
                  </a:txBody>
                  <a:tcPr>
                    <a:solidFill>
                      <a:schemeClr val="bg2"/>
                    </a:solidFill>
                  </a:tcPr>
                </a:tc>
                <a:tc>
                  <a:txBody>
                    <a:bodyPr/>
                    <a:lstStyle/>
                    <a:p>
                      <a:r>
                        <a:rPr lang="en-US" sz="2400" b="1" dirty="0" smtClean="0">
                          <a:solidFill>
                            <a:srgbClr val="0000FF"/>
                          </a:solidFill>
                        </a:rPr>
                        <a:t>SJCIT, Chikballapur, Karnataka</a:t>
                      </a:r>
                      <a:endParaRPr lang="en-US" sz="2400" b="1" dirty="0">
                        <a:solidFill>
                          <a:srgbClr val="0000FF"/>
                        </a:solidFill>
                      </a:endParaRPr>
                    </a:p>
                  </a:txBody>
                  <a:tcPr>
                    <a:solidFill>
                      <a:schemeClr val="bg2"/>
                    </a:solidFill>
                  </a:tcPr>
                </a:tc>
              </a:tr>
              <a:tr h="370840">
                <a:tc>
                  <a:txBody>
                    <a:bodyPr/>
                    <a:lstStyle/>
                    <a:p>
                      <a:r>
                        <a:rPr kumimoji="0" lang="en-US" sz="2400" b="1" kern="1200" dirty="0" smtClean="0">
                          <a:solidFill>
                            <a:srgbClr val="0000FF"/>
                          </a:solidFill>
                          <a:latin typeface="+mn-lt"/>
                          <a:ea typeface="+mn-ea"/>
                          <a:cs typeface="+mn-cs"/>
                        </a:rPr>
                        <a:t>4</a:t>
                      </a:r>
                      <a:endParaRPr kumimoji="0" lang="en-US" sz="2400" b="1" kern="1200" dirty="0">
                        <a:solidFill>
                          <a:srgbClr val="0000FF"/>
                        </a:solidFill>
                        <a:latin typeface="+mn-lt"/>
                        <a:ea typeface="+mn-ea"/>
                        <a:cs typeface="+mn-cs"/>
                      </a:endParaRPr>
                    </a:p>
                  </a:txBody>
                  <a:tcPr>
                    <a:solidFill>
                      <a:schemeClr val="bg2"/>
                    </a:solidFill>
                  </a:tcPr>
                </a:tc>
                <a:tc>
                  <a:txBody>
                    <a:bodyPr/>
                    <a:lstStyle/>
                    <a:p>
                      <a:r>
                        <a:rPr kumimoji="0" lang="en-US" sz="2400" b="1" kern="1200" dirty="0" smtClean="0">
                          <a:solidFill>
                            <a:srgbClr val="0000FF"/>
                          </a:solidFill>
                          <a:latin typeface="+mn-lt"/>
                          <a:ea typeface="+mn-ea"/>
                          <a:cs typeface="+mn-cs"/>
                        </a:rPr>
                        <a:t>RIT, Raipur, CG</a:t>
                      </a:r>
                      <a:endParaRPr kumimoji="0" lang="en-US" sz="2400" b="1" kern="1200" dirty="0">
                        <a:solidFill>
                          <a:srgbClr val="0000FF"/>
                        </a:solidFill>
                        <a:latin typeface="+mn-lt"/>
                        <a:ea typeface="+mn-ea"/>
                        <a:cs typeface="+mn-cs"/>
                      </a:endParaRPr>
                    </a:p>
                  </a:txBody>
                  <a:tcPr>
                    <a:solidFill>
                      <a:schemeClr val="bg2"/>
                    </a:solidFill>
                  </a:tcPr>
                </a:tc>
              </a:tr>
              <a:tr h="370840">
                <a:tc>
                  <a:txBody>
                    <a:bodyPr/>
                    <a:lstStyle/>
                    <a:p>
                      <a:r>
                        <a:rPr kumimoji="0" lang="en-US" sz="2400" b="1" kern="1200" dirty="0" smtClean="0">
                          <a:solidFill>
                            <a:srgbClr val="0000FF"/>
                          </a:solidFill>
                          <a:latin typeface="+mn-lt"/>
                          <a:ea typeface="+mn-ea"/>
                          <a:cs typeface="+mn-cs"/>
                        </a:rPr>
                        <a:t>5</a:t>
                      </a:r>
                      <a:endParaRPr kumimoji="0" lang="en-US" sz="2400" b="1" kern="1200" dirty="0">
                        <a:solidFill>
                          <a:srgbClr val="0000FF"/>
                        </a:solidFill>
                        <a:latin typeface="+mn-lt"/>
                        <a:ea typeface="+mn-ea"/>
                        <a:cs typeface="+mn-cs"/>
                      </a:endParaRPr>
                    </a:p>
                  </a:txBody>
                  <a:tcPr>
                    <a:solidFill>
                      <a:schemeClr val="bg2"/>
                    </a:solidFill>
                  </a:tcPr>
                </a:tc>
                <a:tc>
                  <a:txBody>
                    <a:bodyPr/>
                    <a:lstStyle/>
                    <a:p>
                      <a:r>
                        <a:rPr kumimoji="0" lang="en-US" sz="2400" b="1" kern="1200" dirty="0" smtClean="0">
                          <a:solidFill>
                            <a:srgbClr val="0000FF"/>
                          </a:solidFill>
                          <a:latin typeface="+mn-lt"/>
                          <a:ea typeface="+mn-ea"/>
                          <a:cs typeface="+mn-cs"/>
                        </a:rPr>
                        <a:t>ABIT, Paloncha, </a:t>
                      </a:r>
                      <a:r>
                        <a:rPr kumimoji="0" lang="en-US" sz="2400" b="1" kern="1200" dirty="0" err="1" smtClean="0">
                          <a:solidFill>
                            <a:srgbClr val="0000FF"/>
                          </a:solidFill>
                          <a:latin typeface="+mn-lt"/>
                          <a:ea typeface="+mn-ea"/>
                          <a:cs typeface="+mn-cs"/>
                        </a:rPr>
                        <a:t>Telangana</a:t>
                      </a:r>
                      <a:endParaRPr kumimoji="0" lang="en-US" sz="2400" b="1" kern="1200" dirty="0">
                        <a:solidFill>
                          <a:srgbClr val="0000FF"/>
                        </a:solidFill>
                        <a:latin typeface="+mn-lt"/>
                        <a:ea typeface="+mn-ea"/>
                        <a:cs typeface="+mn-cs"/>
                      </a:endParaRPr>
                    </a:p>
                  </a:txBody>
                  <a:tcPr>
                    <a:solidFill>
                      <a:schemeClr val="bg2"/>
                    </a:solidFill>
                  </a:tcPr>
                </a:tc>
              </a:tr>
              <a:tr h="370840">
                <a:tc>
                  <a:txBody>
                    <a:bodyPr/>
                    <a:lstStyle/>
                    <a:p>
                      <a:pPr marL="0" algn="l" rtl="0" eaLnBrk="1" latinLnBrk="0" hangingPunct="1"/>
                      <a:r>
                        <a:rPr kumimoji="0" lang="en-US" sz="2400" b="1" kern="1200" dirty="0" smtClean="0">
                          <a:solidFill>
                            <a:srgbClr val="00B050"/>
                          </a:solidFill>
                          <a:latin typeface="+mn-lt"/>
                          <a:ea typeface="+mn-ea"/>
                          <a:cs typeface="+mn-cs"/>
                        </a:rPr>
                        <a:t>6</a:t>
                      </a:r>
                      <a:endParaRPr kumimoji="0" lang="en-US" sz="2400" b="1" kern="1200" dirty="0">
                        <a:solidFill>
                          <a:srgbClr val="00B050"/>
                        </a:solidFill>
                        <a:latin typeface="+mn-lt"/>
                        <a:ea typeface="+mn-ea"/>
                        <a:cs typeface="+mn-cs"/>
                      </a:endParaRPr>
                    </a:p>
                  </a:txBody>
                  <a:tcPr>
                    <a:solidFill>
                      <a:schemeClr val="bg2"/>
                    </a:solidFill>
                  </a:tcPr>
                </a:tc>
                <a:tc>
                  <a:txBody>
                    <a:bodyPr/>
                    <a:lstStyle/>
                    <a:p>
                      <a:r>
                        <a:rPr kumimoji="0" lang="en-US" sz="2400" b="1" kern="1200" dirty="0" smtClean="0">
                          <a:solidFill>
                            <a:srgbClr val="00B050"/>
                          </a:solidFill>
                          <a:latin typeface="+mn-lt"/>
                          <a:ea typeface="+mn-ea"/>
                          <a:cs typeface="+mn-cs"/>
                        </a:rPr>
                        <a:t>NIT, Trichy,  </a:t>
                      </a:r>
                      <a:r>
                        <a:rPr kumimoji="0" lang="en-US" sz="2400" b="1" kern="1200" dirty="0" err="1" smtClean="0">
                          <a:solidFill>
                            <a:srgbClr val="00B050"/>
                          </a:solidFill>
                          <a:latin typeface="+mn-lt"/>
                          <a:ea typeface="+mn-ea"/>
                          <a:cs typeface="+mn-cs"/>
                        </a:rPr>
                        <a:t>Tamilnadu</a:t>
                      </a:r>
                      <a:endParaRPr kumimoji="0" lang="en-US" sz="2400" b="1" kern="1200" dirty="0">
                        <a:solidFill>
                          <a:srgbClr val="00B050"/>
                        </a:solidFill>
                        <a:latin typeface="+mn-lt"/>
                        <a:ea typeface="+mn-ea"/>
                        <a:cs typeface="+mn-cs"/>
                      </a:endParaRPr>
                    </a:p>
                  </a:txBody>
                  <a:tcPr>
                    <a:solidFill>
                      <a:schemeClr val="bg2"/>
                    </a:solidFill>
                  </a:tcPr>
                </a:tc>
              </a:tr>
              <a:tr h="370840">
                <a:tc>
                  <a:txBody>
                    <a:bodyPr/>
                    <a:lstStyle/>
                    <a:p>
                      <a:r>
                        <a:rPr lang="en-US" sz="2400" dirty="0" smtClean="0"/>
                        <a:t>7</a:t>
                      </a:r>
                      <a:endParaRPr lang="en-US" sz="2400" dirty="0"/>
                    </a:p>
                  </a:txBody>
                  <a:tcPr>
                    <a:solidFill>
                      <a:schemeClr val="bg2"/>
                    </a:solidFill>
                  </a:tcPr>
                </a:tc>
                <a:tc>
                  <a:txBody>
                    <a:bodyPr/>
                    <a:lstStyle/>
                    <a:p>
                      <a:pPr marL="0" algn="l" rtl="0" eaLnBrk="1" latinLnBrk="0" hangingPunct="1"/>
                      <a:r>
                        <a:rPr kumimoji="0" lang="en-US" sz="2400" b="1" kern="1200" dirty="0" smtClean="0">
                          <a:solidFill>
                            <a:srgbClr val="0000FF"/>
                          </a:solidFill>
                          <a:latin typeface="+mn-lt"/>
                          <a:ea typeface="+mn-ea"/>
                          <a:cs typeface="+mn-cs"/>
                        </a:rPr>
                        <a:t>Manipur Science &amp; Tech Council, Takyelpat, Manipur</a:t>
                      </a:r>
                      <a:endParaRPr kumimoji="0" lang="en-US" sz="2400" b="1" kern="1200" dirty="0">
                        <a:solidFill>
                          <a:srgbClr val="0000FF"/>
                        </a:solidFill>
                        <a:latin typeface="+mn-lt"/>
                        <a:ea typeface="+mn-ea"/>
                        <a:cs typeface="+mn-cs"/>
                      </a:endParaRPr>
                    </a:p>
                  </a:txBody>
                  <a:tcPr>
                    <a:solidFill>
                      <a:schemeClr val="bg2"/>
                    </a:solidFill>
                  </a:tcPr>
                </a:tc>
              </a:tr>
              <a:tr h="370840">
                <a:tc>
                  <a:txBody>
                    <a:bodyPr/>
                    <a:lstStyle/>
                    <a:p>
                      <a:r>
                        <a:rPr lang="en-US" sz="2400" dirty="0" smtClean="0"/>
                        <a:t>8</a:t>
                      </a:r>
                      <a:endParaRPr lang="en-US" sz="2400" dirty="0"/>
                    </a:p>
                  </a:txBody>
                  <a:tcPr>
                    <a:solidFill>
                      <a:schemeClr val="bg2"/>
                    </a:solidFill>
                  </a:tcPr>
                </a:tc>
                <a:tc>
                  <a:txBody>
                    <a:bodyPr/>
                    <a:lstStyle/>
                    <a:p>
                      <a:r>
                        <a:rPr lang="en-US" sz="2400" b="1" dirty="0" smtClean="0"/>
                        <a:t>SASRD, Medziphema Campus Nagaland</a:t>
                      </a:r>
                      <a:endParaRPr lang="en-US" sz="2400" b="1" dirty="0"/>
                    </a:p>
                  </a:txBody>
                  <a:tcPr>
                    <a:solidFill>
                      <a:schemeClr val="bg2"/>
                    </a:solidFill>
                  </a:tcPr>
                </a:tc>
              </a:tr>
              <a:tr h="370840">
                <a:tc>
                  <a:txBody>
                    <a:bodyPr/>
                    <a:lstStyle/>
                    <a:p>
                      <a:r>
                        <a:rPr lang="en-US" sz="2400" dirty="0" smtClean="0">
                          <a:solidFill>
                            <a:srgbClr val="0000FF"/>
                          </a:solidFill>
                        </a:rPr>
                        <a:t>9</a:t>
                      </a:r>
                      <a:endParaRPr lang="en-US" sz="2400" dirty="0">
                        <a:solidFill>
                          <a:srgbClr val="0000FF"/>
                        </a:solidFill>
                      </a:endParaRPr>
                    </a:p>
                  </a:txBody>
                  <a:tcPr>
                    <a:solidFill>
                      <a:schemeClr val="bg2"/>
                    </a:solidFill>
                  </a:tcPr>
                </a:tc>
                <a:tc>
                  <a:txBody>
                    <a:bodyPr/>
                    <a:lstStyle/>
                    <a:p>
                      <a:r>
                        <a:rPr lang="en-US" sz="2400" b="1" dirty="0" smtClean="0">
                          <a:solidFill>
                            <a:srgbClr val="0000FF"/>
                          </a:solidFill>
                        </a:rPr>
                        <a:t>SLBS </a:t>
                      </a:r>
                      <a:r>
                        <a:rPr lang="en-US" sz="2400" b="1" dirty="0" err="1" smtClean="0">
                          <a:solidFill>
                            <a:srgbClr val="0000FF"/>
                          </a:solidFill>
                        </a:rPr>
                        <a:t>Engg</a:t>
                      </a:r>
                      <a:r>
                        <a:rPr lang="en-US" sz="2400" b="1" dirty="0" smtClean="0">
                          <a:solidFill>
                            <a:srgbClr val="0000FF"/>
                          </a:solidFill>
                        </a:rPr>
                        <a:t>.</a:t>
                      </a:r>
                      <a:r>
                        <a:rPr lang="en-US" sz="2400" b="1" baseline="0" dirty="0" smtClean="0">
                          <a:solidFill>
                            <a:srgbClr val="0000FF"/>
                          </a:solidFill>
                        </a:rPr>
                        <a:t> College, Jodhpur, Rajasthan</a:t>
                      </a:r>
                      <a:endParaRPr lang="en-US" sz="2400" b="1" dirty="0">
                        <a:solidFill>
                          <a:srgbClr val="0000FF"/>
                        </a:solidFill>
                      </a:endParaRPr>
                    </a:p>
                  </a:txBody>
                  <a:tcPr>
                    <a:solidFill>
                      <a:schemeClr val="bg2"/>
                    </a:solidFill>
                  </a:tcPr>
                </a:tc>
              </a:tr>
              <a:tr h="370840">
                <a:tc>
                  <a:txBody>
                    <a:bodyPr/>
                    <a:lstStyle/>
                    <a:p>
                      <a:r>
                        <a:rPr lang="en-US" sz="2400" dirty="0" smtClean="0"/>
                        <a:t>10</a:t>
                      </a:r>
                      <a:endParaRPr lang="en-US" sz="2400" dirty="0"/>
                    </a:p>
                  </a:txBody>
                  <a:tcPr>
                    <a:solidFill>
                      <a:schemeClr val="bg2"/>
                    </a:solidFill>
                  </a:tcPr>
                </a:tc>
                <a:tc>
                  <a:txBody>
                    <a:bodyPr/>
                    <a:lstStyle/>
                    <a:p>
                      <a:r>
                        <a:rPr lang="en-US" sz="2400" b="1" dirty="0" smtClean="0"/>
                        <a:t>HNB</a:t>
                      </a:r>
                      <a:r>
                        <a:rPr lang="en-US" sz="2400" b="1" baseline="0" dirty="0" smtClean="0"/>
                        <a:t> Garhwal University, Uttarakhand</a:t>
                      </a:r>
                      <a:endParaRPr lang="en-US" sz="2400" b="1" dirty="0"/>
                    </a:p>
                  </a:txBody>
                  <a:tcPr>
                    <a:solidFill>
                      <a:schemeClr val="bg2"/>
                    </a:solidFill>
                  </a:tcPr>
                </a:tc>
              </a:tr>
            </a:tbl>
          </a:graphicData>
        </a:graphic>
      </p:graphicFrame>
      <p:pic>
        <p:nvPicPr>
          <p:cNvPr id="5" name="Picture 3"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729" name="Rectangle 89"/>
          <p:cNvSpPr>
            <a:spLocks noChangeArrowheads="1"/>
          </p:cNvSpPr>
          <p:nvPr/>
        </p:nvSpPr>
        <p:spPr bwMode="auto">
          <a:xfrm>
            <a:off x="860425" y="87313"/>
            <a:ext cx="8283575" cy="631825"/>
          </a:xfrm>
          <a:prstGeom prst="rect">
            <a:avLst/>
          </a:prstGeom>
          <a:noFill/>
          <a:ln w="9525">
            <a:noFill/>
            <a:miter lim="800000"/>
            <a:headEnd/>
            <a:tailEnd/>
          </a:ln>
          <a:effectLst/>
        </p:spPr>
        <p:txBody>
          <a:bodyPr anchor="ctr"/>
          <a:lstStyle/>
          <a:p>
            <a:pPr algn="ctr">
              <a:defRPr/>
            </a:pPr>
            <a:r>
              <a:rPr lang="en-US" sz="2200" b="1" dirty="0">
                <a:solidFill>
                  <a:srgbClr val="FF3300"/>
                </a:solidFill>
                <a:effectLst>
                  <a:outerShdw blurRad="38100" dist="38100" dir="2700000" algn="tl">
                    <a:srgbClr val="C0C0C0"/>
                  </a:outerShdw>
                </a:effectLst>
                <a:latin typeface="Arial" charset="0"/>
                <a:cs typeface="Arial" charset="0"/>
              </a:rPr>
              <a:t>NPAs &amp; SPIN-OFFs FOR SOCIETAL &amp; RURAL APPLICATIONS</a:t>
            </a:r>
          </a:p>
        </p:txBody>
      </p:sp>
      <p:grpSp>
        <p:nvGrpSpPr>
          <p:cNvPr id="56323" name="Group 7"/>
          <p:cNvGrpSpPr>
            <a:grpSpLocks/>
          </p:cNvGrpSpPr>
          <p:nvPr/>
        </p:nvGrpSpPr>
        <p:grpSpPr bwMode="auto">
          <a:xfrm>
            <a:off x="0" y="819150"/>
            <a:ext cx="9183688" cy="6046788"/>
            <a:chOff x="0" y="516"/>
            <a:chExt cx="6267" cy="3809"/>
          </a:xfrm>
        </p:grpSpPr>
        <p:pic>
          <p:nvPicPr>
            <p:cNvPr id="56325" name="Picture 97" descr="Picture2"/>
            <p:cNvPicPr>
              <a:picLocks noChangeAspect="1" noChangeArrowheads="1"/>
            </p:cNvPicPr>
            <p:nvPr/>
          </p:nvPicPr>
          <p:blipFill>
            <a:blip r:embed="rId2"/>
            <a:srcRect/>
            <a:stretch>
              <a:fillRect/>
            </a:stretch>
          </p:blipFill>
          <p:spPr bwMode="auto">
            <a:xfrm>
              <a:off x="0" y="516"/>
              <a:ext cx="6267" cy="3809"/>
            </a:xfrm>
            <a:prstGeom prst="rect">
              <a:avLst/>
            </a:prstGeom>
            <a:noFill/>
            <a:ln w="9525">
              <a:noFill/>
              <a:miter lim="800000"/>
              <a:headEnd/>
              <a:tailEnd/>
            </a:ln>
          </p:spPr>
        </p:pic>
        <p:pic>
          <p:nvPicPr>
            <p:cNvPr id="56326" name="Picture 5" descr="ankaleshwar"/>
            <p:cNvPicPr>
              <a:picLocks noChangeAspect="1" noChangeArrowheads="1"/>
            </p:cNvPicPr>
            <p:nvPr/>
          </p:nvPicPr>
          <p:blipFill>
            <a:blip r:embed="rId3"/>
            <a:srcRect t="25520"/>
            <a:stretch>
              <a:fillRect/>
            </a:stretch>
          </p:blipFill>
          <p:spPr bwMode="auto">
            <a:xfrm>
              <a:off x="4830" y="528"/>
              <a:ext cx="1392" cy="1056"/>
            </a:xfrm>
            <a:prstGeom prst="rect">
              <a:avLst/>
            </a:prstGeom>
            <a:noFill/>
            <a:ln w="9525">
              <a:noFill/>
              <a:miter lim="800000"/>
              <a:headEnd/>
              <a:tailEnd/>
            </a:ln>
          </p:spPr>
        </p:pic>
      </p:grpSp>
      <p:pic>
        <p:nvPicPr>
          <p:cNvPr id="56324" name="Picture 3" descr="daelogo1.jpg"/>
          <p:cNvPicPr>
            <a:picLocks noChangeAspect="1"/>
          </p:cNvPicPr>
          <p:nvPr/>
        </p:nvPicPr>
        <p:blipFill>
          <a:blip r:embed="rId4"/>
          <a:srcRect/>
          <a:stretch>
            <a:fillRect/>
          </a:stretch>
        </p:blipFill>
        <p:spPr bwMode="auto">
          <a:xfrm>
            <a:off x="0" y="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346" name="Group 52"/>
          <p:cNvGrpSpPr>
            <a:grpSpLocks/>
          </p:cNvGrpSpPr>
          <p:nvPr/>
        </p:nvGrpSpPr>
        <p:grpSpPr bwMode="auto">
          <a:xfrm>
            <a:off x="211138" y="73025"/>
            <a:ext cx="8721725" cy="6548438"/>
            <a:chOff x="211138" y="73025"/>
            <a:chExt cx="8721725" cy="6548438"/>
          </a:xfrm>
        </p:grpSpPr>
        <p:sp>
          <p:nvSpPr>
            <p:cNvPr id="57357" name="Line 147"/>
            <p:cNvSpPr>
              <a:spLocks noChangeShapeType="1"/>
            </p:cNvSpPr>
            <p:nvPr/>
          </p:nvSpPr>
          <p:spPr bwMode="auto">
            <a:xfrm flipH="1">
              <a:off x="2819397" y="1981198"/>
              <a:ext cx="609602" cy="45719"/>
            </a:xfrm>
            <a:prstGeom prst="line">
              <a:avLst/>
            </a:prstGeom>
            <a:noFill/>
            <a:ln w="9525">
              <a:solidFill>
                <a:schemeClr val="tx1"/>
              </a:solidFill>
              <a:round/>
              <a:headEnd/>
              <a:tailEnd type="stealth" w="lg" len="lg"/>
            </a:ln>
          </p:spPr>
          <p:txBody>
            <a:bodyPr/>
            <a:lstStyle/>
            <a:p>
              <a:endParaRPr lang="en-GB"/>
            </a:p>
          </p:txBody>
        </p:sp>
        <p:sp>
          <p:nvSpPr>
            <p:cNvPr id="57358" name="Line 148"/>
            <p:cNvSpPr>
              <a:spLocks noChangeShapeType="1"/>
            </p:cNvSpPr>
            <p:nvPr/>
          </p:nvSpPr>
          <p:spPr bwMode="auto">
            <a:xfrm flipH="1" flipV="1">
              <a:off x="2819400" y="3860799"/>
              <a:ext cx="609600" cy="45719"/>
            </a:xfrm>
            <a:prstGeom prst="line">
              <a:avLst/>
            </a:prstGeom>
            <a:noFill/>
            <a:ln w="9525">
              <a:solidFill>
                <a:schemeClr val="tx1"/>
              </a:solidFill>
              <a:round/>
              <a:headEnd/>
              <a:tailEnd type="stealth" w="lg" len="lg"/>
            </a:ln>
          </p:spPr>
          <p:txBody>
            <a:bodyPr/>
            <a:lstStyle/>
            <a:p>
              <a:endParaRPr lang="en-GB"/>
            </a:p>
          </p:txBody>
        </p:sp>
        <p:sp>
          <p:nvSpPr>
            <p:cNvPr id="57359" name="Rectangle 1026"/>
            <p:cNvSpPr>
              <a:spLocks noChangeArrowheads="1"/>
            </p:cNvSpPr>
            <p:nvPr/>
          </p:nvSpPr>
          <p:spPr bwMode="auto">
            <a:xfrm>
              <a:off x="3290888" y="1187450"/>
              <a:ext cx="1274762" cy="3505200"/>
            </a:xfrm>
            <a:prstGeom prst="rect">
              <a:avLst/>
            </a:prstGeom>
            <a:solidFill>
              <a:srgbClr val="DFFFDF"/>
            </a:solidFill>
            <a:ln w="9525">
              <a:solidFill>
                <a:schemeClr val="tx1"/>
              </a:solidFill>
              <a:prstDash val="dash"/>
              <a:miter lim="800000"/>
              <a:headEnd/>
              <a:tailEnd/>
            </a:ln>
          </p:spPr>
          <p:txBody>
            <a:bodyPr wrap="none" anchor="ctr"/>
            <a:lstStyle/>
            <a:p>
              <a:endParaRPr lang="en-US"/>
            </a:p>
          </p:txBody>
        </p:sp>
        <p:sp>
          <p:nvSpPr>
            <p:cNvPr id="57360" name="Text Box 1027"/>
            <p:cNvSpPr txBox="1">
              <a:spLocks noChangeArrowheads="1"/>
            </p:cNvSpPr>
            <p:nvPr/>
          </p:nvSpPr>
          <p:spPr bwMode="auto">
            <a:xfrm>
              <a:off x="3451225" y="1244600"/>
              <a:ext cx="936625" cy="314325"/>
            </a:xfrm>
            <a:prstGeom prst="rect">
              <a:avLst/>
            </a:prstGeom>
            <a:solidFill>
              <a:srgbClr val="CCECFF"/>
            </a:solidFill>
            <a:ln w="9525">
              <a:solidFill>
                <a:schemeClr val="tx1"/>
              </a:solidFill>
              <a:miter lim="800000"/>
              <a:headEnd/>
              <a:tailEnd/>
            </a:ln>
          </p:spPr>
          <p:txBody>
            <a:bodyPr/>
            <a:lstStyle/>
            <a:p>
              <a:pPr algn="ctr">
                <a:spcBef>
                  <a:spcPct val="50000"/>
                </a:spcBef>
              </a:pPr>
              <a:r>
                <a:rPr lang="en-US" sz="1400"/>
                <a:t>Water</a:t>
              </a:r>
            </a:p>
          </p:txBody>
        </p:sp>
        <p:sp>
          <p:nvSpPr>
            <p:cNvPr id="57361" name="Text Box 1028"/>
            <p:cNvSpPr txBox="1">
              <a:spLocks noChangeArrowheads="1"/>
            </p:cNvSpPr>
            <p:nvPr/>
          </p:nvSpPr>
          <p:spPr bwMode="auto">
            <a:xfrm>
              <a:off x="3452813" y="4203700"/>
              <a:ext cx="935037" cy="314325"/>
            </a:xfrm>
            <a:prstGeom prst="rect">
              <a:avLst/>
            </a:prstGeom>
            <a:solidFill>
              <a:srgbClr val="CC99FF"/>
            </a:solidFill>
            <a:ln w="9525">
              <a:solidFill>
                <a:schemeClr val="tx1"/>
              </a:solidFill>
              <a:miter lim="800000"/>
              <a:headEnd/>
              <a:tailEnd/>
            </a:ln>
          </p:spPr>
          <p:txBody>
            <a:bodyPr/>
            <a:lstStyle/>
            <a:p>
              <a:pPr algn="ctr">
                <a:spcBef>
                  <a:spcPct val="50000"/>
                </a:spcBef>
              </a:pPr>
              <a:r>
                <a:rPr lang="en-US" sz="1400"/>
                <a:t>HR</a:t>
              </a:r>
            </a:p>
          </p:txBody>
        </p:sp>
        <p:sp>
          <p:nvSpPr>
            <p:cNvPr id="57362" name="Text Box 1029"/>
            <p:cNvSpPr txBox="1">
              <a:spLocks noChangeArrowheads="1"/>
            </p:cNvSpPr>
            <p:nvPr/>
          </p:nvSpPr>
          <p:spPr bwMode="auto">
            <a:xfrm>
              <a:off x="3451225" y="1739900"/>
              <a:ext cx="936625" cy="314325"/>
            </a:xfrm>
            <a:prstGeom prst="rect">
              <a:avLst/>
            </a:prstGeom>
            <a:solidFill>
              <a:srgbClr val="D99694"/>
            </a:solidFill>
            <a:ln w="9525">
              <a:solidFill>
                <a:schemeClr val="tx1"/>
              </a:solidFill>
              <a:miter lim="800000"/>
              <a:headEnd/>
              <a:tailEnd/>
            </a:ln>
          </p:spPr>
          <p:txBody>
            <a:bodyPr/>
            <a:lstStyle/>
            <a:p>
              <a:pPr algn="ctr">
                <a:spcBef>
                  <a:spcPct val="50000"/>
                </a:spcBef>
              </a:pPr>
              <a:r>
                <a:rPr lang="en-US" sz="1400"/>
                <a:t>Land</a:t>
              </a:r>
            </a:p>
          </p:txBody>
        </p:sp>
        <p:sp>
          <p:nvSpPr>
            <p:cNvPr id="57363" name="Text Box 1030"/>
            <p:cNvSpPr txBox="1">
              <a:spLocks noChangeArrowheads="1"/>
            </p:cNvSpPr>
            <p:nvPr/>
          </p:nvSpPr>
          <p:spPr bwMode="auto">
            <a:xfrm>
              <a:off x="3443288" y="3297238"/>
              <a:ext cx="933450" cy="314325"/>
            </a:xfrm>
            <a:prstGeom prst="rect">
              <a:avLst/>
            </a:prstGeom>
            <a:solidFill>
              <a:srgbClr val="C0C0C0"/>
            </a:solidFill>
            <a:ln w="9525">
              <a:solidFill>
                <a:schemeClr val="tx1"/>
              </a:solidFill>
              <a:miter lim="800000"/>
              <a:headEnd/>
              <a:tailEnd/>
            </a:ln>
          </p:spPr>
          <p:txBody>
            <a:bodyPr/>
            <a:lstStyle/>
            <a:p>
              <a:pPr algn="ctr">
                <a:spcBef>
                  <a:spcPct val="50000"/>
                </a:spcBef>
              </a:pPr>
              <a:r>
                <a:rPr lang="en-US" sz="1400"/>
                <a:t>Cattles</a:t>
              </a:r>
            </a:p>
          </p:txBody>
        </p:sp>
        <p:sp>
          <p:nvSpPr>
            <p:cNvPr id="57364" name="Text Box 1031"/>
            <p:cNvSpPr txBox="1">
              <a:spLocks noChangeArrowheads="1"/>
            </p:cNvSpPr>
            <p:nvPr/>
          </p:nvSpPr>
          <p:spPr bwMode="auto">
            <a:xfrm>
              <a:off x="3452813" y="2211388"/>
              <a:ext cx="935037" cy="519112"/>
            </a:xfrm>
            <a:prstGeom prst="rect">
              <a:avLst/>
            </a:prstGeom>
            <a:solidFill>
              <a:srgbClr val="33CC33"/>
            </a:solidFill>
            <a:ln w="9525">
              <a:solidFill>
                <a:schemeClr val="tx1"/>
              </a:solidFill>
              <a:miter lim="800000"/>
              <a:headEnd/>
              <a:tailEnd/>
            </a:ln>
          </p:spPr>
          <p:txBody>
            <a:bodyPr/>
            <a:lstStyle/>
            <a:p>
              <a:pPr algn="ctr">
                <a:spcBef>
                  <a:spcPct val="50000"/>
                </a:spcBef>
              </a:pPr>
              <a:r>
                <a:rPr lang="en-US" sz="1200"/>
                <a:t>Veg, Fruit Crops</a:t>
              </a:r>
            </a:p>
          </p:txBody>
        </p:sp>
        <p:sp>
          <p:nvSpPr>
            <p:cNvPr id="57365" name="Text Box 1032"/>
            <p:cNvSpPr txBox="1">
              <a:spLocks noChangeArrowheads="1"/>
            </p:cNvSpPr>
            <p:nvPr/>
          </p:nvSpPr>
          <p:spPr bwMode="auto">
            <a:xfrm>
              <a:off x="3452813" y="3732213"/>
              <a:ext cx="935037" cy="292388"/>
            </a:xfrm>
            <a:prstGeom prst="rect">
              <a:avLst/>
            </a:prstGeom>
            <a:solidFill>
              <a:srgbClr val="FF6600"/>
            </a:solidFill>
            <a:ln w="9525">
              <a:solidFill>
                <a:schemeClr val="tx1"/>
              </a:solidFill>
              <a:miter lim="800000"/>
              <a:headEnd/>
              <a:tailEnd/>
            </a:ln>
          </p:spPr>
          <p:txBody>
            <a:bodyPr>
              <a:spAutoFit/>
            </a:bodyPr>
            <a:lstStyle/>
            <a:p>
              <a:pPr algn="ctr">
                <a:spcBef>
                  <a:spcPct val="50000"/>
                </a:spcBef>
              </a:pPr>
              <a:r>
                <a:rPr lang="en-US" sz="1300"/>
                <a:t>Electricity</a:t>
              </a:r>
            </a:p>
          </p:txBody>
        </p:sp>
        <p:sp>
          <p:nvSpPr>
            <p:cNvPr id="16395" name="Text Box 1035"/>
            <p:cNvSpPr txBox="1">
              <a:spLocks noChangeArrowheads="1"/>
            </p:cNvSpPr>
            <p:nvPr/>
          </p:nvSpPr>
          <p:spPr bwMode="auto">
            <a:xfrm>
              <a:off x="6738938" y="4511675"/>
              <a:ext cx="2193925" cy="2109788"/>
            </a:xfrm>
            <a:prstGeom prst="rect">
              <a:avLst/>
            </a:prstGeom>
            <a:solidFill>
              <a:srgbClr val="FFFFCC"/>
            </a:solidFill>
            <a:ln w="9525">
              <a:solidFill>
                <a:schemeClr val="tx1"/>
              </a:solidFill>
              <a:miter lim="800000"/>
              <a:headEnd/>
              <a:tailEnd/>
            </a:ln>
            <a:effectLst/>
          </p:spPr>
          <p:txBody>
            <a:bodyPr>
              <a:spAutoFit/>
            </a:bodyPr>
            <a:lstStyle/>
            <a:p>
              <a:pPr algn="ctr" fontAlgn="auto">
                <a:spcBef>
                  <a:spcPct val="50000"/>
                </a:spcBef>
                <a:spcAft>
                  <a:spcPts val="0"/>
                </a:spcAft>
                <a:defRPr/>
              </a:pPr>
              <a:r>
                <a:rPr lang="en-US" sz="2400" b="1" dirty="0">
                  <a:effectLst>
                    <a:outerShdw blurRad="38100" dist="38100" dir="2700000" algn="tl">
                      <a:srgbClr val="FFFFFF"/>
                    </a:outerShdw>
                  </a:effectLst>
                </a:rPr>
                <a:t>BARC </a:t>
              </a:r>
            </a:p>
            <a:p>
              <a:pPr algn="ctr" fontAlgn="auto">
                <a:spcBef>
                  <a:spcPct val="50000"/>
                </a:spcBef>
                <a:spcAft>
                  <a:spcPts val="0"/>
                </a:spcAft>
                <a:defRPr/>
              </a:pPr>
              <a:r>
                <a:rPr lang="en-US" sz="2400" b="1" dirty="0">
                  <a:effectLst>
                    <a:outerShdw blurRad="38100" dist="38100" dir="2700000" algn="tl">
                      <a:srgbClr val="FFFFFF"/>
                    </a:outerShdw>
                  </a:effectLst>
                </a:rPr>
                <a:t>&amp; </a:t>
              </a:r>
            </a:p>
            <a:p>
              <a:pPr algn="ctr" fontAlgn="auto">
                <a:spcBef>
                  <a:spcPct val="50000"/>
                </a:spcBef>
                <a:spcAft>
                  <a:spcPts val="0"/>
                </a:spcAft>
                <a:defRPr/>
              </a:pPr>
              <a:r>
                <a:rPr lang="en-US" sz="2400" b="1" dirty="0">
                  <a:effectLst>
                    <a:outerShdw blurRad="38100" dist="38100" dir="2700000" algn="tl">
                      <a:srgbClr val="FFFFFF"/>
                    </a:outerShdw>
                  </a:effectLst>
                </a:rPr>
                <a:t>DAE </a:t>
              </a:r>
            </a:p>
            <a:p>
              <a:pPr algn="ctr" fontAlgn="auto">
                <a:spcBef>
                  <a:spcPct val="50000"/>
                </a:spcBef>
                <a:spcAft>
                  <a:spcPts val="0"/>
                </a:spcAft>
                <a:defRPr/>
              </a:pPr>
              <a:r>
                <a:rPr lang="en-US" sz="2400" b="1" dirty="0">
                  <a:effectLst>
                    <a:outerShdw blurRad="38100" dist="38100" dir="2700000" algn="tl">
                      <a:srgbClr val="FFFFFF"/>
                    </a:outerShdw>
                  </a:effectLst>
                </a:rPr>
                <a:t>UNITS</a:t>
              </a:r>
            </a:p>
          </p:txBody>
        </p:sp>
        <p:sp>
          <p:nvSpPr>
            <p:cNvPr id="16396" name="Text Box 1036"/>
            <p:cNvSpPr txBox="1">
              <a:spLocks noChangeArrowheads="1"/>
            </p:cNvSpPr>
            <p:nvPr/>
          </p:nvSpPr>
          <p:spPr bwMode="auto">
            <a:xfrm>
              <a:off x="211138" y="73025"/>
              <a:ext cx="8721725" cy="849313"/>
            </a:xfrm>
            <a:prstGeom prst="rect">
              <a:avLst/>
            </a:prstGeom>
            <a:noFill/>
            <a:ln w="9525">
              <a:noFill/>
              <a:miter lim="800000"/>
              <a:headEnd/>
              <a:tailEnd/>
            </a:ln>
            <a:effectLst/>
          </p:spPr>
          <p:txBody>
            <a:bodyPr>
              <a:spAutoFit/>
            </a:bodyPr>
            <a:lstStyle/>
            <a:p>
              <a:pPr algn="ctr" fontAlgn="auto">
                <a:lnSpc>
                  <a:spcPct val="105000"/>
                </a:lnSpc>
                <a:spcBef>
                  <a:spcPts val="0"/>
                </a:spcBef>
                <a:spcAft>
                  <a:spcPts val="0"/>
                </a:spcAft>
                <a:defRPr/>
              </a:pPr>
              <a:r>
                <a:rPr lang="en-US" sz="2400" b="1" dirty="0">
                  <a:solidFill>
                    <a:srgbClr val="FF3300"/>
                  </a:solidFill>
                  <a:latin typeface="Arial" charset="0"/>
                  <a:cs typeface="+mn-cs"/>
                </a:rPr>
                <a:t>Technology Training &amp; Capacity Building</a:t>
              </a:r>
            </a:p>
            <a:p>
              <a:pPr algn="ctr" fontAlgn="auto">
                <a:spcBef>
                  <a:spcPct val="50000"/>
                </a:spcBef>
                <a:spcAft>
                  <a:spcPts val="0"/>
                </a:spcAft>
                <a:defRPr/>
              </a:pPr>
              <a:endParaRPr lang="en-US" sz="1600" b="1" dirty="0">
                <a:solidFill>
                  <a:srgbClr val="FF0000"/>
                </a:solidFill>
                <a:effectLst>
                  <a:outerShdw blurRad="38100" dist="38100" dir="2700000" algn="tl">
                    <a:srgbClr val="C0C0C0"/>
                  </a:outerShdw>
                </a:effectLst>
                <a:latin typeface="Arial" charset="0"/>
                <a:cs typeface="+mn-cs"/>
              </a:endParaRPr>
            </a:p>
          </p:txBody>
        </p:sp>
        <p:sp>
          <p:nvSpPr>
            <p:cNvPr id="16397" name="Text Box 1037"/>
            <p:cNvSpPr txBox="1">
              <a:spLocks noChangeArrowheads="1"/>
            </p:cNvSpPr>
            <p:nvPr/>
          </p:nvSpPr>
          <p:spPr bwMode="auto">
            <a:xfrm>
              <a:off x="3124200" y="609600"/>
              <a:ext cx="1495425" cy="396875"/>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2000" b="1" dirty="0">
                  <a:effectLst>
                    <a:outerShdw blurRad="38100" dist="38100" dir="2700000" algn="tl">
                      <a:srgbClr val="C0C0C0"/>
                    </a:outerShdw>
                  </a:effectLst>
                  <a:latin typeface="Arial" charset="0"/>
                  <a:cs typeface="+mn-cs"/>
                </a:rPr>
                <a:t>Resources </a:t>
              </a:r>
            </a:p>
          </p:txBody>
        </p:sp>
        <p:sp>
          <p:nvSpPr>
            <p:cNvPr id="16398" name="Text Box 1038"/>
            <p:cNvSpPr txBox="1">
              <a:spLocks noChangeArrowheads="1"/>
            </p:cNvSpPr>
            <p:nvPr/>
          </p:nvSpPr>
          <p:spPr bwMode="auto">
            <a:xfrm>
              <a:off x="7110413" y="654050"/>
              <a:ext cx="1271587" cy="40005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2000" b="1" dirty="0">
                  <a:effectLst>
                    <a:outerShdw blurRad="38100" dist="38100" dir="2700000" algn="tl">
                      <a:srgbClr val="C0C0C0"/>
                    </a:outerShdw>
                  </a:effectLst>
                  <a:latin typeface="Arial" charset="0"/>
                  <a:cs typeface="+mn-cs"/>
                </a:rPr>
                <a:t>Solution</a:t>
              </a:r>
            </a:p>
          </p:txBody>
        </p:sp>
        <p:sp>
          <p:nvSpPr>
            <p:cNvPr id="16399" name="Text Box 1039"/>
            <p:cNvSpPr txBox="1">
              <a:spLocks noChangeArrowheads="1"/>
            </p:cNvSpPr>
            <p:nvPr/>
          </p:nvSpPr>
          <p:spPr bwMode="auto">
            <a:xfrm>
              <a:off x="4810125" y="606425"/>
              <a:ext cx="1154113" cy="396875"/>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2000" b="1" dirty="0">
                  <a:effectLst>
                    <a:outerShdw blurRad="38100" dist="38100" dir="2700000" algn="tl">
                      <a:srgbClr val="C0C0C0"/>
                    </a:outerShdw>
                  </a:effectLst>
                  <a:latin typeface="Arial" charset="0"/>
                  <a:cs typeface="+mn-cs"/>
                </a:rPr>
                <a:t>Actions</a:t>
              </a:r>
            </a:p>
          </p:txBody>
        </p:sp>
        <p:sp>
          <p:nvSpPr>
            <p:cNvPr id="57371" name="Text Box 1051"/>
            <p:cNvSpPr txBox="1">
              <a:spLocks noChangeArrowheads="1"/>
            </p:cNvSpPr>
            <p:nvPr/>
          </p:nvSpPr>
          <p:spPr bwMode="auto">
            <a:xfrm>
              <a:off x="4862513" y="1600200"/>
              <a:ext cx="1185862" cy="461665"/>
            </a:xfrm>
            <a:prstGeom prst="rect">
              <a:avLst/>
            </a:prstGeom>
            <a:noFill/>
            <a:ln w="9525">
              <a:noFill/>
              <a:miter lim="800000"/>
              <a:headEnd/>
              <a:tailEnd/>
            </a:ln>
          </p:spPr>
          <p:txBody>
            <a:bodyPr>
              <a:spAutoFit/>
            </a:bodyPr>
            <a:lstStyle/>
            <a:p>
              <a:pPr algn="ctr">
                <a:spcBef>
                  <a:spcPct val="50000"/>
                </a:spcBef>
              </a:pPr>
              <a:r>
                <a:rPr lang="en-US" sz="1200">
                  <a:solidFill>
                    <a:schemeClr val="accent2"/>
                  </a:solidFill>
                </a:rPr>
                <a:t>Quality Improvement</a:t>
              </a:r>
            </a:p>
          </p:txBody>
        </p:sp>
        <p:sp>
          <p:nvSpPr>
            <p:cNvPr id="57372" name="Text Box 1053"/>
            <p:cNvSpPr txBox="1">
              <a:spLocks noChangeArrowheads="1"/>
            </p:cNvSpPr>
            <p:nvPr/>
          </p:nvSpPr>
          <p:spPr bwMode="auto">
            <a:xfrm>
              <a:off x="4956175" y="2159000"/>
              <a:ext cx="1001713" cy="535531"/>
            </a:xfrm>
            <a:prstGeom prst="rect">
              <a:avLst/>
            </a:prstGeom>
            <a:noFill/>
            <a:ln w="9525">
              <a:noFill/>
              <a:miter lim="800000"/>
              <a:headEnd/>
              <a:tailEnd/>
            </a:ln>
          </p:spPr>
          <p:txBody>
            <a:bodyPr>
              <a:spAutoFit/>
            </a:bodyPr>
            <a:lstStyle/>
            <a:p>
              <a:pPr algn="ctr">
                <a:lnSpc>
                  <a:spcPct val="80000"/>
                </a:lnSpc>
              </a:pPr>
              <a:r>
                <a:rPr lang="en-US" sz="1200">
                  <a:solidFill>
                    <a:srgbClr val="008000"/>
                  </a:solidFill>
                </a:rPr>
                <a:t>High Yield &amp; Processing</a:t>
              </a:r>
            </a:p>
          </p:txBody>
        </p:sp>
        <p:sp>
          <p:nvSpPr>
            <p:cNvPr id="57373" name="Text Box 1055"/>
            <p:cNvSpPr txBox="1">
              <a:spLocks noChangeArrowheads="1"/>
            </p:cNvSpPr>
            <p:nvPr/>
          </p:nvSpPr>
          <p:spPr bwMode="auto">
            <a:xfrm>
              <a:off x="5032375" y="3709988"/>
              <a:ext cx="835025" cy="276999"/>
            </a:xfrm>
            <a:prstGeom prst="rect">
              <a:avLst/>
            </a:prstGeom>
            <a:noFill/>
            <a:ln w="9525">
              <a:noFill/>
              <a:miter lim="800000"/>
              <a:headEnd/>
              <a:tailEnd/>
            </a:ln>
          </p:spPr>
          <p:txBody>
            <a:bodyPr>
              <a:spAutoFit/>
            </a:bodyPr>
            <a:lstStyle/>
            <a:p>
              <a:pPr algn="ctr">
                <a:spcBef>
                  <a:spcPct val="50000"/>
                </a:spcBef>
              </a:pPr>
              <a:r>
                <a:rPr lang="en-US" sz="1200">
                  <a:solidFill>
                    <a:srgbClr val="FF6600"/>
                  </a:solidFill>
                </a:rPr>
                <a:t>Harness</a:t>
              </a:r>
            </a:p>
          </p:txBody>
        </p:sp>
        <p:sp>
          <p:nvSpPr>
            <p:cNvPr id="57374" name="Text Box 1056"/>
            <p:cNvSpPr txBox="1">
              <a:spLocks noChangeArrowheads="1"/>
            </p:cNvSpPr>
            <p:nvPr/>
          </p:nvSpPr>
          <p:spPr bwMode="auto">
            <a:xfrm>
              <a:off x="5000625" y="3273425"/>
              <a:ext cx="911225" cy="304800"/>
            </a:xfrm>
            <a:prstGeom prst="rect">
              <a:avLst/>
            </a:prstGeom>
            <a:noFill/>
            <a:ln w="9525">
              <a:noFill/>
              <a:miter lim="800000"/>
              <a:headEnd/>
              <a:tailEnd/>
            </a:ln>
          </p:spPr>
          <p:txBody>
            <a:bodyPr>
              <a:spAutoFit/>
            </a:bodyPr>
            <a:lstStyle/>
            <a:p>
              <a:pPr algn="ctr">
                <a:spcBef>
                  <a:spcPct val="50000"/>
                </a:spcBef>
              </a:pPr>
              <a:r>
                <a:rPr lang="en-US" sz="1400">
                  <a:solidFill>
                    <a:srgbClr val="808080"/>
                  </a:solidFill>
                </a:rPr>
                <a:t>Breeding</a:t>
              </a:r>
            </a:p>
          </p:txBody>
        </p:sp>
        <p:sp>
          <p:nvSpPr>
            <p:cNvPr id="16426" name="Text Box 1066"/>
            <p:cNvSpPr txBox="1">
              <a:spLocks noChangeArrowheads="1"/>
            </p:cNvSpPr>
            <p:nvPr/>
          </p:nvSpPr>
          <p:spPr bwMode="auto">
            <a:xfrm>
              <a:off x="6735763" y="1130300"/>
              <a:ext cx="2197100" cy="3155950"/>
            </a:xfrm>
            <a:prstGeom prst="rect">
              <a:avLst/>
            </a:prstGeom>
            <a:solidFill>
              <a:srgbClr val="E1EBF7"/>
            </a:solidFill>
            <a:ln w="9525">
              <a:solidFill>
                <a:schemeClr val="tx1"/>
              </a:solidFill>
              <a:miter lim="800000"/>
              <a:headEnd/>
              <a:tailEnd/>
            </a:ln>
          </p:spPr>
          <p:txBody>
            <a:bodyPr/>
            <a:lstStyle/>
            <a:p>
              <a:pPr algn="ctr" fontAlgn="auto">
                <a:spcBef>
                  <a:spcPct val="50000"/>
                </a:spcBef>
                <a:spcAft>
                  <a:spcPts val="0"/>
                </a:spcAft>
                <a:defRPr/>
              </a:pPr>
              <a:r>
                <a:rPr lang="en-US" sz="1100" dirty="0">
                  <a:solidFill>
                    <a:schemeClr val="hlink"/>
                  </a:solidFill>
                  <a:latin typeface="Arial" charset="0"/>
                  <a:cs typeface="+mn-cs"/>
                </a:rPr>
                <a:t>Isotope Hydrology, Desalination, Water Management</a:t>
              </a:r>
            </a:p>
            <a:p>
              <a:pPr algn="ctr" fontAlgn="auto">
                <a:spcBef>
                  <a:spcPts val="0"/>
                </a:spcBef>
                <a:spcAft>
                  <a:spcPts val="0"/>
                </a:spcAft>
                <a:defRPr/>
              </a:pPr>
              <a:endParaRPr lang="en-US" sz="1000" dirty="0">
                <a:solidFill>
                  <a:srgbClr val="3333CC"/>
                </a:solidFill>
                <a:latin typeface="Arial" charset="0"/>
                <a:cs typeface="+mn-cs"/>
              </a:endParaRPr>
            </a:p>
            <a:p>
              <a:pPr algn="ctr" fontAlgn="auto">
                <a:spcBef>
                  <a:spcPts val="0"/>
                </a:spcBef>
                <a:spcAft>
                  <a:spcPts val="0"/>
                </a:spcAft>
                <a:defRPr/>
              </a:pPr>
              <a:r>
                <a:rPr lang="en-US" sz="1100" dirty="0" err="1">
                  <a:solidFill>
                    <a:srgbClr val="3333CC"/>
                  </a:solidFill>
                  <a:latin typeface="Arial" charset="0"/>
                  <a:cs typeface="+mn-cs"/>
                </a:rPr>
                <a:t>Niisargruna,SHRI</a:t>
              </a:r>
              <a:r>
                <a:rPr lang="en-US" sz="1100" dirty="0">
                  <a:solidFill>
                    <a:srgbClr val="3333CC"/>
                  </a:solidFill>
                  <a:latin typeface="Arial" charset="0"/>
                  <a:cs typeface="+mn-cs"/>
                </a:rPr>
                <a:t>, TSR-1, SOCDK</a:t>
              </a:r>
            </a:p>
            <a:p>
              <a:pPr algn="ctr" fontAlgn="auto">
                <a:lnSpc>
                  <a:spcPct val="150000"/>
                </a:lnSpc>
                <a:spcBef>
                  <a:spcPts val="0"/>
                </a:spcBef>
                <a:spcAft>
                  <a:spcPts val="0"/>
                </a:spcAft>
                <a:defRPr/>
              </a:pPr>
              <a:endParaRPr lang="en-US" sz="400" dirty="0">
                <a:solidFill>
                  <a:srgbClr val="008000"/>
                </a:solidFill>
                <a:latin typeface="Arial" charset="0"/>
                <a:cs typeface="+mn-cs"/>
              </a:endParaRPr>
            </a:p>
            <a:p>
              <a:pPr algn="ctr" fontAlgn="auto">
                <a:lnSpc>
                  <a:spcPct val="150000"/>
                </a:lnSpc>
                <a:spcBef>
                  <a:spcPts val="0"/>
                </a:spcBef>
                <a:spcAft>
                  <a:spcPts val="0"/>
                </a:spcAft>
                <a:defRPr/>
              </a:pPr>
              <a:r>
                <a:rPr lang="en-US" sz="1100" dirty="0">
                  <a:solidFill>
                    <a:srgbClr val="008000"/>
                  </a:solidFill>
                  <a:latin typeface="Arial" charset="0"/>
                  <a:cs typeface="+mn-cs"/>
                </a:rPr>
                <a:t>New Seeds, </a:t>
              </a:r>
              <a:r>
                <a:rPr lang="en-US" sz="1100" dirty="0" err="1">
                  <a:solidFill>
                    <a:srgbClr val="008000"/>
                  </a:solidFill>
                  <a:latin typeface="Arial" charset="0"/>
                  <a:cs typeface="+mn-cs"/>
                </a:rPr>
                <a:t>Micropropagation</a:t>
              </a:r>
              <a:endParaRPr lang="en-US" sz="1100" dirty="0">
                <a:solidFill>
                  <a:srgbClr val="008000"/>
                </a:solidFill>
                <a:latin typeface="Arial" charset="0"/>
                <a:cs typeface="+mn-cs"/>
              </a:endParaRPr>
            </a:p>
            <a:p>
              <a:pPr algn="ctr" fontAlgn="auto">
                <a:spcBef>
                  <a:spcPts val="0"/>
                </a:spcBef>
                <a:spcAft>
                  <a:spcPts val="0"/>
                </a:spcAft>
                <a:defRPr/>
              </a:pPr>
              <a:r>
                <a:rPr lang="en-US" sz="1100" dirty="0" err="1">
                  <a:solidFill>
                    <a:srgbClr val="008000"/>
                  </a:solidFill>
                  <a:latin typeface="Arial" charset="0"/>
                  <a:cs typeface="+mn-cs"/>
                </a:rPr>
                <a:t>Biopsticides</a:t>
              </a:r>
              <a:r>
                <a:rPr lang="en-US" sz="1100" dirty="0">
                  <a:solidFill>
                    <a:srgbClr val="008000"/>
                  </a:solidFill>
                  <a:latin typeface="Arial" charset="0"/>
                  <a:cs typeface="+mn-cs"/>
                </a:rPr>
                <a:t>, VTD, FSD, Osmotic Dehydration, Fruit Juice Extraction, Irradiation</a:t>
              </a:r>
              <a:endParaRPr lang="en-US" sz="1100" dirty="0">
                <a:latin typeface="Arial" charset="0"/>
                <a:cs typeface="+mn-cs"/>
              </a:endParaRPr>
            </a:p>
            <a:p>
              <a:pPr algn="ctr" fontAlgn="auto">
                <a:spcBef>
                  <a:spcPts val="0"/>
                </a:spcBef>
                <a:spcAft>
                  <a:spcPts val="0"/>
                </a:spcAft>
                <a:defRPr/>
              </a:pPr>
              <a:r>
                <a:rPr lang="en-US" sz="1000" dirty="0">
                  <a:solidFill>
                    <a:srgbClr val="3333CC"/>
                  </a:solidFill>
                  <a:latin typeface="Arial" charset="0"/>
                  <a:cs typeface="+mn-cs"/>
                </a:rPr>
                <a:t>DWP, FDK, As, Fl, I  removal tech., </a:t>
              </a:r>
              <a:r>
                <a:rPr lang="en-US" sz="1000" dirty="0" err="1">
                  <a:solidFill>
                    <a:srgbClr val="3333CC"/>
                  </a:solidFill>
                  <a:latin typeface="Arial" charset="0"/>
                  <a:cs typeface="+mn-cs"/>
                </a:rPr>
                <a:t>DnD</a:t>
              </a:r>
              <a:r>
                <a:rPr lang="en-US" sz="1000" dirty="0">
                  <a:solidFill>
                    <a:srgbClr val="3333CC"/>
                  </a:solidFill>
                  <a:latin typeface="Arial" charset="0"/>
                  <a:cs typeface="+mn-cs"/>
                </a:rPr>
                <a:t>, Rural ECG and </a:t>
              </a:r>
              <a:r>
                <a:rPr lang="en-US" sz="1000" dirty="0" err="1">
                  <a:solidFill>
                    <a:srgbClr val="3333CC"/>
                  </a:solidFill>
                  <a:latin typeface="Arial" charset="0"/>
                  <a:cs typeface="+mn-cs"/>
                </a:rPr>
                <a:t>Bhabhatron</a:t>
              </a:r>
              <a:endParaRPr lang="en-US" sz="1000" dirty="0">
                <a:solidFill>
                  <a:srgbClr val="3333CC"/>
                </a:solidFill>
                <a:latin typeface="Arial" charset="0"/>
                <a:cs typeface="+mn-cs"/>
              </a:endParaRPr>
            </a:p>
            <a:p>
              <a:pPr algn="ctr" fontAlgn="auto">
                <a:spcBef>
                  <a:spcPts val="0"/>
                </a:spcBef>
                <a:spcAft>
                  <a:spcPts val="0"/>
                </a:spcAft>
                <a:defRPr/>
              </a:pPr>
              <a:endParaRPr lang="en-US" sz="800" dirty="0">
                <a:solidFill>
                  <a:srgbClr val="808080"/>
                </a:solidFill>
                <a:latin typeface="Arial" charset="0"/>
                <a:cs typeface="+mn-cs"/>
              </a:endParaRPr>
            </a:p>
            <a:p>
              <a:pPr algn="ctr" fontAlgn="auto">
                <a:spcBef>
                  <a:spcPts val="0"/>
                </a:spcBef>
                <a:spcAft>
                  <a:spcPts val="0"/>
                </a:spcAft>
                <a:defRPr/>
              </a:pPr>
              <a:r>
                <a:rPr lang="en-US" sz="1100" dirty="0">
                  <a:solidFill>
                    <a:srgbClr val="808080"/>
                  </a:solidFill>
                  <a:latin typeface="Arial" charset="0"/>
                  <a:cs typeface="+mn-cs"/>
                </a:rPr>
                <a:t>Artificial Insemination with </a:t>
              </a:r>
            </a:p>
            <a:p>
              <a:pPr algn="ctr" fontAlgn="auto">
                <a:spcBef>
                  <a:spcPts val="0"/>
                </a:spcBef>
                <a:spcAft>
                  <a:spcPts val="0"/>
                </a:spcAft>
                <a:defRPr/>
              </a:pPr>
              <a:r>
                <a:rPr lang="en-US" sz="1100" dirty="0">
                  <a:solidFill>
                    <a:srgbClr val="808080"/>
                  </a:solidFill>
                  <a:latin typeface="Arial" charset="0"/>
                  <a:cs typeface="+mn-cs"/>
                </a:rPr>
                <a:t>RIA KIT, etc</a:t>
              </a:r>
            </a:p>
            <a:p>
              <a:pPr algn="ctr" fontAlgn="auto">
                <a:spcBef>
                  <a:spcPct val="50000"/>
                </a:spcBef>
                <a:spcAft>
                  <a:spcPts val="0"/>
                </a:spcAft>
                <a:defRPr/>
              </a:pPr>
              <a:endParaRPr lang="en-US" sz="600" dirty="0">
                <a:solidFill>
                  <a:srgbClr val="FF6600"/>
                </a:solidFill>
                <a:latin typeface="Arial" charset="0"/>
                <a:cs typeface="+mn-cs"/>
              </a:endParaRPr>
            </a:p>
            <a:p>
              <a:pPr algn="ctr" fontAlgn="auto">
                <a:spcBef>
                  <a:spcPts val="0"/>
                </a:spcBef>
                <a:spcAft>
                  <a:spcPts val="0"/>
                </a:spcAft>
                <a:defRPr/>
              </a:pPr>
              <a:r>
                <a:rPr lang="en-US" sz="1100" dirty="0" err="1">
                  <a:latin typeface="Arial" charset="0"/>
                  <a:cs typeface="+mn-cs"/>
                </a:rPr>
                <a:t>Nisargruna</a:t>
              </a:r>
              <a:r>
                <a:rPr lang="en-US" sz="1100" dirty="0">
                  <a:latin typeface="Arial" charset="0"/>
                  <a:cs typeface="+mn-cs"/>
                </a:rPr>
                <a:t> and Solar</a:t>
              </a:r>
            </a:p>
            <a:p>
              <a:pPr algn="ctr" fontAlgn="auto">
                <a:spcBef>
                  <a:spcPct val="50000"/>
                </a:spcBef>
                <a:spcAft>
                  <a:spcPct val="50000"/>
                </a:spcAft>
                <a:defRPr/>
              </a:pPr>
              <a:r>
                <a:rPr lang="en-US" sz="1100" dirty="0">
                  <a:latin typeface="Arial" charset="0"/>
                  <a:cs typeface="+mn-cs"/>
                </a:rPr>
                <a:t>T E C H N O L O G I E S</a:t>
              </a:r>
            </a:p>
          </p:txBody>
        </p:sp>
        <p:sp>
          <p:nvSpPr>
            <p:cNvPr id="57376" name="Line 1072"/>
            <p:cNvSpPr>
              <a:spLocks noChangeShapeType="1"/>
            </p:cNvSpPr>
            <p:nvPr/>
          </p:nvSpPr>
          <p:spPr bwMode="auto">
            <a:xfrm flipV="1">
              <a:off x="5922963" y="1362075"/>
              <a:ext cx="801687" cy="0"/>
            </a:xfrm>
            <a:prstGeom prst="line">
              <a:avLst/>
            </a:prstGeom>
            <a:noFill/>
            <a:ln w="9525">
              <a:solidFill>
                <a:schemeClr val="tx1"/>
              </a:solidFill>
              <a:round/>
              <a:headEnd/>
              <a:tailEnd/>
            </a:ln>
          </p:spPr>
          <p:txBody>
            <a:bodyPr/>
            <a:lstStyle/>
            <a:p>
              <a:endParaRPr lang="en-GB"/>
            </a:p>
          </p:txBody>
        </p:sp>
        <p:sp>
          <p:nvSpPr>
            <p:cNvPr id="57377" name="Line 1073"/>
            <p:cNvSpPr>
              <a:spLocks noChangeShapeType="1"/>
            </p:cNvSpPr>
            <p:nvPr/>
          </p:nvSpPr>
          <p:spPr bwMode="auto">
            <a:xfrm>
              <a:off x="5927725" y="1839913"/>
              <a:ext cx="801688" cy="0"/>
            </a:xfrm>
            <a:prstGeom prst="line">
              <a:avLst/>
            </a:prstGeom>
            <a:noFill/>
            <a:ln w="9525">
              <a:solidFill>
                <a:schemeClr val="tx1"/>
              </a:solidFill>
              <a:round/>
              <a:headEnd/>
              <a:tailEnd/>
            </a:ln>
          </p:spPr>
          <p:txBody>
            <a:bodyPr/>
            <a:lstStyle/>
            <a:p>
              <a:endParaRPr lang="en-GB"/>
            </a:p>
          </p:txBody>
        </p:sp>
        <p:sp>
          <p:nvSpPr>
            <p:cNvPr id="57378" name="Line 1074"/>
            <p:cNvSpPr>
              <a:spLocks noChangeShapeType="1"/>
            </p:cNvSpPr>
            <p:nvPr/>
          </p:nvSpPr>
          <p:spPr bwMode="auto">
            <a:xfrm>
              <a:off x="5922963" y="2486025"/>
              <a:ext cx="801687" cy="0"/>
            </a:xfrm>
            <a:prstGeom prst="line">
              <a:avLst/>
            </a:prstGeom>
            <a:noFill/>
            <a:ln w="9525">
              <a:solidFill>
                <a:schemeClr val="tx1"/>
              </a:solidFill>
              <a:round/>
              <a:headEnd/>
              <a:tailEnd/>
            </a:ln>
          </p:spPr>
          <p:txBody>
            <a:bodyPr/>
            <a:lstStyle/>
            <a:p>
              <a:endParaRPr lang="en-GB"/>
            </a:p>
          </p:txBody>
        </p:sp>
        <p:sp>
          <p:nvSpPr>
            <p:cNvPr id="57379" name="Line 1076"/>
            <p:cNvSpPr>
              <a:spLocks noChangeShapeType="1"/>
            </p:cNvSpPr>
            <p:nvPr/>
          </p:nvSpPr>
          <p:spPr bwMode="auto">
            <a:xfrm>
              <a:off x="5919788" y="3429000"/>
              <a:ext cx="803275" cy="0"/>
            </a:xfrm>
            <a:prstGeom prst="line">
              <a:avLst/>
            </a:prstGeom>
            <a:noFill/>
            <a:ln w="9525">
              <a:solidFill>
                <a:schemeClr val="tx1"/>
              </a:solidFill>
              <a:round/>
              <a:headEnd/>
              <a:tailEnd/>
            </a:ln>
          </p:spPr>
          <p:txBody>
            <a:bodyPr/>
            <a:lstStyle/>
            <a:p>
              <a:endParaRPr lang="en-GB"/>
            </a:p>
          </p:txBody>
        </p:sp>
        <p:sp>
          <p:nvSpPr>
            <p:cNvPr id="57380" name="Line 1077"/>
            <p:cNvSpPr>
              <a:spLocks noChangeShapeType="1"/>
            </p:cNvSpPr>
            <p:nvPr/>
          </p:nvSpPr>
          <p:spPr bwMode="auto">
            <a:xfrm>
              <a:off x="5918200" y="3863975"/>
              <a:ext cx="803275" cy="0"/>
            </a:xfrm>
            <a:prstGeom prst="line">
              <a:avLst/>
            </a:prstGeom>
            <a:noFill/>
            <a:ln w="9525">
              <a:solidFill>
                <a:schemeClr val="tx1"/>
              </a:solidFill>
              <a:round/>
              <a:headEnd/>
              <a:tailEnd/>
            </a:ln>
          </p:spPr>
          <p:txBody>
            <a:bodyPr/>
            <a:lstStyle/>
            <a:p>
              <a:endParaRPr lang="en-GB"/>
            </a:p>
          </p:txBody>
        </p:sp>
        <p:sp>
          <p:nvSpPr>
            <p:cNvPr id="57381" name="Line 1079"/>
            <p:cNvSpPr>
              <a:spLocks noChangeShapeType="1"/>
            </p:cNvSpPr>
            <p:nvPr/>
          </p:nvSpPr>
          <p:spPr bwMode="auto">
            <a:xfrm flipH="1">
              <a:off x="4383088" y="1397000"/>
              <a:ext cx="590550" cy="0"/>
            </a:xfrm>
            <a:prstGeom prst="line">
              <a:avLst/>
            </a:prstGeom>
            <a:noFill/>
            <a:ln w="9525">
              <a:solidFill>
                <a:schemeClr val="tx1"/>
              </a:solidFill>
              <a:round/>
              <a:headEnd/>
              <a:tailEnd type="stealth" w="lg" len="lg"/>
            </a:ln>
          </p:spPr>
          <p:txBody>
            <a:bodyPr/>
            <a:lstStyle/>
            <a:p>
              <a:endParaRPr lang="en-GB"/>
            </a:p>
          </p:txBody>
        </p:sp>
        <p:sp>
          <p:nvSpPr>
            <p:cNvPr id="57382" name="Line 1080"/>
            <p:cNvSpPr>
              <a:spLocks noChangeShapeType="1"/>
            </p:cNvSpPr>
            <p:nvPr/>
          </p:nvSpPr>
          <p:spPr bwMode="auto">
            <a:xfrm flipH="1">
              <a:off x="4383088" y="1882775"/>
              <a:ext cx="590550" cy="1588"/>
            </a:xfrm>
            <a:prstGeom prst="line">
              <a:avLst/>
            </a:prstGeom>
            <a:noFill/>
            <a:ln w="9525">
              <a:solidFill>
                <a:schemeClr val="tx1"/>
              </a:solidFill>
              <a:round/>
              <a:headEnd/>
              <a:tailEnd type="stealth" w="lg" len="lg"/>
            </a:ln>
          </p:spPr>
          <p:txBody>
            <a:bodyPr/>
            <a:lstStyle/>
            <a:p>
              <a:endParaRPr lang="en-GB"/>
            </a:p>
          </p:txBody>
        </p:sp>
        <p:sp>
          <p:nvSpPr>
            <p:cNvPr id="57383" name="Line 1081"/>
            <p:cNvSpPr>
              <a:spLocks noChangeShapeType="1"/>
            </p:cNvSpPr>
            <p:nvPr/>
          </p:nvSpPr>
          <p:spPr bwMode="auto">
            <a:xfrm flipH="1">
              <a:off x="4378325" y="2463800"/>
              <a:ext cx="590550" cy="0"/>
            </a:xfrm>
            <a:prstGeom prst="line">
              <a:avLst/>
            </a:prstGeom>
            <a:noFill/>
            <a:ln w="9525">
              <a:solidFill>
                <a:schemeClr val="tx1"/>
              </a:solidFill>
              <a:round/>
              <a:headEnd/>
              <a:tailEnd type="stealth" w="lg" len="lg"/>
            </a:ln>
          </p:spPr>
          <p:txBody>
            <a:bodyPr/>
            <a:lstStyle/>
            <a:p>
              <a:endParaRPr lang="en-GB"/>
            </a:p>
          </p:txBody>
        </p:sp>
        <p:sp>
          <p:nvSpPr>
            <p:cNvPr id="57384" name="Line 1082"/>
            <p:cNvSpPr>
              <a:spLocks noChangeShapeType="1"/>
            </p:cNvSpPr>
            <p:nvPr/>
          </p:nvSpPr>
          <p:spPr bwMode="auto">
            <a:xfrm flipH="1" flipV="1">
              <a:off x="4387850" y="3476625"/>
              <a:ext cx="590550" cy="0"/>
            </a:xfrm>
            <a:prstGeom prst="line">
              <a:avLst/>
            </a:prstGeom>
            <a:noFill/>
            <a:ln w="9525">
              <a:solidFill>
                <a:schemeClr val="tx1"/>
              </a:solidFill>
              <a:round/>
              <a:headEnd/>
              <a:tailEnd type="stealth" w="lg" len="lg"/>
            </a:ln>
          </p:spPr>
          <p:txBody>
            <a:bodyPr/>
            <a:lstStyle/>
            <a:p>
              <a:endParaRPr lang="en-GB"/>
            </a:p>
          </p:txBody>
        </p:sp>
        <p:sp>
          <p:nvSpPr>
            <p:cNvPr id="57385" name="Line 1083"/>
            <p:cNvSpPr>
              <a:spLocks noChangeShapeType="1"/>
            </p:cNvSpPr>
            <p:nvPr/>
          </p:nvSpPr>
          <p:spPr bwMode="auto">
            <a:xfrm flipH="1">
              <a:off x="4391025" y="3884613"/>
              <a:ext cx="590550" cy="0"/>
            </a:xfrm>
            <a:prstGeom prst="line">
              <a:avLst/>
            </a:prstGeom>
            <a:noFill/>
            <a:ln w="9525">
              <a:solidFill>
                <a:schemeClr val="tx1"/>
              </a:solidFill>
              <a:round/>
              <a:headEnd/>
              <a:tailEnd type="stealth" w="lg" len="lg"/>
            </a:ln>
          </p:spPr>
          <p:txBody>
            <a:bodyPr/>
            <a:lstStyle/>
            <a:p>
              <a:endParaRPr lang="en-GB"/>
            </a:p>
          </p:txBody>
        </p:sp>
        <p:sp>
          <p:nvSpPr>
            <p:cNvPr id="57386" name="Line 1085"/>
            <p:cNvSpPr>
              <a:spLocks noChangeShapeType="1"/>
            </p:cNvSpPr>
            <p:nvPr/>
          </p:nvSpPr>
          <p:spPr bwMode="auto">
            <a:xfrm>
              <a:off x="6740525" y="4286256"/>
              <a:ext cx="2178050" cy="0"/>
            </a:xfrm>
            <a:prstGeom prst="line">
              <a:avLst/>
            </a:prstGeom>
            <a:noFill/>
            <a:ln w="9525">
              <a:solidFill>
                <a:schemeClr val="tx1"/>
              </a:solidFill>
              <a:prstDash val="dash"/>
              <a:round/>
              <a:headEnd/>
              <a:tailEnd/>
            </a:ln>
          </p:spPr>
          <p:txBody>
            <a:bodyPr/>
            <a:lstStyle/>
            <a:p>
              <a:endParaRPr lang="en-GB"/>
            </a:p>
          </p:txBody>
        </p:sp>
        <p:sp>
          <p:nvSpPr>
            <p:cNvPr id="57387" name="Line 1092"/>
            <p:cNvSpPr>
              <a:spLocks noChangeShapeType="1"/>
            </p:cNvSpPr>
            <p:nvPr/>
          </p:nvSpPr>
          <p:spPr bwMode="auto">
            <a:xfrm flipH="1">
              <a:off x="2601913" y="5791200"/>
              <a:ext cx="760412" cy="0"/>
            </a:xfrm>
            <a:prstGeom prst="line">
              <a:avLst/>
            </a:prstGeom>
            <a:noFill/>
            <a:ln w="9525">
              <a:solidFill>
                <a:schemeClr val="tx1"/>
              </a:solidFill>
              <a:round/>
              <a:headEnd/>
              <a:tailEnd type="stealth" w="lg" len="lg"/>
            </a:ln>
          </p:spPr>
          <p:txBody>
            <a:bodyPr/>
            <a:lstStyle/>
            <a:p>
              <a:endParaRPr lang="en-GB"/>
            </a:p>
          </p:txBody>
        </p:sp>
        <p:sp>
          <p:nvSpPr>
            <p:cNvPr id="57388" name="Text Box 1088"/>
            <p:cNvSpPr txBox="1">
              <a:spLocks noChangeArrowheads="1"/>
            </p:cNvSpPr>
            <p:nvPr/>
          </p:nvSpPr>
          <p:spPr bwMode="auto">
            <a:xfrm>
              <a:off x="2954338" y="5345113"/>
              <a:ext cx="1316037" cy="865187"/>
            </a:xfrm>
            <a:prstGeom prst="rect">
              <a:avLst/>
            </a:prstGeom>
            <a:solidFill>
              <a:schemeClr val="bg2"/>
            </a:solidFill>
            <a:ln w="9525">
              <a:solidFill>
                <a:schemeClr val="tx1"/>
              </a:solidFill>
              <a:miter lim="800000"/>
              <a:headEnd/>
              <a:tailEnd/>
            </a:ln>
          </p:spPr>
          <p:txBody>
            <a:bodyPr/>
            <a:lstStyle/>
            <a:p>
              <a:pPr algn="ctr">
                <a:lnSpc>
                  <a:spcPct val="110000"/>
                </a:lnSpc>
              </a:pPr>
              <a:r>
                <a:rPr lang="en-US" sz="1400"/>
                <a:t>NGOs, Sarpanchs / Co -ordinators</a:t>
              </a:r>
              <a:r>
                <a:rPr lang="en-US"/>
                <a:t> </a:t>
              </a:r>
            </a:p>
          </p:txBody>
        </p:sp>
        <p:sp>
          <p:nvSpPr>
            <p:cNvPr id="22563" name="TextBox 148"/>
            <p:cNvSpPr txBox="1">
              <a:spLocks noChangeArrowheads="1"/>
            </p:cNvSpPr>
            <p:nvPr/>
          </p:nvSpPr>
          <p:spPr bwMode="auto">
            <a:xfrm>
              <a:off x="990600" y="1295400"/>
              <a:ext cx="1792288" cy="4572000"/>
            </a:xfrm>
            <a:prstGeom prst="rect">
              <a:avLst/>
            </a:prstGeom>
            <a:solidFill>
              <a:srgbClr val="E4FEE2"/>
            </a:solidFill>
            <a:ln w="9525">
              <a:solidFill>
                <a:schemeClr val="tx1"/>
              </a:solidFill>
              <a:miter lim="800000"/>
              <a:headEnd/>
              <a:tailEnd/>
            </a:ln>
          </p:spPr>
          <p:txBody>
            <a:bodyPr/>
            <a:lstStyle/>
            <a:p>
              <a:pPr algn="ctr" fontAlgn="auto">
                <a:spcBef>
                  <a:spcPts val="0"/>
                </a:spcBef>
                <a:spcAft>
                  <a:spcPts val="0"/>
                </a:spcAft>
                <a:defRPr/>
              </a:pPr>
              <a:endParaRPr lang="en-US" dirty="0">
                <a:latin typeface="Arial" charset="0"/>
                <a:cs typeface="+mn-cs"/>
              </a:endParaRPr>
            </a:p>
            <a:p>
              <a:pPr algn="ctr" fontAlgn="auto">
                <a:spcBef>
                  <a:spcPts val="0"/>
                </a:spcBef>
                <a:spcAft>
                  <a:spcPts val="0"/>
                </a:spcAft>
                <a:defRPr/>
              </a:pPr>
              <a:endParaRPr lang="en-US" dirty="0">
                <a:latin typeface="Arial" charset="0"/>
                <a:cs typeface="+mn-cs"/>
              </a:endParaRPr>
            </a:p>
            <a:p>
              <a:pPr algn="ctr" fontAlgn="auto">
                <a:spcBef>
                  <a:spcPts val="0"/>
                </a:spcBef>
                <a:spcAft>
                  <a:spcPts val="0"/>
                </a:spcAft>
                <a:defRPr/>
              </a:pPr>
              <a:r>
                <a:rPr lang="en-US" dirty="0">
                  <a:latin typeface="Arial" charset="0"/>
                  <a:cs typeface="+mn-cs"/>
                </a:rPr>
                <a:t>Technology</a:t>
              </a:r>
            </a:p>
            <a:p>
              <a:pPr algn="ctr" fontAlgn="auto">
                <a:spcBef>
                  <a:spcPts val="0"/>
                </a:spcBef>
                <a:spcAft>
                  <a:spcPts val="0"/>
                </a:spcAft>
                <a:defRPr/>
              </a:pPr>
              <a:endParaRPr lang="en-US" dirty="0">
                <a:latin typeface="Arial" charset="0"/>
                <a:cs typeface="+mn-cs"/>
              </a:endParaRPr>
            </a:p>
            <a:p>
              <a:pPr algn="ctr" fontAlgn="auto">
                <a:spcBef>
                  <a:spcPts val="0"/>
                </a:spcBef>
                <a:spcAft>
                  <a:spcPts val="0"/>
                </a:spcAft>
                <a:defRPr/>
              </a:pPr>
              <a:r>
                <a:rPr lang="en-US" dirty="0">
                  <a:latin typeface="Arial" charset="0"/>
                  <a:cs typeface="+mn-cs"/>
                </a:rPr>
                <a:t>Deployment</a:t>
              </a:r>
            </a:p>
            <a:p>
              <a:pPr algn="ctr" fontAlgn="auto">
                <a:spcBef>
                  <a:spcPts val="0"/>
                </a:spcBef>
                <a:spcAft>
                  <a:spcPts val="0"/>
                </a:spcAft>
                <a:defRPr/>
              </a:pPr>
              <a:r>
                <a:rPr lang="en-US" dirty="0">
                  <a:latin typeface="Arial" charset="0"/>
                  <a:cs typeface="+mn-cs"/>
                </a:rPr>
                <a:t>in  </a:t>
              </a:r>
              <a:br>
                <a:rPr lang="en-US" dirty="0">
                  <a:latin typeface="Arial" charset="0"/>
                  <a:cs typeface="+mn-cs"/>
                </a:rPr>
              </a:br>
              <a:r>
                <a:rPr lang="en-US" dirty="0">
                  <a:latin typeface="Arial" charset="0"/>
                  <a:cs typeface="+mn-cs"/>
                </a:rPr>
                <a:t>Villages</a:t>
              </a:r>
              <a:br>
                <a:rPr lang="en-US" dirty="0">
                  <a:latin typeface="Arial" charset="0"/>
                  <a:cs typeface="+mn-cs"/>
                </a:rPr>
              </a:br>
              <a:endParaRPr lang="en-US" dirty="0">
                <a:latin typeface="Arial" charset="0"/>
                <a:cs typeface="+mn-cs"/>
              </a:endParaRPr>
            </a:p>
            <a:p>
              <a:pPr algn="ctr" fontAlgn="auto">
                <a:spcBef>
                  <a:spcPts val="0"/>
                </a:spcBef>
                <a:spcAft>
                  <a:spcPts val="0"/>
                </a:spcAft>
                <a:defRPr/>
              </a:pPr>
              <a:r>
                <a:rPr lang="en-IN" dirty="0">
                  <a:latin typeface="Arial" charset="0"/>
                  <a:cs typeface="+mn-cs"/>
                </a:rPr>
                <a:t>Via</a:t>
              </a:r>
            </a:p>
            <a:p>
              <a:pPr algn="ctr" fontAlgn="auto">
                <a:spcBef>
                  <a:spcPts val="0"/>
                </a:spcBef>
                <a:spcAft>
                  <a:spcPts val="0"/>
                </a:spcAft>
                <a:defRPr/>
              </a:pPr>
              <a:r>
                <a:rPr lang="en-IN" dirty="0">
                  <a:latin typeface="Arial" charset="0"/>
                  <a:cs typeface="+mn-cs"/>
                </a:rPr>
                <a:t> </a:t>
              </a:r>
            </a:p>
            <a:p>
              <a:pPr algn="ctr" fontAlgn="auto">
                <a:lnSpc>
                  <a:spcPct val="105000"/>
                </a:lnSpc>
                <a:spcBef>
                  <a:spcPts val="0"/>
                </a:spcBef>
                <a:spcAft>
                  <a:spcPts val="0"/>
                </a:spcAft>
                <a:defRPr/>
              </a:pPr>
              <a:r>
                <a:rPr lang="en-US" b="1" dirty="0">
                  <a:solidFill>
                    <a:srgbClr val="FF3300"/>
                  </a:solidFill>
                  <a:effectLst>
                    <a:outerShdw blurRad="38100" dist="38100" dir="2700000" algn="tl">
                      <a:srgbClr val="C0C0C0"/>
                    </a:outerShdw>
                  </a:effectLst>
                  <a:latin typeface="Arial" charset="0"/>
                  <a:cs typeface="+mn-cs"/>
                </a:rPr>
                <a:t>AKRUTI </a:t>
              </a:r>
            </a:p>
            <a:p>
              <a:pPr algn="ctr" fontAlgn="auto">
                <a:spcBef>
                  <a:spcPts val="0"/>
                </a:spcBef>
                <a:spcAft>
                  <a:spcPts val="0"/>
                </a:spcAft>
                <a:defRPr/>
              </a:pPr>
              <a:endParaRPr lang="en-US" sz="2400" dirty="0">
                <a:latin typeface="Arial" charset="0"/>
                <a:cs typeface="+mn-cs"/>
              </a:endParaRPr>
            </a:p>
          </p:txBody>
        </p:sp>
        <p:cxnSp>
          <p:nvCxnSpPr>
            <p:cNvPr id="159" name="Straight Arrow Connector 158"/>
            <p:cNvCxnSpPr/>
            <p:nvPr/>
          </p:nvCxnSpPr>
          <p:spPr>
            <a:xfrm rot="5400000" flipH="1" flipV="1">
              <a:off x="3559968" y="5006182"/>
              <a:ext cx="639763" cy="0"/>
            </a:xfrm>
            <a:prstGeom prst="straightConnector1">
              <a:avLst/>
            </a:prstGeom>
            <a:ln>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sp>
          <p:nvSpPr>
            <p:cNvPr id="57391" name="Text Box 1030"/>
            <p:cNvSpPr txBox="1">
              <a:spLocks noChangeArrowheads="1"/>
            </p:cNvSpPr>
            <p:nvPr/>
          </p:nvSpPr>
          <p:spPr bwMode="auto">
            <a:xfrm>
              <a:off x="3438525" y="2868613"/>
              <a:ext cx="933450" cy="314325"/>
            </a:xfrm>
            <a:prstGeom prst="rect">
              <a:avLst/>
            </a:prstGeom>
            <a:solidFill>
              <a:srgbClr val="FF99CC"/>
            </a:solidFill>
            <a:ln w="9525">
              <a:solidFill>
                <a:schemeClr val="tx1"/>
              </a:solidFill>
              <a:miter lim="800000"/>
              <a:headEnd/>
              <a:tailEnd/>
            </a:ln>
          </p:spPr>
          <p:txBody>
            <a:bodyPr/>
            <a:lstStyle/>
            <a:p>
              <a:pPr algn="ctr">
                <a:spcBef>
                  <a:spcPct val="50000"/>
                </a:spcBef>
              </a:pPr>
              <a:r>
                <a:rPr lang="en-US" sz="1400"/>
                <a:t>Health</a:t>
              </a:r>
            </a:p>
          </p:txBody>
        </p:sp>
        <p:sp>
          <p:nvSpPr>
            <p:cNvPr id="57392" name="Text Box 1056"/>
            <p:cNvSpPr txBox="1">
              <a:spLocks noChangeArrowheads="1"/>
            </p:cNvSpPr>
            <p:nvPr/>
          </p:nvSpPr>
          <p:spPr bwMode="auto">
            <a:xfrm>
              <a:off x="4994275" y="2844800"/>
              <a:ext cx="911225" cy="304800"/>
            </a:xfrm>
            <a:prstGeom prst="rect">
              <a:avLst/>
            </a:prstGeom>
            <a:noFill/>
            <a:ln w="9525">
              <a:noFill/>
              <a:miter lim="800000"/>
              <a:headEnd/>
              <a:tailEnd/>
            </a:ln>
          </p:spPr>
          <p:txBody>
            <a:bodyPr>
              <a:spAutoFit/>
            </a:bodyPr>
            <a:lstStyle/>
            <a:p>
              <a:pPr algn="ctr">
                <a:spcBef>
                  <a:spcPct val="50000"/>
                </a:spcBef>
              </a:pPr>
              <a:r>
                <a:rPr lang="en-US" sz="1400">
                  <a:solidFill>
                    <a:srgbClr val="FF33CC"/>
                  </a:solidFill>
                </a:rPr>
                <a:t>Care</a:t>
              </a:r>
            </a:p>
          </p:txBody>
        </p:sp>
        <p:sp>
          <p:nvSpPr>
            <p:cNvPr id="57393" name="Line 1076"/>
            <p:cNvSpPr>
              <a:spLocks noChangeShapeType="1"/>
            </p:cNvSpPr>
            <p:nvPr/>
          </p:nvSpPr>
          <p:spPr bwMode="auto">
            <a:xfrm>
              <a:off x="5915025" y="2987675"/>
              <a:ext cx="801688" cy="0"/>
            </a:xfrm>
            <a:prstGeom prst="line">
              <a:avLst/>
            </a:prstGeom>
            <a:noFill/>
            <a:ln w="9525">
              <a:solidFill>
                <a:schemeClr val="tx1"/>
              </a:solidFill>
              <a:round/>
              <a:headEnd/>
              <a:tailEnd/>
            </a:ln>
          </p:spPr>
          <p:txBody>
            <a:bodyPr/>
            <a:lstStyle/>
            <a:p>
              <a:endParaRPr lang="en-GB"/>
            </a:p>
          </p:txBody>
        </p:sp>
        <p:sp>
          <p:nvSpPr>
            <p:cNvPr id="57394" name="Line 1082"/>
            <p:cNvSpPr>
              <a:spLocks noChangeShapeType="1"/>
            </p:cNvSpPr>
            <p:nvPr/>
          </p:nvSpPr>
          <p:spPr bwMode="auto">
            <a:xfrm flipH="1" flipV="1">
              <a:off x="4381500" y="3009900"/>
              <a:ext cx="590550" cy="0"/>
            </a:xfrm>
            <a:prstGeom prst="line">
              <a:avLst/>
            </a:prstGeom>
            <a:noFill/>
            <a:ln w="9525">
              <a:solidFill>
                <a:schemeClr val="tx1"/>
              </a:solidFill>
              <a:round/>
              <a:headEnd/>
              <a:tailEnd type="stealth" w="lg" len="lg"/>
            </a:ln>
          </p:spPr>
          <p:txBody>
            <a:bodyPr/>
            <a:lstStyle/>
            <a:p>
              <a:endParaRPr lang="en-GB"/>
            </a:p>
          </p:txBody>
        </p:sp>
        <p:sp>
          <p:nvSpPr>
            <p:cNvPr id="57395" name="Text Box 1052"/>
            <p:cNvSpPr txBox="1">
              <a:spLocks noChangeArrowheads="1"/>
            </p:cNvSpPr>
            <p:nvPr/>
          </p:nvSpPr>
          <p:spPr bwMode="auto">
            <a:xfrm>
              <a:off x="4876800" y="1066800"/>
              <a:ext cx="1319212" cy="461665"/>
            </a:xfrm>
            <a:prstGeom prst="rect">
              <a:avLst/>
            </a:prstGeom>
            <a:noFill/>
            <a:ln w="9525">
              <a:noFill/>
              <a:miter lim="800000"/>
              <a:headEnd/>
              <a:tailEnd/>
            </a:ln>
          </p:spPr>
          <p:txBody>
            <a:bodyPr>
              <a:spAutoFit/>
            </a:bodyPr>
            <a:lstStyle/>
            <a:p>
              <a:pPr algn="ctr">
                <a:spcBef>
                  <a:spcPct val="50000"/>
                </a:spcBef>
              </a:pPr>
              <a:r>
                <a:rPr lang="en-US" sz="1200">
                  <a:solidFill>
                    <a:schemeClr val="hlink"/>
                  </a:solidFill>
                </a:rPr>
                <a:t>Identification &amp; Management</a:t>
              </a:r>
            </a:p>
          </p:txBody>
        </p:sp>
        <p:sp>
          <p:nvSpPr>
            <p:cNvPr id="57396" name="Text Box 1057"/>
            <p:cNvSpPr txBox="1">
              <a:spLocks noChangeArrowheads="1"/>
            </p:cNvSpPr>
            <p:nvPr/>
          </p:nvSpPr>
          <p:spPr bwMode="auto">
            <a:xfrm>
              <a:off x="5053013" y="4097338"/>
              <a:ext cx="850900" cy="461665"/>
            </a:xfrm>
            <a:prstGeom prst="rect">
              <a:avLst/>
            </a:prstGeom>
            <a:solidFill>
              <a:schemeClr val="bg1"/>
            </a:solidFill>
            <a:ln w="9525">
              <a:noFill/>
              <a:miter lim="800000"/>
              <a:headEnd/>
              <a:tailEnd/>
            </a:ln>
          </p:spPr>
          <p:txBody>
            <a:bodyPr>
              <a:spAutoFit/>
            </a:bodyPr>
            <a:lstStyle/>
            <a:p>
              <a:pPr algn="ctr">
                <a:spcBef>
                  <a:spcPct val="50000"/>
                </a:spcBef>
              </a:pPr>
              <a:r>
                <a:rPr lang="en-US" sz="1200">
                  <a:solidFill>
                    <a:srgbClr val="9900FF"/>
                  </a:solidFill>
                </a:rPr>
                <a:t>Capacity Buiding</a:t>
              </a:r>
            </a:p>
          </p:txBody>
        </p:sp>
      </p:grpSp>
      <p:grpSp>
        <p:nvGrpSpPr>
          <p:cNvPr id="3" name="Group 37"/>
          <p:cNvGrpSpPr>
            <a:grpSpLocks/>
          </p:cNvGrpSpPr>
          <p:nvPr/>
        </p:nvGrpSpPr>
        <p:grpSpPr bwMode="auto">
          <a:xfrm>
            <a:off x="4271963" y="4191001"/>
            <a:ext cx="2474912" cy="2667001"/>
            <a:chOff x="2915" y="2704"/>
            <a:chExt cx="1689" cy="1680"/>
          </a:xfrm>
        </p:grpSpPr>
        <p:sp>
          <p:nvSpPr>
            <p:cNvPr id="57349" name="TextBox 149"/>
            <p:cNvSpPr txBox="1">
              <a:spLocks noChangeArrowheads="1"/>
            </p:cNvSpPr>
            <p:nvPr/>
          </p:nvSpPr>
          <p:spPr bwMode="auto">
            <a:xfrm>
              <a:off x="3120" y="3133"/>
              <a:ext cx="1092" cy="1251"/>
            </a:xfrm>
            <a:prstGeom prst="rect">
              <a:avLst/>
            </a:prstGeom>
            <a:solidFill>
              <a:srgbClr val="FDE3FC"/>
            </a:solidFill>
            <a:ln w="9525">
              <a:solidFill>
                <a:schemeClr val="tx1"/>
              </a:solidFill>
              <a:miter lim="800000"/>
              <a:headEnd/>
              <a:tailEnd/>
            </a:ln>
          </p:spPr>
          <p:txBody>
            <a:bodyPr wrap="square">
              <a:spAutoFit/>
            </a:bodyPr>
            <a:lstStyle/>
            <a:p>
              <a:pPr algn="ctr">
                <a:lnSpc>
                  <a:spcPct val="115000"/>
                </a:lnSpc>
              </a:pPr>
              <a:r>
                <a:rPr lang="en-US" sz="1400" b="1" dirty="0">
                  <a:solidFill>
                    <a:srgbClr val="0000FF"/>
                  </a:solidFill>
                </a:rPr>
                <a:t>DAE-Out Reach Centre : DAE-ORC</a:t>
              </a:r>
            </a:p>
            <a:p>
              <a:pPr algn="ctr">
                <a:lnSpc>
                  <a:spcPct val="115000"/>
                </a:lnSpc>
              </a:pPr>
              <a:r>
                <a:rPr lang="en-US" sz="1400" b="1" dirty="0">
                  <a:solidFill>
                    <a:srgbClr val="0000FF"/>
                  </a:solidFill>
                </a:rPr>
                <a:t> </a:t>
              </a:r>
              <a:r>
                <a:rPr lang="en-US" sz="1200" b="1" dirty="0">
                  <a:solidFill>
                    <a:schemeClr val="folHlink"/>
                  </a:solidFill>
                </a:rPr>
                <a:t>Rural Human </a:t>
              </a:r>
            </a:p>
            <a:p>
              <a:pPr algn="ctr">
                <a:lnSpc>
                  <a:spcPct val="115000"/>
                </a:lnSpc>
              </a:pPr>
              <a:r>
                <a:rPr lang="en-US" sz="1200" b="1" dirty="0">
                  <a:solidFill>
                    <a:schemeClr val="folHlink"/>
                  </a:solidFill>
                </a:rPr>
                <a:t>&amp; </a:t>
              </a:r>
            </a:p>
            <a:p>
              <a:pPr algn="ctr">
                <a:lnSpc>
                  <a:spcPct val="115000"/>
                </a:lnSpc>
              </a:pPr>
              <a:r>
                <a:rPr lang="en-US" sz="1200" b="1" dirty="0">
                  <a:solidFill>
                    <a:schemeClr val="folHlink"/>
                  </a:solidFill>
                </a:rPr>
                <a:t>Resource Development Facility</a:t>
              </a:r>
            </a:p>
          </p:txBody>
        </p:sp>
        <p:sp>
          <p:nvSpPr>
            <p:cNvPr id="57350" name="Line 1083"/>
            <p:cNvSpPr>
              <a:spLocks noChangeShapeType="1"/>
            </p:cNvSpPr>
            <p:nvPr/>
          </p:nvSpPr>
          <p:spPr bwMode="auto">
            <a:xfrm flipH="1">
              <a:off x="2915" y="3640"/>
              <a:ext cx="260" cy="0"/>
            </a:xfrm>
            <a:prstGeom prst="line">
              <a:avLst/>
            </a:prstGeom>
            <a:noFill/>
            <a:ln w="9525">
              <a:solidFill>
                <a:schemeClr val="tx1"/>
              </a:solidFill>
              <a:round/>
              <a:headEnd/>
              <a:tailEnd type="stealth" w="lg" len="lg"/>
            </a:ln>
          </p:spPr>
          <p:txBody>
            <a:bodyPr/>
            <a:lstStyle/>
            <a:p>
              <a:endParaRPr lang="en-GB"/>
            </a:p>
          </p:txBody>
        </p:sp>
        <p:sp>
          <p:nvSpPr>
            <p:cNvPr id="57351" name="Line 1090"/>
            <p:cNvSpPr>
              <a:spLocks noChangeShapeType="1"/>
            </p:cNvSpPr>
            <p:nvPr/>
          </p:nvSpPr>
          <p:spPr bwMode="auto">
            <a:xfrm flipH="1">
              <a:off x="4271" y="3640"/>
              <a:ext cx="322" cy="0"/>
            </a:xfrm>
            <a:prstGeom prst="line">
              <a:avLst/>
            </a:prstGeom>
            <a:noFill/>
            <a:ln w="9525">
              <a:solidFill>
                <a:schemeClr val="tx1"/>
              </a:solidFill>
              <a:round/>
              <a:headEnd/>
              <a:tailEnd type="stealth" w="lg" len="lg"/>
            </a:ln>
          </p:spPr>
          <p:txBody>
            <a:bodyPr/>
            <a:lstStyle/>
            <a:p>
              <a:endParaRPr lang="en-GB"/>
            </a:p>
          </p:txBody>
        </p:sp>
        <p:sp>
          <p:nvSpPr>
            <p:cNvPr id="57352" name="Line 1084"/>
            <p:cNvSpPr>
              <a:spLocks noChangeShapeType="1"/>
            </p:cNvSpPr>
            <p:nvPr/>
          </p:nvSpPr>
          <p:spPr bwMode="auto">
            <a:xfrm flipH="1">
              <a:off x="3008" y="2744"/>
              <a:ext cx="403" cy="0"/>
            </a:xfrm>
            <a:prstGeom prst="line">
              <a:avLst/>
            </a:prstGeom>
            <a:noFill/>
            <a:ln w="9525">
              <a:solidFill>
                <a:schemeClr val="tx1"/>
              </a:solidFill>
              <a:round/>
              <a:headEnd/>
              <a:tailEnd type="stealth" w="lg" len="lg"/>
            </a:ln>
          </p:spPr>
          <p:txBody>
            <a:bodyPr/>
            <a:lstStyle/>
            <a:p>
              <a:endParaRPr lang="en-GB"/>
            </a:p>
          </p:txBody>
        </p:sp>
        <p:cxnSp>
          <p:nvCxnSpPr>
            <p:cNvPr id="153" name="Straight Connector 152"/>
            <p:cNvCxnSpPr/>
            <p:nvPr/>
          </p:nvCxnSpPr>
          <p:spPr>
            <a:xfrm rot="10800000" flipH="1" flipV="1">
              <a:off x="3416" y="2746"/>
              <a:ext cx="5" cy="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7354" name="Line 1077"/>
            <p:cNvSpPr>
              <a:spLocks noChangeShapeType="1"/>
            </p:cNvSpPr>
            <p:nvPr/>
          </p:nvSpPr>
          <p:spPr bwMode="auto">
            <a:xfrm>
              <a:off x="4057" y="2704"/>
              <a:ext cx="547" cy="0"/>
            </a:xfrm>
            <a:prstGeom prst="line">
              <a:avLst/>
            </a:prstGeom>
            <a:noFill/>
            <a:ln w="9525">
              <a:solidFill>
                <a:schemeClr val="tx1"/>
              </a:solidFill>
              <a:round/>
              <a:headEnd/>
              <a:tailEnd/>
            </a:ln>
          </p:spPr>
          <p:txBody>
            <a:bodyPr/>
            <a:lstStyle/>
            <a:p>
              <a:endParaRPr lang="en-GB"/>
            </a:p>
          </p:txBody>
        </p:sp>
        <p:cxnSp>
          <p:nvCxnSpPr>
            <p:cNvPr id="57355" name="Straight Arrow Connector 167"/>
            <p:cNvCxnSpPr>
              <a:cxnSpLocks noChangeShapeType="1"/>
            </p:cNvCxnSpPr>
            <p:nvPr/>
          </p:nvCxnSpPr>
          <p:spPr bwMode="auto">
            <a:xfrm flipH="1">
              <a:off x="4048" y="2704"/>
              <a:ext cx="0" cy="438"/>
            </a:xfrm>
            <a:prstGeom prst="straightConnector1">
              <a:avLst/>
            </a:prstGeom>
            <a:noFill/>
            <a:ln w="9525" algn="ctr">
              <a:solidFill>
                <a:schemeClr val="tx1"/>
              </a:solidFill>
              <a:round/>
              <a:headEnd/>
              <a:tailEnd type="stealth" w="lg" len="lg"/>
            </a:ln>
          </p:spPr>
        </p:cxnSp>
      </p:grpSp>
      <p:pic>
        <p:nvPicPr>
          <p:cNvPr id="55" name="Picture 3"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14375" y="214313"/>
            <a:ext cx="8429625" cy="646112"/>
          </a:xfrm>
          <a:prstGeom prst="rect">
            <a:avLst/>
          </a:prstGeom>
        </p:spPr>
        <p:txBody>
          <a:bodyPr>
            <a:spAutoFit/>
          </a:bodyPr>
          <a:lstStyle/>
          <a:p>
            <a:pPr algn="ctr">
              <a:defRPr/>
            </a:pPr>
            <a:r>
              <a:rPr lang="en-US" sz="3600" b="1" dirty="0">
                <a:solidFill>
                  <a:srgbClr val="FF0000"/>
                </a:solidFill>
                <a:effectLst>
                  <a:outerShdw blurRad="38100" dist="38100" dir="2700000" algn="tl">
                    <a:srgbClr val="000000">
                      <a:alpha val="43137"/>
                    </a:srgbClr>
                  </a:outerShdw>
                </a:effectLst>
                <a:latin typeface="Arial" charset="0"/>
                <a:cs typeface="Arial" charset="0"/>
              </a:rPr>
              <a:t>DAE Our Reach Centre (DAE-ORC)</a:t>
            </a:r>
            <a:endParaRPr lang="en-IN" sz="3600" dirty="0">
              <a:latin typeface="Arial" charset="0"/>
              <a:cs typeface="Arial" charset="0"/>
            </a:endParaRPr>
          </a:p>
        </p:txBody>
      </p:sp>
      <p:pic>
        <p:nvPicPr>
          <p:cNvPr id="58371" name="Picture 2" descr="20150622_0921471"/>
          <p:cNvPicPr>
            <a:picLocks noChangeAspect="1" noChangeArrowheads="1"/>
          </p:cNvPicPr>
          <p:nvPr/>
        </p:nvPicPr>
        <p:blipFill>
          <a:blip r:embed="rId3"/>
          <a:srcRect/>
          <a:stretch>
            <a:fillRect/>
          </a:stretch>
        </p:blipFill>
        <p:spPr bwMode="auto">
          <a:xfrm>
            <a:off x="1857375" y="857250"/>
            <a:ext cx="5429250" cy="3032125"/>
          </a:xfrm>
          <a:prstGeom prst="rect">
            <a:avLst/>
          </a:prstGeom>
          <a:noFill/>
          <a:ln w="9525">
            <a:noFill/>
            <a:miter lim="800000"/>
            <a:headEnd/>
            <a:tailEnd/>
          </a:ln>
        </p:spPr>
      </p:pic>
      <p:sp>
        <p:nvSpPr>
          <p:cNvPr id="6" name="Rectangle 5"/>
          <p:cNvSpPr/>
          <p:nvPr/>
        </p:nvSpPr>
        <p:spPr>
          <a:xfrm>
            <a:off x="1000125" y="3857625"/>
            <a:ext cx="7786688" cy="2862263"/>
          </a:xfrm>
          <a:prstGeom prst="rect">
            <a:avLst/>
          </a:prstGeom>
        </p:spPr>
        <p:txBody>
          <a:bodyPr>
            <a:spAutoFit/>
          </a:bodyPr>
          <a:lstStyle/>
          <a:p>
            <a:pPr marL="347663" indent="-347663" algn="just">
              <a:lnSpc>
                <a:spcPct val="150000"/>
              </a:lnSpc>
              <a:buFont typeface="Arial" charset="0"/>
              <a:buChar char="•"/>
              <a:defRPr/>
            </a:pPr>
            <a:r>
              <a:rPr lang="en-US" sz="2000" b="1" dirty="0">
                <a:effectLst>
                  <a:outerShdw blurRad="38100" dist="38100" dir="2700000" algn="tl">
                    <a:srgbClr val="000000">
                      <a:alpha val="43137"/>
                    </a:srgbClr>
                  </a:outerShdw>
                </a:effectLst>
                <a:latin typeface="Calibri" pitchFamily="34" charset="0"/>
                <a:cs typeface="Arial" charset="0"/>
              </a:rPr>
              <a:t>New model for R&amp;D connected co-locatable NKN enabled Technology Out Reach Centre for Higher Education Campuses.</a:t>
            </a:r>
          </a:p>
          <a:p>
            <a:pPr marL="347663" indent="-347663" algn="just">
              <a:lnSpc>
                <a:spcPct val="150000"/>
              </a:lnSpc>
              <a:buFont typeface="Arial" charset="0"/>
              <a:buChar char="•"/>
              <a:defRPr/>
            </a:pPr>
            <a:r>
              <a:rPr lang="en-US" sz="2000" b="1" dirty="0">
                <a:solidFill>
                  <a:srgbClr val="0070C0"/>
                </a:solidFill>
                <a:effectLst>
                  <a:outerShdw blurRad="38100" dist="38100" dir="2700000" algn="tl">
                    <a:srgbClr val="000000">
                      <a:alpha val="43137"/>
                    </a:srgbClr>
                  </a:outerShdw>
                </a:effectLst>
                <a:latin typeface="Calibri" pitchFamily="34" charset="0"/>
                <a:cs typeface="Arial" charset="0"/>
              </a:rPr>
              <a:t>Remote neighborhood concept for R&amp;D connectivity.</a:t>
            </a:r>
          </a:p>
          <a:p>
            <a:pPr marL="347663" indent="-347663" algn="just">
              <a:lnSpc>
                <a:spcPct val="150000"/>
              </a:lnSpc>
              <a:buFont typeface="Arial" charset="0"/>
              <a:buChar char="•"/>
              <a:defRPr/>
            </a:pPr>
            <a:r>
              <a:rPr lang="en-US" sz="2000" b="1" dirty="0">
                <a:effectLst>
                  <a:outerShdw blurRad="38100" dist="38100" dir="2700000" algn="tl">
                    <a:srgbClr val="000000">
                      <a:alpha val="43137"/>
                    </a:srgbClr>
                  </a:outerShdw>
                </a:effectLst>
                <a:latin typeface="Calibri" pitchFamily="34" charset="0"/>
                <a:cs typeface="Arial" charset="0"/>
              </a:rPr>
              <a:t>Mobile neighborhood consultancy for field projects (Agriculture &amp; Health referral systems)</a:t>
            </a:r>
          </a:p>
          <a:p>
            <a:pPr marL="347663" indent="-347663" algn="just">
              <a:lnSpc>
                <a:spcPct val="150000"/>
              </a:lnSpc>
              <a:buFont typeface="Arial" charset="0"/>
              <a:buChar char="•"/>
              <a:defRPr/>
            </a:pPr>
            <a:r>
              <a:rPr lang="en-US" sz="2000" b="1" dirty="0">
                <a:solidFill>
                  <a:srgbClr val="0070C0"/>
                </a:solidFill>
                <a:effectLst>
                  <a:outerShdw blurRad="38100" dist="38100" dir="2700000" algn="tl">
                    <a:srgbClr val="000000">
                      <a:alpha val="43137"/>
                    </a:srgbClr>
                  </a:outerShdw>
                </a:effectLst>
                <a:latin typeface="Calibri" pitchFamily="34" charset="0"/>
                <a:cs typeface="Arial" charset="0"/>
              </a:rPr>
              <a:t>Omni presence of experts</a:t>
            </a:r>
          </a:p>
        </p:txBody>
      </p:sp>
      <p:sp>
        <p:nvSpPr>
          <p:cNvPr id="7" name="TextBox 6"/>
          <p:cNvSpPr txBox="1"/>
          <p:nvPr/>
        </p:nvSpPr>
        <p:spPr>
          <a:xfrm>
            <a:off x="1857375" y="3214688"/>
            <a:ext cx="5429250" cy="584200"/>
          </a:xfrm>
          <a:prstGeom prst="rect">
            <a:avLst/>
          </a:prstGeom>
          <a:noFill/>
        </p:spPr>
        <p:txBody>
          <a:bodyPr>
            <a:spAutoFit/>
          </a:bodyPr>
          <a:lstStyle/>
          <a:p>
            <a:pPr algn="ctr">
              <a:defRPr/>
            </a:pPr>
            <a:r>
              <a:rPr lang="en-IN" sz="1600" b="1" dirty="0">
                <a:solidFill>
                  <a:srgbClr val="92D050"/>
                </a:solidFill>
                <a:effectLst>
                  <a:outerShdw blurRad="38100" dist="38100" dir="2700000" algn="tl">
                    <a:srgbClr val="000000">
                      <a:alpha val="43137"/>
                    </a:srgbClr>
                  </a:outerShdw>
                </a:effectLst>
                <a:latin typeface="Arial" charset="0"/>
                <a:cs typeface="Arial" charset="0"/>
              </a:rPr>
              <a:t>Located at </a:t>
            </a:r>
            <a:r>
              <a:rPr lang="en-IN" sz="1600" b="1" dirty="0" err="1">
                <a:solidFill>
                  <a:srgbClr val="92D050"/>
                </a:solidFill>
                <a:effectLst>
                  <a:outerShdw blurRad="38100" dist="38100" dir="2700000" algn="tl">
                    <a:srgbClr val="000000">
                      <a:alpha val="43137"/>
                    </a:srgbClr>
                  </a:outerShdw>
                </a:effectLst>
                <a:latin typeface="Arial" charset="0"/>
                <a:cs typeface="Arial" charset="0"/>
              </a:rPr>
              <a:t>Shri</a:t>
            </a:r>
            <a:r>
              <a:rPr lang="en-IN" sz="1600" b="1" dirty="0">
                <a:solidFill>
                  <a:srgbClr val="92D050"/>
                </a:solidFill>
                <a:effectLst>
                  <a:outerShdw blurRad="38100" dist="38100" dir="2700000" algn="tl">
                    <a:srgbClr val="000000">
                      <a:alpha val="43137"/>
                    </a:srgbClr>
                  </a:outerShdw>
                </a:effectLst>
                <a:latin typeface="Arial" charset="0"/>
                <a:cs typeface="Arial" charset="0"/>
              </a:rPr>
              <a:t> </a:t>
            </a:r>
            <a:r>
              <a:rPr lang="en-IN" sz="1600" b="1" dirty="0" err="1">
                <a:solidFill>
                  <a:srgbClr val="92D050"/>
                </a:solidFill>
                <a:effectLst>
                  <a:outerShdw blurRad="38100" dist="38100" dir="2700000" algn="tl">
                    <a:srgbClr val="000000">
                      <a:alpha val="43137"/>
                    </a:srgbClr>
                  </a:outerShdw>
                </a:effectLst>
                <a:latin typeface="Arial" charset="0"/>
                <a:cs typeface="Arial" charset="0"/>
              </a:rPr>
              <a:t>Vithal</a:t>
            </a:r>
            <a:r>
              <a:rPr lang="en-IN" sz="1600" b="1" dirty="0">
                <a:solidFill>
                  <a:srgbClr val="92D050"/>
                </a:solidFill>
                <a:effectLst>
                  <a:outerShdw blurRad="38100" dist="38100" dir="2700000" algn="tl">
                    <a:srgbClr val="000000">
                      <a:alpha val="43137"/>
                    </a:srgbClr>
                  </a:outerShdw>
                </a:effectLst>
                <a:latin typeface="Arial" charset="0"/>
                <a:cs typeface="Arial" charset="0"/>
              </a:rPr>
              <a:t> Education &amp; Research Institute, </a:t>
            </a:r>
            <a:r>
              <a:rPr lang="en-IN" sz="1600" b="1" dirty="0" err="1">
                <a:solidFill>
                  <a:srgbClr val="92D050"/>
                </a:solidFill>
                <a:effectLst>
                  <a:outerShdw blurRad="38100" dist="38100" dir="2700000" algn="tl">
                    <a:srgbClr val="000000">
                      <a:alpha val="43137"/>
                    </a:srgbClr>
                  </a:outerShdw>
                </a:effectLst>
                <a:latin typeface="Arial" charset="0"/>
                <a:cs typeface="Arial" charset="0"/>
              </a:rPr>
              <a:t>Gopalpur</a:t>
            </a:r>
            <a:r>
              <a:rPr lang="en-IN" sz="1600" b="1" dirty="0">
                <a:solidFill>
                  <a:srgbClr val="92D050"/>
                </a:solidFill>
                <a:effectLst>
                  <a:outerShdw blurRad="38100" dist="38100" dir="2700000" algn="tl">
                    <a:srgbClr val="000000">
                      <a:alpha val="43137"/>
                    </a:srgbClr>
                  </a:outerShdw>
                </a:effectLst>
                <a:latin typeface="Arial" charset="0"/>
                <a:cs typeface="Arial" charset="0"/>
              </a:rPr>
              <a:t>, </a:t>
            </a:r>
            <a:r>
              <a:rPr lang="en-IN" sz="1600" b="1" dirty="0" err="1">
                <a:solidFill>
                  <a:srgbClr val="92D050"/>
                </a:solidFill>
                <a:effectLst>
                  <a:outerShdw blurRad="38100" dist="38100" dir="2700000" algn="tl">
                    <a:srgbClr val="000000">
                      <a:alpha val="43137"/>
                    </a:srgbClr>
                  </a:outerShdw>
                </a:effectLst>
                <a:latin typeface="Arial" charset="0"/>
                <a:cs typeface="Arial" charset="0"/>
              </a:rPr>
              <a:t>Pandharpur</a:t>
            </a:r>
            <a:r>
              <a:rPr lang="en-IN" sz="1600" b="1" dirty="0">
                <a:solidFill>
                  <a:srgbClr val="92D050"/>
                </a:solidFill>
                <a:effectLst>
                  <a:outerShdw blurRad="38100" dist="38100" dir="2700000" algn="tl">
                    <a:srgbClr val="000000">
                      <a:alpha val="43137"/>
                    </a:srgbClr>
                  </a:outerShdw>
                </a:effectLst>
                <a:latin typeface="Arial" charset="0"/>
                <a:cs typeface="Arial" charset="0"/>
              </a:rPr>
              <a:t>, Dist. </a:t>
            </a:r>
            <a:r>
              <a:rPr lang="en-IN" sz="1600" b="1" dirty="0" err="1">
                <a:solidFill>
                  <a:srgbClr val="92D050"/>
                </a:solidFill>
                <a:effectLst>
                  <a:outerShdw blurRad="38100" dist="38100" dir="2700000" algn="tl">
                    <a:srgbClr val="000000">
                      <a:alpha val="43137"/>
                    </a:srgbClr>
                  </a:outerShdw>
                </a:effectLst>
                <a:latin typeface="Arial" charset="0"/>
                <a:cs typeface="Arial" charset="0"/>
              </a:rPr>
              <a:t>Solapur</a:t>
            </a:r>
            <a:r>
              <a:rPr lang="en-IN" sz="1600" b="1" dirty="0">
                <a:solidFill>
                  <a:srgbClr val="92D050"/>
                </a:solidFill>
                <a:effectLst>
                  <a:outerShdw blurRad="38100" dist="38100" dir="2700000" algn="tl">
                    <a:srgbClr val="000000">
                      <a:alpha val="43137"/>
                    </a:srgbClr>
                  </a:outerShdw>
                </a:effectLst>
                <a:latin typeface="Arial" charset="0"/>
                <a:cs typeface="Arial" charset="0"/>
              </a:rPr>
              <a:t>, Maharashtra</a:t>
            </a:r>
          </a:p>
        </p:txBody>
      </p:sp>
      <p:pic>
        <p:nvPicPr>
          <p:cNvPr id="8" name="Picture 3" descr="daelogo1.jpg"/>
          <p:cNvPicPr>
            <a:picLocks noChangeAspect="1"/>
          </p:cNvPicPr>
          <p:nvPr/>
        </p:nvPicPr>
        <p:blipFill>
          <a:blip r:embed="rId4"/>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990600" y="-75587"/>
          <a:ext cx="8153400" cy="7294277"/>
        </p:xfrm>
        <a:graphic>
          <a:graphicData uri="http://schemas.openxmlformats.org/drawingml/2006/table">
            <a:tbl>
              <a:tblPr/>
              <a:tblGrid>
                <a:gridCol w="4076700"/>
                <a:gridCol w="4076700"/>
              </a:tblGrid>
              <a:tr h="857604">
                <a:tc gridSpan="2">
                  <a:txBody>
                    <a:bodyPr/>
                    <a:lstStyle/>
                    <a:p>
                      <a:pPr marL="0" marR="0" lvl="0" indent="0" algn="ctr" defTabSz="3133725"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C00000"/>
                          </a:solidFill>
                          <a:effectLst/>
                          <a:latin typeface="Calibri" pitchFamily="34" charset="0"/>
                        </a:rPr>
                        <a:t>AKRUTI Technology Package for Promotion of Rural Techno-</a:t>
                      </a:r>
                      <a:r>
                        <a:rPr kumimoji="0" lang="en-US" sz="1600" b="1" i="0" u="none" strike="noStrike" cap="none" normalizeH="0" baseline="0" dirty="0" err="1" smtClean="0">
                          <a:ln>
                            <a:noFill/>
                          </a:ln>
                          <a:solidFill>
                            <a:srgbClr val="C00000"/>
                          </a:solidFill>
                          <a:effectLst/>
                          <a:latin typeface="Calibri" pitchFamily="34" charset="0"/>
                        </a:rPr>
                        <a:t>preunership</a:t>
                      </a:r>
                      <a:endParaRPr kumimoji="0" lang="en-US" sz="1600" b="1" i="0" u="none" strike="noStrike" cap="none" normalizeH="0" baseline="0" dirty="0" smtClean="0">
                        <a:ln>
                          <a:noFill/>
                        </a:ln>
                        <a:solidFill>
                          <a:srgbClr val="C00000"/>
                        </a:solidFill>
                        <a:effectLst/>
                        <a:latin typeface="Calibri" pitchFamily="34" charset="0"/>
                      </a:endParaRPr>
                    </a:p>
                    <a:p>
                      <a:pPr marL="0" marR="0" lvl="0" indent="0" algn="ctr" defTabSz="3133725"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FF"/>
                          </a:solidFill>
                          <a:effectLst/>
                          <a:latin typeface="Calibri" pitchFamily="34" charset="0"/>
                        </a:rPr>
                        <a:t>‘AKRUTI TECH PACK’ </a:t>
                      </a:r>
                    </a:p>
                    <a:p>
                      <a:pPr marL="0" marR="0" lvl="0" indent="0" algn="ctr" defTabSz="3133725"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6666"/>
                          </a:solidFill>
                          <a:effectLst/>
                          <a:latin typeface="Calibri" pitchFamily="34" charset="0"/>
                        </a:rPr>
                        <a:t>BHABHA ATOMIC RESEARCH CENTRE, MUMBAI</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768660">
                <a:tc gridSpan="2">
                  <a:txBody>
                    <a:bodyPr/>
                    <a:lstStyle/>
                    <a:p>
                      <a:pPr marL="0" marR="0" lvl="0" indent="0" algn="just" defTabSz="3133725" rtl="0" eaLnBrk="1" fontAlgn="base" latinLnBrk="0" hangingPunct="1">
                        <a:lnSpc>
                          <a:spcPct val="100000"/>
                        </a:lnSpc>
                        <a:spcBef>
                          <a:spcPct val="0"/>
                        </a:spcBef>
                        <a:spcAft>
                          <a:spcPct val="0"/>
                        </a:spcAft>
                        <a:buClrTx/>
                        <a:buSzTx/>
                        <a:buFontTx/>
                        <a:buNone/>
                        <a:tabLst/>
                      </a:pPr>
                      <a:endPar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endParaRPr>
                    </a:p>
                    <a:p>
                      <a:pPr marL="82550" marR="0" lvl="0" indent="0" algn="just" defTabSz="3133725"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rPr>
                        <a:t>‘AKRUITI TECH PACK’</a:t>
                      </a:r>
                      <a:r>
                        <a:rPr kumimoji="0" lang="en-US" sz="14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rPr>
                        <a:t> </a:t>
                      </a:r>
                      <a:r>
                        <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rPr>
                        <a:t>for EXCLUSIVE RURAL DEPLOYMENT </a:t>
                      </a:r>
                      <a:r>
                        <a:rPr kumimoji="0" lang="en-US" sz="14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rPr>
                        <a:t>is a technology package</a:t>
                      </a:r>
                      <a:r>
                        <a:rPr kumimoji="0" lang="en-US" sz="1400" b="1"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rPr>
                        <a:t> </a:t>
                      </a:r>
                      <a:r>
                        <a:rPr kumimoji="0" lang="en-US" sz="14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rPr>
                        <a:t>for desirous technically oriented individuals / entrepreneurs / industry / companies in villages and cities as well to promote techno-economic activity in rural sector through AKRUTI </a:t>
                      </a:r>
                      <a:r>
                        <a:rPr kumimoji="0" lang="en-US" sz="1400" b="0" i="0" u="none" strike="noStrike" cap="none" normalizeH="0" baseline="0" dirty="0" err="1" smtClean="0">
                          <a:ln>
                            <a:noFill/>
                          </a:ln>
                          <a:solidFill>
                            <a:srgbClr val="000000"/>
                          </a:solidFill>
                          <a:effectLst>
                            <a:outerShdw blurRad="38100" dist="38100" dir="2700000" algn="tl">
                              <a:srgbClr val="FFFFFF"/>
                            </a:outerShdw>
                          </a:effectLst>
                          <a:latin typeface="Calibri" pitchFamily="34" charset="0"/>
                        </a:rPr>
                        <a:t>programme</a:t>
                      </a:r>
                      <a:r>
                        <a:rPr kumimoji="0" lang="en-US" sz="1400" b="0" i="0" u="none" strike="noStrike" cap="none" normalizeH="0" baseline="0" dirty="0" smtClean="0">
                          <a:ln>
                            <a:noFill/>
                          </a:ln>
                          <a:solidFill>
                            <a:srgbClr val="000000"/>
                          </a:solidFill>
                          <a:effectLst>
                            <a:outerShdw blurRad="38100" dist="38100" dir="2700000" algn="tl">
                              <a:srgbClr val="FFFFFF"/>
                            </a:outerShdw>
                          </a:effectLst>
                          <a:latin typeface="Calibri" pitchFamily="34" charset="0"/>
                        </a:rPr>
                        <a:t> at an affordable price.</a:t>
                      </a:r>
                      <a:endParaRPr kumimoji="0" lang="en-US" sz="1400" b="0" i="0" u="none" strike="noStrike" cap="none" normalizeH="0" baseline="0" dirty="0" smtClean="0">
                        <a:ln>
                          <a:noFill/>
                        </a:ln>
                        <a:solidFill>
                          <a:srgbClr val="000000"/>
                        </a:solidFill>
                        <a:effectLst/>
                        <a:latin typeface="Calibri" pitchFamily="34" charset="0"/>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3047359">
                <a:tc>
                  <a:txBody>
                    <a:bodyPr/>
                    <a:lstStyle/>
                    <a:p>
                      <a:pPr marL="0" marR="0" lvl="0" indent="0" algn="l" defTabSz="3133725"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rgbClr val="000000"/>
                        </a:solidFill>
                        <a:effectLst/>
                        <a:latin typeface="Calibri" pitchFamily="34" charset="0"/>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3133725"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dirty="0" smtClean="0">
                        <a:ln>
                          <a:noFill/>
                        </a:ln>
                        <a:solidFill>
                          <a:srgbClr val="000000"/>
                        </a:solidFill>
                        <a:effectLst/>
                        <a:latin typeface="Calibri" pitchFamily="34" charset="0"/>
                      </a:endParaRPr>
                    </a:p>
                    <a:p>
                      <a:pPr marL="0" marR="0" lvl="0" indent="0" algn="l" defTabSz="3133725"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dirty="0" smtClean="0">
                        <a:ln>
                          <a:noFill/>
                        </a:ln>
                        <a:solidFill>
                          <a:srgbClr val="000000"/>
                        </a:solidFill>
                        <a:effectLst/>
                        <a:latin typeface="Calibri" pitchFamily="34" charset="0"/>
                      </a:endParaRPr>
                    </a:p>
                    <a:p>
                      <a:pPr marL="0" marR="0" lvl="0" indent="0" algn="l" defTabSz="3133725"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dirty="0" smtClean="0">
                        <a:ln>
                          <a:noFill/>
                        </a:ln>
                        <a:solidFill>
                          <a:srgbClr val="000000"/>
                        </a:solidFill>
                        <a:effectLst/>
                        <a:latin typeface="Calibri" pitchFamily="34" charset="0"/>
                      </a:endParaRPr>
                    </a:p>
                    <a:p>
                      <a:pPr marL="0" marR="0" lvl="0" indent="0" algn="l" defTabSz="3133725"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dirty="0" smtClean="0">
                        <a:ln>
                          <a:noFill/>
                        </a:ln>
                        <a:solidFill>
                          <a:srgbClr val="000000"/>
                        </a:solidFill>
                        <a:effectLst/>
                        <a:latin typeface="Calibri" pitchFamily="34" charset="0"/>
                      </a:endParaRPr>
                    </a:p>
                    <a:p>
                      <a:pPr marL="0" marR="0" lvl="0" indent="0" algn="l" defTabSz="3133725"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dirty="0" smtClean="0">
                        <a:ln>
                          <a:noFill/>
                        </a:ln>
                        <a:solidFill>
                          <a:srgbClr val="000000"/>
                        </a:solidFill>
                        <a:effectLst/>
                        <a:latin typeface="Calibri" pitchFamily="34" charset="0"/>
                      </a:endParaRPr>
                    </a:p>
                    <a:p>
                      <a:pPr marL="0" marR="0" lvl="0" indent="0" algn="l" defTabSz="3133725"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dirty="0" smtClean="0">
                        <a:ln>
                          <a:noFill/>
                        </a:ln>
                        <a:solidFill>
                          <a:srgbClr val="000000"/>
                        </a:solidFill>
                        <a:effectLst/>
                        <a:latin typeface="Calibri" pitchFamily="34" charset="0"/>
                      </a:endParaRPr>
                    </a:p>
                    <a:p>
                      <a:pPr marL="0" marR="0" lvl="0" indent="0" algn="l" defTabSz="3133725"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dirty="0" smtClean="0">
                        <a:ln>
                          <a:noFill/>
                        </a:ln>
                        <a:solidFill>
                          <a:srgbClr val="000000"/>
                        </a:solidFill>
                        <a:effectLst/>
                        <a:latin typeface="Calibri" pitchFamily="34" charset="0"/>
                      </a:endParaRPr>
                    </a:p>
                    <a:p>
                      <a:pPr marL="0" marR="0" lvl="0" indent="0" algn="l" defTabSz="3133725"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dirty="0" smtClean="0">
                        <a:ln>
                          <a:noFill/>
                        </a:ln>
                        <a:solidFill>
                          <a:srgbClr val="000000"/>
                        </a:solidFill>
                        <a:effectLst/>
                        <a:latin typeface="Calibri" pitchFamily="34" charset="0"/>
                      </a:endParaRPr>
                    </a:p>
                    <a:p>
                      <a:pPr marL="0" marR="0" lvl="0" indent="0" algn="l" defTabSz="3133725"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dirty="0" smtClean="0">
                        <a:ln>
                          <a:noFill/>
                        </a:ln>
                        <a:solidFill>
                          <a:srgbClr val="000000"/>
                        </a:solidFill>
                        <a:effectLst/>
                        <a:latin typeface="Calibri" pitchFamily="34" charset="0"/>
                      </a:endParaRPr>
                    </a:p>
                    <a:p>
                      <a:pPr marL="0" marR="0" lvl="0" indent="0" algn="l" defTabSz="3133725" rtl="0" eaLnBrk="1" fontAlgn="base" latinLnBrk="0" hangingPunct="1">
                        <a:lnSpc>
                          <a:spcPct val="100000"/>
                        </a:lnSpc>
                        <a:spcBef>
                          <a:spcPct val="0"/>
                        </a:spcBef>
                        <a:spcAft>
                          <a:spcPct val="0"/>
                        </a:spcAft>
                        <a:buClrTx/>
                        <a:buSzTx/>
                        <a:buFontTx/>
                        <a:buNone/>
                        <a:tabLst/>
                      </a:pPr>
                      <a:r>
                        <a:rPr kumimoji="0" lang="en-IN" sz="1200" b="0" i="0" u="none" strike="noStrike" cap="none" normalizeH="0" baseline="0" dirty="0" smtClean="0">
                          <a:ln>
                            <a:noFill/>
                          </a:ln>
                          <a:solidFill>
                            <a:srgbClr val="000000"/>
                          </a:solidFill>
                          <a:effectLst/>
                          <a:latin typeface="Calibri" pitchFamily="34" charset="0"/>
                        </a:rPr>
                        <a:t>                            Consultancy</a:t>
                      </a:r>
                    </a:p>
                    <a:p>
                      <a:pPr marL="0" marR="0" lvl="0" indent="0" algn="l" defTabSz="3133725"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dirty="0" smtClean="0">
                        <a:ln>
                          <a:noFill/>
                        </a:ln>
                        <a:solidFill>
                          <a:srgbClr val="000000"/>
                        </a:solidFill>
                        <a:effectLst/>
                        <a:latin typeface="Calibri" pitchFamily="34" charset="0"/>
                      </a:endParaRPr>
                    </a:p>
                    <a:p>
                      <a:pPr marL="0" marR="0" lvl="0" indent="0" algn="l" defTabSz="3133725"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dirty="0" smtClean="0">
                        <a:ln>
                          <a:noFill/>
                        </a:ln>
                        <a:solidFill>
                          <a:srgbClr val="000000"/>
                        </a:solidFill>
                        <a:effectLst/>
                        <a:latin typeface="Calibri" pitchFamily="34" charset="0"/>
                      </a:endParaRPr>
                    </a:p>
                    <a:p>
                      <a:pPr marL="0" marR="0" lvl="0" indent="0" algn="l" defTabSz="3133725" rtl="0" eaLnBrk="1" fontAlgn="base" latinLnBrk="0" hangingPunct="1">
                        <a:lnSpc>
                          <a:spcPct val="100000"/>
                        </a:lnSpc>
                        <a:spcBef>
                          <a:spcPct val="0"/>
                        </a:spcBef>
                        <a:spcAft>
                          <a:spcPct val="0"/>
                        </a:spcAft>
                        <a:buClrTx/>
                        <a:buSzTx/>
                        <a:buFontTx/>
                        <a:buNone/>
                        <a:tabLst/>
                      </a:pPr>
                      <a:endParaRPr kumimoji="0" lang="en-IN" sz="1200" b="0" i="0" u="none" strike="noStrike" cap="none" normalizeH="0" baseline="0" dirty="0" smtClean="0">
                        <a:ln>
                          <a:noFill/>
                        </a:ln>
                        <a:solidFill>
                          <a:srgbClr val="000000"/>
                        </a:solidFill>
                        <a:effectLst/>
                        <a:latin typeface="Calibri" pitchFamily="34" charset="0"/>
                      </a:endParaRPr>
                    </a:p>
                    <a:p>
                      <a:pPr marL="0" marR="0" lvl="0" indent="0" algn="l" defTabSz="3133725" rtl="0" eaLnBrk="1" fontAlgn="base" latinLnBrk="0" hangingPunct="1">
                        <a:lnSpc>
                          <a:spcPct val="100000"/>
                        </a:lnSpc>
                        <a:spcBef>
                          <a:spcPct val="0"/>
                        </a:spcBef>
                        <a:spcAft>
                          <a:spcPct val="0"/>
                        </a:spcAft>
                        <a:buClrTx/>
                        <a:buSzTx/>
                        <a:buFontTx/>
                        <a:buNone/>
                        <a:tabLst/>
                      </a:pPr>
                      <a:endParaRPr kumimoji="0" lang="en-US" sz="1200" b="0" i="0" u="none" strike="noStrike" cap="none" normalizeH="0" baseline="0" dirty="0" smtClean="0">
                        <a:ln>
                          <a:noFill/>
                        </a:ln>
                        <a:solidFill>
                          <a:srgbClr val="000000"/>
                        </a:solidFill>
                        <a:effectLst/>
                        <a:latin typeface="Calibri" pitchFamily="34" charset="0"/>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650990">
                <a:tc gridSpan="2">
                  <a:txBody>
                    <a:bodyPr/>
                    <a:lstStyle/>
                    <a:p>
                      <a:pPr marL="0" marR="0" lvl="0" indent="0" algn="l" defTabSz="3133725"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dirty="0" smtClean="0">
                        <a:ln>
                          <a:noFill/>
                        </a:ln>
                        <a:solidFill>
                          <a:srgbClr val="000000"/>
                        </a:solidFill>
                        <a:effectLst/>
                        <a:latin typeface="Times"/>
                      </a:endParaRPr>
                    </a:p>
                    <a:p>
                      <a:pPr marL="82550" marR="0" lvl="0" indent="0" algn="l" defTabSz="3133725" rtl="0" eaLnBrk="1" fontAlgn="base"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rgbClr val="000000"/>
                          </a:solidFill>
                          <a:effectLst>
                            <a:outerShdw blurRad="38100" dist="38100" dir="2700000" algn="tl">
                              <a:srgbClr val="FFFFFF"/>
                            </a:outerShdw>
                          </a:effectLst>
                          <a:latin typeface="Times"/>
                        </a:rPr>
                        <a:t>  Place of activity must be in rural sector providing opportunities in villages.</a:t>
                      </a:r>
                      <a:endParaRPr kumimoji="0" lang="en-US" sz="1400" b="0" i="0" u="none" strike="noStrike" cap="none" normalizeH="0" baseline="0" dirty="0" smtClean="0">
                        <a:ln>
                          <a:noFill/>
                        </a:ln>
                        <a:solidFill>
                          <a:srgbClr val="000000"/>
                        </a:solidFill>
                        <a:effectLst/>
                        <a:latin typeface="Times"/>
                      </a:endParaRPr>
                    </a:p>
                    <a:p>
                      <a:pPr marL="82550" marR="0" lvl="0" indent="0" algn="l" defTabSz="3133725" rtl="0" eaLnBrk="1" fontAlgn="base"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rgbClr val="000000"/>
                          </a:solidFill>
                          <a:effectLst>
                            <a:outerShdw blurRad="38100" dist="38100" dir="2700000" algn="tl">
                              <a:srgbClr val="FFFFFF"/>
                            </a:outerShdw>
                          </a:effectLst>
                          <a:latin typeface="Times"/>
                        </a:rPr>
                        <a:t>  AKRUTI Tech Pack charges :</a:t>
                      </a:r>
                      <a:r>
                        <a:rPr kumimoji="0" lang="en-US" sz="1400" b="0" i="0" u="none" strike="noStrike" cap="none" normalizeH="0" baseline="0" dirty="0" smtClean="0">
                          <a:ln>
                            <a:noFill/>
                          </a:ln>
                          <a:solidFill>
                            <a:srgbClr val="000000"/>
                          </a:solidFill>
                          <a:effectLst>
                            <a:outerShdw blurRad="38100" dist="38100" dir="2700000" algn="tl">
                              <a:srgbClr val="FFFFFF"/>
                            </a:outerShdw>
                          </a:effectLst>
                          <a:latin typeface="Times"/>
                          <a:cs typeface="Arial" pitchFamily="34" charset="0"/>
                        </a:rPr>
                        <a:t>As announced against each technology on webpage:</a:t>
                      </a:r>
                      <a:endParaRPr kumimoji="0" lang="en-US" sz="1400" b="0" i="0" u="sng" strike="noStrike" cap="none" normalizeH="0" baseline="0" dirty="0" smtClean="0">
                        <a:ln>
                          <a:noFill/>
                        </a:ln>
                        <a:solidFill>
                          <a:srgbClr val="000000"/>
                        </a:solidFill>
                        <a:effectLst>
                          <a:outerShdw blurRad="38100" dist="38100" dir="2700000" algn="tl">
                            <a:srgbClr val="FFFFFF"/>
                          </a:outerShdw>
                        </a:effectLst>
                        <a:latin typeface="Times"/>
                        <a:cs typeface="Arial" pitchFamily="34" charset="0"/>
                      </a:endParaRPr>
                    </a:p>
                    <a:p>
                      <a:pPr marL="82550" marR="0" lvl="0" indent="0" algn="l" defTabSz="3133725" rtl="0" eaLnBrk="1" fontAlgn="base" latinLnBrk="0" hangingPunct="1">
                        <a:lnSpc>
                          <a:spcPct val="100000"/>
                        </a:lnSpc>
                        <a:spcBef>
                          <a:spcPct val="0"/>
                        </a:spcBef>
                        <a:spcAft>
                          <a:spcPct val="0"/>
                        </a:spcAft>
                        <a:buClrTx/>
                        <a:buSzTx/>
                        <a:buFont typeface="Arial" pitchFamily="34" charset="0"/>
                        <a:buChar char="•"/>
                        <a:tabLst/>
                      </a:pPr>
                      <a:r>
                        <a:rPr kumimoji="0" lang="en-US" sz="1400" b="0" i="0" u="none" strike="noStrike" cap="none" normalizeH="0" baseline="0" dirty="0" smtClean="0">
                          <a:ln>
                            <a:noFill/>
                          </a:ln>
                          <a:solidFill>
                            <a:srgbClr val="000000"/>
                          </a:solidFill>
                          <a:effectLst>
                            <a:outerShdw blurRad="38100" dist="38100" dir="2700000" algn="tl">
                              <a:srgbClr val="FFFFFF"/>
                            </a:outerShdw>
                          </a:effectLst>
                          <a:latin typeface="Times"/>
                        </a:rPr>
                        <a:t>  Technical Consultancy: Consultancy service for irradiation of </a:t>
                      </a:r>
                      <a:r>
                        <a:rPr kumimoji="0" lang="en-US" sz="1400" b="0" i="0" u="none" strike="noStrike" cap="none" normalizeH="0" baseline="0" dirty="0" err="1" smtClean="0">
                          <a:ln>
                            <a:noFill/>
                          </a:ln>
                          <a:solidFill>
                            <a:srgbClr val="000000"/>
                          </a:solidFill>
                          <a:effectLst>
                            <a:outerShdw blurRad="38100" dist="38100" dir="2700000" algn="tl">
                              <a:srgbClr val="FFFFFF"/>
                            </a:outerShdw>
                          </a:effectLst>
                          <a:latin typeface="Times"/>
                        </a:rPr>
                        <a:t>agri</a:t>
                      </a:r>
                      <a:r>
                        <a:rPr kumimoji="0" lang="en-US" sz="1400" b="0" i="0" u="none" strike="noStrike" cap="none" normalizeH="0" baseline="0" dirty="0" smtClean="0">
                          <a:ln>
                            <a:noFill/>
                          </a:ln>
                          <a:solidFill>
                            <a:srgbClr val="000000"/>
                          </a:solidFill>
                          <a:effectLst>
                            <a:outerShdw blurRad="38100" dist="38100" dir="2700000" algn="tl">
                              <a:srgbClr val="FFFFFF"/>
                            </a:outerShdw>
                          </a:effectLst>
                          <a:latin typeface="Times"/>
                        </a:rPr>
                        <a:t> produce on trial basis and </a:t>
                      </a:r>
                      <a:r>
                        <a:rPr kumimoji="0" lang="en-US" sz="1400" b="0" i="0" u="none" strike="noStrike" cap="none" normalizeH="0" baseline="0" dirty="0" smtClean="0">
                          <a:ln>
                            <a:noFill/>
                          </a:ln>
                          <a:solidFill>
                            <a:srgbClr val="000000"/>
                          </a:solidFill>
                          <a:effectLst>
                            <a:outerShdw blurRad="38100" dist="38100" dir="2700000" algn="tl">
                              <a:srgbClr val="FFFFFF"/>
                            </a:outerShdw>
                          </a:effectLst>
                          <a:latin typeface="Times"/>
                          <a:cs typeface="Arial" pitchFamily="34" charset="0"/>
                        </a:rPr>
                        <a:t>BARC</a:t>
                      </a:r>
                    </a:p>
                    <a:p>
                      <a:pPr marL="82550" marR="0" lvl="0" indent="0" algn="l" defTabSz="3133725" rtl="0" eaLnBrk="1" fontAlgn="base" latinLnBrk="0" hangingPunct="1">
                        <a:lnSpc>
                          <a:spcPct val="100000"/>
                        </a:lnSpc>
                        <a:spcBef>
                          <a:spcPct val="0"/>
                        </a:spcBef>
                        <a:spcAft>
                          <a:spcPct val="0"/>
                        </a:spcAft>
                        <a:buClrTx/>
                        <a:buSzTx/>
                        <a:buFont typeface="Arial" pitchFamily="34" charset="0"/>
                        <a:buNone/>
                        <a:tabLst/>
                      </a:pPr>
                      <a:r>
                        <a:rPr kumimoji="0" lang="en-US" sz="1400" b="0" i="0" u="none" strike="noStrike" cap="none" normalizeH="0" baseline="0" dirty="0" smtClean="0">
                          <a:ln>
                            <a:noFill/>
                          </a:ln>
                          <a:solidFill>
                            <a:srgbClr val="000000"/>
                          </a:solidFill>
                          <a:effectLst>
                            <a:outerShdw blurRad="38100" dist="38100" dir="2700000" algn="tl">
                              <a:srgbClr val="FFFFFF"/>
                            </a:outerShdw>
                          </a:effectLst>
                          <a:latin typeface="Times"/>
                          <a:cs typeface="Arial" pitchFamily="34" charset="0"/>
                        </a:rPr>
                        <a:t>    New Seed Varieties (sample seeds) without charges to AKRUTI Tech Pack holder.</a:t>
                      </a:r>
                    </a:p>
                    <a:p>
                      <a:pPr marL="82550" marR="0" lvl="0" indent="0" algn="l" defTabSz="3133725" rtl="0" eaLnBrk="1" fontAlgn="base" latinLnBrk="0" hangingPunct="1">
                        <a:lnSpc>
                          <a:spcPct val="100000"/>
                        </a:lnSpc>
                        <a:spcBef>
                          <a:spcPct val="0"/>
                        </a:spcBef>
                        <a:spcAft>
                          <a:spcPct val="0"/>
                        </a:spcAft>
                        <a:buClrTx/>
                        <a:buSzTx/>
                        <a:buFontTx/>
                        <a:buNone/>
                        <a:tabLst/>
                      </a:pPr>
                      <a:r>
                        <a:rPr kumimoji="0" lang="en-US" sz="1400" b="0" i="0" u="none" strike="noStrike" cap="none" normalizeH="0" baseline="0" dirty="0" smtClean="0">
                          <a:ln>
                            <a:noFill/>
                          </a:ln>
                          <a:solidFill>
                            <a:srgbClr val="000000"/>
                          </a:solidFill>
                          <a:effectLst>
                            <a:outerShdw blurRad="38100" dist="38100" dir="2700000" algn="tl">
                              <a:srgbClr val="FFFFFF"/>
                            </a:outerShdw>
                          </a:effectLst>
                          <a:latin typeface="Times"/>
                        </a:rPr>
                        <a:t>*  To encourage Women Entrepreneurs, 10% concession is offered on these charges.</a:t>
                      </a:r>
                      <a:endParaRPr kumimoji="0" lang="en-US" sz="1400" b="0" i="0" u="none" strike="noStrike" cap="none" normalizeH="0" baseline="0" dirty="0" smtClean="0">
                        <a:ln>
                          <a:noFill/>
                        </a:ln>
                        <a:solidFill>
                          <a:srgbClr val="000000"/>
                        </a:solidFill>
                        <a:effectLst/>
                        <a:latin typeface="Times"/>
                      </a:endParaRP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r h="432754">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cap="none" normalizeH="0" baseline="0" dirty="0" smtClean="0">
                          <a:ln>
                            <a:noFill/>
                          </a:ln>
                          <a:solidFill>
                            <a:srgbClr val="000000"/>
                          </a:solidFill>
                          <a:effectLst>
                            <a:outerShdw blurRad="38100" dist="38100" dir="2700000" algn="tl">
                              <a:srgbClr val="FFFFFF"/>
                            </a:outerShdw>
                          </a:effectLst>
                          <a:latin typeface="Arial" pitchFamily="34" charset="0"/>
                          <a:cs typeface="Arial" pitchFamily="34" charset="0"/>
                        </a:rPr>
                        <a:t>  </a:t>
                      </a:r>
                      <a:r>
                        <a:rPr kumimoji="0" lang="en-US" sz="1100" b="0" i="0" u="sng" strike="noStrike" cap="none" normalizeH="0" baseline="0" dirty="0" smtClean="0">
                          <a:ln>
                            <a:noFill/>
                          </a:ln>
                          <a:solidFill>
                            <a:srgbClr val="000000"/>
                          </a:solidFill>
                          <a:effectLst>
                            <a:outerShdw blurRad="38100" dist="38100" dir="2700000" algn="tl">
                              <a:srgbClr val="FFFFFF"/>
                            </a:outerShdw>
                          </a:effectLst>
                          <a:latin typeface="Arial" pitchFamily="34" charset="0"/>
                          <a:cs typeface="Arial" pitchFamily="34" charset="0"/>
                        </a:rPr>
                        <a:t>Application form</a:t>
                      </a:r>
                      <a:r>
                        <a:rPr kumimoji="0" lang="en-US" sz="1100" b="0" i="0" u="none" strike="noStrike" cap="none" normalizeH="0" baseline="0" dirty="0" smtClean="0">
                          <a:ln>
                            <a:noFill/>
                          </a:ln>
                          <a:solidFill>
                            <a:srgbClr val="000000"/>
                          </a:solidFill>
                          <a:effectLst>
                            <a:outerShdw blurRad="38100" dist="38100" dir="2700000" algn="tl">
                              <a:srgbClr val="FFFFFF"/>
                            </a:outerShdw>
                          </a:effectLst>
                          <a:latin typeface="Arial" pitchFamily="34" charset="0"/>
                          <a:cs typeface="Arial" pitchFamily="34" charset="0"/>
                        </a:rPr>
                        <a:t> can be accessed through website</a:t>
                      </a:r>
                      <a:r>
                        <a:rPr kumimoji="0" lang="en-US" sz="1100" b="0" i="0" u="none" strike="noStrike" cap="none" normalizeH="0" baseline="0" dirty="0" smtClean="0">
                          <a:ln>
                            <a:noFill/>
                          </a:ln>
                          <a:solidFill>
                            <a:srgbClr val="000000"/>
                          </a:solidFill>
                          <a:effectLst>
                            <a:outerShdw blurRad="38100" dist="38100" dir="2700000" algn="tl">
                              <a:srgbClr val="FFFFFF"/>
                            </a:outerShdw>
                          </a:effectLst>
                          <a:latin typeface="Arial" pitchFamily="34" charset="0"/>
                          <a:cs typeface="Arial" pitchFamily="34" charset="0"/>
                          <a:hlinkClick r:id="rId2" action="ppaction://hlinkfile"/>
                        </a:rPr>
                        <a:t>:  </a:t>
                      </a:r>
                      <a:r>
                        <a:rPr lang="en-US" sz="1100" kern="1200" dirty="0" smtClean="0">
                          <a:solidFill>
                            <a:schemeClr val="tx1"/>
                          </a:solidFill>
                          <a:latin typeface="Arial" pitchFamily="34" charset="0"/>
                          <a:ea typeface="+mn-ea"/>
                          <a:cs typeface="Arial" pitchFamily="34" charset="0"/>
                          <a:hlinkClick r:id="rId2" action="ppaction://hlinkfile"/>
                        </a:rPr>
                        <a:t> </a:t>
                      </a:r>
                      <a:r>
                        <a:rPr lang="en-US" sz="1100" u="sng" kern="1200" dirty="0" smtClean="0">
                          <a:solidFill>
                            <a:schemeClr val="tx1"/>
                          </a:solidFill>
                          <a:latin typeface="Arial" pitchFamily="34" charset="0"/>
                          <a:ea typeface="+mn-ea"/>
                          <a:cs typeface="Arial" pitchFamily="34" charset="0"/>
                          <a:hlinkClick r:id="rId2" action="ppaction://hlinkfile"/>
                        </a:rPr>
                        <a:t>http://www.barc.ernet.in/akruti-tp/application.html</a:t>
                      </a:r>
                      <a:r>
                        <a:rPr kumimoji="0" lang="en-US" sz="1100" b="0" i="0" u="none" strike="noStrike" cap="none" normalizeH="0" baseline="0" dirty="0" smtClean="0">
                          <a:ln>
                            <a:noFill/>
                          </a:ln>
                          <a:solidFill>
                            <a:srgbClr val="000000"/>
                          </a:solidFill>
                          <a:effectLst>
                            <a:outerShdw blurRad="38100" dist="38100" dir="2700000" algn="tl">
                              <a:srgbClr val="FFFFFF"/>
                            </a:outerShdw>
                          </a:effectLst>
                          <a:latin typeface="Arial" pitchFamily="34" charset="0"/>
                          <a:cs typeface="Arial" pitchFamily="34" charset="0"/>
                        </a:rPr>
                        <a:t>                                       </a:t>
                      </a:r>
                      <a:r>
                        <a:rPr kumimoji="0" lang="en-US" sz="800" b="0" i="0" u="none" strike="noStrike" cap="none" normalizeH="0" baseline="0" dirty="0" smtClean="0">
                          <a:ln>
                            <a:noFill/>
                          </a:ln>
                          <a:solidFill>
                            <a:srgbClr val="000000"/>
                          </a:solidFill>
                          <a:effectLst>
                            <a:outerShdw blurRad="38100" dist="38100" dir="2700000" algn="tl">
                              <a:srgbClr val="FFFFFF"/>
                            </a:outerShdw>
                          </a:effectLst>
                          <a:latin typeface="Arial" pitchFamily="34" charset="0"/>
                          <a:cs typeface="Arial" pitchFamily="34" charset="0"/>
                        </a:rPr>
                        <a:t>                                                         </a:t>
                      </a:r>
                    </a:p>
                  </a:txBody>
                  <a:tcPr marL="84406" marR="84406"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en-US"/>
                    </a:p>
                  </a:txBody>
                  <a:tcPr/>
                </a:tc>
              </a:tr>
            </a:tbl>
          </a:graphicData>
        </a:graphic>
      </p:graphicFrame>
      <p:pic>
        <p:nvPicPr>
          <p:cNvPr id="59410" name="Picture 2" descr="Fsd3"/>
          <p:cNvPicPr>
            <a:picLocks noChangeAspect="1" noChangeArrowheads="1"/>
          </p:cNvPicPr>
          <p:nvPr/>
        </p:nvPicPr>
        <p:blipFill>
          <a:blip r:embed="rId3"/>
          <a:srcRect/>
          <a:stretch>
            <a:fillRect/>
          </a:stretch>
        </p:blipFill>
        <p:spPr bwMode="auto">
          <a:xfrm>
            <a:off x="1066800" y="1762125"/>
            <a:ext cx="1081087" cy="1123950"/>
          </a:xfrm>
          <a:prstGeom prst="rect">
            <a:avLst/>
          </a:prstGeom>
          <a:noFill/>
          <a:ln w="9525">
            <a:noFill/>
            <a:miter lim="800000"/>
            <a:headEnd/>
            <a:tailEnd/>
          </a:ln>
        </p:spPr>
      </p:pic>
      <p:pic>
        <p:nvPicPr>
          <p:cNvPr id="59411" name="Picture 3" descr="soil"/>
          <p:cNvPicPr>
            <a:picLocks noChangeAspect="1" noChangeArrowheads="1"/>
          </p:cNvPicPr>
          <p:nvPr/>
        </p:nvPicPr>
        <p:blipFill>
          <a:blip r:embed="rId4"/>
          <a:srcRect b="1477"/>
          <a:stretch>
            <a:fillRect/>
          </a:stretch>
        </p:blipFill>
        <p:spPr bwMode="auto">
          <a:xfrm>
            <a:off x="2181225" y="1773238"/>
            <a:ext cx="1171575" cy="1085850"/>
          </a:xfrm>
          <a:prstGeom prst="rect">
            <a:avLst/>
          </a:prstGeom>
          <a:noFill/>
          <a:ln w="9525">
            <a:solidFill>
              <a:srgbClr val="000000"/>
            </a:solidFill>
            <a:miter lim="800000"/>
            <a:headEnd/>
            <a:tailEnd/>
          </a:ln>
        </p:spPr>
      </p:pic>
      <p:pic>
        <p:nvPicPr>
          <p:cNvPr id="59412" name="Picture 4" descr="vbt1"/>
          <p:cNvPicPr>
            <a:picLocks noChangeAspect="1" noChangeArrowheads="1"/>
          </p:cNvPicPr>
          <p:nvPr/>
        </p:nvPicPr>
        <p:blipFill>
          <a:blip r:embed="rId5"/>
          <a:srcRect l="-591" r="-1967" b="-1422"/>
          <a:stretch>
            <a:fillRect/>
          </a:stretch>
        </p:blipFill>
        <p:spPr bwMode="auto">
          <a:xfrm>
            <a:off x="1017588" y="3214688"/>
            <a:ext cx="963612" cy="1166812"/>
          </a:xfrm>
          <a:prstGeom prst="rect">
            <a:avLst/>
          </a:prstGeom>
          <a:noFill/>
          <a:ln w="9525">
            <a:noFill/>
            <a:miter lim="800000"/>
            <a:headEnd/>
            <a:tailEnd/>
          </a:ln>
        </p:spPr>
      </p:pic>
      <p:pic>
        <p:nvPicPr>
          <p:cNvPr id="59413" name="Picture 5" descr="ankaleshwar"/>
          <p:cNvPicPr>
            <a:picLocks noChangeAspect="1" noChangeArrowheads="1"/>
          </p:cNvPicPr>
          <p:nvPr/>
        </p:nvPicPr>
        <p:blipFill>
          <a:blip r:embed="rId6"/>
          <a:srcRect t="40533" b="1062"/>
          <a:stretch>
            <a:fillRect/>
          </a:stretch>
        </p:blipFill>
        <p:spPr bwMode="auto">
          <a:xfrm>
            <a:off x="4803775" y="1797050"/>
            <a:ext cx="2054225" cy="1309688"/>
          </a:xfrm>
          <a:prstGeom prst="rect">
            <a:avLst/>
          </a:prstGeom>
          <a:noFill/>
          <a:ln w="9525">
            <a:noFill/>
            <a:miter lim="800000"/>
            <a:headEnd/>
            <a:tailEnd/>
          </a:ln>
        </p:spPr>
      </p:pic>
      <p:grpSp>
        <p:nvGrpSpPr>
          <p:cNvPr id="59414" name="Group 6"/>
          <p:cNvGrpSpPr>
            <a:grpSpLocks/>
          </p:cNvGrpSpPr>
          <p:nvPr/>
        </p:nvGrpSpPr>
        <p:grpSpPr bwMode="auto">
          <a:xfrm>
            <a:off x="3367088" y="1774825"/>
            <a:ext cx="1357312" cy="1095375"/>
            <a:chOff x="1446" y="1619"/>
            <a:chExt cx="1127" cy="967"/>
          </a:xfrm>
        </p:grpSpPr>
        <p:grpSp>
          <p:nvGrpSpPr>
            <p:cNvPr id="59441" name="Group 7"/>
            <p:cNvGrpSpPr>
              <a:grpSpLocks/>
            </p:cNvGrpSpPr>
            <p:nvPr/>
          </p:nvGrpSpPr>
          <p:grpSpPr bwMode="auto">
            <a:xfrm>
              <a:off x="1446" y="1619"/>
              <a:ext cx="1127" cy="967"/>
              <a:chOff x="2182" y="3408"/>
              <a:chExt cx="1181" cy="945"/>
            </a:xfrm>
          </p:grpSpPr>
          <p:pic>
            <p:nvPicPr>
              <p:cNvPr id="59443" name="Picture 8" descr="DWP"/>
              <p:cNvPicPr>
                <a:picLocks noChangeAspect="1" noChangeArrowheads="1"/>
              </p:cNvPicPr>
              <p:nvPr/>
            </p:nvPicPr>
            <p:blipFill>
              <a:blip r:embed="rId7"/>
              <a:srcRect l="2106" r="6316" b="2968"/>
              <a:stretch>
                <a:fillRect/>
              </a:stretch>
            </p:blipFill>
            <p:spPr bwMode="auto">
              <a:xfrm>
                <a:off x="2182" y="3408"/>
                <a:ext cx="1181" cy="945"/>
              </a:xfrm>
              <a:prstGeom prst="rect">
                <a:avLst/>
              </a:prstGeom>
              <a:noFill/>
              <a:ln w="9525">
                <a:solidFill>
                  <a:srgbClr val="000000"/>
                </a:solidFill>
                <a:miter lim="800000"/>
                <a:headEnd/>
                <a:tailEnd/>
              </a:ln>
            </p:spPr>
          </p:pic>
          <p:pic>
            <p:nvPicPr>
              <p:cNvPr id="59444" name="Picture 9" descr="DWF"/>
              <p:cNvPicPr>
                <a:picLocks noChangeAspect="1" noChangeArrowheads="1"/>
              </p:cNvPicPr>
              <p:nvPr/>
            </p:nvPicPr>
            <p:blipFill>
              <a:blip r:embed="rId8"/>
              <a:srcRect/>
              <a:stretch>
                <a:fillRect/>
              </a:stretch>
            </p:blipFill>
            <p:spPr bwMode="auto">
              <a:xfrm>
                <a:off x="3092" y="3408"/>
                <a:ext cx="261" cy="336"/>
              </a:xfrm>
              <a:prstGeom prst="rect">
                <a:avLst/>
              </a:prstGeom>
              <a:noFill/>
              <a:ln w="9525">
                <a:noFill/>
                <a:miter lim="800000"/>
                <a:headEnd/>
                <a:tailEnd/>
              </a:ln>
            </p:spPr>
          </p:pic>
        </p:grpSp>
        <p:sp>
          <p:nvSpPr>
            <p:cNvPr id="59442" name="Text Box 10"/>
            <p:cNvSpPr txBox="1">
              <a:spLocks noChangeArrowheads="1"/>
            </p:cNvSpPr>
            <p:nvPr/>
          </p:nvSpPr>
          <p:spPr bwMode="auto">
            <a:xfrm>
              <a:off x="1958" y="1629"/>
              <a:ext cx="217" cy="122"/>
            </a:xfrm>
            <a:prstGeom prst="rect">
              <a:avLst/>
            </a:prstGeom>
            <a:noFill/>
            <a:ln w="12700" cap="sq">
              <a:noFill/>
              <a:miter lim="800000"/>
              <a:headEnd type="none" w="sm" len="sm"/>
              <a:tailEnd type="none" w="sm" len="sm"/>
            </a:ln>
          </p:spPr>
          <p:txBody>
            <a:bodyPr wrap="none">
              <a:spAutoFit/>
            </a:bodyPr>
            <a:lstStyle/>
            <a:p>
              <a:pPr defTabSz="277813">
                <a:spcAft>
                  <a:spcPts val="300"/>
                </a:spcAft>
              </a:pPr>
              <a:r>
                <a:rPr lang="en-US" sz="300">
                  <a:solidFill>
                    <a:srgbClr val="FFFFFF"/>
                  </a:solidFill>
                  <a:latin typeface="Calibri" pitchFamily="34" charset="0"/>
                  <a:ea typeface="Arial" pitchFamily="34" charset="0"/>
                  <a:cs typeface="Mangal" pitchFamily="18" charset="0"/>
                </a:rPr>
                <a:t>DWP</a:t>
              </a:r>
              <a:endParaRPr lang="en-US" sz="500">
                <a:latin typeface="Calibri" pitchFamily="34" charset="0"/>
                <a:ea typeface="Arial" pitchFamily="34" charset="0"/>
                <a:cs typeface="Mangal" pitchFamily="18" charset="0"/>
              </a:endParaRPr>
            </a:p>
          </p:txBody>
        </p:sp>
      </p:grpSp>
      <p:pic>
        <p:nvPicPr>
          <p:cNvPr id="59415" name="Picture 9">
            <a:hlinkClick r:id="rId9"/>
          </p:cNvPr>
          <p:cNvPicPr>
            <a:picLocks noChangeAspect="1" noChangeArrowheads="1"/>
          </p:cNvPicPr>
          <p:nvPr/>
        </p:nvPicPr>
        <p:blipFill>
          <a:blip r:embed="rId10"/>
          <a:srcRect/>
          <a:stretch>
            <a:fillRect/>
          </a:stretch>
        </p:blipFill>
        <p:spPr bwMode="auto">
          <a:xfrm>
            <a:off x="5257800" y="3810000"/>
            <a:ext cx="528638" cy="558800"/>
          </a:xfrm>
          <a:prstGeom prst="rect">
            <a:avLst/>
          </a:prstGeom>
          <a:noFill/>
          <a:ln w="9525">
            <a:noFill/>
            <a:miter lim="800000"/>
            <a:headEnd/>
            <a:tailEnd/>
          </a:ln>
        </p:spPr>
      </p:pic>
      <p:sp>
        <p:nvSpPr>
          <p:cNvPr id="14" name="TextBox 13"/>
          <p:cNvSpPr txBox="1"/>
          <p:nvPr/>
        </p:nvSpPr>
        <p:spPr>
          <a:xfrm>
            <a:off x="914400" y="2881294"/>
            <a:ext cx="1143000" cy="166706"/>
          </a:xfrm>
          <a:prstGeom prst="rect">
            <a:avLst/>
          </a:prstGeom>
          <a:noFill/>
        </p:spPr>
        <p:txBody>
          <a:bodyPr wrap="square" lIns="27935" tIns="13967" rIns="27935" bIns="13967">
            <a:spAutoFit/>
          </a:bodyPr>
          <a:lstStyle/>
          <a:p>
            <a:pPr algn="ctr" defTabSz="957749" fontAlgn="auto">
              <a:spcBef>
                <a:spcPts val="0"/>
              </a:spcBef>
              <a:spcAft>
                <a:spcPts val="0"/>
              </a:spcAft>
              <a:defRPr/>
            </a:pPr>
            <a:r>
              <a:rPr lang="en-US" sz="900" b="1" dirty="0" smtClean="0">
                <a:solidFill>
                  <a:srgbClr val="0000FF"/>
                </a:solidFill>
                <a:effectLst>
                  <a:outerShdw blurRad="38100" dist="38100" dir="2700000" algn="tl">
                    <a:srgbClr val="000000">
                      <a:alpha val="43137"/>
                    </a:srgbClr>
                  </a:outerShdw>
                </a:effectLst>
                <a:latin typeface="+mn-lt"/>
                <a:cs typeface="Arial" charset="0"/>
              </a:rPr>
              <a:t>Solar Dryer</a:t>
            </a:r>
            <a:endParaRPr lang="en-US" sz="900" b="1" dirty="0">
              <a:solidFill>
                <a:srgbClr val="0000FF"/>
              </a:solidFill>
              <a:effectLst>
                <a:outerShdw blurRad="38100" dist="38100" dir="2700000" algn="tl">
                  <a:srgbClr val="000000">
                    <a:alpha val="43137"/>
                  </a:srgbClr>
                </a:outerShdw>
              </a:effectLst>
              <a:latin typeface="+mn-lt"/>
              <a:cs typeface="Arial" charset="0"/>
            </a:endParaRPr>
          </a:p>
        </p:txBody>
      </p:sp>
      <p:sp>
        <p:nvSpPr>
          <p:cNvPr id="15" name="TextBox 14"/>
          <p:cNvSpPr txBox="1"/>
          <p:nvPr/>
        </p:nvSpPr>
        <p:spPr>
          <a:xfrm>
            <a:off x="930275" y="4381500"/>
            <a:ext cx="1355725" cy="242888"/>
          </a:xfrm>
          <a:prstGeom prst="rect">
            <a:avLst/>
          </a:prstGeom>
          <a:noFill/>
        </p:spPr>
        <p:txBody>
          <a:bodyPr lIns="27935" tIns="13967" rIns="27935" bIns="13967">
            <a:spAutoFit/>
          </a:bodyPr>
          <a:lstStyle/>
          <a:p>
            <a:pPr algn="ctr" defTabSz="957749" fontAlgn="auto">
              <a:spcBef>
                <a:spcPts val="0"/>
              </a:spcBef>
              <a:spcAft>
                <a:spcPts val="0"/>
              </a:spcAft>
              <a:defRPr/>
            </a:pPr>
            <a:r>
              <a:rPr lang="en-US" sz="700" b="1" dirty="0">
                <a:solidFill>
                  <a:srgbClr val="0000FF"/>
                </a:solidFill>
                <a:effectLst>
                  <a:outerShdw blurRad="38100" dist="38100" dir="2700000" algn="tl">
                    <a:srgbClr val="000000">
                      <a:alpha val="43137"/>
                    </a:srgbClr>
                  </a:outerShdw>
                </a:effectLst>
                <a:latin typeface="+mn-lt"/>
                <a:cs typeface="Arial" charset="0"/>
              </a:rPr>
              <a:t>Vibro Thermal Disinfestor (VTD)</a:t>
            </a:r>
          </a:p>
        </p:txBody>
      </p:sp>
      <p:pic>
        <p:nvPicPr>
          <p:cNvPr id="59418" name="Picture 3" descr="D:\c backup\Desktop\Picture1.jpg"/>
          <p:cNvPicPr>
            <a:picLocks noChangeAspect="1" noChangeArrowheads="1"/>
          </p:cNvPicPr>
          <p:nvPr/>
        </p:nvPicPr>
        <p:blipFill>
          <a:blip r:embed="rId11"/>
          <a:srcRect l="36903" t="68538" r="43919" b="9773"/>
          <a:stretch>
            <a:fillRect/>
          </a:stretch>
        </p:blipFill>
        <p:spPr bwMode="auto">
          <a:xfrm>
            <a:off x="2016125" y="3214688"/>
            <a:ext cx="1336675" cy="1143000"/>
          </a:xfrm>
          <a:prstGeom prst="rect">
            <a:avLst/>
          </a:prstGeom>
          <a:noFill/>
          <a:ln w="9525">
            <a:noFill/>
            <a:miter lim="800000"/>
            <a:headEnd/>
            <a:tailEnd/>
          </a:ln>
        </p:spPr>
      </p:pic>
      <p:pic>
        <p:nvPicPr>
          <p:cNvPr id="59419" name="Picture 2"/>
          <p:cNvPicPr>
            <a:picLocks noChangeArrowheads="1"/>
          </p:cNvPicPr>
          <p:nvPr/>
        </p:nvPicPr>
        <p:blipFill>
          <a:blip r:embed="rId12"/>
          <a:srcRect b="-96"/>
          <a:stretch>
            <a:fillRect/>
          </a:stretch>
        </p:blipFill>
        <p:spPr bwMode="auto">
          <a:xfrm>
            <a:off x="3370262" y="3214688"/>
            <a:ext cx="1125538" cy="1058862"/>
          </a:xfrm>
          <a:prstGeom prst="rect">
            <a:avLst/>
          </a:prstGeom>
          <a:noFill/>
          <a:ln w="9525">
            <a:noFill/>
            <a:miter lim="800000"/>
            <a:headEnd/>
            <a:tailEnd/>
          </a:ln>
        </p:spPr>
      </p:pic>
      <p:pic>
        <p:nvPicPr>
          <p:cNvPr id="59420" name="Picture 27"/>
          <p:cNvPicPr>
            <a:picLocks noChangeAspect="1" noChangeArrowheads="1"/>
          </p:cNvPicPr>
          <p:nvPr/>
        </p:nvPicPr>
        <p:blipFill>
          <a:blip r:embed="rId13"/>
          <a:srcRect l="1704"/>
          <a:stretch>
            <a:fillRect/>
          </a:stretch>
        </p:blipFill>
        <p:spPr bwMode="auto">
          <a:xfrm>
            <a:off x="7943850" y="1785938"/>
            <a:ext cx="1047750" cy="1314450"/>
          </a:xfrm>
          <a:prstGeom prst="rect">
            <a:avLst/>
          </a:prstGeom>
          <a:noFill/>
          <a:ln w="9525">
            <a:noFill/>
            <a:miter lim="800000"/>
            <a:headEnd/>
            <a:tailEnd/>
          </a:ln>
        </p:spPr>
      </p:pic>
      <p:pic>
        <p:nvPicPr>
          <p:cNvPr id="59421" name="Picture 6"/>
          <p:cNvPicPr>
            <a:picLocks noChangeAspect="1" noChangeArrowheads="1"/>
          </p:cNvPicPr>
          <p:nvPr/>
        </p:nvPicPr>
        <p:blipFill>
          <a:blip r:embed="rId14"/>
          <a:srcRect l="10194" r="32742" b="7658"/>
          <a:stretch>
            <a:fillRect/>
          </a:stretch>
        </p:blipFill>
        <p:spPr bwMode="auto">
          <a:xfrm>
            <a:off x="6899275" y="1784350"/>
            <a:ext cx="1025525" cy="1304925"/>
          </a:xfrm>
          <a:prstGeom prst="rect">
            <a:avLst/>
          </a:prstGeom>
          <a:noFill/>
          <a:ln w="9525">
            <a:noFill/>
            <a:miter lim="800000"/>
            <a:headEnd/>
            <a:tailEnd/>
          </a:ln>
        </p:spPr>
      </p:pic>
      <p:sp>
        <p:nvSpPr>
          <p:cNvPr id="21" name="Rectangle 20"/>
          <p:cNvSpPr/>
          <p:nvPr/>
        </p:nvSpPr>
        <p:spPr>
          <a:xfrm>
            <a:off x="6837363" y="3121025"/>
            <a:ext cx="2139950" cy="242888"/>
          </a:xfrm>
          <a:prstGeom prst="rect">
            <a:avLst/>
          </a:prstGeom>
        </p:spPr>
        <p:txBody>
          <a:bodyPr wrap="none" lIns="27935" tIns="13967" rIns="27935" bIns="13967">
            <a:spAutoFit/>
          </a:bodyPr>
          <a:lstStyle/>
          <a:p>
            <a:pPr algn="ctr" defTabSz="957749" fontAlgn="auto">
              <a:spcBef>
                <a:spcPts val="0"/>
              </a:spcBef>
              <a:spcAft>
                <a:spcPts val="0"/>
              </a:spcAft>
              <a:defRPr/>
            </a:pPr>
            <a:r>
              <a:rPr lang="en-US" sz="700" b="1" dirty="0">
                <a:solidFill>
                  <a:srgbClr val="0000FF"/>
                </a:solidFill>
                <a:effectLst>
                  <a:outerShdw blurRad="38100" dist="38100" dir="2700000" algn="tl">
                    <a:srgbClr val="000000">
                      <a:alpha val="43137"/>
                    </a:srgbClr>
                  </a:outerShdw>
                </a:effectLst>
                <a:latin typeface="+mn-lt"/>
                <a:cs typeface="Times New Roman" pitchFamily="18" charset="0"/>
              </a:rPr>
              <a:t>Solar Energy Driven Portable Domestic Brackish </a:t>
            </a:r>
            <a:br>
              <a:rPr lang="en-US" sz="700" b="1" dirty="0">
                <a:solidFill>
                  <a:srgbClr val="0000FF"/>
                </a:solidFill>
                <a:effectLst>
                  <a:outerShdw blurRad="38100" dist="38100" dir="2700000" algn="tl">
                    <a:srgbClr val="000000">
                      <a:alpha val="43137"/>
                    </a:srgbClr>
                  </a:outerShdw>
                </a:effectLst>
                <a:latin typeface="+mn-lt"/>
                <a:cs typeface="Times New Roman" pitchFamily="18" charset="0"/>
              </a:rPr>
            </a:br>
            <a:r>
              <a:rPr lang="en-US" sz="700" b="1" dirty="0">
                <a:solidFill>
                  <a:srgbClr val="0000FF"/>
                </a:solidFill>
                <a:effectLst>
                  <a:outerShdw blurRad="38100" dist="38100" dir="2700000" algn="tl">
                    <a:srgbClr val="000000">
                      <a:alpha val="43137"/>
                    </a:srgbClr>
                  </a:outerShdw>
                </a:effectLst>
                <a:latin typeface="+mn-lt"/>
                <a:cs typeface="Times New Roman" pitchFamily="18" charset="0"/>
              </a:rPr>
              <a:t>Water Reverse Osmosis (</a:t>
            </a:r>
            <a:r>
              <a:rPr lang="en-US" sz="700" b="1" dirty="0" err="1">
                <a:solidFill>
                  <a:srgbClr val="0000FF"/>
                </a:solidFill>
                <a:effectLst>
                  <a:outerShdw blurRad="38100" dist="38100" dir="2700000" algn="tl">
                    <a:srgbClr val="000000">
                      <a:alpha val="43137"/>
                    </a:srgbClr>
                  </a:outerShdw>
                </a:effectLst>
                <a:latin typeface="+mn-lt"/>
                <a:cs typeface="Times New Roman" pitchFamily="18" charset="0"/>
              </a:rPr>
              <a:t>Bwro</a:t>
            </a:r>
            <a:r>
              <a:rPr lang="en-US" sz="700" b="1" dirty="0">
                <a:solidFill>
                  <a:srgbClr val="0000FF"/>
                </a:solidFill>
                <a:effectLst>
                  <a:outerShdw blurRad="38100" dist="38100" dir="2700000" algn="tl">
                    <a:srgbClr val="000000">
                      <a:alpha val="43137"/>
                    </a:srgbClr>
                  </a:outerShdw>
                </a:effectLst>
                <a:latin typeface="+mn-lt"/>
                <a:cs typeface="Times New Roman" pitchFamily="18" charset="0"/>
              </a:rPr>
              <a:t>) Technology</a:t>
            </a:r>
            <a:endParaRPr lang="en-US" sz="700" dirty="0">
              <a:solidFill>
                <a:srgbClr val="0000FF"/>
              </a:solidFill>
              <a:effectLst>
                <a:outerShdw blurRad="38100" dist="38100" dir="2700000" algn="tl">
                  <a:srgbClr val="000000">
                    <a:alpha val="43137"/>
                  </a:srgbClr>
                </a:outerShdw>
              </a:effectLst>
              <a:latin typeface="+mn-lt"/>
              <a:cs typeface="Arial" charset="0"/>
            </a:endParaRPr>
          </a:p>
        </p:txBody>
      </p:sp>
      <p:sp>
        <p:nvSpPr>
          <p:cNvPr id="22" name="Rectangle 21"/>
          <p:cNvSpPr/>
          <p:nvPr/>
        </p:nvSpPr>
        <p:spPr>
          <a:xfrm>
            <a:off x="4614863" y="3141663"/>
            <a:ext cx="2052637" cy="242887"/>
          </a:xfrm>
          <a:prstGeom prst="rect">
            <a:avLst/>
          </a:prstGeom>
        </p:spPr>
        <p:txBody>
          <a:bodyPr lIns="27935" tIns="13967" rIns="27935" bIns="13967">
            <a:spAutoFit/>
          </a:bodyPr>
          <a:lstStyle/>
          <a:p>
            <a:pPr algn="ctr" defTabSz="957749" fontAlgn="auto">
              <a:spcBef>
                <a:spcPts val="0"/>
              </a:spcBef>
              <a:spcAft>
                <a:spcPts val="0"/>
              </a:spcAft>
              <a:defRPr/>
            </a:pPr>
            <a:r>
              <a:rPr lang="en-US" sz="700" b="1" dirty="0">
                <a:solidFill>
                  <a:srgbClr val="0000FF"/>
                </a:solidFill>
                <a:effectLst>
                  <a:outerShdw blurRad="38100" dist="38100" dir="2700000" algn="tl">
                    <a:srgbClr val="000000">
                      <a:alpha val="43137"/>
                    </a:srgbClr>
                  </a:outerShdw>
                </a:effectLst>
                <a:latin typeface="+mn-lt"/>
                <a:cs typeface="Times New Roman" pitchFamily="18" charset="0"/>
              </a:rPr>
              <a:t>Kitchen Waste (Biodegradable) Based Bio-gas Plant</a:t>
            </a:r>
            <a:endParaRPr lang="en-US" sz="700" dirty="0">
              <a:solidFill>
                <a:srgbClr val="0000FF"/>
              </a:solidFill>
              <a:effectLst>
                <a:outerShdw blurRad="38100" dist="38100" dir="2700000" algn="tl">
                  <a:srgbClr val="000000">
                    <a:alpha val="43137"/>
                  </a:srgbClr>
                </a:outerShdw>
              </a:effectLst>
              <a:latin typeface="+mn-lt"/>
              <a:cs typeface="Arial" charset="0"/>
            </a:endParaRPr>
          </a:p>
        </p:txBody>
      </p:sp>
      <p:sp>
        <p:nvSpPr>
          <p:cNvPr id="23" name="Rectangle 22"/>
          <p:cNvSpPr/>
          <p:nvPr/>
        </p:nvSpPr>
        <p:spPr>
          <a:xfrm>
            <a:off x="3144837" y="4346575"/>
            <a:ext cx="1503363" cy="350838"/>
          </a:xfrm>
          <a:prstGeom prst="rect">
            <a:avLst/>
          </a:prstGeom>
        </p:spPr>
        <p:txBody>
          <a:bodyPr lIns="27935" tIns="13967" rIns="27935" bIns="13967">
            <a:spAutoFit/>
          </a:bodyPr>
          <a:lstStyle/>
          <a:p>
            <a:pPr algn="ctr" defTabSz="957749" fontAlgn="auto">
              <a:spcBef>
                <a:spcPts val="0"/>
              </a:spcBef>
              <a:spcAft>
                <a:spcPts val="0"/>
              </a:spcAft>
              <a:defRPr/>
            </a:pPr>
            <a:r>
              <a:rPr lang="en-US" sz="700" b="1" dirty="0">
                <a:solidFill>
                  <a:srgbClr val="0000FF"/>
                </a:solidFill>
                <a:effectLst>
                  <a:outerShdw blurRad="38100" dist="38100" dir="2700000" algn="tl">
                    <a:srgbClr val="000000">
                      <a:alpha val="43137"/>
                    </a:srgbClr>
                  </a:outerShdw>
                </a:effectLst>
                <a:latin typeface="+mn-lt"/>
                <a:cs typeface="Times New Roman" pitchFamily="18" charset="0"/>
              </a:rPr>
              <a:t>For Retaining </a:t>
            </a:r>
            <a:r>
              <a:rPr lang="en-US" sz="700" b="1" dirty="0" err="1">
                <a:solidFill>
                  <a:srgbClr val="0000FF"/>
                </a:solidFill>
                <a:effectLst>
                  <a:outerShdw blurRad="38100" dist="38100" dir="2700000" algn="tl">
                    <a:srgbClr val="000000">
                      <a:alpha val="43137"/>
                    </a:srgbClr>
                  </a:outerShdw>
                </a:effectLst>
                <a:latin typeface="+mn-lt"/>
                <a:cs typeface="Times New Roman" pitchFamily="18" charset="0"/>
              </a:rPr>
              <a:t>Pericarp</a:t>
            </a:r>
            <a:r>
              <a:rPr lang="en-US" sz="700" b="1" dirty="0">
                <a:solidFill>
                  <a:srgbClr val="0000FF"/>
                </a:solidFill>
                <a:effectLst>
                  <a:outerShdw blurRad="38100" dist="38100" dir="2700000" algn="tl">
                    <a:srgbClr val="000000">
                      <a:alpha val="43137"/>
                    </a:srgbClr>
                  </a:outerShdw>
                </a:effectLst>
                <a:latin typeface="+mn-lt"/>
                <a:cs typeface="Times New Roman" pitchFamily="18" charset="0"/>
              </a:rPr>
              <a:t> Colour And  Extending Shelf Life Of Litchi</a:t>
            </a:r>
            <a:endParaRPr lang="en-US" sz="700" b="1" dirty="0">
              <a:solidFill>
                <a:srgbClr val="0000FF"/>
              </a:solidFill>
              <a:effectLst>
                <a:outerShdw blurRad="38100" dist="38100" dir="2700000" algn="tl">
                  <a:srgbClr val="000000">
                    <a:alpha val="43137"/>
                  </a:srgbClr>
                </a:outerShdw>
              </a:effectLst>
              <a:latin typeface="+mn-lt"/>
              <a:cs typeface="Arial" charset="0"/>
            </a:endParaRPr>
          </a:p>
        </p:txBody>
      </p:sp>
      <p:sp>
        <p:nvSpPr>
          <p:cNvPr id="24" name="TextBox 23"/>
          <p:cNvSpPr txBox="1"/>
          <p:nvPr/>
        </p:nvSpPr>
        <p:spPr>
          <a:xfrm>
            <a:off x="2090738" y="4379913"/>
            <a:ext cx="1185862" cy="242887"/>
          </a:xfrm>
          <a:prstGeom prst="rect">
            <a:avLst/>
          </a:prstGeom>
          <a:noFill/>
        </p:spPr>
        <p:txBody>
          <a:bodyPr lIns="27935" tIns="13967" rIns="27935" bIns="13967">
            <a:spAutoFit/>
          </a:bodyPr>
          <a:lstStyle/>
          <a:p>
            <a:pPr algn="ctr" defTabSz="957749" fontAlgn="auto">
              <a:spcBef>
                <a:spcPts val="0"/>
              </a:spcBef>
              <a:spcAft>
                <a:spcPts val="0"/>
              </a:spcAft>
              <a:defRPr/>
            </a:pPr>
            <a:r>
              <a:rPr lang="en-US" sz="700" b="1" dirty="0">
                <a:solidFill>
                  <a:srgbClr val="0000FF"/>
                </a:solidFill>
                <a:effectLst>
                  <a:outerShdw blurRad="38100" dist="38100" dir="2700000" algn="tl">
                    <a:srgbClr val="000000">
                      <a:alpha val="43137"/>
                    </a:srgbClr>
                  </a:outerShdw>
                </a:effectLst>
                <a:latin typeface="+mn-lt"/>
                <a:cs typeface="Arial" charset="0"/>
              </a:rPr>
              <a:t>Dip N Drink Membrane Pouch</a:t>
            </a:r>
          </a:p>
        </p:txBody>
      </p:sp>
      <p:sp>
        <p:nvSpPr>
          <p:cNvPr id="25" name="TextBox 24"/>
          <p:cNvSpPr txBox="1"/>
          <p:nvPr/>
        </p:nvSpPr>
        <p:spPr>
          <a:xfrm>
            <a:off x="3402013" y="2881313"/>
            <a:ext cx="1398587" cy="136525"/>
          </a:xfrm>
          <a:prstGeom prst="rect">
            <a:avLst/>
          </a:prstGeom>
          <a:noFill/>
        </p:spPr>
        <p:txBody>
          <a:bodyPr lIns="27935" tIns="13967" rIns="27935" bIns="13967">
            <a:spAutoFit/>
          </a:bodyPr>
          <a:lstStyle/>
          <a:p>
            <a:pPr algn="ctr" defTabSz="957749" fontAlgn="auto">
              <a:spcBef>
                <a:spcPts val="0"/>
              </a:spcBef>
              <a:spcAft>
                <a:spcPts val="0"/>
              </a:spcAft>
              <a:defRPr/>
            </a:pPr>
            <a:r>
              <a:rPr lang="en-US" sz="700" b="1" dirty="0">
                <a:solidFill>
                  <a:srgbClr val="0000FF"/>
                </a:solidFill>
                <a:effectLst>
                  <a:outerShdw blurRad="38100" dist="38100" dir="2700000" algn="tl">
                    <a:srgbClr val="000000">
                      <a:alpha val="43137"/>
                    </a:srgbClr>
                  </a:outerShdw>
                </a:effectLst>
                <a:latin typeface="+mn-lt"/>
                <a:cs typeface="Arial" charset="0"/>
              </a:rPr>
              <a:t>Domestic Water Purifier</a:t>
            </a:r>
          </a:p>
        </p:txBody>
      </p:sp>
      <p:sp>
        <p:nvSpPr>
          <p:cNvPr id="26" name="TextBox 25"/>
          <p:cNvSpPr txBox="1"/>
          <p:nvPr/>
        </p:nvSpPr>
        <p:spPr>
          <a:xfrm>
            <a:off x="1892300" y="2884488"/>
            <a:ext cx="1460500" cy="242887"/>
          </a:xfrm>
          <a:prstGeom prst="rect">
            <a:avLst/>
          </a:prstGeom>
          <a:noFill/>
        </p:spPr>
        <p:txBody>
          <a:bodyPr lIns="27935" tIns="13967" rIns="27935" bIns="13967">
            <a:spAutoFit/>
          </a:bodyPr>
          <a:lstStyle/>
          <a:p>
            <a:pPr algn="ctr" defTabSz="957749" fontAlgn="auto">
              <a:spcBef>
                <a:spcPts val="0"/>
              </a:spcBef>
              <a:spcAft>
                <a:spcPts val="0"/>
              </a:spcAft>
              <a:defRPr/>
            </a:pPr>
            <a:r>
              <a:rPr lang="en-US" sz="700" b="1" dirty="0">
                <a:solidFill>
                  <a:srgbClr val="0000FF"/>
                </a:solidFill>
                <a:effectLst>
                  <a:outerShdw blurRad="38100" dist="38100" dir="2700000" algn="tl">
                    <a:srgbClr val="000000">
                      <a:alpha val="43137"/>
                    </a:srgbClr>
                  </a:outerShdw>
                </a:effectLst>
                <a:latin typeface="+mn-lt"/>
                <a:cs typeface="Arial" charset="0"/>
              </a:rPr>
              <a:t>Soil Organic Carbon Detection Testing </a:t>
            </a:r>
          </a:p>
        </p:txBody>
      </p:sp>
      <p:sp>
        <p:nvSpPr>
          <p:cNvPr id="30" name="TextBox 29"/>
          <p:cNvSpPr txBox="1"/>
          <p:nvPr/>
        </p:nvSpPr>
        <p:spPr>
          <a:xfrm>
            <a:off x="5638800" y="4419600"/>
            <a:ext cx="1447800" cy="242888"/>
          </a:xfrm>
          <a:prstGeom prst="rect">
            <a:avLst/>
          </a:prstGeom>
          <a:noFill/>
        </p:spPr>
        <p:txBody>
          <a:bodyPr lIns="27935" tIns="13967" rIns="27935" bIns="13967">
            <a:spAutoFit/>
          </a:bodyPr>
          <a:lstStyle/>
          <a:p>
            <a:pPr defTabSz="957749" fontAlgn="auto">
              <a:spcBef>
                <a:spcPts val="0"/>
              </a:spcBef>
              <a:spcAft>
                <a:spcPts val="0"/>
              </a:spcAft>
              <a:defRPr/>
            </a:pPr>
            <a:r>
              <a:rPr lang="en-IN" sz="700" b="1" dirty="0">
                <a:solidFill>
                  <a:srgbClr val="0000FF"/>
                </a:solidFill>
                <a:effectLst>
                  <a:outerShdw blurRad="38100" dist="38100" dir="2700000" algn="tl">
                    <a:srgbClr val="000000">
                      <a:alpha val="43137"/>
                    </a:srgbClr>
                  </a:outerShdw>
                </a:effectLst>
                <a:latin typeface="+mn-lt"/>
                <a:cs typeface="Arial" charset="0"/>
              </a:rPr>
              <a:t>Radiation Processing of </a:t>
            </a:r>
            <a:r>
              <a:rPr lang="en-IN" sz="700" b="1" dirty="0" err="1">
                <a:solidFill>
                  <a:srgbClr val="0000FF"/>
                </a:solidFill>
                <a:effectLst>
                  <a:outerShdw blurRad="38100" dist="38100" dir="2700000" algn="tl">
                    <a:srgbClr val="000000">
                      <a:alpha val="43137"/>
                    </a:srgbClr>
                  </a:outerShdw>
                </a:effectLst>
                <a:latin typeface="+mn-lt"/>
                <a:cs typeface="Arial" charset="0"/>
              </a:rPr>
              <a:t>Agri</a:t>
            </a:r>
            <a:r>
              <a:rPr lang="en-IN" sz="700" b="1" dirty="0">
                <a:solidFill>
                  <a:srgbClr val="0000FF"/>
                </a:solidFill>
                <a:effectLst>
                  <a:outerShdw blurRad="38100" dist="38100" dir="2700000" algn="tl">
                    <a:srgbClr val="000000">
                      <a:alpha val="43137"/>
                    </a:srgbClr>
                  </a:outerShdw>
                </a:effectLst>
                <a:latin typeface="+mn-lt"/>
                <a:cs typeface="Arial" charset="0"/>
              </a:rPr>
              <a:t> Produce</a:t>
            </a:r>
            <a:endParaRPr lang="en-US" sz="700" b="1" dirty="0">
              <a:solidFill>
                <a:srgbClr val="0000FF"/>
              </a:solidFill>
              <a:effectLst>
                <a:outerShdw blurRad="38100" dist="38100" dir="2700000" algn="tl">
                  <a:srgbClr val="000000">
                    <a:alpha val="43137"/>
                  </a:srgbClr>
                </a:outerShdw>
              </a:effectLst>
              <a:latin typeface="+mn-lt"/>
              <a:cs typeface="Arial" charset="0"/>
            </a:endParaRPr>
          </a:p>
        </p:txBody>
      </p:sp>
      <p:sp>
        <p:nvSpPr>
          <p:cNvPr id="31" name="TextBox 30"/>
          <p:cNvSpPr txBox="1"/>
          <p:nvPr/>
        </p:nvSpPr>
        <p:spPr>
          <a:xfrm>
            <a:off x="7250113" y="4429125"/>
            <a:ext cx="1163637" cy="136525"/>
          </a:xfrm>
          <a:prstGeom prst="rect">
            <a:avLst/>
          </a:prstGeom>
          <a:noFill/>
        </p:spPr>
        <p:txBody>
          <a:bodyPr lIns="27935" tIns="13967" rIns="27935" bIns="13967">
            <a:spAutoFit/>
          </a:bodyPr>
          <a:lstStyle/>
          <a:p>
            <a:pPr algn="ctr" defTabSz="957749" fontAlgn="auto">
              <a:spcBef>
                <a:spcPts val="0"/>
              </a:spcBef>
              <a:spcAft>
                <a:spcPts val="0"/>
              </a:spcAft>
              <a:defRPr/>
            </a:pPr>
            <a:r>
              <a:rPr lang="en-US" sz="700" b="1" dirty="0">
                <a:solidFill>
                  <a:srgbClr val="0000FF"/>
                </a:solidFill>
                <a:effectLst>
                  <a:outerShdw blurRad="38100" dist="38100" dir="2700000" algn="tl">
                    <a:srgbClr val="000000">
                      <a:alpha val="43137"/>
                    </a:srgbClr>
                  </a:outerShdw>
                </a:effectLst>
                <a:latin typeface="+mn-lt"/>
                <a:cs typeface="Arial" charset="0"/>
              </a:rPr>
              <a:t>BARC New Seed Varieties </a:t>
            </a:r>
          </a:p>
        </p:txBody>
      </p:sp>
      <p:pic>
        <p:nvPicPr>
          <p:cNvPr id="59431" name="Picture 29" descr="1"/>
          <p:cNvPicPr>
            <a:picLocks noChangeAspect="1" noChangeArrowheads="1"/>
          </p:cNvPicPr>
          <p:nvPr/>
        </p:nvPicPr>
        <p:blipFill>
          <a:blip r:embed="rId15"/>
          <a:srcRect/>
          <a:stretch>
            <a:fillRect/>
          </a:stretch>
        </p:blipFill>
        <p:spPr bwMode="auto">
          <a:xfrm>
            <a:off x="7239000" y="3595688"/>
            <a:ext cx="600075" cy="428625"/>
          </a:xfrm>
          <a:prstGeom prst="rect">
            <a:avLst/>
          </a:prstGeom>
          <a:noFill/>
          <a:ln w="9525">
            <a:noFill/>
            <a:miter lim="800000"/>
            <a:headEnd/>
            <a:tailEnd/>
          </a:ln>
        </p:spPr>
      </p:pic>
      <p:pic>
        <p:nvPicPr>
          <p:cNvPr id="59432" name="Picture 35" descr="3"/>
          <p:cNvPicPr>
            <a:picLocks noChangeAspect="1" noChangeArrowheads="1"/>
          </p:cNvPicPr>
          <p:nvPr/>
        </p:nvPicPr>
        <p:blipFill>
          <a:blip r:embed="rId16"/>
          <a:srcRect/>
          <a:stretch>
            <a:fillRect/>
          </a:stretch>
        </p:blipFill>
        <p:spPr bwMode="auto">
          <a:xfrm>
            <a:off x="7259638" y="4024313"/>
            <a:ext cx="584200" cy="404812"/>
          </a:xfrm>
          <a:prstGeom prst="rect">
            <a:avLst/>
          </a:prstGeom>
          <a:noFill/>
          <a:ln w="9525">
            <a:noFill/>
            <a:miter lim="800000"/>
            <a:headEnd/>
            <a:tailEnd/>
          </a:ln>
        </p:spPr>
      </p:pic>
      <p:pic>
        <p:nvPicPr>
          <p:cNvPr id="59433" name="Picture 41" descr="5"/>
          <p:cNvPicPr>
            <a:picLocks noChangeAspect="1" noChangeArrowheads="1"/>
          </p:cNvPicPr>
          <p:nvPr/>
        </p:nvPicPr>
        <p:blipFill>
          <a:blip r:embed="rId17"/>
          <a:srcRect/>
          <a:stretch>
            <a:fillRect/>
          </a:stretch>
        </p:blipFill>
        <p:spPr bwMode="auto">
          <a:xfrm>
            <a:off x="7853363" y="3595688"/>
            <a:ext cx="588962" cy="434975"/>
          </a:xfrm>
          <a:prstGeom prst="rect">
            <a:avLst/>
          </a:prstGeom>
          <a:noFill/>
          <a:ln w="9525">
            <a:noFill/>
            <a:miter lim="800000"/>
            <a:headEnd/>
            <a:tailEnd/>
          </a:ln>
        </p:spPr>
      </p:pic>
      <p:pic>
        <p:nvPicPr>
          <p:cNvPr id="59434" name="Picture 32" descr="2"/>
          <p:cNvPicPr>
            <a:picLocks noChangeAspect="1" noChangeArrowheads="1"/>
          </p:cNvPicPr>
          <p:nvPr/>
        </p:nvPicPr>
        <p:blipFill>
          <a:blip r:embed="rId18"/>
          <a:srcRect/>
          <a:stretch>
            <a:fillRect/>
          </a:stretch>
        </p:blipFill>
        <p:spPr bwMode="auto">
          <a:xfrm>
            <a:off x="7831138" y="4000500"/>
            <a:ext cx="609600" cy="428625"/>
          </a:xfrm>
          <a:prstGeom prst="rect">
            <a:avLst/>
          </a:prstGeom>
          <a:noFill/>
          <a:ln w="9525">
            <a:noFill/>
            <a:miter lim="800000"/>
            <a:headEnd/>
            <a:tailEnd/>
          </a:ln>
        </p:spPr>
      </p:pic>
      <p:pic>
        <p:nvPicPr>
          <p:cNvPr id="59435" name="Picture 14" descr="28804o"/>
          <p:cNvPicPr>
            <a:picLocks noChangeAspect="1" noChangeArrowheads="1"/>
          </p:cNvPicPr>
          <p:nvPr/>
        </p:nvPicPr>
        <p:blipFill>
          <a:blip r:embed="rId19"/>
          <a:srcRect/>
          <a:stretch>
            <a:fillRect/>
          </a:stretch>
        </p:blipFill>
        <p:spPr bwMode="auto">
          <a:xfrm>
            <a:off x="5867400" y="3810000"/>
            <a:ext cx="585788" cy="615950"/>
          </a:xfrm>
          <a:prstGeom prst="rect">
            <a:avLst/>
          </a:prstGeom>
          <a:noFill/>
          <a:ln w="9525">
            <a:noFill/>
            <a:miter lim="800000"/>
            <a:headEnd/>
            <a:tailEnd/>
          </a:ln>
        </p:spPr>
      </p:pic>
      <p:pic>
        <p:nvPicPr>
          <p:cNvPr id="59436" name="Picture 15" descr="28804n"/>
          <p:cNvPicPr>
            <a:picLocks noChangeAspect="1" noChangeArrowheads="1"/>
          </p:cNvPicPr>
          <p:nvPr/>
        </p:nvPicPr>
        <p:blipFill>
          <a:blip r:embed="rId20"/>
          <a:srcRect l="4898" t="4372"/>
          <a:stretch>
            <a:fillRect/>
          </a:stretch>
        </p:blipFill>
        <p:spPr bwMode="auto">
          <a:xfrm>
            <a:off x="6477000" y="3810000"/>
            <a:ext cx="588963" cy="628650"/>
          </a:xfrm>
          <a:prstGeom prst="rect">
            <a:avLst/>
          </a:prstGeom>
          <a:noFill/>
          <a:ln w="9525">
            <a:noFill/>
            <a:miter lim="800000"/>
            <a:headEnd/>
            <a:tailEnd/>
          </a:ln>
        </p:spPr>
      </p:pic>
      <p:pic>
        <p:nvPicPr>
          <p:cNvPr id="59437" name="Picture 33" descr="Rajeli test tube plants"/>
          <p:cNvPicPr>
            <a:picLocks noChangeAspect="1" noChangeArrowheads="1"/>
          </p:cNvPicPr>
          <p:nvPr/>
        </p:nvPicPr>
        <p:blipFill>
          <a:blip r:embed="rId21">
            <a:lum bright="12000" contrast="-6000"/>
          </a:blip>
          <a:srcRect l="3999" r="34035"/>
          <a:stretch>
            <a:fillRect/>
          </a:stretch>
        </p:blipFill>
        <p:spPr bwMode="auto">
          <a:xfrm>
            <a:off x="4648200" y="3581400"/>
            <a:ext cx="381000" cy="685800"/>
          </a:xfrm>
          <a:prstGeom prst="rect">
            <a:avLst/>
          </a:prstGeom>
          <a:noFill/>
          <a:ln w="9525">
            <a:noFill/>
            <a:miter lim="800000"/>
            <a:headEnd/>
            <a:tailEnd/>
          </a:ln>
        </p:spPr>
      </p:pic>
      <p:sp>
        <p:nvSpPr>
          <p:cNvPr id="35" name="TextBox 34"/>
          <p:cNvSpPr txBox="1"/>
          <p:nvPr/>
        </p:nvSpPr>
        <p:spPr>
          <a:xfrm>
            <a:off x="4572000" y="4267200"/>
            <a:ext cx="838200" cy="369888"/>
          </a:xfrm>
          <a:prstGeom prst="rect">
            <a:avLst/>
          </a:prstGeom>
          <a:noFill/>
        </p:spPr>
        <p:txBody>
          <a:bodyPr>
            <a:spAutoFit/>
          </a:bodyPr>
          <a:lstStyle/>
          <a:p>
            <a:pPr fontAlgn="auto">
              <a:spcBef>
                <a:spcPts val="0"/>
              </a:spcBef>
              <a:spcAft>
                <a:spcPts val="0"/>
              </a:spcAft>
              <a:tabLst>
                <a:tab pos="57150" algn="l"/>
              </a:tabLst>
              <a:defRPr/>
            </a:pPr>
            <a:r>
              <a:rPr lang="en-IN" sz="900" dirty="0">
                <a:solidFill>
                  <a:srgbClr val="002060"/>
                </a:solidFill>
                <a:effectLst>
                  <a:outerShdw blurRad="38100" dist="38100" dir="2700000" algn="tl">
                    <a:srgbClr val="000000">
                      <a:alpha val="43137"/>
                    </a:srgbClr>
                  </a:outerShdw>
                </a:effectLst>
                <a:latin typeface="+mn-lt"/>
                <a:cs typeface="+mn-cs"/>
              </a:rPr>
              <a:t>Banana tissue Culture</a:t>
            </a:r>
            <a:endParaRPr lang="en-US" sz="900" dirty="0">
              <a:solidFill>
                <a:srgbClr val="002060"/>
              </a:solidFill>
              <a:effectLst>
                <a:outerShdw blurRad="38100" dist="38100" dir="2700000" algn="tl">
                  <a:srgbClr val="000000">
                    <a:alpha val="43137"/>
                  </a:srgbClr>
                </a:outerShdw>
              </a:effectLst>
              <a:latin typeface="+mn-lt"/>
              <a:cs typeface="+mn-cs"/>
            </a:endParaRPr>
          </a:p>
        </p:txBody>
      </p:sp>
      <p:pic>
        <p:nvPicPr>
          <p:cNvPr id="59439" name="Picture 36" descr="AKRUTI.jpg"/>
          <p:cNvPicPr>
            <a:picLocks noChangeAspect="1"/>
          </p:cNvPicPr>
          <p:nvPr/>
        </p:nvPicPr>
        <p:blipFill>
          <a:blip r:embed="rId22"/>
          <a:srcRect/>
          <a:stretch>
            <a:fillRect/>
          </a:stretch>
        </p:blipFill>
        <p:spPr bwMode="auto">
          <a:xfrm>
            <a:off x="8143875" y="5857875"/>
            <a:ext cx="1000125" cy="1000125"/>
          </a:xfrm>
          <a:prstGeom prst="rect">
            <a:avLst/>
          </a:prstGeom>
          <a:noFill/>
          <a:ln w="9525">
            <a:noFill/>
            <a:miter lim="800000"/>
            <a:headEnd/>
            <a:tailEnd/>
          </a:ln>
        </p:spPr>
      </p:pic>
      <p:pic>
        <p:nvPicPr>
          <p:cNvPr id="38" name="Picture 3" descr="daelogo1.jpg"/>
          <p:cNvPicPr>
            <a:picLocks noChangeAspect="1"/>
          </p:cNvPicPr>
          <p:nvPr/>
        </p:nvPicPr>
        <p:blipFill>
          <a:blip r:embed="rId23"/>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L-Shape 15"/>
          <p:cNvSpPr/>
          <p:nvPr/>
        </p:nvSpPr>
        <p:spPr>
          <a:xfrm>
            <a:off x="4967288" y="428625"/>
            <a:ext cx="1450975" cy="2286000"/>
          </a:xfrm>
          <a:prstGeom prst="corner">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IN"/>
          </a:p>
        </p:txBody>
      </p:sp>
      <p:grpSp>
        <p:nvGrpSpPr>
          <p:cNvPr id="60419" name="Group 20"/>
          <p:cNvGrpSpPr>
            <a:grpSpLocks/>
          </p:cNvGrpSpPr>
          <p:nvPr/>
        </p:nvGrpSpPr>
        <p:grpSpPr bwMode="auto">
          <a:xfrm>
            <a:off x="1274763" y="381000"/>
            <a:ext cx="6330950" cy="2287588"/>
            <a:chOff x="720" y="1056"/>
            <a:chExt cx="4320" cy="1441"/>
          </a:xfrm>
        </p:grpSpPr>
        <p:sp>
          <p:nvSpPr>
            <p:cNvPr id="113671" name="Text Box 4"/>
            <p:cNvSpPr txBox="1">
              <a:spLocks noChangeArrowheads="1"/>
            </p:cNvSpPr>
            <p:nvPr/>
          </p:nvSpPr>
          <p:spPr bwMode="auto">
            <a:xfrm>
              <a:off x="720" y="1056"/>
              <a:ext cx="4320" cy="1441"/>
            </a:xfrm>
            <a:prstGeom prst="rect">
              <a:avLst/>
            </a:prstGeom>
            <a:noFill/>
            <a:ln w="9525">
              <a:noFill/>
              <a:miter lim="800000"/>
              <a:headEnd/>
              <a:tailEnd/>
            </a:ln>
          </p:spPr>
          <p:txBody>
            <a:bodyPr>
              <a:spAutoFit/>
            </a:bodyPr>
            <a:lstStyle/>
            <a:p>
              <a:pPr fontAlgn="auto">
                <a:lnSpc>
                  <a:spcPct val="120000"/>
                </a:lnSpc>
                <a:spcBef>
                  <a:spcPts val="0"/>
                </a:spcBef>
                <a:spcAft>
                  <a:spcPts val="0"/>
                </a:spcAft>
                <a:defRPr/>
              </a:pPr>
              <a:r>
                <a:rPr lang="en-US" sz="4000" b="1" dirty="0">
                  <a:solidFill>
                    <a:srgbClr val="0000FF"/>
                  </a:solidFill>
                  <a:effectLst>
                    <a:outerShdw blurRad="38100" dist="38100" dir="2700000" algn="tl">
                      <a:srgbClr val="000000"/>
                    </a:outerShdw>
                  </a:effectLst>
                  <a:latin typeface="Calibri" charset="0"/>
                  <a:cs typeface="+mn-cs"/>
                </a:rPr>
                <a:t>          Best of  the    C </a:t>
              </a:r>
              <a:r>
                <a:rPr lang="en-US" sz="4000" b="1" dirty="0" err="1">
                  <a:solidFill>
                    <a:srgbClr val="0000FF"/>
                  </a:solidFill>
                  <a:effectLst>
                    <a:outerShdw blurRad="38100" dist="38100" dir="2700000" algn="tl">
                      <a:srgbClr val="000000"/>
                    </a:outerShdw>
                  </a:effectLst>
                  <a:latin typeface="Calibri" charset="0"/>
                  <a:cs typeface="+mn-cs"/>
                </a:rPr>
                <a:t>i</a:t>
              </a:r>
              <a:r>
                <a:rPr lang="en-US" sz="4000" b="1" dirty="0">
                  <a:solidFill>
                    <a:srgbClr val="0000FF"/>
                  </a:solidFill>
                  <a:effectLst>
                    <a:outerShdw blurRad="38100" dist="38100" dir="2700000" algn="tl">
                      <a:srgbClr val="000000"/>
                    </a:outerShdw>
                  </a:effectLst>
                  <a:latin typeface="Calibri" charset="0"/>
                  <a:cs typeface="+mn-cs"/>
                </a:rPr>
                <a:t>  t y</a:t>
              </a:r>
              <a:r>
                <a:rPr lang="en-US" sz="4000" b="1" dirty="0">
                  <a:effectLst>
                    <a:outerShdw blurRad="38100" dist="38100" dir="2700000" algn="tl">
                      <a:srgbClr val="FFFFFF"/>
                    </a:outerShdw>
                  </a:effectLst>
                  <a:latin typeface="Calibri" charset="0"/>
                  <a:cs typeface="+mn-cs"/>
                </a:rPr>
                <a:t> </a:t>
              </a:r>
            </a:p>
            <a:p>
              <a:pPr algn="ctr" fontAlgn="auto">
                <a:lnSpc>
                  <a:spcPct val="120000"/>
                </a:lnSpc>
                <a:spcBef>
                  <a:spcPts val="0"/>
                </a:spcBef>
                <a:spcAft>
                  <a:spcPts val="0"/>
                </a:spcAft>
                <a:defRPr/>
              </a:pPr>
              <a:endParaRPr lang="en-US" sz="4000" b="1" dirty="0">
                <a:effectLst>
                  <a:outerShdw blurRad="38100" dist="38100" dir="2700000" algn="tl">
                    <a:srgbClr val="FFFFFF"/>
                  </a:outerShdw>
                </a:effectLst>
                <a:latin typeface="Calibri" charset="0"/>
                <a:cs typeface="+mn-cs"/>
              </a:endParaRPr>
            </a:p>
            <a:p>
              <a:pPr fontAlgn="auto">
                <a:lnSpc>
                  <a:spcPct val="120000"/>
                </a:lnSpc>
                <a:spcBef>
                  <a:spcPts val="0"/>
                </a:spcBef>
                <a:spcAft>
                  <a:spcPts val="0"/>
                </a:spcAft>
                <a:defRPr/>
              </a:pPr>
              <a:r>
                <a:rPr lang="en-US" sz="4000" b="1" dirty="0">
                  <a:solidFill>
                    <a:srgbClr val="008000"/>
                  </a:solidFill>
                  <a:effectLst>
                    <a:outerShdw blurRad="38100" dist="38100" dir="2700000" algn="tl">
                      <a:srgbClr val="000000"/>
                    </a:outerShdw>
                  </a:effectLst>
                  <a:latin typeface="Calibri" charset="0"/>
                  <a:cs typeface="+mn-cs"/>
                </a:rPr>
                <a:t>       Best of the </a:t>
              </a:r>
              <a:r>
                <a:rPr lang="en-US" sz="4000" b="1" kern="800" dirty="0">
                  <a:solidFill>
                    <a:srgbClr val="008000"/>
                  </a:solidFill>
                  <a:effectLst>
                    <a:outerShdw blurRad="38100" dist="38100" dir="2700000" algn="tl">
                      <a:srgbClr val="000000"/>
                    </a:outerShdw>
                  </a:effectLst>
                  <a:latin typeface="Calibri" charset="0"/>
                  <a:cs typeface="+mn-cs"/>
                </a:rPr>
                <a:t>V </a:t>
              </a:r>
              <a:r>
                <a:rPr lang="en-US" sz="4000" b="1" kern="800" dirty="0" err="1">
                  <a:solidFill>
                    <a:srgbClr val="008000"/>
                  </a:solidFill>
                  <a:effectLst>
                    <a:outerShdw blurRad="38100" dist="38100" dir="2700000" algn="tl">
                      <a:srgbClr val="000000"/>
                    </a:outerShdw>
                  </a:effectLst>
                  <a:latin typeface="Calibri" charset="0"/>
                  <a:cs typeface="+mn-cs"/>
                </a:rPr>
                <a:t>i</a:t>
              </a:r>
              <a:r>
                <a:rPr lang="en-US" sz="4000" b="1" kern="800" dirty="0">
                  <a:solidFill>
                    <a:srgbClr val="008000"/>
                  </a:solidFill>
                  <a:effectLst>
                    <a:outerShdw blurRad="38100" dist="38100" dir="2700000" algn="tl">
                      <a:srgbClr val="000000"/>
                    </a:outerShdw>
                  </a:effectLst>
                  <a:latin typeface="Calibri" charset="0"/>
                  <a:cs typeface="+mn-cs"/>
                </a:rPr>
                <a:t>  l </a:t>
              </a:r>
              <a:r>
                <a:rPr lang="en-US" sz="4000" b="1" kern="800" dirty="0" err="1">
                  <a:solidFill>
                    <a:srgbClr val="008000"/>
                  </a:solidFill>
                  <a:effectLst>
                    <a:outerShdw blurRad="38100" dist="38100" dir="2700000" algn="tl">
                      <a:srgbClr val="000000"/>
                    </a:outerShdw>
                  </a:effectLst>
                  <a:latin typeface="Calibri" charset="0"/>
                  <a:cs typeface="+mn-cs"/>
                </a:rPr>
                <a:t>l</a:t>
              </a:r>
              <a:r>
                <a:rPr lang="en-US" sz="4000" b="1" kern="800" dirty="0">
                  <a:solidFill>
                    <a:srgbClr val="008000"/>
                  </a:solidFill>
                  <a:effectLst>
                    <a:outerShdw blurRad="38100" dist="38100" dir="2700000" algn="tl">
                      <a:srgbClr val="000000"/>
                    </a:outerShdw>
                  </a:effectLst>
                  <a:latin typeface="Calibri" charset="0"/>
                  <a:cs typeface="+mn-cs"/>
                </a:rPr>
                <a:t> a g e</a:t>
              </a:r>
              <a:r>
                <a:rPr lang="en-US" sz="4000" b="1" kern="800" dirty="0">
                  <a:effectLst>
                    <a:outerShdw blurRad="38100" dist="38100" dir="2700000" algn="tl">
                      <a:srgbClr val="FFFFFF"/>
                    </a:outerShdw>
                  </a:effectLst>
                  <a:latin typeface="Calibri" charset="0"/>
                  <a:cs typeface="+mn-cs"/>
                </a:rPr>
                <a:t> </a:t>
              </a:r>
            </a:p>
          </p:txBody>
        </p:sp>
        <p:sp>
          <p:nvSpPr>
            <p:cNvPr id="60425" name="Text Box 5"/>
            <p:cNvSpPr txBox="1">
              <a:spLocks noChangeArrowheads="1"/>
            </p:cNvSpPr>
            <p:nvPr/>
          </p:nvSpPr>
          <p:spPr bwMode="auto">
            <a:xfrm>
              <a:off x="2949" y="1536"/>
              <a:ext cx="342" cy="480"/>
            </a:xfrm>
            <a:prstGeom prst="rect">
              <a:avLst/>
            </a:prstGeom>
            <a:noFill/>
            <a:ln w="9525">
              <a:noFill/>
              <a:miter lim="800000"/>
              <a:headEnd/>
              <a:tailEnd/>
            </a:ln>
          </p:spPr>
          <p:txBody>
            <a:bodyPr>
              <a:spAutoFit/>
            </a:bodyPr>
            <a:lstStyle/>
            <a:p>
              <a:pPr>
                <a:spcBef>
                  <a:spcPct val="50000"/>
                </a:spcBef>
              </a:pPr>
              <a:r>
                <a:rPr lang="en-US" sz="4400">
                  <a:latin typeface="Calibri" pitchFamily="34" charset="0"/>
                </a:rPr>
                <a:t>+</a:t>
              </a:r>
            </a:p>
          </p:txBody>
        </p:sp>
      </p:grpSp>
      <p:sp>
        <p:nvSpPr>
          <p:cNvPr id="113681" name="Rectangle 17"/>
          <p:cNvSpPr>
            <a:spLocks noChangeArrowheads="1"/>
          </p:cNvSpPr>
          <p:nvPr/>
        </p:nvSpPr>
        <p:spPr bwMode="auto">
          <a:xfrm>
            <a:off x="439738" y="2819400"/>
            <a:ext cx="8932862" cy="1692275"/>
          </a:xfrm>
          <a:prstGeom prst="rect">
            <a:avLst/>
          </a:prstGeom>
          <a:noFill/>
          <a:ln w="9525">
            <a:noFill/>
            <a:miter lim="800000"/>
            <a:headEnd/>
            <a:tailEnd/>
          </a:ln>
          <a:effectLst/>
        </p:spPr>
        <p:txBody>
          <a:bodyPr>
            <a:spAutoFit/>
          </a:bodyPr>
          <a:lstStyle/>
          <a:p>
            <a:pPr algn="ctr" fontAlgn="auto">
              <a:lnSpc>
                <a:spcPct val="130000"/>
              </a:lnSpc>
              <a:spcBef>
                <a:spcPts val="0"/>
              </a:spcBef>
              <a:spcAft>
                <a:spcPts val="0"/>
              </a:spcAft>
              <a:defRPr/>
            </a:pPr>
            <a:r>
              <a:rPr lang="en-US" sz="4400" b="1" dirty="0">
                <a:solidFill>
                  <a:srgbClr val="990000"/>
                </a:solidFill>
                <a:effectLst>
                  <a:outerShdw blurRad="38100" dist="38100" dir="2700000" algn="tl">
                    <a:srgbClr val="000000"/>
                  </a:outerShdw>
                </a:effectLst>
                <a:latin typeface="Arial" charset="0"/>
                <a:cs typeface="+mn-cs"/>
              </a:rPr>
              <a:t>Creates</a:t>
            </a:r>
          </a:p>
          <a:p>
            <a:pPr algn="ctr" fontAlgn="auto">
              <a:lnSpc>
                <a:spcPct val="130000"/>
              </a:lnSpc>
              <a:spcBef>
                <a:spcPts val="0"/>
              </a:spcBef>
              <a:spcAft>
                <a:spcPts val="0"/>
              </a:spcAft>
              <a:defRPr/>
            </a:pPr>
            <a:r>
              <a:rPr lang="en-US" sz="3600" b="1" dirty="0">
                <a:solidFill>
                  <a:srgbClr val="008000"/>
                </a:solidFill>
                <a:effectLst>
                  <a:outerShdw blurRad="38100" dist="38100" dir="2700000" algn="tl">
                    <a:srgbClr val="000000"/>
                  </a:outerShdw>
                </a:effectLst>
                <a:latin typeface="Arial" charset="0"/>
                <a:cs typeface="+mn-cs"/>
              </a:rPr>
              <a:t>C </a:t>
            </a:r>
            <a:r>
              <a:rPr lang="en-US" sz="3600" b="1" dirty="0" err="1">
                <a:solidFill>
                  <a:srgbClr val="008000"/>
                </a:solidFill>
                <a:effectLst>
                  <a:outerShdw blurRad="38100" dist="38100" dir="2700000" algn="tl">
                    <a:srgbClr val="000000"/>
                  </a:outerShdw>
                </a:effectLst>
                <a:latin typeface="Arial" charset="0"/>
                <a:cs typeface="+mn-cs"/>
              </a:rPr>
              <a:t>i</a:t>
            </a:r>
            <a:r>
              <a:rPr lang="en-US" sz="3600" b="1" dirty="0">
                <a:solidFill>
                  <a:srgbClr val="0000FF"/>
                </a:solidFill>
                <a:effectLst>
                  <a:outerShdw blurRad="38100" dist="38100" dir="2700000" algn="tl">
                    <a:srgbClr val="000000"/>
                  </a:outerShdw>
                </a:effectLst>
                <a:latin typeface="Arial" charset="0"/>
                <a:cs typeface="+mn-cs"/>
              </a:rPr>
              <a:t> </a:t>
            </a:r>
            <a:r>
              <a:rPr lang="en-US" sz="3600" b="1" dirty="0">
                <a:solidFill>
                  <a:srgbClr val="008000"/>
                </a:solidFill>
                <a:effectLst>
                  <a:outerShdw blurRad="38100" dist="38100" dir="2700000" algn="tl">
                    <a:srgbClr val="000000"/>
                  </a:outerShdw>
                </a:effectLst>
                <a:latin typeface="Arial" charset="0"/>
                <a:cs typeface="+mn-cs"/>
              </a:rPr>
              <a:t>l </a:t>
            </a:r>
            <a:r>
              <a:rPr lang="en-US" sz="3600" b="1" dirty="0" err="1">
                <a:solidFill>
                  <a:srgbClr val="008000"/>
                </a:solidFill>
                <a:effectLst>
                  <a:outerShdw blurRad="38100" dist="38100" dir="2700000" algn="tl">
                    <a:srgbClr val="000000"/>
                  </a:outerShdw>
                </a:effectLst>
                <a:latin typeface="Arial" charset="0"/>
                <a:cs typeface="+mn-cs"/>
              </a:rPr>
              <a:t>l</a:t>
            </a:r>
            <a:r>
              <a:rPr lang="en-US" sz="3600" b="1" dirty="0">
                <a:solidFill>
                  <a:srgbClr val="008000"/>
                </a:solidFill>
                <a:effectLst>
                  <a:outerShdw blurRad="38100" dist="38100" dir="2700000" algn="tl">
                    <a:srgbClr val="000000"/>
                  </a:outerShdw>
                </a:effectLst>
                <a:latin typeface="Arial" charset="0"/>
                <a:cs typeface="+mn-cs"/>
              </a:rPr>
              <a:t> a g e  </a:t>
            </a:r>
            <a:r>
              <a:rPr lang="en-US" sz="3600" b="1" dirty="0">
                <a:effectLst>
                  <a:outerShdw blurRad="38100" dist="38100" dir="2700000" algn="tl">
                    <a:srgbClr val="FFFFFF"/>
                  </a:outerShdw>
                </a:effectLst>
                <a:latin typeface="Arial" charset="0"/>
                <a:cs typeface="+mn-cs"/>
              </a:rPr>
              <a:t>from  </a:t>
            </a:r>
            <a:r>
              <a:rPr lang="en-US" sz="3600" b="1" dirty="0">
                <a:solidFill>
                  <a:srgbClr val="008000"/>
                </a:solidFill>
                <a:effectLst>
                  <a:outerShdw blurRad="38100" dist="38100" dir="2700000" algn="tl">
                    <a:srgbClr val="000000"/>
                  </a:outerShdw>
                </a:effectLst>
                <a:latin typeface="Arial" charset="0"/>
                <a:cs typeface="+mn-cs"/>
              </a:rPr>
              <a:t>Group of</a:t>
            </a:r>
            <a:r>
              <a:rPr lang="en-US" sz="3600" b="1" dirty="0">
                <a:effectLst>
                  <a:outerShdw blurRad="38100" dist="38100" dir="2700000" algn="tl">
                    <a:srgbClr val="FFFFFF"/>
                  </a:outerShdw>
                </a:effectLst>
                <a:latin typeface="Arial" charset="0"/>
                <a:cs typeface="+mn-cs"/>
              </a:rPr>
              <a:t> </a:t>
            </a:r>
            <a:r>
              <a:rPr lang="en-US" sz="3600" b="1" dirty="0">
                <a:solidFill>
                  <a:srgbClr val="008000"/>
                </a:solidFill>
                <a:effectLst>
                  <a:outerShdw blurRad="38100" dist="38100" dir="2700000" algn="tl">
                    <a:srgbClr val="000000"/>
                  </a:outerShdw>
                </a:effectLst>
                <a:latin typeface="Arial" charset="0"/>
                <a:cs typeface="+mn-cs"/>
              </a:rPr>
              <a:t>Villages</a:t>
            </a:r>
          </a:p>
        </p:txBody>
      </p:sp>
      <p:sp>
        <p:nvSpPr>
          <p:cNvPr id="28687" name="Text Box 15"/>
          <p:cNvSpPr txBox="1">
            <a:spLocks noChangeArrowheads="1"/>
          </p:cNvSpPr>
          <p:nvPr/>
        </p:nvSpPr>
        <p:spPr bwMode="auto">
          <a:xfrm>
            <a:off x="692150" y="6051550"/>
            <a:ext cx="7724775" cy="58420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3200" b="1" dirty="0">
                <a:solidFill>
                  <a:srgbClr val="FF0000"/>
                </a:solidFill>
                <a:effectLst>
                  <a:outerShdw blurRad="38100" dist="38100" dir="2700000" algn="tl">
                    <a:srgbClr val="000000"/>
                  </a:outerShdw>
                </a:effectLst>
                <a:latin typeface="Arial" charset="0"/>
                <a:cs typeface="+mn-cs"/>
              </a:rPr>
              <a:t>Healthy Work – Living Environment</a:t>
            </a:r>
          </a:p>
        </p:txBody>
      </p:sp>
      <p:sp>
        <p:nvSpPr>
          <p:cNvPr id="147471" name="Text Box 15"/>
          <p:cNvSpPr txBox="1">
            <a:spLocks noChangeArrowheads="1"/>
          </p:cNvSpPr>
          <p:nvPr/>
        </p:nvSpPr>
        <p:spPr bwMode="auto">
          <a:xfrm>
            <a:off x="3886200" y="4876800"/>
            <a:ext cx="1336675" cy="641350"/>
          </a:xfrm>
          <a:prstGeom prst="rect">
            <a:avLst/>
          </a:prstGeom>
          <a:noFill/>
          <a:ln w="9525">
            <a:noFill/>
            <a:miter lim="800000"/>
            <a:headEnd/>
            <a:tailEnd/>
          </a:ln>
          <a:effectLst/>
        </p:spPr>
        <p:txBody>
          <a:bodyPr>
            <a:spAutoFit/>
          </a:bodyPr>
          <a:lstStyle/>
          <a:p>
            <a:pPr algn="ctr" fontAlgn="auto">
              <a:spcBef>
                <a:spcPct val="50000"/>
              </a:spcBef>
              <a:spcAft>
                <a:spcPts val="0"/>
              </a:spcAft>
              <a:defRPr/>
            </a:pPr>
            <a:r>
              <a:rPr lang="en-US" sz="3600" b="1" dirty="0">
                <a:solidFill>
                  <a:schemeClr val="folHlink"/>
                </a:solidFill>
                <a:effectLst>
                  <a:outerShdw blurRad="38100" dist="38100" dir="2700000" algn="tl">
                    <a:srgbClr val="000000"/>
                  </a:outerShdw>
                </a:effectLst>
                <a:latin typeface="Arial" charset="0"/>
                <a:cs typeface="+mn-cs"/>
              </a:rPr>
              <a:t>for</a:t>
            </a:r>
          </a:p>
        </p:txBody>
      </p:sp>
      <p:pic>
        <p:nvPicPr>
          <p:cNvPr id="10" name="Picture 3"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36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47471">
                                            <p:txEl>
                                              <p:pRg st="0" end="0"/>
                                            </p:txEl>
                                          </p:spTgt>
                                        </p:tgtEl>
                                        <p:attrNameLst>
                                          <p:attrName>style.visibility</p:attrName>
                                        </p:attrNameLst>
                                      </p:cBhvr>
                                      <p:to>
                                        <p:strVal val="visible"/>
                                      </p:to>
                                    </p:set>
                                    <p:anim calcmode="lin" valueType="num">
                                      <p:cBhvr additive="base">
                                        <p:cTn id="11" dur="500" fill="hold"/>
                                        <p:tgtEl>
                                          <p:spTgt spid="147471">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74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8687">
                                            <p:txEl>
                                              <p:pRg st="0" end="0"/>
                                            </p:txEl>
                                          </p:spTgt>
                                        </p:tgtEl>
                                        <p:attrNameLst>
                                          <p:attrName>style.visibility</p:attrName>
                                        </p:attrNameLst>
                                      </p:cBhvr>
                                      <p:to>
                                        <p:strVal val="visible"/>
                                      </p:to>
                                    </p:set>
                                    <p:anim calcmode="lin" valueType="num">
                                      <p:cBhvr additive="base">
                                        <p:cTn id="17" dur="500" fill="hold"/>
                                        <p:tgtEl>
                                          <p:spTgt spid="28687">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28687">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81" grpId="0"/>
      <p:bldP spid="28687" grpId="0" build="allAtOnce"/>
      <p:bldP spid="147471" grpId="0" build="allAtOnce"/>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6" name="Rectangle 4"/>
          <p:cNvSpPr>
            <a:spLocks noChangeArrowheads="1"/>
          </p:cNvSpPr>
          <p:nvPr/>
        </p:nvSpPr>
        <p:spPr bwMode="auto">
          <a:xfrm>
            <a:off x="119063" y="225425"/>
            <a:ext cx="9024937" cy="969963"/>
          </a:xfrm>
          <a:prstGeom prst="rect">
            <a:avLst/>
          </a:prstGeom>
          <a:noFill/>
          <a:ln w="9525">
            <a:noFill/>
            <a:miter lim="800000"/>
            <a:headEnd/>
            <a:tailEnd/>
          </a:ln>
        </p:spPr>
        <p:txBody>
          <a:bodyPr>
            <a:spAutoFit/>
          </a:bodyPr>
          <a:lstStyle/>
          <a:p>
            <a:pPr algn="r">
              <a:lnSpc>
                <a:spcPct val="80000"/>
              </a:lnSpc>
              <a:spcBef>
                <a:spcPct val="20000"/>
              </a:spcBef>
            </a:pPr>
            <a:r>
              <a:rPr lang="en-US" sz="3200" b="1">
                <a:solidFill>
                  <a:srgbClr val="00FF00"/>
                </a:solidFill>
                <a:latin typeface="Tahoma" pitchFamily="34" charset="0"/>
              </a:rPr>
              <a:t>NUCLEAR POWER IS</a:t>
            </a:r>
          </a:p>
          <a:p>
            <a:pPr algn="r">
              <a:lnSpc>
                <a:spcPct val="80000"/>
              </a:lnSpc>
              <a:spcBef>
                <a:spcPct val="20000"/>
              </a:spcBef>
            </a:pPr>
            <a:r>
              <a:rPr lang="en-US" sz="3200" b="1">
                <a:solidFill>
                  <a:srgbClr val="00FF00"/>
                </a:solidFill>
                <a:latin typeface="Tahoma" pitchFamily="34" charset="0"/>
              </a:rPr>
              <a:t>SAFE AND GREEN</a:t>
            </a:r>
          </a:p>
        </p:txBody>
      </p:sp>
      <p:sp>
        <p:nvSpPr>
          <p:cNvPr id="61443" name="Rectangle 6"/>
          <p:cNvSpPr>
            <a:spLocks noChangeArrowheads="1"/>
          </p:cNvSpPr>
          <p:nvPr/>
        </p:nvSpPr>
        <p:spPr bwMode="auto">
          <a:xfrm>
            <a:off x="0" y="-76200"/>
            <a:ext cx="9144000" cy="6858000"/>
          </a:xfrm>
          <a:prstGeom prst="rect">
            <a:avLst/>
          </a:prstGeom>
          <a:solidFill>
            <a:srgbClr val="F7F79E"/>
          </a:solidFill>
          <a:ln w="9525">
            <a:noFill/>
            <a:miter lim="800000"/>
            <a:headEnd/>
            <a:tailEnd/>
          </a:ln>
        </p:spPr>
        <p:txBody>
          <a:bodyPr/>
          <a:lstStyle/>
          <a:p>
            <a:endParaRPr lang="en-US"/>
          </a:p>
        </p:txBody>
      </p:sp>
      <p:sp>
        <p:nvSpPr>
          <p:cNvPr id="61444" name="Freeform 7"/>
          <p:cNvSpPr>
            <a:spLocks/>
          </p:cNvSpPr>
          <p:nvPr/>
        </p:nvSpPr>
        <p:spPr bwMode="auto">
          <a:xfrm>
            <a:off x="1588" y="1341438"/>
            <a:ext cx="9123362" cy="889000"/>
          </a:xfrm>
          <a:custGeom>
            <a:avLst/>
            <a:gdLst>
              <a:gd name="T0" fmla="*/ 0 w 3685"/>
              <a:gd name="T1" fmla="*/ 2147483647 h 101"/>
              <a:gd name="T2" fmla="*/ 2147483647 w 3685"/>
              <a:gd name="T3" fmla="*/ 2147483647 h 101"/>
              <a:gd name="T4" fmla="*/ 2147483647 w 3685"/>
              <a:gd name="T5" fmla="*/ 0 h 101"/>
              <a:gd name="T6" fmla="*/ 2147483647 w 3685"/>
              <a:gd name="T7" fmla="*/ 0 h 101"/>
              <a:gd name="T8" fmla="*/ 0 w 3685"/>
              <a:gd name="T9" fmla="*/ 2147483647 h 101"/>
              <a:gd name="T10" fmla="*/ 0 60000 65536"/>
              <a:gd name="T11" fmla="*/ 0 60000 65536"/>
              <a:gd name="T12" fmla="*/ 0 60000 65536"/>
              <a:gd name="T13" fmla="*/ 0 60000 65536"/>
              <a:gd name="T14" fmla="*/ 0 60000 65536"/>
              <a:gd name="T15" fmla="*/ 0 w 3685"/>
              <a:gd name="T16" fmla="*/ 0 h 101"/>
              <a:gd name="T17" fmla="*/ 3685 w 3685"/>
              <a:gd name="T18" fmla="*/ 101 h 101"/>
            </a:gdLst>
            <a:ahLst/>
            <a:cxnLst>
              <a:cxn ang="T10">
                <a:pos x="T0" y="T1"/>
              </a:cxn>
              <a:cxn ang="T11">
                <a:pos x="T2" y="T3"/>
              </a:cxn>
              <a:cxn ang="T12">
                <a:pos x="T4" y="T5"/>
              </a:cxn>
              <a:cxn ang="T13">
                <a:pos x="T6" y="T7"/>
              </a:cxn>
              <a:cxn ang="T14">
                <a:pos x="T8" y="T9"/>
              </a:cxn>
            </a:cxnLst>
            <a:rect l="T15" t="T16" r="T17" b="T18"/>
            <a:pathLst>
              <a:path w="3685" h="101">
                <a:moveTo>
                  <a:pt x="0" y="101"/>
                </a:moveTo>
                <a:lnTo>
                  <a:pt x="3685" y="101"/>
                </a:lnTo>
                <a:lnTo>
                  <a:pt x="3685" y="0"/>
                </a:lnTo>
                <a:lnTo>
                  <a:pt x="2" y="0"/>
                </a:lnTo>
                <a:lnTo>
                  <a:pt x="0" y="101"/>
                </a:lnTo>
                <a:close/>
              </a:path>
            </a:pathLst>
          </a:custGeom>
          <a:solidFill>
            <a:srgbClr val="F7F79E"/>
          </a:solidFill>
          <a:ln w="9525">
            <a:noFill/>
            <a:round/>
            <a:headEnd/>
            <a:tailEnd/>
          </a:ln>
        </p:spPr>
        <p:txBody>
          <a:bodyPr/>
          <a:lstStyle/>
          <a:p>
            <a:endParaRPr lang="en-US"/>
          </a:p>
        </p:txBody>
      </p:sp>
      <p:sp>
        <p:nvSpPr>
          <p:cNvPr id="61445" name="Rectangle 8"/>
          <p:cNvSpPr>
            <a:spLocks noChangeArrowheads="1"/>
          </p:cNvSpPr>
          <p:nvPr/>
        </p:nvSpPr>
        <p:spPr bwMode="auto">
          <a:xfrm>
            <a:off x="3175" y="1238250"/>
            <a:ext cx="9118600" cy="889000"/>
          </a:xfrm>
          <a:prstGeom prst="rect">
            <a:avLst/>
          </a:prstGeom>
          <a:solidFill>
            <a:srgbClr val="F7EF99"/>
          </a:solidFill>
          <a:ln w="9525">
            <a:noFill/>
            <a:miter lim="800000"/>
            <a:headEnd/>
            <a:tailEnd/>
          </a:ln>
        </p:spPr>
        <p:txBody>
          <a:bodyPr/>
          <a:lstStyle/>
          <a:p>
            <a:endParaRPr lang="en-US"/>
          </a:p>
        </p:txBody>
      </p:sp>
      <p:sp>
        <p:nvSpPr>
          <p:cNvPr id="61446" name="Freeform 9"/>
          <p:cNvSpPr>
            <a:spLocks/>
          </p:cNvSpPr>
          <p:nvPr/>
        </p:nvSpPr>
        <p:spPr bwMode="auto">
          <a:xfrm>
            <a:off x="3175" y="1135063"/>
            <a:ext cx="9123363" cy="889000"/>
          </a:xfrm>
          <a:custGeom>
            <a:avLst/>
            <a:gdLst>
              <a:gd name="T0" fmla="*/ 0 w 3685"/>
              <a:gd name="T1" fmla="*/ 2147483647 h 101"/>
              <a:gd name="T2" fmla="*/ 2147483647 w 3685"/>
              <a:gd name="T3" fmla="*/ 2147483647 h 101"/>
              <a:gd name="T4" fmla="*/ 2147483647 w 3685"/>
              <a:gd name="T5" fmla="*/ 0 h 101"/>
              <a:gd name="T6" fmla="*/ 0 w 3685"/>
              <a:gd name="T7" fmla="*/ 0 h 101"/>
              <a:gd name="T8" fmla="*/ 0 w 3685"/>
              <a:gd name="T9" fmla="*/ 2147483647 h 101"/>
              <a:gd name="T10" fmla="*/ 0 60000 65536"/>
              <a:gd name="T11" fmla="*/ 0 60000 65536"/>
              <a:gd name="T12" fmla="*/ 0 60000 65536"/>
              <a:gd name="T13" fmla="*/ 0 60000 65536"/>
              <a:gd name="T14" fmla="*/ 0 60000 65536"/>
              <a:gd name="T15" fmla="*/ 0 w 3685"/>
              <a:gd name="T16" fmla="*/ 0 h 101"/>
              <a:gd name="T17" fmla="*/ 3685 w 3685"/>
              <a:gd name="T18" fmla="*/ 101 h 101"/>
            </a:gdLst>
            <a:ahLst/>
            <a:cxnLst>
              <a:cxn ang="T10">
                <a:pos x="T0" y="T1"/>
              </a:cxn>
              <a:cxn ang="T11">
                <a:pos x="T2" y="T3"/>
              </a:cxn>
              <a:cxn ang="T12">
                <a:pos x="T4" y="T5"/>
              </a:cxn>
              <a:cxn ang="T13">
                <a:pos x="T6" y="T7"/>
              </a:cxn>
              <a:cxn ang="T14">
                <a:pos x="T8" y="T9"/>
              </a:cxn>
            </a:cxnLst>
            <a:rect l="T15" t="T16" r="T17" b="T18"/>
            <a:pathLst>
              <a:path w="3685" h="101">
                <a:moveTo>
                  <a:pt x="0" y="101"/>
                </a:moveTo>
                <a:lnTo>
                  <a:pt x="3683" y="101"/>
                </a:lnTo>
                <a:lnTo>
                  <a:pt x="3685" y="0"/>
                </a:lnTo>
                <a:lnTo>
                  <a:pt x="0" y="0"/>
                </a:lnTo>
                <a:lnTo>
                  <a:pt x="0" y="101"/>
                </a:lnTo>
                <a:close/>
              </a:path>
            </a:pathLst>
          </a:custGeom>
          <a:solidFill>
            <a:srgbClr val="F7E593"/>
          </a:solidFill>
          <a:ln w="9525">
            <a:noFill/>
            <a:round/>
            <a:headEnd/>
            <a:tailEnd/>
          </a:ln>
        </p:spPr>
        <p:txBody>
          <a:bodyPr/>
          <a:lstStyle/>
          <a:p>
            <a:endParaRPr lang="en-US"/>
          </a:p>
        </p:txBody>
      </p:sp>
      <p:sp>
        <p:nvSpPr>
          <p:cNvPr id="61447" name="Freeform 10"/>
          <p:cNvSpPr>
            <a:spLocks/>
          </p:cNvSpPr>
          <p:nvPr/>
        </p:nvSpPr>
        <p:spPr bwMode="auto">
          <a:xfrm>
            <a:off x="3175" y="1020763"/>
            <a:ext cx="9123363" cy="900112"/>
          </a:xfrm>
          <a:custGeom>
            <a:avLst/>
            <a:gdLst>
              <a:gd name="T0" fmla="*/ 0 w 3685"/>
              <a:gd name="T1" fmla="*/ 2147483647 h 102"/>
              <a:gd name="T2" fmla="*/ 2147483647 w 3685"/>
              <a:gd name="T3" fmla="*/ 2147483647 h 102"/>
              <a:gd name="T4" fmla="*/ 2147483647 w 3685"/>
              <a:gd name="T5" fmla="*/ 0 h 102"/>
              <a:gd name="T6" fmla="*/ 2147483647 w 3685"/>
              <a:gd name="T7" fmla="*/ 0 h 102"/>
              <a:gd name="T8" fmla="*/ 0 w 3685"/>
              <a:gd name="T9" fmla="*/ 2147483647 h 102"/>
              <a:gd name="T10" fmla="*/ 0 60000 65536"/>
              <a:gd name="T11" fmla="*/ 0 60000 65536"/>
              <a:gd name="T12" fmla="*/ 0 60000 65536"/>
              <a:gd name="T13" fmla="*/ 0 60000 65536"/>
              <a:gd name="T14" fmla="*/ 0 60000 65536"/>
              <a:gd name="T15" fmla="*/ 0 w 3685"/>
              <a:gd name="T16" fmla="*/ 0 h 102"/>
              <a:gd name="T17" fmla="*/ 3685 w 3685"/>
              <a:gd name="T18" fmla="*/ 102 h 102"/>
            </a:gdLst>
            <a:ahLst/>
            <a:cxnLst>
              <a:cxn ang="T10">
                <a:pos x="T0" y="T1"/>
              </a:cxn>
              <a:cxn ang="T11">
                <a:pos x="T2" y="T3"/>
              </a:cxn>
              <a:cxn ang="T12">
                <a:pos x="T4" y="T5"/>
              </a:cxn>
              <a:cxn ang="T13">
                <a:pos x="T6" y="T7"/>
              </a:cxn>
              <a:cxn ang="T14">
                <a:pos x="T8" y="T9"/>
              </a:cxn>
            </a:cxnLst>
            <a:rect l="T15" t="T16" r="T17" b="T18"/>
            <a:pathLst>
              <a:path w="3685" h="102">
                <a:moveTo>
                  <a:pt x="0" y="102"/>
                </a:moveTo>
                <a:lnTo>
                  <a:pt x="3685" y="102"/>
                </a:lnTo>
                <a:lnTo>
                  <a:pt x="3685" y="0"/>
                </a:lnTo>
                <a:lnTo>
                  <a:pt x="2" y="0"/>
                </a:lnTo>
                <a:lnTo>
                  <a:pt x="0" y="102"/>
                </a:lnTo>
                <a:close/>
              </a:path>
            </a:pathLst>
          </a:custGeom>
          <a:solidFill>
            <a:srgbClr val="F7DB8C"/>
          </a:solidFill>
          <a:ln w="9525">
            <a:noFill/>
            <a:round/>
            <a:headEnd/>
            <a:tailEnd/>
          </a:ln>
        </p:spPr>
        <p:txBody>
          <a:bodyPr/>
          <a:lstStyle/>
          <a:p>
            <a:endParaRPr lang="en-US"/>
          </a:p>
        </p:txBody>
      </p:sp>
      <p:sp>
        <p:nvSpPr>
          <p:cNvPr id="61448" name="Rectangle 11"/>
          <p:cNvSpPr>
            <a:spLocks noChangeArrowheads="1"/>
          </p:cNvSpPr>
          <p:nvPr/>
        </p:nvSpPr>
        <p:spPr bwMode="auto">
          <a:xfrm>
            <a:off x="4763" y="939800"/>
            <a:ext cx="9118600" cy="876300"/>
          </a:xfrm>
          <a:prstGeom prst="rect">
            <a:avLst/>
          </a:prstGeom>
          <a:solidFill>
            <a:srgbClr val="F7D187"/>
          </a:solidFill>
          <a:ln w="9525">
            <a:noFill/>
            <a:miter lim="800000"/>
            <a:headEnd/>
            <a:tailEnd/>
          </a:ln>
        </p:spPr>
        <p:txBody>
          <a:bodyPr/>
          <a:lstStyle/>
          <a:p>
            <a:endParaRPr lang="en-US"/>
          </a:p>
        </p:txBody>
      </p:sp>
      <p:sp>
        <p:nvSpPr>
          <p:cNvPr id="61449" name="Freeform 12"/>
          <p:cNvSpPr>
            <a:spLocks/>
          </p:cNvSpPr>
          <p:nvPr/>
        </p:nvSpPr>
        <p:spPr bwMode="auto">
          <a:xfrm>
            <a:off x="4763" y="814388"/>
            <a:ext cx="9118600" cy="900112"/>
          </a:xfrm>
          <a:custGeom>
            <a:avLst/>
            <a:gdLst>
              <a:gd name="T0" fmla="*/ 0 w 3684"/>
              <a:gd name="T1" fmla="*/ 2147483647 h 102"/>
              <a:gd name="T2" fmla="*/ 2147483647 w 3684"/>
              <a:gd name="T3" fmla="*/ 2147483647 h 102"/>
              <a:gd name="T4" fmla="*/ 2147483647 w 3684"/>
              <a:gd name="T5" fmla="*/ 0 h 102"/>
              <a:gd name="T6" fmla="*/ 0 w 3684"/>
              <a:gd name="T7" fmla="*/ 0 h 102"/>
              <a:gd name="T8" fmla="*/ 0 w 3684"/>
              <a:gd name="T9" fmla="*/ 2147483647 h 102"/>
              <a:gd name="T10" fmla="*/ 0 60000 65536"/>
              <a:gd name="T11" fmla="*/ 0 60000 65536"/>
              <a:gd name="T12" fmla="*/ 0 60000 65536"/>
              <a:gd name="T13" fmla="*/ 0 60000 65536"/>
              <a:gd name="T14" fmla="*/ 0 60000 65536"/>
              <a:gd name="T15" fmla="*/ 0 w 3684"/>
              <a:gd name="T16" fmla="*/ 0 h 102"/>
              <a:gd name="T17" fmla="*/ 3684 w 3684"/>
              <a:gd name="T18" fmla="*/ 102 h 102"/>
            </a:gdLst>
            <a:ahLst/>
            <a:cxnLst>
              <a:cxn ang="T10">
                <a:pos x="T0" y="T1"/>
              </a:cxn>
              <a:cxn ang="T11">
                <a:pos x="T2" y="T3"/>
              </a:cxn>
              <a:cxn ang="T12">
                <a:pos x="T4" y="T5"/>
              </a:cxn>
              <a:cxn ang="T13">
                <a:pos x="T6" y="T7"/>
              </a:cxn>
              <a:cxn ang="T14">
                <a:pos x="T8" y="T9"/>
              </a:cxn>
            </a:cxnLst>
            <a:rect l="T15" t="T16" r="T17" b="T18"/>
            <a:pathLst>
              <a:path w="3684" h="102">
                <a:moveTo>
                  <a:pt x="0" y="102"/>
                </a:moveTo>
                <a:lnTo>
                  <a:pt x="3683" y="102"/>
                </a:lnTo>
                <a:lnTo>
                  <a:pt x="3684" y="0"/>
                </a:lnTo>
                <a:lnTo>
                  <a:pt x="0" y="0"/>
                </a:lnTo>
                <a:lnTo>
                  <a:pt x="0" y="102"/>
                </a:lnTo>
                <a:close/>
              </a:path>
            </a:pathLst>
          </a:custGeom>
          <a:solidFill>
            <a:srgbClr val="F7C982"/>
          </a:solidFill>
          <a:ln w="9525">
            <a:noFill/>
            <a:round/>
            <a:headEnd/>
            <a:tailEnd/>
          </a:ln>
        </p:spPr>
        <p:txBody>
          <a:bodyPr/>
          <a:lstStyle/>
          <a:p>
            <a:endParaRPr lang="en-US"/>
          </a:p>
        </p:txBody>
      </p:sp>
      <p:sp>
        <p:nvSpPr>
          <p:cNvPr id="61450" name="Rectangle 13"/>
          <p:cNvSpPr>
            <a:spLocks noChangeArrowheads="1"/>
          </p:cNvSpPr>
          <p:nvPr/>
        </p:nvSpPr>
        <p:spPr bwMode="auto">
          <a:xfrm>
            <a:off x="4763" y="758825"/>
            <a:ext cx="9118600" cy="889000"/>
          </a:xfrm>
          <a:prstGeom prst="rect">
            <a:avLst/>
          </a:prstGeom>
          <a:solidFill>
            <a:srgbClr val="F7BF7A"/>
          </a:solidFill>
          <a:ln w="9525">
            <a:noFill/>
            <a:miter lim="800000"/>
            <a:headEnd/>
            <a:tailEnd/>
          </a:ln>
        </p:spPr>
        <p:txBody>
          <a:bodyPr/>
          <a:lstStyle/>
          <a:p>
            <a:endParaRPr lang="en-US"/>
          </a:p>
        </p:txBody>
      </p:sp>
      <p:sp>
        <p:nvSpPr>
          <p:cNvPr id="61451" name="Freeform 14"/>
          <p:cNvSpPr>
            <a:spLocks/>
          </p:cNvSpPr>
          <p:nvPr/>
        </p:nvSpPr>
        <p:spPr bwMode="auto">
          <a:xfrm>
            <a:off x="4763" y="644525"/>
            <a:ext cx="9118600" cy="900113"/>
          </a:xfrm>
          <a:custGeom>
            <a:avLst/>
            <a:gdLst>
              <a:gd name="T0" fmla="*/ 0 w 3684"/>
              <a:gd name="T1" fmla="*/ 2147483647 h 102"/>
              <a:gd name="T2" fmla="*/ 2147483647 w 3684"/>
              <a:gd name="T3" fmla="*/ 2147483647 h 102"/>
              <a:gd name="T4" fmla="*/ 2147483647 w 3684"/>
              <a:gd name="T5" fmla="*/ 0 h 102"/>
              <a:gd name="T6" fmla="*/ 2147483647 w 3684"/>
              <a:gd name="T7" fmla="*/ 0 h 102"/>
              <a:gd name="T8" fmla="*/ 0 w 3684"/>
              <a:gd name="T9" fmla="*/ 2147483647 h 102"/>
              <a:gd name="T10" fmla="*/ 0 60000 65536"/>
              <a:gd name="T11" fmla="*/ 0 60000 65536"/>
              <a:gd name="T12" fmla="*/ 0 60000 65536"/>
              <a:gd name="T13" fmla="*/ 0 60000 65536"/>
              <a:gd name="T14" fmla="*/ 0 60000 65536"/>
              <a:gd name="T15" fmla="*/ 0 w 3684"/>
              <a:gd name="T16" fmla="*/ 0 h 102"/>
              <a:gd name="T17" fmla="*/ 3684 w 3684"/>
              <a:gd name="T18" fmla="*/ 102 h 102"/>
            </a:gdLst>
            <a:ahLst/>
            <a:cxnLst>
              <a:cxn ang="T10">
                <a:pos x="T0" y="T1"/>
              </a:cxn>
              <a:cxn ang="T11">
                <a:pos x="T2" y="T3"/>
              </a:cxn>
              <a:cxn ang="T12">
                <a:pos x="T4" y="T5"/>
              </a:cxn>
              <a:cxn ang="T13">
                <a:pos x="T6" y="T7"/>
              </a:cxn>
              <a:cxn ang="T14">
                <a:pos x="T8" y="T9"/>
              </a:cxn>
            </a:cxnLst>
            <a:rect l="T15" t="T16" r="T17" b="T18"/>
            <a:pathLst>
              <a:path w="3684" h="102">
                <a:moveTo>
                  <a:pt x="0" y="102"/>
                </a:moveTo>
                <a:lnTo>
                  <a:pt x="3684" y="102"/>
                </a:lnTo>
                <a:lnTo>
                  <a:pt x="3684" y="0"/>
                </a:lnTo>
                <a:lnTo>
                  <a:pt x="1" y="0"/>
                </a:lnTo>
                <a:lnTo>
                  <a:pt x="0" y="102"/>
                </a:lnTo>
                <a:close/>
              </a:path>
            </a:pathLst>
          </a:custGeom>
          <a:solidFill>
            <a:srgbClr val="F7B572"/>
          </a:solidFill>
          <a:ln w="9525">
            <a:noFill/>
            <a:round/>
            <a:headEnd/>
            <a:tailEnd/>
          </a:ln>
        </p:spPr>
        <p:txBody>
          <a:bodyPr/>
          <a:lstStyle/>
          <a:p>
            <a:endParaRPr lang="en-US"/>
          </a:p>
        </p:txBody>
      </p:sp>
      <p:sp>
        <p:nvSpPr>
          <p:cNvPr id="61452" name="Rectangle 15"/>
          <p:cNvSpPr>
            <a:spLocks noChangeArrowheads="1"/>
          </p:cNvSpPr>
          <p:nvPr/>
        </p:nvSpPr>
        <p:spPr bwMode="auto">
          <a:xfrm>
            <a:off x="6350" y="560388"/>
            <a:ext cx="9115425" cy="889000"/>
          </a:xfrm>
          <a:prstGeom prst="rect">
            <a:avLst/>
          </a:prstGeom>
          <a:solidFill>
            <a:srgbClr val="F7AD6D"/>
          </a:solidFill>
          <a:ln w="9525">
            <a:noFill/>
            <a:miter lim="800000"/>
            <a:headEnd/>
            <a:tailEnd/>
          </a:ln>
        </p:spPr>
        <p:txBody>
          <a:bodyPr/>
          <a:lstStyle/>
          <a:p>
            <a:endParaRPr lang="en-US"/>
          </a:p>
        </p:txBody>
      </p:sp>
      <p:sp>
        <p:nvSpPr>
          <p:cNvPr id="61453" name="Freeform 16"/>
          <p:cNvSpPr>
            <a:spLocks/>
          </p:cNvSpPr>
          <p:nvPr/>
        </p:nvSpPr>
        <p:spPr bwMode="auto">
          <a:xfrm>
            <a:off x="6350" y="481013"/>
            <a:ext cx="9123363" cy="900112"/>
          </a:xfrm>
          <a:custGeom>
            <a:avLst/>
            <a:gdLst>
              <a:gd name="T0" fmla="*/ 0 w 3685"/>
              <a:gd name="T1" fmla="*/ 2147483647 h 103"/>
              <a:gd name="T2" fmla="*/ 2147483647 w 3685"/>
              <a:gd name="T3" fmla="*/ 2147483647 h 103"/>
              <a:gd name="T4" fmla="*/ 2147483647 w 3685"/>
              <a:gd name="T5" fmla="*/ 0 h 103"/>
              <a:gd name="T6" fmla="*/ 0 w 3685"/>
              <a:gd name="T7" fmla="*/ 0 h 103"/>
              <a:gd name="T8" fmla="*/ 0 w 3685"/>
              <a:gd name="T9" fmla="*/ 2147483647 h 103"/>
              <a:gd name="T10" fmla="*/ 0 60000 65536"/>
              <a:gd name="T11" fmla="*/ 0 60000 65536"/>
              <a:gd name="T12" fmla="*/ 0 60000 65536"/>
              <a:gd name="T13" fmla="*/ 0 60000 65536"/>
              <a:gd name="T14" fmla="*/ 0 60000 65536"/>
              <a:gd name="T15" fmla="*/ 0 w 3685"/>
              <a:gd name="T16" fmla="*/ 0 h 103"/>
              <a:gd name="T17" fmla="*/ 3685 w 3685"/>
              <a:gd name="T18" fmla="*/ 103 h 103"/>
            </a:gdLst>
            <a:ahLst/>
            <a:cxnLst>
              <a:cxn ang="T10">
                <a:pos x="T0" y="T1"/>
              </a:cxn>
              <a:cxn ang="T11">
                <a:pos x="T2" y="T3"/>
              </a:cxn>
              <a:cxn ang="T12">
                <a:pos x="T4" y="T5"/>
              </a:cxn>
              <a:cxn ang="T13">
                <a:pos x="T6" y="T7"/>
              </a:cxn>
              <a:cxn ang="T14">
                <a:pos x="T8" y="T9"/>
              </a:cxn>
            </a:cxnLst>
            <a:rect l="T15" t="T16" r="T17" b="T18"/>
            <a:pathLst>
              <a:path w="3685" h="103">
                <a:moveTo>
                  <a:pt x="0" y="103"/>
                </a:moveTo>
                <a:lnTo>
                  <a:pt x="3683" y="103"/>
                </a:lnTo>
                <a:lnTo>
                  <a:pt x="3685" y="0"/>
                </a:lnTo>
                <a:lnTo>
                  <a:pt x="0" y="0"/>
                </a:lnTo>
                <a:lnTo>
                  <a:pt x="0" y="103"/>
                </a:lnTo>
                <a:close/>
              </a:path>
            </a:pathLst>
          </a:custGeom>
          <a:solidFill>
            <a:srgbClr val="F9A368"/>
          </a:solidFill>
          <a:ln w="9525">
            <a:noFill/>
            <a:round/>
            <a:headEnd/>
            <a:tailEnd/>
          </a:ln>
        </p:spPr>
        <p:txBody>
          <a:bodyPr/>
          <a:lstStyle/>
          <a:p>
            <a:endParaRPr lang="en-US"/>
          </a:p>
        </p:txBody>
      </p:sp>
      <p:sp>
        <p:nvSpPr>
          <p:cNvPr id="61454" name="Rectangle 17"/>
          <p:cNvSpPr>
            <a:spLocks noChangeArrowheads="1"/>
          </p:cNvSpPr>
          <p:nvPr/>
        </p:nvSpPr>
        <p:spPr bwMode="auto">
          <a:xfrm>
            <a:off x="6350" y="458788"/>
            <a:ext cx="9123363" cy="865187"/>
          </a:xfrm>
          <a:prstGeom prst="rect">
            <a:avLst/>
          </a:prstGeom>
          <a:solidFill>
            <a:srgbClr val="F99960"/>
          </a:solidFill>
          <a:ln w="9525">
            <a:noFill/>
            <a:miter lim="800000"/>
            <a:headEnd/>
            <a:tailEnd/>
          </a:ln>
        </p:spPr>
        <p:txBody>
          <a:bodyPr/>
          <a:lstStyle/>
          <a:p>
            <a:endParaRPr lang="en-US"/>
          </a:p>
        </p:txBody>
      </p:sp>
      <p:sp>
        <p:nvSpPr>
          <p:cNvPr id="61455" name="Freeform 18"/>
          <p:cNvSpPr>
            <a:spLocks/>
          </p:cNvSpPr>
          <p:nvPr/>
        </p:nvSpPr>
        <p:spPr bwMode="auto">
          <a:xfrm>
            <a:off x="6350" y="323850"/>
            <a:ext cx="9123363" cy="900113"/>
          </a:xfrm>
          <a:custGeom>
            <a:avLst/>
            <a:gdLst>
              <a:gd name="T0" fmla="*/ 0 w 3685"/>
              <a:gd name="T1" fmla="*/ 2147483647 h 103"/>
              <a:gd name="T2" fmla="*/ 2147483647 w 3685"/>
              <a:gd name="T3" fmla="*/ 2147483647 h 103"/>
              <a:gd name="T4" fmla="*/ 2147483647 w 3685"/>
              <a:gd name="T5" fmla="*/ 0 h 103"/>
              <a:gd name="T6" fmla="*/ 2147483647 w 3685"/>
              <a:gd name="T7" fmla="*/ 0 h 103"/>
              <a:gd name="T8" fmla="*/ 0 w 3685"/>
              <a:gd name="T9" fmla="*/ 2147483647 h 103"/>
              <a:gd name="T10" fmla="*/ 0 60000 65536"/>
              <a:gd name="T11" fmla="*/ 0 60000 65536"/>
              <a:gd name="T12" fmla="*/ 0 60000 65536"/>
              <a:gd name="T13" fmla="*/ 0 60000 65536"/>
              <a:gd name="T14" fmla="*/ 0 60000 65536"/>
              <a:gd name="T15" fmla="*/ 0 w 3685"/>
              <a:gd name="T16" fmla="*/ 0 h 103"/>
              <a:gd name="T17" fmla="*/ 3685 w 3685"/>
              <a:gd name="T18" fmla="*/ 103 h 103"/>
            </a:gdLst>
            <a:ahLst/>
            <a:cxnLst>
              <a:cxn ang="T10">
                <a:pos x="T0" y="T1"/>
              </a:cxn>
              <a:cxn ang="T11">
                <a:pos x="T2" y="T3"/>
              </a:cxn>
              <a:cxn ang="T12">
                <a:pos x="T4" y="T5"/>
              </a:cxn>
              <a:cxn ang="T13">
                <a:pos x="T6" y="T7"/>
              </a:cxn>
              <a:cxn ang="T14">
                <a:pos x="T8" y="T9"/>
              </a:cxn>
            </a:cxnLst>
            <a:rect l="T15" t="T16" r="T17" b="T18"/>
            <a:pathLst>
              <a:path w="3685" h="103">
                <a:moveTo>
                  <a:pt x="0" y="103"/>
                </a:moveTo>
                <a:lnTo>
                  <a:pt x="3685" y="103"/>
                </a:lnTo>
                <a:lnTo>
                  <a:pt x="3685" y="0"/>
                </a:lnTo>
                <a:lnTo>
                  <a:pt x="2" y="0"/>
                </a:lnTo>
                <a:lnTo>
                  <a:pt x="0" y="103"/>
                </a:lnTo>
                <a:close/>
              </a:path>
            </a:pathLst>
          </a:custGeom>
          <a:solidFill>
            <a:srgbClr val="F9915B"/>
          </a:solidFill>
          <a:ln w="9525">
            <a:noFill/>
            <a:round/>
            <a:headEnd/>
            <a:tailEnd/>
          </a:ln>
        </p:spPr>
        <p:txBody>
          <a:bodyPr/>
          <a:lstStyle/>
          <a:p>
            <a:endParaRPr lang="en-US"/>
          </a:p>
        </p:txBody>
      </p:sp>
      <p:sp>
        <p:nvSpPr>
          <p:cNvPr id="61456" name="Rectangle 19"/>
          <p:cNvSpPr>
            <a:spLocks noChangeArrowheads="1"/>
          </p:cNvSpPr>
          <p:nvPr/>
        </p:nvSpPr>
        <p:spPr bwMode="auto">
          <a:xfrm>
            <a:off x="7938" y="242888"/>
            <a:ext cx="9118600" cy="876300"/>
          </a:xfrm>
          <a:prstGeom prst="rect">
            <a:avLst/>
          </a:prstGeom>
          <a:solidFill>
            <a:srgbClr val="F98756"/>
          </a:solidFill>
          <a:ln w="9525">
            <a:noFill/>
            <a:miter lim="800000"/>
            <a:headEnd/>
            <a:tailEnd/>
          </a:ln>
        </p:spPr>
        <p:txBody>
          <a:bodyPr/>
          <a:lstStyle/>
          <a:p>
            <a:endParaRPr lang="en-US"/>
          </a:p>
        </p:txBody>
      </p:sp>
      <p:sp>
        <p:nvSpPr>
          <p:cNvPr id="61457" name="Rectangle 21"/>
          <p:cNvSpPr>
            <a:spLocks noChangeArrowheads="1"/>
          </p:cNvSpPr>
          <p:nvPr/>
        </p:nvSpPr>
        <p:spPr bwMode="auto">
          <a:xfrm>
            <a:off x="7938" y="23813"/>
            <a:ext cx="9123362" cy="889000"/>
          </a:xfrm>
          <a:prstGeom prst="rect">
            <a:avLst/>
          </a:prstGeom>
          <a:solidFill>
            <a:srgbClr val="F97549"/>
          </a:solidFill>
          <a:ln w="9525">
            <a:noFill/>
            <a:miter lim="800000"/>
            <a:headEnd/>
            <a:tailEnd/>
          </a:ln>
        </p:spPr>
        <p:txBody>
          <a:bodyPr/>
          <a:lstStyle/>
          <a:p>
            <a:endParaRPr lang="en-US"/>
          </a:p>
        </p:txBody>
      </p:sp>
      <p:sp>
        <p:nvSpPr>
          <p:cNvPr id="61458" name="Freeform 22"/>
          <p:cNvSpPr>
            <a:spLocks/>
          </p:cNvSpPr>
          <p:nvPr/>
        </p:nvSpPr>
        <p:spPr bwMode="auto">
          <a:xfrm>
            <a:off x="7938" y="-90488"/>
            <a:ext cx="9123362" cy="900113"/>
          </a:xfrm>
          <a:custGeom>
            <a:avLst/>
            <a:gdLst>
              <a:gd name="T0" fmla="*/ 0 w 3685"/>
              <a:gd name="T1" fmla="*/ 2147483647 h 103"/>
              <a:gd name="T2" fmla="*/ 2147483647 w 3685"/>
              <a:gd name="T3" fmla="*/ 2147483647 h 103"/>
              <a:gd name="T4" fmla="*/ 2147483647 w 3685"/>
              <a:gd name="T5" fmla="*/ 0 h 103"/>
              <a:gd name="T6" fmla="*/ 2147483647 w 3685"/>
              <a:gd name="T7" fmla="*/ 0 h 103"/>
              <a:gd name="T8" fmla="*/ 0 w 3685"/>
              <a:gd name="T9" fmla="*/ 2147483647 h 103"/>
              <a:gd name="T10" fmla="*/ 0 60000 65536"/>
              <a:gd name="T11" fmla="*/ 0 60000 65536"/>
              <a:gd name="T12" fmla="*/ 0 60000 65536"/>
              <a:gd name="T13" fmla="*/ 0 60000 65536"/>
              <a:gd name="T14" fmla="*/ 0 60000 65536"/>
              <a:gd name="T15" fmla="*/ 0 w 3685"/>
              <a:gd name="T16" fmla="*/ 0 h 103"/>
              <a:gd name="T17" fmla="*/ 3685 w 3685"/>
              <a:gd name="T18" fmla="*/ 103 h 103"/>
            </a:gdLst>
            <a:ahLst/>
            <a:cxnLst>
              <a:cxn ang="T10">
                <a:pos x="T0" y="T1"/>
              </a:cxn>
              <a:cxn ang="T11">
                <a:pos x="T2" y="T3"/>
              </a:cxn>
              <a:cxn ang="T12">
                <a:pos x="T4" y="T5"/>
              </a:cxn>
              <a:cxn ang="T13">
                <a:pos x="T6" y="T7"/>
              </a:cxn>
              <a:cxn ang="T14">
                <a:pos x="T8" y="T9"/>
              </a:cxn>
            </a:cxnLst>
            <a:rect l="T15" t="T16" r="T17" b="T18"/>
            <a:pathLst>
              <a:path w="3685" h="103">
                <a:moveTo>
                  <a:pt x="0" y="103"/>
                </a:moveTo>
                <a:lnTo>
                  <a:pt x="3685" y="103"/>
                </a:lnTo>
                <a:lnTo>
                  <a:pt x="3685" y="0"/>
                </a:lnTo>
                <a:lnTo>
                  <a:pt x="2" y="0"/>
                </a:lnTo>
                <a:lnTo>
                  <a:pt x="0" y="103"/>
                </a:lnTo>
                <a:close/>
              </a:path>
            </a:pathLst>
          </a:custGeom>
          <a:solidFill>
            <a:srgbClr val="F96B44"/>
          </a:solidFill>
          <a:ln w="9525">
            <a:noFill/>
            <a:round/>
            <a:headEnd/>
            <a:tailEnd/>
          </a:ln>
        </p:spPr>
        <p:txBody>
          <a:bodyPr/>
          <a:lstStyle/>
          <a:p>
            <a:endParaRPr lang="en-US"/>
          </a:p>
        </p:txBody>
      </p:sp>
      <p:sp>
        <p:nvSpPr>
          <p:cNvPr id="61459" name="Rectangle 23"/>
          <p:cNvSpPr>
            <a:spLocks noChangeArrowheads="1"/>
          </p:cNvSpPr>
          <p:nvPr/>
        </p:nvSpPr>
        <p:spPr bwMode="auto">
          <a:xfrm>
            <a:off x="9525" y="0"/>
            <a:ext cx="9118600" cy="704850"/>
          </a:xfrm>
          <a:prstGeom prst="rect">
            <a:avLst/>
          </a:prstGeom>
          <a:solidFill>
            <a:srgbClr val="F9603D"/>
          </a:solidFill>
          <a:ln w="9525">
            <a:noFill/>
            <a:miter lim="800000"/>
            <a:headEnd/>
            <a:tailEnd/>
          </a:ln>
        </p:spPr>
        <p:txBody>
          <a:bodyPr/>
          <a:lstStyle/>
          <a:p>
            <a:endParaRPr lang="en-US"/>
          </a:p>
        </p:txBody>
      </p:sp>
      <p:sp>
        <p:nvSpPr>
          <p:cNvPr id="61460" name="Freeform 24"/>
          <p:cNvSpPr>
            <a:spLocks/>
          </p:cNvSpPr>
          <p:nvPr/>
        </p:nvSpPr>
        <p:spPr bwMode="auto">
          <a:xfrm>
            <a:off x="9525" y="0"/>
            <a:ext cx="9123363" cy="601663"/>
          </a:xfrm>
          <a:custGeom>
            <a:avLst/>
            <a:gdLst>
              <a:gd name="T0" fmla="*/ 0 w 3685"/>
              <a:gd name="T1" fmla="*/ 2147483647 h 102"/>
              <a:gd name="T2" fmla="*/ 2147483647 w 3685"/>
              <a:gd name="T3" fmla="*/ 2147483647 h 102"/>
              <a:gd name="T4" fmla="*/ 2147483647 w 3685"/>
              <a:gd name="T5" fmla="*/ 0 h 102"/>
              <a:gd name="T6" fmla="*/ 0 w 3685"/>
              <a:gd name="T7" fmla="*/ 0 h 102"/>
              <a:gd name="T8" fmla="*/ 0 w 3685"/>
              <a:gd name="T9" fmla="*/ 2147483647 h 102"/>
              <a:gd name="T10" fmla="*/ 0 60000 65536"/>
              <a:gd name="T11" fmla="*/ 0 60000 65536"/>
              <a:gd name="T12" fmla="*/ 0 60000 65536"/>
              <a:gd name="T13" fmla="*/ 0 60000 65536"/>
              <a:gd name="T14" fmla="*/ 0 60000 65536"/>
              <a:gd name="T15" fmla="*/ 0 w 3685"/>
              <a:gd name="T16" fmla="*/ 0 h 102"/>
              <a:gd name="T17" fmla="*/ 3685 w 3685"/>
              <a:gd name="T18" fmla="*/ 102 h 102"/>
            </a:gdLst>
            <a:ahLst/>
            <a:cxnLst>
              <a:cxn ang="T10">
                <a:pos x="T0" y="T1"/>
              </a:cxn>
              <a:cxn ang="T11">
                <a:pos x="T2" y="T3"/>
              </a:cxn>
              <a:cxn ang="T12">
                <a:pos x="T4" y="T5"/>
              </a:cxn>
              <a:cxn ang="T13">
                <a:pos x="T6" y="T7"/>
              </a:cxn>
              <a:cxn ang="T14">
                <a:pos x="T8" y="T9"/>
              </a:cxn>
            </a:cxnLst>
            <a:rect l="T15" t="T16" r="T17" b="T18"/>
            <a:pathLst>
              <a:path w="3685" h="102">
                <a:moveTo>
                  <a:pt x="0" y="102"/>
                </a:moveTo>
                <a:lnTo>
                  <a:pt x="3683" y="102"/>
                </a:lnTo>
                <a:lnTo>
                  <a:pt x="3685" y="0"/>
                </a:lnTo>
                <a:lnTo>
                  <a:pt x="0" y="0"/>
                </a:lnTo>
                <a:lnTo>
                  <a:pt x="0" y="102"/>
                </a:lnTo>
                <a:close/>
              </a:path>
            </a:pathLst>
          </a:custGeom>
          <a:solidFill>
            <a:srgbClr val="F95938"/>
          </a:solidFill>
          <a:ln w="9525">
            <a:noFill/>
            <a:round/>
            <a:headEnd/>
            <a:tailEnd/>
          </a:ln>
        </p:spPr>
        <p:txBody>
          <a:bodyPr/>
          <a:lstStyle/>
          <a:p>
            <a:endParaRPr lang="en-US"/>
          </a:p>
        </p:txBody>
      </p:sp>
      <p:sp>
        <p:nvSpPr>
          <p:cNvPr id="61461" name="Rectangle 26"/>
          <p:cNvSpPr>
            <a:spLocks noChangeArrowheads="1"/>
          </p:cNvSpPr>
          <p:nvPr/>
        </p:nvSpPr>
        <p:spPr bwMode="auto">
          <a:xfrm>
            <a:off x="11113" y="152400"/>
            <a:ext cx="9118600" cy="257175"/>
          </a:xfrm>
          <a:prstGeom prst="rect">
            <a:avLst/>
          </a:prstGeom>
          <a:solidFill>
            <a:srgbClr val="F9442B"/>
          </a:solidFill>
          <a:ln w="9525">
            <a:noFill/>
            <a:miter lim="800000"/>
            <a:headEnd/>
            <a:tailEnd/>
          </a:ln>
        </p:spPr>
        <p:txBody>
          <a:bodyPr/>
          <a:lstStyle/>
          <a:p>
            <a:endParaRPr lang="en-US"/>
          </a:p>
        </p:txBody>
      </p:sp>
      <p:sp>
        <p:nvSpPr>
          <p:cNvPr id="61462" name="WordArt 62"/>
          <p:cNvSpPr>
            <a:spLocks noChangeArrowheads="1" noChangeShapeType="1" noTextEdit="1"/>
          </p:cNvSpPr>
          <p:nvPr/>
        </p:nvSpPr>
        <p:spPr bwMode="auto">
          <a:xfrm>
            <a:off x="2555875" y="5229225"/>
            <a:ext cx="4608513" cy="1512888"/>
          </a:xfrm>
          <a:prstGeom prst="rect">
            <a:avLst/>
          </a:prstGeom>
        </p:spPr>
        <p:txBody>
          <a:bodyPr wrap="none" fromWordArt="1">
            <a:prstTxWarp prst="textWave2">
              <a:avLst>
                <a:gd name="adj1" fmla="val 13005"/>
                <a:gd name="adj2" fmla="val 0"/>
              </a:avLst>
            </a:prstTxWarp>
          </a:bodyPr>
          <a:lstStyle/>
          <a:p>
            <a:pPr algn="ctr"/>
            <a:r>
              <a:rPr lang="en-GB" sz="3600" kern="10">
                <a:ln w="9525">
                  <a:noFill/>
                  <a:round/>
                  <a:headEnd/>
                  <a:tailEnd/>
                </a:ln>
                <a:gradFill rotWithShape="1">
                  <a:gsLst>
                    <a:gs pos="0">
                      <a:srgbClr val="00CC00"/>
                    </a:gs>
                    <a:gs pos="100000">
                      <a:srgbClr val="CC3399"/>
                    </a:gs>
                  </a:gsLst>
                  <a:lin ang="5400000" scaled="1"/>
                </a:gradFill>
                <a:effectLst>
                  <a:outerShdw dist="107763" dir="2700000" algn="ctr" rotWithShape="0">
                    <a:schemeClr val="tx1"/>
                  </a:outerShdw>
                </a:effectLst>
                <a:latin typeface="Arial Black"/>
              </a:rPr>
              <a:t>Thank You !</a:t>
            </a:r>
          </a:p>
        </p:txBody>
      </p:sp>
      <p:pic>
        <p:nvPicPr>
          <p:cNvPr id="61463" name="Picture 57"/>
          <p:cNvPicPr>
            <a:picLocks noChangeAspect="1" noChangeArrowheads="1"/>
          </p:cNvPicPr>
          <p:nvPr/>
        </p:nvPicPr>
        <p:blipFill>
          <a:blip r:embed="rId2"/>
          <a:srcRect/>
          <a:stretch>
            <a:fillRect/>
          </a:stretch>
        </p:blipFill>
        <p:spPr bwMode="auto">
          <a:xfrm>
            <a:off x="900113" y="19050"/>
            <a:ext cx="6096000" cy="5899150"/>
          </a:xfrm>
          <a:prstGeom prst="rect">
            <a:avLst/>
          </a:prstGeom>
          <a:noFill/>
          <a:ln w="9525">
            <a:noFill/>
            <a:miter lim="800000"/>
            <a:headEnd/>
            <a:tailEnd/>
          </a:ln>
        </p:spPr>
      </p:pic>
      <p:pic>
        <p:nvPicPr>
          <p:cNvPr id="61464" name="Picture 3" descr="daelogo1.jpg"/>
          <p:cNvPicPr>
            <a:picLocks noChangeAspect="1"/>
          </p:cNvPicPr>
          <p:nvPr/>
        </p:nvPicPr>
        <p:blipFill>
          <a:blip r:embed="rId3"/>
          <a:srcRect/>
          <a:stretch>
            <a:fillRect/>
          </a:stretch>
        </p:blipFill>
        <p:spPr bwMode="auto">
          <a:xfrm>
            <a:off x="6019800" y="2667000"/>
            <a:ext cx="2286000" cy="23415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1000" accel="50000" decel="50000" autoRev="1" fill="hold">
                                          <p:stCondLst>
                                            <p:cond delay="0"/>
                                          </p:stCondLst>
                                        </p:cTn>
                                        <p:tgtEl>
                                          <p:spTgt spid="259076"/>
                                        </p:tgtEl>
                                        <p:attrNameLst>
                                          <p:attrName>ppt_x</p:attrName>
                                          <p:attrName>ppt_y</p:attrName>
                                        </p:attrNameLst>
                                      </p:cBhvr>
                                    </p:animMotion>
                                    <p:animRot by="1500000">
                                      <p:cBhvr>
                                        <p:cTn id="7" dur="500" fill="hold">
                                          <p:stCondLst>
                                            <p:cond delay="0"/>
                                          </p:stCondLst>
                                        </p:cTn>
                                        <p:tgtEl>
                                          <p:spTgt spid="259076"/>
                                        </p:tgtEl>
                                        <p:attrNameLst>
                                          <p:attrName>r</p:attrName>
                                        </p:attrNameLst>
                                      </p:cBhvr>
                                    </p:animRot>
                                    <p:animRot by="-1500000">
                                      <p:cBhvr>
                                        <p:cTn id="8" dur="500" fill="hold">
                                          <p:stCondLst>
                                            <p:cond delay="500"/>
                                          </p:stCondLst>
                                        </p:cTn>
                                        <p:tgtEl>
                                          <p:spTgt spid="259076"/>
                                        </p:tgtEl>
                                        <p:attrNameLst>
                                          <p:attrName>r</p:attrName>
                                        </p:attrNameLst>
                                      </p:cBhvr>
                                    </p:animRot>
                                    <p:animRot by="-1500000">
                                      <p:cBhvr>
                                        <p:cTn id="9" dur="500" fill="hold">
                                          <p:stCondLst>
                                            <p:cond delay="1000"/>
                                          </p:stCondLst>
                                        </p:cTn>
                                        <p:tgtEl>
                                          <p:spTgt spid="259076"/>
                                        </p:tgtEl>
                                        <p:attrNameLst>
                                          <p:attrName>r</p:attrName>
                                        </p:attrNameLst>
                                      </p:cBhvr>
                                    </p:animRot>
                                    <p:animRot by="1500000">
                                      <p:cBhvr>
                                        <p:cTn id="10" dur="500" fill="hold">
                                          <p:stCondLst>
                                            <p:cond delay="1500"/>
                                          </p:stCondLst>
                                        </p:cTn>
                                        <p:tgtEl>
                                          <p:spTgt spid="25907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2"/>
          <p:cNvSpPr txBox="1">
            <a:spLocks noChangeArrowheads="1"/>
          </p:cNvSpPr>
          <p:nvPr/>
        </p:nvSpPr>
        <p:spPr bwMode="auto">
          <a:xfrm>
            <a:off x="2819400" y="381000"/>
            <a:ext cx="3325813" cy="1717675"/>
          </a:xfrm>
          <a:prstGeom prst="rect">
            <a:avLst/>
          </a:prstGeom>
          <a:solidFill>
            <a:srgbClr val="FFCCFF"/>
          </a:solidFill>
          <a:ln w="9525">
            <a:solidFill>
              <a:schemeClr val="tx1"/>
            </a:solidFill>
            <a:miter lim="800000"/>
            <a:headEnd/>
            <a:tailEnd/>
          </a:ln>
          <a:effectLst/>
        </p:spPr>
        <p:txBody>
          <a:bodyPr lIns="91429" tIns="45714" rIns="91429" bIns="45714">
            <a:spAutoFit/>
          </a:bodyPr>
          <a:lstStyle/>
          <a:p>
            <a:pPr algn="ctr">
              <a:lnSpc>
                <a:spcPct val="110000"/>
              </a:lnSpc>
              <a:tabLst>
                <a:tab pos="115888" algn="l"/>
              </a:tabLst>
              <a:defRPr/>
            </a:pPr>
            <a:r>
              <a:rPr lang="en-US" sz="1600" b="1" dirty="0">
                <a:solidFill>
                  <a:srgbClr val="0000FF"/>
                </a:solidFill>
                <a:effectLst>
                  <a:outerShdw blurRad="38100" dist="38100" dir="2700000" algn="tl">
                    <a:srgbClr val="000000"/>
                  </a:outerShdw>
                </a:effectLst>
                <a:latin typeface="Arial" charset="0"/>
                <a:cs typeface="Arial" charset="0"/>
              </a:rPr>
              <a:t>NUCLEAR POWER</a:t>
            </a:r>
          </a:p>
          <a:p>
            <a:pPr>
              <a:lnSpc>
                <a:spcPct val="110000"/>
              </a:lnSpc>
              <a:buFontTx/>
              <a:buChar char="•"/>
              <a:tabLst>
                <a:tab pos="115888" algn="l"/>
              </a:tabLst>
              <a:defRPr/>
            </a:pPr>
            <a:r>
              <a:rPr lang="en-US" sz="1600" b="1" dirty="0">
                <a:solidFill>
                  <a:srgbClr val="FF3300"/>
                </a:solidFill>
                <a:effectLst>
                  <a:outerShdw blurRad="38100" dist="38100" dir="2700000" algn="tl">
                    <a:srgbClr val="000000"/>
                  </a:outerShdw>
                </a:effectLst>
                <a:latin typeface="Arial" charset="0"/>
                <a:cs typeface="Arial" charset="0"/>
              </a:rPr>
              <a:t> </a:t>
            </a:r>
            <a:r>
              <a:rPr lang="en-US" sz="1600" b="1" dirty="0">
                <a:solidFill>
                  <a:srgbClr val="FF3300"/>
                </a:solidFill>
                <a:latin typeface="Arial" charset="0"/>
                <a:cs typeface="Arial" charset="0"/>
              </a:rPr>
              <a:t>22 operating reactors, high 	availability factors,</a:t>
            </a:r>
          </a:p>
          <a:p>
            <a:pPr>
              <a:lnSpc>
                <a:spcPct val="110000"/>
              </a:lnSpc>
              <a:buFontTx/>
              <a:buChar char="•"/>
              <a:tabLst>
                <a:tab pos="115888" algn="l"/>
              </a:tabLst>
              <a:defRPr/>
            </a:pPr>
            <a:r>
              <a:rPr lang="en-US" sz="1600" b="1" dirty="0">
                <a:solidFill>
                  <a:srgbClr val="FF3300"/>
                </a:solidFill>
                <a:latin typeface="Arial" charset="0"/>
                <a:cs typeface="Arial" charset="0"/>
              </a:rPr>
              <a:t> 6780 MW installed capacity</a:t>
            </a:r>
          </a:p>
          <a:p>
            <a:pPr>
              <a:lnSpc>
                <a:spcPct val="110000"/>
              </a:lnSpc>
              <a:buFontTx/>
              <a:buChar char="•"/>
              <a:tabLst>
                <a:tab pos="115888" algn="l"/>
              </a:tabLst>
              <a:defRPr/>
            </a:pPr>
            <a:r>
              <a:rPr lang="en-US" sz="1600" b="1" dirty="0">
                <a:solidFill>
                  <a:srgbClr val="FF3300"/>
                </a:solidFill>
                <a:latin typeface="Arial" charset="0"/>
                <a:cs typeface="Arial" charset="0"/>
              </a:rPr>
              <a:t> Fabrication of Fuel &amp; </a:t>
            </a:r>
          </a:p>
          <a:p>
            <a:pPr>
              <a:lnSpc>
                <a:spcPct val="110000"/>
              </a:lnSpc>
              <a:buFontTx/>
              <a:buChar char="•"/>
              <a:tabLst>
                <a:tab pos="115888" algn="l"/>
              </a:tabLst>
              <a:defRPr/>
            </a:pPr>
            <a:r>
              <a:rPr lang="en-US" sz="1600" b="1" dirty="0">
                <a:solidFill>
                  <a:srgbClr val="FF3300"/>
                </a:solidFill>
                <a:latin typeface="Arial" charset="0"/>
                <a:cs typeface="Arial" charset="0"/>
              </a:rPr>
              <a:t>Special Materials and Alloys</a:t>
            </a:r>
          </a:p>
        </p:txBody>
      </p:sp>
      <p:sp>
        <p:nvSpPr>
          <p:cNvPr id="9219" name="Text Box 3"/>
          <p:cNvSpPr txBox="1">
            <a:spLocks noChangeArrowheads="1"/>
          </p:cNvSpPr>
          <p:nvPr/>
        </p:nvSpPr>
        <p:spPr bwMode="auto">
          <a:xfrm>
            <a:off x="0" y="969963"/>
            <a:ext cx="2752725" cy="3482975"/>
          </a:xfrm>
          <a:prstGeom prst="rect">
            <a:avLst/>
          </a:prstGeom>
          <a:solidFill>
            <a:srgbClr val="FFFFCC"/>
          </a:solidFill>
          <a:ln w="9525">
            <a:solidFill>
              <a:schemeClr val="tx1"/>
            </a:solidFill>
            <a:miter lim="800000"/>
            <a:headEnd/>
            <a:tailEnd/>
          </a:ln>
          <a:effectLst/>
        </p:spPr>
        <p:txBody>
          <a:bodyPr lIns="91429" tIns="45714" rIns="91429" bIns="45714">
            <a:spAutoFit/>
          </a:bodyPr>
          <a:lstStyle/>
          <a:p>
            <a:pPr>
              <a:buSzPct val="120000"/>
              <a:tabLst>
                <a:tab pos="228600" algn="l"/>
              </a:tabLst>
              <a:defRPr/>
            </a:pPr>
            <a:r>
              <a:rPr lang="en-US" sz="1600" b="1" dirty="0">
                <a:solidFill>
                  <a:srgbClr val="FF3300"/>
                </a:solidFill>
                <a:effectLst>
                  <a:outerShdw blurRad="38100" dist="38100" dir="2700000" algn="tl">
                    <a:srgbClr val="000000"/>
                  </a:outerShdw>
                </a:effectLst>
                <a:latin typeface="Arial" charset="0"/>
                <a:cs typeface="Arial" charset="0"/>
              </a:rPr>
              <a:t>AGRICULTURE &amp; FOOD</a:t>
            </a:r>
          </a:p>
          <a:p>
            <a:pPr>
              <a:lnSpc>
                <a:spcPct val="110000"/>
              </a:lnSpc>
              <a:buSzPct val="120000"/>
              <a:buFontTx/>
              <a:buChar char="•"/>
              <a:tabLst>
                <a:tab pos="228600" algn="l"/>
              </a:tabLst>
              <a:defRPr/>
            </a:pPr>
            <a:r>
              <a:rPr lang="en-US" sz="1400" b="1" dirty="0">
                <a:latin typeface="Arial" charset="0"/>
                <a:cs typeface="Arial" charset="0"/>
              </a:rPr>
              <a:t>  42 mutant varieties of 	seeds 	developed. Black 	gram variety TAU-1 	occupies 90 % of total 	area under cultivation 	of this crop in Maharashtra</a:t>
            </a:r>
          </a:p>
          <a:p>
            <a:pPr>
              <a:buSzPct val="120000"/>
              <a:buFontTx/>
              <a:buChar char="•"/>
              <a:tabLst>
                <a:tab pos="228600" algn="l"/>
              </a:tabLst>
              <a:defRPr/>
            </a:pPr>
            <a:r>
              <a:rPr lang="en-US" sz="1400" b="1" dirty="0">
                <a:latin typeface="Arial" charset="0"/>
                <a:cs typeface="Arial" charset="0"/>
              </a:rPr>
              <a:t>  Development of a bio-	pesticide – BIOKEN </a:t>
            </a:r>
          </a:p>
          <a:p>
            <a:pPr>
              <a:buSzPct val="120000"/>
              <a:buFontTx/>
              <a:buChar char="•"/>
              <a:tabLst>
                <a:tab pos="228600" algn="l"/>
              </a:tabLst>
              <a:defRPr/>
            </a:pPr>
            <a:r>
              <a:rPr lang="en-US" sz="1400" b="1" dirty="0">
                <a:latin typeface="Arial" charset="0"/>
                <a:cs typeface="Arial" charset="0"/>
              </a:rPr>
              <a:t>  Use of Tissue culture for 	plant propagation.</a:t>
            </a:r>
          </a:p>
          <a:p>
            <a:pPr>
              <a:buSzPct val="120000"/>
              <a:buFontTx/>
              <a:buChar char="•"/>
              <a:tabLst>
                <a:tab pos="228600" algn="l"/>
              </a:tabLst>
              <a:defRPr/>
            </a:pPr>
            <a:r>
              <a:rPr lang="en-US" sz="1400" b="1" dirty="0">
                <a:latin typeface="Arial" charset="0"/>
                <a:cs typeface="Arial" charset="0"/>
              </a:rPr>
              <a:t>  Food preservation by 	irradiation</a:t>
            </a:r>
          </a:p>
          <a:p>
            <a:pPr>
              <a:buSzPct val="120000"/>
              <a:buFontTx/>
              <a:buChar char="•"/>
              <a:tabLst>
                <a:tab pos="228600" algn="l"/>
              </a:tabLst>
              <a:defRPr/>
            </a:pPr>
            <a:r>
              <a:rPr lang="en-US" sz="1400" b="1" dirty="0">
                <a:latin typeface="Arial" charset="0"/>
                <a:cs typeface="Arial" charset="0"/>
              </a:rPr>
              <a:t>  Linkage with Agriculture 	Universities</a:t>
            </a:r>
          </a:p>
        </p:txBody>
      </p:sp>
      <p:sp>
        <p:nvSpPr>
          <p:cNvPr id="9220" name="Text Box 4"/>
          <p:cNvSpPr txBox="1">
            <a:spLocks noChangeArrowheads="1"/>
          </p:cNvSpPr>
          <p:nvPr/>
        </p:nvSpPr>
        <p:spPr bwMode="auto">
          <a:xfrm>
            <a:off x="6273800" y="576263"/>
            <a:ext cx="2767013" cy="3157537"/>
          </a:xfrm>
          <a:prstGeom prst="rect">
            <a:avLst/>
          </a:prstGeom>
          <a:solidFill>
            <a:srgbClr val="FFFFCC"/>
          </a:solidFill>
          <a:ln w="9525">
            <a:solidFill>
              <a:schemeClr val="tx1"/>
            </a:solidFill>
            <a:miter lim="800000"/>
            <a:headEnd/>
            <a:tailEnd/>
          </a:ln>
          <a:effectLst/>
        </p:spPr>
        <p:txBody>
          <a:bodyPr lIns="91429" tIns="45714" rIns="91429" bIns="45714">
            <a:spAutoFit/>
          </a:bodyPr>
          <a:lstStyle/>
          <a:p>
            <a:pPr algn="ctr">
              <a:lnSpc>
                <a:spcPct val="120000"/>
              </a:lnSpc>
              <a:tabLst>
                <a:tab pos="173038" algn="l"/>
              </a:tabLst>
              <a:defRPr/>
            </a:pPr>
            <a:r>
              <a:rPr lang="en-US" b="1" dirty="0">
                <a:solidFill>
                  <a:srgbClr val="FF3300"/>
                </a:solidFill>
                <a:effectLst>
                  <a:outerShdw blurRad="38100" dist="38100" dir="2700000" algn="tl">
                    <a:srgbClr val="000000"/>
                  </a:outerShdw>
                </a:effectLst>
                <a:latin typeface="Arial" charset="0"/>
                <a:cs typeface="Arial" charset="0"/>
              </a:rPr>
              <a:t>INDUSTRY</a:t>
            </a:r>
          </a:p>
          <a:p>
            <a:pPr>
              <a:lnSpc>
                <a:spcPct val="120000"/>
              </a:lnSpc>
              <a:buFontTx/>
              <a:buChar char="•"/>
              <a:tabLst>
                <a:tab pos="173038" algn="l"/>
              </a:tabLst>
              <a:defRPr/>
            </a:pPr>
            <a:r>
              <a:rPr lang="en-US" sz="1600" b="1" dirty="0">
                <a:latin typeface="Arial" charset="0"/>
                <a:cs typeface="Arial" charset="0"/>
              </a:rPr>
              <a:t>  Radiography</a:t>
            </a:r>
          </a:p>
          <a:p>
            <a:pPr>
              <a:lnSpc>
                <a:spcPct val="120000"/>
              </a:lnSpc>
              <a:buFontTx/>
              <a:buChar char="•"/>
              <a:tabLst>
                <a:tab pos="173038" algn="l"/>
              </a:tabLst>
              <a:defRPr/>
            </a:pPr>
            <a:r>
              <a:rPr lang="en-US" sz="1600" b="1" dirty="0">
                <a:latin typeface="Arial" charset="0"/>
                <a:cs typeface="Arial" charset="0"/>
              </a:rPr>
              <a:t>  Gamma Scanning of 	 process equipment</a:t>
            </a:r>
          </a:p>
          <a:p>
            <a:pPr>
              <a:lnSpc>
                <a:spcPct val="120000"/>
              </a:lnSpc>
              <a:buFontTx/>
              <a:buChar char="•"/>
              <a:tabLst>
                <a:tab pos="173038" algn="l"/>
              </a:tabLst>
              <a:defRPr/>
            </a:pPr>
            <a:r>
              <a:rPr lang="en-US" sz="1600" b="1" dirty="0">
                <a:latin typeface="Arial" charset="0"/>
                <a:cs typeface="Arial" charset="0"/>
              </a:rPr>
              <a:t> 	Pigging of underground  	 pipe lines</a:t>
            </a:r>
          </a:p>
          <a:p>
            <a:pPr>
              <a:lnSpc>
                <a:spcPct val="120000"/>
              </a:lnSpc>
              <a:buFontTx/>
              <a:buChar char="•"/>
              <a:tabLst>
                <a:tab pos="173038" algn="l"/>
              </a:tabLst>
              <a:defRPr/>
            </a:pPr>
            <a:r>
              <a:rPr lang="en-US" sz="1600" b="1" dirty="0">
                <a:latin typeface="Arial" charset="0"/>
                <a:cs typeface="Arial" charset="0"/>
              </a:rPr>
              <a:t>  Non-destructive Testing</a:t>
            </a:r>
          </a:p>
          <a:p>
            <a:pPr>
              <a:lnSpc>
                <a:spcPct val="120000"/>
              </a:lnSpc>
              <a:buFontTx/>
              <a:buChar char="•"/>
              <a:tabLst>
                <a:tab pos="173038" algn="l"/>
              </a:tabLst>
              <a:defRPr/>
            </a:pPr>
            <a:r>
              <a:rPr lang="en-US" sz="1600" b="1" dirty="0">
                <a:latin typeface="Arial" charset="0"/>
                <a:cs typeface="Arial" charset="0"/>
              </a:rPr>
              <a:t>  More than 6000 	 	personnel trained in 	Radiography</a:t>
            </a:r>
          </a:p>
          <a:p>
            <a:pPr>
              <a:lnSpc>
                <a:spcPct val="120000"/>
              </a:lnSpc>
              <a:tabLst>
                <a:tab pos="173038" algn="l"/>
              </a:tabLst>
              <a:defRPr/>
            </a:pPr>
            <a:endParaRPr lang="en-US" sz="400" b="1" dirty="0">
              <a:solidFill>
                <a:schemeClr val="accent2"/>
              </a:solidFill>
              <a:effectLst>
                <a:outerShdw blurRad="38100" dist="38100" dir="2700000" algn="tl">
                  <a:srgbClr val="000000"/>
                </a:outerShdw>
              </a:effectLst>
              <a:latin typeface="Arial" charset="0"/>
              <a:cs typeface="Arial" charset="0"/>
            </a:endParaRPr>
          </a:p>
        </p:txBody>
      </p:sp>
      <p:sp>
        <p:nvSpPr>
          <p:cNvPr id="9221" name="Text Box 5"/>
          <p:cNvSpPr txBox="1">
            <a:spLocks noChangeArrowheads="1"/>
          </p:cNvSpPr>
          <p:nvPr/>
        </p:nvSpPr>
        <p:spPr bwMode="auto">
          <a:xfrm>
            <a:off x="6279174" y="3769426"/>
            <a:ext cx="2762250" cy="2529911"/>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lIns="91429" tIns="45714" rIns="91429" bIns="45714">
            <a:spAutoFit/>
          </a:bodyPr>
          <a:lstStyle/>
          <a:p>
            <a:pPr algn="ctr">
              <a:lnSpc>
                <a:spcPct val="110000"/>
              </a:lnSpc>
              <a:buSzPct val="120000"/>
              <a:tabLst>
                <a:tab pos="228600" algn="l"/>
              </a:tabLst>
              <a:defRPr/>
            </a:pPr>
            <a:r>
              <a:rPr lang="en-US" b="1" dirty="0">
                <a:solidFill>
                  <a:schemeClr val="tx1"/>
                </a:solidFill>
              </a:rPr>
              <a:t>HEALTH CARE</a:t>
            </a:r>
          </a:p>
          <a:p>
            <a:pPr>
              <a:lnSpc>
                <a:spcPct val="110000"/>
              </a:lnSpc>
              <a:buFontTx/>
              <a:buChar char="•"/>
              <a:tabLst>
                <a:tab pos="171450" algn="l"/>
              </a:tabLst>
              <a:defRPr/>
            </a:pPr>
            <a:r>
              <a:rPr lang="en-US" sz="1400" b="1" dirty="0">
                <a:solidFill>
                  <a:schemeClr val="bg1"/>
                </a:solidFill>
                <a:effectLst>
                  <a:outerShdw blurRad="38100" dist="38100" dir="2700000" algn="tl">
                    <a:srgbClr val="000000"/>
                  </a:outerShdw>
                </a:effectLst>
              </a:rPr>
              <a:t>  </a:t>
            </a:r>
            <a:r>
              <a:rPr lang="en-US" sz="1400" b="1" dirty="0">
                <a:solidFill>
                  <a:schemeClr val="bg1"/>
                </a:solidFill>
              </a:rPr>
              <a:t>Radiation Medicine </a:t>
            </a:r>
            <a:r>
              <a:rPr lang="en-US" sz="1400" b="1" dirty="0" err="1">
                <a:solidFill>
                  <a:schemeClr val="bg1"/>
                </a:solidFill>
              </a:rPr>
              <a:t>Centres</a:t>
            </a:r>
            <a:endParaRPr lang="en-US" sz="1400" b="1" dirty="0">
              <a:solidFill>
                <a:schemeClr val="bg1"/>
              </a:solidFill>
            </a:endParaRPr>
          </a:p>
          <a:p>
            <a:pPr>
              <a:lnSpc>
                <a:spcPct val="110000"/>
              </a:lnSpc>
              <a:buFontTx/>
              <a:buChar char="•"/>
              <a:tabLst>
                <a:tab pos="171450" algn="l"/>
              </a:tabLst>
              <a:defRPr/>
            </a:pPr>
            <a:r>
              <a:rPr lang="en-US" sz="1400" b="1" dirty="0">
                <a:solidFill>
                  <a:schemeClr val="bg1"/>
                </a:solidFill>
              </a:rPr>
              <a:t>  Cancer research and  </a:t>
            </a:r>
          </a:p>
          <a:p>
            <a:pPr>
              <a:lnSpc>
                <a:spcPct val="110000"/>
              </a:lnSpc>
              <a:tabLst>
                <a:tab pos="171450" algn="l"/>
              </a:tabLst>
              <a:defRPr/>
            </a:pPr>
            <a:r>
              <a:rPr lang="en-US" sz="1400" b="1" dirty="0">
                <a:solidFill>
                  <a:schemeClr val="bg1"/>
                </a:solidFill>
              </a:rPr>
              <a:t>    treatment  at CRI and  TMC</a:t>
            </a:r>
          </a:p>
          <a:p>
            <a:pPr>
              <a:lnSpc>
                <a:spcPct val="110000"/>
              </a:lnSpc>
              <a:buFontTx/>
              <a:buChar char="•"/>
              <a:tabLst>
                <a:tab pos="171450" algn="l"/>
              </a:tabLst>
              <a:defRPr/>
            </a:pPr>
            <a:r>
              <a:rPr lang="en-US" sz="1400" b="1" dirty="0">
                <a:solidFill>
                  <a:schemeClr val="bg1"/>
                </a:solidFill>
              </a:rPr>
              <a:t>  Over 500 RIA labs and 	NMCs</a:t>
            </a:r>
          </a:p>
          <a:p>
            <a:pPr>
              <a:lnSpc>
                <a:spcPct val="110000"/>
              </a:lnSpc>
              <a:buFontTx/>
              <a:buChar char="•"/>
              <a:tabLst>
                <a:tab pos="171450" algn="l"/>
              </a:tabLst>
              <a:defRPr/>
            </a:pPr>
            <a:r>
              <a:rPr lang="en-US" sz="1400" b="1" dirty="0">
                <a:solidFill>
                  <a:schemeClr val="bg1"/>
                </a:solidFill>
              </a:rPr>
              <a:t>  Sterilization of medical 	products at ISOMED.</a:t>
            </a:r>
          </a:p>
          <a:p>
            <a:pPr>
              <a:lnSpc>
                <a:spcPct val="110000"/>
              </a:lnSpc>
              <a:buFontTx/>
              <a:buChar char="•"/>
              <a:tabLst>
                <a:tab pos="171450" algn="l"/>
              </a:tabLst>
              <a:defRPr/>
            </a:pPr>
            <a:r>
              <a:rPr lang="en-US" sz="1400" b="1" dirty="0">
                <a:solidFill>
                  <a:schemeClr val="bg1"/>
                </a:solidFill>
              </a:rPr>
              <a:t>  Over 1.5 million radiation 	treatment cases per year.  </a:t>
            </a:r>
          </a:p>
        </p:txBody>
      </p:sp>
      <p:sp>
        <p:nvSpPr>
          <p:cNvPr id="9222" name="Text Box 6"/>
          <p:cNvSpPr txBox="1">
            <a:spLocks noChangeArrowheads="1"/>
          </p:cNvSpPr>
          <p:nvPr/>
        </p:nvSpPr>
        <p:spPr bwMode="auto">
          <a:xfrm>
            <a:off x="130420" y="4724402"/>
            <a:ext cx="2623038" cy="2055935"/>
          </a:xfrm>
          <a:prstGeom prst="rect">
            <a:avLst/>
          </a:prstGeom>
          <a:ln>
            <a:headEnd/>
            <a:tailEnd/>
          </a:ln>
        </p:spPr>
        <p:style>
          <a:lnRef idx="1">
            <a:schemeClr val="accent6"/>
          </a:lnRef>
          <a:fillRef idx="3">
            <a:schemeClr val="accent6"/>
          </a:fillRef>
          <a:effectRef idx="2">
            <a:schemeClr val="accent6"/>
          </a:effectRef>
          <a:fontRef idx="minor">
            <a:schemeClr val="lt1"/>
          </a:fontRef>
        </p:style>
        <p:txBody>
          <a:bodyPr lIns="91429" tIns="45714" rIns="91429" bIns="45714">
            <a:spAutoFit/>
          </a:bodyPr>
          <a:lstStyle/>
          <a:p>
            <a:pPr algn="ctr">
              <a:lnSpc>
                <a:spcPct val="110000"/>
              </a:lnSpc>
              <a:buSzPct val="120000"/>
              <a:tabLst>
                <a:tab pos="228600" algn="l"/>
              </a:tabLst>
              <a:defRPr/>
            </a:pPr>
            <a:r>
              <a:rPr lang="en-US" b="1" dirty="0">
                <a:solidFill>
                  <a:srgbClr val="FF3300"/>
                </a:solidFill>
                <a:effectLst>
                  <a:outerShdw blurRad="38100" dist="38100" dir="2700000" algn="tl">
                    <a:srgbClr val="000000"/>
                  </a:outerShdw>
                </a:effectLst>
              </a:rPr>
              <a:t>WATER</a:t>
            </a:r>
          </a:p>
          <a:p>
            <a:pPr>
              <a:lnSpc>
                <a:spcPct val="110000"/>
              </a:lnSpc>
              <a:buFontTx/>
              <a:buChar char="•"/>
              <a:tabLst>
                <a:tab pos="171450" algn="l"/>
              </a:tabLst>
              <a:defRPr/>
            </a:pPr>
            <a:r>
              <a:rPr lang="en-US" sz="1400" b="1" dirty="0">
                <a:solidFill>
                  <a:schemeClr val="bg1"/>
                </a:solidFill>
              </a:rPr>
              <a:t>  Water Hydrology </a:t>
            </a:r>
          </a:p>
          <a:p>
            <a:pPr>
              <a:lnSpc>
                <a:spcPct val="110000"/>
              </a:lnSpc>
              <a:buFontTx/>
              <a:buChar char="•"/>
              <a:tabLst>
                <a:tab pos="171450" algn="l"/>
              </a:tabLst>
              <a:defRPr/>
            </a:pPr>
            <a:r>
              <a:rPr lang="en-US" sz="1400" b="1" dirty="0">
                <a:solidFill>
                  <a:schemeClr val="bg1"/>
                </a:solidFill>
              </a:rPr>
              <a:t>  Flow measurements</a:t>
            </a:r>
          </a:p>
          <a:p>
            <a:pPr>
              <a:lnSpc>
                <a:spcPct val="110000"/>
              </a:lnSpc>
              <a:buFontTx/>
              <a:buChar char="•"/>
              <a:tabLst>
                <a:tab pos="171450" algn="l"/>
              </a:tabLst>
              <a:defRPr/>
            </a:pPr>
            <a:r>
              <a:rPr lang="en-US" sz="1400" b="1" dirty="0">
                <a:solidFill>
                  <a:schemeClr val="bg1"/>
                </a:solidFill>
              </a:rPr>
              <a:t>  Radiotracer for study of 	sediment transport</a:t>
            </a:r>
          </a:p>
          <a:p>
            <a:pPr>
              <a:lnSpc>
                <a:spcPct val="110000"/>
              </a:lnSpc>
              <a:buFontTx/>
              <a:buChar char="•"/>
              <a:tabLst>
                <a:tab pos="171450" algn="l"/>
              </a:tabLst>
              <a:defRPr/>
            </a:pPr>
            <a:r>
              <a:rPr lang="en-US" sz="1400" b="1" dirty="0">
                <a:solidFill>
                  <a:schemeClr val="bg1"/>
                </a:solidFill>
              </a:rPr>
              <a:t>  Desalination techniques 	like RO, Multistage Flash 	Evaporation etc.  </a:t>
            </a:r>
          </a:p>
        </p:txBody>
      </p:sp>
      <p:sp>
        <p:nvSpPr>
          <p:cNvPr id="9223" name="Text Box 7"/>
          <p:cNvSpPr txBox="1">
            <a:spLocks noChangeArrowheads="1"/>
          </p:cNvSpPr>
          <p:nvPr/>
        </p:nvSpPr>
        <p:spPr bwMode="auto">
          <a:xfrm>
            <a:off x="2870200" y="4341813"/>
            <a:ext cx="3275013" cy="2516187"/>
          </a:xfrm>
          <a:prstGeom prst="rect">
            <a:avLst/>
          </a:prstGeom>
          <a:solidFill>
            <a:srgbClr val="FFCCFF"/>
          </a:solidFill>
          <a:ln w="9525">
            <a:solidFill>
              <a:schemeClr val="tx1"/>
            </a:solidFill>
            <a:miter lim="800000"/>
            <a:headEnd/>
            <a:tailEnd/>
          </a:ln>
          <a:effectLst/>
        </p:spPr>
        <p:txBody>
          <a:bodyPr lIns="91429" tIns="45714" rIns="0" bIns="45714">
            <a:spAutoFit/>
          </a:bodyPr>
          <a:lstStyle/>
          <a:p>
            <a:pPr algn="ctr">
              <a:lnSpc>
                <a:spcPct val="110000"/>
              </a:lnSpc>
              <a:tabLst>
                <a:tab pos="165100" algn="l"/>
              </a:tabLst>
              <a:defRPr/>
            </a:pPr>
            <a:r>
              <a:rPr lang="en-US" sz="1600" b="1" dirty="0">
                <a:solidFill>
                  <a:srgbClr val="0000FF"/>
                </a:solidFill>
                <a:effectLst>
                  <a:outerShdw blurRad="38100" dist="38100" dir="2700000" algn="tl">
                    <a:srgbClr val="000000"/>
                  </a:outerShdw>
                </a:effectLst>
                <a:latin typeface="Arial" charset="0"/>
                <a:cs typeface="Arial" charset="0"/>
              </a:rPr>
              <a:t>TECHNOLOGY </a:t>
            </a:r>
          </a:p>
          <a:p>
            <a:pPr algn="ctr">
              <a:lnSpc>
                <a:spcPct val="110000"/>
              </a:lnSpc>
              <a:tabLst>
                <a:tab pos="165100" algn="l"/>
              </a:tabLst>
              <a:defRPr/>
            </a:pPr>
            <a:r>
              <a:rPr lang="en-US" sz="1600" b="1" dirty="0">
                <a:solidFill>
                  <a:srgbClr val="0000FF"/>
                </a:solidFill>
                <a:effectLst>
                  <a:outerShdw blurRad="38100" dist="38100" dir="2700000" algn="tl">
                    <a:srgbClr val="000000"/>
                  </a:outerShdw>
                </a:effectLst>
                <a:latin typeface="Arial" charset="0"/>
                <a:cs typeface="Arial" charset="0"/>
              </a:rPr>
              <a:t>DEVELOPMENT</a:t>
            </a:r>
          </a:p>
          <a:p>
            <a:pPr>
              <a:lnSpc>
                <a:spcPct val="110000"/>
              </a:lnSpc>
              <a:buFontTx/>
              <a:buChar char="•"/>
              <a:tabLst>
                <a:tab pos="165100" algn="l"/>
              </a:tabLst>
              <a:defRPr/>
            </a:pPr>
            <a:r>
              <a:rPr lang="en-US" sz="1600" b="1" dirty="0">
                <a:solidFill>
                  <a:srgbClr val="FF3300"/>
                </a:solidFill>
                <a:effectLst>
                  <a:outerShdw blurRad="38100" dist="38100" dir="2700000" algn="tl">
                    <a:srgbClr val="000000"/>
                  </a:outerShdw>
                </a:effectLst>
                <a:latin typeface="Arial" charset="0"/>
                <a:cs typeface="Arial" charset="0"/>
              </a:rPr>
              <a:t>  </a:t>
            </a:r>
            <a:r>
              <a:rPr lang="en-US" sz="1600" b="1" dirty="0">
                <a:latin typeface="Arial" charset="0"/>
                <a:cs typeface="Arial" charset="0"/>
              </a:rPr>
              <a:t>Lasers</a:t>
            </a:r>
          </a:p>
          <a:p>
            <a:pPr>
              <a:lnSpc>
                <a:spcPct val="110000"/>
              </a:lnSpc>
              <a:buFontTx/>
              <a:buChar char="•"/>
              <a:tabLst>
                <a:tab pos="165100" algn="l"/>
              </a:tabLst>
              <a:defRPr/>
            </a:pPr>
            <a:r>
              <a:rPr lang="en-US" sz="1600" b="1" dirty="0">
                <a:latin typeface="Arial" charset="0"/>
                <a:cs typeface="Arial" charset="0"/>
              </a:rPr>
              <a:t>  Industrial Accelerators</a:t>
            </a:r>
          </a:p>
          <a:p>
            <a:pPr>
              <a:lnSpc>
                <a:spcPct val="110000"/>
              </a:lnSpc>
              <a:buFontTx/>
              <a:buChar char="•"/>
              <a:tabLst>
                <a:tab pos="165100" algn="l"/>
              </a:tabLst>
              <a:defRPr/>
            </a:pPr>
            <a:r>
              <a:rPr lang="en-US" sz="1600" b="1" dirty="0">
                <a:latin typeface="Arial" charset="0"/>
                <a:cs typeface="Arial" charset="0"/>
              </a:rPr>
              <a:t>  Synchrotron radiation sources</a:t>
            </a:r>
          </a:p>
          <a:p>
            <a:pPr>
              <a:lnSpc>
                <a:spcPct val="110000"/>
              </a:lnSpc>
              <a:buFontTx/>
              <a:buChar char="•"/>
              <a:tabLst>
                <a:tab pos="165100" algn="l"/>
              </a:tabLst>
              <a:defRPr/>
            </a:pPr>
            <a:r>
              <a:rPr lang="en-US" sz="1600" b="1" dirty="0">
                <a:latin typeface="Arial" charset="0"/>
                <a:cs typeface="Arial" charset="0"/>
              </a:rPr>
              <a:t>  Robotics</a:t>
            </a:r>
          </a:p>
          <a:p>
            <a:pPr>
              <a:lnSpc>
                <a:spcPct val="110000"/>
              </a:lnSpc>
              <a:buFontTx/>
              <a:buChar char="•"/>
              <a:tabLst>
                <a:tab pos="165100" algn="l"/>
              </a:tabLst>
              <a:defRPr/>
            </a:pPr>
            <a:r>
              <a:rPr lang="en-US" sz="1600" b="1" dirty="0">
                <a:latin typeface="Arial" charset="0"/>
                <a:cs typeface="Arial" charset="0"/>
              </a:rPr>
              <a:t>  Instrumentation</a:t>
            </a:r>
          </a:p>
          <a:p>
            <a:pPr>
              <a:lnSpc>
                <a:spcPct val="110000"/>
              </a:lnSpc>
              <a:buFontTx/>
              <a:buChar char="•"/>
              <a:tabLst>
                <a:tab pos="165100" algn="l"/>
              </a:tabLst>
              <a:defRPr/>
            </a:pPr>
            <a:r>
              <a:rPr lang="en-US" sz="1600" b="1" dirty="0">
                <a:latin typeface="Arial" charset="0"/>
                <a:cs typeface="Arial" charset="0"/>
              </a:rPr>
              <a:t>  Parallel computers</a:t>
            </a:r>
          </a:p>
          <a:p>
            <a:pPr>
              <a:lnSpc>
                <a:spcPct val="110000"/>
              </a:lnSpc>
              <a:buFontTx/>
              <a:buChar char="•"/>
              <a:tabLst>
                <a:tab pos="165100" algn="l"/>
              </a:tabLst>
              <a:defRPr/>
            </a:pPr>
            <a:r>
              <a:rPr lang="en-US" sz="1600" b="1" dirty="0">
                <a:latin typeface="Arial" charset="0"/>
                <a:cs typeface="Arial" charset="0"/>
              </a:rPr>
              <a:t>  Many spin-offs   </a:t>
            </a:r>
          </a:p>
        </p:txBody>
      </p:sp>
      <p:pic>
        <p:nvPicPr>
          <p:cNvPr id="17416" name="Picture 8"/>
          <p:cNvPicPr>
            <a:picLocks noChangeArrowheads="1"/>
          </p:cNvPicPr>
          <p:nvPr/>
        </p:nvPicPr>
        <p:blipFill>
          <a:blip r:embed="rId2"/>
          <a:srcRect l="2359" t="6255" r="2359" b="7819"/>
          <a:stretch>
            <a:fillRect/>
          </a:stretch>
        </p:blipFill>
        <p:spPr bwMode="auto">
          <a:xfrm>
            <a:off x="2870200" y="2073275"/>
            <a:ext cx="3275013" cy="2219325"/>
          </a:xfrm>
          <a:prstGeom prst="rect">
            <a:avLst/>
          </a:prstGeom>
          <a:noFill/>
          <a:ln w="12700">
            <a:solidFill>
              <a:srgbClr val="FF3300"/>
            </a:solidFill>
            <a:miter lim="800000"/>
            <a:headEnd/>
            <a:tailEnd/>
          </a:ln>
        </p:spPr>
      </p:pic>
      <p:sp>
        <p:nvSpPr>
          <p:cNvPr id="9225" name="Text Box 9"/>
          <p:cNvSpPr txBox="1">
            <a:spLocks noChangeArrowheads="1"/>
          </p:cNvSpPr>
          <p:nvPr/>
        </p:nvSpPr>
        <p:spPr bwMode="auto">
          <a:xfrm>
            <a:off x="1219200" y="-76200"/>
            <a:ext cx="7821613" cy="461963"/>
          </a:xfrm>
          <a:prstGeom prst="rect">
            <a:avLst/>
          </a:prstGeom>
          <a:noFill/>
          <a:ln w="9525">
            <a:noFill/>
            <a:miter lim="800000"/>
            <a:headEnd/>
            <a:tailEnd/>
          </a:ln>
          <a:effectLst/>
        </p:spPr>
        <p:txBody>
          <a:bodyPr>
            <a:spAutoFit/>
          </a:bodyPr>
          <a:lstStyle/>
          <a:p>
            <a:pPr algn="ctr">
              <a:defRPr/>
            </a:pPr>
            <a:r>
              <a:rPr lang="en-US" sz="2400" b="1" dirty="0">
                <a:solidFill>
                  <a:srgbClr val="FF0000"/>
                </a:solidFill>
                <a:latin typeface="+mj-lt"/>
                <a:ea typeface="+mj-ea"/>
                <a:cs typeface="+mj-cs"/>
              </a:rPr>
              <a:t>Empowering  India through Technology</a:t>
            </a:r>
          </a:p>
        </p:txBody>
      </p:sp>
      <p:sp>
        <p:nvSpPr>
          <p:cNvPr id="17418" name="Text Box 10"/>
          <p:cNvSpPr txBox="1">
            <a:spLocks noChangeArrowheads="1"/>
          </p:cNvSpPr>
          <p:nvPr/>
        </p:nvSpPr>
        <p:spPr bwMode="auto">
          <a:xfrm>
            <a:off x="3040063" y="3352800"/>
            <a:ext cx="3063875" cy="830263"/>
          </a:xfrm>
          <a:prstGeom prst="rect">
            <a:avLst/>
          </a:prstGeom>
          <a:noFill/>
          <a:ln w="9525">
            <a:noFill/>
            <a:miter lim="800000"/>
            <a:headEnd/>
            <a:tailEnd/>
          </a:ln>
        </p:spPr>
        <p:txBody>
          <a:bodyPr wrap="none">
            <a:spAutoFit/>
          </a:bodyPr>
          <a:lstStyle/>
          <a:p>
            <a:pPr algn="ctr"/>
            <a:r>
              <a:rPr lang="en-US" sz="1600" b="1">
                <a:solidFill>
                  <a:srgbClr val="CCECFF"/>
                </a:solidFill>
              </a:rPr>
              <a:t>Programmes of DAE</a:t>
            </a:r>
          </a:p>
          <a:p>
            <a:pPr algn="ctr"/>
            <a:r>
              <a:rPr lang="en-US" sz="1600" b="1">
                <a:solidFill>
                  <a:srgbClr val="CCECFF"/>
                </a:solidFill>
              </a:rPr>
              <a:t>NPAs &amp; Spinoffs deployment </a:t>
            </a:r>
          </a:p>
          <a:p>
            <a:pPr algn="ctr"/>
            <a:r>
              <a:rPr lang="en-US" sz="1600" b="1">
                <a:solidFill>
                  <a:srgbClr val="CCECFF"/>
                </a:solidFill>
              </a:rPr>
              <a:t>over large scale </a:t>
            </a:r>
          </a:p>
        </p:txBody>
      </p:sp>
      <p:pic>
        <p:nvPicPr>
          <p:cNvPr id="17419" name="Picture 3" descr="daelogo1.jpg"/>
          <p:cNvPicPr>
            <a:picLocks noChangeAspect="1"/>
          </p:cNvPicPr>
          <p:nvPr/>
        </p:nvPicPr>
        <p:blipFill>
          <a:blip r:embed="rId3"/>
          <a:srcRect/>
          <a:stretch>
            <a:fillRect/>
          </a:stretch>
        </p:blipFill>
        <p:spPr bwMode="auto">
          <a:xfrm>
            <a:off x="0" y="0"/>
            <a:ext cx="660400" cy="676275"/>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066800"/>
            <a:ext cx="7497763" cy="2819400"/>
          </a:xfrm>
        </p:spPr>
        <p:txBody>
          <a:bodyPr>
            <a:normAutofit fontScale="90000"/>
          </a:bodyPr>
          <a:lstStyle/>
          <a:p>
            <a:pPr eaLnBrk="1" fontAlgn="auto" hangingPunct="1">
              <a:spcAft>
                <a:spcPts val="0"/>
              </a:spcAft>
              <a:defRPr/>
            </a:pPr>
            <a:r>
              <a:rPr lang="en-US" dirty="0" smtClean="0">
                <a:solidFill>
                  <a:schemeClr val="tx2">
                    <a:satMod val="130000"/>
                  </a:schemeClr>
                </a:solidFill>
              </a:rPr>
              <a:t>Why should DAE transfer the know-how instead of keeping it as closely guarded Intellectual Property?</a:t>
            </a:r>
            <a:br>
              <a:rPr lang="en-US" dirty="0" smtClean="0">
                <a:solidFill>
                  <a:schemeClr val="tx2">
                    <a:satMod val="130000"/>
                  </a:schemeClr>
                </a:solidFill>
              </a:rPr>
            </a:br>
            <a:endParaRPr lang="en-US" dirty="0">
              <a:solidFill>
                <a:schemeClr val="tx2">
                  <a:satMod val="130000"/>
                </a:schemeClr>
              </a:solidFill>
            </a:endParaRPr>
          </a:p>
        </p:txBody>
      </p:sp>
      <p:pic>
        <p:nvPicPr>
          <p:cNvPr id="18435" name="Picture 2"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Reason-1: It encourages innovation</a:t>
            </a:r>
            <a:endParaRPr lang="en-US" dirty="0">
              <a:solidFill>
                <a:schemeClr val="tx2">
                  <a:satMod val="130000"/>
                </a:schemeClr>
              </a:solidFill>
            </a:endParaRPr>
          </a:p>
        </p:txBody>
      </p:sp>
      <p:sp>
        <p:nvSpPr>
          <p:cNvPr id="3" name="Content Placeholder 2"/>
          <p:cNvSpPr>
            <a:spLocks noGrp="1"/>
          </p:cNvSpPr>
          <p:nvPr>
            <p:ph idx="1"/>
          </p:nvPr>
        </p:nvSpPr>
        <p:spPr/>
        <p:txBody>
          <a:bodyPr/>
          <a:lstStyle/>
          <a:p>
            <a:pPr algn="just" eaLnBrk="1" hangingPunct="1">
              <a:buFont typeface="Wingdings 2" pitchFamily="18" charset="2"/>
              <a:buNone/>
            </a:pPr>
            <a:r>
              <a:rPr lang="en-US" dirty="0" smtClean="0"/>
              <a:t>It establishes </a:t>
            </a:r>
            <a:r>
              <a:rPr lang="en-US" i="1" u="sng" dirty="0" smtClean="0"/>
              <a:t>real utility value </a:t>
            </a:r>
            <a:r>
              <a:rPr lang="en-US" dirty="0" smtClean="0"/>
              <a:t>of technologies developed by various Units and encourages time bound deliverables, in tune with industry expectations. </a:t>
            </a:r>
          </a:p>
          <a:p>
            <a:pPr algn="just" eaLnBrk="1" hangingPunct="1">
              <a:buFont typeface="Wingdings 2" pitchFamily="18" charset="2"/>
              <a:buNone/>
            </a:pPr>
            <a:r>
              <a:rPr lang="en-US" dirty="0" smtClean="0"/>
              <a:t>Particularly, for the R&amp;D groups engaged in non-nuclear/ non-reactor domain of technology, it acts like a catalyst. At the same time superfluous activities are likely to be exposed in due course.</a:t>
            </a:r>
          </a:p>
        </p:txBody>
      </p:sp>
      <p:pic>
        <p:nvPicPr>
          <p:cNvPr id="19460" name="Picture 4"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eaLnBrk="1" fontAlgn="auto" hangingPunct="1">
              <a:spcAft>
                <a:spcPts val="0"/>
              </a:spcAft>
              <a:defRPr/>
            </a:pPr>
            <a:r>
              <a:rPr lang="en-US" dirty="0" smtClean="0">
                <a:solidFill>
                  <a:schemeClr val="tx2">
                    <a:satMod val="130000"/>
                  </a:schemeClr>
                </a:solidFill>
              </a:rPr>
              <a:t>Reason-2: Creates Knowledge Bank</a:t>
            </a:r>
            <a:endParaRPr lang="en-US" dirty="0">
              <a:solidFill>
                <a:schemeClr val="tx2">
                  <a:satMod val="130000"/>
                </a:schemeClr>
              </a:solidFill>
            </a:endParaRPr>
          </a:p>
        </p:txBody>
      </p:sp>
      <p:sp>
        <p:nvSpPr>
          <p:cNvPr id="20483" name="Content Placeholder 2"/>
          <p:cNvSpPr>
            <a:spLocks noGrp="1"/>
          </p:cNvSpPr>
          <p:nvPr>
            <p:ph idx="1"/>
          </p:nvPr>
        </p:nvSpPr>
        <p:spPr/>
        <p:txBody>
          <a:bodyPr/>
          <a:lstStyle/>
          <a:p>
            <a:pPr algn="just" eaLnBrk="1" hangingPunct="1">
              <a:buFont typeface="Wingdings 2" pitchFamily="18" charset="2"/>
              <a:buNone/>
            </a:pPr>
            <a:r>
              <a:rPr lang="en-US" smtClean="0"/>
              <a:t>The developer group of any particular technology needs to move on to new area sooner or late. The reasons could be many such as change of priority, transfer of lead developers, retirement or </a:t>
            </a:r>
            <a:r>
              <a:rPr lang="en-US" i="1" smtClean="0"/>
              <a:t>sometimes….. lack of users within DAE !</a:t>
            </a:r>
          </a:p>
        </p:txBody>
      </p:sp>
      <p:pic>
        <p:nvPicPr>
          <p:cNvPr id="20484" name="Picture 4"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fontAlgn="auto" hangingPunct="1">
              <a:spcAft>
                <a:spcPts val="0"/>
              </a:spcAft>
              <a:defRPr/>
            </a:pPr>
            <a:r>
              <a:rPr lang="en-US" dirty="0" smtClean="0">
                <a:solidFill>
                  <a:schemeClr val="tx2">
                    <a:satMod val="130000"/>
                  </a:schemeClr>
                </a:solidFill>
              </a:rPr>
              <a:t>Knowledge Bank…</a:t>
            </a:r>
            <a:endParaRPr lang="en-US" dirty="0">
              <a:solidFill>
                <a:schemeClr val="tx2">
                  <a:satMod val="130000"/>
                </a:schemeClr>
              </a:solidFill>
            </a:endParaRPr>
          </a:p>
        </p:txBody>
      </p:sp>
      <p:sp>
        <p:nvSpPr>
          <p:cNvPr id="3" name="Content Placeholder 2"/>
          <p:cNvSpPr>
            <a:spLocks noGrp="1"/>
          </p:cNvSpPr>
          <p:nvPr>
            <p:ph idx="1"/>
          </p:nvPr>
        </p:nvSpPr>
        <p:spPr/>
        <p:txBody>
          <a:bodyPr/>
          <a:lstStyle/>
          <a:p>
            <a:pPr eaLnBrk="1" hangingPunct="1"/>
            <a:r>
              <a:rPr lang="en-US" i="1" smtClean="0"/>
              <a:t>THE technology transferred to industry ensures that know-how developed after years of dedication and hard work by a group or individual remains available to the future generation -- ‘off-the-shelf’ with installation, warranty and usually with up-gradation!</a:t>
            </a:r>
          </a:p>
          <a:p>
            <a:pPr eaLnBrk="1" hangingPunct="1"/>
            <a:r>
              <a:rPr lang="en-US" i="1" smtClean="0"/>
              <a:t> It is THE knowledge bank.</a:t>
            </a:r>
          </a:p>
          <a:p>
            <a:pPr eaLnBrk="1" hangingPunct="1"/>
            <a:endParaRPr lang="en-US" smtClean="0"/>
          </a:p>
        </p:txBody>
      </p:sp>
      <p:pic>
        <p:nvPicPr>
          <p:cNvPr id="21508" name="Picture 3" descr="daelogo1.jpg"/>
          <p:cNvPicPr>
            <a:picLocks noChangeAspect="1"/>
          </p:cNvPicPr>
          <p:nvPr/>
        </p:nvPicPr>
        <p:blipFill>
          <a:blip r:embed="rId2"/>
          <a:srcRect/>
          <a:stretch>
            <a:fillRect/>
          </a:stretch>
        </p:blipFill>
        <p:spPr bwMode="auto">
          <a:xfrm>
            <a:off x="304800" y="5791200"/>
            <a:ext cx="660400" cy="6762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olstice">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8DC765"/>
      </a:hlink>
      <a:folHlink>
        <a:srgbClr val="AA8A14"/>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Solstice</Template>
  <TotalTime>959</TotalTime>
  <Words>2640</Words>
  <Application>Microsoft Office PowerPoint</Application>
  <PresentationFormat>On-screen Show (4:3)</PresentationFormat>
  <Paragraphs>480</Paragraphs>
  <Slides>47</Slides>
  <Notes>5</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47</vt:i4>
      </vt:variant>
    </vt:vector>
  </HeadingPairs>
  <TitlesOfParts>
    <vt:vector size="49" baseType="lpstr">
      <vt:lpstr>Solstice</vt:lpstr>
      <vt:lpstr>Presentation</vt:lpstr>
      <vt:lpstr>DAE SPIN-OFF Technology Transfer Procedure and benefits for Society</vt:lpstr>
      <vt:lpstr>Overview</vt:lpstr>
      <vt:lpstr>The Mandate and Deliverables of DAE</vt:lpstr>
      <vt:lpstr>DAE Vision</vt:lpstr>
      <vt:lpstr>Slide 5</vt:lpstr>
      <vt:lpstr>Why should DAE transfer the know-how instead of keeping it as closely guarded Intellectual Property? </vt:lpstr>
      <vt:lpstr>Reason-1: It encourages innovation</vt:lpstr>
      <vt:lpstr>Reason-2: Creates Knowledge Bank</vt:lpstr>
      <vt:lpstr>Knowledge Bank…</vt:lpstr>
      <vt:lpstr>Reason-3: Contributing to Skill-India</vt:lpstr>
      <vt:lpstr>Role of TT Cells: The Link between the labs and industry </vt:lpstr>
      <vt:lpstr>Role of TT Cells</vt:lpstr>
      <vt:lpstr>TT Cell: Evaluation and Counseling centers for DAE licensees</vt:lpstr>
      <vt:lpstr>TT Cells: Benefit to DAE community</vt:lpstr>
      <vt:lpstr>Finding relevant Applications of the technology</vt:lpstr>
      <vt:lpstr>Maintaining and protecting Technology Repository</vt:lpstr>
      <vt:lpstr>Spreading Awareness of TTSC approved DAE  Spin-off  Technologies</vt:lpstr>
      <vt:lpstr>Role: The facilitator for Incubation</vt:lpstr>
      <vt:lpstr>Steps for Releasing the know-how through TT Cell / TT&amp;CD</vt:lpstr>
      <vt:lpstr>Steps for Releasing the know-how to Industry</vt:lpstr>
      <vt:lpstr>A glimpse of the range of technologies…</vt:lpstr>
      <vt:lpstr>A view to transactions in last 12 months</vt:lpstr>
      <vt:lpstr>TT Cell of VECC, Got Head-start: 2  Technologies Transferred in &lt; 1 yr</vt:lpstr>
      <vt:lpstr>Coming up…</vt:lpstr>
      <vt:lpstr>Development of Light Weight Ballistic Resistant (BR) Jacket </vt:lpstr>
      <vt:lpstr>Over 75 Radioisotopes produced by irradiation in Nuclear Reactor (&amp; Cyclotron) are used for various applications</vt:lpstr>
      <vt:lpstr>Health Care</vt:lpstr>
      <vt:lpstr>Slide 28</vt:lpstr>
      <vt:lpstr>Slide 29</vt:lpstr>
      <vt:lpstr>India Presents Bhabhatron II- Kyrgystan </vt:lpstr>
      <vt:lpstr>Slide 31</vt:lpstr>
      <vt:lpstr>Slide 32</vt:lpstr>
      <vt:lpstr>Agriculture – Mutant Varieties of Crops</vt:lpstr>
      <vt:lpstr>Slide 34</vt:lpstr>
      <vt:lpstr>Radiation Processing of Food Products</vt:lpstr>
      <vt:lpstr>Slide 36</vt:lpstr>
      <vt:lpstr>Slide 37</vt:lpstr>
      <vt:lpstr>Slide 38</vt:lpstr>
      <vt:lpstr>Development and Implementation of Desalination (and Water Purification) Technologies</vt:lpstr>
      <vt:lpstr>DAE Technology Display and Dissemination Facility</vt:lpstr>
      <vt:lpstr>DAE Technologies Display and Dissemination</vt:lpstr>
      <vt:lpstr>Slide 42</vt:lpstr>
      <vt:lpstr>Slide 43</vt:lpstr>
      <vt:lpstr>Slide 44</vt:lpstr>
      <vt:lpstr>Slide 45</vt:lpstr>
      <vt:lpstr>Slide 46</vt:lpstr>
      <vt:lpstr>Slide 47</vt:lpstr>
    </vt:vector>
  </TitlesOfParts>
  <Company>BARC</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Technology Transfer &amp; Collaboration Division: An Overview</dc:title>
  <dc:creator>Amar</dc:creator>
  <cp:lastModifiedBy>Head TTCD</cp:lastModifiedBy>
  <cp:revision>161</cp:revision>
  <dcterms:created xsi:type="dcterms:W3CDTF">2017-02-02T06:55:38Z</dcterms:created>
  <dcterms:modified xsi:type="dcterms:W3CDTF">2018-03-22T19:31:36Z</dcterms:modified>
</cp:coreProperties>
</file>