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4" r:id="rId2"/>
  </p:sldMasterIdLst>
  <p:notesMasterIdLst>
    <p:notesMasterId r:id="rId15"/>
  </p:notesMasterIdLst>
  <p:sldIdLst>
    <p:sldId id="258" r:id="rId3"/>
    <p:sldId id="259" r:id="rId4"/>
    <p:sldId id="260" r:id="rId5"/>
    <p:sldId id="275" r:id="rId6"/>
    <p:sldId id="285" r:id="rId7"/>
    <p:sldId id="279" r:id="rId8"/>
    <p:sldId id="283" r:id="rId9"/>
    <p:sldId id="281" r:id="rId10"/>
    <p:sldId id="280" r:id="rId11"/>
    <p:sldId id="256" r:id="rId12"/>
    <p:sldId id="278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660066"/>
    <a:srgbClr val="660033"/>
    <a:srgbClr val="0E3138"/>
    <a:srgbClr val="3C1A56"/>
    <a:srgbClr val="003300"/>
    <a:srgbClr val="123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00" autoAdjust="0"/>
    <p:restoredTop sz="94434" autoAdjust="0"/>
  </p:normalViewPr>
  <p:slideViewPr>
    <p:cSldViewPr showGuides="1">
      <p:cViewPr varScale="1">
        <p:scale>
          <a:sx n="116" d="100"/>
          <a:sy n="116" d="100"/>
        </p:scale>
        <p:origin x="193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56699-D73F-4B81-8F6E-4802D444DE1C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24B35-13C4-47A3-AD38-3E77B6A7A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88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24B35-13C4-47A3-AD38-3E77B6A7A4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89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Animated 3-D</a:t>
            </a:r>
            <a:r>
              <a:rPr lang="en-US" sz="1400" b="1" baseline="0" dirty="0" smtClean="0"/>
              <a:t> </a:t>
            </a:r>
            <a:r>
              <a:rPr lang="en-US" sz="1400" b="1" dirty="0" smtClean="0"/>
              <a:t>bouncing ball</a:t>
            </a:r>
          </a:p>
          <a:p>
            <a:r>
              <a:rPr lang="en-US" sz="1400" dirty="0" smtClean="0"/>
              <a:t>(Intermediate)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Some shape effects on this slide are created with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 Shapes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commands. To access this command, you must add it to the Quick Access Toolbar, located above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tab.  To customize the Quick Access Toolbar,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arrow next to the Quick Access Toolbar,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Quick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Toolbar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Commands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PowerPoint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Choose commands from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Commands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list of commands,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Font typeface="+mj-lt"/>
              <a:buNone/>
            </a:pPr>
            <a:endParaRPr lang="en-US" baseline="0" dirty="0" smtClean="0"/>
          </a:p>
          <a:p>
            <a:pPr marL="0" indent="0">
              <a:buFont typeface="+mj-lt"/>
              <a:buNone/>
            </a:pPr>
            <a:endParaRPr lang="en-US" baseline="0" dirty="0" smtClean="0"/>
          </a:p>
          <a:p>
            <a:pPr marL="0" indent="0">
              <a:buFont typeface="+mj-lt"/>
              <a:buNone/>
            </a:pPr>
            <a:r>
              <a:rPr lang="en-US" baseline="0" dirty="0" smtClean="0"/>
              <a:t>To reproduce the square shape on this slide, do the following: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Slides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Layout</a:t>
            </a:r>
            <a:r>
              <a:rPr lang="en-US" baseline="0" dirty="0" smtClean="0"/>
              <a:t>, and then click </a:t>
            </a:r>
            <a:r>
              <a:rPr lang="en-US" b="1" baseline="0" dirty="0" smtClean="0"/>
              <a:t>Blank</a:t>
            </a:r>
            <a:r>
              <a:rPr lang="en-US" baseline="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Shapes</a:t>
            </a:r>
            <a:r>
              <a:rPr lang="en-US" baseline="0" dirty="0" smtClean="0"/>
              <a:t>, and then under </a:t>
            </a:r>
            <a:r>
              <a:rPr lang="en-US" b="1" baseline="0" dirty="0" smtClean="0"/>
              <a:t>Rectangles</a:t>
            </a:r>
            <a:r>
              <a:rPr lang="en-US" baseline="0" dirty="0" smtClean="0"/>
              <a:t> click </a:t>
            </a:r>
            <a:r>
              <a:rPr lang="en-US" b="1" baseline="0" dirty="0" smtClean="0"/>
              <a:t>Rectangle</a:t>
            </a:r>
            <a:r>
              <a:rPr lang="en-US" b="0" baseline="0" dirty="0" smtClean="0"/>
              <a:t> (first row)</a:t>
            </a:r>
            <a:r>
              <a:rPr lang="en-US" baseline="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On the slide, drag to draw a rectangle.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Select the rectangle. Under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Tools</a:t>
            </a:r>
            <a:r>
              <a:rPr lang="en-US" baseline="0" dirty="0" smtClean="0"/>
              <a:t>, on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group, enter </a:t>
            </a:r>
            <a:r>
              <a:rPr lang="en-US" b="1" baseline="0" dirty="0" smtClean="0"/>
              <a:t>3.67”</a:t>
            </a:r>
            <a:r>
              <a:rPr lang="en-US" baseline="0" dirty="0" smtClean="0"/>
              <a:t> into the </a:t>
            </a:r>
            <a:r>
              <a:rPr lang="en-US" b="1" baseline="0" dirty="0" smtClean="0"/>
              <a:t>Height</a:t>
            </a:r>
            <a:r>
              <a:rPr lang="en-US" baseline="0" dirty="0" smtClean="0"/>
              <a:t> box and </a:t>
            </a:r>
            <a:r>
              <a:rPr lang="en-US" b="1" baseline="0" dirty="0" smtClean="0"/>
              <a:t>3.67”</a:t>
            </a:r>
            <a:r>
              <a:rPr lang="en-US" baseline="0" dirty="0" smtClean="0"/>
              <a:t> into the </a:t>
            </a:r>
            <a:r>
              <a:rPr lang="en-US" b="1" baseline="0" dirty="0" smtClean="0"/>
              <a:t>Width</a:t>
            </a:r>
            <a:r>
              <a:rPr lang="en-US" baseline="0" dirty="0" smtClean="0"/>
              <a:t> box.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Also on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</a:t>
            </a:r>
            <a:r>
              <a:rPr lang="en-US" b="1" baseline="0" dirty="0" smtClean="0"/>
              <a:t>Styles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, and then under </a:t>
            </a:r>
            <a:r>
              <a:rPr lang="en-US" b="1" baseline="0" dirty="0" smtClean="0"/>
              <a:t>Theme</a:t>
            </a:r>
            <a:r>
              <a:rPr lang="en-US" baseline="0" dirty="0" smtClean="0"/>
              <a:t> </a:t>
            </a:r>
            <a:r>
              <a:rPr lang="en-US" b="1" baseline="0" dirty="0" smtClean="0"/>
              <a:t>Colors</a:t>
            </a:r>
            <a:r>
              <a:rPr lang="en-US" baseline="0" dirty="0" smtClean="0"/>
              <a:t>, click </a:t>
            </a:r>
            <a:r>
              <a:rPr lang="en-US" b="1" baseline="0" dirty="0" smtClean="0"/>
              <a:t>Black, Text, Lighter 50%</a:t>
            </a:r>
            <a:r>
              <a:rPr lang="en-US" b="0" baseline="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b="0" baseline="0" dirty="0" smtClean="0"/>
              <a:t>Also on the </a:t>
            </a:r>
            <a:r>
              <a:rPr lang="en-US" b="1" baseline="0" dirty="0" smtClean="0"/>
              <a:t>Format</a:t>
            </a:r>
            <a:r>
              <a:rPr lang="en-US" b="0" baseline="0" dirty="0" smtClean="0"/>
              <a:t> tab, in the </a:t>
            </a:r>
            <a:r>
              <a:rPr lang="en-US" b="1" baseline="0" dirty="0" smtClean="0"/>
              <a:t>Shape</a:t>
            </a:r>
            <a:r>
              <a:rPr lang="en-US" b="0" baseline="0" dirty="0" smtClean="0"/>
              <a:t> </a:t>
            </a:r>
            <a:r>
              <a:rPr lang="en-US" b="1" baseline="0" dirty="0" smtClean="0"/>
              <a:t>Styles</a:t>
            </a:r>
            <a:r>
              <a:rPr lang="en-US" b="0" baseline="0" dirty="0" smtClean="0"/>
              <a:t> group, click </a:t>
            </a:r>
            <a:r>
              <a:rPr lang="en-US" b="1" baseline="0" dirty="0" smtClean="0"/>
              <a:t>Shape</a:t>
            </a:r>
            <a:r>
              <a:rPr lang="en-US" b="0" baseline="0" dirty="0" smtClean="0"/>
              <a:t> </a:t>
            </a:r>
            <a:r>
              <a:rPr lang="en-US" b="1" baseline="0" dirty="0" smtClean="0"/>
              <a:t>Outline</a:t>
            </a:r>
            <a:r>
              <a:rPr lang="en-US" b="0" baseline="0" dirty="0" smtClean="0"/>
              <a:t>, and then click </a:t>
            </a:r>
            <a:r>
              <a:rPr lang="en-US" b="1" baseline="0" dirty="0" smtClean="0"/>
              <a:t>No</a:t>
            </a:r>
            <a:r>
              <a:rPr lang="en-US" b="0" baseline="0" dirty="0" smtClean="0"/>
              <a:t> </a:t>
            </a:r>
            <a:r>
              <a:rPr lang="en-US" b="1" baseline="0" dirty="0" smtClean="0"/>
              <a:t>Outline</a:t>
            </a:r>
            <a:r>
              <a:rPr lang="en-US" b="0" baseline="0" dirty="0" smtClean="0"/>
              <a:t>.</a:t>
            </a:r>
            <a:endParaRPr lang="en-US" b="1" baseline="0" dirty="0" smtClean="0"/>
          </a:p>
          <a:p>
            <a:pPr marL="228600" indent="-228600">
              <a:buAutoNum type="arabicPeriod"/>
            </a:pPr>
            <a:r>
              <a:rPr lang="en-US" b="0" baseline="0" dirty="0" smtClean="0"/>
              <a:t>On the </a:t>
            </a:r>
            <a:r>
              <a:rPr lang="en-US" b="1" baseline="0" dirty="0" smtClean="0"/>
              <a:t>Home</a:t>
            </a:r>
            <a:r>
              <a:rPr lang="en-US" b="0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="0" baseline="0" dirty="0" smtClean="0"/>
              <a:t> group, click </a:t>
            </a:r>
            <a:r>
              <a:rPr lang="en-US" b="1" baseline="0" dirty="0" smtClean="0"/>
              <a:t>Shapes</a:t>
            </a:r>
            <a:r>
              <a:rPr lang="en-US" b="0" baseline="0" dirty="0" smtClean="0"/>
              <a:t>, and then under </a:t>
            </a:r>
            <a:r>
              <a:rPr lang="en-US" b="1" baseline="0" dirty="0" smtClean="0"/>
              <a:t>Basic</a:t>
            </a:r>
            <a:r>
              <a:rPr lang="en-US" b="0" baseline="0" dirty="0" smtClean="0"/>
              <a:t> </a:t>
            </a:r>
            <a:r>
              <a:rPr lang="en-US" b="1" baseline="0" dirty="0" smtClean="0"/>
              <a:t>Shapes</a:t>
            </a:r>
            <a:r>
              <a:rPr lang="en-US" b="0" baseline="0" dirty="0" smtClean="0"/>
              <a:t> click </a:t>
            </a:r>
            <a:r>
              <a:rPr lang="en-US" b="1" baseline="0" dirty="0" smtClean="0"/>
              <a:t>Oval</a:t>
            </a:r>
            <a:r>
              <a:rPr lang="en-US" b="0" baseline="0" dirty="0" smtClean="0"/>
              <a:t> (first row). 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On the slide, drag to draw an oval.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Select the oval. Under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Tools</a:t>
            </a:r>
            <a:r>
              <a:rPr lang="en-US" baseline="0" dirty="0" smtClean="0"/>
              <a:t>, on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group, enter </a:t>
            </a:r>
            <a:r>
              <a:rPr lang="en-US" b="1" baseline="0" dirty="0" smtClean="0"/>
              <a:t>2.85”</a:t>
            </a:r>
            <a:r>
              <a:rPr lang="en-US" baseline="0" dirty="0" smtClean="0"/>
              <a:t> in the </a:t>
            </a:r>
            <a:r>
              <a:rPr lang="en-US" b="1" baseline="0" dirty="0" smtClean="0"/>
              <a:t>Height</a:t>
            </a:r>
            <a:r>
              <a:rPr lang="en-US" baseline="0" dirty="0" smtClean="0"/>
              <a:t> box and </a:t>
            </a:r>
            <a:r>
              <a:rPr lang="en-US" b="1" baseline="0" dirty="0" smtClean="0"/>
              <a:t>2.85”</a:t>
            </a:r>
            <a:r>
              <a:rPr lang="en-US" baseline="0" dirty="0" smtClean="0"/>
              <a:t> in the </a:t>
            </a:r>
            <a:r>
              <a:rPr lang="en-US" b="1" baseline="0" dirty="0" smtClean="0"/>
              <a:t>Width</a:t>
            </a:r>
            <a:r>
              <a:rPr lang="en-US" baseline="0" dirty="0" smtClean="0"/>
              <a:t> box.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Press and hold CTRL, and select the rectangle and the oval. 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Arrange</a:t>
            </a:r>
            <a:r>
              <a:rPr lang="en-US" baseline="0" dirty="0" smtClean="0"/>
              <a:t>, point to </a:t>
            </a:r>
            <a:r>
              <a:rPr lang="en-US" b="1" baseline="0" dirty="0" smtClean="0"/>
              <a:t>Align</a:t>
            </a:r>
            <a:r>
              <a:rPr lang="en-US" baseline="0" dirty="0" smtClean="0"/>
              <a:t>, and then do the following:</a:t>
            </a:r>
          </a:p>
          <a:p>
            <a:pPr marL="685800" lvl="1" indent="-228600">
              <a:buAutoNum type="arabicPeriod"/>
            </a:pPr>
            <a:r>
              <a:rPr lang="en-US" baseline="0" dirty="0" smtClean="0"/>
              <a:t>Click </a:t>
            </a:r>
            <a:r>
              <a:rPr lang="en-US" b="1" baseline="0" dirty="0" smtClean="0"/>
              <a:t>Align to Slide</a:t>
            </a:r>
            <a:r>
              <a:rPr lang="en-US" baseline="0" dirty="0" smtClean="0"/>
              <a:t>.</a:t>
            </a:r>
          </a:p>
          <a:p>
            <a:pPr marL="685800" lvl="1" indent="-228600">
              <a:buAutoNum type="arabicPeriod"/>
            </a:pPr>
            <a:r>
              <a:rPr lang="en-US" baseline="0" dirty="0" smtClean="0"/>
              <a:t>Click </a:t>
            </a:r>
            <a:r>
              <a:rPr lang="en-US" b="1" baseline="0" dirty="0" smtClean="0"/>
              <a:t>Align Center</a:t>
            </a:r>
            <a:r>
              <a:rPr lang="en-US" baseline="0" dirty="0" smtClean="0"/>
              <a:t>.</a:t>
            </a:r>
          </a:p>
          <a:p>
            <a:pPr marL="685800" lvl="1" indent="-228600">
              <a:buAutoNum type="arabicPeriod"/>
            </a:pPr>
            <a:r>
              <a:rPr lang="en-US" baseline="0" dirty="0" smtClean="0"/>
              <a:t>Click </a:t>
            </a:r>
            <a:r>
              <a:rPr lang="en-US" b="1" baseline="0" dirty="0" smtClean="0"/>
              <a:t>Align Middle</a:t>
            </a:r>
            <a:r>
              <a:rPr lang="en-US" baseline="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Press and hold CTRL, select the square, and then select the circle.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Quick Access Toolbar,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 Shapes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Subtract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Select the freeform shape.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arrow to the right of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Duplicate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Also 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Shapes</a:t>
            </a:r>
            <a:r>
              <a:rPr lang="en-US" baseline="0" dirty="0" smtClean="0"/>
              <a:t>, and then under </a:t>
            </a:r>
            <a:r>
              <a:rPr lang="en-US" b="1" baseline="0" dirty="0" smtClean="0"/>
              <a:t>Rectangles</a:t>
            </a:r>
            <a:r>
              <a:rPr lang="en-US" baseline="0" dirty="0" smtClean="0"/>
              <a:t> click </a:t>
            </a:r>
            <a:r>
              <a:rPr lang="en-US" b="1" baseline="0" dirty="0" smtClean="0"/>
              <a:t>Rectangle</a:t>
            </a:r>
            <a:r>
              <a:rPr lang="en-US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On the slide, drag to draw a rectangle.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Select the new rectangle. Under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Tools</a:t>
            </a:r>
            <a:r>
              <a:rPr lang="en-US" baseline="0" dirty="0" smtClean="0"/>
              <a:t>, on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group, enter </a:t>
            </a:r>
            <a:r>
              <a:rPr lang="en-US" b="1" baseline="0" dirty="0" smtClean="0"/>
              <a:t>1.84” </a:t>
            </a:r>
            <a:r>
              <a:rPr lang="en-US" baseline="0" dirty="0" smtClean="0"/>
              <a:t>in the </a:t>
            </a:r>
            <a:r>
              <a:rPr lang="en-US" b="1" baseline="0" dirty="0" smtClean="0"/>
              <a:t>Height</a:t>
            </a:r>
            <a:r>
              <a:rPr lang="en-US" baseline="0" dirty="0" smtClean="0"/>
              <a:t> box and </a:t>
            </a:r>
            <a:r>
              <a:rPr lang="en-US" b="1" baseline="0" dirty="0" smtClean="0"/>
              <a:t>3.67” </a:t>
            </a:r>
            <a:r>
              <a:rPr lang="en-US" baseline="0" dirty="0" smtClean="0"/>
              <a:t>in the </a:t>
            </a:r>
            <a:r>
              <a:rPr lang="en-US" b="1" baseline="0" dirty="0" smtClean="0"/>
              <a:t>Width</a:t>
            </a:r>
            <a:r>
              <a:rPr lang="en-US" baseline="0" dirty="0" smtClean="0"/>
              <a:t>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Select the rectangle.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arrow to the right of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Duplicate.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and hold CTRL, select one freeform shape, and then select the rectangle.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AutoNum type="arabicPeriod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Selected Objects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AutoNum type="arabicPeriod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Center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AutoNum type="arabicPeriod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Bottom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Quick Access Toolbar,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 Shapes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Subtract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indent="-228600"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and hold CTRL, select the second freeform shape, and then select the second rectangle.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AutoNum type="arabicPeriod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Selected Objects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AutoNum type="arabicPeriod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Center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AutoNum type="arabicPeriod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Top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Quick Access Toolbar,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 Shapes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Subtract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lvl="0" indent="-228600">
              <a:buAutoNum type="arabicPeriod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the new shape so that the top edge touches the bottom edge of the other shape.</a:t>
            </a:r>
          </a:p>
          <a:p>
            <a:pPr marL="228600" lvl="0" indent="-228600">
              <a:buAutoNum type="arabicPeriod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and hold CTRL, select the two freeform shapes. On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AutoNum type="arabicPeriod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on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AutoNum type="arabicPeriod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group. Under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Styles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Shape 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launcher.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3-D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Rotation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3-D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Rotation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Presets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under , under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Parallel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 Axis 2 Top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AutoNum type="arabicPeriod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3-D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then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3-D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do the following:</a:t>
            </a:r>
          </a:p>
          <a:p>
            <a:pPr marL="685800" lvl="1" indent="-228600">
              <a:buAutoNum type="arabicPeriod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Depth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Depth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17.5 pt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AutoNum type="arabicPeriod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Surface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the button next to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Special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Dark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Edge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AutoNum type="arabicPeriod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group. On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Ungroup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AutoNum type="arabicPeriod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bottom half of the square. Under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 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launcher.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on slide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Horizontal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enter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2.93”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to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Horizontal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Corner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Vertical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enter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4.01”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to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Vertical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Corner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AutoNum type="arabicPeriod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top half of the square. Under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 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launcher.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on slide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Horizontal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enter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3.72”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to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Horizontal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Corner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Vertical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enter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3.51”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to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Vertical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Corner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lvl="0" indent="0">
              <a:buNone/>
            </a:pPr>
            <a:endParaRPr lang="en-US" baseline="0" dirty="0" smtClean="0"/>
          </a:p>
          <a:p>
            <a:pPr marL="0" lvl="0" indent="0">
              <a:buNone/>
            </a:pPr>
            <a:r>
              <a:rPr lang="en-US" baseline="0" dirty="0" smtClean="0"/>
              <a:t>To reproduce the circle effect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Shapes</a:t>
            </a:r>
            <a:r>
              <a:rPr lang="en-US" baseline="0" dirty="0" smtClean="0"/>
              <a:t>, and then under </a:t>
            </a:r>
            <a:r>
              <a:rPr lang="en-US" b="1" baseline="0" dirty="0" smtClean="0"/>
              <a:t>Basic</a:t>
            </a:r>
            <a:r>
              <a:rPr lang="en-US" baseline="0" dirty="0" smtClean="0"/>
              <a:t> </a:t>
            </a:r>
            <a:r>
              <a:rPr lang="en-US" b="1" baseline="0" dirty="0" smtClean="0"/>
              <a:t>Shapes</a:t>
            </a:r>
            <a:r>
              <a:rPr lang="en-US" baseline="0" dirty="0" smtClean="0"/>
              <a:t> click </a:t>
            </a:r>
            <a:r>
              <a:rPr lang="en-US" b="1" baseline="0" dirty="0" smtClean="0"/>
              <a:t>Oval</a:t>
            </a:r>
            <a:r>
              <a:rPr lang="en-US" baseline="0" dirty="0" smtClean="0"/>
              <a:t> (first row).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On the slide, drag to draw a shape.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Select the oval. Under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Tools</a:t>
            </a:r>
            <a:r>
              <a:rPr lang="en-US" baseline="0" dirty="0" smtClean="0"/>
              <a:t>, on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group, enter </a:t>
            </a:r>
            <a:r>
              <a:rPr lang="en-US" b="1" baseline="0" dirty="0" smtClean="0"/>
              <a:t>2”</a:t>
            </a:r>
            <a:r>
              <a:rPr lang="en-US" baseline="0" dirty="0" smtClean="0"/>
              <a:t> in the </a:t>
            </a:r>
            <a:r>
              <a:rPr lang="en-US" b="1" baseline="0" dirty="0" smtClean="0"/>
              <a:t>Height</a:t>
            </a:r>
            <a:r>
              <a:rPr lang="en-US" baseline="0" dirty="0" smtClean="0"/>
              <a:t> box and </a:t>
            </a:r>
            <a:r>
              <a:rPr lang="en-US" b="1" baseline="0" dirty="0" smtClean="0"/>
              <a:t>2”</a:t>
            </a:r>
            <a:r>
              <a:rPr lang="en-US" baseline="0" dirty="0" smtClean="0"/>
              <a:t> in the </a:t>
            </a:r>
            <a:r>
              <a:rPr lang="en-US" b="1" baseline="0" dirty="0" smtClean="0"/>
              <a:t>Width</a:t>
            </a:r>
            <a:r>
              <a:rPr lang="en-US" baseline="0" dirty="0" smtClean="0"/>
              <a:t> box.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Also on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</a:t>
            </a:r>
            <a:r>
              <a:rPr lang="en-US" b="1" baseline="0" dirty="0" smtClean="0"/>
              <a:t>Styles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</a:t>
            </a:r>
            <a:r>
              <a:rPr lang="en-US" b="1" baseline="0" dirty="0" smtClean="0"/>
              <a:t>Outline</a:t>
            </a:r>
            <a:r>
              <a:rPr lang="en-US" baseline="0" dirty="0" smtClean="0"/>
              <a:t>, and then click </a:t>
            </a:r>
            <a:r>
              <a:rPr lang="en-US" b="1" baseline="0" dirty="0" smtClean="0"/>
              <a:t>No Outline</a:t>
            </a:r>
            <a:r>
              <a:rPr lang="en-US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Also on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</a:t>
            </a:r>
            <a:r>
              <a:rPr lang="en-US" b="1" baseline="0" dirty="0" smtClean="0"/>
              <a:t>Styles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, point to </a:t>
            </a:r>
            <a:r>
              <a:rPr lang="en-US" b="1" baseline="0" dirty="0" smtClean="0"/>
              <a:t>Gradients</a:t>
            </a:r>
            <a:r>
              <a:rPr lang="en-US" baseline="0" dirty="0" smtClean="0"/>
              <a:t>, and then click </a:t>
            </a:r>
            <a:r>
              <a:rPr lang="en-US" b="1" baseline="0" dirty="0" smtClean="0"/>
              <a:t>More</a:t>
            </a:r>
            <a:r>
              <a:rPr lang="en-US" baseline="0" dirty="0" smtClean="0"/>
              <a:t> </a:t>
            </a:r>
            <a:r>
              <a:rPr lang="en-US" b="1" baseline="0" dirty="0" smtClean="0"/>
              <a:t>Gradients</a:t>
            </a:r>
            <a:r>
              <a:rPr lang="en-US" baseline="0" dirty="0" smtClean="0"/>
              <a:t>. In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dialog box, click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 in the left pane, in the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 pane, click </a:t>
            </a:r>
            <a:r>
              <a:rPr lang="en-US" b="1" baseline="0" dirty="0" smtClean="0"/>
              <a:t>Gradient</a:t>
            </a:r>
            <a:r>
              <a:rPr lang="en-US" baseline="0" dirty="0" smtClean="0"/>
              <a:t>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Type</a:t>
            </a:r>
            <a:r>
              <a:rPr lang="en-US" baseline="0" dirty="0" smtClean="0"/>
              <a:t> list, click </a:t>
            </a:r>
            <a:r>
              <a:rPr lang="en-US" b="1" baseline="0" dirty="0" smtClean="0"/>
              <a:t>Radial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Direction</a:t>
            </a:r>
            <a:r>
              <a:rPr lang="en-US" baseline="0" dirty="0" smtClean="0"/>
              <a:t> list, click </a:t>
            </a:r>
            <a:r>
              <a:rPr lang="en-US" b="1" baseline="0" dirty="0" smtClean="0"/>
              <a:t>From</a:t>
            </a:r>
            <a:r>
              <a:rPr lang="en-US" baseline="0" dirty="0" smtClean="0"/>
              <a:t> </a:t>
            </a:r>
            <a:r>
              <a:rPr lang="en-US" b="1" baseline="0" dirty="0" smtClean="0"/>
              <a:t>Center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Under </a:t>
            </a:r>
            <a:r>
              <a:rPr lang="en-US" b="1" baseline="0" dirty="0" smtClean="0"/>
              <a:t>Gradient</a:t>
            </a:r>
            <a:r>
              <a:rPr lang="en-US" baseline="0" dirty="0" smtClean="0"/>
              <a:t> </a:t>
            </a:r>
            <a:r>
              <a:rPr lang="en-US" b="1" baseline="0" dirty="0" smtClean="0"/>
              <a:t>stops</a:t>
            </a:r>
            <a:r>
              <a:rPr lang="en-US" baseline="0" dirty="0" smtClean="0"/>
              <a:t>, click </a:t>
            </a:r>
            <a:r>
              <a:rPr lang="en-US" b="1" baseline="0" dirty="0" smtClean="0"/>
              <a:t>Add gradient stops </a:t>
            </a:r>
            <a:r>
              <a:rPr lang="en-US" baseline="0" dirty="0" smtClean="0"/>
              <a:t>and </a:t>
            </a:r>
            <a:r>
              <a:rPr lang="en-US" b="1" baseline="0" dirty="0" smtClean="0"/>
              <a:t>Remove gradient stops</a:t>
            </a:r>
            <a:r>
              <a:rPr lang="en-US" baseline="0" dirty="0" smtClean="0"/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until four stops appear in the slider.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stop in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next stop in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Orange, Accent 6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row).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next stop in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85%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53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final stop in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Orange, Accent 6,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Darker 50%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(sixth row).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Select the bottom half of the square. 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Arrange</a:t>
            </a:r>
            <a:r>
              <a:rPr lang="en-US" baseline="0" dirty="0" smtClean="0"/>
              <a:t>, and then click </a:t>
            </a:r>
            <a:r>
              <a:rPr lang="en-US" b="1" baseline="0" dirty="0" smtClean="0"/>
              <a:t>Bring to Front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reproduce the animation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Select the oval. Position the oval off the top edge of the slide.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On the </a:t>
            </a:r>
            <a:r>
              <a:rPr lang="en-US" b="1" baseline="0" dirty="0" smtClean="0"/>
              <a:t>Animations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Advanced</a:t>
            </a:r>
            <a:r>
              <a:rPr lang="en-US" baseline="0" dirty="0" smtClean="0"/>
              <a:t> </a:t>
            </a:r>
            <a:r>
              <a:rPr lang="en-US" b="1" baseline="0" dirty="0" smtClean="0"/>
              <a:t>Animation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Add</a:t>
            </a:r>
            <a:r>
              <a:rPr lang="en-US" baseline="0" dirty="0" smtClean="0"/>
              <a:t> </a:t>
            </a:r>
            <a:r>
              <a:rPr lang="en-US" b="1" baseline="0" dirty="0" smtClean="0"/>
              <a:t>Animation</a:t>
            </a:r>
            <a:r>
              <a:rPr lang="en-US" baseline="0" dirty="0" smtClean="0"/>
              <a:t>, under </a:t>
            </a:r>
            <a:r>
              <a:rPr lang="en-US" b="1" baseline="0" dirty="0" smtClean="0"/>
              <a:t>Motion</a:t>
            </a:r>
            <a:r>
              <a:rPr lang="en-US" baseline="0" dirty="0" smtClean="0"/>
              <a:t> </a:t>
            </a:r>
            <a:r>
              <a:rPr lang="en-US" b="1" baseline="0" dirty="0" smtClean="0"/>
              <a:t>Paths</a:t>
            </a:r>
            <a:r>
              <a:rPr lang="en-US" baseline="0" dirty="0" smtClean="0"/>
              <a:t>, click </a:t>
            </a:r>
            <a:r>
              <a:rPr lang="en-US" b="1" baseline="0" dirty="0" smtClean="0"/>
              <a:t>Lines</a:t>
            </a:r>
            <a:r>
              <a:rPr lang="en-US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Press and hold SHIFT, and select the red end point of the motion path. Drag the end point of the motion path to the center of the square shape.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Also on the </a:t>
            </a:r>
            <a:r>
              <a:rPr lang="en-US" b="1" baseline="0" dirty="0" smtClean="0"/>
              <a:t>Animations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Timing</a:t>
            </a:r>
            <a:r>
              <a:rPr lang="en-US" baseline="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Start</a:t>
            </a:r>
            <a:r>
              <a:rPr lang="en-US" baseline="0" dirty="0" smtClean="0"/>
              <a:t> list, select </a:t>
            </a:r>
            <a:r>
              <a:rPr lang="en-US" b="1" baseline="0" dirty="0" smtClean="0"/>
              <a:t>After</a:t>
            </a:r>
            <a:r>
              <a:rPr lang="en-US" baseline="0" dirty="0" smtClean="0"/>
              <a:t> </a:t>
            </a:r>
            <a:r>
              <a:rPr lang="en-US" b="1" baseline="0" dirty="0" smtClean="0"/>
              <a:t>Previous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Duration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02.50</a:t>
            </a:r>
            <a:r>
              <a:rPr lang="en-US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Also on the </a:t>
            </a:r>
            <a:r>
              <a:rPr lang="en-US" b="1" baseline="0" dirty="0" smtClean="0"/>
              <a:t>Animations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Advanced</a:t>
            </a:r>
            <a:r>
              <a:rPr lang="en-US" baseline="0" dirty="0" smtClean="0"/>
              <a:t> </a:t>
            </a:r>
            <a:r>
              <a:rPr lang="en-US" b="1" baseline="0" dirty="0" smtClean="0"/>
              <a:t>Animation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Animation</a:t>
            </a:r>
            <a:r>
              <a:rPr lang="en-US" baseline="0" dirty="0" smtClean="0"/>
              <a:t> </a:t>
            </a:r>
            <a:r>
              <a:rPr lang="en-US" b="1" baseline="0" dirty="0" smtClean="0"/>
              <a:t>Pane</a:t>
            </a:r>
            <a:r>
              <a:rPr lang="en-US" baseline="0" dirty="0" smtClean="0"/>
              <a:t>. In the </a:t>
            </a:r>
            <a:r>
              <a:rPr lang="en-US" b="1" baseline="0" dirty="0" smtClean="0"/>
              <a:t>Animation</a:t>
            </a:r>
            <a:r>
              <a:rPr lang="en-US" baseline="0" dirty="0" smtClean="0"/>
              <a:t> </a:t>
            </a:r>
            <a:r>
              <a:rPr lang="en-US" b="1" baseline="0" dirty="0" smtClean="0"/>
              <a:t>Pane</a:t>
            </a:r>
            <a:r>
              <a:rPr lang="en-US" baseline="0" dirty="0" smtClean="0"/>
              <a:t>, click the arrow next to the motion path animation, and then click </a:t>
            </a:r>
            <a:r>
              <a:rPr lang="en-US" b="1" baseline="0" dirty="0" smtClean="0"/>
              <a:t>Effect</a:t>
            </a:r>
            <a:r>
              <a:rPr lang="en-US" baseline="0" dirty="0" smtClean="0"/>
              <a:t> </a:t>
            </a:r>
            <a:r>
              <a:rPr lang="en-US" b="1" baseline="0" dirty="0" smtClean="0"/>
              <a:t>Options</a:t>
            </a:r>
            <a:r>
              <a:rPr lang="en-US" baseline="0" dirty="0" smtClean="0"/>
              <a:t>. In the </a:t>
            </a:r>
            <a:r>
              <a:rPr lang="en-US" b="1" baseline="0" dirty="0" smtClean="0"/>
              <a:t>Down</a:t>
            </a:r>
            <a:r>
              <a:rPr lang="en-US" baseline="0" dirty="0" smtClean="0"/>
              <a:t> dialog box, on the </a:t>
            </a:r>
            <a:r>
              <a:rPr lang="en-US" b="1" baseline="0" dirty="0" smtClean="0"/>
              <a:t>Effect</a:t>
            </a:r>
            <a:r>
              <a:rPr lang="en-US" baseline="0" dirty="0" smtClean="0"/>
              <a:t> tab, under </a:t>
            </a:r>
            <a:r>
              <a:rPr lang="en-US" b="1" baseline="0" dirty="0" smtClean="0"/>
              <a:t>Settings</a:t>
            </a:r>
            <a:r>
              <a:rPr lang="en-US" baseline="0" dirty="0" smtClean="0"/>
              <a:t>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Smooth</a:t>
            </a:r>
            <a:r>
              <a:rPr lang="en-US" baseline="0" dirty="0" smtClean="0"/>
              <a:t> </a:t>
            </a:r>
            <a:r>
              <a:rPr lang="en-US" b="1" baseline="0" dirty="0" smtClean="0"/>
              <a:t>start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0.25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Smooth</a:t>
            </a:r>
            <a:r>
              <a:rPr lang="en-US" baseline="0" dirty="0" smtClean="0"/>
              <a:t> </a:t>
            </a:r>
            <a:r>
              <a:rPr lang="en-US" b="1" baseline="0" dirty="0" smtClean="0"/>
              <a:t>end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0.00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Bounce</a:t>
            </a:r>
            <a:r>
              <a:rPr lang="en-US" baseline="0" dirty="0" smtClean="0"/>
              <a:t> </a:t>
            </a:r>
            <a:r>
              <a:rPr lang="en-US" b="1" baseline="0" dirty="0" smtClean="0"/>
              <a:t>end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2.00</a:t>
            </a:r>
          </a:p>
          <a:p>
            <a:pPr marL="0" lvl="0" indent="0">
              <a:buFont typeface="+mj-lt"/>
              <a:buNone/>
            </a:pPr>
            <a:endParaRPr lang="en-US" b="1" baseline="0" dirty="0" smtClean="0"/>
          </a:p>
          <a:p>
            <a:pPr marL="0" lvl="0" indent="0">
              <a:buFont typeface="+mj-lt"/>
              <a:buNone/>
            </a:pPr>
            <a:r>
              <a:rPr lang="en-US" b="0" baseline="0" dirty="0" smtClean="0"/>
              <a:t>To reproduce the background effects on this slide, do the following: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b="0" baseline="0" dirty="0" smtClean="0"/>
              <a:t>On the </a:t>
            </a:r>
            <a:r>
              <a:rPr lang="en-US" b="1" baseline="0" dirty="0" smtClean="0"/>
              <a:t>Design</a:t>
            </a:r>
            <a:r>
              <a:rPr lang="en-US" b="0" baseline="0" dirty="0" smtClean="0"/>
              <a:t> tab, in the </a:t>
            </a:r>
            <a:r>
              <a:rPr lang="en-US" b="1" baseline="0" dirty="0" smtClean="0"/>
              <a:t>Background</a:t>
            </a:r>
            <a:r>
              <a:rPr lang="en-US" b="0" baseline="0" dirty="0" smtClean="0"/>
              <a:t> group, click </a:t>
            </a:r>
            <a:r>
              <a:rPr lang="en-US" b="1" baseline="0" dirty="0" smtClean="0"/>
              <a:t>Background</a:t>
            </a:r>
            <a:r>
              <a:rPr lang="en-US" b="0" baseline="0" dirty="0" smtClean="0"/>
              <a:t> </a:t>
            </a:r>
            <a:r>
              <a:rPr lang="en-US" b="1" baseline="0" dirty="0" smtClean="0"/>
              <a:t>Styles</a:t>
            </a:r>
            <a:r>
              <a:rPr lang="en-US" b="0" baseline="0" dirty="0" smtClean="0"/>
              <a:t>, and then click </a:t>
            </a:r>
            <a:r>
              <a:rPr lang="en-US" b="1" baseline="0" dirty="0" smtClean="0"/>
              <a:t>Style 9</a:t>
            </a:r>
            <a:r>
              <a:rPr lang="en-US" b="0" baseline="0" dirty="0" smtClean="0"/>
              <a:t> (third row).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9C9EF-A936-461A-BFF0-4F839AC600E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643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24B35-13C4-47A3-AD38-3E77B6A7A47D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24B35-13C4-47A3-AD38-3E77B6A7A4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30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24B35-13C4-47A3-AD38-3E77B6A7A4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22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24B35-13C4-47A3-AD38-3E77B6A7A47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142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24B35-13C4-47A3-AD38-3E77B6A7A47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479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24B35-13C4-47A3-AD38-3E77B6A7A47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55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24B35-13C4-47A3-AD38-3E77B6A7A47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815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24B35-13C4-47A3-AD38-3E77B6A7A47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6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24B35-13C4-47A3-AD38-3E77B6A7A47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68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F1B9-71D7-41F9-BF28-FC31DC85DCA0}" type="datetime1">
              <a:rPr lang="en-US" smtClean="0"/>
              <a:t>4/8/2016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sudersan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2ADE-0186-444E-A56A-DE863499D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408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D119-B95E-43DD-83C5-2C5D2BE5E6B3}" type="datetime1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sudersan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2ADE-0186-444E-A56A-DE863499D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52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35B0-1627-45DE-9D0B-A8A33BA9FF47}" type="datetime1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sudersan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2ADE-0186-444E-A56A-DE863499D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97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4EDA-E00D-403D-AFB6-A57F42E35456}" type="datetime1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sudersan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2ADE-0186-444E-A56A-DE863499D8D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3349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0AFF-96FA-40E4-86D0-66464D3D5A8A}" type="datetime1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sudersan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2ADE-0186-444E-A56A-DE863499D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54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289A-5B34-436A-A9FD-9BEE6906B6FE}" type="datetime1">
              <a:rPr lang="en-US" smtClean="0"/>
              <a:t>4/8/2016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sudersan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2ADE-0186-444E-A56A-DE863499D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67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AC94-CD3A-4A76-ADED-DB0EDF317874}" type="datetime1">
              <a:rPr lang="en-US" smtClean="0"/>
              <a:t>4/8/2016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sudersan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2ADE-0186-444E-A56A-DE863499D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44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AD47-D898-4BE6-97EE-B0C2F0643A45}" type="datetime1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sudersan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2ADE-0186-444E-A56A-DE863499D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52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124F-751E-40B9-838A-80BA68508034}" type="datetime1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sudersan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2ADE-0186-444E-A56A-DE863499D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842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CA6A-7C90-44F9-AF7B-1F23C2CA58B7}" type="datetime1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sudersan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2ADE-0186-444E-A56A-DE863499D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41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725C-24E9-4C06-9141-8C489D7FE536}" type="datetime1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sudersan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2ADE-0186-444E-A56A-DE863499D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532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7198-4F60-482A-A192-7F8415598B00}" type="datetime1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sudersan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2ADE-0186-444E-A56A-DE863499D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6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9FA0-8210-4F3C-BD75-D6FB95AFC8A5}" type="datetime1">
              <a:rPr lang="en-US" smtClean="0"/>
              <a:t>4/8/2016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sudersan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2ADE-0186-444E-A56A-DE863499D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7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86E0-6594-4EBB-91B2-B465EEEF3966}" type="datetime1">
              <a:rPr lang="en-US" smtClean="0"/>
              <a:t>4/8/2016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sudersan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2ADE-0186-444E-A56A-DE863499D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0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66F2-097B-4D8B-91F1-ADDBC4C48D05}" type="datetime1">
              <a:rPr lang="en-US" smtClean="0"/>
              <a:t>4/8/2016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sudersan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2ADE-0186-444E-A56A-DE863499D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1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7FAB-2AF2-4542-89B2-BBF2E79E7485}" type="datetime1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sudersan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2ADE-0186-444E-A56A-DE863499D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36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4AAB-6014-48A8-9191-0641EBC5659B}" type="datetime1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sudersan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2ADE-0186-444E-A56A-DE863499D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3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1DD8FCD-CC04-48FB-A88F-2907C3D9652E}" type="datetime1">
              <a:rPr lang="en-US" smtClean="0"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 err="1" smtClean="0"/>
              <a:t>sudersan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C342ADE-0186-444E-A56A-DE863499D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153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gray">
          <a:xfrm>
            <a:off x="540866" y="2312876"/>
            <a:ext cx="8387618" cy="26776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405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kumimoji="0" lang="en-IN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A versatile </a:t>
            </a:r>
            <a:r>
              <a:rPr lang="en-US" sz="2800" dirty="0" smtClean="0">
                <a:solidFill>
                  <a:schemeClr val="tx1"/>
                </a:solidFill>
              </a:rPr>
              <a:t>FPGA based </a:t>
            </a:r>
            <a:r>
              <a:rPr lang="en-US" sz="2800" dirty="0">
                <a:solidFill>
                  <a:schemeClr val="tx1"/>
                </a:solidFill>
              </a:rPr>
              <a:t>photon counter and correlator</a:t>
            </a: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71529" y="5517232"/>
            <a:ext cx="3086100" cy="720080"/>
          </a:xfrm>
        </p:spPr>
        <p:txBody>
          <a:bodyPr/>
          <a:lstStyle/>
          <a:p>
            <a:r>
              <a:rPr lang="en-US" sz="2000" dirty="0" err="1"/>
              <a:t>s</a:t>
            </a:r>
            <a:r>
              <a:rPr lang="en-US" sz="2000" dirty="0" err="1" smtClean="0"/>
              <a:t>udersan</a:t>
            </a:r>
            <a:endParaRPr lang="en-US" sz="2000" dirty="0" smtClean="0"/>
          </a:p>
          <a:p>
            <a:r>
              <a:rPr lang="en-US" sz="1600" dirty="0" err="1"/>
              <a:t>d</a:t>
            </a:r>
            <a:r>
              <a:rPr lang="en-US" sz="1600" dirty="0" err="1" smtClean="0"/>
              <a:t>hep</a:t>
            </a:r>
            <a:r>
              <a:rPr lang="en-US" sz="1600" dirty="0" smtClean="0"/>
              <a:t> meet’16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2591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 intensity="10"/>
                    </a14:imgEffect>
                  </a14:imgLayer>
                </a14:imgProps>
              </a:ext>
            </a:extLst>
          </a:blip>
          <a:srcRect/>
          <a:stretch>
            <a:fillRect l="-3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/>
        </p:nvSpPr>
        <p:spPr>
          <a:xfrm>
            <a:off x="1907704" y="1170674"/>
            <a:ext cx="5616624" cy="3338446"/>
          </a:xfrm>
          <a:custGeom>
            <a:avLst/>
            <a:gdLst/>
            <a:ahLst/>
            <a:cxnLst/>
            <a:rect l="l" t="t" r="r" b="b"/>
            <a:pathLst>
              <a:path w="3352800" h="1682262">
                <a:moveTo>
                  <a:pt x="0" y="0"/>
                </a:moveTo>
                <a:lnTo>
                  <a:pt x="3352800" y="0"/>
                </a:lnTo>
                <a:lnTo>
                  <a:pt x="3352800" y="1682262"/>
                </a:lnTo>
                <a:lnTo>
                  <a:pt x="2933404" y="1682262"/>
                </a:lnTo>
                <a:cubicBezTo>
                  <a:pt x="2933696" y="1680310"/>
                  <a:pt x="2933700" y="1678356"/>
                  <a:pt x="2933700" y="1676400"/>
                </a:cubicBezTo>
                <a:cubicBezTo>
                  <a:pt x="2933700" y="982013"/>
                  <a:pt x="2370788" y="419100"/>
                  <a:pt x="1676400" y="419100"/>
                </a:cubicBezTo>
                <a:cubicBezTo>
                  <a:pt x="982013" y="419100"/>
                  <a:pt x="419100" y="982013"/>
                  <a:pt x="419100" y="1676400"/>
                </a:cubicBezTo>
                <a:lnTo>
                  <a:pt x="419396" y="1682262"/>
                </a:lnTo>
                <a:lnTo>
                  <a:pt x="0" y="1682262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01600"/>
          </a:effectLst>
          <a:scene3d>
            <a:camera prst="isometricOffAxis2Top"/>
            <a:lightRig rig="balanced" dir="t">
              <a:rot lat="0" lon="0" rev="9000000"/>
            </a:lightRig>
          </a:scene3d>
          <a:sp3d extrusionH="222250" prstMaterial="dkEdge"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955375" y="6858000"/>
            <a:ext cx="5096677" cy="2426680"/>
          </a:xfrm>
          <a:prstGeom prst="ellipse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metal">
            <a:bevelT prst="slope"/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THANKS</a:t>
            </a:r>
          </a:p>
          <a:p>
            <a:pPr algn="ctr"/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1260648" y="5923213"/>
            <a:ext cx="3086100" cy="365125"/>
          </a:xfrm>
        </p:spPr>
        <p:txBody>
          <a:bodyPr/>
          <a:lstStyle/>
          <a:p>
            <a:r>
              <a:rPr lang="en-US" dirty="0" smtClean="0"/>
              <a:t>sudersan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943708" y="2641884"/>
            <a:ext cx="4140460" cy="1435188"/>
          </a:xfrm>
          <a:prstGeom prst="ellipse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risscrossEtching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effectLst>
            <a:softEdge rad="177800"/>
          </a:effectLst>
          <a:scene3d>
            <a:camera prst="orthographicFront">
              <a:rot lat="1285904" lon="11854303" rev="11354677"/>
            </a:camera>
            <a:lightRig rig="threePt" dir="t"/>
          </a:scene3d>
          <a:sp3d extrusionH="222250">
            <a:bevelT/>
            <a:bevelB w="520700" h="3111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43708" y="-2067540"/>
            <a:ext cx="3960440" cy="1706552"/>
            <a:chOff x="6138175" y="7096297"/>
            <a:chExt cx="4104456" cy="1706552"/>
          </a:xfrm>
        </p:grpSpPr>
        <p:sp>
          <p:nvSpPr>
            <p:cNvPr id="20" name="Oval 19"/>
            <p:cNvSpPr/>
            <p:nvPr/>
          </p:nvSpPr>
          <p:spPr>
            <a:xfrm rot="159084">
              <a:off x="6138175" y="7439669"/>
              <a:ext cx="4104456" cy="1363180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effectLst>
              <a:softEdge rad="177800"/>
            </a:effectLst>
            <a:scene3d>
              <a:camera prst="orthographicFront">
                <a:rot lat="1234132" lon="12169605" rev="11441582"/>
              </a:camera>
              <a:lightRig rig="threePt" dir="t"/>
            </a:scene3d>
            <a:sp3d extrusionH="222250">
              <a:bevelT/>
              <a:bevelB w="520700" h="31115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696236" y="7425444"/>
              <a:ext cx="3290664" cy="792088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6699939" y="7096297"/>
              <a:ext cx="3290664" cy="928611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  <a:p>
              <a:pPr algn="ctr"/>
              <a:endParaRPr lang="en-IN" dirty="0" smtClean="0"/>
            </a:p>
            <a:p>
              <a:pPr algn="ctr"/>
              <a:r>
                <a:rPr lang="en-IN" dirty="0" smtClean="0"/>
                <a:t>Gravitation  group</a:t>
              </a:r>
              <a:endParaRPr lang="en-IN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131840" y="7125210"/>
            <a:ext cx="2487978" cy="60324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Unni</a:t>
            </a:r>
            <a:endParaRPr lang="en-IN" sz="4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Ninad </a:t>
            </a:r>
          </a:p>
          <a:p>
            <a:pPr algn="ctr"/>
            <a:r>
              <a:rPr lang="e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Rodrigues</a:t>
            </a:r>
          </a:p>
          <a:p>
            <a:pPr algn="ctr"/>
            <a:r>
              <a:rPr lang="e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Guram</a:t>
            </a:r>
          </a:p>
          <a:p>
            <a:pPr algn="ctr"/>
            <a:r>
              <a:rPr lang="e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Meenakshi</a:t>
            </a:r>
          </a:p>
          <a:p>
            <a:pPr algn="ctr"/>
            <a:r>
              <a:rPr lang="e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Vaishali</a:t>
            </a:r>
          </a:p>
          <a:p>
            <a:pPr algn="ctr"/>
            <a:r>
              <a:rPr lang="e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Deepti</a:t>
            </a:r>
          </a:p>
          <a:p>
            <a:pPr algn="ctr"/>
            <a:r>
              <a:rPr lang="e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&amp;</a:t>
            </a:r>
          </a:p>
          <a:p>
            <a:pPr algn="ctr"/>
            <a:r>
              <a:rPr lang="e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Acharya</a:t>
            </a:r>
          </a:p>
        </p:txBody>
      </p:sp>
      <p:sp>
        <p:nvSpPr>
          <p:cNvPr id="21" name="Rectangle 3"/>
          <p:cNvSpPr/>
          <p:nvPr/>
        </p:nvSpPr>
        <p:spPr>
          <a:xfrm>
            <a:off x="647564" y="2276872"/>
            <a:ext cx="5616624" cy="2722706"/>
          </a:xfrm>
          <a:custGeom>
            <a:avLst/>
            <a:gdLst/>
            <a:ahLst/>
            <a:cxnLst/>
            <a:rect l="l" t="t" r="r" b="b"/>
            <a:pathLst>
              <a:path w="3352800" h="1670538">
                <a:moveTo>
                  <a:pt x="0" y="0"/>
                </a:moveTo>
                <a:lnTo>
                  <a:pt x="419396" y="0"/>
                </a:lnTo>
                <a:cubicBezTo>
                  <a:pt x="422272" y="691692"/>
                  <a:pt x="983968" y="1251438"/>
                  <a:pt x="1676400" y="1251438"/>
                </a:cubicBezTo>
                <a:cubicBezTo>
                  <a:pt x="2368832" y="1251438"/>
                  <a:pt x="2930528" y="691692"/>
                  <a:pt x="2933404" y="0"/>
                </a:cubicBezTo>
                <a:lnTo>
                  <a:pt x="3352800" y="0"/>
                </a:lnTo>
                <a:lnTo>
                  <a:pt x="3352800" y="1670538"/>
                </a:lnTo>
                <a:lnTo>
                  <a:pt x="0" y="1670538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isometricOffAxis2Top"/>
            <a:lightRig rig="balanced" dir="t">
              <a:rot lat="0" lon="0" rev="9000000"/>
            </a:lightRig>
          </a:scene3d>
          <a:sp3d extrusionH="222250" prstMaterial="dkEdge"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7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4.81481E-6 L 0.02344 -0.74745 " pathEditMode="relative" rAng="0" ptsTypes="AA" p14:bounceEnd="40000">
                                          <p:cBhvr>
                                            <p:cTn id="6" dur="6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63" y="-3738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57" presetClass="path" presetSubtype="0" accel="50000" fill="hold" grpId="0" nodeType="withEffect" p14:presetBounceEnd="60000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2.77778E-7 -1.85185E-6 L 2.77778E-7 -0.51991 C 2.77778E-7 -0.75278 0.10764 -1.03912 0.19549 -1.03912 L 0.39219 -1.03912 " pathEditMode="relative" rAng="0" ptsTypes="AAAA" p14:bounceEnd="60000">
                                          <p:cBhvr>
                                            <p:cTn id="8" dur="5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601" y="-5196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3" presetClass="path" presetSubtype="0" decel="100000" fill="hold" grpId="0" nodeType="withEffect">
                                      <p:stCondLst>
                                        <p:cond delay="5000"/>
                                      </p:stCondLst>
                                      <p:iterate type="wd">
                                        <p:tmPct val="5000"/>
                                      </p:iterate>
                                      <p:childTnLst>
                                        <p:animMotion origin="layout" path="M -2.22222E-6 4.81481E-6 L -0.02153 4.81481E-6 C -0.03073 4.81481E-6 -0.04149 -0.56783 -0.04149 -1.02663 L -0.04149 -2.04977 " pathEditMode="relative" rAng="0" ptsTypes="AAAA">
                                          <p:cBhvr>
                                            <p:cTn id="10" dur="1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83" y="-1025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9500"/>
                                </p:stCondLst>
                                <p:childTnLst>
                                  <p:par>
                                    <p:cTn id="12" presetID="43" presetClass="path" presetSubtype="0" accel="50000" fill="hold" nodeType="afterEffect" p14:presetBounceEnd="80000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0.00591 -0.02037 L 0.00191 -0.02037 C 0.00538 -0.02037 0.00989 0.16898 0.00989 0.32315 L 0.00989 0.66667 " pathEditMode="relative" rAng="0" ptsTypes="AAAA" p14:bounceEnd="80000">
                                          <p:cBhvr>
                                            <p:cTn id="13" dur="7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1" y="3435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0" grpId="0" animBg="1"/>
          <p:bldP spid="4" grpId="0" uiExpan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4.81481E-6 L 0.02344 -0.74745 " pathEditMode="relative" rAng="0" ptsTypes="AA">
                                          <p:cBhvr>
                                            <p:cTn id="6" dur="6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63" y="-3738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57" presetClass="path" presetSubtype="0" accel="5000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2.77778E-7 -1.85185E-6 L 2.77778E-7 -0.51991 C 2.77778E-7 -0.75278 0.10764 -1.03912 0.19549 -1.03912 L 0.39219 -1.03912 " pathEditMode="relative" rAng="0" ptsTypes="AAAA">
                                          <p:cBhvr>
                                            <p:cTn id="8" dur="5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601" y="-5196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3" presetClass="path" presetSubtype="0" decel="100000" fill="hold" grpId="0" nodeType="withEffect">
                                      <p:stCondLst>
                                        <p:cond delay="5000"/>
                                      </p:stCondLst>
                                      <p:iterate type="wd">
                                        <p:tmPct val="5000"/>
                                      </p:iterate>
                                      <p:childTnLst>
                                        <p:animMotion origin="layout" path="M -2.22222E-6 4.81481E-6 L -0.02153 4.81481E-6 C -0.03073 4.81481E-6 -0.04149 -0.56783 -0.04149 -1.02663 L -0.04149 -2.04977 " pathEditMode="relative" rAng="0" ptsTypes="AAAA">
                                          <p:cBhvr>
                                            <p:cTn id="10" dur="1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83" y="-1025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9500"/>
                                </p:stCondLst>
                                <p:childTnLst>
                                  <p:par>
                                    <p:cTn id="12" presetID="43" presetClass="path" presetSubtype="0" accel="5000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0.00591 -0.02037 L 0.00191 -0.02037 C 0.00538 -0.02037 0.00989 0.16898 0.00989 0.32315 L 0.00989 0.66667 " pathEditMode="relative" rAng="0" ptsTypes="AAAA">
                                          <p:cBhvr>
                                            <p:cTn id="13" dur="7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1" y="3435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0" grpId="0" animBg="1"/>
          <p:bldP spid="4" grpId="0" uiExpand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sudersan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153481" y="3218565"/>
            <a:ext cx="1944806" cy="1095233"/>
          </a:xfrm>
          <a:prstGeom prst="roundRect">
            <a:avLst/>
          </a:prstGeom>
          <a:noFill/>
          <a:ln w="19050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Ultra precision rail to rail output op-amp buffer   AD 8676 </a:t>
            </a:r>
            <a:endParaRPr kumimoji="0" lang="en-US" sz="1600" b="1" i="0" u="none" strike="noStrike" kern="0" normalizeH="0" baseline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60303" y="1738633"/>
            <a:ext cx="1944806" cy="1095233"/>
          </a:xfrm>
          <a:prstGeom prst="roundRect">
            <a:avLst/>
          </a:prstGeom>
          <a:noFill/>
          <a:ln w="19050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20-BIT</a:t>
            </a:r>
          </a:p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PRECISION DAC</a:t>
            </a:r>
          </a:p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AD 5791 </a:t>
            </a:r>
            <a:endParaRPr kumimoji="0" lang="en-US" sz="135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2548" y="2663270"/>
            <a:ext cx="1944806" cy="1073055"/>
          </a:xfrm>
          <a:prstGeom prst="roundRect">
            <a:avLst/>
          </a:prstGeom>
          <a:noFill/>
          <a:ln w="19050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VHDL</a:t>
            </a:r>
          </a:p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3-WIRE </a:t>
            </a:r>
          </a:p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SPI INTERFACE</a:t>
            </a:r>
          </a:p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AND CONTROL </a:t>
            </a:r>
            <a:endParaRPr kumimoji="0" lang="en-US" sz="1400" b="1" i="0" u="none" strike="noStrike" kern="0" normalizeH="0" baseline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37171" y="1730102"/>
            <a:ext cx="1944806" cy="1095233"/>
          </a:xfrm>
          <a:prstGeom prst="roundRect">
            <a:avLst/>
          </a:prstGeom>
          <a:noFill/>
          <a:ln w="19050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ULTRA PRECISION </a:t>
            </a:r>
          </a:p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OUTPUT OP-AMP</a:t>
            </a:r>
          </a:p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AD8675</a:t>
            </a:r>
            <a:endParaRPr kumimoji="0" lang="en-US" sz="1600" b="1" i="0" u="none" strike="noStrike" kern="0" normalizeH="0" baseline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37171" y="3222827"/>
            <a:ext cx="1944806" cy="1095233"/>
          </a:xfrm>
          <a:prstGeom prst="roundRect">
            <a:avLst/>
          </a:prstGeom>
          <a:noFill/>
          <a:ln w="19050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PRECISION  DUAL VOLTAGE (+/- 10V) REFERENCE AMPLIFIER</a:t>
            </a:r>
            <a:endParaRPr kumimoji="0" lang="en-US" sz="1400" b="1" i="0" u="none" strike="noStrike" kern="0" normalizeH="0" baseline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 rot="16200000">
            <a:off x="968132" y="3929952"/>
            <a:ext cx="818866" cy="499850"/>
          </a:xfrm>
          <a:prstGeom prst="rightArrow">
            <a:avLst/>
          </a:prstGeom>
          <a:noFill/>
          <a:ln w="19050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1416" y="4623428"/>
            <a:ext cx="199214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IN" sz="13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24-BIT DIGITAL DATA </a:t>
            </a:r>
            <a:endParaRPr lang="en-US" sz="135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/>
            </a:endParaRPr>
          </a:p>
        </p:txBody>
      </p:sp>
      <p:sp>
        <p:nvSpPr>
          <p:cNvPr id="11" name="Bent Arrow 10"/>
          <p:cNvSpPr/>
          <p:nvPr/>
        </p:nvSpPr>
        <p:spPr>
          <a:xfrm>
            <a:off x="1315298" y="2131007"/>
            <a:ext cx="1845006" cy="532263"/>
          </a:xfrm>
          <a:prstGeom prst="bentArrow">
            <a:avLst/>
          </a:prstGeom>
          <a:noFill/>
          <a:ln w="19050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>
            <a:stCxn id="4" idx="0"/>
            <a:endCxn id="5" idx="2"/>
          </p:cNvCxnSpPr>
          <p:nvPr/>
        </p:nvCxnSpPr>
        <p:spPr>
          <a:xfrm flipV="1">
            <a:off x="4125884" y="2833867"/>
            <a:ext cx="6823" cy="384698"/>
          </a:xfrm>
          <a:prstGeom prst="straightConnector1">
            <a:avLst/>
          </a:prstGeom>
          <a:noFill/>
          <a:ln w="38100" cap="rnd" cmpd="sng" algn="ctr">
            <a:solidFill>
              <a:sysClr val="window" lastClr="FFFFFF"/>
            </a:solidFill>
            <a:prstDash val="solid"/>
            <a:tailEnd type="triangle"/>
          </a:ln>
          <a:effectLst/>
        </p:spPr>
      </p:cxnSp>
      <p:cxnSp>
        <p:nvCxnSpPr>
          <p:cNvPr id="13" name="Straight Arrow Connector 12"/>
          <p:cNvCxnSpPr>
            <a:stCxn id="8" idx="1"/>
            <a:endCxn id="4" idx="3"/>
          </p:cNvCxnSpPr>
          <p:nvPr/>
        </p:nvCxnSpPr>
        <p:spPr>
          <a:xfrm flipH="1" flipV="1">
            <a:off x="5098287" y="3766182"/>
            <a:ext cx="638885" cy="4262"/>
          </a:xfrm>
          <a:prstGeom prst="straightConnector1">
            <a:avLst/>
          </a:prstGeom>
          <a:noFill/>
          <a:ln w="38100" cap="rnd" cmpd="sng" algn="ctr">
            <a:solidFill>
              <a:sysClr val="window" lastClr="FFFFFF"/>
            </a:solidFill>
            <a:prstDash val="solid"/>
            <a:tailEnd type="triangle"/>
          </a:ln>
          <a:effectLst/>
        </p:spPr>
      </p:cxnSp>
      <p:cxnSp>
        <p:nvCxnSpPr>
          <p:cNvPr id="14" name="Straight Arrow Connector 13"/>
          <p:cNvCxnSpPr>
            <a:stCxn id="5" idx="3"/>
            <a:endCxn id="7" idx="1"/>
          </p:cNvCxnSpPr>
          <p:nvPr/>
        </p:nvCxnSpPr>
        <p:spPr>
          <a:xfrm flipV="1">
            <a:off x="5105109" y="2277719"/>
            <a:ext cx="632063" cy="8531"/>
          </a:xfrm>
          <a:prstGeom prst="straightConnector1">
            <a:avLst/>
          </a:prstGeom>
          <a:noFill/>
          <a:ln w="38100" cap="rnd" cmpd="sng" algn="ctr">
            <a:solidFill>
              <a:sysClr val="window" lastClr="FFFFFF"/>
            </a:solidFill>
            <a:prstDash val="solid"/>
            <a:tailEnd type="triangle"/>
          </a:ln>
          <a:effectLst/>
        </p:spPr>
      </p:cxnSp>
      <p:sp>
        <p:nvSpPr>
          <p:cNvPr id="15" name="Donut 14"/>
          <p:cNvSpPr/>
          <p:nvPr/>
        </p:nvSpPr>
        <p:spPr>
          <a:xfrm flipH="1">
            <a:off x="8025731" y="2131007"/>
            <a:ext cx="288309" cy="288309"/>
          </a:xfrm>
          <a:prstGeom prst="donut">
            <a:avLst/>
          </a:prstGeom>
          <a:solidFill>
            <a:sysClr val="window" lastClr="FFFFFF"/>
          </a:solidFill>
          <a:ln w="19050" cap="rnd" cmpd="sng" algn="ctr">
            <a:solidFill>
              <a:srgbClr val="B31166">
                <a:shade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681977" y="3736325"/>
            <a:ext cx="452083" cy="0"/>
          </a:xfrm>
          <a:prstGeom prst="straightConnector1">
            <a:avLst/>
          </a:prstGeom>
          <a:noFill/>
          <a:ln w="38100" cap="rnd" cmpd="sng" algn="ctr">
            <a:solidFill>
              <a:sysClr val="window" lastClr="FFFFFF"/>
            </a:solidFill>
            <a:prstDash val="soli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7688589" y="1879703"/>
            <a:ext cx="1291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IN" sz="1200" b="1" dirty="0">
                <a:solidFill>
                  <a:prstClr val="white"/>
                </a:solidFill>
                <a:latin typeface="Century Gothic" panose="020B0502020202020204"/>
              </a:rPr>
              <a:t>ANALOG  O/P</a:t>
            </a:r>
            <a:endParaRPr lang="en-US" sz="1200" b="1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cxnSp>
        <p:nvCxnSpPr>
          <p:cNvPr id="18" name="Straight Arrow Connector 17"/>
          <p:cNvCxnSpPr>
            <a:stCxn id="7" idx="3"/>
            <a:endCxn id="15" idx="6"/>
          </p:cNvCxnSpPr>
          <p:nvPr/>
        </p:nvCxnSpPr>
        <p:spPr>
          <a:xfrm flipV="1">
            <a:off x="7681977" y="2275162"/>
            <a:ext cx="343754" cy="2557"/>
          </a:xfrm>
          <a:prstGeom prst="straightConnector1">
            <a:avLst/>
          </a:prstGeom>
          <a:noFill/>
          <a:ln w="38100" cap="rnd" cmpd="sng" algn="ctr">
            <a:solidFill>
              <a:sysClr val="window" lastClr="FFFFFF"/>
            </a:solidFill>
            <a:prstDash val="soli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914837" y="3427545"/>
            <a:ext cx="9416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IN" sz="1200" b="1" dirty="0">
                <a:solidFill>
                  <a:prstClr val="white"/>
                </a:solidFill>
                <a:latin typeface="Century Gothic" panose="020B0502020202020204"/>
              </a:rPr>
              <a:t>+/-15 V</a:t>
            </a:r>
            <a:endParaRPr lang="en-US" sz="1200" b="1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60304" y="728700"/>
            <a:ext cx="23363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IN" sz="1500" b="1" dirty="0">
                <a:solidFill>
                  <a:prstClr val="white"/>
                </a:solidFill>
                <a:latin typeface="Century Gothic" panose="020B0502020202020204"/>
              </a:rPr>
              <a:t>1 PPM  SPI DAC  </a:t>
            </a:r>
            <a:endParaRPr lang="en-US" sz="1500" b="1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17999" y="3011298"/>
            <a:ext cx="12821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IN" sz="1050" b="1" dirty="0">
                <a:solidFill>
                  <a:prstClr val="white"/>
                </a:solidFill>
                <a:latin typeface="Century Gothic" panose="020B0502020202020204"/>
              </a:rPr>
              <a:t>PRECISION</a:t>
            </a:r>
          </a:p>
          <a:p>
            <a:pPr defTabSz="342900"/>
            <a:r>
              <a:rPr lang="en-IN" sz="1050" b="1" dirty="0">
                <a:solidFill>
                  <a:prstClr val="white"/>
                </a:solidFill>
                <a:latin typeface="Century Gothic" panose="020B0502020202020204"/>
              </a:rPr>
              <a:t>  +/-10</a:t>
            </a:r>
            <a:r>
              <a:rPr lang="en-IN" sz="900" dirty="0">
                <a:solidFill>
                  <a:prstClr val="white"/>
                </a:solidFill>
                <a:latin typeface="Century Gothic" panose="020B0502020202020204"/>
              </a:rPr>
              <a:t>V</a:t>
            </a:r>
            <a:endParaRPr lang="en-US" sz="90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7524" y="1648372"/>
            <a:ext cx="2741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IN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SYNC_BAR,SCLK_BAR,SDIN,LDAC_BAR,CLR_BAR,RESET_BAR</a:t>
            </a:r>
            <a:endParaRPr lang="en-US" sz="1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9163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sudersan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39752" y="459121"/>
            <a:ext cx="597666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>
                <a:solidFill>
                  <a:srgbClr val="FFFF00"/>
                </a:solidFill>
              </a:rPr>
              <a:t>Other activities:</a:t>
            </a:r>
          </a:p>
          <a:p>
            <a:endParaRPr lang="en-IN" dirty="0" smtClean="0"/>
          </a:p>
          <a:p>
            <a:r>
              <a:rPr lang="en-IN" sz="2000" dirty="0" smtClean="0">
                <a:latin typeface="Century Gothic" panose="020B0502020202020204" pitchFamily="34" charset="0"/>
              </a:rPr>
              <a:t>MEMS transducer based interferometer</a:t>
            </a:r>
          </a:p>
          <a:p>
            <a:endParaRPr lang="en-IN" sz="2000" dirty="0" smtClean="0">
              <a:latin typeface="Century Gothic" panose="020B0502020202020204" pitchFamily="34" charset="0"/>
            </a:endParaRPr>
          </a:p>
          <a:p>
            <a:r>
              <a:rPr lang="en-IN" sz="2000" dirty="0" smtClean="0">
                <a:latin typeface="Century Gothic" panose="020B0502020202020204" pitchFamily="34" charset="0"/>
              </a:rPr>
              <a:t>Square wave generator with  variable amplitude, duty cycle and frequency</a:t>
            </a:r>
          </a:p>
          <a:p>
            <a:endParaRPr lang="en-IN" sz="2000" dirty="0">
              <a:latin typeface="Century Gothic" panose="020B0502020202020204" pitchFamily="34" charset="0"/>
            </a:endParaRPr>
          </a:p>
          <a:p>
            <a:r>
              <a:rPr lang="en-IN" sz="2000" dirty="0" smtClean="0">
                <a:latin typeface="Century Gothic" panose="020B0502020202020204" pitchFamily="34" charset="0"/>
              </a:rPr>
              <a:t>Students projects</a:t>
            </a:r>
          </a:p>
          <a:p>
            <a:endParaRPr lang="en-IN" dirty="0" smtClean="0"/>
          </a:p>
          <a:p>
            <a:endParaRPr lang="en-IN" dirty="0"/>
          </a:p>
          <a:p>
            <a:r>
              <a:rPr lang="en-IN" sz="2000" dirty="0" smtClean="0">
                <a:solidFill>
                  <a:srgbClr val="FFFF00"/>
                </a:solidFill>
              </a:rPr>
              <a:t>Future plans:</a:t>
            </a:r>
          </a:p>
          <a:p>
            <a:r>
              <a:rPr lang="en-IN" dirty="0"/>
              <a:t> </a:t>
            </a:r>
            <a:endParaRPr lang="en-IN" dirty="0" smtClean="0"/>
          </a:p>
          <a:p>
            <a:r>
              <a:rPr lang="en-IN" sz="2000" dirty="0" smtClean="0">
                <a:latin typeface="Century Gothic" panose="020B0502020202020204" pitchFamily="34" charset="0"/>
              </a:rPr>
              <a:t>Fpga based lock in amplifier</a:t>
            </a:r>
          </a:p>
          <a:p>
            <a:endParaRPr lang="en-IN" sz="2000" dirty="0">
              <a:latin typeface="Century Gothic" panose="020B0502020202020204" pitchFamily="34" charset="0"/>
            </a:endParaRPr>
          </a:p>
          <a:p>
            <a:r>
              <a:rPr lang="en-IN" sz="2000" dirty="0" smtClean="0">
                <a:latin typeface="Century Gothic" panose="020B0502020202020204" pitchFamily="34" charset="0"/>
              </a:rPr>
              <a:t>DSP</a:t>
            </a:r>
          </a:p>
          <a:p>
            <a:endParaRPr lang="en-IN" sz="2000" dirty="0">
              <a:latin typeface="Century Gothic" panose="020B0502020202020204" pitchFamily="34" charset="0"/>
            </a:endParaRPr>
          </a:p>
          <a:p>
            <a:r>
              <a:rPr lang="en-IN" sz="2000" dirty="0" smtClean="0">
                <a:latin typeface="Century Gothic" panose="020B0502020202020204" pitchFamily="34" charset="0"/>
              </a:rPr>
              <a:t>STK-600 based  voltage monitor</a:t>
            </a:r>
          </a:p>
          <a:p>
            <a:endParaRPr lang="en-IN" sz="2000" dirty="0">
              <a:latin typeface="Century Gothic" panose="020B0502020202020204" pitchFamily="34" charset="0"/>
            </a:endParaRPr>
          </a:p>
          <a:p>
            <a:r>
              <a:rPr lang="en-IN" sz="2000" dirty="0" smtClean="0">
                <a:latin typeface="Century Gothic" panose="020B0502020202020204" pitchFamily="34" charset="0"/>
              </a:rPr>
              <a:t>LIGO-INDIA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6916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5784" y="0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>
                <a:ln w="0"/>
                <a:latin typeface="Century Gothic" panose="020B0502020202020204" pitchFamily="34" charset="0"/>
              </a:rPr>
              <a:t>D</a:t>
            </a:r>
            <a:r>
              <a:rPr lang="en-IN" sz="3200" dirty="0" smtClean="0">
                <a:ln w="0"/>
                <a:latin typeface="Century Gothic" panose="020B0502020202020204" pitchFamily="34" charset="0"/>
              </a:rPr>
              <a:t>etectors</a:t>
            </a:r>
            <a:endParaRPr lang="en-IN" sz="3200" dirty="0">
              <a:ln w="0"/>
              <a:latin typeface="Century Gothic" panose="020B0502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72300" y="6577628"/>
            <a:ext cx="3086100" cy="365125"/>
          </a:xfrm>
        </p:spPr>
        <p:txBody>
          <a:bodyPr/>
          <a:lstStyle/>
          <a:p>
            <a:r>
              <a:rPr lang="en-US" dirty="0" err="1" smtClean="0"/>
              <a:t>sudersan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28950" y="707504"/>
            <a:ext cx="648072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τ-</a:t>
            </a:r>
            <a:r>
              <a:rPr lang="en-IN" sz="2100" b="1" dirty="0" smtClean="0">
                <a:latin typeface="Century Gothic" panose="020B0502020202020204" pitchFamily="34" charset="0"/>
              </a:rPr>
              <a:t>SPAD single photon detector  </a:t>
            </a:r>
          </a:p>
          <a:p>
            <a:pPr algn="ctr"/>
            <a:r>
              <a:rPr lang="en-IN" sz="2100" dirty="0" smtClean="0">
                <a:latin typeface="Century Gothic" panose="020B0502020202020204" pitchFamily="34" charset="0"/>
              </a:rPr>
              <a:t>                                                 </a:t>
            </a:r>
            <a:r>
              <a:rPr lang="en-IN" sz="1600" dirty="0" smtClean="0">
                <a:latin typeface="Century Gothic" panose="020B0502020202020204" pitchFamily="34" charset="0"/>
              </a:rPr>
              <a:t>by </a:t>
            </a:r>
            <a:r>
              <a:rPr lang="en-IN" sz="1600" dirty="0" err="1" smtClean="0">
                <a:latin typeface="Century Gothic" panose="020B0502020202020204" pitchFamily="34" charset="0"/>
              </a:rPr>
              <a:t>PicoQuant</a:t>
            </a:r>
            <a:endParaRPr lang="en-IN" sz="2100" b="1" dirty="0">
              <a:latin typeface="Century Gothic" panose="020B0502020202020204" pitchFamily="34" charset="0"/>
            </a:endParaRPr>
          </a:p>
          <a:p>
            <a:pPr lvl="3" algn="just"/>
            <a:r>
              <a:rPr lang="en-IN" dirty="0" smtClean="0">
                <a:latin typeface="Century Gothic" panose="020B0502020202020204" pitchFamily="34" charset="0"/>
              </a:rPr>
              <a:t>Spectral range  400 </a:t>
            </a:r>
            <a:r>
              <a:rPr lang="en-IN" dirty="0">
                <a:latin typeface="Century Gothic" panose="020B0502020202020204" pitchFamily="34" charset="0"/>
              </a:rPr>
              <a:t>nm - 1100 nm</a:t>
            </a:r>
          </a:p>
          <a:p>
            <a:pPr lvl="3" algn="just"/>
            <a:r>
              <a:rPr lang="en-IN" dirty="0">
                <a:latin typeface="Century Gothic" panose="020B0502020202020204" pitchFamily="34" charset="0"/>
              </a:rPr>
              <a:t>Active </a:t>
            </a:r>
            <a:r>
              <a:rPr lang="en-IN" dirty="0" smtClean="0">
                <a:latin typeface="Century Gothic" panose="020B0502020202020204" pitchFamily="34" charset="0"/>
              </a:rPr>
              <a:t>area</a:t>
            </a:r>
            <a:r>
              <a:rPr lang="en-IN" dirty="0">
                <a:latin typeface="Century Gothic" panose="020B0502020202020204" pitchFamily="34" charset="0"/>
              </a:rPr>
              <a:t>	</a:t>
            </a:r>
            <a:r>
              <a:rPr lang="en-IN" dirty="0" smtClean="0">
                <a:latin typeface="Century Gothic" panose="020B0502020202020204" pitchFamily="34" charset="0"/>
              </a:rPr>
              <a:t>   150 µm</a:t>
            </a:r>
          </a:p>
          <a:p>
            <a:pPr lvl="3" algn="just"/>
            <a:r>
              <a:rPr lang="en-IN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Dead </a:t>
            </a:r>
            <a:r>
              <a:rPr lang="en-IN" dirty="0">
                <a:solidFill>
                  <a:prstClr val="white"/>
                </a:solidFill>
                <a:latin typeface="Century Gothic" panose="020B0502020202020204" pitchFamily="34" charset="0"/>
              </a:rPr>
              <a:t>time </a:t>
            </a:r>
            <a:r>
              <a:rPr lang="en-IN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&lt;70ns</a:t>
            </a:r>
            <a:endParaRPr lang="en-IN" dirty="0" smtClean="0">
              <a:latin typeface="Century Gothic" panose="020B0502020202020204" pitchFamily="34" charset="0"/>
            </a:endParaRPr>
          </a:p>
          <a:p>
            <a:pPr lvl="3" algn="just"/>
            <a:r>
              <a:rPr lang="en-US" dirty="0" smtClean="0"/>
              <a:t>Quantum </a:t>
            </a:r>
            <a:r>
              <a:rPr lang="en-US" dirty="0" smtClean="0">
                <a:latin typeface="Century Gothic" panose="020B0502020202020204" pitchFamily="34" charset="0"/>
              </a:rPr>
              <a:t>Efficiency ~ </a:t>
            </a:r>
            <a:r>
              <a:rPr lang="en-US" dirty="0" smtClean="0"/>
              <a:t>70</a:t>
            </a:r>
            <a:r>
              <a:rPr lang="en-US" dirty="0"/>
              <a:t>% </a:t>
            </a:r>
            <a:endParaRPr lang="en-US" dirty="0" smtClean="0">
              <a:latin typeface="Century Gothic" panose="020B0502020202020204" pitchFamily="34" charset="0"/>
            </a:endParaRPr>
          </a:p>
          <a:p>
            <a:pPr lvl="3" algn="just"/>
            <a:r>
              <a:rPr lang="en-US" dirty="0" smtClean="0">
                <a:latin typeface="Century Gothic" panose="020B0502020202020204" pitchFamily="34" charset="0"/>
              </a:rPr>
              <a:t>Dark </a:t>
            </a:r>
            <a:r>
              <a:rPr lang="en-US" dirty="0">
                <a:latin typeface="Century Gothic" panose="020B0502020202020204" pitchFamily="34" charset="0"/>
              </a:rPr>
              <a:t>Count </a:t>
            </a:r>
            <a:r>
              <a:rPr lang="en-US" dirty="0" smtClean="0">
                <a:latin typeface="Century Gothic" panose="020B0502020202020204" pitchFamily="34" charset="0"/>
              </a:rPr>
              <a:t>Rate &lt;100Hz</a:t>
            </a:r>
            <a:endParaRPr lang="en-IN" sz="2000" dirty="0" smtClean="0">
              <a:latin typeface="Century Gothic" panose="020B0502020202020204" pitchFamily="34" charset="0"/>
            </a:endParaRPr>
          </a:p>
          <a:p>
            <a:pPr lvl="3" algn="just"/>
            <a:r>
              <a:rPr lang="en-IN" sz="2000" dirty="0" smtClean="0">
                <a:latin typeface="Century Gothic" panose="020B0502020202020204" pitchFamily="34" charset="0"/>
              </a:rPr>
              <a:t>Pulse </a:t>
            </a:r>
            <a:r>
              <a:rPr lang="en-IN" sz="2000" dirty="0">
                <a:latin typeface="Century Gothic" panose="020B0502020202020204" pitchFamily="34" charset="0"/>
              </a:rPr>
              <a:t>width	</a:t>
            </a:r>
            <a:r>
              <a:rPr lang="en-IN" sz="2000" dirty="0" smtClean="0">
                <a:latin typeface="Century Gothic" panose="020B0502020202020204" pitchFamily="34" charset="0"/>
              </a:rPr>
              <a:t>   ~30 ns</a:t>
            </a:r>
          </a:p>
          <a:p>
            <a:pPr lvl="3" algn="just"/>
            <a:r>
              <a:rPr lang="en-IN" sz="2000" dirty="0" smtClean="0">
                <a:latin typeface="Century Gothic" panose="020B0502020202020204" pitchFamily="34" charset="0"/>
              </a:rPr>
              <a:t>NIM and TTL output</a:t>
            </a:r>
            <a:endParaRPr lang="en-IN" sz="2000" dirty="0">
              <a:latin typeface="Century Gothic" panose="020B0502020202020204" pitchFamily="34" charset="0"/>
            </a:endParaRPr>
          </a:p>
          <a:p>
            <a:pPr lvl="3" algn="ctr"/>
            <a:endParaRPr lang="en-IN" sz="2000" dirty="0" smtClean="0"/>
          </a:p>
          <a:p>
            <a:endParaRPr lang="en-IN" sz="2000" dirty="0"/>
          </a:p>
          <a:p>
            <a:endParaRPr lang="en-IN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382" t="13229" r="2121" b="3844"/>
          <a:stretch/>
        </p:blipFill>
        <p:spPr>
          <a:xfrm>
            <a:off x="131211" y="530723"/>
            <a:ext cx="2700300" cy="15481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9079" t="1" r="19182" b="-1458"/>
          <a:stretch/>
        </p:blipFill>
        <p:spPr>
          <a:xfrm>
            <a:off x="7281338" y="3379878"/>
            <a:ext cx="1566757" cy="23257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72516" y="3379878"/>
            <a:ext cx="9025086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/>
              <a:t> </a:t>
            </a:r>
            <a:r>
              <a:rPr lang="en-IN" sz="2100" b="1" dirty="0" smtClean="0">
                <a:latin typeface="Century Gothic" panose="020B0502020202020204" pitchFamily="34" charset="0"/>
              </a:rPr>
              <a:t>ID-120 </a:t>
            </a:r>
            <a:r>
              <a:rPr lang="en-IN" sz="2100" b="1" dirty="0">
                <a:latin typeface="Century Gothic" panose="020B0502020202020204" pitchFamily="34" charset="0"/>
              </a:rPr>
              <a:t>single photon </a:t>
            </a:r>
            <a:r>
              <a:rPr lang="en-IN" sz="2100" b="1" dirty="0" smtClean="0">
                <a:latin typeface="Century Gothic" panose="020B0502020202020204" pitchFamily="34" charset="0"/>
              </a:rPr>
              <a:t>detector  </a:t>
            </a:r>
          </a:p>
          <a:p>
            <a:r>
              <a:rPr lang="en-IN" sz="2100" b="1" dirty="0">
                <a:latin typeface="Century Gothic" panose="020B0502020202020204" pitchFamily="34" charset="0"/>
              </a:rPr>
              <a:t> </a:t>
            </a:r>
            <a:r>
              <a:rPr lang="en-IN" sz="2100" b="1" dirty="0" smtClean="0">
                <a:latin typeface="Century Gothic" panose="020B0502020202020204" pitchFamily="34" charset="0"/>
              </a:rPr>
              <a:t>                                         </a:t>
            </a:r>
            <a:r>
              <a:rPr lang="en-IN" sz="1600" dirty="0" smtClean="0">
                <a:latin typeface="Century Gothic" panose="020B0502020202020204" pitchFamily="34" charset="0"/>
              </a:rPr>
              <a:t>by </a:t>
            </a:r>
            <a:r>
              <a:rPr lang="en-IN" sz="1600" dirty="0" err="1" smtClean="0">
                <a:latin typeface="Century Gothic" panose="020B0502020202020204" pitchFamily="34" charset="0"/>
              </a:rPr>
              <a:t>IDQuantique</a:t>
            </a:r>
            <a:r>
              <a:rPr lang="en-IN" sz="1600" dirty="0" smtClean="0">
                <a:latin typeface="Century Gothic" panose="020B0502020202020204" pitchFamily="34" charset="0"/>
              </a:rPr>
              <a:t> </a:t>
            </a:r>
            <a:endParaRPr lang="en-IN" sz="2100" dirty="0">
              <a:latin typeface="Century Gothic" panose="020B0502020202020204" pitchFamily="34" charset="0"/>
            </a:endParaRPr>
          </a:p>
          <a:p>
            <a:endParaRPr lang="en-IN" sz="2100" b="1" dirty="0" smtClean="0">
              <a:latin typeface="Century Gothic" panose="020B0502020202020204" pitchFamily="34" charset="0"/>
            </a:endParaRPr>
          </a:p>
          <a:p>
            <a:pPr lvl="2"/>
            <a:r>
              <a:rPr lang="en-IN" dirty="0" smtClean="0">
                <a:latin typeface="Century Gothic" panose="020B0502020202020204" pitchFamily="34" charset="0"/>
              </a:rPr>
              <a:t>Spectral range 350-1000nm range</a:t>
            </a:r>
          </a:p>
          <a:p>
            <a:pPr lvl="2"/>
            <a:r>
              <a:rPr lang="en-IN" dirty="0" smtClean="0">
                <a:latin typeface="Century Gothic" panose="020B0502020202020204" pitchFamily="34" charset="0"/>
              </a:rPr>
              <a:t>Active area 500 </a:t>
            </a:r>
            <a:r>
              <a:rPr lang="en-IN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µm, </a:t>
            </a:r>
            <a:r>
              <a:rPr lang="en-US" dirty="0" smtClean="0"/>
              <a:t>active </a:t>
            </a:r>
            <a:r>
              <a:rPr lang="en-US" dirty="0"/>
              <a:t>quenching circuit integrated</a:t>
            </a:r>
            <a:endParaRPr lang="en-IN" dirty="0" smtClean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lvl="2"/>
            <a:r>
              <a:rPr lang="en-IN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Dead time 1</a:t>
            </a:r>
            <a:r>
              <a:rPr lang="en-IN" dirty="0">
                <a:solidFill>
                  <a:prstClr val="white"/>
                </a:solidFill>
                <a:latin typeface="Century Gothic" panose="020B0502020202020204" pitchFamily="34" charset="0"/>
              </a:rPr>
              <a:t>µ</a:t>
            </a:r>
            <a:r>
              <a:rPr lang="en-IN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s</a:t>
            </a:r>
          </a:p>
          <a:p>
            <a:pPr lvl="2"/>
            <a:r>
              <a:rPr lang="en-US" dirty="0" smtClean="0"/>
              <a:t>Quantum </a:t>
            </a:r>
            <a:r>
              <a:rPr lang="en-US" dirty="0" smtClean="0">
                <a:latin typeface="Century Gothic" panose="020B0502020202020204" pitchFamily="34" charset="0"/>
              </a:rPr>
              <a:t>Efficiency ~</a:t>
            </a:r>
            <a:r>
              <a:rPr lang="en-US" dirty="0"/>
              <a:t> 80% </a:t>
            </a:r>
            <a:endParaRPr lang="en-US" dirty="0">
              <a:latin typeface="Century Gothic" panose="020B0502020202020204" pitchFamily="34" charset="0"/>
            </a:endParaRPr>
          </a:p>
          <a:p>
            <a:pPr lvl="2"/>
            <a:r>
              <a:rPr lang="en-US" dirty="0" smtClean="0">
                <a:latin typeface="Century Gothic" panose="020B0502020202020204" pitchFamily="34" charset="0"/>
              </a:rPr>
              <a:t>Dark </a:t>
            </a:r>
            <a:r>
              <a:rPr lang="en-US" dirty="0">
                <a:latin typeface="Century Gothic" panose="020B0502020202020204" pitchFamily="34" charset="0"/>
              </a:rPr>
              <a:t>Count </a:t>
            </a:r>
            <a:r>
              <a:rPr lang="en-US" dirty="0" smtClean="0">
                <a:latin typeface="Century Gothic" panose="020B0502020202020204" pitchFamily="34" charset="0"/>
              </a:rPr>
              <a:t>Rate 200Hz</a:t>
            </a:r>
          </a:p>
          <a:p>
            <a:pPr lvl="2"/>
            <a:r>
              <a:rPr lang="en-IN" dirty="0" smtClean="0">
                <a:latin typeface="Century Gothic" panose="020B0502020202020204" pitchFamily="34" charset="0"/>
              </a:rPr>
              <a:t>NIM and LVTTL outputs</a:t>
            </a:r>
            <a:r>
              <a:rPr lang="en-US" dirty="0"/>
              <a:t> </a:t>
            </a:r>
            <a:endParaRPr lang="en-US" dirty="0" smtClean="0"/>
          </a:p>
          <a:p>
            <a:pPr lvl="2"/>
            <a:r>
              <a:rPr lang="en-US" dirty="0" smtClean="0"/>
              <a:t>USB </a:t>
            </a:r>
            <a:r>
              <a:rPr lang="en-US" dirty="0"/>
              <a:t>connection and a </a:t>
            </a:r>
            <a:r>
              <a:rPr lang="en-US" dirty="0" smtClean="0"/>
              <a:t>LabVIEW interface for user </a:t>
            </a:r>
            <a:r>
              <a:rPr lang="en-US" dirty="0"/>
              <a:t>to change the bias voltage, </a:t>
            </a:r>
            <a:r>
              <a:rPr lang="en-US" dirty="0" smtClean="0"/>
              <a:t> dead time </a:t>
            </a:r>
            <a:r>
              <a:rPr lang="en-US" dirty="0"/>
              <a:t>and </a:t>
            </a:r>
            <a:r>
              <a:rPr lang="en-US" dirty="0" smtClean="0"/>
              <a:t> temperature </a:t>
            </a:r>
            <a:r>
              <a:rPr lang="en-US" dirty="0"/>
              <a:t>of the diode. Thus the user is able to control quantum efficiency, dark count rate, and after-pulsing rate</a:t>
            </a:r>
            <a:endParaRPr lang="en-IN" dirty="0" smtClean="0"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392996"/>
            <a:ext cx="72723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43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95836" y="6405868"/>
            <a:ext cx="3086100" cy="365125"/>
          </a:xfrm>
        </p:spPr>
        <p:txBody>
          <a:bodyPr/>
          <a:lstStyle/>
          <a:p>
            <a:r>
              <a:rPr lang="en-US" dirty="0" err="1" smtClean="0"/>
              <a:t>sudersan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35996" y="1298952"/>
            <a:ext cx="496855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N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lvl="0"/>
            <a:r>
              <a:rPr lang="en-IN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Programmable counting  </a:t>
            </a:r>
            <a:r>
              <a:rPr lang="en-IN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bin  &amp; duration</a:t>
            </a:r>
          </a:p>
          <a:p>
            <a:pPr lvl="0"/>
            <a:r>
              <a:rPr lang="en-IN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en-IN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I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Individual  and coincidence counting</a:t>
            </a:r>
          </a:p>
          <a:p>
            <a:endParaRPr lang="en-IN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I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FT245-R interface</a:t>
            </a:r>
          </a:p>
          <a:p>
            <a:endParaRPr lang="en-IN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Multiplexed  data display </a:t>
            </a:r>
          </a:p>
          <a:p>
            <a:endParaRPr lang="en-IN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I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Linear </a:t>
            </a:r>
            <a:r>
              <a:rPr lang="e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Feedback </a:t>
            </a:r>
            <a:r>
              <a:rPr lang="en-I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Shift </a:t>
            </a:r>
            <a:r>
              <a:rPr lang="e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Register </a:t>
            </a:r>
            <a:r>
              <a:rPr lang="en-I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for </a:t>
            </a:r>
            <a:endParaRPr lang="en-IN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pseudo random pulses</a:t>
            </a:r>
          </a:p>
          <a:p>
            <a:endParaRPr lang="en-IN" sz="1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63988" y="1700808"/>
            <a:ext cx="0" cy="2844316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-508" y="1280949"/>
            <a:ext cx="49325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pPr algn="just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Programmable pulse width </a:t>
            </a:r>
            <a:endParaRPr lang="en-US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oincidence window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 low as 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 ns</a:t>
            </a:r>
          </a:p>
          <a:p>
            <a:pPr algn="just"/>
            <a:endParaRPr lang="en-US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Counts up to 87 MHz with out blind-cycle</a:t>
            </a:r>
          </a:p>
          <a:p>
            <a:pPr algn="just"/>
            <a:endParaRPr lang="en-US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n-I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device control state-machine</a:t>
            </a:r>
          </a:p>
          <a:p>
            <a:pPr algn="just"/>
            <a:endParaRPr lang="en-US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LabVIEW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/  Visual C++  interface</a:t>
            </a:r>
          </a:p>
          <a:p>
            <a:pPr algn="just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data read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write</a:t>
            </a:r>
          </a:p>
          <a:p>
            <a:pPr algn="just"/>
            <a:endPara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5142" y="427891"/>
            <a:ext cx="595320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Features and </a:t>
            </a:r>
            <a:r>
              <a:rPr lang="en-IN" sz="2000" b="1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Various </a:t>
            </a:r>
            <a:r>
              <a:rPr lang="en-IN" sz="20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VHDL components</a:t>
            </a:r>
            <a:r>
              <a:rPr lang="en-IN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:</a:t>
            </a:r>
          </a:p>
          <a:p>
            <a:pPr lvl="0" algn="ctr"/>
            <a:endParaRPr lang="en-IN" b="1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  <a:p>
            <a:pPr lvl="0"/>
            <a:r>
              <a:rPr lang="en-US" sz="2000" b="1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  </a:t>
            </a:r>
            <a:endParaRPr lang="en-US" sz="2000" b="1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24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39146" y="6601127"/>
            <a:ext cx="3086100" cy="365125"/>
          </a:xfrm>
        </p:spPr>
        <p:txBody>
          <a:bodyPr/>
          <a:lstStyle/>
          <a:p>
            <a:r>
              <a:rPr lang="en-US" dirty="0" err="1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sudersan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0" y="98449"/>
            <a:ext cx="9037395" cy="5850833"/>
            <a:chOff x="226589" y="907636"/>
            <a:chExt cx="8747064" cy="4719814"/>
          </a:xfrm>
        </p:grpSpPr>
        <p:sp>
          <p:nvSpPr>
            <p:cNvPr id="4" name="Rounded Rectangle 3"/>
            <p:cNvSpPr/>
            <p:nvPr/>
          </p:nvSpPr>
          <p:spPr>
            <a:xfrm rot="5400000">
              <a:off x="1525913" y="963654"/>
              <a:ext cx="299444" cy="1847373"/>
            </a:xfrm>
            <a:prstGeom prst="roundRect">
              <a:avLst/>
            </a:prstGeom>
            <a:noFill/>
            <a:ln w="19050" cap="rnd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vert="vert270"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350" b="1" i="0" u="none" strike="noStrike" kern="0" cap="none" spc="38" normalizeH="0" baseline="0" noProof="0" dirty="0" smtClean="0">
                  <a:ln w="0"/>
                  <a:solidFill>
                    <a:srgbClr val="EBEBEB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LEVEL TRANSLATOR</a:t>
              </a:r>
              <a:endParaRPr kumimoji="0" lang="en-US" sz="1350" b="1" i="0" u="none" strike="noStrike" kern="0" cap="none" spc="38" normalizeH="0" baseline="0" noProof="0" dirty="0" smtClean="0">
                <a:ln w="0"/>
                <a:solidFill>
                  <a:srgbClr val="EBEBEB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 rot="5400000">
              <a:off x="5510187" y="1725363"/>
              <a:ext cx="1060049" cy="667252"/>
            </a:xfrm>
            <a:prstGeom prst="roundRect">
              <a:avLst/>
            </a:prstGeom>
            <a:noFill/>
            <a:ln w="19050" cap="rnd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vert="vert270"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050" b="1" i="0" u="none" strike="noStrike" kern="0" cap="none" spc="38" normalizeH="0" baseline="0" noProof="0" dirty="0" smtClean="0">
                  <a:ln w="0"/>
                  <a:solidFill>
                    <a:srgbClr val="EBEBEB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LINE</a:t>
              </a:r>
            </a:p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050" b="1" i="0" u="none" strike="noStrike" kern="0" cap="none" spc="38" normalizeH="0" baseline="0" noProof="0" dirty="0" smtClean="0">
                  <a:ln w="0"/>
                  <a:solidFill>
                    <a:srgbClr val="EBEBEB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 DRIVER</a:t>
              </a:r>
            </a:p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N" sz="1050" b="1" kern="0" spc="38" dirty="0" smtClean="0">
                  <a:ln w="0"/>
                  <a:solidFill>
                    <a:srgbClr val="EBEBEB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entury Gothic" panose="020B0502020202020204"/>
                </a:rPr>
                <a:t>74ALVC125</a:t>
              </a:r>
              <a:endParaRPr kumimoji="0" lang="en-IN" sz="1050" b="1" i="0" u="none" strike="noStrike" kern="0" cap="none" spc="38" normalizeH="0" baseline="0" noProof="0" dirty="0" smtClean="0">
                <a:ln w="0"/>
                <a:solidFill>
                  <a:srgbClr val="EBEBEB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 rot="5400000">
              <a:off x="3673214" y="732169"/>
              <a:ext cx="420797" cy="1875132"/>
            </a:xfrm>
            <a:prstGeom prst="roundRect">
              <a:avLst/>
            </a:prstGeom>
            <a:noFill/>
            <a:ln w="19050" cap="rnd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350" b="1" i="0" u="none" strike="noStrike" kern="0" cap="none" spc="38" normalizeH="0" baseline="0" noProof="0" dirty="0" smtClean="0">
                  <a:ln w="0"/>
                  <a:solidFill>
                    <a:srgbClr val="EBEBEB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PROGRAMMABLE PULSE WIDTH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 rot="5400000">
              <a:off x="4427058" y="1743466"/>
              <a:ext cx="420797" cy="1410887"/>
            </a:xfrm>
            <a:prstGeom prst="roundRect">
              <a:avLst/>
            </a:prstGeom>
            <a:noFill/>
            <a:ln w="19050" cap="rnd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350" b="1" i="0" u="none" strike="noStrike" kern="0" cap="none" spc="38" normalizeH="0" baseline="0" noProof="0" dirty="0" smtClean="0">
                  <a:ln w="0"/>
                  <a:solidFill>
                    <a:srgbClr val="EBEBEB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COINCIDENCE </a:t>
              </a:r>
            </a:p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350" b="1" i="0" u="none" strike="noStrike" kern="0" cap="none" spc="38" normalizeH="0" baseline="0" noProof="0" dirty="0" smtClean="0">
                  <a:ln w="0"/>
                  <a:solidFill>
                    <a:srgbClr val="EBEBEB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LOGIC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 rot="5400000">
              <a:off x="2539537" y="1356911"/>
              <a:ext cx="420797" cy="2150178"/>
            </a:xfrm>
            <a:prstGeom prst="roundRect">
              <a:avLst/>
            </a:prstGeom>
            <a:noFill/>
            <a:ln w="19050" cap="rnd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350" b="1" i="0" u="none" strike="noStrike" kern="0" cap="none" spc="38" normalizeH="0" baseline="0" noProof="0" dirty="0" smtClean="0">
                  <a:ln w="0"/>
                  <a:solidFill>
                    <a:srgbClr val="EBEBEB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32-bit </a:t>
              </a:r>
            </a:p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N" sz="1350" b="1" kern="0" spc="38" noProof="0" dirty="0" smtClean="0">
                  <a:ln w="0"/>
                  <a:solidFill>
                    <a:srgbClr val="EBEBEB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entury Gothic" panose="020B0502020202020204"/>
                </a:rPr>
                <a:t>INDIVIDUAL </a:t>
              </a:r>
              <a:r>
                <a:rPr kumimoji="0" lang="en-IN" sz="1350" b="1" i="0" u="none" strike="noStrike" kern="0" cap="none" spc="38" normalizeH="0" baseline="0" noProof="0" dirty="0" smtClean="0">
                  <a:ln w="0"/>
                  <a:solidFill>
                    <a:srgbClr val="EBEBEB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COUNTER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 rot="5400000">
              <a:off x="4551565" y="1956289"/>
              <a:ext cx="420797" cy="2298878"/>
            </a:xfrm>
            <a:prstGeom prst="roundRect">
              <a:avLst/>
            </a:prstGeom>
            <a:noFill/>
            <a:ln w="19050" cap="rnd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350" b="1" i="0" u="none" strike="noStrike" kern="0" cap="none" spc="38" normalizeH="0" baseline="0" noProof="0" dirty="0" smtClean="0">
                  <a:ln w="0"/>
                  <a:solidFill>
                    <a:srgbClr val="EBEBEB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32-BIT </a:t>
              </a:r>
            </a:p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350" b="1" i="0" u="none" strike="noStrike" kern="0" cap="none" spc="38" normalizeH="0" baseline="0" noProof="0" dirty="0" smtClean="0">
                  <a:ln w="0"/>
                  <a:solidFill>
                    <a:srgbClr val="EBEBEB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COINCIDENCE COUNTER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 rot="5400000">
              <a:off x="4441865" y="1988378"/>
              <a:ext cx="277832" cy="3495662"/>
            </a:xfrm>
            <a:prstGeom prst="roundRect">
              <a:avLst/>
            </a:prstGeom>
            <a:noFill/>
            <a:ln w="19050" cap="rnd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350" b="1" i="0" u="none" strike="noStrike" kern="0" cap="none" spc="38" normalizeH="0" baseline="0" noProof="0" dirty="0" smtClean="0">
                  <a:ln w="0"/>
                  <a:solidFill>
                    <a:srgbClr val="EBEBEB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FIFO  32-bit 20</a:t>
              </a:r>
              <a:r>
                <a:rPr kumimoji="0" lang="en-IN" sz="1350" b="1" i="0" u="none" strike="noStrike" kern="0" cap="none" spc="38" normalizeH="0" noProof="0" dirty="0" smtClean="0">
                  <a:ln w="0"/>
                  <a:solidFill>
                    <a:srgbClr val="EBEBEB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 </a:t>
              </a:r>
              <a:r>
                <a:rPr kumimoji="0" lang="en-IN" sz="1350" b="1" i="0" u="none" strike="noStrike" kern="0" cap="none" spc="38" normalizeH="0" baseline="0" noProof="0" dirty="0" smtClean="0">
                  <a:ln w="0"/>
                  <a:solidFill>
                    <a:srgbClr val="EBEBEB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Kw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 rot="5400000">
              <a:off x="3787341" y="2289101"/>
              <a:ext cx="415343" cy="4121836"/>
            </a:xfrm>
            <a:prstGeom prst="roundRect">
              <a:avLst/>
            </a:prstGeom>
            <a:noFill/>
            <a:ln w="19050" cap="rnd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350" b="1" i="0" u="none" strike="noStrike" kern="0" cap="none" spc="38" normalizeH="0" baseline="0" noProof="0" dirty="0" smtClean="0">
                  <a:ln w="0"/>
                  <a:solidFill>
                    <a:srgbClr val="EBEBEB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DATA COMMUNICATION/</a:t>
              </a:r>
            </a:p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350" b="1" i="0" u="none" strike="noStrike" kern="0" cap="none" spc="38" normalizeH="0" baseline="0" noProof="0" dirty="0" smtClean="0">
                  <a:ln w="0"/>
                  <a:solidFill>
                    <a:srgbClr val="EBEBEB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LABVIEW INTERFACE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 rot="5400000">
              <a:off x="4377262" y="4522594"/>
              <a:ext cx="611332" cy="1501832"/>
            </a:xfrm>
            <a:prstGeom prst="roundRect">
              <a:avLst/>
            </a:prstGeom>
            <a:noFill/>
            <a:ln w="19050" cap="rnd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vert="vert270"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350" b="1" i="0" u="none" strike="noStrike" kern="0" cap="none" spc="38" normalizeH="0" baseline="0" noProof="0" dirty="0" smtClean="0">
                  <a:ln w="0"/>
                  <a:solidFill>
                    <a:srgbClr val="EBEBEB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PC</a:t>
              </a:r>
            </a:p>
            <a:p>
              <a:pPr lvl="0" algn="ctr" defTabSz="342900">
                <a:defRPr/>
              </a:pPr>
              <a:r>
                <a:rPr lang="en-IN" sz="1350" b="1" kern="0" spc="38" dirty="0" smtClean="0">
                  <a:ln w="0"/>
                  <a:solidFill>
                    <a:srgbClr val="EBEBEB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entury Gothic" panose="020B0502020202020204"/>
                </a:rPr>
                <a:t>LABVIEW/ VISUAL </a:t>
              </a:r>
              <a:r>
                <a:rPr lang="en-IN" sz="1350" b="1" kern="0" spc="38" dirty="0">
                  <a:ln w="0"/>
                  <a:solidFill>
                    <a:srgbClr val="EBEBEB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entury Gothic" panose="020B0502020202020204"/>
                </a:rPr>
                <a:t>STUDIO </a:t>
              </a:r>
              <a:endParaRPr kumimoji="0" lang="en-IN" sz="1350" b="1" i="0" u="none" strike="noStrike" kern="0" cap="none" spc="38" normalizeH="0" baseline="0" noProof="0" dirty="0" smtClean="0">
                <a:ln w="0"/>
                <a:solidFill>
                  <a:srgbClr val="EBEBEB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2599321" y="1717956"/>
              <a:ext cx="322742" cy="172693"/>
            </a:xfrm>
            <a:prstGeom prst="rightArrow">
              <a:avLst/>
            </a:prstGeom>
            <a:solidFill>
              <a:sysClr val="window" lastClr="FFFFFF"/>
            </a:solidFill>
            <a:ln w="19050" cap="rnd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4830838" y="1686394"/>
              <a:ext cx="856428" cy="155814"/>
            </a:xfrm>
            <a:prstGeom prst="rightArrow">
              <a:avLst/>
            </a:prstGeom>
            <a:solidFill>
              <a:sysClr val="window" lastClr="FFFFFF"/>
            </a:solidFill>
            <a:ln w="19050" cap="rnd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5364524" y="2345653"/>
              <a:ext cx="322742" cy="172693"/>
            </a:xfrm>
            <a:prstGeom prst="rightArrow">
              <a:avLst/>
            </a:prstGeom>
            <a:solidFill>
              <a:sysClr val="window" lastClr="FFFFFF"/>
            </a:solidFill>
            <a:ln w="19050" cap="rnd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6" name="Right Arrow 15"/>
            <p:cNvSpPr/>
            <p:nvPr/>
          </p:nvSpPr>
          <p:spPr>
            <a:xfrm rot="5400000">
              <a:off x="4555908" y="2700857"/>
              <a:ext cx="243887" cy="160793"/>
            </a:xfrm>
            <a:prstGeom prst="rightArrow">
              <a:avLst/>
            </a:prstGeom>
            <a:solidFill>
              <a:sysClr val="window" lastClr="FFFFFF"/>
            </a:solidFill>
            <a:ln w="19050" cap="rnd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 rot="5400000">
              <a:off x="3171271" y="1946471"/>
              <a:ext cx="334736" cy="219320"/>
            </a:xfrm>
            <a:prstGeom prst="rightArrow">
              <a:avLst/>
            </a:prstGeom>
            <a:solidFill>
              <a:sysClr val="window" lastClr="FFFFFF"/>
            </a:solidFill>
            <a:ln w="19050" cap="rnd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 rot="5400000">
              <a:off x="4482857" y="1967354"/>
              <a:ext cx="334736" cy="186415"/>
            </a:xfrm>
            <a:prstGeom prst="rightArrow">
              <a:avLst/>
            </a:prstGeom>
            <a:solidFill>
              <a:sysClr val="window" lastClr="FFFFFF"/>
            </a:solidFill>
            <a:ln w="19050" cap="rnd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 rot="5400000">
              <a:off x="2908674" y="3034068"/>
              <a:ext cx="948677" cy="177772"/>
            </a:xfrm>
            <a:prstGeom prst="rightArrow">
              <a:avLst/>
            </a:prstGeom>
            <a:solidFill>
              <a:sysClr val="window" lastClr="FFFFFF"/>
            </a:solidFill>
            <a:ln w="19050" cap="rnd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 rot="5400000">
              <a:off x="4551921" y="3361662"/>
              <a:ext cx="281164" cy="190097"/>
            </a:xfrm>
            <a:prstGeom prst="rightArrow">
              <a:avLst/>
            </a:prstGeom>
            <a:solidFill>
              <a:sysClr val="window" lastClr="FFFFFF"/>
            </a:solidFill>
            <a:ln w="19050" cap="rnd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 rot="5400000">
              <a:off x="4564350" y="3908227"/>
              <a:ext cx="267222" cy="201017"/>
            </a:xfrm>
            <a:prstGeom prst="rightArrow">
              <a:avLst/>
            </a:prstGeom>
            <a:solidFill>
              <a:sysClr val="window" lastClr="FFFFFF"/>
            </a:solidFill>
            <a:ln w="19050" cap="rnd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619229" y="3006514"/>
              <a:ext cx="1537347" cy="1190825"/>
            </a:xfrm>
            <a:prstGeom prst="ellipse">
              <a:avLst/>
            </a:prstGeom>
            <a:noFill/>
            <a:ln w="19050" cap="rnd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3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DEVICE CONTROL STATE- MACHINE</a:t>
              </a:r>
              <a:endParaRPr kumimoji="0" lang="en-US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5400000">
              <a:off x="995963" y="4507316"/>
              <a:ext cx="841834" cy="1249713"/>
            </a:xfrm>
            <a:prstGeom prst="roundRect">
              <a:avLst/>
            </a:prstGeom>
            <a:noFill/>
            <a:ln w="19050" cap="rnd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350" b="1" i="0" u="none" strike="noStrike" kern="0" cap="none" spc="38" normalizeH="0" baseline="0" noProof="0" dirty="0" smtClean="0">
                  <a:ln w="0"/>
                  <a:solidFill>
                    <a:srgbClr val="EBEBEB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VETO and RESET generation</a:t>
              </a:r>
            </a:p>
          </p:txBody>
        </p:sp>
        <p:sp>
          <p:nvSpPr>
            <p:cNvPr id="24" name="Up-Down Arrow 23"/>
            <p:cNvSpPr/>
            <p:nvPr/>
          </p:nvSpPr>
          <p:spPr>
            <a:xfrm>
              <a:off x="4634899" y="4557690"/>
              <a:ext cx="185018" cy="410153"/>
            </a:xfrm>
            <a:prstGeom prst="upDownArrow">
              <a:avLst/>
            </a:prstGeom>
            <a:solidFill>
              <a:sysClr val="window" lastClr="FFFFFF"/>
            </a:solidFill>
            <a:ln w="1905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 rot="5400000">
              <a:off x="5372196" y="3799754"/>
              <a:ext cx="611332" cy="1915957"/>
            </a:xfrm>
            <a:prstGeom prst="roundRect">
              <a:avLst/>
            </a:prstGeom>
            <a:noFill/>
            <a:ln w="19050" cap="rnd" cmpd="sng" algn="ctr">
              <a:noFill/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350" b="1" i="0" u="none" strike="noStrike" kern="0" cap="none" spc="38" normalizeH="0" baseline="0" noProof="0" dirty="0" smtClean="0">
                  <a:ln w="0"/>
                  <a:solidFill>
                    <a:srgbClr val="EBEBEB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RX_DATA/TX_DATA</a:t>
              </a:r>
            </a:p>
          </p:txBody>
        </p:sp>
        <p:sp>
          <p:nvSpPr>
            <p:cNvPr id="26" name="Up-Down Arrow 25"/>
            <p:cNvSpPr/>
            <p:nvPr/>
          </p:nvSpPr>
          <p:spPr>
            <a:xfrm>
              <a:off x="1271207" y="4197340"/>
              <a:ext cx="193847" cy="519900"/>
            </a:xfrm>
            <a:prstGeom prst="upDownArrow">
              <a:avLst/>
            </a:prstGeom>
            <a:solidFill>
              <a:sysClr val="window" lastClr="FFFFFF"/>
            </a:solidFill>
            <a:ln w="1905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1376266" y="4341246"/>
              <a:ext cx="548168" cy="124439"/>
            </a:xfrm>
            <a:prstGeom prst="rightArrow">
              <a:avLst/>
            </a:prstGeom>
            <a:solidFill>
              <a:sysClr val="window" lastClr="FFFFFF"/>
            </a:solidFill>
            <a:ln w="19050" cap="rnd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 rot="5400000">
              <a:off x="2311161" y="2594844"/>
              <a:ext cx="662176" cy="1440220"/>
            </a:xfrm>
            <a:prstGeom prst="roundRect">
              <a:avLst/>
            </a:prstGeom>
            <a:noFill/>
            <a:ln w="19050" cap="rnd" cmpd="sng" algn="ctr">
              <a:noFill/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100" b="1" i="0" u="none" strike="noStrike" kern="0" normalizeH="0" baseline="0" noProof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Disp_address</a:t>
              </a:r>
            </a:p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100" b="1" i="0" u="none" strike="noStrike" kern="0" normalizeH="0" baseline="0" noProof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Wrclk/rdclk</a:t>
              </a:r>
            </a:p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100" b="1" i="0" u="none" strike="noStrike" kern="0" normalizeH="0" baseline="0" noProof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Wrreq/rdreq/</a:t>
              </a:r>
            </a:p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100" b="1" i="0" u="none" strike="noStrike" kern="0" normalizeH="0" baseline="0" noProof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fifo_full</a:t>
              </a:r>
            </a:p>
          </p:txBody>
        </p:sp>
        <p:sp>
          <p:nvSpPr>
            <p:cNvPr id="29" name="Left-Right Arrow 28"/>
            <p:cNvSpPr/>
            <p:nvPr/>
          </p:nvSpPr>
          <p:spPr>
            <a:xfrm>
              <a:off x="2137552" y="3674766"/>
              <a:ext cx="683474" cy="98388"/>
            </a:xfrm>
            <a:prstGeom prst="leftRightArrow">
              <a:avLst/>
            </a:prstGeom>
            <a:solidFill>
              <a:sysClr val="window" lastClr="FFFFFF"/>
            </a:solidFill>
            <a:ln w="19050" cap="rnd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 rot="5400000">
              <a:off x="2648272" y="4457986"/>
              <a:ext cx="611332" cy="1501832"/>
            </a:xfrm>
            <a:prstGeom prst="roundRect">
              <a:avLst/>
            </a:prstGeom>
            <a:noFill/>
            <a:ln w="19050" cap="rnd" cmpd="sng" algn="ctr">
              <a:noFill/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350" b="1" i="0" u="none" strike="noStrike" kern="0" cap="none" spc="38" normalizeH="0" baseline="0" noProof="0" dirty="0" smtClean="0">
                  <a:ln w="0"/>
                  <a:solidFill>
                    <a:srgbClr val="EBEBEB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VETO to</a:t>
              </a:r>
            </a:p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350" b="1" i="0" u="none" strike="noStrike" kern="0" cap="none" spc="38" normalizeH="0" baseline="0" noProof="0" dirty="0" smtClean="0">
                  <a:ln w="0"/>
                  <a:solidFill>
                    <a:srgbClr val="EBEBEB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Inputs/10MHz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 rot="5400000">
              <a:off x="6885356" y="1250093"/>
              <a:ext cx="311993" cy="1573326"/>
            </a:xfrm>
            <a:prstGeom prst="roundRect">
              <a:avLst/>
            </a:prstGeom>
            <a:noFill/>
            <a:ln w="19050" cap="rnd" cmpd="sng" algn="ctr">
              <a:noFill/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350" b="1" i="0" u="none" strike="noStrike" kern="0" cap="none" spc="38" normalizeH="0" baseline="0" noProof="0" dirty="0" smtClean="0">
                  <a:ln w="0"/>
                  <a:solidFill>
                    <a:srgbClr val="EBEBEB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10/20/40 MHz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 rot="5400000">
              <a:off x="7658035" y="1118904"/>
              <a:ext cx="611332" cy="1207142"/>
            </a:xfrm>
            <a:prstGeom prst="roundRect">
              <a:avLst/>
            </a:prstGeom>
            <a:noFill/>
            <a:ln w="19050" cap="rnd" cmpd="sng" algn="ctr">
              <a:noFill/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350" b="1" i="0" u="none" strike="noStrike" kern="0" cap="none" spc="38" normalizeH="0" baseline="0" noProof="0" dirty="0" smtClean="0">
                  <a:ln w="0"/>
                  <a:solidFill>
                    <a:srgbClr val="EBEBEB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CLK_50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 rot="5400000">
              <a:off x="202146" y="4015983"/>
              <a:ext cx="936939" cy="888054"/>
            </a:xfrm>
            <a:prstGeom prst="roundRect">
              <a:avLst/>
            </a:prstGeom>
            <a:noFill/>
            <a:ln w="19050" cap="rnd" cmpd="sng" algn="ctr">
              <a:noFill/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50" b="1" i="0" u="none" strike="noStrike" kern="0" cap="none" spc="38" normalizeH="0" baseline="0" noProof="0" dirty="0" smtClean="0">
                <a:ln w="0"/>
                <a:solidFill>
                  <a:srgbClr val="EBEBEB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050" b="1" i="0" u="none" strike="noStrike" kern="0" normalizeH="0" baseline="0" noProof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RX_DATA</a:t>
              </a:r>
            </a:p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050" b="1" i="0" u="none" strike="noStrike" kern="0" normalizeH="0" baseline="0" noProof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CLK_50</a:t>
              </a:r>
            </a:p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N" sz="1050" b="1" kern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 Gothic" panose="020B0502020202020204"/>
                </a:rPr>
                <a:t>t</a:t>
              </a:r>
              <a:r>
                <a:rPr kumimoji="0" lang="en-IN" sz="1050" b="1" i="0" u="none" strike="noStrike" kern="0" normalizeH="0" baseline="0" noProof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_exp</a:t>
              </a:r>
            </a:p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N" sz="1050" b="1" kern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 Gothic" panose="020B0502020202020204"/>
                </a:rPr>
                <a:t>t</a:t>
              </a:r>
              <a:r>
                <a:rPr kumimoji="0" lang="en-IN" sz="1050" b="1" i="0" u="none" strike="noStrike" kern="0" normalizeH="0" baseline="0" noProof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_cycle</a:t>
              </a:r>
            </a:p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050" b="1" i="0" u="none" strike="noStrike" kern="0" normalizeH="0" baseline="0" noProof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reset</a:t>
              </a:r>
            </a:p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1" i="0" u="none" strike="noStrike" kern="0" cap="none" spc="38" normalizeH="0" baseline="0" noProof="0" dirty="0" smtClean="0">
                <a:ln w="0"/>
                <a:solidFill>
                  <a:srgbClr val="EBEBEB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 rot="5400000">
              <a:off x="6508908" y="2122183"/>
              <a:ext cx="311993" cy="1573326"/>
            </a:xfrm>
            <a:prstGeom prst="roundRect">
              <a:avLst/>
            </a:prstGeom>
            <a:noFill/>
            <a:ln w="19050" cap="rnd" cmpd="sng" algn="ctr">
              <a:noFill/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350" b="1" i="0" u="none" strike="noStrike" kern="0" cap="none" spc="38" normalizeH="0" baseline="0" noProof="0" dirty="0" smtClean="0">
                  <a:ln w="0"/>
                  <a:solidFill>
                    <a:srgbClr val="EBEBEB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Baud rate clock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 rot="5400000">
              <a:off x="6967788" y="2802139"/>
              <a:ext cx="611332" cy="1501832"/>
            </a:xfrm>
            <a:prstGeom prst="roundRect">
              <a:avLst/>
            </a:prstGeom>
            <a:noFill/>
            <a:ln w="19050" cap="rnd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350" b="1" i="0" u="none" strike="noStrike" kern="0" cap="none" spc="38" normalizeH="0" baseline="0" noProof="0" dirty="0" smtClean="0">
                  <a:ln w="0"/>
                  <a:solidFill>
                    <a:srgbClr val="EBEBEB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FT-245R interface</a:t>
              </a:r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3362360" y="3318998"/>
              <a:ext cx="3160177" cy="162552"/>
            </a:xfrm>
            <a:prstGeom prst="rightArrow">
              <a:avLst/>
            </a:prstGeom>
            <a:noFill/>
            <a:ln w="19050" cap="rnd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 rot="5400000">
              <a:off x="7045687" y="3759336"/>
              <a:ext cx="611332" cy="1586428"/>
            </a:xfrm>
            <a:prstGeom prst="roundRect">
              <a:avLst/>
            </a:prstGeom>
            <a:noFill/>
            <a:ln w="19050" cap="rnd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vert="vert270"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350" b="1" i="0" u="none" strike="noStrike" kern="0" cap="none" spc="38" normalizeH="0" baseline="0" noProof="0" dirty="0" smtClean="0">
                  <a:ln w="0"/>
                  <a:solidFill>
                    <a:srgbClr val="EBEBEB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FT-245R </a:t>
              </a:r>
            </a:p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350" b="1" i="0" u="none" strike="noStrike" kern="0" cap="none" spc="38" normalizeH="0" baseline="0" noProof="0" dirty="0" smtClean="0">
                  <a:ln w="0"/>
                  <a:solidFill>
                    <a:srgbClr val="EBEBEB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parallel to USB </a:t>
              </a:r>
            </a:p>
          </p:txBody>
        </p:sp>
        <p:sp>
          <p:nvSpPr>
            <p:cNvPr id="39" name="Up-Down Arrow 38"/>
            <p:cNvSpPr/>
            <p:nvPr/>
          </p:nvSpPr>
          <p:spPr>
            <a:xfrm>
              <a:off x="7202961" y="3853682"/>
              <a:ext cx="200074" cy="410153"/>
            </a:xfrm>
            <a:prstGeom prst="upDownArrow">
              <a:avLst/>
            </a:prstGeom>
            <a:solidFill>
              <a:sysClr val="window" lastClr="FFFFFF"/>
            </a:solidFill>
            <a:ln w="1905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0" name="Left-Up Arrow 39"/>
            <p:cNvSpPr/>
            <p:nvPr/>
          </p:nvSpPr>
          <p:spPr>
            <a:xfrm>
              <a:off x="5433845" y="4857181"/>
              <a:ext cx="1969190" cy="304241"/>
            </a:xfrm>
            <a:prstGeom prst="leftUpArrow">
              <a:avLst/>
            </a:prstGeom>
            <a:solidFill>
              <a:sysClr val="window" lastClr="FFFFFF"/>
            </a:solidFill>
            <a:ln w="19050" cap="rnd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 rot="5400000">
              <a:off x="474421" y="2250829"/>
              <a:ext cx="421087" cy="827729"/>
            </a:xfrm>
            <a:prstGeom prst="roundRect">
              <a:avLst/>
            </a:prstGeom>
            <a:noFill/>
            <a:ln w="19050" cap="rnd" cmpd="sng" algn="ctr">
              <a:noFill/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350" b="1" i="0" u="none" strike="noStrike" kern="0" cap="none" spc="38" normalizeH="0" baseline="0" noProof="0" dirty="0" smtClean="0">
                  <a:ln w="0"/>
                  <a:solidFill>
                    <a:srgbClr val="EBEBEB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CLK_50</a:t>
              </a:r>
            </a:p>
          </p:txBody>
        </p:sp>
        <p:sp>
          <p:nvSpPr>
            <p:cNvPr id="42" name="Right Arrow 41"/>
            <p:cNvSpPr/>
            <p:nvPr/>
          </p:nvSpPr>
          <p:spPr>
            <a:xfrm>
              <a:off x="1674846" y="1511803"/>
              <a:ext cx="1261541" cy="120286"/>
            </a:xfrm>
            <a:prstGeom prst="rightArrow">
              <a:avLst/>
            </a:prstGeom>
            <a:solidFill>
              <a:sysClr val="window" lastClr="FFFFFF"/>
            </a:solidFill>
            <a:ln w="19050" cap="rnd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 rot="5400000">
              <a:off x="1474820" y="609731"/>
              <a:ext cx="611332" cy="1207142"/>
            </a:xfrm>
            <a:prstGeom prst="roundRect">
              <a:avLst/>
            </a:prstGeom>
            <a:noFill/>
            <a:ln w="19050" cap="rnd" cmpd="sng" algn="ctr">
              <a:noFill/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350" b="1" i="0" u="none" strike="noStrike" kern="0" cap="none" spc="38" normalizeH="0" baseline="0" noProof="0" dirty="0" smtClean="0">
                  <a:ln w="0"/>
                  <a:solidFill>
                    <a:srgbClr val="EBEBEB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FROM SPAD</a:t>
              </a:r>
            </a:p>
          </p:txBody>
        </p:sp>
        <p:sp>
          <p:nvSpPr>
            <p:cNvPr id="44" name="Right Arrow 43"/>
            <p:cNvSpPr/>
            <p:nvPr/>
          </p:nvSpPr>
          <p:spPr>
            <a:xfrm rot="5400000">
              <a:off x="1467171" y="1441745"/>
              <a:ext cx="395955" cy="160009"/>
            </a:xfrm>
            <a:prstGeom prst="rightArrow">
              <a:avLst/>
            </a:prstGeom>
            <a:solidFill>
              <a:sysClr val="window" lastClr="FFFFFF"/>
            </a:solidFill>
            <a:ln w="19050" cap="rnd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 rot="5400000">
              <a:off x="7950032" y="4863453"/>
              <a:ext cx="698970" cy="829024"/>
            </a:xfrm>
            <a:prstGeom prst="roundRect">
              <a:avLst/>
            </a:prstGeom>
            <a:noFill/>
            <a:ln w="19050" cap="rnd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050" b="1" i="0" u="none" strike="noStrike" kern="0" cap="none" spc="38" normalizeH="0" baseline="0" noProof="0" dirty="0" smtClean="0">
                  <a:ln w="0"/>
                  <a:solidFill>
                    <a:srgbClr val="EBEBEB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BINARY</a:t>
              </a:r>
              <a:r>
                <a:rPr kumimoji="0" lang="en-IN" sz="1050" b="1" i="0" u="none" strike="noStrike" kern="0" cap="none" spc="38" normalizeH="0" noProof="0" dirty="0" smtClean="0">
                  <a:ln w="0"/>
                  <a:solidFill>
                    <a:srgbClr val="EBEBEB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 to BCD &amp;</a:t>
              </a:r>
              <a:endParaRPr kumimoji="0" lang="en-IN" sz="1050" b="1" i="0" u="none" strike="noStrike" kern="0" cap="none" spc="38" normalizeH="0" baseline="0" noProof="0" dirty="0" smtClean="0">
                <a:ln w="0"/>
                <a:solidFill>
                  <a:srgbClr val="EBEBEB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050" b="1" i="0" u="none" strike="noStrike" kern="0" cap="none" spc="38" normalizeH="0" baseline="0" noProof="0" dirty="0" smtClean="0">
                  <a:ln w="0"/>
                  <a:solidFill>
                    <a:srgbClr val="EBEBEB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DISPLAY MUTIPLEX</a:t>
              </a:r>
            </a:p>
          </p:txBody>
        </p:sp>
        <p:sp>
          <p:nvSpPr>
            <p:cNvPr id="46" name="Right Arrow 45"/>
            <p:cNvSpPr/>
            <p:nvPr/>
          </p:nvSpPr>
          <p:spPr>
            <a:xfrm>
              <a:off x="6212495" y="4465685"/>
              <a:ext cx="322742" cy="70564"/>
            </a:xfrm>
            <a:prstGeom prst="rightArrow">
              <a:avLst/>
            </a:prstGeom>
            <a:solidFill>
              <a:sysClr val="window" lastClr="FFFFFF"/>
            </a:solidFill>
            <a:ln w="19050" cap="rnd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 rot="5400000">
              <a:off x="6195850" y="3863414"/>
              <a:ext cx="311993" cy="684680"/>
            </a:xfrm>
            <a:prstGeom prst="roundRect">
              <a:avLst/>
            </a:prstGeom>
            <a:noFill/>
            <a:ln w="19050" cap="rnd" cmpd="sng" algn="ctr">
              <a:noFill/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350" b="1" i="0" u="none" strike="noStrike" kern="0" cap="none" spc="38" normalizeH="0" baseline="0" noProof="0" dirty="0" smtClean="0">
                  <a:ln w="0"/>
                  <a:solidFill>
                    <a:srgbClr val="EBEBEB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RD,WR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 rot="5400000">
              <a:off x="5791886" y="3986231"/>
              <a:ext cx="611332" cy="1915957"/>
            </a:xfrm>
            <a:prstGeom prst="roundRect">
              <a:avLst/>
            </a:prstGeom>
            <a:noFill/>
            <a:ln w="19050" cap="rnd" cmpd="sng" algn="ctr">
              <a:noFill/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350" b="1" i="0" u="none" strike="noStrike" kern="0" cap="none" spc="38" normalizeH="0" baseline="0" noProof="0" dirty="0" smtClean="0">
                  <a:ln w="0"/>
                  <a:solidFill>
                    <a:srgbClr val="EBEBEB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DATA BUS</a:t>
              </a:r>
            </a:p>
          </p:txBody>
        </p:sp>
        <p:sp>
          <p:nvSpPr>
            <p:cNvPr id="49" name="Rounded Rectangle 48"/>
            <p:cNvSpPr/>
            <p:nvPr/>
          </p:nvSpPr>
          <p:spPr>
            <a:xfrm rot="5400000">
              <a:off x="7546474" y="3705074"/>
              <a:ext cx="311993" cy="684680"/>
            </a:xfrm>
            <a:prstGeom prst="roundRect">
              <a:avLst/>
            </a:prstGeom>
            <a:noFill/>
            <a:ln w="19050" cap="rnd" cmpd="sng" algn="ctr">
              <a:noFill/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050" b="1" i="0" u="none" strike="noStrike" kern="0" cap="none" spc="38" normalizeH="0" baseline="0" noProof="0" dirty="0" smtClean="0">
                  <a:ln w="0"/>
                  <a:solidFill>
                    <a:srgbClr val="EBEBEB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RXF,TXE,DATA</a:t>
              </a:r>
            </a:p>
          </p:txBody>
        </p:sp>
        <p:sp>
          <p:nvSpPr>
            <p:cNvPr id="50" name="Rounded Rectangle 49"/>
            <p:cNvSpPr/>
            <p:nvPr/>
          </p:nvSpPr>
          <p:spPr>
            <a:xfrm rot="5400000">
              <a:off x="5168745" y="2222721"/>
              <a:ext cx="311993" cy="1173323"/>
            </a:xfrm>
            <a:prstGeom prst="roundRect">
              <a:avLst/>
            </a:prstGeom>
            <a:noFill/>
            <a:ln w="19050" cap="rnd" cmpd="sng" algn="ctr">
              <a:noFill/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350" b="1" i="0" u="none" strike="noStrike" kern="0" cap="none" spc="38" normalizeH="0" baseline="0" noProof="0" dirty="0" smtClean="0">
                  <a:ln w="0"/>
                  <a:solidFill>
                    <a:srgbClr val="EBEBEB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2,3,&amp; 4 fold</a:t>
              </a:r>
            </a:p>
          </p:txBody>
        </p:sp>
        <p:sp>
          <p:nvSpPr>
            <p:cNvPr id="51" name="Down Arrow 50"/>
            <p:cNvSpPr/>
            <p:nvPr/>
          </p:nvSpPr>
          <p:spPr>
            <a:xfrm>
              <a:off x="8494594" y="4476475"/>
              <a:ext cx="221405" cy="469559"/>
            </a:xfrm>
            <a:prstGeom prst="downArrow">
              <a:avLst/>
            </a:prstGeom>
            <a:solidFill>
              <a:sysClr val="window" lastClr="FFFFFF"/>
            </a:solidFill>
            <a:ln w="19050" cap="rnd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201980" y="4116561"/>
              <a:ext cx="771673" cy="3724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/>
              <a:r>
                <a:rPr lang="en-IN" sz="1200" b="1" dirty="0" smtClean="0">
                  <a:solidFill>
                    <a:prstClr val="white"/>
                  </a:solidFill>
                  <a:latin typeface="Century Gothic" panose="020B0502020202020204"/>
                </a:rPr>
                <a:t>Display  data</a:t>
              </a:r>
              <a:endParaRPr lang="en-US" sz="1200" b="1" dirty="0"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711554" y="4793007"/>
              <a:ext cx="1294370" cy="2420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/>
              <a:r>
                <a:rPr lang="en-IN" sz="1350" b="1" dirty="0" smtClean="0">
                  <a:solidFill>
                    <a:prstClr val="white"/>
                  </a:solidFill>
                  <a:latin typeface="Century Gothic" panose="020B0502020202020204"/>
                </a:rPr>
                <a:t>Display data</a:t>
              </a:r>
              <a:endParaRPr lang="en-US" sz="1350" b="1" dirty="0"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  <p:sp>
          <p:nvSpPr>
            <p:cNvPr id="54" name="Right Arrow 53"/>
            <p:cNvSpPr/>
            <p:nvPr/>
          </p:nvSpPr>
          <p:spPr>
            <a:xfrm>
              <a:off x="7349802" y="5413003"/>
              <a:ext cx="535204" cy="119954"/>
            </a:xfrm>
            <a:prstGeom prst="rightArrow">
              <a:avLst/>
            </a:prstGeom>
            <a:solidFill>
              <a:sysClr val="window" lastClr="FFFFFF"/>
            </a:solidFill>
            <a:ln w="19050" cap="rnd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165065" y="5325004"/>
              <a:ext cx="1274434" cy="2420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/>
              <a:r>
                <a:rPr lang="en-IN" sz="1350" b="1" dirty="0">
                  <a:solidFill>
                    <a:prstClr val="white"/>
                  </a:solidFill>
                  <a:latin typeface="Century Gothic" panose="020B0502020202020204"/>
                </a:rPr>
                <a:t>disp_address</a:t>
              </a:r>
              <a:endParaRPr lang="en-US" sz="1350" b="1" dirty="0"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7098781" y="1823352"/>
              <a:ext cx="1395810" cy="1131791"/>
              <a:chOff x="9465043" y="1288135"/>
              <a:chExt cx="2296029" cy="1605718"/>
            </a:xfrm>
          </p:grpSpPr>
          <p:sp>
            <p:nvSpPr>
              <p:cNvPr id="57" name="Rounded Rectangle 56"/>
              <p:cNvSpPr/>
              <p:nvPr/>
            </p:nvSpPr>
            <p:spPr>
              <a:xfrm rot="5400000">
                <a:off x="10298063" y="1430844"/>
                <a:ext cx="1155752" cy="1770266"/>
              </a:xfrm>
              <a:prstGeom prst="roundRect">
                <a:avLst/>
              </a:prstGeom>
              <a:noFill/>
              <a:ln w="19050" cap="rnd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vert="vert270" rtlCol="0" anchor="ctr"/>
              <a:lstStyle/>
              <a:p>
                <a:pPr marL="0" marR="0" lvl="0" indent="0" algn="ctr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350" b="1" i="0" u="none" strike="noStrike" kern="0" cap="none" spc="38" normalizeH="0" baseline="0" noProof="0" dirty="0" smtClean="0">
                    <a:ln w="0"/>
                    <a:solidFill>
                      <a:srgbClr val="EBEBEB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Internal clock generator</a:t>
                </a:r>
              </a:p>
            </p:txBody>
          </p:sp>
          <p:cxnSp>
            <p:nvCxnSpPr>
              <p:cNvPr id="58" name="Straight Arrow Connector 57"/>
              <p:cNvCxnSpPr/>
              <p:nvPr/>
            </p:nvCxnSpPr>
            <p:spPr>
              <a:xfrm flipH="1">
                <a:off x="9484347" y="1887438"/>
                <a:ext cx="506459" cy="0"/>
              </a:xfrm>
              <a:prstGeom prst="straightConnector1">
                <a:avLst/>
              </a:prstGeom>
              <a:noFill/>
              <a:ln w="19050" cap="rnd" cmpd="sng" algn="ctr">
                <a:solidFill>
                  <a:sysClr val="window" lastClr="FFFFFF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59" name="Straight Arrow Connector 58"/>
              <p:cNvCxnSpPr/>
              <p:nvPr/>
            </p:nvCxnSpPr>
            <p:spPr>
              <a:xfrm flipH="1">
                <a:off x="9484347" y="2151294"/>
                <a:ext cx="506459" cy="0"/>
              </a:xfrm>
              <a:prstGeom prst="straightConnector1">
                <a:avLst/>
              </a:prstGeom>
              <a:noFill/>
              <a:ln w="19050" cap="rnd" cmpd="sng" algn="ctr">
                <a:solidFill>
                  <a:sysClr val="window" lastClr="FFFFFF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60" name="Straight Arrow Connector 59"/>
              <p:cNvCxnSpPr/>
              <p:nvPr/>
            </p:nvCxnSpPr>
            <p:spPr>
              <a:xfrm flipH="1">
                <a:off x="9465043" y="2415799"/>
                <a:ext cx="506459" cy="0"/>
              </a:xfrm>
              <a:prstGeom prst="straightConnector1">
                <a:avLst/>
              </a:prstGeom>
              <a:noFill/>
              <a:ln w="19050" cap="rnd" cmpd="sng" algn="ctr">
                <a:solidFill>
                  <a:sysClr val="window" lastClr="FFFFFF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61" name="Straight Arrow Connector 60"/>
              <p:cNvCxnSpPr/>
              <p:nvPr/>
            </p:nvCxnSpPr>
            <p:spPr>
              <a:xfrm flipH="1">
                <a:off x="9465043" y="2699210"/>
                <a:ext cx="506459" cy="0"/>
              </a:xfrm>
              <a:prstGeom prst="straightConnector1">
                <a:avLst/>
              </a:prstGeom>
              <a:noFill/>
              <a:ln w="19050" cap="rnd" cmpd="sng" algn="ctr">
                <a:solidFill>
                  <a:sysClr val="window" lastClr="FFFFFF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62" name="Straight Arrow Connector 61"/>
              <p:cNvCxnSpPr/>
              <p:nvPr/>
            </p:nvCxnSpPr>
            <p:spPr>
              <a:xfrm>
                <a:off x="10859422" y="1288135"/>
                <a:ext cx="0" cy="448264"/>
              </a:xfrm>
              <a:prstGeom prst="straightConnector1">
                <a:avLst/>
              </a:prstGeom>
              <a:noFill/>
              <a:ln w="28575" cap="rnd" cmpd="sng" algn="ctr">
                <a:solidFill>
                  <a:sysClr val="window" lastClr="FFFFFF"/>
                </a:solidFill>
                <a:prstDash val="solid"/>
                <a:tailEnd type="triangle"/>
              </a:ln>
              <a:effectLst/>
            </p:spPr>
          </p:cxnSp>
        </p:grpSp>
        <p:cxnSp>
          <p:nvCxnSpPr>
            <p:cNvPr id="63" name="Straight Arrow Connector 62"/>
            <p:cNvCxnSpPr/>
            <p:nvPr/>
          </p:nvCxnSpPr>
          <p:spPr>
            <a:xfrm>
              <a:off x="751948" y="2797948"/>
              <a:ext cx="0" cy="488168"/>
            </a:xfrm>
            <a:prstGeom prst="straightConnector1">
              <a:avLst/>
            </a:prstGeom>
            <a:noFill/>
            <a:ln w="28575" cap="rnd" cmpd="sng" algn="ctr">
              <a:solidFill>
                <a:sysClr val="window" lastClr="FFFFFF"/>
              </a:solidFill>
              <a:prstDash val="solid"/>
              <a:tailEnd type="triangle"/>
            </a:ln>
            <a:effectLst/>
          </p:spPr>
        </p:cxnSp>
        <p:sp>
          <p:nvSpPr>
            <p:cNvPr id="64" name="Up Arrow 63"/>
            <p:cNvSpPr/>
            <p:nvPr/>
          </p:nvSpPr>
          <p:spPr>
            <a:xfrm>
              <a:off x="8201980" y="4014302"/>
              <a:ext cx="103946" cy="924062"/>
            </a:xfrm>
            <a:prstGeom prst="upArrow">
              <a:avLst/>
            </a:prstGeom>
            <a:solidFill>
              <a:sysClr val="window" lastClr="FFFFFF"/>
            </a:solidFill>
            <a:ln w="1905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962210" y="3645554"/>
              <a:ext cx="809729" cy="3351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/>
              <a:r>
                <a:rPr lang="en-IN" sz="1050" b="1" dirty="0" smtClean="0">
                  <a:solidFill>
                    <a:prstClr val="white"/>
                  </a:solidFill>
                  <a:latin typeface="Century Gothic" panose="020B0502020202020204"/>
                </a:rPr>
                <a:t>On-board</a:t>
              </a:r>
              <a:endParaRPr lang="en-IN" sz="1050" b="1" dirty="0">
                <a:solidFill>
                  <a:prstClr val="white"/>
                </a:solidFill>
                <a:latin typeface="Century Gothic" panose="020B0502020202020204"/>
              </a:endParaRPr>
            </a:p>
            <a:p>
              <a:pPr algn="ctr" defTabSz="342900"/>
              <a:r>
                <a:rPr lang="en-IN" sz="1050" b="1" dirty="0">
                  <a:solidFill>
                    <a:prstClr val="white"/>
                  </a:solidFill>
                  <a:latin typeface="Century Gothic" panose="020B0502020202020204"/>
                </a:rPr>
                <a:t>display</a:t>
              </a:r>
              <a:endParaRPr lang="en-US" sz="1050" b="1" dirty="0"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1154268" y="2272829"/>
              <a:ext cx="520579" cy="0"/>
            </a:xfrm>
            <a:prstGeom prst="straightConnector1">
              <a:avLst/>
            </a:prstGeom>
            <a:noFill/>
            <a:ln w="28575" cap="rnd" cmpd="sng" algn="ctr">
              <a:solidFill>
                <a:sysClr val="window" lastClr="FFFFFF"/>
              </a:solidFill>
              <a:prstDash val="solid"/>
              <a:tailEnd type="triangle"/>
            </a:ln>
            <a:effectLst/>
          </p:spPr>
        </p:cxnSp>
        <p:sp>
          <p:nvSpPr>
            <p:cNvPr id="67" name="Rounded Rectangle 66"/>
            <p:cNvSpPr/>
            <p:nvPr/>
          </p:nvSpPr>
          <p:spPr>
            <a:xfrm rot="5400000">
              <a:off x="950678" y="1371332"/>
              <a:ext cx="311993" cy="1573326"/>
            </a:xfrm>
            <a:prstGeom prst="roundRect">
              <a:avLst/>
            </a:prstGeom>
            <a:noFill/>
            <a:ln w="19050" cap="rnd" cmpd="sng" algn="ctr">
              <a:noFill/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N" sz="1200" b="1" kern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 Gothic" panose="020B0502020202020204"/>
                </a:rPr>
                <a:t>t</a:t>
              </a:r>
              <a:r>
                <a:rPr kumimoji="0" lang="en-IN" sz="1200" b="1" i="0" u="none" strike="noStrike" kern="0" normalizeH="0" baseline="0" noProof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_cycle,t_exp,reset</a:t>
              </a:r>
            </a:p>
          </p:txBody>
        </p:sp>
        <p:cxnSp>
          <p:nvCxnSpPr>
            <p:cNvPr id="68" name="Elbow Connector 67"/>
            <p:cNvCxnSpPr/>
            <p:nvPr/>
          </p:nvCxnSpPr>
          <p:spPr>
            <a:xfrm>
              <a:off x="1506357" y="2271954"/>
              <a:ext cx="2101348" cy="683189"/>
            </a:xfrm>
            <a:prstGeom prst="bentConnector3">
              <a:avLst>
                <a:gd name="adj1" fmla="val 705"/>
              </a:avLst>
            </a:prstGeom>
            <a:noFill/>
            <a:ln w="28575" cap="rnd" cmpd="sng" algn="ctr">
              <a:solidFill>
                <a:sysClr val="window" lastClr="FFFFFF"/>
              </a:solidFill>
              <a:prstDash val="solid"/>
              <a:tailEnd type="triangle"/>
            </a:ln>
            <a:effectLst/>
          </p:spPr>
        </p:cxnSp>
        <p:cxnSp>
          <p:nvCxnSpPr>
            <p:cNvPr id="69" name="Elbow Connector 68"/>
            <p:cNvCxnSpPr/>
            <p:nvPr/>
          </p:nvCxnSpPr>
          <p:spPr>
            <a:xfrm>
              <a:off x="3843127" y="3932530"/>
              <a:ext cx="417977" cy="225620"/>
            </a:xfrm>
            <a:prstGeom prst="bentConnector3">
              <a:avLst>
                <a:gd name="adj1" fmla="val 103151"/>
              </a:avLst>
            </a:prstGeom>
            <a:noFill/>
            <a:ln w="28575" cap="rnd" cmpd="sng" algn="ctr">
              <a:solidFill>
                <a:sysClr val="window" lastClr="FFFFFF"/>
              </a:solidFill>
              <a:prstDash val="solid"/>
              <a:tailEnd type="triangle"/>
            </a:ln>
            <a:effectLst/>
          </p:spPr>
        </p:cxnSp>
        <p:sp>
          <p:nvSpPr>
            <p:cNvPr id="70" name="Rounded Rectangle 69"/>
            <p:cNvSpPr/>
            <p:nvPr/>
          </p:nvSpPr>
          <p:spPr>
            <a:xfrm rot="5400000">
              <a:off x="2984200" y="3209239"/>
              <a:ext cx="311993" cy="1573326"/>
            </a:xfrm>
            <a:prstGeom prst="roundRect">
              <a:avLst/>
            </a:prstGeom>
            <a:noFill/>
            <a:ln w="19050" cap="rnd" cmpd="sng" algn="ctr">
              <a:noFill/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350" b="1" i="0" u="none" strike="noStrike" kern="0" cap="none" spc="38" normalizeH="0" baseline="0" noProof="0" dirty="0" smtClean="0">
                  <a:ln w="0"/>
                  <a:solidFill>
                    <a:srgbClr val="EBEBEB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Baud rate clock</a:t>
              </a:r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>
              <a:off x="1516016" y="2903196"/>
              <a:ext cx="0" cy="158836"/>
            </a:xfrm>
            <a:prstGeom prst="straightConnector1">
              <a:avLst/>
            </a:prstGeom>
            <a:noFill/>
            <a:ln w="28575" cap="rnd" cmpd="sng" algn="ctr">
              <a:solidFill>
                <a:sysClr val="window" lastClr="FFFFFF"/>
              </a:solidFill>
              <a:prstDash val="solid"/>
              <a:tailEnd type="triangle"/>
            </a:ln>
            <a:effectLst/>
          </p:spPr>
        </p:cxnSp>
      </p:grpSp>
      <p:sp>
        <p:nvSpPr>
          <p:cNvPr id="74" name="Rounded Rectangle 73"/>
          <p:cNvSpPr/>
          <p:nvPr/>
        </p:nvSpPr>
        <p:spPr>
          <a:xfrm>
            <a:off x="1871624" y="6143310"/>
            <a:ext cx="2744443" cy="42198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 ENABLE LOGIC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8" name="Straight Arrow Connector 77"/>
          <p:cNvCxnSpPr>
            <a:stCxn id="74" idx="3"/>
          </p:cNvCxnSpPr>
          <p:nvPr/>
        </p:nvCxnSpPr>
        <p:spPr>
          <a:xfrm flipV="1">
            <a:off x="4616067" y="6354301"/>
            <a:ext cx="56485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5271489" y="6201308"/>
            <a:ext cx="1604767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IN" sz="1350" b="1" dirty="0">
                <a:solidFill>
                  <a:prstClr val="white"/>
                </a:solidFill>
                <a:latin typeface="Century Gothic" panose="020B0502020202020204"/>
              </a:rPr>
              <a:t>t</a:t>
            </a:r>
            <a:r>
              <a:rPr lang="en-IN" sz="1350" b="1" dirty="0" smtClean="0">
                <a:solidFill>
                  <a:prstClr val="white"/>
                </a:solidFill>
                <a:latin typeface="Century Gothic" panose="020B0502020202020204"/>
              </a:rPr>
              <a:t>_cycle, t_exp</a:t>
            </a:r>
            <a:endParaRPr lang="en-US" sz="1350" b="1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80" name="Right Arrow 79"/>
          <p:cNvSpPr/>
          <p:nvPr/>
        </p:nvSpPr>
        <p:spPr>
          <a:xfrm>
            <a:off x="584202" y="6290581"/>
            <a:ext cx="1287422" cy="12296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88172" y="5985284"/>
            <a:ext cx="182956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IN" sz="1350" b="1" dirty="0" smtClean="0">
                <a:solidFill>
                  <a:prstClr val="white"/>
                </a:solidFill>
                <a:latin typeface="Century Gothic" panose="020B0502020202020204"/>
              </a:rPr>
              <a:t>RX_DATA,clk,reset</a:t>
            </a:r>
            <a:endParaRPr lang="en-US" sz="1350" b="1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82" name="Right Arrow 81"/>
          <p:cNvSpPr/>
          <p:nvPr/>
        </p:nvSpPr>
        <p:spPr>
          <a:xfrm rot="5400000">
            <a:off x="2908243" y="4702083"/>
            <a:ext cx="340692" cy="181531"/>
          </a:xfrm>
          <a:prstGeom prst="rightArrow">
            <a:avLst/>
          </a:prstGeom>
          <a:solidFill>
            <a:sysClr val="window" lastClr="FFFFFF"/>
          </a:solidFill>
          <a:ln w="19050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3" name="Rounded Rectangle 82"/>
          <p:cNvSpPr/>
          <p:nvPr/>
        </p:nvSpPr>
        <p:spPr>
          <a:xfrm rot="5400000">
            <a:off x="4313301" y="-1536181"/>
            <a:ext cx="521633" cy="3748650"/>
          </a:xfrm>
          <a:prstGeom prst="roundRect">
            <a:avLst/>
          </a:prstGeom>
          <a:noFill/>
          <a:ln w="19050" cap="rnd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000" b="1" kern="0" noProof="0" dirty="0" smtClean="0">
                <a:ln w="0"/>
                <a:latin typeface="Century Gothic" panose="020B0502020202020204"/>
              </a:rPr>
              <a:t>Photon counter &amp; correlator</a:t>
            </a:r>
            <a:endParaRPr kumimoji="0" lang="en-IN" sz="2000" b="1" i="0" u="none" strike="noStrike" kern="0" normalizeH="0" baseline="0" noProof="0" dirty="0" smtClean="0">
              <a:ln w="0"/>
              <a:uLnTx/>
              <a:uFillTx/>
              <a:latin typeface="Century Gothic" panose="020B0502020202020204"/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1871624" y="5250065"/>
            <a:ext cx="537858" cy="0"/>
          </a:xfrm>
          <a:prstGeom prst="straightConnector1">
            <a:avLst/>
          </a:prstGeom>
          <a:noFill/>
          <a:ln w="28575" cap="rnd" cmpd="sng" algn="ctr">
            <a:solidFill>
              <a:sysClr val="window" lastClr="FFFFFF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85" name="Rounded Rectangle 84"/>
          <p:cNvSpPr/>
          <p:nvPr/>
        </p:nvSpPr>
        <p:spPr>
          <a:xfrm rot="5400000">
            <a:off x="2049505" y="373339"/>
            <a:ext cx="296071" cy="753122"/>
          </a:xfrm>
          <a:prstGeom prst="roundRect">
            <a:avLst/>
          </a:prstGeom>
          <a:noFill/>
          <a:ln w="19050" cap="rnd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350" b="1" kern="0" spc="38" noProof="0" dirty="0" smtClean="0">
                <a:ln w="0"/>
                <a:solidFill>
                  <a:srgbClr val="EBEBEB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/>
              </a:rPr>
              <a:t>LVTTL</a:t>
            </a:r>
            <a:endParaRPr kumimoji="0" lang="en-IN" sz="1350" b="1" i="0" u="none" strike="noStrike" kern="0" cap="none" spc="38" normalizeH="0" baseline="0" noProof="0" dirty="0" smtClean="0">
              <a:ln w="0"/>
              <a:solidFill>
                <a:srgbClr val="EBEBEB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6" name="Rounded Rectangle 85"/>
          <p:cNvSpPr/>
          <p:nvPr/>
        </p:nvSpPr>
        <p:spPr>
          <a:xfrm rot="5400000">
            <a:off x="928736" y="602726"/>
            <a:ext cx="296071" cy="753122"/>
          </a:xfrm>
          <a:prstGeom prst="roundRect">
            <a:avLst/>
          </a:prstGeom>
          <a:noFill/>
          <a:ln w="19050" cap="rnd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350" b="1" kern="0" spc="38" noProof="0" dirty="0" smtClean="0">
                <a:ln w="0"/>
                <a:solidFill>
                  <a:srgbClr val="EBEBEB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/>
              </a:rPr>
              <a:t>TTL</a:t>
            </a:r>
            <a:endParaRPr kumimoji="0" lang="en-IN" sz="1350" b="1" i="0" u="none" strike="noStrike" kern="0" cap="none" spc="38" normalizeH="0" baseline="0" noProof="0" dirty="0" smtClean="0">
              <a:ln w="0"/>
              <a:solidFill>
                <a:srgbClr val="EBEBEB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01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sudersan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154419"/>
              </p:ext>
            </p:extLst>
          </p:nvPr>
        </p:nvGraphicFramePr>
        <p:xfrm>
          <a:off x="891746" y="2247995"/>
          <a:ext cx="7424670" cy="633046"/>
        </p:xfrm>
        <a:graphic>
          <a:graphicData uri="http://schemas.openxmlformats.org/drawingml/2006/table">
            <a:tbl>
              <a:tblPr firstRow="1" bandRow="1"/>
              <a:tblGrid>
                <a:gridCol w="231128"/>
                <a:gridCol w="231128"/>
                <a:gridCol w="231128"/>
                <a:gridCol w="231128"/>
                <a:gridCol w="231128"/>
                <a:gridCol w="231128"/>
                <a:gridCol w="231128"/>
                <a:gridCol w="231128"/>
                <a:gridCol w="231128"/>
                <a:gridCol w="231128"/>
                <a:gridCol w="231128"/>
                <a:gridCol w="231128"/>
                <a:gridCol w="212475"/>
                <a:gridCol w="278355"/>
                <a:gridCol w="231128"/>
                <a:gridCol w="231128"/>
                <a:gridCol w="231128"/>
                <a:gridCol w="231128"/>
                <a:gridCol w="231128"/>
                <a:gridCol w="231128"/>
                <a:gridCol w="231128"/>
                <a:gridCol w="231128"/>
                <a:gridCol w="231128"/>
                <a:gridCol w="231128"/>
                <a:gridCol w="231128"/>
                <a:gridCol w="231128"/>
                <a:gridCol w="231128"/>
                <a:gridCol w="231128"/>
                <a:gridCol w="231128"/>
                <a:gridCol w="231128"/>
                <a:gridCol w="231128"/>
                <a:gridCol w="231128"/>
              </a:tblGrid>
              <a:tr h="63304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IN" sz="1000" dirty="0" smtClean="0"/>
                        <a:t>0</a:t>
                      </a:r>
                      <a:endParaRPr lang="en-US" sz="1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IN" sz="1000" dirty="0" smtClean="0"/>
                        <a:t>1</a:t>
                      </a:r>
                      <a:endParaRPr lang="en-US" sz="1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000" dirty="0" smtClean="0"/>
                        <a:t>21</a:t>
                      </a:r>
                      <a:endParaRPr lang="en-US" sz="1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000" dirty="0" smtClean="0"/>
                        <a:t>26</a:t>
                      </a:r>
                      <a:endParaRPr lang="en-US" sz="1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000" dirty="0" smtClean="0"/>
                        <a:t>27</a:t>
                      </a:r>
                      <a:endParaRPr lang="en-US" sz="1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IN" sz="1000" dirty="0" smtClean="0"/>
                        <a:t>29</a:t>
                      </a:r>
                      <a:endParaRPr lang="en-US" sz="1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IN" sz="1000" dirty="0" smtClean="0"/>
                        <a:t>30</a:t>
                      </a:r>
                      <a:endParaRPr lang="en-US" sz="1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IN" sz="1000" dirty="0" smtClean="0"/>
                        <a:t>31</a:t>
                      </a:r>
                      <a:endParaRPr lang="en-US" sz="1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89449" y="2367796"/>
            <a:ext cx="2295498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IN" kern="0" dirty="0" smtClean="0">
                <a:latin typeface="Century Gothic" panose="020B0502020202020204"/>
              </a:rPr>
              <a:t>32-bit shift register</a:t>
            </a:r>
            <a:endParaRPr lang="en-US" kern="0" dirty="0" smtClean="0">
              <a:latin typeface="Century Gothic" panose="020B050202020202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22625" y="1844576"/>
            <a:ext cx="135077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342900"/>
            <a:r>
              <a:rPr lang="en-IN" sz="1400" dirty="0" smtClean="0">
                <a:latin typeface="Century Gothic" panose="020B0502020202020204"/>
              </a:rPr>
              <a:t>Serial </a:t>
            </a:r>
          </a:p>
          <a:p>
            <a:pPr algn="ctr" defTabSz="342900"/>
            <a:r>
              <a:rPr lang="en-IN" sz="1400" dirty="0" smtClean="0">
                <a:latin typeface="Century Gothic" panose="020B0502020202020204"/>
              </a:rPr>
              <a:t>out</a:t>
            </a:r>
            <a:endParaRPr lang="en-US" sz="1400" dirty="0">
              <a:latin typeface="Century Gothic" panose="020B0502020202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5077" y="1330268"/>
            <a:ext cx="556504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342900"/>
            <a:r>
              <a:rPr lang="en-IN" b="1" dirty="0" smtClean="0">
                <a:latin typeface="Century Gothic" panose="020B0502020202020204"/>
              </a:rPr>
              <a:t>32-bit External arbitrary Seed </a:t>
            </a:r>
            <a:r>
              <a:rPr lang="en-IN" b="1" dirty="0">
                <a:latin typeface="Century Gothic" panose="020B0502020202020204"/>
              </a:rPr>
              <a:t>value</a:t>
            </a:r>
            <a:endParaRPr lang="en-US" b="1" dirty="0">
              <a:latin typeface="Century Gothic" panose="020B050202020202020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09475" y="3818336"/>
            <a:ext cx="2933114" cy="495886"/>
          </a:xfrm>
          <a:prstGeom prst="roundRect">
            <a:avLst/>
          </a:prstGeom>
          <a:noFill/>
          <a:ln w="19050" cap="rnd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r>
              <a:rPr lang="en-IN" sz="1350" b="1" kern="0" dirty="0" smtClean="0">
                <a:latin typeface="Century Gothic" panose="020B0502020202020204"/>
              </a:rPr>
              <a:t>FEED-BACK   LOGIC</a:t>
            </a:r>
            <a:endParaRPr lang="en-US" sz="1350" b="1" kern="0" dirty="0" smtClean="0">
              <a:latin typeface="Century Gothic" panose="020B0502020202020204"/>
            </a:endParaRPr>
          </a:p>
        </p:txBody>
      </p:sp>
      <p:cxnSp>
        <p:nvCxnSpPr>
          <p:cNvPr id="10" name="Elbow Connector 9"/>
          <p:cNvCxnSpPr/>
          <p:nvPr/>
        </p:nvCxnSpPr>
        <p:spPr>
          <a:xfrm rot="10800000" flipV="1">
            <a:off x="5969820" y="2893807"/>
            <a:ext cx="2221102" cy="650208"/>
          </a:xfrm>
          <a:prstGeom prst="bentConnector3">
            <a:avLst>
              <a:gd name="adj1" fmla="val 9"/>
            </a:avLst>
          </a:prstGeom>
          <a:noFill/>
          <a:ln w="28575" cap="rnd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11" name="Straight Arrow Connector 10"/>
          <p:cNvCxnSpPr/>
          <p:nvPr/>
        </p:nvCxnSpPr>
        <p:spPr>
          <a:xfrm>
            <a:off x="5969820" y="3544016"/>
            <a:ext cx="0" cy="274320"/>
          </a:xfrm>
          <a:prstGeom prst="straightConnector1">
            <a:avLst/>
          </a:prstGeom>
          <a:noFill/>
          <a:ln w="28575" cap="rnd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cxnSp>
        <p:nvCxnSpPr>
          <p:cNvPr id="12" name="Elbow Connector 11"/>
          <p:cNvCxnSpPr/>
          <p:nvPr/>
        </p:nvCxnSpPr>
        <p:spPr>
          <a:xfrm rot="10800000" flipV="1">
            <a:off x="5074472" y="2881385"/>
            <a:ext cx="820951" cy="659869"/>
          </a:xfrm>
          <a:prstGeom prst="bentConnector3">
            <a:avLst>
              <a:gd name="adj1" fmla="val 831"/>
            </a:avLst>
          </a:prstGeom>
          <a:noFill/>
          <a:ln w="28575" cap="rnd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13" name="Straight Arrow Connector 12"/>
          <p:cNvCxnSpPr/>
          <p:nvPr/>
        </p:nvCxnSpPr>
        <p:spPr>
          <a:xfrm>
            <a:off x="5074470" y="3541256"/>
            <a:ext cx="0" cy="277079"/>
          </a:xfrm>
          <a:prstGeom prst="straightConnector1">
            <a:avLst/>
          </a:prstGeom>
          <a:noFill/>
          <a:ln w="28575" cap="rnd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cxnSp>
        <p:nvCxnSpPr>
          <p:cNvPr id="14" name="Elbow Connector 13"/>
          <p:cNvCxnSpPr/>
          <p:nvPr/>
        </p:nvCxnSpPr>
        <p:spPr>
          <a:xfrm rot="10800000" flipV="1">
            <a:off x="5484948" y="2869359"/>
            <a:ext cx="1788238" cy="529912"/>
          </a:xfrm>
          <a:prstGeom prst="bentConnector3">
            <a:avLst>
              <a:gd name="adj1" fmla="val 709"/>
            </a:avLst>
          </a:prstGeom>
          <a:noFill/>
          <a:ln w="28575" cap="rnd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15" name="Elbow Connector 14"/>
          <p:cNvCxnSpPr/>
          <p:nvPr/>
        </p:nvCxnSpPr>
        <p:spPr>
          <a:xfrm rot="10800000" flipV="1">
            <a:off x="4606041" y="2877780"/>
            <a:ext cx="2463038" cy="415918"/>
          </a:xfrm>
          <a:prstGeom prst="bentConnector3">
            <a:avLst>
              <a:gd name="adj1" fmla="val 500"/>
            </a:avLst>
          </a:prstGeom>
          <a:noFill/>
          <a:ln w="28575" cap="rnd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16" name="Straight Arrow Connector 15"/>
          <p:cNvCxnSpPr/>
          <p:nvPr/>
        </p:nvCxnSpPr>
        <p:spPr>
          <a:xfrm>
            <a:off x="4600650" y="3299711"/>
            <a:ext cx="0" cy="518625"/>
          </a:xfrm>
          <a:prstGeom prst="straightConnector1">
            <a:avLst/>
          </a:prstGeom>
          <a:noFill/>
          <a:ln w="28575" cap="rnd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>
          <a:xfrm>
            <a:off x="5484947" y="3399272"/>
            <a:ext cx="0" cy="437728"/>
          </a:xfrm>
          <a:prstGeom prst="straightConnector1">
            <a:avLst/>
          </a:prstGeom>
          <a:noFill/>
          <a:ln w="28575" cap="rnd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>
          <a:xfrm>
            <a:off x="8316416" y="2516821"/>
            <a:ext cx="504056" cy="0"/>
          </a:xfrm>
          <a:prstGeom prst="straightConnector1">
            <a:avLst/>
          </a:prstGeom>
          <a:noFill/>
          <a:ln w="28575" cap="rnd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cxnSp>
        <p:nvCxnSpPr>
          <p:cNvPr id="19" name="Elbow Connector 18"/>
          <p:cNvCxnSpPr/>
          <p:nvPr/>
        </p:nvCxnSpPr>
        <p:spPr>
          <a:xfrm rot="10800000" flipH="1" flipV="1">
            <a:off x="888314" y="2583894"/>
            <a:ext cx="2301135" cy="1480955"/>
          </a:xfrm>
          <a:prstGeom prst="bentConnector3">
            <a:avLst>
              <a:gd name="adj1" fmla="val -9934"/>
            </a:avLst>
          </a:prstGeom>
          <a:noFill/>
          <a:ln w="28575" cap="rnd" cmpd="sng" algn="ctr">
            <a:solidFill>
              <a:schemeClr val="tx1"/>
            </a:solidFill>
            <a:prstDash val="solid"/>
            <a:headEnd type="arrow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1173930" y="375047"/>
            <a:ext cx="6853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Pseudo-random pulse </a:t>
            </a:r>
            <a:r>
              <a:rPr lang="e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generator(LFSR</a:t>
            </a:r>
            <a:r>
              <a:rPr lang="en-IN" sz="2000" dirty="0">
                <a:solidFill>
                  <a:prstClr val="white"/>
                </a:solidFill>
                <a:latin typeface="Century Gothic" panose="020B0502020202020204"/>
              </a:rPr>
              <a:t>)</a:t>
            </a:r>
            <a:endParaRPr lang="en-US" sz="200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416" y="5412122"/>
            <a:ext cx="5760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Test Pattern Generator</a:t>
            </a:r>
          </a:p>
          <a:p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Maximum-length sequence is pseudo-random</a:t>
            </a:r>
          </a:p>
          <a:p>
            <a:pPr lvl="0"/>
            <a:r>
              <a:rPr lang="en-US" sz="1600" dirty="0">
                <a:solidFill>
                  <a:prstClr val="white"/>
                </a:solidFill>
              </a:rPr>
              <a:t>Frequency: ~ 437.5 MHz </a:t>
            </a:r>
            <a:r>
              <a:rPr lang="en-US" sz="1200" dirty="0">
                <a:solidFill>
                  <a:prstClr val="white"/>
                </a:solidFill>
              </a:rPr>
              <a:t>max.(EP4CE115)</a:t>
            </a:r>
          </a:p>
          <a:p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5816" y="1171049"/>
            <a:ext cx="77622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342900"/>
            <a:r>
              <a:rPr lang="en-IN" sz="1400" dirty="0" smtClean="0">
                <a:latin typeface="Century Gothic" panose="020B0502020202020204"/>
              </a:rPr>
              <a:t>clk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00642" y="4993431"/>
            <a:ext cx="135077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342900"/>
            <a:r>
              <a:rPr lang="en-IN" sz="1400" dirty="0" smtClean="0">
                <a:latin typeface="Century Gothic" panose="020B0502020202020204"/>
              </a:rPr>
              <a:t>reset</a:t>
            </a:r>
            <a:endParaRPr lang="en-US" sz="1400" dirty="0">
              <a:latin typeface="Century Gothic" panose="020B0502020202020204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4676031" y="4516247"/>
            <a:ext cx="3980" cy="4900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own Arrow 1"/>
          <p:cNvSpPr/>
          <p:nvPr/>
        </p:nvSpPr>
        <p:spPr>
          <a:xfrm>
            <a:off x="4211960" y="1709545"/>
            <a:ext cx="612068" cy="34740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7544" y="2056946"/>
            <a:ext cx="8064896" cy="24498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840252" y="3837000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FPGA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173930" y="1514934"/>
            <a:ext cx="0" cy="5420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6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" r="1569" b="32991"/>
          <a:stretch/>
        </p:blipFill>
        <p:spPr>
          <a:xfrm>
            <a:off x="71500" y="1232756"/>
            <a:ext cx="8964996" cy="42124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7764" y="440668"/>
            <a:ext cx="4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ounting bin and reset generation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75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sudersan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56" r="1608"/>
          <a:stretch/>
        </p:blipFill>
        <p:spPr>
          <a:xfrm>
            <a:off x="107504" y="1304764"/>
            <a:ext cx="8928992" cy="4248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35796" y="349209"/>
            <a:ext cx="4356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Device control signals and data outputs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35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sudersan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6603" t="22679" r="18928" b="23804"/>
          <a:stretch/>
        </p:blipFill>
        <p:spPr>
          <a:xfrm>
            <a:off x="9201" y="476672"/>
            <a:ext cx="9144000" cy="59766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51820" y="10734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LabVIEW front panel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25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sudersan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60" t="3329" r="910" b="4352"/>
          <a:stretch/>
        </p:blipFill>
        <p:spPr>
          <a:xfrm>
            <a:off x="0" y="512675"/>
            <a:ext cx="9144000" cy="55806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51820" y="10734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LabVIEW block 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46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57AFF9-E6C6-4684-B042-79CB5BF52E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0</TotalTime>
  <Words>2175</Words>
  <Application>Microsoft Office PowerPoint</Application>
  <PresentationFormat>On-screen Show (4:3)</PresentationFormat>
  <Paragraphs>300</Paragraphs>
  <Slides>12</Slides>
  <Notes>11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Corbel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2016-03-18T17:38:04Z</dcterms:created>
  <dcterms:modified xsi:type="dcterms:W3CDTF">2016-04-08T04:07:09Z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TC019192479991</vt:lpwstr>
  </property>
</Properties>
</file>