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260" r:id="rId3"/>
    <p:sldId id="261" r:id="rId4"/>
    <p:sldId id="434" r:id="rId5"/>
    <p:sldId id="489" r:id="rId6"/>
    <p:sldId id="264" r:id="rId7"/>
    <p:sldId id="269" r:id="rId8"/>
    <p:sldId id="492" r:id="rId9"/>
    <p:sldId id="258" r:id="rId10"/>
    <p:sldId id="262" r:id="rId11"/>
    <p:sldId id="487" r:id="rId12"/>
    <p:sldId id="263" r:id="rId13"/>
    <p:sldId id="443" r:id="rId14"/>
    <p:sldId id="459" r:id="rId15"/>
    <p:sldId id="460" r:id="rId16"/>
    <p:sldId id="480" r:id="rId17"/>
    <p:sldId id="463" r:id="rId18"/>
    <p:sldId id="473" r:id="rId19"/>
    <p:sldId id="471" r:id="rId20"/>
    <p:sldId id="462" r:id="rId21"/>
    <p:sldId id="488" r:id="rId22"/>
    <p:sldId id="287" r:id="rId23"/>
    <p:sldId id="449" r:id="rId24"/>
    <p:sldId id="481" r:id="rId25"/>
    <p:sldId id="482" r:id="rId26"/>
    <p:sldId id="483" r:id="rId27"/>
    <p:sldId id="484" r:id="rId28"/>
    <p:sldId id="485" r:id="rId29"/>
    <p:sldId id="465" r:id="rId30"/>
    <p:sldId id="486" r:id="rId31"/>
    <p:sldId id="490" r:id="rId32"/>
    <p:sldId id="4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73" d="100"/>
          <a:sy n="73"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ED71F-6698-436D-8AF7-DBFD7727A0AC}" type="datetimeFigureOut">
              <a:rPr lang="en-US" smtClean="0"/>
              <a:t>5/2/2022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24269-5EDF-48D4-B66D-F25FB41B0243}" type="slidenum">
              <a:rPr lang="en-US" smtClean="0"/>
              <a:t>‹#›</a:t>
            </a:fld>
            <a:endParaRPr lang="en-US" dirty="0"/>
          </a:p>
        </p:txBody>
      </p:sp>
    </p:spTree>
    <p:extLst>
      <p:ext uri="{BB962C8B-B14F-4D97-AF65-F5344CB8AC3E}">
        <p14:creationId xmlns:p14="http://schemas.microsoft.com/office/powerpoint/2010/main" val="32887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22BA5D-A3C7-4F4C-B464-6FA89378277B}"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401279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3F50E-1529-4045-A8C8-88C1891F3706}"/>
              </a:ext>
            </a:extLst>
          </p:cNvPr>
          <p:cNvSpPr>
            <a:spLocks noGrp="1"/>
          </p:cNvSpPr>
          <p:nvPr>
            <p:ph type="sldNum" sz="quarter" idx="10"/>
          </p:nvPr>
        </p:nvSpPr>
        <p:spPr/>
        <p:txBody>
          <a:bodyPr/>
          <a:lstStyle>
            <a:lvl1pPr>
              <a:defRPr sz="1500"/>
            </a:lvl1p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a:t>
            </a:fld>
            <a:endParaRPr lang="en-US" dirty="0">
              <a:solidFill>
                <a:prstClr val="white"/>
              </a:solidFill>
              <a:ea typeface="ＭＳ Ｐゴシック" pitchFamily="34" charset="-128"/>
            </a:endParaRPr>
          </a:p>
        </p:txBody>
      </p:sp>
      <p:sp>
        <p:nvSpPr>
          <p:cNvPr id="5" name="TextBox 1">
            <a:extLst>
              <a:ext uri="{FF2B5EF4-FFF2-40B4-BE49-F238E27FC236}">
                <a16:creationId xmlns:a16="http://schemas.microsoft.com/office/drawing/2014/main" id="{CE8566C9-7A9A-C84C-8127-888DF17088BF}"/>
              </a:ext>
            </a:extLst>
          </p:cNvPr>
          <p:cNvSpPr txBox="1">
            <a:spLocks noChangeArrowheads="1"/>
          </p:cNvSpPr>
          <p:nvPr userDrawn="1"/>
        </p:nvSpPr>
        <p:spPr bwMode="auto">
          <a:xfrm>
            <a:off x="129861" y="6461252"/>
            <a:ext cx="13003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685783" fontAlgn="base">
              <a:spcBef>
                <a:spcPct val="0"/>
              </a:spcBef>
              <a:spcAft>
                <a:spcPct val="0"/>
              </a:spcAft>
            </a:pPr>
            <a:r>
              <a:rPr lang="en-US" sz="1400" dirty="0">
                <a:solidFill>
                  <a:srgbClr val="184B5B"/>
                </a:solidFill>
                <a:ea typeface="ＭＳ Ｐゴシック" pitchFamily="34" charset="-128"/>
              </a:rPr>
              <a:t>DHEP2022-FI</a:t>
            </a:r>
          </a:p>
        </p:txBody>
      </p:sp>
    </p:spTree>
    <p:extLst>
      <p:ext uri="{BB962C8B-B14F-4D97-AF65-F5344CB8AC3E}">
        <p14:creationId xmlns:p14="http://schemas.microsoft.com/office/powerpoint/2010/main" val="206851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808377" y="6492875"/>
            <a:ext cx="2133600" cy="365125"/>
          </a:xfrm>
        </p:spPr>
        <p:txBody>
          <a:bodyPr/>
          <a:lstStyle>
            <a:lvl1pPr>
              <a:defRPr baseline="0">
                <a:solidFill>
                  <a:srgbClr val="7030A0"/>
                </a:solidFill>
              </a:defRPr>
            </a:lvl1pPr>
          </a:lstStyle>
          <a:p>
            <a:fld id="{F879B5EC-C51C-9040-98B0-746B4184388A}" type="slidenum">
              <a:rPr lang="en-US" smtClean="0"/>
              <a:pPr/>
              <a:t>‹#›</a:t>
            </a:fld>
            <a:endParaRPr lang="en-US" dirty="0"/>
          </a:p>
        </p:txBody>
      </p:sp>
    </p:spTree>
    <p:extLst>
      <p:ext uri="{BB962C8B-B14F-4D97-AF65-F5344CB8AC3E}">
        <p14:creationId xmlns:p14="http://schemas.microsoft.com/office/powerpoint/2010/main" val="64853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C447A95-F090-8E43-B02F-0F0A541EB0F4}"/>
              </a:ext>
            </a:extLst>
          </p:cNvPr>
          <p:cNvSpPr txBox="1">
            <a:spLocks noChangeArrowheads="1"/>
          </p:cNvSpPr>
          <p:nvPr userDrawn="1"/>
        </p:nvSpPr>
        <p:spPr bwMode="auto">
          <a:xfrm>
            <a:off x="76200" y="6519863"/>
            <a:ext cx="18918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685783" fontAlgn="base">
              <a:spcBef>
                <a:spcPct val="0"/>
              </a:spcBef>
              <a:spcAft>
                <a:spcPct val="0"/>
              </a:spcAft>
            </a:pPr>
            <a:r>
              <a:rPr lang="en-US" sz="1600" baseline="0" dirty="0">
                <a:solidFill>
                  <a:srgbClr val="184B5B"/>
                </a:solidFill>
                <a:latin typeface="Arial" pitchFamily="34" charset="0"/>
                <a:ea typeface="ＭＳ Ｐゴシック" pitchFamily="34" charset="-128"/>
              </a:rPr>
              <a:t>Uni-</a:t>
            </a:r>
            <a:r>
              <a:rPr lang="en-US" sz="1600" baseline="0" dirty="0" err="1">
                <a:solidFill>
                  <a:srgbClr val="184B5B"/>
                </a:solidFill>
                <a:latin typeface="Arial" pitchFamily="34" charset="0"/>
                <a:ea typeface="ＭＳ Ｐゴシック" pitchFamily="34" charset="-128"/>
              </a:rPr>
              <a:t>Phy_Phi</a:t>
            </a:r>
            <a:r>
              <a:rPr lang="en-US" sz="1600" baseline="0" dirty="0">
                <a:solidFill>
                  <a:srgbClr val="184B5B"/>
                </a:solidFill>
                <a:latin typeface="Arial" pitchFamily="34" charset="0"/>
                <a:ea typeface="ＭＳ Ｐゴシック" pitchFamily="34" charset="-128"/>
              </a:rPr>
              <a:t>: 2019</a:t>
            </a:r>
          </a:p>
        </p:txBody>
      </p:sp>
      <p:sp>
        <p:nvSpPr>
          <p:cNvPr id="5" name="Date Placeholder 3">
            <a:extLst>
              <a:ext uri="{FF2B5EF4-FFF2-40B4-BE49-F238E27FC236}">
                <a16:creationId xmlns:a16="http://schemas.microsoft.com/office/drawing/2014/main" id="{C9262B6A-B5C8-5141-8256-27AEA1F997AD}"/>
              </a:ext>
            </a:extLst>
          </p:cNvPr>
          <p:cNvSpPr>
            <a:spLocks noGrp="1"/>
          </p:cNvSpPr>
          <p:nvPr>
            <p:ph type="dt" sz="half" idx="10"/>
          </p:nvPr>
        </p:nvSpPr>
        <p:spPr/>
        <p:txBody>
          <a:bodyPr/>
          <a:lstStyle>
            <a:lvl1pPr>
              <a:defRPr dirty="0"/>
            </a:lvl1pPr>
          </a:lstStyle>
          <a:p>
            <a:pPr>
              <a:defRPr/>
            </a:pPr>
            <a:endParaRPr lang="en-US" dirty="0"/>
          </a:p>
        </p:txBody>
      </p:sp>
      <p:sp>
        <p:nvSpPr>
          <p:cNvPr id="7" name="Slide Number Placeholder 5">
            <a:extLst>
              <a:ext uri="{FF2B5EF4-FFF2-40B4-BE49-F238E27FC236}">
                <a16:creationId xmlns:a16="http://schemas.microsoft.com/office/drawing/2014/main" id="{87C9EEC0-4731-4542-A32B-07247B5585E0}"/>
              </a:ext>
            </a:extLst>
          </p:cNvPr>
          <p:cNvSpPr>
            <a:spLocks noGrp="1"/>
          </p:cNvSpPr>
          <p:nvPr>
            <p:ph type="sldNum" sz="quarter" idx="12"/>
          </p:nvPr>
        </p:nvSpPr>
        <p:spPr/>
        <p:txBody>
          <a:bodyPr/>
          <a:lstStyle>
            <a:lvl1pPr>
              <a:defRPr sz="1600" baseline="0"/>
            </a:lvl1pPr>
          </a:lstStyle>
          <a:p>
            <a:fld id="{6C5FD4D6-0308-4643-8926-DB0A464263E4}" type="slidenum">
              <a:rPr lang="en-US" altLang="en-US" smtClean="0"/>
              <a:pPr/>
              <a:t>‹#›</a:t>
            </a:fld>
            <a:endParaRPr lang="en-US" altLang="en-US" dirty="0"/>
          </a:p>
        </p:txBody>
      </p:sp>
    </p:spTree>
    <p:extLst>
      <p:ext uri="{BB962C8B-B14F-4D97-AF65-F5344CB8AC3E}">
        <p14:creationId xmlns:p14="http://schemas.microsoft.com/office/powerpoint/2010/main" val="2889544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97813" y="6275398"/>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a:t>
            </a:fld>
            <a:endParaRPr lang="en-US" dirty="0">
              <a:solidFill>
                <a:prstClr val="white"/>
              </a:solidFill>
              <a:ea typeface="ＭＳ Ｐゴシック" pitchFamily="34" charset="-128"/>
            </a:endParaRPr>
          </a:p>
        </p:txBody>
      </p:sp>
      <p:sp>
        <p:nvSpPr>
          <p:cNvPr id="4" name="TextBox 1">
            <a:extLst>
              <a:ext uri="{FF2B5EF4-FFF2-40B4-BE49-F238E27FC236}">
                <a16:creationId xmlns:a16="http://schemas.microsoft.com/office/drawing/2014/main" id="{23A840A8-5D48-E94E-BDA2-05BB58027924}"/>
              </a:ext>
            </a:extLst>
          </p:cNvPr>
          <p:cNvSpPr txBox="1">
            <a:spLocks noChangeArrowheads="1"/>
          </p:cNvSpPr>
          <p:nvPr userDrawn="1"/>
        </p:nvSpPr>
        <p:spPr bwMode="auto">
          <a:xfrm>
            <a:off x="129861" y="6461252"/>
            <a:ext cx="13003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685783" fontAlgn="base">
              <a:spcBef>
                <a:spcPct val="0"/>
              </a:spcBef>
              <a:spcAft>
                <a:spcPct val="0"/>
              </a:spcAft>
            </a:pPr>
            <a:r>
              <a:rPr lang="en-US" sz="1400" dirty="0">
                <a:solidFill>
                  <a:srgbClr val="184B5B"/>
                </a:solidFill>
                <a:ea typeface="ＭＳ Ｐゴシック" pitchFamily="34" charset="-128"/>
              </a:rPr>
              <a:t>DHEP2022-FI</a:t>
            </a:r>
          </a:p>
        </p:txBody>
      </p:sp>
    </p:spTree>
    <p:extLst>
      <p:ext uri="{BB962C8B-B14F-4D97-AF65-F5344CB8AC3E}">
        <p14:creationId xmlns:p14="http://schemas.microsoft.com/office/powerpoint/2010/main" val="20510387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rtl="0" eaLnBrk="0" fontAlgn="base" hangingPunct="0">
        <a:spcBef>
          <a:spcPct val="0"/>
        </a:spcBef>
        <a:spcAft>
          <a:spcPct val="0"/>
        </a:spcAft>
        <a:defRPr sz="3450"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3450">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3450">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3450">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3450">
          <a:solidFill>
            <a:schemeClr val="accent1"/>
          </a:solidFill>
          <a:latin typeface="News Gothic MT" charset="0"/>
          <a:ea typeface="ＭＳ Ｐゴシック" charset="0"/>
          <a:cs typeface="ＭＳ Ｐゴシック" charset="0"/>
        </a:defRPr>
      </a:lvl5pPr>
      <a:lvl6pPr marL="342892" algn="ctr" rtl="0" fontAlgn="base">
        <a:spcBef>
          <a:spcPct val="0"/>
        </a:spcBef>
        <a:spcAft>
          <a:spcPct val="0"/>
        </a:spcAft>
        <a:defRPr sz="3450">
          <a:solidFill>
            <a:schemeClr val="accent1"/>
          </a:solidFill>
          <a:latin typeface="News Gothic MT" charset="0"/>
          <a:ea typeface="ＭＳ Ｐゴシック" charset="0"/>
          <a:cs typeface="ＭＳ Ｐゴシック" charset="0"/>
        </a:defRPr>
      </a:lvl6pPr>
      <a:lvl7pPr marL="685783" algn="ctr" rtl="0" fontAlgn="base">
        <a:spcBef>
          <a:spcPct val="0"/>
        </a:spcBef>
        <a:spcAft>
          <a:spcPct val="0"/>
        </a:spcAft>
        <a:defRPr sz="3450">
          <a:solidFill>
            <a:schemeClr val="accent1"/>
          </a:solidFill>
          <a:latin typeface="News Gothic MT" charset="0"/>
          <a:ea typeface="ＭＳ Ｐゴシック" charset="0"/>
          <a:cs typeface="ＭＳ Ｐゴシック" charset="0"/>
        </a:defRPr>
      </a:lvl7pPr>
      <a:lvl8pPr marL="1028675" algn="ctr" rtl="0" fontAlgn="base">
        <a:spcBef>
          <a:spcPct val="0"/>
        </a:spcBef>
        <a:spcAft>
          <a:spcPct val="0"/>
        </a:spcAft>
        <a:defRPr sz="3450">
          <a:solidFill>
            <a:schemeClr val="accent1"/>
          </a:solidFill>
          <a:latin typeface="News Gothic MT" charset="0"/>
          <a:ea typeface="ＭＳ Ｐゴシック" charset="0"/>
          <a:cs typeface="ＭＳ Ｐゴシック" charset="0"/>
        </a:defRPr>
      </a:lvl8pPr>
      <a:lvl9pPr marL="1371566" algn="ctr" rtl="0" fontAlgn="base">
        <a:spcBef>
          <a:spcPct val="0"/>
        </a:spcBef>
        <a:spcAft>
          <a:spcPct val="0"/>
        </a:spcAft>
        <a:defRPr sz="3450">
          <a:solidFill>
            <a:schemeClr val="accent1"/>
          </a:solidFill>
          <a:latin typeface="News Gothic MT" charset="0"/>
          <a:ea typeface="ＭＳ Ｐゴシック" charset="0"/>
          <a:cs typeface="ＭＳ Ｐゴシック" charset="0"/>
        </a:defRPr>
      </a:lvl9pPr>
    </p:titleStyle>
    <p:bodyStyle>
      <a:lvl1pPr marL="261932" indent="-261932" algn="l" rtl="0" eaLnBrk="0" fontAlgn="base" hangingPunct="0">
        <a:spcBef>
          <a:spcPts val="1500"/>
        </a:spcBef>
        <a:spcAft>
          <a:spcPct val="0"/>
        </a:spcAft>
        <a:buClr>
          <a:srgbClr val="6FB7D7"/>
        </a:buClr>
        <a:buSzPct val="110000"/>
        <a:buFont typeface="Wingdings 2" pitchFamily="18" charset="2"/>
        <a:buChar char=""/>
        <a:defRPr sz="1800" kern="1200">
          <a:solidFill>
            <a:srgbClr val="595959"/>
          </a:solidFill>
          <a:latin typeface="+mn-lt"/>
          <a:ea typeface="ＭＳ Ｐゴシック" charset="0"/>
          <a:cs typeface="ＭＳ Ｐゴシック" charset="0"/>
        </a:defRPr>
      </a:lvl1pPr>
      <a:lvl2pPr marL="514337" indent="-252407" algn="l" rtl="0" eaLnBrk="0" fontAlgn="base" hangingPunct="0">
        <a:spcBef>
          <a:spcPts val="450"/>
        </a:spcBef>
        <a:spcAft>
          <a:spcPct val="0"/>
        </a:spcAft>
        <a:buClr>
          <a:srgbClr val="215D77"/>
        </a:buClr>
        <a:buSzPct val="110000"/>
        <a:buFont typeface="Wingdings 2" pitchFamily="18" charset="2"/>
        <a:buChar char=""/>
        <a:defRPr sz="1650" kern="1200">
          <a:solidFill>
            <a:srgbClr val="595959"/>
          </a:solidFill>
          <a:latin typeface="+mn-lt"/>
          <a:ea typeface="ＭＳ Ｐゴシック" charset="0"/>
          <a:cs typeface="+mn-cs"/>
        </a:defRPr>
      </a:lvl2pPr>
      <a:lvl3pPr marL="726263" indent="-211926" algn="l" rtl="0" eaLnBrk="0" fontAlgn="base" hangingPunct="0">
        <a:spcBef>
          <a:spcPts val="450"/>
        </a:spcBef>
        <a:spcAft>
          <a:spcPct val="0"/>
        </a:spcAft>
        <a:buClr>
          <a:srgbClr val="6FB7D7"/>
        </a:buClr>
        <a:buSzPct val="110000"/>
        <a:buFont typeface="Wingdings 2" pitchFamily="18" charset="2"/>
        <a:buChar char=""/>
        <a:defRPr sz="1500" kern="1200">
          <a:solidFill>
            <a:srgbClr val="595959"/>
          </a:solidFill>
          <a:latin typeface="+mn-lt"/>
          <a:ea typeface="ＭＳ Ｐゴシック" charset="0"/>
          <a:cs typeface="+mn-cs"/>
        </a:defRPr>
      </a:lvl3pPr>
      <a:lvl4pPr marL="947714" indent="-221450" algn="l" rtl="0" eaLnBrk="0" fontAlgn="base" hangingPunct="0">
        <a:spcBef>
          <a:spcPts val="450"/>
        </a:spcBef>
        <a:spcAft>
          <a:spcPct val="0"/>
        </a:spcAft>
        <a:buClr>
          <a:srgbClr val="215D77"/>
        </a:buClr>
        <a:buSzPct val="110000"/>
        <a:buFont typeface="Wingdings 2" pitchFamily="18" charset="2"/>
        <a:buChar char=""/>
        <a:defRPr kern="1200">
          <a:solidFill>
            <a:srgbClr val="595959"/>
          </a:solidFill>
          <a:latin typeface="+mn-lt"/>
          <a:ea typeface="ＭＳ Ｐゴシック" charset="0"/>
          <a:cs typeface="+mn-cs"/>
        </a:defRPr>
      </a:lvl4pPr>
      <a:lvl5pPr marL="1159640" indent="-211926" algn="l" rtl="0" eaLnBrk="0" fontAlgn="base" hangingPunct="0">
        <a:spcBef>
          <a:spcPts val="450"/>
        </a:spcBef>
        <a:spcAft>
          <a:spcPct val="0"/>
        </a:spcAft>
        <a:buClr>
          <a:srgbClr val="6FB7D7"/>
        </a:buClr>
        <a:buSzPct val="110000"/>
        <a:buFont typeface="Wingdings 2" pitchFamily="18" charset="2"/>
        <a:buChar char=""/>
        <a:defRPr kern="1200">
          <a:solidFill>
            <a:srgbClr val="595959"/>
          </a:solidFill>
          <a:latin typeface="+mn-lt"/>
          <a:ea typeface="ＭＳ Ｐゴシック" charset="0"/>
          <a:cs typeface="+mn-cs"/>
        </a:defRPr>
      </a:lvl5pPr>
      <a:lvl6pPr marL="1371566" indent="-211926" algn="l" defTabSz="685783" rtl="0" eaLnBrk="1" latinLnBrk="0" hangingPunct="1">
        <a:spcBef>
          <a:spcPct val="20000"/>
        </a:spcBef>
        <a:buClr>
          <a:schemeClr val="accent2"/>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6pPr>
      <a:lvl7pPr marL="1588254" indent="-211926" algn="l" defTabSz="685783" rtl="0" eaLnBrk="1" latinLnBrk="0" hangingPunct="1">
        <a:spcBef>
          <a:spcPct val="20000"/>
        </a:spcBef>
        <a:buClr>
          <a:schemeClr val="accent1">
            <a:lumMod val="60000"/>
            <a:lumOff val="40000"/>
          </a:schemeClr>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7pPr>
      <a:lvl8pPr marL="1798990" indent="-211926" algn="l" defTabSz="685783" rtl="0" eaLnBrk="1" latinLnBrk="0" hangingPunct="1">
        <a:spcBef>
          <a:spcPct val="20000"/>
        </a:spcBef>
        <a:buClr>
          <a:schemeClr val="accent2"/>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8pPr>
      <a:lvl9pPr marL="2016869" indent="-211926" algn="l" defTabSz="685783" rtl="0" eaLnBrk="1" latinLnBrk="0" hangingPunct="1">
        <a:spcBef>
          <a:spcPct val="20000"/>
        </a:spcBef>
        <a:buClr>
          <a:schemeClr val="accent1">
            <a:lumMod val="60000"/>
            <a:lumOff val="40000"/>
          </a:schemeClr>
        </a:buClr>
        <a:buSzPct val="110000"/>
        <a:buFont typeface="Wingdings 2" pitchFamily="18" charset="2"/>
        <a:buChar char=""/>
        <a:defRPr lang="en-US" sz="1350" kern="1200" dirty="0">
          <a:solidFill>
            <a:schemeClr val="tx1">
              <a:lumMod val="65000"/>
              <a:lumOff val="35000"/>
            </a:schemeClr>
          </a:solidFill>
          <a:latin typeface="+mn-lt"/>
          <a:ea typeface="+mn-ea"/>
          <a:cs typeface="+mn-cs"/>
        </a:defRPr>
      </a:lvl9pPr>
    </p:bodyStyle>
    <p:otherStyle>
      <a:defPPr>
        <a:defRP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oleObject9.bin"/><Relationship Id="rId18" Type="http://schemas.openxmlformats.org/officeDocument/2006/relationships/image" Target="../media/image35.png"/><Relationship Id="rId26" Type="http://schemas.openxmlformats.org/officeDocument/2006/relationships/image" Target="../media/image43.png"/><Relationship Id="rId21" Type="http://schemas.openxmlformats.org/officeDocument/2006/relationships/image" Target="../media/image38.png"/><Relationship Id="rId7" Type="http://schemas.openxmlformats.org/officeDocument/2006/relationships/image" Target="../media/image140.png"/><Relationship Id="rId12" Type="http://schemas.openxmlformats.org/officeDocument/2006/relationships/image" Target="../media/image31.wmf"/><Relationship Id="rId17" Type="http://schemas.openxmlformats.org/officeDocument/2006/relationships/image" Target="../media/image33.wmf"/><Relationship Id="rId25" Type="http://schemas.openxmlformats.org/officeDocument/2006/relationships/image" Target="../media/image42.png"/><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image" Target="../media/image37.png"/><Relationship Id="rId1" Type="http://schemas.openxmlformats.org/officeDocument/2006/relationships/vmlDrawing" Target="../drawings/vmlDrawing5.vml"/><Relationship Id="rId11" Type="http://schemas.openxmlformats.org/officeDocument/2006/relationships/oleObject" Target="../embeddings/oleObject8.bin"/><Relationship Id="rId24" Type="http://schemas.openxmlformats.org/officeDocument/2006/relationships/image" Target="../media/image41.png"/><Relationship Id="rId15" Type="http://schemas.openxmlformats.org/officeDocument/2006/relationships/image" Target="../media/image34.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30.wmf"/><Relationship Id="rId19" Type="http://schemas.openxmlformats.org/officeDocument/2006/relationships/image" Target="../media/image36.png"/><Relationship Id="rId9" Type="http://schemas.openxmlformats.org/officeDocument/2006/relationships/oleObject" Target="../embeddings/oleObject7.bin"/><Relationship Id="rId14" Type="http://schemas.openxmlformats.org/officeDocument/2006/relationships/image" Target="../media/image32.wmf"/><Relationship Id="rId22" Type="http://schemas.openxmlformats.org/officeDocument/2006/relationships/image" Target="../media/image39.png"/><Relationship Id="rId27"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oleObject" Target="../embeddings/oleObject11.bin"/><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1.wmf"/><Relationship Id="rId5" Type="http://schemas.openxmlformats.org/officeDocument/2006/relationships/oleObject" Target="../embeddings/oleObject12.bin"/><Relationship Id="rId4" Type="http://schemas.openxmlformats.org/officeDocument/2006/relationships/image" Target="../media/image50.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4.gif"/><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6.wmf"/><Relationship Id="rId11" Type="http://schemas.openxmlformats.org/officeDocument/2006/relationships/image" Target="../media/image58.wmf"/><Relationship Id="rId5" Type="http://schemas.openxmlformats.org/officeDocument/2006/relationships/oleObject" Target="../embeddings/oleObject14.bin"/><Relationship Id="rId10" Type="http://schemas.openxmlformats.org/officeDocument/2006/relationships/oleObject" Target="../embeddings/oleObject16.bin"/><Relationship Id="rId4" Type="http://schemas.openxmlformats.org/officeDocument/2006/relationships/image" Target="../media/image55.wmf"/><Relationship Id="rId9" Type="http://schemas.openxmlformats.org/officeDocument/2006/relationships/image" Target="../media/image103.pn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7.w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0.wmf"/><Relationship Id="rId5" Type="http://schemas.openxmlformats.org/officeDocument/2006/relationships/oleObject" Target="../embeddings/oleObject17.bin"/><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57.wmf"/><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6.png"/><Relationship Id="rId5" Type="http://schemas.openxmlformats.org/officeDocument/2006/relationships/image" Target="../media/image64.w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2.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3.jpeg"/><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5.bin"/><Relationship Id="rId4" Type="http://schemas.openxmlformats.org/officeDocument/2006/relationships/image" Target="../media/image24.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061B0-760C-4392-99D7-B5DD7D854BE5}"/>
              </a:ext>
            </a:extLst>
          </p:cNvPr>
          <p:cNvSpPr/>
          <p:nvPr/>
        </p:nvSpPr>
        <p:spPr>
          <a:xfrm>
            <a:off x="754117" y="757185"/>
            <a:ext cx="8053552" cy="1384995"/>
          </a:xfrm>
          <a:prstGeom prst="rect">
            <a:avLst/>
          </a:prstGeom>
        </p:spPr>
        <p:txBody>
          <a:bodyPr wrap="square">
            <a:spAutoFit/>
          </a:bodyPr>
          <a:lstStyle/>
          <a:p>
            <a:pPr algn="ctr"/>
            <a:r>
              <a:rPr lang="en-US" sz="2800" dirty="0">
                <a:solidFill>
                  <a:srgbClr val="000000"/>
                </a:solidFill>
                <a:latin typeface="Times New Roman" panose="02020603050405020304" pitchFamily="18" charset="0"/>
              </a:rPr>
              <a:t>An Overview of Some Exceptional Results in Relativity, Dynamics, and Quantum Physics, </a:t>
            </a:r>
          </a:p>
          <a:p>
            <a:pPr algn="ctr"/>
            <a:r>
              <a:rPr lang="en-US" sz="2800" dirty="0">
                <a:solidFill>
                  <a:srgbClr val="000000"/>
                </a:solidFill>
                <a:latin typeface="Times New Roman" panose="02020603050405020304" pitchFamily="18" charset="0"/>
              </a:rPr>
              <a:t>Based on My 3 Monographs Being Published in 2022 </a:t>
            </a:r>
            <a:endParaRPr lang="en-GB" sz="2800" dirty="0"/>
          </a:p>
        </p:txBody>
      </p:sp>
      <p:sp>
        <p:nvSpPr>
          <p:cNvPr id="4" name="TextBox 3">
            <a:extLst>
              <a:ext uri="{FF2B5EF4-FFF2-40B4-BE49-F238E27FC236}">
                <a16:creationId xmlns:a16="http://schemas.microsoft.com/office/drawing/2014/main" id="{D487F6FB-8B92-450A-A064-38CF8F93293D}"/>
              </a:ext>
            </a:extLst>
          </p:cNvPr>
          <p:cNvSpPr txBox="1"/>
          <p:nvPr/>
        </p:nvSpPr>
        <p:spPr>
          <a:xfrm>
            <a:off x="3247697" y="3247697"/>
            <a:ext cx="2108269" cy="646331"/>
          </a:xfrm>
          <a:prstGeom prst="rect">
            <a:avLst/>
          </a:prstGeom>
          <a:noFill/>
        </p:spPr>
        <p:txBody>
          <a:bodyPr wrap="none" rtlCol="0">
            <a:spAutoFit/>
          </a:bodyPr>
          <a:lstStyle/>
          <a:p>
            <a:pPr algn="ctr"/>
            <a:r>
              <a:rPr lang="en-US" dirty="0"/>
              <a:t>C. S. Unnikrishnan</a:t>
            </a:r>
          </a:p>
          <a:p>
            <a:pPr algn="ctr"/>
            <a:r>
              <a:rPr lang="en-US" dirty="0"/>
              <a:t>DHEP</a:t>
            </a:r>
            <a:endParaRPr lang="en-GB" dirty="0"/>
          </a:p>
        </p:txBody>
      </p:sp>
    </p:spTree>
    <p:extLst>
      <p:ext uri="{BB962C8B-B14F-4D97-AF65-F5344CB8AC3E}">
        <p14:creationId xmlns:p14="http://schemas.microsoft.com/office/powerpoint/2010/main" val="131380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8EE708-815C-4D5E-92F1-4A79770C763E}"/>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10</a:t>
            </a:fld>
            <a:endParaRPr lang="en-US" dirty="0">
              <a:solidFill>
                <a:prstClr val="white"/>
              </a:solidFill>
              <a:ea typeface="ＭＳ Ｐゴシック" pitchFamily="34" charset="-128"/>
            </a:endParaRPr>
          </a:p>
        </p:txBody>
      </p:sp>
      <p:pic>
        <p:nvPicPr>
          <p:cNvPr id="6" name="Picture 5">
            <a:extLst>
              <a:ext uri="{FF2B5EF4-FFF2-40B4-BE49-F238E27FC236}">
                <a16:creationId xmlns:a16="http://schemas.microsoft.com/office/drawing/2014/main" id="{93D42273-C551-4BF0-8674-8C12B0FBFC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31" y="4193799"/>
            <a:ext cx="5598368" cy="2447757"/>
          </a:xfrm>
          <a:prstGeom prst="rect">
            <a:avLst/>
          </a:prstGeom>
        </p:spPr>
      </p:pic>
      <p:sp>
        <p:nvSpPr>
          <p:cNvPr id="7" name="TextBox 6">
            <a:extLst>
              <a:ext uri="{FF2B5EF4-FFF2-40B4-BE49-F238E27FC236}">
                <a16:creationId xmlns:a16="http://schemas.microsoft.com/office/drawing/2014/main" id="{2004924A-C493-42E5-AF11-6739CC9EFE9D}"/>
              </a:ext>
            </a:extLst>
          </p:cNvPr>
          <p:cNvSpPr txBox="1"/>
          <p:nvPr/>
        </p:nvSpPr>
        <p:spPr>
          <a:xfrm>
            <a:off x="41341" y="63573"/>
            <a:ext cx="4224233" cy="369332"/>
          </a:xfrm>
          <a:prstGeom prst="rect">
            <a:avLst/>
          </a:prstGeom>
          <a:noFill/>
        </p:spPr>
        <p:txBody>
          <a:bodyPr wrap="none" rtlCol="0">
            <a:spAutoFit/>
          </a:bodyPr>
          <a:lstStyle/>
          <a:p>
            <a:r>
              <a:rPr lang="en-US" dirty="0" err="1"/>
              <a:t>Chirally</a:t>
            </a:r>
            <a:r>
              <a:rPr lang="en-US" dirty="0"/>
              <a:t> Induced Spin Selectivity (CISS)</a:t>
            </a:r>
            <a:endParaRPr lang="en-GB" dirty="0"/>
          </a:p>
        </p:txBody>
      </p:sp>
      <p:cxnSp>
        <p:nvCxnSpPr>
          <p:cNvPr id="9" name="Straight Arrow Connector 8">
            <a:extLst>
              <a:ext uri="{FF2B5EF4-FFF2-40B4-BE49-F238E27FC236}">
                <a16:creationId xmlns:a16="http://schemas.microsoft.com/office/drawing/2014/main" id="{53E33F41-779D-4BC4-BF1E-6A9216131019}"/>
              </a:ext>
            </a:extLst>
          </p:cNvPr>
          <p:cNvCxnSpPr>
            <a:cxnSpLocks/>
          </p:cNvCxnSpPr>
          <p:nvPr/>
        </p:nvCxnSpPr>
        <p:spPr>
          <a:xfrm flipH="1" flipV="1">
            <a:off x="918414" y="805530"/>
            <a:ext cx="290912" cy="386222"/>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Cube 9">
            <a:extLst>
              <a:ext uri="{FF2B5EF4-FFF2-40B4-BE49-F238E27FC236}">
                <a16:creationId xmlns:a16="http://schemas.microsoft.com/office/drawing/2014/main" id="{FD44AF5D-48A4-40F1-89A9-298233B803B4}"/>
              </a:ext>
            </a:extLst>
          </p:cNvPr>
          <p:cNvSpPr/>
          <p:nvPr/>
        </p:nvSpPr>
        <p:spPr>
          <a:xfrm>
            <a:off x="815893" y="2911469"/>
            <a:ext cx="1962760" cy="751488"/>
          </a:xfrm>
          <a:prstGeom prst="cube">
            <a:avLst>
              <a:gd name="adj" fmla="val 75257"/>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8B69F5F-9EE1-4CD2-B42E-CB98DF37CE7A}"/>
              </a:ext>
            </a:extLst>
          </p:cNvPr>
          <p:cNvPicPr>
            <a:picLocks noChangeAspect="1"/>
          </p:cNvPicPr>
          <p:nvPr/>
        </p:nvPicPr>
        <p:blipFill>
          <a:blip r:embed="rId3"/>
          <a:stretch>
            <a:fillRect/>
          </a:stretch>
        </p:blipFill>
        <p:spPr>
          <a:xfrm>
            <a:off x="1457421" y="871726"/>
            <a:ext cx="679705" cy="2404877"/>
          </a:xfrm>
          <a:prstGeom prst="rect">
            <a:avLst/>
          </a:prstGeom>
        </p:spPr>
      </p:pic>
      <p:sp>
        <p:nvSpPr>
          <p:cNvPr id="12" name="Trapezoid 11">
            <a:extLst>
              <a:ext uri="{FF2B5EF4-FFF2-40B4-BE49-F238E27FC236}">
                <a16:creationId xmlns:a16="http://schemas.microsoft.com/office/drawing/2014/main" id="{40E99D2A-17BD-426E-89A4-64D390172FA3}"/>
              </a:ext>
            </a:extLst>
          </p:cNvPr>
          <p:cNvSpPr/>
          <p:nvPr/>
        </p:nvSpPr>
        <p:spPr>
          <a:xfrm flipV="1">
            <a:off x="1457421" y="767258"/>
            <a:ext cx="760267" cy="272213"/>
          </a:xfrm>
          <a:prstGeom prst="trapezoid">
            <a:avLst>
              <a:gd name="adj" fmla="val 91843"/>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F5E49D6-DB38-4D75-B920-1EA9BD68C1AE}"/>
              </a:ext>
            </a:extLst>
          </p:cNvPr>
          <p:cNvSpPr txBox="1"/>
          <p:nvPr/>
        </p:nvSpPr>
        <p:spPr>
          <a:xfrm>
            <a:off x="2153458" y="2615607"/>
            <a:ext cx="972895" cy="338554"/>
          </a:xfrm>
          <a:prstGeom prst="rect">
            <a:avLst/>
          </a:prstGeom>
          <a:noFill/>
        </p:spPr>
        <p:txBody>
          <a:bodyPr wrap="none" rtlCol="0">
            <a:spAutoFit/>
          </a:bodyPr>
          <a:lstStyle/>
          <a:p>
            <a:r>
              <a:rPr lang="en-US" sz="1600" dirty="0"/>
              <a:t>Substrate</a:t>
            </a:r>
            <a:endParaRPr lang="en-GB" sz="1600" dirty="0"/>
          </a:p>
        </p:txBody>
      </p:sp>
      <p:sp>
        <p:nvSpPr>
          <p:cNvPr id="14" name="TextBox 13">
            <a:extLst>
              <a:ext uri="{FF2B5EF4-FFF2-40B4-BE49-F238E27FC236}">
                <a16:creationId xmlns:a16="http://schemas.microsoft.com/office/drawing/2014/main" id="{A3A32577-E739-432C-8FDD-EF5C789B647B}"/>
              </a:ext>
            </a:extLst>
          </p:cNvPr>
          <p:cNvSpPr txBox="1"/>
          <p:nvPr/>
        </p:nvSpPr>
        <p:spPr>
          <a:xfrm>
            <a:off x="1923398" y="2095184"/>
            <a:ext cx="1548694" cy="338554"/>
          </a:xfrm>
          <a:prstGeom prst="rect">
            <a:avLst/>
          </a:prstGeom>
          <a:noFill/>
        </p:spPr>
        <p:txBody>
          <a:bodyPr wrap="none" rtlCol="0">
            <a:spAutoFit/>
          </a:bodyPr>
          <a:lstStyle/>
          <a:p>
            <a:r>
              <a:rPr lang="en-US" sz="1600" dirty="0"/>
              <a:t>Helical molecule</a:t>
            </a:r>
            <a:endParaRPr lang="en-GB" sz="1600" dirty="0"/>
          </a:p>
        </p:txBody>
      </p:sp>
      <p:grpSp>
        <p:nvGrpSpPr>
          <p:cNvPr id="15" name="Group 14">
            <a:extLst>
              <a:ext uri="{FF2B5EF4-FFF2-40B4-BE49-F238E27FC236}">
                <a16:creationId xmlns:a16="http://schemas.microsoft.com/office/drawing/2014/main" id="{82BABF43-5163-4C2A-BEA7-658BB6A6BDB9}"/>
              </a:ext>
            </a:extLst>
          </p:cNvPr>
          <p:cNvGrpSpPr/>
          <p:nvPr/>
        </p:nvGrpSpPr>
        <p:grpSpPr>
          <a:xfrm>
            <a:off x="1639618" y="3131665"/>
            <a:ext cx="178676" cy="335279"/>
            <a:chOff x="6006662" y="3379071"/>
            <a:chExt cx="178676" cy="335279"/>
          </a:xfrm>
        </p:grpSpPr>
        <p:sp>
          <p:nvSpPr>
            <p:cNvPr id="16" name="Oval 15">
              <a:extLst>
                <a:ext uri="{FF2B5EF4-FFF2-40B4-BE49-F238E27FC236}">
                  <a16:creationId xmlns:a16="http://schemas.microsoft.com/office/drawing/2014/main" id="{D5BEFD59-12FB-4382-B07E-88583701B4C0}"/>
                </a:ext>
              </a:extLst>
            </p:cNvPr>
            <p:cNvSpPr/>
            <p:nvPr/>
          </p:nvSpPr>
          <p:spPr>
            <a:xfrm>
              <a:off x="6006662" y="3535674"/>
              <a:ext cx="178676" cy="178676"/>
            </a:xfrm>
            <a:prstGeom prst="ellipse">
              <a:avLst/>
            </a:prstGeom>
            <a:solidFill>
              <a:schemeClr val="bg2">
                <a:lumMod val="7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0AB46A9A-B74B-482D-B60F-D32AE6E632FF}"/>
                </a:ext>
              </a:extLst>
            </p:cNvPr>
            <p:cNvCxnSpPr/>
            <p:nvPr/>
          </p:nvCxnSpPr>
          <p:spPr>
            <a:xfrm flipV="1">
              <a:off x="6096000" y="3379071"/>
              <a:ext cx="0" cy="28640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FB02859F-10CB-4B5A-B670-923756A7792F}"/>
              </a:ext>
            </a:extLst>
          </p:cNvPr>
          <p:cNvGrpSpPr/>
          <p:nvPr/>
        </p:nvGrpSpPr>
        <p:grpSpPr>
          <a:xfrm>
            <a:off x="1792018" y="3284065"/>
            <a:ext cx="178676" cy="335279"/>
            <a:chOff x="6006662" y="3379071"/>
            <a:chExt cx="178676" cy="335279"/>
          </a:xfrm>
        </p:grpSpPr>
        <p:sp>
          <p:nvSpPr>
            <p:cNvPr id="19" name="Oval 18">
              <a:extLst>
                <a:ext uri="{FF2B5EF4-FFF2-40B4-BE49-F238E27FC236}">
                  <a16:creationId xmlns:a16="http://schemas.microsoft.com/office/drawing/2014/main" id="{DE10C391-2EC2-44EA-BD2B-86EB1A404D52}"/>
                </a:ext>
              </a:extLst>
            </p:cNvPr>
            <p:cNvSpPr/>
            <p:nvPr/>
          </p:nvSpPr>
          <p:spPr>
            <a:xfrm>
              <a:off x="6006662" y="3535674"/>
              <a:ext cx="178676" cy="178676"/>
            </a:xfrm>
            <a:prstGeom prst="ellipse">
              <a:avLst/>
            </a:prstGeom>
            <a:solidFill>
              <a:schemeClr val="bg2">
                <a:lumMod val="7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12B75619-858A-425C-985B-66BE09E06F0B}"/>
                </a:ext>
              </a:extLst>
            </p:cNvPr>
            <p:cNvCxnSpPr/>
            <p:nvPr/>
          </p:nvCxnSpPr>
          <p:spPr>
            <a:xfrm flipV="1">
              <a:off x="6096000" y="3379071"/>
              <a:ext cx="0" cy="28640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E4C6791A-ACC1-40E8-96CB-2A051EC648D6}"/>
              </a:ext>
            </a:extLst>
          </p:cNvPr>
          <p:cNvGrpSpPr/>
          <p:nvPr/>
        </p:nvGrpSpPr>
        <p:grpSpPr>
          <a:xfrm flipV="1">
            <a:off x="1900643" y="3025303"/>
            <a:ext cx="178676" cy="335279"/>
            <a:chOff x="6006662" y="3379071"/>
            <a:chExt cx="178676" cy="335279"/>
          </a:xfrm>
        </p:grpSpPr>
        <p:sp>
          <p:nvSpPr>
            <p:cNvPr id="22" name="Oval 21">
              <a:extLst>
                <a:ext uri="{FF2B5EF4-FFF2-40B4-BE49-F238E27FC236}">
                  <a16:creationId xmlns:a16="http://schemas.microsoft.com/office/drawing/2014/main" id="{0582044D-056C-4CC6-AA2F-3596AE73CC2F}"/>
                </a:ext>
              </a:extLst>
            </p:cNvPr>
            <p:cNvSpPr/>
            <p:nvPr/>
          </p:nvSpPr>
          <p:spPr>
            <a:xfrm>
              <a:off x="6006662" y="3535674"/>
              <a:ext cx="178676" cy="178676"/>
            </a:xfrm>
            <a:prstGeom prst="ellipse">
              <a:avLst/>
            </a:prstGeom>
            <a:solidFill>
              <a:schemeClr val="bg2">
                <a:lumMod val="7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9AD13CF8-453B-4F63-8F19-F0CF62027E71}"/>
                </a:ext>
              </a:extLst>
            </p:cNvPr>
            <p:cNvCxnSpPr/>
            <p:nvPr/>
          </p:nvCxnSpPr>
          <p:spPr>
            <a:xfrm flipV="1">
              <a:off x="6096000" y="3379071"/>
              <a:ext cx="0" cy="28640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68CB6993-03FC-4F8D-9B7C-618090EE00DF}"/>
              </a:ext>
            </a:extLst>
          </p:cNvPr>
          <p:cNvGrpSpPr/>
          <p:nvPr/>
        </p:nvGrpSpPr>
        <p:grpSpPr>
          <a:xfrm flipV="1">
            <a:off x="1610476" y="3428684"/>
            <a:ext cx="178676" cy="335279"/>
            <a:chOff x="6006662" y="3379071"/>
            <a:chExt cx="178676" cy="335279"/>
          </a:xfrm>
        </p:grpSpPr>
        <p:sp>
          <p:nvSpPr>
            <p:cNvPr id="25" name="Oval 24">
              <a:extLst>
                <a:ext uri="{FF2B5EF4-FFF2-40B4-BE49-F238E27FC236}">
                  <a16:creationId xmlns:a16="http://schemas.microsoft.com/office/drawing/2014/main" id="{1A8870C6-1C17-4447-BA94-FF55A982DA7E}"/>
                </a:ext>
              </a:extLst>
            </p:cNvPr>
            <p:cNvSpPr/>
            <p:nvPr/>
          </p:nvSpPr>
          <p:spPr>
            <a:xfrm>
              <a:off x="6006662" y="3535674"/>
              <a:ext cx="178676" cy="178676"/>
            </a:xfrm>
            <a:prstGeom prst="ellipse">
              <a:avLst/>
            </a:prstGeom>
            <a:solidFill>
              <a:schemeClr val="bg2">
                <a:lumMod val="7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39BE97B0-323C-4FBF-A6E1-3644E6FA666E}"/>
                </a:ext>
              </a:extLst>
            </p:cNvPr>
            <p:cNvCxnSpPr/>
            <p:nvPr/>
          </p:nvCxnSpPr>
          <p:spPr>
            <a:xfrm flipV="1">
              <a:off x="6096000" y="3379071"/>
              <a:ext cx="0" cy="28640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3D5D3EFD-0429-43E7-B1D1-2CA5B3DA551D}"/>
              </a:ext>
            </a:extLst>
          </p:cNvPr>
          <p:cNvCxnSpPr>
            <a:cxnSpLocks/>
          </p:cNvCxnSpPr>
          <p:nvPr/>
        </p:nvCxnSpPr>
        <p:spPr>
          <a:xfrm flipV="1">
            <a:off x="1397879" y="1197311"/>
            <a:ext cx="0" cy="1418297"/>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Cube 27">
            <a:extLst>
              <a:ext uri="{FF2B5EF4-FFF2-40B4-BE49-F238E27FC236}">
                <a16:creationId xmlns:a16="http://schemas.microsoft.com/office/drawing/2014/main" id="{46E64ECD-6193-4026-963E-B8AA11D170D8}"/>
              </a:ext>
            </a:extLst>
          </p:cNvPr>
          <p:cNvSpPr/>
          <p:nvPr/>
        </p:nvSpPr>
        <p:spPr>
          <a:xfrm>
            <a:off x="1345329" y="643770"/>
            <a:ext cx="956454" cy="236511"/>
          </a:xfrm>
          <a:prstGeom prst="cube">
            <a:avLst>
              <a:gd name="adj" fmla="val 43579"/>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DF5C8B8-DC8C-4F29-8572-898A14426B8D}"/>
              </a:ext>
            </a:extLst>
          </p:cNvPr>
          <p:cNvSpPr txBox="1"/>
          <p:nvPr/>
        </p:nvSpPr>
        <p:spPr>
          <a:xfrm>
            <a:off x="2326275" y="582592"/>
            <a:ext cx="831190" cy="338554"/>
          </a:xfrm>
          <a:prstGeom prst="rect">
            <a:avLst/>
          </a:prstGeom>
          <a:noFill/>
        </p:spPr>
        <p:txBody>
          <a:bodyPr wrap="none" rtlCol="0">
            <a:spAutoFit/>
          </a:bodyPr>
          <a:lstStyle/>
          <a:p>
            <a:r>
              <a:rPr lang="en-US" sz="1600" dirty="0"/>
              <a:t>Magnet</a:t>
            </a:r>
            <a:endParaRPr lang="en-GB" sz="1600" dirty="0"/>
          </a:p>
        </p:txBody>
      </p:sp>
      <p:grpSp>
        <p:nvGrpSpPr>
          <p:cNvPr id="30" name="Group 29">
            <a:extLst>
              <a:ext uri="{FF2B5EF4-FFF2-40B4-BE49-F238E27FC236}">
                <a16:creationId xmlns:a16="http://schemas.microsoft.com/office/drawing/2014/main" id="{66645022-58C7-4200-8BD9-763F2614CF15}"/>
              </a:ext>
            </a:extLst>
          </p:cNvPr>
          <p:cNvGrpSpPr/>
          <p:nvPr/>
        </p:nvGrpSpPr>
        <p:grpSpPr>
          <a:xfrm>
            <a:off x="1618599" y="651233"/>
            <a:ext cx="178676" cy="335279"/>
            <a:chOff x="6006662" y="3379071"/>
            <a:chExt cx="178676" cy="335279"/>
          </a:xfrm>
        </p:grpSpPr>
        <p:sp>
          <p:nvSpPr>
            <p:cNvPr id="31" name="Oval 30">
              <a:extLst>
                <a:ext uri="{FF2B5EF4-FFF2-40B4-BE49-F238E27FC236}">
                  <a16:creationId xmlns:a16="http://schemas.microsoft.com/office/drawing/2014/main" id="{716405D1-0976-4830-A775-B4834E435F1D}"/>
                </a:ext>
              </a:extLst>
            </p:cNvPr>
            <p:cNvSpPr/>
            <p:nvPr/>
          </p:nvSpPr>
          <p:spPr>
            <a:xfrm>
              <a:off x="6006662" y="3535674"/>
              <a:ext cx="178676" cy="178676"/>
            </a:xfrm>
            <a:prstGeom prst="ellipse">
              <a:avLst/>
            </a:prstGeom>
            <a:solidFill>
              <a:schemeClr val="bg2">
                <a:lumMod val="7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2" name="Straight Arrow Connector 31">
              <a:extLst>
                <a:ext uri="{FF2B5EF4-FFF2-40B4-BE49-F238E27FC236}">
                  <a16:creationId xmlns:a16="http://schemas.microsoft.com/office/drawing/2014/main" id="{1C7A2579-9429-4616-888A-0BFCFDB2161E}"/>
                </a:ext>
              </a:extLst>
            </p:cNvPr>
            <p:cNvCxnSpPr/>
            <p:nvPr/>
          </p:nvCxnSpPr>
          <p:spPr>
            <a:xfrm flipV="1">
              <a:off x="6096000" y="3379071"/>
              <a:ext cx="0" cy="28640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C3911562-BDF3-43E1-A476-6325FF76FD74}"/>
              </a:ext>
            </a:extLst>
          </p:cNvPr>
          <p:cNvGrpSpPr/>
          <p:nvPr/>
        </p:nvGrpSpPr>
        <p:grpSpPr>
          <a:xfrm>
            <a:off x="1855975" y="540284"/>
            <a:ext cx="178676" cy="335279"/>
            <a:chOff x="6006662" y="3379071"/>
            <a:chExt cx="178676" cy="335279"/>
          </a:xfrm>
        </p:grpSpPr>
        <p:sp>
          <p:nvSpPr>
            <p:cNvPr id="34" name="Oval 33">
              <a:extLst>
                <a:ext uri="{FF2B5EF4-FFF2-40B4-BE49-F238E27FC236}">
                  <a16:creationId xmlns:a16="http://schemas.microsoft.com/office/drawing/2014/main" id="{E87A4D39-963A-4992-B97A-61A4749C2EC4}"/>
                </a:ext>
              </a:extLst>
            </p:cNvPr>
            <p:cNvSpPr/>
            <p:nvPr/>
          </p:nvSpPr>
          <p:spPr>
            <a:xfrm>
              <a:off x="6006662" y="3535674"/>
              <a:ext cx="178676" cy="178676"/>
            </a:xfrm>
            <a:prstGeom prst="ellipse">
              <a:avLst/>
            </a:prstGeom>
            <a:solidFill>
              <a:schemeClr val="bg2">
                <a:lumMod val="7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5" name="Straight Arrow Connector 34">
              <a:extLst>
                <a:ext uri="{FF2B5EF4-FFF2-40B4-BE49-F238E27FC236}">
                  <a16:creationId xmlns:a16="http://schemas.microsoft.com/office/drawing/2014/main" id="{FA50A360-7E47-4EAB-845B-E066B12B1912}"/>
                </a:ext>
              </a:extLst>
            </p:cNvPr>
            <p:cNvCxnSpPr/>
            <p:nvPr/>
          </p:nvCxnSpPr>
          <p:spPr>
            <a:xfrm flipV="1">
              <a:off x="6096000" y="3379071"/>
              <a:ext cx="0" cy="28640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C6D3A110-942C-4B0E-871F-9A4B15E120BF}"/>
              </a:ext>
            </a:extLst>
          </p:cNvPr>
          <p:cNvGrpSpPr/>
          <p:nvPr/>
        </p:nvGrpSpPr>
        <p:grpSpPr>
          <a:xfrm>
            <a:off x="1759621" y="919647"/>
            <a:ext cx="178676" cy="335279"/>
            <a:chOff x="6006662" y="3379071"/>
            <a:chExt cx="178676" cy="335279"/>
          </a:xfrm>
        </p:grpSpPr>
        <p:sp>
          <p:nvSpPr>
            <p:cNvPr id="37" name="Oval 36">
              <a:extLst>
                <a:ext uri="{FF2B5EF4-FFF2-40B4-BE49-F238E27FC236}">
                  <a16:creationId xmlns:a16="http://schemas.microsoft.com/office/drawing/2014/main" id="{54B33839-2183-408B-B88B-62A707A91837}"/>
                </a:ext>
              </a:extLst>
            </p:cNvPr>
            <p:cNvSpPr/>
            <p:nvPr/>
          </p:nvSpPr>
          <p:spPr>
            <a:xfrm>
              <a:off x="6006662" y="3535674"/>
              <a:ext cx="178676" cy="178676"/>
            </a:xfrm>
            <a:prstGeom prst="ellipse">
              <a:avLst/>
            </a:prstGeom>
            <a:solidFill>
              <a:schemeClr val="bg2">
                <a:lumMod val="7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8" name="Straight Arrow Connector 37">
              <a:extLst>
                <a:ext uri="{FF2B5EF4-FFF2-40B4-BE49-F238E27FC236}">
                  <a16:creationId xmlns:a16="http://schemas.microsoft.com/office/drawing/2014/main" id="{4BFFBB12-2588-4CEB-96D9-8FF9FEA52B17}"/>
                </a:ext>
              </a:extLst>
            </p:cNvPr>
            <p:cNvCxnSpPr/>
            <p:nvPr/>
          </p:nvCxnSpPr>
          <p:spPr>
            <a:xfrm flipV="1">
              <a:off x="6096000" y="3379071"/>
              <a:ext cx="0" cy="28640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39" name="Straight Connector 38">
            <a:extLst>
              <a:ext uri="{FF2B5EF4-FFF2-40B4-BE49-F238E27FC236}">
                <a16:creationId xmlns:a16="http://schemas.microsoft.com/office/drawing/2014/main" id="{30666CE1-F0DF-4A7A-BAF1-D3EA8DED4E39}"/>
              </a:ext>
            </a:extLst>
          </p:cNvPr>
          <p:cNvCxnSpPr>
            <a:cxnSpLocks/>
          </p:cNvCxnSpPr>
          <p:nvPr/>
        </p:nvCxnSpPr>
        <p:spPr>
          <a:xfrm>
            <a:off x="1061551" y="1118290"/>
            <a:ext cx="0" cy="894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DE8F529-1D31-4659-9F6B-94056B8FC16A}"/>
              </a:ext>
            </a:extLst>
          </p:cNvPr>
          <p:cNvCxnSpPr>
            <a:cxnSpLocks/>
          </p:cNvCxnSpPr>
          <p:nvPr/>
        </p:nvCxnSpPr>
        <p:spPr>
          <a:xfrm>
            <a:off x="1061551" y="2105694"/>
            <a:ext cx="0" cy="120896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1B1D51A-CA28-4ABC-88C1-519A329023EC}"/>
              </a:ext>
            </a:extLst>
          </p:cNvPr>
          <p:cNvCxnSpPr/>
          <p:nvPr/>
        </p:nvCxnSpPr>
        <p:spPr>
          <a:xfrm>
            <a:off x="912448" y="2015304"/>
            <a:ext cx="298206"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E9E45B5-13B4-4E3F-B067-1B22BA65A4FC}"/>
              </a:ext>
            </a:extLst>
          </p:cNvPr>
          <p:cNvCxnSpPr/>
          <p:nvPr/>
        </p:nvCxnSpPr>
        <p:spPr>
          <a:xfrm>
            <a:off x="977475" y="2112571"/>
            <a:ext cx="168166"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54EBA961-0D06-4C2C-A475-D697C3F4F799}"/>
              </a:ext>
            </a:extLst>
          </p:cNvPr>
          <p:cNvSpPr txBox="1"/>
          <p:nvPr/>
        </p:nvSpPr>
        <p:spPr>
          <a:xfrm>
            <a:off x="1096207" y="2011104"/>
            <a:ext cx="301686" cy="338554"/>
          </a:xfrm>
          <a:prstGeom prst="rect">
            <a:avLst/>
          </a:prstGeom>
          <a:noFill/>
        </p:spPr>
        <p:txBody>
          <a:bodyPr wrap="none" rtlCol="0">
            <a:spAutoFit/>
          </a:bodyPr>
          <a:lstStyle/>
          <a:p>
            <a:r>
              <a:rPr lang="en-US" sz="1600" dirty="0"/>
              <a:t>V</a:t>
            </a:r>
            <a:endParaRPr lang="en-GB" sz="1600" dirty="0"/>
          </a:p>
        </p:txBody>
      </p:sp>
      <p:grpSp>
        <p:nvGrpSpPr>
          <p:cNvPr id="44" name="Group 43">
            <a:extLst>
              <a:ext uri="{FF2B5EF4-FFF2-40B4-BE49-F238E27FC236}">
                <a16:creationId xmlns:a16="http://schemas.microsoft.com/office/drawing/2014/main" id="{BE663205-B433-4AE3-AA35-9A7384200159}"/>
              </a:ext>
            </a:extLst>
          </p:cNvPr>
          <p:cNvGrpSpPr/>
          <p:nvPr/>
        </p:nvGrpSpPr>
        <p:grpSpPr>
          <a:xfrm>
            <a:off x="928411" y="830441"/>
            <a:ext cx="262758" cy="369332"/>
            <a:chOff x="2457209" y="3284195"/>
            <a:chExt cx="262758" cy="369332"/>
          </a:xfrm>
        </p:grpSpPr>
        <p:sp>
          <p:nvSpPr>
            <p:cNvPr id="45" name="Oval 44">
              <a:extLst>
                <a:ext uri="{FF2B5EF4-FFF2-40B4-BE49-F238E27FC236}">
                  <a16:creationId xmlns:a16="http://schemas.microsoft.com/office/drawing/2014/main" id="{1C02784E-77F5-46B5-90B7-178A6F2B3C59}"/>
                </a:ext>
              </a:extLst>
            </p:cNvPr>
            <p:cNvSpPr/>
            <p:nvPr/>
          </p:nvSpPr>
          <p:spPr>
            <a:xfrm>
              <a:off x="2457209" y="3340089"/>
              <a:ext cx="262758" cy="262758"/>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A9D51D35-2D3A-4C17-A44D-24DF0AF58C6B}"/>
                </a:ext>
              </a:extLst>
            </p:cNvPr>
            <p:cNvSpPr txBox="1"/>
            <p:nvPr/>
          </p:nvSpPr>
          <p:spPr>
            <a:xfrm>
              <a:off x="2475474" y="3284195"/>
              <a:ext cx="237566" cy="369332"/>
            </a:xfrm>
            <a:prstGeom prst="rect">
              <a:avLst/>
            </a:prstGeom>
            <a:noFill/>
          </p:spPr>
          <p:txBody>
            <a:bodyPr wrap="none" rtlCol="0">
              <a:spAutoFit/>
            </a:bodyPr>
            <a:lstStyle/>
            <a:p>
              <a:r>
                <a:rPr lang="en-US" i="1" dirty="0" err="1"/>
                <a:t>i</a:t>
              </a:r>
              <a:endParaRPr lang="en-GB" i="1" dirty="0"/>
            </a:p>
          </p:txBody>
        </p:sp>
      </p:grpSp>
      <p:cxnSp>
        <p:nvCxnSpPr>
          <p:cNvPr id="47" name="Straight Connector 46">
            <a:extLst>
              <a:ext uri="{FF2B5EF4-FFF2-40B4-BE49-F238E27FC236}">
                <a16:creationId xmlns:a16="http://schemas.microsoft.com/office/drawing/2014/main" id="{02219EFC-05F4-4F30-A655-057B9C5C12FD}"/>
              </a:ext>
            </a:extLst>
          </p:cNvPr>
          <p:cNvCxnSpPr>
            <a:cxnSpLocks/>
          </p:cNvCxnSpPr>
          <p:nvPr/>
        </p:nvCxnSpPr>
        <p:spPr>
          <a:xfrm>
            <a:off x="1060980" y="702122"/>
            <a:ext cx="0" cy="17785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1608A9D-2620-448C-922E-05BA770C28E2}"/>
              </a:ext>
            </a:extLst>
          </p:cNvPr>
          <p:cNvCxnSpPr/>
          <p:nvPr/>
        </p:nvCxnSpPr>
        <p:spPr>
          <a:xfrm>
            <a:off x="1051041" y="707397"/>
            <a:ext cx="357352"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CDC47F0-6B28-4F5B-9254-C37A3CFE267A}"/>
              </a:ext>
            </a:extLst>
          </p:cNvPr>
          <p:cNvSpPr txBox="1"/>
          <p:nvPr/>
        </p:nvSpPr>
        <p:spPr>
          <a:xfrm>
            <a:off x="798823" y="2338082"/>
            <a:ext cx="217367" cy="301621"/>
          </a:xfrm>
          <a:prstGeom prst="rect">
            <a:avLst/>
          </a:prstGeom>
          <a:solidFill>
            <a:schemeClr val="tx1"/>
          </a:solidFill>
        </p:spPr>
        <p:txBody>
          <a:bodyPr wrap="none" lIns="45720" tIns="27432" rIns="45720" bIns="27432" rtlCol="0">
            <a:spAutoFit/>
          </a:bodyPr>
          <a:lstStyle/>
          <a:p>
            <a:r>
              <a:rPr lang="en-US" sz="1600" b="1" dirty="0">
                <a:solidFill>
                  <a:schemeClr val="bg1"/>
                </a:solidFill>
              </a:rPr>
              <a:t>A</a:t>
            </a:r>
            <a:endParaRPr lang="en-GB" sz="1600" b="1" dirty="0">
              <a:solidFill>
                <a:schemeClr val="bg1"/>
              </a:solidFill>
            </a:endParaRPr>
          </a:p>
        </p:txBody>
      </p:sp>
      <p:sp>
        <p:nvSpPr>
          <p:cNvPr id="50" name="Rectangle 49">
            <a:extLst>
              <a:ext uri="{FF2B5EF4-FFF2-40B4-BE49-F238E27FC236}">
                <a16:creationId xmlns:a16="http://schemas.microsoft.com/office/drawing/2014/main" id="{C3B66C82-A512-4C79-B2AF-CA3C8E35E6FB}"/>
              </a:ext>
            </a:extLst>
          </p:cNvPr>
          <p:cNvSpPr/>
          <p:nvPr/>
        </p:nvSpPr>
        <p:spPr>
          <a:xfrm>
            <a:off x="3550658" y="400356"/>
            <a:ext cx="5551998" cy="3139321"/>
          </a:xfrm>
          <a:prstGeom prst="rect">
            <a:avLst/>
          </a:prstGeom>
        </p:spPr>
        <p:txBody>
          <a:bodyPr wrap="square">
            <a:spAutoFit/>
          </a:bodyPr>
          <a:lstStyle/>
          <a:p>
            <a:r>
              <a:rPr lang="en-US" dirty="0">
                <a:latin typeface="TeXGyreTermesX-Regular"/>
              </a:rPr>
              <a:t>In these studies, it was found that electron transport through chiral molecules is spin selective, and the consequent spin </a:t>
            </a:r>
            <a:r>
              <a:rPr lang="en-US" dirty="0" err="1">
                <a:latin typeface="TeXGyreTermesX-Regular"/>
              </a:rPr>
              <a:t>polarisation</a:t>
            </a:r>
            <a:r>
              <a:rPr lang="en-US" dirty="0">
                <a:latin typeface="TeXGyreTermesX-Regular"/>
              </a:rPr>
              <a:t> is very large compared to inorganic spin filters. ..the ratio between …the favored spin direction and the other reached values of more than 4:1 at room temperature for DNA, …. exceeds that of common solid-state-based spin filters. This phenomenon is unanticipated, as organic molecules are known for their small spin-orbit coupling .... Hence, the experimental observations provide a challenge to theory.   </a:t>
            </a:r>
          </a:p>
          <a:p>
            <a:r>
              <a:rPr lang="en-US" dirty="0">
                <a:latin typeface="TeXGyreTermesX-Regular"/>
              </a:rPr>
              <a:t>		(R. Naaman and D. H. Waldeck)</a:t>
            </a:r>
            <a:endParaRPr lang="en-GB" dirty="0"/>
          </a:p>
        </p:txBody>
      </p:sp>
      <p:grpSp>
        <p:nvGrpSpPr>
          <p:cNvPr id="79" name="Group 78">
            <a:extLst>
              <a:ext uri="{FF2B5EF4-FFF2-40B4-BE49-F238E27FC236}">
                <a16:creationId xmlns:a16="http://schemas.microsoft.com/office/drawing/2014/main" id="{169D554F-7A70-4F21-A5FD-3A0549D22290}"/>
              </a:ext>
            </a:extLst>
          </p:cNvPr>
          <p:cNvGrpSpPr/>
          <p:nvPr/>
        </p:nvGrpSpPr>
        <p:grpSpPr>
          <a:xfrm>
            <a:off x="6132569" y="4024462"/>
            <a:ext cx="2471049" cy="1766150"/>
            <a:chOff x="6132569" y="4024462"/>
            <a:chExt cx="2471049" cy="1766150"/>
          </a:xfrm>
        </p:grpSpPr>
        <p:grpSp>
          <p:nvGrpSpPr>
            <p:cNvPr id="51" name="Group 50">
              <a:extLst>
                <a:ext uri="{FF2B5EF4-FFF2-40B4-BE49-F238E27FC236}">
                  <a16:creationId xmlns:a16="http://schemas.microsoft.com/office/drawing/2014/main" id="{D243F57C-89B1-4683-A12A-DB4B078B572D}"/>
                </a:ext>
              </a:extLst>
            </p:cNvPr>
            <p:cNvGrpSpPr/>
            <p:nvPr/>
          </p:nvGrpSpPr>
          <p:grpSpPr>
            <a:xfrm>
              <a:off x="6789479" y="4706813"/>
              <a:ext cx="1103586" cy="954340"/>
              <a:chOff x="7998373" y="1420998"/>
              <a:chExt cx="1103586" cy="954340"/>
            </a:xfrm>
          </p:grpSpPr>
          <p:grpSp>
            <p:nvGrpSpPr>
              <p:cNvPr id="52" name="Group 51">
                <a:extLst>
                  <a:ext uri="{FF2B5EF4-FFF2-40B4-BE49-F238E27FC236}">
                    <a16:creationId xmlns:a16="http://schemas.microsoft.com/office/drawing/2014/main" id="{93531875-BA4A-4049-89F7-3D13FC7606C8}"/>
                  </a:ext>
                </a:extLst>
              </p:cNvPr>
              <p:cNvGrpSpPr/>
              <p:nvPr/>
            </p:nvGrpSpPr>
            <p:grpSpPr>
              <a:xfrm>
                <a:off x="7998373" y="1775401"/>
                <a:ext cx="1103586" cy="599937"/>
                <a:chOff x="7998373" y="1270192"/>
                <a:chExt cx="1103586" cy="1105146"/>
              </a:xfrm>
            </p:grpSpPr>
            <p:sp>
              <p:nvSpPr>
                <p:cNvPr id="59" name="Arc 58">
                  <a:extLst>
                    <a:ext uri="{FF2B5EF4-FFF2-40B4-BE49-F238E27FC236}">
                      <a16:creationId xmlns:a16="http://schemas.microsoft.com/office/drawing/2014/main" id="{7FCCC282-A279-4B3C-9F49-3060D59725B5}"/>
                    </a:ext>
                  </a:extLst>
                </p:cNvPr>
                <p:cNvSpPr/>
                <p:nvPr/>
              </p:nvSpPr>
              <p:spPr>
                <a:xfrm>
                  <a:off x="8092966" y="1597572"/>
                  <a:ext cx="914400" cy="777766"/>
                </a:xfrm>
                <a:prstGeom prst="arc">
                  <a:avLst>
                    <a:gd name="adj1" fmla="val 5144761"/>
                    <a:gd name="adj2" fmla="val 16676488"/>
                  </a:avLst>
                </a:prstGeom>
                <a:ln w="12700">
                  <a:solidFill>
                    <a:srgbClr val="00206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0" name="Arc 59">
                  <a:extLst>
                    <a:ext uri="{FF2B5EF4-FFF2-40B4-BE49-F238E27FC236}">
                      <a16:creationId xmlns:a16="http://schemas.microsoft.com/office/drawing/2014/main" id="{3A25ABA4-34C0-40C8-8B05-31A55810A92B}"/>
                    </a:ext>
                  </a:extLst>
                </p:cNvPr>
                <p:cNvSpPr/>
                <p:nvPr/>
              </p:nvSpPr>
              <p:spPr>
                <a:xfrm>
                  <a:off x="7998373" y="1270192"/>
                  <a:ext cx="1103586" cy="1103586"/>
                </a:xfrm>
                <a:prstGeom prst="arc">
                  <a:avLst>
                    <a:gd name="adj1" fmla="val 16200000"/>
                    <a:gd name="adj2" fmla="val 5614579"/>
                  </a:avLst>
                </a:prstGeom>
                <a:ln w="12700">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711B00B5-5304-43EA-8916-3741495F3EC0}"/>
                  </a:ext>
                </a:extLst>
              </p:cNvPr>
              <p:cNvGrpSpPr/>
              <p:nvPr/>
            </p:nvGrpSpPr>
            <p:grpSpPr>
              <a:xfrm>
                <a:off x="7998373" y="1597517"/>
                <a:ext cx="1103586" cy="599090"/>
                <a:chOff x="7998373" y="1273312"/>
                <a:chExt cx="1103586" cy="1103586"/>
              </a:xfrm>
            </p:grpSpPr>
            <p:sp>
              <p:nvSpPr>
                <p:cNvPr id="57" name="Arc 56">
                  <a:extLst>
                    <a:ext uri="{FF2B5EF4-FFF2-40B4-BE49-F238E27FC236}">
                      <a16:creationId xmlns:a16="http://schemas.microsoft.com/office/drawing/2014/main" id="{7E6ACEAE-9E50-4E96-8782-B6AE24163B32}"/>
                    </a:ext>
                  </a:extLst>
                </p:cNvPr>
                <p:cNvSpPr/>
                <p:nvPr/>
              </p:nvSpPr>
              <p:spPr>
                <a:xfrm>
                  <a:off x="8092966" y="1597572"/>
                  <a:ext cx="914400" cy="777766"/>
                </a:xfrm>
                <a:prstGeom prst="arc">
                  <a:avLst>
                    <a:gd name="adj1" fmla="val 5144761"/>
                    <a:gd name="adj2" fmla="val 16676488"/>
                  </a:avLst>
                </a:prstGeom>
                <a:ln w="12700">
                  <a:solidFill>
                    <a:srgbClr val="00206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8" name="Arc 57">
                  <a:extLst>
                    <a:ext uri="{FF2B5EF4-FFF2-40B4-BE49-F238E27FC236}">
                      <a16:creationId xmlns:a16="http://schemas.microsoft.com/office/drawing/2014/main" id="{61FF9425-C4EA-44BA-8239-5D9D370E75FA}"/>
                    </a:ext>
                  </a:extLst>
                </p:cNvPr>
                <p:cNvSpPr/>
                <p:nvPr/>
              </p:nvSpPr>
              <p:spPr>
                <a:xfrm>
                  <a:off x="7998373" y="1273312"/>
                  <a:ext cx="1103586" cy="1103586"/>
                </a:xfrm>
                <a:prstGeom prst="arc">
                  <a:avLst>
                    <a:gd name="adj1" fmla="val 16200000"/>
                    <a:gd name="adj2" fmla="val 5614579"/>
                  </a:avLst>
                </a:prstGeom>
                <a:ln w="12700">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9B4001B7-8C70-4463-BC83-BCEDBECBFAEE}"/>
                  </a:ext>
                </a:extLst>
              </p:cNvPr>
              <p:cNvGrpSpPr/>
              <p:nvPr/>
            </p:nvGrpSpPr>
            <p:grpSpPr>
              <a:xfrm>
                <a:off x="7998373" y="1420998"/>
                <a:ext cx="1103586" cy="599090"/>
                <a:chOff x="7998373" y="1271752"/>
                <a:chExt cx="1103586" cy="1103586"/>
              </a:xfrm>
            </p:grpSpPr>
            <p:sp>
              <p:nvSpPr>
                <p:cNvPr id="55" name="Arc 54">
                  <a:extLst>
                    <a:ext uri="{FF2B5EF4-FFF2-40B4-BE49-F238E27FC236}">
                      <a16:creationId xmlns:a16="http://schemas.microsoft.com/office/drawing/2014/main" id="{48A8B4FA-6045-416B-9222-0FC72FF42D13}"/>
                    </a:ext>
                  </a:extLst>
                </p:cNvPr>
                <p:cNvSpPr/>
                <p:nvPr/>
              </p:nvSpPr>
              <p:spPr>
                <a:xfrm>
                  <a:off x="8092966" y="1597572"/>
                  <a:ext cx="914400" cy="777766"/>
                </a:xfrm>
                <a:prstGeom prst="arc">
                  <a:avLst>
                    <a:gd name="adj1" fmla="val 5144761"/>
                    <a:gd name="adj2" fmla="val 16676488"/>
                  </a:avLst>
                </a:prstGeom>
                <a:ln w="12700">
                  <a:solidFill>
                    <a:srgbClr val="00206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6" name="Arc 55">
                  <a:extLst>
                    <a:ext uri="{FF2B5EF4-FFF2-40B4-BE49-F238E27FC236}">
                      <a16:creationId xmlns:a16="http://schemas.microsoft.com/office/drawing/2014/main" id="{AC2C57F2-0598-466D-B138-EC9E5DE987A0}"/>
                    </a:ext>
                  </a:extLst>
                </p:cNvPr>
                <p:cNvSpPr/>
                <p:nvPr/>
              </p:nvSpPr>
              <p:spPr>
                <a:xfrm>
                  <a:off x="7998373" y="1271752"/>
                  <a:ext cx="1103586" cy="1103586"/>
                </a:xfrm>
                <a:prstGeom prst="arc">
                  <a:avLst>
                    <a:gd name="adj1" fmla="val 16200000"/>
                    <a:gd name="adj2" fmla="val 5614579"/>
                  </a:avLst>
                </a:prstGeom>
                <a:ln w="12700">
                  <a:solidFill>
                    <a:srgbClr val="00206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grpSp>
        <p:sp>
          <p:nvSpPr>
            <p:cNvPr id="61" name="TextBox 60">
              <a:extLst>
                <a:ext uri="{FF2B5EF4-FFF2-40B4-BE49-F238E27FC236}">
                  <a16:creationId xmlns:a16="http://schemas.microsoft.com/office/drawing/2014/main" id="{4F0E3D8F-51D2-423E-899B-0D34AA26CD86}"/>
                </a:ext>
              </a:extLst>
            </p:cNvPr>
            <p:cNvSpPr txBox="1"/>
            <p:nvPr/>
          </p:nvSpPr>
          <p:spPr>
            <a:xfrm>
              <a:off x="7832823" y="5003467"/>
              <a:ext cx="731783" cy="483081"/>
            </a:xfrm>
            <a:prstGeom prst="rect">
              <a:avLst/>
            </a:prstGeom>
            <a:noFill/>
            <a:ln>
              <a:noFill/>
            </a:ln>
          </p:spPr>
          <p:txBody>
            <a:bodyPr wrap="square" rtlCol="0">
              <a:spAutoFit/>
            </a:bodyPr>
            <a:lstStyle/>
            <a:p>
              <a:pPr>
                <a:lnSpc>
                  <a:spcPts val="1500"/>
                </a:lnSpc>
              </a:pPr>
              <a:r>
                <a:rPr lang="en-US" sz="1400" dirty="0"/>
                <a:t>Chiral path</a:t>
              </a:r>
              <a:endParaRPr lang="en-GB" sz="1400" dirty="0"/>
            </a:p>
          </p:txBody>
        </p:sp>
        <p:grpSp>
          <p:nvGrpSpPr>
            <p:cNvPr id="62" name="Group 61">
              <a:extLst>
                <a:ext uri="{FF2B5EF4-FFF2-40B4-BE49-F238E27FC236}">
                  <a16:creationId xmlns:a16="http://schemas.microsoft.com/office/drawing/2014/main" id="{CDBD31C1-61EA-4036-AD2F-AA9672ED80CC}"/>
                </a:ext>
              </a:extLst>
            </p:cNvPr>
            <p:cNvGrpSpPr/>
            <p:nvPr/>
          </p:nvGrpSpPr>
          <p:grpSpPr>
            <a:xfrm flipV="1">
              <a:off x="7494725" y="5330970"/>
              <a:ext cx="178676" cy="267342"/>
              <a:chOff x="6006662" y="3447008"/>
              <a:chExt cx="178676" cy="267342"/>
            </a:xfrm>
          </p:grpSpPr>
          <p:sp>
            <p:nvSpPr>
              <p:cNvPr id="63" name="Oval 62">
                <a:extLst>
                  <a:ext uri="{FF2B5EF4-FFF2-40B4-BE49-F238E27FC236}">
                    <a16:creationId xmlns:a16="http://schemas.microsoft.com/office/drawing/2014/main" id="{F6F0BACA-9407-494F-91E4-0D8F76D3D236}"/>
                  </a:ext>
                </a:extLst>
              </p:cNvPr>
              <p:cNvSpPr/>
              <p:nvPr/>
            </p:nvSpPr>
            <p:spPr>
              <a:xfrm>
                <a:off x="6006662" y="3535674"/>
                <a:ext cx="178676" cy="178676"/>
              </a:xfrm>
              <a:prstGeom prst="ellipse">
                <a:avLst/>
              </a:prstGeom>
              <a:solidFill>
                <a:schemeClr val="bg2">
                  <a:lumMod val="7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4" name="Straight Arrow Connector 63">
                <a:extLst>
                  <a:ext uri="{FF2B5EF4-FFF2-40B4-BE49-F238E27FC236}">
                    <a16:creationId xmlns:a16="http://schemas.microsoft.com/office/drawing/2014/main" id="{11FEBEE1-9134-4A3B-A40F-F58455984F94}"/>
                  </a:ext>
                </a:extLst>
              </p:cNvPr>
              <p:cNvCxnSpPr>
                <a:cxnSpLocks/>
              </p:cNvCxnSpPr>
              <p:nvPr/>
            </p:nvCxnSpPr>
            <p:spPr>
              <a:xfrm flipV="1">
                <a:off x="6096000" y="3447008"/>
                <a:ext cx="0" cy="218473"/>
              </a:xfrm>
              <a:prstGeom prst="straightConnector1">
                <a:avLst/>
              </a:prstGeom>
              <a:ln w="28575">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5" name="Group 64">
              <a:extLst>
                <a:ext uri="{FF2B5EF4-FFF2-40B4-BE49-F238E27FC236}">
                  <a16:creationId xmlns:a16="http://schemas.microsoft.com/office/drawing/2014/main" id="{AEE7C7E2-31B7-4389-B863-58D77001EDCC}"/>
                </a:ext>
              </a:extLst>
            </p:cNvPr>
            <p:cNvGrpSpPr/>
            <p:nvPr/>
          </p:nvGrpSpPr>
          <p:grpSpPr>
            <a:xfrm>
              <a:off x="7019045" y="5278367"/>
              <a:ext cx="178676" cy="267342"/>
              <a:chOff x="6006662" y="3447008"/>
              <a:chExt cx="178676" cy="267342"/>
            </a:xfrm>
          </p:grpSpPr>
          <p:sp>
            <p:nvSpPr>
              <p:cNvPr id="66" name="Oval 65">
                <a:extLst>
                  <a:ext uri="{FF2B5EF4-FFF2-40B4-BE49-F238E27FC236}">
                    <a16:creationId xmlns:a16="http://schemas.microsoft.com/office/drawing/2014/main" id="{32CF1517-69F2-4741-855E-80D1A6E68FEE}"/>
                  </a:ext>
                </a:extLst>
              </p:cNvPr>
              <p:cNvSpPr/>
              <p:nvPr/>
            </p:nvSpPr>
            <p:spPr>
              <a:xfrm>
                <a:off x="6006662" y="3535674"/>
                <a:ext cx="178676" cy="178676"/>
              </a:xfrm>
              <a:prstGeom prst="ellipse">
                <a:avLst/>
              </a:prstGeom>
              <a:solidFill>
                <a:schemeClr val="bg2">
                  <a:lumMod val="7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7" name="Straight Arrow Connector 66">
                <a:extLst>
                  <a:ext uri="{FF2B5EF4-FFF2-40B4-BE49-F238E27FC236}">
                    <a16:creationId xmlns:a16="http://schemas.microsoft.com/office/drawing/2014/main" id="{24ED99CE-9377-46DC-A7FD-8DF256DE32E8}"/>
                  </a:ext>
                </a:extLst>
              </p:cNvPr>
              <p:cNvCxnSpPr>
                <a:cxnSpLocks/>
              </p:cNvCxnSpPr>
              <p:nvPr/>
            </p:nvCxnSpPr>
            <p:spPr>
              <a:xfrm flipV="1">
                <a:off x="6096000" y="3447008"/>
                <a:ext cx="0" cy="218473"/>
              </a:xfrm>
              <a:prstGeom prst="straightConnector1">
                <a:avLst/>
              </a:prstGeom>
              <a:ln w="28575">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EE596AD3-30AB-491D-A38C-C4254E99A836}"/>
                </a:ext>
              </a:extLst>
            </p:cNvPr>
            <p:cNvGrpSpPr/>
            <p:nvPr/>
          </p:nvGrpSpPr>
          <p:grpSpPr>
            <a:xfrm>
              <a:off x="6132569" y="4514421"/>
              <a:ext cx="2471049" cy="1276191"/>
              <a:chOff x="2182869" y="357352"/>
              <a:chExt cx="5934396" cy="5934396"/>
            </a:xfrm>
          </p:grpSpPr>
          <p:sp>
            <p:nvSpPr>
              <p:cNvPr id="69" name="Arc 68">
                <a:extLst>
                  <a:ext uri="{FF2B5EF4-FFF2-40B4-BE49-F238E27FC236}">
                    <a16:creationId xmlns:a16="http://schemas.microsoft.com/office/drawing/2014/main" id="{2FAE5CD0-6B62-42FA-B7D1-D9DBFEEC6DDA}"/>
                  </a:ext>
                </a:extLst>
              </p:cNvPr>
              <p:cNvSpPr/>
              <p:nvPr/>
            </p:nvSpPr>
            <p:spPr>
              <a:xfrm>
                <a:off x="2413718" y="612503"/>
                <a:ext cx="5440136" cy="5440136"/>
              </a:xfrm>
              <a:prstGeom prst="arc">
                <a:avLst>
                  <a:gd name="adj1" fmla="val 2829888"/>
                  <a:gd name="adj2" fmla="val 866320"/>
                </a:avLst>
              </a:prstGeom>
              <a:ln w="1270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0" name="Arc 69">
                <a:extLst>
                  <a:ext uri="{FF2B5EF4-FFF2-40B4-BE49-F238E27FC236}">
                    <a16:creationId xmlns:a16="http://schemas.microsoft.com/office/drawing/2014/main" id="{226E9B58-F5B8-469D-8BAE-A801BC1B04DD}"/>
                  </a:ext>
                </a:extLst>
              </p:cNvPr>
              <p:cNvSpPr/>
              <p:nvPr/>
            </p:nvSpPr>
            <p:spPr>
              <a:xfrm>
                <a:off x="2333297" y="511062"/>
                <a:ext cx="5628286" cy="5628286"/>
              </a:xfrm>
              <a:prstGeom prst="arc">
                <a:avLst>
                  <a:gd name="adj1" fmla="val 2357704"/>
                  <a:gd name="adj2" fmla="val 990650"/>
                </a:avLst>
              </a:prstGeom>
              <a:ln w="1270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1" name="Arc 70">
                <a:extLst>
                  <a:ext uri="{FF2B5EF4-FFF2-40B4-BE49-F238E27FC236}">
                    <a16:creationId xmlns:a16="http://schemas.microsoft.com/office/drawing/2014/main" id="{D68D6382-92E6-44EB-A7F2-79C1967308E7}"/>
                  </a:ext>
                </a:extLst>
              </p:cNvPr>
              <p:cNvSpPr/>
              <p:nvPr/>
            </p:nvSpPr>
            <p:spPr>
              <a:xfrm>
                <a:off x="2503272" y="700747"/>
                <a:ext cx="5273071" cy="5273071"/>
              </a:xfrm>
              <a:prstGeom prst="arc">
                <a:avLst>
                  <a:gd name="adj1" fmla="val 3056628"/>
                  <a:gd name="adj2" fmla="val 785945"/>
                </a:avLst>
              </a:prstGeom>
              <a:ln w="1270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2" name="Arc 71">
                <a:extLst>
                  <a:ext uri="{FF2B5EF4-FFF2-40B4-BE49-F238E27FC236}">
                    <a16:creationId xmlns:a16="http://schemas.microsoft.com/office/drawing/2014/main" id="{9A87D1FB-64CE-46FF-A34F-D562558DE25C}"/>
                  </a:ext>
                </a:extLst>
              </p:cNvPr>
              <p:cNvSpPr/>
              <p:nvPr/>
            </p:nvSpPr>
            <p:spPr>
              <a:xfrm>
                <a:off x="2182869" y="357352"/>
                <a:ext cx="5934396" cy="5934396"/>
              </a:xfrm>
              <a:prstGeom prst="arc">
                <a:avLst>
                  <a:gd name="adj1" fmla="val 2357704"/>
                  <a:gd name="adj2" fmla="val 1267210"/>
                </a:avLst>
              </a:prstGeom>
              <a:ln w="1270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3" name="Arc 72">
                <a:extLst>
                  <a:ext uri="{FF2B5EF4-FFF2-40B4-BE49-F238E27FC236}">
                    <a16:creationId xmlns:a16="http://schemas.microsoft.com/office/drawing/2014/main" id="{D574F8F5-0DEF-46C7-ABCD-4479A83DB582}"/>
                  </a:ext>
                </a:extLst>
              </p:cNvPr>
              <p:cNvSpPr/>
              <p:nvPr/>
            </p:nvSpPr>
            <p:spPr>
              <a:xfrm>
                <a:off x="2261699" y="439474"/>
                <a:ext cx="5783964" cy="5783964"/>
              </a:xfrm>
              <a:prstGeom prst="arc">
                <a:avLst>
                  <a:gd name="adj1" fmla="val 2357704"/>
                  <a:gd name="adj2" fmla="val 1133887"/>
                </a:avLst>
              </a:prstGeom>
              <a:ln w="1270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74" name="Straight Arrow Connector 73">
                <a:extLst>
                  <a:ext uri="{FF2B5EF4-FFF2-40B4-BE49-F238E27FC236}">
                    <a16:creationId xmlns:a16="http://schemas.microsoft.com/office/drawing/2014/main" id="{46E9AD86-1A38-4E52-8C84-EE885DB02677}"/>
                  </a:ext>
                </a:extLst>
              </p:cNvPr>
              <p:cNvCxnSpPr/>
              <p:nvPr/>
            </p:nvCxnSpPr>
            <p:spPr>
              <a:xfrm flipH="1">
                <a:off x="4964451" y="6042186"/>
                <a:ext cx="169334" cy="0"/>
              </a:xfrm>
              <a:prstGeom prst="straightConnector1">
                <a:avLst/>
              </a:prstGeom>
              <a:ln w="1270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50BB2C4C-4B09-430A-84B9-36CAE4DA81C4}"/>
                  </a:ext>
                </a:extLst>
              </p:cNvPr>
              <p:cNvCxnSpPr/>
              <p:nvPr/>
            </p:nvCxnSpPr>
            <p:spPr>
              <a:xfrm flipH="1">
                <a:off x="4958805" y="6256538"/>
                <a:ext cx="169335" cy="0"/>
              </a:xfrm>
              <a:prstGeom prst="straightConnector1">
                <a:avLst/>
              </a:prstGeom>
              <a:ln w="1270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8690FF59-9689-413F-AD1C-B6340D092FE5}"/>
                  </a:ext>
                </a:extLst>
              </p:cNvPr>
              <p:cNvCxnSpPr>
                <a:cxnSpLocks/>
              </p:cNvCxnSpPr>
              <p:nvPr/>
            </p:nvCxnSpPr>
            <p:spPr>
              <a:xfrm>
                <a:off x="5137186" y="696892"/>
                <a:ext cx="169335" cy="0"/>
              </a:xfrm>
              <a:prstGeom prst="straightConnector1">
                <a:avLst/>
              </a:prstGeom>
              <a:ln w="1270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5FC333D0-74DD-496D-A329-20236D3E452A}"/>
                  </a:ext>
                </a:extLst>
              </p:cNvPr>
              <p:cNvCxnSpPr>
                <a:cxnSpLocks/>
              </p:cNvCxnSpPr>
              <p:nvPr/>
            </p:nvCxnSpPr>
            <p:spPr>
              <a:xfrm>
                <a:off x="5133783" y="371192"/>
                <a:ext cx="169335" cy="0"/>
              </a:xfrm>
              <a:prstGeom prst="straightConnector1">
                <a:avLst/>
              </a:prstGeom>
              <a:ln w="1270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grpSp>
        <p:sp>
          <p:nvSpPr>
            <p:cNvPr id="78" name="TextBox 77">
              <a:extLst>
                <a:ext uri="{FF2B5EF4-FFF2-40B4-BE49-F238E27FC236}">
                  <a16:creationId xmlns:a16="http://schemas.microsoft.com/office/drawing/2014/main" id="{5E412258-28D5-40C9-B85E-2D7079AC161E}"/>
                </a:ext>
              </a:extLst>
            </p:cNvPr>
            <p:cNvSpPr txBox="1"/>
            <p:nvPr/>
          </p:nvSpPr>
          <p:spPr>
            <a:xfrm>
              <a:off x="6642522" y="4024462"/>
              <a:ext cx="1728105" cy="477054"/>
            </a:xfrm>
            <a:prstGeom prst="rect">
              <a:avLst/>
            </a:prstGeom>
            <a:noFill/>
          </p:spPr>
          <p:txBody>
            <a:bodyPr wrap="square" rtlCol="0">
              <a:spAutoFit/>
            </a:bodyPr>
            <a:lstStyle/>
            <a:p>
              <a:pPr>
                <a:lnSpc>
                  <a:spcPts val="1500"/>
                </a:lnSpc>
              </a:pPr>
              <a:r>
                <a:rPr lang="en-US" sz="1400" dirty="0"/>
                <a:t>Relative current of cosmic matter</a:t>
              </a:r>
              <a:endParaRPr lang="en-GB" sz="1400" dirty="0"/>
            </a:p>
          </p:txBody>
        </p:sp>
      </p:grpSp>
    </p:spTree>
    <p:extLst>
      <p:ext uri="{BB962C8B-B14F-4D97-AF65-F5344CB8AC3E}">
        <p14:creationId xmlns:p14="http://schemas.microsoft.com/office/powerpoint/2010/main" val="21343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500"/>
                                        <p:tgtEl>
                                          <p:spTgt spid="7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04F378-9C1B-4D58-A26F-DB84366BB110}"/>
              </a:ext>
            </a:extLst>
          </p:cNvPr>
          <p:cNvSpPr>
            <a:spLocks noGrp="1"/>
          </p:cNvSpPr>
          <p:nvPr>
            <p:ph type="sldNum" sz="quarter" idx="10"/>
          </p:nvPr>
        </p:nvSpPr>
        <p:spPr/>
        <p:txBody>
          <a:bodyPr/>
          <a:lstStyle/>
          <a:p>
            <a:fld id="{F879B5EC-C51C-9040-98B0-746B4184388A}" type="slidenum">
              <a:rPr lang="en-US" smtClean="0"/>
              <a:pPr/>
              <a:t>11</a:t>
            </a:fld>
            <a:endParaRPr lang="en-US" dirty="0"/>
          </a:p>
        </p:txBody>
      </p:sp>
      <p:sp>
        <p:nvSpPr>
          <p:cNvPr id="3" name="TextBox 2">
            <a:extLst>
              <a:ext uri="{FF2B5EF4-FFF2-40B4-BE49-F238E27FC236}">
                <a16:creationId xmlns:a16="http://schemas.microsoft.com/office/drawing/2014/main" id="{7724B7DE-A912-4DA4-88C9-A046A5439404}"/>
              </a:ext>
            </a:extLst>
          </p:cNvPr>
          <p:cNvSpPr txBox="1"/>
          <p:nvPr/>
        </p:nvSpPr>
        <p:spPr>
          <a:xfrm>
            <a:off x="168166" y="73111"/>
            <a:ext cx="3121367" cy="369332"/>
          </a:xfrm>
          <a:prstGeom prst="rect">
            <a:avLst/>
          </a:prstGeom>
          <a:noFill/>
        </p:spPr>
        <p:txBody>
          <a:bodyPr wrap="none" rtlCol="0">
            <a:spAutoFit/>
          </a:bodyPr>
          <a:lstStyle/>
          <a:p>
            <a:r>
              <a:rPr lang="en-US" b="1" dirty="0"/>
              <a:t>Spin-Statistics Connection</a:t>
            </a:r>
            <a:endParaRPr lang="en-GB" b="1" dirty="0"/>
          </a:p>
        </p:txBody>
      </p:sp>
      <p:sp>
        <p:nvSpPr>
          <p:cNvPr id="4" name="Rectangle 3">
            <a:extLst>
              <a:ext uri="{FF2B5EF4-FFF2-40B4-BE49-F238E27FC236}">
                <a16:creationId xmlns:a16="http://schemas.microsoft.com/office/drawing/2014/main" id="{C18CDF86-75E7-4586-AEA8-D4D453525889}"/>
              </a:ext>
            </a:extLst>
          </p:cNvPr>
          <p:cNvSpPr/>
          <p:nvPr/>
        </p:nvSpPr>
        <p:spPr>
          <a:xfrm>
            <a:off x="185094" y="510760"/>
            <a:ext cx="8773811" cy="1754326"/>
          </a:xfrm>
          <a:prstGeom prst="rect">
            <a:avLst/>
          </a:prstGeom>
        </p:spPr>
        <p:txBody>
          <a:bodyPr wrap="square">
            <a:spAutoFit/>
          </a:bodyPr>
          <a:lstStyle/>
          <a:p>
            <a:r>
              <a:rPr lang="en-US" dirty="0"/>
              <a:t>I. Duck and E. C. G. Sudarshan (Pauli and the Spin-Statistics Theorem)</a:t>
            </a:r>
          </a:p>
          <a:p>
            <a:endParaRPr lang="en-US" dirty="0"/>
          </a:p>
          <a:p>
            <a:r>
              <a:rPr lang="en-US" dirty="0"/>
              <a:t>Everyone knows the spin-statistics theorem, but no one understands it... What is proved - whether truly or not, whether optimally or not, in an acceptable logical sequence or not – is that the existing theory is consistent with spin-statistics relation. What is not demonstrated is a reason for the spin-statistics relation.</a:t>
            </a:r>
            <a:endParaRPr lang="en-GB" dirty="0"/>
          </a:p>
        </p:txBody>
      </p:sp>
      <p:sp>
        <p:nvSpPr>
          <p:cNvPr id="5" name="Rectangle 4">
            <a:extLst>
              <a:ext uri="{FF2B5EF4-FFF2-40B4-BE49-F238E27FC236}">
                <a16:creationId xmlns:a16="http://schemas.microsoft.com/office/drawing/2014/main" id="{0F9C6F8A-0161-4E7B-909A-F3CAB59CA8F1}"/>
              </a:ext>
            </a:extLst>
          </p:cNvPr>
          <p:cNvSpPr/>
          <p:nvPr/>
        </p:nvSpPr>
        <p:spPr>
          <a:xfrm>
            <a:off x="168166" y="2333403"/>
            <a:ext cx="8447991" cy="2862322"/>
          </a:xfrm>
          <a:prstGeom prst="rect">
            <a:avLst/>
          </a:prstGeom>
        </p:spPr>
        <p:txBody>
          <a:bodyPr wrap="square">
            <a:spAutoFit/>
          </a:bodyPr>
          <a:lstStyle/>
          <a:p>
            <a:r>
              <a:rPr lang="en-US" dirty="0"/>
              <a:t>W. Pauli ended his Nobel lecture thus:</a:t>
            </a:r>
          </a:p>
          <a:p>
            <a:endParaRPr lang="en-US" dirty="0"/>
          </a:p>
          <a:p>
            <a:r>
              <a:rPr lang="en-US" dirty="0"/>
              <a:t>At the end of this lecture I may express my critical opinion, that a correct theory should neither lead to infinite zero-point energies nor to infinite zero charges, that it should not use mathematical tricks to subtract infinities or singularities, nor should it invent a ‘hypothetical world’ which is only a mathematical fiction before it is able to formulate the correct interpretation of the actual world of physics.</a:t>
            </a:r>
          </a:p>
          <a:p>
            <a:endParaRPr lang="en-US" dirty="0"/>
          </a:p>
          <a:p>
            <a:r>
              <a:rPr lang="en-US" dirty="0"/>
              <a:t>From the point of view of logic, my report on ‘Exclusion principle and quantum mechanics’ has no conclusion.</a:t>
            </a:r>
            <a:endParaRPr lang="en-GB" dirty="0"/>
          </a:p>
        </p:txBody>
      </p:sp>
      <p:grpSp>
        <p:nvGrpSpPr>
          <p:cNvPr id="8" name="Group 7">
            <a:extLst>
              <a:ext uri="{FF2B5EF4-FFF2-40B4-BE49-F238E27FC236}">
                <a16:creationId xmlns:a16="http://schemas.microsoft.com/office/drawing/2014/main" id="{6E57BA98-5842-4F08-A906-B4C73BE2385A}"/>
              </a:ext>
            </a:extLst>
          </p:cNvPr>
          <p:cNvGrpSpPr/>
          <p:nvPr/>
        </p:nvGrpSpPr>
        <p:grpSpPr>
          <a:xfrm>
            <a:off x="185094" y="5195725"/>
            <a:ext cx="7362497" cy="1077218"/>
            <a:chOff x="185094" y="5195725"/>
            <a:chExt cx="7362497" cy="1077218"/>
          </a:xfrm>
        </p:grpSpPr>
        <p:sp>
          <p:nvSpPr>
            <p:cNvPr id="6" name="TextBox 5">
              <a:extLst>
                <a:ext uri="{FF2B5EF4-FFF2-40B4-BE49-F238E27FC236}">
                  <a16:creationId xmlns:a16="http://schemas.microsoft.com/office/drawing/2014/main" id="{6DA8E0B1-A705-42FD-802D-7ED87D673AFA}"/>
                </a:ext>
              </a:extLst>
            </p:cNvPr>
            <p:cNvSpPr txBox="1"/>
            <p:nvPr/>
          </p:nvSpPr>
          <p:spPr>
            <a:xfrm>
              <a:off x="185094" y="5195725"/>
              <a:ext cx="5109091" cy="338554"/>
            </a:xfrm>
            <a:prstGeom prst="rect">
              <a:avLst/>
            </a:prstGeom>
            <a:noFill/>
          </p:spPr>
          <p:txBody>
            <a:bodyPr wrap="none" rtlCol="0">
              <a:spAutoFit/>
            </a:bodyPr>
            <a:lstStyle/>
            <a:p>
              <a:r>
                <a:rPr lang="en-US" sz="1600" dirty="0">
                  <a:solidFill>
                    <a:srgbClr val="C00000"/>
                  </a:solidFill>
                </a:rPr>
                <a:t>See Physics News, S. N. Bose 125-Centenary volume</a:t>
              </a:r>
              <a:endParaRPr lang="en-GB" sz="1600" dirty="0">
                <a:solidFill>
                  <a:srgbClr val="C00000"/>
                </a:solidFill>
              </a:endParaRPr>
            </a:p>
          </p:txBody>
        </p:sp>
        <p:sp>
          <p:nvSpPr>
            <p:cNvPr id="7" name="Rectangle 6">
              <a:extLst>
                <a:ext uri="{FF2B5EF4-FFF2-40B4-BE49-F238E27FC236}">
                  <a16:creationId xmlns:a16="http://schemas.microsoft.com/office/drawing/2014/main" id="{2FDABCED-5C4C-46DB-A407-B785495D7997}"/>
                </a:ext>
              </a:extLst>
            </p:cNvPr>
            <p:cNvSpPr/>
            <p:nvPr/>
          </p:nvSpPr>
          <p:spPr>
            <a:xfrm>
              <a:off x="185094" y="5565057"/>
              <a:ext cx="7362497" cy="707886"/>
            </a:xfrm>
            <a:prstGeom prst="rect">
              <a:avLst/>
            </a:prstGeom>
          </p:spPr>
          <p:txBody>
            <a:bodyPr wrap="square">
              <a:spAutoFit/>
            </a:bodyPr>
            <a:lstStyle/>
            <a:p>
              <a:pPr marR="0" lvl="0">
                <a:spcBef>
                  <a:spcPts val="0"/>
                </a:spcBef>
                <a:spcAft>
                  <a:spcPts val="0"/>
                </a:spcAft>
                <a:tabLst>
                  <a:tab pos="285750" algn="l"/>
                </a:tabLst>
              </a:pPr>
              <a:r>
                <a:rPr lang="en-US" sz="2000" i="1" dirty="0">
                  <a:solidFill>
                    <a:srgbClr val="C00000"/>
                  </a:solidFill>
                  <a:latin typeface="Times New Roman" panose="02020603050405020304" pitchFamily="18" charset="0"/>
                  <a:ea typeface="Arial" panose="020B0604020202020204" pitchFamily="34" charset="0"/>
                  <a:cs typeface="Kartika" panose="02020503030404060203" pitchFamily="18" charset="0"/>
                </a:rPr>
                <a:t>Bosons, Fermions, Spin, Gravity, and the Spin-Statistics Connection</a:t>
              </a:r>
              <a:r>
                <a:rPr lang="en-US" sz="2000" dirty="0">
                  <a:solidFill>
                    <a:srgbClr val="C00000"/>
                  </a:solidFill>
                  <a:latin typeface="Times New Roman" panose="02020603050405020304" pitchFamily="18" charset="0"/>
                  <a:ea typeface="Arial" panose="020B0604020202020204" pitchFamily="34" charset="0"/>
                  <a:cs typeface="Kartika" panose="02020503030404060203" pitchFamily="18" charset="0"/>
                </a:rPr>
                <a:t>, C. S. Unnikrishnan, Physics News (invited), </a:t>
              </a:r>
              <a:r>
                <a:rPr lang="en-US" sz="2000" b="1" dirty="0">
                  <a:solidFill>
                    <a:srgbClr val="C00000"/>
                  </a:solidFill>
                  <a:latin typeface="Times New Roman" panose="02020603050405020304" pitchFamily="18" charset="0"/>
                  <a:ea typeface="Arial" panose="020B0604020202020204" pitchFamily="34" charset="0"/>
                  <a:cs typeface="Kartika" panose="02020503030404060203" pitchFamily="18" charset="0"/>
                </a:rPr>
                <a:t>49 </a:t>
              </a:r>
              <a:r>
                <a:rPr lang="en-US" sz="2000" dirty="0">
                  <a:solidFill>
                    <a:srgbClr val="C00000"/>
                  </a:solidFill>
                  <a:latin typeface="Times New Roman" panose="02020603050405020304" pitchFamily="18" charset="0"/>
                  <a:ea typeface="Arial" panose="020B0604020202020204" pitchFamily="34" charset="0"/>
                  <a:cs typeface="Kartika" panose="02020503030404060203" pitchFamily="18" charset="0"/>
                </a:rPr>
                <a:t>(2-3), 17, (2019).</a:t>
              </a:r>
              <a:endParaRPr lang="en-GB" sz="2000" dirty="0">
                <a:solidFill>
                  <a:srgbClr val="C00000"/>
                </a:solidFill>
                <a:effectLst/>
                <a:latin typeface="Arial" panose="020B0604020202020204" pitchFamily="34" charset="0"/>
                <a:ea typeface="Arial" panose="020B0604020202020204" pitchFamily="34" charset="0"/>
                <a:cs typeface="Kartika" panose="02020503030404060203" pitchFamily="18" charset="0"/>
              </a:endParaRPr>
            </a:p>
          </p:txBody>
        </p:sp>
      </p:grpSp>
    </p:spTree>
    <p:extLst>
      <p:ext uri="{BB962C8B-B14F-4D97-AF65-F5344CB8AC3E}">
        <p14:creationId xmlns:p14="http://schemas.microsoft.com/office/powerpoint/2010/main" val="416770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917E2-4C38-4CF1-AE85-4F46F97DFA84}"/>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12</a:t>
            </a:fld>
            <a:endParaRPr lang="en-US" dirty="0">
              <a:solidFill>
                <a:prstClr val="white"/>
              </a:solidFill>
              <a:ea typeface="ＭＳ Ｐゴシック" pitchFamily="34" charset="-128"/>
            </a:endParaRPr>
          </a:p>
        </p:txBody>
      </p:sp>
      <p:pic>
        <p:nvPicPr>
          <p:cNvPr id="8" name="Picture 7">
            <a:extLst>
              <a:ext uri="{FF2B5EF4-FFF2-40B4-BE49-F238E27FC236}">
                <a16:creationId xmlns:a16="http://schemas.microsoft.com/office/drawing/2014/main" id="{0C55185F-D42E-4537-A13B-F0E3B5C59F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984" y="2340354"/>
            <a:ext cx="7148829" cy="2787357"/>
          </a:xfrm>
          <a:prstGeom prst="rect">
            <a:avLst/>
          </a:prstGeom>
        </p:spPr>
      </p:pic>
      <p:pic>
        <p:nvPicPr>
          <p:cNvPr id="10" name="Picture 9">
            <a:extLst>
              <a:ext uri="{FF2B5EF4-FFF2-40B4-BE49-F238E27FC236}">
                <a16:creationId xmlns:a16="http://schemas.microsoft.com/office/drawing/2014/main" id="{A923989A-231E-4BCF-AAFE-9DE94CFB6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38" y="683090"/>
            <a:ext cx="8685095" cy="1524081"/>
          </a:xfrm>
          <a:prstGeom prst="rect">
            <a:avLst/>
          </a:prstGeom>
        </p:spPr>
      </p:pic>
      <p:sp>
        <p:nvSpPr>
          <p:cNvPr id="11" name="TextBox 10">
            <a:extLst>
              <a:ext uri="{FF2B5EF4-FFF2-40B4-BE49-F238E27FC236}">
                <a16:creationId xmlns:a16="http://schemas.microsoft.com/office/drawing/2014/main" id="{D94A8EF3-4FA9-4AE8-A56C-73EBEBEACB9B}"/>
              </a:ext>
            </a:extLst>
          </p:cNvPr>
          <p:cNvSpPr txBox="1"/>
          <p:nvPr/>
        </p:nvSpPr>
        <p:spPr>
          <a:xfrm>
            <a:off x="210208" y="118780"/>
            <a:ext cx="2360583" cy="369332"/>
          </a:xfrm>
          <a:prstGeom prst="rect">
            <a:avLst/>
          </a:prstGeom>
          <a:noFill/>
        </p:spPr>
        <p:txBody>
          <a:bodyPr wrap="none" rtlCol="0">
            <a:spAutoFit/>
          </a:bodyPr>
          <a:lstStyle/>
          <a:p>
            <a:r>
              <a:rPr lang="en-US" dirty="0"/>
              <a:t>Quantum Hall Effects</a:t>
            </a:r>
            <a:endParaRPr lang="en-GB" dirty="0"/>
          </a:p>
        </p:txBody>
      </p:sp>
    </p:spTree>
    <p:extLst>
      <p:ext uri="{BB962C8B-B14F-4D97-AF65-F5344CB8AC3E}">
        <p14:creationId xmlns:p14="http://schemas.microsoft.com/office/powerpoint/2010/main" val="308445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0"/>
          </p:nvPr>
        </p:nvSpPr>
        <p:spPr/>
        <p:txBody>
          <a:bodyPr/>
          <a:lstStyle/>
          <a:p>
            <a:fld id="{F879B5EC-C51C-9040-98B0-746B4184388A}" type="slidenum">
              <a:rPr lang="en-US" smtClean="0"/>
              <a:pPr/>
              <a:t>13</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7902BDF-64EC-5C4E-B056-D4FABA5930C3}"/>
                  </a:ext>
                </a:extLst>
              </p:cNvPr>
              <p:cNvSpPr txBox="1"/>
              <p:nvPr/>
            </p:nvSpPr>
            <p:spPr>
              <a:xfrm>
                <a:off x="2922537" y="568878"/>
                <a:ext cx="3650358" cy="369332"/>
              </a:xfrm>
              <a:prstGeom prst="rect">
                <a:avLst/>
              </a:prstGeom>
              <a:noFill/>
            </p:spPr>
            <p:txBody>
              <a:bodyPr wrap="none" rtlCol="0">
                <a:spAutoFit/>
              </a:bodyPr>
              <a:lstStyle/>
              <a:p>
                <a:r>
                  <a:rPr lang="en-US" b="1" dirty="0"/>
                  <a:t>Cyclotron Frequency </a:t>
                </a:r>
                <a14:m>
                  <m:oMath xmlns:m="http://schemas.openxmlformats.org/officeDocument/2006/math">
                    <m:r>
                      <a:rPr lang="en-US" b="1" i="1" smtClean="0">
                        <a:latin typeface="Cambria Math" panose="02040503050406030204" pitchFamily="18" charset="0"/>
                        <a:ea typeface="Cambria Math" panose="02040503050406030204" pitchFamily="18" charset="0"/>
                      </a:rPr>
                      <m:t>𝛀</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𝒆𝑩</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rPr>
                      <m:t>𝒎</m:t>
                    </m:r>
                  </m:oMath>
                </a14:m>
                <a:endParaRPr lang="en-US" b="1" dirty="0"/>
              </a:p>
            </p:txBody>
          </p:sp>
        </mc:Choice>
        <mc:Fallback xmlns="">
          <p:sp>
            <p:nvSpPr>
              <p:cNvPr id="6" name="TextBox 5">
                <a:extLst>
                  <a:ext uri="{FF2B5EF4-FFF2-40B4-BE49-F238E27FC236}">
                    <a16:creationId xmlns:a16="http://schemas.microsoft.com/office/drawing/2014/main" id="{87902BDF-64EC-5C4E-B056-D4FABA5930C3}"/>
                  </a:ext>
                </a:extLst>
              </p:cNvPr>
              <p:cNvSpPr txBox="1">
                <a:spLocks noRot="1" noChangeAspect="1" noMove="1" noResize="1" noEditPoints="1" noAdjustHandles="1" noChangeArrowheads="1" noChangeShapeType="1" noTextEdit="1"/>
              </p:cNvSpPr>
              <p:nvPr/>
            </p:nvSpPr>
            <p:spPr>
              <a:xfrm>
                <a:off x="2922537" y="568878"/>
                <a:ext cx="3650358" cy="369332"/>
              </a:xfrm>
              <a:prstGeom prst="rect">
                <a:avLst/>
              </a:prstGeom>
              <a:blipFill>
                <a:blip r:embed="rId7"/>
                <a:stretch>
                  <a:fillRect l="-1336" t="-8197" b="-24590"/>
                </a:stretch>
              </a:blipFill>
            </p:spPr>
            <p:txBody>
              <a:bodyPr/>
              <a:lstStyle/>
              <a:p>
                <a:r>
                  <a:rPr lang="en-GB">
                    <a:noFill/>
                  </a:rPr>
                  <a:t> </a:t>
                </a:r>
              </a:p>
            </p:txBody>
          </p:sp>
        </mc:Fallback>
      </mc:AlternateContent>
      <p:grpSp>
        <p:nvGrpSpPr>
          <p:cNvPr id="27" name="Group 26">
            <a:extLst>
              <a:ext uri="{FF2B5EF4-FFF2-40B4-BE49-F238E27FC236}">
                <a16:creationId xmlns:a16="http://schemas.microsoft.com/office/drawing/2014/main" id="{313783F2-DA20-4E36-9BC2-AFA19D2EF509}"/>
              </a:ext>
            </a:extLst>
          </p:cNvPr>
          <p:cNvGrpSpPr/>
          <p:nvPr/>
        </p:nvGrpSpPr>
        <p:grpSpPr>
          <a:xfrm>
            <a:off x="273912" y="197529"/>
            <a:ext cx="1362075" cy="2358984"/>
            <a:chOff x="838200" y="1094530"/>
            <a:chExt cx="1362075" cy="2358984"/>
          </a:xfrm>
        </p:grpSpPr>
        <p:sp>
          <p:nvSpPr>
            <p:cNvPr id="4" name="Can 3"/>
            <p:cNvSpPr/>
            <p:nvPr/>
          </p:nvSpPr>
          <p:spPr>
            <a:xfrm>
              <a:off x="866775" y="1119890"/>
              <a:ext cx="1333500" cy="581025"/>
            </a:xfrm>
            <a:prstGeom prst="can">
              <a:avLst>
                <a:gd name="adj" fmla="val 49590"/>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an 4"/>
            <p:cNvSpPr/>
            <p:nvPr/>
          </p:nvSpPr>
          <p:spPr>
            <a:xfrm>
              <a:off x="838200" y="2520065"/>
              <a:ext cx="1333500" cy="581025"/>
            </a:xfrm>
            <a:prstGeom prst="can">
              <a:avLst>
                <a:gd name="adj" fmla="val 49590"/>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H="1" flipV="1">
              <a:off x="969168" y="1700915"/>
              <a:ext cx="9525" cy="952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1143000" y="1800927"/>
              <a:ext cx="9525" cy="952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1515664" y="1681864"/>
              <a:ext cx="9525" cy="952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1333497" y="1762828"/>
              <a:ext cx="9525" cy="952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1694256" y="1800927"/>
              <a:ext cx="9525" cy="952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1876425" y="1700915"/>
              <a:ext cx="9525" cy="952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1076325" y="2058103"/>
              <a:ext cx="857250" cy="300037"/>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H="1" flipV="1">
              <a:off x="2028825" y="1758065"/>
              <a:ext cx="9525" cy="952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329261" y="1094530"/>
              <a:ext cx="351378" cy="369332"/>
            </a:xfrm>
            <a:prstGeom prst="rect">
              <a:avLst/>
            </a:prstGeom>
            <a:noFill/>
          </p:spPr>
          <p:txBody>
            <a:bodyPr wrap="none" rtlCol="0">
              <a:spAutoFit/>
            </a:bodyPr>
            <a:lstStyle/>
            <a:p>
              <a:r>
                <a:rPr lang="en-US" dirty="0"/>
                <a:t>N</a:t>
              </a:r>
            </a:p>
          </p:txBody>
        </p:sp>
        <p:sp>
          <p:nvSpPr>
            <p:cNvPr id="17" name="TextBox 16"/>
            <p:cNvSpPr txBox="1"/>
            <p:nvPr/>
          </p:nvSpPr>
          <p:spPr>
            <a:xfrm>
              <a:off x="1316832" y="2530661"/>
              <a:ext cx="351378" cy="369332"/>
            </a:xfrm>
            <a:prstGeom prst="rect">
              <a:avLst/>
            </a:prstGeom>
            <a:noFill/>
          </p:spPr>
          <p:txBody>
            <a:bodyPr wrap="none" rtlCol="0">
              <a:spAutoFit/>
            </a:bodyPr>
            <a:lstStyle/>
            <a:p>
              <a:r>
                <a:rPr lang="en-US" dirty="0"/>
                <a:t>N</a:t>
              </a:r>
            </a:p>
          </p:txBody>
        </p:sp>
        <p:sp>
          <p:nvSpPr>
            <p:cNvPr id="18" name="TextBox 17"/>
            <p:cNvSpPr txBox="1"/>
            <p:nvPr/>
          </p:nvSpPr>
          <p:spPr>
            <a:xfrm>
              <a:off x="1316832" y="3084182"/>
              <a:ext cx="338554" cy="369332"/>
            </a:xfrm>
            <a:prstGeom prst="rect">
              <a:avLst/>
            </a:prstGeom>
            <a:noFill/>
          </p:spPr>
          <p:txBody>
            <a:bodyPr wrap="none" rtlCol="0">
              <a:spAutoFit/>
            </a:bodyPr>
            <a:lstStyle/>
            <a:p>
              <a:r>
                <a:rPr lang="en-US" dirty="0"/>
                <a:t>S</a:t>
              </a:r>
            </a:p>
          </p:txBody>
        </p:sp>
      </p:grpSp>
      <p:sp>
        <p:nvSpPr>
          <p:cNvPr id="30" name="TextBox 29">
            <a:extLst>
              <a:ext uri="{FF2B5EF4-FFF2-40B4-BE49-F238E27FC236}">
                <a16:creationId xmlns:a16="http://schemas.microsoft.com/office/drawing/2014/main" id="{3030F92B-F00A-4E3A-AFD2-42EF2094A543}"/>
              </a:ext>
            </a:extLst>
          </p:cNvPr>
          <p:cNvSpPr txBox="1"/>
          <p:nvPr/>
        </p:nvSpPr>
        <p:spPr>
          <a:xfrm>
            <a:off x="3210658" y="176193"/>
            <a:ext cx="3009157" cy="461665"/>
          </a:xfrm>
          <a:prstGeom prst="rect">
            <a:avLst/>
          </a:prstGeom>
          <a:noFill/>
        </p:spPr>
        <p:txBody>
          <a:bodyPr wrap="none" rtlCol="0">
            <a:spAutoFit/>
          </a:bodyPr>
          <a:lstStyle/>
          <a:p>
            <a:r>
              <a:rPr lang="en-US" sz="2400" dirty="0"/>
              <a:t>Quantum Mechanics</a:t>
            </a:r>
            <a:endParaRPr lang="en-GB" sz="2400" dirty="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DA7E57C-4AA5-4C53-95F0-926DA0403E4D}"/>
                  </a:ext>
                </a:extLst>
              </p:cNvPr>
              <p:cNvSpPr txBox="1"/>
              <p:nvPr/>
            </p:nvSpPr>
            <p:spPr>
              <a:xfrm>
                <a:off x="1845943" y="988592"/>
                <a:ext cx="6940618" cy="461665"/>
              </a:xfrm>
              <a:prstGeom prst="rect">
                <a:avLst/>
              </a:prstGeom>
              <a:noFill/>
            </p:spPr>
            <p:txBody>
              <a:bodyPr wrap="none" rtlCol="0">
                <a:spAutoFit/>
              </a:bodyPr>
              <a:lstStyle/>
              <a:p>
                <a:r>
                  <a:rPr lang="en-US" dirty="0"/>
                  <a:t>We expect that the energy is quantized in units of </a:t>
                </a:r>
                <a14:m>
                  <m:oMath xmlns:m="http://schemas.openxmlformats.org/officeDocument/2006/math">
                    <m:r>
                      <a:rPr lang="en-US" i="1" smtClean="0">
                        <a:latin typeface="Cambria Math" panose="02040503050406030204" pitchFamily="18" charset="0"/>
                        <a:ea typeface="Cambria Math" panose="02040503050406030204" pitchFamily="18" charset="0"/>
                      </a:rPr>
                      <m:t>ℏ</m:t>
                    </m:r>
                    <m:r>
                      <m:rPr>
                        <m:sty m:val="p"/>
                      </m:rPr>
                      <a:rPr lang="el-GR" i="1" smtClean="0">
                        <a:latin typeface="Cambria Math" panose="02040503050406030204" pitchFamily="18" charset="0"/>
                        <a:ea typeface="Cambria Math" panose="02040503050406030204" pitchFamily="18" charset="0"/>
                      </a:rPr>
                      <m:t>Ω</m:t>
                    </m:r>
                  </m:oMath>
                </a14:m>
                <a:r>
                  <a:rPr lang="en-GB" dirty="0"/>
                  <a:t>:  </a:t>
                </a:r>
                <a14:m>
                  <m:oMath xmlns:m="http://schemas.openxmlformats.org/officeDocument/2006/math">
                    <m:r>
                      <a:rPr lang="en-US" sz="2400" b="0" i="1" smtClean="0">
                        <a:solidFill>
                          <a:srgbClr val="C00000"/>
                        </a:solidFill>
                        <a:latin typeface="Cambria Math" panose="02040503050406030204" pitchFamily="18" charset="0"/>
                      </a:rPr>
                      <m:t>𝐸</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𝑛</m:t>
                    </m:r>
                    <m:r>
                      <a:rPr lang="en-US" sz="2400" b="0" i="1" smtClean="0">
                        <a:solidFill>
                          <a:srgbClr val="C00000"/>
                        </a:solidFill>
                        <a:latin typeface="Cambria Math" panose="02040503050406030204" pitchFamily="18" charset="0"/>
                        <a:ea typeface="Cambria Math" panose="02040503050406030204" pitchFamily="18" charset="0"/>
                      </a:rPr>
                      <m:t>ℏ</m:t>
                    </m:r>
                    <m:r>
                      <m:rPr>
                        <m:sty m:val="p"/>
                      </m:rPr>
                      <a:rPr lang="el-GR" sz="2400" b="0" i="1" smtClean="0">
                        <a:solidFill>
                          <a:srgbClr val="C00000"/>
                        </a:solidFill>
                        <a:latin typeface="Cambria Math" panose="02040503050406030204" pitchFamily="18" charset="0"/>
                        <a:ea typeface="Cambria Math" panose="02040503050406030204" pitchFamily="18" charset="0"/>
                      </a:rPr>
                      <m:t>Ω</m:t>
                    </m:r>
                  </m:oMath>
                </a14:m>
                <a:endParaRPr lang="en-GB" sz="2400" dirty="0"/>
              </a:p>
            </p:txBody>
          </p:sp>
        </mc:Choice>
        <mc:Fallback xmlns="">
          <p:sp>
            <p:nvSpPr>
              <p:cNvPr id="33" name="TextBox 32">
                <a:extLst>
                  <a:ext uri="{FF2B5EF4-FFF2-40B4-BE49-F238E27FC236}">
                    <a16:creationId xmlns:a16="http://schemas.microsoft.com/office/drawing/2014/main" id="{0DA7E57C-4AA5-4C53-95F0-926DA0403E4D}"/>
                  </a:ext>
                </a:extLst>
              </p:cNvPr>
              <p:cNvSpPr txBox="1">
                <a:spLocks noRot="1" noChangeAspect="1" noMove="1" noResize="1" noEditPoints="1" noAdjustHandles="1" noChangeArrowheads="1" noChangeShapeType="1" noTextEdit="1"/>
              </p:cNvSpPr>
              <p:nvPr/>
            </p:nvSpPr>
            <p:spPr>
              <a:xfrm>
                <a:off x="1845943" y="988592"/>
                <a:ext cx="6940618" cy="461665"/>
              </a:xfrm>
              <a:prstGeom prst="rect">
                <a:avLst/>
              </a:prstGeom>
              <a:blipFill>
                <a:blip r:embed="rId8"/>
                <a:stretch>
                  <a:fillRect l="-791" b="-17105"/>
                </a:stretch>
              </a:blipFill>
            </p:spPr>
            <p:txBody>
              <a:bodyPr/>
              <a:lstStyle/>
              <a:p>
                <a:r>
                  <a:rPr lang="en-GB">
                    <a:noFill/>
                  </a:rPr>
                  <a:t> </a:t>
                </a:r>
              </a:p>
            </p:txBody>
          </p:sp>
        </mc:Fallback>
      </mc:AlternateContent>
      <p:sp>
        <p:nvSpPr>
          <p:cNvPr id="38" name="TextBox 37">
            <a:extLst>
              <a:ext uri="{FF2B5EF4-FFF2-40B4-BE49-F238E27FC236}">
                <a16:creationId xmlns:a16="http://schemas.microsoft.com/office/drawing/2014/main" id="{8D9A7598-A4B1-401A-A34C-775B600B5791}"/>
              </a:ext>
            </a:extLst>
          </p:cNvPr>
          <p:cNvSpPr txBox="1"/>
          <p:nvPr/>
        </p:nvSpPr>
        <p:spPr>
          <a:xfrm>
            <a:off x="5602555" y="1395496"/>
            <a:ext cx="3159839" cy="369332"/>
          </a:xfrm>
          <a:prstGeom prst="rect">
            <a:avLst/>
          </a:prstGeom>
          <a:noFill/>
        </p:spPr>
        <p:txBody>
          <a:bodyPr wrap="none" rtlCol="0">
            <a:spAutoFit/>
          </a:bodyPr>
          <a:lstStyle/>
          <a:p>
            <a:r>
              <a:rPr lang="en-US" dirty="0"/>
              <a:t>2-D: Landau (energy) Levels</a:t>
            </a:r>
            <a:endParaRPr lang="en-GB" dirty="0"/>
          </a:p>
        </p:txBody>
      </p:sp>
      <p:grpSp>
        <p:nvGrpSpPr>
          <p:cNvPr id="32" name="Group 31">
            <a:extLst>
              <a:ext uri="{FF2B5EF4-FFF2-40B4-BE49-F238E27FC236}">
                <a16:creationId xmlns:a16="http://schemas.microsoft.com/office/drawing/2014/main" id="{C03E39C8-92F9-43A2-B35E-F31BFA050858}"/>
              </a:ext>
            </a:extLst>
          </p:cNvPr>
          <p:cNvGrpSpPr/>
          <p:nvPr/>
        </p:nvGrpSpPr>
        <p:grpSpPr>
          <a:xfrm>
            <a:off x="273912" y="2312475"/>
            <a:ext cx="4013054" cy="2126854"/>
            <a:chOff x="56518" y="886451"/>
            <a:chExt cx="4013054" cy="2126854"/>
          </a:xfrm>
        </p:grpSpPr>
        <p:sp>
          <p:nvSpPr>
            <p:cNvPr id="34" name="Freeform: Shape 33">
              <a:extLst>
                <a:ext uri="{FF2B5EF4-FFF2-40B4-BE49-F238E27FC236}">
                  <a16:creationId xmlns:a16="http://schemas.microsoft.com/office/drawing/2014/main" id="{3D44E173-3BA2-4AB2-85D5-2CF9CE75D0A7}"/>
                </a:ext>
              </a:extLst>
            </p:cNvPr>
            <p:cNvSpPr/>
            <p:nvPr/>
          </p:nvSpPr>
          <p:spPr>
            <a:xfrm>
              <a:off x="458065" y="1582860"/>
              <a:ext cx="3141784" cy="480646"/>
            </a:xfrm>
            <a:custGeom>
              <a:avLst/>
              <a:gdLst>
                <a:gd name="connsiteX0" fmla="*/ 0 w 3141784"/>
                <a:gd name="connsiteY0" fmla="*/ 480646 h 480646"/>
                <a:gd name="connsiteX1" fmla="*/ 504092 w 3141784"/>
                <a:gd name="connsiteY1" fmla="*/ 0 h 480646"/>
                <a:gd name="connsiteX2" fmla="*/ 3141784 w 3141784"/>
                <a:gd name="connsiteY2" fmla="*/ 23446 h 480646"/>
                <a:gd name="connsiteX3" fmla="*/ 2696308 w 3141784"/>
                <a:gd name="connsiteY3" fmla="*/ 480646 h 480646"/>
                <a:gd name="connsiteX4" fmla="*/ 0 w 3141784"/>
                <a:gd name="connsiteY4" fmla="*/ 480646 h 48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784" h="480646">
                  <a:moveTo>
                    <a:pt x="0" y="480646"/>
                  </a:moveTo>
                  <a:lnTo>
                    <a:pt x="504092" y="0"/>
                  </a:lnTo>
                  <a:lnTo>
                    <a:pt x="3141784" y="23446"/>
                  </a:lnTo>
                  <a:lnTo>
                    <a:pt x="2696308" y="480646"/>
                  </a:lnTo>
                  <a:lnTo>
                    <a:pt x="0" y="480646"/>
                  </a:lnTo>
                  <a:close/>
                </a:path>
              </a:pathLst>
            </a:cu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Arrow: Up 34">
              <a:extLst>
                <a:ext uri="{FF2B5EF4-FFF2-40B4-BE49-F238E27FC236}">
                  <a16:creationId xmlns:a16="http://schemas.microsoft.com/office/drawing/2014/main" id="{6230A1B5-1305-401E-B5AA-E5017B7CFF58}"/>
                </a:ext>
              </a:extLst>
            </p:cNvPr>
            <p:cNvSpPr/>
            <p:nvPr/>
          </p:nvSpPr>
          <p:spPr>
            <a:xfrm>
              <a:off x="1589742" y="955564"/>
              <a:ext cx="931157" cy="898837"/>
            </a:xfrm>
            <a:prstGeom prst="upArrow">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36" name="Straight Connector 35">
              <a:extLst>
                <a:ext uri="{FF2B5EF4-FFF2-40B4-BE49-F238E27FC236}">
                  <a16:creationId xmlns:a16="http://schemas.microsoft.com/office/drawing/2014/main" id="{989094D6-262D-4DDA-B0DF-913709995DF5}"/>
                </a:ext>
              </a:extLst>
            </p:cNvPr>
            <p:cNvCxnSpPr/>
            <p:nvPr/>
          </p:nvCxnSpPr>
          <p:spPr>
            <a:xfrm>
              <a:off x="856477" y="2601523"/>
              <a:ext cx="191036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E209E60-B5FA-42CB-8F4A-9EC71461F424}"/>
                </a:ext>
              </a:extLst>
            </p:cNvPr>
            <p:cNvCxnSpPr>
              <a:cxnSpLocks/>
            </p:cNvCxnSpPr>
            <p:nvPr/>
          </p:nvCxnSpPr>
          <p:spPr>
            <a:xfrm>
              <a:off x="857097" y="2003023"/>
              <a:ext cx="0" cy="598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70BC3DD-136E-4418-A0C7-FF6818D10D79}"/>
                </a:ext>
              </a:extLst>
            </p:cNvPr>
            <p:cNvCxnSpPr/>
            <p:nvPr/>
          </p:nvCxnSpPr>
          <p:spPr>
            <a:xfrm>
              <a:off x="2766845" y="2003023"/>
              <a:ext cx="0" cy="598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9FA9150D-2586-4314-901A-1025E91B8A1C}"/>
                </a:ext>
              </a:extLst>
            </p:cNvPr>
            <p:cNvSpPr/>
            <p:nvPr/>
          </p:nvSpPr>
          <p:spPr>
            <a:xfrm>
              <a:off x="1538681" y="2433109"/>
              <a:ext cx="409925" cy="412366"/>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2" name="Straight Arrow Connector 41">
              <a:extLst>
                <a:ext uri="{FF2B5EF4-FFF2-40B4-BE49-F238E27FC236}">
                  <a16:creationId xmlns:a16="http://schemas.microsoft.com/office/drawing/2014/main" id="{D601D468-7C02-417C-9694-039238AF4031}"/>
                </a:ext>
              </a:extLst>
            </p:cNvPr>
            <p:cNvCxnSpPr>
              <a:cxnSpLocks/>
            </p:cNvCxnSpPr>
            <p:nvPr/>
          </p:nvCxnSpPr>
          <p:spPr>
            <a:xfrm flipV="1">
              <a:off x="1756504" y="2504957"/>
              <a:ext cx="101675" cy="1751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43" name="Object 42">
              <a:extLst>
                <a:ext uri="{FF2B5EF4-FFF2-40B4-BE49-F238E27FC236}">
                  <a16:creationId xmlns:a16="http://schemas.microsoft.com/office/drawing/2014/main" id="{F9D6D2B4-5868-4873-B2B9-6360739A0375}"/>
                </a:ext>
              </a:extLst>
            </p:cNvPr>
            <p:cNvGraphicFramePr>
              <a:graphicFrameLocks noChangeAspect="1"/>
            </p:cNvGraphicFramePr>
            <p:nvPr>
              <p:extLst/>
            </p:nvPr>
          </p:nvGraphicFramePr>
          <p:xfrm>
            <a:off x="1326965" y="2656699"/>
            <a:ext cx="268557" cy="356606"/>
          </p:xfrm>
          <a:graphic>
            <a:graphicData uri="http://schemas.openxmlformats.org/presentationml/2006/ole">
              <mc:AlternateContent xmlns:mc="http://schemas.openxmlformats.org/markup-compatibility/2006">
                <mc:Choice xmlns:v="urn:schemas-microsoft-com:vml" Requires="v">
                  <p:oleObj spid="_x0000_s7234" name="AxMath" r:id="rId9" imgW="159480" imgH="209520" progId="Equation.AxMath">
                    <p:embed/>
                  </p:oleObj>
                </mc:Choice>
                <mc:Fallback>
                  <p:oleObj name="AxMath" r:id="rId9" imgW="159480" imgH="209520" progId="Equation.AxMath">
                    <p:embed/>
                    <p:pic>
                      <p:nvPicPr>
                        <p:cNvPr id="10" name="Object 9">
                          <a:extLst>
                            <a:ext uri="{FF2B5EF4-FFF2-40B4-BE49-F238E27FC236}">
                              <a16:creationId xmlns:a16="http://schemas.microsoft.com/office/drawing/2014/main" id="{6DCABF51-9648-4BAF-B940-9AE5D9C6222A}"/>
                            </a:ext>
                          </a:extLst>
                        </p:cNvPr>
                        <p:cNvPicPr/>
                        <p:nvPr/>
                      </p:nvPicPr>
                      <p:blipFill>
                        <a:blip r:embed="rId10"/>
                        <a:stretch>
                          <a:fillRect/>
                        </a:stretch>
                      </p:blipFill>
                      <p:spPr>
                        <a:xfrm>
                          <a:off x="1326965" y="2656699"/>
                          <a:ext cx="268557" cy="356606"/>
                        </a:xfrm>
                        <a:prstGeom prst="rect">
                          <a:avLst/>
                        </a:prstGeom>
                      </p:spPr>
                    </p:pic>
                  </p:oleObj>
                </mc:Fallback>
              </mc:AlternateContent>
            </a:graphicData>
          </a:graphic>
        </p:graphicFrame>
        <p:cxnSp>
          <p:nvCxnSpPr>
            <p:cNvPr id="44" name="Straight Connector 43">
              <a:extLst>
                <a:ext uri="{FF2B5EF4-FFF2-40B4-BE49-F238E27FC236}">
                  <a16:creationId xmlns:a16="http://schemas.microsoft.com/office/drawing/2014/main" id="{6812E32C-65B0-48B5-A08A-B80C91D550D4}"/>
                </a:ext>
              </a:extLst>
            </p:cNvPr>
            <p:cNvCxnSpPr/>
            <p:nvPr/>
          </p:nvCxnSpPr>
          <p:spPr>
            <a:xfrm flipH="1" flipV="1">
              <a:off x="1481856" y="1021810"/>
              <a:ext cx="24170" cy="628349"/>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B014E6E-A2F8-4C7E-9978-7AFB1E0AF669}"/>
                </a:ext>
              </a:extLst>
            </p:cNvPr>
            <p:cNvCxnSpPr/>
            <p:nvPr/>
          </p:nvCxnSpPr>
          <p:spPr>
            <a:xfrm flipH="1" flipV="1">
              <a:off x="1142126" y="1419876"/>
              <a:ext cx="24170" cy="628349"/>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BF83E980-0798-418F-A520-756595B4FA1C}"/>
                </a:ext>
              </a:extLst>
            </p:cNvPr>
            <p:cNvCxnSpPr/>
            <p:nvPr/>
          </p:nvCxnSpPr>
          <p:spPr>
            <a:xfrm flipV="1">
              <a:off x="1142126" y="1037473"/>
              <a:ext cx="351815" cy="382403"/>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4B8A405D-F181-4600-BBA1-CA7F4BC772BD}"/>
                </a:ext>
              </a:extLst>
            </p:cNvPr>
            <p:cNvSpPr/>
            <p:nvPr/>
          </p:nvSpPr>
          <p:spPr>
            <a:xfrm>
              <a:off x="1130040" y="1021810"/>
              <a:ext cx="327645" cy="412366"/>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8" name="Straight Arrow Connector 47">
              <a:extLst>
                <a:ext uri="{FF2B5EF4-FFF2-40B4-BE49-F238E27FC236}">
                  <a16:creationId xmlns:a16="http://schemas.microsoft.com/office/drawing/2014/main" id="{F1181AE3-F960-4D62-B0E3-6793AC14A73E}"/>
                </a:ext>
              </a:extLst>
            </p:cNvPr>
            <p:cNvCxnSpPr>
              <a:cxnSpLocks/>
            </p:cNvCxnSpPr>
            <p:nvPr/>
          </p:nvCxnSpPr>
          <p:spPr>
            <a:xfrm flipH="1" flipV="1">
              <a:off x="1188663" y="1190241"/>
              <a:ext cx="105199" cy="755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49" name="Object 48">
              <a:extLst>
                <a:ext uri="{FF2B5EF4-FFF2-40B4-BE49-F238E27FC236}">
                  <a16:creationId xmlns:a16="http://schemas.microsoft.com/office/drawing/2014/main" id="{DEFB0E95-6BF3-4BF9-BD54-038EFCD08886}"/>
                </a:ext>
              </a:extLst>
            </p:cNvPr>
            <p:cNvGraphicFramePr>
              <a:graphicFrameLocks noChangeAspect="1"/>
            </p:cNvGraphicFramePr>
            <p:nvPr>
              <p:extLst/>
            </p:nvPr>
          </p:nvGraphicFramePr>
          <p:xfrm>
            <a:off x="877078" y="886451"/>
            <a:ext cx="265871" cy="356606"/>
          </p:xfrm>
          <a:graphic>
            <a:graphicData uri="http://schemas.openxmlformats.org/presentationml/2006/ole">
              <mc:AlternateContent xmlns:mc="http://schemas.openxmlformats.org/markup-compatibility/2006">
                <mc:Choice xmlns:v="urn:schemas-microsoft-com:vml" Requires="v">
                  <p:oleObj spid="_x0000_s7235" name="AxMath" r:id="rId11" imgW="156600" imgH="209520" progId="Equation.AxMath">
                    <p:embed/>
                  </p:oleObj>
                </mc:Choice>
                <mc:Fallback>
                  <p:oleObj name="AxMath" r:id="rId11" imgW="156600" imgH="209520" progId="Equation.AxMath">
                    <p:embed/>
                    <p:pic>
                      <p:nvPicPr>
                        <p:cNvPr id="16" name="Object 15">
                          <a:extLst>
                            <a:ext uri="{FF2B5EF4-FFF2-40B4-BE49-F238E27FC236}">
                              <a16:creationId xmlns:a16="http://schemas.microsoft.com/office/drawing/2014/main" id="{E8263159-66EA-4857-A8B4-DE1B867EE410}"/>
                            </a:ext>
                          </a:extLst>
                        </p:cNvPr>
                        <p:cNvPicPr/>
                        <p:nvPr/>
                      </p:nvPicPr>
                      <p:blipFill>
                        <a:blip r:embed="rId12"/>
                        <a:stretch>
                          <a:fillRect/>
                        </a:stretch>
                      </p:blipFill>
                      <p:spPr>
                        <a:xfrm>
                          <a:off x="877078" y="886451"/>
                          <a:ext cx="265871" cy="356606"/>
                        </a:xfrm>
                        <a:prstGeom prst="rect">
                          <a:avLst/>
                        </a:prstGeom>
                      </p:spPr>
                    </p:pic>
                  </p:oleObj>
                </mc:Fallback>
              </mc:AlternateContent>
            </a:graphicData>
          </a:graphic>
        </p:graphicFrame>
        <p:cxnSp>
          <p:nvCxnSpPr>
            <p:cNvPr id="50" name="Straight Arrow Connector 49">
              <a:extLst>
                <a:ext uri="{FF2B5EF4-FFF2-40B4-BE49-F238E27FC236}">
                  <a16:creationId xmlns:a16="http://schemas.microsoft.com/office/drawing/2014/main" id="{AEAA48AA-750C-4D7D-98B8-A379B4FBE6BD}"/>
                </a:ext>
              </a:extLst>
            </p:cNvPr>
            <p:cNvCxnSpPr/>
            <p:nvPr/>
          </p:nvCxnSpPr>
          <p:spPr>
            <a:xfrm>
              <a:off x="56518" y="1823183"/>
              <a:ext cx="677429" cy="0"/>
            </a:xfrm>
            <a:prstGeom prst="straightConnector1">
              <a:avLst/>
            </a:prstGeom>
            <a:ln w="381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F12E5D0D-9118-4620-BC02-C2300481C169}"/>
                </a:ext>
              </a:extLst>
            </p:cNvPr>
            <p:cNvCxnSpPr/>
            <p:nvPr/>
          </p:nvCxnSpPr>
          <p:spPr>
            <a:xfrm>
              <a:off x="3392143" y="1854401"/>
              <a:ext cx="677429" cy="0"/>
            </a:xfrm>
            <a:prstGeom prst="straightConnector1">
              <a:avLst/>
            </a:prstGeom>
            <a:ln w="381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52" name="TextBox 51">
            <a:extLst>
              <a:ext uri="{FF2B5EF4-FFF2-40B4-BE49-F238E27FC236}">
                <a16:creationId xmlns:a16="http://schemas.microsoft.com/office/drawing/2014/main" id="{0AFF72BE-F9E0-4CC9-BA1D-FACFA4193AC9}"/>
              </a:ext>
            </a:extLst>
          </p:cNvPr>
          <p:cNvSpPr txBox="1"/>
          <p:nvPr/>
        </p:nvSpPr>
        <p:spPr>
          <a:xfrm>
            <a:off x="1837374" y="1521593"/>
            <a:ext cx="3959738" cy="338554"/>
          </a:xfrm>
          <a:prstGeom prst="rect">
            <a:avLst/>
          </a:prstGeom>
          <a:noFill/>
        </p:spPr>
        <p:txBody>
          <a:bodyPr wrap="none" rtlCol="0">
            <a:spAutoFit/>
          </a:bodyPr>
          <a:lstStyle/>
          <a:p>
            <a:r>
              <a:rPr lang="en-US" sz="1600" dirty="0"/>
              <a:t>Electron cyclotron radius &lt;&lt; Sample size </a:t>
            </a:r>
            <a:endParaRPr lang="en-GB" sz="1600" dirty="0"/>
          </a:p>
        </p:txBody>
      </p:sp>
      <p:grpSp>
        <p:nvGrpSpPr>
          <p:cNvPr id="71" name="Group 70">
            <a:extLst>
              <a:ext uri="{FF2B5EF4-FFF2-40B4-BE49-F238E27FC236}">
                <a16:creationId xmlns:a16="http://schemas.microsoft.com/office/drawing/2014/main" id="{0DCE95B2-3CC7-48C6-908C-92C42D24E734}"/>
              </a:ext>
            </a:extLst>
          </p:cNvPr>
          <p:cNvGrpSpPr/>
          <p:nvPr/>
        </p:nvGrpSpPr>
        <p:grpSpPr>
          <a:xfrm>
            <a:off x="495902" y="4473329"/>
            <a:ext cx="8266492" cy="781050"/>
            <a:chOff x="2701786" y="1182851"/>
            <a:chExt cx="8266492" cy="781050"/>
          </a:xfrm>
        </p:grpSpPr>
        <p:sp>
          <p:nvSpPr>
            <p:cNvPr id="72" name="TextBox 71">
              <a:extLst>
                <a:ext uri="{FF2B5EF4-FFF2-40B4-BE49-F238E27FC236}">
                  <a16:creationId xmlns:a16="http://schemas.microsoft.com/office/drawing/2014/main" id="{2BB22A46-13B9-4EC3-A379-A826679569FB}"/>
                </a:ext>
              </a:extLst>
            </p:cNvPr>
            <p:cNvSpPr txBox="1"/>
            <p:nvPr/>
          </p:nvSpPr>
          <p:spPr>
            <a:xfrm>
              <a:off x="2701786" y="1359965"/>
              <a:ext cx="7032694" cy="369332"/>
            </a:xfrm>
            <a:prstGeom prst="rect">
              <a:avLst/>
            </a:prstGeom>
            <a:noFill/>
          </p:spPr>
          <p:txBody>
            <a:bodyPr wrap="none" rtlCol="0">
              <a:spAutoFit/>
            </a:bodyPr>
            <a:lstStyle/>
            <a:p>
              <a:r>
                <a:rPr lang="en-US" dirty="0"/>
                <a:t>Degeneracy/unit area (number of available states) is known to be   </a:t>
              </a:r>
              <a:endParaRPr lang="en-GB" dirty="0"/>
            </a:p>
          </p:txBody>
        </p:sp>
        <p:graphicFrame>
          <p:nvGraphicFramePr>
            <p:cNvPr id="73" name="Object 72">
              <a:extLst>
                <a:ext uri="{FF2B5EF4-FFF2-40B4-BE49-F238E27FC236}">
                  <a16:creationId xmlns:a16="http://schemas.microsoft.com/office/drawing/2014/main" id="{E211914E-21B1-416E-9122-5DA67977135E}"/>
                </a:ext>
              </a:extLst>
            </p:cNvPr>
            <p:cNvGraphicFramePr>
              <a:graphicFrameLocks noChangeAspect="1"/>
            </p:cNvGraphicFramePr>
            <p:nvPr>
              <p:extLst>
                <p:ext uri="{D42A27DB-BD31-4B8C-83A1-F6EECF244321}">
                  <p14:modId xmlns:p14="http://schemas.microsoft.com/office/powerpoint/2010/main" val="3190767089"/>
                </p:ext>
              </p:extLst>
            </p:nvPr>
          </p:nvGraphicFramePr>
          <p:xfrm>
            <a:off x="9495078" y="1182851"/>
            <a:ext cx="1473200" cy="781050"/>
          </p:xfrm>
          <a:graphic>
            <a:graphicData uri="http://schemas.openxmlformats.org/presentationml/2006/ole">
              <mc:AlternateContent xmlns:mc="http://schemas.openxmlformats.org/markup-compatibility/2006">
                <mc:Choice xmlns:v="urn:schemas-microsoft-com:vml" Requires="v">
                  <p:oleObj spid="_x0000_s7236" name="AxMath" r:id="rId13" imgW="736200" imgH="389880" progId="Equation.AxMath">
                    <p:embed/>
                  </p:oleObj>
                </mc:Choice>
                <mc:Fallback>
                  <p:oleObj name="AxMath" r:id="rId13" imgW="736200" imgH="389880" progId="Equation.AxMath">
                    <p:embed/>
                    <p:pic>
                      <p:nvPicPr>
                        <p:cNvPr id="45" name="Object 44">
                          <a:extLst>
                            <a:ext uri="{FF2B5EF4-FFF2-40B4-BE49-F238E27FC236}">
                              <a16:creationId xmlns:a16="http://schemas.microsoft.com/office/drawing/2014/main" id="{56F98B9B-6C4C-42CD-9BE3-96E1007D51C8}"/>
                            </a:ext>
                          </a:extLst>
                        </p:cNvPr>
                        <p:cNvPicPr/>
                        <p:nvPr/>
                      </p:nvPicPr>
                      <p:blipFill>
                        <a:blip r:embed="rId14"/>
                        <a:stretch>
                          <a:fillRect/>
                        </a:stretch>
                      </p:blipFill>
                      <p:spPr>
                        <a:xfrm>
                          <a:off x="9495078" y="1182851"/>
                          <a:ext cx="1473200" cy="781050"/>
                        </a:xfrm>
                        <a:prstGeom prst="rect">
                          <a:avLst/>
                        </a:prstGeom>
                      </p:spPr>
                    </p:pic>
                  </p:oleObj>
                </mc:Fallback>
              </mc:AlternateContent>
            </a:graphicData>
          </a:graphic>
        </p:graphicFrame>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F8651B2-9252-44BD-88A7-69C2C23FB50F}"/>
                  </a:ext>
                </a:extLst>
              </p:cNvPr>
              <p:cNvSpPr txBox="1"/>
              <p:nvPr/>
            </p:nvSpPr>
            <p:spPr>
              <a:xfrm>
                <a:off x="495902" y="5964775"/>
                <a:ext cx="8014859" cy="369332"/>
              </a:xfrm>
              <a:prstGeom prst="rect">
                <a:avLst/>
              </a:prstGeom>
              <a:noFill/>
            </p:spPr>
            <p:txBody>
              <a:bodyPr wrap="square" rtlCol="0">
                <a:spAutoFit/>
              </a:bodyPr>
              <a:lstStyle/>
              <a:p>
                <a:r>
                  <a:rPr lang="en-US" dirty="0">
                    <a:solidFill>
                      <a:srgbClr val="C00000"/>
                    </a:solidFill>
                  </a:rPr>
                  <a:t>What is CLEAR  and SURE is that the QHE cannot happen </a:t>
                </a:r>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𝜈</m:t>
                    </m:r>
                    <m:r>
                      <a:rPr lang="en-US" i="1" smtClean="0">
                        <a:solidFill>
                          <a:srgbClr val="C00000"/>
                        </a:solidFill>
                        <a:latin typeface="Cambria Math" panose="02040503050406030204" pitchFamily="18" charset="0"/>
                        <a:ea typeface="Cambria Math" panose="02040503050406030204" pitchFamily="18" charset="0"/>
                      </a:rPr>
                      <m:t>&lt;1</m:t>
                    </m:r>
                  </m:oMath>
                </a14:m>
                <a:r>
                  <a:rPr lang="en-US" dirty="0">
                    <a:solidFill>
                      <a:srgbClr val="C00000"/>
                    </a:solidFill>
                  </a:rPr>
                  <a:t> </a:t>
                </a:r>
                <a:endParaRPr lang="en-GB" dirty="0">
                  <a:solidFill>
                    <a:srgbClr val="C00000"/>
                  </a:solidFill>
                </a:endParaRPr>
              </a:p>
            </p:txBody>
          </p:sp>
        </mc:Choice>
        <mc:Fallback>
          <p:sp>
            <p:nvSpPr>
              <p:cNvPr id="3" name="TextBox 2">
                <a:extLst>
                  <a:ext uri="{FF2B5EF4-FFF2-40B4-BE49-F238E27FC236}">
                    <a16:creationId xmlns:a16="http://schemas.microsoft.com/office/drawing/2014/main" id="{FF8651B2-9252-44BD-88A7-69C2C23FB50F}"/>
                  </a:ext>
                </a:extLst>
              </p:cNvPr>
              <p:cNvSpPr txBox="1">
                <a:spLocks noRot="1" noChangeAspect="1" noMove="1" noResize="1" noEditPoints="1" noAdjustHandles="1" noChangeArrowheads="1" noChangeShapeType="1" noTextEdit="1"/>
              </p:cNvSpPr>
              <p:nvPr/>
            </p:nvSpPr>
            <p:spPr>
              <a:xfrm>
                <a:off x="495902" y="5964775"/>
                <a:ext cx="8014859" cy="369332"/>
              </a:xfrm>
              <a:prstGeom prst="rect">
                <a:avLst/>
              </a:prstGeom>
              <a:blipFill>
                <a:blip r:embed="rId15"/>
                <a:stretch>
                  <a:fillRect l="-608" t="-8197" b="-24590"/>
                </a:stretch>
              </a:blipFill>
            </p:spPr>
            <p:txBody>
              <a:bodyPr/>
              <a:lstStyle/>
              <a:p>
                <a:r>
                  <a:rPr lang="en-GB">
                    <a:noFill/>
                  </a:rPr>
                  <a:t> </a:t>
                </a:r>
              </a:p>
            </p:txBody>
          </p:sp>
        </mc:Fallback>
      </mc:AlternateContent>
      <p:grpSp>
        <p:nvGrpSpPr>
          <p:cNvPr id="19" name="Group 18">
            <a:extLst>
              <a:ext uri="{FF2B5EF4-FFF2-40B4-BE49-F238E27FC236}">
                <a16:creationId xmlns:a16="http://schemas.microsoft.com/office/drawing/2014/main" id="{671F7519-A3DF-4365-B7AF-877570F61DCC}"/>
              </a:ext>
            </a:extLst>
          </p:cNvPr>
          <p:cNvGrpSpPr/>
          <p:nvPr/>
        </p:nvGrpSpPr>
        <p:grpSpPr>
          <a:xfrm>
            <a:off x="495902" y="4994511"/>
            <a:ext cx="5406025" cy="775324"/>
            <a:chOff x="495902" y="4994511"/>
            <a:chExt cx="5406025" cy="775324"/>
          </a:xfrm>
        </p:grpSpPr>
        <p:grpSp>
          <p:nvGrpSpPr>
            <p:cNvPr id="74" name="Group 73">
              <a:extLst>
                <a:ext uri="{FF2B5EF4-FFF2-40B4-BE49-F238E27FC236}">
                  <a16:creationId xmlns:a16="http://schemas.microsoft.com/office/drawing/2014/main" id="{13577C1E-07FF-4015-9862-8CF5A4CC5266}"/>
                </a:ext>
              </a:extLst>
            </p:cNvPr>
            <p:cNvGrpSpPr/>
            <p:nvPr/>
          </p:nvGrpSpPr>
          <p:grpSpPr>
            <a:xfrm>
              <a:off x="513139" y="4994511"/>
              <a:ext cx="5388788" cy="419100"/>
              <a:chOff x="749564" y="3124860"/>
              <a:chExt cx="5388788" cy="419100"/>
            </a:xfrm>
          </p:grpSpPr>
          <p:sp>
            <p:nvSpPr>
              <p:cNvPr id="75" name="TextBox 74">
                <a:extLst>
                  <a:ext uri="{FF2B5EF4-FFF2-40B4-BE49-F238E27FC236}">
                    <a16:creationId xmlns:a16="http://schemas.microsoft.com/office/drawing/2014/main" id="{9F54D387-2732-4207-9494-4671F7724589}"/>
                  </a:ext>
                </a:extLst>
              </p:cNvPr>
              <p:cNvSpPr txBox="1"/>
              <p:nvPr/>
            </p:nvSpPr>
            <p:spPr>
              <a:xfrm>
                <a:off x="749564" y="3165344"/>
                <a:ext cx="4339650" cy="369332"/>
              </a:xfrm>
              <a:prstGeom prst="rect">
                <a:avLst/>
              </a:prstGeom>
              <a:noFill/>
            </p:spPr>
            <p:txBody>
              <a:bodyPr wrap="none" rtlCol="0">
                <a:spAutoFit/>
              </a:bodyPr>
              <a:lstStyle/>
              <a:p>
                <a:r>
                  <a:rPr lang="en-US" dirty="0"/>
                  <a:t>QHE happens when the carrier density   </a:t>
                </a:r>
                <a:endParaRPr lang="en-GB" dirty="0"/>
              </a:p>
            </p:txBody>
          </p:sp>
          <p:graphicFrame>
            <p:nvGraphicFramePr>
              <p:cNvPr id="76" name="Object 75">
                <a:extLst>
                  <a:ext uri="{FF2B5EF4-FFF2-40B4-BE49-F238E27FC236}">
                    <a16:creationId xmlns:a16="http://schemas.microsoft.com/office/drawing/2014/main" id="{46BE0C38-C55E-4EA3-A836-C68E3EF02C95}"/>
                  </a:ext>
                </a:extLst>
              </p:cNvPr>
              <p:cNvGraphicFramePr>
                <a:graphicFrameLocks noChangeAspect="1"/>
              </p:cNvGraphicFramePr>
              <p:nvPr>
                <p:extLst>
                  <p:ext uri="{D42A27DB-BD31-4B8C-83A1-F6EECF244321}">
                    <p14:modId xmlns:p14="http://schemas.microsoft.com/office/powerpoint/2010/main" val="701558089"/>
                  </p:ext>
                </p:extLst>
              </p:nvPr>
            </p:nvGraphicFramePr>
            <p:xfrm>
              <a:off x="4782627" y="3124860"/>
              <a:ext cx="1355725" cy="419100"/>
            </p:xfrm>
            <a:graphic>
              <a:graphicData uri="http://schemas.openxmlformats.org/presentationml/2006/ole">
                <mc:AlternateContent xmlns:mc="http://schemas.openxmlformats.org/markup-compatibility/2006">
                  <mc:Choice xmlns:v="urn:schemas-microsoft-com:vml" Requires="v">
                    <p:oleObj spid="_x0000_s7237" name="AxMath" r:id="rId16" imgW="677880" imgH="209520" progId="Equation.AxMath">
                      <p:embed/>
                    </p:oleObj>
                  </mc:Choice>
                  <mc:Fallback>
                    <p:oleObj name="AxMath" r:id="rId16" imgW="677880" imgH="209520" progId="Equation.AxMath">
                      <p:embed/>
                      <p:pic>
                        <p:nvPicPr>
                          <p:cNvPr id="49" name="Object 48">
                            <a:extLst>
                              <a:ext uri="{FF2B5EF4-FFF2-40B4-BE49-F238E27FC236}">
                                <a16:creationId xmlns:a16="http://schemas.microsoft.com/office/drawing/2014/main" id="{132B0E79-8777-4966-BA73-031964F2DBD6}"/>
                              </a:ext>
                            </a:extLst>
                          </p:cNvPr>
                          <p:cNvPicPr/>
                          <p:nvPr/>
                        </p:nvPicPr>
                        <p:blipFill>
                          <a:blip r:embed="rId17"/>
                          <a:stretch>
                            <a:fillRect/>
                          </a:stretch>
                        </p:blipFill>
                        <p:spPr>
                          <a:xfrm>
                            <a:off x="4782627" y="3124860"/>
                            <a:ext cx="1355725" cy="419100"/>
                          </a:xfrm>
                          <a:prstGeom prst="rect">
                            <a:avLst/>
                          </a:prstGeom>
                        </p:spPr>
                      </p:pic>
                    </p:oleObj>
                  </mc:Fallback>
                </mc:AlternateContent>
              </a:graphicData>
            </a:graphic>
          </p:graphicFrame>
        </p:grpSp>
        <p:sp>
          <p:nvSpPr>
            <p:cNvPr id="12" name="TextBox 11">
              <a:extLst>
                <a:ext uri="{FF2B5EF4-FFF2-40B4-BE49-F238E27FC236}">
                  <a16:creationId xmlns:a16="http://schemas.microsoft.com/office/drawing/2014/main" id="{5FBE3920-3EF6-49FF-B874-FC9394C3B8A3}"/>
                </a:ext>
              </a:extLst>
            </p:cNvPr>
            <p:cNvSpPr txBox="1"/>
            <p:nvPr/>
          </p:nvSpPr>
          <p:spPr>
            <a:xfrm>
              <a:off x="495902" y="5400503"/>
              <a:ext cx="3651384" cy="369332"/>
            </a:xfrm>
            <a:prstGeom prst="rect">
              <a:avLst/>
            </a:prstGeom>
            <a:noFill/>
          </p:spPr>
          <p:txBody>
            <a:bodyPr wrap="none" rtlCol="0">
              <a:spAutoFit/>
            </a:bodyPr>
            <a:lstStyle/>
            <a:p>
              <a:r>
                <a:rPr lang="en-US" dirty="0"/>
                <a:t>The ‘filling fraction’ </a:t>
              </a:r>
              <a:r>
                <a:rPr lang="el-GR" dirty="0">
                  <a:cs typeface="Times New Roman" panose="02020603050405020304" pitchFamily="18" charset="0"/>
                </a:rPr>
                <a:t>ν</a:t>
              </a:r>
              <a:r>
                <a:rPr lang="en-US" dirty="0">
                  <a:cs typeface="Times New Roman" panose="02020603050405020304" pitchFamily="18" charset="0"/>
                </a:rPr>
                <a:t> is an integer</a:t>
              </a:r>
              <a:r>
                <a:rPr lang="en-US" dirty="0"/>
                <a:t> </a:t>
              </a:r>
              <a:endParaRPr lang="en-GB" dirty="0"/>
            </a:p>
          </p:txBody>
        </p:sp>
      </p:grpSp>
      <p:grpSp>
        <p:nvGrpSpPr>
          <p:cNvPr id="21" name="Group 20">
            <a:extLst>
              <a:ext uri="{FF2B5EF4-FFF2-40B4-BE49-F238E27FC236}">
                <a16:creationId xmlns:a16="http://schemas.microsoft.com/office/drawing/2014/main" id="{649BB4D9-9BBA-4C8D-9D2A-4CF30BD51E7E}"/>
              </a:ext>
            </a:extLst>
          </p:cNvPr>
          <p:cNvGrpSpPr/>
          <p:nvPr/>
        </p:nvGrpSpPr>
        <p:grpSpPr>
          <a:xfrm>
            <a:off x="4318721" y="1855915"/>
            <a:ext cx="3578875" cy="2531822"/>
            <a:chOff x="161668" y="2262616"/>
            <a:chExt cx="4152853" cy="3026308"/>
          </a:xfrm>
        </p:grpSpPr>
        <p:sp>
          <p:nvSpPr>
            <p:cNvPr id="78" name="Freeform: Shape 77">
              <a:extLst>
                <a:ext uri="{FF2B5EF4-FFF2-40B4-BE49-F238E27FC236}">
                  <a16:creationId xmlns:a16="http://schemas.microsoft.com/office/drawing/2014/main" id="{795DA071-E618-448F-B807-425CD0C714E6}"/>
                </a:ext>
              </a:extLst>
            </p:cNvPr>
            <p:cNvSpPr/>
            <p:nvPr/>
          </p:nvSpPr>
          <p:spPr>
            <a:xfrm rot="5400000">
              <a:off x="3626508" y="1868733"/>
              <a:ext cx="121969" cy="1232038"/>
            </a:xfrm>
            <a:custGeom>
              <a:avLst/>
              <a:gdLst>
                <a:gd name="connsiteX0" fmla="*/ 0 w 230909"/>
                <a:gd name="connsiteY0" fmla="*/ 2844803 h 2844803"/>
                <a:gd name="connsiteX1" fmla="*/ 83127 w 230909"/>
                <a:gd name="connsiteY1" fmla="*/ 3 h 2844803"/>
                <a:gd name="connsiteX2" fmla="*/ 230909 w 230909"/>
                <a:gd name="connsiteY2" fmla="*/ 2826330 h 2844803"/>
              </a:gdLst>
              <a:ahLst/>
              <a:cxnLst>
                <a:cxn ang="0">
                  <a:pos x="connsiteX0" y="connsiteY0"/>
                </a:cxn>
                <a:cxn ang="0">
                  <a:pos x="connsiteX1" y="connsiteY1"/>
                </a:cxn>
                <a:cxn ang="0">
                  <a:pos x="connsiteX2" y="connsiteY2"/>
                </a:cxn>
              </a:cxnLst>
              <a:rect l="l" t="t" r="r" b="b"/>
              <a:pathLst>
                <a:path w="230909" h="2844803">
                  <a:moveTo>
                    <a:pt x="0" y="2844803"/>
                  </a:moveTo>
                  <a:cubicBezTo>
                    <a:pt x="22321" y="1423942"/>
                    <a:pt x="44642" y="3082"/>
                    <a:pt x="83127" y="3"/>
                  </a:cubicBezTo>
                  <a:cubicBezTo>
                    <a:pt x="121612" y="-3076"/>
                    <a:pt x="183188" y="2338342"/>
                    <a:pt x="230909" y="2826330"/>
                  </a:cubicBezTo>
                </a:path>
              </a:pathLst>
            </a:cu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9" name="Straight Connector 78">
              <a:extLst>
                <a:ext uri="{FF2B5EF4-FFF2-40B4-BE49-F238E27FC236}">
                  <a16:creationId xmlns:a16="http://schemas.microsoft.com/office/drawing/2014/main" id="{07A32C0F-8CFF-48E4-8FBB-02B998DD60D5}"/>
                </a:ext>
              </a:extLst>
            </p:cNvPr>
            <p:cNvCxnSpPr/>
            <p:nvPr/>
          </p:nvCxnSpPr>
          <p:spPr>
            <a:xfrm>
              <a:off x="483476" y="2500008"/>
              <a:ext cx="19347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2428D924-5CBA-48FE-BF0E-5FBB5AFFE8CA}"/>
                </a:ext>
              </a:extLst>
            </p:cNvPr>
            <p:cNvCxnSpPr/>
            <p:nvPr/>
          </p:nvCxnSpPr>
          <p:spPr>
            <a:xfrm>
              <a:off x="483476" y="3425741"/>
              <a:ext cx="19347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EF86E3A5-DD1E-4B36-B6C7-5D4FA3F24C7C}"/>
                </a:ext>
              </a:extLst>
            </p:cNvPr>
            <p:cNvCxnSpPr/>
            <p:nvPr/>
          </p:nvCxnSpPr>
          <p:spPr>
            <a:xfrm>
              <a:off x="483476" y="4368221"/>
              <a:ext cx="19347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8E6682A1-EB78-440B-AA9E-49C65A3249E6}"/>
                </a:ext>
              </a:extLst>
            </p:cNvPr>
            <p:cNvCxnSpPr>
              <a:cxnSpLocks/>
            </p:cNvCxnSpPr>
            <p:nvPr/>
          </p:nvCxnSpPr>
          <p:spPr>
            <a:xfrm flipV="1">
              <a:off x="483476" y="2262616"/>
              <a:ext cx="0" cy="3025685"/>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1EC77AA-611A-4CA5-BC95-51A94F5978A6}"/>
                </a:ext>
              </a:extLst>
            </p:cNvPr>
            <p:cNvCxnSpPr/>
            <p:nvPr/>
          </p:nvCxnSpPr>
          <p:spPr>
            <a:xfrm>
              <a:off x="483476" y="4835615"/>
              <a:ext cx="19347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84" name="TextBox 83">
                  <a:extLst>
                    <a:ext uri="{FF2B5EF4-FFF2-40B4-BE49-F238E27FC236}">
                      <a16:creationId xmlns:a16="http://schemas.microsoft.com/office/drawing/2014/main" id="{C26EBF7F-3B58-4D38-9162-26FAC09D4102}"/>
                    </a:ext>
                  </a:extLst>
                </p:cNvPr>
                <p:cNvSpPr txBox="1"/>
                <p:nvPr/>
              </p:nvSpPr>
              <p:spPr>
                <a:xfrm>
                  <a:off x="2478081" y="4229721"/>
                  <a:ext cx="47897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1 </m:t>
                        </m:r>
                        <m:r>
                          <a:rPr lang="en-US" sz="1600" b="0" i="1" smtClean="0">
                            <a:latin typeface="Cambria Math" panose="02040503050406030204" pitchFamily="18" charset="0"/>
                            <a:ea typeface="Cambria Math" panose="02040503050406030204" pitchFamily="18" charset="0"/>
                          </a:rPr>
                          <m:t>ℏ</m:t>
                        </m:r>
                        <m:r>
                          <a:rPr lang="en-US" sz="1600" b="0" i="1" smtClean="0">
                            <a:latin typeface="Cambria Math" panose="02040503050406030204" pitchFamily="18" charset="0"/>
                            <a:ea typeface="Cambria Math" panose="02040503050406030204" pitchFamily="18" charset="0"/>
                          </a:rPr>
                          <m:t>𝜔</m:t>
                        </m:r>
                      </m:oMath>
                    </m:oMathPara>
                  </a14:m>
                  <a:endParaRPr lang="en-GB" sz="1600" dirty="0"/>
                </a:p>
              </p:txBody>
            </p:sp>
          </mc:Choice>
          <mc:Fallback>
            <p:sp>
              <p:nvSpPr>
                <p:cNvPr id="84" name="TextBox 83">
                  <a:extLst>
                    <a:ext uri="{FF2B5EF4-FFF2-40B4-BE49-F238E27FC236}">
                      <a16:creationId xmlns:a16="http://schemas.microsoft.com/office/drawing/2014/main" id="{C26EBF7F-3B58-4D38-9162-26FAC09D4102}"/>
                    </a:ext>
                  </a:extLst>
                </p:cNvPr>
                <p:cNvSpPr txBox="1">
                  <a:spLocks noRot="1" noChangeAspect="1" noMove="1" noResize="1" noEditPoints="1" noAdjustHandles="1" noChangeArrowheads="1" noChangeShapeType="1" noTextEdit="1"/>
                </p:cNvSpPr>
                <p:nvPr/>
              </p:nvSpPr>
              <p:spPr>
                <a:xfrm>
                  <a:off x="2478081" y="4229721"/>
                  <a:ext cx="478977" cy="246221"/>
                </a:xfrm>
                <a:prstGeom prst="rect">
                  <a:avLst/>
                </a:prstGeom>
                <a:blipFill>
                  <a:blip r:embed="rId18"/>
                  <a:stretch>
                    <a:fillRect l="-17647" r="-19118" b="-29412"/>
                  </a:stretch>
                </a:blipFill>
              </p:spPr>
              <p:txBody>
                <a:bodyPr/>
                <a:lstStyle/>
                <a:p>
                  <a:r>
                    <a:rPr lang="en-GB">
                      <a:noFill/>
                    </a:rPr>
                    <a:t> </a:t>
                  </a:r>
                </a:p>
              </p:txBody>
            </p:sp>
          </mc:Fallback>
        </mc:AlternateContent>
        <p:cxnSp>
          <p:nvCxnSpPr>
            <p:cNvPr id="85" name="Straight Connector 84">
              <a:extLst>
                <a:ext uri="{FF2B5EF4-FFF2-40B4-BE49-F238E27FC236}">
                  <a16:creationId xmlns:a16="http://schemas.microsoft.com/office/drawing/2014/main" id="{27D6E1F9-0E02-4903-ABEF-E2576ED4E3FD}"/>
                </a:ext>
              </a:extLst>
            </p:cNvPr>
            <p:cNvCxnSpPr/>
            <p:nvPr/>
          </p:nvCxnSpPr>
          <p:spPr>
            <a:xfrm>
              <a:off x="483476" y="5277837"/>
              <a:ext cx="1934720"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86" name="TextBox 85">
                  <a:extLst>
                    <a:ext uri="{FF2B5EF4-FFF2-40B4-BE49-F238E27FC236}">
                      <a16:creationId xmlns:a16="http://schemas.microsoft.com/office/drawing/2014/main" id="{0761DA13-8756-40D0-B2EB-329A7F87C50C}"/>
                    </a:ext>
                  </a:extLst>
                </p:cNvPr>
                <p:cNvSpPr txBox="1"/>
                <p:nvPr/>
              </p:nvSpPr>
              <p:spPr>
                <a:xfrm>
                  <a:off x="2450191" y="4689624"/>
                  <a:ext cx="496611" cy="286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 </m:t>
                        </m:r>
                        <m:box>
                          <m:boxPr>
                            <m:ctrlPr>
                              <a:rPr lang="en-US" sz="1600" b="0" i="1" smtClean="0">
                                <a:latin typeface="Cambria Math" panose="02040503050406030204" pitchFamily="18" charset="0"/>
                              </a:rPr>
                            </m:ctrlPr>
                          </m:boxPr>
                          <m:e>
                            <m:argPr>
                              <m:argSz m:val="-1"/>
                            </m:argP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e>
                        </m:box>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ℏ</m:t>
                        </m:r>
                        <m:r>
                          <a:rPr lang="en-US" sz="1600" b="0" i="1" smtClean="0">
                            <a:latin typeface="Cambria Math" panose="02040503050406030204" pitchFamily="18" charset="0"/>
                            <a:ea typeface="Cambria Math" panose="02040503050406030204" pitchFamily="18" charset="0"/>
                          </a:rPr>
                          <m:t>𝜔</m:t>
                        </m:r>
                      </m:oMath>
                    </m:oMathPara>
                  </a14:m>
                  <a:endParaRPr lang="en-GB" sz="1600" dirty="0"/>
                </a:p>
              </p:txBody>
            </p:sp>
          </mc:Choice>
          <mc:Fallback>
            <p:sp>
              <p:nvSpPr>
                <p:cNvPr id="86" name="TextBox 85">
                  <a:extLst>
                    <a:ext uri="{FF2B5EF4-FFF2-40B4-BE49-F238E27FC236}">
                      <a16:creationId xmlns:a16="http://schemas.microsoft.com/office/drawing/2014/main" id="{0761DA13-8756-40D0-B2EB-329A7F87C50C}"/>
                    </a:ext>
                  </a:extLst>
                </p:cNvPr>
                <p:cNvSpPr txBox="1">
                  <a:spLocks noRot="1" noChangeAspect="1" noMove="1" noResize="1" noEditPoints="1" noAdjustHandles="1" noChangeArrowheads="1" noChangeShapeType="1" noTextEdit="1"/>
                </p:cNvSpPr>
                <p:nvPr/>
              </p:nvSpPr>
              <p:spPr>
                <a:xfrm>
                  <a:off x="2450191" y="4689624"/>
                  <a:ext cx="496611" cy="286938"/>
                </a:xfrm>
                <a:prstGeom prst="rect">
                  <a:avLst/>
                </a:prstGeom>
                <a:blipFill>
                  <a:blip r:embed="rId19"/>
                  <a:stretch>
                    <a:fillRect l="-1429" r="-20000" b="-3846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7" name="TextBox 86">
                  <a:extLst>
                    <a:ext uri="{FF2B5EF4-FFF2-40B4-BE49-F238E27FC236}">
                      <a16:creationId xmlns:a16="http://schemas.microsoft.com/office/drawing/2014/main" id="{125722D7-52BE-4961-858B-495F8BF25D13}"/>
                    </a:ext>
                  </a:extLst>
                </p:cNvPr>
                <p:cNvSpPr txBox="1"/>
                <p:nvPr/>
              </p:nvSpPr>
              <p:spPr>
                <a:xfrm>
                  <a:off x="2473803" y="3288497"/>
                  <a:ext cx="47897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2</m:t>
                        </m:r>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ℏ</m:t>
                        </m:r>
                        <m:r>
                          <a:rPr lang="en-US" sz="1600" b="0" i="1" smtClean="0">
                            <a:latin typeface="Cambria Math" panose="02040503050406030204" pitchFamily="18" charset="0"/>
                            <a:ea typeface="Cambria Math" panose="02040503050406030204" pitchFamily="18" charset="0"/>
                          </a:rPr>
                          <m:t>𝜔</m:t>
                        </m:r>
                      </m:oMath>
                    </m:oMathPara>
                  </a14:m>
                  <a:endParaRPr lang="en-GB" sz="1600" dirty="0"/>
                </a:p>
              </p:txBody>
            </p:sp>
          </mc:Choice>
          <mc:Fallback>
            <p:sp>
              <p:nvSpPr>
                <p:cNvPr id="87" name="TextBox 86">
                  <a:extLst>
                    <a:ext uri="{FF2B5EF4-FFF2-40B4-BE49-F238E27FC236}">
                      <a16:creationId xmlns:a16="http://schemas.microsoft.com/office/drawing/2014/main" id="{125722D7-52BE-4961-858B-495F8BF25D13}"/>
                    </a:ext>
                  </a:extLst>
                </p:cNvPr>
                <p:cNvSpPr txBox="1">
                  <a:spLocks noRot="1" noChangeAspect="1" noMove="1" noResize="1" noEditPoints="1" noAdjustHandles="1" noChangeArrowheads="1" noChangeShapeType="1" noTextEdit="1"/>
                </p:cNvSpPr>
                <p:nvPr/>
              </p:nvSpPr>
              <p:spPr>
                <a:xfrm>
                  <a:off x="2473803" y="3288497"/>
                  <a:ext cx="478977" cy="246221"/>
                </a:xfrm>
                <a:prstGeom prst="rect">
                  <a:avLst/>
                </a:prstGeom>
                <a:blipFill>
                  <a:blip r:embed="rId20"/>
                  <a:stretch>
                    <a:fillRect l="-16176" r="-19118" b="-294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8" name="TextBox 87">
                  <a:extLst>
                    <a:ext uri="{FF2B5EF4-FFF2-40B4-BE49-F238E27FC236}">
                      <a16:creationId xmlns:a16="http://schemas.microsoft.com/office/drawing/2014/main" id="{E1B0BD9A-F1C5-4A7B-BBD4-C4E9F6C3E26A}"/>
                    </a:ext>
                  </a:extLst>
                </p:cNvPr>
                <p:cNvSpPr txBox="1"/>
                <p:nvPr/>
              </p:nvSpPr>
              <p:spPr>
                <a:xfrm>
                  <a:off x="2458064" y="2377252"/>
                  <a:ext cx="47897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3</m:t>
                        </m:r>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ℏ</m:t>
                        </m:r>
                        <m:r>
                          <a:rPr lang="en-US" sz="1600" b="0" i="1" smtClean="0">
                            <a:latin typeface="Cambria Math" panose="02040503050406030204" pitchFamily="18" charset="0"/>
                            <a:ea typeface="Cambria Math" panose="02040503050406030204" pitchFamily="18" charset="0"/>
                          </a:rPr>
                          <m:t>𝜔</m:t>
                        </m:r>
                      </m:oMath>
                    </m:oMathPara>
                  </a14:m>
                  <a:endParaRPr lang="en-GB" sz="1600" dirty="0"/>
                </a:p>
              </p:txBody>
            </p:sp>
          </mc:Choice>
          <mc:Fallback>
            <p:sp>
              <p:nvSpPr>
                <p:cNvPr id="88" name="TextBox 87">
                  <a:extLst>
                    <a:ext uri="{FF2B5EF4-FFF2-40B4-BE49-F238E27FC236}">
                      <a16:creationId xmlns:a16="http://schemas.microsoft.com/office/drawing/2014/main" id="{E1B0BD9A-F1C5-4A7B-BBD4-C4E9F6C3E26A}"/>
                    </a:ext>
                  </a:extLst>
                </p:cNvPr>
                <p:cNvSpPr txBox="1">
                  <a:spLocks noRot="1" noChangeAspect="1" noMove="1" noResize="1" noEditPoints="1" noAdjustHandles="1" noChangeArrowheads="1" noChangeShapeType="1" noTextEdit="1"/>
                </p:cNvSpPr>
                <p:nvPr/>
              </p:nvSpPr>
              <p:spPr>
                <a:xfrm>
                  <a:off x="2458064" y="2377252"/>
                  <a:ext cx="478977" cy="246221"/>
                </a:xfrm>
                <a:prstGeom prst="rect">
                  <a:avLst/>
                </a:prstGeom>
                <a:blipFill>
                  <a:blip r:embed="rId21"/>
                  <a:stretch>
                    <a:fillRect l="-16176" r="-19118" b="-29412"/>
                  </a:stretch>
                </a:blipFill>
              </p:spPr>
              <p:txBody>
                <a:bodyPr/>
                <a:lstStyle/>
                <a:p>
                  <a:r>
                    <a:rPr lang="en-GB">
                      <a:noFill/>
                    </a:rPr>
                    <a:t> </a:t>
                  </a:r>
                </a:p>
              </p:txBody>
            </p:sp>
          </mc:Fallback>
        </mc:AlternateContent>
        <p:sp>
          <p:nvSpPr>
            <p:cNvPr id="89" name="Freeform: Shape 88">
              <a:extLst>
                <a:ext uri="{FF2B5EF4-FFF2-40B4-BE49-F238E27FC236}">
                  <a16:creationId xmlns:a16="http://schemas.microsoft.com/office/drawing/2014/main" id="{A19F4F8F-04A8-430E-9D05-5E9F3AB9EC72}"/>
                </a:ext>
              </a:extLst>
            </p:cNvPr>
            <p:cNvSpPr/>
            <p:nvPr/>
          </p:nvSpPr>
          <p:spPr>
            <a:xfrm rot="5400000">
              <a:off x="3633469" y="2759953"/>
              <a:ext cx="121969" cy="1232038"/>
            </a:xfrm>
            <a:custGeom>
              <a:avLst/>
              <a:gdLst>
                <a:gd name="connsiteX0" fmla="*/ 0 w 230909"/>
                <a:gd name="connsiteY0" fmla="*/ 2844803 h 2844803"/>
                <a:gd name="connsiteX1" fmla="*/ 83127 w 230909"/>
                <a:gd name="connsiteY1" fmla="*/ 3 h 2844803"/>
                <a:gd name="connsiteX2" fmla="*/ 230909 w 230909"/>
                <a:gd name="connsiteY2" fmla="*/ 2826330 h 2844803"/>
              </a:gdLst>
              <a:ahLst/>
              <a:cxnLst>
                <a:cxn ang="0">
                  <a:pos x="connsiteX0" y="connsiteY0"/>
                </a:cxn>
                <a:cxn ang="0">
                  <a:pos x="connsiteX1" y="connsiteY1"/>
                </a:cxn>
                <a:cxn ang="0">
                  <a:pos x="connsiteX2" y="connsiteY2"/>
                </a:cxn>
              </a:cxnLst>
              <a:rect l="l" t="t" r="r" b="b"/>
              <a:pathLst>
                <a:path w="230909" h="2844803">
                  <a:moveTo>
                    <a:pt x="0" y="2844803"/>
                  </a:moveTo>
                  <a:cubicBezTo>
                    <a:pt x="22321" y="1423942"/>
                    <a:pt x="44642" y="3082"/>
                    <a:pt x="83127" y="3"/>
                  </a:cubicBezTo>
                  <a:cubicBezTo>
                    <a:pt x="121612" y="-3076"/>
                    <a:pt x="183188" y="2338342"/>
                    <a:pt x="230909" y="2826330"/>
                  </a:cubicBezTo>
                </a:path>
              </a:pathLst>
            </a:cu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0" name="Straight Arrow Connector 89">
              <a:extLst>
                <a:ext uri="{FF2B5EF4-FFF2-40B4-BE49-F238E27FC236}">
                  <a16:creationId xmlns:a16="http://schemas.microsoft.com/office/drawing/2014/main" id="{6E088603-5F02-4A71-AE49-FCB099514632}"/>
                </a:ext>
              </a:extLst>
            </p:cNvPr>
            <p:cNvCxnSpPr>
              <a:cxnSpLocks/>
            </p:cNvCxnSpPr>
            <p:nvPr/>
          </p:nvCxnSpPr>
          <p:spPr>
            <a:xfrm flipV="1">
              <a:off x="3083689" y="2263239"/>
              <a:ext cx="0" cy="3025685"/>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1" name="Freeform: Shape 90">
              <a:extLst>
                <a:ext uri="{FF2B5EF4-FFF2-40B4-BE49-F238E27FC236}">
                  <a16:creationId xmlns:a16="http://schemas.microsoft.com/office/drawing/2014/main" id="{711CFE66-E58B-4EC5-82B9-A7BF84A61690}"/>
                </a:ext>
              </a:extLst>
            </p:cNvPr>
            <p:cNvSpPr/>
            <p:nvPr/>
          </p:nvSpPr>
          <p:spPr>
            <a:xfrm rot="5400000">
              <a:off x="3637517" y="3729457"/>
              <a:ext cx="121969" cy="1232038"/>
            </a:xfrm>
            <a:custGeom>
              <a:avLst/>
              <a:gdLst>
                <a:gd name="connsiteX0" fmla="*/ 0 w 230909"/>
                <a:gd name="connsiteY0" fmla="*/ 2844803 h 2844803"/>
                <a:gd name="connsiteX1" fmla="*/ 83127 w 230909"/>
                <a:gd name="connsiteY1" fmla="*/ 3 h 2844803"/>
                <a:gd name="connsiteX2" fmla="*/ 230909 w 230909"/>
                <a:gd name="connsiteY2" fmla="*/ 2826330 h 2844803"/>
              </a:gdLst>
              <a:ahLst/>
              <a:cxnLst>
                <a:cxn ang="0">
                  <a:pos x="connsiteX0" y="connsiteY0"/>
                </a:cxn>
                <a:cxn ang="0">
                  <a:pos x="connsiteX1" y="connsiteY1"/>
                </a:cxn>
                <a:cxn ang="0">
                  <a:pos x="connsiteX2" y="connsiteY2"/>
                </a:cxn>
              </a:cxnLst>
              <a:rect l="l" t="t" r="r" b="b"/>
              <a:pathLst>
                <a:path w="230909" h="2844803">
                  <a:moveTo>
                    <a:pt x="0" y="2844803"/>
                  </a:moveTo>
                  <a:cubicBezTo>
                    <a:pt x="22321" y="1423942"/>
                    <a:pt x="44642" y="3082"/>
                    <a:pt x="83127" y="3"/>
                  </a:cubicBezTo>
                  <a:cubicBezTo>
                    <a:pt x="121612" y="-3076"/>
                    <a:pt x="183188" y="2338342"/>
                    <a:pt x="230909" y="2826330"/>
                  </a:cubicBezTo>
                </a:path>
              </a:pathLst>
            </a:cu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BBA1EF70-DC8E-4510-A0E1-1B7BA71B7D7A}"/>
                </a:ext>
              </a:extLst>
            </p:cNvPr>
            <p:cNvSpPr/>
            <p:nvPr/>
          </p:nvSpPr>
          <p:spPr>
            <a:xfrm rot="5400000">
              <a:off x="3637517" y="4219596"/>
              <a:ext cx="121969" cy="1232038"/>
            </a:xfrm>
            <a:custGeom>
              <a:avLst/>
              <a:gdLst>
                <a:gd name="connsiteX0" fmla="*/ 0 w 230909"/>
                <a:gd name="connsiteY0" fmla="*/ 2844803 h 2844803"/>
                <a:gd name="connsiteX1" fmla="*/ 83127 w 230909"/>
                <a:gd name="connsiteY1" fmla="*/ 3 h 2844803"/>
                <a:gd name="connsiteX2" fmla="*/ 230909 w 230909"/>
                <a:gd name="connsiteY2" fmla="*/ 2826330 h 2844803"/>
              </a:gdLst>
              <a:ahLst/>
              <a:cxnLst>
                <a:cxn ang="0">
                  <a:pos x="connsiteX0" y="connsiteY0"/>
                </a:cxn>
                <a:cxn ang="0">
                  <a:pos x="connsiteX1" y="connsiteY1"/>
                </a:cxn>
                <a:cxn ang="0">
                  <a:pos x="connsiteX2" y="connsiteY2"/>
                </a:cxn>
              </a:cxnLst>
              <a:rect l="l" t="t" r="r" b="b"/>
              <a:pathLst>
                <a:path w="230909" h="2844803">
                  <a:moveTo>
                    <a:pt x="0" y="2844803"/>
                  </a:moveTo>
                  <a:cubicBezTo>
                    <a:pt x="22321" y="1423942"/>
                    <a:pt x="44642" y="3082"/>
                    <a:pt x="83127" y="3"/>
                  </a:cubicBezTo>
                  <a:cubicBezTo>
                    <a:pt x="121612" y="-3076"/>
                    <a:pt x="183188" y="2338342"/>
                    <a:pt x="230909" y="2826330"/>
                  </a:cubicBezTo>
                </a:path>
              </a:pathLst>
            </a:cu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93" name="TextBox 92">
                  <a:extLst>
                    <a:ext uri="{FF2B5EF4-FFF2-40B4-BE49-F238E27FC236}">
                      <a16:creationId xmlns:a16="http://schemas.microsoft.com/office/drawing/2014/main" id="{52359342-0F6D-4FBE-92CD-73814EA82779}"/>
                    </a:ext>
                  </a:extLst>
                </p:cNvPr>
                <p:cNvSpPr txBox="1"/>
                <p:nvPr/>
              </p:nvSpPr>
              <p:spPr>
                <a:xfrm>
                  <a:off x="161668" y="3626121"/>
                  <a:ext cx="3062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𝑛</m:t>
                            </m:r>
                          </m:sub>
                        </m:sSub>
                      </m:oMath>
                    </m:oMathPara>
                  </a14:m>
                  <a:endParaRPr lang="en-GB" dirty="0"/>
                </a:p>
              </p:txBody>
            </p:sp>
          </mc:Choice>
          <mc:Fallback>
            <p:sp>
              <p:nvSpPr>
                <p:cNvPr id="93" name="TextBox 92">
                  <a:extLst>
                    <a:ext uri="{FF2B5EF4-FFF2-40B4-BE49-F238E27FC236}">
                      <a16:creationId xmlns:a16="http://schemas.microsoft.com/office/drawing/2014/main" id="{52359342-0F6D-4FBE-92CD-73814EA82779}"/>
                    </a:ext>
                  </a:extLst>
                </p:cNvPr>
                <p:cNvSpPr txBox="1">
                  <a:spLocks noRot="1" noChangeAspect="1" noMove="1" noResize="1" noEditPoints="1" noAdjustHandles="1" noChangeArrowheads="1" noChangeShapeType="1" noTextEdit="1"/>
                </p:cNvSpPr>
                <p:nvPr/>
              </p:nvSpPr>
              <p:spPr>
                <a:xfrm>
                  <a:off x="161668" y="3626121"/>
                  <a:ext cx="306238" cy="276999"/>
                </a:xfrm>
                <a:prstGeom prst="rect">
                  <a:avLst/>
                </a:prstGeom>
                <a:blipFill>
                  <a:blip r:embed="rId22"/>
                  <a:stretch>
                    <a:fillRect l="-27273" r="-11364" b="-342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4" name="TextBox 93">
                  <a:extLst>
                    <a:ext uri="{FF2B5EF4-FFF2-40B4-BE49-F238E27FC236}">
                      <a16:creationId xmlns:a16="http://schemas.microsoft.com/office/drawing/2014/main" id="{67BE12B2-EC60-47E9-BEF1-ACEC4B47C459}"/>
                    </a:ext>
                  </a:extLst>
                </p:cNvPr>
                <p:cNvSpPr txBox="1"/>
                <p:nvPr/>
              </p:nvSpPr>
              <p:spPr>
                <a:xfrm>
                  <a:off x="1352093" y="4908417"/>
                  <a:ext cx="1855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𝜌</m:t>
                        </m:r>
                      </m:oMath>
                    </m:oMathPara>
                  </a14:m>
                  <a:endParaRPr lang="en-GB" dirty="0"/>
                </a:p>
              </p:txBody>
            </p:sp>
          </mc:Choice>
          <mc:Fallback>
            <p:sp>
              <p:nvSpPr>
                <p:cNvPr id="94" name="TextBox 93">
                  <a:extLst>
                    <a:ext uri="{FF2B5EF4-FFF2-40B4-BE49-F238E27FC236}">
                      <a16:creationId xmlns:a16="http://schemas.microsoft.com/office/drawing/2014/main" id="{67BE12B2-EC60-47E9-BEF1-ACEC4B47C459}"/>
                    </a:ext>
                  </a:extLst>
                </p:cNvPr>
                <p:cNvSpPr txBox="1">
                  <a:spLocks noRot="1" noChangeAspect="1" noMove="1" noResize="1" noEditPoints="1" noAdjustHandles="1" noChangeArrowheads="1" noChangeShapeType="1" noTextEdit="1"/>
                </p:cNvSpPr>
                <p:nvPr/>
              </p:nvSpPr>
              <p:spPr>
                <a:xfrm>
                  <a:off x="1352093" y="4908417"/>
                  <a:ext cx="185564" cy="276999"/>
                </a:xfrm>
                <a:prstGeom prst="rect">
                  <a:avLst/>
                </a:prstGeom>
                <a:blipFill>
                  <a:blip r:embed="rId23"/>
                  <a:stretch>
                    <a:fillRect l="-46154" r="-42308" b="-5263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5" name="TextBox 94">
                  <a:extLst>
                    <a:ext uri="{FF2B5EF4-FFF2-40B4-BE49-F238E27FC236}">
                      <a16:creationId xmlns:a16="http://schemas.microsoft.com/office/drawing/2014/main" id="{A4354F19-825C-44FB-8C14-0FE55D35ADF9}"/>
                    </a:ext>
                  </a:extLst>
                </p:cNvPr>
                <p:cNvSpPr txBox="1"/>
                <p:nvPr/>
              </p:nvSpPr>
              <p:spPr>
                <a:xfrm>
                  <a:off x="3574252" y="4924457"/>
                  <a:ext cx="1855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𝜌</m:t>
                        </m:r>
                      </m:oMath>
                    </m:oMathPara>
                  </a14:m>
                  <a:endParaRPr lang="en-GB" dirty="0"/>
                </a:p>
              </p:txBody>
            </p:sp>
          </mc:Choice>
          <mc:Fallback>
            <p:sp>
              <p:nvSpPr>
                <p:cNvPr id="95" name="TextBox 94">
                  <a:extLst>
                    <a:ext uri="{FF2B5EF4-FFF2-40B4-BE49-F238E27FC236}">
                      <a16:creationId xmlns:a16="http://schemas.microsoft.com/office/drawing/2014/main" id="{A4354F19-825C-44FB-8C14-0FE55D35ADF9}"/>
                    </a:ext>
                  </a:extLst>
                </p:cNvPr>
                <p:cNvSpPr txBox="1">
                  <a:spLocks noRot="1" noChangeAspect="1" noMove="1" noResize="1" noEditPoints="1" noAdjustHandles="1" noChangeArrowheads="1" noChangeShapeType="1" noTextEdit="1"/>
                </p:cNvSpPr>
                <p:nvPr/>
              </p:nvSpPr>
              <p:spPr>
                <a:xfrm>
                  <a:off x="3574252" y="4924457"/>
                  <a:ext cx="185564" cy="276999"/>
                </a:xfrm>
                <a:prstGeom prst="rect">
                  <a:avLst/>
                </a:prstGeom>
                <a:blipFill>
                  <a:blip r:embed="rId24"/>
                  <a:stretch>
                    <a:fillRect l="-46154" r="-42308" b="-5263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6" name="TextBox 95">
                  <a:extLst>
                    <a:ext uri="{FF2B5EF4-FFF2-40B4-BE49-F238E27FC236}">
                      <a16:creationId xmlns:a16="http://schemas.microsoft.com/office/drawing/2014/main" id="{ED8CE032-98DC-4B02-A5CC-960ED588E632}"/>
                    </a:ext>
                  </a:extLst>
                </p:cNvPr>
                <p:cNvSpPr txBox="1"/>
                <p:nvPr/>
              </p:nvSpPr>
              <p:spPr>
                <a:xfrm>
                  <a:off x="633334" y="4834248"/>
                  <a:ext cx="5487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=0</m:t>
                        </m:r>
                      </m:oMath>
                    </m:oMathPara>
                  </a14:m>
                  <a:endParaRPr lang="en-GB" sz="1600" dirty="0"/>
                </a:p>
              </p:txBody>
            </p:sp>
          </mc:Choice>
          <mc:Fallback>
            <p:sp>
              <p:nvSpPr>
                <p:cNvPr id="96" name="TextBox 95">
                  <a:extLst>
                    <a:ext uri="{FF2B5EF4-FFF2-40B4-BE49-F238E27FC236}">
                      <a16:creationId xmlns:a16="http://schemas.microsoft.com/office/drawing/2014/main" id="{ED8CE032-98DC-4B02-A5CC-960ED588E632}"/>
                    </a:ext>
                  </a:extLst>
                </p:cNvPr>
                <p:cNvSpPr txBox="1">
                  <a:spLocks noRot="1" noChangeAspect="1" noMove="1" noResize="1" noEditPoints="1" noAdjustHandles="1" noChangeArrowheads="1" noChangeShapeType="1" noTextEdit="1"/>
                </p:cNvSpPr>
                <p:nvPr/>
              </p:nvSpPr>
              <p:spPr>
                <a:xfrm>
                  <a:off x="633334" y="4834248"/>
                  <a:ext cx="548740" cy="246221"/>
                </a:xfrm>
                <a:prstGeom prst="rect">
                  <a:avLst/>
                </a:prstGeom>
                <a:blipFill>
                  <a:blip r:embed="rId25"/>
                  <a:stretch>
                    <a:fillRect l="-10256" r="-19231" b="-294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7" name="TextBox 96">
                  <a:extLst>
                    <a:ext uri="{FF2B5EF4-FFF2-40B4-BE49-F238E27FC236}">
                      <a16:creationId xmlns:a16="http://schemas.microsoft.com/office/drawing/2014/main" id="{DB1EC7C6-F08E-438E-A052-5BE93DD0D711}"/>
                    </a:ext>
                  </a:extLst>
                </p:cNvPr>
                <p:cNvSpPr txBox="1"/>
                <p:nvPr/>
              </p:nvSpPr>
              <p:spPr>
                <a:xfrm>
                  <a:off x="639111" y="4354330"/>
                  <a:ext cx="5487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=1</m:t>
                        </m:r>
                      </m:oMath>
                    </m:oMathPara>
                  </a14:m>
                  <a:endParaRPr lang="en-GB" sz="1600" dirty="0"/>
                </a:p>
              </p:txBody>
            </p:sp>
          </mc:Choice>
          <mc:Fallback>
            <p:sp>
              <p:nvSpPr>
                <p:cNvPr id="97" name="TextBox 96">
                  <a:extLst>
                    <a:ext uri="{FF2B5EF4-FFF2-40B4-BE49-F238E27FC236}">
                      <a16:creationId xmlns:a16="http://schemas.microsoft.com/office/drawing/2014/main" id="{DB1EC7C6-F08E-438E-A052-5BE93DD0D711}"/>
                    </a:ext>
                  </a:extLst>
                </p:cNvPr>
                <p:cNvSpPr txBox="1">
                  <a:spLocks noRot="1" noChangeAspect="1" noMove="1" noResize="1" noEditPoints="1" noAdjustHandles="1" noChangeArrowheads="1" noChangeShapeType="1" noTextEdit="1"/>
                </p:cNvSpPr>
                <p:nvPr/>
              </p:nvSpPr>
              <p:spPr>
                <a:xfrm>
                  <a:off x="639111" y="4354330"/>
                  <a:ext cx="548740" cy="246221"/>
                </a:xfrm>
                <a:prstGeom prst="rect">
                  <a:avLst/>
                </a:prstGeom>
                <a:blipFill>
                  <a:blip r:embed="rId26"/>
                  <a:stretch>
                    <a:fillRect l="-11538" r="-17949" b="-3030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8" name="TextBox 97">
                  <a:extLst>
                    <a:ext uri="{FF2B5EF4-FFF2-40B4-BE49-F238E27FC236}">
                      <a16:creationId xmlns:a16="http://schemas.microsoft.com/office/drawing/2014/main" id="{13667EC9-E0F3-42DF-91B6-3A5B0ABDA430}"/>
                    </a:ext>
                  </a:extLst>
                </p:cNvPr>
                <p:cNvSpPr txBox="1"/>
                <p:nvPr/>
              </p:nvSpPr>
              <p:spPr>
                <a:xfrm>
                  <a:off x="639765" y="3442385"/>
                  <a:ext cx="5487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=2</m:t>
                        </m:r>
                      </m:oMath>
                    </m:oMathPara>
                  </a14:m>
                  <a:endParaRPr lang="en-GB" sz="1600" dirty="0"/>
                </a:p>
              </p:txBody>
            </p:sp>
          </mc:Choice>
          <mc:Fallback>
            <p:sp>
              <p:nvSpPr>
                <p:cNvPr id="98" name="TextBox 97">
                  <a:extLst>
                    <a:ext uri="{FF2B5EF4-FFF2-40B4-BE49-F238E27FC236}">
                      <a16:creationId xmlns:a16="http://schemas.microsoft.com/office/drawing/2014/main" id="{13667EC9-E0F3-42DF-91B6-3A5B0ABDA430}"/>
                    </a:ext>
                  </a:extLst>
                </p:cNvPr>
                <p:cNvSpPr txBox="1">
                  <a:spLocks noRot="1" noChangeAspect="1" noMove="1" noResize="1" noEditPoints="1" noAdjustHandles="1" noChangeArrowheads="1" noChangeShapeType="1" noTextEdit="1"/>
                </p:cNvSpPr>
                <p:nvPr/>
              </p:nvSpPr>
              <p:spPr>
                <a:xfrm>
                  <a:off x="639765" y="3442385"/>
                  <a:ext cx="548740" cy="246221"/>
                </a:xfrm>
                <a:prstGeom prst="rect">
                  <a:avLst/>
                </a:prstGeom>
                <a:blipFill>
                  <a:blip r:embed="rId27"/>
                  <a:stretch>
                    <a:fillRect l="-10256" r="-19231" b="-294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9" name="TextBox 98">
                  <a:extLst>
                    <a:ext uri="{FF2B5EF4-FFF2-40B4-BE49-F238E27FC236}">
                      <a16:creationId xmlns:a16="http://schemas.microsoft.com/office/drawing/2014/main" id="{142B6EFE-A407-4958-BE22-AC6CDF9F2E86}"/>
                    </a:ext>
                  </a:extLst>
                </p:cNvPr>
                <p:cNvSpPr txBox="1"/>
                <p:nvPr/>
              </p:nvSpPr>
              <p:spPr>
                <a:xfrm>
                  <a:off x="627740" y="2496238"/>
                  <a:ext cx="5487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=3</m:t>
                        </m:r>
                      </m:oMath>
                    </m:oMathPara>
                  </a14:m>
                  <a:endParaRPr lang="en-GB" sz="1600" dirty="0"/>
                </a:p>
              </p:txBody>
            </p:sp>
          </mc:Choice>
          <mc:Fallback>
            <p:sp>
              <p:nvSpPr>
                <p:cNvPr id="99" name="TextBox 98">
                  <a:extLst>
                    <a:ext uri="{FF2B5EF4-FFF2-40B4-BE49-F238E27FC236}">
                      <a16:creationId xmlns:a16="http://schemas.microsoft.com/office/drawing/2014/main" id="{142B6EFE-A407-4958-BE22-AC6CDF9F2E86}"/>
                    </a:ext>
                  </a:extLst>
                </p:cNvPr>
                <p:cNvSpPr txBox="1">
                  <a:spLocks noRot="1" noChangeAspect="1" noMove="1" noResize="1" noEditPoints="1" noAdjustHandles="1" noChangeArrowheads="1" noChangeShapeType="1" noTextEdit="1"/>
                </p:cNvSpPr>
                <p:nvPr/>
              </p:nvSpPr>
              <p:spPr>
                <a:xfrm>
                  <a:off x="627740" y="2496238"/>
                  <a:ext cx="548740" cy="246221"/>
                </a:xfrm>
                <a:prstGeom prst="rect">
                  <a:avLst/>
                </a:prstGeom>
                <a:blipFill>
                  <a:blip r:embed="rId28"/>
                  <a:stretch>
                    <a:fillRect l="-10256" r="-19231" b="-30303"/>
                  </a:stretch>
                </a:blipFill>
              </p:spPr>
              <p:txBody>
                <a:bodyPr/>
                <a:lstStyle/>
                <a:p>
                  <a:r>
                    <a:rPr lang="en-GB">
                      <a:noFill/>
                    </a:rPr>
                    <a:t> </a:t>
                  </a:r>
                </a:p>
              </p:txBody>
            </p:sp>
          </mc:Fallback>
        </mc:AlternateContent>
      </p:grpSp>
    </p:spTree>
    <p:extLst>
      <p:ext uri="{BB962C8B-B14F-4D97-AF65-F5344CB8AC3E}">
        <p14:creationId xmlns:p14="http://schemas.microsoft.com/office/powerpoint/2010/main" val="49618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505996-ADE9-464A-9FF2-53A813FCF575}"/>
              </a:ext>
            </a:extLst>
          </p:cNvPr>
          <p:cNvSpPr>
            <a:spLocks noGrp="1"/>
          </p:cNvSpPr>
          <p:nvPr>
            <p:ph type="sldNum" sz="quarter" idx="10"/>
          </p:nvPr>
        </p:nvSpPr>
        <p:spPr/>
        <p:txBody>
          <a:bodyPr/>
          <a:lstStyle/>
          <a:p>
            <a:fld id="{F879B5EC-C51C-9040-98B0-746B4184388A}" type="slidenum">
              <a:rPr lang="en-US" smtClean="0"/>
              <a:pPr/>
              <a:t>14</a:t>
            </a:fld>
            <a:endParaRPr lang="en-US" dirty="0"/>
          </a:p>
        </p:txBody>
      </p:sp>
      <p:sp>
        <p:nvSpPr>
          <p:cNvPr id="3" name="TextBox 2">
            <a:extLst>
              <a:ext uri="{FF2B5EF4-FFF2-40B4-BE49-F238E27FC236}">
                <a16:creationId xmlns:a16="http://schemas.microsoft.com/office/drawing/2014/main" id="{A62750F6-A4A8-4B89-9DF9-6CA0503D580E}"/>
              </a:ext>
            </a:extLst>
          </p:cNvPr>
          <p:cNvSpPr txBox="1"/>
          <p:nvPr/>
        </p:nvSpPr>
        <p:spPr>
          <a:xfrm>
            <a:off x="1767573" y="183693"/>
            <a:ext cx="5040804" cy="369332"/>
          </a:xfrm>
          <a:prstGeom prst="rect">
            <a:avLst/>
          </a:prstGeom>
          <a:noFill/>
        </p:spPr>
        <p:txBody>
          <a:bodyPr wrap="none" rtlCol="0">
            <a:spAutoFit/>
          </a:bodyPr>
          <a:lstStyle/>
          <a:p>
            <a:r>
              <a:rPr lang="en-US" dirty="0"/>
              <a:t>The CORE criterion for the Quantum Hall Effect</a:t>
            </a:r>
            <a:endParaRPr lang="en-GB" dirty="0"/>
          </a:p>
        </p:txBody>
      </p:sp>
      <p:sp>
        <p:nvSpPr>
          <p:cNvPr id="4" name="TextBox 3">
            <a:extLst>
              <a:ext uri="{FF2B5EF4-FFF2-40B4-BE49-F238E27FC236}">
                <a16:creationId xmlns:a16="http://schemas.microsoft.com/office/drawing/2014/main" id="{7EB59574-DA9A-4EEA-8327-7E96AE61792B}"/>
              </a:ext>
            </a:extLst>
          </p:cNvPr>
          <p:cNvSpPr txBox="1"/>
          <p:nvPr/>
        </p:nvSpPr>
        <p:spPr>
          <a:xfrm>
            <a:off x="4633644" y="1463090"/>
            <a:ext cx="4349465" cy="2308324"/>
          </a:xfrm>
          <a:prstGeom prst="rect">
            <a:avLst/>
          </a:prstGeom>
          <a:noFill/>
        </p:spPr>
        <p:txBody>
          <a:bodyPr wrap="square" rtlCol="0">
            <a:spAutoFit/>
          </a:bodyPr>
          <a:lstStyle/>
          <a:p>
            <a:r>
              <a:rPr lang="en-US" dirty="0"/>
              <a:t>The flat plateau in Hall resistivity and a zero of longitudinal resistance  happens around the situation when the  number of electros in the sample is an INTEGER times the number of available quantum states (degeneracy) in each Landau energy level. Then the available states are FULLY occupied in each level.</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33B9720-6E59-4B74-8BA2-D87E0DCBE537}"/>
                  </a:ext>
                </a:extLst>
              </p:cNvPr>
              <p:cNvSpPr txBox="1"/>
              <p:nvPr/>
            </p:nvSpPr>
            <p:spPr>
              <a:xfrm>
                <a:off x="323750" y="4116482"/>
                <a:ext cx="8496500" cy="2031325"/>
              </a:xfrm>
              <a:prstGeom prst="rect">
                <a:avLst/>
              </a:prstGeom>
              <a:noFill/>
            </p:spPr>
            <p:txBody>
              <a:bodyPr wrap="square" rtlCol="0">
                <a:spAutoFit/>
              </a:bodyPr>
              <a:lstStyle/>
              <a:p>
                <a:r>
                  <a:rPr lang="en-US" dirty="0">
                    <a:solidFill>
                      <a:schemeClr val="accent6">
                        <a:lumMod val="50000"/>
                      </a:schemeClr>
                    </a:solidFill>
                  </a:rPr>
                  <a:t>This implies two things:</a:t>
                </a:r>
              </a:p>
              <a:p>
                <a:pPr marL="342900" indent="-342900">
                  <a:buAutoNum type="arabicParenR"/>
                </a:pPr>
                <a:r>
                  <a:rPr lang="en-US" dirty="0">
                    <a:solidFill>
                      <a:schemeClr val="accent6">
                        <a:lumMod val="50000"/>
                      </a:schemeClr>
                    </a:solidFill>
                  </a:rPr>
                  <a:t>The QHE cannot happen after </a:t>
                </a:r>
                <a14:m>
                  <m:oMath xmlns:m="http://schemas.openxmlformats.org/officeDocument/2006/math">
                    <m:r>
                      <a:rPr lang="en-US" i="1" smtClean="0">
                        <a:solidFill>
                          <a:schemeClr val="accent6">
                            <a:lumMod val="50000"/>
                          </a:schemeClr>
                        </a:solidFill>
                        <a:latin typeface="Cambria Math" panose="02040503050406030204" pitchFamily="18" charset="0"/>
                        <a:ea typeface="Cambria Math" panose="02040503050406030204" pitchFamily="18" charset="0"/>
                      </a:rPr>
                      <m:t>𝜈</m:t>
                    </m:r>
                    <m:r>
                      <a:rPr lang="en-US" b="0" i="1" smtClean="0">
                        <a:solidFill>
                          <a:schemeClr val="accent6">
                            <a:lumMod val="50000"/>
                          </a:schemeClr>
                        </a:solidFill>
                        <a:latin typeface="Cambria Math" panose="02040503050406030204" pitchFamily="18" charset="0"/>
                        <a:ea typeface="Cambria Math" panose="02040503050406030204" pitchFamily="18" charset="0"/>
                      </a:rPr>
                      <m:t>=1</m:t>
                    </m:r>
                  </m:oMath>
                </a14:m>
                <a:r>
                  <a:rPr lang="en-GB" dirty="0">
                    <a:solidFill>
                      <a:schemeClr val="accent6">
                        <a:lumMod val="50000"/>
                      </a:schemeClr>
                    </a:solidFill>
                  </a:rPr>
                  <a:t> because at </a:t>
                </a:r>
                <a14:m>
                  <m:oMath xmlns:m="http://schemas.openxmlformats.org/officeDocument/2006/math">
                    <m:r>
                      <a:rPr lang="en-US" i="1">
                        <a:solidFill>
                          <a:schemeClr val="accent6">
                            <a:lumMod val="50000"/>
                          </a:schemeClr>
                        </a:solidFill>
                        <a:latin typeface="Cambria Math" panose="02040503050406030204" pitchFamily="18" charset="0"/>
                        <a:ea typeface="Cambria Math" panose="02040503050406030204" pitchFamily="18" charset="0"/>
                      </a:rPr>
                      <m:t>𝜈</m:t>
                    </m:r>
                    <m:r>
                      <a:rPr lang="en-US" i="1">
                        <a:solidFill>
                          <a:schemeClr val="accent6">
                            <a:lumMod val="50000"/>
                          </a:schemeClr>
                        </a:solidFill>
                        <a:latin typeface="Cambria Math" panose="02040503050406030204" pitchFamily="18" charset="0"/>
                        <a:ea typeface="Cambria Math" panose="02040503050406030204" pitchFamily="18" charset="0"/>
                      </a:rPr>
                      <m:t>=1 </m:t>
                    </m:r>
                  </m:oMath>
                </a14:m>
                <a:r>
                  <a:rPr lang="en-GB" dirty="0">
                    <a:solidFill>
                      <a:schemeClr val="accent6">
                        <a:lumMod val="50000"/>
                      </a:schemeClr>
                    </a:solidFill>
                  </a:rPr>
                  <a:t> the lowest level has full occupation, and beyond that the number density of electrons is always less than the number of available states.</a:t>
                </a:r>
              </a:p>
              <a:p>
                <a:pPr marL="342900" indent="-342900">
                  <a:buAutoNum type="arabicParenR"/>
                </a:pPr>
                <a:endParaRPr lang="en-US" dirty="0">
                  <a:solidFill>
                    <a:schemeClr val="accent6">
                      <a:lumMod val="50000"/>
                    </a:schemeClr>
                  </a:solidFill>
                </a:endParaRPr>
              </a:p>
              <a:p>
                <a:pPr marL="342900" indent="-342900">
                  <a:buAutoNum type="arabicParenR"/>
                </a:pPr>
                <a:r>
                  <a:rPr lang="en-US" dirty="0">
                    <a:solidFill>
                      <a:schemeClr val="accent6">
                        <a:lumMod val="50000"/>
                      </a:schemeClr>
                    </a:solidFill>
                  </a:rPr>
                  <a:t>T</a:t>
                </a:r>
                <a:r>
                  <a:rPr lang="en-GB" dirty="0">
                    <a:solidFill>
                      <a:schemeClr val="accent6">
                        <a:lumMod val="50000"/>
                      </a:schemeClr>
                    </a:solidFill>
                  </a:rPr>
                  <a:t>he QHE cannot happen between integer filling factors, say between </a:t>
                </a:r>
                <a14:m>
                  <m:oMath xmlns:m="http://schemas.openxmlformats.org/officeDocument/2006/math">
                    <m:r>
                      <a:rPr lang="en-US" i="1">
                        <a:solidFill>
                          <a:schemeClr val="accent6">
                            <a:lumMod val="50000"/>
                          </a:schemeClr>
                        </a:solidFill>
                        <a:latin typeface="Cambria Math" panose="02040503050406030204" pitchFamily="18" charset="0"/>
                        <a:ea typeface="Cambria Math" panose="02040503050406030204" pitchFamily="18" charset="0"/>
                      </a:rPr>
                      <m:t>𝜈</m:t>
                    </m:r>
                    <m:r>
                      <a:rPr lang="en-US" i="1">
                        <a:solidFill>
                          <a:schemeClr val="accent6">
                            <a:lumMod val="50000"/>
                          </a:schemeClr>
                        </a:solidFill>
                        <a:latin typeface="Cambria Math" panose="02040503050406030204" pitchFamily="18" charset="0"/>
                        <a:ea typeface="Cambria Math" panose="02040503050406030204" pitchFamily="18" charset="0"/>
                      </a:rPr>
                      <m:t>=1</m:t>
                    </m:r>
                  </m:oMath>
                </a14:m>
                <a:r>
                  <a:rPr lang="en-GB" dirty="0">
                    <a:solidFill>
                      <a:schemeClr val="accent6">
                        <a:lumMod val="50000"/>
                      </a:schemeClr>
                    </a:solidFill>
                  </a:rPr>
                  <a:t> and </a:t>
                </a:r>
                <a14:m>
                  <m:oMath xmlns:m="http://schemas.openxmlformats.org/officeDocument/2006/math">
                    <m:r>
                      <a:rPr lang="en-US" i="1">
                        <a:solidFill>
                          <a:schemeClr val="accent6">
                            <a:lumMod val="50000"/>
                          </a:schemeClr>
                        </a:solidFill>
                        <a:latin typeface="Cambria Math" panose="02040503050406030204" pitchFamily="18" charset="0"/>
                        <a:ea typeface="Cambria Math" panose="02040503050406030204" pitchFamily="18" charset="0"/>
                      </a:rPr>
                      <m:t>𝜈</m:t>
                    </m:r>
                    <m:r>
                      <a:rPr lang="en-US" i="1">
                        <a:solidFill>
                          <a:schemeClr val="accent6">
                            <a:lumMod val="50000"/>
                          </a:schemeClr>
                        </a:solidFill>
                        <a:latin typeface="Cambria Math" panose="02040503050406030204" pitchFamily="18" charset="0"/>
                        <a:ea typeface="Cambria Math" panose="02040503050406030204" pitchFamily="18" charset="0"/>
                      </a:rPr>
                      <m:t>=2</m:t>
                    </m:r>
                  </m:oMath>
                </a14:m>
                <a:r>
                  <a:rPr lang="en-GB" dirty="0">
                    <a:solidFill>
                      <a:schemeClr val="accent6">
                        <a:lumMod val="50000"/>
                      </a:schemeClr>
                    </a:solidFill>
                  </a:rPr>
                  <a:t>, or between </a:t>
                </a:r>
                <a14:m>
                  <m:oMath xmlns:m="http://schemas.openxmlformats.org/officeDocument/2006/math">
                    <m:r>
                      <a:rPr lang="en-US" i="1">
                        <a:solidFill>
                          <a:schemeClr val="accent6">
                            <a:lumMod val="50000"/>
                          </a:schemeClr>
                        </a:solidFill>
                        <a:latin typeface="Cambria Math" panose="02040503050406030204" pitchFamily="18" charset="0"/>
                        <a:ea typeface="Cambria Math" panose="02040503050406030204" pitchFamily="18" charset="0"/>
                      </a:rPr>
                      <m:t>𝜈</m:t>
                    </m:r>
                    <m:r>
                      <a:rPr lang="en-US" i="1">
                        <a:solidFill>
                          <a:schemeClr val="accent6">
                            <a:lumMod val="50000"/>
                          </a:schemeClr>
                        </a:solidFill>
                        <a:latin typeface="Cambria Math" panose="02040503050406030204" pitchFamily="18" charset="0"/>
                        <a:ea typeface="Cambria Math" panose="02040503050406030204" pitchFamily="18" charset="0"/>
                      </a:rPr>
                      <m:t>=2</m:t>
                    </m:r>
                  </m:oMath>
                </a14:m>
                <a:r>
                  <a:rPr lang="en-GB" dirty="0">
                    <a:solidFill>
                      <a:schemeClr val="accent6">
                        <a:lumMod val="50000"/>
                      </a:schemeClr>
                    </a:solidFill>
                  </a:rPr>
                  <a:t> and </a:t>
                </a:r>
                <a14:m>
                  <m:oMath xmlns:m="http://schemas.openxmlformats.org/officeDocument/2006/math">
                    <m:r>
                      <a:rPr lang="en-US" i="1">
                        <a:solidFill>
                          <a:schemeClr val="accent6">
                            <a:lumMod val="50000"/>
                          </a:schemeClr>
                        </a:solidFill>
                        <a:latin typeface="Cambria Math" panose="02040503050406030204" pitchFamily="18" charset="0"/>
                        <a:ea typeface="Cambria Math" panose="02040503050406030204" pitchFamily="18" charset="0"/>
                      </a:rPr>
                      <m:t>𝜈</m:t>
                    </m:r>
                    <m:r>
                      <a:rPr lang="en-US" i="1">
                        <a:solidFill>
                          <a:schemeClr val="accent6">
                            <a:lumMod val="50000"/>
                          </a:schemeClr>
                        </a:solidFill>
                        <a:latin typeface="Cambria Math" panose="02040503050406030204" pitchFamily="18" charset="0"/>
                        <a:ea typeface="Cambria Math" panose="02040503050406030204" pitchFamily="18" charset="0"/>
                      </a:rPr>
                      <m:t>=3</m:t>
                    </m:r>
                  </m:oMath>
                </a14:m>
                <a:r>
                  <a:rPr lang="en-GB" dirty="0">
                    <a:solidFill>
                      <a:schemeClr val="accent6">
                        <a:lumMod val="50000"/>
                      </a:schemeClr>
                    </a:solidFill>
                  </a:rPr>
                  <a:t>. </a:t>
                </a:r>
              </a:p>
            </p:txBody>
          </p:sp>
        </mc:Choice>
        <mc:Fallback xmlns="">
          <p:sp>
            <p:nvSpPr>
              <p:cNvPr id="5" name="TextBox 4">
                <a:extLst>
                  <a:ext uri="{FF2B5EF4-FFF2-40B4-BE49-F238E27FC236}">
                    <a16:creationId xmlns:a16="http://schemas.microsoft.com/office/drawing/2014/main" id="{033B9720-6E59-4B74-8BA2-D87E0DCBE537}"/>
                  </a:ext>
                </a:extLst>
              </p:cNvPr>
              <p:cNvSpPr txBox="1">
                <a:spLocks noRot="1" noChangeAspect="1" noMove="1" noResize="1" noEditPoints="1" noAdjustHandles="1" noChangeArrowheads="1" noChangeShapeType="1" noTextEdit="1"/>
              </p:cNvSpPr>
              <p:nvPr/>
            </p:nvSpPr>
            <p:spPr>
              <a:xfrm>
                <a:off x="323750" y="4116482"/>
                <a:ext cx="8496500" cy="2031325"/>
              </a:xfrm>
              <a:prstGeom prst="rect">
                <a:avLst/>
              </a:prstGeom>
              <a:blipFill>
                <a:blip r:embed="rId2"/>
                <a:stretch>
                  <a:fillRect l="-574" t="-1502" r="-717" b="-3904"/>
                </a:stretch>
              </a:blipFill>
            </p:spPr>
            <p:txBody>
              <a:bodyPr/>
              <a:lstStyle/>
              <a:p>
                <a:r>
                  <a:rPr lang="en-GB">
                    <a:noFill/>
                  </a:rPr>
                  <a:t> </a:t>
                </a:r>
              </a:p>
            </p:txBody>
          </p:sp>
        </mc:Fallback>
      </mc:AlternateContent>
      <p:pic>
        <p:nvPicPr>
          <p:cNvPr id="6" name="Picture 2" descr="Please explain Integer Quantum Hall effect graph - Physics Stack Exchange">
            <a:extLst>
              <a:ext uri="{FF2B5EF4-FFF2-40B4-BE49-F238E27FC236}">
                <a16:creationId xmlns:a16="http://schemas.microsoft.com/office/drawing/2014/main" id="{E7B2D443-7C73-4071-B568-D249FBF074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43"/>
          <a:stretch/>
        </p:blipFill>
        <p:spPr bwMode="auto">
          <a:xfrm>
            <a:off x="129189" y="553024"/>
            <a:ext cx="4442811" cy="344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95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EBF7B1-5924-4553-9EA7-2666839D5B0F}"/>
              </a:ext>
            </a:extLst>
          </p:cNvPr>
          <p:cNvSpPr>
            <a:spLocks noGrp="1"/>
          </p:cNvSpPr>
          <p:nvPr>
            <p:ph type="sldNum" sz="quarter" idx="10"/>
          </p:nvPr>
        </p:nvSpPr>
        <p:spPr>
          <a:xfrm>
            <a:off x="6766336" y="6435068"/>
            <a:ext cx="2133600" cy="365125"/>
          </a:xfrm>
        </p:spPr>
        <p:txBody>
          <a:bodyPr/>
          <a:lstStyle/>
          <a:p>
            <a:fld id="{F879B5EC-C51C-9040-98B0-746B4184388A}" type="slidenum">
              <a:rPr lang="en-US" smtClean="0"/>
              <a:pPr/>
              <a:t>15</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1B1489-01B0-4128-B7C1-16CDE09D684C}"/>
                  </a:ext>
                </a:extLst>
              </p:cNvPr>
              <p:cNvSpPr txBox="1"/>
              <p:nvPr/>
            </p:nvSpPr>
            <p:spPr>
              <a:xfrm>
                <a:off x="323750" y="148435"/>
                <a:ext cx="8496500" cy="1815882"/>
              </a:xfrm>
              <a:prstGeom prst="rect">
                <a:avLst/>
              </a:prstGeom>
              <a:noFill/>
            </p:spPr>
            <p:txBody>
              <a:bodyPr wrap="square" rtlCol="0">
                <a:spAutoFit/>
              </a:bodyPr>
              <a:lstStyle/>
              <a:p>
                <a:r>
                  <a:rPr lang="en-US" sz="1600" dirty="0"/>
                  <a:t>This implies two things:</a:t>
                </a:r>
              </a:p>
              <a:p>
                <a:pPr marL="342900" indent="-342900">
                  <a:buAutoNum type="arabicParenR"/>
                </a:pPr>
                <a:r>
                  <a:rPr lang="en-US" sz="1600" dirty="0"/>
                  <a:t>The QHE cannot happen after </a:t>
                </a:r>
                <a14:m>
                  <m:oMath xmlns:m="http://schemas.openxmlformats.org/officeDocument/2006/math">
                    <m:r>
                      <a:rPr lang="en-US" sz="1600" i="1" smtClean="0">
                        <a:latin typeface="Cambria Math" panose="02040503050406030204" pitchFamily="18" charset="0"/>
                        <a:ea typeface="Cambria Math" panose="02040503050406030204" pitchFamily="18" charset="0"/>
                      </a:rPr>
                      <m:t>𝜈</m:t>
                    </m:r>
                    <m:r>
                      <a:rPr lang="en-US" sz="1600" b="0" i="1" smtClean="0">
                        <a:latin typeface="Cambria Math" panose="02040503050406030204" pitchFamily="18" charset="0"/>
                        <a:ea typeface="Cambria Math" panose="02040503050406030204" pitchFamily="18" charset="0"/>
                      </a:rPr>
                      <m:t>=1</m:t>
                    </m:r>
                  </m:oMath>
                </a14:m>
                <a:r>
                  <a:rPr lang="en-GB" sz="1600" dirty="0"/>
                  <a:t> because at </a:t>
                </a:r>
                <a14:m>
                  <m:oMath xmlns:m="http://schemas.openxmlformats.org/officeDocument/2006/math">
                    <m:r>
                      <a:rPr lang="en-US" sz="1600" i="1">
                        <a:latin typeface="Cambria Math" panose="02040503050406030204" pitchFamily="18" charset="0"/>
                        <a:ea typeface="Cambria Math" panose="02040503050406030204" pitchFamily="18" charset="0"/>
                      </a:rPr>
                      <m:t>𝜈</m:t>
                    </m:r>
                    <m:r>
                      <a:rPr lang="en-US" sz="1600" i="1">
                        <a:latin typeface="Cambria Math" panose="02040503050406030204" pitchFamily="18" charset="0"/>
                        <a:ea typeface="Cambria Math" panose="02040503050406030204" pitchFamily="18" charset="0"/>
                      </a:rPr>
                      <m:t>=1 </m:t>
                    </m:r>
                  </m:oMath>
                </a14:m>
                <a:r>
                  <a:rPr lang="en-GB" sz="1600" dirty="0"/>
                  <a:t> the lowest level has full occupation, and beyond that the number density of electrons is always less than the number of available states.</a:t>
                </a:r>
              </a:p>
              <a:p>
                <a:pPr marL="342900" indent="-342900">
                  <a:buAutoNum type="arabicParenR"/>
                </a:pPr>
                <a:endParaRPr lang="en-US" sz="1600" dirty="0"/>
              </a:p>
              <a:p>
                <a:pPr marL="342900" indent="-342900">
                  <a:buAutoNum type="arabicParenR"/>
                </a:pPr>
                <a:r>
                  <a:rPr lang="en-US" sz="1600" dirty="0"/>
                  <a:t>T</a:t>
                </a:r>
                <a:r>
                  <a:rPr lang="en-GB" sz="1600" dirty="0"/>
                  <a:t>he QHE cannot happen between integer filling factors, say between </a:t>
                </a:r>
                <a14:m>
                  <m:oMath xmlns:m="http://schemas.openxmlformats.org/officeDocument/2006/math">
                    <m:r>
                      <a:rPr lang="en-US" sz="1600" i="1">
                        <a:latin typeface="Cambria Math" panose="02040503050406030204" pitchFamily="18" charset="0"/>
                        <a:ea typeface="Cambria Math" panose="02040503050406030204" pitchFamily="18" charset="0"/>
                      </a:rPr>
                      <m:t>𝜈</m:t>
                    </m:r>
                    <m:r>
                      <a:rPr lang="en-US" sz="1600" i="1">
                        <a:latin typeface="Cambria Math" panose="02040503050406030204" pitchFamily="18" charset="0"/>
                        <a:ea typeface="Cambria Math" panose="02040503050406030204" pitchFamily="18" charset="0"/>
                      </a:rPr>
                      <m:t>=1</m:t>
                    </m:r>
                  </m:oMath>
                </a14:m>
                <a:r>
                  <a:rPr lang="en-GB" sz="1600" dirty="0"/>
                  <a:t> and </a:t>
                </a:r>
                <a14:m>
                  <m:oMath xmlns:m="http://schemas.openxmlformats.org/officeDocument/2006/math">
                    <m:r>
                      <a:rPr lang="en-US" sz="1600" i="1">
                        <a:latin typeface="Cambria Math" panose="02040503050406030204" pitchFamily="18" charset="0"/>
                        <a:ea typeface="Cambria Math" panose="02040503050406030204" pitchFamily="18" charset="0"/>
                      </a:rPr>
                      <m:t>𝜈</m:t>
                    </m:r>
                    <m:r>
                      <a:rPr lang="en-US" sz="1600" i="1">
                        <a:latin typeface="Cambria Math" panose="02040503050406030204" pitchFamily="18" charset="0"/>
                        <a:ea typeface="Cambria Math" panose="02040503050406030204" pitchFamily="18" charset="0"/>
                      </a:rPr>
                      <m:t>=2</m:t>
                    </m:r>
                  </m:oMath>
                </a14:m>
                <a:r>
                  <a:rPr lang="en-GB" sz="1600" dirty="0"/>
                  <a:t>, or between </a:t>
                </a:r>
                <a14:m>
                  <m:oMath xmlns:m="http://schemas.openxmlformats.org/officeDocument/2006/math">
                    <m:r>
                      <a:rPr lang="en-US" sz="1600" i="1">
                        <a:latin typeface="Cambria Math" panose="02040503050406030204" pitchFamily="18" charset="0"/>
                        <a:ea typeface="Cambria Math" panose="02040503050406030204" pitchFamily="18" charset="0"/>
                      </a:rPr>
                      <m:t>𝜈</m:t>
                    </m:r>
                    <m:r>
                      <a:rPr lang="en-US" sz="1600" i="1">
                        <a:latin typeface="Cambria Math" panose="02040503050406030204" pitchFamily="18" charset="0"/>
                        <a:ea typeface="Cambria Math" panose="02040503050406030204" pitchFamily="18" charset="0"/>
                      </a:rPr>
                      <m:t>=2</m:t>
                    </m:r>
                  </m:oMath>
                </a14:m>
                <a:r>
                  <a:rPr lang="en-GB" sz="1600" dirty="0"/>
                  <a:t> and </a:t>
                </a:r>
                <a14:m>
                  <m:oMath xmlns:m="http://schemas.openxmlformats.org/officeDocument/2006/math">
                    <m:r>
                      <a:rPr lang="en-US" sz="1600" i="1">
                        <a:latin typeface="Cambria Math" panose="02040503050406030204" pitchFamily="18" charset="0"/>
                        <a:ea typeface="Cambria Math" panose="02040503050406030204" pitchFamily="18" charset="0"/>
                      </a:rPr>
                      <m:t>𝜈</m:t>
                    </m:r>
                    <m:r>
                      <a:rPr lang="en-US" sz="1600" i="1">
                        <a:latin typeface="Cambria Math" panose="02040503050406030204" pitchFamily="18" charset="0"/>
                        <a:ea typeface="Cambria Math" panose="02040503050406030204" pitchFamily="18" charset="0"/>
                      </a:rPr>
                      <m:t>=3</m:t>
                    </m:r>
                  </m:oMath>
                </a14:m>
                <a:r>
                  <a:rPr lang="en-GB" sz="1600" dirty="0"/>
                  <a:t>. </a:t>
                </a:r>
              </a:p>
            </p:txBody>
          </p:sp>
        </mc:Choice>
        <mc:Fallback xmlns="">
          <p:sp>
            <p:nvSpPr>
              <p:cNvPr id="3" name="TextBox 2">
                <a:extLst>
                  <a:ext uri="{FF2B5EF4-FFF2-40B4-BE49-F238E27FC236}">
                    <a16:creationId xmlns:a16="http://schemas.microsoft.com/office/drawing/2014/main" id="{471B1489-01B0-4128-B7C1-16CDE09D684C}"/>
                  </a:ext>
                </a:extLst>
              </p:cNvPr>
              <p:cNvSpPr txBox="1">
                <a:spLocks noRot="1" noChangeAspect="1" noMove="1" noResize="1" noEditPoints="1" noAdjustHandles="1" noChangeArrowheads="1" noChangeShapeType="1" noTextEdit="1"/>
              </p:cNvSpPr>
              <p:nvPr/>
            </p:nvSpPr>
            <p:spPr>
              <a:xfrm>
                <a:off x="323750" y="148435"/>
                <a:ext cx="8496500" cy="1815882"/>
              </a:xfrm>
              <a:prstGeom prst="rect">
                <a:avLst/>
              </a:prstGeom>
              <a:blipFill>
                <a:blip r:embed="rId2"/>
                <a:stretch>
                  <a:fillRect l="-359" t="-1007" r="-1076" b="-3356"/>
                </a:stretch>
              </a:blipFill>
            </p:spPr>
            <p:txBody>
              <a:bodyPr/>
              <a:lstStyle/>
              <a:p>
                <a:r>
                  <a:rPr lang="en-GB">
                    <a:noFill/>
                  </a:rPr>
                  <a:t> </a:t>
                </a:r>
              </a:p>
            </p:txBody>
          </p:sp>
        </mc:Fallback>
      </mc:AlternateContent>
      <p:grpSp>
        <p:nvGrpSpPr>
          <p:cNvPr id="4" name="Group 3">
            <a:extLst>
              <a:ext uri="{FF2B5EF4-FFF2-40B4-BE49-F238E27FC236}">
                <a16:creationId xmlns:a16="http://schemas.microsoft.com/office/drawing/2014/main" id="{96AA537F-3C10-4E69-AB0D-711591C7A861}"/>
              </a:ext>
            </a:extLst>
          </p:cNvPr>
          <p:cNvGrpSpPr/>
          <p:nvPr/>
        </p:nvGrpSpPr>
        <p:grpSpPr>
          <a:xfrm>
            <a:off x="3011055" y="1885934"/>
            <a:ext cx="3682821" cy="4886947"/>
            <a:chOff x="3011055" y="1885934"/>
            <a:chExt cx="3682821" cy="4886947"/>
          </a:xfrm>
        </p:grpSpPr>
        <p:pic>
          <p:nvPicPr>
            <p:cNvPr id="11272" name="Picture 8" descr="First observation of the Fractional Quantum Hall Effect (from Ref. 2). |  Download Scientific Diagram">
              <a:extLst>
                <a:ext uri="{FF2B5EF4-FFF2-40B4-BE49-F238E27FC236}">
                  <a16:creationId xmlns:a16="http://schemas.microsoft.com/office/drawing/2014/main" id="{8DDE6289-EFC1-4D96-9FD0-D2C901731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055" y="1885934"/>
              <a:ext cx="3682821" cy="488694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467D40B6-0145-4CB1-9730-CF23560434CC}"/>
                </a:ext>
              </a:extLst>
            </p:cNvPr>
            <p:cNvCxnSpPr/>
            <p:nvPr/>
          </p:nvCxnSpPr>
          <p:spPr>
            <a:xfrm>
              <a:off x="5412122" y="2473569"/>
              <a:ext cx="0" cy="281354"/>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4873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E8315F-FB07-4D7D-AFB6-BA7008895BFB}"/>
              </a:ext>
            </a:extLst>
          </p:cNvPr>
          <p:cNvSpPr>
            <a:spLocks noGrp="1"/>
          </p:cNvSpPr>
          <p:nvPr>
            <p:ph type="sldNum" sz="quarter" idx="10"/>
          </p:nvPr>
        </p:nvSpPr>
        <p:spPr/>
        <p:txBody>
          <a:bodyPr/>
          <a:lstStyle/>
          <a:p>
            <a:fld id="{F879B5EC-C51C-9040-98B0-746B4184388A}" type="slidenum">
              <a:rPr lang="en-US" smtClean="0"/>
              <a:pPr/>
              <a:t>16</a:t>
            </a:fld>
            <a:endParaRPr lang="en-US" dirty="0"/>
          </a:p>
        </p:txBody>
      </p:sp>
      <p:pic>
        <p:nvPicPr>
          <p:cNvPr id="4" name="Picture 4" descr="https://inspirehep.net/record/1127711/files/plateaux.png">
            <a:extLst>
              <a:ext uri="{FF2B5EF4-FFF2-40B4-BE49-F238E27FC236}">
                <a16:creationId xmlns:a16="http://schemas.microsoft.com/office/drawing/2014/main" id="{6E8CD37F-8270-493C-A531-4EC118E7E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46" y="614362"/>
            <a:ext cx="8359775" cy="562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CF604D-F9AD-4A94-94BE-A51479C4B707}"/>
              </a:ext>
            </a:extLst>
          </p:cNvPr>
          <p:cNvSpPr>
            <a:spLocks noGrp="1"/>
          </p:cNvSpPr>
          <p:nvPr>
            <p:ph type="sldNum" sz="quarter" idx="10"/>
          </p:nvPr>
        </p:nvSpPr>
        <p:spPr/>
        <p:txBody>
          <a:bodyPr/>
          <a:lstStyle/>
          <a:p>
            <a:fld id="{F879B5EC-C51C-9040-98B0-746B4184388A}" type="slidenum">
              <a:rPr lang="en-US" smtClean="0"/>
              <a:pPr/>
              <a:t>17</a:t>
            </a:fld>
            <a:endParaRPr lang="en-US" dirty="0"/>
          </a:p>
        </p:txBody>
      </p:sp>
      <p:pic>
        <p:nvPicPr>
          <p:cNvPr id="12290" name="Picture 2" descr="Quantum Hall Effect – Institute of Solid State Physics – Leibniz University  Hannover">
            <a:extLst>
              <a:ext uri="{FF2B5EF4-FFF2-40B4-BE49-F238E27FC236}">
                <a16:creationId xmlns:a16="http://schemas.microsoft.com/office/drawing/2014/main" id="{1BC39BCF-7498-4655-BC3B-7A94E2A7B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3" y="297789"/>
            <a:ext cx="8725351" cy="503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19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4C0756-4554-4FF2-8644-278CA0AE4B1F}"/>
              </a:ext>
            </a:extLst>
          </p:cNvPr>
          <p:cNvSpPr>
            <a:spLocks noGrp="1"/>
          </p:cNvSpPr>
          <p:nvPr>
            <p:ph type="sldNum" sz="quarter" idx="10"/>
          </p:nvPr>
        </p:nvSpPr>
        <p:spPr/>
        <p:txBody>
          <a:bodyPr/>
          <a:lstStyle/>
          <a:p>
            <a:fld id="{F879B5EC-C51C-9040-98B0-746B4184388A}" type="slidenum">
              <a:rPr lang="en-US" smtClean="0"/>
              <a:pPr/>
              <a:t>18</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12D95F4-B4B7-4F32-BBF8-8028EBDC6B7D}"/>
                  </a:ext>
                </a:extLst>
              </p:cNvPr>
              <p:cNvSpPr txBox="1"/>
              <p:nvPr/>
            </p:nvSpPr>
            <p:spPr>
              <a:xfrm>
                <a:off x="323750" y="296967"/>
                <a:ext cx="8496500" cy="2031325"/>
              </a:xfrm>
              <a:prstGeom prst="rect">
                <a:avLst/>
              </a:prstGeom>
              <a:noFill/>
            </p:spPr>
            <p:txBody>
              <a:bodyPr wrap="square" rtlCol="0">
                <a:spAutoFit/>
              </a:bodyPr>
              <a:lstStyle/>
              <a:p>
                <a:r>
                  <a:rPr lang="en-US" dirty="0"/>
                  <a:t>Earlier we said:</a:t>
                </a:r>
              </a:p>
              <a:p>
                <a:pPr marL="342900" indent="-342900">
                  <a:buAutoNum type="arabicParenR"/>
                </a:pPr>
                <a:r>
                  <a:rPr lang="en-US" dirty="0"/>
                  <a:t>The QHE cannot happen after </a:t>
                </a:r>
                <a14:m>
                  <m:oMath xmlns:m="http://schemas.openxmlformats.org/officeDocument/2006/math">
                    <m:r>
                      <a:rPr lang="en-US" i="1" smtClean="0">
                        <a:latin typeface="Cambria Math" panose="02040503050406030204" pitchFamily="18" charset="0"/>
                        <a:ea typeface="Cambria Math" panose="02040503050406030204" pitchFamily="18" charset="0"/>
                      </a:rPr>
                      <m:t>𝜈</m:t>
                    </m:r>
                    <m:r>
                      <a:rPr lang="en-US" b="0" i="1" smtClean="0">
                        <a:latin typeface="Cambria Math" panose="02040503050406030204" pitchFamily="18" charset="0"/>
                        <a:ea typeface="Cambria Math" panose="02040503050406030204" pitchFamily="18" charset="0"/>
                      </a:rPr>
                      <m:t>=1</m:t>
                    </m:r>
                  </m:oMath>
                </a14:m>
                <a:r>
                  <a:rPr lang="en-GB" dirty="0"/>
                  <a:t> because at </a:t>
                </a:r>
                <a14:m>
                  <m:oMath xmlns:m="http://schemas.openxmlformats.org/officeDocument/2006/math">
                    <m:r>
                      <a:rPr lang="en-US" i="1">
                        <a:latin typeface="Cambria Math" panose="02040503050406030204" pitchFamily="18" charset="0"/>
                        <a:ea typeface="Cambria Math" panose="02040503050406030204" pitchFamily="18" charset="0"/>
                      </a:rPr>
                      <m:t>𝜈</m:t>
                    </m:r>
                    <m:r>
                      <a:rPr lang="en-US" i="1">
                        <a:latin typeface="Cambria Math" panose="02040503050406030204" pitchFamily="18" charset="0"/>
                        <a:ea typeface="Cambria Math" panose="02040503050406030204" pitchFamily="18" charset="0"/>
                      </a:rPr>
                      <m:t>=1 </m:t>
                    </m:r>
                  </m:oMath>
                </a14:m>
                <a:r>
                  <a:rPr lang="en-GB" dirty="0"/>
                  <a:t> the lowest level has full occupation, and beyond that the number density of electrons is always less than the number of available states.</a:t>
                </a:r>
              </a:p>
              <a:p>
                <a:pPr marL="342900" indent="-342900">
                  <a:buAutoNum type="arabicParenR"/>
                </a:pPr>
                <a:endParaRPr lang="en-US" dirty="0"/>
              </a:p>
              <a:p>
                <a:pPr marL="342900" indent="-342900">
                  <a:buAutoNum type="arabicParenR"/>
                </a:pPr>
                <a:r>
                  <a:rPr lang="en-US" dirty="0"/>
                  <a:t>T</a:t>
                </a:r>
                <a:r>
                  <a:rPr lang="en-GB" dirty="0"/>
                  <a:t>he QHE cannot happen between integer filling factors, say between </a:t>
                </a:r>
                <a14:m>
                  <m:oMath xmlns:m="http://schemas.openxmlformats.org/officeDocument/2006/math">
                    <m:r>
                      <a:rPr lang="en-US" i="1">
                        <a:latin typeface="Cambria Math" panose="02040503050406030204" pitchFamily="18" charset="0"/>
                        <a:ea typeface="Cambria Math" panose="02040503050406030204" pitchFamily="18" charset="0"/>
                      </a:rPr>
                      <m:t>𝜈</m:t>
                    </m:r>
                    <m:r>
                      <a:rPr lang="en-US" i="1">
                        <a:latin typeface="Cambria Math" panose="02040503050406030204" pitchFamily="18" charset="0"/>
                        <a:ea typeface="Cambria Math" panose="02040503050406030204" pitchFamily="18" charset="0"/>
                      </a:rPr>
                      <m:t>=1</m:t>
                    </m:r>
                  </m:oMath>
                </a14:m>
                <a:r>
                  <a:rPr lang="en-GB" dirty="0"/>
                  <a:t> and </a:t>
                </a:r>
                <a14:m>
                  <m:oMath xmlns:m="http://schemas.openxmlformats.org/officeDocument/2006/math">
                    <m:r>
                      <a:rPr lang="en-US" i="1">
                        <a:latin typeface="Cambria Math" panose="02040503050406030204" pitchFamily="18" charset="0"/>
                        <a:ea typeface="Cambria Math" panose="02040503050406030204" pitchFamily="18" charset="0"/>
                      </a:rPr>
                      <m:t>𝜈</m:t>
                    </m:r>
                    <m:r>
                      <a:rPr lang="en-US" i="1">
                        <a:latin typeface="Cambria Math" panose="02040503050406030204" pitchFamily="18" charset="0"/>
                        <a:ea typeface="Cambria Math" panose="02040503050406030204" pitchFamily="18" charset="0"/>
                      </a:rPr>
                      <m:t>=2</m:t>
                    </m:r>
                  </m:oMath>
                </a14:m>
                <a:r>
                  <a:rPr lang="en-GB" dirty="0"/>
                  <a:t>, or between </a:t>
                </a:r>
                <a14:m>
                  <m:oMath xmlns:m="http://schemas.openxmlformats.org/officeDocument/2006/math">
                    <m:r>
                      <a:rPr lang="en-US" i="1">
                        <a:latin typeface="Cambria Math" panose="02040503050406030204" pitchFamily="18" charset="0"/>
                        <a:ea typeface="Cambria Math" panose="02040503050406030204" pitchFamily="18" charset="0"/>
                      </a:rPr>
                      <m:t>𝜈</m:t>
                    </m:r>
                    <m:r>
                      <a:rPr lang="en-US" i="1">
                        <a:latin typeface="Cambria Math" panose="02040503050406030204" pitchFamily="18" charset="0"/>
                        <a:ea typeface="Cambria Math" panose="02040503050406030204" pitchFamily="18" charset="0"/>
                      </a:rPr>
                      <m:t>=2</m:t>
                    </m:r>
                  </m:oMath>
                </a14:m>
                <a:r>
                  <a:rPr lang="en-GB" dirty="0"/>
                  <a:t> and </a:t>
                </a:r>
                <a14:m>
                  <m:oMath xmlns:m="http://schemas.openxmlformats.org/officeDocument/2006/math">
                    <m:r>
                      <a:rPr lang="en-US" i="1">
                        <a:latin typeface="Cambria Math" panose="02040503050406030204" pitchFamily="18" charset="0"/>
                        <a:ea typeface="Cambria Math" panose="02040503050406030204" pitchFamily="18" charset="0"/>
                      </a:rPr>
                      <m:t>𝜈</m:t>
                    </m:r>
                    <m:r>
                      <a:rPr lang="en-US" i="1">
                        <a:latin typeface="Cambria Math" panose="02040503050406030204" pitchFamily="18" charset="0"/>
                        <a:ea typeface="Cambria Math" panose="02040503050406030204" pitchFamily="18" charset="0"/>
                      </a:rPr>
                      <m:t>=3</m:t>
                    </m:r>
                  </m:oMath>
                </a14:m>
                <a:r>
                  <a:rPr lang="en-GB" dirty="0"/>
                  <a:t>. </a:t>
                </a:r>
              </a:p>
            </p:txBody>
          </p:sp>
        </mc:Choice>
        <mc:Fallback xmlns="">
          <p:sp>
            <p:nvSpPr>
              <p:cNvPr id="3" name="TextBox 2">
                <a:extLst>
                  <a:ext uri="{FF2B5EF4-FFF2-40B4-BE49-F238E27FC236}">
                    <a16:creationId xmlns:a16="http://schemas.microsoft.com/office/drawing/2014/main" id="{012D95F4-B4B7-4F32-BBF8-8028EBDC6B7D}"/>
                  </a:ext>
                </a:extLst>
              </p:cNvPr>
              <p:cNvSpPr txBox="1">
                <a:spLocks noRot="1" noChangeAspect="1" noMove="1" noResize="1" noEditPoints="1" noAdjustHandles="1" noChangeArrowheads="1" noChangeShapeType="1" noTextEdit="1"/>
              </p:cNvSpPr>
              <p:nvPr/>
            </p:nvSpPr>
            <p:spPr>
              <a:xfrm>
                <a:off x="323750" y="296967"/>
                <a:ext cx="8496500" cy="2031325"/>
              </a:xfrm>
              <a:prstGeom prst="rect">
                <a:avLst/>
              </a:prstGeom>
              <a:blipFill>
                <a:blip r:embed="rId2"/>
                <a:stretch>
                  <a:fillRect l="-574" t="-1802" r="-717" b="-3904"/>
                </a:stretch>
              </a:blipFill>
            </p:spPr>
            <p:txBody>
              <a:bodyPr/>
              <a:lstStyle/>
              <a:p>
                <a:r>
                  <a:rPr lang="en-GB">
                    <a:noFill/>
                  </a:rPr>
                  <a:t> </a:t>
                </a:r>
              </a:p>
            </p:txBody>
          </p:sp>
        </mc:Fallback>
      </mc:AlternateContent>
      <p:sp>
        <p:nvSpPr>
          <p:cNvPr id="4" name="Rectangle 3">
            <a:extLst>
              <a:ext uri="{FF2B5EF4-FFF2-40B4-BE49-F238E27FC236}">
                <a16:creationId xmlns:a16="http://schemas.microsoft.com/office/drawing/2014/main" id="{06BB4A79-61E8-4603-9F48-A8DB6FFD2F0D}"/>
              </a:ext>
            </a:extLst>
          </p:cNvPr>
          <p:cNvSpPr/>
          <p:nvPr/>
        </p:nvSpPr>
        <p:spPr>
          <a:xfrm>
            <a:off x="426527" y="3220558"/>
            <a:ext cx="8534400" cy="2862322"/>
          </a:xfrm>
          <a:prstGeom prst="rect">
            <a:avLst/>
          </a:prstGeom>
        </p:spPr>
        <p:txBody>
          <a:bodyPr wrap="square">
            <a:spAutoFit/>
          </a:bodyPr>
          <a:lstStyle/>
          <a:p>
            <a:r>
              <a:rPr lang="en-US" sz="2000" dirty="0"/>
              <a:t> “So the fractional quantum Hall state is something unprecedented -- a new state of matter. </a:t>
            </a:r>
            <a:r>
              <a:rPr lang="en-US" sz="2000" dirty="0">
                <a:solidFill>
                  <a:srgbClr val="C00000"/>
                </a:solidFill>
              </a:rPr>
              <a:t>Its phenomenology, however, is the same as that of the integral quantum Hall state in almost every detail </a:t>
            </a:r>
            <a:r>
              <a:rPr lang="en-US" sz="2000" dirty="0"/>
              <a:t>(Tsui et al., 1982). There is a plateau. The Hall conductance in the plateau is accurately a pure number times e²/h. The parallel resistance and conductance are both zero in the plateau…The only qualitative difference between the two effects is the quantum of Hall conductance.”</a:t>
            </a:r>
          </a:p>
          <a:p>
            <a:endParaRPr lang="en-US" sz="2000" dirty="0"/>
          </a:p>
          <a:p>
            <a:r>
              <a:rPr lang="en-US" sz="2000" dirty="0"/>
              <a:t>					</a:t>
            </a:r>
            <a:r>
              <a:rPr lang="en-US" dirty="0"/>
              <a:t>R. B. Laughlin, Nobel lecture</a:t>
            </a:r>
            <a:endParaRPr lang="en-GB" dirty="0"/>
          </a:p>
        </p:txBody>
      </p:sp>
      <p:sp>
        <p:nvSpPr>
          <p:cNvPr id="5" name="TextBox 4">
            <a:extLst>
              <a:ext uri="{FF2B5EF4-FFF2-40B4-BE49-F238E27FC236}">
                <a16:creationId xmlns:a16="http://schemas.microsoft.com/office/drawing/2014/main" id="{20040ABB-0EA3-4B52-8D68-336D541CBBEA}"/>
              </a:ext>
            </a:extLst>
          </p:cNvPr>
          <p:cNvSpPr txBox="1"/>
          <p:nvPr/>
        </p:nvSpPr>
        <p:spPr>
          <a:xfrm>
            <a:off x="426527" y="2589759"/>
            <a:ext cx="4891083" cy="369332"/>
          </a:xfrm>
          <a:prstGeom prst="rect">
            <a:avLst/>
          </a:prstGeom>
          <a:noFill/>
        </p:spPr>
        <p:txBody>
          <a:bodyPr wrap="none" rtlCol="0">
            <a:spAutoFit/>
          </a:bodyPr>
          <a:lstStyle/>
          <a:p>
            <a:r>
              <a:rPr lang="en-US" dirty="0"/>
              <a:t>But, the impossible happened, and in plenty…</a:t>
            </a:r>
            <a:endParaRPr lang="en-GB" dirty="0"/>
          </a:p>
        </p:txBody>
      </p:sp>
    </p:spTree>
    <p:extLst>
      <p:ext uri="{BB962C8B-B14F-4D97-AF65-F5344CB8AC3E}">
        <p14:creationId xmlns:p14="http://schemas.microsoft.com/office/powerpoint/2010/main" val="171066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5E9371-31A8-4697-8781-C13CDD7B80F9}"/>
              </a:ext>
            </a:extLst>
          </p:cNvPr>
          <p:cNvSpPr>
            <a:spLocks noGrp="1"/>
          </p:cNvSpPr>
          <p:nvPr>
            <p:ph type="sldNum" sz="quarter" idx="10"/>
          </p:nvPr>
        </p:nvSpPr>
        <p:spPr/>
        <p:txBody>
          <a:bodyPr/>
          <a:lstStyle/>
          <a:p>
            <a:fld id="{F879B5EC-C51C-9040-98B0-746B4184388A}" type="slidenum">
              <a:rPr lang="en-US" smtClean="0"/>
              <a:pPr/>
              <a:t>19</a:t>
            </a:fld>
            <a:endParaRPr lang="en-US" dirty="0"/>
          </a:p>
        </p:txBody>
      </p:sp>
      <p:grpSp>
        <p:nvGrpSpPr>
          <p:cNvPr id="5" name="Group 4">
            <a:extLst>
              <a:ext uri="{FF2B5EF4-FFF2-40B4-BE49-F238E27FC236}">
                <a16:creationId xmlns:a16="http://schemas.microsoft.com/office/drawing/2014/main" id="{85AC7658-64FF-48AD-A349-83693339DA3A}"/>
              </a:ext>
            </a:extLst>
          </p:cNvPr>
          <p:cNvGrpSpPr/>
          <p:nvPr/>
        </p:nvGrpSpPr>
        <p:grpSpPr>
          <a:xfrm>
            <a:off x="721549" y="325438"/>
            <a:ext cx="6526731" cy="419100"/>
            <a:chOff x="749564" y="3149627"/>
            <a:chExt cx="6526731" cy="419100"/>
          </a:xfrm>
        </p:grpSpPr>
        <p:sp>
          <p:nvSpPr>
            <p:cNvPr id="6" name="TextBox 5">
              <a:extLst>
                <a:ext uri="{FF2B5EF4-FFF2-40B4-BE49-F238E27FC236}">
                  <a16:creationId xmlns:a16="http://schemas.microsoft.com/office/drawing/2014/main" id="{6402273F-1A1E-46B0-AD8E-E69950DECF38}"/>
                </a:ext>
              </a:extLst>
            </p:cNvPr>
            <p:cNvSpPr txBox="1"/>
            <p:nvPr/>
          </p:nvSpPr>
          <p:spPr>
            <a:xfrm>
              <a:off x="749564" y="3165344"/>
              <a:ext cx="4211409" cy="369332"/>
            </a:xfrm>
            <a:prstGeom prst="rect">
              <a:avLst/>
            </a:prstGeom>
            <a:noFill/>
          </p:spPr>
          <p:txBody>
            <a:bodyPr wrap="none" rtlCol="0">
              <a:spAutoFit/>
            </a:bodyPr>
            <a:lstStyle/>
            <a:p>
              <a:r>
                <a:rPr lang="en-US" dirty="0"/>
                <a:t>QHE happens when the carrier density </a:t>
              </a:r>
              <a:endParaRPr lang="en-GB" dirty="0"/>
            </a:p>
          </p:txBody>
        </p:sp>
        <p:graphicFrame>
          <p:nvGraphicFramePr>
            <p:cNvPr id="7" name="Object 6">
              <a:extLst>
                <a:ext uri="{FF2B5EF4-FFF2-40B4-BE49-F238E27FC236}">
                  <a16:creationId xmlns:a16="http://schemas.microsoft.com/office/drawing/2014/main" id="{3CF307A2-6579-420F-82E2-D1A10E8E724D}"/>
                </a:ext>
              </a:extLst>
            </p:cNvPr>
            <p:cNvGraphicFramePr>
              <a:graphicFrameLocks noChangeAspect="1"/>
            </p:cNvGraphicFramePr>
            <p:nvPr>
              <p:extLst/>
            </p:nvPr>
          </p:nvGraphicFramePr>
          <p:xfrm>
            <a:off x="4841070" y="3149627"/>
            <a:ext cx="2435225" cy="419100"/>
          </p:xfrm>
          <a:graphic>
            <a:graphicData uri="http://schemas.openxmlformats.org/presentationml/2006/ole">
              <mc:AlternateContent xmlns:mc="http://schemas.openxmlformats.org/markup-compatibility/2006">
                <mc:Choice xmlns:v="urn:schemas-microsoft-com:vml" Requires="v">
                  <p:oleObj spid="_x0000_s2106" name="AxMath" r:id="rId3" imgW="1217520" imgH="209520" progId="Equation.AxMath">
                    <p:embed/>
                  </p:oleObj>
                </mc:Choice>
                <mc:Fallback>
                  <p:oleObj name="AxMath" r:id="rId3" imgW="1217520" imgH="209520" progId="Equation.AxMath">
                    <p:embed/>
                    <p:pic>
                      <p:nvPicPr>
                        <p:cNvPr id="7" name="Object 6">
                          <a:extLst>
                            <a:ext uri="{FF2B5EF4-FFF2-40B4-BE49-F238E27FC236}">
                              <a16:creationId xmlns:a16="http://schemas.microsoft.com/office/drawing/2014/main" id="{3CF307A2-6579-420F-82E2-D1A10E8E724D}"/>
                            </a:ext>
                          </a:extLst>
                        </p:cNvPr>
                        <p:cNvPicPr/>
                        <p:nvPr/>
                      </p:nvPicPr>
                      <p:blipFill>
                        <a:blip r:embed="rId4"/>
                        <a:stretch>
                          <a:fillRect/>
                        </a:stretch>
                      </p:blipFill>
                      <p:spPr>
                        <a:xfrm>
                          <a:off x="4841070" y="3149627"/>
                          <a:ext cx="2435225" cy="419100"/>
                        </a:xfrm>
                        <a:prstGeom prst="rect">
                          <a:avLst/>
                        </a:prstGeom>
                      </p:spPr>
                    </p:pic>
                  </p:oleObj>
                </mc:Fallback>
              </mc:AlternateContent>
            </a:graphicData>
          </a:graphic>
        </p:graphicFrame>
      </p:grpSp>
      <p:graphicFrame>
        <p:nvGraphicFramePr>
          <p:cNvPr id="10" name="Object 9">
            <a:extLst>
              <a:ext uri="{FF2B5EF4-FFF2-40B4-BE49-F238E27FC236}">
                <a16:creationId xmlns:a16="http://schemas.microsoft.com/office/drawing/2014/main" id="{113CFA7F-56E2-4322-8B34-092AC616A1B9}"/>
              </a:ext>
            </a:extLst>
          </p:cNvPr>
          <p:cNvGraphicFramePr>
            <a:graphicFrameLocks noChangeAspect="1"/>
          </p:cNvGraphicFramePr>
          <p:nvPr>
            <p:extLst/>
          </p:nvPr>
        </p:nvGraphicFramePr>
        <p:xfrm>
          <a:off x="3835553" y="770125"/>
          <a:ext cx="1550469" cy="925653"/>
        </p:xfrm>
        <a:graphic>
          <a:graphicData uri="http://schemas.openxmlformats.org/presentationml/2006/ole">
            <mc:AlternateContent xmlns:mc="http://schemas.openxmlformats.org/markup-compatibility/2006">
              <mc:Choice xmlns:v="urn:schemas-microsoft-com:vml" Requires="v">
                <p:oleObj spid="_x0000_s2107" name="AxMath" r:id="rId5" imgW="638640" imgH="381600" progId="Equation.AxMath">
                  <p:embed/>
                </p:oleObj>
              </mc:Choice>
              <mc:Fallback>
                <p:oleObj name="AxMath" r:id="rId5" imgW="638640" imgH="381600" progId="Equation.AxMath">
                  <p:embed/>
                  <p:pic>
                    <p:nvPicPr>
                      <p:cNvPr id="10" name="Object 9">
                        <a:extLst>
                          <a:ext uri="{FF2B5EF4-FFF2-40B4-BE49-F238E27FC236}">
                            <a16:creationId xmlns:a16="http://schemas.microsoft.com/office/drawing/2014/main" id="{113CFA7F-56E2-4322-8B34-092AC616A1B9}"/>
                          </a:ext>
                        </a:extLst>
                      </p:cNvPr>
                      <p:cNvPicPr/>
                      <p:nvPr/>
                    </p:nvPicPr>
                    <p:blipFill>
                      <a:blip r:embed="rId6"/>
                      <a:stretch>
                        <a:fillRect/>
                      </a:stretch>
                    </p:blipFill>
                    <p:spPr>
                      <a:xfrm>
                        <a:off x="3835553" y="770125"/>
                        <a:ext cx="1550469" cy="925653"/>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3E7CF83-A459-4131-868B-EFB7388B40DF}"/>
                  </a:ext>
                </a:extLst>
              </p:cNvPr>
              <p:cNvSpPr txBox="1"/>
              <p:nvPr/>
            </p:nvSpPr>
            <p:spPr>
              <a:xfrm>
                <a:off x="1066800" y="1664772"/>
                <a:ext cx="7010400" cy="646331"/>
              </a:xfrm>
              <a:prstGeom prst="rect">
                <a:avLst/>
              </a:prstGeom>
              <a:noFill/>
            </p:spPr>
            <p:txBody>
              <a:bodyPr wrap="square" rtlCol="0">
                <a:spAutoFit/>
              </a:bodyPr>
              <a:lstStyle/>
              <a:p>
                <a:r>
                  <a:rPr lang="en-US" dirty="0"/>
                  <a:t>Certainly </a:t>
                </a:r>
                <a14:m>
                  <m:oMath xmlns:m="http://schemas.openxmlformats.org/officeDocument/2006/math">
                    <m:r>
                      <a:rPr lang="en-US" i="1" smtClean="0">
                        <a:latin typeface="Cambria Math" panose="02040503050406030204" pitchFamily="18" charset="0"/>
                        <a:ea typeface="Cambria Math" panose="02040503050406030204" pitchFamily="18" charset="0"/>
                      </a:rPr>
                      <m:t>𝜈</m:t>
                    </m:r>
                  </m:oMath>
                </a14:m>
                <a:r>
                  <a:rPr lang="en-GB" dirty="0"/>
                  <a:t> cannot be an integer when </a:t>
                </a:r>
                <a14:m>
                  <m:oMath xmlns:m="http://schemas.openxmlformats.org/officeDocument/2006/math">
                    <m:r>
                      <a:rPr lang="en-GB" i="1" smtClean="0">
                        <a:latin typeface="Cambria Math" panose="02040503050406030204" pitchFamily="18" charset="0"/>
                        <a:ea typeface="Cambria Math" panose="02040503050406030204" pitchFamily="18" charset="0"/>
                      </a:rPr>
                      <m:t>𝜌</m:t>
                    </m:r>
                  </m:oMath>
                </a14:m>
                <a:r>
                  <a:rPr lang="en-GB" dirty="0"/>
                  <a:t> is smaller than </a:t>
                </a:r>
                <a14:m>
                  <m:oMath xmlns:m="http://schemas.openxmlformats.org/officeDocument/2006/math">
                    <m:r>
                      <a:rPr lang="en-US" b="0" i="1" smtClean="0">
                        <a:latin typeface="Cambria Math" panose="02040503050406030204" pitchFamily="18" charset="0"/>
                      </a:rPr>
                      <m:t>𝑒𝐵</m:t>
                    </m:r>
                    <m:r>
                      <a:rPr lang="en-US" b="0" i="1" smtClean="0">
                        <a:latin typeface="Cambria Math" panose="02040503050406030204" pitchFamily="18" charset="0"/>
                      </a:rPr>
                      <m:t>/</m:t>
                    </m:r>
                    <m:r>
                      <a:rPr lang="en-US" b="0" i="1" smtClean="0">
                        <a:latin typeface="Cambria Math" panose="02040503050406030204" pitchFamily="18" charset="0"/>
                      </a:rPr>
                      <m:t>h</m:t>
                    </m:r>
                  </m:oMath>
                </a14:m>
                <a:r>
                  <a:rPr lang="en-GB" dirty="0"/>
                  <a:t>… unless there is some way to make either “</a:t>
                </a:r>
                <a:r>
                  <a:rPr lang="en-GB" i="1" dirty="0"/>
                  <a:t>e</a:t>
                </a:r>
                <a:r>
                  <a:rPr lang="en-GB" dirty="0"/>
                  <a:t>” smaller or “</a:t>
                </a:r>
                <a:r>
                  <a:rPr lang="en-GB" i="1" dirty="0"/>
                  <a:t>B</a:t>
                </a:r>
                <a:r>
                  <a:rPr lang="en-GB" dirty="0"/>
                  <a:t>” smaller !</a:t>
                </a:r>
              </a:p>
            </p:txBody>
          </p:sp>
        </mc:Choice>
        <mc:Fallback>
          <p:sp>
            <p:nvSpPr>
              <p:cNvPr id="11" name="TextBox 10">
                <a:extLst>
                  <a:ext uri="{FF2B5EF4-FFF2-40B4-BE49-F238E27FC236}">
                    <a16:creationId xmlns:a16="http://schemas.microsoft.com/office/drawing/2014/main" id="{03E7CF83-A459-4131-868B-EFB7388B40DF}"/>
                  </a:ext>
                </a:extLst>
              </p:cNvPr>
              <p:cNvSpPr txBox="1">
                <a:spLocks noRot="1" noChangeAspect="1" noMove="1" noResize="1" noEditPoints="1" noAdjustHandles="1" noChangeArrowheads="1" noChangeShapeType="1" noTextEdit="1"/>
              </p:cNvSpPr>
              <p:nvPr/>
            </p:nvSpPr>
            <p:spPr>
              <a:xfrm>
                <a:off x="1066800" y="1664772"/>
                <a:ext cx="7010400" cy="646331"/>
              </a:xfrm>
              <a:prstGeom prst="rect">
                <a:avLst/>
              </a:prstGeom>
              <a:blipFill>
                <a:blip r:embed="rId7"/>
                <a:stretch>
                  <a:fillRect l="-696" t="-4717" r="-87" b="-14151"/>
                </a:stretch>
              </a:blipFill>
            </p:spPr>
            <p:txBody>
              <a:bodyPr/>
              <a:lstStyle/>
              <a:p>
                <a:r>
                  <a:rPr lang="en-GB">
                    <a:noFill/>
                  </a:rPr>
                  <a:t> </a:t>
                </a:r>
              </a:p>
            </p:txBody>
          </p:sp>
        </mc:Fallback>
      </mc:AlternateContent>
      <p:pic>
        <p:nvPicPr>
          <p:cNvPr id="12" name="Picture 6" descr="Aspects of the Fractional Quantum Hall Effect in Graphene | SpringerLink">
            <a:extLst>
              <a:ext uri="{FF2B5EF4-FFF2-40B4-BE49-F238E27FC236}">
                <a16:creationId xmlns:a16="http://schemas.microsoft.com/office/drawing/2014/main" id="{CB6A5DA2-3B91-4D7F-BE30-FE93827055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182" y="2616012"/>
            <a:ext cx="4511712" cy="36529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BB4101F-A195-42FC-B73E-CF2F5BA7BE9F}"/>
              </a:ext>
            </a:extLst>
          </p:cNvPr>
          <p:cNvSpPr txBox="1"/>
          <p:nvPr/>
        </p:nvSpPr>
        <p:spPr>
          <a:xfrm>
            <a:off x="5439507" y="2839888"/>
            <a:ext cx="3313728" cy="369332"/>
          </a:xfrm>
          <a:prstGeom prst="rect">
            <a:avLst/>
          </a:prstGeom>
          <a:noFill/>
        </p:spPr>
        <p:txBody>
          <a:bodyPr wrap="none" rtlCol="0">
            <a:spAutoFit/>
          </a:bodyPr>
          <a:lstStyle/>
          <a:p>
            <a:r>
              <a:rPr lang="en-US" dirty="0">
                <a:solidFill>
                  <a:schemeClr val="accent6">
                    <a:lumMod val="75000"/>
                  </a:schemeClr>
                </a:solidFill>
              </a:rPr>
              <a:t>Fractionally charged particles !</a:t>
            </a:r>
            <a:endParaRPr lang="en-GB" dirty="0">
              <a:solidFill>
                <a:schemeClr val="accent6">
                  <a:lumMod val="75000"/>
                </a:schemeClr>
              </a:solidFill>
            </a:endParaRPr>
          </a:p>
        </p:txBody>
      </p:sp>
      <p:sp>
        <p:nvSpPr>
          <p:cNvPr id="14" name="TextBox 13">
            <a:extLst>
              <a:ext uri="{FF2B5EF4-FFF2-40B4-BE49-F238E27FC236}">
                <a16:creationId xmlns:a16="http://schemas.microsoft.com/office/drawing/2014/main" id="{F9F76DFA-EE4E-4DA0-8350-16DFF50DF0E3}"/>
              </a:ext>
            </a:extLst>
          </p:cNvPr>
          <p:cNvSpPr txBox="1"/>
          <p:nvPr/>
        </p:nvSpPr>
        <p:spPr>
          <a:xfrm>
            <a:off x="5439507" y="3705027"/>
            <a:ext cx="3472575" cy="646331"/>
          </a:xfrm>
          <a:prstGeom prst="rect">
            <a:avLst/>
          </a:prstGeom>
          <a:noFill/>
        </p:spPr>
        <p:txBody>
          <a:bodyPr wrap="square" rtlCol="0">
            <a:spAutoFit/>
          </a:bodyPr>
          <a:lstStyle/>
          <a:p>
            <a:r>
              <a:rPr lang="en-US" dirty="0">
                <a:solidFill>
                  <a:srgbClr val="002060"/>
                </a:solidFill>
              </a:rPr>
              <a:t>A hypothetic internal field to diminish the applied field !!</a:t>
            </a:r>
            <a:endParaRPr lang="en-GB" dirty="0">
              <a:solidFill>
                <a:srgbClr val="002060"/>
              </a:solidFill>
            </a:endParaRPr>
          </a:p>
        </p:txBody>
      </p:sp>
    </p:spTree>
    <p:extLst>
      <p:ext uri="{BB962C8B-B14F-4D97-AF65-F5344CB8AC3E}">
        <p14:creationId xmlns:p14="http://schemas.microsoft.com/office/powerpoint/2010/main" val="1385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5B8D2-FE9D-4F2A-95CD-E00515C3C374}"/>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2</a:t>
            </a:fld>
            <a:endParaRPr lang="en-US" dirty="0">
              <a:solidFill>
                <a:prstClr val="white"/>
              </a:solidFill>
              <a:ea typeface="ＭＳ Ｐゴシック" pitchFamily="34" charset="-128"/>
            </a:endParaRPr>
          </a:p>
        </p:txBody>
      </p:sp>
      <p:grpSp>
        <p:nvGrpSpPr>
          <p:cNvPr id="16" name="Group 15">
            <a:extLst>
              <a:ext uri="{FF2B5EF4-FFF2-40B4-BE49-F238E27FC236}">
                <a16:creationId xmlns:a16="http://schemas.microsoft.com/office/drawing/2014/main" id="{D86FB003-2FD5-44F9-B671-9F7EB3936A37}"/>
              </a:ext>
            </a:extLst>
          </p:cNvPr>
          <p:cNvGrpSpPr/>
          <p:nvPr/>
        </p:nvGrpSpPr>
        <p:grpSpPr>
          <a:xfrm>
            <a:off x="1918890" y="101296"/>
            <a:ext cx="3683672" cy="5145617"/>
            <a:chOff x="3452308" y="1121871"/>
            <a:chExt cx="3980470" cy="5462644"/>
          </a:xfrm>
        </p:grpSpPr>
        <p:sp>
          <p:nvSpPr>
            <p:cNvPr id="15" name="Rectangle 14">
              <a:extLst>
                <a:ext uri="{FF2B5EF4-FFF2-40B4-BE49-F238E27FC236}">
                  <a16:creationId xmlns:a16="http://schemas.microsoft.com/office/drawing/2014/main" id="{9A0E5D28-4670-41A6-891D-E6B9F2CB0F3A}"/>
                </a:ext>
              </a:extLst>
            </p:cNvPr>
            <p:cNvSpPr/>
            <p:nvPr/>
          </p:nvSpPr>
          <p:spPr>
            <a:xfrm>
              <a:off x="3452308" y="1121871"/>
              <a:ext cx="3980470" cy="546264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6547917-4FFB-41A0-A509-E91F61475F39}"/>
                </a:ext>
              </a:extLst>
            </p:cNvPr>
            <p:cNvPicPr>
              <a:picLocks noChangeAspect="1"/>
            </p:cNvPicPr>
            <p:nvPr/>
          </p:nvPicPr>
          <p:blipFill>
            <a:blip r:embed="rId2"/>
            <a:stretch>
              <a:fillRect/>
            </a:stretch>
          </p:blipFill>
          <p:spPr>
            <a:xfrm>
              <a:off x="3864605" y="1504182"/>
              <a:ext cx="3069021" cy="2661980"/>
            </a:xfrm>
            <a:prstGeom prst="rect">
              <a:avLst/>
            </a:prstGeom>
          </p:spPr>
        </p:pic>
      </p:grpSp>
      <p:pic>
        <p:nvPicPr>
          <p:cNvPr id="13" name="Picture 12">
            <a:extLst>
              <a:ext uri="{FF2B5EF4-FFF2-40B4-BE49-F238E27FC236}">
                <a16:creationId xmlns:a16="http://schemas.microsoft.com/office/drawing/2014/main" id="{9EE5F4A7-3A66-40E5-9883-D054CDBD15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775" t="8469" r="4633" b="4005"/>
          <a:stretch/>
        </p:blipFill>
        <p:spPr>
          <a:xfrm>
            <a:off x="497309" y="2806752"/>
            <a:ext cx="3146557" cy="4026445"/>
          </a:xfrm>
          <a:prstGeom prst="rect">
            <a:avLst/>
          </a:prstGeom>
        </p:spPr>
      </p:pic>
      <p:sp>
        <p:nvSpPr>
          <p:cNvPr id="18" name="TextBox 17">
            <a:extLst>
              <a:ext uri="{FF2B5EF4-FFF2-40B4-BE49-F238E27FC236}">
                <a16:creationId xmlns:a16="http://schemas.microsoft.com/office/drawing/2014/main" id="{11029F78-DC3D-4270-81A6-6561D13BACA0}"/>
              </a:ext>
            </a:extLst>
          </p:cNvPr>
          <p:cNvSpPr txBox="1"/>
          <p:nvPr/>
        </p:nvSpPr>
        <p:spPr>
          <a:xfrm>
            <a:off x="528858" y="2183419"/>
            <a:ext cx="1106393" cy="338554"/>
          </a:xfrm>
          <a:prstGeom prst="rect">
            <a:avLst/>
          </a:prstGeom>
          <a:noFill/>
        </p:spPr>
        <p:txBody>
          <a:bodyPr wrap="none" rtlCol="0">
            <a:spAutoFit/>
          </a:bodyPr>
          <a:lstStyle/>
          <a:p>
            <a:r>
              <a:rPr lang="en-US" sz="1600" dirty="0"/>
              <a:t>April 2022</a:t>
            </a:r>
            <a:endParaRPr lang="en-GB" sz="1600" dirty="0"/>
          </a:p>
        </p:txBody>
      </p:sp>
      <p:sp>
        <p:nvSpPr>
          <p:cNvPr id="19" name="TextBox 18">
            <a:extLst>
              <a:ext uri="{FF2B5EF4-FFF2-40B4-BE49-F238E27FC236}">
                <a16:creationId xmlns:a16="http://schemas.microsoft.com/office/drawing/2014/main" id="{17B5F29D-7193-497D-862A-2978542A50F6}"/>
              </a:ext>
            </a:extLst>
          </p:cNvPr>
          <p:cNvSpPr txBox="1"/>
          <p:nvPr/>
        </p:nvSpPr>
        <p:spPr>
          <a:xfrm>
            <a:off x="799324" y="305850"/>
            <a:ext cx="1061509" cy="338554"/>
          </a:xfrm>
          <a:prstGeom prst="rect">
            <a:avLst/>
          </a:prstGeom>
          <a:noFill/>
        </p:spPr>
        <p:txBody>
          <a:bodyPr wrap="none" rtlCol="0">
            <a:spAutoFit/>
          </a:bodyPr>
          <a:lstStyle/>
          <a:p>
            <a:r>
              <a:rPr lang="en-US" sz="1600" dirty="0"/>
              <a:t>July 2022</a:t>
            </a:r>
            <a:endParaRPr lang="en-GB" sz="1600" dirty="0"/>
          </a:p>
        </p:txBody>
      </p:sp>
      <p:sp>
        <p:nvSpPr>
          <p:cNvPr id="20" name="TextBox 19">
            <a:extLst>
              <a:ext uri="{FF2B5EF4-FFF2-40B4-BE49-F238E27FC236}">
                <a16:creationId xmlns:a16="http://schemas.microsoft.com/office/drawing/2014/main" id="{413809BA-B7B9-4654-9BAF-4B78D7C6D851}"/>
              </a:ext>
            </a:extLst>
          </p:cNvPr>
          <p:cNvSpPr txBox="1"/>
          <p:nvPr/>
        </p:nvSpPr>
        <p:spPr>
          <a:xfrm>
            <a:off x="7248129" y="4803228"/>
            <a:ext cx="1428596" cy="338554"/>
          </a:xfrm>
          <a:prstGeom prst="rect">
            <a:avLst/>
          </a:prstGeom>
          <a:noFill/>
        </p:spPr>
        <p:txBody>
          <a:bodyPr wrap="none" rtlCol="0">
            <a:spAutoFit/>
          </a:bodyPr>
          <a:lstStyle/>
          <a:p>
            <a:r>
              <a:rPr lang="en-US" sz="1600" dirty="0"/>
              <a:t>October 2022</a:t>
            </a:r>
            <a:endParaRPr lang="en-GB" sz="1600" dirty="0"/>
          </a:p>
        </p:txBody>
      </p:sp>
      <p:pic>
        <p:nvPicPr>
          <p:cNvPr id="4" name="Picture 3">
            <a:extLst>
              <a:ext uri="{FF2B5EF4-FFF2-40B4-BE49-F238E27FC236}">
                <a16:creationId xmlns:a16="http://schemas.microsoft.com/office/drawing/2014/main" id="{E56DBE56-81E5-4365-9796-7F99B2984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6980" y="217477"/>
            <a:ext cx="3791583" cy="4637047"/>
          </a:xfrm>
          <a:prstGeom prst="rect">
            <a:avLst/>
          </a:prstGeom>
        </p:spPr>
      </p:pic>
      <p:sp>
        <p:nvSpPr>
          <p:cNvPr id="5" name="TextBox 4">
            <a:extLst>
              <a:ext uri="{FF2B5EF4-FFF2-40B4-BE49-F238E27FC236}">
                <a16:creationId xmlns:a16="http://schemas.microsoft.com/office/drawing/2014/main" id="{CB54BC06-B149-4552-9DA7-470ABC7B2464}"/>
              </a:ext>
            </a:extLst>
          </p:cNvPr>
          <p:cNvSpPr txBox="1"/>
          <p:nvPr/>
        </p:nvSpPr>
        <p:spPr>
          <a:xfrm>
            <a:off x="3880217" y="5812220"/>
            <a:ext cx="1019831" cy="523220"/>
          </a:xfrm>
          <a:prstGeom prst="rect">
            <a:avLst/>
          </a:prstGeom>
          <a:noFill/>
        </p:spPr>
        <p:txBody>
          <a:bodyPr wrap="none" rtlCol="0">
            <a:spAutoFit/>
          </a:bodyPr>
          <a:lstStyle/>
          <a:p>
            <a:r>
              <a:rPr lang="en-US" sz="1400" dirty="0"/>
              <a:t>340 pages</a:t>
            </a:r>
          </a:p>
          <a:p>
            <a:r>
              <a:rPr lang="en-US" sz="1400" dirty="0"/>
              <a:t>70 figures</a:t>
            </a:r>
            <a:endParaRPr lang="en-GB" sz="1400" dirty="0"/>
          </a:p>
        </p:txBody>
      </p:sp>
      <p:sp>
        <p:nvSpPr>
          <p:cNvPr id="6" name="TextBox 5">
            <a:extLst>
              <a:ext uri="{FF2B5EF4-FFF2-40B4-BE49-F238E27FC236}">
                <a16:creationId xmlns:a16="http://schemas.microsoft.com/office/drawing/2014/main" id="{166140B6-916F-41BA-B1F1-EF5399C991C8}"/>
              </a:ext>
            </a:extLst>
          </p:cNvPr>
          <p:cNvSpPr txBox="1"/>
          <p:nvPr/>
        </p:nvSpPr>
        <p:spPr>
          <a:xfrm>
            <a:off x="945259" y="950061"/>
            <a:ext cx="1019831" cy="523220"/>
          </a:xfrm>
          <a:prstGeom prst="rect">
            <a:avLst/>
          </a:prstGeom>
          <a:noFill/>
        </p:spPr>
        <p:txBody>
          <a:bodyPr wrap="none" rtlCol="0">
            <a:spAutoFit/>
          </a:bodyPr>
          <a:lstStyle/>
          <a:p>
            <a:r>
              <a:rPr lang="en-US" sz="1400" dirty="0"/>
              <a:t>490 pages</a:t>
            </a:r>
          </a:p>
          <a:p>
            <a:r>
              <a:rPr lang="en-US" sz="1400" dirty="0"/>
              <a:t>95 figures</a:t>
            </a:r>
            <a:endParaRPr lang="en-GB" sz="1400" dirty="0"/>
          </a:p>
        </p:txBody>
      </p:sp>
      <p:sp>
        <p:nvSpPr>
          <p:cNvPr id="21" name="TextBox 20">
            <a:extLst>
              <a:ext uri="{FF2B5EF4-FFF2-40B4-BE49-F238E27FC236}">
                <a16:creationId xmlns:a16="http://schemas.microsoft.com/office/drawing/2014/main" id="{CBA65CE0-B44C-42EB-836F-E2D0016F5E8F}"/>
              </a:ext>
            </a:extLst>
          </p:cNvPr>
          <p:cNvSpPr txBox="1"/>
          <p:nvPr/>
        </p:nvSpPr>
        <p:spPr>
          <a:xfrm>
            <a:off x="6129408" y="4834354"/>
            <a:ext cx="1019831" cy="523220"/>
          </a:xfrm>
          <a:prstGeom prst="rect">
            <a:avLst/>
          </a:prstGeom>
          <a:noFill/>
        </p:spPr>
        <p:txBody>
          <a:bodyPr wrap="none" rtlCol="0">
            <a:spAutoFit/>
          </a:bodyPr>
          <a:lstStyle/>
          <a:p>
            <a:r>
              <a:rPr lang="en-US" sz="1400" dirty="0"/>
              <a:t>300 pages</a:t>
            </a:r>
          </a:p>
          <a:p>
            <a:r>
              <a:rPr lang="en-US" sz="1400" dirty="0"/>
              <a:t>52 figures</a:t>
            </a:r>
            <a:endParaRPr lang="en-GB" sz="1400" dirty="0"/>
          </a:p>
        </p:txBody>
      </p:sp>
    </p:spTree>
    <p:extLst>
      <p:ext uri="{BB962C8B-B14F-4D97-AF65-F5344CB8AC3E}">
        <p14:creationId xmlns:p14="http://schemas.microsoft.com/office/powerpoint/2010/main" val="343834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BFA86-FEB1-4D27-B456-EEB11B9F7152}"/>
              </a:ext>
            </a:extLst>
          </p:cNvPr>
          <p:cNvSpPr>
            <a:spLocks noGrp="1"/>
          </p:cNvSpPr>
          <p:nvPr>
            <p:ph type="sldNum" sz="quarter" idx="10"/>
          </p:nvPr>
        </p:nvSpPr>
        <p:spPr/>
        <p:txBody>
          <a:bodyPr/>
          <a:lstStyle/>
          <a:p>
            <a:fld id="{F879B5EC-C51C-9040-98B0-746B4184388A}" type="slidenum">
              <a:rPr lang="en-US" smtClean="0"/>
              <a:pPr/>
              <a:t>20</a:t>
            </a:fld>
            <a:endParaRPr lang="en-US" dirty="0"/>
          </a:p>
        </p:txBody>
      </p:sp>
      <p:sp>
        <p:nvSpPr>
          <p:cNvPr id="3" name="TextBox 2">
            <a:extLst>
              <a:ext uri="{FF2B5EF4-FFF2-40B4-BE49-F238E27FC236}">
                <a16:creationId xmlns:a16="http://schemas.microsoft.com/office/drawing/2014/main" id="{2B6DFC58-2B15-4F06-84F5-24CCB60EDC5E}"/>
              </a:ext>
            </a:extLst>
          </p:cNvPr>
          <p:cNvSpPr txBox="1"/>
          <p:nvPr/>
        </p:nvSpPr>
        <p:spPr>
          <a:xfrm>
            <a:off x="609600" y="320264"/>
            <a:ext cx="7959969" cy="923330"/>
          </a:xfrm>
          <a:prstGeom prst="rect">
            <a:avLst/>
          </a:prstGeom>
          <a:noFill/>
        </p:spPr>
        <p:txBody>
          <a:bodyPr wrap="square" rtlCol="0">
            <a:spAutoFit/>
          </a:bodyPr>
          <a:lstStyle/>
          <a:p>
            <a:r>
              <a:rPr lang="en-US" dirty="0"/>
              <a:t>The theory of FQHE today is more of a consistent scheme, than a microscopic theory, the most popular and successful being </a:t>
            </a:r>
            <a:r>
              <a:rPr lang="en-US" u="sng" dirty="0">
                <a:solidFill>
                  <a:srgbClr val="002060"/>
                </a:solidFill>
              </a:rPr>
              <a:t>Jainendra Jain</a:t>
            </a:r>
            <a:r>
              <a:rPr lang="en-US" dirty="0"/>
              <a:t>’s “Composite Fermion” model.</a:t>
            </a:r>
            <a:endParaRPr lang="en-GB" dirty="0"/>
          </a:p>
        </p:txBody>
      </p:sp>
      <p:sp>
        <p:nvSpPr>
          <p:cNvPr id="4" name="TextBox 3">
            <a:extLst>
              <a:ext uri="{FF2B5EF4-FFF2-40B4-BE49-F238E27FC236}">
                <a16:creationId xmlns:a16="http://schemas.microsoft.com/office/drawing/2014/main" id="{068AD340-6D1C-4ECA-9537-C9033AF4A7AD}"/>
              </a:ext>
            </a:extLst>
          </p:cNvPr>
          <p:cNvSpPr txBox="1"/>
          <p:nvPr/>
        </p:nvSpPr>
        <p:spPr>
          <a:xfrm>
            <a:off x="501360" y="1774128"/>
            <a:ext cx="8464062" cy="3139321"/>
          </a:xfrm>
          <a:prstGeom prst="rect">
            <a:avLst/>
          </a:prstGeom>
          <a:noFill/>
        </p:spPr>
        <p:txBody>
          <a:bodyPr wrap="square" rtlCol="0">
            <a:spAutoFit/>
          </a:bodyPr>
          <a:lstStyle/>
          <a:p>
            <a:r>
              <a:rPr lang="en-US" b="1" dirty="0"/>
              <a:t>A composite fermion is a hypothetical particle-flux quantum composite</a:t>
            </a:r>
            <a:r>
              <a:rPr lang="en-US" dirty="0"/>
              <a:t>. </a:t>
            </a:r>
            <a:r>
              <a:rPr lang="en-US" dirty="0">
                <a:solidFill>
                  <a:srgbClr val="002060"/>
                </a:solidFill>
              </a:rPr>
              <a:t>One associates TWO flux quanta of a hypothetical field (not the physical magnetic field) with EVERY electron and this composite fermion is the player in FQHE</a:t>
            </a:r>
            <a:r>
              <a:rPr lang="en-US" dirty="0"/>
              <a:t>.</a:t>
            </a:r>
          </a:p>
          <a:p>
            <a:r>
              <a:rPr lang="en-US" dirty="0"/>
              <a:t> </a:t>
            </a:r>
          </a:p>
          <a:p>
            <a:r>
              <a:rPr lang="en-US" b="1" dirty="0">
                <a:solidFill>
                  <a:schemeClr val="accent6">
                    <a:lumMod val="75000"/>
                  </a:schemeClr>
                </a:solidFill>
              </a:rPr>
              <a:t>Somehow</a:t>
            </a:r>
            <a:r>
              <a:rPr lang="en-US" dirty="0">
                <a:solidFill>
                  <a:schemeClr val="accent6">
                    <a:lumMod val="75000"/>
                  </a:schemeClr>
                </a:solidFill>
              </a:rPr>
              <a:t>, this flux quanta is in a direction opposite to that of the applied magnetic field. Therefore, it can cancel the applied field partially, and reduce the available number of states.</a:t>
            </a:r>
          </a:p>
          <a:p>
            <a:endParaRPr lang="en-US" dirty="0">
              <a:solidFill>
                <a:schemeClr val="accent6">
                  <a:lumMod val="75000"/>
                </a:schemeClr>
              </a:solidFill>
            </a:endParaRPr>
          </a:p>
          <a:p>
            <a:r>
              <a:rPr lang="en-US" dirty="0"/>
              <a:t>Since there are two “hypothetical flux quanta” for each electron, when the number of electrons are 1/3 the number of REAL flux quanta, 2/3 of the magnetic field get cancelled, and we get number of electrons = number of (real) flux quanta.</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567AB33-10E9-4FB4-B54F-80480831A45C}"/>
                  </a:ext>
                </a:extLst>
              </p:cNvPr>
              <p:cNvSpPr txBox="1"/>
              <p:nvPr/>
            </p:nvSpPr>
            <p:spPr>
              <a:xfrm>
                <a:off x="2743199" y="4797104"/>
                <a:ext cx="3107389" cy="615746"/>
              </a:xfrm>
              <a:prstGeom prst="rect">
                <a:avLst/>
              </a:prstGeom>
              <a:noFill/>
            </p:spPr>
            <p:txBody>
              <a:bodyPr wrap="none" rtlCol="0">
                <a:spAutoFit/>
              </a:bodyPr>
              <a:lstStyle/>
              <a:p>
                <a:r>
                  <a:rPr lang="en-US" dirty="0">
                    <a:solidFill>
                      <a:schemeClr val="accent6">
                        <a:lumMod val="75000"/>
                      </a:schemeClr>
                    </a:solidFill>
                  </a:rPr>
                  <a:t>That IS the  QHE at </a:t>
                </a:r>
                <a14:m>
                  <m:oMath xmlns:m="http://schemas.openxmlformats.org/officeDocument/2006/math">
                    <m:r>
                      <a:rPr lang="en-US" sz="2400" i="1" smtClean="0">
                        <a:solidFill>
                          <a:schemeClr val="accent6">
                            <a:lumMod val="75000"/>
                          </a:schemeClr>
                        </a:solidFill>
                        <a:latin typeface="Cambria Math" panose="02040503050406030204" pitchFamily="18" charset="0"/>
                        <a:ea typeface="Cambria Math" panose="02040503050406030204" pitchFamily="18" charset="0"/>
                      </a:rPr>
                      <m:t>𝜈</m:t>
                    </m:r>
                    <m:r>
                      <a:rPr lang="en-US" sz="2400" b="0" i="1"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2400" b="0" i="1" smtClean="0">
                            <a:solidFill>
                              <a:schemeClr val="accent6">
                                <a:lumMod val="75000"/>
                              </a:schemeClr>
                            </a:solidFill>
                            <a:latin typeface="Cambria Math" panose="02040503050406030204" pitchFamily="18" charset="0"/>
                            <a:ea typeface="Cambria Math" panose="02040503050406030204" pitchFamily="18" charset="0"/>
                          </a:rPr>
                        </m:ctrlPr>
                      </m:fPr>
                      <m:num>
                        <m:r>
                          <a:rPr lang="en-US" sz="2400" b="0" i="1" smtClean="0">
                            <a:solidFill>
                              <a:schemeClr val="accent6">
                                <a:lumMod val="75000"/>
                              </a:schemeClr>
                            </a:solidFill>
                            <a:latin typeface="Cambria Math" panose="02040503050406030204" pitchFamily="18" charset="0"/>
                            <a:ea typeface="Cambria Math" panose="02040503050406030204" pitchFamily="18" charset="0"/>
                          </a:rPr>
                          <m:t>1</m:t>
                        </m:r>
                      </m:num>
                      <m:den>
                        <m:r>
                          <a:rPr lang="en-US" sz="2400" b="0" i="1" smtClean="0">
                            <a:solidFill>
                              <a:schemeClr val="accent6">
                                <a:lumMod val="75000"/>
                              </a:schemeClr>
                            </a:solidFill>
                            <a:latin typeface="Cambria Math" panose="02040503050406030204" pitchFamily="18" charset="0"/>
                            <a:ea typeface="Cambria Math" panose="02040503050406030204" pitchFamily="18" charset="0"/>
                          </a:rPr>
                          <m:t>3</m:t>
                        </m:r>
                      </m:den>
                    </m:f>
                  </m:oMath>
                </a14:m>
                <a:r>
                  <a:rPr lang="en-GB" sz="2400" dirty="0">
                    <a:solidFill>
                      <a:schemeClr val="accent6">
                        <a:lumMod val="75000"/>
                      </a:schemeClr>
                    </a:solidFill>
                  </a:rPr>
                  <a:t> </a:t>
                </a:r>
                <a:r>
                  <a:rPr lang="en-GB" dirty="0">
                    <a:solidFill>
                      <a:schemeClr val="accent6">
                        <a:lumMod val="75000"/>
                      </a:schemeClr>
                    </a:solidFill>
                  </a:rPr>
                  <a:t>!</a:t>
                </a:r>
              </a:p>
            </p:txBody>
          </p:sp>
        </mc:Choice>
        <mc:Fallback xmlns="">
          <p:sp>
            <p:nvSpPr>
              <p:cNvPr id="5" name="TextBox 4">
                <a:extLst>
                  <a:ext uri="{FF2B5EF4-FFF2-40B4-BE49-F238E27FC236}">
                    <a16:creationId xmlns:a16="http://schemas.microsoft.com/office/drawing/2014/main" id="{7567AB33-10E9-4FB4-B54F-80480831A45C}"/>
                  </a:ext>
                </a:extLst>
              </p:cNvPr>
              <p:cNvSpPr txBox="1">
                <a:spLocks noRot="1" noChangeAspect="1" noMove="1" noResize="1" noEditPoints="1" noAdjustHandles="1" noChangeArrowheads="1" noChangeShapeType="1" noTextEdit="1"/>
              </p:cNvSpPr>
              <p:nvPr/>
            </p:nvSpPr>
            <p:spPr>
              <a:xfrm>
                <a:off x="2743199" y="4797104"/>
                <a:ext cx="3107389" cy="615746"/>
              </a:xfrm>
              <a:prstGeom prst="rect">
                <a:avLst/>
              </a:prstGeom>
              <a:blipFill>
                <a:blip r:embed="rId2"/>
                <a:stretch>
                  <a:fillRect l="-1569" r="-588"/>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C260AD98-54F9-41AA-B227-014ECD88E536}"/>
              </a:ext>
            </a:extLst>
          </p:cNvPr>
          <p:cNvSpPr txBox="1"/>
          <p:nvPr/>
        </p:nvSpPr>
        <p:spPr>
          <a:xfrm>
            <a:off x="609599" y="5545586"/>
            <a:ext cx="8332377" cy="646331"/>
          </a:xfrm>
          <a:prstGeom prst="rect">
            <a:avLst/>
          </a:prstGeom>
          <a:noFill/>
        </p:spPr>
        <p:txBody>
          <a:bodyPr wrap="square" rtlCol="0">
            <a:spAutoFit/>
          </a:bodyPr>
          <a:lstStyle/>
          <a:p>
            <a:r>
              <a:rPr lang="en-US" b="1" dirty="0"/>
              <a:t>It is postulated that dominant Coulomb interactions and multiparticle dynamics somehow result in the Composite Fermions (CF quasiparticles)</a:t>
            </a:r>
            <a:endParaRPr lang="en-GB" b="1" dirty="0"/>
          </a:p>
        </p:txBody>
      </p:sp>
      <p:grpSp>
        <p:nvGrpSpPr>
          <p:cNvPr id="7" name="Group 6">
            <a:extLst>
              <a:ext uri="{FF2B5EF4-FFF2-40B4-BE49-F238E27FC236}">
                <a16:creationId xmlns:a16="http://schemas.microsoft.com/office/drawing/2014/main" id="{1876A762-E41E-4639-AD61-F8A25BE3B835}"/>
              </a:ext>
            </a:extLst>
          </p:cNvPr>
          <p:cNvGrpSpPr/>
          <p:nvPr/>
        </p:nvGrpSpPr>
        <p:grpSpPr>
          <a:xfrm flipV="1">
            <a:off x="4761893" y="984848"/>
            <a:ext cx="1088695" cy="781941"/>
            <a:chOff x="548704" y="2301574"/>
            <a:chExt cx="1088695" cy="781941"/>
          </a:xfrm>
        </p:grpSpPr>
        <p:sp>
          <p:nvSpPr>
            <p:cNvPr id="8" name="Oval 7">
              <a:extLst>
                <a:ext uri="{FF2B5EF4-FFF2-40B4-BE49-F238E27FC236}">
                  <a16:creationId xmlns:a16="http://schemas.microsoft.com/office/drawing/2014/main" id="{0EA6EF3A-6547-47BE-BD53-5B41B13CA790}"/>
                </a:ext>
              </a:extLst>
            </p:cNvPr>
            <p:cNvSpPr/>
            <p:nvPr/>
          </p:nvSpPr>
          <p:spPr>
            <a:xfrm>
              <a:off x="548704" y="2634225"/>
              <a:ext cx="266521" cy="250878"/>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37A6948-F817-432F-B383-D312EC55AFCE}"/>
                </a:ext>
              </a:extLst>
            </p:cNvPr>
            <p:cNvGrpSpPr/>
            <p:nvPr/>
          </p:nvGrpSpPr>
          <p:grpSpPr>
            <a:xfrm>
              <a:off x="631469" y="2310374"/>
              <a:ext cx="121044" cy="773141"/>
              <a:chOff x="2210551" y="2378946"/>
              <a:chExt cx="121044" cy="773141"/>
            </a:xfrm>
          </p:grpSpPr>
          <p:cxnSp>
            <p:nvCxnSpPr>
              <p:cNvPr id="17" name="Straight Arrow Connector 16">
                <a:extLst>
                  <a:ext uri="{FF2B5EF4-FFF2-40B4-BE49-F238E27FC236}">
                    <a16:creationId xmlns:a16="http://schemas.microsoft.com/office/drawing/2014/main" id="{D24CF27B-2F7A-4FAA-9DEF-1D0E992A7AB0}"/>
                  </a:ext>
                </a:extLst>
              </p:cNvPr>
              <p:cNvCxnSpPr/>
              <p:nvPr/>
            </p:nvCxnSpPr>
            <p:spPr>
              <a:xfrm flipV="1">
                <a:off x="2210551" y="2383346"/>
                <a:ext cx="0" cy="7687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D1A8DD0-DA8F-4D01-9734-603AC02288F1}"/>
                  </a:ext>
                </a:extLst>
              </p:cNvPr>
              <p:cNvCxnSpPr/>
              <p:nvPr/>
            </p:nvCxnSpPr>
            <p:spPr>
              <a:xfrm flipV="1">
                <a:off x="2331595" y="2378946"/>
                <a:ext cx="0" cy="7687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10" name="Oval 9">
              <a:extLst>
                <a:ext uri="{FF2B5EF4-FFF2-40B4-BE49-F238E27FC236}">
                  <a16:creationId xmlns:a16="http://schemas.microsoft.com/office/drawing/2014/main" id="{4D5C989F-62E9-4E3E-AF2A-7DBF5B3FAAE5}"/>
                </a:ext>
              </a:extLst>
            </p:cNvPr>
            <p:cNvSpPr/>
            <p:nvPr/>
          </p:nvSpPr>
          <p:spPr>
            <a:xfrm>
              <a:off x="1343902" y="2629825"/>
              <a:ext cx="266521" cy="250878"/>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A193F85-F3F0-48A9-B3FA-74B2F9D67757}"/>
                </a:ext>
              </a:extLst>
            </p:cNvPr>
            <p:cNvGrpSpPr/>
            <p:nvPr/>
          </p:nvGrpSpPr>
          <p:grpSpPr>
            <a:xfrm>
              <a:off x="1332599" y="2305974"/>
              <a:ext cx="105366" cy="773141"/>
              <a:chOff x="2210551" y="2378946"/>
              <a:chExt cx="105366" cy="773141"/>
            </a:xfrm>
          </p:grpSpPr>
          <p:cxnSp>
            <p:nvCxnSpPr>
              <p:cNvPr id="15" name="Straight Arrow Connector 14">
                <a:extLst>
                  <a:ext uri="{FF2B5EF4-FFF2-40B4-BE49-F238E27FC236}">
                    <a16:creationId xmlns:a16="http://schemas.microsoft.com/office/drawing/2014/main" id="{2A2F1B37-7A0B-4B8D-9EC1-C4BF7FD005DC}"/>
                  </a:ext>
                </a:extLst>
              </p:cNvPr>
              <p:cNvCxnSpPr/>
              <p:nvPr/>
            </p:nvCxnSpPr>
            <p:spPr>
              <a:xfrm flipV="1">
                <a:off x="2210551" y="2383346"/>
                <a:ext cx="0" cy="7687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94D20F9-C2F9-4C1A-81AF-B39F7D72F3C6}"/>
                  </a:ext>
                </a:extLst>
              </p:cNvPr>
              <p:cNvCxnSpPr/>
              <p:nvPr/>
            </p:nvCxnSpPr>
            <p:spPr>
              <a:xfrm flipV="1">
                <a:off x="2315917" y="2378946"/>
                <a:ext cx="0" cy="7687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E4E8BC90-2E6D-4FF0-9FE4-6350ACE3E5B2}"/>
                </a:ext>
              </a:extLst>
            </p:cNvPr>
            <p:cNvGrpSpPr/>
            <p:nvPr/>
          </p:nvGrpSpPr>
          <p:grpSpPr>
            <a:xfrm>
              <a:off x="1516355" y="2301574"/>
              <a:ext cx="121044" cy="773141"/>
              <a:chOff x="2210551" y="2378946"/>
              <a:chExt cx="121044" cy="773141"/>
            </a:xfrm>
          </p:grpSpPr>
          <p:cxnSp>
            <p:nvCxnSpPr>
              <p:cNvPr id="13" name="Straight Arrow Connector 12">
                <a:extLst>
                  <a:ext uri="{FF2B5EF4-FFF2-40B4-BE49-F238E27FC236}">
                    <a16:creationId xmlns:a16="http://schemas.microsoft.com/office/drawing/2014/main" id="{9DBCAF11-2CF9-4922-A87E-4A0AC221E769}"/>
                  </a:ext>
                </a:extLst>
              </p:cNvPr>
              <p:cNvCxnSpPr/>
              <p:nvPr/>
            </p:nvCxnSpPr>
            <p:spPr>
              <a:xfrm flipV="1">
                <a:off x="2210551" y="2383346"/>
                <a:ext cx="0" cy="7687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A82B882-0BA6-4149-BA5A-E1365C368ACF}"/>
                  </a:ext>
                </a:extLst>
              </p:cNvPr>
              <p:cNvCxnSpPr/>
              <p:nvPr/>
            </p:nvCxnSpPr>
            <p:spPr>
              <a:xfrm flipV="1">
                <a:off x="2331595" y="2378946"/>
                <a:ext cx="0" cy="7687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7532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5CFE5F-35E6-42FE-B5CA-8E76919EBAC8}"/>
              </a:ext>
            </a:extLst>
          </p:cNvPr>
          <p:cNvSpPr>
            <a:spLocks noGrp="1"/>
          </p:cNvSpPr>
          <p:nvPr>
            <p:ph type="sldNum" sz="quarter" idx="10"/>
          </p:nvPr>
        </p:nvSpPr>
        <p:spPr/>
        <p:txBody>
          <a:bodyPr/>
          <a:lstStyle/>
          <a:p>
            <a:fld id="{F879B5EC-C51C-9040-98B0-746B4184388A}" type="slidenum">
              <a:rPr lang="en-US" smtClean="0"/>
              <a:pPr/>
              <a:t>21</a:t>
            </a:fld>
            <a:endParaRPr lang="en-US" dirty="0"/>
          </a:p>
        </p:txBody>
      </p:sp>
      <p:pic>
        <p:nvPicPr>
          <p:cNvPr id="4098" name="Picture 2" descr="Rip Ripped Shirt GIF - Rip Ripped Shirt Slash - Discover &amp; Share GIFs">
            <a:extLst>
              <a:ext uri="{FF2B5EF4-FFF2-40B4-BE49-F238E27FC236}">
                <a16:creationId xmlns:a16="http://schemas.microsoft.com/office/drawing/2014/main" id="{ECC86E1D-1AA4-4C64-BFFE-12B6698C209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21224" y="4051736"/>
            <a:ext cx="4074401" cy="28062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nspirehep.net/record/1127711/files/plateaux.png">
            <a:extLst>
              <a:ext uri="{FF2B5EF4-FFF2-40B4-BE49-F238E27FC236}">
                <a16:creationId xmlns:a16="http://schemas.microsoft.com/office/drawing/2014/main" id="{FA9A48AB-C97E-47D8-85D2-A917E8831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157"/>
            <a:ext cx="6582305" cy="40832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6665495-8769-4EBC-A03E-B4D842151AFE}"/>
              </a:ext>
            </a:extLst>
          </p:cNvPr>
          <p:cNvSpPr txBox="1"/>
          <p:nvPr/>
        </p:nvSpPr>
        <p:spPr>
          <a:xfrm>
            <a:off x="6030108" y="630623"/>
            <a:ext cx="3113892" cy="1200329"/>
          </a:xfrm>
          <a:prstGeom prst="rect">
            <a:avLst/>
          </a:prstGeom>
          <a:noFill/>
        </p:spPr>
        <p:txBody>
          <a:bodyPr wrap="square" rtlCol="0">
            <a:spAutoFit/>
          </a:bodyPr>
          <a:lstStyle/>
          <a:p>
            <a:r>
              <a:rPr lang="en-US" b="1" dirty="0"/>
              <a:t>A composite fermion is an electron </a:t>
            </a:r>
            <a:r>
              <a:rPr lang="en-US" b="1" dirty="0">
                <a:solidFill>
                  <a:srgbClr val="C00000"/>
                </a:solidFill>
              </a:rPr>
              <a:t>dressed</a:t>
            </a:r>
            <a:r>
              <a:rPr lang="en-US" b="1" dirty="0"/>
              <a:t> with an even number of hypothetical flux quanta</a:t>
            </a:r>
            <a:endParaRPr lang="en-GB" b="1" dirty="0"/>
          </a:p>
        </p:txBody>
      </p:sp>
      <p:grpSp>
        <p:nvGrpSpPr>
          <p:cNvPr id="6" name="Group 5">
            <a:extLst>
              <a:ext uri="{FF2B5EF4-FFF2-40B4-BE49-F238E27FC236}">
                <a16:creationId xmlns:a16="http://schemas.microsoft.com/office/drawing/2014/main" id="{EF7D45A3-22AF-4EEE-B023-6C372D1B6BFE}"/>
              </a:ext>
            </a:extLst>
          </p:cNvPr>
          <p:cNvGrpSpPr/>
          <p:nvPr/>
        </p:nvGrpSpPr>
        <p:grpSpPr>
          <a:xfrm flipV="1">
            <a:off x="6808377" y="2069817"/>
            <a:ext cx="1088695" cy="781941"/>
            <a:chOff x="548704" y="2301574"/>
            <a:chExt cx="1088695" cy="781941"/>
          </a:xfrm>
        </p:grpSpPr>
        <p:sp>
          <p:nvSpPr>
            <p:cNvPr id="7" name="Oval 6">
              <a:extLst>
                <a:ext uri="{FF2B5EF4-FFF2-40B4-BE49-F238E27FC236}">
                  <a16:creationId xmlns:a16="http://schemas.microsoft.com/office/drawing/2014/main" id="{1C279D7C-95C9-4C54-BE90-1024AD366FD7}"/>
                </a:ext>
              </a:extLst>
            </p:cNvPr>
            <p:cNvSpPr/>
            <p:nvPr/>
          </p:nvSpPr>
          <p:spPr>
            <a:xfrm>
              <a:off x="548704" y="2634225"/>
              <a:ext cx="266521" cy="250878"/>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65AC3FD-B070-4202-9BC4-DE0A2EEA9EB5}"/>
                </a:ext>
              </a:extLst>
            </p:cNvPr>
            <p:cNvGrpSpPr/>
            <p:nvPr/>
          </p:nvGrpSpPr>
          <p:grpSpPr>
            <a:xfrm>
              <a:off x="631469" y="2310374"/>
              <a:ext cx="121044" cy="773141"/>
              <a:chOff x="2210551" y="2378946"/>
              <a:chExt cx="121044" cy="773141"/>
            </a:xfrm>
          </p:grpSpPr>
          <p:cxnSp>
            <p:nvCxnSpPr>
              <p:cNvPr id="16" name="Straight Arrow Connector 15">
                <a:extLst>
                  <a:ext uri="{FF2B5EF4-FFF2-40B4-BE49-F238E27FC236}">
                    <a16:creationId xmlns:a16="http://schemas.microsoft.com/office/drawing/2014/main" id="{6BD66242-A733-47F1-8AF7-A72A6BE11048}"/>
                  </a:ext>
                </a:extLst>
              </p:cNvPr>
              <p:cNvCxnSpPr/>
              <p:nvPr/>
            </p:nvCxnSpPr>
            <p:spPr>
              <a:xfrm flipV="1">
                <a:off x="2210551" y="2383346"/>
                <a:ext cx="0" cy="7687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36D8CDE-E6C5-4982-AD2D-08AF3AA03E2A}"/>
                  </a:ext>
                </a:extLst>
              </p:cNvPr>
              <p:cNvCxnSpPr/>
              <p:nvPr/>
            </p:nvCxnSpPr>
            <p:spPr>
              <a:xfrm flipV="1">
                <a:off x="2331595" y="2378946"/>
                <a:ext cx="0" cy="7687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9" name="Oval 8">
              <a:extLst>
                <a:ext uri="{FF2B5EF4-FFF2-40B4-BE49-F238E27FC236}">
                  <a16:creationId xmlns:a16="http://schemas.microsoft.com/office/drawing/2014/main" id="{86AA7A42-C196-4781-BE3C-A890E0D26AE8}"/>
                </a:ext>
              </a:extLst>
            </p:cNvPr>
            <p:cNvSpPr/>
            <p:nvPr/>
          </p:nvSpPr>
          <p:spPr>
            <a:xfrm>
              <a:off x="1343902" y="2629825"/>
              <a:ext cx="266521" cy="250878"/>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B6CBE0F-B10B-4165-AEF5-972D2BE455CE}"/>
                </a:ext>
              </a:extLst>
            </p:cNvPr>
            <p:cNvGrpSpPr/>
            <p:nvPr/>
          </p:nvGrpSpPr>
          <p:grpSpPr>
            <a:xfrm>
              <a:off x="1332599" y="2305974"/>
              <a:ext cx="105366" cy="773141"/>
              <a:chOff x="2210551" y="2378946"/>
              <a:chExt cx="105366" cy="773141"/>
            </a:xfrm>
          </p:grpSpPr>
          <p:cxnSp>
            <p:nvCxnSpPr>
              <p:cNvPr id="14" name="Straight Arrow Connector 13">
                <a:extLst>
                  <a:ext uri="{FF2B5EF4-FFF2-40B4-BE49-F238E27FC236}">
                    <a16:creationId xmlns:a16="http://schemas.microsoft.com/office/drawing/2014/main" id="{A8B653CA-CFE3-4331-A02C-B2E2F0443466}"/>
                  </a:ext>
                </a:extLst>
              </p:cNvPr>
              <p:cNvCxnSpPr/>
              <p:nvPr/>
            </p:nvCxnSpPr>
            <p:spPr>
              <a:xfrm flipV="1">
                <a:off x="2210551" y="2383346"/>
                <a:ext cx="0" cy="7687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AAE9004-45B2-4C04-A165-3620D87B1ABE}"/>
                  </a:ext>
                </a:extLst>
              </p:cNvPr>
              <p:cNvCxnSpPr/>
              <p:nvPr/>
            </p:nvCxnSpPr>
            <p:spPr>
              <a:xfrm flipV="1">
                <a:off x="2315917" y="2378946"/>
                <a:ext cx="0" cy="7687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C14ACE48-B808-4900-B37B-D0927B12E461}"/>
                </a:ext>
              </a:extLst>
            </p:cNvPr>
            <p:cNvGrpSpPr/>
            <p:nvPr/>
          </p:nvGrpSpPr>
          <p:grpSpPr>
            <a:xfrm>
              <a:off x="1516355" y="2301574"/>
              <a:ext cx="121044" cy="773141"/>
              <a:chOff x="2210551" y="2378946"/>
              <a:chExt cx="121044" cy="773141"/>
            </a:xfrm>
          </p:grpSpPr>
          <p:cxnSp>
            <p:nvCxnSpPr>
              <p:cNvPr id="12" name="Straight Arrow Connector 11">
                <a:extLst>
                  <a:ext uri="{FF2B5EF4-FFF2-40B4-BE49-F238E27FC236}">
                    <a16:creationId xmlns:a16="http://schemas.microsoft.com/office/drawing/2014/main" id="{B87DB304-2A61-47F7-BBEA-6AB9809A62D7}"/>
                  </a:ext>
                </a:extLst>
              </p:cNvPr>
              <p:cNvCxnSpPr/>
              <p:nvPr/>
            </p:nvCxnSpPr>
            <p:spPr>
              <a:xfrm flipV="1">
                <a:off x="2210551" y="2383346"/>
                <a:ext cx="0" cy="7687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FCC9536-A23F-4D05-9EB1-735C35666E36}"/>
                  </a:ext>
                </a:extLst>
              </p:cNvPr>
              <p:cNvCxnSpPr/>
              <p:nvPr/>
            </p:nvCxnSpPr>
            <p:spPr>
              <a:xfrm flipV="1">
                <a:off x="2331595" y="2378946"/>
                <a:ext cx="0" cy="7687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pic>
        <p:nvPicPr>
          <p:cNvPr id="18" name="Picture 6" descr="Aspects of the Fractional Quantum Hall Effect in Graphene | SpringerLink">
            <a:extLst>
              <a:ext uri="{FF2B5EF4-FFF2-40B4-BE49-F238E27FC236}">
                <a16:creationId xmlns:a16="http://schemas.microsoft.com/office/drawing/2014/main" id="{E2318AB9-DDF3-48C8-846C-41CCEC9C8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0265" y="3154939"/>
            <a:ext cx="4511712" cy="365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6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2500"/>
                                        <p:tgtEl>
                                          <p:spTgt spid="4"/>
                                        </p:tgtEl>
                                      </p:cBhvr>
                                    </p:animEffect>
                                  </p:childTnLst>
                                </p:cTn>
                              </p:par>
                              <p:par>
                                <p:cTn id="12" presetID="10" presetClass="entr" presetSubtype="0" fill="hold" nodeType="withEffect">
                                  <p:stCondLst>
                                    <p:cond delay="200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37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inspirehep.net/record/1127711/files/plateau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20" y="1627785"/>
            <a:ext cx="8365025" cy="5230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654DF9B-C67B-4DCF-820C-8428A64C6E40}"/>
              </a:ext>
            </a:extLst>
          </p:cNvPr>
          <p:cNvSpPr/>
          <p:nvPr/>
        </p:nvSpPr>
        <p:spPr>
          <a:xfrm>
            <a:off x="392112" y="253511"/>
            <a:ext cx="8182708" cy="646331"/>
          </a:xfrm>
          <a:prstGeom prst="rect">
            <a:avLst/>
          </a:prstGeom>
        </p:spPr>
        <p:txBody>
          <a:bodyPr wrap="square">
            <a:spAutoFit/>
          </a:bodyPr>
          <a:lstStyle/>
          <a:p>
            <a:r>
              <a:rPr lang="en-US" dirty="0"/>
              <a:t>The true theory of the FQHE is yet to come, hopefully within the next 20 years.</a:t>
            </a:r>
          </a:p>
          <a:p>
            <a:r>
              <a:rPr lang="en-US" dirty="0"/>
              <a:t>			(M. I. Dyakonov, 2002, in arXiv:cond-mat/0209206)</a:t>
            </a:r>
            <a:endParaRPr lang="en-GB" dirty="0"/>
          </a:p>
        </p:txBody>
      </p:sp>
      <p:sp>
        <p:nvSpPr>
          <p:cNvPr id="4" name="TextBox 3">
            <a:extLst>
              <a:ext uri="{FF2B5EF4-FFF2-40B4-BE49-F238E27FC236}">
                <a16:creationId xmlns:a16="http://schemas.microsoft.com/office/drawing/2014/main" id="{9F2CFC04-360E-47ED-B3A6-FA82095F14E7}"/>
              </a:ext>
            </a:extLst>
          </p:cNvPr>
          <p:cNvSpPr txBox="1"/>
          <p:nvPr/>
        </p:nvSpPr>
        <p:spPr>
          <a:xfrm>
            <a:off x="773723" y="899842"/>
            <a:ext cx="7596554" cy="646331"/>
          </a:xfrm>
          <a:prstGeom prst="rect">
            <a:avLst/>
          </a:prstGeom>
          <a:noFill/>
        </p:spPr>
        <p:txBody>
          <a:bodyPr wrap="square" rtlCol="0">
            <a:spAutoFit/>
          </a:bodyPr>
          <a:lstStyle/>
          <a:p>
            <a:r>
              <a:rPr lang="en-US" dirty="0"/>
              <a:t>There must be a universal theory of integer and fraction QHE, without the arbitrary transitions between the particle-players in the dynamics.  </a:t>
            </a:r>
            <a:endParaRPr lang="en-GB" dirty="0"/>
          </a:p>
        </p:txBody>
      </p:sp>
    </p:spTree>
    <p:extLst>
      <p:ext uri="{BB962C8B-B14F-4D97-AF65-F5344CB8AC3E}">
        <p14:creationId xmlns:p14="http://schemas.microsoft.com/office/powerpoint/2010/main" val="67561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C4C033-2219-4E5A-A1ED-9B740C3A6510}"/>
              </a:ext>
            </a:extLst>
          </p:cNvPr>
          <p:cNvSpPr>
            <a:spLocks noGrp="1"/>
          </p:cNvSpPr>
          <p:nvPr>
            <p:ph type="sldNum" sz="quarter" idx="10"/>
          </p:nvPr>
        </p:nvSpPr>
        <p:spPr/>
        <p:txBody>
          <a:bodyPr/>
          <a:lstStyle/>
          <a:p>
            <a:fld id="{F879B5EC-C51C-9040-98B0-746B4184388A}" type="slidenum">
              <a:rPr lang="en-US" smtClean="0"/>
              <a:pPr/>
              <a:t>23</a:t>
            </a:fld>
            <a:endParaRPr lang="en-US" dirty="0"/>
          </a:p>
        </p:txBody>
      </p:sp>
      <p:graphicFrame>
        <p:nvGraphicFramePr>
          <p:cNvPr id="3" name="Object 2">
            <a:extLst>
              <a:ext uri="{FF2B5EF4-FFF2-40B4-BE49-F238E27FC236}">
                <a16:creationId xmlns:a16="http://schemas.microsoft.com/office/drawing/2014/main" id="{C6BD105D-D4B8-4842-B78A-9D1D2B51FCB1}"/>
              </a:ext>
            </a:extLst>
          </p:cNvPr>
          <p:cNvGraphicFramePr>
            <a:graphicFrameLocks noChangeAspect="1"/>
          </p:cNvGraphicFramePr>
          <p:nvPr>
            <p:extLst/>
          </p:nvPr>
        </p:nvGraphicFramePr>
        <p:xfrm>
          <a:off x="380878" y="2415432"/>
          <a:ext cx="4518025" cy="771525"/>
        </p:xfrm>
        <a:graphic>
          <a:graphicData uri="http://schemas.openxmlformats.org/presentationml/2006/ole">
            <mc:AlternateContent xmlns:mc="http://schemas.openxmlformats.org/markup-compatibility/2006">
              <mc:Choice xmlns:v="urn:schemas-microsoft-com:vml" Requires="v">
                <p:oleObj spid="_x0000_s1138" name="AxMath" r:id="rId3" imgW="2259720" imgH="385200" progId="Equation.AxMath">
                  <p:embed/>
                </p:oleObj>
              </mc:Choice>
              <mc:Fallback>
                <p:oleObj name="AxMath" r:id="rId3" imgW="2259720" imgH="385200" progId="Equation.AxMath">
                  <p:embed/>
                  <p:pic>
                    <p:nvPicPr>
                      <p:cNvPr id="3" name="Object 2">
                        <a:extLst>
                          <a:ext uri="{FF2B5EF4-FFF2-40B4-BE49-F238E27FC236}">
                            <a16:creationId xmlns:a16="http://schemas.microsoft.com/office/drawing/2014/main" id="{C6BD105D-D4B8-4842-B78A-9D1D2B51FCB1}"/>
                          </a:ext>
                        </a:extLst>
                      </p:cNvPr>
                      <p:cNvPicPr/>
                      <p:nvPr/>
                    </p:nvPicPr>
                    <p:blipFill>
                      <a:blip r:embed="rId4"/>
                      <a:stretch>
                        <a:fillRect/>
                      </a:stretch>
                    </p:blipFill>
                    <p:spPr>
                      <a:xfrm>
                        <a:off x="380878" y="2415432"/>
                        <a:ext cx="4518025" cy="77152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62FF34A-1B23-4CF6-800A-83228CB5E6E3}"/>
              </a:ext>
            </a:extLst>
          </p:cNvPr>
          <p:cNvGraphicFramePr>
            <a:graphicFrameLocks noChangeAspect="1"/>
          </p:cNvGraphicFramePr>
          <p:nvPr>
            <p:extLst/>
          </p:nvPr>
        </p:nvGraphicFramePr>
        <p:xfrm>
          <a:off x="2170112" y="3247083"/>
          <a:ext cx="3825875" cy="781050"/>
        </p:xfrm>
        <a:graphic>
          <a:graphicData uri="http://schemas.openxmlformats.org/presentationml/2006/ole">
            <mc:AlternateContent xmlns:mc="http://schemas.openxmlformats.org/markup-compatibility/2006">
              <mc:Choice xmlns:v="urn:schemas-microsoft-com:vml" Requires="v">
                <p:oleObj spid="_x0000_s1139" name="AxMath" r:id="rId5" imgW="1913400" imgH="389880" progId="Equation.AxMath">
                  <p:embed/>
                </p:oleObj>
              </mc:Choice>
              <mc:Fallback>
                <p:oleObj name="AxMath" r:id="rId5" imgW="1913400" imgH="389880" progId="Equation.AxMath">
                  <p:embed/>
                  <p:pic>
                    <p:nvPicPr>
                      <p:cNvPr id="4" name="Object 3">
                        <a:extLst>
                          <a:ext uri="{FF2B5EF4-FFF2-40B4-BE49-F238E27FC236}">
                            <a16:creationId xmlns:a16="http://schemas.microsoft.com/office/drawing/2014/main" id="{962FF34A-1B23-4CF6-800A-83228CB5E6E3}"/>
                          </a:ext>
                        </a:extLst>
                      </p:cNvPr>
                      <p:cNvPicPr/>
                      <p:nvPr/>
                    </p:nvPicPr>
                    <p:blipFill>
                      <a:blip r:embed="rId6"/>
                      <a:stretch>
                        <a:fillRect/>
                      </a:stretch>
                    </p:blipFill>
                    <p:spPr>
                      <a:xfrm>
                        <a:off x="2170112" y="3247083"/>
                        <a:ext cx="3825875" cy="7810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D5E0661-F811-4FDB-B55D-34DF13B50729}"/>
              </a:ext>
            </a:extLst>
          </p:cNvPr>
          <p:cNvGraphicFramePr>
            <a:graphicFrameLocks noChangeAspect="1"/>
          </p:cNvGraphicFramePr>
          <p:nvPr>
            <p:extLst/>
          </p:nvPr>
        </p:nvGraphicFramePr>
        <p:xfrm>
          <a:off x="1623402" y="4165471"/>
          <a:ext cx="4591050" cy="781050"/>
        </p:xfrm>
        <a:graphic>
          <a:graphicData uri="http://schemas.openxmlformats.org/presentationml/2006/ole">
            <mc:AlternateContent xmlns:mc="http://schemas.openxmlformats.org/markup-compatibility/2006">
              <mc:Choice xmlns:v="urn:schemas-microsoft-com:vml" Requires="v">
                <p:oleObj spid="_x0000_s1140" name="AxMath" r:id="rId7" imgW="2296080" imgH="389880" progId="Equation.AxMath">
                  <p:embed/>
                </p:oleObj>
              </mc:Choice>
              <mc:Fallback>
                <p:oleObj name="AxMath" r:id="rId7" imgW="2296080" imgH="389880" progId="Equation.AxMath">
                  <p:embed/>
                  <p:pic>
                    <p:nvPicPr>
                      <p:cNvPr id="5" name="Object 4">
                        <a:extLst>
                          <a:ext uri="{FF2B5EF4-FFF2-40B4-BE49-F238E27FC236}">
                            <a16:creationId xmlns:a16="http://schemas.microsoft.com/office/drawing/2014/main" id="{7D5E0661-F811-4FDB-B55D-34DF13B50729}"/>
                          </a:ext>
                        </a:extLst>
                      </p:cNvPr>
                      <p:cNvPicPr/>
                      <p:nvPr/>
                    </p:nvPicPr>
                    <p:blipFill>
                      <a:blip r:embed="rId8"/>
                      <a:stretch>
                        <a:fillRect/>
                      </a:stretch>
                    </p:blipFill>
                    <p:spPr>
                      <a:xfrm>
                        <a:off x="1623402" y="4165471"/>
                        <a:ext cx="4591050" cy="7810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AFD514-4DC6-4E4E-85DE-0ECF0A364B66}"/>
                  </a:ext>
                </a:extLst>
              </p:cNvPr>
              <p:cNvSpPr txBox="1"/>
              <p:nvPr/>
            </p:nvSpPr>
            <p:spPr>
              <a:xfrm>
                <a:off x="760634" y="5141709"/>
                <a:ext cx="7999334" cy="964238"/>
              </a:xfrm>
              <a:prstGeom prst="rect">
                <a:avLst/>
              </a:prstGeom>
              <a:noFill/>
            </p:spPr>
            <p:txBody>
              <a:bodyPr wrap="square" rtlCol="0">
                <a:spAutoFit/>
              </a:bodyPr>
              <a:lstStyle/>
              <a:p>
                <a:r>
                  <a:rPr lang="en-US" dirty="0"/>
                  <a:t>For all fractions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𝑝</m:t>
                        </m:r>
                      </m:num>
                      <m:den>
                        <m:r>
                          <a:rPr lang="en-US" sz="2400" b="0" i="1" smtClean="0">
                            <a:latin typeface="Cambria Math" panose="02040503050406030204" pitchFamily="18" charset="0"/>
                          </a:rPr>
                          <m:t>𝑞</m:t>
                        </m:r>
                      </m:den>
                    </m:f>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𝑛</m:t>
                        </m:r>
                      </m:den>
                    </m:f>
                  </m:oMath>
                </a14:m>
                <a:r>
                  <a:rPr lang="en-US" sz="2000" dirty="0"/>
                  <a:t>  </a:t>
                </a:r>
                <a:r>
                  <a:rPr lang="en-US" dirty="0"/>
                  <a:t>we get the condition </a:t>
                </a:r>
              </a:p>
              <a:p>
                <a:r>
                  <a:rPr lang="en-US" dirty="0"/>
                  <a:t>Number density of electrons = INTEGER TIMES number of available states </a:t>
                </a:r>
                <a:r>
                  <a:rPr lang="en-US" sz="2000" dirty="0"/>
                  <a:t> </a:t>
                </a:r>
                <a:endParaRPr lang="en-GB" sz="2000" dirty="0"/>
              </a:p>
            </p:txBody>
          </p:sp>
        </mc:Choice>
        <mc:Fallback xmlns="">
          <p:sp>
            <p:nvSpPr>
              <p:cNvPr id="6" name="TextBox 5">
                <a:extLst>
                  <a:ext uri="{FF2B5EF4-FFF2-40B4-BE49-F238E27FC236}">
                    <a16:creationId xmlns:a16="http://schemas.microsoft.com/office/drawing/2014/main" id="{BBAFD514-4DC6-4E4E-85DE-0ECF0A364B66}"/>
                  </a:ext>
                </a:extLst>
              </p:cNvPr>
              <p:cNvSpPr txBox="1">
                <a:spLocks noRot="1" noChangeAspect="1" noMove="1" noResize="1" noEditPoints="1" noAdjustHandles="1" noChangeArrowheads="1" noChangeShapeType="1" noTextEdit="1"/>
              </p:cNvSpPr>
              <p:nvPr/>
            </p:nvSpPr>
            <p:spPr>
              <a:xfrm>
                <a:off x="760634" y="5141709"/>
                <a:ext cx="7999334" cy="964238"/>
              </a:xfrm>
              <a:prstGeom prst="rect">
                <a:avLst/>
              </a:prstGeom>
              <a:blipFill>
                <a:blip r:embed="rId9"/>
                <a:stretch>
                  <a:fillRect l="-686" b="-8176"/>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346D78D4-A8A0-4E8C-BECD-AF538110B6A2}"/>
              </a:ext>
            </a:extLst>
          </p:cNvPr>
          <p:cNvSpPr txBox="1"/>
          <p:nvPr/>
        </p:nvSpPr>
        <p:spPr>
          <a:xfrm>
            <a:off x="419223" y="227760"/>
            <a:ext cx="8340745" cy="369332"/>
          </a:xfrm>
          <a:prstGeom prst="rect">
            <a:avLst/>
          </a:prstGeom>
          <a:noFill/>
        </p:spPr>
        <p:txBody>
          <a:bodyPr wrap="none" rtlCol="0">
            <a:spAutoFit/>
          </a:bodyPr>
          <a:lstStyle/>
          <a:p>
            <a:r>
              <a:rPr lang="en-US" dirty="0"/>
              <a:t>How does cosmic gravity modifies the quantum degeneracy of quantum levels ?!</a:t>
            </a:r>
            <a:endParaRPr lang="en-GB" dirty="0"/>
          </a:p>
        </p:txBody>
      </p:sp>
      <p:sp>
        <p:nvSpPr>
          <p:cNvPr id="8" name="TextBox 7">
            <a:extLst>
              <a:ext uri="{FF2B5EF4-FFF2-40B4-BE49-F238E27FC236}">
                <a16:creationId xmlns:a16="http://schemas.microsoft.com/office/drawing/2014/main" id="{E4289518-5AB1-4A3F-8C24-845E58A92871}"/>
              </a:ext>
            </a:extLst>
          </p:cNvPr>
          <p:cNvSpPr txBox="1"/>
          <p:nvPr/>
        </p:nvSpPr>
        <p:spPr>
          <a:xfrm>
            <a:off x="520851" y="562459"/>
            <a:ext cx="7725192" cy="369332"/>
          </a:xfrm>
          <a:prstGeom prst="rect">
            <a:avLst/>
          </a:prstGeom>
          <a:noFill/>
        </p:spPr>
        <p:txBody>
          <a:bodyPr wrap="none" rtlCol="0">
            <a:spAutoFit/>
          </a:bodyPr>
          <a:lstStyle/>
          <a:p>
            <a:r>
              <a:rPr lang="en-US" dirty="0"/>
              <a:t>(This is where my work in gravity and quantum mechanics come together)</a:t>
            </a:r>
            <a:endParaRPr lang="en-GB" dirty="0"/>
          </a:p>
        </p:txBody>
      </p:sp>
      <p:sp>
        <p:nvSpPr>
          <p:cNvPr id="9" name="Rectangle 8">
            <a:extLst>
              <a:ext uri="{FF2B5EF4-FFF2-40B4-BE49-F238E27FC236}">
                <a16:creationId xmlns:a16="http://schemas.microsoft.com/office/drawing/2014/main" id="{23850129-6586-4AAE-9071-60AB2B107C0D}"/>
              </a:ext>
            </a:extLst>
          </p:cNvPr>
          <p:cNvSpPr/>
          <p:nvPr/>
        </p:nvSpPr>
        <p:spPr>
          <a:xfrm>
            <a:off x="520851" y="966944"/>
            <a:ext cx="7622731" cy="1200329"/>
          </a:xfrm>
          <a:prstGeom prst="rect">
            <a:avLst/>
          </a:prstGeom>
        </p:spPr>
        <p:txBody>
          <a:bodyPr wrap="square">
            <a:spAutoFit/>
          </a:bodyPr>
          <a:lstStyle/>
          <a:p>
            <a:r>
              <a:rPr lang="en-US" dirty="0">
                <a:solidFill>
                  <a:schemeClr val="accent6">
                    <a:lumMod val="75000"/>
                  </a:schemeClr>
                </a:solidFill>
              </a:rPr>
              <a:t>Reconstructing Quantum Mechanics Without Foundational Problems</a:t>
            </a:r>
          </a:p>
          <a:p>
            <a:r>
              <a:rPr lang="en-US" dirty="0">
                <a:solidFill>
                  <a:schemeClr val="accent6">
                    <a:lumMod val="75000"/>
                  </a:schemeClr>
                </a:solidFill>
              </a:rPr>
              <a:t>C S Unnikrishnan, arXiv:1812.06088.</a:t>
            </a:r>
          </a:p>
          <a:p>
            <a:r>
              <a:rPr lang="en-US" i="1" dirty="0">
                <a:solidFill>
                  <a:srgbClr val="002060"/>
                </a:solidFill>
              </a:rPr>
              <a:t>A new gravitational paradigm for relativity and dynamics</a:t>
            </a:r>
            <a:r>
              <a:rPr lang="en-US" dirty="0">
                <a:solidFill>
                  <a:srgbClr val="002060"/>
                </a:solidFill>
              </a:rPr>
              <a:t>, </a:t>
            </a:r>
          </a:p>
          <a:p>
            <a:r>
              <a:rPr lang="en-US" dirty="0">
                <a:solidFill>
                  <a:srgbClr val="002060"/>
                </a:solidFill>
              </a:rPr>
              <a:t>C. S. Unnikrishnan, Jl.  Physics (conf. series) </a:t>
            </a:r>
            <a:r>
              <a:rPr lang="en-US" b="1" dirty="0">
                <a:solidFill>
                  <a:srgbClr val="002060"/>
                </a:solidFill>
              </a:rPr>
              <a:t>1466</a:t>
            </a:r>
            <a:r>
              <a:rPr lang="en-US" dirty="0">
                <a:solidFill>
                  <a:srgbClr val="002060"/>
                </a:solidFill>
              </a:rPr>
              <a:t>, 012007 (2020)</a:t>
            </a:r>
            <a:endParaRPr lang="en-GB" dirty="0">
              <a:solidFill>
                <a:srgbClr val="002060"/>
              </a:solidFill>
            </a:endParaRPr>
          </a:p>
        </p:txBody>
      </p:sp>
      <p:graphicFrame>
        <p:nvGraphicFramePr>
          <p:cNvPr id="10" name="Object 9">
            <a:extLst>
              <a:ext uri="{FF2B5EF4-FFF2-40B4-BE49-F238E27FC236}">
                <a16:creationId xmlns:a16="http://schemas.microsoft.com/office/drawing/2014/main" id="{72698D64-3400-438A-97AB-A29DBD1E6A4F}"/>
              </a:ext>
            </a:extLst>
          </p:cNvPr>
          <p:cNvGraphicFramePr>
            <a:graphicFrameLocks noChangeAspect="1"/>
          </p:cNvGraphicFramePr>
          <p:nvPr>
            <p:extLst/>
          </p:nvPr>
        </p:nvGraphicFramePr>
        <p:xfrm>
          <a:off x="4991242" y="2424902"/>
          <a:ext cx="3727450" cy="765175"/>
        </p:xfrm>
        <a:graphic>
          <a:graphicData uri="http://schemas.openxmlformats.org/presentationml/2006/ole">
            <mc:AlternateContent xmlns:mc="http://schemas.openxmlformats.org/markup-compatibility/2006">
              <mc:Choice xmlns:v="urn:schemas-microsoft-com:vml" Requires="v">
                <p:oleObj spid="_x0000_s1141" name="AxMath" r:id="rId10" imgW="1864440" imgH="383040" progId="Equation.AxMath">
                  <p:embed/>
                </p:oleObj>
              </mc:Choice>
              <mc:Fallback>
                <p:oleObj name="AxMath" r:id="rId10" imgW="1864440" imgH="383040" progId="Equation.AxMath">
                  <p:embed/>
                  <p:pic>
                    <p:nvPicPr>
                      <p:cNvPr id="10" name="Object 9">
                        <a:extLst>
                          <a:ext uri="{FF2B5EF4-FFF2-40B4-BE49-F238E27FC236}">
                            <a16:creationId xmlns:a16="http://schemas.microsoft.com/office/drawing/2014/main" id="{72698D64-3400-438A-97AB-A29DBD1E6A4F}"/>
                          </a:ext>
                        </a:extLst>
                      </p:cNvPr>
                      <p:cNvPicPr/>
                      <p:nvPr/>
                    </p:nvPicPr>
                    <p:blipFill>
                      <a:blip r:embed="rId11"/>
                      <a:stretch>
                        <a:fillRect/>
                      </a:stretch>
                    </p:blipFill>
                    <p:spPr>
                      <a:xfrm>
                        <a:off x="4991242" y="2424902"/>
                        <a:ext cx="3727450" cy="765175"/>
                      </a:xfrm>
                      <a:prstGeom prst="rect">
                        <a:avLst/>
                      </a:prstGeom>
                    </p:spPr>
                  </p:pic>
                </p:oleObj>
              </mc:Fallback>
            </mc:AlternateContent>
          </a:graphicData>
        </a:graphic>
      </p:graphicFrame>
    </p:spTree>
    <p:extLst>
      <p:ext uri="{BB962C8B-B14F-4D97-AF65-F5344CB8AC3E}">
        <p14:creationId xmlns:p14="http://schemas.microsoft.com/office/powerpoint/2010/main" val="187805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29AFED-9FB4-4E30-8441-EA4AE859C97A}"/>
              </a:ext>
            </a:extLst>
          </p:cNvPr>
          <p:cNvSpPr>
            <a:spLocks noGrp="1"/>
          </p:cNvSpPr>
          <p:nvPr>
            <p:ph type="sldNum" sz="quarter" idx="10"/>
          </p:nvPr>
        </p:nvSpPr>
        <p:spPr/>
        <p:txBody>
          <a:bodyPr/>
          <a:lstStyle/>
          <a:p>
            <a:fld id="{F879B5EC-C51C-9040-98B0-746B4184388A}" type="slidenum">
              <a:rPr lang="en-US" smtClean="0"/>
              <a:pPr/>
              <a:t>24</a:t>
            </a:fld>
            <a:endParaRPr lang="en-US" dirty="0"/>
          </a:p>
        </p:txBody>
      </p:sp>
      <p:pic>
        <p:nvPicPr>
          <p:cNvPr id="4" name="Picture 3">
            <a:extLst>
              <a:ext uri="{FF2B5EF4-FFF2-40B4-BE49-F238E27FC236}">
                <a16:creationId xmlns:a16="http://schemas.microsoft.com/office/drawing/2014/main" id="{E0CEACE1-552E-4D39-9875-DEEFF230E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36" y="937390"/>
            <a:ext cx="8804241" cy="1690195"/>
          </a:xfrm>
          <a:prstGeom prst="rect">
            <a:avLst/>
          </a:prstGeom>
        </p:spPr>
      </p:pic>
      <p:sp>
        <p:nvSpPr>
          <p:cNvPr id="5" name="TextBox 4">
            <a:extLst>
              <a:ext uri="{FF2B5EF4-FFF2-40B4-BE49-F238E27FC236}">
                <a16:creationId xmlns:a16="http://schemas.microsoft.com/office/drawing/2014/main" id="{0371E99C-5E69-43CB-BD9D-EC6CFE60CBA9}"/>
              </a:ext>
            </a:extLst>
          </p:cNvPr>
          <p:cNvSpPr txBox="1"/>
          <p:nvPr/>
        </p:nvSpPr>
        <p:spPr>
          <a:xfrm>
            <a:off x="2564524" y="3059668"/>
            <a:ext cx="3476273" cy="369332"/>
          </a:xfrm>
          <a:prstGeom prst="rect">
            <a:avLst/>
          </a:prstGeom>
          <a:noFill/>
        </p:spPr>
        <p:txBody>
          <a:bodyPr wrap="none" rtlCol="0">
            <a:spAutoFit/>
          </a:bodyPr>
          <a:lstStyle/>
          <a:p>
            <a:r>
              <a:rPr lang="en-US" dirty="0"/>
              <a:t>The integer Quantum Hall Effect</a:t>
            </a:r>
            <a:endParaRPr lang="en-GB" dirty="0"/>
          </a:p>
        </p:txBody>
      </p:sp>
      <p:graphicFrame>
        <p:nvGraphicFramePr>
          <p:cNvPr id="6" name="Object 5">
            <a:extLst>
              <a:ext uri="{FF2B5EF4-FFF2-40B4-BE49-F238E27FC236}">
                <a16:creationId xmlns:a16="http://schemas.microsoft.com/office/drawing/2014/main" id="{E624D006-7886-4D90-85BD-4C30243D1FE3}"/>
              </a:ext>
            </a:extLst>
          </p:cNvPr>
          <p:cNvGraphicFramePr>
            <a:graphicFrameLocks noChangeAspect="1"/>
          </p:cNvGraphicFramePr>
          <p:nvPr>
            <p:extLst>
              <p:ext uri="{D42A27DB-BD31-4B8C-83A1-F6EECF244321}">
                <p14:modId xmlns:p14="http://schemas.microsoft.com/office/powerpoint/2010/main" val="3808928725"/>
              </p:ext>
            </p:extLst>
          </p:nvPr>
        </p:nvGraphicFramePr>
        <p:xfrm>
          <a:off x="2106877" y="3587402"/>
          <a:ext cx="4591050" cy="781050"/>
        </p:xfrm>
        <a:graphic>
          <a:graphicData uri="http://schemas.openxmlformats.org/presentationml/2006/ole">
            <mc:AlternateContent xmlns:mc="http://schemas.openxmlformats.org/markup-compatibility/2006">
              <mc:Choice xmlns:v="urn:schemas-microsoft-com:vml" Requires="v">
                <p:oleObj spid="_x0000_s8207" name="AxMath" r:id="rId4" imgW="2296080" imgH="389880" progId="Equation.AxMath">
                  <p:embed/>
                </p:oleObj>
              </mc:Choice>
              <mc:Fallback>
                <p:oleObj name="AxMath" r:id="rId4" imgW="2296080" imgH="389880" progId="Equation.AxMath">
                  <p:embed/>
                  <p:pic>
                    <p:nvPicPr>
                      <p:cNvPr id="5" name="Object 4">
                        <a:extLst>
                          <a:ext uri="{FF2B5EF4-FFF2-40B4-BE49-F238E27FC236}">
                            <a16:creationId xmlns:a16="http://schemas.microsoft.com/office/drawing/2014/main" id="{7D5E0661-F811-4FDB-B55D-34DF13B50729}"/>
                          </a:ext>
                        </a:extLst>
                      </p:cNvPr>
                      <p:cNvPicPr/>
                      <p:nvPr/>
                    </p:nvPicPr>
                    <p:blipFill>
                      <a:blip r:embed="rId5"/>
                      <a:stretch>
                        <a:fillRect/>
                      </a:stretch>
                    </p:blipFill>
                    <p:spPr>
                      <a:xfrm>
                        <a:off x="2106877" y="3587402"/>
                        <a:ext cx="4591050" cy="781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C86913F-F9B5-493E-98B1-36450DC08B0B}"/>
              </a:ext>
            </a:extLst>
          </p:cNvPr>
          <p:cNvSpPr txBox="1"/>
          <p:nvPr/>
        </p:nvSpPr>
        <p:spPr>
          <a:xfrm>
            <a:off x="1429982" y="4526854"/>
            <a:ext cx="5378395" cy="369332"/>
          </a:xfrm>
          <a:prstGeom prst="rect">
            <a:avLst/>
          </a:prstGeom>
          <a:noFill/>
        </p:spPr>
        <p:txBody>
          <a:bodyPr wrap="none" rtlCol="0">
            <a:spAutoFit/>
          </a:bodyPr>
          <a:lstStyle/>
          <a:p>
            <a:r>
              <a:rPr lang="en-US" dirty="0"/>
              <a:t>1 maps to 1 (sign does not matter for degeneracy)</a:t>
            </a:r>
            <a:endParaRPr lang="en-GB" dirty="0"/>
          </a:p>
        </p:txBody>
      </p:sp>
    </p:spTree>
    <p:extLst>
      <p:ext uri="{BB962C8B-B14F-4D97-AF65-F5344CB8AC3E}">
        <p14:creationId xmlns:p14="http://schemas.microsoft.com/office/powerpoint/2010/main" val="978666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D667B3-F240-4794-9DDF-83586F4316C7}"/>
              </a:ext>
            </a:extLst>
          </p:cNvPr>
          <p:cNvSpPr>
            <a:spLocks noGrp="1"/>
          </p:cNvSpPr>
          <p:nvPr>
            <p:ph type="sldNum" sz="quarter" idx="10"/>
          </p:nvPr>
        </p:nvSpPr>
        <p:spPr/>
        <p:txBody>
          <a:bodyPr/>
          <a:lstStyle/>
          <a:p>
            <a:fld id="{F879B5EC-C51C-9040-98B0-746B4184388A}" type="slidenum">
              <a:rPr lang="en-US" smtClean="0"/>
              <a:pPr/>
              <a:t>25</a:t>
            </a:fld>
            <a:endParaRPr lang="en-US" dirty="0"/>
          </a:p>
        </p:txBody>
      </p:sp>
      <p:pic>
        <p:nvPicPr>
          <p:cNvPr id="4" name="Picture 3">
            <a:extLst>
              <a:ext uri="{FF2B5EF4-FFF2-40B4-BE49-F238E27FC236}">
                <a16:creationId xmlns:a16="http://schemas.microsoft.com/office/drawing/2014/main" id="{E1349B99-D683-4134-A526-24A916932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760" y="886504"/>
            <a:ext cx="8194480" cy="1835676"/>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DFE0D1B-8D0B-4876-A15B-BD01386EB322}"/>
                  </a:ext>
                </a:extLst>
              </p:cNvPr>
              <p:cNvSpPr txBox="1"/>
              <p:nvPr/>
            </p:nvSpPr>
            <p:spPr>
              <a:xfrm>
                <a:off x="1844198" y="3059668"/>
                <a:ext cx="4964179" cy="369332"/>
              </a:xfrm>
              <a:prstGeom prst="rect">
                <a:avLst/>
              </a:prstGeom>
              <a:noFill/>
            </p:spPr>
            <p:txBody>
              <a:bodyPr wrap="none" rtlCol="0">
                <a:spAutoFit/>
              </a:bodyPr>
              <a:lstStyle/>
              <a:p>
                <a:r>
                  <a:rPr lang="en-US" dirty="0"/>
                  <a:t>The Fractional Quantum Hall Effect at  </a:t>
                </a:r>
                <a14:m>
                  <m:oMath xmlns:m="http://schemas.openxmlformats.org/officeDocument/2006/math">
                    <m:r>
                      <a:rPr lang="en-US" i="1" smtClean="0">
                        <a:latin typeface="Cambria Math" panose="02040503050406030204" pitchFamily="18" charset="0"/>
                        <a:ea typeface="Cambria Math" panose="02040503050406030204" pitchFamily="18" charset="0"/>
                      </a:rPr>
                      <m:t>𝜈</m:t>
                    </m:r>
                    <m:r>
                      <a:rPr lang="en-US" i="1" smtClean="0">
                        <a:latin typeface="Cambria Math" panose="02040503050406030204" pitchFamily="18" charset="0"/>
                        <a:ea typeface="Cambria Math" panose="02040503050406030204" pitchFamily="18" charset="0"/>
                      </a:rPr>
                      <m:t>=1/3</m:t>
                    </m:r>
                  </m:oMath>
                </a14:m>
                <a:endParaRPr lang="en-GB" dirty="0"/>
              </a:p>
            </p:txBody>
          </p:sp>
        </mc:Choice>
        <mc:Fallback>
          <p:sp>
            <p:nvSpPr>
              <p:cNvPr id="5" name="TextBox 4">
                <a:extLst>
                  <a:ext uri="{FF2B5EF4-FFF2-40B4-BE49-F238E27FC236}">
                    <a16:creationId xmlns:a16="http://schemas.microsoft.com/office/drawing/2014/main" id="{5DFE0D1B-8D0B-4876-A15B-BD01386EB322}"/>
                  </a:ext>
                </a:extLst>
              </p:cNvPr>
              <p:cNvSpPr txBox="1">
                <a:spLocks noRot="1" noChangeAspect="1" noMove="1" noResize="1" noEditPoints="1" noAdjustHandles="1" noChangeArrowheads="1" noChangeShapeType="1" noTextEdit="1"/>
              </p:cNvSpPr>
              <p:nvPr/>
            </p:nvSpPr>
            <p:spPr>
              <a:xfrm>
                <a:off x="1844198" y="3059668"/>
                <a:ext cx="4964179" cy="369332"/>
              </a:xfrm>
              <a:prstGeom prst="rect">
                <a:avLst/>
              </a:prstGeom>
              <a:blipFill>
                <a:blip r:embed="rId4"/>
                <a:stretch>
                  <a:fillRect l="-1106" t="-9836" b="-24590"/>
                </a:stretch>
              </a:blipFill>
            </p:spPr>
            <p:txBody>
              <a:bodyPr/>
              <a:lstStyle/>
              <a:p>
                <a:r>
                  <a:rPr lang="en-GB">
                    <a:noFill/>
                  </a:rPr>
                  <a:t> </a:t>
                </a:r>
              </a:p>
            </p:txBody>
          </p:sp>
        </mc:Fallback>
      </mc:AlternateContent>
      <p:graphicFrame>
        <p:nvGraphicFramePr>
          <p:cNvPr id="6" name="Object 5">
            <a:extLst>
              <a:ext uri="{FF2B5EF4-FFF2-40B4-BE49-F238E27FC236}">
                <a16:creationId xmlns:a16="http://schemas.microsoft.com/office/drawing/2014/main" id="{89903413-13CF-49EA-BDB7-E41996BF06D7}"/>
              </a:ext>
            </a:extLst>
          </p:cNvPr>
          <p:cNvGraphicFramePr>
            <a:graphicFrameLocks noChangeAspect="1"/>
          </p:cNvGraphicFramePr>
          <p:nvPr>
            <p:extLst>
              <p:ext uri="{D42A27DB-BD31-4B8C-83A1-F6EECF244321}">
                <p14:modId xmlns:p14="http://schemas.microsoft.com/office/powerpoint/2010/main" val="896613390"/>
              </p:ext>
            </p:extLst>
          </p:nvPr>
        </p:nvGraphicFramePr>
        <p:xfrm>
          <a:off x="1646238" y="3729038"/>
          <a:ext cx="5359400" cy="812800"/>
        </p:xfrm>
        <a:graphic>
          <a:graphicData uri="http://schemas.openxmlformats.org/presentationml/2006/ole">
            <mc:AlternateContent xmlns:mc="http://schemas.openxmlformats.org/markup-compatibility/2006">
              <mc:Choice xmlns:v="urn:schemas-microsoft-com:vml" Requires="v">
                <p:oleObj spid="_x0000_s9231" name="AxMath" r:id="rId5" imgW="2680200" imgH="406800" progId="Equation.AxMath">
                  <p:embed/>
                </p:oleObj>
              </mc:Choice>
              <mc:Fallback>
                <p:oleObj name="AxMath" r:id="rId5" imgW="2680200" imgH="406800" progId="Equation.AxMath">
                  <p:embed/>
                  <p:pic>
                    <p:nvPicPr>
                      <p:cNvPr id="5" name="Object 4">
                        <a:extLst>
                          <a:ext uri="{FF2B5EF4-FFF2-40B4-BE49-F238E27FC236}">
                            <a16:creationId xmlns:a16="http://schemas.microsoft.com/office/drawing/2014/main" id="{7D5E0661-F811-4FDB-B55D-34DF13B50729}"/>
                          </a:ext>
                        </a:extLst>
                      </p:cNvPr>
                      <p:cNvPicPr/>
                      <p:nvPr/>
                    </p:nvPicPr>
                    <p:blipFill>
                      <a:blip r:embed="rId6"/>
                      <a:stretch>
                        <a:fillRect/>
                      </a:stretch>
                    </p:blipFill>
                    <p:spPr>
                      <a:xfrm>
                        <a:off x="1646238" y="3729038"/>
                        <a:ext cx="5359400" cy="812800"/>
                      </a:xfrm>
                      <a:prstGeom prst="rect">
                        <a:avLst/>
                      </a:prstGeom>
                    </p:spPr>
                  </p:pic>
                </p:oleObj>
              </mc:Fallback>
            </mc:AlternateContent>
          </a:graphicData>
        </a:graphic>
      </p:graphicFrame>
    </p:spTree>
    <p:extLst>
      <p:ext uri="{BB962C8B-B14F-4D97-AF65-F5344CB8AC3E}">
        <p14:creationId xmlns:p14="http://schemas.microsoft.com/office/powerpoint/2010/main" val="1867243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66B7B4-FF69-4DDA-BF50-550AB6602168}"/>
              </a:ext>
            </a:extLst>
          </p:cNvPr>
          <p:cNvSpPr>
            <a:spLocks noGrp="1"/>
          </p:cNvSpPr>
          <p:nvPr>
            <p:ph type="sldNum" sz="quarter" idx="10"/>
          </p:nvPr>
        </p:nvSpPr>
        <p:spPr/>
        <p:txBody>
          <a:bodyPr/>
          <a:lstStyle/>
          <a:p>
            <a:fld id="{F879B5EC-C51C-9040-98B0-746B4184388A}" type="slidenum">
              <a:rPr lang="en-US" smtClean="0"/>
              <a:pPr/>
              <a:t>26</a:t>
            </a:fld>
            <a:endParaRPr lang="en-US" dirty="0"/>
          </a:p>
        </p:txBody>
      </p:sp>
      <p:pic>
        <p:nvPicPr>
          <p:cNvPr id="4" name="Picture 3">
            <a:extLst>
              <a:ext uri="{FF2B5EF4-FFF2-40B4-BE49-F238E27FC236}">
                <a16:creationId xmlns:a16="http://schemas.microsoft.com/office/drawing/2014/main" id="{819ABE02-932F-4AC8-AC82-6F21450AB0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782" y="600359"/>
            <a:ext cx="8606436" cy="1606813"/>
          </a:xfrm>
          <a:prstGeom prst="rect">
            <a:avLst/>
          </a:prstGeom>
        </p:spPr>
      </p:pic>
      <p:sp>
        <p:nvSpPr>
          <p:cNvPr id="5" name="TextBox 4">
            <a:extLst>
              <a:ext uri="{FF2B5EF4-FFF2-40B4-BE49-F238E27FC236}">
                <a16:creationId xmlns:a16="http://schemas.microsoft.com/office/drawing/2014/main" id="{E4105728-E2CD-41F2-95FA-2DEABBCEFDE8}"/>
              </a:ext>
            </a:extLst>
          </p:cNvPr>
          <p:cNvSpPr txBox="1"/>
          <p:nvPr/>
        </p:nvSpPr>
        <p:spPr>
          <a:xfrm>
            <a:off x="1860331" y="2903482"/>
            <a:ext cx="4412426" cy="369332"/>
          </a:xfrm>
          <a:prstGeom prst="rect">
            <a:avLst/>
          </a:prstGeom>
          <a:noFill/>
        </p:spPr>
        <p:txBody>
          <a:bodyPr wrap="none" rtlCol="0">
            <a:spAutoFit/>
          </a:bodyPr>
          <a:lstStyle/>
          <a:p>
            <a:r>
              <a:rPr lang="en-US" dirty="0"/>
              <a:t>NO Quantum Hall Effect at even fractions</a:t>
            </a:r>
            <a:endParaRPr lang="en-GB" dirty="0"/>
          </a:p>
        </p:txBody>
      </p:sp>
      <p:graphicFrame>
        <p:nvGraphicFramePr>
          <p:cNvPr id="6" name="Object 5">
            <a:extLst>
              <a:ext uri="{FF2B5EF4-FFF2-40B4-BE49-F238E27FC236}">
                <a16:creationId xmlns:a16="http://schemas.microsoft.com/office/drawing/2014/main" id="{D4A255EF-4F11-40F6-81D3-4D356E3E26DC}"/>
              </a:ext>
            </a:extLst>
          </p:cNvPr>
          <p:cNvGraphicFramePr>
            <a:graphicFrameLocks noChangeAspect="1"/>
          </p:cNvGraphicFramePr>
          <p:nvPr>
            <p:extLst>
              <p:ext uri="{D42A27DB-BD31-4B8C-83A1-F6EECF244321}">
                <p14:modId xmlns:p14="http://schemas.microsoft.com/office/powerpoint/2010/main" val="3354286952"/>
              </p:ext>
            </p:extLst>
          </p:nvPr>
        </p:nvGraphicFramePr>
        <p:xfrm>
          <a:off x="1860331" y="3869779"/>
          <a:ext cx="4591050" cy="781050"/>
        </p:xfrm>
        <a:graphic>
          <a:graphicData uri="http://schemas.openxmlformats.org/presentationml/2006/ole">
            <mc:AlternateContent xmlns:mc="http://schemas.openxmlformats.org/markup-compatibility/2006">
              <mc:Choice xmlns:v="urn:schemas-microsoft-com:vml" Requires="v">
                <p:oleObj spid="_x0000_s10255" name="AxMath" r:id="rId4" imgW="2296080" imgH="389880" progId="Equation.AxMath">
                  <p:embed/>
                </p:oleObj>
              </mc:Choice>
              <mc:Fallback>
                <p:oleObj name="AxMath" r:id="rId4" imgW="2296080" imgH="389880" progId="Equation.AxMath">
                  <p:embed/>
                  <p:pic>
                    <p:nvPicPr>
                      <p:cNvPr id="5" name="Object 4">
                        <a:extLst>
                          <a:ext uri="{FF2B5EF4-FFF2-40B4-BE49-F238E27FC236}">
                            <a16:creationId xmlns:a16="http://schemas.microsoft.com/office/drawing/2014/main" id="{7D5E0661-F811-4FDB-B55D-34DF13B50729}"/>
                          </a:ext>
                        </a:extLst>
                      </p:cNvPr>
                      <p:cNvPicPr/>
                      <p:nvPr/>
                    </p:nvPicPr>
                    <p:blipFill>
                      <a:blip r:embed="rId5"/>
                      <a:stretch>
                        <a:fillRect/>
                      </a:stretch>
                    </p:blipFill>
                    <p:spPr>
                      <a:xfrm>
                        <a:off x="1860331" y="3869779"/>
                        <a:ext cx="4591050" cy="781050"/>
                      </a:xfrm>
                      <a:prstGeom prst="rect">
                        <a:avLst/>
                      </a:prstGeom>
                    </p:spPr>
                  </p:pic>
                </p:oleObj>
              </mc:Fallback>
            </mc:AlternateContent>
          </a:graphicData>
        </a:graphic>
      </p:graphicFrame>
    </p:spTree>
    <p:extLst>
      <p:ext uri="{BB962C8B-B14F-4D97-AF65-F5344CB8AC3E}">
        <p14:creationId xmlns:p14="http://schemas.microsoft.com/office/powerpoint/2010/main" val="1457697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F41113-9FF1-45E7-A7C0-1596DF8CDE55}"/>
              </a:ext>
            </a:extLst>
          </p:cNvPr>
          <p:cNvSpPr>
            <a:spLocks noGrp="1"/>
          </p:cNvSpPr>
          <p:nvPr>
            <p:ph type="sldNum" sz="quarter" idx="10"/>
          </p:nvPr>
        </p:nvSpPr>
        <p:spPr/>
        <p:txBody>
          <a:bodyPr/>
          <a:lstStyle/>
          <a:p>
            <a:fld id="{F879B5EC-C51C-9040-98B0-746B4184388A}" type="slidenum">
              <a:rPr lang="en-US" smtClean="0"/>
              <a:pPr/>
              <a:t>27</a:t>
            </a:fld>
            <a:endParaRPr lang="en-US" dirty="0"/>
          </a:p>
        </p:txBody>
      </p:sp>
      <p:pic>
        <p:nvPicPr>
          <p:cNvPr id="4" name="Picture 3">
            <a:extLst>
              <a:ext uri="{FF2B5EF4-FFF2-40B4-BE49-F238E27FC236}">
                <a16:creationId xmlns:a16="http://schemas.microsoft.com/office/drawing/2014/main" id="{598B10DF-BC9F-4B34-BE9A-52D5C9E27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986" y="804960"/>
            <a:ext cx="7962331" cy="1791731"/>
          </a:xfrm>
          <a:prstGeom prst="rect">
            <a:avLst/>
          </a:prstGeom>
        </p:spPr>
      </p:pic>
      <p:graphicFrame>
        <p:nvGraphicFramePr>
          <p:cNvPr id="5" name="Object 4">
            <a:extLst>
              <a:ext uri="{FF2B5EF4-FFF2-40B4-BE49-F238E27FC236}">
                <a16:creationId xmlns:a16="http://schemas.microsoft.com/office/drawing/2014/main" id="{ABF00689-73BA-4912-88AD-59987BBC1EEE}"/>
              </a:ext>
            </a:extLst>
          </p:cNvPr>
          <p:cNvGraphicFramePr>
            <a:graphicFrameLocks noChangeAspect="1"/>
          </p:cNvGraphicFramePr>
          <p:nvPr>
            <p:extLst>
              <p:ext uri="{D42A27DB-BD31-4B8C-83A1-F6EECF244321}">
                <p14:modId xmlns:p14="http://schemas.microsoft.com/office/powerpoint/2010/main" val="449106024"/>
              </p:ext>
            </p:extLst>
          </p:nvPr>
        </p:nvGraphicFramePr>
        <p:xfrm>
          <a:off x="2121249" y="3373208"/>
          <a:ext cx="4410075" cy="781050"/>
        </p:xfrm>
        <a:graphic>
          <a:graphicData uri="http://schemas.openxmlformats.org/presentationml/2006/ole">
            <mc:AlternateContent xmlns:mc="http://schemas.openxmlformats.org/markup-compatibility/2006">
              <mc:Choice xmlns:v="urn:schemas-microsoft-com:vml" Requires="v">
                <p:oleObj spid="_x0000_s11280" name="AxMath" r:id="rId4" imgW="2205720" imgH="389880" progId="Equation.AxMath">
                  <p:embed/>
                </p:oleObj>
              </mc:Choice>
              <mc:Fallback>
                <p:oleObj name="AxMath" r:id="rId4" imgW="2205720" imgH="389880" progId="Equation.AxMath">
                  <p:embed/>
                  <p:pic>
                    <p:nvPicPr>
                      <p:cNvPr id="5" name="Object 4">
                        <a:extLst>
                          <a:ext uri="{FF2B5EF4-FFF2-40B4-BE49-F238E27FC236}">
                            <a16:creationId xmlns:a16="http://schemas.microsoft.com/office/drawing/2014/main" id="{7D5E0661-F811-4FDB-B55D-34DF13B50729}"/>
                          </a:ext>
                        </a:extLst>
                      </p:cNvPr>
                      <p:cNvPicPr/>
                      <p:nvPr/>
                    </p:nvPicPr>
                    <p:blipFill>
                      <a:blip r:embed="rId5"/>
                      <a:stretch>
                        <a:fillRect/>
                      </a:stretch>
                    </p:blipFill>
                    <p:spPr>
                      <a:xfrm>
                        <a:off x="2121249" y="3373208"/>
                        <a:ext cx="4410075" cy="78105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97C255C-65DF-4395-BE98-328DB22A78BF}"/>
                  </a:ext>
                </a:extLst>
              </p:cNvPr>
              <p:cNvSpPr txBox="1"/>
              <p:nvPr/>
            </p:nvSpPr>
            <p:spPr>
              <a:xfrm>
                <a:off x="1844198" y="2800283"/>
                <a:ext cx="4964179" cy="369332"/>
              </a:xfrm>
              <a:prstGeom prst="rect">
                <a:avLst/>
              </a:prstGeom>
              <a:noFill/>
            </p:spPr>
            <p:txBody>
              <a:bodyPr wrap="none" rtlCol="0">
                <a:spAutoFit/>
              </a:bodyPr>
              <a:lstStyle/>
              <a:p>
                <a:r>
                  <a:rPr lang="en-US" dirty="0"/>
                  <a:t>The Fractional Quantum Hall Effect at  </a:t>
                </a:r>
                <a14:m>
                  <m:oMath xmlns:m="http://schemas.openxmlformats.org/officeDocument/2006/math">
                    <m:r>
                      <a:rPr lang="en-US" i="1" smtClean="0">
                        <a:latin typeface="Cambria Math" panose="02040503050406030204" pitchFamily="18" charset="0"/>
                        <a:ea typeface="Cambria Math" panose="02040503050406030204" pitchFamily="18" charset="0"/>
                      </a:rPr>
                      <m:t>𝜈</m:t>
                    </m:r>
                    <m:r>
                      <a:rPr lang="en-US" i="1" smtClean="0">
                        <a:latin typeface="Cambria Math" panose="02040503050406030204" pitchFamily="18" charset="0"/>
                        <a:ea typeface="Cambria Math" panose="02040503050406030204" pitchFamily="18" charset="0"/>
                      </a:rPr>
                      <m:t>=2/5</m:t>
                    </m:r>
                  </m:oMath>
                </a14:m>
                <a:endParaRPr lang="en-GB" dirty="0"/>
              </a:p>
            </p:txBody>
          </p:sp>
        </mc:Choice>
        <mc:Fallback>
          <p:sp>
            <p:nvSpPr>
              <p:cNvPr id="6" name="TextBox 5">
                <a:extLst>
                  <a:ext uri="{FF2B5EF4-FFF2-40B4-BE49-F238E27FC236}">
                    <a16:creationId xmlns:a16="http://schemas.microsoft.com/office/drawing/2014/main" id="{397C255C-65DF-4395-BE98-328DB22A78BF}"/>
                  </a:ext>
                </a:extLst>
              </p:cNvPr>
              <p:cNvSpPr txBox="1">
                <a:spLocks noRot="1" noChangeAspect="1" noMove="1" noResize="1" noEditPoints="1" noAdjustHandles="1" noChangeArrowheads="1" noChangeShapeType="1" noTextEdit="1"/>
              </p:cNvSpPr>
              <p:nvPr/>
            </p:nvSpPr>
            <p:spPr>
              <a:xfrm>
                <a:off x="1844198" y="2800283"/>
                <a:ext cx="4964179" cy="369332"/>
              </a:xfrm>
              <a:prstGeom prst="rect">
                <a:avLst/>
              </a:prstGeom>
              <a:blipFill>
                <a:blip r:embed="rId6"/>
                <a:stretch>
                  <a:fillRect l="-1106"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1988889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F44F3F-EABE-4AB4-9281-39D15E3275A6}"/>
              </a:ext>
            </a:extLst>
          </p:cNvPr>
          <p:cNvSpPr>
            <a:spLocks noGrp="1"/>
          </p:cNvSpPr>
          <p:nvPr>
            <p:ph type="sldNum" sz="quarter" idx="10"/>
          </p:nvPr>
        </p:nvSpPr>
        <p:spPr/>
        <p:txBody>
          <a:bodyPr/>
          <a:lstStyle/>
          <a:p>
            <a:fld id="{F879B5EC-C51C-9040-98B0-746B4184388A}" type="slidenum">
              <a:rPr lang="en-US" smtClean="0"/>
              <a:pPr/>
              <a:t>28</a:t>
            </a:fld>
            <a:endParaRPr lang="en-US" dirty="0"/>
          </a:p>
        </p:txBody>
      </p:sp>
      <p:pic>
        <p:nvPicPr>
          <p:cNvPr id="4" name="Picture 3">
            <a:extLst>
              <a:ext uri="{FF2B5EF4-FFF2-40B4-BE49-F238E27FC236}">
                <a16:creationId xmlns:a16="http://schemas.microsoft.com/office/drawing/2014/main" id="{4ACD8812-3685-4D47-A008-ACAFBCE4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98" y="722542"/>
            <a:ext cx="8745679" cy="2031167"/>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7D1E0EE-83E3-4512-92A2-79B5A9651076}"/>
                  </a:ext>
                </a:extLst>
              </p:cNvPr>
              <p:cNvSpPr txBox="1"/>
              <p:nvPr/>
            </p:nvSpPr>
            <p:spPr>
              <a:xfrm>
                <a:off x="1318681" y="3323896"/>
                <a:ext cx="5863785" cy="369332"/>
              </a:xfrm>
              <a:prstGeom prst="rect">
                <a:avLst/>
              </a:prstGeom>
              <a:noFill/>
            </p:spPr>
            <p:txBody>
              <a:bodyPr wrap="none" rtlCol="0">
                <a:spAutoFit/>
              </a:bodyPr>
              <a:lstStyle/>
              <a:p>
                <a:r>
                  <a:rPr lang="en-US" dirty="0"/>
                  <a:t>The Fractional Quantum Hall Effect at  </a:t>
                </a:r>
                <a14:m>
                  <m:oMath xmlns:m="http://schemas.openxmlformats.org/officeDocument/2006/math">
                    <m:r>
                      <a:rPr lang="en-US" i="1" smtClean="0">
                        <a:latin typeface="Cambria Math" panose="02040503050406030204" pitchFamily="18" charset="0"/>
                        <a:ea typeface="Cambria Math" panose="02040503050406030204" pitchFamily="18" charset="0"/>
                      </a:rPr>
                      <m:t>𝜈</m:t>
                    </m:r>
                    <m:r>
                      <a:rPr lang="en-US" i="1" smtClean="0">
                        <a:latin typeface="Cambria Math" panose="02040503050406030204" pitchFamily="18" charset="0"/>
                        <a:ea typeface="Cambria Math" panose="02040503050406030204" pitchFamily="18" charset="0"/>
                      </a:rPr>
                      <m:t>=4/3</m:t>
                    </m:r>
                  </m:oMath>
                </a14:m>
                <a:r>
                  <a:rPr lang="en-GB" dirty="0"/>
                  <a:t>   (</a:t>
                </a:r>
                <a14:m>
                  <m:oMath xmlns:m="http://schemas.openxmlformats.org/officeDocument/2006/math">
                    <m:r>
                      <a:rPr lang="en-GB" i="1" dirty="0" smtClean="0">
                        <a:latin typeface="Cambria Math" panose="02040503050406030204" pitchFamily="18" charset="0"/>
                        <a:ea typeface="Cambria Math" panose="02040503050406030204" pitchFamily="18" charset="0"/>
                      </a:rPr>
                      <m:t>𝜈</m:t>
                    </m:r>
                    <m:r>
                      <a:rPr lang="en-US" b="0" i="1" dirty="0" smtClean="0">
                        <a:latin typeface="Cambria Math" panose="02040503050406030204" pitchFamily="18" charset="0"/>
                        <a:ea typeface="Cambria Math" panose="02040503050406030204" pitchFamily="18" charset="0"/>
                      </a:rPr>
                      <m:t>&gt;1</m:t>
                    </m:r>
                  </m:oMath>
                </a14:m>
                <a:r>
                  <a:rPr lang="en-GB" dirty="0"/>
                  <a:t>)</a:t>
                </a:r>
              </a:p>
            </p:txBody>
          </p:sp>
        </mc:Choice>
        <mc:Fallback>
          <p:sp>
            <p:nvSpPr>
              <p:cNvPr id="5" name="TextBox 4">
                <a:extLst>
                  <a:ext uri="{FF2B5EF4-FFF2-40B4-BE49-F238E27FC236}">
                    <a16:creationId xmlns:a16="http://schemas.microsoft.com/office/drawing/2014/main" id="{47D1E0EE-83E3-4512-92A2-79B5A9651076}"/>
                  </a:ext>
                </a:extLst>
              </p:cNvPr>
              <p:cNvSpPr txBox="1">
                <a:spLocks noRot="1" noChangeAspect="1" noMove="1" noResize="1" noEditPoints="1" noAdjustHandles="1" noChangeArrowheads="1" noChangeShapeType="1" noTextEdit="1"/>
              </p:cNvSpPr>
              <p:nvPr/>
            </p:nvSpPr>
            <p:spPr>
              <a:xfrm>
                <a:off x="1318681" y="3323896"/>
                <a:ext cx="5863785" cy="369332"/>
              </a:xfrm>
              <a:prstGeom prst="rect">
                <a:avLst/>
              </a:prstGeom>
              <a:blipFill>
                <a:blip r:embed="rId3"/>
                <a:stretch>
                  <a:fillRect l="-832"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476649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C9BCF-A6F2-4235-938C-CF825DD0E5F8}"/>
              </a:ext>
            </a:extLst>
          </p:cNvPr>
          <p:cNvSpPr>
            <a:spLocks noGrp="1"/>
          </p:cNvSpPr>
          <p:nvPr>
            <p:ph type="sldNum" sz="quarter" idx="10"/>
          </p:nvPr>
        </p:nvSpPr>
        <p:spPr/>
        <p:txBody>
          <a:bodyPr/>
          <a:lstStyle/>
          <a:p>
            <a:fld id="{F879B5EC-C51C-9040-98B0-746B4184388A}" type="slidenum">
              <a:rPr lang="en-US" smtClean="0"/>
              <a:pPr/>
              <a:t>29</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211B397-513C-4CF8-B837-49F1EE75AB71}"/>
                  </a:ext>
                </a:extLst>
              </p:cNvPr>
              <p:cNvSpPr txBox="1"/>
              <p:nvPr/>
            </p:nvSpPr>
            <p:spPr>
              <a:xfrm>
                <a:off x="572333" y="57725"/>
                <a:ext cx="8255144" cy="934936"/>
              </a:xfrm>
              <a:prstGeom prst="rect">
                <a:avLst/>
              </a:prstGeom>
              <a:noFill/>
            </p:spPr>
            <p:txBody>
              <a:bodyPr wrap="square" rtlCol="0">
                <a:spAutoFit/>
              </a:bodyPr>
              <a:lstStyle/>
              <a:p>
                <a:r>
                  <a:rPr lang="en-US" dirty="0"/>
                  <a:t>For all fractions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𝑝</m:t>
                        </m:r>
                      </m:num>
                      <m:den>
                        <m:r>
                          <a:rPr lang="en-US" sz="2400" b="0" i="1" smtClean="0">
                            <a:latin typeface="Cambria Math" panose="02040503050406030204" pitchFamily="18" charset="0"/>
                          </a:rPr>
                          <m:t>𝑞</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±1</m:t>
                        </m:r>
                      </m:den>
                    </m:f>
                  </m:oMath>
                </a14:m>
                <a:r>
                  <a:rPr lang="en-US" sz="2000" dirty="0"/>
                  <a:t> </a:t>
                </a:r>
                <a:r>
                  <a:rPr lang="en-US" dirty="0"/>
                  <a:t>we get the condition </a:t>
                </a:r>
              </a:p>
              <a:p>
                <a:r>
                  <a:rPr lang="en-US" dirty="0"/>
                  <a:t>Number density of electrons = INTEGER “n” TIMES number of available states </a:t>
                </a:r>
                <a:r>
                  <a:rPr lang="en-US" sz="2000" dirty="0"/>
                  <a:t> </a:t>
                </a:r>
                <a:endParaRPr lang="en-GB" sz="2000" dirty="0"/>
              </a:p>
            </p:txBody>
          </p:sp>
        </mc:Choice>
        <mc:Fallback xmlns="">
          <p:sp>
            <p:nvSpPr>
              <p:cNvPr id="3" name="TextBox 2">
                <a:extLst>
                  <a:ext uri="{FF2B5EF4-FFF2-40B4-BE49-F238E27FC236}">
                    <a16:creationId xmlns:a16="http://schemas.microsoft.com/office/drawing/2014/main" id="{8211B397-513C-4CF8-B837-49F1EE75AB71}"/>
                  </a:ext>
                </a:extLst>
              </p:cNvPr>
              <p:cNvSpPr txBox="1">
                <a:spLocks noRot="1" noChangeAspect="1" noMove="1" noResize="1" noEditPoints="1" noAdjustHandles="1" noChangeArrowheads="1" noChangeShapeType="1" noTextEdit="1"/>
              </p:cNvSpPr>
              <p:nvPr/>
            </p:nvSpPr>
            <p:spPr>
              <a:xfrm>
                <a:off x="572333" y="57725"/>
                <a:ext cx="8255144" cy="934936"/>
              </a:xfrm>
              <a:prstGeom prst="rect">
                <a:avLst/>
              </a:prstGeom>
              <a:blipFill>
                <a:blip r:embed="rId2"/>
                <a:stretch>
                  <a:fillRect l="-665" b="-8442"/>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21B25F36-6555-4E6E-B9E7-896F4EC7F630}"/>
              </a:ext>
            </a:extLst>
          </p:cNvPr>
          <p:cNvSpPr txBox="1"/>
          <p:nvPr/>
        </p:nvSpPr>
        <p:spPr>
          <a:xfrm>
            <a:off x="572333" y="1052745"/>
            <a:ext cx="8379217" cy="1200329"/>
          </a:xfrm>
          <a:prstGeom prst="rect">
            <a:avLst/>
          </a:prstGeom>
          <a:noFill/>
        </p:spPr>
        <p:txBody>
          <a:bodyPr wrap="none" rtlCol="0">
            <a:spAutoFit/>
          </a:bodyPr>
          <a:lstStyle/>
          <a:p>
            <a:r>
              <a:rPr lang="en-US" b="1" dirty="0">
                <a:solidFill>
                  <a:srgbClr val="002060"/>
                </a:solidFill>
              </a:rPr>
              <a:t>There are no quasiparticles, no hypothetical fields, no arbitrary postulates.</a:t>
            </a:r>
          </a:p>
          <a:p>
            <a:endParaRPr lang="en-US" b="1" dirty="0">
              <a:solidFill>
                <a:srgbClr val="002060"/>
              </a:solidFill>
            </a:endParaRPr>
          </a:p>
          <a:p>
            <a:r>
              <a:rPr lang="en-US" dirty="0">
                <a:solidFill>
                  <a:srgbClr val="002060"/>
                </a:solidFill>
              </a:rPr>
              <a:t>Only the dynamics of the electrons in electromagnetic and gravitational fields.</a:t>
            </a:r>
          </a:p>
          <a:p>
            <a:r>
              <a:rPr lang="en-US" dirty="0">
                <a:solidFill>
                  <a:srgbClr val="002060"/>
                </a:solidFill>
              </a:rPr>
              <a:t>Single particle theory with mean Coulomb field for ALL filling fractions.</a:t>
            </a:r>
            <a:endParaRPr lang="en-GB" dirty="0">
              <a:solidFill>
                <a:srgbClr val="002060"/>
              </a:solidFill>
            </a:endParaRPr>
          </a:p>
        </p:txBody>
      </p:sp>
      <p:sp>
        <p:nvSpPr>
          <p:cNvPr id="9" name="TextBox 8">
            <a:extLst>
              <a:ext uri="{FF2B5EF4-FFF2-40B4-BE49-F238E27FC236}">
                <a16:creationId xmlns:a16="http://schemas.microsoft.com/office/drawing/2014/main" id="{65AD9CCC-A4EB-4870-A3FA-C48D654DD566}"/>
              </a:ext>
            </a:extLst>
          </p:cNvPr>
          <p:cNvSpPr txBox="1"/>
          <p:nvPr/>
        </p:nvSpPr>
        <p:spPr>
          <a:xfrm>
            <a:off x="572333" y="2773271"/>
            <a:ext cx="7932759" cy="1754326"/>
          </a:xfrm>
          <a:prstGeom prst="rect">
            <a:avLst/>
          </a:prstGeom>
          <a:noFill/>
        </p:spPr>
        <p:txBody>
          <a:bodyPr wrap="square" rtlCol="0">
            <a:spAutoFit/>
          </a:bodyPr>
          <a:lstStyle/>
          <a:p>
            <a:r>
              <a:rPr lang="en-US" b="1" dirty="0"/>
              <a:t>I have completed a genuine universal theory of BOTH integer and fractional quantum Hall effects. This is certainly the correct physics because the matter in the Universe is real and its gravity is equally real. My theory cannot be denied without denying the gravity of the matter in the Universe. In any case, it has the maximum explanatory credentials compared any other theory tried in the past 40 years.</a:t>
            </a:r>
            <a:endParaRPr lang="en-GB" b="1" dirty="0"/>
          </a:p>
        </p:txBody>
      </p:sp>
    </p:spTree>
    <p:extLst>
      <p:ext uri="{BB962C8B-B14F-4D97-AF65-F5344CB8AC3E}">
        <p14:creationId xmlns:p14="http://schemas.microsoft.com/office/powerpoint/2010/main" val="71135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A50C43-39B8-4C4B-9A76-64E76A2FFE2D}"/>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3</a:t>
            </a:fld>
            <a:endParaRPr lang="en-US" dirty="0">
              <a:solidFill>
                <a:prstClr val="white"/>
              </a:solidFill>
              <a:ea typeface="ＭＳ Ｐゴシック" pitchFamily="34" charset="-128"/>
            </a:endParaRPr>
          </a:p>
        </p:txBody>
      </p:sp>
      <p:pic>
        <p:nvPicPr>
          <p:cNvPr id="4" name="Picture 3">
            <a:extLst>
              <a:ext uri="{FF2B5EF4-FFF2-40B4-BE49-F238E27FC236}">
                <a16:creationId xmlns:a16="http://schemas.microsoft.com/office/drawing/2014/main" id="{7F656CCF-2739-4CA0-8919-4C5022ECE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581" y="357353"/>
            <a:ext cx="8138304" cy="5076496"/>
          </a:xfrm>
          <a:prstGeom prst="rect">
            <a:avLst/>
          </a:prstGeom>
        </p:spPr>
      </p:pic>
      <p:sp>
        <p:nvSpPr>
          <p:cNvPr id="5" name="TextBox 4">
            <a:extLst>
              <a:ext uri="{FF2B5EF4-FFF2-40B4-BE49-F238E27FC236}">
                <a16:creationId xmlns:a16="http://schemas.microsoft.com/office/drawing/2014/main" id="{B8A60ED1-3265-44D0-9072-269394340B63}"/>
              </a:ext>
            </a:extLst>
          </p:cNvPr>
          <p:cNvSpPr txBox="1"/>
          <p:nvPr/>
        </p:nvSpPr>
        <p:spPr>
          <a:xfrm>
            <a:off x="231581" y="5671313"/>
            <a:ext cx="8334350" cy="646331"/>
          </a:xfrm>
          <a:prstGeom prst="rect">
            <a:avLst/>
          </a:prstGeom>
          <a:noFill/>
        </p:spPr>
        <p:txBody>
          <a:bodyPr wrap="square" rtlCol="0">
            <a:spAutoFit/>
          </a:bodyPr>
          <a:lstStyle/>
          <a:p>
            <a:r>
              <a:rPr lang="en-US" b="1" dirty="0"/>
              <a:t>ALL motional relativistic effects and the laws of dynamics are the gravitational effects of matter and energy in our Universe. </a:t>
            </a:r>
            <a:endParaRPr lang="en-GB" b="1" dirty="0"/>
          </a:p>
        </p:txBody>
      </p:sp>
      <p:sp>
        <p:nvSpPr>
          <p:cNvPr id="6" name="TextBox 5">
            <a:extLst>
              <a:ext uri="{FF2B5EF4-FFF2-40B4-BE49-F238E27FC236}">
                <a16:creationId xmlns:a16="http://schemas.microsoft.com/office/drawing/2014/main" id="{F795A656-0944-43E8-8DD6-302D58591031}"/>
              </a:ext>
            </a:extLst>
          </p:cNvPr>
          <p:cNvSpPr txBox="1"/>
          <p:nvPr/>
        </p:nvSpPr>
        <p:spPr>
          <a:xfrm>
            <a:off x="4491077" y="6336650"/>
            <a:ext cx="2185214" cy="369332"/>
          </a:xfrm>
          <a:prstGeom prst="rect">
            <a:avLst/>
          </a:prstGeom>
          <a:noFill/>
        </p:spPr>
        <p:txBody>
          <a:bodyPr wrap="none" rtlCol="0">
            <a:spAutoFit/>
          </a:bodyPr>
          <a:lstStyle/>
          <a:p>
            <a:r>
              <a:rPr lang="en-US" dirty="0"/>
              <a:t>No more postulates</a:t>
            </a:r>
            <a:endParaRPr lang="en-GB" dirty="0"/>
          </a:p>
        </p:txBody>
      </p:sp>
      <p:grpSp>
        <p:nvGrpSpPr>
          <p:cNvPr id="9" name="Group 8">
            <a:extLst>
              <a:ext uri="{FF2B5EF4-FFF2-40B4-BE49-F238E27FC236}">
                <a16:creationId xmlns:a16="http://schemas.microsoft.com/office/drawing/2014/main" id="{540DFCB3-58F7-418D-A7C0-ABA5C44A2A79}"/>
              </a:ext>
            </a:extLst>
          </p:cNvPr>
          <p:cNvGrpSpPr/>
          <p:nvPr/>
        </p:nvGrpSpPr>
        <p:grpSpPr>
          <a:xfrm>
            <a:off x="595498" y="1126841"/>
            <a:ext cx="6908529" cy="4015740"/>
            <a:chOff x="595498" y="1126841"/>
            <a:chExt cx="6908529" cy="4015740"/>
          </a:xfrm>
        </p:grpSpPr>
        <p:pic>
          <p:nvPicPr>
            <p:cNvPr id="7" name="Picture 6">
              <a:extLst>
                <a:ext uri="{FF2B5EF4-FFF2-40B4-BE49-F238E27FC236}">
                  <a16:creationId xmlns:a16="http://schemas.microsoft.com/office/drawing/2014/main" id="{44E39A66-2CA1-43B2-AC73-81A2810050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498" y="1126841"/>
              <a:ext cx="4239260" cy="4015740"/>
            </a:xfrm>
            <a:prstGeom prst="rect">
              <a:avLst/>
            </a:prstGeom>
          </p:spPr>
        </p:pic>
        <p:graphicFrame>
          <p:nvGraphicFramePr>
            <p:cNvPr id="8" name="Object 7">
              <a:extLst>
                <a:ext uri="{FF2B5EF4-FFF2-40B4-BE49-F238E27FC236}">
                  <a16:creationId xmlns:a16="http://schemas.microsoft.com/office/drawing/2014/main" id="{CE2B68F3-D008-4AF7-B4E2-9FBAD0941F85}"/>
                </a:ext>
              </a:extLst>
            </p:cNvPr>
            <p:cNvGraphicFramePr>
              <a:graphicFrameLocks noChangeAspect="1"/>
            </p:cNvGraphicFramePr>
            <p:nvPr>
              <p:extLst>
                <p:ext uri="{D42A27DB-BD31-4B8C-83A1-F6EECF244321}">
                  <p14:modId xmlns:p14="http://schemas.microsoft.com/office/powerpoint/2010/main" val="1947727260"/>
                </p:ext>
              </p:extLst>
            </p:nvPr>
          </p:nvGraphicFramePr>
          <p:xfrm>
            <a:off x="4300733" y="1308702"/>
            <a:ext cx="3203294" cy="530607"/>
          </p:xfrm>
          <a:graphic>
            <a:graphicData uri="http://schemas.openxmlformats.org/presentationml/2006/ole">
              <mc:AlternateContent xmlns:mc="http://schemas.openxmlformats.org/markup-compatibility/2006">
                <mc:Choice xmlns:v="urn:schemas-microsoft-com:vml" Requires="v">
                  <p:oleObj spid="_x0000_s14344" name="AxMath" r:id="rId5" imgW="1035720" imgH="171360" progId="Equation.AxMath">
                    <p:embed/>
                  </p:oleObj>
                </mc:Choice>
                <mc:Fallback>
                  <p:oleObj name="AxMath" r:id="rId5" imgW="1035720" imgH="171360" progId="Equation.AxMath">
                    <p:embed/>
                    <p:pic>
                      <p:nvPicPr>
                        <p:cNvPr id="5" name="Object 4">
                          <a:extLst>
                            <a:ext uri="{FF2B5EF4-FFF2-40B4-BE49-F238E27FC236}">
                              <a16:creationId xmlns:a16="http://schemas.microsoft.com/office/drawing/2014/main" id="{CD741030-D410-4090-9B30-5D127CEB953E}"/>
                            </a:ext>
                          </a:extLst>
                        </p:cNvPr>
                        <p:cNvPicPr/>
                        <p:nvPr/>
                      </p:nvPicPr>
                      <p:blipFill>
                        <a:blip r:embed="rId6"/>
                        <a:stretch>
                          <a:fillRect/>
                        </a:stretch>
                      </p:blipFill>
                      <p:spPr>
                        <a:xfrm>
                          <a:off x="4300733" y="1308702"/>
                          <a:ext cx="3203294" cy="530607"/>
                        </a:xfrm>
                        <a:prstGeom prst="rect">
                          <a:avLst/>
                        </a:prstGeom>
                      </p:spPr>
                    </p:pic>
                  </p:oleObj>
                </mc:Fallback>
              </mc:AlternateContent>
            </a:graphicData>
          </a:graphic>
        </p:graphicFrame>
      </p:grpSp>
    </p:spTree>
    <p:extLst>
      <p:ext uri="{BB962C8B-B14F-4D97-AF65-F5344CB8AC3E}">
        <p14:creationId xmlns:p14="http://schemas.microsoft.com/office/powerpoint/2010/main" val="320102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A81AAA-299D-4544-891F-1C9F0F2813DA}"/>
              </a:ext>
            </a:extLst>
          </p:cNvPr>
          <p:cNvSpPr>
            <a:spLocks noGrp="1"/>
          </p:cNvSpPr>
          <p:nvPr>
            <p:ph type="sldNum" sz="quarter" idx="10"/>
          </p:nvPr>
        </p:nvSpPr>
        <p:spPr/>
        <p:txBody>
          <a:bodyPr/>
          <a:lstStyle/>
          <a:p>
            <a:fld id="{F879B5EC-C51C-9040-98B0-746B4184388A}" type="slidenum">
              <a:rPr lang="en-US" smtClean="0"/>
              <a:pPr/>
              <a:t>30</a:t>
            </a:fld>
            <a:endParaRPr lang="en-US" dirty="0"/>
          </a:p>
        </p:txBody>
      </p:sp>
      <p:pic>
        <p:nvPicPr>
          <p:cNvPr id="4" name="Picture 3">
            <a:extLst>
              <a:ext uri="{FF2B5EF4-FFF2-40B4-BE49-F238E27FC236}">
                <a16:creationId xmlns:a16="http://schemas.microsoft.com/office/drawing/2014/main" id="{E3AE473B-5055-46E9-94F5-F1507F412E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148" y="2973588"/>
            <a:ext cx="5976229" cy="3387878"/>
          </a:xfrm>
          <a:prstGeom prst="rect">
            <a:avLst/>
          </a:prstGeom>
        </p:spPr>
      </p:pic>
      <p:pic>
        <p:nvPicPr>
          <p:cNvPr id="6" name="Picture 5">
            <a:extLst>
              <a:ext uri="{FF2B5EF4-FFF2-40B4-BE49-F238E27FC236}">
                <a16:creationId xmlns:a16="http://schemas.microsoft.com/office/drawing/2014/main" id="{30B313BF-D613-446D-8BD6-91E711F5C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370" y="201704"/>
            <a:ext cx="5436550" cy="1988770"/>
          </a:xfrm>
          <a:prstGeom prst="rect">
            <a:avLst/>
          </a:prstGeom>
        </p:spPr>
      </p:pic>
      <p:sp>
        <p:nvSpPr>
          <p:cNvPr id="7" name="TextBox 6">
            <a:extLst>
              <a:ext uri="{FF2B5EF4-FFF2-40B4-BE49-F238E27FC236}">
                <a16:creationId xmlns:a16="http://schemas.microsoft.com/office/drawing/2014/main" id="{F6C7946D-E459-43E7-839F-C46FD98187C0}"/>
              </a:ext>
            </a:extLst>
          </p:cNvPr>
          <p:cNvSpPr txBox="1"/>
          <p:nvPr/>
        </p:nvSpPr>
        <p:spPr>
          <a:xfrm>
            <a:off x="1112923" y="2397365"/>
            <a:ext cx="7451592" cy="369332"/>
          </a:xfrm>
          <a:prstGeom prst="rect">
            <a:avLst/>
          </a:prstGeom>
          <a:noFill/>
        </p:spPr>
        <p:txBody>
          <a:bodyPr wrap="none" rtlCol="0">
            <a:spAutoFit/>
          </a:bodyPr>
          <a:lstStyle/>
          <a:p>
            <a:r>
              <a:rPr lang="en-US" dirty="0"/>
              <a:t>Edge-state quantum transport (heat) also is well-explained consistently.</a:t>
            </a:r>
            <a:endParaRPr lang="en-GB" dirty="0"/>
          </a:p>
        </p:txBody>
      </p:sp>
    </p:spTree>
    <p:extLst>
      <p:ext uri="{BB962C8B-B14F-4D97-AF65-F5344CB8AC3E}">
        <p14:creationId xmlns:p14="http://schemas.microsoft.com/office/powerpoint/2010/main" val="2359821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66559-0A9F-4343-B57E-986C56DE4601}"/>
              </a:ext>
            </a:extLst>
          </p:cNvPr>
          <p:cNvSpPr>
            <a:spLocks noGrp="1"/>
          </p:cNvSpPr>
          <p:nvPr>
            <p:ph type="sldNum" sz="quarter" idx="10"/>
          </p:nvPr>
        </p:nvSpPr>
        <p:spPr/>
        <p:txBody>
          <a:bodyPr/>
          <a:lstStyle/>
          <a:p>
            <a:fld id="{F879B5EC-C51C-9040-98B0-746B4184388A}" type="slidenum">
              <a:rPr lang="en-US" smtClean="0"/>
              <a:pPr/>
              <a:t>31</a:t>
            </a:fld>
            <a:endParaRPr lang="en-US" dirty="0"/>
          </a:p>
        </p:txBody>
      </p:sp>
      <p:pic>
        <p:nvPicPr>
          <p:cNvPr id="380" name="Picture 379">
            <a:extLst>
              <a:ext uri="{FF2B5EF4-FFF2-40B4-BE49-F238E27FC236}">
                <a16:creationId xmlns:a16="http://schemas.microsoft.com/office/drawing/2014/main" id="{72A7C523-EC89-41FC-8513-34FFFA8B27A5}"/>
              </a:ext>
            </a:extLst>
          </p:cNvPr>
          <p:cNvPicPr>
            <a:picLocks noChangeAspect="1"/>
          </p:cNvPicPr>
          <p:nvPr/>
        </p:nvPicPr>
        <p:blipFill>
          <a:blip r:embed="rId2"/>
          <a:stretch>
            <a:fillRect/>
          </a:stretch>
        </p:blipFill>
        <p:spPr>
          <a:xfrm>
            <a:off x="0" y="1999794"/>
            <a:ext cx="9144000" cy="2858412"/>
          </a:xfrm>
          <a:prstGeom prst="rect">
            <a:avLst/>
          </a:prstGeom>
        </p:spPr>
      </p:pic>
      <p:sp>
        <p:nvSpPr>
          <p:cNvPr id="4" name="TextBox 3">
            <a:extLst>
              <a:ext uri="{FF2B5EF4-FFF2-40B4-BE49-F238E27FC236}">
                <a16:creationId xmlns:a16="http://schemas.microsoft.com/office/drawing/2014/main" id="{7C005F2C-2E38-432A-AD31-015C6BF48B6B}"/>
              </a:ext>
            </a:extLst>
          </p:cNvPr>
          <p:cNvSpPr txBox="1"/>
          <p:nvPr/>
        </p:nvSpPr>
        <p:spPr>
          <a:xfrm>
            <a:off x="2912828" y="5306208"/>
            <a:ext cx="3318344" cy="369332"/>
          </a:xfrm>
          <a:prstGeom prst="rect">
            <a:avLst/>
          </a:prstGeom>
          <a:noFill/>
        </p:spPr>
        <p:txBody>
          <a:bodyPr wrap="none" rtlCol="0">
            <a:spAutoFit/>
          </a:bodyPr>
          <a:lstStyle/>
          <a:p>
            <a:r>
              <a:rPr lang="en-US" dirty="0"/>
              <a:t>Two Worlds and Two Sciences</a:t>
            </a:r>
            <a:endParaRPr lang="en-GB" dirty="0"/>
          </a:p>
        </p:txBody>
      </p:sp>
    </p:spTree>
    <p:extLst>
      <p:ext uri="{BB962C8B-B14F-4D97-AF65-F5344CB8AC3E}">
        <p14:creationId xmlns:p14="http://schemas.microsoft.com/office/powerpoint/2010/main" val="3123571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5B8D2-FE9D-4F2A-95CD-E00515C3C374}"/>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32</a:t>
            </a:fld>
            <a:endParaRPr lang="en-US" dirty="0">
              <a:solidFill>
                <a:prstClr val="white"/>
              </a:solidFill>
              <a:ea typeface="ＭＳ Ｐゴシック" pitchFamily="34" charset="-128"/>
            </a:endParaRPr>
          </a:p>
        </p:txBody>
      </p:sp>
      <p:grpSp>
        <p:nvGrpSpPr>
          <p:cNvPr id="16" name="Group 15">
            <a:extLst>
              <a:ext uri="{FF2B5EF4-FFF2-40B4-BE49-F238E27FC236}">
                <a16:creationId xmlns:a16="http://schemas.microsoft.com/office/drawing/2014/main" id="{D86FB003-2FD5-44F9-B671-9F7EB3936A37}"/>
              </a:ext>
            </a:extLst>
          </p:cNvPr>
          <p:cNvGrpSpPr/>
          <p:nvPr/>
        </p:nvGrpSpPr>
        <p:grpSpPr>
          <a:xfrm>
            <a:off x="1918890" y="101296"/>
            <a:ext cx="3683672" cy="5145617"/>
            <a:chOff x="3452308" y="1121871"/>
            <a:chExt cx="3980470" cy="5462644"/>
          </a:xfrm>
        </p:grpSpPr>
        <p:sp>
          <p:nvSpPr>
            <p:cNvPr id="15" name="Rectangle 14">
              <a:extLst>
                <a:ext uri="{FF2B5EF4-FFF2-40B4-BE49-F238E27FC236}">
                  <a16:creationId xmlns:a16="http://schemas.microsoft.com/office/drawing/2014/main" id="{9A0E5D28-4670-41A6-891D-E6B9F2CB0F3A}"/>
                </a:ext>
              </a:extLst>
            </p:cNvPr>
            <p:cNvSpPr/>
            <p:nvPr/>
          </p:nvSpPr>
          <p:spPr>
            <a:xfrm>
              <a:off x="3452308" y="1121871"/>
              <a:ext cx="3980470" cy="546264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6547917-4FFB-41A0-A509-E91F61475F39}"/>
                </a:ext>
              </a:extLst>
            </p:cNvPr>
            <p:cNvPicPr>
              <a:picLocks noChangeAspect="1"/>
            </p:cNvPicPr>
            <p:nvPr/>
          </p:nvPicPr>
          <p:blipFill>
            <a:blip r:embed="rId2"/>
            <a:stretch>
              <a:fillRect/>
            </a:stretch>
          </p:blipFill>
          <p:spPr>
            <a:xfrm>
              <a:off x="3864605" y="1504182"/>
              <a:ext cx="3069021" cy="2661980"/>
            </a:xfrm>
            <a:prstGeom prst="rect">
              <a:avLst/>
            </a:prstGeom>
          </p:spPr>
        </p:pic>
      </p:grpSp>
      <p:pic>
        <p:nvPicPr>
          <p:cNvPr id="13" name="Picture 12">
            <a:extLst>
              <a:ext uri="{FF2B5EF4-FFF2-40B4-BE49-F238E27FC236}">
                <a16:creationId xmlns:a16="http://schemas.microsoft.com/office/drawing/2014/main" id="{9EE5F4A7-3A66-40E5-9883-D054CDBD15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775" t="8469" r="4633" b="4005"/>
          <a:stretch/>
        </p:blipFill>
        <p:spPr>
          <a:xfrm>
            <a:off x="497309" y="2806752"/>
            <a:ext cx="3146557" cy="4026445"/>
          </a:xfrm>
          <a:prstGeom prst="rect">
            <a:avLst/>
          </a:prstGeom>
        </p:spPr>
      </p:pic>
      <p:sp>
        <p:nvSpPr>
          <p:cNvPr id="18" name="TextBox 17">
            <a:extLst>
              <a:ext uri="{FF2B5EF4-FFF2-40B4-BE49-F238E27FC236}">
                <a16:creationId xmlns:a16="http://schemas.microsoft.com/office/drawing/2014/main" id="{11029F78-DC3D-4270-81A6-6561D13BACA0}"/>
              </a:ext>
            </a:extLst>
          </p:cNvPr>
          <p:cNvSpPr txBox="1"/>
          <p:nvPr/>
        </p:nvSpPr>
        <p:spPr>
          <a:xfrm>
            <a:off x="528858" y="2183419"/>
            <a:ext cx="1106393" cy="338554"/>
          </a:xfrm>
          <a:prstGeom prst="rect">
            <a:avLst/>
          </a:prstGeom>
          <a:noFill/>
        </p:spPr>
        <p:txBody>
          <a:bodyPr wrap="none" rtlCol="0">
            <a:spAutoFit/>
          </a:bodyPr>
          <a:lstStyle/>
          <a:p>
            <a:r>
              <a:rPr lang="en-US" sz="1600" dirty="0"/>
              <a:t>April 2022</a:t>
            </a:r>
            <a:endParaRPr lang="en-GB" sz="1600" dirty="0"/>
          </a:p>
        </p:txBody>
      </p:sp>
      <p:sp>
        <p:nvSpPr>
          <p:cNvPr id="19" name="TextBox 18">
            <a:extLst>
              <a:ext uri="{FF2B5EF4-FFF2-40B4-BE49-F238E27FC236}">
                <a16:creationId xmlns:a16="http://schemas.microsoft.com/office/drawing/2014/main" id="{17B5F29D-7193-497D-862A-2978542A50F6}"/>
              </a:ext>
            </a:extLst>
          </p:cNvPr>
          <p:cNvSpPr txBox="1"/>
          <p:nvPr/>
        </p:nvSpPr>
        <p:spPr>
          <a:xfrm>
            <a:off x="799324" y="305850"/>
            <a:ext cx="1061509" cy="338554"/>
          </a:xfrm>
          <a:prstGeom prst="rect">
            <a:avLst/>
          </a:prstGeom>
          <a:noFill/>
        </p:spPr>
        <p:txBody>
          <a:bodyPr wrap="none" rtlCol="0">
            <a:spAutoFit/>
          </a:bodyPr>
          <a:lstStyle/>
          <a:p>
            <a:r>
              <a:rPr lang="en-US" sz="1600" dirty="0"/>
              <a:t>July 2022</a:t>
            </a:r>
            <a:endParaRPr lang="en-GB" sz="1600" dirty="0"/>
          </a:p>
        </p:txBody>
      </p:sp>
      <p:sp>
        <p:nvSpPr>
          <p:cNvPr id="20" name="TextBox 19">
            <a:extLst>
              <a:ext uri="{FF2B5EF4-FFF2-40B4-BE49-F238E27FC236}">
                <a16:creationId xmlns:a16="http://schemas.microsoft.com/office/drawing/2014/main" id="{413809BA-B7B9-4654-9BAF-4B78D7C6D851}"/>
              </a:ext>
            </a:extLst>
          </p:cNvPr>
          <p:cNvSpPr txBox="1"/>
          <p:nvPr/>
        </p:nvSpPr>
        <p:spPr>
          <a:xfrm>
            <a:off x="7248129" y="4803228"/>
            <a:ext cx="1428596" cy="338554"/>
          </a:xfrm>
          <a:prstGeom prst="rect">
            <a:avLst/>
          </a:prstGeom>
          <a:noFill/>
        </p:spPr>
        <p:txBody>
          <a:bodyPr wrap="none" rtlCol="0">
            <a:spAutoFit/>
          </a:bodyPr>
          <a:lstStyle/>
          <a:p>
            <a:r>
              <a:rPr lang="en-US" sz="1600" dirty="0"/>
              <a:t>October 2022</a:t>
            </a:r>
            <a:endParaRPr lang="en-GB" sz="1600" dirty="0"/>
          </a:p>
        </p:txBody>
      </p:sp>
      <p:pic>
        <p:nvPicPr>
          <p:cNvPr id="4" name="Picture 3">
            <a:extLst>
              <a:ext uri="{FF2B5EF4-FFF2-40B4-BE49-F238E27FC236}">
                <a16:creationId xmlns:a16="http://schemas.microsoft.com/office/drawing/2014/main" id="{E56DBE56-81E5-4365-9796-7F99B2984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6980" y="217477"/>
            <a:ext cx="3791583" cy="4637047"/>
          </a:xfrm>
          <a:prstGeom prst="rect">
            <a:avLst/>
          </a:prstGeom>
        </p:spPr>
      </p:pic>
      <p:sp>
        <p:nvSpPr>
          <p:cNvPr id="5" name="TextBox 4">
            <a:extLst>
              <a:ext uri="{FF2B5EF4-FFF2-40B4-BE49-F238E27FC236}">
                <a16:creationId xmlns:a16="http://schemas.microsoft.com/office/drawing/2014/main" id="{CB54BC06-B149-4552-9DA7-470ABC7B2464}"/>
              </a:ext>
            </a:extLst>
          </p:cNvPr>
          <p:cNvSpPr txBox="1"/>
          <p:nvPr/>
        </p:nvSpPr>
        <p:spPr>
          <a:xfrm>
            <a:off x="3880217" y="5812220"/>
            <a:ext cx="1019831" cy="523220"/>
          </a:xfrm>
          <a:prstGeom prst="rect">
            <a:avLst/>
          </a:prstGeom>
          <a:noFill/>
        </p:spPr>
        <p:txBody>
          <a:bodyPr wrap="none" rtlCol="0">
            <a:spAutoFit/>
          </a:bodyPr>
          <a:lstStyle/>
          <a:p>
            <a:r>
              <a:rPr lang="en-US" sz="1400" dirty="0"/>
              <a:t>340 pages</a:t>
            </a:r>
          </a:p>
          <a:p>
            <a:r>
              <a:rPr lang="en-US" sz="1400" dirty="0"/>
              <a:t>70 figures</a:t>
            </a:r>
            <a:endParaRPr lang="en-GB" sz="1400" dirty="0"/>
          </a:p>
        </p:txBody>
      </p:sp>
      <p:sp>
        <p:nvSpPr>
          <p:cNvPr id="6" name="TextBox 5">
            <a:extLst>
              <a:ext uri="{FF2B5EF4-FFF2-40B4-BE49-F238E27FC236}">
                <a16:creationId xmlns:a16="http://schemas.microsoft.com/office/drawing/2014/main" id="{166140B6-916F-41BA-B1F1-EF5399C991C8}"/>
              </a:ext>
            </a:extLst>
          </p:cNvPr>
          <p:cNvSpPr txBox="1"/>
          <p:nvPr/>
        </p:nvSpPr>
        <p:spPr>
          <a:xfrm>
            <a:off x="945259" y="950061"/>
            <a:ext cx="1019831" cy="523220"/>
          </a:xfrm>
          <a:prstGeom prst="rect">
            <a:avLst/>
          </a:prstGeom>
          <a:noFill/>
        </p:spPr>
        <p:txBody>
          <a:bodyPr wrap="none" rtlCol="0">
            <a:spAutoFit/>
          </a:bodyPr>
          <a:lstStyle/>
          <a:p>
            <a:r>
              <a:rPr lang="en-US" sz="1400" dirty="0"/>
              <a:t>490 pages</a:t>
            </a:r>
          </a:p>
          <a:p>
            <a:r>
              <a:rPr lang="en-US" sz="1400" dirty="0"/>
              <a:t>95 figures</a:t>
            </a:r>
            <a:endParaRPr lang="en-GB" sz="1400" dirty="0"/>
          </a:p>
        </p:txBody>
      </p:sp>
      <p:sp>
        <p:nvSpPr>
          <p:cNvPr id="21" name="TextBox 20">
            <a:extLst>
              <a:ext uri="{FF2B5EF4-FFF2-40B4-BE49-F238E27FC236}">
                <a16:creationId xmlns:a16="http://schemas.microsoft.com/office/drawing/2014/main" id="{CBA65CE0-B44C-42EB-836F-E2D0016F5E8F}"/>
              </a:ext>
            </a:extLst>
          </p:cNvPr>
          <p:cNvSpPr txBox="1"/>
          <p:nvPr/>
        </p:nvSpPr>
        <p:spPr>
          <a:xfrm>
            <a:off x="6129408" y="4834354"/>
            <a:ext cx="1019831" cy="523220"/>
          </a:xfrm>
          <a:prstGeom prst="rect">
            <a:avLst/>
          </a:prstGeom>
          <a:noFill/>
        </p:spPr>
        <p:txBody>
          <a:bodyPr wrap="none" rtlCol="0">
            <a:spAutoFit/>
          </a:bodyPr>
          <a:lstStyle/>
          <a:p>
            <a:r>
              <a:rPr lang="en-US" sz="1400" dirty="0"/>
              <a:t>300 pages</a:t>
            </a:r>
          </a:p>
          <a:p>
            <a:r>
              <a:rPr lang="en-US" sz="1400" dirty="0"/>
              <a:t>52 figures</a:t>
            </a:r>
            <a:endParaRPr lang="en-GB" sz="1400" dirty="0"/>
          </a:p>
        </p:txBody>
      </p:sp>
    </p:spTree>
    <p:extLst>
      <p:ext uri="{BB962C8B-B14F-4D97-AF65-F5344CB8AC3E}">
        <p14:creationId xmlns:p14="http://schemas.microsoft.com/office/powerpoint/2010/main" val="265367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894D58-4B7C-EF4C-8CB1-6792E7337247}"/>
              </a:ext>
            </a:extLst>
          </p:cNvPr>
          <p:cNvSpPr>
            <a:spLocks noGrp="1"/>
          </p:cNvSpPr>
          <p:nvPr>
            <p:ph type="sldNum" sz="quarter" idx="12"/>
          </p:nvPr>
        </p:nvSpPr>
        <p:spPr/>
        <p:txBody>
          <a:bodyPr/>
          <a:lstStyle/>
          <a:p>
            <a:fld id="{6C5FD4D6-0308-4643-8926-DB0A464263E4}" type="slidenum">
              <a:rPr lang="en-US" altLang="en-US" smtClean="0"/>
              <a:pPr/>
              <a:t>4</a:t>
            </a:fld>
            <a:endParaRPr lang="en-US" alt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B57217F-9E0A-D34F-87D4-15D60CEC9172}"/>
                  </a:ext>
                </a:extLst>
              </p:cNvPr>
              <p:cNvSpPr txBox="1"/>
              <p:nvPr/>
            </p:nvSpPr>
            <p:spPr>
              <a:xfrm>
                <a:off x="2763868" y="624968"/>
                <a:ext cx="4460773" cy="369332"/>
              </a:xfrm>
              <a:prstGeom prst="rect">
                <a:avLst/>
              </a:prstGeom>
              <a:noFill/>
            </p:spPr>
            <p:txBody>
              <a:bodyPr wrap="none"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𝑑𝑠</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𝑑𝑥</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r>
                  <a:rPr lang="en-US" b="0"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𝑑𝑥</m:t>
                        </m:r>
                      </m:e>
                      <m:sup>
                        <m:r>
                          <a:rPr lang="en-US" b="0" i="1" smtClean="0">
                            <a:latin typeface="Cambria Math" panose="02040503050406030204" pitchFamily="18" charset="0"/>
                          </a:rPr>
                          <m:t>2</m:t>
                        </m:r>
                      </m:sup>
                    </m:sSup>
                  </m:oMath>
                </a14:m>
                <a:endParaRPr lang="en-US" dirty="0"/>
              </a:p>
            </p:txBody>
          </p:sp>
        </mc:Choice>
        <mc:Fallback xmlns="">
          <p:sp>
            <p:nvSpPr>
              <p:cNvPr id="3" name="TextBox 2">
                <a:extLst>
                  <a:ext uri="{FF2B5EF4-FFF2-40B4-BE49-F238E27FC236}">
                    <a16:creationId xmlns:a16="http://schemas.microsoft.com/office/drawing/2014/main" id="{3B57217F-9E0A-D34F-87D4-15D60CEC9172}"/>
                  </a:ext>
                </a:extLst>
              </p:cNvPr>
              <p:cNvSpPr txBox="1">
                <a:spLocks noRot="1" noChangeAspect="1" noMove="1" noResize="1" noEditPoints="1" noAdjustHandles="1" noChangeArrowheads="1" noChangeShapeType="1" noTextEdit="1"/>
              </p:cNvSpPr>
              <p:nvPr/>
            </p:nvSpPr>
            <p:spPr>
              <a:xfrm>
                <a:off x="2763868" y="624968"/>
                <a:ext cx="4460773" cy="369332"/>
              </a:xfrm>
              <a:prstGeom prst="rect">
                <a:avLst/>
              </a:prstGeom>
              <a:blipFill>
                <a:blip r:embed="rId2"/>
                <a:stretch>
                  <a:fillRect b="-1666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D30F965-4A63-AE40-8E83-789940EFB149}"/>
              </a:ext>
            </a:extLst>
          </p:cNvPr>
          <p:cNvSpPr txBox="1"/>
          <p:nvPr/>
        </p:nvSpPr>
        <p:spPr>
          <a:xfrm>
            <a:off x="1151907" y="1080655"/>
            <a:ext cx="6519798" cy="369332"/>
          </a:xfrm>
          <a:prstGeom prst="rect">
            <a:avLst/>
          </a:prstGeom>
          <a:noFill/>
        </p:spPr>
        <p:txBody>
          <a:bodyPr wrap="none" rtlCol="0">
            <a:spAutoFit/>
          </a:bodyPr>
          <a:lstStyle/>
          <a:p>
            <a:r>
              <a:rPr lang="en-US" dirty="0"/>
              <a:t>Let us move in this universe and do a Galilean Transformation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A729800-2361-CA45-B5B7-88AC4D522F80}"/>
                  </a:ext>
                </a:extLst>
              </p:cNvPr>
              <p:cNvSpPr txBox="1"/>
              <p:nvPr/>
            </p:nvSpPr>
            <p:spPr>
              <a:xfrm>
                <a:off x="1579492" y="1681872"/>
                <a:ext cx="4103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𝑑𝑠</m:t>
                          </m:r>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𝑣𝑑𝑥𝑑𝑡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𝑑𝑥</m:t>
                          </m:r>
                        </m:e>
                        <m:sup>
                          <m:r>
                            <a:rPr lang="en-US" b="0" i="1" smtClean="0">
                              <a:latin typeface="Cambria Math" panose="02040503050406030204" pitchFamily="18" charset="0"/>
                            </a:rPr>
                            <m:t>2</m:t>
                          </m:r>
                        </m:sup>
                      </m:sSup>
                    </m:oMath>
                  </m:oMathPara>
                </a14:m>
                <a:endParaRPr lang="en-US" dirty="0"/>
              </a:p>
            </p:txBody>
          </p:sp>
        </mc:Choice>
        <mc:Fallback xmlns="">
          <p:sp>
            <p:nvSpPr>
              <p:cNvPr id="5" name="TextBox 4">
                <a:extLst>
                  <a:ext uri="{FF2B5EF4-FFF2-40B4-BE49-F238E27FC236}">
                    <a16:creationId xmlns:a16="http://schemas.microsoft.com/office/drawing/2014/main" id="{BA729800-2361-CA45-B5B7-88AC4D522F80}"/>
                  </a:ext>
                </a:extLst>
              </p:cNvPr>
              <p:cNvSpPr txBox="1">
                <a:spLocks noRot="1" noChangeAspect="1" noMove="1" noResize="1" noEditPoints="1" noAdjustHandles="1" noChangeArrowheads="1" noChangeShapeType="1" noTextEdit="1"/>
              </p:cNvSpPr>
              <p:nvPr/>
            </p:nvSpPr>
            <p:spPr>
              <a:xfrm>
                <a:off x="1579492" y="1681872"/>
                <a:ext cx="4103624"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E0BDD8-A9C0-FF41-A4DF-11118019A91F}"/>
                  </a:ext>
                </a:extLst>
              </p:cNvPr>
              <p:cNvSpPr txBox="1"/>
              <p:nvPr/>
            </p:nvSpPr>
            <p:spPr>
              <a:xfrm>
                <a:off x="6127668" y="1698171"/>
                <a:ext cx="21568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𝑣𝑡</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𝑡</m:t>
                      </m:r>
                    </m:oMath>
                  </m:oMathPara>
                </a14:m>
                <a:endParaRPr lang="en-US" dirty="0"/>
              </a:p>
            </p:txBody>
          </p:sp>
        </mc:Choice>
        <mc:Fallback xmlns="">
          <p:sp>
            <p:nvSpPr>
              <p:cNvPr id="6" name="TextBox 5">
                <a:extLst>
                  <a:ext uri="{FF2B5EF4-FFF2-40B4-BE49-F238E27FC236}">
                    <a16:creationId xmlns:a16="http://schemas.microsoft.com/office/drawing/2014/main" id="{F3E0BDD8-A9C0-FF41-A4DF-11118019A91F}"/>
                  </a:ext>
                </a:extLst>
              </p:cNvPr>
              <p:cNvSpPr txBox="1">
                <a:spLocks noRot="1" noChangeAspect="1" noMove="1" noResize="1" noEditPoints="1" noAdjustHandles="1" noChangeArrowheads="1" noChangeShapeType="1" noTextEdit="1"/>
              </p:cNvSpPr>
              <p:nvPr/>
            </p:nvSpPr>
            <p:spPr>
              <a:xfrm>
                <a:off x="6127668" y="1698171"/>
                <a:ext cx="2156809" cy="369332"/>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9B7302C-9EDE-9C4A-A5BE-0AA09155F819}"/>
                  </a:ext>
                </a:extLst>
              </p:cNvPr>
              <p:cNvSpPr txBox="1"/>
              <p:nvPr/>
            </p:nvSpPr>
            <p:spPr>
              <a:xfrm>
                <a:off x="1355583" y="2318993"/>
                <a:ext cx="4686283" cy="7900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C00000"/>
                              </a:solidFill>
                              <a:latin typeface="Cambria Math" panose="02040503050406030204" pitchFamily="18" charset="0"/>
                            </a:rPr>
                          </m:ctrlPr>
                        </m:sSupPr>
                        <m:e>
                          <m:r>
                            <a:rPr lang="en-US" sz="2000" b="0" i="1" smtClean="0">
                              <a:solidFill>
                                <a:srgbClr val="C00000"/>
                              </a:solidFill>
                              <a:latin typeface="Cambria Math" panose="02040503050406030204" pitchFamily="18" charset="0"/>
                            </a:rPr>
                            <m:t>𝑑𝑠</m:t>
                          </m:r>
                          <m:r>
                            <a:rPr lang="en-US" sz="2000" b="0" i="1" smtClean="0">
                              <a:solidFill>
                                <a:srgbClr val="C00000"/>
                              </a:solidFill>
                              <a:latin typeface="Cambria Math" panose="02040503050406030204" pitchFamily="18" charset="0"/>
                            </a:rPr>
                            <m:t>′</m:t>
                          </m:r>
                        </m:e>
                        <m:sup>
                          <m:r>
                            <a:rPr lang="en-US" sz="2000" b="0" i="1" smtClean="0">
                              <a:solidFill>
                                <a:srgbClr val="C00000"/>
                              </a:solidFill>
                              <a:latin typeface="Cambria Math" panose="02040503050406030204" pitchFamily="18" charset="0"/>
                            </a:rPr>
                            <m:t>2</m:t>
                          </m:r>
                        </m:sup>
                      </m:sSup>
                      <m:r>
                        <a:rPr lang="en-US" sz="2000" b="0" i="1" smtClean="0">
                          <a:solidFill>
                            <a:srgbClr val="C00000"/>
                          </a:solidFill>
                          <a:latin typeface="Cambria Math" panose="02040503050406030204" pitchFamily="18" charset="0"/>
                        </a:rPr>
                        <m:t>=−</m:t>
                      </m:r>
                      <m:sSup>
                        <m:sSupPr>
                          <m:ctrlPr>
                            <a:rPr lang="en-US" sz="2000" b="0" i="1" smtClean="0">
                              <a:solidFill>
                                <a:srgbClr val="C00000"/>
                              </a:solidFill>
                              <a:latin typeface="Cambria Math" panose="02040503050406030204" pitchFamily="18" charset="0"/>
                            </a:rPr>
                          </m:ctrlPr>
                        </m:sSupPr>
                        <m:e>
                          <m:r>
                            <a:rPr lang="en-US" sz="2000" b="0" i="1" smtClean="0">
                              <a:solidFill>
                                <a:srgbClr val="C00000"/>
                              </a:solidFill>
                              <a:latin typeface="Cambria Math" panose="02040503050406030204" pitchFamily="18" charset="0"/>
                            </a:rPr>
                            <m:t>𝑐</m:t>
                          </m:r>
                        </m:e>
                        <m:sup>
                          <m:r>
                            <a:rPr lang="en-US" sz="2000" b="0" i="1" smtClean="0">
                              <a:solidFill>
                                <a:srgbClr val="C00000"/>
                              </a:solidFill>
                              <a:latin typeface="Cambria Math" panose="02040503050406030204" pitchFamily="18" charset="0"/>
                            </a:rPr>
                            <m:t>2</m:t>
                          </m:r>
                        </m:sup>
                      </m:sSup>
                      <m:d>
                        <m:dPr>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1−</m:t>
                          </m:r>
                          <m:f>
                            <m:fPr>
                              <m:ctrlPr>
                                <a:rPr lang="en-US" sz="2000" b="0" i="1" smtClean="0">
                                  <a:solidFill>
                                    <a:srgbClr val="C00000"/>
                                  </a:solidFill>
                                  <a:latin typeface="Cambria Math" panose="02040503050406030204" pitchFamily="18" charset="0"/>
                                </a:rPr>
                              </m:ctrlPr>
                            </m:fPr>
                            <m:num>
                              <m:sSup>
                                <m:sSupPr>
                                  <m:ctrlPr>
                                    <a:rPr lang="en-US" sz="2000" b="0" i="1" smtClean="0">
                                      <a:solidFill>
                                        <a:srgbClr val="C00000"/>
                                      </a:solidFill>
                                      <a:latin typeface="Cambria Math" panose="02040503050406030204" pitchFamily="18" charset="0"/>
                                    </a:rPr>
                                  </m:ctrlPr>
                                </m:sSupPr>
                                <m:e>
                                  <m:r>
                                    <a:rPr lang="en-US" sz="2000" b="0" i="1" smtClean="0">
                                      <a:solidFill>
                                        <a:srgbClr val="C00000"/>
                                      </a:solidFill>
                                      <a:latin typeface="Cambria Math" panose="02040503050406030204" pitchFamily="18" charset="0"/>
                                    </a:rPr>
                                    <m:t>𝑣</m:t>
                                  </m:r>
                                </m:e>
                                <m:sup>
                                  <m:r>
                                    <a:rPr lang="en-US" sz="2000" b="0" i="1" smtClean="0">
                                      <a:solidFill>
                                        <a:srgbClr val="C00000"/>
                                      </a:solidFill>
                                      <a:latin typeface="Cambria Math" panose="02040503050406030204" pitchFamily="18" charset="0"/>
                                    </a:rPr>
                                    <m:t>2</m:t>
                                  </m:r>
                                </m:sup>
                              </m:sSup>
                            </m:num>
                            <m:den>
                              <m:sSup>
                                <m:sSupPr>
                                  <m:ctrlPr>
                                    <a:rPr lang="en-US" sz="2000" b="0" i="1" smtClean="0">
                                      <a:solidFill>
                                        <a:srgbClr val="C00000"/>
                                      </a:solidFill>
                                      <a:latin typeface="Cambria Math" panose="02040503050406030204" pitchFamily="18" charset="0"/>
                                    </a:rPr>
                                  </m:ctrlPr>
                                </m:sSupPr>
                                <m:e>
                                  <m:r>
                                    <a:rPr lang="en-US" sz="2000" b="0" i="1" smtClean="0">
                                      <a:solidFill>
                                        <a:srgbClr val="C00000"/>
                                      </a:solidFill>
                                      <a:latin typeface="Cambria Math" panose="02040503050406030204" pitchFamily="18" charset="0"/>
                                    </a:rPr>
                                    <m:t>𝑐</m:t>
                                  </m:r>
                                </m:e>
                                <m:sup>
                                  <m:r>
                                    <a:rPr lang="en-US" sz="2000" b="0" i="1" smtClean="0">
                                      <a:solidFill>
                                        <a:srgbClr val="C00000"/>
                                      </a:solidFill>
                                      <a:latin typeface="Cambria Math" panose="02040503050406030204" pitchFamily="18" charset="0"/>
                                    </a:rPr>
                                    <m:t>2</m:t>
                                  </m:r>
                                </m:sup>
                              </m:sSup>
                            </m:den>
                          </m:f>
                        </m:e>
                      </m:d>
                      <m:sSup>
                        <m:sSupPr>
                          <m:ctrlPr>
                            <a:rPr lang="en-US" sz="2000" b="0" i="1" smtClean="0">
                              <a:solidFill>
                                <a:srgbClr val="C00000"/>
                              </a:solidFill>
                              <a:latin typeface="Cambria Math" panose="02040503050406030204" pitchFamily="18" charset="0"/>
                            </a:rPr>
                          </m:ctrlPr>
                        </m:sSupPr>
                        <m:e>
                          <m:r>
                            <a:rPr lang="en-US" sz="2000" b="0" i="1" smtClean="0">
                              <a:solidFill>
                                <a:srgbClr val="C00000"/>
                              </a:solidFill>
                              <a:latin typeface="Cambria Math" panose="02040503050406030204" pitchFamily="18" charset="0"/>
                            </a:rPr>
                            <m:t>𝑑𝑡</m:t>
                          </m:r>
                        </m:e>
                        <m:sup>
                          <m:r>
                            <a:rPr lang="en-US" sz="2000" b="0" i="1" smtClean="0">
                              <a:solidFill>
                                <a:srgbClr val="C00000"/>
                              </a:solidFill>
                              <a:latin typeface="Cambria Math" panose="02040503050406030204" pitchFamily="18" charset="0"/>
                            </a:rPr>
                            <m:t>2</m:t>
                          </m:r>
                        </m:sup>
                      </m:sSup>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𝑣𝑑𝑥𝑑𝑡</m:t>
                      </m:r>
                      <m:r>
                        <a:rPr lang="en-US" sz="2000" b="0" i="1" smtClean="0">
                          <a:solidFill>
                            <a:srgbClr val="C00000"/>
                          </a:solidFill>
                          <a:latin typeface="Cambria Math" panose="02040503050406030204" pitchFamily="18" charset="0"/>
                        </a:rPr>
                        <m:t>+</m:t>
                      </m:r>
                      <m:sSup>
                        <m:sSupPr>
                          <m:ctrlPr>
                            <a:rPr lang="en-US" sz="2000" b="0" i="1" smtClean="0">
                              <a:solidFill>
                                <a:srgbClr val="C00000"/>
                              </a:solidFill>
                              <a:latin typeface="Cambria Math" panose="02040503050406030204" pitchFamily="18" charset="0"/>
                            </a:rPr>
                          </m:ctrlPr>
                        </m:sSupPr>
                        <m:e>
                          <m:r>
                            <a:rPr lang="en-US" sz="2000" b="0" i="1" smtClean="0">
                              <a:solidFill>
                                <a:srgbClr val="C00000"/>
                              </a:solidFill>
                              <a:latin typeface="Cambria Math" panose="02040503050406030204" pitchFamily="18" charset="0"/>
                            </a:rPr>
                            <m:t>𝑑𝑥</m:t>
                          </m:r>
                        </m:e>
                        <m:sup>
                          <m:r>
                            <a:rPr lang="en-US" sz="2000" b="0" i="1" smtClean="0">
                              <a:solidFill>
                                <a:srgbClr val="C00000"/>
                              </a:solidFill>
                              <a:latin typeface="Cambria Math" panose="02040503050406030204" pitchFamily="18" charset="0"/>
                            </a:rPr>
                            <m:t>2</m:t>
                          </m:r>
                        </m:sup>
                      </m:sSup>
                    </m:oMath>
                  </m:oMathPara>
                </a14:m>
                <a:endParaRPr lang="en-US" sz="2000" dirty="0">
                  <a:solidFill>
                    <a:srgbClr val="C00000"/>
                  </a:solidFill>
                </a:endParaRPr>
              </a:p>
            </p:txBody>
          </p:sp>
        </mc:Choice>
        <mc:Fallback xmlns="">
          <p:sp>
            <p:nvSpPr>
              <p:cNvPr id="7" name="TextBox 6">
                <a:extLst>
                  <a:ext uri="{FF2B5EF4-FFF2-40B4-BE49-F238E27FC236}">
                    <a16:creationId xmlns:a16="http://schemas.microsoft.com/office/drawing/2014/main" id="{D9B7302C-9EDE-9C4A-A5BE-0AA09155F819}"/>
                  </a:ext>
                </a:extLst>
              </p:cNvPr>
              <p:cNvSpPr txBox="1">
                <a:spLocks noRot="1" noChangeAspect="1" noMove="1" noResize="1" noEditPoints="1" noAdjustHandles="1" noChangeArrowheads="1" noChangeShapeType="1" noTextEdit="1"/>
              </p:cNvSpPr>
              <p:nvPr/>
            </p:nvSpPr>
            <p:spPr>
              <a:xfrm>
                <a:off x="1355583" y="2318993"/>
                <a:ext cx="4686283" cy="790024"/>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AF71B0A-AB2C-1A4D-848B-2369284D2605}"/>
              </a:ext>
            </a:extLst>
          </p:cNvPr>
          <p:cNvSpPr txBox="1"/>
          <p:nvPr/>
        </p:nvSpPr>
        <p:spPr>
          <a:xfrm>
            <a:off x="792905" y="4740528"/>
            <a:ext cx="7600208" cy="1200329"/>
          </a:xfrm>
          <a:prstGeom prst="rect">
            <a:avLst/>
          </a:prstGeom>
          <a:noFill/>
        </p:spPr>
        <p:txBody>
          <a:bodyPr wrap="square" rtlCol="0">
            <a:spAutoFit/>
          </a:bodyPr>
          <a:lstStyle/>
          <a:p>
            <a:r>
              <a:rPr lang="en-US" dirty="0"/>
              <a:t>Here is BOTH </a:t>
            </a:r>
            <a:r>
              <a:rPr lang="en-US" b="1" dirty="0"/>
              <a:t>time dilation and anisotropy</a:t>
            </a:r>
            <a:r>
              <a:rPr lang="en-US" dirty="0"/>
              <a:t>, exactly as we observe. Time dilation has nothing to do with Lorentz transformation. It is Galilean phenomenon. It depends on the ABSOLUTE VELOCITY in the matter-filled Universe.</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1024262-6F47-9940-B0E0-D26437AFCE7D}"/>
                  </a:ext>
                </a:extLst>
              </p:cNvPr>
              <p:cNvSpPr txBox="1"/>
              <p:nvPr/>
            </p:nvSpPr>
            <p:spPr>
              <a:xfrm>
                <a:off x="1151907" y="3156352"/>
                <a:ext cx="5189434" cy="1021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00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0</m:t>
                                    </m:r>
                                    <m:r>
                                      <a:rPr lang="en-US" b="0" i="1" smtClean="0">
                                        <a:latin typeface="Cambria Math" panose="02040503050406030204" pitchFamily="18" charset="0"/>
                                      </a:rPr>
                                      <m:t>𝑥</m:t>
                                    </m:r>
                                  </m:sub>
                                </m:sSub>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𝑥</m:t>
                                    </m:r>
                                    <m:r>
                                      <a:rPr lang="en-US" b="0" i="1" smtClean="0">
                                        <a:latin typeface="Cambria Math" panose="02040503050406030204" pitchFamily="18" charset="0"/>
                                      </a:rPr>
                                      <m:t>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11</m:t>
                                    </m:r>
                                  </m:sub>
                                </m:sSub>
                              </m:e>
                            </m:mr>
                          </m:m>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d>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e>
                                </m:d>
                              </m:e>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e>
                            </m:mr>
                            <m:m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e>
                              <m:e>
                                <m:r>
                                  <a:rPr lang="en-US" b="0" i="1" smtClean="0">
                                    <a:latin typeface="Cambria Math" panose="02040503050406030204" pitchFamily="18" charset="0"/>
                                    <a:ea typeface="Cambria Math" panose="02040503050406030204" pitchFamily="18" charset="0"/>
                                  </a:rPr>
                                  <m:t>1</m:t>
                                </m:r>
                              </m:e>
                            </m:mr>
                          </m:m>
                        </m:e>
                      </m:d>
                    </m:oMath>
                  </m:oMathPara>
                </a14:m>
                <a:endParaRPr lang="en-US" dirty="0"/>
              </a:p>
            </p:txBody>
          </p:sp>
        </mc:Choice>
        <mc:Fallback>
          <p:sp>
            <p:nvSpPr>
              <p:cNvPr id="9" name="TextBox 8">
                <a:extLst>
                  <a:ext uri="{FF2B5EF4-FFF2-40B4-BE49-F238E27FC236}">
                    <a16:creationId xmlns:a16="http://schemas.microsoft.com/office/drawing/2014/main" id="{61024262-6F47-9940-B0E0-D26437AFCE7D}"/>
                  </a:ext>
                </a:extLst>
              </p:cNvPr>
              <p:cNvSpPr txBox="1">
                <a:spLocks noRot="1" noChangeAspect="1" noMove="1" noResize="1" noEditPoints="1" noAdjustHandles="1" noChangeArrowheads="1" noChangeShapeType="1" noTextEdit="1"/>
              </p:cNvSpPr>
              <p:nvPr/>
            </p:nvSpPr>
            <p:spPr>
              <a:xfrm>
                <a:off x="1151907" y="3156352"/>
                <a:ext cx="5189434" cy="1021946"/>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4001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66559-0A9F-4343-B57E-986C56DE4601}"/>
              </a:ext>
            </a:extLst>
          </p:cNvPr>
          <p:cNvSpPr>
            <a:spLocks noGrp="1"/>
          </p:cNvSpPr>
          <p:nvPr>
            <p:ph type="sldNum" sz="quarter" idx="10"/>
          </p:nvPr>
        </p:nvSpPr>
        <p:spPr/>
        <p:txBody>
          <a:bodyPr/>
          <a:lstStyle/>
          <a:p>
            <a:fld id="{F879B5EC-C51C-9040-98B0-746B4184388A}" type="slidenum">
              <a:rPr lang="en-US" smtClean="0"/>
              <a:pPr/>
              <a:t>5</a:t>
            </a:fld>
            <a:endParaRPr lang="en-US" dirty="0"/>
          </a:p>
        </p:txBody>
      </p:sp>
      <p:pic>
        <p:nvPicPr>
          <p:cNvPr id="380" name="Picture 379">
            <a:extLst>
              <a:ext uri="{FF2B5EF4-FFF2-40B4-BE49-F238E27FC236}">
                <a16:creationId xmlns:a16="http://schemas.microsoft.com/office/drawing/2014/main" id="{72A7C523-EC89-41FC-8513-34FFFA8B27A5}"/>
              </a:ext>
            </a:extLst>
          </p:cNvPr>
          <p:cNvPicPr>
            <a:picLocks noChangeAspect="1"/>
          </p:cNvPicPr>
          <p:nvPr/>
        </p:nvPicPr>
        <p:blipFill>
          <a:blip r:embed="rId2"/>
          <a:stretch>
            <a:fillRect/>
          </a:stretch>
        </p:blipFill>
        <p:spPr>
          <a:xfrm>
            <a:off x="0" y="1999794"/>
            <a:ext cx="9144000" cy="2858412"/>
          </a:xfrm>
          <a:prstGeom prst="rect">
            <a:avLst/>
          </a:prstGeom>
        </p:spPr>
      </p:pic>
      <p:sp>
        <p:nvSpPr>
          <p:cNvPr id="381" name="TextBox 380">
            <a:extLst>
              <a:ext uri="{FF2B5EF4-FFF2-40B4-BE49-F238E27FC236}">
                <a16:creationId xmlns:a16="http://schemas.microsoft.com/office/drawing/2014/main" id="{518F4A2D-95B8-4CC1-BF6B-8AD1A76A68FE}"/>
              </a:ext>
            </a:extLst>
          </p:cNvPr>
          <p:cNvSpPr txBox="1"/>
          <p:nvPr/>
        </p:nvSpPr>
        <p:spPr>
          <a:xfrm>
            <a:off x="2912828" y="5306208"/>
            <a:ext cx="3318344" cy="369332"/>
          </a:xfrm>
          <a:prstGeom prst="rect">
            <a:avLst/>
          </a:prstGeom>
          <a:noFill/>
        </p:spPr>
        <p:txBody>
          <a:bodyPr wrap="none" rtlCol="0">
            <a:spAutoFit/>
          </a:bodyPr>
          <a:lstStyle/>
          <a:p>
            <a:r>
              <a:rPr lang="en-US" dirty="0"/>
              <a:t>Two Worlds and Two Sciences</a:t>
            </a:r>
            <a:endParaRPr lang="en-GB" dirty="0"/>
          </a:p>
        </p:txBody>
      </p:sp>
    </p:spTree>
    <p:extLst>
      <p:ext uri="{BB962C8B-B14F-4D97-AF65-F5344CB8AC3E}">
        <p14:creationId xmlns:p14="http://schemas.microsoft.com/office/powerpoint/2010/main" val="21170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30D61E-6463-4E4E-9289-056837F42B88}"/>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6</a:t>
            </a:fld>
            <a:endParaRPr lang="en-US" dirty="0">
              <a:solidFill>
                <a:prstClr val="white"/>
              </a:solidFill>
              <a:ea typeface="ＭＳ Ｐゴシック" pitchFamily="34" charset="-128"/>
            </a:endParaRPr>
          </a:p>
        </p:txBody>
      </p:sp>
      <p:pic>
        <p:nvPicPr>
          <p:cNvPr id="4" name="Picture 3">
            <a:extLst>
              <a:ext uri="{FF2B5EF4-FFF2-40B4-BE49-F238E27FC236}">
                <a16:creationId xmlns:a16="http://schemas.microsoft.com/office/drawing/2014/main" id="{989B6AD2-5803-4D62-AA30-D8E15273D6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670470" cy="3182259"/>
          </a:xfrm>
          <a:prstGeom prst="rect">
            <a:avLst/>
          </a:prstGeom>
        </p:spPr>
      </p:pic>
      <p:pic>
        <p:nvPicPr>
          <p:cNvPr id="6" name="Picture 5">
            <a:extLst>
              <a:ext uri="{FF2B5EF4-FFF2-40B4-BE49-F238E27FC236}">
                <a16:creationId xmlns:a16="http://schemas.microsoft.com/office/drawing/2014/main" id="{AD4453F8-41FD-4001-87C9-8A7DADCD2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82259"/>
            <a:ext cx="4870012" cy="3623953"/>
          </a:xfrm>
          <a:prstGeom prst="rect">
            <a:avLst/>
          </a:prstGeom>
        </p:spPr>
      </p:pic>
      <p:sp>
        <p:nvSpPr>
          <p:cNvPr id="7" name="TextBox 6">
            <a:extLst>
              <a:ext uri="{FF2B5EF4-FFF2-40B4-BE49-F238E27FC236}">
                <a16:creationId xmlns:a16="http://schemas.microsoft.com/office/drawing/2014/main" id="{4443E747-89A5-41D0-A287-61B880D637B8}"/>
              </a:ext>
            </a:extLst>
          </p:cNvPr>
          <p:cNvSpPr txBox="1"/>
          <p:nvPr/>
        </p:nvSpPr>
        <p:spPr>
          <a:xfrm>
            <a:off x="4974855" y="3429000"/>
            <a:ext cx="4066178" cy="923330"/>
          </a:xfrm>
          <a:prstGeom prst="rect">
            <a:avLst/>
          </a:prstGeom>
          <a:noFill/>
        </p:spPr>
        <p:txBody>
          <a:bodyPr wrap="none" rtlCol="0">
            <a:spAutoFit/>
          </a:bodyPr>
          <a:lstStyle/>
          <a:p>
            <a:r>
              <a:rPr lang="en-US" dirty="0"/>
              <a:t>Propagation of light is Galilean.</a:t>
            </a:r>
          </a:p>
          <a:p>
            <a:endParaRPr lang="en-US" dirty="0"/>
          </a:p>
          <a:p>
            <a:r>
              <a:rPr lang="en-US" dirty="0"/>
              <a:t>Einstein’s light hypothesis is incorrect.</a:t>
            </a:r>
            <a:endParaRPr lang="en-GB" dirty="0"/>
          </a:p>
        </p:txBody>
      </p:sp>
      <p:sp>
        <p:nvSpPr>
          <p:cNvPr id="8" name="TextBox 7">
            <a:extLst>
              <a:ext uri="{FF2B5EF4-FFF2-40B4-BE49-F238E27FC236}">
                <a16:creationId xmlns:a16="http://schemas.microsoft.com/office/drawing/2014/main" id="{E0369ACF-EA89-4B39-B65E-7B6A36C8AEE7}"/>
              </a:ext>
            </a:extLst>
          </p:cNvPr>
          <p:cNvSpPr txBox="1"/>
          <p:nvPr/>
        </p:nvSpPr>
        <p:spPr>
          <a:xfrm>
            <a:off x="4791152" y="4624903"/>
            <a:ext cx="4249881" cy="369332"/>
          </a:xfrm>
          <a:prstGeom prst="rect">
            <a:avLst/>
          </a:prstGeom>
          <a:noFill/>
        </p:spPr>
        <p:txBody>
          <a:bodyPr wrap="none" rtlCol="0">
            <a:spAutoFit/>
          </a:bodyPr>
          <a:lstStyle/>
          <a:p>
            <a:r>
              <a:rPr lang="en-US" dirty="0"/>
              <a:t>There is plenty of evidence in GPS data</a:t>
            </a:r>
            <a:endParaRPr lang="en-GB" dirty="0"/>
          </a:p>
        </p:txBody>
      </p:sp>
      <p:sp>
        <p:nvSpPr>
          <p:cNvPr id="9" name="Rectangle 8">
            <a:extLst>
              <a:ext uri="{FF2B5EF4-FFF2-40B4-BE49-F238E27FC236}">
                <a16:creationId xmlns:a16="http://schemas.microsoft.com/office/drawing/2014/main" id="{FF117B93-0A61-4ACE-B558-D7C5E6644369}"/>
              </a:ext>
            </a:extLst>
          </p:cNvPr>
          <p:cNvSpPr/>
          <p:nvPr/>
        </p:nvSpPr>
        <p:spPr>
          <a:xfrm>
            <a:off x="4692371" y="5266808"/>
            <a:ext cx="4447441" cy="830997"/>
          </a:xfrm>
          <a:prstGeom prst="rect">
            <a:avLst/>
          </a:prstGeom>
        </p:spPr>
        <p:txBody>
          <a:bodyPr wrap="square">
            <a:spAutoFit/>
          </a:bodyPr>
          <a:lstStyle/>
          <a:p>
            <a:r>
              <a:rPr lang="en-US" sz="1600" dirty="0"/>
              <a:t>A new gravitational paradigm for relativity and dynamics, C. S. Unnikrishnan, </a:t>
            </a:r>
          </a:p>
          <a:p>
            <a:r>
              <a:rPr lang="en-US" sz="1600" dirty="0"/>
              <a:t>Jl.  Physics (conf. series) 1466, 012007 (2020).</a:t>
            </a:r>
            <a:endParaRPr lang="en-GB" sz="1600" dirty="0"/>
          </a:p>
        </p:txBody>
      </p:sp>
    </p:spTree>
    <p:extLst>
      <p:ext uri="{BB962C8B-B14F-4D97-AF65-F5344CB8AC3E}">
        <p14:creationId xmlns:p14="http://schemas.microsoft.com/office/powerpoint/2010/main" val="168323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CD445A-9555-4833-A303-3ED6494D003F}"/>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7</a:t>
            </a:fld>
            <a:endParaRPr lang="en-US" dirty="0">
              <a:solidFill>
                <a:prstClr val="white"/>
              </a:solidFill>
              <a:ea typeface="ＭＳ Ｐゴシック" pitchFamily="34" charset="-128"/>
            </a:endParaRPr>
          </a:p>
        </p:txBody>
      </p:sp>
      <p:grpSp>
        <p:nvGrpSpPr>
          <p:cNvPr id="3" name="Group 2">
            <a:extLst>
              <a:ext uri="{FF2B5EF4-FFF2-40B4-BE49-F238E27FC236}">
                <a16:creationId xmlns:a16="http://schemas.microsoft.com/office/drawing/2014/main" id="{EF5E307A-F45D-4D50-88E4-8512691F0ACB}"/>
              </a:ext>
            </a:extLst>
          </p:cNvPr>
          <p:cNvGrpSpPr/>
          <p:nvPr/>
        </p:nvGrpSpPr>
        <p:grpSpPr>
          <a:xfrm>
            <a:off x="399704" y="3615554"/>
            <a:ext cx="7672532" cy="2801328"/>
            <a:chOff x="2031906" y="3330260"/>
            <a:chExt cx="7672532" cy="2801328"/>
          </a:xfrm>
        </p:grpSpPr>
        <p:sp>
          <p:nvSpPr>
            <p:cNvPr id="4" name="TextBox 3">
              <a:extLst>
                <a:ext uri="{FF2B5EF4-FFF2-40B4-BE49-F238E27FC236}">
                  <a16:creationId xmlns:a16="http://schemas.microsoft.com/office/drawing/2014/main" id="{0DA7965E-6207-4274-B9B4-76B0E0496F79}"/>
                </a:ext>
              </a:extLst>
            </p:cNvPr>
            <p:cNvSpPr txBox="1"/>
            <p:nvPr/>
          </p:nvSpPr>
          <p:spPr>
            <a:xfrm>
              <a:off x="3163016" y="5419281"/>
              <a:ext cx="538441" cy="712307"/>
            </a:xfrm>
            <a:prstGeom prst="rect">
              <a:avLst/>
            </a:prstGeom>
            <a:noFill/>
          </p:spPr>
          <p:txBody>
            <a:bodyPr wrap="none" rtlCol="0">
              <a:spAutoFit/>
            </a:bodyPr>
            <a:lstStyle/>
            <a:p>
              <a:r>
                <a:rPr lang="en-US" sz="1400" dirty="0"/>
                <a:t>E</a:t>
              </a:r>
              <a:endParaRPr lang="en-GB" sz="1400" dirty="0"/>
            </a:p>
          </p:txBody>
        </p:sp>
        <p:sp>
          <p:nvSpPr>
            <p:cNvPr id="5" name="TextBox 4">
              <a:extLst>
                <a:ext uri="{FF2B5EF4-FFF2-40B4-BE49-F238E27FC236}">
                  <a16:creationId xmlns:a16="http://schemas.microsoft.com/office/drawing/2014/main" id="{D992B047-AA8E-44BB-9A98-002CAC5CB47E}"/>
                </a:ext>
              </a:extLst>
            </p:cNvPr>
            <p:cNvSpPr txBox="1"/>
            <p:nvPr/>
          </p:nvSpPr>
          <p:spPr>
            <a:xfrm>
              <a:off x="4434476" y="5407825"/>
              <a:ext cx="557422" cy="712307"/>
            </a:xfrm>
            <a:prstGeom prst="rect">
              <a:avLst/>
            </a:prstGeom>
            <a:noFill/>
          </p:spPr>
          <p:txBody>
            <a:bodyPr wrap="none" rtlCol="0">
              <a:spAutoFit/>
            </a:bodyPr>
            <a:lstStyle/>
            <a:p>
              <a:r>
                <a:rPr lang="en-US" sz="1400" dirty="0"/>
                <a:t>R</a:t>
              </a:r>
              <a:endParaRPr lang="en-GB" sz="1400" dirty="0"/>
            </a:p>
          </p:txBody>
        </p:sp>
        <p:cxnSp>
          <p:nvCxnSpPr>
            <p:cNvPr id="6" name="Straight Arrow Connector 5">
              <a:extLst>
                <a:ext uri="{FF2B5EF4-FFF2-40B4-BE49-F238E27FC236}">
                  <a16:creationId xmlns:a16="http://schemas.microsoft.com/office/drawing/2014/main" id="{37DFBD11-6062-4C02-94FE-138ACBEA67B7}"/>
                </a:ext>
              </a:extLst>
            </p:cNvPr>
            <p:cNvCxnSpPr/>
            <p:nvPr/>
          </p:nvCxnSpPr>
          <p:spPr>
            <a:xfrm flipH="1">
              <a:off x="3441820" y="4498399"/>
              <a:ext cx="269220" cy="312274"/>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D093074B-3ED0-4466-95E5-E15853DCE178}"/>
                </a:ext>
              </a:extLst>
            </p:cNvPr>
            <p:cNvCxnSpPr>
              <a:cxnSpLocks/>
            </p:cNvCxnSpPr>
            <p:nvPr/>
          </p:nvCxnSpPr>
          <p:spPr>
            <a:xfrm>
              <a:off x="4300730" y="4498376"/>
              <a:ext cx="269220" cy="312274"/>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B21BFDDB-E81E-4B65-AA41-BAC7E6A02452}"/>
                </a:ext>
              </a:extLst>
            </p:cNvPr>
            <p:cNvGrpSpPr/>
            <p:nvPr/>
          </p:nvGrpSpPr>
          <p:grpSpPr>
            <a:xfrm>
              <a:off x="2328032" y="3641444"/>
              <a:ext cx="7110934" cy="1485822"/>
              <a:chOff x="1719532" y="4382630"/>
              <a:chExt cx="8962485" cy="1734781"/>
            </a:xfrm>
          </p:grpSpPr>
          <p:sp>
            <p:nvSpPr>
              <p:cNvPr id="25" name="Rectangle 24">
                <a:extLst>
                  <a:ext uri="{FF2B5EF4-FFF2-40B4-BE49-F238E27FC236}">
                    <a16:creationId xmlns:a16="http://schemas.microsoft.com/office/drawing/2014/main" id="{AED036A6-486C-45C2-9442-3708D8FC3136}"/>
                  </a:ext>
                </a:extLst>
              </p:cNvPr>
              <p:cNvSpPr/>
              <p:nvPr/>
            </p:nvSpPr>
            <p:spPr>
              <a:xfrm>
                <a:off x="1719532" y="4382630"/>
                <a:ext cx="8752935" cy="1525231"/>
              </a:xfrm>
              <a:prstGeom prst="rect">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5E9351B-2766-437F-A6AE-9080E51491E0}"/>
                  </a:ext>
                </a:extLst>
              </p:cNvPr>
              <p:cNvSpPr/>
              <p:nvPr/>
            </p:nvSpPr>
            <p:spPr>
              <a:xfrm>
                <a:off x="1748107" y="4411205"/>
                <a:ext cx="8752935" cy="1525231"/>
              </a:xfrm>
              <a:prstGeom prst="rect">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C609B50-90E6-46DB-93F7-9FED9469CB0C}"/>
                  </a:ext>
                </a:extLst>
              </p:cNvPr>
              <p:cNvSpPr/>
              <p:nvPr/>
            </p:nvSpPr>
            <p:spPr>
              <a:xfrm>
                <a:off x="1786207" y="4439780"/>
                <a:ext cx="8752935" cy="1525231"/>
              </a:xfrm>
              <a:prstGeom prst="rect">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3C55FDC-1DA8-441D-B1C2-9EDC99803B11}"/>
                  </a:ext>
                </a:extLst>
              </p:cNvPr>
              <p:cNvSpPr/>
              <p:nvPr/>
            </p:nvSpPr>
            <p:spPr>
              <a:xfrm>
                <a:off x="1824307" y="4477880"/>
                <a:ext cx="8752935" cy="1525231"/>
              </a:xfrm>
              <a:prstGeom prst="rect">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45B32A9-BD7B-41B5-84E5-95D581252941}"/>
                  </a:ext>
                </a:extLst>
              </p:cNvPr>
              <p:cNvSpPr/>
              <p:nvPr/>
            </p:nvSpPr>
            <p:spPr>
              <a:xfrm>
                <a:off x="1862407" y="4515980"/>
                <a:ext cx="8752935" cy="1525231"/>
              </a:xfrm>
              <a:prstGeom prst="rect">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490521B-4235-466F-883A-06314A3C7BE6}"/>
                  </a:ext>
                </a:extLst>
              </p:cNvPr>
              <p:cNvSpPr/>
              <p:nvPr/>
            </p:nvSpPr>
            <p:spPr>
              <a:xfrm>
                <a:off x="1890982" y="4554080"/>
                <a:ext cx="8752935" cy="1525231"/>
              </a:xfrm>
              <a:prstGeom prst="rect">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07569B6-9E0C-459E-9418-13A75180ADA4}"/>
                  </a:ext>
                </a:extLst>
              </p:cNvPr>
              <p:cNvSpPr/>
              <p:nvPr/>
            </p:nvSpPr>
            <p:spPr>
              <a:xfrm>
                <a:off x="1929082" y="4592180"/>
                <a:ext cx="8752935" cy="1525231"/>
              </a:xfrm>
              <a:prstGeom prst="rect">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6A370C3C-A29B-487F-954D-B28074DF312C}"/>
                </a:ext>
              </a:extLst>
            </p:cNvPr>
            <p:cNvSpPr/>
            <p:nvPr/>
          </p:nvSpPr>
          <p:spPr>
            <a:xfrm rot="19008702">
              <a:off x="2320702" y="4719050"/>
              <a:ext cx="90228" cy="6859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E6680A0-13A8-41E7-A4EE-A20BC0E69187}"/>
                </a:ext>
              </a:extLst>
            </p:cNvPr>
            <p:cNvSpPr/>
            <p:nvPr/>
          </p:nvSpPr>
          <p:spPr>
            <a:xfrm rot="19008702">
              <a:off x="9351090" y="3330260"/>
              <a:ext cx="90228" cy="6859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5D976EA-7BE7-4FD0-B4F2-0862EA5A7773}"/>
                </a:ext>
              </a:extLst>
            </p:cNvPr>
            <p:cNvSpPr/>
            <p:nvPr/>
          </p:nvSpPr>
          <p:spPr>
            <a:xfrm rot="2591298" flipH="1">
              <a:off x="9388686" y="4736234"/>
              <a:ext cx="90228" cy="6859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39F9D4C-CC4F-4214-96FE-A0852A6BD035}"/>
                </a:ext>
              </a:extLst>
            </p:cNvPr>
            <p:cNvSpPr/>
            <p:nvPr/>
          </p:nvSpPr>
          <p:spPr>
            <a:xfrm rot="2591298" flipH="1">
              <a:off x="2281875" y="3348296"/>
              <a:ext cx="90228" cy="6859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3F8FD75-E206-49CE-B48A-F2ECB8B395A9}"/>
                </a:ext>
              </a:extLst>
            </p:cNvPr>
            <p:cNvSpPr/>
            <p:nvPr/>
          </p:nvSpPr>
          <p:spPr>
            <a:xfrm>
              <a:off x="2279003" y="3895936"/>
              <a:ext cx="6944674" cy="1306346"/>
            </a:xfrm>
            <a:prstGeom prst="rect">
              <a:avLst/>
            </a:prstGeom>
            <a:noFill/>
            <a:ln w="28575"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FCDB06C-2AFA-46D5-9649-33E230F4D8AC}"/>
                </a:ext>
              </a:extLst>
            </p:cNvPr>
            <p:cNvSpPr/>
            <p:nvPr/>
          </p:nvSpPr>
          <p:spPr>
            <a:xfrm>
              <a:off x="2031906" y="3427033"/>
              <a:ext cx="7672532" cy="2071548"/>
            </a:xfrm>
            <a:prstGeom prst="rect">
              <a:avLst/>
            </a:prstGeom>
            <a:noFill/>
            <a:ln w="22225"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ACB2C391-F477-4E00-B92C-4377B747B403}"/>
                </a:ext>
              </a:extLst>
            </p:cNvPr>
            <p:cNvCxnSpPr>
              <a:cxnSpLocks/>
            </p:cNvCxnSpPr>
            <p:nvPr/>
          </p:nvCxnSpPr>
          <p:spPr>
            <a:xfrm>
              <a:off x="3498602" y="5184883"/>
              <a:ext cx="191740" cy="17399"/>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15F28DC-7B9A-4B36-9FC2-D543FB67436F}"/>
                </a:ext>
              </a:extLst>
            </p:cNvPr>
            <p:cNvCxnSpPr>
              <a:cxnSpLocks/>
            </p:cNvCxnSpPr>
            <p:nvPr/>
          </p:nvCxnSpPr>
          <p:spPr>
            <a:xfrm>
              <a:off x="3466134" y="5067470"/>
              <a:ext cx="898534" cy="0"/>
            </a:xfrm>
            <a:prstGeom prst="straightConnector1">
              <a:avLst/>
            </a:prstGeom>
            <a:ln w="28575">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B79198B6-2C8A-4EE7-A8A5-28859372F516}"/>
                </a:ext>
              </a:extLst>
            </p:cNvPr>
            <p:cNvSpPr/>
            <p:nvPr/>
          </p:nvSpPr>
          <p:spPr>
            <a:xfrm>
              <a:off x="3366445" y="4835305"/>
              <a:ext cx="93989" cy="5725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56E54DB-AA18-43BE-A9E2-E859F07C2CE9}"/>
                </a:ext>
              </a:extLst>
            </p:cNvPr>
            <p:cNvSpPr/>
            <p:nvPr/>
          </p:nvSpPr>
          <p:spPr>
            <a:xfrm>
              <a:off x="4531447" y="4858914"/>
              <a:ext cx="93989" cy="5725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FB5EC4FE-2DEA-4755-AADD-1ED271773777}"/>
                    </a:ext>
                  </a:extLst>
                </p:cNvPr>
                <p:cNvSpPr txBox="1"/>
                <p:nvPr/>
              </p:nvSpPr>
              <p:spPr>
                <a:xfrm>
                  <a:off x="3551455" y="5615470"/>
                  <a:ext cx="7278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𝑣𝑡</m:t>
                        </m:r>
                      </m:oMath>
                    </m:oMathPara>
                  </a14:m>
                  <a:endParaRPr lang="en-GB" dirty="0"/>
                </a:p>
              </p:txBody>
            </p:sp>
          </mc:Choice>
          <mc:Fallback>
            <p:sp>
              <p:nvSpPr>
                <p:cNvPr id="19" name="TextBox 18">
                  <a:extLst>
                    <a:ext uri="{FF2B5EF4-FFF2-40B4-BE49-F238E27FC236}">
                      <a16:creationId xmlns:a16="http://schemas.microsoft.com/office/drawing/2014/main" id="{FB5EC4FE-2DEA-4755-AADD-1ED271773777}"/>
                    </a:ext>
                  </a:extLst>
                </p:cNvPr>
                <p:cNvSpPr txBox="1">
                  <a:spLocks noRot="1" noChangeAspect="1" noMove="1" noResize="1" noEditPoints="1" noAdjustHandles="1" noChangeArrowheads="1" noChangeShapeType="1" noTextEdit="1"/>
                </p:cNvSpPr>
                <p:nvPr/>
              </p:nvSpPr>
              <p:spPr>
                <a:xfrm>
                  <a:off x="3551455" y="5615470"/>
                  <a:ext cx="727892" cy="276999"/>
                </a:xfrm>
                <a:prstGeom prst="rect">
                  <a:avLst/>
                </a:prstGeom>
                <a:blipFill>
                  <a:blip r:embed="rId3"/>
                  <a:stretch>
                    <a:fillRect l="-6723" r="-5042" b="-11111"/>
                  </a:stretch>
                </a:blipFill>
              </p:spPr>
              <p:txBody>
                <a:bodyPr/>
                <a:lstStyle/>
                <a:p>
                  <a:r>
                    <a:rPr lang="en-GB">
                      <a:noFill/>
                    </a:rPr>
                    <a:t> </a:t>
                  </a:r>
                </a:p>
              </p:txBody>
            </p:sp>
          </mc:Fallback>
        </mc:AlternateContent>
        <p:cxnSp>
          <p:nvCxnSpPr>
            <p:cNvPr id="20" name="Straight Arrow Connector 19">
              <a:extLst>
                <a:ext uri="{FF2B5EF4-FFF2-40B4-BE49-F238E27FC236}">
                  <a16:creationId xmlns:a16="http://schemas.microsoft.com/office/drawing/2014/main" id="{FABDD08C-E29A-4E65-A2B1-9A27D69B1F62}"/>
                </a:ext>
              </a:extLst>
            </p:cNvPr>
            <p:cNvCxnSpPr>
              <a:cxnSpLocks/>
            </p:cNvCxnSpPr>
            <p:nvPr/>
          </p:nvCxnSpPr>
          <p:spPr>
            <a:xfrm flipV="1">
              <a:off x="3458035" y="5560279"/>
              <a:ext cx="1053436" cy="5"/>
            </a:xfrm>
            <a:prstGeom prst="straightConnector1">
              <a:avLst/>
            </a:prstGeom>
            <a:ln w="127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7C4DF1B4-7A6B-451A-A9C9-A16254E72711}"/>
                </a:ext>
              </a:extLst>
            </p:cNvPr>
            <p:cNvCxnSpPr/>
            <p:nvPr/>
          </p:nvCxnSpPr>
          <p:spPr>
            <a:xfrm>
              <a:off x="5816246" y="5692364"/>
              <a:ext cx="432350" cy="0"/>
            </a:xfrm>
            <a:prstGeom prst="straightConnector1">
              <a:avLst/>
            </a:prstGeom>
            <a:ln w="158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2883467F-B5DF-43CE-9E7F-D5FD8A8A5563}"/>
                </a:ext>
              </a:extLst>
            </p:cNvPr>
            <p:cNvSpPr txBox="1"/>
            <p:nvPr/>
          </p:nvSpPr>
          <p:spPr>
            <a:xfrm>
              <a:off x="6278371" y="5523873"/>
              <a:ext cx="761747" cy="369332"/>
            </a:xfrm>
            <a:prstGeom prst="rect">
              <a:avLst/>
            </a:prstGeom>
            <a:noFill/>
          </p:spPr>
          <p:txBody>
            <a:bodyPr wrap="none" rtlCol="0">
              <a:spAutoFit/>
            </a:bodyPr>
            <a:lstStyle/>
            <a:p>
              <a:r>
                <a:rPr lang="en-US" dirty="0"/>
                <a:t>sound</a:t>
              </a:r>
              <a:endParaRPr lang="en-GB" dirty="0"/>
            </a:p>
          </p:txBody>
        </p:sp>
        <p:cxnSp>
          <p:nvCxnSpPr>
            <p:cNvPr id="23" name="Straight Arrow Connector 22">
              <a:extLst>
                <a:ext uri="{FF2B5EF4-FFF2-40B4-BE49-F238E27FC236}">
                  <a16:creationId xmlns:a16="http://schemas.microsoft.com/office/drawing/2014/main" id="{F699F383-DCC8-4DFB-B86D-AC565425C6EB}"/>
                </a:ext>
              </a:extLst>
            </p:cNvPr>
            <p:cNvCxnSpPr>
              <a:cxnSpLocks/>
            </p:cNvCxnSpPr>
            <p:nvPr/>
          </p:nvCxnSpPr>
          <p:spPr>
            <a:xfrm>
              <a:off x="5816246" y="5969633"/>
              <a:ext cx="1351695" cy="0"/>
            </a:xfrm>
            <a:prstGeom prst="straightConnector1">
              <a:avLst/>
            </a:prstGeom>
            <a:ln w="15875">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09F8F15D-EB6A-40ED-A38F-CC3D6585131B}"/>
                </a:ext>
              </a:extLst>
            </p:cNvPr>
            <p:cNvSpPr txBox="1"/>
            <p:nvPr/>
          </p:nvSpPr>
          <p:spPr>
            <a:xfrm>
              <a:off x="7167941" y="5745807"/>
              <a:ext cx="596125" cy="369332"/>
            </a:xfrm>
            <a:prstGeom prst="rect">
              <a:avLst/>
            </a:prstGeom>
            <a:noFill/>
          </p:spPr>
          <p:txBody>
            <a:bodyPr wrap="none" rtlCol="0">
              <a:spAutoFit/>
            </a:bodyPr>
            <a:lstStyle/>
            <a:p>
              <a:r>
                <a:rPr lang="en-US" dirty="0"/>
                <a:t>light</a:t>
              </a:r>
              <a:endParaRPr lang="en-GB" dirty="0"/>
            </a:p>
          </p:txBody>
        </p:sp>
      </p:grpSp>
      <p:grpSp>
        <p:nvGrpSpPr>
          <p:cNvPr id="32" name="Group 25">
            <a:extLst>
              <a:ext uri="{FF2B5EF4-FFF2-40B4-BE49-F238E27FC236}">
                <a16:creationId xmlns:a16="http://schemas.microsoft.com/office/drawing/2014/main" id="{A16F6CB9-9BFA-4120-A98C-3D8BA33C3EE8}"/>
              </a:ext>
            </a:extLst>
          </p:cNvPr>
          <p:cNvGrpSpPr>
            <a:grpSpLocks/>
          </p:cNvGrpSpPr>
          <p:nvPr/>
        </p:nvGrpSpPr>
        <p:grpSpPr bwMode="auto">
          <a:xfrm>
            <a:off x="399704" y="323079"/>
            <a:ext cx="5706805" cy="1905000"/>
            <a:chOff x="1295400" y="1600200"/>
            <a:chExt cx="6260381" cy="1905000"/>
          </a:xfrm>
        </p:grpSpPr>
        <p:cxnSp>
          <p:nvCxnSpPr>
            <p:cNvPr id="33" name="Straight Connector 32">
              <a:extLst>
                <a:ext uri="{FF2B5EF4-FFF2-40B4-BE49-F238E27FC236}">
                  <a16:creationId xmlns:a16="http://schemas.microsoft.com/office/drawing/2014/main" id="{25AA7C88-F1DE-46E4-A393-654215D2318F}"/>
                </a:ext>
              </a:extLst>
            </p:cNvPr>
            <p:cNvCxnSpPr/>
            <p:nvPr/>
          </p:nvCxnSpPr>
          <p:spPr>
            <a:xfrm>
              <a:off x="1981200" y="1600200"/>
              <a:ext cx="48006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5D9F901-ED3F-4AE7-985D-4C064C79DE53}"/>
                </a:ext>
              </a:extLst>
            </p:cNvPr>
            <p:cNvCxnSpPr/>
            <p:nvPr/>
          </p:nvCxnSpPr>
          <p:spPr>
            <a:xfrm>
              <a:off x="1981200" y="1905000"/>
              <a:ext cx="48006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5516566-2621-4B7F-8387-04B8B7ED0372}"/>
                </a:ext>
              </a:extLst>
            </p:cNvPr>
            <p:cNvCxnSpPr/>
            <p:nvPr/>
          </p:nvCxnSpPr>
          <p:spPr>
            <a:xfrm>
              <a:off x="1981200" y="3200400"/>
              <a:ext cx="48006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5A8BC6B-8C94-45E5-9458-BD8E7EC78BC4}"/>
                </a:ext>
              </a:extLst>
            </p:cNvPr>
            <p:cNvCxnSpPr/>
            <p:nvPr/>
          </p:nvCxnSpPr>
          <p:spPr>
            <a:xfrm>
              <a:off x="1981200" y="3505200"/>
              <a:ext cx="48006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F96B2D3-76DA-48A7-9D6E-F5319D07FC4A}"/>
                </a:ext>
              </a:extLst>
            </p:cNvPr>
            <p:cNvCxnSpPr/>
            <p:nvPr/>
          </p:nvCxnSpPr>
          <p:spPr>
            <a:xfrm>
              <a:off x="7239000" y="2133600"/>
              <a:ext cx="0" cy="838200"/>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A03FBE2-5D25-4066-9127-3B345B4F4938}"/>
                </a:ext>
              </a:extLst>
            </p:cNvPr>
            <p:cNvCxnSpPr/>
            <p:nvPr/>
          </p:nvCxnSpPr>
          <p:spPr>
            <a:xfrm>
              <a:off x="7555781" y="2133600"/>
              <a:ext cx="0" cy="838200"/>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46820AC-BFF9-4E32-A184-EF2D015C471B}"/>
                </a:ext>
              </a:extLst>
            </p:cNvPr>
            <p:cNvCxnSpPr/>
            <p:nvPr/>
          </p:nvCxnSpPr>
          <p:spPr>
            <a:xfrm>
              <a:off x="1295400" y="2133600"/>
              <a:ext cx="0" cy="838200"/>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3A4F74A-3D32-4072-8D38-5ABA9E220078}"/>
                </a:ext>
              </a:extLst>
            </p:cNvPr>
            <p:cNvCxnSpPr/>
            <p:nvPr/>
          </p:nvCxnSpPr>
          <p:spPr>
            <a:xfrm>
              <a:off x="1600200" y="2133600"/>
              <a:ext cx="0" cy="838200"/>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41" name="Arc 40">
              <a:extLst>
                <a:ext uri="{FF2B5EF4-FFF2-40B4-BE49-F238E27FC236}">
                  <a16:creationId xmlns:a16="http://schemas.microsoft.com/office/drawing/2014/main" id="{41381CBA-B8E2-41EC-9F4C-1D09D2C90C36}"/>
                </a:ext>
              </a:extLst>
            </p:cNvPr>
            <p:cNvSpPr/>
            <p:nvPr/>
          </p:nvSpPr>
          <p:spPr>
            <a:xfrm rot="5400000">
              <a:off x="6417469" y="2378869"/>
              <a:ext cx="661987" cy="981075"/>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42" name="Arc 41">
              <a:extLst>
                <a:ext uri="{FF2B5EF4-FFF2-40B4-BE49-F238E27FC236}">
                  <a16:creationId xmlns:a16="http://schemas.microsoft.com/office/drawing/2014/main" id="{A9F8A38D-7FE1-4915-96C5-AE409887A5EA}"/>
                </a:ext>
              </a:extLst>
            </p:cNvPr>
            <p:cNvSpPr/>
            <p:nvPr/>
          </p:nvSpPr>
          <p:spPr>
            <a:xfrm rot="5400000">
              <a:off x="6210300" y="2171700"/>
              <a:ext cx="1143000" cy="1524000"/>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43" name="Arc 42">
              <a:extLst>
                <a:ext uri="{FF2B5EF4-FFF2-40B4-BE49-F238E27FC236}">
                  <a16:creationId xmlns:a16="http://schemas.microsoft.com/office/drawing/2014/main" id="{952EF9E2-D377-48E4-895C-DC8CF66DA5AA}"/>
                </a:ext>
              </a:extLst>
            </p:cNvPr>
            <p:cNvSpPr/>
            <p:nvPr/>
          </p:nvSpPr>
          <p:spPr>
            <a:xfrm rot="16200000">
              <a:off x="1759744" y="1745456"/>
              <a:ext cx="661988" cy="981075"/>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44" name="Arc 43">
              <a:extLst>
                <a:ext uri="{FF2B5EF4-FFF2-40B4-BE49-F238E27FC236}">
                  <a16:creationId xmlns:a16="http://schemas.microsoft.com/office/drawing/2014/main" id="{09789828-8D87-47A8-A5C9-9AE2264DD339}"/>
                </a:ext>
              </a:extLst>
            </p:cNvPr>
            <p:cNvSpPr/>
            <p:nvPr/>
          </p:nvSpPr>
          <p:spPr>
            <a:xfrm rot="16200000">
              <a:off x="1485900" y="1409700"/>
              <a:ext cx="1143000" cy="1524000"/>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45" name="Arc 44">
              <a:extLst>
                <a:ext uri="{FF2B5EF4-FFF2-40B4-BE49-F238E27FC236}">
                  <a16:creationId xmlns:a16="http://schemas.microsoft.com/office/drawing/2014/main" id="{C1CBDED9-635B-4CAD-886B-6E4EACA011DB}"/>
                </a:ext>
              </a:extLst>
            </p:cNvPr>
            <p:cNvSpPr/>
            <p:nvPr/>
          </p:nvSpPr>
          <p:spPr>
            <a:xfrm>
              <a:off x="6324600" y="1905000"/>
              <a:ext cx="914400" cy="609600"/>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46" name="Arc 45">
              <a:extLst>
                <a:ext uri="{FF2B5EF4-FFF2-40B4-BE49-F238E27FC236}">
                  <a16:creationId xmlns:a16="http://schemas.microsoft.com/office/drawing/2014/main" id="{1604C60F-96A6-476E-8C28-65C3A0640F78}"/>
                </a:ext>
              </a:extLst>
            </p:cNvPr>
            <p:cNvSpPr/>
            <p:nvPr/>
          </p:nvSpPr>
          <p:spPr>
            <a:xfrm>
              <a:off x="6019800" y="1600200"/>
              <a:ext cx="1524000" cy="1143000"/>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47" name="Arc 46">
              <a:extLst>
                <a:ext uri="{FF2B5EF4-FFF2-40B4-BE49-F238E27FC236}">
                  <a16:creationId xmlns:a16="http://schemas.microsoft.com/office/drawing/2014/main" id="{016230CC-FB8F-432C-BAC1-CF8BD0A50D91}"/>
                </a:ext>
              </a:extLst>
            </p:cNvPr>
            <p:cNvSpPr/>
            <p:nvPr/>
          </p:nvSpPr>
          <p:spPr>
            <a:xfrm rot="10800000">
              <a:off x="1600200" y="2590800"/>
              <a:ext cx="914400" cy="609600"/>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48" name="Arc 47">
              <a:extLst>
                <a:ext uri="{FF2B5EF4-FFF2-40B4-BE49-F238E27FC236}">
                  <a16:creationId xmlns:a16="http://schemas.microsoft.com/office/drawing/2014/main" id="{5D975A85-8975-4363-BB45-DEE7BC65F86A}"/>
                </a:ext>
              </a:extLst>
            </p:cNvPr>
            <p:cNvSpPr/>
            <p:nvPr/>
          </p:nvSpPr>
          <p:spPr>
            <a:xfrm rot="10800000">
              <a:off x="1295400" y="2362200"/>
              <a:ext cx="1524000" cy="1143000"/>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grpSp>
        <p:nvGrpSpPr>
          <p:cNvPr id="49" name="Group 48">
            <a:extLst>
              <a:ext uri="{FF2B5EF4-FFF2-40B4-BE49-F238E27FC236}">
                <a16:creationId xmlns:a16="http://schemas.microsoft.com/office/drawing/2014/main" id="{4FF89A2C-D7ED-440E-A623-979FF052A5D7}"/>
              </a:ext>
            </a:extLst>
          </p:cNvPr>
          <p:cNvGrpSpPr>
            <a:grpSpLocks/>
          </p:cNvGrpSpPr>
          <p:nvPr/>
        </p:nvGrpSpPr>
        <p:grpSpPr bwMode="auto">
          <a:xfrm>
            <a:off x="1258713" y="1923279"/>
            <a:ext cx="762000" cy="381000"/>
            <a:chOff x="3962400" y="4191001"/>
            <a:chExt cx="762000" cy="380999"/>
          </a:xfrm>
        </p:grpSpPr>
        <p:grpSp>
          <p:nvGrpSpPr>
            <p:cNvPr id="50" name="Group 33793">
              <a:extLst>
                <a:ext uri="{FF2B5EF4-FFF2-40B4-BE49-F238E27FC236}">
                  <a16:creationId xmlns:a16="http://schemas.microsoft.com/office/drawing/2014/main" id="{F89EECA9-1AAD-4EFD-AA7D-9B7BEFD25917}"/>
                </a:ext>
              </a:extLst>
            </p:cNvPr>
            <p:cNvGrpSpPr>
              <a:grpSpLocks/>
            </p:cNvGrpSpPr>
            <p:nvPr/>
          </p:nvGrpSpPr>
          <p:grpSpPr bwMode="auto">
            <a:xfrm>
              <a:off x="4240993" y="4191001"/>
              <a:ext cx="483407" cy="380999"/>
              <a:chOff x="4240993" y="4191001"/>
              <a:chExt cx="762000" cy="635806"/>
            </a:xfrm>
          </p:grpSpPr>
          <p:sp>
            <p:nvSpPr>
              <p:cNvPr id="52" name="Rectangle 51">
                <a:extLst>
                  <a:ext uri="{FF2B5EF4-FFF2-40B4-BE49-F238E27FC236}">
                    <a16:creationId xmlns:a16="http://schemas.microsoft.com/office/drawing/2014/main" id="{C380C363-07E4-4251-AA7A-4A1DC18B3DB1}"/>
                  </a:ext>
                </a:extLst>
              </p:cNvPr>
              <p:cNvSpPr/>
              <p:nvPr/>
            </p:nvSpPr>
            <p:spPr>
              <a:xfrm>
                <a:off x="4342361" y="4344654"/>
                <a:ext cx="227719" cy="304658"/>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 name="Isosceles Triangle 52">
                <a:extLst>
                  <a:ext uri="{FF2B5EF4-FFF2-40B4-BE49-F238E27FC236}">
                    <a16:creationId xmlns:a16="http://schemas.microsoft.com/office/drawing/2014/main" id="{36AFC1EF-DA7F-43BF-8C15-27166512A3D2}"/>
                  </a:ext>
                </a:extLst>
              </p:cNvPr>
              <p:cNvSpPr/>
              <p:nvPr/>
            </p:nvSpPr>
            <p:spPr>
              <a:xfrm rot="16200000">
                <a:off x="4265422" y="4343012"/>
                <a:ext cx="609314" cy="305292"/>
              </a:xfrm>
              <a:prstGeom prst="triangle">
                <a:avLst/>
              </a:prstGeom>
              <a:solidFill>
                <a:srgbClr val="2F97B5"/>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 name="Arc 53">
                <a:extLst>
                  <a:ext uri="{FF2B5EF4-FFF2-40B4-BE49-F238E27FC236}">
                    <a16:creationId xmlns:a16="http://schemas.microsoft.com/office/drawing/2014/main" id="{C73127EF-027E-4B1D-8D42-AB3BC779FE1F}"/>
                  </a:ext>
                </a:extLst>
              </p:cNvPr>
              <p:cNvSpPr/>
              <p:nvPr/>
            </p:nvSpPr>
            <p:spPr>
              <a:xfrm rot="2757288">
                <a:off x="4240398" y="4216859"/>
                <a:ext cx="609314" cy="610584"/>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55" name="Arc 54">
                <a:extLst>
                  <a:ext uri="{FF2B5EF4-FFF2-40B4-BE49-F238E27FC236}">
                    <a16:creationId xmlns:a16="http://schemas.microsoft.com/office/drawing/2014/main" id="{F90F17C1-3E10-4EB2-B424-AD1C6D808324}"/>
                  </a:ext>
                </a:extLst>
              </p:cNvPr>
              <p:cNvSpPr/>
              <p:nvPr/>
            </p:nvSpPr>
            <p:spPr>
              <a:xfrm rot="2757288">
                <a:off x="4317971" y="4216859"/>
                <a:ext cx="609314" cy="610584"/>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56" name="Arc 55">
                <a:extLst>
                  <a:ext uri="{FF2B5EF4-FFF2-40B4-BE49-F238E27FC236}">
                    <a16:creationId xmlns:a16="http://schemas.microsoft.com/office/drawing/2014/main" id="{BD6DFD73-C141-4715-85D1-6243E43B867F}"/>
                  </a:ext>
                </a:extLst>
              </p:cNvPr>
              <p:cNvSpPr/>
              <p:nvPr/>
            </p:nvSpPr>
            <p:spPr>
              <a:xfrm rot="2757288">
                <a:off x="4393043" y="4216859"/>
                <a:ext cx="609314" cy="610584"/>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sp>
          <p:nvSpPr>
            <p:cNvPr id="51" name="Striped Right Arrow 53">
              <a:extLst>
                <a:ext uri="{FF2B5EF4-FFF2-40B4-BE49-F238E27FC236}">
                  <a16:creationId xmlns:a16="http://schemas.microsoft.com/office/drawing/2014/main" id="{E11890AB-F533-4079-88E6-44C6FFC24E7E}"/>
                </a:ext>
              </a:extLst>
            </p:cNvPr>
            <p:cNvSpPr/>
            <p:nvPr/>
          </p:nvSpPr>
          <p:spPr>
            <a:xfrm>
              <a:off x="3962400" y="4233430"/>
              <a:ext cx="304800" cy="277091"/>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57" name="Freeform 61">
            <a:extLst>
              <a:ext uri="{FF2B5EF4-FFF2-40B4-BE49-F238E27FC236}">
                <a16:creationId xmlns:a16="http://schemas.microsoft.com/office/drawing/2014/main" id="{2FEAA63F-9444-4B7A-A47D-45A18E6ECC44}"/>
              </a:ext>
            </a:extLst>
          </p:cNvPr>
          <p:cNvSpPr/>
          <p:nvPr/>
        </p:nvSpPr>
        <p:spPr bwMode="auto">
          <a:xfrm>
            <a:off x="2554113" y="1923280"/>
            <a:ext cx="247650" cy="339725"/>
          </a:xfrm>
          <a:custGeom>
            <a:avLst/>
            <a:gdLst>
              <a:gd name="connsiteX0" fmla="*/ 0 w 492125"/>
              <a:gd name="connsiteY0" fmla="*/ 478701 h 532473"/>
              <a:gd name="connsiteX1" fmla="*/ 206375 w 492125"/>
              <a:gd name="connsiteY1" fmla="*/ 335826 h 532473"/>
              <a:gd name="connsiteX2" fmla="*/ 301625 w 492125"/>
              <a:gd name="connsiteY2" fmla="*/ 2451 h 532473"/>
              <a:gd name="connsiteX3" fmla="*/ 333375 w 492125"/>
              <a:gd name="connsiteY3" fmla="*/ 526326 h 532473"/>
              <a:gd name="connsiteX4" fmla="*/ 396875 w 492125"/>
              <a:gd name="connsiteY4" fmla="*/ 288201 h 532473"/>
              <a:gd name="connsiteX5" fmla="*/ 492125 w 492125"/>
              <a:gd name="connsiteY5" fmla="*/ 272326 h 53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25" h="532473">
                <a:moveTo>
                  <a:pt x="0" y="478701"/>
                </a:moveTo>
                <a:cubicBezTo>
                  <a:pt x="78052" y="446951"/>
                  <a:pt x="156104" y="415201"/>
                  <a:pt x="206375" y="335826"/>
                </a:cubicBezTo>
                <a:cubicBezTo>
                  <a:pt x="256646" y="256451"/>
                  <a:pt x="280458" y="-29299"/>
                  <a:pt x="301625" y="2451"/>
                </a:cubicBezTo>
                <a:cubicBezTo>
                  <a:pt x="322792" y="34201"/>
                  <a:pt x="317500" y="478701"/>
                  <a:pt x="333375" y="526326"/>
                </a:cubicBezTo>
                <a:cubicBezTo>
                  <a:pt x="349250" y="573951"/>
                  <a:pt x="370417" y="330534"/>
                  <a:pt x="396875" y="288201"/>
                </a:cubicBezTo>
                <a:cubicBezTo>
                  <a:pt x="423333" y="245868"/>
                  <a:pt x="492125" y="272326"/>
                  <a:pt x="492125" y="27232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aphicFrame>
        <p:nvGraphicFramePr>
          <p:cNvPr id="58" name="Object 11">
            <a:extLst>
              <a:ext uri="{FF2B5EF4-FFF2-40B4-BE49-F238E27FC236}">
                <a16:creationId xmlns:a16="http://schemas.microsoft.com/office/drawing/2014/main" id="{A1C4E4C8-AE43-4210-B514-AAB59B42C546}"/>
              </a:ext>
            </a:extLst>
          </p:cNvPr>
          <p:cNvGraphicFramePr>
            <a:graphicFrameLocks noChangeAspect="1"/>
          </p:cNvGraphicFramePr>
          <p:nvPr>
            <p:extLst/>
          </p:nvPr>
        </p:nvGraphicFramePr>
        <p:xfrm>
          <a:off x="1096789" y="1499504"/>
          <a:ext cx="457200" cy="447675"/>
        </p:xfrm>
        <a:graphic>
          <a:graphicData uri="http://schemas.openxmlformats.org/presentationml/2006/ole">
            <mc:AlternateContent xmlns:mc="http://schemas.openxmlformats.org/markup-compatibility/2006">
              <mc:Choice xmlns:v="urn:schemas-microsoft-com:vml" Requires="v">
                <p:oleObj spid="_x0000_s3107" name="Drawing" r:id="rId4" imgW="540236" imgH="529232" progId="">
                  <p:embed/>
                </p:oleObj>
              </mc:Choice>
              <mc:Fallback>
                <p:oleObj name="Drawing" r:id="rId4" imgW="540236" imgH="529232" progId="">
                  <p:embed/>
                  <p:pic>
                    <p:nvPicPr>
                      <p:cNvPr id="58" name="Object 11">
                        <a:extLst>
                          <a:ext uri="{FF2B5EF4-FFF2-40B4-BE49-F238E27FC236}">
                            <a16:creationId xmlns:a16="http://schemas.microsoft.com/office/drawing/2014/main" id="{A1C4E4C8-AE43-4210-B514-AAB59B42C5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789" y="1499504"/>
                        <a:ext cx="457200" cy="447675"/>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0" name="Rectangle 59">
            <a:extLst>
              <a:ext uri="{FF2B5EF4-FFF2-40B4-BE49-F238E27FC236}">
                <a16:creationId xmlns:a16="http://schemas.microsoft.com/office/drawing/2014/main" id="{5CDB2A6D-5B29-4CB6-918D-1DFA0AA92E05}"/>
              </a:ext>
            </a:extLst>
          </p:cNvPr>
          <p:cNvSpPr/>
          <p:nvPr/>
        </p:nvSpPr>
        <p:spPr>
          <a:xfrm>
            <a:off x="6516512" y="425288"/>
            <a:ext cx="2627483" cy="830997"/>
          </a:xfrm>
          <a:prstGeom prst="rect">
            <a:avLst/>
          </a:prstGeom>
        </p:spPr>
        <p:txBody>
          <a:bodyPr wrap="square">
            <a:spAutoFit/>
          </a:bodyPr>
          <a:lstStyle/>
          <a:p>
            <a:r>
              <a:rPr lang="en-US" sz="1600" dirty="0"/>
              <a:t>Sound goes around ONCE</a:t>
            </a:r>
          </a:p>
          <a:p>
            <a:r>
              <a:rPr lang="en-US" sz="1600" dirty="0"/>
              <a:t>Light goes around about  million times</a:t>
            </a:r>
            <a:endParaRPr lang="en-GB" sz="1600" dirty="0"/>
          </a:p>
        </p:txBody>
      </p:sp>
      <p:sp>
        <p:nvSpPr>
          <p:cNvPr id="61" name="TextBox 60">
            <a:extLst>
              <a:ext uri="{FF2B5EF4-FFF2-40B4-BE49-F238E27FC236}">
                <a16:creationId xmlns:a16="http://schemas.microsoft.com/office/drawing/2014/main" id="{37AE11A4-A6F3-48AE-997C-E8E76D8D78FB}"/>
              </a:ext>
            </a:extLst>
          </p:cNvPr>
          <p:cNvSpPr txBox="1"/>
          <p:nvPr/>
        </p:nvSpPr>
        <p:spPr>
          <a:xfrm>
            <a:off x="700268" y="2787734"/>
            <a:ext cx="3044488" cy="646331"/>
          </a:xfrm>
          <a:prstGeom prst="rect">
            <a:avLst/>
          </a:prstGeom>
          <a:noFill/>
        </p:spPr>
        <p:txBody>
          <a:bodyPr wrap="none" rtlCol="0">
            <a:spAutoFit/>
          </a:bodyPr>
          <a:lstStyle/>
          <a:p>
            <a:r>
              <a:rPr lang="en-US" b="1" dirty="0"/>
              <a:t>Both are emitted together,</a:t>
            </a:r>
          </a:p>
          <a:p>
            <a:r>
              <a:rPr lang="en-US" b="1" dirty="0"/>
              <a:t>and detected together</a:t>
            </a:r>
            <a:endParaRPr lang="en-GB" b="1" dirty="0"/>
          </a:p>
        </p:txBody>
      </p:sp>
      <p:sp>
        <p:nvSpPr>
          <p:cNvPr id="62" name="TextBox 61">
            <a:extLst>
              <a:ext uri="{FF2B5EF4-FFF2-40B4-BE49-F238E27FC236}">
                <a16:creationId xmlns:a16="http://schemas.microsoft.com/office/drawing/2014/main" id="{9344CFAA-833A-49AE-9D83-A28975E627F3}"/>
              </a:ext>
            </a:extLst>
          </p:cNvPr>
          <p:cNvSpPr txBox="1"/>
          <p:nvPr/>
        </p:nvSpPr>
        <p:spPr>
          <a:xfrm>
            <a:off x="4235970" y="2752051"/>
            <a:ext cx="3211135" cy="369332"/>
          </a:xfrm>
          <a:prstGeom prst="rect">
            <a:avLst/>
          </a:prstGeom>
          <a:noFill/>
        </p:spPr>
        <p:txBody>
          <a:bodyPr wrap="none" rtlCol="0">
            <a:spAutoFit/>
          </a:bodyPr>
          <a:lstStyle/>
          <a:p>
            <a:r>
              <a:rPr lang="en-US" b="1" dirty="0">
                <a:solidFill>
                  <a:srgbClr val="C00000"/>
                </a:solidFill>
              </a:rPr>
              <a:t>The ratio of round trips is N</a:t>
            </a:r>
            <a:endParaRPr lang="en-GB" b="1" dirty="0">
              <a:solidFill>
                <a:srgbClr val="C00000"/>
              </a:solidFill>
            </a:endParaRPr>
          </a:p>
        </p:txBody>
      </p:sp>
      <p:sp>
        <p:nvSpPr>
          <p:cNvPr id="63" name="TextBox 62">
            <a:extLst>
              <a:ext uri="{FF2B5EF4-FFF2-40B4-BE49-F238E27FC236}">
                <a16:creationId xmlns:a16="http://schemas.microsoft.com/office/drawing/2014/main" id="{D172C7B5-8766-41E4-A2F0-A597BF0FEA19}"/>
              </a:ext>
            </a:extLst>
          </p:cNvPr>
          <p:cNvSpPr txBox="1"/>
          <p:nvPr/>
        </p:nvSpPr>
        <p:spPr>
          <a:xfrm>
            <a:off x="4235970" y="3010328"/>
            <a:ext cx="3198311" cy="646331"/>
          </a:xfrm>
          <a:prstGeom prst="rect">
            <a:avLst/>
          </a:prstGeom>
          <a:noFill/>
        </p:spPr>
        <p:txBody>
          <a:bodyPr wrap="none" rtlCol="0">
            <a:spAutoFit/>
          </a:bodyPr>
          <a:lstStyle/>
          <a:p>
            <a:r>
              <a:rPr lang="en-US" b="1" dirty="0"/>
              <a:t>This is an INVARIANT</a:t>
            </a:r>
          </a:p>
          <a:p>
            <a:r>
              <a:rPr lang="en-US" b="1" dirty="0"/>
              <a:t>(the same for all observers)</a:t>
            </a:r>
            <a:endParaRPr lang="en-GB" b="1" dirty="0"/>
          </a:p>
        </p:txBody>
      </p:sp>
      <p:graphicFrame>
        <p:nvGraphicFramePr>
          <p:cNvPr id="59" name="Object 58">
            <a:extLst>
              <a:ext uri="{FF2B5EF4-FFF2-40B4-BE49-F238E27FC236}">
                <a16:creationId xmlns:a16="http://schemas.microsoft.com/office/drawing/2014/main" id="{E7CDBD64-FF08-4B86-812F-E11D8167B686}"/>
              </a:ext>
            </a:extLst>
          </p:cNvPr>
          <p:cNvGraphicFramePr>
            <a:graphicFrameLocks noChangeAspect="1"/>
          </p:cNvGraphicFramePr>
          <p:nvPr>
            <p:extLst>
              <p:ext uri="{D42A27DB-BD31-4B8C-83A1-F6EECF244321}">
                <p14:modId xmlns:p14="http://schemas.microsoft.com/office/powerpoint/2010/main" val="1166892021"/>
              </p:ext>
            </p:extLst>
          </p:nvPr>
        </p:nvGraphicFramePr>
        <p:xfrm>
          <a:off x="1788944" y="4388328"/>
          <a:ext cx="1117600" cy="339725"/>
        </p:xfrm>
        <a:graphic>
          <a:graphicData uri="http://schemas.openxmlformats.org/presentationml/2006/ole">
            <mc:AlternateContent xmlns:mc="http://schemas.openxmlformats.org/markup-compatibility/2006">
              <mc:Choice xmlns:v="urn:schemas-microsoft-com:vml" Requires="v">
                <p:oleObj spid="_x0000_s3108" name="AxMath" r:id="rId6" imgW="558720" imgH="170280" progId="Equation.AxMath">
                  <p:embed/>
                </p:oleObj>
              </mc:Choice>
              <mc:Fallback>
                <p:oleObj name="AxMath" r:id="rId6" imgW="558720" imgH="170280" progId="Equation.AxMath">
                  <p:embed/>
                  <p:pic>
                    <p:nvPicPr>
                      <p:cNvPr id="0" name=""/>
                      <p:cNvPicPr/>
                      <p:nvPr/>
                    </p:nvPicPr>
                    <p:blipFill>
                      <a:blip r:embed="rId7"/>
                      <a:stretch>
                        <a:fillRect/>
                      </a:stretch>
                    </p:blipFill>
                    <p:spPr>
                      <a:xfrm>
                        <a:off x="1788944" y="4388328"/>
                        <a:ext cx="1117600" cy="339725"/>
                      </a:xfrm>
                      <a:prstGeom prst="rect">
                        <a:avLst/>
                      </a:prstGeom>
                    </p:spPr>
                  </p:pic>
                </p:oleObj>
              </mc:Fallback>
            </mc:AlternateContent>
          </a:graphicData>
        </a:graphic>
      </p:graphicFrame>
    </p:spTree>
    <p:extLst>
      <p:ext uri="{BB962C8B-B14F-4D97-AF65-F5344CB8AC3E}">
        <p14:creationId xmlns:p14="http://schemas.microsoft.com/office/powerpoint/2010/main" val="356111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9167E-6 3.33333E-6 L 0.09479 0.00301 " pathEditMode="relative" rAng="0" ptsTypes="AA">
                                      <p:cBhvr>
                                        <p:cTn id="6" dur="5000" fill="hold"/>
                                        <p:tgtEl>
                                          <p:spTgt spid="49"/>
                                        </p:tgtEl>
                                        <p:attrNameLst>
                                          <p:attrName>ppt_x</p:attrName>
                                          <p:attrName>ppt_y</p:attrName>
                                        </p:attrNameLst>
                                      </p:cBhvr>
                                      <p:rCtr x="4740" y="139"/>
                                    </p:animMotion>
                                  </p:childTnLst>
                                </p:cTn>
                              </p:par>
                              <p:par>
                                <p:cTn id="7" presetID="0" presetClass="path" presetSubtype="0" accel="50000" decel="50000" fill="hold" nodeType="withEffect">
                                  <p:stCondLst>
                                    <p:cond delay="0"/>
                                  </p:stCondLst>
                                  <p:childTnLst>
                                    <p:animMotion origin="layout" path="M 2.22222E-6 -2.59259E-6 L 0.31128 0.00232 L 0.33941 -0.0162 L 0.35816 -0.05324 L 0.35816 -0.19213 L 0.34375 -0.21528 L 0.32517 -0.23148 L -0.17101 -0.23379 L -0.19462 -0.22222 L -0.20677 -0.20833 L -0.21893 -0.18518 L -0.21893 -0.04629 L -0.21007 -0.02546 L -0.19462 -0.00926 L -0.16042 0.00232 L 0.01736 0.00232 " pathEditMode="relative" rAng="0" ptsTypes="AAAAAAAAAAAAAAAA">
                                      <p:cBhvr>
                                        <p:cTn id="8" dur="5000" fill="hold"/>
                                        <p:tgtEl>
                                          <p:spTgt spid="57"/>
                                        </p:tgtEl>
                                        <p:attrNameLst>
                                          <p:attrName>ppt_x</p:attrName>
                                          <p:attrName>ppt_y</p:attrName>
                                        </p:attrNameLst>
                                      </p:cBhvr>
                                      <p:rCtr x="6962" y="-11574"/>
                                    </p:animMotion>
                                  </p:childTnLst>
                                </p:cTn>
                              </p:par>
                              <p:par>
                                <p:cTn id="9" presetID="0" presetClass="path" presetSubtype="0" accel="50000" decel="50000" fill="hold" nodeType="withEffect">
                                  <p:stCondLst>
                                    <p:cond delay="0"/>
                                  </p:stCondLst>
                                  <p:childTnLst>
                                    <p:animMotion origin="layout" path="M -3.95833E-6 -2.22222E-6 L 0.13321 -2.22222E-6 " pathEditMode="relative" rAng="0" ptsTypes="AA">
                                      <p:cBhvr>
                                        <p:cTn id="10" dur="4000" fill="hold"/>
                                        <p:tgtEl>
                                          <p:spTgt spid="58"/>
                                        </p:tgtEl>
                                        <p:attrNameLst>
                                          <p:attrName>ppt_x</p:attrName>
                                          <p:attrName>ppt_y</p:attrName>
                                        </p:attrNameLst>
                                      </p:cBhvr>
                                      <p:rCtr x="6654" y="0"/>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barn(inVertical)">
                                      <p:cBhvr>
                                        <p:cTn id="30"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DFEA4-5D7E-4F9F-B4C4-88BFC435DCE1}"/>
              </a:ext>
            </a:extLst>
          </p:cNvPr>
          <p:cNvSpPr>
            <a:spLocks noGrp="1"/>
          </p:cNvSpPr>
          <p:nvPr>
            <p:ph type="sldNum" sz="quarter" idx="10"/>
          </p:nvPr>
        </p:nvSpPr>
        <p:spPr/>
        <p:txBody>
          <a:bodyPr/>
          <a:lstStyle/>
          <a:p>
            <a:fld id="{F879B5EC-C51C-9040-98B0-746B4184388A}" type="slidenum">
              <a:rPr lang="en-US" smtClean="0"/>
              <a:pPr/>
              <a:t>8</a:t>
            </a:fld>
            <a:endParaRPr lang="en-US" dirty="0"/>
          </a:p>
        </p:txBody>
      </p:sp>
      <p:graphicFrame>
        <p:nvGraphicFramePr>
          <p:cNvPr id="3" name="Object 2">
            <a:extLst>
              <a:ext uri="{FF2B5EF4-FFF2-40B4-BE49-F238E27FC236}">
                <a16:creationId xmlns:a16="http://schemas.microsoft.com/office/drawing/2014/main" id="{0D8A6174-5137-4A5F-8910-928E4D216174}"/>
              </a:ext>
            </a:extLst>
          </p:cNvPr>
          <p:cNvGraphicFramePr>
            <a:graphicFrameLocks noChangeAspect="1"/>
          </p:cNvGraphicFramePr>
          <p:nvPr>
            <p:extLst>
              <p:ext uri="{D42A27DB-BD31-4B8C-83A1-F6EECF244321}">
                <p14:modId xmlns:p14="http://schemas.microsoft.com/office/powerpoint/2010/main" val="1371113032"/>
              </p:ext>
            </p:extLst>
          </p:nvPr>
        </p:nvGraphicFramePr>
        <p:xfrm>
          <a:off x="1378901" y="1624670"/>
          <a:ext cx="5270500" cy="765175"/>
        </p:xfrm>
        <a:graphic>
          <a:graphicData uri="http://schemas.openxmlformats.org/presentationml/2006/ole">
            <mc:AlternateContent xmlns:mc="http://schemas.openxmlformats.org/markup-compatibility/2006">
              <mc:Choice xmlns:v="urn:schemas-microsoft-com:vml" Requires="v">
                <p:oleObj spid="_x0000_s13321" name="AxMath" r:id="rId3" imgW="2634840" imgH="383040" progId="Equation.AxMath">
                  <p:embed/>
                </p:oleObj>
              </mc:Choice>
              <mc:Fallback>
                <p:oleObj name="AxMath" r:id="rId3" imgW="2634840" imgH="383040" progId="Equation.AxMath">
                  <p:embed/>
                  <p:pic>
                    <p:nvPicPr>
                      <p:cNvPr id="2" name="Object 1">
                        <a:extLst>
                          <a:ext uri="{FF2B5EF4-FFF2-40B4-BE49-F238E27FC236}">
                            <a16:creationId xmlns:a16="http://schemas.microsoft.com/office/drawing/2014/main" id="{48C74D9E-86EE-41EE-857E-FF91C59749ED}"/>
                          </a:ext>
                        </a:extLst>
                      </p:cNvPr>
                      <p:cNvPicPr/>
                      <p:nvPr/>
                    </p:nvPicPr>
                    <p:blipFill>
                      <a:blip r:embed="rId4"/>
                      <a:stretch>
                        <a:fillRect/>
                      </a:stretch>
                    </p:blipFill>
                    <p:spPr>
                      <a:xfrm>
                        <a:off x="1378901" y="1624670"/>
                        <a:ext cx="5270500" cy="765175"/>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DFAF8467-B516-49F5-9DCD-66B0ADBF00AB}"/>
              </a:ext>
            </a:extLst>
          </p:cNvPr>
          <p:cNvSpPr txBox="1"/>
          <p:nvPr/>
        </p:nvSpPr>
        <p:spPr>
          <a:xfrm>
            <a:off x="3069021" y="420414"/>
            <a:ext cx="2723823" cy="369332"/>
          </a:xfrm>
          <a:prstGeom prst="rect">
            <a:avLst/>
          </a:prstGeom>
          <a:noFill/>
        </p:spPr>
        <p:txBody>
          <a:bodyPr wrap="none" rtlCol="0">
            <a:spAutoFit/>
          </a:bodyPr>
          <a:lstStyle/>
          <a:p>
            <a:r>
              <a:rPr lang="en-US" dirty="0"/>
              <a:t>Spin and Cosmic Gravity</a:t>
            </a:r>
            <a:endParaRPr lang="en-GB"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18EA4AA-632A-444D-A338-E673CDCCA5EE}"/>
                  </a:ext>
                </a:extLst>
              </p:cNvPr>
              <p:cNvSpPr txBox="1"/>
              <p:nvPr/>
            </p:nvSpPr>
            <p:spPr>
              <a:xfrm>
                <a:off x="3752543" y="2831556"/>
                <a:ext cx="5189434" cy="1021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00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0</m:t>
                                    </m:r>
                                    <m:r>
                                      <a:rPr lang="en-US" b="0" i="1" smtClean="0">
                                        <a:latin typeface="Cambria Math" panose="02040503050406030204" pitchFamily="18" charset="0"/>
                                      </a:rPr>
                                      <m:t>𝑥</m:t>
                                    </m:r>
                                  </m:sub>
                                </m:sSub>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𝑥</m:t>
                                    </m:r>
                                    <m:r>
                                      <a:rPr lang="en-US" b="0" i="1" smtClean="0">
                                        <a:latin typeface="Cambria Math" panose="02040503050406030204" pitchFamily="18" charset="0"/>
                                      </a:rPr>
                                      <m:t>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11</m:t>
                                    </m:r>
                                  </m:sub>
                                </m:sSub>
                              </m:e>
                            </m:mr>
                          </m:m>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d>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e>
                                </m:d>
                              </m:e>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e>
                            </m:mr>
                            <m:m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e>
                              <m:e>
                                <m:r>
                                  <a:rPr lang="en-US" b="0" i="1" smtClean="0">
                                    <a:latin typeface="Cambria Math" panose="02040503050406030204" pitchFamily="18" charset="0"/>
                                    <a:ea typeface="Cambria Math" panose="02040503050406030204" pitchFamily="18" charset="0"/>
                                  </a:rPr>
                                  <m:t>1</m:t>
                                </m:r>
                              </m:e>
                            </m:mr>
                          </m:m>
                        </m:e>
                      </m:d>
                    </m:oMath>
                  </m:oMathPara>
                </a14:m>
                <a:endParaRPr lang="en-US" dirty="0"/>
              </a:p>
            </p:txBody>
          </p:sp>
        </mc:Choice>
        <mc:Fallback>
          <p:sp>
            <p:nvSpPr>
              <p:cNvPr id="5" name="TextBox 4">
                <a:extLst>
                  <a:ext uri="{FF2B5EF4-FFF2-40B4-BE49-F238E27FC236}">
                    <a16:creationId xmlns:a16="http://schemas.microsoft.com/office/drawing/2014/main" id="{E18EA4AA-632A-444D-A338-E673CDCCA5EE}"/>
                  </a:ext>
                </a:extLst>
              </p:cNvPr>
              <p:cNvSpPr txBox="1">
                <a:spLocks noRot="1" noChangeAspect="1" noMove="1" noResize="1" noEditPoints="1" noAdjustHandles="1" noChangeArrowheads="1" noChangeShapeType="1" noTextEdit="1"/>
              </p:cNvSpPr>
              <p:nvPr/>
            </p:nvSpPr>
            <p:spPr>
              <a:xfrm>
                <a:off x="3752543" y="2831556"/>
                <a:ext cx="5189434" cy="1021946"/>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4494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AB1C63-5A30-4C36-A0D2-ABE00C416C20}"/>
              </a:ext>
            </a:extLst>
          </p:cNvPr>
          <p:cNvSpPr>
            <a:spLocks noGrp="1"/>
          </p:cNvSpPr>
          <p:nvPr>
            <p:ph type="sldNum" sz="quarter" idx="10"/>
          </p:nvPr>
        </p:nvSpPr>
        <p:spPr/>
        <p:txBody>
          <a:bodyPr/>
          <a:lstStyle/>
          <a:p>
            <a:pPr fontAlgn="base">
              <a:spcBef>
                <a:spcPct val="0"/>
              </a:spcBef>
              <a:spcAft>
                <a:spcPct val="0"/>
              </a:spcAft>
            </a:pPr>
            <a:fld id="{5888FC57-3251-49C8-9CB6-93C1CDC645E3}" type="slidenum">
              <a:rPr lang="en-US" smtClean="0">
                <a:solidFill>
                  <a:prstClr val="white"/>
                </a:solidFill>
                <a:ea typeface="ＭＳ Ｐゴシック" pitchFamily="34" charset="-128"/>
              </a:rPr>
              <a:pPr fontAlgn="base">
                <a:spcBef>
                  <a:spcPct val="0"/>
                </a:spcBef>
                <a:spcAft>
                  <a:spcPct val="0"/>
                </a:spcAft>
              </a:pPr>
              <a:t>9</a:t>
            </a:fld>
            <a:endParaRPr lang="en-US" dirty="0">
              <a:solidFill>
                <a:prstClr val="white"/>
              </a:solidFill>
              <a:ea typeface="ＭＳ Ｐゴシック" pitchFamily="34" charset="-128"/>
            </a:endParaRPr>
          </a:p>
        </p:txBody>
      </p:sp>
      <p:pic>
        <p:nvPicPr>
          <p:cNvPr id="6" name="Picture 5">
            <a:extLst>
              <a:ext uri="{FF2B5EF4-FFF2-40B4-BE49-F238E27FC236}">
                <a16:creationId xmlns:a16="http://schemas.microsoft.com/office/drawing/2014/main" id="{215333EB-510A-4670-BBAF-B04F823C0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7877" y="283513"/>
            <a:ext cx="5479936" cy="1562051"/>
          </a:xfrm>
          <a:prstGeom prst="rect">
            <a:avLst/>
          </a:prstGeom>
        </p:spPr>
      </p:pic>
      <p:pic>
        <p:nvPicPr>
          <p:cNvPr id="7" name="Picture 6">
            <a:extLst>
              <a:ext uri="{FF2B5EF4-FFF2-40B4-BE49-F238E27FC236}">
                <a16:creationId xmlns:a16="http://schemas.microsoft.com/office/drawing/2014/main" id="{F7672DEE-A81F-4AB9-A47B-A3FAF0EEF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09" y="2357111"/>
            <a:ext cx="2033621" cy="2933169"/>
          </a:xfrm>
          <a:prstGeom prst="rect">
            <a:avLst/>
          </a:prstGeom>
        </p:spPr>
      </p:pic>
      <p:graphicFrame>
        <p:nvGraphicFramePr>
          <p:cNvPr id="9" name="Object 8">
            <a:extLst>
              <a:ext uri="{FF2B5EF4-FFF2-40B4-BE49-F238E27FC236}">
                <a16:creationId xmlns:a16="http://schemas.microsoft.com/office/drawing/2014/main" id="{A8209EFE-B68B-4B4A-8AD0-B0460B065B33}"/>
              </a:ext>
            </a:extLst>
          </p:cNvPr>
          <p:cNvGraphicFramePr>
            <a:graphicFrameLocks noChangeAspect="1"/>
          </p:cNvGraphicFramePr>
          <p:nvPr>
            <p:extLst>
              <p:ext uri="{D42A27DB-BD31-4B8C-83A1-F6EECF244321}">
                <p14:modId xmlns:p14="http://schemas.microsoft.com/office/powerpoint/2010/main" val="2213228144"/>
              </p:ext>
            </p:extLst>
          </p:nvPr>
        </p:nvGraphicFramePr>
        <p:xfrm>
          <a:off x="2456860" y="2159946"/>
          <a:ext cx="6370313" cy="708212"/>
        </p:xfrm>
        <a:graphic>
          <a:graphicData uri="http://schemas.openxmlformats.org/presentationml/2006/ole">
            <mc:AlternateContent xmlns:mc="http://schemas.openxmlformats.org/markup-compatibility/2006">
              <mc:Choice xmlns:v="urn:schemas-microsoft-com:vml" Requires="v">
                <p:oleObj spid="_x0000_s5157" name="AxMath" r:id="rId5" imgW="2813040" imgH="312120" progId="Equation.AxMath">
                  <p:embed/>
                </p:oleObj>
              </mc:Choice>
              <mc:Fallback>
                <p:oleObj name="AxMath" r:id="rId5" imgW="2813040" imgH="312120" progId="Equation.AxMath">
                  <p:embed/>
                  <p:pic>
                    <p:nvPicPr>
                      <p:cNvPr id="0" name=""/>
                      <p:cNvPicPr/>
                      <p:nvPr/>
                    </p:nvPicPr>
                    <p:blipFill>
                      <a:blip r:embed="rId6"/>
                      <a:stretch>
                        <a:fillRect/>
                      </a:stretch>
                    </p:blipFill>
                    <p:spPr>
                      <a:xfrm>
                        <a:off x="2456860" y="2159946"/>
                        <a:ext cx="6370313" cy="708212"/>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8E0B8FCE-1630-46E6-92B7-762C6F46A4DA}"/>
              </a:ext>
            </a:extLst>
          </p:cNvPr>
          <p:cNvGrpSpPr/>
          <p:nvPr/>
        </p:nvGrpSpPr>
        <p:grpSpPr>
          <a:xfrm>
            <a:off x="2568452" y="3967802"/>
            <a:ext cx="5647700" cy="1092964"/>
            <a:chOff x="2568452" y="3967802"/>
            <a:chExt cx="5647700" cy="1092964"/>
          </a:xfrm>
        </p:grpSpPr>
        <p:graphicFrame>
          <p:nvGraphicFramePr>
            <p:cNvPr id="10" name="Object 9">
              <a:extLst>
                <a:ext uri="{FF2B5EF4-FFF2-40B4-BE49-F238E27FC236}">
                  <a16:creationId xmlns:a16="http://schemas.microsoft.com/office/drawing/2014/main" id="{BB177650-D015-44BD-8B20-266863DF8C61}"/>
                </a:ext>
              </a:extLst>
            </p:cNvPr>
            <p:cNvGraphicFramePr>
              <a:graphicFrameLocks noChangeAspect="1"/>
            </p:cNvGraphicFramePr>
            <p:nvPr>
              <p:extLst>
                <p:ext uri="{D42A27DB-BD31-4B8C-83A1-F6EECF244321}">
                  <p14:modId xmlns:p14="http://schemas.microsoft.com/office/powerpoint/2010/main" val="3483557165"/>
                </p:ext>
              </p:extLst>
            </p:nvPr>
          </p:nvGraphicFramePr>
          <p:xfrm>
            <a:off x="2683860" y="4344657"/>
            <a:ext cx="3349077" cy="716109"/>
          </p:xfrm>
          <a:graphic>
            <a:graphicData uri="http://schemas.openxmlformats.org/presentationml/2006/ole">
              <mc:AlternateContent xmlns:mc="http://schemas.openxmlformats.org/markup-compatibility/2006">
                <mc:Choice xmlns:v="urn:schemas-microsoft-com:vml" Requires="v">
                  <p:oleObj spid="_x0000_s5158" name="AxMath" r:id="rId7" imgW="1470600" imgH="315000" progId="Equation.AxMath">
                    <p:embed/>
                  </p:oleObj>
                </mc:Choice>
                <mc:Fallback>
                  <p:oleObj name="AxMath" r:id="rId7" imgW="1470600" imgH="315000" progId="Equation.AxMath">
                    <p:embed/>
                    <p:pic>
                      <p:nvPicPr>
                        <p:cNvPr id="0" name=""/>
                        <p:cNvPicPr/>
                        <p:nvPr/>
                      </p:nvPicPr>
                      <p:blipFill>
                        <a:blip r:embed="rId8"/>
                        <a:stretch>
                          <a:fillRect/>
                        </a:stretch>
                      </p:blipFill>
                      <p:spPr>
                        <a:xfrm>
                          <a:off x="2683860" y="4344657"/>
                          <a:ext cx="3349077" cy="716109"/>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0F224DFF-A644-4E0B-B7D2-E3F97BC30D31}"/>
                </a:ext>
              </a:extLst>
            </p:cNvPr>
            <p:cNvSpPr txBox="1"/>
            <p:nvPr/>
          </p:nvSpPr>
          <p:spPr>
            <a:xfrm>
              <a:off x="2568452" y="3967802"/>
              <a:ext cx="5647700" cy="369332"/>
            </a:xfrm>
            <a:prstGeom prst="rect">
              <a:avLst/>
            </a:prstGeom>
            <a:noFill/>
          </p:spPr>
          <p:txBody>
            <a:bodyPr wrap="none" rtlCol="0">
              <a:spAutoFit/>
            </a:bodyPr>
            <a:lstStyle/>
            <a:p>
              <a:r>
                <a:rPr lang="en-US" dirty="0">
                  <a:solidFill>
                    <a:srgbClr val="C00000"/>
                  </a:solidFill>
                </a:rPr>
                <a:t>The quantum phase from the gravity of cosmic matter</a:t>
              </a:r>
              <a:endParaRPr lang="en-GB" dirty="0">
                <a:solidFill>
                  <a:srgbClr val="C00000"/>
                </a:solidFill>
              </a:endParaRPr>
            </a:p>
          </p:txBody>
        </p:sp>
      </p:grpSp>
      <p:sp>
        <p:nvSpPr>
          <p:cNvPr id="12" name="TextBox 11">
            <a:extLst>
              <a:ext uri="{FF2B5EF4-FFF2-40B4-BE49-F238E27FC236}">
                <a16:creationId xmlns:a16="http://schemas.microsoft.com/office/drawing/2014/main" id="{DFDE350B-572D-4F13-9A71-32F549770CA2}"/>
              </a:ext>
            </a:extLst>
          </p:cNvPr>
          <p:cNvSpPr txBox="1"/>
          <p:nvPr/>
        </p:nvSpPr>
        <p:spPr>
          <a:xfrm>
            <a:off x="2568452" y="5368611"/>
            <a:ext cx="6188543" cy="923330"/>
          </a:xfrm>
          <a:prstGeom prst="rect">
            <a:avLst/>
          </a:prstGeom>
          <a:noFill/>
        </p:spPr>
        <p:txBody>
          <a:bodyPr wrap="square" rtlCol="0">
            <a:spAutoFit/>
          </a:bodyPr>
          <a:lstStyle/>
          <a:p>
            <a:r>
              <a:rPr lang="en-US" dirty="0"/>
              <a:t>This proves the reality of the cosmic gravitational effect.</a:t>
            </a:r>
          </a:p>
          <a:p>
            <a:r>
              <a:rPr lang="en-US" dirty="0"/>
              <a:t>Without this, the entire quantum theory of closed orbitals of spin-1/2 particles will be inconsistent. </a:t>
            </a:r>
            <a:endParaRPr lang="en-GB" dirty="0"/>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6999CFC9-CFFA-4A79-8CEA-418664690F8D}"/>
                  </a:ext>
                </a:extLst>
              </p:cNvPr>
              <p:cNvSpPr txBox="1"/>
              <p:nvPr/>
            </p:nvSpPr>
            <p:spPr>
              <a:xfrm>
                <a:off x="2568452" y="3098845"/>
                <a:ext cx="6291975" cy="669992"/>
              </a:xfrm>
              <a:prstGeom prst="rect">
                <a:avLst/>
              </a:prstGeom>
              <a:noFill/>
            </p:spPr>
            <p:txBody>
              <a:bodyPr wrap="square" rtlCol="0">
                <a:spAutoFit/>
              </a:bodyPr>
              <a:lstStyle/>
              <a:p>
                <a:r>
                  <a:rPr lang="en-US" dirty="0"/>
                  <a:t>The gravity of the matter in the Universe has to be added – the largest term in the Hamiltonian: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Φ</m:t>
                        </m:r>
                      </m:e>
                      <m:sub>
                        <m:r>
                          <a:rPr lang="en-US" b="0" i="1" smtClean="0">
                            <a:latin typeface="Cambria Math" panose="02040503050406030204" pitchFamily="18" charset="0"/>
                          </a:rPr>
                          <m:t>𝑈</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oMath>
                </a14:m>
                <a:endParaRPr lang="en-GB" dirty="0"/>
              </a:p>
            </p:txBody>
          </p:sp>
        </mc:Choice>
        <mc:Fallback>
          <p:sp>
            <p:nvSpPr>
              <p:cNvPr id="13" name="TextBox 12">
                <a:extLst>
                  <a:ext uri="{FF2B5EF4-FFF2-40B4-BE49-F238E27FC236}">
                    <a16:creationId xmlns:a16="http://schemas.microsoft.com/office/drawing/2014/main" id="{6999CFC9-CFFA-4A79-8CEA-418664690F8D}"/>
                  </a:ext>
                </a:extLst>
              </p:cNvPr>
              <p:cNvSpPr txBox="1">
                <a:spLocks noRot="1" noChangeAspect="1" noMove="1" noResize="1" noEditPoints="1" noAdjustHandles="1" noChangeArrowheads="1" noChangeShapeType="1" noTextEdit="1"/>
              </p:cNvSpPr>
              <p:nvPr/>
            </p:nvSpPr>
            <p:spPr>
              <a:xfrm>
                <a:off x="2568452" y="3098845"/>
                <a:ext cx="6291975" cy="669992"/>
              </a:xfrm>
              <a:prstGeom prst="rect">
                <a:avLst/>
              </a:prstGeom>
              <a:blipFill>
                <a:blip r:embed="rId9"/>
                <a:stretch>
                  <a:fillRect l="-775" t="-4545" b="-10000"/>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FBF93EEB-5BD3-4FEE-A15D-4C83FBA17E04}"/>
              </a:ext>
            </a:extLst>
          </p:cNvPr>
          <p:cNvSpPr txBox="1"/>
          <p:nvPr/>
        </p:nvSpPr>
        <p:spPr>
          <a:xfrm>
            <a:off x="522912" y="879872"/>
            <a:ext cx="723275" cy="369332"/>
          </a:xfrm>
          <a:prstGeom prst="rect">
            <a:avLst/>
          </a:prstGeom>
          <a:noFill/>
        </p:spPr>
        <p:txBody>
          <a:bodyPr wrap="none" rtlCol="0">
            <a:spAutoFit/>
          </a:bodyPr>
          <a:lstStyle/>
          <a:p>
            <a:r>
              <a:rPr lang="en-US" dirty="0"/>
              <a:t>SPIN</a:t>
            </a:r>
            <a:endParaRPr lang="en-GB" dirty="0"/>
          </a:p>
        </p:txBody>
      </p:sp>
    </p:spTree>
    <p:extLst>
      <p:ext uri="{BB962C8B-B14F-4D97-AF65-F5344CB8AC3E}">
        <p14:creationId xmlns:p14="http://schemas.microsoft.com/office/powerpoint/2010/main" val="401084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out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4274</TotalTime>
  <Words>1870</Words>
  <Application>Microsoft Office PowerPoint</Application>
  <PresentationFormat>On-screen Show (4:3)</PresentationFormat>
  <Paragraphs>191</Paragraphs>
  <Slides>32</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5" baseType="lpstr">
      <vt:lpstr>ＭＳ Ｐゴシック</vt:lpstr>
      <vt:lpstr>Arial</vt:lpstr>
      <vt:lpstr>Calibri</vt:lpstr>
      <vt:lpstr>Cambria Math</vt:lpstr>
      <vt:lpstr>Kartika</vt:lpstr>
      <vt:lpstr>News Gothic MT</vt:lpstr>
      <vt:lpstr>TeXGyreTermesX-Regular</vt:lpstr>
      <vt:lpstr>Times New Roman</vt:lpstr>
      <vt:lpstr>Wingdings 2</vt:lpstr>
      <vt:lpstr>Breeze</vt:lpstr>
      <vt:lpstr>AxMath</vt:lpstr>
      <vt:lpstr>Drawing</vt:lpstr>
      <vt:lpstr>Equation.AxMath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Unni</dc:creator>
  <cp:lastModifiedBy>Unnikrishnan</cp:lastModifiedBy>
  <cp:revision>42</cp:revision>
  <dcterms:created xsi:type="dcterms:W3CDTF">2020-10-23T12:09:41Z</dcterms:created>
  <dcterms:modified xsi:type="dcterms:W3CDTF">2022-05-04T08:38:46Z</dcterms:modified>
</cp:coreProperties>
</file>