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5.jpg" ContentType="image/jpg"/>
  <Override PartName="/ppt/media/image46.jpg" ContentType="image/jpg"/>
  <Override PartName="/ppt/media/image47.jpg" ContentType="image/jp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542" r:id="rId2"/>
    <p:sldId id="724" r:id="rId3"/>
    <p:sldId id="688" r:id="rId4"/>
    <p:sldId id="737" r:id="rId5"/>
    <p:sldId id="641" r:id="rId6"/>
    <p:sldId id="560" r:id="rId7"/>
    <p:sldId id="548" r:id="rId8"/>
    <p:sldId id="659" r:id="rId9"/>
    <p:sldId id="739" r:id="rId10"/>
    <p:sldId id="729" r:id="rId11"/>
    <p:sldId id="553" r:id="rId12"/>
    <p:sldId id="563" r:id="rId13"/>
    <p:sldId id="747" r:id="rId14"/>
    <p:sldId id="633" r:id="rId15"/>
    <p:sldId id="740" r:id="rId16"/>
    <p:sldId id="634" r:id="rId17"/>
    <p:sldId id="273" r:id="rId18"/>
    <p:sldId id="274" r:id="rId19"/>
    <p:sldId id="728" r:id="rId20"/>
    <p:sldId id="285" r:id="rId21"/>
    <p:sldId id="730" r:id="rId22"/>
    <p:sldId id="275" r:id="rId23"/>
    <p:sldId id="600" r:id="rId24"/>
    <p:sldId id="284" r:id="rId25"/>
    <p:sldId id="741" r:id="rId26"/>
    <p:sldId id="743" r:id="rId27"/>
    <p:sldId id="745" r:id="rId28"/>
    <p:sldId id="746" r:id="rId29"/>
    <p:sldId id="695" r:id="rId30"/>
    <p:sldId id="637" r:id="rId31"/>
    <p:sldId id="640" r:id="rId32"/>
    <p:sldId id="547" r:id="rId33"/>
  </p:sldIdLst>
  <p:sldSz cx="24384000" cy="13716000"/>
  <p:notesSz cx="6811963" cy="9942513"/>
  <p:defaultTextStyle>
    <a:defPPr marL="0" marR="0" indent="0" algn="l" defTabSz="91438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9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595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190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785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380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2975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570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165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760" algn="ctr" defTabSz="825482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5885" userDrawn="1">
          <p15:clr>
            <a:srgbClr val="A4A3A4"/>
          </p15:clr>
        </p15:guide>
        <p15:guide id="2" pos="12193" userDrawn="1">
          <p15:clr>
            <a:srgbClr val="A4A3A4"/>
          </p15:clr>
        </p15:guide>
        <p15:guide id="3" orient="horz" pos="1961" userDrawn="1">
          <p15:clr>
            <a:srgbClr val="A4A3A4"/>
          </p15:clr>
        </p15:guide>
        <p15:guide id="4" pos="772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4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8593"/>
    <a:srgbClr val="C00000"/>
    <a:srgbClr val="2CA7E0"/>
    <a:srgbClr val="14818F"/>
    <a:srgbClr val="FCFEFF"/>
    <a:srgbClr val="96A7B1"/>
    <a:srgbClr val="485B7B"/>
    <a:srgbClr val="57D1F7"/>
    <a:srgbClr val="239EDC"/>
    <a:srgbClr val="F17A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25400" cap="flat">
              <a:solidFill>
                <a:srgbClr val="3797C6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3797C6"/>
              </a:solidFill>
              <a:prstDash val="solid"/>
              <a:miter lim="400000"/>
            </a:ln>
          </a:left>
          <a:right>
            <a:ln w="12700" cap="flat">
              <a:solidFill>
                <a:srgbClr val="3797C6"/>
              </a:solidFill>
              <a:prstDash val="solid"/>
              <a:miter lim="400000"/>
            </a:ln>
          </a:right>
          <a:top>
            <a:ln w="254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797C6"/>
              </a:solidFill>
              <a:prstDash val="solid"/>
              <a:miter lim="400000"/>
            </a:ln>
          </a:insideH>
          <a:insideV>
            <a:ln w="12700" cap="flat">
              <a:solidFill>
                <a:srgbClr val="3797C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5552" autoAdjust="0"/>
    <p:restoredTop sz="93107" autoAdjust="0"/>
  </p:normalViewPr>
  <p:slideViewPr>
    <p:cSldViewPr snapToGrid="0">
      <p:cViewPr varScale="1">
        <p:scale>
          <a:sx n="72" d="100"/>
          <a:sy n="72" d="100"/>
        </p:scale>
        <p:origin x="888" y="216"/>
      </p:cViewPr>
      <p:guideLst>
        <p:guide orient="horz" pos="5885"/>
        <p:guide pos="12193"/>
        <p:guide orient="horz" pos="1961"/>
        <p:guide pos="7725"/>
      </p:guideLst>
    </p:cSldViewPr>
  </p:slideViewPr>
  <p:outlineViewPr>
    <p:cViewPr>
      <p:scale>
        <a:sx n="33" d="100"/>
        <a:sy n="33" d="100"/>
      </p:scale>
      <p:origin x="0" y="-114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68" y="-80"/>
      </p:cViewPr>
      <p:guideLst>
        <p:guide orient="horz" pos="2928"/>
        <p:guide pos="2208"/>
        <p:guide orient="horz" pos="3132"/>
        <p:guide pos="214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468" cy="4974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7954" y="0"/>
            <a:ext cx="2952468" cy="49746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1607F-98D8-48A5-B3D3-FD6841E0A428}" type="datetimeFigureOut">
              <a:rPr lang="en-US" smtClean="0"/>
              <a:t>5/3/19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3350"/>
            <a:ext cx="2952468" cy="4974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7954" y="9443350"/>
            <a:ext cx="2952468" cy="4974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83026-8F92-4A9E-9EED-B3E67E3103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301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sz="quarter" idx="1"/>
          </p:nvPr>
        </p:nvSpPr>
        <p:spPr>
          <a:xfrm>
            <a:off x="908262" y="4722694"/>
            <a:ext cx="4995440" cy="4474131"/>
          </a:xfrm>
          <a:prstGeom prst="rect">
            <a:avLst/>
          </a:prstGeom>
        </p:spPr>
        <p:txBody>
          <a:bodyPr lIns="93177" tIns="46589" rIns="93177" bIns="4658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512186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190" latinLnBrk="0">
      <a:defRPr sz="2100">
        <a:latin typeface="Lucida Grande"/>
        <a:ea typeface="Lucida Grande"/>
        <a:cs typeface="Lucida Grande"/>
        <a:sym typeface="Lucida Grande"/>
      </a:defRPr>
    </a:lvl1pPr>
    <a:lvl2pPr indent="228595" defTabSz="457190" latinLnBrk="0">
      <a:defRPr sz="2100">
        <a:latin typeface="Lucida Grande"/>
        <a:ea typeface="Lucida Grande"/>
        <a:cs typeface="Lucida Grande"/>
        <a:sym typeface="Lucida Grande"/>
      </a:defRPr>
    </a:lvl2pPr>
    <a:lvl3pPr indent="457190" defTabSz="457190" latinLnBrk="0">
      <a:defRPr sz="2100">
        <a:latin typeface="Lucida Grande"/>
        <a:ea typeface="Lucida Grande"/>
        <a:cs typeface="Lucida Grande"/>
        <a:sym typeface="Lucida Grande"/>
      </a:defRPr>
    </a:lvl3pPr>
    <a:lvl4pPr indent="685785" defTabSz="457190" latinLnBrk="0">
      <a:defRPr sz="2100">
        <a:latin typeface="Lucida Grande"/>
        <a:ea typeface="Lucida Grande"/>
        <a:cs typeface="Lucida Grande"/>
        <a:sym typeface="Lucida Grande"/>
      </a:defRPr>
    </a:lvl4pPr>
    <a:lvl5pPr indent="914380" defTabSz="457190" latinLnBrk="0">
      <a:defRPr sz="2100">
        <a:latin typeface="Lucida Grande"/>
        <a:ea typeface="Lucida Grande"/>
        <a:cs typeface="Lucida Grande"/>
        <a:sym typeface="Lucida Grande"/>
      </a:defRPr>
    </a:lvl5pPr>
    <a:lvl6pPr indent="1142975" defTabSz="457190" latinLnBrk="0">
      <a:defRPr sz="2100">
        <a:latin typeface="Lucida Grande"/>
        <a:ea typeface="Lucida Grande"/>
        <a:cs typeface="Lucida Grande"/>
        <a:sym typeface="Lucida Grande"/>
      </a:defRPr>
    </a:lvl6pPr>
    <a:lvl7pPr indent="1371570" defTabSz="457190" latinLnBrk="0">
      <a:defRPr sz="2100">
        <a:latin typeface="Lucida Grande"/>
        <a:ea typeface="Lucida Grande"/>
        <a:cs typeface="Lucida Grande"/>
        <a:sym typeface="Lucida Grande"/>
      </a:defRPr>
    </a:lvl7pPr>
    <a:lvl8pPr indent="1600165" defTabSz="457190" latinLnBrk="0">
      <a:defRPr sz="2100">
        <a:latin typeface="Lucida Grande"/>
        <a:ea typeface="Lucida Grande"/>
        <a:cs typeface="Lucida Grande"/>
        <a:sym typeface="Lucida Grande"/>
      </a:defRPr>
    </a:lvl8pPr>
    <a:lvl9pPr indent="1828760" defTabSz="457190" latinLnBrk="0">
      <a:defRPr sz="21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3663" y="746125"/>
            <a:ext cx="6624637" cy="3727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58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Digitised</a:t>
            </a:r>
            <a:r>
              <a:rPr lang="en-US" dirty="0"/>
              <a:t> </a:t>
            </a:r>
            <a:r>
              <a:rPr lang="en-US" b="1" dirty="0"/>
              <a:t>Access to Info </a:t>
            </a:r>
            <a:r>
              <a:rPr lang="en-US" b="1" dirty="0" err="1"/>
              <a:t>Emial</a:t>
            </a:r>
            <a:r>
              <a:rPr lang="en-US" b="1" dirty="0"/>
              <a:t>/Web </a:t>
            </a:r>
            <a:r>
              <a:rPr lang="en-US" dirty="0"/>
              <a:t>, </a:t>
            </a:r>
            <a:r>
              <a:rPr lang="en-US" dirty="0" err="1"/>
              <a:t>Digitised</a:t>
            </a:r>
            <a:r>
              <a:rPr lang="en-US" dirty="0"/>
              <a:t> </a:t>
            </a:r>
            <a:r>
              <a:rPr lang="en-US" b="1" dirty="0"/>
              <a:t>Business Process- e-Commerce </a:t>
            </a:r>
            <a:r>
              <a:rPr lang="en-US" dirty="0"/>
              <a:t>,</a:t>
            </a:r>
            <a:r>
              <a:rPr lang="en-US" dirty="0" err="1"/>
              <a:t>Digitise</a:t>
            </a:r>
            <a:r>
              <a:rPr lang="en-US" dirty="0"/>
              <a:t> </a:t>
            </a:r>
            <a:r>
              <a:rPr lang="en-US" b="1" dirty="0"/>
              <a:t>Interactions </a:t>
            </a:r>
            <a:r>
              <a:rPr lang="mr-IN" b="1" dirty="0"/>
              <a:t>–</a:t>
            </a:r>
            <a:r>
              <a:rPr lang="en-US" b="1" dirty="0"/>
              <a:t> Social NW </a:t>
            </a:r>
            <a:r>
              <a:rPr lang="en-US" dirty="0"/>
              <a:t> and </a:t>
            </a:r>
            <a:r>
              <a:rPr lang="en-US" dirty="0" err="1"/>
              <a:t>Digitised</a:t>
            </a:r>
            <a:r>
              <a:rPr lang="en-US" dirty="0"/>
              <a:t> world  ( </a:t>
            </a:r>
            <a:r>
              <a:rPr lang="en-US" b="1" dirty="0" err="1"/>
              <a:t>IoT</a:t>
            </a:r>
            <a:r>
              <a:rPr lang="en-US" b="1" dirty="0"/>
              <a:t> </a:t>
            </a:r>
            <a:r>
              <a:rPr lang="en-US" dirty="0"/>
              <a:t>Connecting </a:t>
            </a:r>
            <a:r>
              <a:rPr lang="en-US" dirty="0" err="1"/>
              <a:t>Peple</a:t>
            </a:r>
            <a:r>
              <a:rPr lang="en-US" dirty="0"/>
              <a:t> ,</a:t>
            </a:r>
            <a:r>
              <a:rPr lang="en-US" dirty="0" err="1"/>
              <a:t>Process,Data</a:t>
            </a:r>
            <a:r>
              <a:rPr lang="en-US" dirty="0"/>
              <a:t> and Things)</a:t>
            </a:r>
          </a:p>
          <a:p>
            <a:endParaRPr lang="en-US" dirty="0"/>
          </a:p>
          <a:p>
            <a:r>
              <a:rPr lang="en-US" dirty="0"/>
              <a:t>These 5 technologies are </a:t>
            </a:r>
            <a:r>
              <a:rPr lang="en-US" b="1" dirty="0" err="1"/>
              <a:t>Redeifining</a:t>
            </a:r>
            <a:r>
              <a:rPr lang="en-US" b="1" dirty="0"/>
              <a:t>  the old paradigm of 3Cs to go towards </a:t>
            </a:r>
            <a:r>
              <a:rPr lang="en-US" b="1" dirty="0" err="1">
                <a:solidFill>
                  <a:srgbClr val="0000FF"/>
                </a:solidFill>
              </a:rPr>
              <a:t>Commns,Commerce</a:t>
            </a:r>
            <a:r>
              <a:rPr lang="en-US" b="1" dirty="0">
                <a:solidFill>
                  <a:srgbClr val="0000FF"/>
                </a:solidFill>
              </a:rPr>
              <a:t> and </a:t>
            </a:r>
            <a:r>
              <a:rPr lang="en-US" b="1" dirty="0" err="1">
                <a:solidFill>
                  <a:srgbClr val="0000FF"/>
                </a:solidFill>
              </a:rPr>
              <a:t>Civilisation</a:t>
            </a:r>
            <a:r>
              <a:rPr lang="en-US" b="1" baseline="0" dirty="0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 </a:t>
            </a:r>
          </a:p>
          <a:p>
            <a:endParaRPr lang="en-US" b="1" dirty="0">
              <a:solidFill>
                <a:srgbClr val="0000FF"/>
              </a:solidFill>
            </a:endParaRPr>
          </a:p>
          <a:p>
            <a:r>
              <a:rPr lang="en-US" b="1" dirty="0">
                <a:solidFill>
                  <a:srgbClr val="0000FF"/>
                </a:solidFill>
              </a:rPr>
              <a:t>Managed to Automated , </a:t>
            </a:r>
            <a:r>
              <a:rPr lang="en-US" b="1" dirty="0" err="1">
                <a:solidFill>
                  <a:srgbClr val="0000FF"/>
                </a:solidFill>
              </a:rPr>
              <a:t>Cnfigurable</a:t>
            </a:r>
            <a:r>
              <a:rPr lang="en-US" b="1" dirty="0">
                <a:solidFill>
                  <a:srgbClr val="0000FF"/>
                </a:solidFill>
              </a:rPr>
              <a:t> to Orchestrated</a:t>
            </a:r>
            <a:r>
              <a:rPr lang="en-US" b="1" baseline="0" dirty="0">
                <a:solidFill>
                  <a:srgbClr val="0000FF"/>
                </a:solidFill>
              </a:rPr>
              <a:t> , Apps Independent of NW to App Info aware NW </a:t>
            </a:r>
          </a:p>
          <a:p>
            <a:r>
              <a:rPr lang="en-US" b="1" baseline="0" dirty="0">
                <a:solidFill>
                  <a:srgbClr val="0000FF"/>
                </a:solidFill>
              </a:rPr>
              <a:t>RAN optimization and </a:t>
            </a:r>
            <a:r>
              <a:rPr lang="en-US" b="1" baseline="0" dirty="0" err="1">
                <a:solidFill>
                  <a:srgbClr val="0000FF"/>
                </a:solidFill>
              </a:rPr>
              <a:t>SoN</a:t>
            </a:r>
            <a:r>
              <a:rPr lang="en-US" b="1" baseline="0" dirty="0">
                <a:solidFill>
                  <a:srgbClr val="0000FF"/>
                </a:solidFill>
              </a:rPr>
              <a:t> are the new areas.</a:t>
            </a:r>
            <a:endParaRPr lang="en-US" b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49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3287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791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38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699" y="7048500"/>
            <a:ext cx="7404101" cy="5549900"/>
          </a:xfrm>
          <a:prstGeom prst="rect">
            <a:avLst/>
          </a:prstGeom>
        </p:spPr>
        <p:txBody>
          <a:bodyPr lIns="91436" tIns="45718" rIns="91436" bIns="45718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699" y="1130300"/>
            <a:ext cx="7404101" cy="5549900"/>
          </a:xfrm>
          <a:prstGeom prst="rect">
            <a:avLst/>
          </a:prstGeom>
        </p:spPr>
        <p:txBody>
          <a:bodyPr lIns="91436" tIns="45718" rIns="91436" bIns="45718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499" y="1130300"/>
            <a:ext cx="14173200" cy="11468100"/>
          </a:xfrm>
          <a:prstGeom prst="rect">
            <a:avLst/>
          </a:prstGeom>
        </p:spPr>
        <p:txBody>
          <a:bodyPr lIns="91436" tIns="45718" rIns="91436" bIns="45718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xfrm>
            <a:off x="11946003" y="13081001"/>
            <a:ext cx="479296" cy="471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3805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2" y="8953500"/>
            <a:ext cx="19621501" cy="687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2" y="6038296"/>
            <a:ext cx="19621501" cy="90280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xfrm>
            <a:off x="11946003" y="13081001"/>
            <a:ext cx="479296" cy="471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6" tIns="45718" rIns="91436" bIns="45718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xfrm>
            <a:off x="11946003" y="13081001"/>
            <a:ext cx="479296" cy="47192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xfrm>
            <a:off x="23481633" y="13004801"/>
            <a:ext cx="402351" cy="394978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FFFFFF"/>
                </a:solidFill>
                <a:latin typeface="Univers LT Std 55 Roman"/>
                <a:ea typeface="Univers LT Std 55 Roman"/>
                <a:cs typeface="Univers LT Std 55 Roman"/>
                <a:sym typeface="Univers LT Std 55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20621757" y="11468101"/>
            <a:ext cx="376704" cy="369330"/>
          </a:xfrm>
          <a:prstGeom prst="rect">
            <a:avLst/>
          </a:prstGeom>
        </p:spPr>
        <p:txBody>
          <a:bodyPr lIns="38099" tIns="38099" rIns="38099" bIns="38099"/>
          <a:lstStyle>
            <a:lvl1pPr>
              <a:defRPr sz="1900">
                <a:solidFill>
                  <a:srgbClr val="FFFFFF"/>
                </a:solidFill>
                <a:latin typeface="Univers LT Std 55 Roman"/>
                <a:ea typeface="Univers LT Std 55 Roman"/>
                <a:cs typeface="Univers LT Std 55 Roman"/>
                <a:sym typeface="Univers LT Std 55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1689101" y="952499"/>
            <a:ext cx="21005801" cy="2286001"/>
          </a:xfrm>
          <a:prstGeom prst="rect">
            <a:avLst/>
          </a:prstGeom>
        </p:spPr>
        <p:txBody>
          <a:bodyPr lIns="45684" tIns="22841" rIns="45684" bIns="22841"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1689101" y="3238500"/>
            <a:ext cx="21005801" cy="9207500"/>
          </a:xfrm>
          <a:prstGeom prst="rect">
            <a:avLst/>
          </a:prstGeom>
        </p:spPr>
        <p:txBody>
          <a:bodyPr lIns="45684" tIns="22841" rIns="45684" bIns="22841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xfrm>
            <a:off x="11959032" y="13080999"/>
            <a:ext cx="453238" cy="469900"/>
          </a:xfrm>
          <a:prstGeom prst="rect">
            <a:avLst/>
          </a:prstGeom>
        </p:spPr>
        <p:txBody>
          <a:bodyPr lIns="45684" tIns="22841" rIns="45684" bIns="22841"/>
          <a:lstStyle/>
          <a:p>
            <a:pPr defTabSz="823972"/>
            <a:fld id="{86CB4B4D-7CA3-9044-876B-883B54F8677D}" type="slidenum">
              <a:rPr lang="en-IN" sz="4995" smtClean="0"/>
              <a:pPr defTabSz="823972"/>
              <a:t>‹#›</a:t>
            </a:fld>
            <a:endParaRPr lang="en-IN" sz="4995" dirty="0"/>
          </a:p>
        </p:txBody>
      </p:sp>
    </p:spTree>
    <p:extLst>
      <p:ext uri="{BB962C8B-B14F-4D97-AF65-F5344CB8AC3E}">
        <p14:creationId xmlns:p14="http://schemas.microsoft.com/office/powerpoint/2010/main" val="406830378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10" y="1981201"/>
            <a:ext cx="21945600" cy="10667999"/>
          </a:xfrm>
          <a:prstGeom prst="rect">
            <a:avLst/>
          </a:prstGeom>
        </p:spPr>
        <p:txBody>
          <a:bodyPr lIns="45666" tIns="22831" rIns="45666" bIns="22831"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-152400"/>
            <a:ext cx="20726400" cy="1066800"/>
          </a:xfrm>
          <a:prstGeom prst="rect">
            <a:avLst/>
          </a:prstGeom>
        </p:spPr>
        <p:txBody>
          <a:bodyPr lIns="45666" tIns="22831" rIns="45666" bIns="22831"/>
          <a:lstStyle>
            <a:lvl1pPr>
              <a:defRPr>
                <a:solidFill>
                  <a:srgbClr val="03435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" y="12954010"/>
            <a:ext cx="1219200" cy="730251"/>
          </a:xfrm>
          <a:prstGeom prst="rect">
            <a:avLst/>
          </a:prstGeom>
        </p:spPr>
        <p:txBody>
          <a:bodyPr lIns="108732" tIns="54366" rIns="108732" bIns="54366"/>
          <a:lstStyle>
            <a:lvl1pPr>
              <a:defRPr sz="1998" baseline="0">
                <a:solidFill>
                  <a:schemeClr val="bg1">
                    <a:lumMod val="50000"/>
                  </a:schemeClr>
                </a:solidFill>
                <a:latin typeface="Candara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AAA090-09A8-41E6-B348-D368ED2D667A}" type="slidenum">
              <a:rPr lang="en-US" smtClean="0">
                <a:solidFill>
                  <a:prstClr val="white">
                    <a:lumMod val="50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19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580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219201" y="3154680"/>
            <a:ext cx="10607041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2557760" y="3154680"/>
            <a:ext cx="10607041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5/3/19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594" b="0" i="0">
                <a:solidFill>
                  <a:schemeClr val="bg1"/>
                </a:solidFill>
                <a:latin typeface="Microsoft Sans Serif"/>
                <a:cs typeface="Microsoft Sans Serif"/>
              </a:defRPr>
            </a:lvl1pPr>
          </a:lstStyle>
          <a:p>
            <a:pPr marL="50621">
              <a:spcBef>
                <a:spcPts val="80"/>
              </a:spcBef>
            </a:pPr>
            <a:fld id="{81D60167-4931-47E6-BA6A-407CBD079E47}" type="slidenum">
              <a:rPr lang="en-IN" smtClean="0">
                <a:solidFill>
                  <a:srgbClr val="808080"/>
                </a:solidFill>
              </a:rPr>
              <a:pPr marL="50621">
                <a:spcBef>
                  <a:spcPts val="80"/>
                </a:spcBef>
              </a:pPr>
              <a:t>‹#›</a:t>
            </a:fld>
            <a:endParaRPr lang="en-IN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1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173999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00"/>
            <a:ext cx="24384000" cy="137509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200"/>
            <a:ext cx="24384003" cy="27517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13" name="Rectangle 12"/>
          <p:cNvSpPr/>
          <p:nvPr userDrawn="1"/>
        </p:nvSpPr>
        <p:spPr>
          <a:xfrm>
            <a:off x="21260349" y="-36200"/>
            <a:ext cx="3123651" cy="275001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19" tIns="48059" rIns="96119" bIns="48059" rtlCol="0" anchor="ctr"/>
          <a:lstStyle/>
          <a:p>
            <a:pPr algn="ctr"/>
            <a:endParaRPr lang="en-IN"/>
          </a:p>
        </p:txBody>
      </p:sp>
      <p:sp>
        <p:nvSpPr>
          <p:cNvPr id="15" name="Rectangle 14"/>
          <p:cNvSpPr/>
          <p:nvPr userDrawn="1"/>
        </p:nvSpPr>
        <p:spPr>
          <a:xfrm>
            <a:off x="0" y="-36201"/>
            <a:ext cx="21260352" cy="2756961"/>
          </a:xfrm>
          <a:prstGeom prst="rect">
            <a:avLst/>
          </a:prstGeom>
          <a:solidFill>
            <a:srgbClr val="00206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19" tIns="48059" rIns="96119" bIns="48059" rtlCol="0" anchor="ctr"/>
          <a:lstStyle/>
          <a:p>
            <a:pPr algn="ctr"/>
            <a:endParaRPr lang="en-I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D62346-7306-47E7-8301-A1DE0ED11690}"/>
              </a:ext>
            </a:extLst>
          </p:cNvPr>
          <p:cNvSpPr txBox="1"/>
          <p:nvPr userDrawn="1"/>
        </p:nvSpPr>
        <p:spPr>
          <a:xfrm>
            <a:off x="133350" y="13240095"/>
            <a:ext cx="4933856" cy="437805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US" sz="2000" dirty="0">
                <a:solidFill>
                  <a:schemeClr val="tx1"/>
                </a:solidFill>
                <a:latin typeface="Helvetica" pitchFamily="2" charset="0"/>
              </a:rPr>
              <a:t>CONFIDENTIAL &amp; SENSITIVE; Restricted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275680"/>
            <a:ext cx="2119163" cy="2119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7F5443-4523-442D-BF7F-59A5D34CED7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152" y="51391"/>
            <a:ext cx="1766247" cy="23434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7" r:id="rId10"/>
  </p:sldLayoutIdLst>
  <p:transition spd="med"/>
  <p:txStyles>
    <p:titleStyle>
      <a:lvl1pPr marL="0" marR="0" indent="0" algn="ctr" defTabSz="8254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5" algn="ctr" defTabSz="8254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90" algn="ctr" defTabSz="8254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5" algn="ctr" defTabSz="8254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80" algn="ctr" defTabSz="8254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5" algn="ctr" defTabSz="8254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70" algn="ctr" defTabSz="8254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5" algn="ctr" defTabSz="8254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60" algn="ctr" defTabSz="82548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4986" marR="0" indent="-634986" algn="l" defTabSz="82548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69972" marR="0" indent="-634986" algn="l" defTabSz="82548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4958" marR="0" indent="-634986" algn="l" defTabSz="82548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39944" marR="0" indent="-634986" algn="l" defTabSz="82548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4930" marR="0" indent="-634986" algn="l" defTabSz="82548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09916" marR="0" indent="-634986" algn="l" defTabSz="82548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4902" marR="0" indent="-634986" algn="l" defTabSz="82548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79888" marR="0" indent="-634986" algn="l" defTabSz="82548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4874" marR="0" indent="-634986" algn="l" defTabSz="825482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48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95" algn="ctr" defTabSz="82548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90" algn="ctr" defTabSz="82548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85" algn="ctr" defTabSz="82548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80" algn="ctr" defTabSz="82548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75" algn="ctr" defTabSz="82548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70" algn="ctr" defTabSz="82548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65" algn="ctr" defTabSz="82548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60" algn="ctr" defTabSz="825482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e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11" Type="http://schemas.openxmlformats.org/officeDocument/2006/relationships/image" Target="../media/image30.jpe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51" y="-34944"/>
            <a:ext cx="24384000" cy="137509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7A13E8-7A8C-4C6F-8718-08BF537B2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2" y="-34944"/>
            <a:ext cx="24383999" cy="1276095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7B56F5F-2297-4943-8D81-47256F1118AE}"/>
              </a:ext>
            </a:extLst>
          </p:cNvPr>
          <p:cNvSpPr/>
          <p:nvPr/>
        </p:nvSpPr>
        <p:spPr>
          <a:xfrm>
            <a:off x="22549" y="-86651"/>
            <a:ext cx="24407715" cy="11890743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15551" y="10991696"/>
            <a:ext cx="24445815" cy="27569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119" tIns="48059" rIns="96119" bIns="48059" rtlCol="0" anchor="ctr"/>
          <a:lstStyle/>
          <a:p>
            <a:pPr algn="ctr"/>
            <a:endParaRPr lang="en-IN"/>
          </a:p>
        </p:txBody>
      </p:sp>
      <p:sp>
        <p:nvSpPr>
          <p:cNvPr id="13" name="Text Placeholder 4" title="Subtitle placeholder"/>
          <p:cNvSpPr txBox="1">
            <a:spLocks/>
          </p:cNvSpPr>
          <p:nvPr/>
        </p:nvSpPr>
        <p:spPr>
          <a:xfrm>
            <a:off x="574999" y="11418571"/>
            <a:ext cx="23332751" cy="1897379"/>
          </a:xfrm>
          <a:prstGeom prst="rect">
            <a:avLst/>
          </a:prstGeom>
        </p:spPr>
        <p:txBody>
          <a:bodyPr lIns="0" tIns="0" rIns="0" bIns="0"/>
          <a:lstStyle>
            <a:lvl1pPr marL="634986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269972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4958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39944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4930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09916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4902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79888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4874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8000" dirty="0">
                <a:solidFill>
                  <a:schemeClr val="bg1"/>
                </a:solidFill>
                <a:latin typeface="Cambria" pitchFamily="18" charset="0"/>
              </a:rPr>
              <a:t>C S RAO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dirty="0">
                <a:solidFill>
                  <a:schemeClr val="bg1"/>
                </a:solidFill>
                <a:latin typeface="Cambria" pitchFamily="18" charset="0"/>
              </a:rPr>
              <a:t>RAN Architecture and Planning HLF Member, 5G Roadmap of DOT, Govt. of India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0F3A81A-15D1-4C05-9258-5EC9363E2CC2}"/>
              </a:ext>
            </a:extLst>
          </p:cNvPr>
          <p:cNvGrpSpPr/>
          <p:nvPr/>
        </p:nvGrpSpPr>
        <p:grpSpPr>
          <a:xfrm>
            <a:off x="574999" y="2545368"/>
            <a:ext cx="8654727" cy="4435169"/>
            <a:chOff x="108274" y="1394641"/>
            <a:chExt cx="8654727" cy="4435169"/>
          </a:xfrm>
        </p:grpSpPr>
        <p:sp>
          <p:nvSpPr>
            <p:cNvPr id="4" name="Flowchart: Punched Tape 3">
              <a:extLst>
                <a:ext uri="{FF2B5EF4-FFF2-40B4-BE49-F238E27FC236}">
                  <a16:creationId xmlns:a16="http://schemas.microsoft.com/office/drawing/2014/main" id="{721F5791-31F6-4549-910C-58828AE10CFE}"/>
                </a:ext>
              </a:extLst>
            </p:cNvPr>
            <p:cNvSpPr/>
            <p:nvPr/>
          </p:nvSpPr>
          <p:spPr>
            <a:xfrm>
              <a:off x="108274" y="1394641"/>
              <a:ext cx="8654727" cy="4435169"/>
            </a:xfrm>
            <a:prstGeom prst="flowChartPunchedTape">
              <a:avLst/>
            </a:prstGeom>
            <a:solidFill>
              <a:schemeClr val="bg2"/>
            </a:solidFill>
            <a:ln w="34925" cap="flat">
              <a:solidFill>
                <a:srgbClr val="FFFFFF"/>
              </a:solidFill>
              <a:miter lim="400000"/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isometricTopUp"/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N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A70F57-9104-475A-801D-EF51DE2E89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04" b="56825"/>
            <a:stretch/>
          </p:blipFill>
          <p:spPr>
            <a:xfrm>
              <a:off x="991427" y="2324722"/>
              <a:ext cx="6425876" cy="1624932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9F736BA-137D-4944-ADAA-69CF39EA3580}"/>
                </a:ext>
              </a:extLst>
            </p:cNvPr>
            <p:cNvSpPr txBox="1"/>
            <p:nvPr/>
          </p:nvSpPr>
          <p:spPr>
            <a:xfrm>
              <a:off x="735075" y="3949654"/>
              <a:ext cx="5693619" cy="121058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IN" sz="7200" b="1" spc="-300" dirty="0">
                  <a:solidFill>
                    <a:schemeClr val="accent1">
                      <a:lumMod val="75000"/>
                    </a:schemeClr>
                  </a:solidFill>
                </a:rPr>
                <a:t>mmWave</a:t>
              </a:r>
            </a:p>
          </p:txBody>
        </p:sp>
      </p:grpSp>
      <p:sp>
        <p:nvSpPr>
          <p:cNvPr id="14" name="Text Placeholder 4" title="Subtitle placeholder">
            <a:extLst>
              <a:ext uri="{FF2B5EF4-FFF2-40B4-BE49-F238E27FC236}">
                <a16:creationId xmlns:a16="http://schemas.microsoft.com/office/drawing/2014/main" id="{232B4EFC-4A02-40A3-930E-CEE7D67F59A5}"/>
              </a:ext>
            </a:extLst>
          </p:cNvPr>
          <p:cNvSpPr txBox="1">
            <a:spLocks/>
          </p:cNvSpPr>
          <p:nvPr/>
        </p:nvSpPr>
        <p:spPr>
          <a:xfrm>
            <a:off x="8140380" y="2011768"/>
            <a:ext cx="16393569" cy="55023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/>
          <a:lstStyle>
            <a:lvl1pPr marL="634986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1269972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904958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2539944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3174930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3809916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4444902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5079888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5714874" marR="0" indent="-634986" algn="l" defTabSz="825482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5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Digital Transformation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To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Gigabit Society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Through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6600" b="1" i="1" dirty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Application of mmWave &amp; 5G Technology</a:t>
            </a:r>
          </a:p>
        </p:txBody>
      </p:sp>
    </p:spTree>
    <p:extLst>
      <p:ext uri="{BB962C8B-B14F-4D97-AF65-F5344CB8AC3E}">
        <p14:creationId xmlns:p14="http://schemas.microsoft.com/office/powerpoint/2010/main" val="294031918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4EEF06E2-82C7-4590-A9BF-82C901266616}"/>
              </a:ext>
            </a:extLst>
          </p:cNvPr>
          <p:cNvSpPr/>
          <p:nvPr/>
        </p:nvSpPr>
        <p:spPr>
          <a:xfrm>
            <a:off x="0" y="12365486"/>
            <a:ext cx="24384000" cy="1350514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3D3DC"/>
              </a:gs>
              <a:gs pos="100000">
                <a:srgbClr val="12738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4" name="object 34">
            <a:extLst>
              <a:ext uri="{FF2B5EF4-FFF2-40B4-BE49-F238E27FC236}">
                <a16:creationId xmlns:a16="http://schemas.microsoft.com/office/drawing/2014/main" id="{1D5466CA-C5A4-42AC-9E2B-0724235CA2E6}"/>
              </a:ext>
            </a:extLst>
          </p:cNvPr>
          <p:cNvSpPr txBox="1"/>
          <p:nvPr/>
        </p:nvSpPr>
        <p:spPr>
          <a:xfrm>
            <a:off x="285821" y="12783216"/>
            <a:ext cx="4515119" cy="515053"/>
          </a:xfrm>
          <a:prstGeom prst="rect">
            <a:avLst/>
          </a:prstGeom>
        </p:spPr>
        <p:txBody>
          <a:bodyPr vert="horz" wrap="square" lIns="0" tIns="24043" rIns="0" bIns="0" rtlCol="0">
            <a:spAutoFit/>
          </a:bodyPr>
          <a:lstStyle/>
          <a:p>
            <a:pPr marL="25311">
              <a:spcBef>
                <a:spcPts val="190"/>
              </a:spcBef>
              <a:tabLst>
                <a:tab pos="461906" algn="l"/>
                <a:tab pos="463171" algn="l"/>
              </a:tabLst>
            </a:pPr>
            <a:r>
              <a:rPr sz="3189" spc="1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Fiber-like </a:t>
            </a:r>
            <a:r>
              <a:rPr sz="3189" spc="-2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data</a:t>
            </a:r>
            <a:r>
              <a:rPr sz="3189" spc="1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 </a:t>
            </a:r>
            <a:r>
              <a:rPr sz="3189" spc="-2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speeds</a:t>
            </a:r>
            <a:endParaRPr sz="3189" dirty="0">
              <a:solidFill>
                <a:schemeClr val="bg1"/>
              </a:solidFill>
              <a:latin typeface="Helvetica" panose="020B0604020202020204" pitchFamily="2" charset="0"/>
              <a:cs typeface="Microsoft Sans Serif"/>
            </a:endParaRPr>
          </a:p>
        </p:txBody>
      </p:sp>
      <p:sp>
        <p:nvSpPr>
          <p:cNvPr id="35" name="object 35">
            <a:extLst>
              <a:ext uri="{FF2B5EF4-FFF2-40B4-BE49-F238E27FC236}">
                <a16:creationId xmlns:a16="http://schemas.microsoft.com/office/drawing/2014/main" id="{6457EA6F-5B2A-4DAF-BDC0-CFC07FE2452E}"/>
              </a:ext>
            </a:extLst>
          </p:cNvPr>
          <p:cNvSpPr txBox="1"/>
          <p:nvPr/>
        </p:nvSpPr>
        <p:spPr>
          <a:xfrm>
            <a:off x="7828507" y="12545971"/>
            <a:ext cx="7024503" cy="986080"/>
          </a:xfrm>
          <a:prstGeom prst="rect">
            <a:avLst/>
          </a:prstGeom>
        </p:spPr>
        <p:txBody>
          <a:bodyPr vert="horz" wrap="square" lIns="0" tIns="24043" rIns="0" bIns="0" rtlCol="0">
            <a:spAutoFit/>
          </a:bodyPr>
          <a:lstStyle/>
          <a:p>
            <a:pPr marL="25311">
              <a:lnSpc>
                <a:spcPts val="3764"/>
              </a:lnSpc>
              <a:spcBef>
                <a:spcPts val="190"/>
              </a:spcBef>
              <a:tabLst>
                <a:tab pos="461906" algn="l"/>
                <a:tab pos="463171" algn="l"/>
              </a:tabLst>
            </a:pPr>
            <a:r>
              <a:rPr sz="3189" spc="-2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Low latency </a:t>
            </a:r>
            <a:r>
              <a:rPr sz="3189" spc="-1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for real-time</a:t>
            </a:r>
            <a:r>
              <a:rPr sz="3189" spc="7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 </a:t>
            </a:r>
            <a:r>
              <a:rPr sz="3189" spc="-1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interactivity</a:t>
            </a:r>
            <a:endParaRPr sz="3189" dirty="0">
              <a:solidFill>
                <a:schemeClr val="bg1"/>
              </a:solidFill>
              <a:latin typeface="Helvetica" panose="020B0604020202020204" pitchFamily="2" charset="0"/>
              <a:cs typeface="Microsoft Sans Serif"/>
            </a:endParaRPr>
          </a:p>
          <a:p>
            <a:pPr marL="461906" indent="-436595">
              <a:lnSpc>
                <a:spcPts val="3706"/>
              </a:lnSpc>
              <a:buFont typeface="Arial"/>
              <a:buChar char="•"/>
              <a:tabLst>
                <a:tab pos="461906" algn="l"/>
                <a:tab pos="463171" algn="l"/>
              </a:tabLst>
            </a:pPr>
            <a:r>
              <a:rPr sz="3189" spc="-1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More consistent</a:t>
            </a:r>
            <a:r>
              <a:rPr sz="3189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 </a:t>
            </a:r>
            <a:r>
              <a:rPr sz="3189" spc="-1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performance</a:t>
            </a:r>
            <a:endParaRPr sz="3189" dirty="0">
              <a:solidFill>
                <a:schemeClr val="bg1"/>
              </a:solidFill>
              <a:latin typeface="Helvetica" panose="020B0604020202020204" pitchFamily="2" charset="0"/>
              <a:cs typeface="Microsoft Sans Serif"/>
            </a:endParaRPr>
          </a:p>
        </p:txBody>
      </p:sp>
      <p:sp>
        <p:nvSpPr>
          <p:cNvPr id="36" name="object 36">
            <a:extLst>
              <a:ext uri="{FF2B5EF4-FFF2-40B4-BE49-F238E27FC236}">
                <a16:creationId xmlns:a16="http://schemas.microsoft.com/office/drawing/2014/main" id="{42D360E4-FB13-442F-B543-A22C325B519F}"/>
              </a:ext>
            </a:extLst>
          </p:cNvPr>
          <p:cNvSpPr txBox="1"/>
          <p:nvPr/>
        </p:nvSpPr>
        <p:spPr>
          <a:xfrm>
            <a:off x="2895600" y="888755"/>
            <a:ext cx="18156123" cy="855275"/>
          </a:xfrm>
          <a:prstGeom prst="rect">
            <a:avLst/>
          </a:prstGeom>
        </p:spPr>
        <p:txBody>
          <a:bodyPr vert="horz" wrap="square" lIns="0" tIns="24043" rIns="0" bIns="0" rtlCol="0">
            <a:spAutoFit/>
          </a:bodyPr>
          <a:lstStyle/>
          <a:p>
            <a:pPr marL="25309">
              <a:spcBef>
                <a:spcPts val="190"/>
              </a:spcBef>
            </a:pPr>
            <a:r>
              <a:rPr sz="5400" spc="-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5G </a:t>
            </a:r>
            <a:r>
              <a:rPr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is essential for</a:t>
            </a:r>
            <a:r>
              <a:rPr sz="5400" spc="-5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next</a:t>
            </a:r>
            <a:r>
              <a:rPr lang="en-US"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en-US" sz="5400" spc="-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generation </a:t>
            </a:r>
            <a:r>
              <a:rPr lang="en-US"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mobile</a:t>
            </a:r>
            <a:r>
              <a:rPr lang="en-US" sz="5400" spc="1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 </a:t>
            </a:r>
            <a:r>
              <a:rPr lang="en-US" sz="5400" spc="-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icrosoft Sans Serif"/>
              </a:rPr>
              <a:t>experiences</a:t>
            </a:r>
            <a:endParaRPr lang="en-US" sz="5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icrosoft Sans Serif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6B22806-3224-47F3-961C-69E116DB5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9" y="3113087"/>
            <a:ext cx="23209911" cy="8915866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1B43F0D-277A-4D2A-870F-06E85A63D14B}"/>
              </a:ext>
            </a:extLst>
          </p:cNvPr>
          <p:cNvSpPr/>
          <p:nvPr/>
        </p:nvSpPr>
        <p:spPr>
          <a:xfrm>
            <a:off x="681580" y="11524495"/>
            <a:ext cx="5634091" cy="50445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5A0DD"/>
              </a:gs>
              <a:gs pos="100000">
                <a:srgbClr val="1C439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5500"/>
            <a:r>
              <a:rPr lang="en-US" sz="2600" b="1" dirty="0">
                <a:latin typeface="Helvetica" panose="020B0604020202020204" pitchFamily="2" charset="0"/>
              </a:rPr>
              <a:t>Connected cloud computing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8FD9503-2495-40E7-BB50-D1086CE80F9C}"/>
              </a:ext>
            </a:extLst>
          </p:cNvPr>
          <p:cNvSpPr/>
          <p:nvPr/>
        </p:nvSpPr>
        <p:spPr>
          <a:xfrm>
            <a:off x="6552093" y="11511499"/>
            <a:ext cx="5567517" cy="50445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5A0DD"/>
              </a:gs>
              <a:gs pos="100000">
                <a:srgbClr val="1C439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5500"/>
            <a:r>
              <a:rPr lang="en-US" sz="2600" b="1" dirty="0">
                <a:latin typeface="Helvetica" panose="020B0604020202020204" pitchFamily="2" charset="0"/>
              </a:rPr>
              <a:t>Immersive experiences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D4C598F1-4AC8-4038-A706-3D0638A9D2BD}"/>
              </a:ext>
            </a:extLst>
          </p:cNvPr>
          <p:cNvSpPr/>
          <p:nvPr/>
        </p:nvSpPr>
        <p:spPr>
          <a:xfrm>
            <a:off x="12378692" y="11535142"/>
            <a:ext cx="5544857" cy="50445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5A0DD"/>
              </a:gs>
              <a:gs pos="100000">
                <a:srgbClr val="1C439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5500"/>
            <a:r>
              <a:rPr lang="en-US" sz="2600" b="1" dirty="0">
                <a:latin typeface="Helvetica" panose="020B0604020202020204" pitchFamily="2" charset="0"/>
              </a:rPr>
              <a:t>Connected vehicle</a:t>
            </a:r>
            <a:endParaRPr lang="en-US" sz="2600" b="1" dirty="0">
              <a:solidFill>
                <a:srgbClr val="000000"/>
              </a:solidFill>
              <a:latin typeface="Helvetica" panose="020B0604020202020204" pitchFamily="2" charset="0"/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CB6FDD7-E506-4C37-8964-FDCB001D19EB}"/>
              </a:ext>
            </a:extLst>
          </p:cNvPr>
          <p:cNvSpPr/>
          <p:nvPr/>
        </p:nvSpPr>
        <p:spPr>
          <a:xfrm>
            <a:off x="18150465" y="11535142"/>
            <a:ext cx="5731885" cy="50445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5A0DD"/>
              </a:gs>
              <a:gs pos="100000">
                <a:srgbClr val="1C439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5500"/>
            <a:r>
              <a:rPr lang="en-US" sz="2600" b="1" dirty="0">
                <a:latin typeface="Helvetica" panose="020B0604020202020204" pitchFamily="2" charset="0"/>
              </a:rPr>
              <a:t>Augmented reality</a:t>
            </a:r>
            <a:endParaRPr lang="en-US" sz="2600" b="1" dirty="0">
              <a:solidFill>
                <a:srgbClr val="000000"/>
              </a:solidFill>
              <a:latin typeface="Helvetica" panose="020B0604020202020204" pitchFamily="2" charset="0"/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FB6EF7F7-3A22-4F7A-B1B0-49C730AE031E}"/>
              </a:ext>
            </a:extLst>
          </p:cNvPr>
          <p:cNvSpPr/>
          <p:nvPr/>
        </p:nvSpPr>
        <p:spPr>
          <a:xfrm>
            <a:off x="688270" y="6985718"/>
            <a:ext cx="5627401" cy="50445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5A0DD"/>
              </a:gs>
              <a:gs pos="100000">
                <a:srgbClr val="1C439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5500"/>
            <a:r>
              <a:rPr lang="en-US" sz="2600" b="1" dirty="0">
                <a:latin typeface="Helvetica" panose="020B0604020202020204" pitchFamily="2" charset="0"/>
              </a:rPr>
              <a:t>Mobilizing media &amp; entertainment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0D15E33-032F-4EEE-8594-1D6E2ACAD3EA}"/>
              </a:ext>
            </a:extLst>
          </p:cNvPr>
          <p:cNvSpPr/>
          <p:nvPr/>
        </p:nvSpPr>
        <p:spPr>
          <a:xfrm>
            <a:off x="6558783" y="6972721"/>
            <a:ext cx="5633217" cy="528102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5A0DD"/>
              </a:gs>
              <a:gs pos="100000">
                <a:srgbClr val="1C439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5500"/>
            <a:r>
              <a:rPr lang="en-US" sz="2600" b="1" dirty="0">
                <a:latin typeface="Helvetica" panose="020B0604020202020204" pitchFamily="2" charset="0"/>
              </a:rPr>
              <a:t>Rich user-generated content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91826F2-EE8B-43FB-9714-BE4EF2B0170C}"/>
              </a:ext>
            </a:extLst>
          </p:cNvPr>
          <p:cNvSpPr/>
          <p:nvPr/>
        </p:nvSpPr>
        <p:spPr>
          <a:xfrm>
            <a:off x="12385382" y="6996365"/>
            <a:ext cx="5544857" cy="50445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5A0DD"/>
              </a:gs>
              <a:gs pos="100000">
                <a:srgbClr val="1C439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5500"/>
            <a:r>
              <a:rPr lang="en-US" sz="2600" b="1" dirty="0">
                <a:latin typeface="Helvetica" panose="020B0604020202020204" pitchFamily="2" charset="0"/>
              </a:rPr>
              <a:t>Congested environments</a:t>
            </a:r>
            <a:endParaRPr lang="en-US" sz="2600" b="1" dirty="0">
              <a:solidFill>
                <a:srgbClr val="000000"/>
              </a:solidFill>
              <a:latin typeface="Helvetica" panose="020B0604020202020204" pitchFamily="2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1273B845-421C-49B9-A86B-849A4FA02204}"/>
              </a:ext>
            </a:extLst>
          </p:cNvPr>
          <p:cNvSpPr/>
          <p:nvPr/>
        </p:nvSpPr>
        <p:spPr>
          <a:xfrm>
            <a:off x="18157155" y="6996365"/>
            <a:ext cx="5731885" cy="504458"/>
          </a:xfrm>
          <a:prstGeom prst="roundRect">
            <a:avLst>
              <a:gd name="adj" fmla="val 0"/>
            </a:avLst>
          </a:prstGeom>
          <a:gradFill>
            <a:gsLst>
              <a:gs pos="0">
                <a:srgbClr val="25A0DD"/>
              </a:gs>
              <a:gs pos="100000">
                <a:srgbClr val="1C439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825500"/>
            <a:r>
              <a:rPr lang="en-US" sz="2600" b="1" dirty="0">
                <a:latin typeface="Helvetica" panose="020B0604020202020204" pitchFamily="2" charset="0"/>
              </a:rPr>
              <a:t>High-speed mobility</a:t>
            </a:r>
            <a:endParaRPr lang="en-US" sz="2600" b="1" dirty="0">
              <a:solidFill>
                <a:srgbClr val="000000"/>
              </a:solidFill>
              <a:latin typeface="Helvetica" panose="020B0604020202020204" pitchFamily="2" charset="0"/>
            </a:endParaRPr>
          </a:p>
        </p:txBody>
      </p:sp>
      <p:sp>
        <p:nvSpPr>
          <p:cNvPr id="57" name="object 35">
            <a:extLst>
              <a:ext uri="{FF2B5EF4-FFF2-40B4-BE49-F238E27FC236}">
                <a16:creationId xmlns:a16="http://schemas.microsoft.com/office/drawing/2014/main" id="{9CC6F5A8-DD62-4F79-9004-C25AD95FC8C1}"/>
              </a:ext>
            </a:extLst>
          </p:cNvPr>
          <p:cNvSpPr txBox="1"/>
          <p:nvPr/>
        </p:nvSpPr>
        <p:spPr>
          <a:xfrm>
            <a:off x="16855346" y="12783216"/>
            <a:ext cx="7024503" cy="511591"/>
          </a:xfrm>
          <a:prstGeom prst="rect">
            <a:avLst/>
          </a:prstGeom>
        </p:spPr>
        <p:txBody>
          <a:bodyPr vert="horz" wrap="square" lIns="0" tIns="24043" rIns="0" bIns="0" rtlCol="0">
            <a:spAutoFit/>
          </a:bodyPr>
          <a:lstStyle/>
          <a:p>
            <a:pPr marL="25311">
              <a:lnSpc>
                <a:spcPts val="3764"/>
              </a:lnSpc>
              <a:tabLst>
                <a:tab pos="461906" algn="l"/>
                <a:tab pos="463171" algn="l"/>
              </a:tabLst>
            </a:pPr>
            <a:r>
              <a:rPr sz="3189" spc="-1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Massive capacity for unlimited</a:t>
            </a:r>
            <a:r>
              <a:rPr sz="3189" spc="2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 </a:t>
            </a:r>
            <a:r>
              <a:rPr sz="3189" spc="-20" dirty="0">
                <a:solidFill>
                  <a:schemeClr val="bg1"/>
                </a:solidFill>
                <a:latin typeface="Helvetica" panose="020B0604020202020204" pitchFamily="2" charset="0"/>
                <a:cs typeface="Microsoft Sans Serif"/>
              </a:rPr>
              <a:t>data</a:t>
            </a:r>
            <a:endParaRPr sz="3189" dirty="0">
              <a:solidFill>
                <a:schemeClr val="bg1"/>
              </a:solidFill>
              <a:latin typeface="Helvetica" panose="020B0604020202020204" pitchFamily="2" charset="0"/>
              <a:cs typeface="Microsoft Sans Serif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F17FA44-5E8C-41D5-A3A7-03D656CBEAAD}"/>
              </a:ext>
            </a:extLst>
          </p:cNvPr>
          <p:cNvCxnSpPr/>
          <p:nvPr/>
        </p:nvCxnSpPr>
        <p:spPr>
          <a:xfrm>
            <a:off x="6475893" y="12639171"/>
            <a:ext cx="0" cy="799679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D9A6AE03-A9B4-4EAD-9199-94E1F1CACE21}"/>
              </a:ext>
            </a:extLst>
          </p:cNvPr>
          <p:cNvCxnSpPr/>
          <p:nvPr/>
        </p:nvCxnSpPr>
        <p:spPr>
          <a:xfrm>
            <a:off x="16305693" y="12639171"/>
            <a:ext cx="0" cy="799679"/>
          </a:xfrm>
          <a:prstGeom prst="line">
            <a:avLst/>
          </a:prstGeom>
          <a:noFill/>
          <a:ln w="28575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665287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CEA0CC-38D4-46F4-9985-E518D6DC284E}"/>
              </a:ext>
            </a:extLst>
          </p:cNvPr>
          <p:cNvGrpSpPr/>
          <p:nvPr/>
        </p:nvGrpSpPr>
        <p:grpSpPr>
          <a:xfrm>
            <a:off x="481262" y="3973094"/>
            <a:ext cx="23437517" cy="3060621"/>
            <a:chOff x="-6958370" y="3708401"/>
            <a:chExt cx="29994364" cy="35941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1570E8-0A73-4006-BAE6-1D2BE0CB1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958370" y="3708401"/>
              <a:ext cx="4686300" cy="359410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3549D48-36CE-449C-A709-3B256D98B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65735" y="3708401"/>
              <a:ext cx="4685714" cy="359365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F7CF29EF-0909-4601-916C-BC169C2D6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73915" y="3708401"/>
              <a:ext cx="4686300" cy="35941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28C3786-B7DD-49BB-B0D3-DCF559035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6550" y="3708401"/>
              <a:ext cx="4686300" cy="35941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4E0169A-E87E-4F3A-B7E5-3A419557E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6786" y="3708401"/>
              <a:ext cx="4686300" cy="359410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95F88820-3DCA-46F3-8152-634D39D2FD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49694" y="3708401"/>
              <a:ext cx="4686300" cy="3594100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2B1D08A-1E0D-40E4-9DD2-F637F81FB6EB}"/>
              </a:ext>
            </a:extLst>
          </p:cNvPr>
          <p:cNvGrpSpPr/>
          <p:nvPr/>
        </p:nvGrpSpPr>
        <p:grpSpPr>
          <a:xfrm>
            <a:off x="481262" y="8921272"/>
            <a:ext cx="23437517" cy="3223103"/>
            <a:chOff x="481262" y="8550275"/>
            <a:chExt cx="23437517" cy="3602737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748A191-7397-4A02-97BC-3A4E21A76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262" y="8550275"/>
              <a:ext cx="7484495" cy="360273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CC3F353-587A-48F2-B425-3F63B2911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6742" y="8550275"/>
              <a:ext cx="3678745" cy="359410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0316FAFA-E202-4AC6-A18A-443A43F6C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99833" y="8550275"/>
              <a:ext cx="3661863" cy="35941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00000EA-B56C-4E90-B39A-6C2880F0E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2681" y="8550275"/>
              <a:ext cx="3653338" cy="359968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1F6CB93-5EB1-4730-8CF1-796C0E7C3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6917" y="8550275"/>
              <a:ext cx="3661862" cy="3594100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A8FEE927-2994-4EB7-A229-DE881DA5D839}"/>
              </a:ext>
            </a:extLst>
          </p:cNvPr>
          <p:cNvSpPr txBox="1"/>
          <p:nvPr/>
        </p:nvSpPr>
        <p:spPr>
          <a:xfrm>
            <a:off x="16418245" y="8387793"/>
            <a:ext cx="7513274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IoT Connected Car, Real-time Remote </a:t>
            </a:r>
            <a:r>
              <a:rPr kumimoji="0" lang="en-IN" sz="28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cntrl</a:t>
            </a:r>
            <a:r>
              <a:rPr kumimoji="0" lang="en-I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54F316-BBE8-4DAF-89E7-3A2B18DA141E}"/>
              </a:ext>
            </a:extLst>
          </p:cNvPr>
          <p:cNvSpPr txBox="1"/>
          <p:nvPr/>
        </p:nvSpPr>
        <p:spPr>
          <a:xfrm>
            <a:off x="9880922" y="8387793"/>
            <a:ext cx="469519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Immersive Communication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22BD823-23A8-4EBE-9480-E51C98543777}"/>
              </a:ext>
            </a:extLst>
          </p:cNvPr>
          <p:cNvSpPr txBox="1"/>
          <p:nvPr/>
        </p:nvSpPr>
        <p:spPr>
          <a:xfrm>
            <a:off x="1313299" y="8278343"/>
            <a:ext cx="5791650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N/W-Enabled Mobile Hyper Cloud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F9E9994-3220-41EB-BB45-5F5CF9002AD1}"/>
              </a:ext>
            </a:extLst>
          </p:cNvPr>
          <p:cNvSpPr txBox="1"/>
          <p:nvPr/>
        </p:nvSpPr>
        <p:spPr>
          <a:xfrm>
            <a:off x="11618573" y="3349207"/>
            <a:ext cx="121988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AR/VR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C65491C-7591-499F-9A27-8C43458C36E3}"/>
              </a:ext>
            </a:extLst>
          </p:cNvPr>
          <p:cNvSpPr txBox="1"/>
          <p:nvPr/>
        </p:nvSpPr>
        <p:spPr>
          <a:xfrm>
            <a:off x="18548572" y="3311355"/>
            <a:ext cx="3361498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Remote Healthcare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36E77E6-2DF3-4AC6-8858-C80CBA86501D}"/>
              </a:ext>
            </a:extLst>
          </p:cNvPr>
          <p:cNvSpPr txBox="1"/>
          <p:nvPr/>
        </p:nvSpPr>
        <p:spPr>
          <a:xfrm>
            <a:off x="2489026" y="3297566"/>
            <a:ext cx="3497752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Mobile UHD Service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049AC9E-493F-47AA-B7CC-E45755FF8CB7}"/>
              </a:ext>
            </a:extLst>
          </p:cNvPr>
          <p:cNvSpPr txBox="1"/>
          <p:nvPr/>
        </p:nvSpPr>
        <p:spPr>
          <a:xfrm>
            <a:off x="8476742" y="12248274"/>
            <a:ext cx="366186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Telepresence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07A9DE1-2132-495C-9AEB-96F5C4C4D868}"/>
              </a:ext>
            </a:extLst>
          </p:cNvPr>
          <p:cNvSpPr txBox="1"/>
          <p:nvPr/>
        </p:nvSpPr>
        <p:spPr>
          <a:xfrm>
            <a:off x="12299835" y="12248273"/>
            <a:ext cx="366186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Hologram Gaming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A716843-28A1-44F4-9864-499AE91FE17D}"/>
              </a:ext>
            </a:extLst>
          </p:cNvPr>
          <p:cNvSpPr txBox="1"/>
          <p:nvPr/>
        </p:nvSpPr>
        <p:spPr>
          <a:xfrm>
            <a:off x="16513021" y="12153012"/>
            <a:ext cx="366186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Sensors Deployment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A4D2E6F-6FE5-4671-B584-FEB3E8811694}"/>
              </a:ext>
            </a:extLst>
          </p:cNvPr>
          <p:cNvSpPr txBox="1"/>
          <p:nvPr/>
        </p:nvSpPr>
        <p:spPr>
          <a:xfrm>
            <a:off x="20244177" y="12144375"/>
            <a:ext cx="366186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Connected Car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42651F6-BF9A-4412-833A-83F4CE3C12B7}"/>
              </a:ext>
            </a:extLst>
          </p:cNvPr>
          <p:cNvSpPr txBox="1"/>
          <p:nvPr/>
        </p:nvSpPr>
        <p:spPr>
          <a:xfrm>
            <a:off x="8476742" y="7067937"/>
            <a:ext cx="366186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Augmented Reality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DE7315E-8785-4315-8603-513575729E35}"/>
              </a:ext>
            </a:extLst>
          </p:cNvPr>
          <p:cNvSpPr txBox="1"/>
          <p:nvPr/>
        </p:nvSpPr>
        <p:spPr>
          <a:xfrm>
            <a:off x="12299835" y="7067937"/>
            <a:ext cx="366186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Virtual Reality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1D1C7C6-5FD7-42DB-AA88-889CAC022BD4}"/>
              </a:ext>
            </a:extLst>
          </p:cNvPr>
          <p:cNvSpPr txBox="1"/>
          <p:nvPr/>
        </p:nvSpPr>
        <p:spPr>
          <a:xfrm>
            <a:off x="16513021" y="7067937"/>
            <a:ext cx="366186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Remote Healthcare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2C6DDAA-5D0C-41AD-BB3B-935BF421741E}"/>
              </a:ext>
            </a:extLst>
          </p:cNvPr>
          <p:cNvSpPr txBox="1"/>
          <p:nvPr/>
        </p:nvSpPr>
        <p:spPr>
          <a:xfrm>
            <a:off x="20244177" y="7067937"/>
            <a:ext cx="366186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Remote Surgery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5C3442F-7127-4B0B-BF1E-0F1A99A48C3B}"/>
              </a:ext>
            </a:extLst>
          </p:cNvPr>
          <p:cNvSpPr txBox="1"/>
          <p:nvPr/>
        </p:nvSpPr>
        <p:spPr>
          <a:xfrm>
            <a:off x="477962" y="7067937"/>
            <a:ext cx="366186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IN" sz="2800" dirty="0">
                <a:latin typeface="Helvetica" panose="020B0604020202020204" pitchFamily="2" charset="0"/>
              </a:rPr>
              <a:t>UHD Streaming</a:t>
            </a:r>
            <a:endParaRPr kumimoji="0" lang="en-IN" sz="2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anose="020B0604020202020204" pitchFamily="2" charset="0"/>
              <a:sym typeface="Helvetica Light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C4EF214-C44D-4FA7-8215-CAC7E4A0F3F9}"/>
              </a:ext>
            </a:extLst>
          </p:cNvPr>
          <p:cNvSpPr txBox="1"/>
          <p:nvPr/>
        </p:nvSpPr>
        <p:spPr>
          <a:xfrm>
            <a:off x="4301055" y="7067937"/>
            <a:ext cx="3661861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8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Multi-angle Streaming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675EE5-60DC-5945-BF78-FA197BDE357E}"/>
              </a:ext>
            </a:extLst>
          </p:cNvPr>
          <p:cNvSpPr txBox="1"/>
          <p:nvPr/>
        </p:nvSpPr>
        <p:spPr>
          <a:xfrm>
            <a:off x="3923607" y="1135088"/>
            <a:ext cx="1286810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mm wave based 5G – Applications   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8FD7601-D73C-40FD-85E0-F0F15A50FCCE}"/>
              </a:ext>
            </a:extLst>
          </p:cNvPr>
          <p:cNvSpPr txBox="1"/>
          <p:nvPr/>
        </p:nvSpPr>
        <p:spPr>
          <a:xfrm>
            <a:off x="3923607" y="1135608"/>
            <a:ext cx="1286810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mm wave based 5G – Applications    </a:t>
            </a:r>
          </a:p>
        </p:txBody>
      </p:sp>
    </p:spTree>
    <p:extLst>
      <p:ext uri="{BB962C8B-B14F-4D97-AF65-F5344CB8AC3E}">
        <p14:creationId xmlns:p14="http://schemas.microsoft.com/office/powerpoint/2010/main" val="227760008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C581EE5-E040-4333-9422-E9AA574CA442}"/>
              </a:ext>
            </a:extLst>
          </p:cNvPr>
          <p:cNvGrpSpPr/>
          <p:nvPr/>
        </p:nvGrpSpPr>
        <p:grpSpPr>
          <a:xfrm>
            <a:off x="4707988" y="6096025"/>
            <a:ext cx="14968024" cy="7539408"/>
            <a:chOff x="4707988" y="6096025"/>
            <a:chExt cx="14968024" cy="753940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B43334-AEA5-4EE4-B502-96D7603C5092}"/>
                </a:ext>
              </a:extLst>
            </p:cNvPr>
            <p:cNvSpPr txBox="1"/>
            <p:nvPr/>
          </p:nvSpPr>
          <p:spPr>
            <a:xfrm>
              <a:off x="8677732" y="6625460"/>
              <a:ext cx="2598468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 defTabSz="825500"/>
              <a:r>
                <a:rPr lang="en-IN" sz="2800" dirty="0">
                  <a:latin typeface="Helvetica" panose="020B0604020202020204" pitchFamily="2" charset="0"/>
                </a:rPr>
                <a:t>Massive MIMO </a:t>
              </a:r>
            </a:p>
            <a:p>
              <a:pPr algn="l" defTabSz="825500"/>
              <a:r>
                <a:rPr lang="en-IN" sz="2800" dirty="0">
                  <a:latin typeface="Helvetica" panose="020B0604020202020204" pitchFamily="2" charset="0"/>
                </a:rPr>
                <a:t>(Beamforming)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448094-2255-49A7-8749-2AA8F7AB166B}"/>
                </a:ext>
              </a:extLst>
            </p:cNvPr>
            <p:cNvSpPr txBox="1"/>
            <p:nvPr/>
          </p:nvSpPr>
          <p:spPr>
            <a:xfrm>
              <a:off x="8848799" y="10066426"/>
              <a:ext cx="2481449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 defTabSz="825500"/>
              <a:r>
                <a:rPr lang="en-IN" sz="2800" dirty="0">
                  <a:latin typeface="Helvetica" panose="020B0604020202020204" pitchFamily="2" charset="0"/>
                </a:rPr>
                <a:t>New waveform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42EBC3-A533-4728-B395-2709E25878BE}"/>
                </a:ext>
              </a:extLst>
            </p:cNvPr>
            <p:cNvSpPr txBox="1"/>
            <p:nvPr/>
          </p:nvSpPr>
          <p:spPr>
            <a:xfrm>
              <a:off x="4924043" y="12444122"/>
              <a:ext cx="3682098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 defTabSz="825500"/>
              <a:r>
                <a:rPr lang="en-IN" sz="2800" dirty="0">
                  <a:latin typeface="Helvetica" panose="020B0604020202020204" pitchFamily="2" charset="0"/>
                </a:rPr>
                <a:t>Ultra-dense Small Cell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E44259C-5D81-45EB-8E15-28E376EF2DE3}"/>
                </a:ext>
              </a:extLst>
            </p:cNvPr>
            <p:cNvGrpSpPr/>
            <p:nvPr/>
          </p:nvGrpSpPr>
          <p:grpSpPr>
            <a:xfrm>
              <a:off x="4707988" y="6096025"/>
              <a:ext cx="14968024" cy="6930240"/>
              <a:chOff x="4707988" y="6096025"/>
              <a:chExt cx="14968024" cy="693024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04FB6A6-AC2C-4ACE-8333-752E69C44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7988" y="6724650"/>
                <a:ext cx="14968024" cy="630161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A5B38-9BAF-43A9-8E2A-6776FA7C5F09}"/>
                  </a:ext>
                </a:extLst>
              </p:cNvPr>
              <p:cNvSpPr txBox="1"/>
              <p:nvPr/>
            </p:nvSpPr>
            <p:spPr>
              <a:xfrm>
                <a:off x="13506635" y="6096025"/>
                <a:ext cx="3397371" cy="9643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50800" tIns="50800" rIns="50800" bIns="50800" numCol="1" spcCol="38100" rtlCol="0" anchor="ctr">
                <a:spAutoFit/>
              </a:bodyPr>
              <a:lstStyle/>
              <a:p>
                <a:pPr algn="l" defTabSz="825500"/>
                <a:r>
                  <a:rPr lang="en-IN" sz="2800" dirty="0">
                    <a:latin typeface="Helvetica" panose="020B0604020202020204" pitchFamily="2" charset="0"/>
                  </a:rPr>
                  <a:t>Ultra Wideband </a:t>
                </a:r>
                <a:br>
                  <a:rPr lang="en-IN" sz="2800" dirty="0">
                    <a:latin typeface="Helvetica" panose="020B0604020202020204" pitchFamily="2" charset="0"/>
                  </a:rPr>
                </a:br>
                <a:r>
                  <a:rPr lang="en-IN" sz="2800" dirty="0">
                    <a:latin typeface="Helvetica" panose="020B0604020202020204" pitchFamily="2" charset="0"/>
                  </a:rPr>
                  <a:t>(</a:t>
                </a:r>
                <a:r>
                  <a:rPr lang="en-IN" sz="2800" dirty="0" err="1">
                    <a:latin typeface="Helvetica" panose="020B0604020202020204" pitchFamily="2" charset="0"/>
                  </a:rPr>
                  <a:t>cmwave</a:t>
                </a:r>
                <a:r>
                  <a:rPr lang="en-IN" sz="2800" dirty="0">
                    <a:latin typeface="Helvetica" panose="020B0604020202020204" pitchFamily="2" charset="0"/>
                  </a:rPr>
                  <a:t>, </a:t>
                </a:r>
                <a:r>
                  <a:rPr lang="en-IN" sz="2800" dirty="0" err="1">
                    <a:latin typeface="Helvetica" panose="020B0604020202020204" pitchFamily="2" charset="0"/>
                  </a:rPr>
                  <a:t>mmwave</a:t>
                </a:r>
                <a:r>
                  <a:rPr lang="en-IN" sz="2800" dirty="0">
                    <a:latin typeface="Helvetica" panose="020B0604020202020204" pitchFamily="2" charset="0"/>
                  </a:rPr>
                  <a:t>)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33D8894-2A34-4A42-90E5-2A3DD1486028}"/>
                </a:ext>
              </a:extLst>
            </p:cNvPr>
            <p:cNvSpPr txBox="1"/>
            <p:nvPr/>
          </p:nvSpPr>
          <p:spPr>
            <a:xfrm>
              <a:off x="15422007" y="9668085"/>
              <a:ext cx="1498808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 defTabSz="825500"/>
              <a:r>
                <a:rPr lang="en-IN" sz="2800" dirty="0">
                  <a:latin typeface="Helvetica" panose="020B0604020202020204" pitchFamily="2" charset="0"/>
                </a:rPr>
                <a:t>5G O&amp;M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4B6590-29F6-4827-817E-0AC5569A320D}"/>
                </a:ext>
              </a:extLst>
            </p:cNvPr>
            <p:cNvSpPr txBox="1"/>
            <p:nvPr/>
          </p:nvSpPr>
          <p:spPr>
            <a:xfrm>
              <a:off x="9266540" y="12899603"/>
              <a:ext cx="198291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 defTabSz="825500"/>
              <a:r>
                <a:rPr lang="en-IN" sz="2800" dirty="0">
                  <a:latin typeface="Helvetica" panose="020B0604020202020204" pitchFamily="2" charset="0"/>
                </a:rPr>
                <a:t>Moving Cell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7A8C6A3-92DC-43E6-A66D-5213134A1ABD}"/>
                </a:ext>
              </a:extLst>
            </p:cNvPr>
            <p:cNvSpPr txBox="1"/>
            <p:nvPr/>
          </p:nvSpPr>
          <p:spPr>
            <a:xfrm>
              <a:off x="12623358" y="13101954"/>
              <a:ext cx="180017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 defTabSz="825500"/>
              <a:r>
                <a:rPr lang="en-IN" sz="2800" dirty="0">
                  <a:latin typeface="Helvetica" panose="020B0604020202020204" pitchFamily="2" charset="0"/>
                </a:rPr>
                <a:t>Multi-RAT 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2F5A9C-D483-4964-A64F-D9914C33E77C}"/>
                </a:ext>
              </a:extLst>
            </p:cNvPr>
            <p:cNvSpPr txBox="1"/>
            <p:nvPr/>
          </p:nvSpPr>
          <p:spPr>
            <a:xfrm>
              <a:off x="14876089" y="12544081"/>
              <a:ext cx="2338782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 defTabSz="825500"/>
              <a:r>
                <a:rPr lang="en-IN" sz="2800" dirty="0">
                  <a:latin typeface="Helvetica" panose="020B0604020202020204" pitchFamily="2" charset="0"/>
                </a:rPr>
                <a:t>D2D &amp; Public </a:t>
              </a:r>
              <a:br>
                <a:rPr lang="en-IN" sz="2800" dirty="0">
                  <a:latin typeface="Helvetica" panose="020B0604020202020204" pitchFamily="2" charset="0"/>
                </a:rPr>
              </a:br>
              <a:r>
                <a:rPr lang="en-IN" sz="2800" dirty="0">
                  <a:latin typeface="Helvetica" panose="020B0604020202020204" pitchFamily="2" charset="0"/>
                </a:rPr>
                <a:t>Safety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4C6DC75-53AF-4EFE-8E19-0B45A7D249D0}"/>
                </a:ext>
              </a:extLst>
            </p:cNvPr>
            <p:cNvSpPr txBox="1"/>
            <p:nvPr/>
          </p:nvSpPr>
          <p:spPr>
            <a:xfrm>
              <a:off x="17908250" y="12076370"/>
              <a:ext cx="62196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50800" tIns="50800" rIns="50800" bIns="50800" numCol="1" spcCol="38100" rtlCol="0" anchor="ctr">
              <a:spAutoFit/>
            </a:bodyPr>
            <a:lstStyle/>
            <a:p>
              <a:pPr algn="l" defTabSz="825500"/>
              <a:r>
                <a:rPr lang="en-IN" sz="2800" dirty="0">
                  <a:latin typeface="Helvetica" panose="020B0604020202020204" pitchFamily="2" charset="0"/>
                </a:rPr>
                <a:t>IoT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090F2E9-BE47-42E1-A019-1F3DE9D2C89A}"/>
              </a:ext>
            </a:extLst>
          </p:cNvPr>
          <p:cNvSpPr/>
          <p:nvPr/>
        </p:nvSpPr>
        <p:spPr>
          <a:xfrm>
            <a:off x="1016571" y="3113088"/>
            <a:ext cx="6173872" cy="3030568"/>
          </a:xfrm>
          <a:prstGeom prst="roundRect">
            <a:avLst>
              <a:gd name="adj" fmla="val 9140"/>
            </a:avLst>
          </a:prstGeom>
          <a:solidFill>
            <a:srgbClr val="23D2DB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18AE363-112F-46E7-85DA-888B52781F75}"/>
              </a:ext>
            </a:extLst>
          </p:cNvPr>
          <p:cNvSpPr/>
          <p:nvPr/>
        </p:nvSpPr>
        <p:spPr>
          <a:xfrm>
            <a:off x="1016569" y="3113088"/>
            <a:ext cx="6173873" cy="808027"/>
          </a:xfrm>
          <a:prstGeom prst="roundRect">
            <a:avLst>
              <a:gd name="adj" fmla="val 40110"/>
            </a:avLst>
          </a:prstGeom>
          <a:solidFill>
            <a:srgbClr val="13788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IN" sz="3200" b="1" dirty="0">
                <a:solidFill>
                  <a:schemeClr val="bg1"/>
                </a:solidFill>
                <a:latin typeface="Helvetica" panose="020B0604020202020204" pitchFamily="2" charset="0"/>
              </a:rPr>
              <a:t>Higher Special Efficiency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2E3E6-07BF-4D96-8101-4AED4641A75B}"/>
              </a:ext>
            </a:extLst>
          </p:cNvPr>
          <p:cNvSpPr txBox="1"/>
          <p:nvPr/>
        </p:nvSpPr>
        <p:spPr>
          <a:xfrm>
            <a:off x="1142068" y="4102071"/>
            <a:ext cx="6048374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Ultra Wideband</a:t>
            </a:r>
          </a:p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New Waveform(NOMA, FBMC)</a:t>
            </a:r>
          </a:p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Massive MIMO, Full Duplex</a:t>
            </a:r>
            <a:endParaRPr kumimoji="0" lang="en-IN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anose="020B0604020202020204" pitchFamily="2" charset="0"/>
              <a:sym typeface="Helvetica Light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D9B56F8-02FB-4B17-AEC5-BC23D37F1449}"/>
              </a:ext>
            </a:extLst>
          </p:cNvPr>
          <p:cNvSpPr/>
          <p:nvPr/>
        </p:nvSpPr>
        <p:spPr>
          <a:xfrm>
            <a:off x="1016571" y="6863123"/>
            <a:ext cx="6173872" cy="3030568"/>
          </a:xfrm>
          <a:prstGeom prst="roundRect">
            <a:avLst>
              <a:gd name="adj" fmla="val 9140"/>
            </a:avLst>
          </a:prstGeom>
          <a:solidFill>
            <a:srgbClr val="F17A22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603DD65-7E13-4EC7-969C-8591981B2FE1}"/>
              </a:ext>
            </a:extLst>
          </p:cNvPr>
          <p:cNvSpPr/>
          <p:nvPr/>
        </p:nvSpPr>
        <p:spPr>
          <a:xfrm>
            <a:off x="1016569" y="6863123"/>
            <a:ext cx="6173873" cy="808027"/>
          </a:xfrm>
          <a:prstGeom prst="roundRect">
            <a:avLst>
              <a:gd name="adj" fmla="val 40110"/>
            </a:avLst>
          </a:prstGeom>
          <a:solidFill>
            <a:srgbClr val="D44D16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IN" sz="3200" b="1" dirty="0">
                <a:solidFill>
                  <a:schemeClr val="bg1"/>
                </a:solidFill>
                <a:latin typeface="Helvetica" panose="020B0604020202020204" pitchFamily="2" charset="0"/>
              </a:rPr>
              <a:t>Cell Densification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8A3564D-21FA-43B3-8EC9-B17E3DABBC51}"/>
              </a:ext>
            </a:extLst>
          </p:cNvPr>
          <p:cNvSpPr txBox="1"/>
          <p:nvPr/>
        </p:nvSpPr>
        <p:spPr>
          <a:xfrm>
            <a:off x="1142068" y="7852106"/>
            <a:ext cx="6048374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Ultra- dense Small Cell</a:t>
            </a:r>
          </a:p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Moving &amp; Personal Cell</a:t>
            </a:r>
          </a:p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D2D &amp; Multi-RAT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76C2C6B-972E-47FC-BC4A-997A17F1D420}"/>
              </a:ext>
            </a:extLst>
          </p:cNvPr>
          <p:cNvSpPr/>
          <p:nvPr/>
        </p:nvSpPr>
        <p:spPr>
          <a:xfrm>
            <a:off x="17214873" y="3113088"/>
            <a:ext cx="6173872" cy="3030568"/>
          </a:xfrm>
          <a:prstGeom prst="roundRect">
            <a:avLst>
              <a:gd name="adj" fmla="val 9140"/>
            </a:avLst>
          </a:prstGeom>
          <a:solidFill>
            <a:srgbClr val="57D1F7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47FDC428-6F0C-4BF8-AE7A-87EB2B970F82}"/>
              </a:ext>
            </a:extLst>
          </p:cNvPr>
          <p:cNvSpPr/>
          <p:nvPr/>
        </p:nvSpPr>
        <p:spPr>
          <a:xfrm>
            <a:off x="17214871" y="3113088"/>
            <a:ext cx="6173873" cy="808027"/>
          </a:xfrm>
          <a:prstGeom prst="roundRect">
            <a:avLst>
              <a:gd name="adj" fmla="val 40110"/>
            </a:avLst>
          </a:prstGeom>
          <a:solidFill>
            <a:srgbClr val="239EDC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IN" sz="3200" b="1" dirty="0">
                <a:solidFill>
                  <a:schemeClr val="bg1"/>
                </a:solidFill>
                <a:latin typeface="Helvetica" panose="020B0604020202020204" pitchFamily="2" charset="0"/>
              </a:rPr>
              <a:t>More Frequency Bands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71C084C-B44B-4A1A-BE76-4A6BB4D93909}"/>
              </a:ext>
            </a:extLst>
          </p:cNvPr>
          <p:cNvSpPr txBox="1"/>
          <p:nvPr/>
        </p:nvSpPr>
        <p:spPr>
          <a:xfrm>
            <a:off x="17340370" y="4102071"/>
            <a:ext cx="6048374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cm/mm Wave Transmission </a:t>
            </a:r>
          </a:p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Unlicensed Spectrum</a:t>
            </a:r>
          </a:p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Integration Spectrum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FB39965-FF41-4E1E-84E3-D436B03349FA}"/>
              </a:ext>
            </a:extLst>
          </p:cNvPr>
          <p:cNvSpPr/>
          <p:nvPr/>
        </p:nvSpPr>
        <p:spPr>
          <a:xfrm>
            <a:off x="17340372" y="7038673"/>
            <a:ext cx="6173872" cy="3030568"/>
          </a:xfrm>
          <a:prstGeom prst="roundRect">
            <a:avLst>
              <a:gd name="adj" fmla="val 9140"/>
            </a:avLst>
          </a:prstGeom>
          <a:solidFill>
            <a:srgbClr val="96A7B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F7DD757-E275-4B6A-A124-380061EC5621}"/>
              </a:ext>
            </a:extLst>
          </p:cNvPr>
          <p:cNvSpPr/>
          <p:nvPr/>
        </p:nvSpPr>
        <p:spPr>
          <a:xfrm>
            <a:off x="17340370" y="7038673"/>
            <a:ext cx="6173873" cy="808027"/>
          </a:xfrm>
          <a:prstGeom prst="roundRect">
            <a:avLst>
              <a:gd name="adj" fmla="val 40110"/>
            </a:avLst>
          </a:prstGeom>
          <a:solidFill>
            <a:srgbClr val="485B7B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IN" sz="3200" b="1" dirty="0">
                <a:solidFill>
                  <a:schemeClr val="bg1"/>
                </a:solidFill>
                <a:latin typeface="Helvetica" panose="020B0604020202020204" pitchFamily="2" charset="0"/>
              </a:rPr>
              <a:t>Operational Efficiency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F27173E-DF90-43A9-B66F-A81C1A7FD2ED}"/>
              </a:ext>
            </a:extLst>
          </p:cNvPr>
          <p:cNvSpPr txBox="1"/>
          <p:nvPr/>
        </p:nvSpPr>
        <p:spPr>
          <a:xfrm>
            <a:off x="17465869" y="8027656"/>
            <a:ext cx="6048374" cy="20415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Advanced SON</a:t>
            </a:r>
          </a:p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Analytics – based Control </a:t>
            </a:r>
          </a:p>
          <a:p>
            <a:pPr marL="266700" indent="-266700" algn="l" defTabSz="825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IN" sz="3200" dirty="0">
                <a:latin typeface="Helvetica" panose="020B0604020202020204" pitchFamily="2" charset="0"/>
              </a:rPr>
              <a:t>IOT and Public Safety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7F84842-8197-4414-811B-6059597135FD}"/>
              </a:ext>
            </a:extLst>
          </p:cNvPr>
          <p:cNvSpPr txBox="1"/>
          <p:nvPr/>
        </p:nvSpPr>
        <p:spPr>
          <a:xfrm>
            <a:off x="5389209" y="776339"/>
            <a:ext cx="1286810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5G Deployment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02786324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B1C73C-78FC-0D4F-B805-397F21C76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902" y="2653989"/>
            <a:ext cx="17641230" cy="10482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7487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7" y="2899723"/>
            <a:ext cx="22967392" cy="105046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3003" y="566435"/>
            <a:ext cx="160800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3200" b="1" dirty="0">
                <a:solidFill>
                  <a:schemeClr val="bg1"/>
                </a:solidFill>
                <a:latin typeface="Cambria" pitchFamily="18" charset="0"/>
              </a:rPr>
              <a:t>Global snapshot of 5G spectrum</a:t>
            </a:r>
          </a:p>
          <a:p>
            <a:r>
              <a:rPr lang="en-IN" sz="4800" dirty="0">
                <a:solidFill>
                  <a:schemeClr val="bg1"/>
                </a:solidFill>
                <a:latin typeface="Frutiger-Bold" pitchFamily="2" charset="0"/>
              </a:rPr>
              <a:t>Around the world, these bands have been allocated or targeted</a:t>
            </a:r>
          </a:p>
        </p:txBody>
      </p:sp>
    </p:spTree>
    <p:extLst>
      <p:ext uri="{BB962C8B-B14F-4D97-AF65-F5344CB8AC3E}">
        <p14:creationId xmlns:p14="http://schemas.microsoft.com/office/powerpoint/2010/main" val="54898173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BD7447-5F91-304B-AFD4-6B5255FAF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36591"/>
            <a:ext cx="24384000" cy="1090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9217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767528" y="281473"/>
            <a:ext cx="14848938" cy="169277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IN" sz="6000" b="1" dirty="0">
                <a:solidFill>
                  <a:schemeClr val="bg1"/>
                </a:solidFill>
                <a:latin typeface="Cambria" pitchFamily="18" charset="0"/>
              </a:rPr>
              <a:t>FCC - key spectrum initiatives for 5G</a:t>
            </a:r>
            <a:endParaRPr lang="en-IN" sz="7200" b="1" dirty="0">
              <a:solidFill>
                <a:schemeClr val="bg1"/>
              </a:solidFill>
              <a:latin typeface="Cambria" pitchFamily="18" charset="0"/>
            </a:endParaRPr>
          </a:p>
          <a:p>
            <a:pPr algn="ctr"/>
            <a:r>
              <a:rPr lang="en-IN" sz="4400" dirty="0">
                <a:solidFill>
                  <a:schemeClr val="bg1"/>
                </a:solidFill>
                <a:latin typeface="Frutiger-Bold" pitchFamily="2" charset="0"/>
              </a:rPr>
              <a:t>Across low-band,  mid-band,  and high-band including mmWave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02" y="5898508"/>
            <a:ext cx="21341663" cy="703104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1809682" y="8075931"/>
            <a:ext cx="6463078" cy="3361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900" indent="-570900">
              <a:spcAft>
                <a:spcPts val="999"/>
              </a:spcAft>
              <a:buFont typeface="Arial" pitchFamily="34" charset="0"/>
              <a:buChar char="•"/>
            </a:pPr>
            <a:r>
              <a:rPr lang="en-IN" sz="2797" dirty="0">
                <a:latin typeface="Frutiger" pitchFamily="34" charset="0"/>
              </a:rPr>
              <a:t>Successfully auctioned a portion of the 600 MHz band </a:t>
            </a:r>
          </a:p>
          <a:p>
            <a:pPr marL="570900" indent="-570900">
              <a:spcAft>
                <a:spcPts val="999"/>
              </a:spcAft>
              <a:buFont typeface="Arial" pitchFamily="34" charset="0"/>
              <a:buChar char="•"/>
            </a:pPr>
            <a:r>
              <a:rPr lang="en-IN" sz="2797" dirty="0">
                <a:latin typeface="Frutiger" pitchFamily="34" charset="0"/>
              </a:rPr>
              <a:t>Includes 70 MHz (2 x 35 MHz) of licensed  spectrum and 14 MHz for unlicensed use</a:t>
            </a:r>
          </a:p>
          <a:p>
            <a:pPr marL="570900" indent="-570900">
              <a:spcAft>
                <a:spcPts val="999"/>
              </a:spcAft>
              <a:buFont typeface="Arial" pitchFamily="34" charset="0"/>
              <a:buChar char="•"/>
            </a:pPr>
            <a:r>
              <a:rPr lang="en-IN" sz="2797" dirty="0">
                <a:latin typeface="Frutiger" pitchFamily="34" charset="0"/>
              </a:rPr>
              <a:t>Spectrum availability timing aligns with 5G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237320" y="6286517"/>
            <a:ext cx="65463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6600" dirty="0">
                <a:solidFill>
                  <a:schemeClr val="bg1"/>
                </a:solidFill>
                <a:latin typeface="Frutiger-Bold" pitchFamily="2" charset="0"/>
              </a:rPr>
              <a:t>Low-band</a:t>
            </a:r>
            <a:endParaRPr lang="en-IN" sz="9990" dirty="0">
              <a:solidFill>
                <a:schemeClr val="bg1"/>
              </a:solidFill>
              <a:latin typeface="Frutiger-Bold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903030" y="6139322"/>
            <a:ext cx="65463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Frutiger-Bold" pitchFamily="2" charset="0"/>
              </a:rPr>
              <a:t>Mid-band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843947" y="6196280"/>
            <a:ext cx="65463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  <a:latin typeface="Frutiger-Bold" pitchFamily="2" charset="0"/>
              </a:rPr>
              <a:t>High-band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824275" y="7923690"/>
            <a:ext cx="6532018" cy="2931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900" indent="-570900">
              <a:spcAft>
                <a:spcPts val="999"/>
              </a:spcAft>
              <a:buFont typeface="Arial" pitchFamily="34" charset="0"/>
              <a:buChar char="•"/>
            </a:pPr>
            <a:r>
              <a:rPr lang="en-IN" sz="2797" dirty="0">
                <a:latin typeface="Frutiger" pitchFamily="34" charset="0"/>
              </a:rPr>
              <a:t>Opening up 150 MHz in 3.5 GHz band with 3-tier sharing with incumbents, </a:t>
            </a:r>
          </a:p>
          <a:p>
            <a:pPr marL="570900" indent="-570900">
              <a:spcAft>
                <a:spcPts val="999"/>
              </a:spcAft>
              <a:buFont typeface="Arial" pitchFamily="34" charset="0"/>
              <a:buChar char="•"/>
            </a:pPr>
            <a:r>
              <a:rPr lang="en-IN" sz="2797" dirty="0">
                <a:latin typeface="Frutiger" pitchFamily="34" charset="0"/>
              </a:rPr>
              <a:t>CBRS Alliance formally launched to drive an LTE-based ecosystem</a:t>
            </a:r>
          </a:p>
          <a:p>
            <a:pPr marL="570900" indent="-570900">
              <a:spcAft>
                <a:spcPts val="999"/>
              </a:spcAft>
              <a:buFont typeface="Arial" pitchFamily="34" charset="0"/>
              <a:buChar char="•"/>
            </a:pPr>
            <a:r>
              <a:rPr lang="en-IN" sz="2797" dirty="0">
                <a:latin typeface="Frutiger" pitchFamily="34" charset="0"/>
              </a:rPr>
              <a:t>FCC Notice of Inquiry on 3.7-4.2 GHz and 5.9-7.1 GHz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959514" y="7889223"/>
            <a:ext cx="6532018" cy="447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0900" indent="-570900">
              <a:spcAft>
                <a:spcPts val="999"/>
              </a:spcAft>
              <a:buFont typeface="Arial" pitchFamily="34" charset="0"/>
              <a:buChar char="•"/>
            </a:pPr>
            <a:r>
              <a:rPr lang="en-IN" sz="2797" dirty="0">
                <a:latin typeface="Frutiger" pitchFamily="34" charset="0"/>
              </a:rPr>
              <a:t>Opening up 11 GHz in multiple mm Wave bands</a:t>
            </a:r>
          </a:p>
          <a:p>
            <a:pPr marL="570900" indent="-570900">
              <a:spcAft>
                <a:spcPts val="999"/>
              </a:spcAft>
              <a:buFont typeface="Arial" pitchFamily="34" charset="0"/>
              <a:buChar char="•"/>
            </a:pPr>
            <a:r>
              <a:rPr lang="en-IN" sz="2797" dirty="0">
                <a:latin typeface="Frutiger" pitchFamily="34" charset="0"/>
              </a:rPr>
              <a:t>70% of newly opened spectrum is shared or unlicensed</a:t>
            </a:r>
          </a:p>
          <a:p>
            <a:pPr marL="570900" indent="-570900">
              <a:spcAft>
                <a:spcPts val="999"/>
              </a:spcAft>
              <a:buFont typeface="Arial" pitchFamily="34" charset="0"/>
              <a:buChar char="•"/>
            </a:pPr>
            <a:r>
              <a:rPr lang="en-IN" sz="2797" dirty="0">
                <a:latin typeface="Frutiger" pitchFamily="34" charset="0"/>
              </a:rPr>
              <a:t>Unanimously approved </a:t>
            </a:r>
          </a:p>
          <a:p>
            <a:pPr marL="570900" indent="-570900">
              <a:spcAft>
                <a:spcPts val="999"/>
              </a:spcAft>
              <a:buFont typeface="Arial" pitchFamily="34" charset="0"/>
              <a:buChar char="•"/>
            </a:pPr>
            <a:r>
              <a:rPr lang="en-IN" sz="2797" dirty="0">
                <a:latin typeface="Frutiger" pitchFamily="34" charset="0"/>
              </a:rPr>
              <a:t>FCC  asked for comment on other bands identified for IMT -2020</a:t>
            </a:r>
          </a:p>
          <a:p>
            <a:pPr marL="570900" indent="-570900">
              <a:spcAft>
                <a:spcPts val="999"/>
              </a:spcAft>
              <a:buFont typeface="Arial" pitchFamily="34" charset="0"/>
              <a:buChar char="•"/>
            </a:pPr>
            <a:r>
              <a:rPr lang="en-IN" sz="2797" dirty="0">
                <a:latin typeface="Frutiger" pitchFamily="34" charset="0"/>
              </a:rPr>
              <a:t>Considering adding 24.25-24.45, 24.75-25.25 GHz, and 42-42.5 GHz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798" y="2898137"/>
            <a:ext cx="20095867" cy="286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751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0" y="10707623"/>
            <a:ext cx="2438400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993140" algn="r"/>
            <a:r>
              <a:rPr sz="1600" spc="-10" dirty="0">
                <a:solidFill>
                  <a:srgbClr val="888888"/>
                </a:solidFill>
                <a:latin typeface="Microsoft Sans Serif"/>
                <a:cs typeface="Microsoft Sans Serif"/>
              </a:rPr>
              <a:t>18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707623"/>
            <a:ext cx="24384000" cy="3008630"/>
          </a:xfrm>
          <a:custGeom>
            <a:avLst/>
            <a:gdLst/>
            <a:ahLst/>
            <a:cxnLst/>
            <a:rect l="l" t="t" r="r" b="b"/>
            <a:pathLst>
              <a:path w="12192000" h="1504315">
                <a:moveTo>
                  <a:pt x="0" y="1504187"/>
                </a:moveTo>
                <a:lnTo>
                  <a:pt x="12192000" y="1504187"/>
                </a:lnTo>
                <a:lnTo>
                  <a:pt x="12192000" y="0"/>
                </a:lnTo>
                <a:lnTo>
                  <a:pt x="0" y="0"/>
                </a:lnTo>
                <a:lnTo>
                  <a:pt x="0" y="1504187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77192" y="553492"/>
            <a:ext cx="18603883" cy="207749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45490">
              <a:lnSpc>
                <a:spcPts val="8058"/>
              </a:lnSpc>
            </a:pPr>
            <a:r>
              <a:rPr sz="7200" spc="-20" dirty="0">
                <a:solidFill>
                  <a:schemeClr val="bg1"/>
                </a:solidFill>
              </a:rPr>
              <a:t>High-ba</a:t>
            </a:r>
            <a:r>
              <a:rPr sz="7200" spc="-40" dirty="0">
                <a:solidFill>
                  <a:schemeClr val="bg1"/>
                </a:solidFill>
              </a:rPr>
              <a:t>n</a:t>
            </a:r>
            <a:r>
              <a:rPr sz="7200" spc="-20" dirty="0">
                <a:solidFill>
                  <a:schemeClr val="bg1"/>
                </a:solidFill>
              </a:rPr>
              <a:t>d</a:t>
            </a:r>
            <a:r>
              <a:rPr sz="7200" spc="-10" dirty="0">
                <a:solidFill>
                  <a:schemeClr val="bg1"/>
                </a:solidFill>
              </a:rPr>
              <a:t>:</a:t>
            </a:r>
            <a:r>
              <a:rPr sz="7200" spc="30" dirty="0">
                <a:solidFill>
                  <a:schemeClr val="bg1"/>
                </a:solidFill>
              </a:rPr>
              <a:t> </a:t>
            </a:r>
            <a:r>
              <a:rPr sz="7200" spc="-10" dirty="0">
                <a:solidFill>
                  <a:schemeClr val="bg1"/>
                </a:solidFill>
              </a:rPr>
              <a:t>Spectrum</a:t>
            </a:r>
            <a:r>
              <a:rPr sz="7200" spc="20" dirty="0">
                <a:solidFill>
                  <a:schemeClr val="bg1"/>
                </a:solidFill>
              </a:rPr>
              <a:t> </a:t>
            </a:r>
            <a:r>
              <a:rPr sz="7200" spc="-10" dirty="0">
                <a:solidFill>
                  <a:schemeClr val="bg1"/>
                </a:solidFill>
              </a:rPr>
              <a:t>Frontiers</a:t>
            </a:r>
            <a:r>
              <a:rPr sz="7200" spc="10" dirty="0">
                <a:solidFill>
                  <a:schemeClr val="bg1"/>
                </a:solidFill>
              </a:rPr>
              <a:t> </a:t>
            </a:r>
            <a:br>
              <a:rPr lang="en-US" sz="7200" spc="10" dirty="0">
                <a:solidFill>
                  <a:schemeClr val="bg1"/>
                </a:solidFill>
              </a:rPr>
            </a:br>
            <a:r>
              <a:rPr lang="en-US" sz="7200" spc="-10" dirty="0">
                <a:solidFill>
                  <a:schemeClr val="bg1"/>
                </a:solidFill>
              </a:rPr>
              <a:t>R</a:t>
            </a:r>
            <a:r>
              <a:rPr sz="7200" spc="-10" dirty="0">
                <a:solidFill>
                  <a:schemeClr val="bg1"/>
                </a:solidFill>
              </a:rPr>
              <a:t>uling for</a:t>
            </a:r>
            <a:r>
              <a:rPr sz="7200" dirty="0">
                <a:solidFill>
                  <a:schemeClr val="bg1"/>
                </a:solidFill>
              </a:rPr>
              <a:t> </a:t>
            </a:r>
            <a:r>
              <a:rPr sz="7200" spc="-20" dirty="0">
                <a:solidFill>
                  <a:schemeClr val="bg1"/>
                </a:solidFill>
              </a:rPr>
              <a:t>5</a:t>
            </a:r>
            <a:r>
              <a:rPr sz="7200" spc="-10" dirty="0">
                <a:solidFill>
                  <a:schemeClr val="bg1"/>
                </a:solidFill>
              </a:rPr>
              <a:t>G</a:t>
            </a:r>
            <a:r>
              <a:rPr sz="7200" dirty="0">
                <a:solidFill>
                  <a:schemeClr val="bg1"/>
                </a:solidFill>
              </a:rPr>
              <a:t> </a:t>
            </a:r>
            <a:r>
              <a:rPr sz="7200" spc="-10" dirty="0">
                <a:solidFill>
                  <a:schemeClr val="bg1"/>
                </a:solidFill>
              </a:rPr>
              <a:t>mmWave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050283" y="4974567"/>
            <a:ext cx="10363985" cy="1815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tabLst>
                <a:tab pos="598170" algn="l"/>
              </a:tabLst>
            </a:pPr>
            <a:r>
              <a:rPr sz="3600" spc="370" dirty="0">
                <a:solidFill>
                  <a:srgbClr val="7E7E7E"/>
                </a:solidFill>
                <a:latin typeface="Arial"/>
                <a:cs typeface="Arial"/>
              </a:rPr>
              <a:t>▪	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2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7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.5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–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2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8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.35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GHz: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8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5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0</a:t>
            </a:r>
            <a:r>
              <a:rPr sz="3600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MHz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(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2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x4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2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5</a:t>
            </a:r>
            <a:r>
              <a:rPr sz="3600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MHz)</a:t>
            </a:r>
            <a:endParaRPr lang="en-US" sz="3600" dirty="0">
              <a:solidFill>
                <a:srgbClr val="002060"/>
              </a:solidFill>
              <a:latin typeface="Microsoft Sans Serif"/>
              <a:cs typeface="Microsoft Sans Serif"/>
            </a:endParaRPr>
          </a:p>
          <a:p>
            <a:pPr marL="25400">
              <a:tabLst>
                <a:tab pos="598170" algn="l"/>
              </a:tabLst>
            </a:pPr>
            <a:r>
              <a:rPr sz="3600" spc="370" dirty="0">
                <a:solidFill>
                  <a:srgbClr val="002060"/>
                </a:solidFill>
                <a:latin typeface="Arial"/>
                <a:cs typeface="Arial"/>
              </a:rPr>
              <a:t>▪	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3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7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.6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–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3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8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.6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GHz: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1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GHz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(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5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x2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0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0</a:t>
            </a:r>
            <a:r>
              <a:rPr sz="3600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MHz)</a:t>
            </a:r>
          </a:p>
          <a:p>
            <a:pPr marL="25400">
              <a:spcBef>
                <a:spcPts val="1200"/>
              </a:spcBef>
              <a:tabLst>
                <a:tab pos="598170" algn="l"/>
              </a:tabLst>
            </a:pPr>
            <a:r>
              <a:rPr sz="3600" spc="370" dirty="0">
                <a:solidFill>
                  <a:srgbClr val="002060"/>
                </a:solidFill>
                <a:latin typeface="Arial"/>
                <a:cs typeface="Arial"/>
              </a:rPr>
              <a:t>▪	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3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8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.6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-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4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0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GHz: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1.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4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GHz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(7x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2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0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0 MHz)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7023841" y="6300104"/>
            <a:ext cx="5270894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r>
              <a:rPr sz="4400" b="1" dirty="0">
                <a:solidFill>
                  <a:srgbClr val="C00000"/>
                </a:solidFill>
                <a:latin typeface="Microsoft Sans Serif"/>
                <a:cs typeface="Microsoft Sans Serif"/>
              </a:rPr>
              <a:t>T</a:t>
            </a:r>
            <a:r>
              <a:rPr sz="4400" b="1" spc="10" dirty="0">
                <a:solidFill>
                  <a:srgbClr val="C00000"/>
                </a:solidFill>
                <a:latin typeface="Microsoft Sans Serif"/>
                <a:cs typeface="Microsoft Sans Serif"/>
              </a:rPr>
              <a:t>ota</a:t>
            </a:r>
            <a:r>
              <a:rPr sz="4400" b="1" dirty="0">
                <a:solidFill>
                  <a:srgbClr val="C00000"/>
                </a:solidFill>
                <a:latin typeface="Microsoft Sans Serif"/>
                <a:cs typeface="Microsoft Sans Serif"/>
              </a:rPr>
              <a:t>l</a:t>
            </a:r>
            <a:r>
              <a:rPr sz="4400" b="1" spc="-5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4400" b="1" spc="30" dirty="0">
                <a:solidFill>
                  <a:srgbClr val="C00000"/>
                </a:solidFill>
                <a:latin typeface="Microsoft Sans Serif"/>
                <a:cs typeface="Microsoft Sans Serif"/>
              </a:rPr>
              <a:t>s</a:t>
            </a:r>
            <a:r>
              <a:rPr sz="4400" b="1" spc="10" dirty="0">
                <a:solidFill>
                  <a:srgbClr val="C00000"/>
                </a:solidFill>
                <a:latin typeface="Microsoft Sans Serif"/>
                <a:cs typeface="Microsoft Sans Serif"/>
              </a:rPr>
              <a:t>pe</a:t>
            </a:r>
            <a:r>
              <a:rPr sz="4400" b="1" spc="-10" dirty="0">
                <a:solidFill>
                  <a:srgbClr val="C00000"/>
                </a:solidFill>
                <a:latin typeface="Microsoft Sans Serif"/>
                <a:cs typeface="Microsoft Sans Serif"/>
              </a:rPr>
              <a:t>c</a:t>
            </a:r>
            <a:r>
              <a:rPr sz="4400" b="1" dirty="0">
                <a:solidFill>
                  <a:srgbClr val="C00000"/>
                </a:solidFill>
                <a:latin typeface="Microsoft Sans Serif"/>
                <a:cs typeface="Microsoft Sans Serif"/>
              </a:rPr>
              <a:t>t</a:t>
            </a:r>
            <a:r>
              <a:rPr sz="4400" b="1" spc="10" dirty="0">
                <a:solidFill>
                  <a:srgbClr val="C00000"/>
                </a:solidFill>
                <a:latin typeface="Microsoft Sans Serif"/>
                <a:cs typeface="Microsoft Sans Serif"/>
              </a:rPr>
              <a:t>r</a:t>
            </a:r>
            <a:r>
              <a:rPr sz="4400" b="1" spc="-10" dirty="0">
                <a:solidFill>
                  <a:srgbClr val="C00000"/>
                </a:solidFill>
                <a:latin typeface="Microsoft Sans Serif"/>
                <a:cs typeface="Microsoft Sans Serif"/>
              </a:rPr>
              <a:t>um</a:t>
            </a:r>
            <a:endParaRPr sz="4400" b="1" dirty="0">
              <a:solidFill>
                <a:srgbClr val="C00000"/>
              </a:solidFill>
              <a:latin typeface="Microsoft Sans Serif"/>
              <a:cs typeface="Microsoft Sans Serif"/>
            </a:endParaRPr>
          </a:p>
          <a:p>
            <a:pPr marL="25400"/>
            <a:r>
              <a:rPr sz="4400" b="1" dirty="0">
                <a:solidFill>
                  <a:srgbClr val="C00000"/>
                </a:solidFill>
                <a:latin typeface="Microsoft Sans Serif"/>
                <a:cs typeface="Microsoft Sans Serif"/>
              </a:rPr>
              <a:t>= </a:t>
            </a:r>
            <a:r>
              <a:rPr sz="4400" b="1" spc="10" dirty="0">
                <a:solidFill>
                  <a:srgbClr val="C00000"/>
                </a:solidFill>
                <a:latin typeface="Microsoft Sans Serif"/>
                <a:cs typeface="Microsoft Sans Serif"/>
              </a:rPr>
              <a:t>~1</a:t>
            </a:r>
            <a:r>
              <a:rPr sz="4400" b="1" dirty="0">
                <a:solidFill>
                  <a:srgbClr val="C00000"/>
                </a:solidFill>
                <a:latin typeface="Microsoft Sans Serif"/>
                <a:cs typeface="Microsoft Sans Serif"/>
              </a:rPr>
              <a:t>1</a:t>
            </a:r>
            <a:r>
              <a:rPr sz="4400" b="1" spc="-10" dirty="0">
                <a:solidFill>
                  <a:srgbClr val="C00000"/>
                </a:solidFill>
                <a:latin typeface="Microsoft Sans Serif"/>
                <a:cs typeface="Microsoft Sans Serif"/>
              </a:rPr>
              <a:t> </a:t>
            </a:r>
            <a:r>
              <a:rPr sz="4400" b="1" dirty="0">
                <a:solidFill>
                  <a:srgbClr val="C00000"/>
                </a:solidFill>
                <a:latin typeface="Microsoft Sans Serif"/>
                <a:cs typeface="Microsoft Sans Serif"/>
              </a:rPr>
              <a:t>G</a:t>
            </a:r>
            <a:r>
              <a:rPr sz="4400" b="1" spc="10" dirty="0">
                <a:solidFill>
                  <a:srgbClr val="C00000"/>
                </a:solidFill>
                <a:latin typeface="Microsoft Sans Serif"/>
                <a:cs typeface="Microsoft Sans Serif"/>
              </a:rPr>
              <a:t>H</a:t>
            </a:r>
            <a:r>
              <a:rPr sz="4400" b="1" dirty="0">
                <a:solidFill>
                  <a:srgbClr val="C00000"/>
                </a:solidFill>
                <a:latin typeface="Microsoft Sans Serif"/>
                <a:cs typeface="Microsoft Sans Serif"/>
              </a:rPr>
              <a:t>z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050284" y="7684405"/>
            <a:ext cx="11788140" cy="20621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r>
              <a:rPr sz="4200" u="heavy" spc="20" dirty="0">
                <a:solidFill>
                  <a:srgbClr val="002060"/>
                </a:solidFill>
                <a:latin typeface="Microsoft Sans Serif"/>
                <a:cs typeface="Microsoft Sans Serif"/>
              </a:rPr>
              <a:t>S</a:t>
            </a:r>
            <a:r>
              <a:rPr sz="4200" u="heavy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hare</a:t>
            </a:r>
            <a:r>
              <a:rPr sz="4200" u="heavy" dirty="0">
                <a:solidFill>
                  <a:srgbClr val="002060"/>
                </a:solidFill>
                <a:latin typeface="Microsoft Sans Serif"/>
                <a:cs typeface="Microsoft Sans Serif"/>
              </a:rPr>
              <a:t>d</a:t>
            </a:r>
            <a:r>
              <a:rPr sz="4200" u="heavy" spc="-4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4200" u="heavy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an</a:t>
            </a:r>
            <a:r>
              <a:rPr sz="4200" u="heavy" dirty="0">
                <a:solidFill>
                  <a:srgbClr val="002060"/>
                </a:solidFill>
                <a:latin typeface="Microsoft Sans Serif"/>
                <a:cs typeface="Microsoft Sans Serif"/>
              </a:rPr>
              <a:t>d</a:t>
            </a:r>
            <a:r>
              <a:rPr sz="4200" u="heavy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4200" u="heavy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un</a:t>
            </a:r>
            <a:r>
              <a:rPr sz="4200" u="heavy" spc="20" dirty="0">
                <a:solidFill>
                  <a:srgbClr val="002060"/>
                </a:solidFill>
                <a:latin typeface="Microsoft Sans Serif"/>
                <a:cs typeface="Microsoft Sans Serif"/>
              </a:rPr>
              <a:t>li</a:t>
            </a:r>
            <a:r>
              <a:rPr sz="4200" u="heavy" dirty="0">
                <a:solidFill>
                  <a:srgbClr val="002060"/>
                </a:solidFill>
                <a:latin typeface="Microsoft Sans Serif"/>
                <a:cs typeface="Microsoft Sans Serif"/>
              </a:rPr>
              <a:t>c</a:t>
            </a:r>
            <a:r>
              <a:rPr sz="4200" u="heavy" spc="20" dirty="0">
                <a:solidFill>
                  <a:srgbClr val="002060"/>
                </a:solidFill>
                <a:latin typeface="Microsoft Sans Serif"/>
                <a:cs typeface="Microsoft Sans Serif"/>
              </a:rPr>
              <a:t>e</a:t>
            </a:r>
            <a:r>
              <a:rPr sz="4200" u="heavy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ns</a:t>
            </a:r>
            <a:r>
              <a:rPr sz="4200" u="heavy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e</a:t>
            </a:r>
            <a:r>
              <a:rPr sz="4200" u="heavy" dirty="0">
                <a:solidFill>
                  <a:srgbClr val="002060"/>
                </a:solidFill>
                <a:latin typeface="Microsoft Sans Serif"/>
                <a:cs typeface="Microsoft Sans Serif"/>
              </a:rPr>
              <a:t>d</a:t>
            </a:r>
            <a:r>
              <a:rPr sz="4200" u="heavy" spc="-6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4200" u="heavy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a</a:t>
            </a:r>
            <a:r>
              <a:rPr sz="4200" u="heavy" spc="30" dirty="0">
                <a:solidFill>
                  <a:srgbClr val="002060"/>
                </a:solidFill>
                <a:latin typeface="Microsoft Sans Serif"/>
                <a:cs typeface="Microsoft Sans Serif"/>
              </a:rPr>
              <a:t>cc</a:t>
            </a:r>
            <a:r>
              <a:rPr sz="4200" u="heavy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ess</a:t>
            </a:r>
            <a:endParaRPr sz="4200" dirty="0">
              <a:solidFill>
                <a:srgbClr val="002060"/>
              </a:solidFill>
              <a:latin typeface="Microsoft Sans Serif"/>
              <a:cs typeface="Microsoft Sans Serif"/>
            </a:endParaRPr>
          </a:p>
          <a:p>
            <a:pPr marL="25400">
              <a:spcBef>
                <a:spcPts val="1220"/>
              </a:spcBef>
              <a:tabLst>
                <a:tab pos="598170" algn="l"/>
              </a:tabLst>
            </a:pPr>
            <a:r>
              <a:rPr sz="3600" spc="370" dirty="0">
                <a:solidFill>
                  <a:srgbClr val="002060"/>
                </a:solidFill>
                <a:latin typeface="Arial"/>
                <a:cs typeface="Arial"/>
              </a:rPr>
              <a:t>▪	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3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7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–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3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7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.6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GHz: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6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0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0</a:t>
            </a:r>
            <a:r>
              <a:rPr sz="3600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MHz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(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3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x2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0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0</a:t>
            </a:r>
            <a:r>
              <a:rPr sz="3600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MHz)</a:t>
            </a:r>
          </a:p>
          <a:p>
            <a:pPr marL="598170" indent="-572770">
              <a:spcBef>
                <a:spcPts val="1200"/>
              </a:spcBef>
              <a:buFont typeface="Arial"/>
              <a:buChar char="▪"/>
              <a:tabLst>
                <a:tab pos="599440" algn="l"/>
              </a:tabLst>
            </a:pP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6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4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-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7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1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GHz: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7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GHz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e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xp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a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ns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i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o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n</a:t>
            </a:r>
            <a:r>
              <a:rPr sz="3600" spc="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o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f</a:t>
            </a:r>
            <a:r>
              <a:rPr sz="3600" spc="-3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ex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i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sting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6</a:t>
            </a:r>
            <a:r>
              <a:rPr sz="3600" dirty="0">
                <a:solidFill>
                  <a:srgbClr val="002060"/>
                </a:solidFill>
                <a:latin typeface="Microsoft Sans Serif"/>
                <a:cs typeface="Microsoft Sans Serif"/>
              </a:rPr>
              <a:t>0 GHz</a:t>
            </a:r>
            <a:r>
              <a:rPr sz="3600" spc="-3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b</a:t>
            </a:r>
            <a:r>
              <a:rPr sz="3600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a</a:t>
            </a:r>
            <a:r>
              <a:rPr sz="3600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nd</a:t>
            </a:r>
            <a:endParaRPr sz="3600" dirty="0">
              <a:solidFill>
                <a:srgbClr val="002060"/>
              </a:solidFill>
              <a:latin typeface="Microsoft Sans Serif"/>
              <a:cs typeface="Microsoft Sans Serif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07661" y="11432338"/>
            <a:ext cx="16056610" cy="12567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640"/>
              </a:lnSpc>
            </a:pPr>
            <a:r>
              <a:rPr sz="4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F</a:t>
            </a:r>
            <a:r>
              <a:rPr sz="48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C</a:t>
            </a:r>
            <a:r>
              <a:rPr sz="4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C</a:t>
            </a:r>
            <a:r>
              <a:rPr sz="4800" b="1" spc="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4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ru</a:t>
            </a:r>
            <a:r>
              <a:rPr sz="4800" b="1" spc="-40" dirty="0">
                <a:solidFill>
                  <a:srgbClr val="002060"/>
                </a:solidFill>
                <a:latin typeface="Microsoft Sans Serif"/>
                <a:cs typeface="Microsoft Sans Serif"/>
              </a:rPr>
              <a:t>li</a:t>
            </a:r>
            <a:r>
              <a:rPr sz="48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n</a:t>
            </a:r>
            <a:r>
              <a:rPr sz="4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g</a:t>
            </a:r>
            <a:r>
              <a:rPr sz="4800" b="1" spc="7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lang="en-US" sz="48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given </a:t>
            </a:r>
            <a:r>
              <a:rPr sz="4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for </a:t>
            </a:r>
            <a:r>
              <a:rPr sz="48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a</a:t>
            </a:r>
            <a:r>
              <a:rPr sz="48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d</a:t>
            </a:r>
            <a:r>
              <a:rPr sz="48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d</a:t>
            </a:r>
            <a:r>
              <a:rPr sz="4800" b="1" spc="-50" dirty="0">
                <a:solidFill>
                  <a:srgbClr val="002060"/>
                </a:solidFill>
                <a:latin typeface="Microsoft Sans Serif"/>
                <a:cs typeface="Microsoft Sans Serif"/>
              </a:rPr>
              <a:t>i</a:t>
            </a:r>
            <a:r>
              <a:rPr sz="48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t</a:t>
            </a:r>
            <a:r>
              <a:rPr sz="4800" b="1" spc="-40" dirty="0">
                <a:solidFill>
                  <a:srgbClr val="002060"/>
                </a:solidFill>
                <a:latin typeface="Microsoft Sans Serif"/>
                <a:cs typeface="Microsoft Sans Serif"/>
              </a:rPr>
              <a:t>i</a:t>
            </a:r>
            <a:r>
              <a:rPr sz="48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o</a:t>
            </a:r>
            <a:r>
              <a:rPr sz="4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n</a:t>
            </a:r>
            <a:r>
              <a:rPr sz="4800" b="1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a</a:t>
            </a:r>
            <a:r>
              <a:rPr sz="4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l</a:t>
            </a:r>
            <a:r>
              <a:rPr sz="4800" b="1" spc="7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4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cand</a:t>
            </a:r>
            <a:r>
              <a:rPr sz="4800" b="1" spc="-60" dirty="0">
                <a:solidFill>
                  <a:srgbClr val="002060"/>
                </a:solidFill>
                <a:latin typeface="Microsoft Sans Serif"/>
                <a:cs typeface="Microsoft Sans Serif"/>
              </a:rPr>
              <a:t>i</a:t>
            </a:r>
            <a:r>
              <a:rPr sz="48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dat</a:t>
            </a:r>
            <a:r>
              <a:rPr sz="4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e</a:t>
            </a:r>
            <a:r>
              <a:rPr sz="4800" b="1" spc="8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48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ba</a:t>
            </a:r>
            <a:r>
              <a:rPr sz="48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n</a:t>
            </a:r>
            <a:r>
              <a:rPr sz="48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ds</a:t>
            </a:r>
            <a:endParaRPr sz="4800" b="1" dirty="0">
              <a:solidFill>
                <a:srgbClr val="002060"/>
              </a:solidFill>
              <a:latin typeface="Microsoft Sans Serif"/>
              <a:cs typeface="Microsoft Sans Serif"/>
            </a:endParaRPr>
          </a:p>
          <a:p>
            <a:pPr marL="7620">
              <a:lnSpc>
                <a:spcPts val="4200"/>
              </a:lnSpc>
            </a:pP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Incl</a:t>
            </a:r>
            <a:r>
              <a:rPr sz="3600" b="1" spc="-30" dirty="0">
                <a:solidFill>
                  <a:srgbClr val="002060"/>
                </a:solidFill>
                <a:latin typeface="Microsoft Sans Serif"/>
                <a:cs typeface="Microsoft Sans Serif"/>
              </a:rPr>
              <a:t>u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d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i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n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g</a:t>
            </a:r>
            <a:r>
              <a:rPr sz="3600" b="1" spc="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2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4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.2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5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–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2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4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.4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5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,</a:t>
            </a:r>
            <a:r>
              <a:rPr sz="3600" b="1" spc="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2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4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.7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5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–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2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5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.2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5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,</a:t>
            </a:r>
            <a:r>
              <a:rPr sz="3600" b="1" spc="2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a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s 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w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e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l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l</a:t>
            </a:r>
            <a:r>
              <a:rPr sz="3600" b="1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a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s 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4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2–</a:t>
            </a:r>
            <a:r>
              <a:rPr sz="36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4</a:t>
            </a:r>
            <a:r>
              <a:rPr sz="3600" b="1" spc="-20" dirty="0">
                <a:solidFill>
                  <a:srgbClr val="002060"/>
                </a:solidFill>
                <a:latin typeface="Microsoft Sans Serif"/>
                <a:cs typeface="Microsoft Sans Serif"/>
              </a:rPr>
              <a:t>2</a:t>
            </a:r>
            <a:r>
              <a:rPr sz="36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.5</a:t>
            </a:r>
          </a:p>
        </p:txBody>
      </p:sp>
      <p:sp>
        <p:nvSpPr>
          <p:cNvPr id="10" name="object 10"/>
          <p:cNvSpPr/>
          <p:nvPr/>
        </p:nvSpPr>
        <p:spPr>
          <a:xfrm>
            <a:off x="16280890" y="3942588"/>
            <a:ext cx="287020" cy="5953760"/>
          </a:xfrm>
          <a:custGeom>
            <a:avLst/>
            <a:gdLst/>
            <a:ahLst/>
            <a:cxnLst/>
            <a:rect l="l" t="t" r="r" b="b"/>
            <a:pathLst>
              <a:path w="143509" h="2976879">
                <a:moveTo>
                  <a:pt x="0" y="0"/>
                </a:moveTo>
                <a:lnTo>
                  <a:pt x="40265" y="477"/>
                </a:lnTo>
                <a:lnTo>
                  <a:pt x="91841" y="2772"/>
                </a:lnTo>
                <a:lnTo>
                  <a:pt x="135602" y="8073"/>
                </a:lnTo>
                <a:lnTo>
                  <a:pt x="143255" y="2964433"/>
                </a:lnTo>
                <a:lnTo>
                  <a:pt x="141788" y="2966151"/>
                </a:lnTo>
                <a:lnTo>
                  <a:pt x="96513" y="2973260"/>
                </a:lnTo>
                <a:lnTo>
                  <a:pt x="46321" y="2975735"/>
                </a:lnTo>
                <a:lnTo>
                  <a:pt x="26973" y="2976161"/>
                </a:lnTo>
                <a:lnTo>
                  <a:pt x="6654" y="2976359"/>
                </a:lnTo>
              </a:path>
            </a:pathLst>
          </a:custGeom>
          <a:ln w="38100">
            <a:solidFill>
              <a:srgbClr val="368782"/>
            </a:solidFill>
          </a:ln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11" name="object 11"/>
          <p:cNvSpPr/>
          <p:nvPr/>
        </p:nvSpPr>
        <p:spPr>
          <a:xfrm>
            <a:off x="2634026" y="11432338"/>
            <a:ext cx="1219200" cy="121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 dirty="0"/>
          </a:p>
        </p:txBody>
      </p:sp>
    </p:spTree>
    <p:extLst>
      <p:ext uri="{BB962C8B-B14F-4D97-AF65-F5344CB8AC3E}">
        <p14:creationId xmlns:p14="http://schemas.microsoft.com/office/powerpoint/2010/main" val="1086775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8420" y="289730"/>
            <a:ext cx="17939418" cy="17876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83590"/>
            <a:r>
              <a:rPr sz="6000" spc="-10" dirty="0">
                <a:solidFill>
                  <a:schemeClr val="bg1"/>
                </a:solidFill>
              </a:rPr>
              <a:t>Euro</a:t>
            </a:r>
            <a:r>
              <a:rPr sz="6000" spc="-50" dirty="0">
                <a:solidFill>
                  <a:schemeClr val="bg1"/>
                </a:solidFill>
              </a:rPr>
              <a:t>p</a:t>
            </a:r>
            <a:r>
              <a:rPr sz="6000" spc="-20" dirty="0">
                <a:solidFill>
                  <a:schemeClr val="bg1"/>
                </a:solidFill>
              </a:rPr>
              <a:t>ea</a:t>
            </a:r>
            <a:r>
              <a:rPr sz="6000" spc="-10" dirty="0">
                <a:solidFill>
                  <a:schemeClr val="bg1"/>
                </a:solidFill>
              </a:rPr>
              <a:t>n</a:t>
            </a:r>
            <a:r>
              <a:rPr sz="6000" dirty="0">
                <a:solidFill>
                  <a:schemeClr val="bg1"/>
                </a:solidFill>
              </a:rPr>
              <a:t> </a:t>
            </a:r>
            <a:r>
              <a:rPr sz="6000" spc="-20" dirty="0">
                <a:solidFill>
                  <a:schemeClr val="bg1"/>
                </a:solidFill>
              </a:rPr>
              <a:t>Commis</a:t>
            </a:r>
            <a:r>
              <a:rPr sz="6000" spc="10" dirty="0">
                <a:solidFill>
                  <a:schemeClr val="bg1"/>
                </a:solidFill>
              </a:rPr>
              <a:t>s</a:t>
            </a:r>
            <a:r>
              <a:rPr sz="6000" spc="-20" dirty="0">
                <a:solidFill>
                  <a:schemeClr val="bg1"/>
                </a:solidFill>
              </a:rPr>
              <a:t>io</a:t>
            </a:r>
            <a:r>
              <a:rPr sz="6000" spc="-10" dirty="0">
                <a:solidFill>
                  <a:schemeClr val="bg1"/>
                </a:solidFill>
              </a:rPr>
              <a:t>n </a:t>
            </a:r>
            <a:r>
              <a:rPr sz="6000" spc="-20" dirty="0">
                <a:solidFill>
                  <a:schemeClr val="bg1"/>
                </a:solidFill>
              </a:rPr>
              <a:t>dri</a:t>
            </a:r>
            <a:r>
              <a:rPr sz="6000" dirty="0">
                <a:solidFill>
                  <a:schemeClr val="bg1"/>
                </a:solidFill>
              </a:rPr>
              <a:t>v</a:t>
            </a:r>
            <a:r>
              <a:rPr sz="6000" spc="-20" dirty="0">
                <a:solidFill>
                  <a:schemeClr val="bg1"/>
                </a:solidFill>
              </a:rPr>
              <a:t>in</a:t>
            </a:r>
            <a:r>
              <a:rPr sz="6000" spc="-10" dirty="0">
                <a:solidFill>
                  <a:schemeClr val="bg1"/>
                </a:solidFill>
              </a:rPr>
              <a:t>g a</a:t>
            </a:r>
            <a:r>
              <a:rPr sz="6000" spc="-40" dirty="0">
                <a:solidFill>
                  <a:schemeClr val="bg1"/>
                </a:solidFill>
              </a:rPr>
              <a:t> </a:t>
            </a:r>
            <a:r>
              <a:rPr sz="6000" spc="-10" dirty="0">
                <a:solidFill>
                  <a:schemeClr val="bg1"/>
                </a:solidFill>
              </a:rPr>
              <a:t>Gigabit</a:t>
            </a:r>
            <a:r>
              <a:rPr sz="6000" spc="-20" dirty="0">
                <a:solidFill>
                  <a:schemeClr val="bg1"/>
                </a:solidFill>
              </a:rPr>
              <a:t> </a:t>
            </a:r>
            <a:r>
              <a:rPr sz="6000" dirty="0">
                <a:solidFill>
                  <a:schemeClr val="bg1"/>
                </a:solidFill>
              </a:rPr>
              <a:t>S</a:t>
            </a:r>
            <a:r>
              <a:rPr sz="6000" spc="-20" dirty="0">
                <a:solidFill>
                  <a:schemeClr val="bg1"/>
                </a:solidFill>
              </a:rPr>
              <a:t>ociet</a:t>
            </a:r>
            <a:r>
              <a:rPr sz="6000" spc="50" dirty="0">
                <a:solidFill>
                  <a:schemeClr val="bg1"/>
                </a:solidFill>
              </a:rPr>
              <a:t>y</a:t>
            </a:r>
            <a:endParaRPr sz="4000" baseline="24691" dirty="0">
              <a:solidFill>
                <a:schemeClr val="bg1"/>
              </a:solidFill>
            </a:endParaRPr>
          </a:p>
          <a:p>
            <a:pPr marL="783590">
              <a:spcBef>
                <a:spcPts val="450"/>
              </a:spcBef>
            </a:pPr>
            <a:br>
              <a:rPr lang="en-US" sz="2400" spc="-10" dirty="0">
                <a:solidFill>
                  <a:schemeClr val="bg1"/>
                </a:solidFill>
              </a:rPr>
            </a:br>
            <a:r>
              <a:rPr sz="2800" spc="-10" dirty="0">
                <a:solidFill>
                  <a:schemeClr val="bg1"/>
                </a:solidFill>
              </a:rPr>
              <a:t>D</a:t>
            </a:r>
            <a:r>
              <a:rPr sz="2800" spc="-20" dirty="0">
                <a:solidFill>
                  <a:schemeClr val="bg1"/>
                </a:solidFill>
              </a:rPr>
              <a:t>e</a:t>
            </a:r>
            <a:r>
              <a:rPr sz="2800" spc="-10" dirty="0">
                <a:solidFill>
                  <a:schemeClr val="bg1"/>
                </a:solidFill>
              </a:rPr>
              <a:t>p</a:t>
            </a:r>
            <a:r>
              <a:rPr sz="2800" spc="-50" dirty="0">
                <a:solidFill>
                  <a:schemeClr val="bg1"/>
                </a:solidFill>
              </a:rPr>
              <a:t>l</a:t>
            </a:r>
            <a:r>
              <a:rPr sz="2800" spc="-10" dirty="0">
                <a:solidFill>
                  <a:schemeClr val="bg1"/>
                </a:solidFill>
              </a:rPr>
              <a:t>o</a:t>
            </a:r>
            <a:r>
              <a:rPr sz="2800" spc="10" dirty="0">
                <a:solidFill>
                  <a:schemeClr val="bg1"/>
                </a:solidFill>
              </a:rPr>
              <a:t>y</a:t>
            </a:r>
            <a:r>
              <a:rPr sz="2800" spc="-40" dirty="0">
                <a:solidFill>
                  <a:schemeClr val="bg1"/>
                </a:solidFill>
              </a:rPr>
              <a:t>i</a:t>
            </a:r>
            <a:r>
              <a:rPr sz="2800" spc="10" dirty="0">
                <a:solidFill>
                  <a:schemeClr val="bg1"/>
                </a:solidFill>
              </a:rPr>
              <a:t>n</a:t>
            </a:r>
            <a:r>
              <a:rPr sz="2800" dirty="0">
                <a:solidFill>
                  <a:schemeClr val="bg1"/>
                </a:solidFill>
              </a:rPr>
              <a:t>g</a:t>
            </a:r>
            <a:r>
              <a:rPr sz="2800" spc="100" dirty="0">
                <a:solidFill>
                  <a:schemeClr val="bg1"/>
                </a:solidFill>
              </a:rPr>
              <a:t> </a:t>
            </a:r>
            <a:r>
              <a:rPr sz="2800" spc="-10" dirty="0">
                <a:solidFill>
                  <a:schemeClr val="bg1"/>
                </a:solidFill>
              </a:rPr>
              <a:t>5</a:t>
            </a:r>
            <a:r>
              <a:rPr sz="2800" dirty="0">
                <a:solidFill>
                  <a:schemeClr val="bg1"/>
                </a:solidFill>
              </a:rPr>
              <a:t>G </a:t>
            </a:r>
            <a:r>
              <a:rPr sz="2800" spc="-10" dirty="0">
                <a:solidFill>
                  <a:schemeClr val="bg1"/>
                </a:solidFill>
              </a:rPr>
              <a:t>acros</a:t>
            </a:r>
            <a:r>
              <a:rPr sz="2800" dirty="0">
                <a:solidFill>
                  <a:schemeClr val="bg1"/>
                </a:solidFill>
              </a:rPr>
              <a:t>s E</a:t>
            </a:r>
            <a:r>
              <a:rPr sz="2800" spc="-20" dirty="0">
                <a:solidFill>
                  <a:schemeClr val="bg1"/>
                </a:solidFill>
              </a:rPr>
              <a:t>u</a:t>
            </a:r>
            <a:r>
              <a:rPr sz="2800" dirty="0">
                <a:solidFill>
                  <a:schemeClr val="bg1"/>
                </a:solidFill>
              </a:rPr>
              <a:t>rope</a:t>
            </a:r>
            <a:r>
              <a:rPr sz="2800" spc="30" dirty="0">
                <a:solidFill>
                  <a:schemeClr val="bg1"/>
                </a:solidFill>
              </a:rPr>
              <a:t> </a:t>
            </a:r>
            <a:r>
              <a:rPr sz="2800" spc="-10" dirty="0">
                <a:solidFill>
                  <a:schemeClr val="bg1"/>
                </a:solidFill>
              </a:rPr>
              <a:t>b</a:t>
            </a:r>
            <a:r>
              <a:rPr sz="2800" dirty="0">
                <a:solidFill>
                  <a:schemeClr val="bg1"/>
                </a:solidFill>
              </a:rPr>
              <a:t>y</a:t>
            </a:r>
            <a:r>
              <a:rPr sz="2800" spc="10" dirty="0">
                <a:solidFill>
                  <a:schemeClr val="bg1"/>
                </a:solidFill>
              </a:rPr>
              <a:t> </a:t>
            </a:r>
            <a:r>
              <a:rPr sz="2800" spc="-10" dirty="0">
                <a:solidFill>
                  <a:schemeClr val="bg1"/>
                </a:solidFill>
              </a:rPr>
              <a:t>20</a:t>
            </a:r>
            <a:r>
              <a:rPr sz="2800" spc="-20" dirty="0">
                <a:solidFill>
                  <a:schemeClr val="bg1"/>
                </a:solidFill>
              </a:rPr>
              <a:t>2</a:t>
            </a:r>
            <a:r>
              <a:rPr sz="2800" dirty="0">
                <a:solidFill>
                  <a:schemeClr val="bg1"/>
                </a:solidFill>
              </a:rPr>
              <a:t>0</a:t>
            </a:r>
            <a:r>
              <a:rPr sz="2800" spc="30" dirty="0">
                <a:solidFill>
                  <a:schemeClr val="bg1"/>
                </a:solidFill>
              </a:rPr>
              <a:t> </a:t>
            </a:r>
            <a:r>
              <a:rPr sz="2800" spc="-10" dirty="0">
                <a:solidFill>
                  <a:schemeClr val="bg1"/>
                </a:solidFill>
              </a:rPr>
              <a:t>w</a:t>
            </a:r>
            <a:r>
              <a:rPr sz="2800" spc="-50" dirty="0">
                <a:solidFill>
                  <a:schemeClr val="bg1"/>
                </a:solidFill>
              </a:rPr>
              <a:t>i</a:t>
            </a:r>
            <a:r>
              <a:rPr sz="2800" dirty="0">
                <a:solidFill>
                  <a:schemeClr val="bg1"/>
                </a:solidFill>
              </a:rPr>
              <a:t>th</a:t>
            </a:r>
            <a:r>
              <a:rPr sz="2800" spc="40" dirty="0">
                <a:solidFill>
                  <a:schemeClr val="bg1"/>
                </a:solidFill>
              </a:rPr>
              <a:t> </a:t>
            </a:r>
            <a:r>
              <a:rPr sz="2800" spc="-10" dirty="0">
                <a:solidFill>
                  <a:schemeClr val="bg1"/>
                </a:solidFill>
              </a:rPr>
              <a:t>pr</a:t>
            </a:r>
            <a:r>
              <a:rPr sz="2800" spc="40" dirty="0">
                <a:solidFill>
                  <a:schemeClr val="bg1"/>
                </a:solidFill>
              </a:rPr>
              <a:t>e</a:t>
            </a:r>
            <a:r>
              <a:rPr sz="2800" spc="10" dirty="0">
                <a:solidFill>
                  <a:schemeClr val="bg1"/>
                </a:solidFill>
              </a:rPr>
              <a:t>-</a:t>
            </a:r>
            <a:r>
              <a:rPr sz="2800" dirty="0">
                <a:solidFill>
                  <a:schemeClr val="bg1"/>
                </a:solidFill>
              </a:rPr>
              <a:t>comm</a:t>
            </a:r>
            <a:r>
              <a:rPr sz="2800" spc="-10" dirty="0">
                <a:solidFill>
                  <a:schemeClr val="bg1"/>
                </a:solidFill>
              </a:rPr>
              <a:t>erc</a:t>
            </a:r>
            <a:r>
              <a:rPr sz="2800" spc="-40" dirty="0">
                <a:solidFill>
                  <a:schemeClr val="bg1"/>
                </a:solidFill>
              </a:rPr>
              <a:t>i</a:t>
            </a:r>
            <a:r>
              <a:rPr sz="2800" spc="-10" dirty="0">
                <a:solidFill>
                  <a:schemeClr val="bg1"/>
                </a:solidFill>
              </a:rPr>
              <a:t>a</a:t>
            </a:r>
            <a:r>
              <a:rPr sz="2800" dirty="0">
                <a:solidFill>
                  <a:schemeClr val="bg1"/>
                </a:solidFill>
              </a:rPr>
              <a:t>l</a:t>
            </a:r>
            <a:r>
              <a:rPr sz="2800" spc="60" dirty="0">
                <a:solidFill>
                  <a:schemeClr val="bg1"/>
                </a:solidFill>
              </a:rPr>
              <a:t> </a:t>
            </a:r>
            <a:r>
              <a:rPr sz="2800" spc="-10" dirty="0">
                <a:solidFill>
                  <a:schemeClr val="bg1"/>
                </a:solidFill>
              </a:rPr>
              <a:t>t</a:t>
            </a:r>
            <a:r>
              <a:rPr sz="2800" dirty="0">
                <a:solidFill>
                  <a:schemeClr val="bg1"/>
                </a:solidFill>
              </a:rPr>
              <a:t>r</a:t>
            </a:r>
            <a:r>
              <a:rPr sz="2800" spc="-40" dirty="0">
                <a:solidFill>
                  <a:schemeClr val="bg1"/>
                </a:solidFill>
              </a:rPr>
              <a:t>i</a:t>
            </a:r>
            <a:r>
              <a:rPr sz="2800" spc="-10" dirty="0">
                <a:solidFill>
                  <a:schemeClr val="bg1"/>
                </a:solidFill>
              </a:rPr>
              <a:t>a</a:t>
            </a:r>
            <a:r>
              <a:rPr sz="2800" spc="-50" dirty="0">
                <a:solidFill>
                  <a:schemeClr val="bg1"/>
                </a:solidFill>
              </a:rPr>
              <a:t>l</a:t>
            </a:r>
            <a:r>
              <a:rPr sz="2800" dirty="0">
                <a:solidFill>
                  <a:schemeClr val="bg1"/>
                </a:solidFill>
              </a:rPr>
              <a:t>s</a:t>
            </a:r>
            <a:r>
              <a:rPr sz="2800" spc="60" dirty="0">
                <a:solidFill>
                  <a:schemeClr val="bg1"/>
                </a:solidFill>
              </a:rPr>
              <a:t> </a:t>
            </a:r>
            <a:r>
              <a:rPr sz="2800" dirty="0" err="1">
                <a:solidFill>
                  <a:schemeClr val="bg1"/>
                </a:solidFill>
              </a:rPr>
              <a:t>star</a:t>
            </a:r>
            <a:r>
              <a:rPr sz="2800" spc="-10" dirty="0" err="1">
                <a:solidFill>
                  <a:schemeClr val="bg1"/>
                </a:solidFill>
              </a:rPr>
              <a:t>t</a:t>
            </a:r>
            <a:r>
              <a:rPr sz="2800" spc="-40" dirty="0" err="1">
                <a:solidFill>
                  <a:schemeClr val="bg1"/>
                </a:solidFill>
              </a:rPr>
              <a:t>i</a:t>
            </a:r>
            <a:r>
              <a:rPr lang="en-US" sz="2800" spc="-10" dirty="0" err="1">
                <a:solidFill>
                  <a:schemeClr val="bg1"/>
                </a:solidFill>
              </a:rPr>
              <a:t>ed</a:t>
            </a:r>
            <a:r>
              <a:rPr sz="2800" dirty="0">
                <a:solidFill>
                  <a:schemeClr val="bg1"/>
                </a:solidFill>
              </a:rPr>
              <a:t> </a:t>
            </a:r>
            <a:r>
              <a:rPr sz="2800" spc="-30" dirty="0">
                <a:solidFill>
                  <a:schemeClr val="bg1"/>
                </a:solidFill>
              </a:rPr>
              <a:t>i</a:t>
            </a:r>
            <a:r>
              <a:rPr sz="2800" dirty="0">
                <a:solidFill>
                  <a:schemeClr val="bg1"/>
                </a:solidFill>
              </a:rPr>
              <a:t>n</a:t>
            </a:r>
            <a:r>
              <a:rPr sz="2800" spc="50" dirty="0">
                <a:solidFill>
                  <a:schemeClr val="bg1"/>
                </a:solidFill>
              </a:rPr>
              <a:t> </a:t>
            </a:r>
            <a:r>
              <a:rPr sz="2800" spc="-10" dirty="0">
                <a:solidFill>
                  <a:schemeClr val="bg1"/>
                </a:solidFill>
              </a:rPr>
              <a:t>20</a:t>
            </a:r>
            <a:r>
              <a:rPr sz="2800" spc="-20" dirty="0">
                <a:solidFill>
                  <a:schemeClr val="bg1"/>
                </a:solidFill>
              </a:rPr>
              <a:t>1</a:t>
            </a:r>
            <a:r>
              <a:rPr sz="2800" dirty="0">
                <a:solidFill>
                  <a:schemeClr val="bg1"/>
                </a:solidFill>
              </a:rPr>
              <a:t>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30D2E9-C6E7-4C25-BA3E-921DE249684B}"/>
              </a:ext>
            </a:extLst>
          </p:cNvPr>
          <p:cNvGrpSpPr/>
          <p:nvPr/>
        </p:nvGrpSpPr>
        <p:grpSpPr>
          <a:xfrm>
            <a:off x="1786126" y="3127249"/>
            <a:ext cx="20769582" cy="3115310"/>
            <a:chOff x="1786126" y="3127249"/>
            <a:chExt cx="20769582" cy="3115310"/>
          </a:xfrm>
        </p:grpSpPr>
        <p:sp>
          <p:nvSpPr>
            <p:cNvPr id="3" name="object 3"/>
            <p:cNvSpPr/>
            <p:nvPr/>
          </p:nvSpPr>
          <p:spPr>
            <a:xfrm>
              <a:off x="1786126" y="3922777"/>
              <a:ext cx="4904740" cy="1543050"/>
            </a:xfrm>
            <a:custGeom>
              <a:avLst/>
              <a:gdLst/>
              <a:ahLst/>
              <a:cxnLst/>
              <a:rect l="l" t="t" r="r" b="b"/>
              <a:pathLst>
                <a:path w="2452370" h="771525">
                  <a:moveTo>
                    <a:pt x="2066544" y="0"/>
                  </a:moveTo>
                  <a:lnTo>
                    <a:pt x="0" y="0"/>
                  </a:lnTo>
                  <a:lnTo>
                    <a:pt x="0" y="771144"/>
                  </a:lnTo>
                  <a:lnTo>
                    <a:pt x="2066544" y="771144"/>
                  </a:lnTo>
                  <a:lnTo>
                    <a:pt x="2452116" y="385572"/>
                  </a:lnTo>
                  <a:lnTo>
                    <a:pt x="2066544" y="0"/>
                  </a:lnTo>
                  <a:close/>
                </a:path>
              </a:pathLst>
            </a:custGeom>
            <a:solidFill>
              <a:srgbClr val="368782"/>
            </a:solidFill>
          </p:spPr>
          <p:txBody>
            <a:bodyPr wrap="square" lIns="0" tIns="0" rIns="0" bIns="0" rtlCol="0"/>
            <a:lstStyle/>
            <a:p>
              <a:endParaRPr sz="10000"/>
            </a:p>
          </p:txBody>
        </p:sp>
        <p:sp>
          <p:nvSpPr>
            <p:cNvPr id="4" name="object 4"/>
            <p:cNvSpPr txBox="1"/>
            <p:nvPr/>
          </p:nvSpPr>
          <p:spPr>
            <a:xfrm>
              <a:off x="2500782" y="4470377"/>
              <a:ext cx="3091180" cy="553998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5400"/>
              <a:r>
                <a:rPr sz="3600" spc="-1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5</a:t>
              </a:r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G Action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 </a:t>
              </a:r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Pl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a</a:t>
              </a:r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n</a:t>
              </a:r>
              <a:endParaRPr sz="3600" dirty="0">
                <a:latin typeface="Microsoft Sans Serif"/>
                <a:cs typeface="Microsoft Sans Serif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263641" y="3922777"/>
              <a:ext cx="5657850" cy="1543050"/>
            </a:xfrm>
            <a:custGeom>
              <a:avLst/>
              <a:gdLst/>
              <a:ahLst/>
              <a:cxnLst/>
              <a:rect l="l" t="t" r="r" b="b"/>
              <a:pathLst>
                <a:path w="2828925" h="771525">
                  <a:moveTo>
                    <a:pt x="2442972" y="0"/>
                  </a:moveTo>
                  <a:lnTo>
                    <a:pt x="0" y="0"/>
                  </a:lnTo>
                  <a:lnTo>
                    <a:pt x="385571" y="385572"/>
                  </a:lnTo>
                  <a:lnTo>
                    <a:pt x="0" y="771144"/>
                  </a:lnTo>
                  <a:lnTo>
                    <a:pt x="2442972" y="771144"/>
                  </a:lnTo>
                  <a:lnTo>
                    <a:pt x="2828544" y="385572"/>
                  </a:lnTo>
                  <a:lnTo>
                    <a:pt x="2442972" y="0"/>
                  </a:lnTo>
                  <a:close/>
                </a:path>
              </a:pathLst>
            </a:custGeom>
            <a:solidFill>
              <a:srgbClr val="368782"/>
            </a:solidFill>
          </p:spPr>
          <p:txBody>
            <a:bodyPr wrap="square" lIns="0" tIns="0" rIns="0" bIns="0" rtlCol="0"/>
            <a:lstStyle/>
            <a:p>
              <a:endParaRPr sz="10000"/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7506206" y="4196057"/>
              <a:ext cx="3169920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670560" marR="10160" indent="-646430"/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Trials</a:t>
              </a:r>
              <a:r>
                <a:rPr sz="3600" spc="-1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 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a</a:t>
              </a:r>
              <a:r>
                <a:rPr sz="3600" spc="-1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n</a:t>
              </a:r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d </a:t>
              </a:r>
              <a:r>
                <a:rPr sz="3600" spc="-1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e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a</a:t>
              </a:r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rly </a:t>
              </a:r>
              <a:r>
                <a:rPr sz="3600" spc="-1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n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e</a:t>
              </a:r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tworks</a:t>
              </a:r>
              <a:endParaRPr sz="3600" dirty="0">
                <a:latin typeface="Microsoft Sans Serif"/>
                <a:cs typeface="Microsoft Sans Serif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1494006" y="3922777"/>
              <a:ext cx="5654040" cy="1543050"/>
            </a:xfrm>
            <a:custGeom>
              <a:avLst/>
              <a:gdLst/>
              <a:ahLst/>
              <a:cxnLst/>
              <a:rect l="l" t="t" r="r" b="b"/>
              <a:pathLst>
                <a:path w="2827020" h="771525">
                  <a:moveTo>
                    <a:pt x="2441448" y="0"/>
                  </a:moveTo>
                  <a:lnTo>
                    <a:pt x="0" y="0"/>
                  </a:lnTo>
                  <a:lnTo>
                    <a:pt x="385572" y="385572"/>
                  </a:lnTo>
                  <a:lnTo>
                    <a:pt x="0" y="771144"/>
                  </a:lnTo>
                  <a:lnTo>
                    <a:pt x="2441448" y="771144"/>
                  </a:lnTo>
                  <a:lnTo>
                    <a:pt x="2827020" y="385572"/>
                  </a:lnTo>
                  <a:lnTo>
                    <a:pt x="2441448" y="0"/>
                  </a:lnTo>
                  <a:close/>
                </a:path>
              </a:pathLst>
            </a:custGeom>
            <a:solidFill>
              <a:srgbClr val="368782"/>
            </a:solidFill>
          </p:spPr>
          <p:txBody>
            <a:bodyPr wrap="square" lIns="0" tIns="0" rIns="0" bIns="0" rtlCol="0"/>
            <a:lstStyle/>
            <a:p>
              <a:endParaRPr sz="10000"/>
            </a:p>
          </p:txBody>
        </p:sp>
        <p:sp>
          <p:nvSpPr>
            <p:cNvPr id="8" name="object 8"/>
            <p:cNvSpPr txBox="1"/>
            <p:nvPr/>
          </p:nvSpPr>
          <p:spPr>
            <a:xfrm>
              <a:off x="12696953" y="4196057"/>
              <a:ext cx="3252470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421640" marR="10160" indent="-396240"/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Full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 </a:t>
              </a:r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comm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e</a:t>
              </a:r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rci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a</a:t>
              </a:r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l </a:t>
              </a:r>
              <a:r>
                <a:rPr sz="3600" spc="-1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5</a:t>
              </a:r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G serv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i</a:t>
              </a:r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ces</a:t>
              </a:r>
              <a:endParaRPr sz="3600">
                <a:latin typeface="Microsoft Sans Serif"/>
                <a:cs typeface="Microsoft Sans Serif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6721328" y="3127249"/>
              <a:ext cx="5834380" cy="3115310"/>
            </a:xfrm>
            <a:custGeom>
              <a:avLst/>
              <a:gdLst/>
              <a:ahLst/>
              <a:cxnLst/>
              <a:rect l="l" t="t" r="r" b="b"/>
              <a:pathLst>
                <a:path w="2917190" h="1557655">
                  <a:moveTo>
                    <a:pt x="2138171" y="0"/>
                  </a:moveTo>
                  <a:lnTo>
                    <a:pt x="2138171" y="389381"/>
                  </a:lnTo>
                  <a:lnTo>
                    <a:pt x="0" y="389381"/>
                  </a:lnTo>
                  <a:lnTo>
                    <a:pt x="389381" y="778763"/>
                  </a:lnTo>
                  <a:lnTo>
                    <a:pt x="0" y="1168146"/>
                  </a:lnTo>
                  <a:lnTo>
                    <a:pt x="2138171" y="1168146"/>
                  </a:lnTo>
                  <a:lnTo>
                    <a:pt x="2138171" y="1557527"/>
                  </a:lnTo>
                  <a:lnTo>
                    <a:pt x="2916935" y="778763"/>
                  </a:lnTo>
                  <a:lnTo>
                    <a:pt x="2138171" y="0"/>
                  </a:lnTo>
                  <a:close/>
                </a:path>
              </a:pathLst>
            </a:custGeom>
            <a:solidFill>
              <a:srgbClr val="368782"/>
            </a:solidFill>
          </p:spPr>
          <p:txBody>
            <a:bodyPr wrap="square" lIns="0" tIns="0" rIns="0" bIns="0" rtlCol="0"/>
            <a:lstStyle/>
            <a:p>
              <a:endParaRPr sz="10000"/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18320004" y="4187675"/>
              <a:ext cx="2639060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25400" marR="10160" indent="557530"/>
              <a:r>
                <a:rPr sz="360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Full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 </a:t>
              </a:r>
              <a:r>
                <a:rPr sz="3600" spc="-1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5G d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e</a:t>
              </a:r>
              <a:r>
                <a:rPr sz="3600" spc="-1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p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l</a:t>
              </a:r>
              <a:r>
                <a:rPr sz="3600" spc="-1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oym</a:t>
              </a:r>
              <a:r>
                <a:rPr sz="3600" spc="-2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e</a:t>
              </a:r>
              <a:r>
                <a:rPr sz="3600" spc="-10" dirty="0">
                  <a:solidFill>
                    <a:srgbClr val="FFFFFF"/>
                  </a:solidFill>
                  <a:latin typeface="Microsoft Sans Serif"/>
                  <a:cs typeface="Microsoft Sans Serif"/>
                </a:rPr>
                <a:t>nts</a:t>
              </a:r>
              <a:endParaRPr sz="3600">
                <a:latin typeface="Microsoft Sans Serif"/>
                <a:cs typeface="Microsoft Sans Serif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1828292" y="5739106"/>
            <a:ext cx="20287429" cy="6983963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25400"/>
            <a:r>
              <a:rPr sz="4400" dirty="0"/>
              <a:t>EC</a:t>
            </a:r>
            <a:r>
              <a:rPr sz="4400" spc="-10" dirty="0"/>
              <a:t> </a:t>
            </a:r>
            <a:r>
              <a:rPr sz="4400" spc="-20" dirty="0"/>
              <a:t>5</a:t>
            </a:r>
            <a:r>
              <a:rPr sz="4400" spc="-10" dirty="0"/>
              <a:t>G</a:t>
            </a:r>
            <a:r>
              <a:rPr sz="4400" spc="-20" dirty="0"/>
              <a:t> </a:t>
            </a:r>
            <a:r>
              <a:rPr sz="4400" dirty="0"/>
              <a:t>Action Pl</a:t>
            </a:r>
            <a:r>
              <a:rPr sz="4400" spc="-20" dirty="0"/>
              <a:t>a</a:t>
            </a:r>
            <a:r>
              <a:rPr sz="4400" dirty="0"/>
              <a:t>n</a:t>
            </a:r>
            <a:endParaRPr lang="en-US" dirty="0"/>
          </a:p>
          <a:p>
            <a:pPr marL="25400"/>
            <a:r>
              <a:rPr dirty="0"/>
              <a:t>Pi</a:t>
            </a:r>
            <a:r>
              <a:rPr spc="-20" dirty="0"/>
              <a:t>o</a:t>
            </a:r>
            <a:r>
              <a:rPr spc="-10" dirty="0"/>
              <a:t>n</a:t>
            </a:r>
            <a:r>
              <a:rPr spc="-20" dirty="0"/>
              <a:t>e</a:t>
            </a:r>
            <a:r>
              <a:rPr spc="-10" dirty="0"/>
              <a:t>e</a:t>
            </a:r>
            <a:r>
              <a:rPr dirty="0"/>
              <a:t>r</a:t>
            </a:r>
            <a:r>
              <a:rPr spc="10" dirty="0"/>
              <a:t> </a:t>
            </a:r>
            <a:r>
              <a:rPr dirty="0"/>
              <a:t>sp</a:t>
            </a:r>
            <a:r>
              <a:rPr spc="-20" dirty="0"/>
              <a:t>e</a:t>
            </a:r>
            <a:r>
              <a:rPr dirty="0"/>
              <a:t>ctrum</a:t>
            </a:r>
            <a:r>
              <a:rPr spc="20" dirty="0"/>
              <a:t> </a:t>
            </a:r>
            <a:r>
              <a:rPr spc="-10" dirty="0"/>
              <a:t>b</a:t>
            </a:r>
            <a:r>
              <a:rPr spc="-20" dirty="0"/>
              <a:t>a</a:t>
            </a:r>
            <a:r>
              <a:rPr spc="-10" dirty="0"/>
              <a:t>n</a:t>
            </a:r>
            <a:r>
              <a:rPr spc="-20" dirty="0"/>
              <a:t>d</a:t>
            </a:r>
            <a:r>
              <a:rPr dirty="0"/>
              <a:t>s for</a:t>
            </a:r>
            <a:r>
              <a:rPr spc="-10" dirty="0"/>
              <a:t> 5G</a:t>
            </a:r>
          </a:p>
          <a:p>
            <a:pPr marL="1167130" indent="-228600">
              <a:buFont typeface="Arial"/>
              <a:buChar char="▪"/>
              <a:tabLst>
                <a:tab pos="1168400" algn="l"/>
              </a:tabLst>
            </a:pPr>
            <a:r>
              <a:rPr sz="2800" b="1" spc="-20" dirty="0">
                <a:solidFill>
                  <a:srgbClr val="002060"/>
                </a:solidFill>
              </a:rPr>
              <a:t>C</a:t>
            </a:r>
            <a:r>
              <a:rPr sz="2800" b="1" dirty="0">
                <a:solidFill>
                  <a:srgbClr val="002060"/>
                </a:solidFill>
              </a:rPr>
              <a:t>EPT </a:t>
            </a:r>
            <a:r>
              <a:rPr sz="2800" b="1" spc="-10" dirty="0">
                <a:solidFill>
                  <a:srgbClr val="002060"/>
                </a:solidFill>
              </a:rPr>
              <a:t>har</a:t>
            </a:r>
            <a:r>
              <a:rPr sz="2800" b="1" spc="-20" dirty="0">
                <a:solidFill>
                  <a:srgbClr val="002060"/>
                </a:solidFill>
              </a:rPr>
              <a:t>m</a:t>
            </a:r>
            <a:r>
              <a:rPr sz="2800" b="1" spc="-10" dirty="0">
                <a:solidFill>
                  <a:srgbClr val="002060"/>
                </a:solidFill>
              </a:rPr>
              <a:t>oni</a:t>
            </a:r>
            <a:r>
              <a:rPr sz="2800" b="1" spc="10" dirty="0">
                <a:solidFill>
                  <a:srgbClr val="002060"/>
                </a:solidFill>
              </a:rPr>
              <a:t>z</a:t>
            </a:r>
            <a:r>
              <a:rPr sz="2800" b="1" spc="-30" dirty="0">
                <a:solidFill>
                  <a:srgbClr val="002060"/>
                </a:solidFill>
              </a:rPr>
              <a:t>a</a:t>
            </a:r>
            <a:r>
              <a:rPr sz="2800" b="1" dirty="0">
                <a:solidFill>
                  <a:srgbClr val="002060"/>
                </a:solidFill>
              </a:rPr>
              <a:t>ti</a:t>
            </a:r>
            <a:r>
              <a:rPr sz="2800" b="1" spc="-20" dirty="0">
                <a:solidFill>
                  <a:srgbClr val="002060"/>
                </a:solidFill>
              </a:rPr>
              <a:t>o</a:t>
            </a:r>
            <a:r>
              <a:rPr sz="2800" b="1" dirty="0">
                <a:solidFill>
                  <a:srgbClr val="002060"/>
                </a:solidFill>
              </a:rPr>
              <a:t>n</a:t>
            </a:r>
            <a:r>
              <a:rPr sz="2800" b="1" spc="-8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o</a:t>
            </a:r>
            <a:r>
              <a:rPr sz="2800" b="1" dirty="0">
                <a:solidFill>
                  <a:srgbClr val="002060"/>
                </a:solidFill>
              </a:rPr>
              <a:t>f</a:t>
            </a:r>
            <a:r>
              <a:rPr sz="2800" b="1" spc="-20" dirty="0">
                <a:solidFill>
                  <a:srgbClr val="002060"/>
                </a:solidFill>
              </a:rPr>
              <a:t> </a:t>
            </a:r>
            <a:r>
              <a:rPr sz="2800" b="1" dirty="0">
                <a:solidFill>
                  <a:srgbClr val="002060"/>
                </a:solidFill>
              </a:rPr>
              <a:t>t</a:t>
            </a:r>
            <a:r>
              <a:rPr sz="2800" b="1" spc="-10" dirty="0">
                <a:solidFill>
                  <a:srgbClr val="002060"/>
                </a:solidFill>
              </a:rPr>
              <a:t>h</a:t>
            </a:r>
            <a:r>
              <a:rPr sz="2800" b="1" dirty="0">
                <a:solidFill>
                  <a:srgbClr val="002060"/>
                </a:solidFill>
              </a:rPr>
              <a:t>e</a:t>
            </a:r>
            <a:r>
              <a:rPr sz="2800" b="1" spc="-3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2</a:t>
            </a:r>
            <a:r>
              <a:rPr sz="2800" b="1" dirty="0">
                <a:solidFill>
                  <a:srgbClr val="002060"/>
                </a:solidFill>
              </a:rPr>
              <a:t>6 G</a:t>
            </a:r>
            <a:r>
              <a:rPr sz="2800" b="1" spc="-20" dirty="0">
                <a:solidFill>
                  <a:srgbClr val="002060"/>
                </a:solidFill>
              </a:rPr>
              <a:t>H</a:t>
            </a:r>
            <a:r>
              <a:rPr sz="2800" b="1" dirty="0">
                <a:solidFill>
                  <a:srgbClr val="002060"/>
                </a:solidFill>
              </a:rPr>
              <a:t>z</a:t>
            </a:r>
            <a:r>
              <a:rPr sz="2800" b="1" spc="-2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ban</a:t>
            </a:r>
            <a:r>
              <a:rPr sz="2800" b="1" dirty="0">
                <a:solidFill>
                  <a:srgbClr val="002060"/>
                </a:solidFill>
              </a:rPr>
              <a:t>d</a:t>
            </a:r>
            <a:r>
              <a:rPr sz="2800" b="1" spc="-3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ahea</a:t>
            </a:r>
            <a:r>
              <a:rPr sz="2800" b="1" dirty="0">
                <a:solidFill>
                  <a:srgbClr val="002060"/>
                </a:solidFill>
              </a:rPr>
              <a:t>d</a:t>
            </a:r>
            <a:r>
              <a:rPr sz="2800" b="1" spc="-6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o</a:t>
            </a:r>
            <a:r>
              <a:rPr sz="2800" b="1" dirty="0">
                <a:solidFill>
                  <a:srgbClr val="002060"/>
                </a:solidFill>
              </a:rPr>
              <a:t>f</a:t>
            </a:r>
            <a:r>
              <a:rPr sz="2800" b="1" spc="-20" dirty="0">
                <a:solidFill>
                  <a:srgbClr val="002060"/>
                </a:solidFill>
              </a:rPr>
              <a:t> WR</a:t>
            </a:r>
            <a:r>
              <a:rPr sz="2800" b="1" spc="10" dirty="0">
                <a:solidFill>
                  <a:srgbClr val="002060"/>
                </a:solidFill>
              </a:rPr>
              <a:t>C</a:t>
            </a:r>
            <a:r>
              <a:rPr sz="2800" b="1" dirty="0">
                <a:solidFill>
                  <a:srgbClr val="002060"/>
                </a:solidFill>
              </a:rPr>
              <a:t>-</a:t>
            </a:r>
            <a:r>
              <a:rPr sz="2800" b="1" spc="-10" dirty="0">
                <a:solidFill>
                  <a:srgbClr val="002060"/>
                </a:solidFill>
              </a:rPr>
              <a:t>1</a:t>
            </a:r>
            <a:r>
              <a:rPr sz="2800" b="1" dirty="0">
                <a:solidFill>
                  <a:srgbClr val="002060"/>
                </a:solidFill>
              </a:rPr>
              <a:t>9 (June</a:t>
            </a:r>
            <a:r>
              <a:rPr sz="2800" b="1" spc="-5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201</a:t>
            </a:r>
            <a:r>
              <a:rPr sz="2800" b="1" dirty="0">
                <a:solidFill>
                  <a:srgbClr val="002060"/>
                </a:solidFill>
              </a:rPr>
              <a:t>8</a:t>
            </a:r>
            <a:r>
              <a:rPr sz="2800" b="1" spc="-30" dirty="0">
                <a:solidFill>
                  <a:srgbClr val="002060"/>
                </a:solidFill>
              </a:rPr>
              <a:t> </a:t>
            </a:r>
            <a:r>
              <a:rPr sz="2800" b="1" dirty="0">
                <a:solidFill>
                  <a:srgbClr val="002060"/>
                </a:solidFill>
              </a:rPr>
              <a:t>t</a:t>
            </a:r>
            <a:r>
              <a:rPr sz="2800" b="1" spc="-10" dirty="0">
                <a:solidFill>
                  <a:srgbClr val="002060"/>
                </a:solidFill>
              </a:rPr>
              <a:t>arge</a:t>
            </a:r>
            <a:r>
              <a:rPr sz="2800" b="1" spc="-20" dirty="0">
                <a:solidFill>
                  <a:srgbClr val="002060"/>
                </a:solidFill>
              </a:rPr>
              <a:t>t</a:t>
            </a:r>
            <a:r>
              <a:rPr sz="2800" b="1" dirty="0">
                <a:solidFill>
                  <a:srgbClr val="002060"/>
                </a:solidFill>
              </a:rPr>
              <a:t>)</a:t>
            </a:r>
            <a:endParaRPr lang="en-US" sz="2800" b="1" dirty="0">
              <a:solidFill>
                <a:srgbClr val="002060"/>
              </a:solidFill>
            </a:endParaRPr>
          </a:p>
          <a:p>
            <a:pPr marL="1167130" indent="-228600">
              <a:buFont typeface="Arial"/>
              <a:buChar char="▪"/>
              <a:tabLst>
                <a:tab pos="1168400" algn="l"/>
              </a:tabLst>
            </a:pPr>
            <a:r>
              <a:rPr sz="2800" b="1" spc="-10" dirty="0">
                <a:solidFill>
                  <a:srgbClr val="002060"/>
                </a:solidFill>
              </a:rPr>
              <a:t>5</a:t>
            </a:r>
            <a:r>
              <a:rPr sz="2800" b="1" dirty="0">
                <a:solidFill>
                  <a:srgbClr val="002060"/>
                </a:solidFill>
              </a:rPr>
              <a:t>G</a:t>
            </a:r>
            <a:r>
              <a:rPr sz="2800" b="1" spc="-30" dirty="0">
                <a:solidFill>
                  <a:srgbClr val="002060"/>
                </a:solidFill>
              </a:rPr>
              <a:t> </a:t>
            </a:r>
            <a:r>
              <a:rPr sz="2800" b="1" dirty="0">
                <a:solidFill>
                  <a:srgbClr val="002060"/>
                </a:solidFill>
              </a:rPr>
              <a:t>c</a:t>
            </a:r>
            <a:r>
              <a:rPr sz="2800" b="1" spc="-10" dirty="0">
                <a:solidFill>
                  <a:srgbClr val="002060"/>
                </a:solidFill>
              </a:rPr>
              <a:t>o</a:t>
            </a:r>
            <a:r>
              <a:rPr sz="2800" b="1" spc="-20" dirty="0">
                <a:solidFill>
                  <a:srgbClr val="002060"/>
                </a:solidFill>
              </a:rPr>
              <a:t>mm</a:t>
            </a:r>
            <a:r>
              <a:rPr sz="2800" b="1" spc="-10" dirty="0">
                <a:solidFill>
                  <a:srgbClr val="002060"/>
                </a:solidFill>
              </a:rPr>
              <a:t>er</a:t>
            </a:r>
            <a:r>
              <a:rPr sz="2800" b="1" dirty="0">
                <a:solidFill>
                  <a:srgbClr val="002060"/>
                </a:solidFill>
              </a:rPr>
              <a:t>cial</a:t>
            </a:r>
            <a:r>
              <a:rPr sz="2800" b="1" spc="-40" dirty="0">
                <a:solidFill>
                  <a:srgbClr val="002060"/>
                </a:solidFill>
              </a:rPr>
              <a:t> </a:t>
            </a:r>
            <a:r>
              <a:rPr sz="2800" b="1" dirty="0">
                <a:solidFill>
                  <a:srgbClr val="002060"/>
                </a:solidFill>
              </a:rPr>
              <a:t>s</a:t>
            </a:r>
            <a:r>
              <a:rPr sz="2800" b="1" spc="-10" dirty="0">
                <a:solidFill>
                  <a:srgbClr val="002060"/>
                </a:solidFill>
              </a:rPr>
              <a:t>er</a:t>
            </a:r>
            <a:r>
              <a:rPr sz="2800" b="1" dirty="0">
                <a:solidFill>
                  <a:srgbClr val="002060"/>
                </a:solidFill>
              </a:rPr>
              <a:t>vi</a:t>
            </a:r>
            <a:r>
              <a:rPr sz="2800" b="1" spc="10" dirty="0">
                <a:solidFill>
                  <a:srgbClr val="002060"/>
                </a:solidFill>
              </a:rPr>
              <a:t>c</a:t>
            </a:r>
            <a:r>
              <a:rPr sz="2800" b="1" spc="-30" dirty="0">
                <a:solidFill>
                  <a:srgbClr val="002060"/>
                </a:solidFill>
              </a:rPr>
              <a:t>e</a:t>
            </a:r>
            <a:r>
              <a:rPr sz="2800" b="1" dirty="0">
                <a:solidFill>
                  <a:srgbClr val="002060"/>
                </a:solidFill>
              </a:rPr>
              <a:t>s</a:t>
            </a:r>
            <a:r>
              <a:rPr sz="2800" b="1" spc="-70" dirty="0">
                <a:solidFill>
                  <a:srgbClr val="002060"/>
                </a:solidFill>
              </a:rPr>
              <a:t> </a:t>
            </a:r>
            <a:r>
              <a:rPr sz="2800" b="1" dirty="0">
                <a:solidFill>
                  <a:srgbClr val="002060"/>
                </a:solidFill>
              </a:rPr>
              <a:t>to</a:t>
            </a:r>
            <a:r>
              <a:rPr sz="2800" b="1" spc="-3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u</a:t>
            </a:r>
            <a:r>
              <a:rPr sz="2800" b="1" dirty="0">
                <a:solidFill>
                  <a:srgbClr val="002060"/>
                </a:solidFill>
              </a:rPr>
              <a:t>se</a:t>
            </a:r>
            <a:r>
              <a:rPr sz="2800" b="1" spc="-3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bo</a:t>
            </a:r>
            <a:r>
              <a:rPr sz="2800" b="1" dirty="0">
                <a:solidFill>
                  <a:srgbClr val="002060"/>
                </a:solidFill>
              </a:rPr>
              <a:t>th</a:t>
            </a:r>
            <a:r>
              <a:rPr sz="2800" b="1" spc="-6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3</a:t>
            </a:r>
            <a:r>
              <a:rPr sz="2800" b="1" dirty="0">
                <a:solidFill>
                  <a:srgbClr val="002060"/>
                </a:solidFill>
              </a:rPr>
              <a:t>.</a:t>
            </a:r>
            <a:r>
              <a:rPr sz="2800" b="1" spc="30" dirty="0">
                <a:solidFill>
                  <a:srgbClr val="002060"/>
                </a:solidFill>
              </a:rPr>
              <a:t>4</a:t>
            </a:r>
            <a:r>
              <a:rPr sz="28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–</a:t>
            </a:r>
            <a:r>
              <a:rPr sz="2800" b="1" spc="-10" dirty="0">
                <a:solidFill>
                  <a:srgbClr val="002060"/>
                </a:solidFill>
              </a:rPr>
              <a:t>3</a:t>
            </a:r>
            <a:r>
              <a:rPr sz="2800" b="1" dirty="0">
                <a:solidFill>
                  <a:srgbClr val="002060"/>
                </a:solidFill>
              </a:rPr>
              <a:t>.8</a:t>
            </a:r>
            <a:r>
              <a:rPr sz="2800" b="1" spc="-60" dirty="0">
                <a:solidFill>
                  <a:srgbClr val="002060"/>
                </a:solidFill>
              </a:rPr>
              <a:t> </a:t>
            </a:r>
            <a:r>
              <a:rPr sz="2800" b="1" dirty="0">
                <a:solidFill>
                  <a:srgbClr val="002060"/>
                </a:solidFill>
              </a:rPr>
              <a:t>G</a:t>
            </a:r>
            <a:r>
              <a:rPr sz="2800" b="1" spc="-20" dirty="0">
                <a:solidFill>
                  <a:srgbClr val="002060"/>
                </a:solidFill>
              </a:rPr>
              <a:t>H</a:t>
            </a:r>
            <a:r>
              <a:rPr sz="2800" b="1" dirty="0">
                <a:solidFill>
                  <a:srgbClr val="002060"/>
                </a:solidFill>
              </a:rPr>
              <a:t>z</a:t>
            </a:r>
            <a:r>
              <a:rPr sz="2800" b="1" spc="-2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an</a:t>
            </a:r>
            <a:r>
              <a:rPr sz="2800" b="1" dirty="0">
                <a:solidFill>
                  <a:srgbClr val="002060"/>
                </a:solidFill>
              </a:rPr>
              <a:t>d</a:t>
            </a:r>
            <a:r>
              <a:rPr sz="2800" b="1" spc="-3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2</a:t>
            </a:r>
            <a:r>
              <a:rPr sz="2800" b="1" dirty="0">
                <a:solidFill>
                  <a:srgbClr val="002060"/>
                </a:solidFill>
              </a:rPr>
              <a:t>6 G</a:t>
            </a:r>
            <a:r>
              <a:rPr sz="2800" b="1" spc="-20" dirty="0">
                <a:solidFill>
                  <a:srgbClr val="002060"/>
                </a:solidFill>
              </a:rPr>
              <a:t>H</a:t>
            </a:r>
            <a:r>
              <a:rPr sz="2800" b="1" dirty="0">
                <a:solidFill>
                  <a:srgbClr val="002060"/>
                </a:solidFill>
              </a:rPr>
              <a:t>z</a:t>
            </a:r>
            <a:r>
              <a:rPr sz="2800" b="1" spc="-20" dirty="0">
                <a:solidFill>
                  <a:srgbClr val="002060"/>
                </a:solidFill>
              </a:rPr>
              <a:t> </a:t>
            </a:r>
            <a:r>
              <a:rPr sz="2800" b="1" dirty="0">
                <a:solidFill>
                  <a:srgbClr val="002060"/>
                </a:solidFill>
              </a:rPr>
              <a:t>in Europe</a:t>
            </a:r>
            <a:r>
              <a:rPr sz="2800" b="1" spc="-6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b</a:t>
            </a:r>
            <a:r>
              <a:rPr sz="2800" b="1" dirty="0">
                <a:solidFill>
                  <a:srgbClr val="002060"/>
                </a:solidFill>
              </a:rPr>
              <a:t>y</a:t>
            </a:r>
            <a:r>
              <a:rPr sz="2800" b="1" spc="10" dirty="0">
                <a:solidFill>
                  <a:srgbClr val="002060"/>
                </a:solidFill>
              </a:rPr>
              <a:t> </a:t>
            </a:r>
            <a:r>
              <a:rPr sz="2800" b="1" spc="-10" dirty="0">
                <a:solidFill>
                  <a:srgbClr val="002060"/>
                </a:solidFill>
              </a:rPr>
              <a:t>20</a:t>
            </a:r>
            <a:r>
              <a:rPr lang="en-US" sz="2800" b="1" spc="-10" dirty="0">
                <a:solidFill>
                  <a:srgbClr val="002060"/>
                </a:solidFill>
              </a:rPr>
              <a:t>20</a:t>
            </a:r>
          </a:p>
          <a:p>
            <a:pPr marL="1167130" indent="-228600">
              <a:buFont typeface="Arial"/>
              <a:buChar char="▪"/>
              <a:tabLst>
                <a:tab pos="1168400" algn="l"/>
              </a:tabLst>
            </a:pPr>
            <a:r>
              <a:rPr lang="en-IN" sz="2800" b="1" spc="-10" dirty="0">
                <a:solidFill>
                  <a:srgbClr val="002060"/>
                </a:solidFill>
              </a:rPr>
              <a:t>Ba</a:t>
            </a:r>
            <a:r>
              <a:rPr lang="en-IN" sz="2800" b="1" spc="-20" dirty="0">
                <a:solidFill>
                  <a:srgbClr val="002060"/>
                </a:solidFill>
              </a:rPr>
              <a:t>n</a:t>
            </a:r>
            <a:r>
              <a:rPr lang="en-IN" sz="2800" b="1" spc="-10" dirty="0">
                <a:solidFill>
                  <a:srgbClr val="002060"/>
                </a:solidFill>
              </a:rPr>
              <a:t>d</a:t>
            </a:r>
            <a:r>
              <a:rPr lang="en-IN" sz="2800" b="1" dirty="0">
                <a:solidFill>
                  <a:srgbClr val="002060"/>
                </a:solidFill>
              </a:rPr>
              <a:t>s</a:t>
            </a:r>
            <a:r>
              <a:rPr lang="en-IN" sz="2800" b="1" spc="-50" dirty="0">
                <a:solidFill>
                  <a:srgbClr val="002060"/>
                </a:solidFill>
              </a:rPr>
              <a:t> </a:t>
            </a:r>
            <a:r>
              <a:rPr lang="en-IN" sz="2800" b="1" dirty="0">
                <a:solidFill>
                  <a:srgbClr val="002060"/>
                </a:solidFill>
              </a:rPr>
              <a:t>f</a:t>
            </a:r>
            <a:r>
              <a:rPr lang="en-IN" sz="2800" b="1" spc="-10" dirty="0">
                <a:solidFill>
                  <a:srgbClr val="002060"/>
                </a:solidFill>
              </a:rPr>
              <a:t>o</a:t>
            </a:r>
            <a:r>
              <a:rPr lang="en-IN" sz="2800" b="1" dirty="0">
                <a:solidFill>
                  <a:srgbClr val="002060"/>
                </a:solidFill>
              </a:rPr>
              <a:t>r</a:t>
            </a:r>
            <a:r>
              <a:rPr lang="en-IN" sz="2800" b="1" spc="-30" dirty="0">
                <a:solidFill>
                  <a:srgbClr val="002060"/>
                </a:solidFill>
              </a:rPr>
              <a:t> </a:t>
            </a:r>
            <a:r>
              <a:rPr lang="en-IN" sz="2800" b="1" spc="-10" dirty="0">
                <a:solidFill>
                  <a:srgbClr val="002060"/>
                </a:solidFill>
              </a:rPr>
              <a:t>W</a:t>
            </a:r>
            <a:r>
              <a:rPr lang="en-IN" sz="2800" b="1" spc="-20" dirty="0">
                <a:solidFill>
                  <a:srgbClr val="002060"/>
                </a:solidFill>
              </a:rPr>
              <a:t>R</a:t>
            </a:r>
            <a:r>
              <a:rPr lang="en-IN" sz="2800" b="1" spc="-10" dirty="0">
                <a:solidFill>
                  <a:srgbClr val="002060"/>
                </a:solidFill>
              </a:rPr>
              <a:t>C-1</a:t>
            </a:r>
            <a:r>
              <a:rPr lang="en-IN" sz="2800" b="1" dirty="0">
                <a:solidFill>
                  <a:srgbClr val="002060"/>
                </a:solidFill>
              </a:rPr>
              <a:t>9</a:t>
            </a:r>
            <a:r>
              <a:rPr lang="en-IN" sz="2800" b="1" spc="-10" dirty="0">
                <a:solidFill>
                  <a:srgbClr val="002060"/>
                </a:solidFill>
              </a:rPr>
              <a:t> </a:t>
            </a:r>
            <a:r>
              <a:rPr lang="en-IN" sz="2800" b="1" dirty="0">
                <a:solidFill>
                  <a:srgbClr val="002060"/>
                </a:solidFill>
              </a:rPr>
              <a:t>(e.g.,</a:t>
            </a:r>
            <a:r>
              <a:rPr lang="en-IN" sz="2800" b="1" spc="-10" dirty="0">
                <a:solidFill>
                  <a:srgbClr val="002060"/>
                </a:solidFill>
              </a:rPr>
              <a:t> 3</a:t>
            </a:r>
            <a:r>
              <a:rPr lang="en-IN" sz="2800" b="1" spc="-20" dirty="0">
                <a:solidFill>
                  <a:srgbClr val="002060"/>
                </a:solidFill>
              </a:rPr>
              <a:t>1.</a:t>
            </a:r>
            <a:r>
              <a:rPr lang="en-IN" sz="2800" b="1" dirty="0">
                <a:solidFill>
                  <a:srgbClr val="002060"/>
                </a:solidFill>
              </a:rPr>
              <a:t>8</a:t>
            </a:r>
            <a:r>
              <a:rPr lang="en-IN" sz="2800" b="1" spc="-80" dirty="0">
                <a:solidFill>
                  <a:srgbClr val="002060"/>
                </a:solidFill>
              </a:rPr>
              <a:t> </a:t>
            </a:r>
            <a:r>
              <a:rPr lang="en-IN" sz="2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–</a:t>
            </a:r>
            <a:r>
              <a:rPr lang="en-IN" sz="2800" b="1" spc="-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lang="en-IN" sz="2800" b="1" spc="-10" dirty="0">
                <a:solidFill>
                  <a:srgbClr val="002060"/>
                </a:solidFill>
              </a:rPr>
              <a:t>33.</a:t>
            </a:r>
            <a:r>
              <a:rPr lang="en-IN" sz="2800" b="1" dirty="0">
                <a:solidFill>
                  <a:srgbClr val="002060"/>
                </a:solidFill>
              </a:rPr>
              <a:t>4</a:t>
            </a:r>
            <a:r>
              <a:rPr lang="en-IN" sz="2800" b="1" spc="-30" dirty="0">
                <a:solidFill>
                  <a:srgbClr val="002060"/>
                </a:solidFill>
              </a:rPr>
              <a:t> </a:t>
            </a:r>
            <a:r>
              <a:rPr lang="en-IN" sz="2800" b="1" spc="10" dirty="0">
                <a:solidFill>
                  <a:srgbClr val="002060"/>
                </a:solidFill>
              </a:rPr>
              <a:t>G</a:t>
            </a:r>
            <a:r>
              <a:rPr lang="en-IN" sz="2800" b="1" spc="-20" dirty="0">
                <a:solidFill>
                  <a:srgbClr val="002060"/>
                </a:solidFill>
              </a:rPr>
              <a:t>H</a:t>
            </a:r>
            <a:r>
              <a:rPr lang="en-IN" sz="2800" b="1" dirty="0">
                <a:solidFill>
                  <a:srgbClr val="002060"/>
                </a:solidFill>
              </a:rPr>
              <a:t>z,</a:t>
            </a:r>
            <a:r>
              <a:rPr lang="en-IN" sz="2800" b="1" spc="-20" dirty="0">
                <a:solidFill>
                  <a:srgbClr val="002060"/>
                </a:solidFill>
              </a:rPr>
              <a:t> </a:t>
            </a:r>
            <a:r>
              <a:rPr lang="en-IN" sz="2800" b="1" spc="-10" dirty="0">
                <a:solidFill>
                  <a:srgbClr val="002060"/>
                </a:solidFill>
              </a:rPr>
              <a:t>40.</a:t>
            </a:r>
            <a:r>
              <a:rPr lang="en-IN" sz="2800" b="1" dirty="0">
                <a:solidFill>
                  <a:srgbClr val="002060"/>
                </a:solidFill>
              </a:rPr>
              <a:t>5</a:t>
            </a:r>
            <a:r>
              <a:rPr lang="en-IN" sz="2800" b="1" spc="-40" dirty="0">
                <a:solidFill>
                  <a:srgbClr val="002060"/>
                </a:solidFill>
              </a:rPr>
              <a:t> </a:t>
            </a:r>
            <a:r>
              <a:rPr lang="en-IN" sz="2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–</a:t>
            </a:r>
            <a:r>
              <a:rPr lang="en-IN" sz="2800" b="1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lang="en-IN" sz="2800" b="1" spc="-10" dirty="0">
                <a:solidFill>
                  <a:srgbClr val="002060"/>
                </a:solidFill>
              </a:rPr>
              <a:t>43.</a:t>
            </a:r>
            <a:r>
              <a:rPr lang="en-IN" sz="2800" b="1" dirty="0">
                <a:solidFill>
                  <a:srgbClr val="002060"/>
                </a:solidFill>
              </a:rPr>
              <a:t>5</a:t>
            </a:r>
            <a:r>
              <a:rPr lang="en-IN" sz="2800" b="1" spc="-50" dirty="0">
                <a:solidFill>
                  <a:srgbClr val="002060"/>
                </a:solidFill>
              </a:rPr>
              <a:t> </a:t>
            </a:r>
            <a:r>
              <a:rPr lang="en-IN" sz="2800" b="1" spc="10" dirty="0">
                <a:solidFill>
                  <a:srgbClr val="002060"/>
                </a:solidFill>
              </a:rPr>
              <a:t>G</a:t>
            </a:r>
            <a:r>
              <a:rPr lang="en-IN" sz="2800" b="1" spc="-20" dirty="0">
                <a:solidFill>
                  <a:srgbClr val="002060"/>
                </a:solidFill>
              </a:rPr>
              <a:t>H</a:t>
            </a:r>
            <a:r>
              <a:rPr lang="en-IN" sz="2800" b="1" dirty="0">
                <a:solidFill>
                  <a:srgbClr val="002060"/>
                </a:solidFill>
              </a:rPr>
              <a:t>z</a:t>
            </a:r>
            <a:r>
              <a:rPr lang="en-IN" sz="2800" b="1" spc="-20" dirty="0">
                <a:solidFill>
                  <a:srgbClr val="002060"/>
                </a:solidFill>
              </a:rPr>
              <a:t> </a:t>
            </a:r>
            <a:r>
              <a:rPr lang="en-IN" sz="2800" b="1" dirty="0">
                <a:solidFill>
                  <a:srgbClr val="002060"/>
                </a:solidFill>
              </a:rPr>
              <a:t>in </a:t>
            </a:r>
            <a:r>
              <a:rPr lang="en-IN" sz="2800" b="1" spc="-10" dirty="0">
                <a:solidFill>
                  <a:srgbClr val="002060"/>
                </a:solidFill>
              </a:rPr>
              <a:t>addi</a:t>
            </a:r>
            <a:r>
              <a:rPr lang="en-IN" sz="2800" b="1" spc="10" dirty="0">
                <a:solidFill>
                  <a:srgbClr val="002060"/>
                </a:solidFill>
              </a:rPr>
              <a:t>t</a:t>
            </a:r>
            <a:r>
              <a:rPr lang="en-IN" sz="2800" b="1" dirty="0">
                <a:solidFill>
                  <a:srgbClr val="002060"/>
                </a:solidFill>
              </a:rPr>
              <a:t>ion</a:t>
            </a:r>
            <a:r>
              <a:rPr lang="en-IN" sz="2800" b="1" spc="-60" dirty="0">
                <a:solidFill>
                  <a:srgbClr val="002060"/>
                </a:solidFill>
              </a:rPr>
              <a:t> </a:t>
            </a:r>
            <a:r>
              <a:rPr lang="en-IN" sz="2800" b="1" dirty="0">
                <a:solidFill>
                  <a:srgbClr val="002060"/>
                </a:solidFill>
              </a:rPr>
              <a:t>to</a:t>
            </a:r>
            <a:r>
              <a:rPr lang="en-IN" sz="2800" b="1" spc="-30" dirty="0">
                <a:solidFill>
                  <a:srgbClr val="002060"/>
                </a:solidFill>
              </a:rPr>
              <a:t> </a:t>
            </a:r>
            <a:r>
              <a:rPr lang="en-IN" sz="2800" b="1" spc="-10" dirty="0">
                <a:solidFill>
                  <a:srgbClr val="002060"/>
                </a:solidFill>
              </a:rPr>
              <a:t>24.2</a:t>
            </a:r>
            <a:r>
              <a:rPr lang="en-IN" sz="2800" b="1" dirty="0">
                <a:solidFill>
                  <a:srgbClr val="002060"/>
                </a:solidFill>
              </a:rPr>
              <a:t>5</a:t>
            </a:r>
            <a:r>
              <a:rPr lang="en-IN" sz="2800" b="1" spc="-50" dirty="0">
                <a:solidFill>
                  <a:srgbClr val="002060"/>
                </a:solidFill>
              </a:rPr>
              <a:t> </a:t>
            </a:r>
            <a:r>
              <a:rPr lang="en-IN" sz="2800" b="1" dirty="0">
                <a:solidFill>
                  <a:srgbClr val="002060"/>
                </a:solidFill>
                <a:latin typeface="Microsoft Sans Serif"/>
                <a:cs typeface="Microsoft Sans Serif"/>
              </a:rPr>
              <a:t>–</a:t>
            </a:r>
            <a:r>
              <a:rPr lang="en-IN" sz="2800" b="1" spc="10" dirty="0">
                <a:solidFill>
                  <a:srgbClr val="002060"/>
                </a:solidFill>
                <a:latin typeface="Microsoft Sans Serif"/>
                <a:cs typeface="Microsoft Sans Serif"/>
              </a:rPr>
              <a:t> </a:t>
            </a:r>
            <a:r>
              <a:rPr lang="en-IN" sz="2800" b="1" spc="-10" dirty="0">
                <a:solidFill>
                  <a:srgbClr val="002060"/>
                </a:solidFill>
              </a:rPr>
              <a:t>27.</a:t>
            </a:r>
            <a:r>
              <a:rPr lang="en-IN" sz="2800" b="1" dirty="0">
                <a:solidFill>
                  <a:srgbClr val="002060"/>
                </a:solidFill>
              </a:rPr>
              <a:t>5</a:t>
            </a:r>
            <a:r>
              <a:rPr lang="en-IN" sz="2800" b="1" spc="-50" dirty="0">
                <a:solidFill>
                  <a:srgbClr val="002060"/>
                </a:solidFill>
              </a:rPr>
              <a:t> </a:t>
            </a:r>
            <a:r>
              <a:rPr lang="en-IN" sz="2800" b="1" spc="10" dirty="0">
                <a:solidFill>
                  <a:srgbClr val="002060"/>
                </a:solidFill>
              </a:rPr>
              <a:t>G</a:t>
            </a:r>
            <a:r>
              <a:rPr lang="en-IN" sz="2800" b="1" spc="-20" dirty="0">
                <a:solidFill>
                  <a:srgbClr val="002060"/>
                </a:solidFill>
              </a:rPr>
              <a:t>H</a:t>
            </a:r>
            <a:r>
              <a:rPr lang="en-IN" sz="2800" b="1" dirty="0">
                <a:solidFill>
                  <a:srgbClr val="002060"/>
                </a:solidFill>
              </a:rPr>
              <a:t>z)</a:t>
            </a:r>
            <a:endParaRPr lang="en-IN" sz="2800" b="1" dirty="0">
              <a:solidFill>
                <a:srgbClr val="002060"/>
              </a:solidFill>
              <a:latin typeface="Microsoft Sans Serif"/>
              <a:cs typeface="Microsoft Sans Serif"/>
            </a:endParaRPr>
          </a:p>
          <a:p>
            <a:pPr marL="1167130" indent="-228600">
              <a:buFont typeface="Arial"/>
              <a:buChar char="▪"/>
              <a:tabLst>
                <a:tab pos="1168400" algn="l"/>
              </a:tabLst>
            </a:pPr>
            <a:endParaRPr lang="en-US" sz="2800" spc="-10" dirty="0">
              <a:solidFill>
                <a:srgbClr val="7E7E7E"/>
              </a:solidFill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3124160" y="13085965"/>
            <a:ext cx="27686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r>
              <a:rPr sz="1600" spc="-10" dirty="0">
                <a:solidFill>
                  <a:srgbClr val="888888"/>
                </a:solidFill>
                <a:latin typeface="Microsoft Sans Serif"/>
                <a:cs typeface="Microsoft Sans Serif"/>
              </a:rPr>
              <a:t>19</a:t>
            </a:r>
            <a:endParaRPr sz="160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903914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C59353-2991-AD46-B1E3-F87716D2E9E5}"/>
              </a:ext>
            </a:extLst>
          </p:cNvPr>
          <p:cNvSpPr txBox="1"/>
          <p:nvPr/>
        </p:nvSpPr>
        <p:spPr>
          <a:xfrm>
            <a:off x="3352800" y="307323"/>
            <a:ext cx="16916400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96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5G – mm Wave – Numerology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4F14473-A792-47B3-B79C-2D537001A199}"/>
              </a:ext>
            </a:extLst>
          </p:cNvPr>
          <p:cNvGrpSpPr/>
          <p:nvPr/>
        </p:nvGrpSpPr>
        <p:grpSpPr>
          <a:xfrm>
            <a:off x="-243808" y="3105602"/>
            <a:ext cx="17998418" cy="9204429"/>
            <a:chOff x="-158083" y="2648402"/>
            <a:chExt cx="17998418" cy="92044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4B0F7A-081B-4C15-A101-1A3D36D4A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700" y="4655830"/>
              <a:ext cx="15887700" cy="674559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FC7461-B42A-4118-ABB1-906E7A0837A5}"/>
                </a:ext>
              </a:extLst>
            </p:cNvPr>
            <p:cNvSpPr txBox="1"/>
            <p:nvPr/>
          </p:nvSpPr>
          <p:spPr>
            <a:xfrm>
              <a:off x="3219441" y="2648402"/>
              <a:ext cx="12982584" cy="1364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5000" b="1" i="0" u="none" strike="noStrike" cap="none" spc="0" normalizeH="0" baseline="0" dirty="0">
                  <a:ln>
                    <a:noFill/>
                  </a:ln>
                  <a:solidFill>
                    <a:srgbClr val="158593"/>
                  </a:solidFill>
                  <a:effectLst/>
                  <a:uFillTx/>
                  <a:latin typeface="+mn-lt"/>
                  <a:ea typeface="+mn-ea"/>
                  <a:cs typeface="+mn-cs"/>
                  <a:sym typeface="Helvetica Light"/>
                </a:rPr>
                <a:t>Scalable OFDM Numerology</a:t>
              </a:r>
            </a:p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2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To efficiently address diverse spectrum, deployments and services</a:t>
              </a:r>
            </a:p>
          </p:txBody>
        </p:sp>
        <p:sp>
          <p:nvSpPr>
            <p:cNvPr id="8" name="object 12">
              <a:extLst>
                <a:ext uri="{FF2B5EF4-FFF2-40B4-BE49-F238E27FC236}">
                  <a16:creationId xmlns:a16="http://schemas.microsoft.com/office/drawing/2014/main" id="{E1A01A1D-EDEE-4FE6-AC97-5B720FFA25E7}"/>
                </a:ext>
              </a:extLst>
            </p:cNvPr>
            <p:cNvSpPr txBox="1"/>
            <p:nvPr/>
          </p:nvSpPr>
          <p:spPr>
            <a:xfrm>
              <a:off x="3609975" y="5613461"/>
              <a:ext cx="4815845" cy="451406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Example: 1,5,10 and 20MHz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A1756728-A2D2-411F-BD32-12C9147AFAD0}"/>
                </a:ext>
              </a:extLst>
            </p:cNvPr>
            <p:cNvSpPr txBox="1"/>
            <p:nvPr/>
          </p:nvSpPr>
          <p:spPr>
            <a:xfrm>
              <a:off x="2847974" y="7550444"/>
              <a:ext cx="4815845" cy="451406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Example: 100MHz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8169FDD0-48D1-4852-8150-7E8F5D54C6C3}"/>
                </a:ext>
              </a:extLst>
            </p:cNvPr>
            <p:cNvSpPr txBox="1"/>
            <p:nvPr/>
          </p:nvSpPr>
          <p:spPr>
            <a:xfrm>
              <a:off x="2847974" y="9489323"/>
              <a:ext cx="4815845" cy="451406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Example: 160MHz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11" name="object 12">
              <a:extLst>
                <a:ext uri="{FF2B5EF4-FFF2-40B4-BE49-F238E27FC236}">
                  <a16:creationId xmlns:a16="http://schemas.microsoft.com/office/drawing/2014/main" id="{7AEEFD6A-EA4A-4E5F-8DF8-9F11477C8490}"/>
                </a:ext>
              </a:extLst>
            </p:cNvPr>
            <p:cNvSpPr txBox="1"/>
            <p:nvPr/>
          </p:nvSpPr>
          <p:spPr>
            <a:xfrm>
              <a:off x="2847974" y="11401425"/>
              <a:ext cx="4815845" cy="451406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Example: 400MHz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5034EEB5-A115-47CD-9916-FE50E83184C4}"/>
                </a:ext>
              </a:extLst>
            </p:cNvPr>
            <p:cNvSpPr txBox="1"/>
            <p:nvPr/>
          </p:nvSpPr>
          <p:spPr>
            <a:xfrm>
              <a:off x="5255896" y="4655830"/>
              <a:ext cx="4815845" cy="907941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Subcarrier spacing</a:t>
              </a:r>
            </a:p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Example: 15KHz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13" name="object 12">
              <a:extLst>
                <a:ext uri="{FF2B5EF4-FFF2-40B4-BE49-F238E27FC236}">
                  <a16:creationId xmlns:a16="http://schemas.microsoft.com/office/drawing/2014/main" id="{462C7B80-D147-416E-8CE0-A4A4017047F0}"/>
                </a:ext>
              </a:extLst>
            </p:cNvPr>
            <p:cNvSpPr txBox="1"/>
            <p:nvPr/>
          </p:nvSpPr>
          <p:spPr>
            <a:xfrm>
              <a:off x="6564627" y="6547157"/>
              <a:ext cx="4815845" cy="907941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Subcarrier spacing</a:t>
              </a:r>
            </a:p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Example: 30KHz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0BF9D775-A9FF-4955-B195-16A838190275}"/>
                </a:ext>
              </a:extLst>
            </p:cNvPr>
            <p:cNvSpPr txBox="1"/>
            <p:nvPr/>
          </p:nvSpPr>
          <p:spPr>
            <a:xfrm>
              <a:off x="8843015" y="8520320"/>
              <a:ext cx="4815845" cy="907941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Subcarrier spacing</a:t>
              </a:r>
            </a:p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Example: 60KHz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15" name="object 12">
              <a:extLst>
                <a:ext uri="{FF2B5EF4-FFF2-40B4-BE49-F238E27FC236}">
                  <a16:creationId xmlns:a16="http://schemas.microsoft.com/office/drawing/2014/main" id="{91FED3A6-B121-47F0-89DB-4F5D757F6BCD}"/>
                </a:ext>
              </a:extLst>
            </p:cNvPr>
            <p:cNvSpPr txBox="1"/>
            <p:nvPr/>
          </p:nvSpPr>
          <p:spPr>
            <a:xfrm>
              <a:off x="13024490" y="10438756"/>
              <a:ext cx="4815845" cy="907941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Subcarrier spacing</a:t>
              </a:r>
            </a:p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Example: 120KHz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16" name="object 12">
              <a:extLst>
                <a:ext uri="{FF2B5EF4-FFF2-40B4-BE49-F238E27FC236}">
                  <a16:creationId xmlns:a16="http://schemas.microsoft.com/office/drawing/2014/main" id="{D753F072-5D88-40C3-A86B-9BE73F600C71}"/>
                </a:ext>
              </a:extLst>
            </p:cNvPr>
            <p:cNvSpPr txBox="1"/>
            <p:nvPr/>
          </p:nvSpPr>
          <p:spPr>
            <a:xfrm>
              <a:off x="12562523" y="4831125"/>
              <a:ext cx="4353877" cy="1128514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3600" b="1" dirty="0">
                  <a:solidFill>
                    <a:schemeClr val="accent1">
                      <a:lumMod val="75000"/>
                    </a:schemeClr>
                  </a:solidFill>
                </a:rPr>
                <a:t>2</a:t>
              </a:r>
              <a:r>
                <a:rPr lang="en-IN" sz="3600" b="1" baseline="30000" dirty="0">
                  <a:solidFill>
                    <a:schemeClr val="accent1">
                      <a:lumMod val="75000"/>
                    </a:schemeClr>
                  </a:solidFill>
                </a:rPr>
                <a:t>n  </a:t>
              </a:r>
              <a:r>
                <a:rPr lang="en-IN" sz="3600" spc="30" dirty="0">
                  <a:solidFill>
                    <a:schemeClr val="accent1">
                      <a:lumMod val="75000"/>
                    </a:schemeClr>
                  </a:solidFill>
                  <a:latin typeface="Helvetica" panose="020B0604020202020204" pitchFamily="2" charset="0"/>
                  <a:cs typeface="Calibri"/>
                </a:rPr>
                <a:t>scaling of Subcarrier spacing</a:t>
              </a:r>
              <a:endParaRPr sz="36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17" name="object 12">
              <a:extLst>
                <a:ext uri="{FF2B5EF4-FFF2-40B4-BE49-F238E27FC236}">
                  <a16:creationId xmlns:a16="http://schemas.microsoft.com/office/drawing/2014/main" id="{CC3FCD4A-7958-4C88-9F0F-D16F77C0976B}"/>
                </a:ext>
              </a:extLst>
            </p:cNvPr>
            <p:cNvSpPr txBox="1"/>
            <p:nvPr/>
          </p:nvSpPr>
          <p:spPr>
            <a:xfrm>
              <a:off x="0" y="4233035"/>
              <a:ext cx="3737651" cy="1128514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3600" b="1" dirty="0">
                  <a:solidFill>
                    <a:schemeClr val="accent1">
                      <a:lumMod val="75000"/>
                    </a:schemeClr>
                  </a:solidFill>
                </a:rPr>
                <a:t>Outdoor and macro coverage</a:t>
              </a:r>
              <a:endParaRPr sz="36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E3203D0A-8714-4702-AEC0-7C74B3D621DC}"/>
                </a:ext>
              </a:extLst>
            </p:cNvPr>
            <p:cNvSpPr txBox="1"/>
            <p:nvPr/>
          </p:nvSpPr>
          <p:spPr>
            <a:xfrm>
              <a:off x="-28595" y="6210106"/>
              <a:ext cx="3609976" cy="1128514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3600" b="1" dirty="0">
                  <a:solidFill>
                    <a:schemeClr val="accent1">
                      <a:lumMod val="75000"/>
                    </a:schemeClr>
                  </a:solidFill>
                </a:rPr>
                <a:t>Outdoor and Small cell</a:t>
              </a:r>
              <a:endParaRPr sz="36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19" name="object 12">
              <a:extLst>
                <a:ext uri="{FF2B5EF4-FFF2-40B4-BE49-F238E27FC236}">
                  <a16:creationId xmlns:a16="http://schemas.microsoft.com/office/drawing/2014/main" id="{5C97050C-A772-4C9C-A722-9B36D2473237}"/>
                </a:ext>
              </a:extLst>
            </p:cNvPr>
            <p:cNvSpPr txBox="1"/>
            <p:nvPr/>
          </p:nvSpPr>
          <p:spPr>
            <a:xfrm>
              <a:off x="-158083" y="8442164"/>
              <a:ext cx="3971925" cy="574516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3600" b="1" dirty="0">
                  <a:solidFill>
                    <a:schemeClr val="accent1">
                      <a:lumMod val="75000"/>
                    </a:schemeClr>
                  </a:solidFill>
                </a:rPr>
                <a:t>Indoor Wideband</a:t>
              </a:r>
              <a:endParaRPr sz="36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20" name="object 12">
              <a:extLst>
                <a:ext uri="{FF2B5EF4-FFF2-40B4-BE49-F238E27FC236}">
                  <a16:creationId xmlns:a16="http://schemas.microsoft.com/office/drawing/2014/main" id="{1075FD7C-E4BD-4BA7-9B22-0E4B35F261A8}"/>
                </a:ext>
              </a:extLst>
            </p:cNvPr>
            <p:cNvSpPr txBox="1"/>
            <p:nvPr/>
          </p:nvSpPr>
          <p:spPr>
            <a:xfrm>
              <a:off x="104765" y="10483179"/>
              <a:ext cx="3114676" cy="574516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3600" b="1" dirty="0">
                  <a:solidFill>
                    <a:schemeClr val="accent1">
                      <a:lumMod val="75000"/>
                    </a:schemeClr>
                  </a:solidFill>
                </a:rPr>
                <a:t>mmWave</a:t>
              </a:r>
              <a:endParaRPr sz="3600" dirty="0">
                <a:solidFill>
                  <a:schemeClr val="accent1">
                    <a:lumMod val="75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6C943B92-59C1-4587-818E-127F5043302E}"/>
                </a:ext>
              </a:extLst>
            </p:cNvPr>
            <p:cNvSpPr txBox="1"/>
            <p:nvPr/>
          </p:nvSpPr>
          <p:spPr>
            <a:xfrm>
              <a:off x="161916" y="5452593"/>
              <a:ext cx="3467576" cy="451406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FDD/TDD &lt;3 GHz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22" name="object 12">
              <a:extLst>
                <a:ext uri="{FF2B5EF4-FFF2-40B4-BE49-F238E27FC236}">
                  <a16:creationId xmlns:a16="http://schemas.microsoft.com/office/drawing/2014/main" id="{016EB8D9-5764-44AA-A715-7E80919CC3D5}"/>
                </a:ext>
              </a:extLst>
            </p:cNvPr>
            <p:cNvSpPr txBox="1"/>
            <p:nvPr/>
          </p:nvSpPr>
          <p:spPr>
            <a:xfrm>
              <a:off x="161916" y="7370867"/>
              <a:ext cx="3467576" cy="451406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TDD &gt;3 GHz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23" name="object 12">
              <a:extLst>
                <a:ext uri="{FF2B5EF4-FFF2-40B4-BE49-F238E27FC236}">
                  <a16:creationId xmlns:a16="http://schemas.microsoft.com/office/drawing/2014/main" id="{646E0BE5-6A0B-4D38-9D8E-5EF8D62CB463}"/>
                </a:ext>
              </a:extLst>
            </p:cNvPr>
            <p:cNvSpPr txBox="1"/>
            <p:nvPr/>
          </p:nvSpPr>
          <p:spPr>
            <a:xfrm>
              <a:off x="-158083" y="8934683"/>
              <a:ext cx="4043610" cy="882293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TDD e.g. 5 GHz (Unlicensed)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24" name="object 12">
              <a:extLst>
                <a:ext uri="{FF2B5EF4-FFF2-40B4-BE49-F238E27FC236}">
                  <a16:creationId xmlns:a16="http://schemas.microsoft.com/office/drawing/2014/main" id="{751FD6A4-14AC-4C18-95E2-908631E0402B}"/>
                </a:ext>
              </a:extLst>
            </p:cNvPr>
            <p:cNvSpPr txBox="1"/>
            <p:nvPr/>
          </p:nvSpPr>
          <p:spPr>
            <a:xfrm>
              <a:off x="-28595" y="11124464"/>
              <a:ext cx="3467576" cy="451406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>
                <a:spcBef>
                  <a:spcPts val="160"/>
                </a:spcBef>
              </a:pPr>
              <a:r>
                <a:rPr lang="en-IN" sz="2800" spc="30" dirty="0">
                  <a:solidFill>
                    <a:schemeClr val="bg1">
                      <a:lumMod val="50000"/>
                    </a:schemeClr>
                  </a:solidFill>
                  <a:latin typeface="Helvetica" panose="020B0604020202020204" pitchFamily="2" charset="0"/>
                  <a:cs typeface="Calibri"/>
                </a:rPr>
                <a:t>TDD e.g. 28 GHz</a:t>
              </a:r>
              <a:endParaRPr sz="280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0980413-AEA2-4B95-A9AF-E50441A7A9BE}"/>
              </a:ext>
            </a:extLst>
          </p:cNvPr>
          <p:cNvGrpSpPr/>
          <p:nvPr/>
        </p:nvGrpSpPr>
        <p:grpSpPr>
          <a:xfrm>
            <a:off x="16830674" y="3526539"/>
            <a:ext cx="7578092" cy="9918575"/>
            <a:chOff x="16805908" y="3303554"/>
            <a:chExt cx="7578092" cy="9918575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0402199-D991-4AE6-9DF7-465FCBAE8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07788" y="6473513"/>
              <a:ext cx="7400021" cy="347183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2FB5CC-3043-4CBC-8A8E-77DB45C05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05908" y="3303554"/>
              <a:ext cx="7578092" cy="3554446"/>
            </a:xfrm>
            <a:prstGeom prst="rect">
              <a:avLst/>
            </a:prstGeom>
          </p:spPr>
        </p:pic>
        <p:sp>
          <p:nvSpPr>
            <p:cNvPr id="26" name="object 12">
              <a:extLst>
                <a:ext uri="{FF2B5EF4-FFF2-40B4-BE49-F238E27FC236}">
                  <a16:creationId xmlns:a16="http://schemas.microsoft.com/office/drawing/2014/main" id="{EF96DE9E-1C09-4953-9219-691A9914364F}"/>
                </a:ext>
              </a:extLst>
            </p:cNvPr>
            <p:cNvSpPr txBox="1"/>
            <p:nvPr/>
          </p:nvSpPr>
          <p:spPr>
            <a:xfrm>
              <a:off x="18790439" y="3787840"/>
              <a:ext cx="4353877" cy="1990288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 algn="l">
                <a:spcBef>
                  <a:spcPts val="160"/>
                </a:spcBef>
              </a:pPr>
              <a:r>
                <a:rPr lang="en-IN" sz="3200" b="1" dirty="0">
                  <a:solidFill>
                    <a:schemeClr val="bg1"/>
                  </a:solidFill>
                </a:rPr>
                <a:t>RF Channel Width in OFDM Technology changes from 5MHz to 20MHz in 4G era</a:t>
              </a:r>
              <a:endParaRPr sz="3200" dirty="0">
                <a:solidFill>
                  <a:schemeClr val="bg1"/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FF9ACBD-F766-4C54-B341-395A6BA15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84530" y="9750299"/>
              <a:ext cx="7380430" cy="3471830"/>
            </a:xfrm>
            <a:prstGeom prst="rect">
              <a:avLst/>
            </a:prstGeom>
          </p:spPr>
        </p:pic>
        <p:sp>
          <p:nvSpPr>
            <p:cNvPr id="29" name="object 12">
              <a:extLst>
                <a:ext uri="{FF2B5EF4-FFF2-40B4-BE49-F238E27FC236}">
                  <a16:creationId xmlns:a16="http://schemas.microsoft.com/office/drawing/2014/main" id="{37044C26-A9AD-4CD8-A5FB-34C1F98DEE43}"/>
                </a:ext>
              </a:extLst>
            </p:cNvPr>
            <p:cNvSpPr txBox="1"/>
            <p:nvPr/>
          </p:nvSpPr>
          <p:spPr>
            <a:xfrm>
              <a:off x="18955216" y="6957872"/>
              <a:ext cx="4353877" cy="1990288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 algn="l">
                <a:spcBef>
                  <a:spcPts val="160"/>
                </a:spcBef>
              </a:pPr>
              <a:r>
                <a:rPr lang="en-IN" sz="3200" b="1" dirty="0">
                  <a:solidFill>
                    <a:schemeClr val="bg1"/>
                  </a:solidFill>
                </a:rPr>
                <a:t>RF Channel Width in OFDM Technology in 5G era varies from n*20 to n*100 to n*400MHz </a:t>
              </a:r>
              <a:r>
                <a:rPr lang="en-IN" sz="3200" b="1" dirty="0" err="1">
                  <a:solidFill>
                    <a:schemeClr val="bg1"/>
                  </a:solidFill>
                </a:rPr>
                <a:t>i</a:t>
              </a:r>
              <a:endParaRPr sz="3200" dirty="0">
                <a:solidFill>
                  <a:schemeClr val="bg1"/>
                </a:solidFill>
                <a:latin typeface="Helvetica" panose="020B0604020202020204" pitchFamily="2" charset="0"/>
                <a:cs typeface="Calibri"/>
              </a:endParaRPr>
            </a:p>
          </p:txBody>
        </p:sp>
        <p:sp>
          <p:nvSpPr>
            <p:cNvPr id="31" name="object 12">
              <a:extLst>
                <a:ext uri="{FF2B5EF4-FFF2-40B4-BE49-F238E27FC236}">
                  <a16:creationId xmlns:a16="http://schemas.microsoft.com/office/drawing/2014/main" id="{378D6F8D-B65E-4313-A11B-203C258F0F7C}"/>
                </a:ext>
              </a:extLst>
            </p:cNvPr>
            <p:cNvSpPr txBox="1"/>
            <p:nvPr/>
          </p:nvSpPr>
          <p:spPr>
            <a:xfrm>
              <a:off x="18936166" y="10219669"/>
              <a:ext cx="4353877" cy="2015936"/>
            </a:xfrm>
            <a:prstGeom prst="rect">
              <a:avLst/>
            </a:prstGeom>
          </p:spPr>
          <p:txBody>
            <a:bodyPr vert="horz" wrap="square" lIns="0" tIns="20320" rIns="0" bIns="0" rtlCol="0">
              <a:spAutoFit/>
            </a:bodyPr>
            <a:lstStyle/>
            <a:p>
              <a:pPr marL="12700" marR="5080" algn="l">
                <a:spcBef>
                  <a:spcPts val="160"/>
                </a:spcBef>
              </a:pPr>
              <a:r>
                <a:rPr lang="en-IN" sz="3200" b="1" dirty="0">
                  <a:solidFill>
                    <a:schemeClr val="bg1"/>
                  </a:solidFill>
                </a:rPr>
                <a:t>Sub carrier </a:t>
              </a:r>
              <a:r>
                <a:rPr lang="en-IN" sz="3200" b="1" dirty="0" err="1">
                  <a:solidFill>
                    <a:schemeClr val="bg1"/>
                  </a:solidFill>
                </a:rPr>
                <a:t>spcing</a:t>
              </a:r>
              <a:r>
                <a:rPr lang="en-IN" sz="3200" b="1" dirty="0">
                  <a:solidFill>
                    <a:schemeClr val="bg1"/>
                  </a:solidFill>
                </a:rPr>
                <a:t> increases from 15KHz to 120KHz and</a:t>
              </a:r>
            </a:p>
            <a:p>
              <a:pPr marL="12700" marR="5080" algn="l">
                <a:spcBef>
                  <a:spcPts val="160"/>
                </a:spcBef>
              </a:pPr>
              <a:r>
                <a:rPr lang="en-IN" sz="3200" b="1" dirty="0">
                  <a:solidFill>
                    <a:schemeClr val="bg1"/>
                  </a:solidFill>
                </a:rPr>
                <a:t>Mbps era to Gbps era</a:t>
              </a:r>
              <a:endParaRPr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85367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85E968-7915-4F4B-A2B7-343FB1496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928" y="4036247"/>
            <a:ext cx="18363670" cy="7977274"/>
          </a:xfrm>
          <a:prstGeom prst="rect">
            <a:avLst/>
          </a:prstGeom>
        </p:spPr>
      </p:pic>
      <p:sp>
        <p:nvSpPr>
          <p:cNvPr id="4" name="object 37">
            <a:extLst>
              <a:ext uri="{FF2B5EF4-FFF2-40B4-BE49-F238E27FC236}">
                <a16:creationId xmlns:a16="http://schemas.microsoft.com/office/drawing/2014/main" id="{A4B5FAD8-F4C5-4DD9-9EC9-1D941F996CBE}"/>
              </a:ext>
            </a:extLst>
          </p:cNvPr>
          <p:cNvSpPr txBox="1"/>
          <p:nvPr/>
        </p:nvSpPr>
        <p:spPr>
          <a:xfrm>
            <a:off x="3833811" y="990951"/>
            <a:ext cx="15801975" cy="878189"/>
          </a:xfrm>
          <a:prstGeom prst="rect">
            <a:avLst/>
          </a:prstGeom>
          <a:ln>
            <a:noFill/>
          </a:ln>
        </p:spPr>
        <p:txBody>
          <a:bodyPr vert="horz" wrap="square" lIns="0" tIns="17145" rIns="0" bIns="0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lang="en-IN" sz="5594" b="1" dirty="0">
                <a:solidFill>
                  <a:schemeClr val="bg1"/>
                </a:solidFill>
                <a:latin typeface="Cambria" pitchFamily="18" charset="0"/>
              </a:rPr>
              <a:t>Digital Transformation of Our World</a:t>
            </a:r>
            <a:endParaRPr sz="5594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object 12">
            <a:extLst>
              <a:ext uri="{FF2B5EF4-FFF2-40B4-BE49-F238E27FC236}">
                <a16:creationId xmlns:a16="http://schemas.microsoft.com/office/drawing/2014/main" id="{28B48581-0AA3-4226-A278-D17A87DB2BCC}"/>
              </a:ext>
            </a:extLst>
          </p:cNvPr>
          <p:cNvSpPr txBox="1"/>
          <p:nvPr/>
        </p:nvSpPr>
        <p:spPr>
          <a:xfrm>
            <a:off x="7117487" y="4759015"/>
            <a:ext cx="3104613" cy="45140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lang="en-IN" sz="2800" b="1" spc="30" dirty="0">
                <a:solidFill>
                  <a:srgbClr val="00B0F0"/>
                </a:solidFill>
                <a:latin typeface="Helvetica" panose="020B0604020202020204" pitchFamily="2" charset="0"/>
                <a:cs typeface="Calibri"/>
              </a:rPr>
              <a:t>People</a:t>
            </a:r>
            <a:endParaRPr sz="2800" b="1" dirty="0">
              <a:solidFill>
                <a:srgbClr val="00B0F0"/>
              </a:solidFill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6" name="object 12">
            <a:extLst>
              <a:ext uri="{FF2B5EF4-FFF2-40B4-BE49-F238E27FC236}">
                <a16:creationId xmlns:a16="http://schemas.microsoft.com/office/drawing/2014/main" id="{C9773E43-A535-4C53-A88B-FED9A9289E48}"/>
              </a:ext>
            </a:extLst>
          </p:cNvPr>
          <p:cNvSpPr txBox="1"/>
          <p:nvPr/>
        </p:nvSpPr>
        <p:spPr>
          <a:xfrm>
            <a:off x="7403506" y="7447803"/>
            <a:ext cx="3104613" cy="1154162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lang="en-IN" sz="3600" b="1" spc="30" dirty="0">
                <a:solidFill>
                  <a:srgbClr val="00B0F0"/>
                </a:solidFill>
                <a:latin typeface="Helvetica" panose="020B0604020202020204" pitchFamily="2" charset="0"/>
                <a:cs typeface="Calibri"/>
              </a:rPr>
              <a:t>Mobile</a:t>
            </a:r>
          </a:p>
          <a:p>
            <a:pPr marL="12700" marR="5080">
              <a:spcBef>
                <a:spcPts val="160"/>
              </a:spcBef>
            </a:pPr>
            <a:r>
              <a:rPr lang="en-IN" sz="3600" b="1" spc="30" dirty="0">
                <a:solidFill>
                  <a:srgbClr val="00B0F0"/>
                </a:solidFill>
                <a:latin typeface="Helvetica" panose="020B0604020202020204" pitchFamily="2" charset="0"/>
                <a:cs typeface="Calibri"/>
              </a:rPr>
              <a:t>Devices</a:t>
            </a:r>
            <a:endParaRPr sz="3600" b="1" dirty="0">
              <a:solidFill>
                <a:srgbClr val="00B0F0"/>
              </a:solidFill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8" name="object 12">
            <a:extLst>
              <a:ext uri="{FF2B5EF4-FFF2-40B4-BE49-F238E27FC236}">
                <a16:creationId xmlns:a16="http://schemas.microsoft.com/office/drawing/2014/main" id="{8A403D69-B681-4551-9ABD-2852380762F5}"/>
              </a:ext>
            </a:extLst>
          </p:cNvPr>
          <p:cNvSpPr txBox="1"/>
          <p:nvPr/>
        </p:nvSpPr>
        <p:spPr>
          <a:xfrm>
            <a:off x="16988373" y="4036246"/>
            <a:ext cx="3104613" cy="451406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lang="en-IN" sz="2800" b="1" spc="30" dirty="0">
                <a:solidFill>
                  <a:srgbClr val="00B0F0"/>
                </a:solidFill>
                <a:latin typeface="Helvetica" panose="020B0604020202020204" pitchFamily="2" charset="0"/>
                <a:cs typeface="Calibri"/>
              </a:rPr>
              <a:t>Devices &amp; Things</a:t>
            </a:r>
            <a:endParaRPr sz="2800" b="1" dirty="0">
              <a:solidFill>
                <a:srgbClr val="00B0F0"/>
              </a:solidFill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9" name="object 12">
            <a:extLst>
              <a:ext uri="{FF2B5EF4-FFF2-40B4-BE49-F238E27FC236}">
                <a16:creationId xmlns:a16="http://schemas.microsoft.com/office/drawing/2014/main" id="{962299B3-DF41-47D9-9517-1ED29E8B5BDF}"/>
              </a:ext>
            </a:extLst>
          </p:cNvPr>
          <p:cNvSpPr txBox="1"/>
          <p:nvPr/>
        </p:nvSpPr>
        <p:spPr>
          <a:xfrm>
            <a:off x="2964856" y="11065050"/>
            <a:ext cx="5704938" cy="8515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lang="en-IN" sz="5400" b="1" spc="30" dirty="0">
                <a:solidFill>
                  <a:schemeClr val="accent1"/>
                </a:solidFill>
                <a:latin typeface="Helvetica" panose="020B0604020202020204" pitchFamily="2" charset="0"/>
                <a:cs typeface="Calibri"/>
              </a:rPr>
              <a:t>Last 30 Years</a:t>
            </a:r>
            <a:endParaRPr sz="5400" b="1" dirty="0">
              <a:solidFill>
                <a:schemeClr val="accent1"/>
              </a:solidFill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id="{077CA29B-418B-44BF-BC9E-8BD2C27F6A88}"/>
              </a:ext>
            </a:extLst>
          </p:cNvPr>
          <p:cNvSpPr txBox="1"/>
          <p:nvPr/>
        </p:nvSpPr>
        <p:spPr>
          <a:xfrm>
            <a:off x="3409402" y="11915775"/>
            <a:ext cx="4815845" cy="51296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lang="en-IN" sz="3200" spc="3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rPr>
              <a:t>Interconnecting people</a:t>
            </a:r>
            <a:endParaRPr sz="3200" dirty="0">
              <a:solidFill>
                <a:schemeClr val="bg1">
                  <a:lumMod val="50000"/>
                </a:schemeClr>
              </a:solidFill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1" name="object 12">
            <a:extLst>
              <a:ext uri="{FF2B5EF4-FFF2-40B4-BE49-F238E27FC236}">
                <a16:creationId xmlns:a16="http://schemas.microsoft.com/office/drawing/2014/main" id="{5A2DA07F-9397-4993-818F-DD48BA2C5BA0}"/>
              </a:ext>
            </a:extLst>
          </p:cNvPr>
          <p:cNvSpPr txBox="1"/>
          <p:nvPr/>
        </p:nvSpPr>
        <p:spPr>
          <a:xfrm>
            <a:off x="13318939" y="11064260"/>
            <a:ext cx="5704938" cy="85151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lang="en-IN" sz="5400" b="1" spc="30" dirty="0">
                <a:solidFill>
                  <a:schemeClr val="accent1"/>
                </a:solidFill>
                <a:latin typeface="Helvetica" panose="020B0604020202020204" pitchFamily="2" charset="0"/>
                <a:cs typeface="Calibri"/>
              </a:rPr>
              <a:t>Next 30 Years</a:t>
            </a:r>
            <a:endParaRPr sz="5400" b="1" dirty="0">
              <a:solidFill>
                <a:schemeClr val="accent1"/>
              </a:solidFill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08612EAF-936C-4334-BA1B-A25F46CB6546}"/>
              </a:ext>
            </a:extLst>
          </p:cNvPr>
          <p:cNvSpPr txBox="1"/>
          <p:nvPr/>
        </p:nvSpPr>
        <p:spPr>
          <a:xfrm>
            <a:off x="12975629" y="11915774"/>
            <a:ext cx="6100901" cy="512961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lang="en-IN" sz="3200" spc="30" dirty="0">
                <a:solidFill>
                  <a:schemeClr val="bg1">
                    <a:lumMod val="50000"/>
                  </a:schemeClr>
                </a:solidFill>
                <a:latin typeface="Helvetica" panose="020B0604020202020204" pitchFamily="2" charset="0"/>
                <a:cs typeface="Calibri"/>
              </a:rPr>
              <a:t>Interconnecting their worlds</a:t>
            </a:r>
            <a:endParaRPr sz="3200" dirty="0">
              <a:solidFill>
                <a:schemeClr val="bg1">
                  <a:lumMod val="50000"/>
                </a:schemeClr>
              </a:solidFill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3" name="object 12">
            <a:extLst>
              <a:ext uri="{FF2B5EF4-FFF2-40B4-BE49-F238E27FC236}">
                <a16:creationId xmlns:a16="http://schemas.microsoft.com/office/drawing/2014/main" id="{622F4D8C-C3BB-441B-8020-4E7D1C710489}"/>
              </a:ext>
            </a:extLst>
          </p:cNvPr>
          <p:cNvSpPr txBox="1"/>
          <p:nvPr/>
        </p:nvSpPr>
        <p:spPr>
          <a:xfrm>
            <a:off x="3329127" y="12411188"/>
            <a:ext cx="4815845" cy="7848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lang="en-IN" sz="2400" b="1" spc="30" dirty="0">
                <a:solidFill>
                  <a:schemeClr val="accent1"/>
                </a:solidFill>
                <a:latin typeface="Helvetica" panose="020B0604020202020204" pitchFamily="2" charset="0"/>
                <a:cs typeface="Calibri"/>
              </a:rPr>
              <a:t>Minutes Era</a:t>
            </a:r>
          </a:p>
          <a:p>
            <a:pPr marL="12700" marR="5080">
              <a:spcBef>
                <a:spcPts val="160"/>
              </a:spcBef>
            </a:pPr>
            <a:r>
              <a:rPr lang="en-IN" sz="2400" b="1" spc="30" dirty="0">
                <a:solidFill>
                  <a:schemeClr val="accent1"/>
                </a:solidFill>
                <a:latin typeface="Helvetica" panose="020B0604020202020204" pitchFamily="2" charset="0"/>
                <a:cs typeface="Calibri"/>
              </a:rPr>
              <a:t>6B People</a:t>
            </a:r>
            <a:endParaRPr sz="2400" b="1" dirty="0">
              <a:solidFill>
                <a:schemeClr val="accent1"/>
              </a:solidFill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5D5C3651-7831-49F6-A92A-EAEF41D8BD6E}"/>
              </a:ext>
            </a:extLst>
          </p:cNvPr>
          <p:cNvSpPr txBox="1"/>
          <p:nvPr/>
        </p:nvSpPr>
        <p:spPr>
          <a:xfrm>
            <a:off x="13763485" y="12484713"/>
            <a:ext cx="4815845" cy="78483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lang="en-IN" sz="2400" b="1" spc="30" dirty="0">
                <a:solidFill>
                  <a:schemeClr val="accent1"/>
                </a:solidFill>
                <a:latin typeface="Helvetica" panose="020B0604020202020204" pitchFamily="2" charset="0"/>
                <a:cs typeface="Calibri"/>
              </a:rPr>
              <a:t>Megabytes Era</a:t>
            </a:r>
          </a:p>
          <a:p>
            <a:pPr marL="12700" marR="5080">
              <a:spcBef>
                <a:spcPts val="160"/>
              </a:spcBef>
            </a:pPr>
            <a:r>
              <a:rPr lang="en-IN" sz="2400" b="1" spc="30" dirty="0">
                <a:solidFill>
                  <a:schemeClr val="accent1"/>
                </a:solidFill>
                <a:latin typeface="Helvetica" panose="020B0604020202020204" pitchFamily="2" charset="0"/>
                <a:cs typeface="Calibri"/>
              </a:rPr>
              <a:t>50-100B Devices </a:t>
            </a:r>
            <a:endParaRPr sz="2400" b="1" dirty="0">
              <a:solidFill>
                <a:schemeClr val="accent1"/>
              </a:solidFill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5" name="object 37">
            <a:extLst>
              <a:ext uri="{FF2B5EF4-FFF2-40B4-BE49-F238E27FC236}">
                <a16:creationId xmlns:a16="http://schemas.microsoft.com/office/drawing/2014/main" id="{022C7C33-3712-4412-8308-8E0D39D5D466}"/>
              </a:ext>
            </a:extLst>
          </p:cNvPr>
          <p:cNvSpPr txBox="1"/>
          <p:nvPr/>
        </p:nvSpPr>
        <p:spPr>
          <a:xfrm>
            <a:off x="5074641" y="3011362"/>
            <a:ext cx="15801975" cy="632866"/>
          </a:xfrm>
          <a:prstGeom prst="rect">
            <a:avLst/>
          </a:prstGeom>
          <a:ln>
            <a:noFill/>
          </a:ln>
        </p:spPr>
        <p:txBody>
          <a:bodyPr vert="horz" wrap="square" lIns="0" tIns="17145" rIns="0" bIns="0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lang="en-IN" sz="4000" b="1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Through intelligent connected platforms</a:t>
            </a:r>
            <a:endParaRPr sz="4000" b="1" dirty="0">
              <a:solidFill>
                <a:schemeClr val="bg1">
                  <a:lumMod val="50000"/>
                </a:schemeClr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0633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bject 34"/>
          <p:cNvSpPr txBox="1">
            <a:spLocks noGrp="1"/>
          </p:cNvSpPr>
          <p:nvPr>
            <p:ph type="title" idx="4294967295"/>
          </p:nvPr>
        </p:nvSpPr>
        <p:spPr>
          <a:xfrm>
            <a:off x="2433471" y="992135"/>
            <a:ext cx="19438548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309"/>
            <a:r>
              <a:rPr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Mobil</a:t>
            </a:r>
            <a:r>
              <a:rPr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z</a:t>
            </a:r>
            <a:r>
              <a:rPr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sz="5400" spc="-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sz="5400" spc="-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5400" spc="-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sz="5400" spc="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mmWave</a:t>
            </a:r>
            <a:r>
              <a:rPr sz="5400" spc="4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5400" spc="-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re</a:t>
            </a:r>
            <a:r>
              <a:rPr sz="5400" spc="-4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sz="5400" spc="-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-wo</a:t>
            </a:r>
            <a:r>
              <a:rPr sz="5400" spc="-4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sz="5400" spc="-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sz="5400" spc="3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sz="5400" spc="-2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environme</a:t>
            </a:r>
            <a:r>
              <a:rPr sz="5400" spc="-4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sz="5400" spc="-1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49EC054-2B0C-4C9D-9C43-080CF232690B}"/>
              </a:ext>
            </a:extLst>
          </p:cNvPr>
          <p:cNvGrpSpPr/>
          <p:nvPr/>
        </p:nvGrpSpPr>
        <p:grpSpPr>
          <a:xfrm>
            <a:off x="361953" y="3037569"/>
            <a:ext cx="23615455" cy="9999606"/>
            <a:chOff x="361953" y="3037569"/>
            <a:chExt cx="23615455" cy="9999606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C4AB649-74A8-4992-9492-B908C29DA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953" y="3037569"/>
              <a:ext cx="23615455" cy="9991113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5BB114B4-C969-471C-8B33-DC03A75E9A88}"/>
                </a:ext>
              </a:extLst>
            </p:cNvPr>
            <p:cNvSpPr/>
            <p:nvPr/>
          </p:nvSpPr>
          <p:spPr>
            <a:xfrm>
              <a:off x="361953" y="12506801"/>
              <a:ext cx="12531087" cy="521881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5A0DD"/>
                </a:gs>
                <a:gs pos="100000">
                  <a:srgbClr val="1C4394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309"/>
              <a:r>
                <a:rPr lang="en-US" sz="22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U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ti</a:t>
              </a:r>
              <a:r>
                <a:rPr lang="en-US" sz="22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l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</a:t>
              </a:r>
              <a:r>
                <a:rPr lang="en-US" sz="22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z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ing</a:t>
              </a:r>
              <a:r>
                <a:rPr lang="en-US" sz="22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adapt</a:t>
              </a:r>
              <a:r>
                <a:rPr lang="en-US" sz="22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ve</a:t>
              </a:r>
              <a:r>
                <a:rPr lang="en-US" sz="22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be</a:t>
              </a:r>
              <a:r>
                <a:rPr lang="en-US" sz="2200" b="1" spc="-4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a</a:t>
              </a:r>
              <a:r>
                <a:rPr lang="en-US" sz="22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m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f</a:t>
              </a:r>
              <a:r>
                <a:rPr lang="en-US" sz="22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o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r</a:t>
              </a:r>
              <a:r>
                <a:rPr lang="en-US" sz="22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m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</a:t>
              </a:r>
              <a:r>
                <a:rPr lang="en-US" sz="22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n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g</a:t>
              </a:r>
              <a:r>
                <a:rPr lang="en-US" sz="2200" b="1" spc="-8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an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d</a:t>
              </a:r>
              <a:r>
                <a:rPr lang="en-US" sz="22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bea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m</a:t>
              </a:r>
              <a:r>
                <a:rPr lang="en-US" sz="2200" b="1" spc="-4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tracking</a:t>
              </a:r>
              <a:r>
                <a:rPr lang="en-US" sz="22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t</a:t>
              </a:r>
              <a:r>
                <a:rPr lang="en-US" sz="22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e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c</a:t>
              </a:r>
              <a:r>
                <a:rPr lang="en-US" sz="22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h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niq</a:t>
              </a:r>
              <a:r>
                <a:rPr lang="en-US" sz="22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u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es</a:t>
              </a:r>
              <a:endParaRPr lang="en-US" sz="2200" b="1" dirty="0">
                <a:latin typeface="Helvetica" panose="020B0604020202020204" pitchFamily="2" charset="0"/>
                <a:cs typeface="Microsoft Sans Serif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7F40E9B-4C96-4A1B-86B9-17816CC8A747}"/>
                </a:ext>
              </a:extLst>
            </p:cNvPr>
            <p:cNvSpPr/>
            <p:nvPr/>
          </p:nvSpPr>
          <p:spPr>
            <a:xfrm>
              <a:off x="13105293" y="12532717"/>
              <a:ext cx="10872114" cy="504458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5A0DD"/>
                </a:gs>
                <a:gs pos="100000">
                  <a:srgbClr val="1C4394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245247" marR="10123" indent="-1221202"/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Out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doo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r</a:t>
              </a:r>
              <a:r>
                <a:rPr lang="en-US" sz="2200" b="1" spc="-8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v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ehi</a:t>
              </a:r>
              <a:r>
                <a:rPr lang="en-US" sz="22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c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ula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r</a:t>
              </a:r>
              <a:r>
                <a:rPr lang="en-US" sz="2200" b="1" spc="-7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m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obi</a:t>
              </a:r>
              <a:r>
                <a:rPr lang="en-US" sz="22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l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</a:t>
              </a:r>
              <a:r>
                <a:rPr lang="en-US" sz="22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t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y</a:t>
              </a:r>
              <a:r>
                <a:rPr lang="en-US" sz="2200" b="1" spc="-4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u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p to</a:t>
              </a:r>
              <a:r>
                <a:rPr lang="en-US" sz="22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3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0</a:t>
              </a:r>
              <a:r>
                <a:rPr lang="en-US" sz="22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m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ph </a:t>
              </a:r>
              <a:r>
                <a:rPr lang="en-US" sz="22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w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</a:t>
              </a:r>
              <a:r>
                <a:rPr lang="en-US" sz="22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t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h seamle</a:t>
              </a:r>
              <a:r>
                <a:rPr lang="en-US" sz="22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s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s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ha</a:t>
              </a:r>
              <a:r>
                <a:rPr lang="en-US" sz="2200" b="1" spc="-4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n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d</a:t>
              </a:r>
              <a:r>
                <a:rPr lang="en-US" sz="22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o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v</a:t>
              </a:r>
              <a:r>
                <a:rPr lang="en-US" sz="22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e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r</a:t>
              </a:r>
              <a:endParaRPr lang="en-US" sz="2200" b="1" dirty="0">
                <a:latin typeface="Helvetica" panose="020B0604020202020204" pitchFamily="2" charset="0"/>
                <a:cs typeface="Microsoft Sans Serif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8296232A-A3D6-404B-BF1E-51894AA189C3}"/>
                </a:ext>
              </a:extLst>
            </p:cNvPr>
            <p:cNvSpPr/>
            <p:nvPr/>
          </p:nvSpPr>
          <p:spPr>
            <a:xfrm>
              <a:off x="361953" y="7399060"/>
              <a:ext cx="8058147" cy="521881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5A0DD"/>
                </a:gs>
                <a:gs pos="100000">
                  <a:srgbClr val="1C4394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825500"/>
              <a:r>
                <a:rPr lang="en-US" sz="2200" b="1" dirty="0">
                  <a:latin typeface="Helvetica" panose="020B0604020202020204" pitchFamily="2" charset="0"/>
                </a:rPr>
                <a:t>Handheld &amp; in-vehicle UEs with four selectable sub-arrays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6FACBE7-6FAF-412B-9833-58F2A8333F98}"/>
                </a:ext>
              </a:extLst>
            </p:cNvPr>
            <p:cNvSpPr/>
            <p:nvPr/>
          </p:nvSpPr>
          <p:spPr>
            <a:xfrm>
              <a:off x="8648699" y="7416483"/>
              <a:ext cx="7917181" cy="504458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5A0DD"/>
                </a:gs>
                <a:gs pos="100000">
                  <a:srgbClr val="1C4394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372" marR="10123" indent="-6327"/>
              <a:r>
                <a:rPr lang="en-US" sz="22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M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ul</a:t>
              </a:r>
              <a:r>
                <a:rPr lang="en-US" sz="22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t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ip</a:t>
              </a:r>
              <a:r>
                <a:rPr lang="en-US" sz="22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l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e</a:t>
              </a:r>
              <a:r>
                <a:rPr lang="en-US" sz="2200" b="1" spc="-5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spc="-10" dirty="0" err="1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g</a:t>
              </a:r>
              <a:r>
                <a:rPr lang="en-US" sz="2200" b="1" spc="-20" dirty="0" err="1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N</a:t>
              </a:r>
              <a:r>
                <a:rPr lang="en-US" sz="2200" b="1" spc="-10" dirty="0" err="1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odeB</a:t>
              </a:r>
              <a:r>
                <a:rPr lang="en-US" sz="2200" b="1" dirty="0" err="1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s</a:t>
              </a:r>
              <a:r>
                <a:rPr lang="en-US" sz="22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w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</a:t>
              </a:r>
              <a:r>
                <a:rPr lang="en-US" sz="22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t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h 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12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8</a:t>
              </a:r>
              <a:r>
                <a:rPr lang="en-US" sz="22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an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t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enn</a:t>
              </a:r>
              <a:r>
                <a:rPr lang="en-US" sz="22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a</a:t>
              </a:r>
              <a:r>
                <a:rPr lang="en-US" sz="2200" b="1" spc="-8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2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elements</a:t>
              </a:r>
              <a:endParaRPr lang="en-US" sz="2200" b="1" dirty="0">
                <a:latin typeface="Helvetica" panose="020B0604020202020204" pitchFamily="2" charset="0"/>
                <a:cs typeface="Microsoft Sans Serif"/>
              </a:endParaRP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C2F73E8-25FA-4DF4-818B-0C8DCBF73382}"/>
                </a:ext>
              </a:extLst>
            </p:cNvPr>
            <p:cNvSpPr/>
            <p:nvPr/>
          </p:nvSpPr>
          <p:spPr>
            <a:xfrm>
              <a:off x="16778312" y="7416484"/>
              <a:ext cx="7199096" cy="504458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25A0DD"/>
                </a:gs>
                <a:gs pos="100000">
                  <a:srgbClr val="1C4394"/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13740" marR="10123" indent="-689695"/>
              <a:r>
                <a:rPr lang="en-US" sz="20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</a:t>
              </a:r>
              <a:r>
                <a:rPr lang="en-US" sz="20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ndoo</a:t>
              </a:r>
              <a:r>
                <a:rPr lang="en-US" sz="20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r</a:t>
              </a:r>
              <a:r>
                <a:rPr lang="en-US" sz="2000" b="1" spc="-8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0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m</a:t>
              </a:r>
              <a:r>
                <a:rPr lang="en-US" sz="20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obi</a:t>
              </a:r>
              <a:r>
                <a:rPr lang="en-US" sz="20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l</a:t>
              </a:r>
              <a:r>
                <a:rPr lang="en-US" sz="20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</a:t>
              </a:r>
              <a:r>
                <a:rPr lang="en-US" sz="20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t</a:t>
              </a:r>
              <a:r>
                <a:rPr lang="en-US" sz="20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y</a:t>
              </a:r>
              <a:r>
                <a:rPr lang="en-US" sz="20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w</a:t>
              </a:r>
              <a:r>
                <a:rPr lang="en-US" sz="20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</a:t>
              </a:r>
              <a:r>
                <a:rPr lang="en-US" sz="20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t</a:t>
              </a:r>
              <a:r>
                <a:rPr lang="en-US" sz="20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h</a:t>
              </a:r>
              <a:r>
                <a:rPr lang="en-US" sz="20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0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penetration &amp;</a:t>
              </a:r>
              <a:r>
                <a:rPr lang="en-US" sz="2000" b="1" spc="-3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0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d</a:t>
              </a:r>
              <a:r>
                <a:rPr lang="en-US" sz="20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y</a:t>
              </a:r>
              <a:r>
                <a:rPr lang="en-US" sz="20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na</a:t>
              </a:r>
              <a:r>
                <a:rPr lang="en-US" sz="2000" b="1" spc="-2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m</a:t>
              </a:r>
              <a:r>
                <a:rPr lang="en-US" sz="20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ic</a:t>
              </a:r>
              <a:r>
                <a:rPr lang="en-US" sz="2000" b="1" spc="-4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 </a:t>
              </a:r>
              <a:r>
                <a:rPr lang="en-US" sz="20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blo</a:t>
              </a:r>
              <a:r>
                <a:rPr lang="en-US" sz="2000" b="1" spc="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c</a:t>
              </a:r>
              <a:r>
                <a:rPr lang="en-US" sz="2000" b="1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k</a:t>
              </a:r>
              <a:r>
                <a:rPr lang="en-US" sz="2000" b="1" spc="-10" dirty="0">
                  <a:solidFill>
                    <a:srgbClr val="FFFFFF"/>
                  </a:solidFill>
                  <a:latin typeface="Helvetica" panose="020B0604020202020204" pitchFamily="2" charset="0"/>
                  <a:cs typeface="Microsoft Sans Serif"/>
                </a:rPr>
                <a:t>age</a:t>
              </a:r>
              <a:endParaRPr lang="en-US" sz="2000" b="1" dirty="0">
                <a:latin typeface="Helvetica" panose="020B0604020202020204" pitchFamily="2" charset="0"/>
                <a:cs typeface="Microsoft Sans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049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EBF3BC-6256-48A1-A326-2DC1D6B9B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3452756"/>
            <a:ext cx="12063412" cy="8821186"/>
          </a:xfrm>
          <a:prstGeom prst="rect">
            <a:avLst/>
          </a:prstGeom>
        </p:spPr>
      </p:pic>
      <p:sp>
        <p:nvSpPr>
          <p:cNvPr id="3" name="object 34">
            <a:extLst>
              <a:ext uri="{FF2B5EF4-FFF2-40B4-BE49-F238E27FC236}">
                <a16:creationId xmlns:a16="http://schemas.microsoft.com/office/drawing/2014/main" id="{4F14D109-F482-4150-AA05-EA627C840A41}"/>
              </a:ext>
            </a:extLst>
          </p:cNvPr>
          <p:cNvSpPr txBox="1">
            <a:spLocks/>
          </p:cNvSpPr>
          <p:nvPr/>
        </p:nvSpPr>
        <p:spPr>
          <a:xfrm>
            <a:off x="2233655" y="768321"/>
            <a:ext cx="18545090" cy="1143112"/>
          </a:xfrm>
          <a:prstGeom prst="rect">
            <a:avLst/>
          </a:prstGeom>
        </p:spPr>
        <p:txBody>
          <a:bodyPr vert="horz" wrap="square" lIns="0" tIns="217657" rIns="0" bIns="0" rtlCol="0">
            <a:spAutoFit/>
          </a:bodyPr>
          <a:lstStyle>
            <a:lvl1pPr marL="0" marR="0" indent="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59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19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78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38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297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57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16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76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25309" hangingPunct="1">
              <a:spcBef>
                <a:spcPts val="1714"/>
              </a:spcBef>
            </a:pPr>
            <a:r>
              <a:rPr lang="en-GB" sz="6000" b="1" spc="-10" dirty="0">
                <a:solidFill>
                  <a:schemeClr val="bg1"/>
                </a:solidFill>
              </a:rPr>
              <a:t>5G NR mmWave Network Coverage Simulation</a:t>
            </a:r>
            <a:endParaRPr lang="en-GB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F00FC7-8D7B-4887-AC0E-FEDF734DC6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387320"/>
              </p:ext>
            </p:extLst>
          </p:nvPr>
        </p:nvGraphicFramePr>
        <p:xfrm>
          <a:off x="13957454" y="8433465"/>
          <a:ext cx="7873846" cy="451421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936923">
                  <a:extLst>
                    <a:ext uri="{9D8B030D-6E8A-4147-A177-3AD203B41FA5}">
                      <a16:colId xmlns:a16="http://schemas.microsoft.com/office/drawing/2014/main" val="1428726018"/>
                    </a:ext>
                  </a:extLst>
                </a:gridCol>
                <a:gridCol w="3936923">
                  <a:extLst>
                    <a:ext uri="{9D8B030D-6E8A-4147-A177-3AD203B41FA5}">
                      <a16:colId xmlns:a16="http://schemas.microsoft.com/office/drawing/2014/main" val="3727399656"/>
                    </a:ext>
                  </a:extLst>
                </a:gridCol>
              </a:tblGrid>
              <a:tr h="752369">
                <a:tc>
                  <a:txBody>
                    <a:bodyPr/>
                    <a:lstStyle/>
                    <a:p>
                      <a:pPr algn="l"/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28GHz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0580346"/>
                  </a:ext>
                </a:extLst>
              </a:tr>
              <a:tr h="752369">
                <a:tc>
                  <a:txBody>
                    <a:bodyPr/>
                    <a:lstStyle/>
                    <a:p>
                      <a:pPr algn="l"/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Site Locations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Entire City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754329"/>
                  </a:ext>
                </a:extLst>
              </a:tr>
              <a:tr h="752369">
                <a:tc>
                  <a:txBody>
                    <a:bodyPr/>
                    <a:lstStyle/>
                    <a:p>
                      <a:pPr algn="l"/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Total Area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9.77km2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9015005"/>
                  </a:ext>
                </a:extLst>
              </a:tr>
              <a:tr h="752369">
                <a:tc>
                  <a:txBody>
                    <a:bodyPr/>
                    <a:lstStyle/>
                    <a:p>
                      <a:pPr algn="l"/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Macro sites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55890"/>
                  </a:ext>
                </a:extLst>
              </a:tr>
              <a:tr h="752369">
                <a:tc>
                  <a:txBody>
                    <a:bodyPr/>
                    <a:lstStyle/>
                    <a:p>
                      <a:pPr algn="l"/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Small cells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275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0009541"/>
                  </a:ext>
                </a:extLst>
              </a:tr>
              <a:tr h="752369">
                <a:tc>
                  <a:txBody>
                    <a:bodyPr/>
                    <a:lstStyle/>
                    <a:p>
                      <a:pPr algn="l"/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Site Density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IN" sz="3600" b="1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36/km2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11323935"/>
                  </a:ext>
                </a:extLst>
              </a:tr>
            </a:tbl>
          </a:graphicData>
        </a:graphic>
      </p:graphicFrame>
      <p:sp>
        <p:nvSpPr>
          <p:cNvPr id="5" name="object 12">
            <a:extLst>
              <a:ext uri="{FF2B5EF4-FFF2-40B4-BE49-F238E27FC236}">
                <a16:creationId xmlns:a16="http://schemas.microsoft.com/office/drawing/2014/main" id="{C1210BC7-E400-41C8-8733-D7FFABA29614}"/>
              </a:ext>
            </a:extLst>
          </p:cNvPr>
          <p:cNvSpPr txBox="1"/>
          <p:nvPr/>
        </p:nvSpPr>
        <p:spPr>
          <a:xfrm>
            <a:off x="12820883" y="2981219"/>
            <a:ext cx="10874220" cy="568873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469900" marR="5080" indent="-457200" algn="l">
              <a:spcBef>
                <a:spcPts val="160"/>
              </a:spcBef>
              <a:buFont typeface="Wingdings" panose="05000000000000000000" pitchFamily="2" charset="2"/>
              <a:buChar char="Ø"/>
            </a:pPr>
            <a:r>
              <a:rPr lang="en-IN" sz="4000" dirty="0">
                <a:solidFill>
                  <a:schemeClr val="bg2">
                    <a:lumMod val="50000"/>
                  </a:schemeClr>
                </a:solidFill>
              </a:rPr>
              <a:t>Significant outdoor coverage simulated using existing LTE sites.</a:t>
            </a:r>
          </a:p>
          <a:p>
            <a:pPr marL="469900" marR="5080" indent="-457200" algn="l">
              <a:spcBef>
                <a:spcPts val="160"/>
              </a:spcBef>
              <a:buFont typeface="Wingdings" panose="05000000000000000000" pitchFamily="2" charset="2"/>
              <a:buChar char="Ø"/>
            </a:pPr>
            <a:endParaRPr lang="en-IN" sz="4000" dirty="0">
              <a:solidFill>
                <a:schemeClr val="bg2">
                  <a:lumMod val="50000"/>
                </a:schemeClr>
              </a:solidFill>
            </a:endParaRPr>
          </a:p>
          <a:p>
            <a:pPr marL="469900" marR="5080" indent="-457200" algn="l">
              <a:spcBef>
                <a:spcPts val="160"/>
              </a:spcBef>
              <a:buFont typeface="Wingdings" panose="05000000000000000000" pitchFamily="2" charset="2"/>
              <a:buChar char="Ø"/>
            </a:pPr>
            <a:r>
              <a:rPr lang="en-IN" sz="4000" dirty="0">
                <a:solidFill>
                  <a:schemeClr val="bg2">
                    <a:lumMod val="50000"/>
                  </a:schemeClr>
                </a:solidFill>
              </a:rPr>
              <a:t>Outdoor coverage can be complimented with targeted indoor deployments.</a:t>
            </a:r>
          </a:p>
          <a:p>
            <a:pPr marL="469900" marR="5080" indent="-457200" algn="l">
              <a:spcBef>
                <a:spcPts val="160"/>
              </a:spcBef>
              <a:buFont typeface="Wingdings" panose="05000000000000000000" pitchFamily="2" charset="2"/>
              <a:buChar char="Ø"/>
            </a:pPr>
            <a:endParaRPr lang="en-IN" sz="4000" dirty="0">
              <a:solidFill>
                <a:schemeClr val="bg2">
                  <a:lumMod val="50000"/>
                </a:schemeClr>
              </a:solidFill>
            </a:endParaRPr>
          </a:p>
          <a:p>
            <a:pPr marL="469900" marR="5080" indent="-457200" algn="l">
              <a:spcBef>
                <a:spcPts val="160"/>
              </a:spcBef>
              <a:buFont typeface="Wingdings" panose="05000000000000000000" pitchFamily="2" charset="2"/>
              <a:buChar char="Ø"/>
            </a:pPr>
            <a:r>
              <a:rPr lang="en-IN" sz="4000" dirty="0">
                <a:solidFill>
                  <a:schemeClr val="bg2">
                    <a:lumMod val="50000"/>
                  </a:schemeClr>
                </a:solidFill>
              </a:rPr>
              <a:t>Below is the summary table of captured simulation results.</a:t>
            </a:r>
          </a:p>
          <a:p>
            <a:pPr marL="12700" marR="5080" algn="l">
              <a:spcBef>
                <a:spcPts val="160"/>
              </a:spcBef>
            </a:pPr>
            <a:endParaRPr sz="4000" dirty="0">
              <a:solidFill>
                <a:schemeClr val="bg2">
                  <a:lumMod val="50000"/>
                </a:schemeClr>
              </a:solidFill>
              <a:latin typeface="Helvetica" panose="020B0604020202020204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87275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0811683"/>
              </p:ext>
            </p:extLst>
          </p:nvPr>
        </p:nvGraphicFramePr>
        <p:xfrm>
          <a:off x="1387358" y="10907177"/>
          <a:ext cx="22106107" cy="16931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51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91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78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7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783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783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678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6783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6783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76783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76783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9327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80579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</a:tblGrid>
              <a:tr h="564390">
                <a:tc rowSpan="3">
                  <a:txBody>
                    <a:bodyPr/>
                    <a:lstStyle/>
                    <a:p>
                      <a:pPr marL="90805" marR="122555">
                        <a:lnSpc>
                          <a:spcPct val="98900"/>
                        </a:lnSpc>
                        <a:spcBef>
                          <a:spcPts val="745"/>
                        </a:spcBef>
                      </a:pPr>
                      <a:r>
                        <a:rPr sz="2800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Site 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density  (per</a:t>
                      </a:r>
                      <a:r>
                        <a:rPr sz="2800" spc="-8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spc="-5" dirty="0">
                          <a:solidFill>
                            <a:srgbClr val="FFFFFF"/>
                          </a:solidFill>
                          <a:latin typeface="Microsoft Sans Serif"/>
                          <a:cs typeface="Microsoft Sans Serif"/>
                        </a:rPr>
                        <a:t>km2)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8552" marB="0">
                    <a:solidFill>
                      <a:srgbClr val="3253D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Total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982" marB="0"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800" spc="0" dirty="0">
                          <a:latin typeface="Microsoft Sans Serif"/>
                          <a:cs typeface="Microsoft Sans Serif"/>
                        </a:rPr>
                        <a:t>48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982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800" spc="0" dirty="0">
                          <a:latin typeface="Microsoft Sans Serif"/>
                          <a:cs typeface="Microsoft Sans Serif"/>
                        </a:rPr>
                        <a:t>36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982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800" spc="0" dirty="0">
                          <a:latin typeface="Microsoft Sans Serif"/>
                          <a:cs typeface="Microsoft Sans Serif"/>
                        </a:rPr>
                        <a:t>32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982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8455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800" spc="0" dirty="0">
                          <a:latin typeface="Microsoft Sans Serif"/>
                          <a:cs typeface="Microsoft Sans Serif"/>
                        </a:rPr>
                        <a:t>31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982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800" spc="0" dirty="0">
                          <a:latin typeface="Microsoft Sans Serif"/>
                          <a:cs typeface="Microsoft Sans Serif"/>
                        </a:rPr>
                        <a:t>28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982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800" spc="0" dirty="0">
                          <a:latin typeface="Microsoft Sans Serif"/>
                          <a:cs typeface="Microsoft Sans Serif"/>
                        </a:rPr>
                        <a:t>41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982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800" spc="0" dirty="0">
                          <a:latin typeface="Microsoft Sans Serif"/>
                          <a:cs typeface="Microsoft Sans Serif"/>
                        </a:rPr>
                        <a:t>31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982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635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800" spc="0" dirty="0">
                          <a:latin typeface="Microsoft Sans Serif"/>
                          <a:cs typeface="Microsoft Sans Serif"/>
                        </a:rPr>
                        <a:t>39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982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2800" spc="0" dirty="0">
                          <a:latin typeface="Microsoft Sans Serif"/>
                          <a:cs typeface="Microsoft Sans Serif"/>
                        </a:rPr>
                        <a:t>37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8982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rgbClr val="C0C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 rowSpan="3">
                  <a:txBody>
                    <a:bodyPr/>
                    <a:lstStyle/>
                    <a:p>
                      <a:pPr marL="294005">
                        <a:lnSpc>
                          <a:spcPts val="1655"/>
                        </a:lnSpc>
                        <a:spcBef>
                          <a:spcPts val="819"/>
                        </a:spcBef>
                      </a:pPr>
                      <a:r>
                        <a:rPr lang="en-US" sz="2800" dirty="0">
                          <a:latin typeface="Microsoft Sans Serif"/>
                          <a:cs typeface="Microsoft Sans Serif"/>
                        </a:rPr>
                        <a:t>134</a:t>
                      </a:r>
                      <a:endParaRPr sz="28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207532" marB="0">
                    <a:lnL w="19050">
                      <a:solidFill>
                        <a:srgbClr val="C0C0C0"/>
                      </a:solidFill>
                      <a:prstDash val="solid"/>
                    </a:lnL>
                    <a:solidFill>
                      <a:srgbClr val="8498EA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4615" marB="0">
                    <a:solidFill>
                      <a:srgbClr val="3253D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Macro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8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15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33972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14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63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7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381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33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508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31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698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39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37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4139" marB="0">
                    <a:lnL w="19050">
                      <a:solidFill>
                        <a:srgbClr val="C0C0C0"/>
                      </a:solidFill>
                      <a:prstDash val="solid"/>
                    </a:lnL>
                    <a:solidFill>
                      <a:srgbClr val="8498EA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39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4615" marB="0">
                    <a:solidFill>
                      <a:srgbClr val="3253DC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Small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48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28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17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3909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17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21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317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8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444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5715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0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lnR w="19050">
                      <a:solidFill>
                        <a:srgbClr val="C0C0C0"/>
                      </a:solidFill>
                      <a:prstDash val="solid"/>
                    </a:lnR>
                    <a:solidFill>
                      <a:srgbClr val="8498EA">
                        <a:alpha val="149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0</a:t>
                      </a:r>
                    </a:p>
                  </a:txBody>
                  <a:tcPr marL="0" marR="0" marT="40494" marB="0">
                    <a:lnL w="19050">
                      <a:solidFill>
                        <a:srgbClr val="C0C0C0"/>
                      </a:solidFill>
                      <a:prstDash val="solid"/>
                    </a:lnL>
                    <a:solidFill>
                      <a:srgbClr val="8498EA">
                        <a:alpha val="149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9050">
                      <a:solidFill>
                        <a:srgbClr val="C0C0C0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4139" marB="0">
                    <a:lnL w="19050">
                      <a:solidFill>
                        <a:srgbClr val="C0C0C0"/>
                      </a:solidFill>
                      <a:prstDash val="solid"/>
                    </a:lnL>
                    <a:solidFill>
                      <a:srgbClr val="8498EA">
                        <a:alpha val="149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3" name="object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8303197"/>
              </p:ext>
            </p:extLst>
          </p:nvPr>
        </p:nvGraphicFramePr>
        <p:xfrm>
          <a:off x="5814673" y="9770699"/>
          <a:ext cx="15119562" cy="11595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8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6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4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68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1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619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770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7278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4832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79793">
                <a:tc>
                  <a:txBody>
                    <a:bodyPr/>
                    <a:lstStyle/>
                    <a:p>
                      <a:pPr marR="222885" algn="ctr">
                        <a:lnSpc>
                          <a:spcPts val="1575"/>
                        </a:lnSpc>
                      </a:pPr>
                      <a:r>
                        <a:rPr sz="2800" spc="-10" dirty="0">
                          <a:latin typeface="Microsoft Sans Serif"/>
                          <a:cs typeface="Microsoft Sans Serif"/>
                        </a:rPr>
                        <a:t>US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1575"/>
                        </a:lnSpc>
                      </a:pPr>
                      <a:r>
                        <a:rPr sz="2800" spc="-10" dirty="0">
                          <a:latin typeface="Microsoft Sans Serif"/>
                          <a:cs typeface="Microsoft Sans Serif"/>
                        </a:rPr>
                        <a:t>US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8255" algn="ctr">
                        <a:lnSpc>
                          <a:spcPts val="1575"/>
                        </a:lnSpc>
                      </a:pPr>
                      <a:r>
                        <a:rPr sz="2800" spc="-10" dirty="0">
                          <a:latin typeface="Microsoft Sans Serif"/>
                          <a:cs typeface="Microsoft Sans Serif"/>
                        </a:rPr>
                        <a:t>US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75"/>
                        </a:lnSpc>
                      </a:pPr>
                      <a:r>
                        <a:rPr sz="2800" spc="-10" dirty="0">
                          <a:latin typeface="Microsoft Sans Serif"/>
                          <a:cs typeface="Microsoft Sans Serif"/>
                        </a:rPr>
                        <a:t>US</a:t>
                      </a:r>
                      <a:endParaRPr sz="2800" dirty="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1575"/>
                        </a:lnSpc>
                      </a:pP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EU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1575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Korea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1930">
                        <a:lnSpc>
                          <a:spcPts val="1575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Korea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3995">
                        <a:lnSpc>
                          <a:spcPts val="1575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Hong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5400" algn="r">
                        <a:lnSpc>
                          <a:spcPts val="1555"/>
                        </a:lnSpc>
                        <a:spcBef>
                          <a:spcPts val="70"/>
                        </a:spcBef>
                      </a:pPr>
                      <a:r>
                        <a:rPr sz="2800" spc="0" dirty="0">
                          <a:latin typeface="Microsoft Sans Serif"/>
                          <a:cs typeface="Microsoft Sans Serif"/>
                        </a:rPr>
                        <a:t>J</a:t>
                      </a: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apa</a:t>
                      </a: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n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17716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793">
                <a:tc>
                  <a:txBody>
                    <a:bodyPr/>
                    <a:lstStyle/>
                    <a:p>
                      <a:pPr marR="173355" algn="ctr">
                        <a:lnSpc>
                          <a:spcPts val="1530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City</a:t>
                      </a:r>
                      <a:r>
                        <a:rPr sz="2800" spc="-5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1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795" algn="ctr">
                        <a:lnSpc>
                          <a:spcPts val="1530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City</a:t>
                      </a:r>
                      <a:r>
                        <a:rPr sz="2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7620" algn="ctr">
                        <a:lnSpc>
                          <a:spcPts val="1530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City</a:t>
                      </a:r>
                      <a:r>
                        <a:rPr sz="2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3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30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City</a:t>
                      </a:r>
                      <a:r>
                        <a:rPr sz="2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4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1530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City</a:t>
                      </a:r>
                      <a:r>
                        <a:rPr sz="2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1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1530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City</a:t>
                      </a:r>
                      <a:r>
                        <a:rPr sz="2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1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2090">
                        <a:lnSpc>
                          <a:spcPts val="1530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City</a:t>
                      </a:r>
                      <a:r>
                        <a:rPr sz="2800" spc="-25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2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18440">
                        <a:lnSpc>
                          <a:spcPts val="1530"/>
                        </a:lnSpc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Kong</a:t>
                      </a:r>
                      <a:endParaRPr sz="2800">
                        <a:latin typeface="Microsoft Sans Serif"/>
                        <a:cs typeface="Microsoft Sans Serif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41910" algn="r">
                        <a:lnSpc>
                          <a:spcPts val="1595"/>
                        </a:lnSpc>
                        <a:spcBef>
                          <a:spcPts val="25"/>
                        </a:spcBef>
                      </a:pPr>
                      <a:r>
                        <a:rPr sz="2800" spc="-5" dirty="0">
                          <a:latin typeface="Microsoft Sans Serif"/>
                          <a:cs typeface="Microsoft Sans Serif"/>
                        </a:rPr>
                        <a:t>City</a:t>
                      </a:r>
                      <a:r>
                        <a:rPr sz="2800" spc="-90" dirty="0">
                          <a:latin typeface="Microsoft Sans Serif"/>
                          <a:cs typeface="Microsoft Sans Serif"/>
                        </a:rPr>
                        <a:t> </a:t>
                      </a:r>
                      <a:r>
                        <a:rPr sz="2800" dirty="0">
                          <a:latin typeface="Microsoft Sans Serif"/>
                          <a:cs typeface="Microsoft Sans Serif"/>
                        </a:rPr>
                        <a:t>1</a:t>
                      </a:r>
                    </a:p>
                  </a:txBody>
                  <a:tcPr marL="0" marR="0" marT="6327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bject 25"/>
          <p:cNvSpPr txBox="1"/>
          <p:nvPr/>
        </p:nvSpPr>
        <p:spPr>
          <a:xfrm>
            <a:off x="22065907" y="9606933"/>
            <a:ext cx="1078161" cy="884510"/>
          </a:xfrm>
          <a:prstGeom prst="rect">
            <a:avLst/>
          </a:prstGeom>
        </p:spPr>
        <p:txBody>
          <a:bodyPr vert="horz" wrap="square" lIns="0" tIns="25310" rIns="0" bIns="0" rtlCol="0">
            <a:spAutoFit/>
          </a:bodyPr>
          <a:lstStyle/>
          <a:p>
            <a:pPr marL="67072">
              <a:spcBef>
                <a:spcPts val="200"/>
              </a:spcBef>
            </a:pPr>
            <a:r>
              <a:rPr sz="2791" spc="-10" dirty="0">
                <a:latin typeface="Microsoft Sans Serif"/>
                <a:cs typeface="Microsoft Sans Serif"/>
              </a:rPr>
              <a:t>LVCC</a:t>
            </a:r>
            <a:endParaRPr sz="2791" dirty="0">
              <a:latin typeface="Microsoft Sans Serif"/>
              <a:cs typeface="Microsoft Sans Serif"/>
            </a:endParaRPr>
          </a:p>
          <a:p>
            <a:pPr marL="25309">
              <a:spcBef>
                <a:spcPts val="10"/>
              </a:spcBef>
            </a:pPr>
            <a:r>
              <a:rPr sz="2791" spc="-10" dirty="0">
                <a:latin typeface="Microsoft Sans Serif"/>
                <a:cs typeface="Microsoft Sans Serif"/>
              </a:rPr>
              <a:t>Venu</a:t>
            </a:r>
            <a:r>
              <a:rPr sz="2791" dirty="0">
                <a:latin typeface="Microsoft Sans Serif"/>
                <a:cs typeface="Microsoft Sans Serif"/>
              </a:rPr>
              <a:t>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E155604-33E4-4043-A4CE-0B9E58EAECE4}"/>
              </a:ext>
            </a:extLst>
          </p:cNvPr>
          <p:cNvGrpSpPr/>
          <p:nvPr/>
        </p:nvGrpSpPr>
        <p:grpSpPr>
          <a:xfrm>
            <a:off x="5288730" y="3486848"/>
            <a:ext cx="18206253" cy="5998221"/>
            <a:chOff x="5288730" y="3486848"/>
            <a:chExt cx="18206253" cy="599822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AED1F50A-4A6E-48A9-A412-5954A368AEFC}"/>
                </a:ext>
              </a:extLst>
            </p:cNvPr>
            <p:cNvGrpSpPr/>
            <p:nvPr/>
          </p:nvGrpSpPr>
          <p:grpSpPr>
            <a:xfrm>
              <a:off x="5288730" y="3486848"/>
              <a:ext cx="18204735" cy="5928624"/>
              <a:chOff x="5288730" y="3486848"/>
              <a:chExt cx="18204735" cy="5928624"/>
            </a:xfrm>
          </p:grpSpPr>
          <p:sp>
            <p:nvSpPr>
              <p:cNvPr id="2" name="object 2"/>
              <p:cNvSpPr/>
              <p:nvPr/>
            </p:nvSpPr>
            <p:spPr>
              <a:xfrm>
                <a:off x="5288730" y="3486848"/>
                <a:ext cx="18204735" cy="5928624"/>
              </a:xfrm>
              <a:custGeom>
                <a:avLst/>
                <a:gdLst/>
                <a:ahLst/>
                <a:cxnLst/>
                <a:rect l="l" t="t" r="r" b="b"/>
                <a:pathLst>
                  <a:path w="9135110" h="2974975">
                    <a:moveTo>
                      <a:pt x="0" y="0"/>
                    </a:moveTo>
                    <a:lnTo>
                      <a:pt x="9134856" y="0"/>
                    </a:lnTo>
                    <a:lnTo>
                      <a:pt x="9134856" y="2974848"/>
                    </a:lnTo>
                    <a:lnTo>
                      <a:pt x="0" y="29748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DBAF1">
                  <a:alpha val="23919"/>
                </a:srgbClr>
              </a:solidFill>
            </p:spPr>
            <p:txBody>
              <a:bodyPr wrap="square" lIns="0" tIns="0" rIns="0" bIns="0" rtlCol="0"/>
              <a:lstStyle/>
              <a:p>
                <a:endParaRPr sz="4186"/>
              </a:p>
            </p:txBody>
          </p:sp>
          <p:sp>
            <p:nvSpPr>
              <p:cNvPr id="6" name="object 6"/>
              <p:cNvSpPr txBox="1"/>
              <p:nvPr/>
            </p:nvSpPr>
            <p:spPr>
              <a:xfrm>
                <a:off x="5643399" y="4271778"/>
                <a:ext cx="1121186" cy="669708"/>
              </a:xfrm>
              <a:prstGeom prst="rect">
                <a:avLst/>
              </a:prstGeom>
            </p:spPr>
            <p:txBody>
              <a:bodyPr vert="horz" wrap="square" lIns="0" tIns="25310" rIns="0" bIns="0" rtlCol="0">
                <a:spAutoFit/>
              </a:bodyPr>
              <a:lstStyle/>
              <a:p>
                <a:pPr marL="25309">
                  <a:spcBef>
                    <a:spcPts val="200"/>
                  </a:spcBef>
                </a:pPr>
                <a:r>
                  <a:rPr sz="4186" dirty="0">
                    <a:solidFill>
                      <a:srgbClr val="3253DC"/>
                    </a:solidFill>
                    <a:latin typeface="Microsoft Sans Serif"/>
                    <a:cs typeface="Microsoft Sans Serif"/>
                  </a:rPr>
                  <a:t>81%</a:t>
                </a:r>
                <a:endParaRPr sz="4186" dirty="0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8" name="object 8"/>
              <p:cNvSpPr txBox="1"/>
              <p:nvPr/>
            </p:nvSpPr>
            <p:spPr>
              <a:xfrm>
                <a:off x="7381942" y="5122733"/>
                <a:ext cx="1121186" cy="669708"/>
              </a:xfrm>
              <a:prstGeom prst="rect">
                <a:avLst/>
              </a:prstGeom>
            </p:spPr>
            <p:txBody>
              <a:bodyPr vert="horz" wrap="square" lIns="0" tIns="25310" rIns="0" bIns="0" rtlCol="0">
                <a:spAutoFit/>
              </a:bodyPr>
              <a:lstStyle/>
              <a:p>
                <a:pPr marL="25309">
                  <a:spcBef>
                    <a:spcPts val="200"/>
                  </a:spcBef>
                </a:pPr>
                <a:r>
                  <a:rPr sz="4186" dirty="0">
                    <a:solidFill>
                      <a:srgbClr val="3253DC"/>
                    </a:solidFill>
                    <a:latin typeface="Microsoft Sans Serif"/>
                    <a:cs typeface="Microsoft Sans Serif"/>
                  </a:rPr>
                  <a:t>65%</a:t>
                </a:r>
                <a:endParaRPr sz="4186" dirty="0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0" name="object 10"/>
              <p:cNvSpPr txBox="1"/>
              <p:nvPr/>
            </p:nvSpPr>
            <p:spPr>
              <a:xfrm>
                <a:off x="12637959" y="6442221"/>
                <a:ext cx="1121186" cy="669708"/>
              </a:xfrm>
              <a:prstGeom prst="rect">
                <a:avLst/>
              </a:prstGeom>
            </p:spPr>
            <p:txBody>
              <a:bodyPr vert="horz" wrap="square" lIns="0" tIns="25310" rIns="0" bIns="0" rtlCol="0">
                <a:spAutoFit/>
              </a:bodyPr>
              <a:lstStyle/>
              <a:p>
                <a:pPr marL="25309">
                  <a:spcBef>
                    <a:spcPts val="200"/>
                  </a:spcBef>
                </a:pPr>
                <a:r>
                  <a:rPr sz="4186" dirty="0">
                    <a:solidFill>
                      <a:srgbClr val="3253DC"/>
                    </a:solidFill>
                    <a:latin typeface="Microsoft Sans Serif"/>
                    <a:cs typeface="Microsoft Sans Serif"/>
                  </a:rPr>
                  <a:t>41%</a:t>
                </a:r>
                <a:endParaRPr sz="4186" dirty="0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2" name="object 12"/>
              <p:cNvSpPr txBox="1"/>
              <p:nvPr/>
            </p:nvSpPr>
            <p:spPr>
              <a:xfrm>
                <a:off x="14414388" y="4282824"/>
                <a:ext cx="1121186" cy="669708"/>
              </a:xfrm>
              <a:prstGeom prst="rect">
                <a:avLst/>
              </a:prstGeom>
            </p:spPr>
            <p:txBody>
              <a:bodyPr vert="horz" wrap="square" lIns="0" tIns="25310" rIns="0" bIns="0" rtlCol="0">
                <a:spAutoFit/>
              </a:bodyPr>
              <a:lstStyle/>
              <a:p>
                <a:pPr marL="25309">
                  <a:spcBef>
                    <a:spcPts val="200"/>
                  </a:spcBef>
                </a:pPr>
                <a:r>
                  <a:rPr sz="4186" dirty="0">
                    <a:solidFill>
                      <a:srgbClr val="3253DC"/>
                    </a:solidFill>
                    <a:latin typeface="Microsoft Sans Serif"/>
                    <a:cs typeface="Microsoft Sans Serif"/>
                  </a:rPr>
                  <a:t>81%</a:t>
                </a:r>
                <a:endParaRPr sz="4186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4" name="object 14"/>
              <p:cNvSpPr txBox="1"/>
              <p:nvPr/>
            </p:nvSpPr>
            <p:spPr>
              <a:xfrm>
                <a:off x="16156557" y="4660809"/>
                <a:ext cx="1121186" cy="669708"/>
              </a:xfrm>
              <a:prstGeom prst="rect">
                <a:avLst/>
              </a:prstGeom>
            </p:spPr>
            <p:txBody>
              <a:bodyPr vert="horz" wrap="square" lIns="0" tIns="25310" rIns="0" bIns="0" rtlCol="0">
                <a:spAutoFit/>
              </a:bodyPr>
              <a:lstStyle/>
              <a:p>
                <a:pPr marL="25309">
                  <a:spcBef>
                    <a:spcPts val="200"/>
                  </a:spcBef>
                </a:pPr>
                <a:r>
                  <a:rPr sz="4186" dirty="0">
                    <a:solidFill>
                      <a:srgbClr val="3253DC"/>
                    </a:solidFill>
                    <a:latin typeface="Microsoft Sans Serif"/>
                    <a:cs typeface="Microsoft Sans Serif"/>
                  </a:rPr>
                  <a:t>74%</a:t>
                </a:r>
                <a:endParaRPr sz="4186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6" name="object 16"/>
              <p:cNvSpPr txBox="1"/>
              <p:nvPr/>
            </p:nvSpPr>
            <p:spPr>
              <a:xfrm>
                <a:off x="9091245" y="5949700"/>
                <a:ext cx="1121186" cy="669708"/>
              </a:xfrm>
              <a:prstGeom prst="rect">
                <a:avLst/>
              </a:prstGeom>
            </p:spPr>
            <p:txBody>
              <a:bodyPr vert="horz" wrap="square" lIns="0" tIns="25310" rIns="0" bIns="0" rtlCol="0">
                <a:spAutoFit/>
              </a:bodyPr>
              <a:lstStyle/>
              <a:p>
                <a:pPr marL="25309">
                  <a:spcBef>
                    <a:spcPts val="200"/>
                  </a:spcBef>
                </a:pPr>
                <a:r>
                  <a:rPr sz="4186" dirty="0">
                    <a:solidFill>
                      <a:srgbClr val="3253DC"/>
                    </a:solidFill>
                    <a:latin typeface="Microsoft Sans Serif"/>
                    <a:cs typeface="Microsoft Sans Serif"/>
                  </a:rPr>
                  <a:t>49%</a:t>
                </a:r>
                <a:endParaRPr sz="4186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18" name="object 18"/>
              <p:cNvSpPr txBox="1"/>
              <p:nvPr/>
            </p:nvSpPr>
            <p:spPr>
              <a:xfrm>
                <a:off x="10858506" y="6018197"/>
                <a:ext cx="1121186" cy="669708"/>
              </a:xfrm>
              <a:prstGeom prst="rect">
                <a:avLst/>
              </a:prstGeom>
            </p:spPr>
            <p:txBody>
              <a:bodyPr vert="horz" wrap="square" lIns="0" tIns="25310" rIns="0" bIns="0" rtlCol="0">
                <a:spAutoFit/>
              </a:bodyPr>
              <a:lstStyle/>
              <a:p>
                <a:pPr marL="25309">
                  <a:spcBef>
                    <a:spcPts val="200"/>
                  </a:spcBef>
                </a:pPr>
                <a:r>
                  <a:rPr sz="4186" dirty="0">
                    <a:solidFill>
                      <a:srgbClr val="3253DC"/>
                    </a:solidFill>
                    <a:latin typeface="Microsoft Sans Serif"/>
                    <a:cs typeface="Microsoft Sans Serif"/>
                  </a:rPr>
                  <a:t>49%</a:t>
                </a:r>
                <a:endParaRPr sz="4186" dirty="0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20" name="object 20"/>
              <p:cNvSpPr txBox="1"/>
              <p:nvPr/>
            </p:nvSpPr>
            <p:spPr>
              <a:xfrm>
                <a:off x="17923818" y="4550222"/>
                <a:ext cx="1121186" cy="669708"/>
              </a:xfrm>
              <a:prstGeom prst="rect">
                <a:avLst/>
              </a:prstGeom>
            </p:spPr>
            <p:txBody>
              <a:bodyPr vert="horz" wrap="square" lIns="0" tIns="25310" rIns="0" bIns="0" rtlCol="0">
                <a:spAutoFit/>
              </a:bodyPr>
              <a:lstStyle/>
              <a:p>
                <a:pPr marL="25309">
                  <a:spcBef>
                    <a:spcPts val="200"/>
                  </a:spcBef>
                </a:pPr>
                <a:r>
                  <a:rPr sz="4186" dirty="0">
                    <a:solidFill>
                      <a:srgbClr val="3253DC"/>
                    </a:solidFill>
                    <a:latin typeface="Microsoft Sans Serif"/>
                    <a:cs typeface="Microsoft Sans Serif"/>
                  </a:rPr>
                  <a:t>76%</a:t>
                </a:r>
                <a:endParaRPr sz="4186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22" name="object 22"/>
              <p:cNvSpPr txBox="1"/>
              <p:nvPr/>
            </p:nvSpPr>
            <p:spPr>
              <a:xfrm>
                <a:off x="19743725" y="5102778"/>
                <a:ext cx="1121186" cy="669708"/>
              </a:xfrm>
              <a:prstGeom prst="rect">
                <a:avLst/>
              </a:prstGeom>
            </p:spPr>
            <p:txBody>
              <a:bodyPr vert="horz" wrap="square" lIns="0" tIns="25310" rIns="0" bIns="0" rtlCol="0">
                <a:spAutoFit/>
              </a:bodyPr>
              <a:lstStyle/>
              <a:p>
                <a:pPr marL="25309">
                  <a:spcBef>
                    <a:spcPts val="200"/>
                  </a:spcBef>
                </a:pPr>
                <a:r>
                  <a:rPr sz="4186" dirty="0">
                    <a:solidFill>
                      <a:srgbClr val="3253DC"/>
                    </a:solidFill>
                    <a:latin typeface="Microsoft Sans Serif"/>
                    <a:cs typeface="Microsoft Sans Serif"/>
                  </a:rPr>
                  <a:t>66%</a:t>
                </a:r>
                <a:endParaRPr sz="4186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27" name="object 27"/>
              <p:cNvSpPr txBox="1"/>
              <p:nvPr/>
            </p:nvSpPr>
            <p:spPr>
              <a:xfrm>
                <a:off x="21985864" y="3568513"/>
                <a:ext cx="1059181" cy="456310"/>
              </a:xfrm>
              <a:prstGeom prst="rect">
                <a:avLst/>
              </a:prstGeom>
            </p:spPr>
            <p:txBody>
              <a:bodyPr vert="horz" wrap="square" lIns="0" tIns="26574" rIns="0" bIns="0" rtlCol="0">
                <a:spAutoFit/>
              </a:bodyPr>
              <a:lstStyle/>
              <a:p>
                <a:pPr marL="25309">
                  <a:spcBef>
                    <a:spcPts val="210"/>
                  </a:spcBef>
                </a:pPr>
                <a:r>
                  <a:rPr sz="2791" spc="-10" dirty="0">
                    <a:latin typeface="Microsoft Sans Serif"/>
                    <a:cs typeface="Microsoft Sans Serif"/>
                  </a:rPr>
                  <a:t>Indoor</a:t>
                </a:r>
                <a:endParaRPr sz="2791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28" name="object 28"/>
              <p:cNvSpPr txBox="1"/>
              <p:nvPr/>
            </p:nvSpPr>
            <p:spPr>
              <a:xfrm>
                <a:off x="12706931" y="3568513"/>
                <a:ext cx="1335047" cy="456310"/>
              </a:xfrm>
              <a:prstGeom prst="rect">
                <a:avLst/>
              </a:prstGeom>
            </p:spPr>
            <p:txBody>
              <a:bodyPr vert="horz" wrap="square" lIns="0" tIns="26574" rIns="0" bIns="0" rtlCol="0">
                <a:spAutoFit/>
              </a:bodyPr>
              <a:lstStyle/>
              <a:p>
                <a:pPr marL="25309">
                  <a:spcBef>
                    <a:spcPts val="210"/>
                  </a:spcBef>
                </a:pPr>
                <a:r>
                  <a:rPr sz="2791" spc="-10" dirty="0">
                    <a:latin typeface="Microsoft Sans Serif"/>
                    <a:cs typeface="Microsoft Sans Serif"/>
                  </a:rPr>
                  <a:t>Outdoor</a:t>
                </a:r>
                <a:endParaRPr sz="2791">
                  <a:latin typeface="Microsoft Sans Serif"/>
                  <a:cs typeface="Microsoft Sans Serif"/>
                </a:endParaRPr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6039392" y="3819405"/>
                <a:ext cx="60690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5460">
                    <a:moveTo>
                      <a:pt x="3045460" y="0"/>
                    </a:moveTo>
                    <a:lnTo>
                      <a:pt x="0" y="0"/>
                    </a:lnTo>
                  </a:path>
                </a:pathLst>
              </a:custGeom>
              <a:ln w="19812">
                <a:solidFill>
                  <a:srgbClr val="3253DC"/>
                </a:solidFill>
              </a:ln>
            </p:spPr>
            <p:txBody>
              <a:bodyPr wrap="square" lIns="0" tIns="0" rIns="0" bIns="0" rtlCol="0"/>
              <a:lstStyle/>
              <a:p>
                <a:endParaRPr sz="4186"/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5912841" y="3743474"/>
                <a:ext cx="151854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>
                    <a:moveTo>
                      <a:pt x="76200" y="0"/>
                    </a:moveTo>
                    <a:lnTo>
                      <a:pt x="0" y="38100"/>
                    </a:lnTo>
                    <a:lnTo>
                      <a:pt x="76200" y="76200"/>
                    </a:lnTo>
                    <a:lnTo>
                      <a:pt x="76200" y="0"/>
                    </a:lnTo>
                    <a:close/>
                  </a:path>
                </a:pathLst>
              </a:custGeom>
              <a:solidFill>
                <a:srgbClr val="3253DC"/>
              </a:solidFill>
            </p:spPr>
            <p:txBody>
              <a:bodyPr wrap="square" lIns="0" tIns="0" rIns="0" bIns="0" rtlCol="0"/>
              <a:lstStyle/>
              <a:p>
                <a:endParaRPr sz="4186"/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14614068" y="3819405"/>
                <a:ext cx="6069088" cy="0"/>
              </a:xfrm>
              <a:custGeom>
                <a:avLst/>
                <a:gdLst/>
                <a:ahLst/>
                <a:cxnLst/>
                <a:rect l="l" t="t" r="r" b="b"/>
                <a:pathLst>
                  <a:path w="3045459">
                    <a:moveTo>
                      <a:pt x="0" y="0"/>
                    </a:moveTo>
                    <a:lnTo>
                      <a:pt x="3045460" y="0"/>
                    </a:lnTo>
                  </a:path>
                </a:pathLst>
              </a:custGeom>
              <a:ln w="19812">
                <a:solidFill>
                  <a:srgbClr val="3253DC"/>
                </a:solidFill>
              </a:ln>
            </p:spPr>
            <p:txBody>
              <a:bodyPr wrap="square" lIns="0" tIns="0" rIns="0" bIns="0" rtlCol="0"/>
              <a:lstStyle/>
              <a:p>
                <a:endParaRPr sz="4186"/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20657849" y="3743474"/>
                <a:ext cx="151854" cy="151854"/>
              </a:xfrm>
              <a:custGeom>
                <a:avLst/>
                <a:gdLst/>
                <a:ahLst/>
                <a:cxnLst/>
                <a:rect l="l" t="t" r="r" b="b"/>
                <a:pathLst>
                  <a:path w="76200" h="76200">
                    <a:moveTo>
                      <a:pt x="0" y="0"/>
                    </a:moveTo>
                    <a:lnTo>
                      <a:pt x="0" y="76200"/>
                    </a:lnTo>
                    <a:lnTo>
                      <a:pt x="76200" y="38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53DC"/>
              </a:solidFill>
            </p:spPr>
            <p:txBody>
              <a:bodyPr wrap="square" lIns="0" tIns="0" rIns="0" bIns="0" rtlCol="0"/>
              <a:lstStyle/>
              <a:p>
                <a:endParaRPr sz="4186"/>
              </a:p>
            </p:txBody>
          </p:sp>
          <p:sp>
            <p:nvSpPr>
              <p:cNvPr id="33" name="object 33"/>
              <p:cNvSpPr txBox="1"/>
              <p:nvPr/>
            </p:nvSpPr>
            <p:spPr>
              <a:xfrm>
                <a:off x="22057884" y="4137038"/>
                <a:ext cx="1121186" cy="669708"/>
              </a:xfrm>
              <a:prstGeom prst="rect">
                <a:avLst/>
              </a:prstGeom>
            </p:spPr>
            <p:txBody>
              <a:bodyPr vert="horz" wrap="square" lIns="0" tIns="25310" rIns="0" bIns="0" rtlCol="0">
                <a:spAutoFit/>
              </a:bodyPr>
              <a:lstStyle/>
              <a:p>
                <a:pPr marL="25309">
                  <a:spcBef>
                    <a:spcPts val="200"/>
                  </a:spcBef>
                </a:pPr>
                <a:r>
                  <a:rPr sz="4186" dirty="0">
                    <a:solidFill>
                      <a:srgbClr val="3253DC"/>
                    </a:solidFill>
                    <a:latin typeface="Microsoft Sans Serif"/>
                    <a:cs typeface="Microsoft Sans Serif"/>
                  </a:rPr>
                  <a:t>85%</a:t>
                </a:r>
                <a:endParaRPr sz="4186">
                  <a:latin typeface="Microsoft Sans Serif"/>
                  <a:cs typeface="Microsoft Sans Serif"/>
                </a:endParaRPr>
              </a:p>
            </p:txBody>
          </p:sp>
        </p:grpSp>
        <p:sp>
          <p:nvSpPr>
            <p:cNvPr id="4" name="object 4"/>
            <p:cNvSpPr/>
            <p:nvPr/>
          </p:nvSpPr>
          <p:spPr>
            <a:xfrm>
              <a:off x="5290248" y="9409142"/>
              <a:ext cx="18204735" cy="75927"/>
            </a:xfrm>
            <a:custGeom>
              <a:avLst/>
              <a:gdLst/>
              <a:ahLst/>
              <a:cxnLst/>
              <a:rect l="l" t="t" r="r" b="b"/>
              <a:pathLst>
                <a:path w="9135110" h="38100">
                  <a:moveTo>
                    <a:pt x="0" y="38100"/>
                  </a:moveTo>
                  <a:lnTo>
                    <a:pt x="9134957" y="38100"/>
                  </a:lnTo>
                  <a:lnTo>
                    <a:pt x="9134957" y="0"/>
                  </a:lnTo>
                  <a:lnTo>
                    <a:pt x="0" y="0"/>
                  </a:lnTo>
                  <a:lnTo>
                    <a:pt x="0" y="38100"/>
                  </a:lnTo>
                  <a:close/>
                </a:path>
              </a:pathLst>
            </a:custGeom>
            <a:solidFill>
              <a:srgbClr val="3253DC"/>
            </a:solidFill>
          </p:spPr>
          <p:txBody>
            <a:bodyPr wrap="square" lIns="0" tIns="0" rIns="0" bIns="0" rtlCol="0"/>
            <a:lstStyle/>
            <a:p>
              <a:endParaRPr sz="4186"/>
            </a:p>
          </p:txBody>
        </p:sp>
        <p:sp>
          <p:nvSpPr>
            <p:cNvPr id="5" name="object 5"/>
            <p:cNvSpPr/>
            <p:nvPr/>
          </p:nvSpPr>
          <p:spPr>
            <a:xfrm>
              <a:off x="5656213" y="4981085"/>
              <a:ext cx="1093347" cy="4434129"/>
            </a:xfrm>
            <a:custGeom>
              <a:avLst/>
              <a:gdLst/>
              <a:ahLst/>
              <a:cxnLst/>
              <a:rect l="l" t="t" r="r" b="b"/>
              <a:pathLst>
                <a:path w="548639" h="2225040">
                  <a:moveTo>
                    <a:pt x="0" y="0"/>
                  </a:moveTo>
                  <a:lnTo>
                    <a:pt x="548639" y="0"/>
                  </a:lnTo>
                  <a:lnTo>
                    <a:pt x="548639" y="2225040"/>
                  </a:lnTo>
                  <a:lnTo>
                    <a:pt x="0" y="22250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3DC"/>
            </a:solidFill>
          </p:spPr>
          <p:txBody>
            <a:bodyPr wrap="square" lIns="0" tIns="0" rIns="0" bIns="0" rtlCol="0"/>
            <a:lstStyle/>
            <a:p>
              <a:endParaRPr sz="4186"/>
            </a:p>
          </p:txBody>
        </p:sp>
        <p:sp>
          <p:nvSpPr>
            <p:cNvPr id="7" name="object 7"/>
            <p:cNvSpPr/>
            <p:nvPr/>
          </p:nvSpPr>
          <p:spPr>
            <a:xfrm>
              <a:off x="7417716" y="5889174"/>
              <a:ext cx="1093347" cy="3526804"/>
            </a:xfrm>
            <a:custGeom>
              <a:avLst/>
              <a:gdLst/>
              <a:ahLst/>
              <a:cxnLst/>
              <a:rect l="l" t="t" r="r" b="b"/>
              <a:pathLst>
                <a:path w="548639" h="1769745">
                  <a:moveTo>
                    <a:pt x="0" y="0"/>
                  </a:moveTo>
                  <a:lnTo>
                    <a:pt x="548639" y="0"/>
                  </a:lnTo>
                  <a:lnTo>
                    <a:pt x="548639" y="1769364"/>
                  </a:lnTo>
                  <a:lnTo>
                    <a:pt x="0" y="176936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3DC"/>
            </a:solidFill>
          </p:spPr>
          <p:txBody>
            <a:bodyPr wrap="square" lIns="0" tIns="0" rIns="0" bIns="0" rtlCol="0"/>
            <a:lstStyle/>
            <a:p>
              <a:endParaRPr sz="4186"/>
            </a:p>
          </p:txBody>
        </p:sp>
        <p:sp>
          <p:nvSpPr>
            <p:cNvPr id="9" name="object 9"/>
            <p:cNvSpPr/>
            <p:nvPr/>
          </p:nvSpPr>
          <p:spPr>
            <a:xfrm>
              <a:off x="12677933" y="7140449"/>
              <a:ext cx="1093347" cy="2275276"/>
            </a:xfrm>
            <a:custGeom>
              <a:avLst/>
              <a:gdLst/>
              <a:ahLst/>
              <a:cxnLst/>
              <a:rect l="l" t="t" r="r" b="b"/>
              <a:pathLst>
                <a:path w="548640" h="1141729">
                  <a:moveTo>
                    <a:pt x="0" y="0"/>
                  </a:moveTo>
                  <a:lnTo>
                    <a:pt x="548639" y="0"/>
                  </a:lnTo>
                  <a:lnTo>
                    <a:pt x="548639" y="1141476"/>
                  </a:lnTo>
                  <a:lnTo>
                    <a:pt x="0" y="11414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3DC"/>
            </a:solidFill>
          </p:spPr>
          <p:txBody>
            <a:bodyPr wrap="square" lIns="0" tIns="0" rIns="0" bIns="0" rtlCol="0"/>
            <a:lstStyle/>
            <a:p>
              <a:endParaRPr sz="4186"/>
            </a:p>
          </p:txBody>
        </p:sp>
        <p:sp>
          <p:nvSpPr>
            <p:cNvPr id="11" name="object 11"/>
            <p:cNvSpPr/>
            <p:nvPr/>
          </p:nvSpPr>
          <p:spPr>
            <a:xfrm>
              <a:off x="14427289" y="4968940"/>
              <a:ext cx="1093347" cy="4446784"/>
            </a:xfrm>
            <a:custGeom>
              <a:avLst/>
              <a:gdLst/>
              <a:ahLst/>
              <a:cxnLst/>
              <a:rect l="l" t="t" r="r" b="b"/>
              <a:pathLst>
                <a:path w="548640" h="2231390">
                  <a:moveTo>
                    <a:pt x="0" y="0"/>
                  </a:moveTo>
                  <a:lnTo>
                    <a:pt x="548640" y="0"/>
                  </a:lnTo>
                  <a:lnTo>
                    <a:pt x="548640" y="2231136"/>
                  </a:lnTo>
                  <a:lnTo>
                    <a:pt x="0" y="22311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3DC"/>
            </a:solidFill>
          </p:spPr>
          <p:txBody>
            <a:bodyPr wrap="square" lIns="0" tIns="0" rIns="0" bIns="0" rtlCol="0"/>
            <a:lstStyle/>
            <a:p>
              <a:endParaRPr sz="4186"/>
            </a:p>
          </p:txBody>
        </p:sp>
        <p:sp>
          <p:nvSpPr>
            <p:cNvPr id="13" name="object 13"/>
            <p:cNvSpPr/>
            <p:nvPr/>
          </p:nvSpPr>
          <p:spPr>
            <a:xfrm>
              <a:off x="16188790" y="5351610"/>
              <a:ext cx="1093347" cy="4064620"/>
            </a:xfrm>
            <a:custGeom>
              <a:avLst/>
              <a:gdLst/>
              <a:ahLst/>
              <a:cxnLst/>
              <a:rect l="l" t="t" r="r" b="b"/>
              <a:pathLst>
                <a:path w="548640" h="2039620">
                  <a:moveTo>
                    <a:pt x="0" y="0"/>
                  </a:moveTo>
                  <a:lnTo>
                    <a:pt x="548640" y="0"/>
                  </a:lnTo>
                  <a:lnTo>
                    <a:pt x="548640" y="2039112"/>
                  </a:lnTo>
                  <a:lnTo>
                    <a:pt x="0" y="2039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3DC"/>
            </a:solidFill>
          </p:spPr>
          <p:txBody>
            <a:bodyPr wrap="square" lIns="0" tIns="0" rIns="0" bIns="0" rtlCol="0"/>
            <a:lstStyle/>
            <a:p>
              <a:endParaRPr sz="4186"/>
            </a:p>
          </p:txBody>
        </p:sp>
        <p:sp>
          <p:nvSpPr>
            <p:cNvPr id="15" name="object 15"/>
            <p:cNvSpPr/>
            <p:nvPr/>
          </p:nvSpPr>
          <p:spPr>
            <a:xfrm>
              <a:off x="9130630" y="6736519"/>
              <a:ext cx="1093347" cy="2678953"/>
            </a:xfrm>
            <a:custGeom>
              <a:avLst/>
              <a:gdLst/>
              <a:ahLst/>
              <a:cxnLst/>
              <a:rect l="l" t="t" r="r" b="b"/>
              <a:pathLst>
                <a:path w="548639" h="1344295">
                  <a:moveTo>
                    <a:pt x="0" y="0"/>
                  </a:moveTo>
                  <a:lnTo>
                    <a:pt x="548639" y="0"/>
                  </a:lnTo>
                  <a:lnTo>
                    <a:pt x="548639" y="1344168"/>
                  </a:lnTo>
                  <a:lnTo>
                    <a:pt x="0" y="13441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3DC"/>
            </a:solidFill>
          </p:spPr>
          <p:txBody>
            <a:bodyPr wrap="square" lIns="0" tIns="0" rIns="0" bIns="0" rtlCol="0"/>
            <a:lstStyle/>
            <a:p>
              <a:endParaRPr sz="4186"/>
            </a:p>
          </p:txBody>
        </p:sp>
        <p:sp>
          <p:nvSpPr>
            <p:cNvPr id="17" name="object 17"/>
            <p:cNvSpPr/>
            <p:nvPr/>
          </p:nvSpPr>
          <p:spPr>
            <a:xfrm>
              <a:off x="10898207" y="6791183"/>
              <a:ext cx="1093347" cy="2624540"/>
            </a:xfrm>
            <a:custGeom>
              <a:avLst/>
              <a:gdLst/>
              <a:ahLst/>
              <a:cxnLst/>
              <a:rect l="l" t="t" r="r" b="b"/>
              <a:pathLst>
                <a:path w="548639" h="1316989">
                  <a:moveTo>
                    <a:pt x="0" y="0"/>
                  </a:moveTo>
                  <a:lnTo>
                    <a:pt x="548639" y="0"/>
                  </a:lnTo>
                  <a:lnTo>
                    <a:pt x="548639" y="1316736"/>
                  </a:lnTo>
                  <a:lnTo>
                    <a:pt x="0" y="13167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3DC"/>
            </a:solidFill>
          </p:spPr>
          <p:txBody>
            <a:bodyPr wrap="square" lIns="0" tIns="0" rIns="0" bIns="0" rtlCol="0"/>
            <a:lstStyle/>
            <a:p>
              <a:endParaRPr sz="4186"/>
            </a:p>
          </p:txBody>
        </p:sp>
        <p:sp>
          <p:nvSpPr>
            <p:cNvPr id="19" name="object 19"/>
            <p:cNvSpPr/>
            <p:nvPr/>
          </p:nvSpPr>
          <p:spPr>
            <a:xfrm>
              <a:off x="17941182" y="5278721"/>
              <a:ext cx="1093347" cy="4136747"/>
            </a:xfrm>
            <a:custGeom>
              <a:avLst/>
              <a:gdLst/>
              <a:ahLst/>
              <a:cxnLst/>
              <a:rect l="l" t="t" r="r" b="b"/>
              <a:pathLst>
                <a:path w="548640" h="2075814">
                  <a:moveTo>
                    <a:pt x="0" y="0"/>
                  </a:moveTo>
                  <a:lnTo>
                    <a:pt x="548640" y="0"/>
                  </a:lnTo>
                  <a:lnTo>
                    <a:pt x="548640" y="2075688"/>
                  </a:lnTo>
                  <a:lnTo>
                    <a:pt x="0" y="20756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3DC"/>
            </a:solidFill>
          </p:spPr>
          <p:txBody>
            <a:bodyPr wrap="square" lIns="0" tIns="0" rIns="0" bIns="0" rtlCol="0"/>
            <a:lstStyle/>
            <a:p>
              <a:endParaRPr sz="4186"/>
            </a:p>
          </p:txBody>
        </p:sp>
        <p:sp>
          <p:nvSpPr>
            <p:cNvPr id="21" name="object 21"/>
            <p:cNvSpPr/>
            <p:nvPr/>
          </p:nvSpPr>
          <p:spPr>
            <a:xfrm>
              <a:off x="19760391" y="5825394"/>
              <a:ext cx="1093347" cy="3590076"/>
            </a:xfrm>
            <a:custGeom>
              <a:avLst/>
              <a:gdLst/>
              <a:ahLst/>
              <a:cxnLst/>
              <a:rect l="l" t="t" r="r" b="b"/>
              <a:pathLst>
                <a:path w="548640" h="1801495">
                  <a:moveTo>
                    <a:pt x="0" y="0"/>
                  </a:moveTo>
                  <a:lnTo>
                    <a:pt x="548640" y="0"/>
                  </a:lnTo>
                  <a:lnTo>
                    <a:pt x="548640" y="1801368"/>
                  </a:lnTo>
                  <a:lnTo>
                    <a:pt x="0" y="18013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3DC"/>
            </a:solidFill>
          </p:spPr>
          <p:txBody>
            <a:bodyPr wrap="square" lIns="0" tIns="0" rIns="0" bIns="0" rtlCol="0"/>
            <a:lstStyle/>
            <a:p>
              <a:endParaRPr sz="4186"/>
            </a:p>
          </p:txBody>
        </p:sp>
        <p:sp>
          <p:nvSpPr>
            <p:cNvPr id="24" name="object 24"/>
            <p:cNvSpPr/>
            <p:nvPr/>
          </p:nvSpPr>
          <p:spPr>
            <a:xfrm>
              <a:off x="22059458" y="4786717"/>
              <a:ext cx="1093347" cy="4629008"/>
            </a:xfrm>
            <a:custGeom>
              <a:avLst/>
              <a:gdLst/>
              <a:ahLst/>
              <a:cxnLst/>
              <a:rect l="l" t="t" r="r" b="b"/>
              <a:pathLst>
                <a:path w="548640" h="2322829">
                  <a:moveTo>
                    <a:pt x="0" y="0"/>
                  </a:moveTo>
                  <a:lnTo>
                    <a:pt x="548640" y="0"/>
                  </a:lnTo>
                  <a:lnTo>
                    <a:pt x="548640" y="2322576"/>
                  </a:lnTo>
                  <a:lnTo>
                    <a:pt x="0" y="23225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253DC"/>
            </a:solidFill>
          </p:spPr>
          <p:txBody>
            <a:bodyPr wrap="square" lIns="0" tIns="0" rIns="0" bIns="0" rtlCol="0"/>
            <a:lstStyle/>
            <a:p>
              <a:endParaRPr sz="4186"/>
            </a:p>
          </p:txBody>
        </p:sp>
        <p:sp>
          <p:nvSpPr>
            <p:cNvPr id="26" name="object 26"/>
            <p:cNvSpPr/>
            <p:nvPr/>
          </p:nvSpPr>
          <p:spPr>
            <a:xfrm>
              <a:off x="21462671" y="3710069"/>
              <a:ext cx="0" cy="5707171"/>
            </a:xfrm>
            <a:custGeom>
              <a:avLst/>
              <a:gdLst/>
              <a:ahLst/>
              <a:cxnLst/>
              <a:rect l="l" t="t" r="r" b="b"/>
              <a:pathLst>
                <a:path h="2863850">
                  <a:moveTo>
                    <a:pt x="0" y="0"/>
                  </a:moveTo>
                  <a:lnTo>
                    <a:pt x="0" y="2863354"/>
                  </a:lnTo>
                </a:path>
              </a:pathLst>
            </a:custGeom>
            <a:ln w="38100">
              <a:solidFill>
                <a:srgbClr val="3253DC"/>
              </a:solidFill>
            </a:ln>
          </p:spPr>
          <p:txBody>
            <a:bodyPr wrap="square" lIns="0" tIns="0" rIns="0" bIns="0" rtlCol="0"/>
            <a:lstStyle/>
            <a:p>
              <a:endParaRPr sz="4186"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23081938" y="13039215"/>
            <a:ext cx="275869" cy="255545"/>
          </a:xfrm>
          <a:prstGeom prst="rect">
            <a:avLst/>
          </a:prstGeom>
        </p:spPr>
        <p:txBody>
          <a:bodyPr vert="horz" wrap="square" lIns="0" tIns="10123" rIns="0" bIns="0" rtlCol="0">
            <a:spAutoFit/>
          </a:bodyPr>
          <a:lstStyle/>
          <a:p>
            <a:pPr marL="25309">
              <a:spcBef>
                <a:spcPts val="80"/>
              </a:spcBef>
            </a:pPr>
            <a:r>
              <a:rPr sz="1594" spc="-10" dirty="0">
                <a:solidFill>
                  <a:srgbClr val="808080"/>
                </a:solidFill>
                <a:latin typeface="Microsoft Sans Serif"/>
                <a:cs typeface="Microsoft Sans Serif"/>
              </a:rPr>
              <a:t>20</a:t>
            </a:r>
            <a:endParaRPr sz="1594">
              <a:latin typeface="Microsoft Sans Serif"/>
              <a:cs typeface="Microsoft Sans Serif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title"/>
          </p:nvPr>
        </p:nvSpPr>
        <p:spPr>
          <a:xfrm>
            <a:off x="2917581" y="253971"/>
            <a:ext cx="18545090" cy="1877609"/>
          </a:xfrm>
          <a:prstGeom prst="rect">
            <a:avLst/>
          </a:prstGeom>
        </p:spPr>
        <p:txBody>
          <a:bodyPr vert="horz" wrap="square" lIns="0" tIns="217657" rIns="0" bIns="0" rtlCol="0">
            <a:spAutoFit/>
          </a:bodyPr>
          <a:lstStyle/>
          <a:p>
            <a:pPr marL="25309">
              <a:spcBef>
                <a:spcPts val="1714"/>
              </a:spcBef>
            </a:pPr>
            <a:r>
              <a:rPr sz="6393" spc="-10" dirty="0">
                <a:solidFill>
                  <a:srgbClr val="FFC000"/>
                </a:solidFill>
              </a:rPr>
              <a:t>Significant </a:t>
            </a:r>
            <a:r>
              <a:rPr sz="6393" spc="-20" dirty="0">
                <a:solidFill>
                  <a:srgbClr val="FFC000"/>
                </a:solidFill>
              </a:rPr>
              <a:t>5G NR </a:t>
            </a:r>
            <a:r>
              <a:rPr sz="6393" spc="-10" dirty="0">
                <a:solidFill>
                  <a:srgbClr val="FFC000"/>
                </a:solidFill>
              </a:rPr>
              <a:t>mmWave </a:t>
            </a:r>
            <a:r>
              <a:rPr sz="6393" spc="-20" dirty="0">
                <a:solidFill>
                  <a:srgbClr val="FFFF00"/>
                </a:solidFill>
              </a:rPr>
              <a:t>coverage</a:t>
            </a:r>
            <a:r>
              <a:rPr sz="6393" spc="-20" dirty="0">
                <a:solidFill>
                  <a:srgbClr val="FFC000"/>
                </a:solidFill>
              </a:rPr>
              <a:t> </a:t>
            </a:r>
            <a:r>
              <a:rPr sz="6393" spc="-10" dirty="0">
                <a:solidFill>
                  <a:srgbClr val="FFC000"/>
                </a:solidFill>
              </a:rPr>
              <a:t>via</a:t>
            </a:r>
            <a:r>
              <a:rPr sz="6393" spc="110" dirty="0">
                <a:solidFill>
                  <a:srgbClr val="FFC000"/>
                </a:solidFill>
              </a:rPr>
              <a:t> </a:t>
            </a:r>
            <a:r>
              <a:rPr sz="6393" spc="-10" dirty="0">
                <a:solidFill>
                  <a:srgbClr val="FFC000"/>
                </a:solidFill>
              </a:rPr>
              <a:t>co-siting</a:t>
            </a:r>
            <a:r>
              <a:rPr lang="en-US" sz="6393" dirty="0">
                <a:solidFill>
                  <a:srgbClr val="FFC000"/>
                </a:solidFill>
              </a:rPr>
              <a:t> </a:t>
            </a:r>
            <a:r>
              <a:rPr lang="en-US" sz="6777" dirty="0">
                <a:solidFill>
                  <a:srgbClr val="FFC000"/>
                </a:solidFill>
              </a:rPr>
              <a:t> </a:t>
            </a:r>
            <a:r>
              <a:rPr sz="3996" spc="-20" dirty="0">
                <a:solidFill>
                  <a:srgbClr val="FFC000"/>
                </a:solidFill>
              </a:rPr>
              <a:t>Simulations </a:t>
            </a:r>
            <a:r>
              <a:rPr sz="3996" spc="-10" dirty="0">
                <a:solidFill>
                  <a:srgbClr val="FFC000"/>
                </a:solidFill>
              </a:rPr>
              <a:t>based on extensive over-the-air </a:t>
            </a:r>
            <a:r>
              <a:rPr sz="3996" spc="-10" dirty="0"/>
              <a:t>testing</a:t>
            </a:r>
            <a:r>
              <a:rPr sz="3996" spc="-10" dirty="0">
                <a:solidFill>
                  <a:srgbClr val="FFC000"/>
                </a:solidFill>
              </a:rPr>
              <a:t> and channel</a:t>
            </a:r>
            <a:r>
              <a:rPr sz="3996" spc="477" dirty="0">
                <a:solidFill>
                  <a:srgbClr val="FFC000"/>
                </a:solidFill>
              </a:rPr>
              <a:t> </a:t>
            </a:r>
            <a:r>
              <a:rPr sz="3996" spc="-10" dirty="0">
                <a:solidFill>
                  <a:srgbClr val="212121"/>
                </a:solidFill>
              </a:rPr>
              <a:t>measurments</a:t>
            </a:r>
            <a:endParaRPr sz="4783" dirty="0"/>
          </a:p>
        </p:txBody>
      </p:sp>
      <p:sp>
        <p:nvSpPr>
          <p:cNvPr id="35" name="object 35"/>
          <p:cNvSpPr txBox="1"/>
          <p:nvPr/>
        </p:nvSpPr>
        <p:spPr>
          <a:xfrm>
            <a:off x="956093" y="4170766"/>
            <a:ext cx="3743195" cy="2939368"/>
          </a:xfrm>
          <a:prstGeom prst="rect">
            <a:avLst/>
          </a:prstGeom>
        </p:spPr>
        <p:txBody>
          <a:bodyPr vert="horz" wrap="square" lIns="0" tIns="25310" rIns="0" bIns="0" rtlCol="0">
            <a:spAutoFit/>
          </a:bodyPr>
          <a:lstStyle/>
          <a:p>
            <a:pPr marL="1570479">
              <a:spcBef>
                <a:spcPts val="200"/>
              </a:spcBef>
            </a:pPr>
            <a:r>
              <a:rPr sz="4783" spc="-10" dirty="0">
                <a:solidFill>
                  <a:srgbClr val="3253DC"/>
                </a:solidFill>
                <a:latin typeface="Microsoft Sans Serif"/>
                <a:cs typeface="Microsoft Sans Serif"/>
              </a:rPr>
              <a:t>28</a:t>
            </a:r>
            <a:r>
              <a:rPr sz="4783" spc="-160" dirty="0">
                <a:solidFill>
                  <a:srgbClr val="3253DC"/>
                </a:solidFill>
                <a:latin typeface="Microsoft Sans Serif"/>
                <a:cs typeface="Microsoft Sans Serif"/>
              </a:rPr>
              <a:t> </a:t>
            </a:r>
            <a:r>
              <a:rPr sz="4783" spc="-10" dirty="0">
                <a:solidFill>
                  <a:srgbClr val="3253DC"/>
                </a:solidFill>
                <a:latin typeface="Microsoft Sans Serif"/>
                <a:cs typeface="Microsoft Sans Serif"/>
              </a:rPr>
              <a:t>GHz</a:t>
            </a:r>
            <a:endParaRPr sz="4783" dirty="0">
              <a:latin typeface="Microsoft Sans Serif"/>
              <a:cs typeface="Microsoft Sans Serif"/>
            </a:endParaRPr>
          </a:p>
          <a:p>
            <a:pPr marL="418880" marR="103769" indent="844085"/>
            <a:r>
              <a:rPr sz="4783" spc="-10" dirty="0">
                <a:solidFill>
                  <a:srgbClr val="3253DC"/>
                </a:solidFill>
                <a:latin typeface="Microsoft Sans Serif"/>
                <a:cs typeface="Microsoft Sans Serif"/>
              </a:rPr>
              <a:t>do</a:t>
            </a:r>
            <a:r>
              <a:rPr sz="4783" spc="-20" dirty="0">
                <a:solidFill>
                  <a:srgbClr val="3253DC"/>
                </a:solidFill>
                <a:latin typeface="Microsoft Sans Serif"/>
                <a:cs typeface="Microsoft Sans Serif"/>
              </a:rPr>
              <a:t>w</a:t>
            </a:r>
            <a:r>
              <a:rPr sz="4783" spc="-10" dirty="0">
                <a:solidFill>
                  <a:srgbClr val="3253DC"/>
                </a:solidFill>
                <a:latin typeface="Microsoft Sans Serif"/>
                <a:cs typeface="Microsoft Sans Serif"/>
              </a:rPr>
              <a:t>n</a:t>
            </a:r>
            <a:r>
              <a:rPr sz="4783" spc="-20" dirty="0">
                <a:solidFill>
                  <a:srgbClr val="3253DC"/>
                </a:solidFill>
                <a:latin typeface="Microsoft Sans Serif"/>
                <a:cs typeface="Microsoft Sans Serif"/>
              </a:rPr>
              <a:t>l</a:t>
            </a:r>
            <a:r>
              <a:rPr sz="4783" spc="-40" dirty="0">
                <a:solidFill>
                  <a:srgbClr val="3253DC"/>
                </a:solidFill>
                <a:latin typeface="Microsoft Sans Serif"/>
                <a:cs typeface="Microsoft Sans Serif"/>
              </a:rPr>
              <a:t>i</a:t>
            </a:r>
            <a:r>
              <a:rPr sz="4783" spc="-10" dirty="0">
                <a:solidFill>
                  <a:srgbClr val="3253DC"/>
                </a:solidFill>
                <a:latin typeface="Microsoft Sans Serif"/>
                <a:cs typeface="Microsoft Sans Serif"/>
              </a:rPr>
              <a:t>nk  coverage</a:t>
            </a:r>
            <a:r>
              <a:rPr sz="4783" spc="-140" dirty="0">
                <a:solidFill>
                  <a:srgbClr val="3253DC"/>
                </a:solidFill>
                <a:latin typeface="Microsoft Sans Serif"/>
                <a:cs typeface="Microsoft Sans Serif"/>
              </a:rPr>
              <a:t> </a:t>
            </a:r>
            <a:r>
              <a:rPr sz="4783" dirty="0">
                <a:solidFill>
                  <a:srgbClr val="3253DC"/>
                </a:solidFill>
                <a:latin typeface="Microsoft Sans Serif"/>
                <a:cs typeface="Microsoft Sans Serif"/>
              </a:rPr>
              <a:t>%</a:t>
            </a:r>
            <a:endParaRPr sz="4783" dirty="0">
              <a:latin typeface="Microsoft Sans Serif"/>
              <a:cs typeface="Microsoft Sans Serif"/>
            </a:endParaRPr>
          </a:p>
          <a:p>
            <a:pPr marL="25309">
              <a:spcBef>
                <a:spcPts val="1225"/>
              </a:spcBef>
            </a:pPr>
            <a:r>
              <a:rPr sz="3586" spc="-10" dirty="0">
                <a:latin typeface="Microsoft Sans Serif"/>
                <a:cs typeface="Microsoft Sans Serif"/>
              </a:rPr>
              <a:t>Co-siting with</a:t>
            </a:r>
            <a:r>
              <a:rPr sz="3586" spc="-110" dirty="0">
                <a:latin typeface="Microsoft Sans Serif"/>
                <a:cs typeface="Microsoft Sans Serif"/>
              </a:rPr>
              <a:t> </a:t>
            </a:r>
            <a:r>
              <a:rPr sz="3586" spc="-10" dirty="0">
                <a:latin typeface="Microsoft Sans Serif"/>
                <a:cs typeface="Microsoft Sans Serif"/>
              </a:rPr>
              <a:t>LTE</a:t>
            </a:r>
            <a:endParaRPr sz="3586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25141961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5730487" y="2742684"/>
            <a:ext cx="8653514" cy="109731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8"/>
          </a:p>
        </p:txBody>
      </p:sp>
      <p:sp>
        <p:nvSpPr>
          <p:cNvPr id="3" name="object 8"/>
          <p:cNvSpPr txBox="1">
            <a:spLocks/>
          </p:cNvSpPr>
          <p:nvPr/>
        </p:nvSpPr>
        <p:spPr>
          <a:xfrm>
            <a:off x="3380275" y="681255"/>
            <a:ext cx="17624190" cy="123078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900" kern="1200">
                <a:solidFill>
                  <a:srgbClr val="034355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C00000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C00000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C00000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rgbClr val="C00000"/>
                </a:solidFill>
                <a:latin typeface="Calibri" pitchFamily="34" charset="0"/>
              </a:defRPr>
            </a:lvl5pPr>
            <a:lvl6pPr marL="543884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rgbClr val="C00000"/>
                </a:solidFill>
                <a:latin typeface="Calibri" pitchFamily="34" charset="0"/>
              </a:defRPr>
            </a:lvl6pPr>
            <a:lvl7pPr marL="1087767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rgbClr val="C00000"/>
                </a:solidFill>
                <a:latin typeface="Calibri" pitchFamily="34" charset="0"/>
              </a:defRPr>
            </a:lvl7pPr>
            <a:lvl8pPr marL="1631653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rgbClr val="C00000"/>
                </a:solidFill>
                <a:latin typeface="Calibri" pitchFamily="34" charset="0"/>
              </a:defRPr>
            </a:lvl8pPr>
            <a:lvl9pPr marL="2175538" algn="l" rtl="0" fontAlgn="base">
              <a:spcBef>
                <a:spcPct val="0"/>
              </a:spcBef>
              <a:spcAft>
                <a:spcPct val="0"/>
              </a:spcAft>
              <a:defRPr sz="2900">
                <a:solidFill>
                  <a:srgbClr val="C00000"/>
                </a:solidFill>
                <a:latin typeface="Calibri" pitchFamily="34" charset="0"/>
              </a:defRPr>
            </a:lvl9pPr>
          </a:lstStyle>
          <a:p>
            <a:pPr marL="25394" algn="ctr">
              <a:spcBef>
                <a:spcPts val="210"/>
              </a:spcBef>
              <a:tabLst>
                <a:tab pos="2299395" algn="l"/>
                <a:tab pos="7298133" algn="l"/>
              </a:tabLst>
            </a:pPr>
            <a:r>
              <a:rPr lang="it-IT" sz="7998" dirty="0">
                <a:solidFill>
                  <a:srgbClr val="FFFFFF"/>
                </a:solidFill>
                <a:latin typeface="Cambria" pitchFamily="18" charset="0"/>
              </a:rPr>
              <a:t>Mm </a:t>
            </a:r>
            <a:r>
              <a:rPr lang="it-IT" sz="7998" dirty="0" err="1">
                <a:solidFill>
                  <a:srgbClr val="FFFFFF"/>
                </a:solidFill>
                <a:latin typeface="Cambria" pitchFamily="18" charset="0"/>
              </a:rPr>
              <a:t>Wave</a:t>
            </a:r>
            <a:r>
              <a:rPr lang="it-IT" sz="7998" dirty="0">
                <a:solidFill>
                  <a:srgbClr val="FFFFFF"/>
                </a:solidFill>
                <a:latin typeface="Cambria" pitchFamily="18" charset="0"/>
              </a:rPr>
              <a:t> – Pico Radio </a:t>
            </a:r>
            <a:r>
              <a:rPr lang="it-IT" sz="7998" dirty="0" err="1">
                <a:solidFill>
                  <a:srgbClr val="FFFFFF"/>
                </a:solidFill>
                <a:latin typeface="Cambria" pitchFamily="18" charset="0"/>
              </a:rPr>
              <a:t>Deployments</a:t>
            </a:r>
            <a:endParaRPr lang="en-IN" sz="7998" dirty="0">
              <a:solidFill>
                <a:srgbClr val="FFFFFF"/>
              </a:solidFill>
              <a:latin typeface="Cambria" pitchFamily="18" charset="0"/>
            </a:endParaRPr>
          </a:p>
        </p:txBody>
      </p:sp>
      <p:sp>
        <p:nvSpPr>
          <p:cNvPr id="4" name="object 13"/>
          <p:cNvSpPr/>
          <p:nvPr/>
        </p:nvSpPr>
        <p:spPr>
          <a:xfrm>
            <a:off x="682354" y="4157047"/>
            <a:ext cx="3719813" cy="28216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9998"/>
          </a:p>
        </p:txBody>
      </p:sp>
      <p:sp>
        <p:nvSpPr>
          <p:cNvPr id="5" name="object 16"/>
          <p:cNvSpPr/>
          <p:nvPr/>
        </p:nvSpPr>
        <p:spPr>
          <a:xfrm>
            <a:off x="682354" y="7377515"/>
            <a:ext cx="3719813" cy="28039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9998"/>
          </a:p>
        </p:txBody>
      </p:sp>
      <p:sp>
        <p:nvSpPr>
          <p:cNvPr id="6" name="object 17"/>
          <p:cNvSpPr/>
          <p:nvPr/>
        </p:nvSpPr>
        <p:spPr>
          <a:xfrm>
            <a:off x="682354" y="10557779"/>
            <a:ext cx="3764630" cy="28178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/>
          <a:lstStyle/>
          <a:p>
            <a:endParaRPr sz="9998"/>
          </a:p>
        </p:txBody>
      </p:sp>
      <p:sp>
        <p:nvSpPr>
          <p:cNvPr id="8" name="object 14"/>
          <p:cNvSpPr txBox="1"/>
          <p:nvPr/>
        </p:nvSpPr>
        <p:spPr>
          <a:xfrm>
            <a:off x="4702158" y="7198243"/>
            <a:ext cx="9033144" cy="2611605"/>
          </a:xfrm>
          <a:prstGeom prst="rect">
            <a:avLst/>
          </a:prstGeom>
        </p:spPr>
        <p:txBody>
          <a:bodyPr vert="horz" wrap="square" lIns="0" tIns="26663" rIns="0" bIns="0" rtlCol="0">
            <a:spAutoFit/>
          </a:bodyPr>
          <a:lstStyle/>
          <a:p>
            <a:pPr marL="25394"/>
            <a:r>
              <a:rPr sz="3599" spc="-70" dirty="0">
                <a:latin typeface="Cambria" pitchFamily="18" charset="0"/>
                <a:cs typeface="Calibri"/>
              </a:rPr>
              <a:t>Pole </a:t>
            </a:r>
            <a:r>
              <a:rPr sz="3599" spc="-110" dirty="0">
                <a:latin typeface="Cambria" pitchFamily="18" charset="0"/>
                <a:cs typeface="Calibri"/>
              </a:rPr>
              <a:t>Wrap-Around</a:t>
            </a:r>
            <a:r>
              <a:rPr sz="3599" spc="-170" dirty="0">
                <a:latin typeface="Cambria" pitchFamily="18" charset="0"/>
                <a:cs typeface="Calibri"/>
              </a:rPr>
              <a:t> </a:t>
            </a:r>
            <a:r>
              <a:rPr sz="3599" spc="-100" dirty="0">
                <a:latin typeface="Cambria" pitchFamily="18" charset="0"/>
                <a:cs typeface="Calibri"/>
              </a:rPr>
              <a:t>Mounting</a:t>
            </a:r>
            <a:endParaRPr sz="3599" dirty="0">
              <a:latin typeface="Cambria" pitchFamily="18" charset="0"/>
              <a:cs typeface="Calibri"/>
            </a:endParaRPr>
          </a:p>
          <a:p>
            <a:pPr marL="361860" indent="-361860">
              <a:spcAft>
                <a:spcPts val="1200"/>
              </a:spcAft>
              <a:buFont typeface="Arial"/>
              <a:buChar char="•"/>
              <a:tabLst>
                <a:tab pos="1602975" algn="l"/>
              </a:tabLst>
            </a:pPr>
            <a:r>
              <a:rPr sz="2799" spc="-310" dirty="0">
                <a:latin typeface="Cambria" pitchFamily="18" charset="0"/>
                <a:cs typeface="Calibri"/>
              </a:rPr>
              <a:t>12” </a:t>
            </a:r>
            <a:r>
              <a:rPr sz="2799" spc="-180" dirty="0">
                <a:latin typeface="Cambria" pitchFamily="18" charset="0"/>
                <a:cs typeface="Calibri"/>
              </a:rPr>
              <a:t>H </a:t>
            </a:r>
            <a:r>
              <a:rPr sz="2799" dirty="0">
                <a:latin typeface="Cambria" pitchFamily="18" charset="0"/>
                <a:cs typeface="Calibri"/>
              </a:rPr>
              <a:t>x </a:t>
            </a:r>
            <a:r>
              <a:rPr sz="2799" spc="-170" dirty="0">
                <a:latin typeface="Cambria" pitchFamily="18" charset="0"/>
                <a:cs typeface="Calibri"/>
              </a:rPr>
              <a:t>8” </a:t>
            </a:r>
            <a:r>
              <a:rPr sz="2799" spc="-458" dirty="0">
                <a:latin typeface="Cambria" pitchFamily="18" charset="0"/>
                <a:cs typeface="Calibri"/>
              </a:rPr>
              <a:t>W </a:t>
            </a:r>
            <a:r>
              <a:rPr sz="2799" dirty="0">
                <a:latin typeface="Cambria" pitchFamily="18" charset="0"/>
                <a:cs typeface="Calibri"/>
              </a:rPr>
              <a:t>x</a:t>
            </a:r>
            <a:r>
              <a:rPr sz="2799" spc="-450" dirty="0">
                <a:latin typeface="Cambria" pitchFamily="18" charset="0"/>
                <a:cs typeface="Calibri"/>
              </a:rPr>
              <a:t> </a:t>
            </a:r>
            <a:r>
              <a:rPr sz="2799" spc="-150" dirty="0">
                <a:latin typeface="Cambria" pitchFamily="18" charset="0"/>
                <a:cs typeface="Calibri"/>
              </a:rPr>
              <a:t>4”D</a:t>
            </a:r>
            <a:endParaRPr sz="2799" dirty="0">
              <a:latin typeface="Cambria" pitchFamily="18" charset="0"/>
              <a:cs typeface="Calibri"/>
            </a:endParaRPr>
          </a:p>
          <a:p>
            <a:pPr marL="361860" marR="10157" indent="-361860">
              <a:spcAft>
                <a:spcPts val="1200"/>
              </a:spcAft>
              <a:buFont typeface="Arial"/>
              <a:buChar char="•"/>
              <a:tabLst>
                <a:tab pos="1602975" algn="l"/>
              </a:tabLst>
            </a:pPr>
            <a:r>
              <a:rPr sz="2799" spc="-90" dirty="0">
                <a:latin typeface="Cambria" pitchFamily="18" charset="0"/>
                <a:cs typeface="Calibri"/>
              </a:rPr>
              <a:t>Consider curved </a:t>
            </a:r>
            <a:r>
              <a:rPr sz="2799" spc="-120" dirty="0">
                <a:latin typeface="Cambria" pitchFamily="18" charset="0"/>
                <a:cs typeface="Calibri"/>
              </a:rPr>
              <a:t>radome </a:t>
            </a:r>
            <a:r>
              <a:rPr sz="2799" spc="-70" dirty="0">
                <a:latin typeface="Cambria" pitchFamily="18" charset="0"/>
                <a:cs typeface="Calibri"/>
              </a:rPr>
              <a:t>allowing </a:t>
            </a:r>
            <a:r>
              <a:rPr sz="2799" spc="-130" dirty="0">
                <a:latin typeface="Cambria" pitchFamily="18" charset="0"/>
                <a:cs typeface="Calibri"/>
              </a:rPr>
              <a:t>up </a:t>
            </a:r>
            <a:r>
              <a:rPr sz="2799" spc="-50" dirty="0">
                <a:latin typeface="Cambria" pitchFamily="18" charset="0"/>
                <a:cs typeface="Calibri"/>
              </a:rPr>
              <a:t>to </a:t>
            </a:r>
            <a:r>
              <a:rPr sz="2799" spc="-70" dirty="0">
                <a:latin typeface="Cambria" pitchFamily="18" charset="0"/>
                <a:cs typeface="Calibri"/>
              </a:rPr>
              <a:t>three </a:t>
            </a:r>
            <a:r>
              <a:rPr sz="2799" spc="-50" dirty="0">
                <a:latin typeface="Cambria" pitchFamily="18" charset="0"/>
                <a:cs typeface="Calibri"/>
              </a:rPr>
              <a:t>units to </a:t>
            </a:r>
            <a:r>
              <a:rPr sz="2799" spc="-130" dirty="0">
                <a:latin typeface="Cambria" pitchFamily="18" charset="0"/>
                <a:cs typeface="Calibri"/>
              </a:rPr>
              <a:t>be  </a:t>
            </a:r>
            <a:r>
              <a:rPr sz="2799" spc="-110" dirty="0">
                <a:latin typeface="Cambria" pitchFamily="18" charset="0"/>
                <a:cs typeface="Calibri"/>
              </a:rPr>
              <a:t>mounted around a pole </a:t>
            </a:r>
            <a:r>
              <a:rPr sz="2799" spc="-70" dirty="0">
                <a:latin typeface="Cambria" pitchFamily="18" charset="0"/>
                <a:cs typeface="Calibri"/>
              </a:rPr>
              <a:t>in </a:t>
            </a:r>
            <a:r>
              <a:rPr sz="2799" spc="-110" dirty="0">
                <a:latin typeface="Cambria" pitchFamily="18" charset="0"/>
                <a:cs typeface="Calibri"/>
              </a:rPr>
              <a:t>a </a:t>
            </a:r>
            <a:r>
              <a:rPr sz="2799" spc="-60" dirty="0">
                <a:latin typeface="Cambria" pitchFamily="18" charset="0"/>
                <a:cs typeface="Calibri"/>
              </a:rPr>
              <a:t>donut-like</a:t>
            </a:r>
            <a:r>
              <a:rPr sz="2799" spc="458" dirty="0">
                <a:latin typeface="Cambria" pitchFamily="18" charset="0"/>
                <a:cs typeface="Calibri"/>
              </a:rPr>
              <a:t> </a:t>
            </a:r>
            <a:r>
              <a:rPr sz="2799" spc="-60" dirty="0">
                <a:latin typeface="Cambria" pitchFamily="18" charset="0"/>
                <a:cs typeface="Calibri"/>
              </a:rPr>
              <a:t>configuration</a:t>
            </a:r>
            <a:endParaRPr sz="2799" dirty="0">
              <a:latin typeface="Cambria" pitchFamily="18" charset="0"/>
              <a:cs typeface="Calibri"/>
            </a:endParaRPr>
          </a:p>
          <a:p>
            <a:pPr marL="361860" indent="-361860">
              <a:buFont typeface="Arial"/>
              <a:buChar char="•"/>
              <a:tabLst>
                <a:tab pos="1602975" algn="l"/>
              </a:tabLst>
            </a:pPr>
            <a:r>
              <a:rPr sz="2799" spc="-80" dirty="0">
                <a:latin typeface="Cambria" pitchFamily="18" charset="0"/>
                <a:cs typeface="Calibri"/>
              </a:rPr>
              <a:t>Provide </a:t>
            </a:r>
            <a:r>
              <a:rPr sz="2799" spc="-270" dirty="0">
                <a:latin typeface="Cambria" pitchFamily="18" charset="0"/>
                <a:cs typeface="Calibri"/>
              </a:rPr>
              <a:t>120 </a:t>
            </a:r>
            <a:r>
              <a:rPr sz="2799" spc="-90" dirty="0">
                <a:latin typeface="Cambria" pitchFamily="18" charset="0"/>
                <a:cs typeface="Calibri"/>
              </a:rPr>
              <a:t>degree </a:t>
            </a:r>
            <a:r>
              <a:rPr sz="2799" spc="-80" dirty="0">
                <a:latin typeface="Cambria" pitchFamily="18" charset="0"/>
                <a:cs typeface="Calibri"/>
              </a:rPr>
              <a:t>coverage </a:t>
            </a:r>
            <a:r>
              <a:rPr sz="2799" spc="-100" dirty="0">
                <a:latin typeface="Cambria" pitchFamily="18" charset="0"/>
                <a:cs typeface="Calibri"/>
              </a:rPr>
              <a:t>per </a:t>
            </a:r>
            <a:r>
              <a:rPr sz="2799" spc="-90" dirty="0">
                <a:latin typeface="Cambria" pitchFamily="18" charset="0"/>
                <a:cs typeface="Calibri"/>
              </a:rPr>
              <a:t>radio</a:t>
            </a:r>
            <a:r>
              <a:rPr sz="2799" spc="20" dirty="0">
                <a:latin typeface="Cambria" pitchFamily="18" charset="0"/>
                <a:cs typeface="Calibri"/>
              </a:rPr>
              <a:t> </a:t>
            </a:r>
            <a:r>
              <a:rPr sz="2799" spc="-60" dirty="0">
                <a:latin typeface="Cambria" pitchFamily="18" charset="0"/>
                <a:cs typeface="Calibri"/>
              </a:rPr>
              <a:t>unit</a:t>
            </a:r>
            <a:endParaRPr sz="2799" dirty="0">
              <a:latin typeface="Cambria" pitchFamily="18" charset="0"/>
              <a:cs typeface="Calibri"/>
            </a:endParaRPr>
          </a:p>
        </p:txBody>
      </p:sp>
      <p:sp>
        <p:nvSpPr>
          <p:cNvPr id="9" name="object 15"/>
          <p:cNvSpPr txBox="1"/>
          <p:nvPr/>
        </p:nvSpPr>
        <p:spPr>
          <a:xfrm>
            <a:off x="4700904" y="10370357"/>
            <a:ext cx="10052052" cy="3194970"/>
          </a:xfrm>
          <a:prstGeom prst="rect">
            <a:avLst/>
          </a:prstGeom>
        </p:spPr>
        <p:txBody>
          <a:bodyPr vert="horz" wrap="square" lIns="0" tIns="25393" rIns="0" bIns="0" rtlCol="0">
            <a:spAutoFit/>
          </a:bodyPr>
          <a:lstStyle/>
          <a:p>
            <a:pPr marL="25394">
              <a:spcBef>
                <a:spcPts val="200"/>
              </a:spcBef>
            </a:pPr>
            <a:r>
              <a:rPr sz="3599" spc="-30" dirty="0">
                <a:latin typeface="Cambria" pitchFamily="18" charset="0"/>
                <a:cs typeface="Calibri"/>
              </a:rPr>
              <a:t>Flat</a:t>
            </a:r>
            <a:r>
              <a:rPr sz="3599" spc="-120" dirty="0">
                <a:latin typeface="Cambria" pitchFamily="18" charset="0"/>
                <a:cs typeface="Calibri"/>
              </a:rPr>
              <a:t> </a:t>
            </a:r>
            <a:r>
              <a:rPr sz="3599" spc="-70" dirty="0">
                <a:latin typeface="Cambria" pitchFamily="18" charset="0"/>
                <a:cs typeface="Calibri"/>
              </a:rPr>
              <a:t>Panel</a:t>
            </a:r>
            <a:endParaRPr sz="3599" dirty="0">
              <a:latin typeface="Cambria" pitchFamily="18" charset="0"/>
              <a:cs typeface="Calibri"/>
            </a:endParaRPr>
          </a:p>
          <a:p>
            <a:pPr marL="361860" indent="-336466">
              <a:spcBef>
                <a:spcPts val="10"/>
              </a:spcBef>
              <a:spcAft>
                <a:spcPts val="1200"/>
              </a:spcAft>
              <a:buFont typeface="Arial"/>
              <a:buChar char="•"/>
              <a:tabLst>
                <a:tab pos="598020" algn="l"/>
                <a:tab pos="599290" algn="l"/>
              </a:tabLst>
            </a:pPr>
            <a:r>
              <a:rPr sz="2799" spc="-170" dirty="0">
                <a:latin typeface="Cambria" pitchFamily="18" charset="0"/>
                <a:cs typeface="Calibri"/>
              </a:rPr>
              <a:t>8” </a:t>
            </a:r>
            <a:r>
              <a:rPr sz="2799" spc="-180" dirty="0">
                <a:latin typeface="Cambria" pitchFamily="18" charset="0"/>
                <a:cs typeface="Calibri"/>
              </a:rPr>
              <a:t>H </a:t>
            </a:r>
            <a:r>
              <a:rPr sz="2799" dirty="0">
                <a:latin typeface="Cambria" pitchFamily="18" charset="0"/>
                <a:cs typeface="Calibri"/>
              </a:rPr>
              <a:t>x </a:t>
            </a:r>
            <a:r>
              <a:rPr sz="2799" spc="-170" dirty="0">
                <a:latin typeface="Cambria" pitchFamily="18" charset="0"/>
                <a:cs typeface="Calibri"/>
              </a:rPr>
              <a:t>8” </a:t>
            </a:r>
            <a:r>
              <a:rPr sz="2799" spc="-458" dirty="0">
                <a:latin typeface="Cambria" pitchFamily="18" charset="0"/>
                <a:cs typeface="Calibri"/>
              </a:rPr>
              <a:t>W </a:t>
            </a:r>
            <a:r>
              <a:rPr sz="2799" dirty="0">
                <a:latin typeface="Cambria" pitchFamily="18" charset="0"/>
                <a:cs typeface="Calibri"/>
              </a:rPr>
              <a:t>x</a:t>
            </a:r>
            <a:r>
              <a:rPr sz="2799" spc="200" dirty="0">
                <a:latin typeface="Cambria" pitchFamily="18" charset="0"/>
                <a:cs typeface="Calibri"/>
              </a:rPr>
              <a:t> </a:t>
            </a:r>
            <a:r>
              <a:rPr sz="2799" spc="-150" dirty="0">
                <a:latin typeface="Cambria" pitchFamily="18" charset="0"/>
                <a:cs typeface="Calibri"/>
              </a:rPr>
              <a:t>4”D</a:t>
            </a:r>
            <a:endParaRPr sz="2799" dirty="0">
              <a:latin typeface="Cambria" pitchFamily="18" charset="0"/>
              <a:cs typeface="Calibri"/>
            </a:endParaRPr>
          </a:p>
          <a:p>
            <a:pPr marL="361860" indent="-336466">
              <a:spcAft>
                <a:spcPts val="1200"/>
              </a:spcAft>
              <a:buFont typeface="Arial"/>
              <a:buChar char="•"/>
              <a:tabLst>
                <a:tab pos="598020" algn="l"/>
                <a:tab pos="599290" algn="l"/>
              </a:tabLst>
            </a:pPr>
            <a:r>
              <a:rPr sz="2799" spc="-60" dirty="0">
                <a:latin typeface="Cambria" pitchFamily="18" charset="0"/>
                <a:cs typeface="Calibri"/>
              </a:rPr>
              <a:t>Traditional </a:t>
            </a:r>
            <a:r>
              <a:rPr sz="2799" spc="-30" dirty="0">
                <a:latin typeface="Cambria" pitchFamily="18" charset="0"/>
                <a:cs typeface="Calibri"/>
              </a:rPr>
              <a:t>Flat </a:t>
            </a:r>
            <a:r>
              <a:rPr sz="2799" spc="-100" dirty="0">
                <a:latin typeface="Cambria" pitchFamily="18" charset="0"/>
                <a:cs typeface="Calibri"/>
              </a:rPr>
              <a:t>panel</a:t>
            </a:r>
            <a:r>
              <a:rPr sz="2799" spc="-10" dirty="0">
                <a:latin typeface="Cambria" pitchFamily="18" charset="0"/>
                <a:cs typeface="Calibri"/>
              </a:rPr>
              <a:t> </a:t>
            </a:r>
            <a:r>
              <a:rPr sz="2799" spc="-60" dirty="0">
                <a:latin typeface="Cambria" pitchFamily="18" charset="0"/>
                <a:cs typeface="Calibri"/>
              </a:rPr>
              <a:t>design</a:t>
            </a:r>
            <a:endParaRPr sz="2799" dirty="0">
              <a:latin typeface="Cambria" pitchFamily="18" charset="0"/>
              <a:cs typeface="Calibri"/>
            </a:endParaRPr>
          </a:p>
          <a:p>
            <a:pPr marL="361860" indent="-336466">
              <a:spcAft>
                <a:spcPts val="1200"/>
              </a:spcAft>
              <a:buFont typeface="Arial"/>
              <a:buChar char="•"/>
              <a:tabLst>
                <a:tab pos="598020" algn="l"/>
                <a:tab pos="599290" algn="l"/>
              </a:tabLst>
            </a:pPr>
            <a:r>
              <a:rPr sz="2799" spc="-80" dirty="0">
                <a:latin typeface="Cambria" pitchFamily="18" charset="0"/>
                <a:cs typeface="Calibri"/>
              </a:rPr>
              <a:t>Provide </a:t>
            </a:r>
            <a:r>
              <a:rPr sz="2799" spc="-270" dirty="0">
                <a:latin typeface="Cambria" pitchFamily="18" charset="0"/>
                <a:cs typeface="Calibri"/>
              </a:rPr>
              <a:t>120 </a:t>
            </a:r>
            <a:r>
              <a:rPr sz="2799" spc="-90" dirty="0">
                <a:latin typeface="Cambria" pitchFamily="18" charset="0"/>
                <a:cs typeface="Calibri"/>
              </a:rPr>
              <a:t>degree </a:t>
            </a:r>
            <a:r>
              <a:rPr sz="2799" spc="-80" dirty="0">
                <a:latin typeface="Cambria" pitchFamily="18" charset="0"/>
                <a:cs typeface="Calibri"/>
              </a:rPr>
              <a:t>coverage </a:t>
            </a:r>
            <a:r>
              <a:rPr sz="2799" spc="-100" dirty="0">
                <a:latin typeface="Cambria" pitchFamily="18" charset="0"/>
                <a:cs typeface="Calibri"/>
              </a:rPr>
              <a:t>per </a:t>
            </a:r>
            <a:r>
              <a:rPr sz="2799" spc="-90" dirty="0">
                <a:latin typeface="Cambria" pitchFamily="18" charset="0"/>
                <a:cs typeface="Calibri"/>
              </a:rPr>
              <a:t>radio</a:t>
            </a:r>
            <a:r>
              <a:rPr sz="2799" spc="60" dirty="0">
                <a:latin typeface="Cambria" pitchFamily="18" charset="0"/>
                <a:cs typeface="Calibri"/>
              </a:rPr>
              <a:t> </a:t>
            </a:r>
            <a:r>
              <a:rPr sz="2799" spc="-60" dirty="0">
                <a:latin typeface="Cambria" pitchFamily="18" charset="0"/>
                <a:cs typeface="Calibri"/>
              </a:rPr>
              <a:t>unit</a:t>
            </a:r>
            <a:endParaRPr sz="2799" dirty="0">
              <a:latin typeface="Cambria" pitchFamily="18" charset="0"/>
              <a:cs typeface="Calibri"/>
            </a:endParaRPr>
          </a:p>
          <a:p>
            <a:pPr marL="361860" marR="10157" indent="-336466">
              <a:spcBef>
                <a:spcPts val="10"/>
              </a:spcBef>
              <a:spcAft>
                <a:spcPts val="1200"/>
              </a:spcAft>
              <a:buFont typeface="Arial"/>
              <a:buChar char="•"/>
              <a:tabLst>
                <a:tab pos="598020" algn="l"/>
                <a:tab pos="599290" algn="l"/>
              </a:tabLst>
            </a:pPr>
            <a:r>
              <a:rPr sz="2799" spc="-90" dirty="0">
                <a:latin typeface="Cambria" pitchFamily="18" charset="0"/>
                <a:cs typeface="Calibri"/>
              </a:rPr>
              <a:t>Consider </a:t>
            </a:r>
            <a:r>
              <a:rPr sz="2799" spc="-80" dirty="0">
                <a:latin typeface="Cambria" pitchFamily="18" charset="0"/>
                <a:cs typeface="Calibri"/>
              </a:rPr>
              <a:t>rounding </a:t>
            </a:r>
            <a:r>
              <a:rPr sz="2799" spc="-70" dirty="0">
                <a:latin typeface="Cambria" pitchFamily="18" charset="0"/>
                <a:cs typeface="Calibri"/>
              </a:rPr>
              <a:t>back corners </a:t>
            </a:r>
            <a:r>
              <a:rPr sz="2799" spc="-50" dirty="0">
                <a:latin typeface="Cambria" pitchFamily="18" charset="0"/>
                <a:cs typeface="Calibri"/>
              </a:rPr>
              <a:t>to </a:t>
            </a:r>
            <a:r>
              <a:rPr sz="2799" spc="-40" dirty="0">
                <a:latin typeface="Cambria" pitchFamily="18" charset="0"/>
                <a:cs typeface="Calibri"/>
              </a:rPr>
              <a:t>facilitate  </a:t>
            </a:r>
            <a:r>
              <a:rPr sz="2799" spc="-70" dirty="0">
                <a:latin typeface="Cambria" pitchFamily="18" charset="0"/>
                <a:cs typeface="Calibri"/>
              </a:rPr>
              <a:t>smaller </a:t>
            </a:r>
            <a:r>
              <a:rPr sz="2799" spc="-90" dirty="0">
                <a:latin typeface="Cambria" pitchFamily="18" charset="0"/>
                <a:cs typeface="Calibri"/>
              </a:rPr>
              <a:t>diameter </a:t>
            </a:r>
            <a:r>
              <a:rPr sz="2799" dirty="0">
                <a:latin typeface="Cambria" pitchFamily="18" charset="0"/>
                <a:cs typeface="Calibri"/>
              </a:rPr>
              <a:t>tri </a:t>
            </a:r>
            <a:r>
              <a:rPr sz="2799" spc="-360" dirty="0">
                <a:latin typeface="Cambria" pitchFamily="18" charset="0"/>
                <a:cs typeface="Calibri"/>
              </a:rPr>
              <a:t>– </a:t>
            </a:r>
            <a:r>
              <a:rPr sz="2799" spc="-60" dirty="0">
                <a:latin typeface="Cambria" pitchFamily="18" charset="0"/>
                <a:cs typeface="Calibri"/>
              </a:rPr>
              <a:t>sector </a:t>
            </a:r>
            <a:r>
              <a:rPr sz="2799" spc="-30" dirty="0">
                <a:latin typeface="Cambria" pitchFamily="18" charset="0"/>
                <a:cs typeface="Calibri"/>
              </a:rPr>
              <a:t>for </a:t>
            </a:r>
            <a:r>
              <a:rPr sz="2799" spc="-110" dirty="0">
                <a:latin typeface="Cambria" pitchFamily="18" charset="0"/>
                <a:cs typeface="Calibri"/>
              </a:rPr>
              <a:t>pole </a:t>
            </a:r>
            <a:r>
              <a:rPr sz="2799" spc="-70" dirty="0">
                <a:latin typeface="Cambria" pitchFamily="18" charset="0"/>
                <a:cs typeface="Calibri"/>
              </a:rPr>
              <a:t>top  cylinder</a:t>
            </a:r>
            <a:r>
              <a:rPr sz="2799" spc="-40" dirty="0">
                <a:latin typeface="Cambria" pitchFamily="18" charset="0"/>
                <a:cs typeface="Calibri"/>
              </a:rPr>
              <a:t> </a:t>
            </a:r>
            <a:r>
              <a:rPr sz="2799" spc="-100" dirty="0">
                <a:latin typeface="Cambria" pitchFamily="18" charset="0"/>
                <a:cs typeface="Calibri"/>
              </a:rPr>
              <a:t>mount</a:t>
            </a:r>
            <a:endParaRPr sz="2799" dirty="0">
              <a:latin typeface="Cambria" pitchFamily="18" charset="0"/>
              <a:cs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661" y="3210627"/>
            <a:ext cx="11581184" cy="61542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3999" dirty="0"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Exploring </a:t>
            </a:r>
            <a:r>
              <a:rPr lang="en-IN" sz="3999" spc="-228" dirty="0"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3 </a:t>
            </a:r>
            <a:r>
              <a:rPr lang="en-IN" sz="3999" spc="20" dirty="0"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distinct </a:t>
            </a:r>
            <a:r>
              <a:rPr lang="en-IN" sz="3999" spc="-10" dirty="0"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form </a:t>
            </a:r>
            <a:r>
              <a:rPr lang="en-IN" sz="3999" spc="10" dirty="0"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factors </a:t>
            </a:r>
            <a:r>
              <a:rPr lang="en-IN" sz="3999" spc="20" dirty="0"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for 28 -</a:t>
            </a:r>
            <a:r>
              <a:rPr lang="en-IN" sz="3999" spc="-130" dirty="0"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39GHz  </a:t>
            </a:r>
            <a:r>
              <a:rPr lang="en-IN" sz="3999" spc="-240" dirty="0"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5G</a:t>
            </a:r>
            <a:r>
              <a:rPr lang="en-IN" sz="3999" spc="-458" dirty="0"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 </a:t>
            </a:r>
            <a:r>
              <a:rPr lang="en-IN" sz="3999" spc="-160" dirty="0"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NR</a:t>
            </a:r>
            <a:endParaRPr lang="en-IN" sz="3999" dirty="0">
              <a:latin typeface="Cambria" pitchFamily="18" charset="0"/>
              <a:cs typeface="Calibri"/>
            </a:endParaRPr>
          </a:p>
        </p:txBody>
      </p:sp>
      <p:sp>
        <p:nvSpPr>
          <p:cNvPr id="12" name="object 7"/>
          <p:cNvSpPr txBox="1"/>
          <p:nvPr/>
        </p:nvSpPr>
        <p:spPr>
          <a:xfrm>
            <a:off x="16377483" y="4221357"/>
            <a:ext cx="7451689" cy="8419332"/>
          </a:xfrm>
          <a:prstGeom prst="rect">
            <a:avLst/>
          </a:prstGeom>
        </p:spPr>
        <p:txBody>
          <a:bodyPr vert="horz" wrap="square" lIns="0" tIns="91416" rIns="0" bIns="0" rtlCol="0">
            <a:spAutoFit/>
          </a:bodyPr>
          <a:lstStyle/>
          <a:p>
            <a:pPr marL="361860" indent="-361860">
              <a:spcBef>
                <a:spcPts val="720"/>
              </a:spcBef>
              <a:spcAft>
                <a:spcPts val="1200"/>
              </a:spcAft>
            </a:pPr>
            <a:r>
              <a:rPr sz="2799" b="1" spc="-20" dirty="0">
                <a:solidFill>
                  <a:schemeClr val="bg1"/>
                </a:solidFill>
                <a:latin typeface="Cambria" pitchFamily="18" charset="0"/>
                <a:cs typeface="Calibri"/>
              </a:rPr>
              <a:t>Existing </a:t>
            </a:r>
            <a:r>
              <a:rPr sz="2799" b="1" dirty="0">
                <a:solidFill>
                  <a:schemeClr val="bg1"/>
                </a:solidFill>
                <a:latin typeface="Cambria" pitchFamily="18" charset="0"/>
                <a:cs typeface="Calibri"/>
              </a:rPr>
              <a:t>LTE</a:t>
            </a:r>
            <a:r>
              <a:rPr sz="2799" b="1" spc="-18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sz="2799" b="1" spc="-80" dirty="0">
                <a:solidFill>
                  <a:schemeClr val="bg1"/>
                </a:solidFill>
                <a:latin typeface="Cambria" pitchFamily="18" charset="0"/>
                <a:cs typeface="Calibri"/>
              </a:rPr>
              <a:t>mid-bands</a:t>
            </a:r>
            <a:endParaRPr sz="2799" b="1" dirty="0">
              <a:solidFill>
                <a:schemeClr val="bg1"/>
              </a:solidFill>
              <a:latin typeface="Cambria" pitchFamily="18" charset="0"/>
              <a:cs typeface="Calibri"/>
            </a:endParaRPr>
          </a:p>
          <a:p>
            <a:pPr marL="361860" indent="-361860">
              <a:spcBef>
                <a:spcPts val="530"/>
              </a:spcBef>
              <a:spcAft>
                <a:spcPts val="1200"/>
              </a:spcAft>
              <a:buClr>
                <a:srgbClr val="009FDB"/>
              </a:buClr>
              <a:buFont typeface="Arial"/>
              <a:buChar char="•"/>
              <a:tabLst>
                <a:tab pos="598020" algn="l"/>
                <a:tab pos="599290" algn="l"/>
              </a:tabLst>
            </a:pPr>
            <a:r>
              <a:rPr sz="2799" spc="-60" dirty="0">
                <a:solidFill>
                  <a:schemeClr val="bg1"/>
                </a:solidFill>
                <a:latin typeface="Cambria" pitchFamily="18" charset="0"/>
                <a:cs typeface="Calibri"/>
              </a:rPr>
              <a:t>4T4R </a:t>
            </a:r>
            <a:r>
              <a:rPr sz="2799" spc="-140" dirty="0">
                <a:solidFill>
                  <a:schemeClr val="bg1"/>
                </a:solidFill>
                <a:latin typeface="Cambria" pitchFamily="18" charset="0"/>
                <a:cs typeface="Calibri"/>
              </a:rPr>
              <a:t>CRAN </a:t>
            </a:r>
            <a:r>
              <a:rPr lang="en-US" sz="2799" spc="-14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sz="2799" spc="-360" dirty="0">
                <a:solidFill>
                  <a:schemeClr val="bg1"/>
                </a:solidFill>
                <a:latin typeface="Cambria" pitchFamily="18" charset="0"/>
                <a:cs typeface="Calibri"/>
              </a:rPr>
              <a:t>5W </a:t>
            </a:r>
            <a:r>
              <a:rPr lang="en-US" sz="2799" spc="-36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sz="2799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  <a:t>form </a:t>
            </a:r>
            <a:r>
              <a:rPr sz="2799" spc="-40" dirty="0">
                <a:solidFill>
                  <a:schemeClr val="bg1"/>
                </a:solidFill>
                <a:latin typeface="Cambria" pitchFamily="18" charset="0"/>
                <a:cs typeface="Calibri"/>
              </a:rPr>
              <a:t>factor w/</a:t>
            </a:r>
            <a:r>
              <a:rPr sz="2799" spc="-3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sz="2799" spc="-40" dirty="0">
                <a:solidFill>
                  <a:schemeClr val="bg1"/>
                </a:solidFill>
                <a:latin typeface="Cambria" pitchFamily="18" charset="0"/>
                <a:cs typeface="Calibri"/>
              </a:rPr>
              <a:t>LAA</a:t>
            </a:r>
            <a:endParaRPr lang="en-IN" sz="2799" spc="-40" dirty="0">
              <a:solidFill>
                <a:schemeClr val="bg1"/>
              </a:solidFill>
              <a:latin typeface="Cambria" pitchFamily="18" charset="0"/>
              <a:cs typeface="Calibri"/>
            </a:endParaRPr>
          </a:p>
          <a:p>
            <a:pPr marL="361860" indent="-361860">
              <a:spcBef>
                <a:spcPts val="530"/>
              </a:spcBef>
              <a:spcAft>
                <a:spcPts val="1200"/>
              </a:spcAft>
              <a:buClr>
                <a:srgbClr val="009FDB"/>
              </a:buClr>
              <a:tabLst>
                <a:tab pos="598020" algn="l"/>
                <a:tab pos="599290" algn="l"/>
              </a:tabLst>
            </a:pPr>
            <a:r>
              <a:rPr lang="en-IN" sz="2799" b="1" spc="-60" dirty="0">
                <a:solidFill>
                  <a:schemeClr val="bg1"/>
                </a:solidFill>
                <a:latin typeface="Cambria" pitchFamily="18" charset="0"/>
                <a:cs typeface="Calibri"/>
              </a:rPr>
              <a:t>High</a:t>
            </a:r>
            <a:r>
              <a:rPr lang="en-IN" sz="2799" b="1" spc="-20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lang="en-IN" sz="2799" b="1" spc="-90" dirty="0">
                <a:solidFill>
                  <a:schemeClr val="bg1"/>
                </a:solidFill>
                <a:latin typeface="Cambria" pitchFamily="18" charset="0"/>
                <a:cs typeface="Calibri"/>
              </a:rPr>
              <a:t>Band</a:t>
            </a:r>
          </a:p>
          <a:p>
            <a:pPr marL="361860" marR="10157" indent="-361860">
              <a:lnSpc>
                <a:spcPts val="2679"/>
              </a:lnSpc>
              <a:spcBef>
                <a:spcPts val="860"/>
              </a:spcBef>
              <a:spcAft>
                <a:spcPts val="1200"/>
              </a:spcAft>
              <a:buClr>
                <a:srgbClr val="009FDB"/>
              </a:buClr>
              <a:buFont typeface="Arial"/>
              <a:buChar char="•"/>
              <a:tabLst>
                <a:tab pos="598020" algn="l"/>
                <a:tab pos="599290" algn="l"/>
              </a:tabLst>
            </a:pPr>
            <a:r>
              <a:rPr lang="en-IN" sz="2799" spc="-190" dirty="0">
                <a:solidFill>
                  <a:schemeClr val="bg1"/>
                </a:solidFill>
                <a:latin typeface="Cambria" pitchFamily="18" charset="0"/>
                <a:cs typeface="Calibri"/>
              </a:rPr>
              <a:t>3.5GHz  </a:t>
            </a:r>
            <a:r>
              <a:rPr lang="en-IN" sz="2799" spc="-80" dirty="0">
                <a:solidFill>
                  <a:schemeClr val="bg1"/>
                </a:solidFill>
                <a:latin typeface="Cambria" pitchFamily="18" charset="0"/>
                <a:cs typeface="Calibri"/>
              </a:rPr>
              <a:t>CBRS </a:t>
            </a:r>
            <a:r>
              <a:rPr lang="en-IN" sz="2799" spc="50" dirty="0">
                <a:solidFill>
                  <a:schemeClr val="bg1"/>
                </a:solidFill>
                <a:latin typeface="Cambria" pitchFamily="18" charset="0"/>
                <a:cs typeface="Calibri"/>
              </a:rPr>
              <a:t>- </a:t>
            </a:r>
            <a:r>
              <a:rPr lang="en-IN" sz="2799" spc="-250" dirty="0">
                <a:solidFill>
                  <a:schemeClr val="bg1"/>
                </a:solidFill>
                <a:latin typeface="Cambria" pitchFamily="18" charset="0"/>
                <a:cs typeface="Calibri"/>
              </a:rPr>
              <a:t>FW </a:t>
            </a:r>
            <a:r>
              <a:rPr lang="en-IN" sz="2799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  <a:t>with </a:t>
            </a:r>
            <a:r>
              <a:rPr lang="en-IN" sz="2799" spc="-110" dirty="0">
                <a:solidFill>
                  <a:schemeClr val="bg1"/>
                </a:solidFill>
                <a:latin typeface="Cambria" pitchFamily="18" charset="0"/>
                <a:cs typeface="Calibri"/>
              </a:rPr>
              <a:t>a </a:t>
            </a:r>
            <a:r>
              <a:rPr lang="en-IN" sz="2799" spc="-60" dirty="0">
                <a:solidFill>
                  <a:schemeClr val="bg1"/>
                </a:solidFill>
                <a:latin typeface="Cambria" pitchFamily="18" charset="0"/>
                <a:cs typeface="Calibri"/>
              </a:rPr>
              <a:t>potential </a:t>
            </a:r>
            <a:r>
              <a:rPr lang="en-IN" sz="2799" spc="-80" dirty="0">
                <a:solidFill>
                  <a:schemeClr val="bg1"/>
                </a:solidFill>
                <a:latin typeface="Cambria" pitchFamily="18" charset="0"/>
                <a:cs typeface="Calibri"/>
              </a:rPr>
              <a:t>path </a:t>
            </a:r>
            <a:r>
              <a:rPr lang="en-IN" sz="2799" spc="-50" dirty="0">
                <a:solidFill>
                  <a:schemeClr val="bg1"/>
                </a:solidFill>
                <a:latin typeface="Cambria" pitchFamily="18" charset="0"/>
                <a:cs typeface="Calibri"/>
              </a:rPr>
              <a:t>to </a:t>
            </a:r>
            <a:br>
              <a:rPr lang="en-IN" sz="2799" spc="-50" dirty="0">
                <a:solidFill>
                  <a:schemeClr val="bg1"/>
                </a:solidFill>
                <a:latin typeface="Cambria" pitchFamily="18" charset="0"/>
                <a:cs typeface="Calibri"/>
              </a:rPr>
            </a:br>
            <a:r>
              <a:rPr lang="en-IN" sz="2799" spc="-260" dirty="0">
                <a:solidFill>
                  <a:schemeClr val="bg1"/>
                </a:solidFill>
                <a:latin typeface="Cambria" pitchFamily="18" charset="0"/>
                <a:cs typeface="Calibri"/>
              </a:rPr>
              <a:t>5G </a:t>
            </a:r>
            <a:r>
              <a:rPr lang="en-IN" sz="2799" spc="-160" dirty="0">
                <a:solidFill>
                  <a:schemeClr val="bg1"/>
                </a:solidFill>
                <a:latin typeface="Cambria" pitchFamily="18" charset="0"/>
                <a:cs typeface="Calibri"/>
              </a:rPr>
              <a:t>NR </a:t>
            </a:r>
            <a:r>
              <a:rPr lang="en-IN" sz="2799" spc="-360" dirty="0">
                <a:solidFill>
                  <a:schemeClr val="bg1"/>
                </a:solidFill>
                <a:latin typeface="Cambria" pitchFamily="18" charset="0"/>
                <a:cs typeface="Calibri"/>
              </a:rPr>
              <a:t>–  </a:t>
            </a:r>
            <a:r>
              <a:rPr lang="en-IN" sz="2799" spc="-100" dirty="0" err="1">
                <a:solidFill>
                  <a:schemeClr val="bg1"/>
                </a:solidFill>
                <a:latin typeface="Cambria" pitchFamily="18" charset="0"/>
                <a:cs typeface="Calibri"/>
              </a:rPr>
              <a:t>pico</a:t>
            </a:r>
            <a:r>
              <a:rPr lang="en-IN" sz="2799" spc="-10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lang="en-IN" sz="2799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  <a:t>form</a:t>
            </a:r>
            <a:r>
              <a:rPr lang="en-IN" sz="2799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lang="en-IN" sz="2799" spc="-40" dirty="0">
                <a:solidFill>
                  <a:schemeClr val="bg1"/>
                </a:solidFill>
                <a:latin typeface="Cambria" pitchFamily="18" charset="0"/>
                <a:cs typeface="Calibri"/>
              </a:rPr>
              <a:t>factor</a:t>
            </a:r>
            <a:endParaRPr lang="en-IN" sz="2799" dirty="0">
              <a:solidFill>
                <a:schemeClr val="bg1"/>
              </a:solidFill>
              <a:latin typeface="Cambria" pitchFamily="18" charset="0"/>
              <a:cs typeface="Calibri"/>
            </a:endParaRPr>
          </a:p>
          <a:p>
            <a:pPr marL="361860" indent="-361860">
              <a:spcBef>
                <a:spcPts val="560"/>
              </a:spcBef>
              <a:spcAft>
                <a:spcPts val="1200"/>
              </a:spcAft>
              <a:buClr>
                <a:srgbClr val="009FDB"/>
              </a:buClr>
              <a:buFont typeface="Arial"/>
              <a:buChar char="•"/>
              <a:tabLst>
                <a:tab pos="598020" algn="l"/>
                <a:tab pos="599290" algn="l"/>
              </a:tabLst>
            </a:pPr>
            <a:r>
              <a:rPr lang="en-IN" sz="2799" spc="-40" dirty="0">
                <a:solidFill>
                  <a:schemeClr val="bg1"/>
                </a:solidFill>
                <a:latin typeface="Cambria" pitchFamily="18" charset="0"/>
                <a:cs typeface="Calibri"/>
              </a:rPr>
              <a:t>LAA </a:t>
            </a:r>
            <a:r>
              <a:rPr lang="en-IN" sz="2799" spc="-180" dirty="0">
                <a:solidFill>
                  <a:schemeClr val="bg1"/>
                </a:solidFill>
                <a:latin typeface="Cambria" pitchFamily="18" charset="0"/>
                <a:cs typeface="Calibri"/>
              </a:rPr>
              <a:t>5GHz </a:t>
            </a:r>
            <a:r>
              <a:rPr lang="en-IN" sz="2799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  <a:t>and/or </a:t>
            </a:r>
            <a:r>
              <a:rPr lang="en-IN" sz="2799" spc="-190" dirty="0">
                <a:solidFill>
                  <a:schemeClr val="bg1"/>
                </a:solidFill>
                <a:latin typeface="Cambria" pitchFamily="18" charset="0"/>
                <a:cs typeface="Calibri"/>
              </a:rPr>
              <a:t>3.5GHz</a:t>
            </a:r>
            <a:r>
              <a:rPr lang="en-IN" sz="2799" spc="6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lang="en-IN" sz="2799" spc="-30" dirty="0">
                <a:solidFill>
                  <a:schemeClr val="bg1"/>
                </a:solidFill>
                <a:latin typeface="Cambria" pitchFamily="18" charset="0"/>
                <a:cs typeface="Calibri"/>
              </a:rPr>
              <a:t>flexibility</a:t>
            </a:r>
            <a:endParaRPr lang="en-IN" sz="2799" dirty="0">
              <a:solidFill>
                <a:schemeClr val="bg1"/>
              </a:solidFill>
              <a:latin typeface="Cambria" pitchFamily="18" charset="0"/>
              <a:cs typeface="Calibri"/>
            </a:endParaRPr>
          </a:p>
          <a:p>
            <a:pPr marL="361860" indent="-361860">
              <a:spcBef>
                <a:spcPts val="530"/>
              </a:spcBef>
              <a:spcAft>
                <a:spcPts val="1200"/>
              </a:spcAft>
              <a:buClr>
                <a:srgbClr val="009FDB"/>
              </a:buClr>
              <a:buFont typeface="Arial"/>
              <a:buChar char="•"/>
              <a:tabLst>
                <a:tab pos="598020" algn="l"/>
                <a:tab pos="599290" algn="l"/>
              </a:tabLst>
            </a:pPr>
            <a:r>
              <a:rPr lang="en-IN" sz="2799" spc="-110" dirty="0" err="1">
                <a:solidFill>
                  <a:schemeClr val="bg1"/>
                </a:solidFill>
                <a:latin typeface="Cambria" pitchFamily="18" charset="0"/>
                <a:cs typeface="Calibri"/>
              </a:rPr>
              <a:t>vRAN</a:t>
            </a:r>
            <a:r>
              <a:rPr lang="en-IN" sz="2799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lang="en-IN" sz="2799" spc="-50" dirty="0">
                <a:solidFill>
                  <a:schemeClr val="bg1"/>
                </a:solidFill>
                <a:latin typeface="Cambria" pitchFamily="18" charset="0"/>
                <a:cs typeface="Calibri"/>
              </a:rPr>
              <a:t>integration</a:t>
            </a:r>
          </a:p>
          <a:p>
            <a:pPr marL="361860" indent="-361860">
              <a:spcBef>
                <a:spcPts val="720"/>
              </a:spcBef>
              <a:spcAft>
                <a:spcPts val="1200"/>
              </a:spcAft>
            </a:pPr>
            <a:r>
              <a:rPr lang="en-IN" sz="2799" b="1" spc="-180" dirty="0" err="1">
                <a:solidFill>
                  <a:schemeClr val="bg1"/>
                </a:solidFill>
                <a:latin typeface="Cambria" pitchFamily="18" charset="0"/>
                <a:cs typeface="Calibri"/>
              </a:rPr>
              <a:t>mmWAVE</a:t>
            </a:r>
            <a:r>
              <a:rPr lang="en-IN" sz="2799" b="1" spc="-13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lang="en-IN" sz="2799" b="1" spc="-90" dirty="0">
                <a:solidFill>
                  <a:schemeClr val="bg1"/>
                </a:solidFill>
                <a:latin typeface="Cambria" pitchFamily="18" charset="0"/>
                <a:cs typeface="Calibri"/>
              </a:rPr>
              <a:t>Band</a:t>
            </a:r>
            <a:endParaRPr lang="en-IN" sz="2799" b="1" dirty="0">
              <a:solidFill>
                <a:schemeClr val="bg1"/>
              </a:solidFill>
              <a:latin typeface="Cambria" pitchFamily="18" charset="0"/>
              <a:cs typeface="Calibri"/>
            </a:endParaRPr>
          </a:p>
          <a:p>
            <a:pPr marL="361860" indent="-361860">
              <a:lnSpc>
                <a:spcPts val="3029"/>
              </a:lnSpc>
              <a:spcBef>
                <a:spcPts val="530"/>
              </a:spcBef>
              <a:spcAft>
                <a:spcPts val="1200"/>
              </a:spcAft>
              <a:buClr>
                <a:srgbClr val="009FDB"/>
              </a:buClr>
              <a:buFont typeface="Arial"/>
              <a:buChar char="•"/>
              <a:tabLst>
                <a:tab pos="598020" algn="l"/>
                <a:tab pos="599290" algn="l"/>
              </a:tabLst>
            </a:pPr>
            <a:r>
              <a:rPr lang="en-IN" sz="2799" spc="-170" dirty="0">
                <a:solidFill>
                  <a:schemeClr val="bg1"/>
                </a:solidFill>
                <a:latin typeface="Cambria" pitchFamily="18" charset="0"/>
                <a:cs typeface="Calibri"/>
              </a:rPr>
              <a:t>28-39GHz </a:t>
            </a:r>
            <a:r>
              <a:rPr lang="en-IN" sz="2799" spc="-360" dirty="0">
                <a:solidFill>
                  <a:schemeClr val="bg1"/>
                </a:solidFill>
                <a:latin typeface="Cambria" pitchFamily="18" charset="0"/>
                <a:cs typeface="Calibri"/>
              </a:rPr>
              <a:t>– </a:t>
            </a:r>
            <a:r>
              <a:rPr lang="en-IN" sz="2799" spc="-250" dirty="0">
                <a:solidFill>
                  <a:schemeClr val="bg1"/>
                </a:solidFill>
                <a:latin typeface="Cambria" pitchFamily="18" charset="0"/>
                <a:cs typeface="Calibri"/>
              </a:rPr>
              <a:t>FW </a:t>
            </a:r>
            <a:r>
              <a:rPr lang="en-IN" sz="2799" spc="-320" dirty="0">
                <a:solidFill>
                  <a:schemeClr val="bg1"/>
                </a:solidFill>
                <a:latin typeface="Cambria" pitchFamily="18" charset="0"/>
                <a:cs typeface="Calibri"/>
              </a:rPr>
              <a:t>&amp; </a:t>
            </a:r>
            <a:r>
              <a:rPr lang="en-IN" sz="2799" spc="-100" dirty="0">
                <a:solidFill>
                  <a:schemeClr val="bg1"/>
                </a:solidFill>
                <a:latin typeface="Cambria" pitchFamily="18" charset="0"/>
                <a:cs typeface="Calibri"/>
              </a:rPr>
              <a:t>Mobility </a:t>
            </a:r>
            <a:r>
              <a:rPr lang="en-IN" sz="2799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  <a:t>applications </a:t>
            </a:r>
            <a:br>
              <a:rPr lang="en-IN" sz="2799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</a:br>
            <a:r>
              <a:rPr lang="en-IN" sz="2799" spc="-80" dirty="0">
                <a:solidFill>
                  <a:schemeClr val="bg1"/>
                </a:solidFill>
                <a:latin typeface="Cambria" pitchFamily="18" charset="0"/>
                <a:cs typeface="Calibri"/>
              </a:rPr>
              <a:t>(</a:t>
            </a:r>
            <a:r>
              <a:rPr lang="en-IN" sz="2799" spc="-80" dirty="0" err="1">
                <a:solidFill>
                  <a:schemeClr val="bg1"/>
                </a:solidFill>
                <a:latin typeface="Cambria" pitchFamily="18" charset="0"/>
                <a:cs typeface="Calibri"/>
              </a:rPr>
              <a:t>pico</a:t>
            </a:r>
            <a:r>
              <a:rPr lang="en-IN" sz="2799" spc="-3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lang="en-IN" sz="2799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  <a:t>form </a:t>
            </a:r>
            <a:r>
              <a:rPr lang="en-IN" sz="2799" spc="-40" dirty="0">
                <a:solidFill>
                  <a:schemeClr val="bg1"/>
                </a:solidFill>
                <a:latin typeface="Cambria" pitchFamily="18" charset="0"/>
                <a:cs typeface="Calibri"/>
              </a:rPr>
              <a:t>factor)</a:t>
            </a:r>
            <a:endParaRPr lang="en-IN" sz="2799" dirty="0">
              <a:solidFill>
                <a:schemeClr val="bg1"/>
              </a:solidFill>
              <a:latin typeface="Cambria" pitchFamily="18" charset="0"/>
              <a:cs typeface="Calibri"/>
            </a:endParaRPr>
          </a:p>
          <a:p>
            <a:pPr marL="361860" indent="-361860">
              <a:spcBef>
                <a:spcPts val="520"/>
              </a:spcBef>
              <a:spcAft>
                <a:spcPts val="1200"/>
              </a:spcAft>
              <a:buClr>
                <a:srgbClr val="009FDB"/>
              </a:buClr>
              <a:buFont typeface="Arial"/>
              <a:buChar char="•"/>
              <a:tabLst>
                <a:tab pos="598020" algn="l"/>
                <a:tab pos="599290" algn="l"/>
              </a:tabLst>
            </a:pPr>
            <a:r>
              <a:rPr lang="en-IN" sz="2799" spc="-110" dirty="0" err="1">
                <a:solidFill>
                  <a:schemeClr val="bg1"/>
                </a:solidFill>
                <a:latin typeface="Cambria" pitchFamily="18" charset="0"/>
                <a:cs typeface="Calibri"/>
              </a:rPr>
              <a:t>vRAN</a:t>
            </a:r>
            <a:r>
              <a:rPr lang="en-IN" sz="2799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lang="en-IN" sz="2799" spc="-50" dirty="0">
                <a:solidFill>
                  <a:schemeClr val="bg1"/>
                </a:solidFill>
                <a:latin typeface="Cambria" pitchFamily="18" charset="0"/>
                <a:cs typeface="Calibri"/>
              </a:rPr>
              <a:t>integration</a:t>
            </a:r>
          </a:p>
          <a:p>
            <a:pPr marL="361860" indent="-361860">
              <a:spcBef>
                <a:spcPts val="720"/>
              </a:spcBef>
              <a:spcAft>
                <a:spcPts val="1200"/>
              </a:spcAft>
            </a:pPr>
            <a:r>
              <a:rPr lang="en-IN" sz="2799" b="1" spc="-260" dirty="0">
                <a:solidFill>
                  <a:schemeClr val="bg1"/>
                </a:solidFill>
                <a:latin typeface="Cambria" pitchFamily="18" charset="0"/>
                <a:cs typeface="Calibri"/>
              </a:rPr>
              <a:t>5G </a:t>
            </a:r>
            <a:r>
              <a:rPr lang="en-IN" sz="2799" b="1" spc="-90" dirty="0">
                <a:solidFill>
                  <a:schemeClr val="bg1"/>
                </a:solidFill>
                <a:latin typeface="Cambria" pitchFamily="18" charset="0"/>
                <a:cs typeface="Calibri"/>
              </a:rPr>
              <a:t>Shroud </a:t>
            </a:r>
            <a:r>
              <a:rPr lang="en-IN" sz="2799" b="1" spc="100" dirty="0">
                <a:solidFill>
                  <a:schemeClr val="bg1"/>
                </a:solidFill>
                <a:latin typeface="Cambria" pitchFamily="18" charset="0"/>
                <a:cs typeface="Calibri"/>
              </a:rPr>
              <a:t>/ </a:t>
            </a:r>
            <a:r>
              <a:rPr lang="en-IN" sz="2799" b="1" spc="-30" dirty="0">
                <a:solidFill>
                  <a:schemeClr val="bg1"/>
                </a:solidFill>
                <a:latin typeface="Cambria" pitchFamily="18" charset="0"/>
                <a:cs typeface="Calibri"/>
              </a:rPr>
              <a:t>Street</a:t>
            </a:r>
            <a:r>
              <a:rPr lang="en-IN" sz="2799" b="1" spc="-13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lang="en-IN" sz="2799" b="1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  <a:t>Furniture</a:t>
            </a:r>
            <a:endParaRPr lang="en-IN" sz="2799" b="1" dirty="0">
              <a:solidFill>
                <a:schemeClr val="bg1"/>
              </a:solidFill>
              <a:latin typeface="Cambria" pitchFamily="18" charset="0"/>
              <a:cs typeface="Calibri"/>
            </a:endParaRPr>
          </a:p>
          <a:p>
            <a:pPr marL="361860" marR="10157" indent="-36186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Clr>
                <a:srgbClr val="009FDB"/>
              </a:buClr>
              <a:buFont typeface="Arial"/>
              <a:buChar char="•"/>
              <a:tabLst>
                <a:tab pos="598020" algn="l"/>
                <a:tab pos="599290" algn="l"/>
              </a:tabLst>
            </a:pPr>
            <a:r>
              <a:rPr lang="en-IN" sz="2799" spc="-60" dirty="0">
                <a:solidFill>
                  <a:schemeClr val="bg1"/>
                </a:solidFill>
                <a:latin typeface="Cambria" pitchFamily="18" charset="0"/>
                <a:cs typeface="Calibri"/>
              </a:rPr>
              <a:t>Design/Architecture </a:t>
            </a:r>
            <a:r>
              <a:rPr lang="en-IN" sz="2799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  <a:t>must </a:t>
            </a:r>
            <a:r>
              <a:rPr lang="en-IN" sz="2799" spc="10" dirty="0">
                <a:solidFill>
                  <a:schemeClr val="bg1"/>
                </a:solidFill>
                <a:latin typeface="Cambria" pitchFamily="18" charset="0"/>
                <a:cs typeface="Calibri"/>
              </a:rPr>
              <a:t>fit </a:t>
            </a:r>
            <a:r>
              <a:rPr lang="en-IN" sz="2799" spc="-60" dirty="0">
                <a:solidFill>
                  <a:schemeClr val="bg1"/>
                </a:solidFill>
                <a:latin typeface="Cambria" pitchFamily="18" charset="0"/>
                <a:cs typeface="Calibri"/>
              </a:rPr>
              <a:t>into </a:t>
            </a:r>
            <a:r>
              <a:rPr lang="en-IN" sz="2799" spc="-80" dirty="0">
                <a:solidFill>
                  <a:schemeClr val="bg1"/>
                </a:solidFill>
                <a:latin typeface="Cambria" pitchFamily="18" charset="0"/>
                <a:cs typeface="Calibri"/>
              </a:rPr>
              <a:t>prescribed  </a:t>
            </a:r>
            <a:r>
              <a:rPr lang="en-IN" sz="2799" spc="-70" dirty="0">
                <a:solidFill>
                  <a:schemeClr val="bg1"/>
                </a:solidFill>
                <a:latin typeface="Cambria" pitchFamily="18" charset="0"/>
                <a:cs typeface="Calibri"/>
              </a:rPr>
              <a:t>“footprint” </a:t>
            </a:r>
            <a:r>
              <a:rPr lang="en-IN" sz="2799" spc="-50" dirty="0">
                <a:solidFill>
                  <a:schemeClr val="bg1"/>
                </a:solidFill>
                <a:latin typeface="Cambria" pitchFamily="18" charset="0"/>
                <a:cs typeface="Calibri"/>
              </a:rPr>
              <a:t>to </a:t>
            </a:r>
            <a:r>
              <a:rPr lang="en-IN" sz="2799" spc="-100" dirty="0">
                <a:solidFill>
                  <a:schemeClr val="bg1"/>
                </a:solidFill>
                <a:latin typeface="Cambria" pitchFamily="18" charset="0"/>
                <a:cs typeface="Calibri"/>
              </a:rPr>
              <a:t>meet </a:t>
            </a:r>
            <a:r>
              <a:rPr lang="en-IN" sz="2799" spc="-50" dirty="0">
                <a:solidFill>
                  <a:schemeClr val="bg1"/>
                </a:solidFill>
                <a:latin typeface="Cambria" pitchFamily="18" charset="0"/>
                <a:cs typeface="Calibri"/>
              </a:rPr>
              <a:t>regulatory/zoning </a:t>
            </a:r>
            <a:r>
              <a:rPr lang="en-IN" sz="2799" spc="-90" dirty="0">
                <a:solidFill>
                  <a:schemeClr val="bg1"/>
                </a:solidFill>
                <a:latin typeface="Cambria" pitchFamily="18" charset="0"/>
                <a:cs typeface="Calibri"/>
              </a:rPr>
              <a:t>guidance  </a:t>
            </a:r>
            <a:r>
              <a:rPr lang="en-IN" sz="2799" spc="-80" dirty="0">
                <a:solidFill>
                  <a:schemeClr val="bg1"/>
                </a:solidFill>
                <a:latin typeface="Cambria" pitchFamily="18" charset="0"/>
                <a:cs typeface="Calibri"/>
              </a:rPr>
              <a:t>(i.e. </a:t>
            </a:r>
            <a:r>
              <a:rPr lang="en-IN" sz="2799" spc="-140" dirty="0">
                <a:solidFill>
                  <a:schemeClr val="bg1"/>
                </a:solidFill>
                <a:latin typeface="Cambria" pitchFamily="18" charset="0"/>
                <a:cs typeface="Calibri"/>
              </a:rPr>
              <a:t>Maximum </a:t>
            </a:r>
            <a:r>
              <a:rPr lang="en-IN" sz="2799" spc="-110" dirty="0">
                <a:solidFill>
                  <a:schemeClr val="bg1"/>
                </a:solidFill>
                <a:latin typeface="Cambria" pitchFamily="18" charset="0"/>
                <a:cs typeface="Calibri"/>
              </a:rPr>
              <a:t>6 </a:t>
            </a:r>
            <a:r>
              <a:rPr lang="en-IN" sz="2799" spc="-150" dirty="0">
                <a:solidFill>
                  <a:schemeClr val="bg1"/>
                </a:solidFill>
                <a:latin typeface="Cambria" pitchFamily="18" charset="0"/>
                <a:cs typeface="Calibri"/>
              </a:rPr>
              <a:t>Cu </a:t>
            </a:r>
            <a:r>
              <a:rPr lang="en-IN" sz="2799" dirty="0">
                <a:solidFill>
                  <a:schemeClr val="bg1"/>
                </a:solidFill>
                <a:latin typeface="Cambria" pitchFamily="18" charset="0"/>
                <a:cs typeface="Calibri"/>
              </a:rPr>
              <a:t>Ft </a:t>
            </a:r>
            <a:r>
              <a:rPr lang="en-IN" sz="2799" spc="-120" dirty="0">
                <a:solidFill>
                  <a:schemeClr val="bg1"/>
                </a:solidFill>
                <a:latin typeface="Cambria" pitchFamily="18" charset="0"/>
                <a:cs typeface="Calibri"/>
              </a:rPr>
              <a:t>on </a:t>
            </a:r>
            <a:r>
              <a:rPr lang="en-IN" sz="2799" spc="-110" dirty="0">
                <a:solidFill>
                  <a:schemeClr val="bg1"/>
                </a:solidFill>
                <a:latin typeface="Cambria" pitchFamily="18" charset="0"/>
                <a:cs typeface="Calibri"/>
              </a:rPr>
              <a:t>pole</a:t>
            </a:r>
            <a:r>
              <a:rPr lang="en-IN" sz="2799" spc="280" dirty="0">
                <a:solidFill>
                  <a:schemeClr val="bg1"/>
                </a:solidFill>
                <a:latin typeface="Cambria" pitchFamily="18" charset="0"/>
                <a:cs typeface="Calibri"/>
              </a:rPr>
              <a:t> </a:t>
            </a:r>
            <a:r>
              <a:rPr lang="en-IN" sz="2799" spc="-50" dirty="0">
                <a:solidFill>
                  <a:schemeClr val="bg1"/>
                </a:solidFill>
                <a:latin typeface="Cambria" pitchFamily="18" charset="0"/>
                <a:cs typeface="Calibri"/>
              </a:rPr>
              <a:t>tops)</a:t>
            </a:r>
            <a:endParaRPr sz="2799" dirty="0">
              <a:solidFill>
                <a:schemeClr val="bg1"/>
              </a:solidFill>
              <a:latin typeface="Cambria" pitchFamily="18" charset="0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54353" y="4112374"/>
            <a:ext cx="11012764" cy="21539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IN" sz="3599" dirty="0">
                <a:latin typeface="Cambria" pitchFamily="18" charset="0"/>
              </a:rPr>
              <a:t>Pole Top Mounted Cylinder</a:t>
            </a:r>
          </a:p>
          <a:p>
            <a:pPr marL="361860" indent="-361860">
              <a:spcAft>
                <a:spcPts val="1200"/>
              </a:spcAft>
              <a:buFont typeface="Arial" pitchFamily="34" charset="0"/>
              <a:buChar char="•"/>
            </a:pPr>
            <a:r>
              <a:rPr lang="en-IN" sz="2799" dirty="0">
                <a:latin typeface="Cambria" pitchFamily="18" charset="0"/>
              </a:rPr>
              <a:t>12” tall x 14” OD cylindrical shape that can be mounted on  pole tops</a:t>
            </a:r>
          </a:p>
          <a:p>
            <a:pPr marL="361860" indent="-361860">
              <a:spcAft>
                <a:spcPts val="1200"/>
              </a:spcAft>
              <a:buFont typeface="Arial" pitchFamily="34" charset="0"/>
              <a:buChar char="•"/>
            </a:pPr>
            <a:r>
              <a:rPr lang="en-IN" sz="2799" dirty="0">
                <a:latin typeface="Cambria" pitchFamily="18" charset="0"/>
              </a:rPr>
              <a:t>Provide 360 degree coverage</a:t>
            </a:r>
          </a:p>
          <a:p>
            <a:pPr marL="361860" indent="-361860">
              <a:buFont typeface="Arial" pitchFamily="34" charset="0"/>
              <a:buChar char="•"/>
            </a:pPr>
            <a:r>
              <a:rPr lang="en-IN" sz="2799" dirty="0">
                <a:latin typeface="Cambria" pitchFamily="18" charset="0"/>
              </a:rPr>
              <a:t>Similar in form factor to LTE canister antennas used today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6322528" y="3212972"/>
            <a:ext cx="8282795" cy="615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3999" spc="-3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Additional Pico </a:t>
            </a:r>
            <a:r>
              <a:rPr lang="en-IN" sz="3999" spc="-7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Radio</a:t>
            </a:r>
            <a:r>
              <a:rPr lang="en-IN" sz="3999" spc="-5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 </a:t>
            </a:r>
            <a:r>
              <a:rPr lang="en-IN" sz="3999" spc="-40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mbria" pitchFamily="18" charset="0"/>
                <a:cs typeface="Calibri"/>
              </a:rPr>
              <a:t>Requirements</a:t>
            </a:r>
            <a:endParaRPr lang="en-IN" sz="3999" dirty="0">
              <a:solidFill>
                <a:schemeClr val="bg1"/>
              </a:solidFill>
              <a:latin typeface="Cambria" pitchFamily="18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73822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24160" y="13085965"/>
            <a:ext cx="27686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r>
              <a:rPr sz="1600" spc="-10" dirty="0">
                <a:solidFill>
                  <a:srgbClr val="888888"/>
                </a:solidFill>
                <a:latin typeface="Microsoft Sans Serif"/>
                <a:cs typeface="Microsoft Sans Serif"/>
              </a:rPr>
              <a:t>29</a:t>
            </a:r>
            <a:endParaRPr sz="1600">
              <a:latin typeface="Microsoft Sans Serif"/>
              <a:cs typeface="Microsoft Sans Serif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3429000"/>
            <a:ext cx="24073104" cy="60807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5" name="object 5"/>
          <p:cNvSpPr txBox="1"/>
          <p:nvPr/>
        </p:nvSpPr>
        <p:spPr>
          <a:xfrm>
            <a:off x="899973" y="5332782"/>
            <a:ext cx="7172958" cy="21416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5590"/>
              </a:lnSpc>
            </a:pPr>
            <a:r>
              <a:rPr sz="4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3GP</a:t>
            </a:r>
            <a:r>
              <a:rPr sz="4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P</a:t>
            </a:r>
            <a:r>
              <a:rPr sz="4800" dirty="0">
                <a:solidFill>
                  <a:srgbClr val="FFFFFF"/>
                </a:solidFill>
                <a:latin typeface="Microsoft Sans Serif"/>
                <a:cs typeface="Microsoft Sans Serif"/>
              </a:rPr>
              <a:t>-comp</a:t>
            </a:r>
            <a:r>
              <a:rPr sz="48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li</a:t>
            </a:r>
            <a:r>
              <a:rPr sz="4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an</a:t>
            </a:r>
            <a:r>
              <a:rPr sz="4800" dirty="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4800" spc="1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t</a:t>
            </a:r>
            <a:r>
              <a:rPr sz="4800" dirty="0">
                <a:solidFill>
                  <a:srgbClr val="FFFFFF"/>
                </a:solidFill>
                <a:latin typeface="Microsoft Sans Serif"/>
                <a:cs typeface="Microsoft Sans Serif"/>
              </a:rPr>
              <a:t>r</a:t>
            </a:r>
            <a:r>
              <a:rPr sz="48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sz="4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a</a:t>
            </a:r>
            <a:r>
              <a:rPr sz="4800" spc="-50" dirty="0">
                <a:solidFill>
                  <a:srgbClr val="FFFFFF"/>
                </a:solidFill>
                <a:latin typeface="Microsoft Sans Serif"/>
                <a:cs typeface="Microsoft Sans Serif"/>
              </a:rPr>
              <a:t>l</a:t>
            </a:r>
            <a:r>
              <a:rPr sz="4800" dirty="0">
                <a:solidFill>
                  <a:srgbClr val="FFFFFF"/>
                </a:solidFill>
                <a:latin typeface="Microsoft Sans Serif"/>
                <a:cs typeface="Microsoft Sans Serif"/>
              </a:rPr>
              <a:t>s</a:t>
            </a:r>
            <a:endParaRPr sz="4800" dirty="0">
              <a:latin typeface="Microsoft Sans Serif"/>
              <a:cs typeface="Microsoft Sans Serif"/>
            </a:endParaRPr>
          </a:p>
          <a:p>
            <a:pPr marL="25400" marR="10160">
              <a:lnSpc>
                <a:spcPts val="5400"/>
              </a:lnSpc>
              <a:spcBef>
                <a:spcPts val="310"/>
              </a:spcBef>
            </a:pPr>
            <a:r>
              <a:rPr sz="4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an</a:t>
            </a:r>
            <a:r>
              <a:rPr sz="4800" dirty="0">
                <a:solidFill>
                  <a:srgbClr val="FFFFFF"/>
                </a:solidFill>
                <a:latin typeface="Microsoft Sans Serif"/>
                <a:cs typeface="Microsoft Sans Serif"/>
              </a:rPr>
              <a:t>d</a:t>
            </a:r>
            <a:r>
              <a:rPr sz="4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8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sz="4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nteropera</a:t>
            </a:r>
            <a:r>
              <a:rPr sz="48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b</a:t>
            </a:r>
            <a:r>
              <a:rPr sz="4800" dirty="0">
                <a:solidFill>
                  <a:srgbClr val="FFFFFF"/>
                </a:solidFill>
                <a:latin typeface="Microsoft Sans Serif"/>
                <a:cs typeface="Microsoft Sans Serif"/>
              </a:rPr>
              <a:t>il</a:t>
            </a:r>
            <a:r>
              <a:rPr sz="4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sz="4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ty</a:t>
            </a:r>
            <a:r>
              <a:rPr sz="4800" spc="9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test</a:t>
            </a:r>
            <a:r>
              <a:rPr sz="4800" spc="-40" dirty="0">
                <a:solidFill>
                  <a:srgbClr val="FFFFFF"/>
                </a:solidFill>
                <a:latin typeface="Microsoft Sans Serif"/>
                <a:cs typeface="Microsoft Sans Serif"/>
              </a:rPr>
              <a:t>i</a:t>
            </a:r>
            <a:r>
              <a:rPr sz="4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ng a</a:t>
            </a:r>
            <a:r>
              <a:rPr sz="4800" dirty="0">
                <a:solidFill>
                  <a:srgbClr val="FFFFFF"/>
                </a:solidFill>
                <a:latin typeface="Microsoft Sans Serif"/>
                <a:cs typeface="Microsoft Sans Serif"/>
              </a:rPr>
              <a:t>t su</a:t>
            </a:r>
            <a:r>
              <a:rPr sz="4800" spc="-20" dirty="0">
                <a:solidFill>
                  <a:srgbClr val="FFFFFF"/>
                </a:solidFill>
                <a:latin typeface="Microsoft Sans Serif"/>
                <a:cs typeface="Microsoft Sans Serif"/>
              </a:rPr>
              <a:t>b</a:t>
            </a:r>
            <a:r>
              <a:rPr sz="4800" dirty="0">
                <a:solidFill>
                  <a:srgbClr val="FFFFFF"/>
                </a:solidFill>
                <a:latin typeface="Microsoft Sans Serif"/>
                <a:cs typeface="Microsoft Sans Serif"/>
              </a:rPr>
              <a:t>-6 GHz</a:t>
            </a:r>
            <a:r>
              <a:rPr sz="4800" spc="-10" dirty="0">
                <a:solidFill>
                  <a:srgbClr val="FFFFFF"/>
                </a:solidFill>
                <a:latin typeface="Microsoft Sans Serif"/>
                <a:cs typeface="Microsoft Sans Serif"/>
              </a:rPr>
              <a:t> </a:t>
            </a:r>
            <a:r>
              <a:rPr sz="4800" dirty="0">
                <a:solidFill>
                  <a:srgbClr val="FFFFFF"/>
                </a:solidFill>
                <a:latin typeface="Microsoft Sans Serif"/>
                <a:cs typeface="Microsoft Sans Serif"/>
              </a:rPr>
              <a:t>&amp; m</a:t>
            </a:r>
            <a:r>
              <a:rPr sz="4800" spc="10" dirty="0">
                <a:solidFill>
                  <a:srgbClr val="FFFFFF"/>
                </a:solidFill>
                <a:latin typeface="Microsoft Sans Serif"/>
                <a:cs typeface="Microsoft Sans Serif"/>
              </a:rPr>
              <a:t>m</a:t>
            </a:r>
            <a:r>
              <a:rPr sz="4800" dirty="0">
                <a:solidFill>
                  <a:srgbClr val="FFFFFF"/>
                </a:solidFill>
                <a:latin typeface="Microsoft Sans Serif"/>
                <a:cs typeface="Microsoft Sans Serif"/>
              </a:rPr>
              <a:t>Wave</a:t>
            </a:r>
            <a:endParaRPr sz="4800" dirty="0">
              <a:latin typeface="Microsoft Sans Serif"/>
              <a:cs typeface="Microsoft Sans Serif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13647" y="4788409"/>
            <a:ext cx="3548378" cy="3548378"/>
          </a:xfrm>
          <a:custGeom>
            <a:avLst/>
            <a:gdLst/>
            <a:ahLst/>
            <a:cxnLst/>
            <a:rect l="l" t="t" r="r" b="b"/>
            <a:pathLst>
              <a:path w="1774189" h="1774189">
                <a:moveTo>
                  <a:pt x="886967" y="0"/>
                </a:moveTo>
                <a:lnTo>
                  <a:pt x="814225" y="2940"/>
                </a:lnTo>
                <a:lnTo>
                  <a:pt x="743102" y="11609"/>
                </a:lnTo>
                <a:lnTo>
                  <a:pt x="673825" y="25778"/>
                </a:lnTo>
                <a:lnTo>
                  <a:pt x="606625" y="45220"/>
                </a:lnTo>
                <a:lnTo>
                  <a:pt x="541728" y="69705"/>
                </a:lnTo>
                <a:lnTo>
                  <a:pt x="479363" y="99005"/>
                </a:lnTo>
                <a:lnTo>
                  <a:pt x="419759" y="132892"/>
                </a:lnTo>
                <a:lnTo>
                  <a:pt x="363144" y="171139"/>
                </a:lnTo>
                <a:lnTo>
                  <a:pt x="309746" y="213515"/>
                </a:lnTo>
                <a:lnTo>
                  <a:pt x="259794" y="259794"/>
                </a:lnTo>
                <a:lnTo>
                  <a:pt x="213515" y="309746"/>
                </a:lnTo>
                <a:lnTo>
                  <a:pt x="171139" y="363144"/>
                </a:lnTo>
                <a:lnTo>
                  <a:pt x="132892" y="419759"/>
                </a:lnTo>
                <a:lnTo>
                  <a:pt x="99005" y="479363"/>
                </a:lnTo>
                <a:lnTo>
                  <a:pt x="69705" y="541728"/>
                </a:lnTo>
                <a:lnTo>
                  <a:pt x="45220" y="606625"/>
                </a:lnTo>
                <a:lnTo>
                  <a:pt x="25778" y="673825"/>
                </a:lnTo>
                <a:lnTo>
                  <a:pt x="11609" y="743102"/>
                </a:lnTo>
                <a:lnTo>
                  <a:pt x="2940" y="814225"/>
                </a:lnTo>
                <a:lnTo>
                  <a:pt x="0" y="886968"/>
                </a:lnTo>
                <a:lnTo>
                  <a:pt x="2940" y="959710"/>
                </a:lnTo>
                <a:lnTo>
                  <a:pt x="11609" y="1030833"/>
                </a:lnTo>
                <a:lnTo>
                  <a:pt x="25778" y="1100110"/>
                </a:lnTo>
                <a:lnTo>
                  <a:pt x="45220" y="1167310"/>
                </a:lnTo>
                <a:lnTo>
                  <a:pt x="69705" y="1232207"/>
                </a:lnTo>
                <a:lnTo>
                  <a:pt x="99005" y="1294572"/>
                </a:lnTo>
                <a:lnTo>
                  <a:pt x="132892" y="1354176"/>
                </a:lnTo>
                <a:lnTo>
                  <a:pt x="171139" y="1410791"/>
                </a:lnTo>
                <a:lnTo>
                  <a:pt x="213515" y="1464189"/>
                </a:lnTo>
                <a:lnTo>
                  <a:pt x="259794" y="1514141"/>
                </a:lnTo>
                <a:lnTo>
                  <a:pt x="309746" y="1560420"/>
                </a:lnTo>
                <a:lnTo>
                  <a:pt x="363144" y="1602796"/>
                </a:lnTo>
                <a:lnTo>
                  <a:pt x="419759" y="1641043"/>
                </a:lnTo>
                <a:lnTo>
                  <a:pt x="479363" y="1674930"/>
                </a:lnTo>
                <a:lnTo>
                  <a:pt x="541728" y="1704230"/>
                </a:lnTo>
                <a:lnTo>
                  <a:pt x="606625" y="1728715"/>
                </a:lnTo>
                <a:lnTo>
                  <a:pt x="673825" y="1748157"/>
                </a:lnTo>
                <a:lnTo>
                  <a:pt x="743102" y="1762326"/>
                </a:lnTo>
                <a:lnTo>
                  <a:pt x="814225" y="1770995"/>
                </a:lnTo>
                <a:lnTo>
                  <a:pt x="886967" y="1773936"/>
                </a:lnTo>
                <a:lnTo>
                  <a:pt x="959710" y="1770995"/>
                </a:lnTo>
                <a:lnTo>
                  <a:pt x="1030833" y="1762326"/>
                </a:lnTo>
                <a:lnTo>
                  <a:pt x="1100110" y="1748157"/>
                </a:lnTo>
                <a:lnTo>
                  <a:pt x="1167310" y="1728715"/>
                </a:lnTo>
                <a:lnTo>
                  <a:pt x="1232207" y="1704230"/>
                </a:lnTo>
                <a:lnTo>
                  <a:pt x="1294572" y="1674930"/>
                </a:lnTo>
                <a:lnTo>
                  <a:pt x="1354176" y="1641043"/>
                </a:lnTo>
                <a:lnTo>
                  <a:pt x="1410791" y="1602796"/>
                </a:lnTo>
                <a:lnTo>
                  <a:pt x="1464189" y="1560420"/>
                </a:lnTo>
                <a:lnTo>
                  <a:pt x="1514141" y="1514141"/>
                </a:lnTo>
                <a:lnTo>
                  <a:pt x="1560420" y="1464189"/>
                </a:lnTo>
                <a:lnTo>
                  <a:pt x="1602796" y="1410791"/>
                </a:lnTo>
                <a:lnTo>
                  <a:pt x="1641043" y="1354176"/>
                </a:lnTo>
                <a:lnTo>
                  <a:pt x="1674930" y="1294572"/>
                </a:lnTo>
                <a:lnTo>
                  <a:pt x="1704230" y="1232207"/>
                </a:lnTo>
                <a:lnTo>
                  <a:pt x="1728715" y="1167310"/>
                </a:lnTo>
                <a:lnTo>
                  <a:pt x="1748157" y="1100110"/>
                </a:lnTo>
                <a:lnTo>
                  <a:pt x="1762326" y="1030833"/>
                </a:lnTo>
                <a:lnTo>
                  <a:pt x="1770995" y="959710"/>
                </a:lnTo>
                <a:lnTo>
                  <a:pt x="1773936" y="886968"/>
                </a:lnTo>
                <a:lnTo>
                  <a:pt x="1770995" y="814225"/>
                </a:lnTo>
                <a:lnTo>
                  <a:pt x="1762326" y="743102"/>
                </a:lnTo>
                <a:lnTo>
                  <a:pt x="1748157" y="673825"/>
                </a:lnTo>
                <a:lnTo>
                  <a:pt x="1728715" y="606625"/>
                </a:lnTo>
                <a:lnTo>
                  <a:pt x="1704230" y="541728"/>
                </a:lnTo>
                <a:lnTo>
                  <a:pt x="1674930" y="479363"/>
                </a:lnTo>
                <a:lnTo>
                  <a:pt x="1641043" y="419759"/>
                </a:lnTo>
                <a:lnTo>
                  <a:pt x="1602796" y="363144"/>
                </a:lnTo>
                <a:lnTo>
                  <a:pt x="1560420" y="309746"/>
                </a:lnTo>
                <a:lnTo>
                  <a:pt x="1514141" y="259794"/>
                </a:lnTo>
                <a:lnTo>
                  <a:pt x="1464189" y="213515"/>
                </a:lnTo>
                <a:lnTo>
                  <a:pt x="1410791" y="171139"/>
                </a:lnTo>
                <a:lnTo>
                  <a:pt x="1354176" y="132892"/>
                </a:lnTo>
                <a:lnTo>
                  <a:pt x="1294572" y="99005"/>
                </a:lnTo>
                <a:lnTo>
                  <a:pt x="1232207" y="69705"/>
                </a:lnTo>
                <a:lnTo>
                  <a:pt x="1167310" y="45220"/>
                </a:lnTo>
                <a:lnTo>
                  <a:pt x="1100110" y="25778"/>
                </a:lnTo>
                <a:lnTo>
                  <a:pt x="1030833" y="11609"/>
                </a:lnTo>
                <a:lnTo>
                  <a:pt x="959710" y="2940"/>
                </a:lnTo>
                <a:lnTo>
                  <a:pt x="886967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7" name="object 7"/>
          <p:cNvSpPr/>
          <p:nvPr/>
        </p:nvSpPr>
        <p:spPr>
          <a:xfrm>
            <a:off x="8763001" y="4937759"/>
            <a:ext cx="3249930" cy="3249930"/>
          </a:xfrm>
          <a:custGeom>
            <a:avLst/>
            <a:gdLst/>
            <a:ahLst/>
            <a:cxnLst/>
            <a:rect l="l" t="t" r="r" b="b"/>
            <a:pathLst>
              <a:path w="1624964" h="1624964">
                <a:moveTo>
                  <a:pt x="812291" y="0"/>
                </a:moveTo>
                <a:lnTo>
                  <a:pt x="745678" y="2693"/>
                </a:lnTo>
                <a:lnTo>
                  <a:pt x="680546" y="10632"/>
                </a:lnTo>
                <a:lnTo>
                  <a:pt x="617105" y="23610"/>
                </a:lnTo>
                <a:lnTo>
                  <a:pt x="555565" y="41416"/>
                </a:lnTo>
                <a:lnTo>
                  <a:pt x="496133" y="63841"/>
                </a:lnTo>
                <a:lnTo>
                  <a:pt x="439020" y="90676"/>
                </a:lnTo>
                <a:lnTo>
                  <a:pt x="384434" y="121712"/>
                </a:lnTo>
                <a:lnTo>
                  <a:pt x="332585" y="156740"/>
                </a:lnTo>
                <a:lnTo>
                  <a:pt x="283682" y="195550"/>
                </a:lnTo>
                <a:lnTo>
                  <a:pt x="237934" y="237934"/>
                </a:lnTo>
                <a:lnTo>
                  <a:pt x="195550" y="283682"/>
                </a:lnTo>
                <a:lnTo>
                  <a:pt x="156740" y="332585"/>
                </a:lnTo>
                <a:lnTo>
                  <a:pt x="121712" y="384434"/>
                </a:lnTo>
                <a:lnTo>
                  <a:pt x="90676" y="439020"/>
                </a:lnTo>
                <a:lnTo>
                  <a:pt x="63841" y="496133"/>
                </a:lnTo>
                <a:lnTo>
                  <a:pt x="41416" y="555565"/>
                </a:lnTo>
                <a:lnTo>
                  <a:pt x="23610" y="617105"/>
                </a:lnTo>
                <a:lnTo>
                  <a:pt x="10632" y="680546"/>
                </a:lnTo>
                <a:lnTo>
                  <a:pt x="2693" y="745678"/>
                </a:lnTo>
                <a:lnTo>
                  <a:pt x="0" y="812292"/>
                </a:lnTo>
                <a:lnTo>
                  <a:pt x="2693" y="878905"/>
                </a:lnTo>
                <a:lnTo>
                  <a:pt x="10632" y="944037"/>
                </a:lnTo>
                <a:lnTo>
                  <a:pt x="23610" y="1007478"/>
                </a:lnTo>
                <a:lnTo>
                  <a:pt x="41416" y="1069018"/>
                </a:lnTo>
                <a:lnTo>
                  <a:pt x="63841" y="1128450"/>
                </a:lnTo>
                <a:lnTo>
                  <a:pt x="90676" y="1185563"/>
                </a:lnTo>
                <a:lnTo>
                  <a:pt x="121712" y="1240149"/>
                </a:lnTo>
                <a:lnTo>
                  <a:pt x="156740" y="1291998"/>
                </a:lnTo>
                <a:lnTo>
                  <a:pt x="195550" y="1340901"/>
                </a:lnTo>
                <a:lnTo>
                  <a:pt x="237934" y="1386649"/>
                </a:lnTo>
                <a:lnTo>
                  <a:pt x="283682" y="1429033"/>
                </a:lnTo>
                <a:lnTo>
                  <a:pt x="332585" y="1467843"/>
                </a:lnTo>
                <a:lnTo>
                  <a:pt x="384434" y="1502871"/>
                </a:lnTo>
                <a:lnTo>
                  <a:pt x="439020" y="1533907"/>
                </a:lnTo>
                <a:lnTo>
                  <a:pt x="496133" y="1560742"/>
                </a:lnTo>
                <a:lnTo>
                  <a:pt x="555565" y="1583167"/>
                </a:lnTo>
                <a:lnTo>
                  <a:pt x="617105" y="1600973"/>
                </a:lnTo>
                <a:lnTo>
                  <a:pt x="680546" y="1613951"/>
                </a:lnTo>
                <a:lnTo>
                  <a:pt x="745678" y="1621890"/>
                </a:lnTo>
                <a:lnTo>
                  <a:pt x="812291" y="1624584"/>
                </a:lnTo>
                <a:lnTo>
                  <a:pt x="878905" y="1621890"/>
                </a:lnTo>
                <a:lnTo>
                  <a:pt x="944037" y="1613951"/>
                </a:lnTo>
                <a:lnTo>
                  <a:pt x="1007478" y="1600973"/>
                </a:lnTo>
                <a:lnTo>
                  <a:pt x="1069018" y="1583167"/>
                </a:lnTo>
                <a:lnTo>
                  <a:pt x="1128450" y="1560742"/>
                </a:lnTo>
                <a:lnTo>
                  <a:pt x="1185563" y="1533907"/>
                </a:lnTo>
                <a:lnTo>
                  <a:pt x="1240149" y="1502871"/>
                </a:lnTo>
                <a:lnTo>
                  <a:pt x="1291998" y="1467843"/>
                </a:lnTo>
                <a:lnTo>
                  <a:pt x="1340901" y="1429033"/>
                </a:lnTo>
                <a:lnTo>
                  <a:pt x="1386649" y="1386649"/>
                </a:lnTo>
                <a:lnTo>
                  <a:pt x="1429033" y="1340901"/>
                </a:lnTo>
                <a:lnTo>
                  <a:pt x="1467843" y="1291998"/>
                </a:lnTo>
                <a:lnTo>
                  <a:pt x="1502871" y="1240149"/>
                </a:lnTo>
                <a:lnTo>
                  <a:pt x="1533907" y="1185563"/>
                </a:lnTo>
                <a:lnTo>
                  <a:pt x="1560742" y="1128450"/>
                </a:lnTo>
                <a:lnTo>
                  <a:pt x="1583167" y="1069018"/>
                </a:lnTo>
                <a:lnTo>
                  <a:pt x="1600973" y="1007478"/>
                </a:lnTo>
                <a:lnTo>
                  <a:pt x="1613951" y="944037"/>
                </a:lnTo>
                <a:lnTo>
                  <a:pt x="1621890" y="878905"/>
                </a:lnTo>
                <a:lnTo>
                  <a:pt x="1624584" y="812292"/>
                </a:lnTo>
                <a:lnTo>
                  <a:pt x="1621890" y="745678"/>
                </a:lnTo>
                <a:lnTo>
                  <a:pt x="1613951" y="680546"/>
                </a:lnTo>
                <a:lnTo>
                  <a:pt x="1600973" y="617105"/>
                </a:lnTo>
                <a:lnTo>
                  <a:pt x="1583167" y="555565"/>
                </a:lnTo>
                <a:lnTo>
                  <a:pt x="1560742" y="496133"/>
                </a:lnTo>
                <a:lnTo>
                  <a:pt x="1533907" y="439020"/>
                </a:lnTo>
                <a:lnTo>
                  <a:pt x="1502871" y="384434"/>
                </a:lnTo>
                <a:lnTo>
                  <a:pt x="1467843" y="332585"/>
                </a:lnTo>
                <a:lnTo>
                  <a:pt x="1429033" y="283682"/>
                </a:lnTo>
                <a:lnTo>
                  <a:pt x="1386649" y="237934"/>
                </a:lnTo>
                <a:lnTo>
                  <a:pt x="1340901" y="195550"/>
                </a:lnTo>
                <a:lnTo>
                  <a:pt x="1291998" y="156740"/>
                </a:lnTo>
                <a:lnTo>
                  <a:pt x="1240149" y="121712"/>
                </a:lnTo>
                <a:lnTo>
                  <a:pt x="1185563" y="90676"/>
                </a:lnTo>
                <a:lnTo>
                  <a:pt x="1128450" y="63841"/>
                </a:lnTo>
                <a:lnTo>
                  <a:pt x="1069018" y="41416"/>
                </a:lnTo>
                <a:lnTo>
                  <a:pt x="1007478" y="23610"/>
                </a:lnTo>
                <a:lnTo>
                  <a:pt x="944037" y="10632"/>
                </a:lnTo>
                <a:lnTo>
                  <a:pt x="878905" y="2693"/>
                </a:lnTo>
                <a:lnTo>
                  <a:pt x="812291" y="0"/>
                </a:lnTo>
                <a:close/>
              </a:path>
            </a:pathLst>
          </a:custGeom>
          <a:solidFill>
            <a:srgbClr val="BEE6F7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8" name="object 8"/>
          <p:cNvSpPr/>
          <p:nvPr/>
        </p:nvSpPr>
        <p:spPr>
          <a:xfrm>
            <a:off x="9405618" y="5800345"/>
            <a:ext cx="744220" cy="1146810"/>
          </a:xfrm>
          <a:custGeom>
            <a:avLst/>
            <a:gdLst/>
            <a:ahLst/>
            <a:cxnLst/>
            <a:rect l="l" t="t" r="r" b="b"/>
            <a:pathLst>
              <a:path w="372110" h="573404">
                <a:moveTo>
                  <a:pt x="73308" y="415703"/>
                </a:moveTo>
                <a:lnTo>
                  <a:pt x="0" y="426237"/>
                </a:lnTo>
                <a:lnTo>
                  <a:pt x="2397" y="439915"/>
                </a:lnTo>
                <a:lnTo>
                  <a:pt x="5596" y="452971"/>
                </a:lnTo>
                <a:lnTo>
                  <a:pt x="20133" y="488550"/>
                </a:lnTo>
                <a:lnTo>
                  <a:pt x="51529" y="528151"/>
                </a:lnTo>
                <a:lnTo>
                  <a:pt x="93169" y="555263"/>
                </a:lnTo>
                <a:lnTo>
                  <a:pt x="141843" y="569754"/>
                </a:lnTo>
                <a:lnTo>
                  <a:pt x="183823" y="572992"/>
                </a:lnTo>
                <a:lnTo>
                  <a:pt x="197692" y="572396"/>
                </a:lnTo>
                <a:lnTo>
                  <a:pt x="236675" y="565947"/>
                </a:lnTo>
                <a:lnTo>
                  <a:pt x="282934" y="545888"/>
                </a:lnTo>
                <a:lnTo>
                  <a:pt x="313722" y="521706"/>
                </a:lnTo>
                <a:lnTo>
                  <a:pt x="319334" y="515914"/>
                </a:lnTo>
                <a:lnTo>
                  <a:pt x="174832" y="515914"/>
                </a:lnTo>
                <a:lnTo>
                  <a:pt x="162409" y="514822"/>
                </a:lnTo>
                <a:lnTo>
                  <a:pt x="115710" y="495743"/>
                </a:lnTo>
                <a:lnTo>
                  <a:pt x="89712" y="467858"/>
                </a:lnTo>
                <a:lnTo>
                  <a:pt x="75946" y="430573"/>
                </a:lnTo>
                <a:lnTo>
                  <a:pt x="73308" y="415703"/>
                </a:lnTo>
                <a:close/>
              </a:path>
              <a:path w="372110" h="573404">
                <a:moveTo>
                  <a:pt x="330947" y="251151"/>
                </a:moveTo>
                <a:lnTo>
                  <a:pt x="188513" y="251151"/>
                </a:lnTo>
                <a:lnTo>
                  <a:pt x="201250" y="252634"/>
                </a:lnTo>
                <a:lnTo>
                  <a:pt x="213469" y="255371"/>
                </a:lnTo>
                <a:lnTo>
                  <a:pt x="258312" y="280172"/>
                </a:lnTo>
                <a:lnTo>
                  <a:pt x="286242" y="319077"/>
                </a:lnTo>
                <a:lnTo>
                  <a:pt x="295423" y="357365"/>
                </a:lnTo>
                <a:lnTo>
                  <a:pt x="297016" y="389362"/>
                </a:lnTo>
                <a:lnTo>
                  <a:pt x="295859" y="401997"/>
                </a:lnTo>
                <a:lnTo>
                  <a:pt x="281322" y="449653"/>
                </a:lnTo>
                <a:lnTo>
                  <a:pt x="258430" y="483768"/>
                </a:lnTo>
                <a:lnTo>
                  <a:pt x="216508" y="510070"/>
                </a:lnTo>
                <a:lnTo>
                  <a:pt x="174832" y="515914"/>
                </a:lnTo>
                <a:lnTo>
                  <a:pt x="319334" y="515914"/>
                </a:lnTo>
                <a:lnTo>
                  <a:pt x="344797" y="481886"/>
                </a:lnTo>
                <a:lnTo>
                  <a:pt x="363728" y="435842"/>
                </a:lnTo>
                <a:lnTo>
                  <a:pt x="370745" y="396118"/>
                </a:lnTo>
                <a:lnTo>
                  <a:pt x="372054" y="366910"/>
                </a:lnTo>
                <a:lnTo>
                  <a:pt x="371355" y="352749"/>
                </a:lnTo>
                <a:lnTo>
                  <a:pt x="364387" y="313262"/>
                </a:lnTo>
                <a:lnTo>
                  <a:pt x="343434" y="267464"/>
                </a:lnTo>
                <a:lnTo>
                  <a:pt x="336060" y="257214"/>
                </a:lnTo>
                <a:lnTo>
                  <a:pt x="330947" y="251151"/>
                </a:lnTo>
                <a:close/>
              </a:path>
              <a:path w="372110" h="573404">
                <a:moveTo>
                  <a:pt x="345276" y="0"/>
                </a:moveTo>
                <a:lnTo>
                  <a:pt x="42670" y="37"/>
                </a:lnTo>
                <a:lnTo>
                  <a:pt x="19692" y="297651"/>
                </a:lnTo>
                <a:lnTo>
                  <a:pt x="81304" y="291906"/>
                </a:lnTo>
                <a:lnTo>
                  <a:pt x="90522" y="283367"/>
                </a:lnTo>
                <a:lnTo>
                  <a:pt x="100260" y="275808"/>
                </a:lnTo>
                <a:lnTo>
                  <a:pt x="145723" y="255565"/>
                </a:lnTo>
                <a:lnTo>
                  <a:pt x="188513" y="251151"/>
                </a:lnTo>
                <a:lnTo>
                  <a:pt x="330947" y="251151"/>
                </a:lnTo>
                <a:lnTo>
                  <a:pt x="327815" y="247437"/>
                </a:lnTo>
                <a:lnTo>
                  <a:pt x="318691" y="238128"/>
                </a:lnTo>
                <a:lnTo>
                  <a:pt x="309123" y="229743"/>
                </a:lnTo>
                <a:lnTo>
                  <a:pt x="300981" y="223519"/>
                </a:lnTo>
                <a:lnTo>
                  <a:pt x="92329" y="223519"/>
                </a:lnTo>
                <a:lnTo>
                  <a:pt x="104931" y="67309"/>
                </a:lnTo>
                <a:lnTo>
                  <a:pt x="345313" y="67297"/>
                </a:lnTo>
                <a:lnTo>
                  <a:pt x="345276" y="0"/>
                </a:lnTo>
                <a:close/>
              </a:path>
              <a:path w="372110" h="573404">
                <a:moveTo>
                  <a:pt x="187529" y="190066"/>
                </a:moveTo>
                <a:lnTo>
                  <a:pt x="147624" y="195790"/>
                </a:lnTo>
                <a:lnTo>
                  <a:pt x="102294" y="216100"/>
                </a:lnTo>
                <a:lnTo>
                  <a:pt x="92329" y="223519"/>
                </a:lnTo>
                <a:lnTo>
                  <a:pt x="300981" y="223519"/>
                </a:lnTo>
                <a:lnTo>
                  <a:pt x="266934" y="204227"/>
                </a:lnTo>
                <a:lnTo>
                  <a:pt x="230067" y="193527"/>
                </a:lnTo>
                <a:lnTo>
                  <a:pt x="187529" y="190066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9" name="object 9"/>
          <p:cNvSpPr/>
          <p:nvPr/>
        </p:nvSpPr>
        <p:spPr>
          <a:xfrm>
            <a:off x="10284022" y="5779299"/>
            <a:ext cx="1049020" cy="1167130"/>
          </a:xfrm>
          <a:custGeom>
            <a:avLst/>
            <a:gdLst/>
            <a:ahLst/>
            <a:cxnLst/>
            <a:rect l="l" t="t" r="r" b="b"/>
            <a:pathLst>
              <a:path w="524510" h="583564">
                <a:moveTo>
                  <a:pt x="259684" y="0"/>
                </a:moveTo>
                <a:lnTo>
                  <a:pt x="218558" y="3823"/>
                </a:lnTo>
                <a:lnTo>
                  <a:pt x="180299" y="12852"/>
                </a:lnTo>
                <a:lnTo>
                  <a:pt x="144920" y="27105"/>
                </a:lnTo>
                <a:lnTo>
                  <a:pt x="102255" y="54266"/>
                </a:lnTo>
                <a:lnTo>
                  <a:pt x="73654" y="80779"/>
                </a:lnTo>
                <a:lnTo>
                  <a:pt x="44609" y="118439"/>
                </a:lnTo>
                <a:lnTo>
                  <a:pt x="22759" y="161874"/>
                </a:lnTo>
                <a:lnTo>
                  <a:pt x="11163" y="198295"/>
                </a:lnTo>
                <a:lnTo>
                  <a:pt x="3639" y="238302"/>
                </a:lnTo>
                <a:lnTo>
                  <a:pt x="223" y="281971"/>
                </a:lnTo>
                <a:lnTo>
                  <a:pt x="0" y="297365"/>
                </a:lnTo>
                <a:lnTo>
                  <a:pt x="408" y="311525"/>
                </a:lnTo>
                <a:lnTo>
                  <a:pt x="4423" y="352200"/>
                </a:lnTo>
                <a:lnTo>
                  <a:pt x="12719" y="390294"/>
                </a:lnTo>
                <a:lnTo>
                  <a:pt x="30660" y="437349"/>
                </a:lnTo>
                <a:lnTo>
                  <a:pt x="56742" y="480483"/>
                </a:lnTo>
                <a:lnTo>
                  <a:pt x="81828" y="510491"/>
                </a:lnTo>
                <a:lnTo>
                  <a:pt x="111050" y="535374"/>
                </a:lnTo>
                <a:lnTo>
                  <a:pt x="154626" y="560493"/>
                </a:lnTo>
                <a:lnTo>
                  <a:pt x="190773" y="573312"/>
                </a:lnTo>
                <a:lnTo>
                  <a:pt x="229896" y="580991"/>
                </a:lnTo>
                <a:lnTo>
                  <a:pt x="271998" y="583546"/>
                </a:lnTo>
                <a:lnTo>
                  <a:pt x="274635" y="583538"/>
                </a:lnTo>
                <a:lnTo>
                  <a:pt x="320431" y="580565"/>
                </a:lnTo>
                <a:lnTo>
                  <a:pt x="361026" y="572241"/>
                </a:lnTo>
                <a:lnTo>
                  <a:pt x="407145" y="552847"/>
                </a:lnTo>
                <a:lnTo>
                  <a:pt x="444214" y="524010"/>
                </a:lnTo>
                <a:lnTo>
                  <a:pt x="448270" y="519535"/>
                </a:lnTo>
                <a:lnTo>
                  <a:pt x="270135" y="519535"/>
                </a:lnTo>
                <a:lnTo>
                  <a:pt x="256013" y="519048"/>
                </a:lnTo>
                <a:lnTo>
                  <a:pt x="216396" y="512654"/>
                </a:lnTo>
                <a:lnTo>
                  <a:pt x="180833" y="498805"/>
                </a:lnTo>
                <a:lnTo>
                  <a:pt x="149239" y="477434"/>
                </a:lnTo>
                <a:lnTo>
                  <a:pt x="116250" y="441098"/>
                </a:lnTo>
                <a:lnTo>
                  <a:pt x="94640" y="399121"/>
                </a:lnTo>
                <a:lnTo>
                  <a:pt x="84143" y="362019"/>
                </a:lnTo>
                <a:lnTo>
                  <a:pt x="78510" y="319937"/>
                </a:lnTo>
                <a:lnTo>
                  <a:pt x="77583" y="297365"/>
                </a:lnTo>
                <a:lnTo>
                  <a:pt x="77611" y="281971"/>
                </a:lnTo>
                <a:lnTo>
                  <a:pt x="82100" y="232065"/>
                </a:lnTo>
                <a:lnTo>
                  <a:pt x="91369" y="194054"/>
                </a:lnTo>
                <a:lnTo>
                  <a:pt x="111751" y="149461"/>
                </a:lnTo>
                <a:lnTo>
                  <a:pt x="142183" y="111479"/>
                </a:lnTo>
                <a:lnTo>
                  <a:pt x="182898" y="83134"/>
                </a:lnTo>
                <a:lnTo>
                  <a:pt x="218933" y="70159"/>
                </a:lnTo>
                <a:lnTo>
                  <a:pt x="260121" y="64276"/>
                </a:lnTo>
                <a:lnTo>
                  <a:pt x="275064" y="63889"/>
                </a:lnTo>
                <a:lnTo>
                  <a:pt x="456092" y="63889"/>
                </a:lnTo>
                <a:lnTo>
                  <a:pt x="455545" y="63352"/>
                </a:lnTo>
                <a:lnTo>
                  <a:pt x="423377" y="38675"/>
                </a:lnTo>
                <a:lnTo>
                  <a:pt x="381298" y="18508"/>
                </a:lnTo>
                <a:lnTo>
                  <a:pt x="332363" y="5663"/>
                </a:lnTo>
                <a:lnTo>
                  <a:pt x="290425" y="872"/>
                </a:lnTo>
                <a:lnTo>
                  <a:pt x="275346" y="203"/>
                </a:lnTo>
                <a:lnTo>
                  <a:pt x="259684" y="0"/>
                </a:lnTo>
                <a:close/>
              </a:path>
              <a:path w="524510" h="583564">
                <a:moveTo>
                  <a:pt x="524197" y="515330"/>
                </a:moveTo>
                <a:lnTo>
                  <a:pt x="452080" y="515330"/>
                </a:lnTo>
                <a:lnTo>
                  <a:pt x="471897" y="573894"/>
                </a:lnTo>
                <a:lnTo>
                  <a:pt x="524220" y="573858"/>
                </a:lnTo>
                <a:lnTo>
                  <a:pt x="524197" y="515330"/>
                </a:lnTo>
                <a:close/>
              </a:path>
              <a:path w="524510" h="583564">
                <a:moveTo>
                  <a:pt x="524107" y="285985"/>
                </a:moveTo>
                <a:lnTo>
                  <a:pt x="303367" y="285999"/>
                </a:lnTo>
                <a:lnTo>
                  <a:pt x="303399" y="353422"/>
                </a:lnTo>
                <a:lnTo>
                  <a:pt x="451957" y="353427"/>
                </a:lnTo>
                <a:lnTo>
                  <a:pt x="446899" y="445648"/>
                </a:lnTo>
                <a:lnTo>
                  <a:pt x="411293" y="479818"/>
                </a:lnTo>
                <a:lnTo>
                  <a:pt x="367328" y="503459"/>
                </a:lnTo>
                <a:lnTo>
                  <a:pt x="328841" y="514288"/>
                </a:lnTo>
                <a:lnTo>
                  <a:pt x="285605" y="519207"/>
                </a:lnTo>
                <a:lnTo>
                  <a:pt x="270135" y="519535"/>
                </a:lnTo>
                <a:lnTo>
                  <a:pt x="448270" y="519535"/>
                </a:lnTo>
                <a:lnTo>
                  <a:pt x="452080" y="515330"/>
                </a:lnTo>
                <a:lnTo>
                  <a:pt x="524197" y="515330"/>
                </a:lnTo>
                <a:lnTo>
                  <a:pt x="524107" y="285985"/>
                </a:lnTo>
                <a:close/>
              </a:path>
              <a:path w="524510" h="583564">
                <a:moveTo>
                  <a:pt x="456092" y="63889"/>
                </a:moveTo>
                <a:lnTo>
                  <a:pt x="275064" y="63889"/>
                </a:lnTo>
                <a:lnTo>
                  <a:pt x="288764" y="64367"/>
                </a:lnTo>
                <a:lnTo>
                  <a:pt x="302005" y="65474"/>
                </a:lnTo>
                <a:lnTo>
                  <a:pt x="339376" y="72924"/>
                </a:lnTo>
                <a:lnTo>
                  <a:pt x="385204" y="93829"/>
                </a:lnTo>
                <a:lnTo>
                  <a:pt x="414619" y="119978"/>
                </a:lnTo>
                <a:lnTo>
                  <a:pt x="432183" y="153906"/>
                </a:lnTo>
                <a:lnTo>
                  <a:pt x="437098" y="180321"/>
                </a:lnTo>
                <a:lnTo>
                  <a:pt x="513339" y="174711"/>
                </a:lnTo>
                <a:lnTo>
                  <a:pt x="505059" y="137455"/>
                </a:lnTo>
                <a:lnTo>
                  <a:pt x="482200" y="93154"/>
                </a:lnTo>
                <a:lnTo>
                  <a:pt x="465300" y="72924"/>
                </a:lnTo>
                <a:lnTo>
                  <a:pt x="456092" y="63889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10" name="object 10"/>
          <p:cNvSpPr/>
          <p:nvPr/>
        </p:nvSpPr>
        <p:spPr>
          <a:xfrm>
            <a:off x="9875518" y="7135369"/>
            <a:ext cx="421640" cy="539750"/>
          </a:xfrm>
          <a:custGeom>
            <a:avLst/>
            <a:gdLst/>
            <a:ahLst/>
            <a:cxnLst/>
            <a:rect l="l" t="t" r="r" b="b"/>
            <a:pathLst>
              <a:path w="210820" h="269875">
                <a:moveTo>
                  <a:pt x="35813" y="0"/>
                </a:moveTo>
                <a:lnTo>
                  <a:pt x="0" y="0"/>
                </a:lnTo>
                <a:lnTo>
                  <a:pt x="0" y="269747"/>
                </a:lnTo>
                <a:lnTo>
                  <a:pt x="33781" y="269747"/>
                </a:lnTo>
                <a:lnTo>
                  <a:pt x="33781" y="56768"/>
                </a:lnTo>
                <a:lnTo>
                  <a:pt x="73592" y="56768"/>
                </a:lnTo>
                <a:lnTo>
                  <a:pt x="35813" y="0"/>
                </a:lnTo>
                <a:close/>
              </a:path>
              <a:path w="210820" h="269875">
                <a:moveTo>
                  <a:pt x="73592" y="56768"/>
                </a:moveTo>
                <a:lnTo>
                  <a:pt x="33781" y="56768"/>
                </a:lnTo>
                <a:lnTo>
                  <a:pt x="174498" y="269747"/>
                </a:lnTo>
                <a:lnTo>
                  <a:pt x="210312" y="269747"/>
                </a:lnTo>
                <a:lnTo>
                  <a:pt x="210312" y="212597"/>
                </a:lnTo>
                <a:lnTo>
                  <a:pt x="177291" y="212597"/>
                </a:lnTo>
                <a:lnTo>
                  <a:pt x="73592" y="56768"/>
                </a:lnTo>
                <a:close/>
              </a:path>
              <a:path w="210820" h="269875">
                <a:moveTo>
                  <a:pt x="210312" y="0"/>
                </a:moveTo>
                <a:lnTo>
                  <a:pt x="177291" y="0"/>
                </a:lnTo>
                <a:lnTo>
                  <a:pt x="177291" y="212597"/>
                </a:lnTo>
                <a:lnTo>
                  <a:pt x="210312" y="212597"/>
                </a:lnTo>
                <a:lnTo>
                  <a:pt x="210312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11" name="object 11"/>
          <p:cNvSpPr/>
          <p:nvPr/>
        </p:nvSpPr>
        <p:spPr>
          <a:xfrm>
            <a:off x="10415016" y="7135369"/>
            <a:ext cx="448308" cy="539750"/>
          </a:xfrm>
          <a:custGeom>
            <a:avLst/>
            <a:gdLst/>
            <a:ahLst/>
            <a:cxnLst/>
            <a:rect l="l" t="t" r="r" b="b"/>
            <a:pathLst>
              <a:path w="224154" h="269875">
                <a:moveTo>
                  <a:pt x="168493" y="153923"/>
                </a:moveTo>
                <a:lnTo>
                  <a:pt x="35948" y="153923"/>
                </a:lnTo>
                <a:lnTo>
                  <a:pt x="102635" y="153928"/>
                </a:lnTo>
                <a:lnTo>
                  <a:pt x="115551" y="155363"/>
                </a:lnTo>
                <a:lnTo>
                  <a:pt x="147774" y="175728"/>
                </a:lnTo>
                <a:lnTo>
                  <a:pt x="187527" y="269747"/>
                </a:lnTo>
                <a:lnTo>
                  <a:pt x="224027" y="269747"/>
                </a:lnTo>
                <a:lnTo>
                  <a:pt x="197314" y="194247"/>
                </a:lnTo>
                <a:lnTo>
                  <a:pt x="190917" y="180121"/>
                </a:lnTo>
                <a:lnTo>
                  <a:pt x="183472" y="168300"/>
                </a:lnTo>
                <a:lnTo>
                  <a:pt x="175013" y="158823"/>
                </a:lnTo>
                <a:lnTo>
                  <a:pt x="168493" y="153923"/>
                </a:lnTo>
                <a:close/>
              </a:path>
              <a:path w="224154" h="269875">
                <a:moveTo>
                  <a:pt x="119244" y="0"/>
                </a:moveTo>
                <a:lnTo>
                  <a:pt x="0" y="33"/>
                </a:lnTo>
                <a:lnTo>
                  <a:pt x="906" y="269747"/>
                </a:lnTo>
                <a:lnTo>
                  <a:pt x="35940" y="269747"/>
                </a:lnTo>
                <a:lnTo>
                  <a:pt x="35948" y="153923"/>
                </a:lnTo>
                <a:lnTo>
                  <a:pt x="168493" y="153923"/>
                </a:lnTo>
                <a:lnTo>
                  <a:pt x="165576" y="151732"/>
                </a:lnTo>
                <a:lnTo>
                  <a:pt x="155193" y="147065"/>
                </a:lnTo>
                <a:lnTo>
                  <a:pt x="160847" y="144937"/>
                </a:lnTo>
                <a:lnTo>
                  <a:pt x="172226" y="141141"/>
                </a:lnTo>
                <a:lnTo>
                  <a:pt x="182872" y="135198"/>
                </a:lnTo>
                <a:lnTo>
                  <a:pt x="193092" y="126843"/>
                </a:lnTo>
                <a:lnTo>
                  <a:pt x="197833" y="121665"/>
                </a:lnTo>
                <a:lnTo>
                  <a:pt x="35940" y="121665"/>
                </a:lnTo>
                <a:lnTo>
                  <a:pt x="35941" y="29209"/>
                </a:lnTo>
                <a:lnTo>
                  <a:pt x="201145" y="29209"/>
                </a:lnTo>
                <a:lnTo>
                  <a:pt x="200486" y="28084"/>
                </a:lnTo>
                <a:lnTo>
                  <a:pt x="159274" y="3145"/>
                </a:lnTo>
                <a:lnTo>
                  <a:pt x="134107" y="345"/>
                </a:lnTo>
                <a:lnTo>
                  <a:pt x="119244" y="0"/>
                </a:lnTo>
                <a:close/>
              </a:path>
              <a:path w="224154" h="269875">
                <a:moveTo>
                  <a:pt x="201145" y="29209"/>
                </a:moveTo>
                <a:lnTo>
                  <a:pt x="35941" y="29209"/>
                </a:lnTo>
                <a:lnTo>
                  <a:pt x="126228" y="29304"/>
                </a:lnTo>
                <a:lnTo>
                  <a:pt x="142060" y="31227"/>
                </a:lnTo>
                <a:lnTo>
                  <a:pt x="176623" y="67203"/>
                </a:lnTo>
                <a:lnTo>
                  <a:pt x="177865" y="84259"/>
                </a:lnTo>
                <a:lnTo>
                  <a:pt x="174595" y="95959"/>
                </a:lnTo>
                <a:lnTo>
                  <a:pt x="131279" y="121073"/>
                </a:lnTo>
                <a:lnTo>
                  <a:pt x="115437" y="121665"/>
                </a:lnTo>
                <a:lnTo>
                  <a:pt x="197833" y="121665"/>
                </a:lnTo>
                <a:lnTo>
                  <a:pt x="214182" y="81269"/>
                </a:lnTo>
                <a:lnTo>
                  <a:pt x="214651" y="64482"/>
                </a:lnTo>
                <a:lnTo>
                  <a:pt x="212222" y="52396"/>
                </a:lnTo>
                <a:lnTo>
                  <a:pt x="207616" y="40263"/>
                </a:lnTo>
                <a:lnTo>
                  <a:pt x="201145" y="29209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12" name="object 12"/>
          <p:cNvSpPr/>
          <p:nvPr/>
        </p:nvSpPr>
        <p:spPr>
          <a:xfrm>
            <a:off x="16258032" y="6291071"/>
            <a:ext cx="2707640" cy="2703830"/>
          </a:xfrm>
          <a:custGeom>
            <a:avLst/>
            <a:gdLst/>
            <a:ahLst/>
            <a:cxnLst/>
            <a:rect l="l" t="t" r="r" b="b"/>
            <a:pathLst>
              <a:path w="1353820" h="1351914">
                <a:moveTo>
                  <a:pt x="676655" y="0"/>
                </a:moveTo>
                <a:lnTo>
                  <a:pt x="621152" y="2240"/>
                </a:lnTo>
                <a:lnTo>
                  <a:pt x="566885" y="8847"/>
                </a:lnTo>
                <a:lnTo>
                  <a:pt x="514030" y="19645"/>
                </a:lnTo>
                <a:lnTo>
                  <a:pt x="462759" y="34460"/>
                </a:lnTo>
                <a:lnTo>
                  <a:pt x="413248" y="53119"/>
                </a:lnTo>
                <a:lnTo>
                  <a:pt x="365669" y="75448"/>
                </a:lnTo>
                <a:lnTo>
                  <a:pt x="320198" y="101272"/>
                </a:lnTo>
                <a:lnTo>
                  <a:pt x="277008" y="130417"/>
                </a:lnTo>
                <a:lnTo>
                  <a:pt x="236273" y="162710"/>
                </a:lnTo>
                <a:lnTo>
                  <a:pt x="198167" y="197977"/>
                </a:lnTo>
                <a:lnTo>
                  <a:pt x="162865" y="236042"/>
                </a:lnTo>
                <a:lnTo>
                  <a:pt x="130539" y="276734"/>
                </a:lnTo>
                <a:lnTo>
                  <a:pt x="101365" y="319876"/>
                </a:lnTo>
                <a:lnTo>
                  <a:pt x="75516" y="365296"/>
                </a:lnTo>
                <a:lnTo>
                  <a:pt x="53167" y="412819"/>
                </a:lnTo>
                <a:lnTo>
                  <a:pt x="34491" y="462271"/>
                </a:lnTo>
                <a:lnTo>
                  <a:pt x="19662" y="513479"/>
                </a:lnTo>
                <a:lnTo>
                  <a:pt x="8854" y="566268"/>
                </a:lnTo>
                <a:lnTo>
                  <a:pt x="2242" y="620464"/>
                </a:lnTo>
                <a:lnTo>
                  <a:pt x="0" y="675894"/>
                </a:lnTo>
                <a:lnTo>
                  <a:pt x="2242" y="731323"/>
                </a:lnTo>
                <a:lnTo>
                  <a:pt x="8854" y="785519"/>
                </a:lnTo>
                <a:lnTo>
                  <a:pt x="19662" y="838308"/>
                </a:lnTo>
                <a:lnTo>
                  <a:pt x="34491" y="889516"/>
                </a:lnTo>
                <a:lnTo>
                  <a:pt x="53167" y="938968"/>
                </a:lnTo>
                <a:lnTo>
                  <a:pt x="75516" y="986491"/>
                </a:lnTo>
                <a:lnTo>
                  <a:pt x="101365" y="1031911"/>
                </a:lnTo>
                <a:lnTo>
                  <a:pt x="130539" y="1075053"/>
                </a:lnTo>
                <a:lnTo>
                  <a:pt x="162865" y="1115745"/>
                </a:lnTo>
                <a:lnTo>
                  <a:pt x="198167" y="1153810"/>
                </a:lnTo>
                <a:lnTo>
                  <a:pt x="236273" y="1189077"/>
                </a:lnTo>
                <a:lnTo>
                  <a:pt x="277008" y="1221370"/>
                </a:lnTo>
                <a:lnTo>
                  <a:pt x="320198" y="1250515"/>
                </a:lnTo>
                <a:lnTo>
                  <a:pt x="365669" y="1276339"/>
                </a:lnTo>
                <a:lnTo>
                  <a:pt x="413248" y="1298668"/>
                </a:lnTo>
                <a:lnTo>
                  <a:pt x="462759" y="1317327"/>
                </a:lnTo>
                <a:lnTo>
                  <a:pt x="514030" y="1332142"/>
                </a:lnTo>
                <a:lnTo>
                  <a:pt x="566885" y="1342940"/>
                </a:lnTo>
                <a:lnTo>
                  <a:pt x="621152" y="1349547"/>
                </a:lnTo>
                <a:lnTo>
                  <a:pt x="676655" y="1351788"/>
                </a:lnTo>
                <a:lnTo>
                  <a:pt x="732159" y="1349547"/>
                </a:lnTo>
                <a:lnTo>
                  <a:pt x="786426" y="1342940"/>
                </a:lnTo>
                <a:lnTo>
                  <a:pt x="839281" y="1332142"/>
                </a:lnTo>
                <a:lnTo>
                  <a:pt x="890552" y="1317327"/>
                </a:lnTo>
                <a:lnTo>
                  <a:pt x="940063" y="1298668"/>
                </a:lnTo>
                <a:lnTo>
                  <a:pt x="987642" y="1276339"/>
                </a:lnTo>
                <a:lnTo>
                  <a:pt x="1033113" y="1250515"/>
                </a:lnTo>
                <a:lnTo>
                  <a:pt x="1076303" y="1221370"/>
                </a:lnTo>
                <a:lnTo>
                  <a:pt x="1117038" y="1189077"/>
                </a:lnTo>
                <a:lnTo>
                  <a:pt x="1155144" y="1153810"/>
                </a:lnTo>
                <a:lnTo>
                  <a:pt x="1190446" y="1115745"/>
                </a:lnTo>
                <a:lnTo>
                  <a:pt x="1222772" y="1075053"/>
                </a:lnTo>
                <a:lnTo>
                  <a:pt x="1251946" y="1031911"/>
                </a:lnTo>
                <a:lnTo>
                  <a:pt x="1277795" y="986491"/>
                </a:lnTo>
                <a:lnTo>
                  <a:pt x="1300144" y="938968"/>
                </a:lnTo>
                <a:lnTo>
                  <a:pt x="1318820" y="889516"/>
                </a:lnTo>
                <a:lnTo>
                  <a:pt x="1333649" y="838308"/>
                </a:lnTo>
                <a:lnTo>
                  <a:pt x="1344457" y="785519"/>
                </a:lnTo>
                <a:lnTo>
                  <a:pt x="1351069" y="731323"/>
                </a:lnTo>
                <a:lnTo>
                  <a:pt x="1353311" y="675894"/>
                </a:lnTo>
                <a:lnTo>
                  <a:pt x="1351069" y="620464"/>
                </a:lnTo>
                <a:lnTo>
                  <a:pt x="1344457" y="566268"/>
                </a:lnTo>
                <a:lnTo>
                  <a:pt x="1333649" y="513479"/>
                </a:lnTo>
                <a:lnTo>
                  <a:pt x="1318820" y="462271"/>
                </a:lnTo>
                <a:lnTo>
                  <a:pt x="1300144" y="412819"/>
                </a:lnTo>
                <a:lnTo>
                  <a:pt x="1277795" y="365296"/>
                </a:lnTo>
                <a:lnTo>
                  <a:pt x="1251946" y="319876"/>
                </a:lnTo>
                <a:lnTo>
                  <a:pt x="1222772" y="276734"/>
                </a:lnTo>
                <a:lnTo>
                  <a:pt x="1190446" y="236042"/>
                </a:lnTo>
                <a:lnTo>
                  <a:pt x="1155144" y="197977"/>
                </a:lnTo>
                <a:lnTo>
                  <a:pt x="1117038" y="162710"/>
                </a:lnTo>
                <a:lnTo>
                  <a:pt x="1076303" y="130417"/>
                </a:lnTo>
                <a:lnTo>
                  <a:pt x="1033113" y="101272"/>
                </a:lnTo>
                <a:lnTo>
                  <a:pt x="987642" y="75448"/>
                </a:lnTo>
                <a:lnTo>
                  <a:pt x="940063" y="53119"/>
                </a:lnTo>
                <a:lnTo>
                  <a:pt x="890552" y="34460"/>
                </a:lnTo>
                <a:lnTo>
                  <a:pt x="839281" y="19645"/>
                </a:lnTo>
                <a:lnTo>
                  <a:pt x="786426" y="8847"/>
                </a:lnTo>
                <a:lnTo>
                  <a:pt x="732159" y="2240"/>
                </a:lnTo>
                <a:lnTo>
                  <a:pt x="676655" y="0"/>
                </a:lnTo>
                <a:close/>
              </a:path>
            </a:pathLst>
          </a:custGeom>
          <a:solidFill>
            <a:srgbClr val="BEE6F7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13" name="object 13"/>
          <p:cNvSpPr/>
          <p:nvPr/>
        </p:nvSpPr>
        <p:spPr>
          <a:xfrm>
            <a:off x="16818862" y="6851904"/>
            <a:ext cx="1584960" cy="1584960"/>
          </a:xfrm>
          <a:custGeom>
            <a:avLst/>
            <a:gdLst/>
            <a:ahLst/>
            <a:cxnLst/>
            <a:rect l="l" t="t" r="r" b="b"/>
            <a:pathLst>
              <a:path w="792479" h="792479">
                <a:moveTo>
                  <a:pt x="396240" y="0"/>
                </a:moveTo>
                <a:lnTo>
                  <a:pt x="331971" y="5186"/>
                </a:lnTo>
                <a:lnTo>
                  <a:pt x="271003" y="20202"/>
                </a:lnTo>
                <a:lnTo>
                  <a:pt x="214152" y="44230"/>
                </a:lnTo>
                <a:lnTo>
                  <a:pt x="162232" y="76456"/>
                </a:lnTo>
                <a:lnTo>
                  <a:pt x="116062" y="116062"/>
                </a:lnTo>
                <a:lnTo>
                  <a:pt x="76456" y="162232"/>
                </a:lnTo>
                <a:lnTo>
                  <a:pt x="44230" y="214152"/>
                </a:lnTo>
                <a:lnTo>
                  <a:pt x="20202" y="271003"/>
                </a:lnTo>
                <a:lnTo>
                  <a:pt x="5186" y="331971"/>
                </a:lnTo>
                <a:lnTo>
                  <a:pt x="0" y="396240"/>
                </a:lnTo>
                <a:lnTo>
                  <a:pt x="1313" y="428735"/>
                </a:lnTo>
                <a:lnTo>
                  <a:pt x="11516" y="491455"/>
                </a:lnTo>
                <a:lnTo>
                  <a:pt x="31140" y="550467"/>
                </a:lnTo>
                <a:lnTo>
                  <a:pt x="59369" y="604955"/>
                </a:lnTo>
                <a:lnTo>
                  <a:pt x="95387" y="654102"/>
                </a:lnTo>
                <a:lnTo>
                  <a:pt x="138377" y="697092"/>
                </a:lnTo>
                <a:lnTo>
                  <a:pt x="187524" y="733110"/>
                </a:lnTo>
                <a:lnTo>
                  <a:pt x="242012" y="761339"/>
                </a:lnTo>
                <a:lnTo>
                  <a:pt x="301024" y="780963"/>
                </a:lnTo>
                <a:lnTo>
                  <a:pt x="363744" y="791166"/>
                </a:lnTo>
                <a:lnTo>
                  <a:pt x="396240" y="792480"/>
                </a:lnTo>
                <a:lnTo>
                  <a:pt x="428735" y="791166"/>
                </a:lnTo>
                <a:lnTo>
                  <a:pt x="491455" y="780963"/>
                </a:lnTo>
                <a:lnTo>
                  <a:pt x="550467" y="761339"/>
                </a:lnTo>
                <a:lnTo>
                  <a:pt x="604955" y="733110"/>
                </a:lnTo>
                <a:lnTo>
                  <a:pt x="654102" y="697092"/>
                </a:lnTo>
                <a:lnTo>
                  <a:pt x="697092" y="654102"/>
                </a:lnTo>
                <a:lnTo>
                  <a:pt x="733110" y="604955"/>
                </a:lnTo>
                <a:lnTo>
                  <a:pt x="761339" y="550467"/>
                </a:lnTo>
                <a:lnTo>
                  <a:pt x="780963" y="491455"/>
                </a:lnTo>
                <a:lnTo>
                  <a:pt x="791166" y="428735"/>
                </a:lnTo>
                <a:lnTo>
                  <a:pt x="792479" y="396240"/>
                </a:lnTo>
                <a:lnTo>
                  <a:pt x="791166" y="363744"/>
                </a:lnTo>
                <a:lnTo>
                  <a:pt x="780963" y="301024"/>
                </a:lnTo>
                <a:lnTo>
                  <a:pt x="761339" y="242012"/>
                </a:lnTo>
                <a:lnTo>
                  <a:pt x="733110" y="187524"/>
                </a:lnTo>
                <a:lnTo>
                  <a:pt x="697092" y="138377"/>
                </a:lnTo>
                <a:lnTo>
                  <a:pt x="654102" y="95387"/>
                </a:lnTo>
                <a:lnTo>
                  <a:pt x="604955" y="59369"/>
                </a:lnTo>
                <a:lnTo>
                  <a:pt x="550467" y="31140"/>
                </a:lnTo>
                <a:lnTo>
                  <a:pt x="491455" y="11516"/>
                </a:lnTo>
                <a:lnTo>
                  <a:pt x="428735" y="1313"/>
                </a:lnTo>
                <a:lnTo>
                  <a:pt x="396240" y="0"/>
                </a:lnTo>
                <a:close/>
              </a:path>
            </a:pathLst>
          </a:custGeom>
          <a:solidFill>
            <a:srgbClr val="BEE6F7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14" name="object 14"/>
          <p:cNvSpPr/>
          <p:nvPr/>
        </p:nvSpPr>
        <p:spPr>
          <a:xfrm>
            <a:off x="17288257" y="7313469"/>
            <a:ext cx="636270" cy="654050"/>
          </a:xfrm>
          <a:custGeom>
            <a:avLst/>
            <a:gdLst/>
            <a:ahLst/>
            <a:cxnLst/>
            <a:rect l="l" t="t" r="r" b="b"/>
            <a:pathLst>
              <a:path w="318134" h="327025">
                <a:moveTo>
                  <a:pt x="144881" y="0"/>
                </a:moveTo>
                <a:lnTo>
                  <a:pt x="103760" y="9561"/>
                </a:lnTo>
                <a:lnTo>
                  <a:pt x="67452" y="29283"/>
                </a:lnTo>
                <a:lnTo>
                  <a:pt x="37473" y="57596"/>
                </a:lnTo>
                <a:lnTo>
                  <a:pt x="15340" y="92932"/>
                </a:lnTo>
                <a:lnTo>
                  <a:pt x="2566" y="133723"/>
                </a:lnTo>
                <a:lnTo>
                  <a:pt x="0" y="163171"/>
                </a:lnTo>
                <a:lnTo>
                  <a:pt x="186" y="171172"/>
                </a:lnTo>
                <a:lnTo>
                  <a:pt x="7515" y="212822"/>
                </a:lnTo>
                <a:lnTo>
                  <a:pt x="24681" y="250099"/>
                </a:lnTo>
                <a:lnTo>
                  <a:pt x="50548" y="281563"/>
                </a:lnTo>
                <a:lnTo>
                  <a:pt x="83981" y="305777"/>
                </a:lnTo>
                <a:lnTo>
                  <a:pt x="123845" y="321302"/>
                </a:lnTo>
                <a:lnTo>
                  <a:pt x="169005" y="326699"/>
                </a:lnTo>
                <a:lnTo>
                  <a:pt x="182746" y="325224"/>
                </a:lnTo>
                <a:lnTo>
                  <a:pt x="221527" y="313816"/>
                </a:lnTo>
                <a:lnTo>
                  <a:pt x="255588" y="292793"/>
                </a:lnTo>
                <a:lnTo>
                  <a:pt x="283569" y="263259"/>
                </a:lnTo>
                <a:lnTo>
                  <a:pt x="304106" y="226317"/>
                </a:lnTo>
                <a:lnTo>
                  <a:pt x="315841" y="183070"/>
                </a:lnTo>
                <a:lnTo>
                  <a:pt x="318101" y="151280"/>
                </a:lnTo>
                <a:lnTo>
                  <a:pt x="316528" y="137307"/>
                </a:lnTo>
                <a:lnTo>
                  <a:pt x="305118" y="97885"/>
                </a:lnTo>
                <a:lnTo>
                  <a:pt x="284427" y="63282"/>
                </a:lnTo>
                <a:lnTo>
                  <a:pt x="255429" y="34882"/>
                </a:lnTo>
                <a:lnTo>
                  <a:pt x="219095" y="14069"/>
                </a:lnTo>
                <a:lnTo>
                  <a:pt x="176399" y="2227"/>
                </a:lnTo>
                <a:lnTo>
                  <a:pt x="144881" y="0"/>
                </a:lnTo>
                <a:close/>
              </a:path>
            </a:pathLst>
          </a:custGeom>
          <a:solidFill>
            <a:srgbClr val="BEE6F7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15" name="object 15"/>
          <p:cNvSpPr/>
          <p:nvPr/>
        </p:nvSpPr>
        <p:spPr>
          <a:xfrm>
            <a:off x="14773656" y="4215384"/>
            <a:ext cx="2405380" cy="1506220"/>
          </a:xfrm>
          <a:custGeom>
            <a:avLst/>
            <a:gdLst/>
            <a:ahLst/>
            <a:cxnLst/>
            <a:rect l="l" t="t" r="r" b="b"/>
            <a:pathLst>
              <a:path w="1202690" h="753110">
                <a:moveTo>
                  <a:pt x="475100" y="119256"/>
                </a:moveTo>
                <a:lnTo>
                  <a:pt x="431744" y="124637"/>
                </a:lnTo>
                <a:lnTo>
                  <a:pt x="392784" y="139902"/>
                </a:lnTo>
                <a:lnTo>
                  <a:pt x="359464" y="163730"/>
                </a:lnTo>
                <a:lnTo>
                  <a:pt x="333026" y="194798"/>
                </a:lnTo>
                <a:lnTo>
                  <a:pt x="314715" y="231784"/>
                </a:lnTo>
                <a:lnTo>
                  <a:pt x="305772" y="273367"/>
                </a:lnTo>
                <a:lnTo>
                  <a:pt x="238506" y="275971"/>
                </a:lnTo>
                <a:lnTo>
                  <a:pt x="199679" y="279075"/>
                </a:lnTo>
                <a:lnTo>
                  <a:pt x="145416" y="294627"/>
                </a:lnTo>
                <a:lnTo>
                  <a:pt x="97386" y="321812"/>
                </a:lnTo>
                <a:lnTo>
                  <a:pt x="57209" y="359010"/>
                </a:lnTo>
                <a:lnTo>
                  <a:pt x="26506" y="404600"/>
                </a:lnTo>
                <a:lnTo>
                  <a:pt x="6896" y="456962"/>
                </a:lnTo>
                <a:lnTo>
                  <a:pt x="786" y="494833"/>
                </a:lnTo>
                <a:lnTo>
                  <a:pt x="0" y="514477"/>
                </a:lnTo>
                <a:lnTo>
                  <a:pt x="786" y="534102"/>
                </a:lnTo>
                <a:lnTo>
                  <a:pt x="6896" y="571942"/>
                </a:lnTo>
                <a:lnTo>
                  <a:pt x="26506" y="624270"/>
                </a:lnTo>
                <a:lnTo>
                  <a:pt x="57208" y="669837"/>
                </a:lnTo>
                <a:lnTo>
                  <a:pt x="97383" y="707022"/>
                </a:lnTo>
                <a:lnTo>
                  <a:pt x="145411" y="734200"/>
                </a:lnTo>
                <a:lnTo>
                  <a:pt x="199670" y="749750"/>
                </a:lnTo>
                <a:lnTo>
                  <a:pt x="238505" y="752856"/>
                </a:lnTo>
                <a:lnTo>
                  <a:pt x="962188" y="752856"/>
                </a:lnTo>
                <a:lnTo>
                  <a:pt x="1001094" y="749750"/>
                </a:lnTo>
                <a:lnTo>
                  <a:pt x="1055593" y="734200"/>
                </a:lnTo>
                <a:lnTo>
                  <a:pt x="1103963" y="707022"/>
                </a:lnTo>
                <a:lnTo>
                  <a:pt x="1144517" y="669837"/>
                </a:lnTo>
                <a:lnTo>
                  <a:pt x="1175570" y="624270"/>
                </a:lnTo>
                <a:lnTo>
                  <a:pt x="1195438" y="571942"/>
                </a:lnTo>
                <a:lnTo>
                  <a:pt x="1201637" y="534102"/>
                </a:lnTo>
                <a:lnTo>
                  <a:pt x="1202436" y="514477"/>
                </a:lnTo>
                <a:lnTo>
                  <a:pt x="1201709" y="495779"/>
                </a:lnTo>
                <a:lnTo>
                  <a:pt x="1191245" y="442282"/>
                </a:lnTo>
                <a:lnTo>
                  <a:pt x="1169486" y="393780"/>
                </a:lnTo>
                <a:lnTo>
                  <a:pt x="1137888" y="351694"/>
                </a:lnTo>
                <a:lnTo>
                  <a:pt x="1097905" y="317444"/>
                </a:lnTo>
                <a:lnTo>
                  <a:pt x="1050995" y="292448"/>
                </a:lnTo>
                <a:lnTo>
                  <a:pt x="998611" y="278127"/>
                </a:lnTo>
                <a:lnTo>
                  <a:pt x="980186" y="275971"/>
                </a:lnTo>
                <a:lnTo>
                  <a:pt x="982475" y="263887"/>
                </a:lnTo>
                <a:lnTo>
                  <a:pt x="984060" y="251313"/>
                </a:lnTo>
                <a:lnTo>
                  <a:pt x="984940" y="238406"/>
                </a:lnTo>
                <a:lnTo>
                  <a:pt x="984207" y="218106"/>
                </a:lnTo>
                <a:lnTo>
                  <a:pt x="978343" y="179320"/>
                </a:lnTo>
                <a:lnTo>
                  <a:pt x="960142" y="127949"/>
                </a:lnTo>
                <a:lnTo>
                  <a:pt x="550800" y="127949"/>
                </a:lnTo>
                <a:lnTo>
                  <a:pt x="512791" y="122232"/>
                </a:lnTo>
                <a:lnTo>
                  <a:pt x="500313" y="120731"/>
                </a:lnTo>
                <a:lnTo>
                  <a:pt x="487779" y="119689"/>
                </a:lnTo>
                <a:lnTo>
                  <a:pt x="475100" y="119256"/>
                </a:lnTo>
                <a:close/>
              </a:path>
              <a:path w="1202690" h="753110">
                <a:moveTo>
                  <a:pt x="756412" y="0"/>
                </a:moveTo>
                <a:lnTo>
                  <a:pt x="714195" y="3780"/>
                </a:lnTo>
                <a:lnTo>
                  <a:pt x="674821" y="14678"/>
                </a:lnTo>
                <a:lnTo>
                  <a:pt x="638854" y="32030"/>
                </a:lnTo>
                <a:lnTo>
                  <a:pt x="606857" y="55171"/>
                </a:lnTo>
                <a:lnTo>
                  <a:pt x="579393" y="83437"/>
                </a:lnTo>
                <a:lnTo>
                  <a:pt x="557026" y="116163"/>
                </a:lnTo>
                <a:lnTo>
                  <a:pt x="550800" y="127949"/>
                </a:lnTo>
                <a:lnTo>
                  <a:pt x="960142" y="127949"/>
                </a:lnTo>
                <a:lnTo>
                  <a:pt x="929891" y="81000"/>
                </a:lnTo>
                <a:lnTo>
                  <a:pt x="891281" y="44409"/>
                </a:lnTo>
                <a:lnTo>
                  <a:pt x="845243" y="17959"/>
                </a:lnTo>
                <a:lnTo>
                  <a:pt x="793399" y="2971"/>
                </a:lnTo>
                <a:lnTo>
                  <a:pt x="756412" y="0"/>
                </a:lnTo>
                <a:close/>
              </a:path>
            </a:pathLst>
          </a:custGeom>
          <a:solidFill>
            <a:srgbClr val="BEE6F7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16" name="object 16"/>
          <p:cNvSpPr/>
          <p:nvPr/>
        </p:nvSpPr>
        <p:spPr>
          <a:xfrm>
            <a:off x="18976846" y="4288534"/>
            <a:ext cx="1381760" cy="1384300"/>
          </a:xfrm>
          <a:custGeom>
            <a:avLst/>
            <a:gdLst/>
            <a:ahLst/>
            <a:cxnLst/>
            <a:rect l="l" t="t" r="r" b="b"/>
            <a:pathLst>
              <a:path w="690879" h="692150">
                <a:moveTo>
                  <a:pt x="345185" y="0"/>
                </a:moveTo>
                <a:lnTo>
                  <a:pt x="289198" y="4529"/>
                </a:lnTo>
                <a:lnTo>
                  <a:pt x="236085" y="17641"/>
                </a:lnTo>
                <a:lnTo>
                  <a:pt x="186559" y="38624"/>
                </a:lnTo>
                <a:lnTo>
                  <a:pt x="141329" y="66763"/>
                </a:lnTo>
                <a:lnTo>
                  <a:pt x="101107" y="101346"/>
                </a:lnTo>
                <a:lnTo>
                  <a:pt x="66604" y="141658"/>
                </a:lnTo>
                <a:lnTo>
                  <a:pt x="38531" y="186988"/>
                </a:lnTo>
                <a:lnTo>
                  <a:pt x="17599" y="236622"/>
                </a:lnTo>
                <a:lnTo>
                  <a:pt x="4518" y="289846"/>
                </a:lnTo>
                <a:lnTo>
                  <a:pt x="0" y="345948"/>
                </a:lnTo>
                <a:lnTo>
                  <a:pt x="1144" y="374313"/>
                </a:lnTo>
                <a:lnTo>
                  <a:pt x="10032" y="429065"/>
                </a:lnTo>
                <a:lnTo>
                  <a:pt x="27128" y="480583"/>
                </a:lnTo>
                <a:lnTo>
                  <a:pt x="51720" y="528154"/>
                </a:lnTo>
                <a:lnTo>
                  <a:pt x="83097" y="571065"/>
                </a:lnTo>
                <a:lnTo>
                  <a:pt x="120548" y="608602"/>
                </a:lnTo>
                <a:lnTo>
                  <a:pt x="163362" y="640052"/>
                </a:lnTo>
                <a:lnTo>
                  <a:pt x="210829" y="664702"/>
                </a:lnTo>
                <a:lnTo>
                  <a:pt x="262238" y="681838"/>
                </a:lnTo>
                <a:lnTo>
                  <a:pt x="316877" y="690748"/>
                </a:lnTo>
                <a:lnTo>
                  <a:pt x="345185" y="691896"/>
                </a:lnTo>
                <a:lnTo>
                  <a:pt x="373494" y="690748"/>
                </a:lnTo>
                <a:lnTo>
                  <a:pt x="428133" y="681838"/>
                </a:lnTo>
                <a:lnTo>
                  <a:pt x="479542" y="664702"/>
                </a:lnTo>
                <a:lnTo>
                  <a:pt x="527009" y="640052"/>
                </a:lnTo>
                <a:lnTo>
                  <a:pt x="569823" y="608602"/>
                </a:lnTo>
                <a:lnTo>
                  <a:pt x="607274" y="571065"/>
                </a:lnTo>
                <a:lnTo>
                  <a:pt x="638651" y="528154"/>
                </a:lnTo>
                <a:lnTo>
                  <a:pt x="663243" y="480583"/>
                </a:lnTo>
                <a:lnTo>
                  <a:pt x="680339" y="429065"/>
                </a:lnTo>
                <a:lnTo>
                  <a:pt x="689227" y="374313"/>
                </a:lnTo>
                <a:lnTo>
                  <a:pt x="690372" y="345948"/>
                </a:lnTo>
                <a:lnTo>
                  <a:pt x="689227" y="317582"/>
                </a:lnTo>
                <a:lnTo>
                  <a:pt x="680339" y="262830"/>
                </a:lnTo>
                <a:lnTo>
                  <a:pt x="663243" y="211312"/>
                </a:lnTo>
                <a:lnTo>
                  <a:pt x="638651" y="163741"/>
                </a:lnTo>
                <a:lnTo>
                  <a:pt x="607274" y="120830"/>
                </a:lnTo>
                <a:lnTo>
                  <a:pt x="569823" y="83293"/>
                </a:lnTo>
                <a:lnTo>
                  <a:pt x="527009" y="51843"/>
                </a:lnTo>
                <a:lnTo>
                  <a:pt x="479542" y="27193"/>
                </a:lnTo>
                <a:lnTo>
                  <a:pt x="428133" y="10057"/>
                </a:lnTo>
                <a:lnTo>
                  <a:pt x="373494" y="1147"/>
                </a:lnTo>
                <a:lnTo>
                  <a:pt x="345185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17" name="object 17"/>
          <p:cNvSpPr/>
          <p:nvPr/>
        </p:nvSpPr>
        <p:spPr>
          <a:xfrm>
            <a:off x="19232880" y="4547614"/>
            <a:ext cx="868680" cy="866140"/>
          </a:xfrm>
          <a:custGeom>
            <a:avLst/>
            <a:gdLst/>
            <a:ahLst/>
            <a:cxnLst/>
            <a:rect l="l" t="t" r="r" b="b"/>
            <a:pathLst>
              <a:path w="434340" h="433069">
                <a:moveTo>
                  <a:pt x="217169" y="0"/>
                </a:moveTo>
                <a:lnTo>
                  <a:pt x="164998" y="6290"/>
                </a:lnTo>
                <a:lnTo>
                  <a:pt x="117390" y="24157"/>
                </a:lnTo>
                <a:lnTo>
                  <a:pt x="75859" y="52097"/>
                </a:lnTo>
                <a:lnTo>
                  <a:pt x="41916" y="88605"/>
                </a:lnTo>
                <a:lnTo>
                  <a:pt x="17073" y="132177"/>
                </a:lnTo>
                <a:lnTo>
                  <a:pt x="2843" y="181308"/>
                </a:lnTo>
                <a:lnTo>
                  <a:pt x="0" y="216407"/>
                </a:lnTo>
                <a:lnTo>
                  <a:pt x="720" y="234155"/>
                </a:lnTo>
                <a:lnTo>
                  <a:pt x="11076" y="284805"/>
                </a:lnTo>
                <a:lnTo>
                  <a:pt x="32549" y="330397"/>
                </a:lnTo>
                <a:lnTo>
                  <a:pt x="63626" y="369427"/>
                </a:lnTo>
                <a:lnTo>
                  <a:pt x="102797" y="400390"/>
                </a:lnTo>
                <a:lnTo>
                  <a:pt x="148547" y="421782"/>
                </a:lnTo>
                <a:lnTo>
                  <a:pt x="199365" y="432098"/>
                </a:lnTo>
                <a:lnTo>
                  <a:pt x="217169" y="432815"/>
                </a:lnTo>
                <a:lnTo>
                  <a:pt x="234974" y="432098"/>
                </a:lnTo>
                <a:lnTo>
                  <a:pt x="285792" y="421782"/>
                </a:lnTo>
                <a:lnTo>
                  <a:pt x="331542" y="400390"/>
                </a:lnTo>
                <a:lnTo>
                  <a:pt x="370712" y="369427"/>
                </a:lnTo>
                <a:lnTo>
                  <a:pt x="401790" y="330397"/>
                </a:lnTo>
                <a:lnTo>
                  <a:pt x="423263" y="284805"/>
                </a:lnTo>
                <a:lnTo>
                  <a:pt x="433619" y="234155"/>
                </a:lnTo>
                <a:lnTo>
                  <a:pt x="434339" y="216407"/>
                </a:lnTo>
                <a:lnTo>
                  <a:pt x="433619" y="198660"/>
                </a:lnTo>
                <a:lnTo>
                  <a:pt x="423263" y="148010"/>
                </a:lnTo>
                <a:lnTo>
                  <a:pt x="401790" y="102418"/>
                </a:lnTo>
                <a:lnTo>
                  <a:pt x="370712" y="63388"/>
                </a:lnTo>
                <a:lnTo>
                  <a:pt x="331542" y="32425"/>
                </a:lnTo>
                <a:lnTo>
                  <a:pt x="285792" y="11033"/>
                </a:lnTo>
                <a:lnTo>
                  <a:pt x="234974" y="717"/>
                </a:lnTo>
                <a:lnTo>
                  <a:pt x="217169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18" name="object 18"/>
          <p:cNvSpPr/>
          <p:nvPr/>
        </p:nvSpPr>
        <p:spPr>
          <a:xfrm>
            <a:off x="18672156" y="5065776"/>
            <a:ext cx="1991360" cy="1473200"/>
          </a:xfrm>
          <a:custGeom>
            <a:avLst/>
            <a:gdLst/>
            <a:ahLst/>
            <a:cxnLst/>
            <a:rect l="l" t="t" r="r" b="b"/>
            <a:pathLst>
              <a:path w="995679" h="736600">
                <a:moveTo>
                  <a:pt x="890884" y="558037"/>
                </a:moveTo>
                <a:lnTo>
                  <a:pt x="791283" y="558037"/>
                </a:lnTo>
                <a:lnTo>
                  <a:pt x="895882" y="736008"/>
                </a:lnTo>
                <a:lnTo>
                  <a:pt x="995118" y="736091"/>
                </a:lnTo>
                <a:lnTo>
                  <a:pt x="890884" y="558037"/>
                </a:lnTo>
                <a:close/>
              </a:path>
              <a:path w="995679" h="736600">
                <a:moveTo>
                  <a:pt x="431299" y="0"/>
                </a:moveTo>
                <a:lnTo>
                  <a:pt x="0" y="735999"/>
                </a:lnTo>
                <a:lnTo>
                  <a:pt x="99024" y="736091"/>
                </a:lnTo>
                <a:lnTo>
                  <a:pt x="203731" y="558122"/>
                </a:lnTo>
                <a:lnTo>
                  <a:pt x="791106" y="558122"/>
                </a:lnTo>
                <a:lnTo>
                  <a:pt x="791283" y="558037"/>
                </a:lnTo>
                <a:lnTo>
                  <a:pt x="890884" y="558037"/>
                </a:lnTo>
                <a:lnTo>
                  <a:pt x="883896" y="546099"/>
                </a:lnTo>
                <a:lnTo>
                  <a:pt x="497532" y="546099"/>
                </a:lnTo>
                <a:lnTo>
                  <a:pt x="484337" y="545953"/>
                </a:lnTo>
                <a:lnTo>
                  <a:pt x="444878" y="543760"/>
                </a:lnTo>
                <a:lnTo>
                  <a:pt x="405725" y="538954"/>
                </a:lnTo>
                <a:lnTo>
                  <a:pt x="367029" y="531553"/>
                </a:lnTo>
                <a:lnTo>
                  <a:pt x="329095" y="521624"/>
                </a:lnTo>
                <a:lnTo>
                  <a:pt x="291848" y="509133"/>
                </a:lnTo>
                <a:lnTo>
                  <a:pt x="255532" y="494126"/>
                </a:lnTo>
                <a:lnTo>
                  <a:pt x="243659" y="488568"/>
                </a:lnTo>
                <a:lnTo>
                  <a:pt x="288034" y="414525"/>
                </a:lnTo>
                <a:lnTo>
                  <a:pt x="806871" y="414525"/>
                </a:lnTo>
                <a:lnTo>
                  <a:pt x="786688" y="380048"/>
                </a:lnTo>
                <a:lnTo>
                  <a:pt x="504823" y="380048"/>
                </a:lnTo>
                <a:lnTo>
                  <a:pt x="490994" y="379879"/>
                </a:lnTo>
                <a:lnTo>
                  <a:pt x="450927" y="377210"/>
                </a:lnTo>
                <a:lnTo>
                  <a:pt x="412821" y="371342"/>
                </a:lnTo>
                <a:lnTo>
                  <a:pt x="364595" y="358618"/>
                </a:lnTo>
                <a:lnTo>
                  <a:pt x="330327" y="345563"/>
                </a:lnTo>
                <a:lnTo>
                  <a:pt x="497532" y="56514"/>
                </a:lnTo>
                <a:lnTo>
                  <a:pt x="597291" y="56514"/>
                </a:lnTo>
                <a:lnTo>
                  <a:pt x="564260" y="92"/>
                </a:lnTo>
                <a:lnTo>
                  <a:pt x="431299" y="0"/>
                </a:lnTo>
                <a:close/>
              </a:path>
              <a:path w="995679" h="736600">
                <a:moveTo>
                  <a:pt x="791106" y="558122"/>
                </a:moveTo>
                <a:lnTo>
                  <a:pt x="203731" y="558122"/>
                </a:lnTo>
                <a:lnTo>
                  <a:pt x="217434" y="564635"/>
                </a:lnTo>
                <a:lnTo>
                  <a:pt x="259384" y="582238"/>
                </a:lnTo>
                <a:lnTo>
                  <a:pt x="302454" y="596908"/>
                </a:lnTo>
                <a:lnTo>
                  <a:pt x="346459" y="608610"/>
                </a:lnTo>
                <a:lnTo>
                  <a:pt x="391215" y="617308"/>
                </a:lnTo>
                <a:lnTo>
                  <a:pt x="436538" y="622969"/>
                </a:lnTo>
                <a:lnTo>
                  <a:pt x="482243" y="625555"/>
                </a:lnTo>
                <a:lnTo>
                  <a:pt x="497532" y="625728"/>
                </a:lnTo>
                <a:lnTo>
                  <a:pt x="512820" y="625555"/>
                </a:lnTo>
                <a:lnTo>
                  <a:pt x="558525" y="622968"/>
                </a:lnTo>
                <a:lnTo>
                  <a:pt x="603846" y="617305"/>
                </a:lnTo>
                <a:lnTo>
                  <a:pt x="648598" y="608599"/>
                </a:lnTo>
                <a:lnTo>
                  <a:pt x="692596" y="596885"/>
                </a:lnTo>
                <a:lnTo>
                  <a:pt x="735654" y="582195"/>
                </a:lnTo>
                <a:lnTo>
                  <a:pt x="777587" y="564563"/>
                </a:lnTo>
                <a:lnTo>
                  <a:pt x="791106" y="558122"/>
                </a:lnTo>
                <a:close/>
              </a:path>
              <a:path w="995679" h="736600">
                <a:moveTo>
                  <a:pt x="808945" y="418068"/>
                </a:moveTo>
                <a:lnTo>
                  <a:pt x="698745" y="418068"/>
                </a:lnTo>
                <a:lnTo>
                  <a:pt x="751278" y="488399"/>
                </a:lnTo>
                <a:lnTo>
                  <a:pt x="739423" y="493981"/>
                </a:lnTo>
                <a:lnTo>
                  <a:pt x="703150" y="509046"/>
                </a:lnTo>
                <a:lnTo>
                  <a:pt x="665934" y="521577"/>
                </a:lnTo>
                <a:lnTo>
                  <a:pt x="627830" y="531574"/>
                </a:lnTo>
                <a:lnTo>
                  <a:pt x="589240" y="538961"/>
                </a:lnTo>
                <a:lnTo>
                  <a:pt x="550153" y="543762"/>
                </a:lnTo>
                <a:lnTo>
                  <a:pt x="510724" y="545953"/>
                </a:lnTo>
                <a:lnTo>
                  <a:pt x="497532" y="546099"/>
                </a:lnTo>
                <a:lnTo>
                  <a:pt x="883896" y="546099"/>
                </a:lnTo>
                <a:lnTo>
                  <a:pt x="808945" y="418068"/>
                </a:lnTo>
                <a:close/>
              </a:path>
              <a:path w="995679" h="736600">
                <a:moveTo>
                  <a:pt x="806871" y="414525"/>
                </a:moveTo>
                <a:lnTo>
                  <a:pt x="288034" y="414525"/>
                </a:lnTo>
                <a:lnTo>
                  <a:pt x="299658" y="419639"/>
                </a:lnTo>
                <a:lnTo>
                  <a:pt x="335360" y="433207"/>
                </a:lnTo>
                <a:lnTo>
                  <a:pt x="372117" y="444066"/>
                </a:lnTo>
                <a:lnTo>
                  <a:pt x="409682" y="452150"/>
                </a:lnTo>
                <a:lnTo>
                  <a:pt x="447811" y="457396"/>
                </a:lnTo>
                <a:lnTo>
                  <a:pt x="486258" y="459739"/>
                </a:lnTo>
                <a:lnTo>
                  <a:pt x="500274" y="459610"/>
                </a:lnTo>
                <a:lnTo>
                  <a:pt x="541076" y="457427"/>
                </a:lnTo>
                <a:lnTo>
                  <a:pt x="580096" y="452595"/>
                </a:lnTo>
                <a:lnTo>
                  <a:pt x="629546" y="442128"/>
                </a:lnTo>
                <a:lnTo>
                  <a:pt x="676298" y="427181"/>
                </a:lnTo>
                <a:lnTo>
                  <a:pt x="698745" y="418068"/>
                </a:lnTo>
                <a:lnTo>
                  <a:pt x="808945" y="418068"/>
                </a:lnTo>
                <a:lnTo>
                  <a:pt x="806871" y="414525"/>
                </a:lnTo>
                <a:close/>
              </a:path>
              <a:path w="995679" h="736600">
                <a:moveTo>
                  <a:pt x="597291" y="56514"/>
                </a:moveTo>
                <a:lnTo>
                  <a:pt x="497532" y="56514"/>
                </a:lnTo>
                <a:lnTo>
                  <a:pt x="666166" y="344895"/>
                </a:lnTo>
                <a:lnTo>
                  <a:pt x="654413" y="349834"/>
                </a:lnTo>
                <a:lnTo>
                  <a:pt x="618341" y="362458"/>
                </a:lnTo>
                <a:lnTo>
                  <a:pt x="581231" y="371744"/>
                </a:lnTo>
                <a:lnTo>
                  <a:pt x="543314" y="377629"/>
                </a:lnTo>
                <a:lnTo>
                  <a:pt x="504823" y="380048"/>
                </a:lnTo>
                <a:lnTo>
                  <a:pt x="786688" y="380048"/>
                </a:lnTo>
                <a:lnTo>
                  <a:pt x="597291" y="56514"/>
                </a:lnTo>
                <a:close/>
              </a:path>
            </a:pathLst>
          </a:custGeom>
          <a:solidFill>
            <a:srgbClr val="BEE6F7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19" name="object 19"/>
          <p:cNvSpPr/>
          <p:nvPr/>
        </p:nvSpPr>
        <p:spPr>
          <a:xfrm>
            <a:off x="19470732" y="4779275"/>
            <a:ext cx="396240" cy="400050"/>
          </a:xfrm>
          <a:custGeom>
            <a:avLst/>
            <a:gdLst/>
            <a:ahLst/>
            <a:cxnLst/>
            <a:rect l="l" t="t" r="r" b="b"/>
            <a:pathLst>
              <a:path w="198120" h="200025">
                <a:moveTo>
                  <a:pt x="97918" y="0"/>
                </a:moveTo>
                <a:lnTo>
                  <a:pt x="56561" y="9591"/>
                </a:lnTo>
                <a:lnTo>
                  <a:pt x="23934" y="34679"/>
                </a:lnTo>
                <a:lnTo>
                  <a:pt x="4083" y="71172"/>
                </a:lnTo>
                <a:lnTo>
                  <a:pt x="0" y="103152"/>
                </a:lnTo>
                <a:lnTo>
                  <a:pt x="1494" y="117475"/>
                </a:lnTo>
                <a:lnTo>
                  <a:pt x="17132" y="155814"/>
                </a:lnTo>
                <a:lnTo>
                  <a:pt x="46727" y="184156"/>
                </a:lnTo>
                <a:lnTo>
                  <a:pt x="86709" y="198570"/>
                </a:lnTo>
                <a:lnTo>
                  <a:pt x="101728" y="199601"/>
                </a:lnTo>
                <a:lnTo>
                  <a:pt x="116025" y="198168"/>
                </a:lnTo>
                <a:lnTo>
                  <a:pt x="154303" y="182549"/>
                </a:lnTo>
                <a:lnTo>
                  <a:pt x="182608" y="152855"/>
                </a:lnTo>
                <a:lnTo>
                  <a:pt x="197012" y="112823"/>
                </a:lnTo>
                <a:lnTo>
                  <a:pt x="198046" y="97828"/>
                </a:lnTo>
                <a:lnTo>
                  <a:pt x="196720" y="83333"/>
                </a:lnTo>
                <a:lnTo>
                  <a:pt x="181413" y="44482"/>
                </a:lnTo>
                <a:lnTo>
                  <a:pt x="152109" y="15714"/>
                </a:lnTo>
                <a:lnTo>
                  <a:pt x="112658" y="1055"/>
                </a:lnTo>
                <a:lnTo>
                  <a:pt x="97918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20" name="object 20"/>
          <p:cNvSpPr/>
          <p:nvPr/>
        </p:nvSpPr>
        <p:spPr>
          <a:xfrm>
            <a:off x="15017494" y="3803902"/>
            <a:ext cx="1046480" cy="1049020"/>
          </a:xfrm>
          <a:custGeom>
            <a:avLst/>
            <a:gdLst/>
            <a:ahLst/>
            <a:cxnLst/>
            <a:rect l="l" t="t" r="r" b="b"/>
            <a:pathLst>
              <a:path w="523240" h="524510">
                <a:moveTo>
                  <a:pt x="261366" y="0"/>
                </a:moveTo>
                <a:lnTo>
                  <a:pt x="218958" y="3430"/>
                </a:lnTo>
                <a:lnTo>
                  <a:pt x="178734" y="13362"/>
                </a:lnTo>
                <a:lnTo>
                  <a:pt x="141230" y="29256"/>
                </a:lnTo>
                <a:lnTo>
                  <a:pt x="106984" y="50572"/>
                </a:lnTo>
                <a:lnTo>
                  <a:pt x="76533" y="76771"/>
                </a:lnTo>
                <a:lnTo>
                  <a:pt x="50413" y="107313"/>
                </a:lnTo>
                <a:lnTo>
                  <a:pt x="29163" y="141660"/>
                </a:lnTo>
                <a:lnTo>
                  <a:pt x="13319" y="179271"/>
                </a:lnTo>
                <a:lnTo>
                  <a:pt x="3419" y="219606"/>
                </a:lnTo>
                <a:lnTo>
                  <a:pt x="0" y="262127"/>
                </a:lnTo>
                <a:lnTo>
                  <a:pt x="866" y="283628"/>
                </a:lnTo>
                <a:lnTo>
                  <a:pt x="7593" y="325123"/>
                </a:lnTo>
                <a:lnTo>
                  <a:pt x="20532" y="364164"/>
                </a:lnTo>
                <a:lnTo>
                  <a:pt x="39146" y="400210"/>
                </a:lnTo>
                <a:lnTo>
                  <a:pt x="62898" y="432722"/>
                </a:lnTo>
                <a:lnTo>
                  <a:pt x="91251" y="461160"/>
                </a:lnTo>
                <a:lnTo>
                  <a:pt x="123667" y="484985"/>
                </a:lnTo>
                <a:lnTo>
                  <a:pt x="159609" y="503658"/>
                </a:lnTo>
                <a:lnTo>
                  <a:pt x="198540" y="516638"/>
                </a:lnTo>
                <a:lnTo>
                  <a:pt x="239923" y="523387"/>
                </a:lnTo>
                <a:lnTo>
                  <a:pt x="261366" y="524256"/>
                </a:lnTo>
                <a:lnTo>
                  <a:pt x="282808" y="523387"/>
                </a:lnTo>
                <a:lnTo>
                  <a:pt x="324191" y="516638"/>
                </a:lnTo>
                <a:lnTo>
                  <a:pt x="363122" y="503658"/>
                </a:lnTo>
                <a:lnTo>
                  <a:pt x="399064" y="484985"/>
                </a:lnTo>
                <a:lnTo>
                  <a:pt x="431480" y="461160"/>
                </a:lnTo>
                <a:lnTo>
                  <a:pt x="459833" y="432722"/>
                </a:lnTo>
                <a:lnTo>
                  <a:pt x="483585" y="400210"/>
                </a:lnTo>
                <a:lnTo>
                  <a:pt x="502199" y="364164"/>
                </a:lnTo>
                <a:lnTo>
                  <a:pt x="515138" y="325123"/>
                </a:lnTo>
                <a:lnTo>
                  <a:pt x="521865" y="283628"/>
                </a:lnTo>
                <a:lnTo>
                  <a:pt x="522731" y="262127"/>
                </a:lnTo>
                <a:lnTo>
                  <a:pt x="521865" y="240627"/>
                </a:lnTo>
                <a:lnTo>
                  <a:pt x="515138" y="199132"/>
                </a:lnTo>
                <a:lnTo>
                  <a:pt x="502199" y="160091"/>
                </a:lnTo>
                <a:lnTo>
                  <a:pt x="483585" y="124045"/>
                </a:lnTo>
                <a:lnTo>
                  <a:pt x="459833" y="91533"/>
                </a:lnTo>
                <a:lnTo>
                  <a:pt x="431480" y="63095"/>
                </a:lnTo>
                <a:lnTo>
                  <a:pt x="399064" y="39270"/>
                </a:lnTo>
                <a:lnTo>
                  <a:pt x="363122" y="20597"/>
                </a:lnTo>
                <a:lnTo>
                  <a:pt x="324191" y="7617"/>
                </a:lnTo>
                <a:lnTo>
                  <a:pt x="282808" y="868"/>
                </a:lnTo>
                <a:lnTo>
                  <a:pt x="261366" y="0"/>
                </a:lnTo>
                <a:close/>
              </a:path>
            </a:pathLst>
          </a:custGeom>
          <a:solidFill>
            <a:srgbClr val="7ECEED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21" name="object 21"/>
          <p:cNvSpPr/>
          <p:nvPr/>
        </p:nvSpPr>
        <p:spPr>
          <a:xfrm>
            <a:off x="15084552" y="3870958"/>
            <a:ext cx="911860" cy="914400"/>
          </a:xfrm>
          <a:custGeom>
            <a:avLst/>
            <a:gdLst/>
            <a:ahLst/>
            <a:cxnLst/>
            <a:rect l="l" t="t" r="r" b="b"/>
            <a:pathLst>
              <a:path w="455929" h="457200">
                <a:moveTo>
                  <a:pt x="227838" y="0"/>
                </a:moveTo>
                <a:lnTo>
                  <a:pt x="173077" y="6644"/>
                </a:lnTo>
                <a:lnTo>
                  <a:pt x="123122" y="25518"/>
                </a:lnTo>
                <a:lnTo>
                  <a:pt x="79553" y="55032"/>
                </a:lnTo>
                <a:lnTo>
                  <a:pt x="43952" y="93597"/>
                </a:lnTo>
                <a:lnTo>
                  <a:pt x="17901" y="139624"/>
                </a:lnTo>
                <a:lnTo>
                  <a:pt x="2981" y="191523"/>
                </a:lnTo>
                <a:lnTo>
                  <a:pt x="0" y="228600"/>
                </a:lnTo>
                <a:lnTo>
                  <a:pt x="755" y="247346"/>
                </a:lnTo>
                <a:lnTo>
                  <a:pt x="11612" y="300849"/>
                </a:lnTo>
                <a:lnTo>
                  <a:pt x="34129" y="349010"/>
                </a:lnTo>
                <a:lnTo>
                  <a:pt x="66722" y="390239"/>
                </a:lnTo>
                <a:lnTo>
                  <a:pt x="107811" y="422947"/>
                </a:lnTo>
                <a:lnTo>
                  <a:pt x="155813" y="445544"/>
                </a:lnTo>
                <a:lnTo>
                  <a:pt x="209148" y="456442"/>
                </a:lnTo>
                <a:lnTo>
                  <a:pt x="227838" y="457200"/>
                </a:lnTo>
                <a:lnTo>
                  <a:pt x="246527" y="456442"/>
                </a:lnTo>
                <a:lnTo>
                  <a:pt x="299862" y="445544"/>
                </a:lnTo>
                <a:lnTo>
                  <a:pt x="347864" y="422947"/>
                </a:lnTo>
                <a:lnTo>
                  <a:pt x="388953" y="390239"/>
                </a:lnTo>
                <a:lnTo>
                  <a:pt x="421546" y="349010"/>
                </a:lnTo>
                <a:lnTo>
                  <a:pt x="444063" y="300849"/>
                </a:lnTo>
                <a:lnTo>
                  <a:pt x="454920" y="247346"/>
                </a:lnTo>
                <a:lnTo>
                  <a:pt x="455675" y="228600"/>
                </a:lnTo>
                <a:lnTo>
                  <a:pt x="454920" y="209853"/>
                </a:lnTo>
                <a:lnTo>
                  <a:pt x="444063" y="156350"/>
                </a:lnTo>
                <a:lnTo>
                  <a:pt x="421546" y="108189"/>
                </a:lnTo>
                <a:lnTo>
                  <a:pt x="388953" y="66960"/>
                </a:lnTo>
                <a:lnTo>
                  <a:pt x="347864" y="34252"/>
                </a:lnTo>
                <a:lnTo>
                  <a:pt x="299862" y="11655"/>
                </a:lnTo>
                <a:lnTo>
                  <a:pt x="246527" y="757"/>
                </a:lnTo>
                <a:lnTo>
                  <a:pt x="227838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22" name="object 22"/>
          <p:cNvSpPr/>
          <p:nvPr/>
        </p:nvSpPr>
        <p:spPr>
          <a:xfrm>
            <a:off x="15268393" y="4172711"/>
            <a:ext cx="207010" cy="316230"/>
          </a:xfrm>
          <a:custGeom>
            <a:avLst/>
            <a:gdLst/>
            <a:ahLst/>
            <a:cxnLst/>
            <a:rect l="l" t="t" r="r" b="b"/>
            <a:pathLst>
              <a:path w="103504" h="158114">
                <a:moveTo>
                  <a:pt x="20219" y="114934"/>
                </a:moveTo>
                <a:lnTo>
                  <a:pt x="0" y="118721"/>
                </a:lnTo>
                <a:lnTo>
                  <a:pt x="3388" y="130470"/>
                </a:lnTo>
                <a:lnTo>
                  <a:pt x="10085" y="141031"/>
                </a:lnTo>
                <a:lnTo>
                  <a:pt x="20857" y="150947"/>
                </a:lnTo>
                <a:lnTo>
                  <a:pt x="30505" y="155055"/>
                </a:lnTo>
                <a:lnTo>
                  <a:pt x="43210" y="157326"/>
                </a:lnTo>
                <a:lnTo>
                  <a:pt x="60250" y="157634"/>
                </a:lnTo>
                <a:lnTo>
                  <a:pt x="71522" y="154116"/>
                </a:lnTo>
                <a:lnTo>
                  <a:pt x="82488" y="147247"/>
                </a:lnTo>
                <a:lnTo>
                  <a:pt x="87104" y="142747"/>
                </a:lnTo>
                <a:lnTo>
                  <a:pt x="42190" y="142747"/>
                </a:lnTo>
                <a:lnTo>
                  <a:pt x="35586" y="140461"/>
                </a:lnTo>
                <a:lnTo>
                  <a:pt x="30252" y="135889"/>
                </a:lnTo>
                <a:lnTo>
                  <a:pt x="24664" y="131317"/>
                </a:lnTo>
                <a:lnTo>
                  <a:pt x="21489" y="124459"/>
                </a:lnTo>
                <a:lnTo>
                  <a:pt x="20219" y="114934"/>
                </a:lnTo>
                <a:close/>
              </a:path>
              <a:path w="103504" h="158114">
                <a:moveTo>
                  <a:pt x="90898" y="69587"/>
                </a:moveTo>
                <a:lnTo>
                  <a:pt x="53832" y="69587"/>
                </a:lnTo>
                <a:lnTo>
                  <a:pt x="65076" y="73270"/>
                </a:lnTo>
                <a:lnTo>
                  <a:pt x="76368" y="82742"/>
                </a:lnTo>
                <a:lnTo>
                  <a:pt x="80907" y="93451"/>
                </a:lnTo>
                <a:lnTo>
                  <a:pt x="82303" y="108742"/>
                </a:lnTo>
                <a:lnTo>
                  <a:pt x="79487" y="121354"/>
                </a:lnTo>
                <a:lnTo>
                  <a:pt x="72951" y="132248"/>
                </a:lnTo>
                <a:lnTo>
                  <a:pt x="62756" y="140108"/>
                </a:lnTo>
                <a:lnTo>
                  <a:pt x="49810" y="142747"/>
                </a:lnTo>
                <a:lnTo>
                  <a:pt x="87104" y="142747"/>
                </a:lnTo>
                <a:lnTo>
                  <a:pt x="93666" y="136350"/>
                </a:lnTo>
                <a:lnTo>
                  <a:pt x="98958" y="125922"/>
                </a:lnTo>
                <a:lnTo>
                  <a:pt x="102047" y="113325"/>
                </a:lnTo>
                <a:lnTo>
                  <a:pt x="102973" y="98000"/>
                </a:lnTo>
                <a:lnTo>
                  <a:pt x="100596" y="85625"/>
                </a:lnTo>
                <a:lnTo>
                  <a:pt x="95056" y="74360"/>
                </a:lnTo>
                <a:lnTo>
                  <a:pt x="90898" y="69587"/>
                </a:lnTo>
                <a:close/>
              </a:path>
              <a:path w="103504" h="158114">
                <a:moveTo>
                  <a:pt x="95591" y="0"/>
                </a:moveTo>
                <a:lnTo>
                  <a:pt x="11707" y="37"/>
                </a:lnTo>
                <a:lnTo>
                  <a:pt x="5233" y="82295"/>
                </a:lnTo>
                <a:lnTo>
                  <a:pt x="28067" y="76026"/>
                </a:lnTo>
                <a:lnTo>
                  <a:pt x="39186" y="71094"/>
                </a:lnTo>
                <a:lnTo>
                  <a:pt x="53832" y="69587"/>
                </a:lnTo>
                <a:lnTo>
                  <a:pt x="90898" y="69587"/>
                </a:lnTo>
                <a:lnTo>
                  <a:pt x="85851" y="63794"/>
                </a:lnTo>
                <a:lnTo>
                  <a:pt x="82776" y="61848"/>
                </a:lnTo>
                <a:lnTo>
                  <a:pt x="25553" y="61848"/>
                </a:lnTo>
                <a:lnTo>
                  <a:pt x="28990" y="18668"/>
                </a:lnTo>
                <a:lnTo>
                  <a:pt x="95657" y="18668"/>
                </a:lnTo>
                <a:lnTo>
                  <a:pt x="95591" y="0"/>
                </a:lnTo>
                <a:close/>
              </a:path>
              <a:path w="103504" h="158114">
                <a:moveTo>
                  <a:pt x="48923" y="52827"/>
                </a:moveTo>
                <a:lnTo>
                  <a:pt x="36221" y="55667"/>
                </a:lnTo>
                <a:lnTo>
                  <a:pt x="25553" y="61848"/>
                </a:lnTo>
                <a:lnTo>
                  <a:pt x="82776" y="61848"/>
                </a:lnTo>
                <a:lnTo>
                  <a:pt x="76026" y="57578"/>
                </a:lnTo>
                <a:lnTo>
                  <a:pt x="64037" y="53909"/>
                </a:lnTo>
                <a:lnTo>
                  <a:pt x="48923" y="52827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23" name="object 23"/>
          <p:cNvSpPr/>
          <p:nvPr/>
        </p:nvSpPr>
        <p:spPr>
          <a:xfrm>
            <a:off x="15511600" y="4168104"/>
            <a:ext cx="289560" cy="322580"/>
          </a:xfrm>
          <a:custGeom>
            <a:avLst/>
            <a:gdLst/>
            <a:ahLst/>
            <a:cxnLst/>
            <a:rect l="l" t="t" r="r" b="b"/>
            <a:pathLst>
              <a:path w="144779" h="161289">
                <a:moveTo>
                  <a:pt x="62697" y="0"/>
                </a:moveTo>
                <a:lnTo>
                  <a:pt x="17679" y="24436"/>
                </a:lnTo>
                <a:lnTo>
                  <a:pt x="637" y="70231"/>
                </a:lnTo>
                <a:lnTo>
                  <a:pt x="0" y="86308"/>
                </a:lnTo>
                <a:lnTo>
                  <a:pt x="1489" y="98875"/>
                </a:lnTo>
                <a:lnTo>
                  <a:pt x="26481" y="144263"/>
                </a:lnTo>
                <a:lnTo>
                  <a:pt x="75019" y="160799"/>
                </a:lnTo>
                <a:lnTo>
                  <a:pt x="77970" y="160762"/>
                </a:lnTo>
                <a:lnTo>
                  <a:pt x="92751" y="159276"/>
                </a:lnTo>
                <a:lnTo>
                  <a:pt x="105456" y="155626"/>
                </a:lnTo>
                <a:lnTo>
                  <a:pt x="116094" y="149823"/>
                </a:lnTo>
                <a:lnTo>
                  <a:pt x="124329" y="142197"/>
                </a:lnTo>
                <a:lnTo>
                  <a:pt x="64242" y="142197"/>
                </a:lnTo>
                <a:lnTo>
                  <a:pt x="53114" y="138469"/>
                </a:lnTo>
                <a:lnTo>
                  <a:pt x="23837" y="99583"/>
                </a:lnTo>
                <a:lnTo>
                  <a:pt x="22026" y="66487"/>
                </a:lnTo>
                <a:lnTo>
                  <a:pt x="24858" y="53635"/>
                </a:lnTo>
                <a:lnTo>
                  <a:pt x="54937" y="20914"/>
                </a:lnTo>
                <a:lnTo>
                  <a:pt x="85343" y="17627"/>
                </a:lnTo>
                <a:lnTo>
                  <a:pt x="125472" y="17627"/>
                </a:lnTo>
                <a:lnTo>
                  <a:pt x="115034" y="9003"/>
                </a:lnTo>
                <a:lnTo>
                  <a:pt x="105611" y="4784"/>
                </a:lnTo>
                <a:lnTo>
                  <a:pt x="94181" y="1844"/>
                </a:lnTo>
                <a:lnTo>
                  <a:pt x="80093" y="233"/>
                </a:lnTo>
                <a:lnTo>
                  <a:pt x="62697" y="0"/>
                </a:lnTo>
                <a:close/>
              </a:path>
              <a:path w="144779" h="161289">
                <a:moveTo>
                  <a:pt x="144557" y="141876"/>
                </a:moveTo>
                <a:lnTo>
                  <a:pt x="124676" y="141876"/>
                </a:lnTo>
                <a:lnTo>
                  <a:pt x="130137" y="158132"/>
                </a:lnTo>
                <a:lnTo>
                  <a:pt x="144615" y="158126"/>
                </a:lnTo>
                <a:lnTo>
                  <a:pt x="144557" y="141876"/>
                </a:lnTo>
                <a:close/>
              </a:path>
              <a:path w="144779" h="161289">
                <a:moveTo>
                  <a:pt x="144333" y="78503"/>
                </a:moveTo>
                <a:lnTo>
                  <a:pt x="83655" y="78503"/>
                </a:lnTo>
                <a:lnTo>
                  <a:pt x="83670" y="97045"/>
                </a:lnTo>
                <a:lnTo>
                  <a:pt x="124676" y="97045"/>
                </a:lnTo>
                <a:lnTo>
                  <a:pt x="124027" y="121660"/>
                </a:lnTo>
                <a:lnTo>
                  <a:pt x="81787" y="141790"/>
                </a:lnTo>
                <a:lnTo>
                  <a:pt x="64242" y="142197"/>
                </a:lnTo>
                <a:lnTo>
                  <a:pt x="124329" y="142197"/>
                </a:lnTo>
                <a:lnTo>
                  <a:pt x="124676" y="141876"/>
                </a:lnTo>
                <a:lnTo>
                  <a:pt x="144557" y="141876"/>
                </a:lnTo>
                <a:lnTo>
                  <a:pt x="144333" y="78503"/>
                </a:lnTo>
                <a:close/>
              </a:path>
              <a:path w="144779" h="161289">
                <a:moveTo>
                  <a:pt x="125472" y="17627"/>
                </a:moveTo>
                <a:lnTo>
                  <a:pt x="85343" y="17627"/>
                </a:lnTo>
                <a:lnTo>
                  <a:pt x="97601" y="20801"/>
                </a:lnTo>
                <a:lnTo>
                  <a:pt x="108565" y="26798"/>
                </a:lnTo>
                <a:lnTo>
                  <a:pt x="117002" y="36609"/>
                </a:lnTo>
                <a:lnTo>
                  <a:pt x="120612" y="49166"/>
                </a:lnTo>
                <a:lnTo>
                  <a:pt x="140138" y="39978"/>
                </a:lnTo>
                <a:lnTo>
                  <a:pt x="135450" y="29313"/>
                </a:lnTo>
                <a:lnTo>
                  <a:pt x="127294" y="19132"/>
                </a:lnTo>
                <a:lnTo>
                  <a:pt x="125472" y="17627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24" name="object 24"/>
          <p:cNvSpPr/>
          <p:nvPr/>
        </p:nvSpPr>
        <p:spPr>
          <a:xfrm>
            <a:off x="17632681" y="4480558"/>
            <a:ext cx="265430" cy="497840"/>
          </a:xfrm>
          <a:custGeom>
            <a:avLst/>
            <a:gdLst/>
            <a:ahLst/>
            <a:cxnLst/>
            <a:rect l="l" t="t" r="r" b="b"/>
            <a:pathLst>
              <a:path w="132715" h="248919">
                <a:moveTo>
                  <a:pt x="129031" y="0"/>
                </a:moveTo>
                <a:lnTo>
                  <a:pt x="3555" y="0"/>
                </a:lnTo>
                <a:lnTo>
                  <a:pt x="0" y="3556"/>
                </a:lnTo>
                <a:lnTo>
                  <a:pt x="0" y="244856"/>
                </a:lnTo>
                <a:lnTo>
                  <a:pt x="3555" y="248412"/>
                </a:lnTo>
                <a:lnTo>
                  <a:pt x="129031" y="248412"/>
                </a:lnTo>
                <a:lnTo>
                  <a:pt x="132587" y="244856"/>
                </a:lnTo>
                <a:lnTo>
                  <a:pt x="132587" y="3556"/>
                </a:lnTo>
                <a:lnTo>
                  <a:pt x="129031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25" name="object 25"/>
          <p:cNvSpPr/>
          <p:nvPr/>
        </p:nvSpPr>
        <p:spPr>
          <a:xfrm>
            <a:off x="17650966" y="4498846"/>
            <a:ext cx="228600" cy="452120"/>
          </a:xfrm>
          <a:custGeom>
            <a:avLst/>
            <a:gdLst/>
            <a:ahLst/>
            <a:cxnLst/>
            <a:rect l="l" t="t" r="r" b="b"/>
            <a:pathLst>
              <a:path w="114300" h="226060">
                <a:moveTo>
                  <a:pt x="71500" y="217297"/>
                </a:moveTo>
                <a:lnTo>
                  <a:pt x="42545" y="217297"/>
                </a:lnTo>
                <a:lnTo>
                  <a:pt x="40640" y="219201"/>
                </a:lnTo>
                <a:lnTo>
                  <a:pt x="40640" y="223647"/>
                </a:lnTo>
                <a:lnTo>
                  <a:pt x="42545" y="225551"/>
                </a:lnTo>
                <a:lnTo>
                  <a:pt x="71500" y="225551"/>
                </a:lnTo>
                <a:lnTo>
                  <a:pt x="73406" y="223647"/>
                </a:lnTo>
                <a:lnTo>
                  <a:pt x="73406" y="219201"/>
                </a:lnTo>
                <a:lnTo>
                  <a:pt x="71500" y="217297"/>
                </a:lnTo>
                <a:close/>
              </a:path>
              <a:path w="114300" h="226060">
                <a:moveTo>
                  <a:pt x="112395" y="0"/>
                </a:moveTo>
                <a:lnTo>
                  <a:pt x="1650" y="0"/>
                </a:lnTo>
                <a:lnTo>
                  <a:pt x="0" y="1650"/>
                </a:lnTo>
                <a:lnTo>
                  <a:pt x="0" y="202946"/>
                </a:lnTo>
                <a:lnTo>
                  <a:pt x="1650" y="204850"/>
                </a:lnTo>
                <a:lnTo>
                  <a:pt x="112395" y="204850"/>
                </a:lnTo>
                <a:lnTo>
                  <a:pt x="114300" y="202946"/>
                </a:lnTo>
                <a:lnTo>
                  <a:pt x="114300" y="1650"/>
                </a:lnTo>
                <a:lnTo>
                  <a:pt x="112395" y="0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26" name="object 26"/>
          <p:cNvSpPr/>
          <p:nvPr/>
        </p:nvSpPr>
        <p:spPr>
          <a:xfrm>
            <a:off x="14130528" y="4623815"/>
            <a:ext cx="7495032" cy="5361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27" name="object 27"/>
          <p:cNvSpPr/>
          <p:nvPr/>
        </p:nvSpPr>
        <p:spPr>
          <a:xfrm>
            <a:off x="14849856" y="5236464"/>
            <a:ext cx="5029200" cy="2895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28" name="object 28"/>
          <p:cNvSpPr/>
          <p:nvPr/>
        </p:nvSpPr>
        <p:spPr>
          <a:xfrm>
            <a:off x="15779494" y="8217734"/>
            <a:ext cx="701040" cy="701040"/>
          </a:xfrm>
          <a:custGeom>
            <a:avLst/>
            <a:gdLst/>
            <a:ahLst/>
            <a:cxnLst/>
            <a:rect l="l" t="t" r="r" b="b"/>
            <a:pathLst>
              <a:path w="350520" h="350520">
                <a:moveTo>
                  <a:pt x="167621" y="0"/>
                </a:moveTo>
                <a:lnTo>
                  <a:pt x="125086" y="7127"/>
                </a:lnTo>
                <a:lnTo>
                  <a:pt x="86682" y="23844"/>
                </a:lnTo>
                <a:lnTo>
                  <a:pt x="53721" y="48839"/>
                </a:lnTo>
                <a:lnTo>
                  <a:pt x="27513" y="80800"/>
                </a:lnTo>
                <a:lnTo>
                  <a:pt x="9372" y="118415"/>
                </a:lnTo>
                <a:lnTo>
                  <a:pt x="610" y="160372"/>
                </a:lnTo>
                <a:lnTo>
                  <a:pt x="0" y="175096"/>
                </a:lnTo>
                <a:lnTo>
                  <a:pt x="163" y="182735"/>
                </a:lnTo>
                <a:lnTo>
                  <a:pt x="7290" y="225269"/>
                </a:lnTo>
                <a:lnTo>
                  <a:pt x="24008" y="263673"/>
                </a:lnTo>
                <a:lnTo>
                  <a:pt x="49003" y="296635"/>
                </a:lnTo>
                <a:lnTo>
                  <a:pt x="80964" y="322842"/>
                </a:lnTo>
                <a:lnTo>
                  <a:pt x="118579" y="340983"/>
                </a:lnTo>
                <a:lnTo>
                  <a:pt x="160536" y="349746"/>
                </a:lnTo>
                <a:lnTo>
                  <a:pt x="175259" y="350356"/>
                </a:lnTo>
                <a:lnTo>
                  <a:pt x="189631" y="349773"/>
                </a:lnTo>
                <a:lnTo>
                  <a:pt x="230643" y="341309"/>
                </a:lnTo>
                <a:lnTo>
                  <a:pt x="267548" y="323503"/>
                </a:lnTo>
                <a:lnTo>
                  <a:pt x="299113" y="297296"/>
                </a:lnTo>
                <a:lnTo>
                  <a:pt x="324110" y="263628"/>
                </a:lnTo>
                <a:lnTo>
                  <a:pt x="341310" y="223439"/>
                </a:lnTo>
                <a:lnTo>
                  <a:pt x="349481" y="177669"/>
                </a:lnTo>
                <a:lnTo>
                  <a:pt x="349986" y="161335"/>
                </a:lnTo>
                <a:lnTo>
                  <a:pt x="348309" y="147238"/>
                </a:lnTo>
                <a:lnTo>
                  <a:pt x="336807" y="107314"/>
                </a:lnTo>
                <a:lnTo>
                  <a:pt x="316431" y="71904"/>
                </a:lnTo>
                <a:lnTo>
                  <a:pt x="288253" y="42236"/>
                </a:lnTo>
                <a:lnTo>
                  <a:pt x="253344" y="19543"/>
                </a:lnTo>
                <a:lnTo>
                  <a:pt x="212776" y="5053"/>
                </a:lnTo>
                <a:lnTo>
                  <a:pt x="167621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29" name="object 29"/>
          <p:cNvSpPr/>
          <p:nvPr/>
        </p:nvSpPr>
        <p:spPr>
          <a:xfrm>
            <a:off x="16059913" y="8503004"/>
            <a:ext cx="138430" cy="137160"/>
          </a:xfrm>
          <a:custGeom>
            <a:avLst/>
            <a:gdLst/>
            <a:ahLst/>
            <a:cxnLst/>
            <a:rect l="l" t="t" r="r" b="b"/>
            <a:pathLst>
              <a:path w="69215" h="68579">
                <a:moveTo>
                  <a:pt x="21950" y="0"/>
                </a:moveTo>
                <a:lnTo>
                  <a:pt x="10549" y="7621"/>
                </a:lnTo>
                <a:lnTo>
                  <a:pt x="2835" y="19093"/>
                </a:lnTo>
                <a:lnTo>
                  <a:pt x="0" y="33223"/>
                </a:lnTo>
                <a:lnTo>
                  <a:pt x="422" y="38755"/>
                </a:lnTo>
                <a:lnTo>
                  <a:pt x="4718" y="50705"/>
                </a:lnTo>
                <a:lnTo>
                  <a:pt x="13385" y="60199"/>
                </a:lnTo>
                <a:lnTo>
                  <a:pt x="26093" y="66332"/>
                </a:lnTo>
                <a:lnTo>
                  <a:pt x="42513" y="68197"/>
                </a:lnTo>
                <a:lnTo>
                  <a:pt x="53405" y="63268"/>
                </a:lnTo>
                <a:lnTo>
                  <a:pt x="61948" y="54041"/>
                </a:lnTo>
                <a:lnTo>
                  <a:pt x="67307" y="40653"/>
                </a:lnTo>
                <a:lnTo>
                  <a:pt x="68648" y="23239"/>
                </a:lnTo>
                <a:lnTo>
                  <a:pt x="63180" y="13036"/>
                </a:lnTo>
                <a:lnTo>
                  <a:pt x="53606" y="5243"/>
                </a:lnTo>
                <a:lnTo>
                  <a:pt x="39879" y="639"/>
                </a:lnTo>
                <a:lnTo>
                  <a:pt x="21950" y="0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30" name="object 30"/>
          <p:cNvSpPr/>
          <p:nvPr/>
        </p:nvSpPr>
        <p:spPr>
          <a:xfrm>
            <a:off x="16102585" y="8311894"/>
            <a:ext cx="49530" cy="121920"/>
          </a:xfrm>
          <a:custGeom>
            <a:avLst/>
            <a:gdLst/>
            <a:ahLst/>
            <a:cxnLst/>
            <a:rect l="l" t="t" r="r" b="b"/>
            <a:pathLst>
              <a:path w="24765" h="60960">
                <a:moveTo>
                  <a:pt x="19557" y="0"/>
                </a:moveTo>
                <a:lnTo>
                  <a:pt x="6096" y="0"/>
                </a:lnTo>
                <a:lnTo>
                  <a:pt x="634" y="5460"/>
                </a:lnTo>
                <a:lnTo>
                  <a:pt x="544" y="48894"/>
                </a:lnTo>
                <a:lnTo>
                  <a:pt x="0" y="55499"/>
                </a:lnTo>
                <a:lnTo>
                  <a:pt x="5460" y="60959"/>
                </a:lnTo>
                <a:lnTo>
                  <a:pt x="18923" y="60959"/>
                </a:lnTo>
                <a:lnTo>
                  <a:pt x="24383" y="55499"/>
                </a:lnTo>
                <a:lnTo>
                  <a:pt x="24383" y="5460"/>
                </a:lnTo>
                <a:lnTo>
                  <a:pt x="19557" y="0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31" name="object 31"/>
          <p:cNvSpPr/>
          <p:nvPr/>
        </p:nvSpPr>
        <p:spPr>
          <a:xfrm>
            <a:off x="15937991" y="8378952"/>
            <a:ext cx="104138" cy="106680"/>
          </a:xfrm>
          <a:custGeom>
            <a:avLst/>
            <a:gdLst/>
            <a:ahLst/>
            <a:cxnLst/>
            <a:rect l="l" t="t" r="r" b="b"/>
            <a:pathLst>
              <a:path w="52070" h="53339">
                <a:moveTo>
                  <a:pt x="16890" y="0"/>
                </a:moveTo>
                <a:lnTo>
                  <a:pt x="9017" y="0"/>
                </a:lnTo>
                <a:lnTo>
                  <a:pt x="4190" y="4953"/>
                </a:lnTo>
                <a:lnTo>
                  <a:pt x="0" y="9143"/>
                </a:lnTo>
                <a:lnTo>
                  <a:pt x="0" y="17144"/>
                </a:lnTo>
                <a:lnTo>
                  <a:pt x="29248" y="47502"/>
                </a:lnTo>
                <a:lnTo>
                  <a:pt x="34925" y="53340"/>
                </a:lnTo>
                <a:lnTo>
                  <a:pt x="42163" y="53340"/>
                </a:lnTo>
                <a:lnTo>
                  <a:pt x="46989" y="48387"/>
                </a:lnTo>
                <a:lnTo>
                  <a:pt x="51815" y="44196"/>
                </a:lnTo>
                <a:lnTo>
                  <a:pt x="51815" y="36194"/>
                </a:lnTo>
                <a:lnTo>
                  <a:pt x="46989" y="31242"/>
                </a:lnTo>
                <a:lnTo>
                  <a:pt x="21867" y="5750"/>
                </a:lnTo>
                <a:lnTo>
                  <a:pt x="16890" y="0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32" name="object 32"/>
          <p:cNvSpPr/>
          <p:nvPr/>
        </p:nvSpPr>
        <p:spPr>
          <a:xfrm>
            <a:off x="15873984" y="8546593"/>
            <a:ext cx="119380" cy="49530"/>
          </a:xfrm>
          <a:custGeom>
            <a:avLst/>
            <a:gdLst/>
            <a:ahLst/>
            <a:cxnLst/>
            <a:rect l="l" t="t" r="r" b="b"/>
            <a:pathLst>
              <a:path w="59690" h="24764">
                <a:moveTo>
                  <a:pt x="5333" y="0"/>
                </a:moveTo>
                <a:lnTo>
                  <a:pt x="0" y="5460"/>
                </a:lnTo>
                <a:lnTo>
                  <a:pt x="0" y="18922"/>
                </a:lnTo>
                <a:lnTo>
                  <a:pt x="4699" y="24383"/>
                </a:lnTo>
                <a:lnTo>
                  <a:pt x="54101" y="24383"/>
                </a:lnTo>
                <a:lnTo>
                  <a:pt x="59435" y="19557"/>
                </a:lnTo>
                <a:lnTo>
                  <a:pt x="59435" y="6095"/>
                </a:lnTo>
                <a:lnTo>
                  <a:pt x="54736" y="634"/>
                </a:lnTo>
                <a:lnTo>
                  <a:pt x="12898" y="634"/>
                </a:lnTo>
                <a:lnTo>
                  <a:pt x="5333" y="0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33" name="object 33"/>
          <p:cNvSpPr/>
          <p:nvPr/>
        </p:nvSpPr>
        <p:spPr>
          <a:xfrm>
            <a:off x="15941039" y="8659369"/>
            <a:ext cx="104138" cy="104138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42799" y="0"/>
                </a:moveTo>
                <a:lnTo>
                  <a:pt x="35559" y="0"/>
                </a:lnTo>
                <a:lnTo>
                  <a:pt x="30733" y="4826"/>
                </a:lnTo>
                <a:lnTo>
                  <a:pt x="5022" y="29922"/>
                </a:lnTo>
                <a:lnTo>
                  <a:pt x="0" y="34925"/>
                </a:lnTo>
                <a:lnTo>
                  <a:pt x="0" y="42799"/>
                </a:lnTo>
                <a:lnTo>
                  <a:pt x="9016" y="51816"/>
                </a:lnTo>
                <a:lnTo>
                  <a:pt x="16255" y="51816"/>
                </a:lnTo>
                <a:lnTo>
                  <a:pt x="21081" y="47625"/>
                </a:lnTo>
                <a:lnTo>
                  <a:pt x="46793" y="22528"/>
                </a:lnTo>
                <a:lnTo>
                  <a:pt x="51815" y="16891"/>
                </a:lnTo>
                <a:lnTo>
                  <a:pt x="51815" y="9652"/>
                </a:lnTo>
                <a:lnTo>
                  <a:pt x="47625" y="4826"/>
                </a:lnTo>
                <a:lnTo>
                  <a:pt x="42799" y="0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34" name="object 34"/>
          <p:cNvSpPr/>
          <p:nvPr/>
        </p:nvSpPr>
        <p:spPr>
          <a:xfrm>
            <a:off x="16108681" y="8705088"/>
            <a:ext cx="49530" cy="121920"/>
          </a:xfrm>
          <a:custGeom>
            <a:avLst/>
            <a:gdLst/>
            <a:ahLst/>
            <a:cxnLst/>
            <a:rect l="l" t="t" r="r" b="b"/>
            <a:pathLst>
              <a:path w="24765" h="60960">
                <a:moveTo>
                  <a:pt x="12191" y="0"/>
                </a:moveTo>
                <a:lnTo>
                  <a:pt x="6095" y="0"/>
                </a:lnTo>
                <a:lnTo>
                  <a:pt x="634" y="5460"/>
                </a:lnTo>
                <a:lnTo>
                  <a:pt x="613" y="13317"/>
                </a:lnTo>
                <a:lnTo>
                  <a:pt x="18" y="47793"/>
                </a:lnTo>
                <a:lnTo>
                  <a:pt x="0" y="55498"/>
                </a:lnTo>
                <a:lnTo>
                  <a:pt x="5460" y="60959"/>
                </a:lnTo>
                <a:lnTo>
                  <a:pt x="18287" y="60959"/>
                </a:lnTo>
                <a:lnTo>
                  <a:pt x="23749" y="55498"/>
                </a:lnTo>
                <a:lnTo>
                  <a:pt x="23778" y="47793"/>
                </a:lnTo>
                <a:lnTo>
                  <a:pt x="24362" y="13317"/>
                </a:lnTo>
                <a:lnTo>
                  <a:pt x="24383" y="5460"/>
                </a:lnTo>
                <a:lnTo>
                  <a:pt x="18923" y="634"/>
                </a:lnTo>
                <a:lnTo>
                  <a:pt x="12191" y="0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35" name="object 35"/>
          <p:cNvSpPr/>
          <p:nvPr/>
        </p:nvSpPr>
        <p:spPr>
          <a:xfrm>
            <a:off x="16221456" y="8653271"/>
            <a:ext cx="101600" cy="104138"/>
          </a:xfrm>
          <a:custGeom>
            <a:avLst/>
            <a:gdLst/>
            <a:ahLst/>
            <a:cxnLst/>
            <a:rect l="l" t="t" r="r" b="b"/>
            <a:pathLst>
              <a:path w="50800" h="52070">
                <a:moveTo>
                  <a:pt x="8763" y="0"/>
                </a:moveTo>
                <a:lnTo>
                  <a:pt x="4064" y="4825"/>
                </a:lnTo>
                <a:lnTo>
                  <a:pt x="0" y="9525"/>
                </a:lnTo>
                <a:lnTo>
                  <a:pt x="0" y="16637"/>
                </a:lnTo>
                <a:lnTo>
                  <a:pt x="4064" y="21462"/>
                </a:lnTo>
                <a:lnTo>
                  <a:pt x="28589" y="46360"/>
                </a:lnTo>
                <a:lnTo>
                  <a:pt x="33908" y="51815"/>
                </a:lnTo>
                <a:lnTo>
                  <a:pt x="40894" y="51815"/>
                </a:lnTo>
                <a:lnTo>
                  <a:pt x="45593" y="47625"/>
                </a:lnTo>
                <a:lnTo>
                  <a:pt x="50292" y="42925"/>
                </a:lnTo>
                <a:lnTo>
                  <a:pt x="50292" y="35687"/>
                </a:lnTo>
                <a:lnTo>
                  <a:pt x="45593" y="30987"/>
                </a:lnTo>
                <a:lnTo>
                  <a:pt x="16382" y="634"/>
                </a:lnTo>
                <a:lnTo>
                  <a:pt x="8763" y="0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36" name="object 36"/>
          <p:cNvSpPr/>
          <p:nvPr/>
        </p:nvSpPr>
        <p:spPr>
          <a:xfrm>
            <a:off x="16267176" y="8543543"/>
            <a:ext cx="121920" cy="49530"/>
          </a:xfrm>
          <a:custGeom>
            <a:avLst/>
            <a:gdLst/>
            <a:ahLst/>
            <a:cxnLst/>
            <a:rect l="l" t="t" r="r" b="b"/>
            <a:pathLst>
              <a:path w="60959" h="24764">
                <a:moveTo>
                  <a:pt x="5460" y="0"/>
                </a:moveTo>
                <a:lnTo>
                  <a:pt x="0" y="5460"/>
                </a:lnTo>
                <a:lnTo>
                  <a:pt x="0" y="18287"/>
                </a:lnTo>
                <a:lnTo>
                  <a:pt x="5460" y="23748"/>
                </a:lnTo>
                <a:lnTo>
                  <a:pt x="11429" y="23748"/>
                </a:lnTo>
                <a:lnTo>
                  <a:pt x="47642" y="24362"/>
                </a:lnTo>
                <a:lnTo>
                  <a:pt x="55498" y="24383"/>
                </a:lnTo>
                <a:lnTo>
                  <a:pt x="60325" y="18922"/>
                </a:lnTo>
                <a:lnTo>
                  <a:pt x="60325" y="12191"/>
                </a:lnTo>
                <a:lnTo>
                  <a:pt x="60959" y="5460"/>
                </a:lnTo>
                <a:lnTo>
                  <a:pt x="55498" y="634"/>
                </a:lnTo>
                <a:lnTo>
                  <a:pt x="48894" y="634"/>
                </a:lnTo>
                <a:lnTo>
                  <a:pt x="13166" y="18"/>
                </a:lnTo>
                <a:lnTo>
                  <a:pt x="5460" y="0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37" name="object 37"/>
          <p:cNvSpPr/>
          <p:nvPr/>
        </p:nvSpPr>
        <p:spPr>
          <a:xfrm>
            <a:off x="16215361" y="8375905"/>
            <a:ext cx="104138" cy="104138"/>
          </a:xfrm>
          <a:custGeom>
            <a:avLst/>
            <a:gdLst/>
            <a:ahLst/>
            <a:cxnLst/>
            <a:rect l="l" t="t" r="r" b="b"/>
            <a:pathLst>
              <a:path w="52070" h="52070">
                <a:moveTo>
                  <a:pt x="42925" y="0"/>
                </a:moveTo>
                <a:lnTo>
                  <a:pt x="35178" y="0"/>
                </a:lnTo>
                <a:lnTo>
                  <a:pt x="30988" y="4825"/>
                </a:lnTo>
                <a:lnTo>
                  <a:pt x="5606" y="29961"/>
                </a:lnTo>
                <a:lnTo>
                  <a:pt x="0" y="34925"/>
                </a:lnTo>
                <a:lnTo>
                  <a:pt x="0" y="42799"/>
                </a:lnTo>
                <a:lnTo>
                  <a:pt x="4825" y="46990"/>
                </a:lnTo>
                <a:lnTo>
                  <a:pt x="8890" y="51816"/>
                </a:lnTo>
                <a:lnTo>
                  <a:pt x="16637" y="51816"/>
                </a:lnTo>
                <a:lnTo>
                  <a:pt x="51816" y="16891"/>
                </a:lnTo>
                <a:lnTo>
                  <a:pt x="51816" y="9652"/>
                </a:lnTo>
                <a:lnTo>
                  <a:pt x="46990" y="4825"/>
                </a:lnTo>
                <a:lnTo>
                  <a:pt x="42925" y="0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38" name="object 38"/>
          <p:cNvSpPr/>
          <p:nvPr/>
        </p:nvSpPr>
        <p:spPr>
          <a:xfrm>
            <a:off x="20241769" y="7940040"/>
            <a:ext cx="156210" cy="774700"/>
          </a:xfrm>
          <a:custGeom>
            <a:avLst/>
            <a:gdLst/>
            <a:ahLst/>
            <a:cxnLst/>
            <a:rect l="l" t="t" r="r" b="b"/>
            <a:pathLst>
              <a:path w="78104" h="387350">
                <a:moveTo>
                  <a:pt x="52196" y="0"/>
                </a:moveTo>
                <a:lnTo>
                  <a:pt x="25529" y="0"/>
                </a:lnTo>
                <a:lnTo>
                  <a:pt x="11760" y="3919"/>
                </a:lnTo>
                <a:lnTo>
                  <a:pt x="2544" y="13977"/>
                </a:lnTo>
                <a:lnTo>
                  <a:pt x="0" y="362414"/>
                </a:lnTo>
                <a:lnTo>
                  <a:pt x="4062" y="375788"/>
                </a:lnTo>
                <a:lnTo>
                  <a:pt x="14420" y="384808"/>
                </a:lnTo>
                <a:lnTo>
                  <a:pt x="50853" y="387014"/>
                </a:lnTo>
                <a:lnTo>
                  <a:pt x="64562" y="383360"/>
                </a:lnTo>
                <a:lnTo>
                  <a:pt x="74136" y="373804"/>
                </a:lnTo>
                <a:lnTo>
                  <a:pt x="77723" y="24681"/>
                </a:lnTo>
                <a:lnTo>
                  <a:pt x="73068" y="11095"/>
                </a:lnTo>
                <a:lnTo>
                  <a:pt x="62819" y="2358"/>
                </a:lnTo>
                <a:lnTo>
                  <a:pt x="52196" y="0"/>
                </a:lnTo>
                <a:close/>
              </a:path>
            </a:pathLst>
          </a:custGeom>
          <a:solidFill>
            <a:srgbClr val="BEE6F7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39" name="object 39"/>
          <p:cNvSpPr/>
          <p:nvPr/>
        </p:nvSpPr>
        <p:spPr>
          <a:xfrm>
            <a:off x="20004023" y="8119870"/>
            <a:ext cx="156210" cy="594360"/>
          </a:xfrm>
          <a:custGeom>
            <a:avLst/>
            <a:gdLst/>
            <a:ahLst/>
            <a:cxnLst/>
            <a:rect l="l" t="t" r="r" b="b"/>
            <a:pathLst>
              <a:path w="78104" h="297179">
                <a:moveTo>
                  <a:pt x="52196" y="0"/>
                </a:moveTo>
                <a:lnTo>
                  <a:pt x="25529" y="0"/>
                </a:lnTo>
                <a:lnTo>
                  <a:pt x="12209" y="3919"/>
                </a:lnTo>
                <a:lnTo>
                  <a:pt x="2720" y="13977"/>
                </a:lnTo>
                <a:lnTo>
                  <a:pt x="0" y="272509"/>
                </a:lnTo>
                <a:lnTo>
                  <a:pt x="3955" y="285640"/>
                </a:lnTo>
                <a:lnTo>
                  <a:pt x="14288" y="294647"/>
                </a:lnTo>
                <a:lnTo>
                  <a:pt x="53212" y="297179"/>
                </a:lnTo>
                <a:lnTo>
                  <a:pt x="66470" y="293104"/>
                </a:lnTo>
                <a:lnTo>
                  <a:pt x="75450" y="282686"/>
                </a:lnTo>
                <a:lnTo>
                  <a:pt x="77723" y="24670"/>
                </a:lnTo>
                <a:lnTo>
                  <a:pt x="73767" y="11539"/>
                </a:lnTo>
                <a:lnTo>
                  <a:pt x="63434" y="2532"/>
                </a:lnTo>
                <a:lnTo>
                  <a:pt x="52196" y="0"/>
                </a:lnTo>
                <a:close/>
              </a:path>
            </a:pathLst>
          </a:custGeom>
          <a:solidFill>
            <a:srgbClr val="BEE6F7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40" name="object 40"/>
          <p:cNvSpPr/>
          <p:nvPr/>
        </p:nvSpPr>
        <p:spPr>
          <a:xfrm>
            <a:off x="19772377" y="8327135"/>
            <a:ext cx="156210" cy="387350"/>
          </a:xfrm>
          <a:custGeom>
            <a:avLst/>
            <a:gdLst/>
            <a:ahLst/>
            <a:cxnLst/>
            <a:rect l="l" t="t" r="r" b="b"/>
            <a:pathLst>
              <a:path w="78104" h="193675">
                <a:moveTo>
                  <a:pt x="52196" y="0"/>
                </a:moveTo>
                <a:lnTo>
                  <a:pt x="25529" y="0"/>
                </a:lnTo>
                <a:lnTo>
                  <a:pt x="11760" y="3919"/>
                </a:lnTo>
                <a:lnTo>
                  <a:pt x="2544" y="13977"/>
                </a:lnTo>
                <a:lnTo>
                  <a:pt x="0" y="168909"/>
                </a:lnTo>
                <a:lnTo>
                  <a:pt x="4069" y="182262"/>
                </a:lnTo>
                <a:lnTo>
                  <a:pt x="14443" y="191272"/>
                </a:lnTo>
                <a:lnTo>
                  <a:pt x="50859" y="193467"/>
                </a:lnTo>
                <a:lnTo>
                  <a:pt x="64566" y="189812"/>
                </a:lnTo>
                <a:lnTo>
                  <a:pt x="74138" y="180253"/>
                </a:lnTo>
                <a:lnTo>
                  <a:pt x="77723" y="24639"/>
                </a:lnTo>
                <a:lnTo>
                  <a:pt x="73062" y="11524"/>
                </a:lnTo>
                <a:lnTo>
                  <a:pt x="62799" y="2523"/>
                </a:lnTo>
                <a:lnTo>
                  <a:pt x="52196" y="0"/>
                </a:lnTo>
                <a:close/>
              </a:path>
            </a:pathLst>
          </a:custGeom>
          <a:solidFill>
            <a:srgbClr val="BEE6F7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41" name="object 41"/>
          <p:cNvSpPr/>
          <p:nvPr/>
        </p:nvSpPr>
        <p:spPr>
          <a:xfrm>
            <a:off x="19537681" y="8506969"/>
            <a:ext cx="158750" cy="208278"/>
          </a:xfrm>
          <a:custGeom>
            <a:avLst/>
            <a:gdLst/>
            <a:ahLst/>
            <a:cxnLst/>
            <a:rect l="l" t="t" r="r" b="b"/>
            <a:pathLst>
              <a:path w="79375" h="104139">
                <a:moveTo>
                  <a:pt x="53466" y="0"/>
                </a:moveTo>
                <a:lnTo>
                  <a:pt x="26799" y="0"/>
                </a:lnTo>
                <a:lnTo>
                  <a:pt x="13106" y="3733"/>
                </a:lnTo>
                <a:lnTo>
                  <a:pt x="3544" y="13358"/>
                </a:lnTo>
                <a:lnTo>
                  <a:pt x="0" y="78991"/>
                </a:lnTo>
                <a:lnTo>
                  <a:pt x="4632" y="92047"/>
                </a:lnTo>
                <a:lnTo>
                  <a:pt x="14889" y="101044"/>
                </a:lnTo>
                <a:lnTo>
                  <a:pt x="53466" y="103631"/>
                </a:lnTo>
                <a:lnTo>
                  <a:pt x="66660" y="99750"/>
                </a:lnTo>
                <a:lnTo>
                  <a:pt x="76009" y="89779"/>
                </a:lnTo>
                <a:lnTo>
                  <a:pt x="79247" y="25654"/>
                </a:lnTo>
                <a:lnTo>
                  <a:pt x="74766" y="12086"/>
                </a:lnTo>
                <a:lnTo>
                  <a:pt x="64836" y="2858"/>
                </a:lnTo>
                <a:lnTo>
                  <a:pt x="53466" y="0"/>
                </a:lnTo>
                <a:close/>
              </a:path>
            </a:pathLst>
          </a:custGeom>
          <a:solidFill>
            <a:srgbClr val="BEE6F7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42" name="object 42"/>
          <p:cNvSpPr/>
          <p:nvPr/>
        </p:nvSpPr>
        <p:spPr>
          <a:xfrm>
            <a:off x="20311870" y="7662670"/>
            <a:ext cx="457200" cy="622300"/>
          </a:xfrm>
          <a:custGeom>
            <a:avLst/>
            <a:gdLst/>
            <a:ahLst/>
            <a:cxnLst/>
            <a:rect l="l" t="t" r="r" b="b"/>
            <a:pathLst>
              <a:path w="228600" h="311150">
                <a:moveTo>
                  <a:pt x="224028" y="0"/>
                </a:moveTo>
                <a:lnTo>
                  <a:pt x="4318" y="0"/>
                </a:lnTo>
                <a:lnTo>
                  <a:pt x="0" y="4571"/>
                </a:lnTo>
                <a:lnTo>
                  <a:pt x="0" y="306324"/>
                </a:lnTo>
                <a:lnTo>
                  <a:pt x="4318" y="310895"/>
                </a:lnTo>
                <a:lnTo>
                  <a:pt x="224028" y="310895"/>
                </a:lnTo>
                <a:lnTo>
                  <a:pt x="228600" y="306324"/>
                </a:lnTo>
                <a:lnTo>
                  <a:pt x="228600" y="4571"/>
                </a:lnTo>
                <a:lnTo>
                  <a:pt x="224028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43" name="object 43"/>
          <p:cNvSpPr/>
          <p:nvPr/>
        </p:nvSpPr>
        <p:spPr>
          <a:xfrm>
            <a:off x="20354543" y="7705342"/>
            <a:ext cx="372110" cy="548640"/>
          </a:xfrm>
          <a:custGeom>
            <a:avLst/>
            <a:gdLst/>
            <a:ahLst/>
            <a:cxnLst/>
            <a:rect l="l" t="t" r="r" b="b"/>
            <a:pathLst>
              <a:path w="186054" h="274320">
                <a:moveTo>
                  <a:pt x="183642" y="0"/>
                </a:moveTo>
                <a:lnTo>
                  <a:pt x="2031" y="0"/>
                </a:lnTo>
                <a:lnTo>
                  <a:pt x="0" y="2285"/>
                </a:lnTo>
                <a:lnTo>
                  <a:pt x="0" y="249300"/>
                </a:lnTo>
                <a:lnTo>
                  <a:pt x="2031" y="251586"/>
                </a:lnTo>
                <a:lnTo>
                  <a:pt x="183642" y="251586"/>
                </a:lnTo>
                <a:lnTo>
                  <a:pt x="185927" y="249300"/>
                </a:lnTo>
                <a:lnTo>
                  <a:pt x="185927" y="2285"/>
                </a:lnTo>
                <a:lnTo>
                  <a:pt x="183642" y="0"/>
                </a:lnTo>
                <a:close/>
              </a:path>
              <a:path w="186054" h="274320">
                <a:moveTo>
                  <a:pt x="111125" y="263905"/>
                </a:moveTo>
                <a:lnTo>
                  <a:pt x="74549" y="263905"/>
                </a:lnTo>
                <a:lnTo>
                  <a:pt x="72262" y="266191"/>
                </a:lnTo>
                <a:lnTo>
                  <a:pt x="72262" y="272033"/>
                </a:lnTo>
                <a:lnTo>
                  <a:pt x="74549" y="274319"/>
                </a:lnTo>
                <a:lnTo>
                  <a:pt x="111125" y="274319"/>
                </a:lnTo>
                <a:lnTo>
                  <a:pt x="113410" y="272033"/>
                </a:lnTo>
                <a:lnTo>
                  <a:pt x="113410" y="266191"/>
                </a:lnTo>
                <a:lnTo>
                  <a:pt x="111125" y="263905"/>
                </a:lnTo>
                <a:close/>
              </a:path>
            </a:pathLst>
          </a:custGeom>
          <a:solidFill>
            <a:srgbClr val="3DB5E6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44" name="object 44"/>
          <p:cNvSpPr txBox="1"/>
          <p:nvPr/>
        </p:nvSpPr>
        <p:spPr>
          <a:xfrm>
            <a:off x="924356" y="9840417"/>
            <a:ext cx="482346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r>
              <a:rPr sz="4000" dirty="0">
                <a:solidFill>
                  <a:srgbClr val="7E7E7E"/>
                </a:solidFill>
                <a:latin typeface="Microsoft Sans Serif"/>
                <a:cs typeface="Microsoft Sans Serif"/>
              </a:rPr>
              <a:t>In</a:t>
            </a:r>
            <a:r>
              <a:rPr sz="4000" spc="-30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4000" dirty="0">
                <a:solidFill>
                  <a:srgbClr val="7E7E7E"/>
                </a:solidFill>
                <a:latin typeface="Microsoft Sans Serif"/>
                <a:cs typeface="Microsoft Sans Serif"/>
              </a:rPr>
              <a:t>co</a:t>
            </a:r>
            <a:r>
              <a:rPr sz="4000" spc="-20" dirty="0">
                <a:solidFill>
                  <a:srgbClr val="7E7E7E"/>
                </a:solidFill>
                <a:latin typeface="Microsoft Sans Serif"/>
                <a:cs typeface="Microsoft Sans Serif"/>
              </a:rPr>
              <a:t>l</a:t>
            </a:r>
            <a:r>
              <a:rPr sz="4000" spc="-30" dirty="0">
                <a:solidFill>
                  <a:srgbClr val="7E7E7E"/>
                </a:solidFill>
                <a:latin typeface="Microsoft Sans Serif"/>
                <a:cs typeface="Microsoft Sans Serif"/>
              </a:rPr>
              <a:t>l</a:t>
            </a:r>
            <a:r>
              <a:rPr sz="4000" dirty="0">
                <a:solidFill>
                  <a:srgbClr val="7E7E7E"/>
                </a:solidFill>
                <a:latin typeface="Microsoft Sans Serif"/>
                <a:cs typeface="Microsoft Sans Serif"/>
              </a:rPr>
              <a:t>aborat</a:t>
            </a:r>
            <a:r>
              <a:rPr sz="4000" spc="-30" dirty="0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sz="4000" dirty="0">
                <a:solidFill>
                  <a:srgbClr val="7E7E7E"/>
                </a:solidFill>
                <a:latin typeface="Microsoft Sans Serif"/>
                <a:cs typeface="Microsoft Sans Serif"/>
              </a:rPr>
              <a:t>on</a:t>
            </a:r>
            <a:r>
              <a:rPr sz="4000" spc="-30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4000" dirty="0">
                <a:solidFill>
                  <a:srgbClr val="7E7E7E"/>
                </a:solidFill>
                <a:latin typeface="Microsoft Sans Serif"/>
                <a:cs typeface="Microsoft Sans Serif"/>
              </a:rPr>
              <a:t>w</a:t>
            </a:r>
            <a:r>
              <a:rPr sz="4000" spc="-20" dirty="0">
                <a:solidFill>
                  <a:srgbClr val="7E7E7E"/>
                </a:solidFill>
                <a:latin typeface="Microsoft Sans Serif"/>
                <a:cs typeface="Microsoft Sans Serif"/>
              </a:rPr>
              <a:t>i</a:t>
            </a:r>
            <a:r>
              <a:rPr sz="4000" dirty="0">
                <a:solidFill>
                  <a:srgbClr val="7E7E7E"/>
                </a:solidFill>
                <a:latin typeface="Microsoft Sans Serif"/>
                <a:cs typeface="Microsoft Sans Serif"/>
              </a:rPr>
              <a:t>th…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8038317" y="12479871"/>
            <a:ext cx="441833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/>
            <a:r>
              <a:rPr sz="4000" dirty="0">
                <a:solidFill>
                  <a:srgbClr val="7E7E7E"/>
                </a:solidFill>
                <a:latin typeface="Microsoft Sans Serif"/>
                <a:cs typeface="Microsoft Sans Serif"/>
              </a:rPr>
              <a:t>…and more</a:t>
            </a:r>
            <a:r>
              <a:rPr sz="4000" spc="-30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4000" dirty="0">
                <a:solidFill>
                  <a:srgbClr val="7E7E7E"/>
                </a:solidFill>
                <a:latin typeface="Microsoft Sans Serif"/>
                <a:cs typeface="Microsoft Sans Serif"/>
              </a:rPr>
              <a:t>to</a:t>
            </a:r>
            <a:r>
              <a:rPr sz="4000" spc="-20" dirty="0">
                <a:solidFill>
                  <a:srgbClr val="7E7E7E"/>
                </a:solidFill>
                <a:latin typeface="Microsoft Sans Serif"/>
                <a:cs typeface="Microsoft Sans Serif"/>
              </a:rPr>
              <a:t> </a:t>
            </a:r>
            <a:r>
              <a:rPr sz="4000" dirty="0">
                <a:solidFill>
                  <a:srgbClr val="7E7E7E"/>
                </a:solidFill>
                <a:latin typeface="Microsoft Sans Serif"/>
                <a:cs typeface="Microsoft Sans Serif"/>
              </a:rPr>
              <a:t>c</a:t>
            </a:r>
            <a:r>
              <a:rPr sz="4000" spc="10" dirty="0">
                <a:solidFill>
                  <a:srgbClr val="7E7E7E"/>
                </a:solidFill>
                <a:latin typeface="Microsoft Sans Serif"/>
                <a:cs typeface="Microsoft Sans Serif"/>
              </a:rPr>
              <a:t>o</a:t>
            </a:r>
            <a:r>
              <a:rPr sz="4000" dirty="0">
                <a:solidFill>
                  <a:srgbClr val="7E7E7E"/>
                </a:solidFill>
                <a:latin typeface="Microsoft Sans Serif"/>
                <a:cs typeface="Microsoft Sans Serif"/>
              </a:rPr>
              <a:t>me</a:t>
            </a:r>
            <a:endParaRPr sz="4000">
              <a:latin typeface="Microsoft Sans Serif"/>
              <a:cs typeface="Microsoft Sans Serif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9098280" y="12344400"/>
            <a:ext cx="3249168" cy="5486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47" name="object 47"/>
          <p:cNvSpPr/>
          <p:nvPr/>
        </p:nvSpPr>
        <p:spPr>
          <a:xfrm>
            <a:off x="4215384" y="10524742"/>
            <a:ext cx="3105912" cy="11704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48" name="object 48"/>
          <p:cNvSpPr/>
          <p:nvPr/>
        </p:nvSpPr>
        <p:spPr>
          <a:xfrm>
            <a:off x="13801343" y="12182856"/>
            <a:ext cx="2398774" cy="7650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49" name="object 49"/>
          <p:cNvSpPr/>
          <p:nvPr/>
        </p:nvSpPr>
        <p:spPr>
          <a:xfrm>
            <a:off x="6664153" y="11969628"/>
            <a:ext cx="603250" cy="304800"/>
          </a:xfrm>
          <a:custGeom>
            <a:avLst/>
            <a:gdLst/>
            <a:ahLst/>
            <a:cxnLst/>
            <a:rect l="l" t="t" r="r" b="b"/>
            <a:pathLst>
              <a:path w="301625" h="152400">
                <a:moveTo>
                  <a:pt x="262096" y="0"/>
                </a:moveTo>
                <a:lnTo>
                  <a:pt x="15784" y="84094"/>
                </a:lnTo>
                <a:lnTo>
                  <a:pt x="0" y="115166"/>
                </a:lnTo>
                <a:lnTo>
                  <a:pt x="2458" y="127297"/>
                </a:lnTo>
                <a:lnTo>
                  <a:pt x="8770" y="137853"/>
                </a:lnTo>
                <a:lnTo>
                  <a:pt x="17962" y="145736"/>
                </a:lnTo>
                <a:lnTo>
                  <a:pt x="29177" y="150586"/>
                </a:lnTo>
                <a:lnTo>
                  <a:pt x="41559" y="152046"/>
                </a:lnTo>
                <a:lnTo>
                  <a:pt x="54251" y="149755"/>
                </a:lnTo>
                <a:lnTo>
                  <a:pt x="285458" y="68989"/>
                </a:lnTo>
                <a:lnTo>
                  <a:pt x="293414" y="62111"/>
                </a:lnTo>
                <a:lnTo>
                  <a:pt x="298773" y="53032"/>
                </a:lnTo>
                <a:lnTo>
                  <a:pt x="301110" y="41927"/>
                </a:lnTo>
                <a:lnTo>
                  <a:pt x="299997" y="28969"/>
                </a:lnTo>
                <a:lnTo>
                  <a:pt x="295007" y="14332"/>
                </a:lnTo>
                <a:lnTo>
                  <a:pt x="285812" y="6402"/>
                </a:lnTo>
                <a:lnTo>
                  <a:pt x="274550" y="1520"/>
                </a:lnTo>
                <a:lnTo>
                  <a:pt x="262096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50" name="object 50"/>
          <p:cNvSpPr/>
          <p:nvPr/>
        </p:nvSpPr>
        <p:spPr>
          <a:xfrm>
            <a:off x="6669157" y="12192590"/>
            <a:ext cx="598170" cy="304800"/>
          </a:xfrm>
          <a:custGeom>
            <a:avLst/>
            <a:gdLst/>
            <a:ahLst/>
            <a:cxnLst/>
            <a:rect l="l" t="t" r="r" b="b"/>
            <a:pathLst>
              <a:path w="299085" h="152400">
                <a:moveTo>
                  <a:pt x="259533" y="0"/>
                </a:moveTo>
                <a:lnTo>
                  <a:pt x="15404" y="82815"/>
                </a:lnTo>
                <a:lnTo>
                  <a:pt x="0" y="110038"/>
                </a:lnTo>
                <a:lnTo>
                  <a:pt x="1176" y="123024"/>
                </a:lnTo>
                <a:lnTo>
                  <a:pt x="6217" y="137655"/>
                </a:lnTo>
                <a:lnTo>
                  <a:pt x="15410" y="145530"/>
                </a:lnTo>
                <a:lnTo>
                  <a:pt x="26638" y="150379"/>
                </a:lnTo>
                <a:lnTo>
                  <a:pt x="39038" y="151843"/>
                </a:lnTo>
                <a:lnTo>
                  <a:pt x="51749" y="149564"/>
                </a:lnTo>
                <a:lnTo>
                  <a:pt x="283101" y="69032"/>
                </a:lnTo>
                <a:lnTo>
                  <a:pt x="290993" y="62106"/>
                </a:lnTo>
                <a:lnTo>
                  <a:pt x="296292" y="52980"/>
                </a:lnTo>
                <a:lnTo>
                  <a:pt x="298569" y="41841"/>
                </a:lnTo>
                <a:lnTo>
                  <a:pt x="297399" y="28881"/>
                </a:lnTo>
                <a:lnTo>
                  <a:pt x="292353" y="14289"/>
                </a:lnTo>
                <a:lnTo>
                  <a:pt x="283160" y="6432"/>
                </a:lnTo>
                <a:lnTo>
                  <a:pt x="271933" y="1532"/>
                </a:lnTo>
                <a:lnTo>
                  <a:pt x="259533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51" name="object 51"/>
          <p:cNvSpPr/>
          <p:nvPr/>
        </p:nvSpPr>
        <p:spPr>
          <a:xfrm>
            <a:off x="6669141" y="12418005"/>
            <a:ext cx="598170" cy="300990"/>
          </a:xfrm>
          <a:custGeom>
            <a:avLst/>
            <a:gdLst/>
            <a:ahLst/>
            <a:cxnLst/>
            <a:rect l="l" t="t" r="r" b="b"/>
            <a:pathLst>
              <a:path w="299085" h="150495">
                <a:moveTo>
                  <a:pt x="259570" y="0"/>
                </a:moveTo>
                <a:lnTo>
                  <a:pt x="15861" y="81965"/>
                </a:lnTo>
                <a:lnTo>
                  <a:pt x="0" y="108907"/>
                </a:lnTo>
                <a:lnTo>
                  <a:pt x="1112" y="121773"/>
                </a:lnTo>
                <a:lnTo>
                  <a:pt x="6152" y="136244"/>
                </a:lnTo>
                <a:lnTo>
                  <a:pt x="15346" y="144105"/>
                </a:lnTo>
                <a:lnTo>
                  <a:pt x="26590" y="148951"/>
                </a:lnTo>
                <a:lnTo>
                  <a:pt x="39016" y="150422"/>
                </a:lnTo>
                <a:lnTo>
                  <a:pt x="51757" y="148160"/>
                </a:lnTo>
                <a:lnTo>
                  <a:pt x="282892" y="68698"/>
                </a:lnTo>
                <a:lnTo>
                  <a:pt x="290875" y="61841"/>
                </a:lnTo>
                <a:lnTo>
                  <a:pt x="296252" y="52770"/>
                </a:lnTo>
                <a:lnTo>
                  <a:pt x="298591" y="41675"/>
                </a:lnTo>
                <a:lnTo>
                  <a:pt x="297462" y="28748"/>
                </a:lnTo>
                <a:lnTo>
                  <a:pt x="292434" y="14178"/>
                </a:lnTo>
                <a:lnTo>
                  <a:pt x="283240" y="6317"/>
                </a:lnTo>
                <a:lnTo>
                  <a:pt x="271996" y="1471"/>
                </a:lnTo>
                <a:lnTo>
                  <a:pt x="259570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52" name="object 52"/>
          <p:cNvSpPr/>
          <p:nvPr/>
        </p:nvSpPr>
        <p:spPr>
          <a:xfrm>
            <a:off x="6278878" y="12899135"/>
            <a:ext cx="152400" cy="186690"/>
          </a:xfrm>
          <a:custGeom>
            <a:avLst/>
            <a:gdLst/>
            <a:ahLst/>
            <a:cxnLst/>
            <a:rect l="l" t="t" r="r" b="b"/>
            <a:pathLst>
              <a:path w="76200" h="93345">
                <a:moveTo>
                  <a:pt x="75437" y="0"/>
                </a:moveTo>
                <a:lnTo>
                  <a:pt x="0" y="0"/>
                </a:lnTo>
                <a:lnTo>
                  <a:pt x="0" y="92963"/>
                </a:lnTo>
                <a:lnTo>
                  <a:pt x="76200" y="92963"/>
                </a:lnTo>
                <a:lnTo>
                  <a:pt x="76200" y="73431"/>
                </a:lnTo>
                <a:lnTo>
                  <a:pt x="26543" y="73431"/>
                </a:lnTo>
                <a:lnTo>
                  <a:pt x="26543" y="56070"/>
                </a:lnTo>
                <a:lnTo>
                  <a:pt x="73533" y="56070"/>
                </a:lnTo>
                <a:lnTo>
                  <a:pt x="73533" y="36169"/>
                </a:lnTo>
                <a:lnTo>
                  <a:pt x="26543" y="36169"/>
                </a:lnTo>
                <a:lnTo>
                  <a:pt x="26543" y="19532"/>
                </a:lnTo>
                <a:lnTo>
                  <a:pt x="75437" y="19532"/>
                </a:lnTo>
                <a:lnTo>
                  <a:pt x="75437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53" name="object 53"/>
          <p:cNvSpPr/>
          <p:nvPr/>
        </p:nvSpPr>
        <p:spPr>
          <a:xfrm>
            <a:off x="6688834" y="12899135"/>
            <a:ext cx="0" cy="186690"/>
          </a:xfrm>
          <a:custGeom>
            <a:avLst/>
            <a:gdLst/>
            <a:ahLst/>
            <a:cxnLst/>
            <a:rect l="l" t="t" r="r" b="b"/>
            <a:pathLst>
              <a:path h="93345">
                <a:moveTo>
                  <a:pt x="0" y="0"/>
                </a:moveTo>
                <a:lnTo>
                  <a:pt x="0" y="92963"/>
                </a:lnTo>
              </a:path>
            </a:pathLst>
          </a:custGeom>
          <a:ln w="25908">
            <a:solidFill>
              <a:srgbClr val="00339F"/>
            </a:solidFill>
          </a:ln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54" name="object 54"/>
          <p:cNvSpPr/>
          <p:nvPr/>
        </p:nvSpPr>
        <p:spPr>
          <a:xfrm>
            <a:off x="6742964" y="12897845"/>
            <a:ext cx="167640" cy="191770"/>
          </a:xfrm>
          <a:custGeom>
            <a:avLst/>
            <a:gdLst/>
            <a:ahLst/>
            <a:cxnLst/>
            <a:rect l="l" t="t" r="r" b="b"/>
            <a:pathLst>
              <a:path w="83820" h="95884">
                <a:moveTo>
                  <a:pt x="59080" y="0"/>
                </a:moveTo>
                <a:lnTo>
                  <a:pt x="13704" y="15444"/>
                </a:lnTo>
                <a:lnTo>
                  <a:pt x="0" y="53882"/>
                </a:lnTo>
                <a:lnTo>
                  <a:pt x="3409" y="67034"/>
                </a:lnTo>
                <a:lnTo>
                  <a:pt x="42447" y="94439"/>
                </a:lnTo>
                <a:lnTo>
                  <a:pt x="55826" y="95493"/>
                </a:lnTo>
                <a:lnTo>
                  <a:pt x="69701" y="94434"/>
                </a:lnTo>
                <a:lnTo>
                  <a:pt x="83425" y="91374"/>
                </a:lnTo>
                <a:lnTo>
                  <a:pt x="80417" y="75979"/>
                </a:lnTo>
                <a:lnTo>
                  <a:pt x="56294" y="75979"/>
                </a:lnTo>
                <a:lnTo>
                  <a:pt x="45131" y="72829"/>
                </a:lnTo>
                <a:lnTo>
                  <a:pt x="35927" y="65755"/>
                </a:lnTo>
                <a:lnTo>
                  <a:pt x="29870" y="54241"/>
                </a:lnTo>
                <a:lnTo>
                  <a:pt x="28147" y="37770"/>
                </a:lnTo>
                <a:lnTo>
                  <a:pt x="34348" y="26950"/>
                </a:lnTo>
                <a:lnTo>
                  <a:pt x="44230" y="20615"/>
                </a:lnTo>
                <a:lnTo>
                  <a:pt x="56350" y="18368"/>
                </a:lnTo>
                <a:lnTo>
                  <a:pt x="82003" y="18368"/>
                </a:lnTo>
                <a:lnTo>
                  <a:pt x="83044" y="5001"/>
                </a:lnTo>
                <a:lnTo>
                  <a:pt x="72084" y="1807"/>
                </a:lnTo>
                <a:lnTo>
                  <a:pt x="59080" y="0"/>
                </a:lnTo>
                <a:close/>
              </a:path>
              <a:path w="83820" h="95884">
                <a:moveTo>
                  <a:pt x="79753" y="72580"/>
                </a:moveTo>
                <a:lnTo>
                  <a:pt x="68231" y="75724"/>
                </a:lnTo>
                <a:lnTo>
                  <a:pt x="56294" y="75979"/>
                </a:lnTo>
                <a:lnTo>
                  <a:pt x="80417" y="75979"/>
                </a:lnTo>
                <a:lnTo>
                  <a:pt x="79753" y="72580"/>
                </a:lnTo>
                <a:close/>
              </a:path>
              <a:path w="83820" h="95884">
                <a:moveTo>
                  <a:pt x="82003" y="18368"/>
                </a:moveTo>
                <a:lnTo>
                  <a:pt x="56350" y="18368"/>
                </a:lnTo>
                <a:lnTo>
                  <a:pt x="69261" y="19815"/>
                </a:lnTo>
                <a:lnTo>
                  <a:pt x="81520" y="24559"/>
                </a:lnTo>
                <a:lnTo>
                  <a:pt x="82003" y="18368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55" name="object 55"/>
          <p:cNvSpPr/>
          <p:nvPr/>
        </p:nvSpPr>
        <p:spPr>
          <a:xfrm>
            <a:off x="6931387" y="12897893"/>
            <a:ext cx="146050" cy="189230"/>
          </a:xfrm>
          <a:custGeom>
            <a:avLst/>
            <a:gdLst/>
            <a:ahLst/>
            <a:cxnLst/>
            <a:rect l="l" t="t" r="r" b="b"/>
            <a:pathLst>
              <a:path w="73025" h="94615">
                <a:moveTo>
                  <a:pt x="3311" y="70407"/>
                </a:moveTo>
                <a:lnTo>
                  <a:pt x="10968" y="92657"/>
                </a:lnTo>
                <a:lnTo>
                  <a:pt x="25155" y="94292"/>
                </a:lnTo>
                <a:lnTo>
                  <a:pt x="39320" y="93856"/>
                </a:lnTo>
                <a:lnTo>
                  <a:pt x="52312" y="90772"/>
                </a:lnTo>
                <a:lnTo>
                  <a:pt x="62979" y="84465"/>
                </a:lnTo>
                <a:lnTo>
                  <a:pt x="68881" y="76171"/>
                </a:lnTo>
                <a:lnTo>
                  <a:pt x="32741" y="76171"/>
                </a:lnTo>
                <a:lnTo>
                  <a:pt x="18290" y="75050"/>
                </a:lnTo>
                <a:lnTo>
                  <a:pt x="3311" y="70407"/>
                </a:lnTo>
                <a:close/>
              </a:path>
              <a:path w="73025" h="94615">
                <a:moveTo>
                  <a:pt x="46029" y="0"/>
                </a:moveTo>
                <a:lnTo>
                  <a:pt x="9020" y="9832"/>
                </a:lnTo>
                <a:lnTo>
                  <a:pt x="0" y="30646"/>
                </a:lnTo>
                <a:lnTo>
                  <a:pt x="4283" y="42489"/>
                </a:lnTo>
                <a:lnTo>
                  <a:pt x="12960" y="50065"/>
                </a:lnTo>
                <a:lnTo>
                  <a:pt x="23607" y="55134"/>
                </a:lnTo>
                <a:lnTo>
                  <a:pt x="33799" y="59453"/>
                </a:lnTo>
                <a:lnTo>
                  <a:pt x="41112" y="64784"/>
                </a:lnTo>
                <a:lnTo>
                  <a:pt x="43121" y="72884"/>
                </a:lnTo>
                <a:lnTo>
                  <a:pt x="32741" y="76171"/>
                </a:lnTo>
                <a:lnTo>
                  <a:pt x="68881" y="76171"/>
                </a:lnTo>
                <a:lnTo>
                  <a:pt x="70170" y="74360"/>
                </a:lnTo>
                <a:lnTo>
                  <a:pt x="72734" y="59882"/>
                </a:lnTo>
                <a:lnTo>
                  <a:pt x="67997" y="48506"/>
                </a:lnTo>
                <a:lnTo>
                  <a:pt x="59217" y="41654"/>
                </a:lnTo>
                <a:lnTo>
                  <a:pt x="48621" y="37490"/>
                </a:lnTo>
                <a:lnTo>
                  <a:pt x="38433" y="34178"/>
                </a:lnTo>
                <a:lnTo>
                  <a:pt x="30878" y="29885"/>
                </a:lnTo>
                <a:lnTo>
                  <a:pt x="28181" y="22775"/>
                </a:lnTo>
                <a:lnTo>
                  <a:pt x="37614" y="18068"/>
                </a:lnTo>
                <a:lnTo>
                  <a:pt x="66889" y="18068"/>
                </a:lnTo>
                <a:lnTo>
                  <a:pt x="68462" y="3656"/>
                </a:lnTo>
                <a:lnTo>
                  <a:pt x="61184" y="1903"/>
                </a:lnTo>
                <a:lnTo>
                  <a:pt x="46029" y="0"/>
                </a:lnTo>
                <a:close/>
              </a:path>
              <a:path w="73025" h="94615">
                <a:moveTo>
                  <a:pt x="66889" y="18068"/>
                </a:moveTo>
                <a:lnTo>
                  <a:pt x="37614" y="18068"/>
                </a:lnTo>
                <a:lnTo>
                  <a:pt x="52309" y="18152"/>
                </a:lnTo>
                <a:lnTo>
                  <a:pt x="66430" y="22274"/>
                </a:lnTo>
                <a:lnTo>
                  <a:pt x="66889" y="18068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56" name="object 56"/>
          <p:cNvSpPr/>
          <p:nvPr/>
        </p:nvSpPr>
        <p:spPr>
          <a:xfrm>
            <a:off x="7090177" y="12897821"/>
            <a:ext cx="148590" cy="189230"/>
          </a:xfrm>
          <a:custGeom>
            <a:avLst/>
            <a:gdLst/>
            <a:ahLst/>
            <a:cxnLst/>
            <a:rect l="l" t="t" r="r" b="b"/>
            <a:pathLst>
              <a:path w="74295" h="94615">
                <a:moveTo>
                  <a:pt x="2910" y="70444"/>
                </a:moveTo>
                <a:lnTo>
                  <a:pt x="12943" y="93010"/>
                </a:lnTo>
                <a:lnTo>
                  <a:pt x="27169" y="94372"/>
                </a:lnTo>
                <a:lnTo>
                  <a:pt x="41238" y="93658"/>
                </a:lnTo>
                <a:lnTo>
                  <a:pt x="54050" y="90312"/>
                </a:lnTo>
                <a:lnTo>
                  <a:pt x="64505" y="83778"/>
                </a:lnTo>
                <a:lnTo>
                  <a:pt x="69635" y="76243"/>
                </a:lnTo>
                <a:lnTo>
                  <a:pt x="32490" y="76243"/>
                </a:lnTo>
                <a:lnTo>
                  <a:pt x="17869" y="75023"/>
                </a:lnTo>
                <a:lnTo>
                  <a:pt x="2910" y="70444"/>
                </a:lnTo>
                <a:close/>
              </a:path>
              <a:path w="74295" h="94615">
                <a:moveTo>
                  <a:pt x="45156" y="0"/>
                </a:moveTo>
                <a:lnTo>
                  <a:pt x="2269" y="19758"/>
                </a:lnTo>
                <a:lnTo>
                  <a:pt x="0" y="31970"/>
                </a:lnTo>
                <a:lnTo>
                  <a:pt x="4755" y="43223"/>
                </a:lnTo>
                <a:lnTo>
                  <a:pt x="13659" y="50476"/>
                </a:lnTo>
                <a:lnTo>
                  <a:pt x="24338" y="55417"/>
                </a:lnTo>
                <a:lnTo>
                  <a:pt x="34418" y="59737"/>
                </a:lnTo>
                <a:lnTo>
                  <a:pt x="41525" y="65124"/>
                </a:lnTo>
                <a:lnTo>
                  <a:pt x="43285" y="73269"/>
                </a:lnTo>
                <a:lnTo>
                  <a:pt x="32490" y="76243"/>
                </a:lnTo>
                <a:lnTo>
                  <a:pt x="69635" y="76243"/>
                </a:lnTo>
                <a:lnTo>
                  <a:pt x="71503" y="73500"/>
                </a:lnTo>
                <a:lnTo>
                  <a:pt x="73946" y="58922"/>
                </a:lnTo>
                <a:lnTo>
                  <a:pt x="68840" y="48025"/>
                </a:lnTo>
                <a:lnTo>
                  <a:pt x="59851" y="41429"/>
                </a:lnTo>
                <a:lnTo>
                  <a:pt x="49172" y="37353"/>
                </a:lnTo>
                <a:lnTo>
                  <a:pt x="38997" y="34021"/>
                </a:lnTo>
                <a:lnTo>
                  <a:pt x="31520" y="29652"/>
                </a:lnTo>
                <a:lnTo>
                  <a:pt x="28936" y="22468"/>
                </a:lnTo>
                <a:lnTo>
                  <a:pt x="38730" y="18037"/>
                </a:lnTo>
                <a:lnTo>
                  <a:pt x="68059" y="18037"/>
                </a:lnTo>
                <a:lnTo>
                  <a:pt x="69331" y="3692"/>
                </a:lnTo>
                <a:lnTo>
                  <a:pt x="60134" y="1583"/>
                </a:lnTo>
                <a:lnTo>
                  <a:pt x="45156" y="0"/>
                </a:lnTo>
                <a:close/>
              </a:path>
              <a:path w="74295" h="94615">
                <a:moveTo>
                  <a:pt x="68059" y="18037"/>
                </a:moveTo>
                <a:lnTo>
                  <a:pt x="38730" y="18037"/>
                </a:lnTo>
                <a:lnTo>
                  <a:pt x="53535" y="18224"/>
                </a:lnTo>
                <a:lnTo>
                  <a:pt x="67680" y="22311"/>
                </a:lnTo>
                <a:lnTo>
                  <a:pt x="68059" y="18037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57" name="object 57"/>
          <p:cNvSpPr/>
          <p:nvPr/>
        </p:nvSpPr>
        <p:spPr>
          <a:xfrm>
            <a:off x="7473694" y="12899135"/>
            <a:ext cx="182880" cy="186690"/>
          </a:xfrm>
          <a:custGeom>
            <a:avLst/>
            <a:gdLst/>
            <a:ahLst/>
            <a:cxnLst/>
            <a:rect l="l" t="t" r="r" b="b"/>
            <a:pathLst>
              <a:path w="91439" h="93345">
                <a:moveTo>
                  <a:pt x="33909" y="0"/>
                </a:moveTo>
                <a:lnTo>
                  <a:pt x="0" y="0"/>
                </a:lnTo>
                <a:lnTo>
                  <a:pt x="0" y="92963"/>
                </a:lnTo>
                <a:lnTo>
                  <a:pt x="25018" y="92963"/>
                </a:lnTo>
                <a:lnTo>
                  <a:pt x="25018" y="31826"/>
                </a:lnTo>
                <a:lnTo>
                  <a:pt x="51343" y="31826"/>
                </a:lnTo>
                <a:lnTo>
                  <a:pt x="33909" y="0"/>
                </a:lnTo>
                <a:close/>
              </a:path>
              <a:path w="91439" h="93345">
                <a:moveTo>
                  <a:pt x="51343" y="31826"/>
                </a:moveTo>
                <a:lnTo>
                  <a:pt x="25018" y="31826"/>
                </a:lnTo>
                <a:lnTo>
                  <a:pt x="59436" y="92963"/>
                </a:lnTo>
                <a:lnTo>
                  <a:pt x="91439" y="92963"/>
                </a:lnTo>
                <a:lnTo>
                  <a:pt x="91439" y="60045"/>
                </a:lnTo>
                <a:lnTo>
                  <a:pt x="66801" y="60045"/>
                </a:lnTo>
                <a:lnTo>
                  <a:pt x="51343" y="31826"/>
                </a:lnTo>
                <a:close/>
              </a:path>
              <a:path w="91439" h="93345">
                <a:moveTo>
                  <a:pt x="91439" y="0"/>
                </a:moveTo>
                <a:lnTo>
                  <a:pt x="66801" y="0"/>
                </a:lnTo>
                <a:lnTo>
                  <a:pt x="66801" y="60045"/>
                </a:lnTo>
                <a:lnTo>
                  <a:pt x="91439" y="60045"/>
                </a:lnTo>
                <a:lnTo>
                  <a:pt x="91439" y="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58" name="object 58"/>
          <p:cNvSpPr/>
          <p:nvPr/>
        </p:nvSpPr>
        <p:spPr>
          <a:xfrm>
            <a:off x="7251216" y="12896088"/>
            <a:ext cx="195580" cy="190500"/>
          </a:xfrm>
          <a:custGeom>
            <a:avLst/>
            <a:gdLst/>
            <a:ahLst/>
            <a:cxnLst/>
            <a:rect l="l" t="t" r="r" b="b"/>
            <a:pathLst>
              <a:path w="97789" h="95250">
                <a:moveTo>
                  <a:pt x="48501" y="0"/>
                </a:moveTo>
                <a:lnTo>
                  <a:pt x="7781" y="19261"/>
                </a:lnTo>
                <a:lnTo>
                  <a:pt x="0" y="49346"/>
                </a:lnTo>
                <a:lnTo>
                  <a:pt x="1980" y="63599"/>
                </a:lnTo>
                <a:lnTo>
                  <a:pt x="42126" y="94136"/>
                </a:lnTo>
                <a:lnTo>
                  <a:pt x="59756" y="95018"/>
                </a:lnTo>
                <a:lnTo>
                  <a:pt x="72096" y="91026"/>
                </a:lnTo>
                <a:lnTo>
                  <a:pt x="82486" y="83807"/>
                </a:lnTo>
                <a:lnTo>
                  <a:pt x="89894" y="73921"/>
                </a:lnTo>
                <a:lnTo>
                  <a:pt x="37100" y="73921"/>
                </a:lnTo>
                <a:lnTo>
                  <a:pt x="29570" y="62573"/>
                </a:lnTo>
                <a:lnTo>
                  <a:pt x="27165" y="48005"/>
                </a:lnTo>
                <a:lnTo>
                  <a:pt x="27233" y="45556"/>
                </a:lnTo>
                <a:lnTo>
                  <a:pt x="30238" y="32717"/>
                </a:lnTo>
                <a:lnTo>
                  <a:pt x="38683" y="22846"/>
                </a:lnTo>
                <a:lnTo>
                  <a:pt x="53929" y="19330"/>
                </a:lnTo>
                <a:lnTo>
                  <a:pt x="89302" y="19330"/>
                </a:lnTo>
                <a:lnTo>
                  <a:pt x="86266" y="14509"/>
                </a:lnTo>
                <a:lnTo>
                  <a:pt x="75989" y="6394"/>
                </a:lnTo>
                <a:lnTo>
                  <a:pt x="63221" y="1585"/>
                </a:lnTo>
                <a:lnTo>
                  <a:pt x="48501" y="0"/>
                </a:lnTo>
                <a:close/>
              </a:path>
              <a:path w="97789" h="95250">
                <a:moveTo>
                  <a:pt x="89302" y="19330"/>
                </a:moveTo>
                <a:lnTo>
                  <a:pt x="53929" y="19330"/>
                </a:lnTo>
                <a:lnTo>
                  <a:pt x="62976" y="26532"/>
                </a:lnTo>
                <a:lnTo>
                  <a:pt x="67991" y="39483"/>
                </a:lnTo>
                <a:lnTo>
                  <a:pt x="69151" y="56213"/>
                </a:lnTo>
                <a:lnTo>
                  <a:pt x="64507" y="66539"/>
                </a:lnTo>
                <a:lnTo>
                  <a:pt x="54348" y="73262"/>
                </a:lnTo>
                <a:lnTo>
                  <a:pt x="37100" y="73921"/>
                </a:lnTo>
                <a:lnTo>
                  <a:pt x="89894" y="73921"/>
                </a:lnTo>
                <a:lnTo>
                  <a:pt x="90448" y="73181"/>
                </a:lnTo>
                <a:lnTo>
                  <a:pt x="95505" y="58966"/>
                </a:lnTo>
                <a:lnTo>
                  <a:pt x="97178" y="40981"/>
                </a:lnTo>
                <a:lnTo>
                  <a:pt x="93509" y="26011"/>
                </a:lnTo>
                <a:lnTo>
                  <a:pt x="89302" y="19330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59" name="object 59"/>
          <p:cNvSpPr/>
          <p:nvPr/>
        </p:nvSpPr>
        <p:spPr>
          <a:xfrm>
            <a:off x="6467855" y="12899135"/>
            <a:ext cx="171450" cy="186690"/>
          </a:xfrm>
          <a:custGeom>
            <a:avLst/>
            <a:gdLst/>
            <a:ahLst/>
            <a:cxnLst/>
            <a:rect l="l" t="t" r="r" b="b"/>
            <a:pathLst>
              <a:path w="85725" h="93345">
                <a:moveTo>
                  <a:pt x="48260" y="0"/>
                </a:moveTo>
                <a:lnTo>
                  <a:pt x="0" y="0"/>
                </a:lnTo>
                <a:lnTo>
                  <a:pt x="0" y="92963"/>
                </a:lnTo>
                <a:lnTo>
                  <a:pt x="26416" y="92963"/>
                </a:lnTo>
                <a:lnTo>
                  <a:pt x="26416" y="57873"/>
                </a:lnTo>
                <a:lnTo>
                  <a:pt x="71678" y="57873"/>
                </a:lnTo>
                <a:lnTo>
                  <a:pt x="71247" y="56794"/>
                </a:lnTo>
                <a:lnTo>
                  <a:pt x="68834" y="49923"/>
                </a:lnTo>
                <a:lnTo>
                  <a:pt x="63119" y="47383"/>
                </a:lnTo>
                <a:lnTo>
                  <a:pt x="67780" y="45371"/>
                </a:lnTo>
                <a:lnTo>
                  <a:pt x="74087" y="39433"/>
                </a:lnTo>
                <a:lnTo>
                  <a:pt x="25654" y="39433"/>
                </a:lnTo>
                <a:lnTo>
                  <a:pt x="25654" y="18453"/>
                </a:lnTo>
                <a:lnTo>
                  <a:pt x="77810" y="18453"/>
                </a:lnTo>
                <a:lnTo>
                  <a:pt x="73388" y="8742"/>
                </a:lnTo>
                <a:lnTo>
                  <a:pt x="61457" y="1909"/>
                </a:lnTo>
                <a:lnTo>
                  <a:pt x="48260" y="0"/>
                </a:lnTo>
                <a:close/>
              </a:path>
              <a:path w="85725" h="93345">
                <a:moveTo>
                  <a:pt x="71678" y="57873"/>
                </a:moveTo>
                <a:lnTo>
                  <a:pt x="41656" y="57873"/>
                </a:lnTo>
                <a:lnTo>
                  <a:pt x="45212" y="60769"/>
                </a:lnTo>
                <a:lnTo>
                  <a:pt x="46736" y="65112"/>
                </a:lnTo>
                <a:lnTo>
                  <a:pt x="57023" y="92963"/>
                </a:lnTo>
                <a:lnTo>
                  <a:pt x="85309" y="92927"/>
                </a:lnTo>
                <a:lnTo>
                  <a:pt x="81375" y="82985"/>
                </a:lnTo>
                <a:lnTo>
                  <a:pt x="74873" y="65875"/>
                </a:lnTo>
                <a:lnTo>
                  <a:pt x="71678" y="57873"/>
                </a:lnTo>
                <a:close/>
              </a:path>
              <a:path w="85725" h="93345">
                <a:moveTo>
                  <a:pt x="77810" y="18453"/>
                </a:moveTo>
                <a:lnTo>
                  <a:pt x="47498" y="18453"/>
                </a:lnTo>
                <a:lnTo>
                  <a:pt x="52832" y="22783"/>
                </a:lnTo>
                <a:lnTo>
                  <a:pt x="52832" y="35813"/>
                </a:lnTo>
                <a:lnTo>
                  <a:pt x="47117" y="39433"/>
                </a:lnTo>
                <a:lnTo>
                  <a:pt x="74087" y="39433"/>
                </a:lnTo>
                <a:lnTo>
                  <a:pt x="76649" y="37020"/>
                </a:lnTo>
                <a:lnTo>
                  <a:pt x="79496" y="22156"/>
                </a:lnTo>
                <a:lnTo>
                  <a:pt x="77810" y="18453"/>
                </a:lnTo>
                <a:close/>
              </a:path>
            </a:pathLst>
          </a:custGeom>
          <a:solidFill>
            <a:srgbClr val="00339F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60" name="object 60"/>
          <p:cNvSpPr/>
          <p:nvPr/>
        </p:nvSpPr>
        <p:spPr>
          <a:xfrm>
            <a:off x="14383513" y="11338558"/>
            <a:ext cx="323850" cy="210820"/>
          </a:xfrm>
          <a:custGeom>
            <a:avLst/>
            <a:gdLst/>
            <a:ahLst/>
            <a:cxnLst/>
            <a:rect l="l" t="t" r="r" b="b"/>
            <a:pathLst>
              <a:path w="161925" h="105410">
                <a:moveTo>
                  <a:pt x="105537" y="21513"/>
                </a:moveTo>
                <a:lnTo>
                  <a:pt x="51308" y="21513"/>
                </a:lnTo>
                <a:lnTo>
                  <a:pt x="63990" y="26676"/>
                </a:lnTo>
                <a:lnTo>
                  <a:pt x="68990" y="39801"/>
                </a:lnTo>
                <a:lnTo>
                  <a:pt x="69087" y="105154"/>
                </a:lnTo>
                <a:lnTo>
                  <a:pt x="95375" y="105155"/>
                </a:lnTo>
                <a:lnTo>
                  <a:pt x="95376" y="32414"/>
                </a:lnTo>
                <a:lnTo>
                  <a:pt x="96012" y="31661"/>
                </a:lnTo>
                <a:lnTo>
                  <a:pt x="105537" y="21513"/>
                </a:lnTo>
                <a:close/>
              </a:path>
              <a:path w="161925" h="105410">
                <a:moveTo>
                  <a:pt x="158470" y="21513"/>
                </a:moveTo>
                <a:lnTo>
                  <a:pt x="117475" y="21513"/>
                </a:lnTo>
                <a:lnTo>
                  <a:pt x="130033" y="26793"/>
                </a:lnTo>
                <a:lnTo>
                  <a:pt x="134682" y="40186"/>
                </a:lnTo>
                <a:lnTo>
                  <a:pt x="134746" y="105155"/>
                </a:lnTo>
                <a:lnTo>
                  <a:pt x="161540" y="105155"/>
                </a:lnTo>
                <a:lnTo>
                  <a:pt x="161543" y="38248"/>
                </a:lnTo>
                <a:lnTo>
                  <a:pt x="159173" y="22752"/>
                </a:lnTo>
                <a:lnTo>
                  <a:pt x="158470" y="21513"/>
                </a:lnTo>
                <a:close/>
              </a:path>
              <a:path w="161925" h="105410">
                <a:moveTo>
                  <a:pt x="22605" y="1790"/>
                </a:moveTo>
                <a:lnTo>
                  <a:pt x="5969" y="1790"/>
                </a:lnTo>
                <a:lnTo>
                  <a:pt x="635" y="2984"/>
                </a:lnTo>
                <a:lnTo>
                  <a:pt x="0" y="2984"/>
                </a:lnTo>
                <a:lnTo>
                  <a:pt x="1361" y="10507"/>
                </a:lnTo>
                <a:lnTo>
                  <a:pt x="2741" y="25601"/>
                </a:lnTo>
                <a:lnTo>
                  <a:pt x="2920" y="105150"/>
                </a:lnTo>
                <a:lnTo>
                  <a:pt x="29208" y="105155"/>
                </a:lnTo>
                <a:lnTo>
                  <a:pt x="29209" y="32414"/>
                </a:lnTo>
                <a:lnTo>
                  <a:pt x="29845" y="31661"/>
                </a:lnTo>
                <a:lnTo>
                  <a:pt x="39370" y="21513"/>
                </a:lnTo>
                <a:lnTo>
                  <a:pt x="158470" y="21513"/>
                </a:lnTo>
                <a:lnTo>
                  <a:pt x="155615" y="16481"/>
                </a:lnTo>
                <a:lnTo>
                  <a:pt x="90794" y="16481"/>
                </a:lnTo>
                <a:lnTo>
                  <a:pt x="86563" y="11589"/>
                </a:lnTo>
                <a:lnTo>
                  <a:pt x="29116" y="11589"/>
                </a:lnTo>
                <a:lnTo>
                  <a:pt x="26797" y="10160"/>
                </a:lnTo>
                <a:lnTo>
                  <a:pt x="22605" y="1790"/>
                </a:lnTo>
                <a:close/>
              </a:path>
              <a:path w="161925" h="105410">
                <a:moveTo>
                  <a:pt x="126365" y="0"/>
                </a:moveTo>
                <a:lnTo>
                  <a:pt x="108012" y="3694"/>
                </a:lnTo>
                <a:lnTo>
                  <a:pt x="96281" y="11050"/>
                </a:lnTo>
                <a:lnTo>
                  <a:pt x="90794" y="16481"/>
                </a:lnTo>
                <a:lnTo>
                  <a:pt x="155615" y="16481"/>
                </a:lnTo>
                <a:lnTo>
                  <a:pt x="152410" y="10833"/>
                </a:lnTo>
                <a:lnTo>
                  <a:pt x="141778" y="3065"/>
                </a:lnTo>
                <a:lnTo>
                  <a:pt x="127798" y="22"/>
                </a:lnTo>
                <a:lnTo>
                  <a:pt x="126365" y="0"/>
                </a:lnTo>
                <a:close/>
              </a:path>
              <a:path w="161925" h="105410">
                <a:moveTo>
                  <a:pt x="70702" y="1160"/>
                </a:moveTo>
                <a:lnTo>
                  <a:pt x="49660" y="2627"/>
                </a:lnTo>
                <a:lnTo>
                  <a:pt x="36204" y="7059"/>
                </a:lnTo>
                <a:lnTo>
                  <a:pt x="29116" y="11589"/>
                </a:lnTo>
                <a:lnTo>
                  <a:pt x="86563" y="11589"/>
                </a:lnTo>
                <a:lnTo>
                  <a:pt x="82354" y="6721"/>
                </a:lnTo>
                <a:lnTo>
                  <a:pt x="70702" y="1160"/>
                </a:lnTo>
                <a:close/>
              </a:path>
            </a:pathLst>
          </a:custGeom>
          <a:solidFill>
            <a:srgbClr val="F48022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61" name="object 61"/>
          <p:cNvSpPr/>
          <p:nvPr/>
        </p:nvSpPr>
        <p:spPr>
          <a:xfrm>
            <a:off x="13950712" y="11338560"/>
            <a:ext cx="177800" cy="214628"/>
          </a:xfrm>
          <a:custGeom>
            <a:avLst/>
            <a:gdLst/>
            <a:ahLst/>
            <a:cxnLst/>
            <a:rect l="l" t="t" r="r" b="b"/>
            <a:pathLst>
              <a:path w="88900" h="107314">
                <a:moveTo>
                  <a:pt x="51577" y="0"/>
                </a:moveTo>
                <a:lnTo>
                  <a:pt x="12349" y="15702"/>
                </a:lnTo>
                <a:lnTo>
                  <a:pt x="0" y="39804"/>
                </a:lnTo>
                <a:lnTo>
                  <a:pt x="809" y="58786"/>
                </a:lnTo>
                <a:lnTo>
                  <a:pt x="18551" y="96726"/>
                </a:lnTo>
                <a:lnTo>
                  <a:pt x="40130" y="107147"/>
                </a:lnTo>
                <a:lnTo>
                  <a:pt x="61633" y="106272"/>
                </a:lnTo>
                <a:lnTo>
                  <a:pt x="76386" y="103180"/>
                </a:lnTo>
                <a:lnTo>
                  <a:pt x="85099" y="99604"/>
                </a:lnTo>
                <a:lnTo>
                  <a:pt x="81655" y="87159"/>
                </a:lnTo>
                <a:lnTo>
                  <a:pt x="54946" y="87151"/>
                </a:lnTo>
                <a:lnTo>
                  <a:pt x="41306" y="83925"/>
                </a:lnTo>
                <a:lnTo>
                  <a:pt x="31133" y="75149"/>
                </a:lnTo>
                <a:lnTo>
                  <a:pt x="25464" y="62221"/>
                </a:lnTo>
                <a:lnTo>
                  <a:pt x="27401" y="44000"/>
                </a:lnTo>
                <a:lnTo>
                  <a:pt x="33638" y="31262"/>
                </a:lnTo>
                <a:lnTo>
                  <a:pt x="42970" y="23711"/>
                </a:lnTo>
                <a:lnTo>
                  <a:pt x="54188" y="21054"/>
                </a:lnTo>
                <a:lnTo>
                  <a:pt x="82414" y="21043"/>
                </a:lnTo>
                <a:lnTo>
                  <a:pt x="85462" y="15023"/>
                </a:lnTo>
                <a:lnTo>
                  <a:pt x="87240" y="11417"/>
                </a:lnTo>
                <a:lnTo>
                  <a:pt x="88383" y="9613"/>
                </a:lnTo>
                <a:lnTo>
                  <a:pt x="83225" y="6865"/>
                </a:lnTo>
                <a:lnTo>
                  <a:pt x="70648" y="2378"/>
                </a:lnTo>
                <a:lnTo>
                  <a:pt x="51577" y="0"/>
                </a:lnTo>
                <a:close/>
              </a:path>
              <a:path w="88900" h="107314">
                <a:moveTo>
                  <a:pt x="79493" y="79349"/>
                </a:moveTo>
                <a:lnTo>
                  <a:pt x="71685" y="83638"/>
                </a:lnTo>
                <a:lnTo>
                  <a:pt x="55481" y="87156"/>
                </a:lnTo>
                <a:lnTo>
                  <a:pt x="54982" y="87159"/>
                </a:lnTo>
                <a:lnTo>
                  <a:pt x="81655" y="87159"/>
                </a:lnTo>
                <a:lnTo>
                  <a:pt x="79493" y="79349"/>
                </a:lnTo>
                <a:close/>
              </a:path>
              <a:path w="88900" h="107314">
                <a:moveTo>
                  <a:pt x="82414" y="21043"/>
                </a:moveTo>
                <a:lnTo>
                  <a:pt x="63999" y="21043"/>
                </a:lnTo>
                <a:lnTo>
                  <a:pt x="67555" y="24040"/>
                </a:lnTo>
                <a:lnTo>
                  <a:pt x="79493" y="24040"/>
                </a:lnTo>
                <a:lnTo>
                  <a:pt x="82414" y="21043"/>
                </a:lnTo>
                <a:close/>
              </a:path>
            </a:pathLst>
          </a:custGeom>
          <a:solidFill>
            <a:srgbClr val="F48022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62" name="object 62"/>
          <p:cNvSpPr/>
          <p:nvPr/>
        </p:nvSpPr>
        <p:spPr>
          <a:xfrm>
            <a:off x="13391500" y="11338558"/>
            <a:ext cx="187960" cy="215900"/>
          </a:xfrm>
          <a:custGeom>
            <a:avLst/>
            <a:gdLst/>
            <a:ahLst/>
            <a:cxnLst/>
            <a:rect l="l" t="t" r="r" b="b"/>
            <a:pathLst>
              <a:path w="93979" h="107950">
                <a:moveTo>
                  <a:pt x="46172" y="0"/>
                </a:moveTo>
                <a:lnTo>
                  <a:pt x="11605" y="16247"/>
                </a:lnTo>
                <a:lnTo>
                  <a:pt x="0" y="43126"/>
                </a:lnTo>
                <a:lnTo>
                  <a:pt x="1097" y="62180"/>
                </a:lnTo>
                <a:lnTo>
                  <a:pt x="19974" y="98839"/>
                </a:lnTo>
                <a:lnTo>
                  <a:pt x="42979" y="107735"/>
                </a:lnTo>
                <a:lnTo>
                  <a:pt x="64630" y="106174"/>
                </a:lnTo>
                <a:lnTo>
                  <a:pt x="79063" y="102292"/>
                </a:lnTo>
                <a:lnTo>
                  <a:pt x="87287" y="98390"/>
                </a:lnTo>
                <a:lnTo>
                  <a:pt x="90114" y="96786"/>
                </a:lnTo>
                <a:lnTo>
                  <a:pt x="87701" y="92570"/>
                </a:lnTo>
                <a:lnTo>
                  <a:pt x="87066" y="91376"/>
                </a:lnTo>
                <a:lnTo>
                  <a:pt x="84610" y="87769"/>
                </a:lnTo>
                <a:lnTo>
                  <a:pt x="53284" y="87769"/>
                </a:lnTo>
                <a:lnTo>
                  <a:pt x="37478" y="83337"/>
                </a:lnTo>
                <a:lnTo>
                  <a:pt x="28723" y="73045"/>
                </a:lnTo>
                <a:lnTo>
                  <a:pt x="25729" y="61401"/>
                </a:lnTo>
                <a:lnTo>
                  <a:pt x="93651" y="61315"/>
                </a:lnTo>
                <a:lnTo>
                  <a:pt x="93670" y="53505"/>
                </a:lnTo>
                <a:lnTo>
                  <a:pt x="92519" y="42684"/>
                </a:lnTo>
                <a:lnTo>
                  <a:pt x="25725" y="42684"/>
                </a:lnTo>
                <a:lnTo>
                  <a:pt x="29764" y="28882"/>
                </a:lnTo>
                <a:lnTo>
                  <a:pt x="40304" y="20629"/>
                </a:lnTo>
                <a:lnTo>
                  <a:pt x="84769" y="20629"/>
                </a:lnTo>
                <a:lnTo>
                  <a:pt x="79072" y="12813"/>
                </a:lnTo>
                <a:lnTo>
                  <a:pt x="68480" y="5073"/>
                </a:lnTo>
                <a:lnTo>
                  <a:pt x="55500" y="784"/>
                </a:lnTo>
                <a:lnTo>
                  <a:pt x="46172" y="0"/>
                </a:lnTo>
                <a:close/>
              </a:path>
              <a:path w="93979" h="107950">
                <a:moveTo>
                  <a:pt x="79827" y="84162"/>
                </a:moveTo>
                <a:lnTo>
                  <a:pt x="66619" y="84162"/>
                </a:lnTo>
                <a:lnTo>
                  <a:pt x="65349" y="87769"/>
                </a:lnTo>
                <a:lnTo>
                  <a:pt x="84610" y="87769"/>
                </a:lnTo>
                <a:lnTo>
                  <a:pt x="83383" y="85966"/>
                </a:lnTo>
                <a:lnTo>
                  <a:pt x="79827" y="84162"/>
                </a:lnTo>
                <a:close/>
              </a:path>
              <a:path w="93979" h="107950">
                <a:moveTo>
                  <a:pt x="84769" y="20629"/>
                </a:moveTo>
                <a:lnTo>
                  <a:pt x="40304" y="20629"/>
                </a:lnTo>
                <a:lnTo>
                  <a:pt x="56175" y="24026"/>
                </a:lnTo>
                <a:lnTo>
                  <a:pt x="64293" y="33596"/>
                </a:lnTo>
                <a:lnTo>
                  <a:pt x="25725" y="42684"/>
                </a:lnTo>
                <a:lnTo>
                  <a:pt x="92519" y="42684"/>
                </a:lnTo>
                <a:lnTo>
                  <a:pt x="91952" y="37351"/>
                </a:lnTo>
                <a:lnTo>
                  <a:pt x="86991" y="23680"/>
                </a:lnTo>
                <a:lnTo>
                  <a:pt x="84769" y="20629"/>
                </a:lnTo>
                <a:close/>
              </a:path>
            </a:pathLst>
          </a:custGeom>
          <a:solidFill>
            <a:srgbClr val="F48022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63" name="object 63"/>
          <p:cNvSpPr/>
          <p:nvPr/>
        </p:nvSpPr>
        <p:spPr>
          <a:xfrm>
            <a:off x="13615415" y="11231880"/>
            <a:ext cx="87630" cy="322580"/>
          </a:xfrm>
          <a:custGeom>
            <a:avLst/>
            <a:gdLst/>
            <a:ahLst/>
            <a:cxnLst/>
            <a:rect l="l" t="t" r="r" b="b"/>
            <a:pathLst>
              <a:path w="43815" h="161289">
                <a:moveTo>
                  <a:pt x="0" y="0"/>
                </a:moveTo>
                <a:lnTo>
                  <a:pt x="0" y="140325"/>
                </a:lnTo>
                <a:lnTo>
                  <a:pt x="4104" y="153946"/>
                </a:lnTo>
                <a:lnTo>
                  <a:pt x="15548" y="160868"/>
                </a:lnTo>
                <a:lnTo>
                  <a:pt x="33543" y="157691"/>
                </a:lnTo>
                <a:lnTo>
                  <a:pt x="42107" y="148858"/>
                </a:lnTo>
                <a:lnTo>
                  <a:pt x="43318" y="139839"/>
                </a:lnTo>
                <a:lnTo>
                  <a:pt x="29845" y="139839"/>
                </a:lnTo>
                <a:lnTo>
                  <a:pt x="26289" y="136232"/>
                </a:lnTo>
                <a:lnTo>
                  <a:pt x="26289" y="21732"/>
                </a:lnTo>
                <a:lnTo>
                  <a:pt x="22281" y="7895"/>
                </a:lnTo>
                <a:lnTo>
                  <a:pt x="11167" y="563"/>
                </a:lnTo>
                <a:lnTo>
                  <a:pt x="0" y="0"/>
                </a:lnTo>
                <a:close/>
              </a:path>
              <a:path w="43815" h="161289">
                <a:moveTo>
                  <a:pt x="43561" y="138036"/>
                </a:moveTo>
                <a:lnTo>
                  <a:pt x="40005" y="139839"/>
                </a:lnTo>
                <a:lnTo>
                  <a:pt x="43318" y="139839"/>
                </a:lnTo>
                <a:lnTo>
                  <a:pt x="43561" y="138036"/>
                </a:lnTo>
                <a:close/>
              </a:path>
            </a:pathLst>
          </a:custGeom>
          <a:solidFill>
            <a:srgbClr val="F48022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64" name="object 64"/>
          <p:cNvSpPr/>
          <p:nvPr/>
        </p:nvSpPr>
        <p:spPr>
          <a:xfrm>
            <a:off x="13225270" y="11280647"/>
            <a:ext cx="152400" cy="270510"/>
          </a:xfrm>
          <a:custGeom>
            <a:avLst/>
            <a:gdLst/>
            <a:ahLst/>
            <a:cxnLst/>
            <a:rect l="l" t="t" r="r" b="b"/>
            <a:pathLst>
              <a:path w="76200" h="135254">
                <a:moveTo>
                  <a:pt x="76200" y="31140"/>
                </a:moveTo>
                <a:lnTo>
                  <a:pt x="0" y="31140"/>
                </a:lnTo>
                <a:lnTo>
                  <a:pt x="0" y="50914"/>
                </a:lnTo>
                <a:lnTo>
                  <a:pt x="19304" y="50914"/>
                </a:lnTo>
                <a:lnTo>
                  <a:pt x="19363" y="111404"/>
                </a:lnTo>
                <a:lnTo>
                  <a:pt x="22883" y="126129"/>
                </a:lnTo>
                <a:lnTo>
                  <a:pt x="32571" y="134849"/>
                </a:lnTo>
                <a:lnTo>
                  <a:pt x="49152" y="135189"/>
                </a:lnTo>
                <a:lnTo>
                  <a:pt x="61549" y="131523"/>
                </a:lnTo>
                <a:lnTo>
                  <a:pt x="68951" y="122352"/>
                </a:lnTo>
                <a:lnTo>
                  <a:pt x="69725" y="114998"/>
                </a:lnTo>
                <a:lnTo>
                  <a:pt x="49530" y="114998"/>
                </a:lnTo>
                <a:lnTo>
                  <a:pt x="45974" y="109613"/>
                </a:lnTo>
                <a:lnTo>
                  <a:pt x="45974" y="50914"/>
                </a:lnTo>
                <a:lnTo>
                  <a:pt x="68325" y="50914"/>
                </a:lnTo>
                <a:lnTo>
                  <a:pt x="76200" y="31140"/>
                </a:lnTo>
                <a:close/>
              </a:path>
              <a:path w="76200" h="135254">
                <a:moveTo>
                  <a:pt x="70104" y="111404"/>
                </a:moveTo>
                <a:lnTo>
                  <a:pt x="64135" y="114998"/>
                </a:lnTo>
                <a:lnTo>
                  <a:pt x="69725" y="114998"/>
                </a:lnTo>
                <a:lnTo>
                  <a:pt x="70104" y="111404"/>
                </a:lnTo>
                <a:close/>
              </a:path>
              <a:path w="76200" h="135254">
                <a:moveTo>
                  <a:pt x="45974" y="0"/>
                </a:moveTo>
                <a:lnTo>
                  <a:pt x="43561" y="0"/>
                </a:lnTo>
                <a:lnTo>
                  <a:pt x="32286" y="2171"/>
                </a:lnTo>
                <a:lnTo>
                  <a:pt x="23394" y="10681"/>
                </a:lnTo>
                <a:lnTo>
                  <a:pt x="19347" y="28525"/>
                </a:lnTo>
                <a:lnTo>
                  <a:pt x="19304" y="31140"/>
                </a:lnTo>
                <a:lnTo>
                  <a:pt x="46097" y="31140"/>
                </a:lnTo>
                <a:lnTo>
                  <a:pt x="45974" y="0"/>
                </a:lnTo>
                <a:close/>
              </a:path>
            </a:pathLst>
          </a:custGeom>
          <a:solidFill>
            <a:srgbClr val="F48022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65" name="object 65"/>
          <p:cNvSpPr/>
          <p:nvPr/>
        </p:nvSpPr>
        <p:spPr>
          <a:xfrm>
            <a:off x="13723534" y="11338558"/>
            <a:ext cx="185420" cy="215900"/>
          </a:xfrm>
          <a:custGeom>
            <a:avLst/>
            <a:gdLst/>
            <a:ahLst/>
            <a:cxnLst/>
            <a:rect l="l" t="t" r="r" b="b"/>
            <a:pathLst>
              <a:path w="92709" h="107950">
                <a:moveTo>
                  <a:pt x="45508" y="0"/>
                </a:moveTo>
                <a:lnTo>
                  <a:pt x="4104" y="28620"/>
                </a:lnTo>
                <a:lnTo>
                  <a:pt x="0" y="43696"/>
                </a:lnTo>
                <a:lnTo>
                  <a:pt x="1142" y="62747"/>
                </a:lnTo>
                <a:lnTo>
                  <a:pt x="20194" y="99248"/>
                </a:lnTo>
                <a:lnTo>
                  <a:pt x="43323" y="107850"/>
                </a:lnTo>
                <a:lnTo>
                  <a:pt x="64680" y="106102"/>
                </a:lnTo>
                <a:lnTo>
                  <a:pt x="78759" y="101985"/>
                </a:lnTo>
                <a:lnTo>
                  <a:pt x="86518" y="98054"/>
                </a:lnTo>
                <a:lnTo>
                  <a:pt x="88688" y="96786"/>
                </a:lnTo>
                <a:lnTo>
                  <a:pt x="86275" y="92570"/>
                </a:lnTo>
                <a:lnTo>
                  <a:pt x="85767" y="91376"/>
                </a:lnTo>
                <a:lnTo>
                  <a:pt x="83396" y="87769"/>
                </a:lnTo>
                <a:lnTo>
                  <a:pt x="52620" y="87769"/>
                </a:lnTo>
                <a:lnTo>
                  <a:pt x="36964" y="83298"/>
                </a:lnTo>
                <a:lnTo>
                  <a:pt x="28306" y="72932"/>
                </a:lnTo>
                <a:lnTo>
                  <a:pt x="92243" y="61315"/>
                </a:lnTo>
                <a:lnTo>
                  <a:pt x="92244" y="53505"/>
                </a:lnTo>
                <a:lnTo>
                  <a:pt x="91101" y="42684"/>
                </a:lnTo>
                <a:lnTo>
                  <a:pt x="25315" y="42684"/>
                </a:lnTo>
                <a:lnTo>
                  <a:pt x="29339" y="28818"/>
                </a:lnTo>
                <a:lnTo>
                  <a:pt x="39842" y="20585"/>
                </a:lnTo>
                <a:lnTo>
                  <a:pt x="83451" y="20585"/>
                </a:lnTo>
                <a:lnTo>
                  <a:pt x="77667" y="12614"/>
                </a:lnTo>
                <a:lnTo>
                  <a:pt x="67107" y="4902"/>
                </a:lnTo>
                <a:lnTo>
                  <a:pt x="54183" y="700"/>
                </a:lnTo>
                <a:lnTo>
                  <a:pt x="45508" y="0"/>
                </a:lnTo>
                <a:close/>
              </a:path>
              <a:path w="92709" h="107950">
                <a:moveTo>
                  <a:pt x="78655" y="84162"/>
                </a:moveTo>
                <a:lnTo>
                  <a:pt x="65574" y="84162"/>
                </a:lnTo>
                <a:lnTo>
                  <a:pt x="64431" y="87769"/>
                </a:lnTo>
                <a:lnTo>
                  <a:pt x="83396" y="87769"/>
                </a:lnTo>
                <a:lnTo>
                  <a:pt x="82211" y="85966"/>
                </a:lnTo>
                <a:lnTo>
                  <a:pt x="78655" y="84162"/>
                </a:lnTo>
                <a:close/>
              </a:path>
              <a:path w="92709" h="107950">
                <a:moveTo>
                  <a:pt x="83451" y="20585"/>
                </a:moveTo>
                <a:lnTo>
                  <a:pt x="39842" y="20585"/>
                </a:lnTo>
                <a:lnTo>
                  <a:pt x="55552" y="24090"/>
                </a:lnTo>
                <a:lnTo>
                  <a:pt x="63500" y="33839"/>
                </a:lnTo>
                <a:lnTo>
                  <a:pt x="25315" y="42684"/>
                </a:lnTo>
                <a:lnTo>
                  <a:pt x="91101" y="42684"/>
                </a:lnTo>
                <a:lnTo>
                  <a:pt x="90527" y="37245"/>
                </a:lnTo>
                <a:lnTo>
                  <a:pt x="85571" y="23505"/>
                </a:lnTo>
                <a:lnTo>
                  <a:pt x="83451" y="20585"/>
                </a:lnTo>
                <a:close/>
              </a:path>
            </a:pathLst>
          </a:custGeom>
          <a:solidFill>
            <a:srgbClr val="F48022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66" name="object 66"/>
          <p:cNvSpPr/>
          <p:nvPr/>
        </p:nvSpPr>
        <p:spPr>
          <a:xfrm>
            <a:off x="14148329" y="11340332"/>
            <a:ext cx="204470" cy="214628"/>
          </a:xfrm>
          <a:custGeom>
            <a:avLst/>
            <a:gdLst/>
            <a:ahLst/>
            <a:cxnLst/>
            <a:rect l="l" t="t" r="r" b="b"/>
            <a:pathLst>
              <a:path w="102234" h="107314">
                <a:moveTo>
                  <a:pt x="39509" y="0"/>
                </a:moveTo>
                <a:lnTo>
                  <a:pt x="4006" y="32567"/>
                </a:lnTo>
                <a:lnTo>
                  <a:pt x="0" y="67281"/>
                </a:lnTo>
                <a:lnTo>
                  <a:pt x="4425" y="80985"/>
                </a:lnTo>
                <a:lnTo>
                  <a:pt x="11841" y="92106"/>
                </a:lnTo>
                <a:lnTo>
                  <a:pt x="22073" y="100379"/>
                </a:lnTo>
                <a:lnTo>
                  <a:pt x="34945" y="105538"/>
                </a:lnTo>
                <a:lnTo>
                  <a:pt x="50281" y="107317"/>
                </a:lnTo>
                <a:lnTo>
                  <a:pt x="56749" y="107019"/>
                </a:lnTo>
                <a:lnTo>
                  <a:pt x="70486" y="103964"/>
                </a:lnTo>
                <a:lnTo>
                  <a:pt x="81814" y="97752"/>
                </a:lnTo>
                <a:lnTo>
                  <a:pt x="90676" y="88565"/>
                </a:lnTo>
                <a:lnTo>
                  <a:pt x="91566" y="86882"/>
                </a:lnTo>
                <a:lnTo>
                  <a:pt x="50281" y="86882"/>
                </a:lnTo>
                <a:lnTo>
                  <a:pt x="48129" y="86794"/>
                </a:lnTo>
                <a:lnTo>
                  <a:pt x="38289" y="83333"/>
                </a:lnTo>
                <a:lnTo>
                  <a:pt x="31257" y="74667"/>
                </a:lnTo>
                <a:lnTo>
                  <a:pt x="27275" y="60570"/>
                </a:lnTo>
                <a:lnTo>
                  <a:pt x="26586" y="40812"/>
                </a:lnTo>
                <a:lnTo>
                  <a:pt x="32330" y="29583"/>
                </a:lnTo>
                <a:lnTo>
                  <a:pt x="42974" y="22738"/>
                </a:lnTo>
                <a:lnTo>
                  <a:pt x="59083" y="21072"/>
                </a:lnTo>
                <a:lnTo>
                  <a:pt x="93370" y="21072"/>
                </a:lnTo>
                <a:lnTo>
                  <a:pt x="93208" y="20757"/>
                </a:lnTo>
                <a:lnTo>
                  <a:pt x="84489" y="11743"/>
                </a:lnTo>
                <a:lnTo>
                  <a:pt x="72707" y="5114"/>
                </a:lnTo>
                <a:lnTo>
                  <a:pt x="57752" y="1117"/>
                </a:lnTo>
                <a:lnTo>
                  <a:pt x="39509" y="0"/>
                </a:lnTo>
                <a:close/>
              </a:path>
              <a:path w="102234" h="107314">
                <a:moveTo>
                  <a:pt x="93370" y="21072"/>
                </a:moveTo>
                <a:lnTo>
                  <a:pt x="59083" y="21072"/>
                </a:lnTo>
                <a:lnTo>
                  <a:pt x="68339" y="28190"/>
                </a:lnTo>
                <a:lnTo>
                  <a:pt x="73913" y="40904"/>
                </a:lnTo>
                <a:lnTo>
                  <a:pt x="75653" y="58971"/>
                </a:lnTo>
                <a:lnTo>
                  <a:pt x="71552" y="73632"/>
                </a:lnTo>
                <a:lnTo>
                  <a:pt x="62937" y="83359"/>
                </a:lnTo>
                <a:lnTo>
                  <a:pt x="50281" y="86882"/>
                </a:lnTo>
                <a:lnTo>
                  <a:pt x="91566" y="86882"/>
                </a:lnTo>
                <a:lnTo>
                  <a:pt x="97017" y="76582"/>
                </a:lnTo>
                <a:lnTo>
                  <a:pt x="100779" y="61984"/>
                </a:lnTo>
                <a:lnTo>
                  <a:pt x="101907" y="44953"/>
                </a:lnTo>
                <a:lnTo>
                  <a:pt x="98977" y="31910"/>
                </a:lnTo>
                <a:lnTo>
                  <a:pt x="93370" y="21072"/>
                </a:lnTo>
                <a:close/>
              </a:path>
            </a:pathLst>
          </a:custGeom>
          <a:solidFill>
            <a:srgbClr val="F48022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67" name="object 67"/>
          <p:cNvSpPr/>
          <p:nvPr/>
        </p:nvSpPr>
        <p:spPr>
          <a:xfrm>
            <a:off x="12388480" y="11161778"/>
            <a:ext cx="269240" cy="396240"/>
          </a:xfrm>
          <a:custGeom>
            <a:avLst/>
            <a:gdLst/>
            <a:ahLst/>
            <a:cxnLst/>
            <a:rect l="l" t="t" r="r" b="b"/>
            <a:pathLst>
              <a:path w="134620" h="198120">
                <a:moveTo>
                  <a:pt x="18480" y="148393"/>
                </a:moveTo>
                <a:lnTo>
                  <a:pt x="0" y="180045"/>
                </a:lnTo>
                <a:lnTo>
                  <a:pt x="3603" y="182914"/>
                </a:lnTo>
                <a:lnTo>
                  <a:pt x="11555" y="187289"/>
                </a:lnTo>
                <a:lnTo>
                  <a:pt x="23607" y="192029"/>
                </a:lnTo>
                <a:lnTo>
                  <a:pt x="39510" y="195992"/>
                </a:lnTo>
                <a:lnTo>
                  <a:pt x="59014" y="198038"/>
                </a:lnTo>
                <a:lnTo>
                  <a:pt x="75939" y="196872"/>
                </a:lnTo>
                <a:lnTo>
                  <a:pt x="115816" y="180194"/>
                </a:lnTo>
                <a:lnTo>
                  <a:pt x="130665" y="160070"/>
                </a:lnTo>
                <a:lnTo>
                  <a:pt x="71774" y="160070"/>
                </a:lnTo>
                <a:lnTo>
                  <a:pt x="51704" y="159207"/>
                </a:lnTo>
                <a:lnTo>
                  <a:pt x="35998" y="155908"/>
                </a:lnTo>
                <a:lnTo>
                  <a:pt x="24857" y="151771"/>
                </a:lnTo>
                <a:lnTo>
                  <a:pt x="18480" y="148393"/>
                </a:lnTo>
                <a:close/>
              </a:path>
              <a:path w="134620" h="198120">
                <a:moveTo>
                  <a:pt x="75233" y="0"/>
                </a:moveTo>
                <a:lnTo>
                  <a:pt x="29972" y="13655"/>
                </a:lnTo>
                <a:lnTo>
                  <a:pt x="9537" y="45644"/>
                </a:lnTo>
                <a:lnTo>
                  <a:pt x="9681" y="63924"/>
                </a:lnTo>
                <a:lnTo>
                  <a:pt x="36623" y="104866"/>
                </a:lnTo>
                <a:lnTo>
                  <a:pt x="63355" y="119403"/>
                </a:lnTo>
                <a:lnTo>
                  <a:pt x="76244" y="126553"/>
                </a:lnTo>
                <a:lnTo>
                  <a:pt x="84731" y="133646"/>
                </a:lnTo>
                <a:lnTo>
                  <a:pt x="88255" y="141874"/>
                </a:lnTo>
                <a:lnTo>
                  <a:pt x="83773" y="153612"/>
                </a:lnTo>
                <a:lnTo>
                  <a:pt x="71774" y="160070"/>
                </a:lnTo>
                <a:lnTo>
                  <a:pt x="130665" y="160070"/>
                </a:lnTo>
                <a:lnTo>
                  <a:pt x="130940" y="159580"/>
                </a:lnTo>
                <a:lnTo>
                  <a:pt x="134350" y="146872"/>
                </a:lnTo>
                <a:lnTo>
                  <a:pt x="132818" y="129406"/>
                </a:lnTo>
                <a:lnTo>
                  <a:pt x="112063" y="95359"/>
                </a:lnTo>
                <a:lnTo>
                  <a:pt x="68788" y="71271"/>
                </a:lnTo>
                <a:lnTo>
                  <a:pt x="58476" y="63376"/>
                </a:lnTo>
                <a:lnTo>
                  <a:pt x="54294" y="52928"/>
                </a:lnTo>
                <a:lnTo>
                  <a:pt x="59040" y="41732"/>
                </a:lnTo>
                <a:lnTo>
                  <a:pt x="72861" y="36283"/>
                </a:lnTo>
                <a:lnTo>
                  <a:pt x="81717" y="36129"/>
                </a:lnTo>
                <a:lnTo>
                  <a:pt x="106588" y="36129"/>
                </a:lnTo>
                <a:lnTo>
                  <a:pt x="110112" y="35156"/>
                </a:lnTo>
                <a:lnTo>
                  <a:pt x="118618" y="25274"/>
                </a:lnTo>
                <a:lnTo>
                  <a:pt x="124770" y="10234"/>
                </a:lnTo>
                <a:lnTo>
                  <a:pt x="119764" y="8406"/>
                </a:lnTo>
                <a:lnTo>
                  <a:pt x="109086" y="4950"/>
                </a:lnTo>
                <a:lnTo>
                  <a:pt x="93867" y="1578"/>
                </a:lnTo>
                <a:lnTo>
                  <a:pt x="75233" y="0"/>
                </a:lnTo>
                <a:close/>
              </a:path>
              <a:path w="134620" h="198120">
                <a:moveTo>
                  <a:pt x="106588" y="36129"/>
                </a:moveTo>
                <a:lnTo>
                  <a:pt x="81717" y="36129"/>
                </a:lnTo>
                <a:lnTo>
                  <a:pt x="85908" y="36726"/>
                </a:lnTo>
                <a:lnTo>
                  <a:pt x="93147" y="38542"/>
                </a:lnTo>
                <a:lnTo>
                  <a:pt x="97846" y="38542"/>
                </a:lnTo>
                <a:lnTo>
                  <a:pt x="106588" y="36129"/>
                </a:lnTo>
                <a:close/>
              </a:path>
            </a:pathLst>
          </a:custGeom>
          <a:solidFill>
            <a:srgbClr val="E01D38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68" name="object 68"/>
          <p:cNvSpPr/>
          <p:nvPr/>
        </p:nvSpPr>
        <p:spPr>
          <a:xfrm>
            <a:off x="12707110" y="11170919"/>
            <a:ext cx="320040" cy="384810"/>
          </a:xfrm>
          <a:custGeom>
            <a:avLst/>
            <a:gdLst/>
            <a:ahLst/>
            <a:cxnLst/>
            <a:rect l="l" t="t" r="r" b="b"/>
            <a:pathLst>
              <a:path w="160020" h="192404">
                <a:moveTo>
                  <a:pt x="75" y="0"/>
                </a:moveTo>
                <a:lnTo>
                  <a:pt x="0" y="191945"/>
                </a:lnTo>
                <a:lnTo>
                  <a:pt x="2412" y="192023"/>
                </a:lnTo>
                <a:lnTo>
                  <a:pt x="15367" y="190632"/>
                </a:lnTo>
                <a:lnTo>
                  <a:pt x="27549" y="185836"/>
                </a:lnTo>
                <a:lnTo>
                  <a:pt x="37330" y="176701"/>
                </a:lnTo>
                <a:lnTo>
                  <a:pt x="43083" y="162292"/>
                </a:lnTo>
                <a:lnTo>
                  <a:pt x="43941" y="107764"/>
                </a:lnTo>
                <a:lnTo>
                  <a:pt x="44576" y="107746"/>
                </a:lnTo>
                <a:lnTo>
                  <a:pt x="95137" y="107746"/>
                </a:lnTo>
                <a:lnTo>
                  <a:pt x="81787" y="90893"/>
                </a:lnTo>
                <a:lnTo>
                  <a:pt x="92081" y="78257"/>
                </a:lnTo>
                <a:lnTo>
                  <a:pt x="43306" y="78257"/>
                </a:lnTo>
                <a:lnTo>
                  <a:pt x="43306" y="1"/>
                </a:lnTo>
                <a:lnTo>
                  <a:pt x="75" y="0"/>
                </a:lnTo>
                <a:close/>
              </a:path>
              <a:path w="160020" h="192404">
                <a:moveTo>
                  <a:pt x="95137" y="107746"/>
                </a:moveTo>
                <a:lnTo>
                  <a:pt x="44576" y="107746"/>
                </a:lnTo>
                <a:lnTo>
                  <a:pt x="104532" y="189453"/>
                </a:lnTo>
                <a:lnTo>
                  <a:pt x="159986" y="189610"/>
                </a:lnTo>
                <a:lnTo>
                  <a:pt x="95137" y="107746"/>
                </a:lnTo>
                <a:close/>
              </a:path>
              <a:path w="160020" h="192404">
                <a:moveTo>
                  <a:pt x="103506" y="0"/>
                </a:moveTo>
                <a:lnTo>
                  <a:pt x="44623" y="78195"/>
                </a:lnTo>
                <a:lnTo>
                  <a:pt x="43306" y="78257"/>
                </a:lnTo>
                <a:lnTo>
                  <a:pt x="92081" y="78257"/>
                </a:lnTo>
                <a:lnTo>
                  <a:pt x="155827" y="1"/>
                </a:lnTo>
                <a:lnTo>
                  <a:pt x="103506" y="0"/>
                </a:lnTo>
                <a:close/>
              </a:path>
            </a:pathLst>
          </a:custGeom>
          <a:solidFill>
            <a:srgbClr val="E01D38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69" name="object 69"/>
          <p:cNvSpPr/>
          <p:nvPr/>
        </p:nvSpPr>
        <p:spPr>
          <a:xfrm>
            <a:off x="12946380" y="10762488"/>
            <a:ext cx="203200" cy="302260"/>
          </a:xfrm>
          <a:custGeom>
            <a:avLst/>
            <a:gdLst/>
            <a:ahLst/>
            <a:cxnLst/>
            <a:rect l="l" t="t" r="r" b="b"/>
            <a:pathLst>
              <a:path w="101600" h="151129">
                <a:moveTo>
                  <a:pt x="34710" y="149732"/>
                </a:moveTo>
                <a:lnTo>
                  <a:pt x="24892" y="149732"/>
                </a:lnTo>
                <a:lnTo>
                  <a:pt x="33146" y="150875"/>
                </a:lnTo>
                <a:lnTo>
                  <a:pt x="33782" y="150875"/>
                </a:lnTo>
                <a:lnTo>
                  <a:pt x="34710" y="149732"/>
                </a:lnTo>
                <a:close/>
              </a:path>
              <a:path w="101600" h="151129">
                <a:moveTo>
                  <a:pt x="38481" y="0"/>
                </a:moveTo>
                <a:lnTo>
                  <a:pt x="27528" y="3754"/>
                </a:lnTo>
                <a:lnTo>
                  <a:pt x="16288" y="10850"/>
                </a:lnTo>
                <a:lnTo>
                  <a:pt x="6934" y="21297"/>
                </a:lnTo>
                <a:lnTo>
                  <a:pt x="1639" y="35104"/>
                </a:lnTo>
                <a:lnTo>
                  <a:pt x="3125" y="48692"/>
                </a:lnTo>
                <a:lnTo>
                  <a:pt x="6693" y="60498"/>
                </a:lnTo>
                <a:lnTo>
                  <a:pt x="11228" y="71517"/>
                </a:lnTo>
                <a:lnTo>
                  <a:pt x="15611" y="82745"/>
                </a:lnTo>
                <a:lnTo>
                  <a:pt x="18726" y="95178"/>
                </a:lnTo>
                <a:lnTo>
                  <a:pt x="17718" y="113121"/>
                </a:lnTo>
                <a:lnTo>
                  <a:pt x="14065" y="127176"/>
                </a:lnTo>
                <a:lnTo>
                  <a:pt x="8372" y="137916"/>
                </a:lnTo>
                <a:lnTo>
                  <a:pt x="1244" y="145911"/>
                </a:lnTo>
                <a:lnTo>
                  <a:pt x="0" y="150240"/>
                </a:lnTo>
                <a:lnTo>
                  <a:pt x="5969" y="149732"/>
                </a:lnTo>
                <a:lnTo>
                  <a:pt x="34710" y="149732"/>
                </a:lnTo>
                <a:lnTo>
                  <a:pt x="101336" y="67702"/>
                </a:lnTo>
                <a:lnTo>
                  <a:pt x="76590" y="35361"/>
                </a:lnTo>
                <a:lnTo>
                  <a:pt x="40965" y="1918"/>
                </a:lnTo>
                <a:lnTo>
                  <a:pt x="38481" y="0"/>
                </a:lnTo>
                <a:close/>
              </a:path>
            </a:pathLst>
          </a:custGeom>
          <a:solidFill>
            <a:srgbClr val="E01D38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70" name="object 70"/>
          <p:cNvSpPr/>
          <p:nvPr/>
        </p:nvSpPr>
        <p:spPr>
          <a:xfrm>
            <a:off x="13075919" y="10896924"/>
            <a:ext cx="341630" cy="317500"/>
          </a:xfrm>
          <a:custGeom>
            <a:avLst/>
            <a:gdLst/>
            <a:ahLst/>
            <a:cxnLst/>
            <a:rect l="l" t="t" r="r" b="b"/>
            <a:pathLst>
              <a:path w="170815" h="158750">
                <a:moveTo>
                  <a:pt x="39899" y="0"/>
                </a:moveTo>
                <a:lnTo>
                  <a:pt x="19781" y="47313"/>
                </a:lnTo>
                <a:lnTo>
                  <a:pt x="3851" y="90615"/>
                </a:lnTo>
                <a:lnTo>
                  <a:pt x="0" y="101564"/>
                </a:lnTo>
                <a:lnTo>
                  <a:pt x="5334" y="107533"/>
                </a:lnTo>
                <a:lnTo>
                  <a:pt x="11938" y="118836"/>
                </a:lnTo>
                <a:lnTo>
                  <a:pt x="19554" y="132279"/>
                </a:lnTo>
                <a:lnTo>
                  <a:pt x="25060" y="144257"/>
                </a:lnTo>
                <a:lnTo>
                  <a:pt x="29057" y="154491"/>
                </a:lnTo>
                <a:lnTo>
                  <a:pt x="30480" y="158333"/>
                </a:lnTo>
                <a:lnTo>
                  <a:pt x="35272" y="148436"/>
                </a:lnTo>
                <a:lnTo>
                  <a:pt x="38202" y="136615"/>
                </a:lnTo>
                <a:lnTo>
                  <a:pt x="39842" y="123411"/>
                </a:lnTo>
                <a:lnTo>
                  <a:pt x="40767" y="109368"/>
                </a:lnTo>
                <a:lnTo>
                  <a:pt x="42276" y="91872"/>
                </a:lnTo>
                <a:lnTo>
                  <a:pt x="46394" y="78701"/>
                </a:lnTo>
                <a:lnTo>
                  <a:pt x="54669" y="70121"/>
                </a:lnTo>
                <a:lnTo>
                  <a:pt x="68646" y="66399"/>
                </a:lnTo>
                <a:lnTo>
                  <a:pt x="109645" y="66399"/>
                </a:lnTo>
                <a:lnTo>
                  <a:pt x="110874" y="66321"/>
                </a:lnTo>
                <a:lnTo>
                  <a:pt x="151526" y="56274"/>
                </a:lnTo>
                <a:lnTo>
                  <a:pt x="170791" y="47313"/>
                </a:lnTo>
                <a:lnTo>
                  <a:pt x="163094" y="40953"/>
                </a:lnTo>
                <a:lnTo>
                  <a:pt x="122981" y="18322"/>
                </a:lnTo>
                <a:lnTo>
                  <a:pt x="84394" y="6130"/>
                </a:lnTo>
                <a:lnTo>
                  <a:pt x="55311" y="1261"/>
                </a:lnTo>
                <a:lnTo>
                  <a:pt x="39899" y="0"/>
                </a:lnTo>
                <a:close/>
              </a:path>
              <a:path w="170815" h="158750">
                <a:moveTo>
                  <a:pt x="109645" y="66399"/>
                </a:moveTo>
                <a:lnTo>
                  <a:pt x="68646" y="66399"/>
                </a:lnTo>
                <a:lnTo>
                  <a:pt x="81393" y="66817"/>
                </a:lnTo>
                <a:lnTo>
                  <a:pt x="93879" y="67396"/>
                </a:lnTo>
                <a:lnTo>
                  <a:pt x="109645" y="66399"/>
                </a:lnTo>
                <a:close/>
              </a:path>
            </a:pathLst>
          </a:custGeom>
          <a:solidFill>
            <a:srgbClr val="E01D38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71" name="object 71"/>
          <p:cNvSpPr/>
          <p:nvPr/>
        </p:nvSpPr>
        <p:spPr>
          <a:xfrm>
            <a:off x="12795504" y="10661905"/>
            <a:ext cx="193040" cy="415290"/>
          </a:xfrm>
          <a:custGeom>
            <a:avLst/>
            <a:gdLst/>
            <a:ahLst/>
            <a:cxnLst/>
            <a:rect l="l" t="t" r="r" b="b"/>
            <a:pathLst>
              <a:path w="96520" h="207645">
                <a:moveTo>
                  <a:pt x="5334" y="0"/>
                </a:moveTo>
                <a:lnTo>
                  <a:pt x="2412" y="0"/>
                </a:lnTo>
                <a:lnTo>
                  <a:pt x="0" y="1778"/>
                </a:lnTo>
                <a:lnTo>
                  <a:pt x="80" y="8169"/>
                </a:lnTo>
                <a:lnTo>
                  <a:pt x="1143" y="13716"/>
                </a:lnTo>
                <a:lnTo>
                  <a:pt x="2119" y="20687"/>
                </a:lnTo>
                <a:lnTo>
                  <a:pt x="18053" y="170315"/>
                </a:lnTo>
                <a:lnTo>
                  <a:pt x="23875" y="207264"/>
                </a:lnTo>
                <a:lnTo>
                  <a:pt x="26797" y="207264"/>
                </a:lnTo>
                <a:lnTo>
                  <a:pt x="73486" y="184591"/>
                </a:lnTo>
                <a:lnTo>
                  <a:pt x="84449" y="151427"/>
                </a:lnTo>
                <a:lnTo>
                  <a:pt x="82534" y="140320"/>
                </a:lnTo>
                <a:lnTo>
                  <a:pt x="79049" y="129877"/>
                </a:lnTo>
                <a:lnTo>
                  <a:pt x="74910" y="119237"/>
                </a:lnTo>
                <a:lnTo>
                  <a:pt x="71030" y="107539"/>
                </a:lnTo>
                <a:lnTo>
                  <a:pt x="68325" y="93922"/>
                </a:lnTo>
                <a:lnTo>
                  <a:pt x="67708" y="77523"/>
                </a:lnTo>
                <a:lnTo>
                  <a:pt x="73782" y="63478"/>
                </a:lnTo>
                <a:lnTo>
                  <a:pt x="82195" y="52626"/>
                </a:lnTo>
                <a:lnTo>
                  <a:pt x="90482" y="44357"/>
                </a:lnTo>
                <a:lnTo>
                  <a:pt x="96177" y="38057"/>
                </a:lnTo>
                <a:lnTo>
                  <a:pt x="50369" y="13289"/>
                </a:lnTo>
                <a:lnTo>
                  <a:pt x="9726" y="447"/>
                </a:lnTo>
                <a:lnTo>
                  <a:pt x="5334" y="0"/>
                </a:lnTo>
                <a:close/>
              </a:path>
            </a:pathLst>
          </a:custGeom>
          <a:solidFill>
            <a:srgbClr val="F48022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72" name="object 72"/>
          <p:cNvSpPr/>
          <p:nvPr/>
        </p:nvSpPr>
        <p:spPr>
          <a:xfrm>
            <a:off x="13146022" y="11001294"/>
            <a:ext cx="381000" cy="252728"/>
          </a:xfrm>
          <a:custGeom>
            <a:avLst/>
            <a:gdLst/>
            <a:ahLst/>
            <a:cxnLst/>
            <a:rect l="l" t="t" r="r" b="b"/>
            <a:pathLst>
              <a:path w="190500" h="126364">
                <a:moveTo>
                  <a:pt x="43589" y="23749"/>
                </a:moveTo>
                <a:lnTo>
                  <a:pt x="26786" y="26497"/>
                </a:lnTo>
                <a:lnTo>
                  <a:pt x="18228" y="34774"/>
                </a:lnTo>
                <a:lnTo>
                  <a:pt x="15021" y="48927"/>
                </a:lnTo>
                <a:lnTo>
                  <a:pt x="14859" y="54713"/>
                </a:lnTo>
                <a:lnTo>
                  <a:pt x="14859" y="64365"/>
                </a:lnTo>
                <a:lnTo>
                  <a:pt x="14086" y="76147"/>
                </a:lnTo>
                <a:lnTo>
                  <a:pt x="12260" y="88917"/>
                </a:lnTo>
                <a:lnTo>
                  <a:pt x="8830" y="101794"/>
                </a:lnTo>
                <a:lnTo>
                  <a:pt x="3248" y="113897"/>
                </a:lnTo>
                <a:lnTo>
                  <a:pt x="0" y="118708"/>
                </a:lnTo>
                <a:lnTo>
                  <a:pt x="665" y="120633"/>
                </a:lnTo>
                <a:lnTo>
                  <a:pt x="1143" y="122341"/>
                </a:lnTo>
                <a:lnTo>
                  <a:pt x="1778" y="122937"/>
                </a:lnTo>
                <a:lnTo>
                  <a:pt x="2921" y="124754"/>
                </a:lnTo>
                <a:lnTo>
                  <a:pt x="4191" y="125960"/>
                </a:lnTo>
                <a:lnTo>
                  <a:pt x="7112" y="125960"/>
                </a:lnTo>
                <a:lnTo>
                  <a:pt x="8382" y="125350"/>
                </a:lnTo>
                <a:lnTo>
                  <a:pt x="10160" y="124754"/>
                </a:lnTo>
                <a:lnTo>
                  <a:pt x="174117" y="47477"/>
                </a:lnTo>
                <a:lnTo>
                  <a:pt x="179832" y="44426"/>
                </a:lnTo>
                <a:lnTo>
                  <a:pt x="185674" y="42013"/>
                </a:lnTo>
                <a:lnTo>
                  <a:pt x="187579" y="40870"/>
                </a:lnTo>
                <a:lnTo>
                  <a:pt x="189357" y="39600"/>
                </a:lnTo>
                <a:lnTo>
                  <a:pt x="190500" y="37822"/>
                </a:lnTo>
                <a:lnTo>
                  <a:pt x="190500" y="35409"/>
                </a:lnTo>
                <a:lnTo>
                  <a:pt x="189865" y="34139"/>
                </a:lnTo>
                <a:lnTo>
                  <a:pt x="189865" y="33631"/>
                </a:lnTo>
                <a:lnTo>
                  <a:pt x="185936" y="28805"/>
                </a:lnTo>
                <a:lnTo>
                  <a:pt x="181449" y="24163"/>
                </a:lnTo>
                <a:lnTo>
                  <a:pt x="69678" y="24163"/>
                </a:lnTo>
                <a:lnTo>
                  <a:pt x="52533" y="23991"/>
                </a:lnTo>
                <a:lnTo>
                  <a:pt x="43589" y="23749"/>
                </a:lnTo>
                <a:close/>
              </a:path>
              <a:path w="190500" h="126364">
                <a:moveTo>
                  <a:pt x="153442" y="0"/>
                </a:moveTo>
                <a:lnTo>
                  <a:pt x="144546" y="3631"/>
                </a:lnTo>
                <a:lnTo>
                  <a:pt x="134778" y="7732"/>
                </a:lnTo>
                <a:lnTo>
                  <a:pt x="124046" y="11985"/>
                </a:lnTo>
                <a:lnTo>
                  <a:pt x="112261" y="16073"/>
                </a:lnTo>
                <a:lnTo>
                  <a:pt x="99332" y="19677"/>
                </a:lnTo>
                <a:lnTo>
                  <a:pt x="85168" y="22479"/>
                </a:lnTo>
                <a:lnTo>
                  <a:pt x="69678" y="24163"/>
                </a:lnTo>
                <a:lnTo>
                  <a:pt x="181449" y="24163"/>
                </a:lnTo>
                <a:lnTo>
                  <a:pt x="178451" y="21062"/>
                </a:lnTo>
                <a:lnTo>
                  <a:pt x="167568" y="11195"/>
                </a:lnTo>
                <a:lnTo>
                  <a:pt x="153442" y="0"/>
                </a:lnTo>
                <a:close/>
              </a:path>
            </a:pathLst>
          </a:custGeom>
          <a:solidFill>
            <a:srgbClr val="F48022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73" name="object 73"/>
          <p:cNvSpPr/>
          <p:nvPr/>
        </p:nvSpPr>
        <p:spPr>
          <a:xfrm>
            <a:off x="19215917" y="10603979"/>
            <a:ext cx="671830" cy="722630"/>
          </a:xfrm>
          <a:custGeom>
            <a:avLst/>
            <a:gdLst/>
            <a:ahLst/>
            <a:cxnLst/>
            <a:rect l="l" t="t" r="r" b="b"/>
            <a:pathLst>
              <a:path w="335915" h="361314">
                <a:moveTo>
                  <a:pt x="335629" y="0"/>
                </a:moveTo>
                <a:lnTo>
                  <a:pt x="283823" y="25"/>
                </a:lnTo>
                <a:lnTo>
                  <a:pt x="271127" y="247"/>
                </a:lnTo>
                <a:lnTo>
                  <a:pt x="258430" y="886"/>
                </a:lnTo>
                <a:lnTo>
                  <a:pt x="29660" y="886"/>
                </a:lnTo>
                <a:lnTo>
                  <a:pt x="4729" y="31510"/>
                </a:lnTo>
                <a:lnTo>
                  <a:pt x="0" y="68830"/>
                </a:lnTo>
                <a:lnTo>
                  <a:pt x="545" y="81276"/>
                </a:lnTo>
                <a:lnTo>
                  <a:pt x="2573" y="93728"/>
                </a:lnTo>
                <a:lnTo>
                  <a:pt x="40833" y="94035"/>
                </a:lnTo>
                <a:lnTo>
                  <a:pt x="53548" y="94347"/>
                </a:lnTo>
                <a:lnTo>
                  <a:pt x="66233" y="94821"/>
                </a:lnTo>
                <a:lnTo>
                  <a:pt x="78882" y="95488"/>
                </a:lnTo>
                <a:lnTo>
                  <a:pt x="91489" y="96383"/>
                </a:lnTo>
                <a:lnTo>
                  <a:pt x="104049" y="97539"/>
                </a:lnTo>
                <a:lnTo>
                  <a:pt x="101932" y="108362"/>
                </a:lnTo>
                <a:lnTo>
                  <a:pt x="99623" y="119609"/>
                </a:lnTo>
                <a:lnTo>
                  <a:pt x="97112" y="131732"/>
                </a:lnTo>
                <a:lnTo>
                  <a:pt x="94392" y="145181"/>
                </a:lnTo>
                <a:lnTo>
                  <a:pt x="91456" y="160407"/>
                </a:lnTo>
                <a:lnTo>
                  <a:pt x="88960" y="172931"/>
                </a:lnTo>
                <a:lnTo>
                  <a:pt x="83984" y="197973"/>
                </a:lnTo>
                <a:lnTo>
                  <a:pt x="76593" y="235503"/>
                </a:lnTo>
                <a:lnTo>
                  <a:pt x="69347" y="272966"/>
                </a:lnTo>
                <a:lnTo>
                  <a:pt x="60022" y="322760"/>
                </a:lnTo>
                <a:lnTo>
                  <a:pt x="53365" y="359949"/>
                </a:lnTo>
                <a:lnTo>
                  <a:pt x="142301" y="359949"/>
                </a:lnTo>
                <a:lnTo>
                  <a:pt x="148413" y="360824"/>
                </a:lnTo>
                <a:lnTo>
                  <a:pt x="154525" y="359949"/>
                </a:lnTo>
                <a:lnTo>
                  <a:pt x="159765" y="357321"/>
                </a:lnTo>
                <a:lnTo>
                  <a:pt x="165877" y="354693"/>
                </a:lnTo>
                <a:lnTo>
                  <a:pt x="179098" y="316733"/>
                </a:lnTo>
                <a:lnTo>
                  <a:pt x="181013" y="304704"/>
                </a:lnTo>
                <a:lnTo>
                  <a:pt x="182995" y="292610"/>
                </a:lnTo>
                <a:lnTo>
                  <a:pt x="185042" y="280407"/>
                </a:lnTo>
                <a:lnTo>
                  <a:pt x="187151" y="268054"/>
                </a:lnTo>
                <a:lnTo>
                  <a:pt x="189320" y="255507"/>
                </a:lnTo>
                <a:lnTo>
                  <a:pt x="196156" y="216275"/>
                </a:lnTo>
                <a:lnTo>
                  <a:pt x="198219" y="204018"/>
                </a:lnTo>
                <a:lnTo>
                  <a:pt x="208153" y="154996"/>
                </a:lnTo>
                <a:lnTo>
                  <a:pt x="219421" y="118233"/>
                </a:lnTo>
                <a:lnTo>
                  <a:pt x="229852" y="93725"/>
                </a:lnTo>
                <a:lnTo>
                  <a:pt x="299482" y="93725"/>
                </a:lnTo>
                <a:lnTo>
                  <a:pt x="306466" y="92838"/>
                </a:lnTo>
                <a:lnTo>
                  <a:pt x="330020" y="50454"/>
                </a:lnTo>
                <a:lnTo>
                  <a:pt x="335065" y="12515"/>
                </a:lnTo>
                <a:lnTo>
                  <a:pt x="335629" y="0"/>
                </a:lnTo>
                <a:close/>
              </a:path>
            </a:pathLst>
          </a:custGeom>
          <a:solidFill>
            <a:srgbClr val="0057A9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74" name="object 74"/>
          <p:cNvSpPr/>
          <p:nvPr/>
        </p:nvSpPr>
        <p:spPr>
          <a:xfrm>
            <a:off x="19023420" y="10850956"/>
            <a:ext cx="826768" cy="754380"/>
          </a:xfrm>
          <a:custGeom>
            <a:avLst/>
            <a:gdLst/>
            <a:ahLst/>
            <a:cxnLst/>
            <a:rect l="l" t="t" r="r" b="b"/>
            <a:pathLst>
              <a:path w="413384" h="377189">
                <a:moveTo>
                  <a:pt x="88361" y="0"/>
                </a:moveTo>
                <a:lnTo>
                  <a:pt x="76137" y="0"/>
                </a:lnTo>
                <a:lnTo>
                  <a:pt x="63761" y="1591"/>
                </a:lnTo>
                <a:lnTo>
                  <a:pt x="18017" y="25147"/>
                </a:lnTo>
                <a:lnTo>
                  <a:pt x="1084" y="59858"/>
                </a:lnTo>
                <a:lnTo>
                  <a:pt x="0" y="69904"/>
                </a:lnTo>
                <a:lnTo>
                  <a:pt x="236" y="82391"/>
                </a:lnTo>
                <a:lnTo>
                  <a:pt x="7810" y="122231"/>
                </a:lnTo>
                <a:lnTo>
                  <a:pt x="23218" y="160047"/>
                </a:lnTo>
                <a:lnTo>
                  <a:pt x="48262" y="201006"/>
                </a:lnTo>
                <a:lnTo>
                  <a:pt x="80168" y="240247"/>
                </a:lnTo>
                <a:lnTo>
                  <a:pt x="108857" y="269332"/>
                </a:lnTo>
                <a:lnTo>
                  <a:pt x="137733" y="294511"/>
                </a:lnTo>
                <a:lnTo>
                  <a:pt x="178159" y="322870"/>
                </a:lnTo>
                <a:lnTo>
                  <a:pt x="212028" y="341747"/>
                </a:lnTo>
                <a:lnTo>
                  <a:pt x="249250" y="358398"/>
                </a:lnTo>
                <a:lnTo>
                  <a:pt x="285816" y="370422"/>
                </a:lnTo>
                <a:lnTo>
                  <a:pt x="325326" y="376874"/>
                </a:lnTo>
                <a:lnTo>
                  <a:pt x="337714" y="376793"/>
                </a:lnTo>
                <a:lnTo>
                  <a:pt x="386072" y="360259"/>
                </a:lnTo>
                <a:lnTo>
                  <a:pt x="411223" y="318445"/>
                </a:lnTo>
                <a:lnTo>
                  <a:pt x="413397" y="302721"/>
                </a:lnTo>
                <a:lnTo>
                  <a:pt x="412744" y="290990"/>
                </a:lnTo>
                <a:lnTo>
                  <a:pt x="404501" y="252727"/>
                </a:lnTo>
                <a:lnTo>
                  <a:pt x="243789" y="237334"/>
                </a:lnTo>
                <a:lnTo>
                  <a:pt x="224365" y="237293"/>
                </a:lnTo>
                <a:lnTo>
                  <a:pt x="186037" y="235192"/>
                </a:lnTo>
                <a:lnTo>
                  <a:pt x="149084" y="226205"/>
                </a:lnTo>
                <a:lnTo>
                  <a:pt x="154034" y="201320"/>
                </a:lnTo>
                <a:lnTo>
                  <a:pt x="156498" y="188875"/>
                </a:lnTo>
                <a:lnTo>
                  <a:pt x="166217" y="139050"/>
                </a:lnTo>
                <a:lnTo>
                  <a:pt x="175579" y="89117"/>
                </a:lnTo>
                <a:lnTo>
                  <a:pt x="182258" y="51564"/>
                </a:lnTo>
                <a:lnTo>
                  <a:pt x="186504" y="26466"/>
                </a:lnTo>
                <a:lnTo>
                  <a:pt x="174884" y="21123"/>
                </a:lnTo>
                <a:lnTo>
                  <a:pt x="138617" y="8281"/>
                </a:lnTo>
                <a:lnTo>
                  <a:pt x="101018" y="1010"/>
                </a:lnTo>
                <a:lnTo>
                  <a:pt x="88361" y="0"/>
                </a:lnTo>
                <a:close/>
              </a:path>
              <a:path w="413384" h="377189">
                <a:moveTo>
                  <a:pt x="290332" y="100380"/>
                </a:moveTo>
                <a:lnTo>
                  <a:pt x="282195" y="150443"/>
                </a:lnTo>
                <a:lnTo>
                  <a:pt x="273477" y="200553"/>
                </a:lnTo>
                <a:lnTo>
                  <a:pt x="272602" y="206683"/>
                </a:lnTo>
                <a:lnTo>
                  <a:pt x="243789" y="237334"/>
                </a:lnTo>
                <a:lnTo>
                  <a:pt x="398214" y="237334"/>
                </a:lnTo>
                <a:lnTo>
                  <a:pt x="375549" y="194269"/>
                </a:lnTo>
                <a:lnTo>
                  <a:pt x="353288" y="162713"/>
                </a:lnTo>
                <a:lnTo>
                  <a:pt x="328018" y="134042"/>
                </a:lnTo>
                <a:lnTo>
                  <a:pt x="300137" y="108301"/>
                </a:lnTo>
                <a:lnTo>
                  <a:pt x="290332" y="100380"/>
                </a:lnTo>
                <a:close/>
              </a:path>
            </a:pathLst>
          </a:custGeom>
          <a:solidFill>
            <a:srgbClr val="00B9F1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75" name="object 75"/>
          <p:cNvSpPr/>
          <p:nvPr/>
        </p:nvSpPr>
        <p:spPr>
          <a:xfrm>
            <a:off x="8393578" y="10805159"/>
            <a:ext cx="2936240" cy="603250"/>
          </a:xfrm>
          <a:custGeom>
            <a:avLst/>
            <a:gdLst/>
            <a:ahLst/>
            <a:cxnLst/>
            <a:rect l="l" t="t" r="r" b="b"/>
            <a:pathLst>
              <a:path w="1468120" h="301625">
                <a:moveTo>
                  <a:pt x="97882" y="92314"/>
                </a:moveTo>
                <a:lnTo>
                  <a:pt x="59977" y="100240"/>
                </a:lnTo>
                <a:lnTo>
                  <a:pt x="21664" y="130756"/>
                </a:lnTo>
                <a:lnTo>
                  <a:pt x="1527" y="177229"/>
                </a:lnTo>
                <a:lnTo>
                  <a:pt x="0" y="190632"/>
                </a:lnTo>
                <a:lnTo>
                  <a:pt x="52" y="204560"/>
                </a:lnTo>
                <a:lnTo>
                  <a:pt x="10778" y="245898"/>
                </a:lnTo>
                <a:lnTo>
                  <a:pt x="34505" y="277316"/>
                </a:lnTo>
                <a:lnTo>
                  <a:pt x="69219" y="296254"/>
                </a:lnTo>
                <a:lnTo>
                  <a:pt x="82983" y="299478"/>
                </a:lnTo>
                <a:lnTo>
                  <a:pt x="84911" y="300033"/>
                </a:lnTo>
                <a:lnTo>
                  <a:pt x="96260" y="301436"/>
                </a:lnTo>
                <a:lnTo>
                  <a:pt x="110187" y="301289"/>
                </a:lnTo>
                <a:lnTo>
                  <a:pt x="124189" y="299887"/>
                </a:lnTo>
                <a:lnTo>
                  <a:pt x="168815" y="283662"/>
                </a:lnTo>
                <a:lnTo>
                  <a:pt x="189790" y="271056"/>
                </a:lnTo>
                <a:lnTo>
                  <a:pt x="199188" y="265366"/>
                </a:lnTo>
                <a:lnTo>
                  <a:pt x="210364" y="259676"/>
                </a:lnTo>
                <a:lnTo>
                  <a:pt x="210363" y="247280"/>
                </a:lnTo>
                <a:lnTo>
                  <a:pt x="101000" y="247280"/>
                </a:lnTo>
                <a:lnTo>
                  <a:pt x="88351" y="245571"/>
                </a:lnTo>
                <a:lnTo>
                  <a:pt x="76199" y="239233"/>
                </a:lnTo>
                <a:lnTo>
                  <a:pt x="67031" y="230910"/>
                </a:lnTo>
                <a:lnTo>
                  <a:pt x="60504" y="219875"/>
                </a:lnTo>
                <a:lnTo>
                  <a:pt x="56694" y="212293"/>
                </a:lnTo>
                <a:lnTo>
                  <a:pt x="56695" y="196351"/>
                </a:lnTo>
                <a:lnTo>
                  <a:pt x="77842" y="154798"/>
                </a:lnTo>
                <a:lnTo>
                  <a:pt x="103788" y="146614"/>
                </a:lnTo>
                <a:lnTo>
                  <a:pt x="210354" y="146614"/>
                </a:lnTo>
                <a:lnTo>
                  <a:pt x="210350" y="104267"/>
                </a:lnTo>
                <a:lnTo>
                  <a:pt x="152325" y="104267"/>
                </a:lnTo>
                <a:lnTo>
                  <a:pt x="148642" y="102362"/>
                </a:lnTo>
                <a:lnTo>
                  <a:pt x="146079" y="100165"/>
                </a:lnTo>
                <a:lnTo>
                  <a:pt x="136303" y="96799"/>
                </a:lnTo>
                <a:lnTo>
                  <a:pt x="124543" y="94248"/>
                </a:lnTo>
                <a:lnTo>
                  <a:pt x="111501" y="92693"/>
                </a:lnTo>
                <a:lnTo>
                  <a:pt x="97882" y="92314"/>
                </a:lnTo>
                <a:close/>
              </a:path>
              <a:path w="1468120" h="301625">
                <a:moveTo>
                  <a:pt x="210354" y="146614"/>
                </a:moveTo>
                <a:lnTo>
                  <a:pt x="103788" y="146614"/>
                </a:lnTo>
                <a:lnTo>
                  <a:pt x="117390" y="148315"/>
                </a:lnTo>
                <a:lnTo>
                  <a:pt x="131460" y="153364"/>
                </a:lnTo>
                <a:lnTo>
                  <a:pt x="141062" y="161252"/>
                </a:lnTo>
                <a:lnTo>
                  <a:pt x="148212" y="171737"/>
                </a:lnTo>
                <a:lnTo>
                  <a:pt x="152653" y="184740"/>
                </a:lnTo>
                <a:lnTo>
                  <a:pt x="154158" y="200278"/>
                </a:lnTo>
                <a:lnTo>
                  <a:pt x="151890" y="214072"/>
                </a:lnTo>
                <a:lnTo>
                  <a:pt x="125660" y="242846"/>
                </a:lnTo>
                <a:lnTo>
                  <a:pt x="101000" y="247280"/>
                </a:lnTo>
                <a:lnTo>
                  <a:pt x="210363" y="247280"/>
                </a:lnTo>
                <a:lnTo>
                  <a:pt x="210354" y="146614"/>
                </a:lnTo>
                <a:close/>
              </a:path>
              <a:path w="1468120" h="301625">
                <a:moveTo>
                  <a:pt x="154230" y="9"/>
                </a:moveTo>
                <a:lnTo>
                  <a:pt x="154230" y="53778"/>
                </a:lnTo>
                <a:lnTo>
                  <a:pt x="152619" y="100333"/>
                </a:lnTo>
                <a:lnTo>
                  <a:pt x="152325" y="104267"/>
                </a:lnTo>
                <a:lnTo>
                  <a:pt x="210350" y="104267"/>
                </a:lnTo>
                <a:lnTo>
                  <a:pt x="210340" y="1904"/>
                </a:lnTo>
                <a:lnTo>
                  <a:pt x="182272" y="1903"/>
                </a:lnTo>
                <a:lnTo>
                  <a:pt x="154230" y="9"/>
                </a:lnTo>
                <a:close/>
              </a:path>
              <a:path w="1468120" h="301625">
                <a:moveTo>
                  <a:pt x="344888" y="91973"/>
                </a:moveTo>
                <a:lnTo>
                  <a:pt x="296742" y="104450"/>
                </a:lnTo>
                <a:lnTo>
                  <a:pt x="261466" y="139996"/>
                </a:lnTo>
                <a:lnTo>
                  <a:pt x="244753" y="181857"/>
                </a:lnTo>
                <a:lnTo>
                  <a:pt x="243931" y="195878"/>
                </a:lnTo>
                <a:lnTo>
                  <a:pt x="244201" y="209242"/>
                </a:lnTo>
                <a:lnTo>
                  <a:pt x="256091" y="246804"/>
                </a:lnTo>
                <a:lnTo>
                  <a:pt x="280164" y="277600"/>
                </a:lnTo>
                <a:lnTo>
                  <a:pt x="314710" y="296197"/>
                </a:lnTo>
                <a:lnTo>
                  <a:pt x="345065" y="301469"/>
                </a:lnTo>
                <a:lnTo>
                  <a:pt x="358168" y="300911"/>
                </a:lnTo>
                <a:lnTo>
                  <a:pt x="397052" y="291355"/>
                </a:lnTo>
                <a:lnTo>
                  <a:pt x="428729" y="268457"/>
                </a:lnTo>
                <a:lnTo>
                  <a:pt x="443312" y="246804"/>
                </a:lnTo>
                <a:lnTo>
                  <a:pt x="346724" y="246804"/>
                </a:lnTo>
                <a:lnTo>
                  <a:pt x="334290" y="245370"/>
                </a:lnTo>
                <a:lnTo>
                  <a:pt x="322227" y="239551"/>
                </a:lnTo>
                <a:lnTo>
                  <a:pt x="312678" y="230944"/>
                </a:lnTo>
                <a:lnTo>
                  <a:pt x="305995" y="219875"/>
                </a:lnTo>
                <a:lnTo>
                  <a:pt x="302312" y="212293"/>
                </a:lnTo>
                <a:lnTo>
                  <a:pt x="300407" y="208495"/>
                </a:lnTo>
                <a:lnTo>
                  <a:pt x="300407" y="185750"/>
                </a:lnTo>
                <a:lnTo>
                  <a:pt x="302268" y="182077"/>
                </a:lnTo>
                <a:lnTo>
                  <a:pt x="302344" y="181857"/>
                </a:lnTo>
                <a:lnTo>
                  <a:pt x="304090" y="174371"/>
                </a:lnTo>
                <a:lnTo>
                  <a:pt x="307900" y="170561"/>
                </a:lnTo>
                <a:lnTo>
                  <a:pt x="311583" y="163068"/>
                </a:lnTo>
                <a:lnTo>
                  <a:pt x="317429" y="157307"/>
                </a:lnTo>
                <a:lnTo>
                  <a:pt x="326530" y="151381"/>
                </a:lnTo>
                <a:lnTo>
                  <a:pt x="336853" y="147980"/>
                </a:lnTo>
                <a:lnTo>
                  <a:pt x="348018" y="147162"/>
                </a:lnTo>
                <a:lnTo>
                  <a:pt x="443304" y="147162"/>
                </a:lnTo>
                <a:lnTo>
                  <a:pt x="443096" y="146667"/>
                </a:lnTo>
                <a:lnTo>
                  <a:pt x="408968" y="110152"/>
                </a:lnTo>
                <a:lnTo>
                  <a:pt x="371071" y="93729"/>
                </a:lnTo>
                <a:lnTo>
                  <a:pt x="358861" y="92252"/>
                </a:lnTo>
                <a:lnTo>
                  <a:pt x="344888" y="91973"/>
                </a:lnTo>
                <a:close/>
              </a:path>
              <a:path w="1468120" h="301625">
                <a:moveTo>
                  <a:pt x="443304" y="147162"/>
                </a:moveTo>
                <a:lnTo>
                  <a:pt x="348018" y="147162"/>
                </a:lnTo>
                <a:lnTo>
                  <a:pt x="359645" y="148982"/>
                </a:lnTo>
                <a:lnTo>
                  <a:pt x="371354" y="153496"/>
                </a:lnTo>
                <a:lnTo>
                  <a:pt x="382764" y="160762"/>
                </a:lnTo>
                <a:lnTo>
                  <a:pt x="393497" y="170835"/>
                </a:lnTo>
                <a:lnTo>
                  <a:pt x="397914" y="182077"/>
                </a:lnTo>
                <a:lnTo>
                  <a:pt x="399670" y="193968"/>
                </a:lnTo>
                <a:lnTo>
                  <a:pt x="398855" y="205920"/>
                </a:lnTo>
                <a:lnTo>
                  <a:pt x="371654" y="242620"/>
                </a:lnTo>
                <a:lnTo>
                  <a:pt x="346724" y="246804"/>
                </a:lnTo>
                <a:lnTo>
                  <a:pt x="443312" y="246804"/>
                </a:lnTo>
                <a:lnTo>
                  <a:pt x="455096" y="209242"/>
                </a:lnTo>
                <a:lnTo>
                  <a:pt x="455976" y="195878"/>
                </a:lnTo>
                <a:lnTo>
                  <a:pt x="455131" y="184002"/>
                </a:lnTo>
                <a:lnTo>
                  <a:pt x="452787" y="172449"/>
                </a:lnTo>
                <a:lnTo>
                  <a:pt x="448818" y="160307"/>
                </a:lnTo>
                <a:lnTo>
                  <a:pt x="443304" y="147162"/>
                </a:lnTo>
                <a:close/>
              </a:path>
              <a:path w="1468120" h="301625">
                <a:moveTo>
                  <a:pt x="765973" y="93334"/>
                </a:moveTo>
                <a:lnTo>
                  <a:pt x="717939" y="111620"/>
                </a:lnTo>
                <a:lnTo>
                  <a:pt x="688312" y="148355"/>
                </a:lnTo>
                <a:lnTo>
                  <a:pt x="676836" y="196107"/>
                </a:lnTo>
                <a:lnTo>
                  <a:pt x="677328" y="208931"/>
                </a:lnTo>
                <a:lnTo>
                  <a:pt x="688680" y="247330"/>
                </a:lnTo>
                <a:lnTo>
                  <a:pt x="713319" y="277512"/>
                </a:lnTo>
                <a:lnTo>
                  <a:pt x="747867" y="296059"/>
                </a:lnTo>
                <a:lnTo>
                  <a:pt x="761417" y="299478"/>
                </a:lnTo>
                <a:lnTo>
                  <a:pt x="762953" y="299885"/>
                </a:lnTo>
                <a:lnTo>
                  <a:pt x="772150" y="301191"/>
                </a:lnTo>
                <a:lnTo>
                  <a:pt x="783418" y="301208"/>
                </a:lnTo>
                <a:lnTo>
                  <a:pt x="796389" y="299917"/>
                </a:lnTo>
                <a:lnTo>
                  <a:pt x="837457" y="287558"/>
                </a:lnTo>
                <a:lnTo>
                  <a:pt x="872852" y="251565"/>
                </a:lnTo>
                <a:lnTo>
                  <a:pt x="875015" y="247187"/>
                </a:lnTo>
                <a:lnTo>
                  <a:pt x="789501" y="247187"/>
                </a:lnTo>
                <a:lnTo>
                  <a:pt x="776031" y="246533"/>
                </a:lnTo>
                <a:lnTo>
                  <a:pt x="737193" y="217674"/>
                </a:lnTo>
                <a:lnTo>
                  <a:pt x="733729" y="192042"/>
                </a:lnTo>
                <a:lnTo>
                  <a:pt x="736094" y="177694"/>
                </a:lnTo>
                <a:lnTo>
                  <a:pt x="742012" y="167513"/>
                </a:lnTo>
                <a:lnTo>
                  <a:pt x="750681" y="158630"/>
                </a:lnTo>
                <a:lnTo>
                  <a:pt x="762321" y="151550"/>
                </a:lnTo>
                <a:lnTo>
                  <a:pt x="777154" y="146775"/>
                </a:lnTo>
                <a:lnTo>
                  <a:pt x="875831" y="146775"/>
                </a:lnTo>
                <a:lnTo>
                  <a:pt x="870540" y="138300"/>
                </a:lnTo>
                <a:lnTo>
                  <a:pt x="842087" y="109341"/>
                </a:lnTo>
                <a:lnTo>
                  <a:pt x="798193" y="94062"/>
                </a:lnTo>
                <a:lnTo>
                  <a:pt x="784102" y="93342"/>
                </a:lnTo>
                <a:lnTo>
                  <a:pt x="765973" y="93334"/>
                </a:lnTo>
                <a:close/>
              </a:path>
              <a:path w="1468120" h="301625">
                <a:moveTo>
                  <a:pt x="875831" y="146775"/>
                </a:moveTo>
                <a:lnTo>
                  <a:pt x="777154" y="146775"/>
                </a:lnTo>
                <a:lnTo>
                  <a:pt x="790498" y="147141"/>
                </a:lnTo>
                <a:lnTo>
                  <a:pt x="802603" y="150416"/>
                </a:lnTo>
                <a:lnTo>
                  <a:pt x="812956" y="156745"/>
                </a:lnTo>
                <a:lnTo>
                  <a:pt x="822208" y="166328"/>
                </a:lnTo>
                <a:lnTo>
                  <a:pt x="829355" y="178130"/>
                </a:lnTo>
                <a:lnTo>
                  <a:pt x="831022" y="188522"/>
                </a:lnTo>
                <a:lnTo>
                  <a:pt x="830717" y="200212"/>
                </a:lnTo>
                <a:lnTo>
                  <a:pt x="812795" y="237169"/>
                </a:lnTo>
                <a:lnTo>
                  <a:pt x="789501" y="247187"/>
                </a:lnTo>
                <a:lnTo>
                  <a:pt x="875015" y="247187"/>
                </a:lnTo>
                <a:lnTo>
                  <a:pt x="887952" y="198469"/>
                </a:lnTo>
                <a:lnTo>
                  <a:pt x="888019" y="183076"/>
                </a:lnTo>
                <a:lnTo>
                  <a:pt x="885873" y="171300"/>
                </a:lnTo>
                <a:lnTo>
                  <a:pt x="882375" y="160087"/>
                </a:lnTo>
                <a:lnTo>
                  <a:pt x="877329" y="149174"/>
                </a:lnTo>
                <a:lnTo>
                  <a:pt x="875831" y="146775"/>
                </a:lnTo>
                <a:close/>
              </a:path>
              <a:path w="1468120" h="301625">
                <a:moveTo>
                  <a:pt x="1351416" y="93280"/>
                </a:moveTo>
                <a:lnTo>
                  <a:pt x="1312214" y="103396"/>
                </a:lnTo>
                <a:lnTo>
                  <a:pt x="1274267" y="137618"/>
                </a:lnTo>
                <a:lnTo>
                  <a:pt x="1257728" y="181050"/>
                </a:lnTo>
                <a:lnTo>
                  <a:pt x="1257080" y="195040"/>
                </a:lnTo>
                <a:lnTo>
                  <a:pt x="1257403" y="212189"/>
                </a:lnTo>
                <a:lnTo>
                  <a:pt x="1274550" y="256634"/>
                </a:lnTo>
                <a:lnTo>
                  <a:pt x="1304201" y="285840"/>
                </a:lnTo>
                <a:lnTo>
                  <a:pt x="1340537" y="299478"/>
                </a:lnTo>
                <a:lnTo>
                  <a:pt x="1358920" y="301429"/>
                </a:lnTo>
                <a:lnTo>
                  <a:pt x="1371927" y="300624"/>
                </a:lnTo>
                <a:lnTo>
                  <a:pt x="1411259" y="290157"/>
                </a:lnTo>
                <a:lnTo>
                  <a:pt x="1442875" y="266056"/>
                </a:lnTo>
                <a:lnTo>
                  <a:pt x="1455416" y="246557"/>
                </a:lnTo>
                <a:lnTo>
                  <a:pt x="1358098" y="246557"/>
                </a:lnTo>
                <a:lnTo>
                  <a:pt x="1344130" y="244629"/>
                </a:lnTo>
                <a:lnTo>
                  <a:pt x="1316837" y="217531"/>
                </a:lnTo>
                <a:lnTo>
                  <a:pt x="1314322" y="191367"/>
                </a:lnTo>
                <a:lnTo>
                  <a:pt x="1315840" y="181050"/>
                </a:lnTo>
                <a:lnTo>
                  <a:pt x="1350151" y="148962"/>
                </a:lnTo>
                <a:lnTo>
                  <a:pt x="1364386" y="147711"/>
                </a:lnTo>
                <a:lnTo>
                  <a:pt x="1455552" y="147711"/>
                </a:lnTo>
                <a:lnTo>
                  <a:pt x="1453330" y="143368"/>
                </a:lnTo>
                <a:lnTo>
                  <a:pt x="1427593" y="113447"/>
                </a:lnTo>
                <a:lnTo>
                  <a:pt x="1383442" y="95155"/>
                </a:lnTo>
                <a:lnTo>
                  <a:pt x="1368515" y="93651"/>
                </a:lnTo>
                <a:lnTo>
                  <a:pt x="1351416" y="93280"/>
                </a:lnTo>
                <a:close/>
              </a:path>
              <a:path w="1468120" h="301625">
                <a:moveTo>
                  <a:pt x="1455552" y="147711"/>
                </a:moveTo>
                <a:lnTo>
                  <a:pt x="1364386" y="147711"/>
                </a:lnTo>
                <a:lnTo>
                  <a:pt x="1381415" y="149020"/>
                </a:lnTo>
                <a:lnTo>
                  <a:pt x="1391566" y="154902"/>
                </a:lnTo>
                <a:lnTo>
                  <a:pt x="1399692" y="162888"/>
                </a:lnTo>
                <a:lnTo>
                  <a:pt x="1405723" y="172479"/>
                </a:lnTo>
                <a:lnTo>
                  <a:pt x="1409592" y="183176"/>
                </a:lnTo>
                <a:lnTo>
                  <a:pt x="1411231" y="194480"/>
                </a:lnTo>
                <a:lnTo>
                  <a:pt x="1410572" y="205891"/>
                </a:lnTo>
                <a:lnTo>
                  <a:pt x="1383590" y="242620"/>
                </a:lnTo>
                <a:lnTo>
                  <a:pt x="1358098" y="246557"/>
                </a:lnTo>
                <a:lnTo>
                  <a:pt x="1455416" y="246557"/>
                </a:lnTo>
                <a:lnTo>
                  <a:pt x="1467037" y="206176"/>
                </a:lnTo>
                <a:lnTo>
                  <a:pt x="1467770" y="191367"/>
                </a:lnTo>
                <a:lnTo>
                  <a:pt x="1466426" y="179090"/>
                </a:lnTo>
                <a:lnTo>
                  <a:pt x="1463623" y="166942"/>
                </a:lnTo>
                <a:lnTo>
                  <a:pt x="1459283" y="155006"/>
                </a:lnTo>
                <a:lnTo>
                  <a:pt x="1455552" y="147711"/>
                </a:lnTo>
                <a:close/>
              </a:path>
              <a:path w="1468120" h="301625">
                <a:moveTo>
                  <a:pt x="648176" y="92864"/>
                </a:moveTo>
                <a:lnTo>
                  <a:pt x="598617" y="94750"/>
                </a:lnTo>
                <a:lnTo>
                  <a:pt x="582406" y="94952"/>
                </a:lnTo>
                <a:lnTo>
                  <a:pt x="571091" y="95707"/>
                </a:lnTo>
                <a:lnTo>
                  <a:pt x="528127" y="111350"/>
                </a:lnTo>
                <a:lnTo>
                  <a:pt x="494462" y="149330"/>
                </a:lnTo>
                <a:lnTo>
                  <a:pt x="483953" y="195982"/>
                </a:lnTo>
                <a:lnTo>
                  <a:pt x="484718" y="208349"/>
                </a:lnTo>
                <a:lnTo>
                  <a:pt x="495279" y="245124"/>
                </a:lnTo>
                <a:lnTo>
                  <a:pt x="519601" y="275623"/>
                </a:lnTo>
                <a:lnTo>
                  <a:pt x="553895" y="294238"/>
                </a:lnTo>
                <a:lnTo>
                  <a:pt x="569962" y="297741"/>
                </a:lnTo>
                <a:lnTo>
                  <a:pt x="580424" y="298393"/>
                </a:lnTo>
                <a:lnTo>
                  <a:pt x="595306" y="299128"/>
                </a:lnTo>
                <a:lnTo>
                  <a:pt x="612682" y="299478"/>
                </a:lnTo>
                <a:lnTo>
                  <a:pt x="648895" y="299476"/>
                </a:lnTo>
                <a:lnTo>
                  <a:pt x="648892" y="244513"/>
                </a:lnTo>
                <a:lnTo>
                  <a:pt x="590572" y="244330"/>
                </a:lnTo>
                <a:lnTo>
                  <a:pt x="579293" y="243355"/>
                </a:lnTo>
                <a:lnTo>
                  <a:pt x="543993" y="217982"/>
                </a:lnTo>
                <a:lnTo>
                  <a:pt x="542088" y="212293"/>
                </a:lnTo>
                <a:lnTo>
                  <a:pt x="540310" y="208495"/>
                </a:lnTo>
                <a:lnTo>
                  <a:pt x="548074" y="169883"/>
                </a:lnTo>
                <a:lnTo>
                  <a:pt x="586656" y="149147"/>
                </a:lnTo>
                <a:lnTo>
                  <a:pt x="648895" y="147825"/>
                </a:lnTo>
                <a:lnTo>
                  <a:pt x="648774" y="116471"/>
                </a:lnTo>
                <a:lnTo>
                  <a:pt x="648176" y="92864"/>
                </a:lnTo>
                <a:close/>
              </a:path>
              <a:path w="1468120" h="301625">
                <a:moveTo>
                  <a:pt x="999665" y="92878"/>
                </a:moveTo>
                <a:lnTo>
                  <a:pt x="952624" y="107870"/>
                </a:lnTo>
                <a:lnTo>
                  <a:pt x="927683" y="137633"/>
                </a:lnTo>
                <a:lnTo>
                  <a:pt x="920802" y="178021"/>
                </a:lnTo>
                <a:lnTo>
                  <a:pt x="920700" y="299478"/>
                </a:lnTo>
                <a:lnTo>
                  <a:pt x="976936" y="299474"/>
                </a:lnTo>
                <a:lnTo>
                  <a:pt x="976973" y="229349"/>
                </a:lnTo>
                <a:lnTo>
                  <a:pt x="977102" y="214446"/>
                </a:lnTo>
                <a:lnTo>
                  <a:pt x="979423" y="172410"/>
                </a:lnTo>
                <a:lnTo>
                  <a:pt x="1023081" y="146950"/>
                </a:lnTo>
                <a:lnTo>
                  <a:pt x="1124029" y="146950"/>
                </a:lnTo>
                <a:lnTo>
                  <a:pt x="1135098" y="145928"/>
                </a:lnTo>
                <a:lnTo>
                  <a:pt x="1219027" y="145928"/>
                </a:lnTo>
                <a:lnTo>
                  <a:pt x="1218945" y="145645"/>
                </a:lnTo>
                <a:lnTo>
                  <a:pt x="1216321" y="139420"/>
                </a:lnTo>
                <a:lnTo>
                  <a:pt x="1213004" y="132663"/>
                </a:lnTo>
                <a:lnTo>
                  <a:pt x="1206478" y="121959"/>
                </a:lnTo>
                <a:lnTo>
                  <a:pt x="1199034" y="113665"/>
                </a:lnTo>
                <a:lnTo>
                  <a:pt x="1072440" y="113665"/>
                </a:lnTo>
                <a:lnTo>
                  <a:pt x="1050698" y="102113"/>
                </a:lnTo>
                <a:lnTo>
                  <a:pt x="1040586" y="97782"/>
                </a:lnTo>
                <a:lnTo>
                  <a:pt x="1029610" y="94920"/>
                </a:lnTo>
                <a:lnTo>
                  <a:pt x="1016419" y="93346"/>
                </a:lnTo>
                <a:lnTo>
                  <a:pt x="999665" y="92878"/>
                </a:lnTo>
                <a:close/>
              </a:path>
              <a:path w="1468120" h="301625">
                <a:moveTo>
                  <a:pt x="1124029" y="146950"/>
                </a:moveTo>
                <a:lnTo>
                  <a:pt x="1023081" y="146950"/>
                </a:lnTo>
                <a:lnTo>
                  <a:pt x="1034484" y="152154"/>
                </a:lnTo>
                <a:lnTo>
                  <a:pt x="1041328" y="163257"/>
                </a:lnTo>
                <a:lnTo>
                  <a:pt x="1044207" y="205894"/>
                </a:lnTo>
                <a:lnTo>
                  <a:pt x="1044400" y="299478"/>
                </a:lnTo>
                <a:lnTo>
                  <a:pt x="1100634" y="299471"/>
                </a:lnTo>
                <a:lnTo>
                  <a:pt x="1100735" y="194949"/>
                </a:lnTo>
                <a:lnTo>
                  <a:pt x="1106152" y="155937"/>
                </a:lnTo>
                <a:lnTo>
                  <a:pt x="1120514" y="147274"/>
                </a:lnTo>
                <a:lnTo>
                  <a:pt x="1124029" y="146950"/>
                </a:lnTo>
                <a:close/>
              </a:path>
              <a:path w="1468120" h="301625">
                <a:moveTo>
                  <a:pt x="1219027" y="145928"/>
                </a:moveTo>
                <a:lnTo>
                  <a:pt x="1135098" y="145928"/>
                </a:lnTo>
                <a:lnTo>
                  <a:pt x="1149657" y="148591"/>
                </a:lnTo>
                <a:lnTo>
                  <a:pt x="1160163" y="155968"/>
                </a:lnTo>
                <a:lnTo>
                  <a:pt x="1167477" y="197211"/>
                </a:lnTo>
                <a:lnTo>
                  <a:pt x="1168096" y="299478"/>
                </a:lnTo>
                <a:lnTo>
                  <a:pt x="1224332" y="299253"/>
                </a:lnTo>
                <a:lnTo>
                  <a:pt x="1224217" y="205894"/>
                </a:lnTo>
                <a:lnTo>
                  <a:pt x="1222412" y="161351"/>
                </a:lnTo>
                <a:lnTo>
                  <a:pt x="1220950" y="152552"/>
                </a:lnTo>
                <a:lnTo>
                  <a:pt x="1219027" y="145928"/>
                </a:lnTo>
                <a:close/>
              </a:path>
              <a:path w="1468120" h="301625">
                <a:moveTo>
                  <a:pt x="1137926" y="91971"/>
                </a:moveTo>
                <a:lnTo>
                  <a:pt x="1099339" y="99651"/>
                </a:lnTo>
                <a:lnTo>
                  <a:pt x="1076250" y="111887"/>
                </a:lnTo>
                <a:lnTo>
                  <a:pt x="1072440" y="113665"/>
                </a:lnTo>
                <a:lnTo>
                  <a:pt x="1199034" y="113665"/>
                </a:lnTo>
                <a:lnTo>
                  <a:pt x="1198175" y="112707"/>
                </a:lnTo>
                <a:lnTo>
                  <a:pt x="1188081" y="104961"/>
                </a:lnTo>
                <a:lnTo>
                  <a:pt x="1176185" y="98773"/>
                </a:lnTo>
                <a:lnTo>
                  <a:pt x="1162473" y="94198"/>
                </a:lnTo>
                <a:lnTo>
                  <a:pt x="1151491" y="92413"/>
                </a:lnTo>
                <a:lnTo>
                  <a:pt x="1137926" y="91971"/>
                </a:lnTo>
                <a:close/>
              </a:path>
              <a:path w="1468120" h="301625">
                <a:moveTo>
                  <a:pt x="268530" y="0"/>
                </a:moveTo>
                <a:lnTo>
                  <a:pt x="261037" y="0"/>
                </a:lnTo>
                <a:lnTo>
                  <a:pt x="253544" y="576"/>
                </a:lnTo>
                <a:lnTo>
                  <a:pt x="253544" y="66294"/>
                </a:lnTo>
                <a:lnTo>
                  <a:pt x="268530" y="66294"/>
                </a:lnTo>
                <a:lnTo>
                  <a:pt x="268531" y="24638"/>
                </a:lnTo>
                <a:lnTo>
                  <a:pt x="286258" y="24638"/>
                </a:lnTo>
                <a:lnTo>
                  <a:pt x="268530" y="0"/>
                </a:lnTo>
                <a:close/>
              </a:path>
              <a:path w="1468120" h="301625">
                <a:moveTo>
                  <a:pt x="286258" y="24638"/>
                </a:moveTo>
                <a:lnTo>
                  <a:pt x="268531" y="24638"/>
                </a:lnTo>
                <a:lnTo>
                  <a:pt x="298502" y="66294"/>
                </a:lnTo>
                <a:lnTo>
                  <a:pt x="305995" y="66294"/>
                </a:lnTo>
                <a:lnTo>
                  <a:pt x="313488" y="65929"/>
                </a:lnTo>
                <a:lnTo>
                  <a:pt x="313488" y="41655"/>
                </a:lnTo>
                <a:lnTo>
                  <a:pt x="298502" y="41655"/>
                </a:lnTo>
                <a:lnTo>
                  <a:pt x="286258" y="24638"/>
                </a:lnTo>
                <a:close/>
              </a:path>
              <a:path w="1468120" h="301625">
                <a:moveTo>
                  <a:pt x="313488" y="0"/>
                </a:moveTo>
                <a:lnTo>
                  <a:pt x="298502" y="0"/>
                </a:lnTo>
                <a:lnTo>
                  <a:pt x="298502" y="41655"/>
                </a:lnTo>
                <a:lnTo>
                  <a:pt x="313488" y="41655"/>
                </a:lnTo>
                <a:lnTo>
                  <a:pt x="313488" y="0"/>
                </a:lnTo>
                <a:close/>
              </a:path>
              <a:path w="1468120" h="301625">
                <a:moveTo>
                  <a:pt x="362256" y="15113"/>
                </a:moveTo>
                <a:lnTo>
                  <a:pt x="345365" y="15113"/>
                </a:lnTo>
                <a:lnTo>
                  <a:pt x="345365" y="66294"/>
                </a:lnTo>
                <a:lnTo>
                  <a:pt x="360351" y="66291"/>
                </a:lnTo>
                <a:lnTo>
                  <a:pt x="360351" y="39751"/>
                </a:lnTo>
                <a:lnTo>
                  <a:pt x="362256" y="15113"/>
                </a:lnTo>
                <a:close/>
              </a:path>
              <a:path w="1468120" h="301625">
                <a:moveTo>
                  <a:pt x="380901" y="0"/>
                </a:moveTo>
                <a:lnTo>
                  <a:pt x="326569" y="0"/>
                </a:lnTo>
                <a:lnTo>
                  <a:pt x="326569" y="13208"/>
                </a:lnTo>
                <a:lnTo>
                  <a:pt x="335967" y="15113"/>
                </a:lnTo>
                <a:lnTo>
                  <a:pt x="371654" y="15113"/>
                </a:lnTo>
                <a:lnTo>
                  <a:pt x="380925" y="13208"/>
                </a:lnTo>
                <a:lnTo>
                  <a:pt x="380901" y="0"/>
                </a:lnTo>
                <a:close/>
              </a:path>
              <a:path w="1468120" h="301625">
                <a:moveTo>
                  <a:pt x="427788" y="15113"/>
                </a:moveTo>
                <a:lnTo>
                  <a:pt x="410897" y="15113"/>
                </a:lnTo>
                <a:lnTo>
                  <a:pt x="412802" y="39751"/>
                </a:lnTo>
                <a:lnTo>
                  <a:pt x="412802" y="66294"/>
                </a:lnTo>
                <a:lnTo>
                  <a:pt x="425884" y="66291"/>
                </a:lnTo>
                <a:lnTo>
                  <a:pt x="427788" y="39751"/>
                </a:lnTo>
                <a:lnTo>
                  <a:pt x="427788" y="15113"/>
                </a:lnTo>
                <a:close/>
              </a:path>
              <a:path w="1468120" h="301625">
                <a:moveTo>
                  <a:pt x="446583" y="0"/>
                </a:moveTo>
                <a:lnTo>
                  <a:pt x="392228" y="0"/>
                </a:lnTo>
                <a:lnTo>
                  <a:pt x="392228" y="13208"/>
                </a:lnTo>
                <a:lnTo>
                  <a:pt x="401626" y="15113"/>
                </a:lnTo>
                <a:lnTo>
                  <a:pt x="437186" y="15113"/>
                </a:lnTo>
                <a:lnTo>
                  <a:pt x="446584" y="13208"/>
                </a:lnTo>
                <a:lnTo>
                  <a:pt x="446583" y="0"/>
                </a:lnTo>
                <a:close/>
              </a:path>
            </a:pathLst>
          </a:custGeom>
          <a:solidFill>
            <a:srgbClr val="BD0030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76" name="object 76"/>
          <p:cNvSpPr/>
          <p:nvPr/>
        </p:nvSpPr>
        <p:spPr>
          <a:xfrm>
            <a:off x="1034241" y="10706370"/>
            <a:ext cx="953934" cy="8305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77" name="object 77"/>
          <p:cNvSpPr/>
          <p:nvPr/>
        </p:nvSpPr>
        <p:spPr>
          <a:xfrm>
            <a:off x="1085720" y="11088645"/>
            <a:ext cx="864620" cy="2108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78" name="object 78"/>
          <p:cNvSpPr/>
          <p:nvPr/>
        </p:nvSpPr>
        <p:spPr>
          <a:xfrm>
            <a:off x="1040543" y="10895602"/>
            <a:ext cx="617734" cy="228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79" name="object 79"/>
          <p:cNvSpPr/>
          <p:nvPr/>
        </p:nvSpPr>
        <p:spPr>
          <a:xfrm>
            <a:off x="1957717" y="11181308"/>
            <a:ext cx="20990" cy="514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80" name="object 80"/>
          <p:cNvSpPr/>
          <p:nvPr/>
        </p:nvSpPr>
        <p:spPr>
          <a:xfrm>
            <a:off x="1107782" y="10706972"/>
            <a:ext cx="873052" cy="3725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81" name="object 81"/>
          <p:cNvSpPr/>
          <p:nvPr/>
        </p:nvSpPr>
        <p:spPr>
          <a:xfrm>
            <a:off x="1033273" y="10632734"/>
            <a:ext cx="955966" cy="9525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82" name="object 82"/>
          <p:cNvSpPr/>
          <p:nvPr/>
        </p:nvSpPr>
        <p:spPr>
          <a:xfrm>
            <a:off x="2154477" y="10969612"/>
            <a:ext cx="260350" cy="330200"/>
          </a:xfrm>
          <a:custGeom>
            <a:avLst/>
            <a:gdLst/>
            <a:ahLst/>
            <a:cxnLst/>
            <a:rect l="l" t="t" r="r" b="b"/>
            <a:pathLst>
              <a:path w="130175" h="165100">
                <a:moveTo>
                  <a:pt x="119991" y="25362"/>
                </a:moveTo>
                <a:lnTo>
                  <a:pt x="55820" y="25362"/>
                </a:lnTo>
                <a:lnTo>
                  <a:pt x="79903" y="28576"/>
                </a:lnTo>
                <a:lnTo>
                  <a:pt x="92839" y="36854"/>
                </a:lnTo>
                <a:lnTo>
                  <a:pt x="98089" y="46386"/>
                </a:lnTo>
                <a:lnTo>
                  <a:pt x="99115" y="53356"/>
                </a:lnTo>
                <a:lnTo>
                  <a:pt x="99117" y="55999"/>
                </a:lnTo>
                <a:lnTo>
                  <a:pt x="98071" y="56530"/>
                </a:lnTo>
                <a:lnTo>
                  <a:pt x="80940" y="56602"/>
                </a:lnTo>
                <a:lnTo>
                  <a:pt x="68460" y="57736"/>
                </a:lnTo>
                <a:lnTo>
                  <a:pt x="27274" y="70471"/>
                </a:lnTo>
                <a:lnTo>
                  <a:pt x="0" y="103417"/>
                </a:lnTo>
                <a:lnTo>
                  <a:pt x="1136" y="122861"/>
                </a:lnTo>
                <a:lnTo>
                  <a:pt x="22466" y="157621"/>
                </a:lnTo>
                <a:lnTo>
                  <a:pt x="44669" y="164497"/>
                </a:lnTo>
                <a:lnTo>
                  <a:pt x="60989" y="163328"/>
                </a:lnTo>
                <a:lnTo>
                  <a:pt x="74961" y="159993"/>
                </a:lnTo>
                <a:lnTo>
                  <a:pt x="86516" y="154966"/>
                </a:lnTo>
                <a:lnTo>
                  <a:pt x="95584" y="148718"/>
                </a:lnTo>
                <a:lnTo>
                  <a:pt x="100694" y="143095"/>
                </a:lnTo>
                <a:lnTo>
                  <a:pt x="127483" y="143095"/>
                </a:lnTo>
                <a:lnTo>
                  <a:pt x="127483" y="138222"/>
                </a:lnTo>
                <a:lnTo>
                  <a:pt x="53195" y="138222"/>
                </a:lnTo>
                <a:lnTo>
                  <a:pt x="39522" y="136729"/>
                </a:lnTo>
                <a:lnTo>
                  <a:pt x="30115" y="131436"/>
                </a:lnTo>
                <a:lnTo>
                  <a:pt x="24984" y="122511"/>
                </a:lnTo>
                <a:lnTo>
                  <a:pt x="26059" y="110953"/>
                </a:lnTo>
                <a:lnTo>
                  <a:pt x="63997" y="82402"/>
                </a:lnTo>
                <a:lnTo>
                  <a:pt x="81385" y="80612"/>
                </a:lnTo>
                <a:lnTo>
                  <a:pt x="127483" y="80612"/>
                </a:lnTo>
                <a:lnTo>
                  <a:pt x="127465" y="56530"/>
                </a:lnTo>
                <a:lnTo>
                  <a:pt x="125416" y="38767"/>
                </a:lnTo>
                <a:lnTo>
                  <a:pt x="119991" y="25362"/>
                </a:lnTo>
                <a:close/>
              </a:path>
              <a:path w="130175" h="165100">
                <a:moveTo>
                  <a:pt x="127483" y="143095"/>
                </a:moveTo>
                <a:lnTo>
                  <a:pt x="100694" y="143095"/>
                </a:lnTo>
                <a:lnTo>
                  <a:pt x="101226" y="144146"/>
                </a:lnTo>
                <a:lnTo>
                  <a:pt x="101226" y="148867"/>
                </a:lnTo>
                <a:lnTo>
                  <a:pt x="101758" y="152015"/>
                </a:lnTo>
                <a:lnTo>
                  <a:pt x="102272" y="158836"/>
                </a:lnTo>
                <a:lnTo>
                  <a:pt x="103336" y="160935"/>
                </a:lnTo>
                <a:lnTo>
                  <a:pt x="107006" y="161459"/>
                </a:lnTo>
                <a:lnTo>
                  <a:pt x="128014" y="161459"/>
                </a:lnTo>
                <a:lnTo>
                  <a:pt x="130124" y="159361"/>
                </a:lnTo>
                <a:lnTo>
                  <a:pt x="130124" y="156212"/>
                </a:lnTo>
                <a:lnTo>
                  <a:pt x="129592" y="154114"/>
                </a:lnTo>
                <a:lnTo>
                  <a:pt x="128014" y="149917"/>
                </a:lnTo>
                <a:lnTo>
                  <a:pt x="127483" y="145194"/>
                </a:lnTo>
                <a:lnTo>
                  <a:pt x="127483" y="143095"/>
                </a:lnTo>
                <a:close/>
              </a:path>
              <a:path w="130175" h="165100">
                <a:moveTo>
                  <a:pt x="127483" y="80612"/>
                </a:moveTo>
                <a:lnTo>
                  <a:pt x="81385" y="80612"/>
                </a:lnTo>
                <a:lnTo>
                  <a:pt x="91245" y="80649"/>
                </a:lnTo>
                <a:lnTo>
                  <a:pt x="94401" y="81180"/>
                </a:lnTo>
                <a:lnTo>
                  <a:pt x="96493" y="81180"/>
                </a:lnTo>
                <a:lnTo>
                  <a:pt x="101226" y="81711"/>
                </a:lnTo>
                <a:lnTo>
                  <a:pt x="101226" y="84332"/>
                </a:lnTo>
                <a:lnTo>
                  <a:pt x="100180" y="92726"/>
                </a:lnTo>
                <a:lnTo>
                  <a:pt x="82239" y="129134"/>
                </a:lnTo>
                <a:lnTo>
                  <a:pt x="53195" y="138222"/>
                </a:lnTo>
                <a:lnTo>
                  <a:pt x="127483" y="138222"/>
                </a:lnTo>
                <a:lnTo>
                  <a:pt x="127483" y="80612"/>
                </a:lnTo>
                <a:close/>
              </a:path>
              <a:path w="130175" h="165100">
                <a:moveTo>
                  <a:pt x="74857" y="0"/>
                </a:moveTo>
                <a:lnTo>
                  <a:pt x="33223" y="5858"/>
                </a:lnTo>
                <a:lnTo>
                  <a:pt x="12973" y="18227"/>
                </a:lnTo>
                <a:lnTo>
                  <a:pt x="14551" y="20316"/>
                </a:lnTo>
                <a:lnTo>
                  <a:pt x="24532" y="33952"/>
                </a:lnTo>
                <a:lnTo>
                  <a:pt x="27156" y="37104"/>
                </a:lnTo>
                <a:lnTo>
                  <a:pt x="29266" y="36059"/>
                </a:lnTo>
                <a:lnTo>
                  <a:pt x="31889" y="33952"/>
                </a:lnTo>
                <a:lnTo>
                  <a:pt x="43335" y="28635"/>
                </a:lnTo>
                <a:lnTo>
                  <a:pt x="55820" y="25362"/>
                </a:lnTo>
                <a:lnTo>
                  <a:pt x="119991" y="25362"/>
                </a:lnTo>
                <a:lnTo>
                  <a:pt x="119699" y="24640"/>
                </a:lnTo>
                <a:lnTo>
                  <a:pt x="111059" y="13999"/>
                </a:lnTo>
                <a:lnTo>
                  <a:pt x="100222" y="6545"/>
                </a:lnTo>
                <a:lnTo>
                  <a:pt x="87912" y="1978"/>
                </a:lnTo>
                <a:lnTo>
                  <a:pt x="748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83" name="object 83"/>
          <p:cNvSpPr/>
          <p:nvPr/>
        </p:nvSpPr>
        <p:spPr>
          <a:xfrm>
            <a:off x="2436781" y="10887456"/>
            <a:ext cx="209550" cy="414020"/>
          </a:xfrm>
          <a:custGeom>
            <a:avLst/>
            <a:gdLst/>
            <a:ahLst/>
            <a:cxnLst/>
            <a:rect l="l" t="t" r="r" b="b"/>
            <a:pathLst>
              <a:path w="104775" h="207010">
                <a:moveTo>
                  <a:pt x="60933" y="66636"/>
                </a:moveTo>
                <a:lnTo>
                  <a:pt x="29943" y="66636"/>
                </a:lnTo>
                <a:lnTo>
                  <a:pt x="30989" y="67699"/>
                </a:lnTo>
                <a:lnTo>
                  <a:pt x="30989" y="148498"/>
                </a:lnTo>
                <a:lnTo>
                  <a:pt x="47463" y="191083"/>
                </a:lnTo>
                <a:lnTo>
                  <a:pt x="83511" y="206341"/>
                </a:lnTo>
                <a:lnTo>
                  <a:pt x="91391" y="206736"/>
                </a:lnTo>
                <a:lnTo>
                  <a:pt x="97170" y="206736"/>
                </a:lnTo>
                <a:lnTo>
                  <a:pt x="99794" y="206212"/>
                </a:lnTo>
                <a:lnTo>
                  <a:pt x="101904" y="204638"/>
                </a:lnTo>
                <a:lnTo>
                  <a:pt x="101904" y="183650"/>
                </a:lnTo>
                <a:lnTo>
                  <a:pt x="99794" y="182075"/>
                </a:lnTo>
                <a:lnTo>
                  <a:pt x="96656" y="182075"/>
                </a:lnTo>
                <a:lnTo>
                  <a:pt x="81315" y="179838"/>
                </a:lnTo>
                <a:lnTo>
                  <a:pt x="70027" y="173183"/>
                </a:lnTo>
                <a:lnTo>
                  <a:pt x="62879" y="162198"/>
                </a:lnTo>
                <a:lnTo>
                  <a:pt x="59958" y="146970"/>
                </a:lnTo>
                <a:lnTo>
                  <a:pt x="59887" y="67699"/>
                </a:lnTo>
                <a:lnTo>
                  <a:pt x="60933" y="66636"/>
                </a:lnTo>
                <a:close/>
              </a:path>
              <a:path w="104775" h="207010">
                <a:moveTo>
                  <a:pt x="102950" y="40941"/>
                </a:moveTo>
                <a:lnTo>
                  <a:pt x="2091" y="40941"/>
                </a:lnTo>
                <a:lnTo>
                  <a:pt x="514" y="43031"/>
                </a:lnTo>
                <a:lnTo>
                  <a:pt x="514" y="45652"/>
                </a:lnTo>
                <a:lnTo>
                  <a:pt x="0" y="62439"/>
                </a:lnTo>
                <a:lnTo>
                  <a:pt x="514" y="63502"/>
                </a:lnTo>
                <a:lnTo>
                  <a:pt x="514" y="64547"/>
                </a:lnTo>
                <a:lnTo>
                  <a:pt x="1577" y="65591"/>
                </a:lnTo>
                <a:lnTo>
                  <a:pt x="2623" y="66123"/>
                </a:lnTo>
                <a:lnTo>
                  <a:pt x="3669" y="66636"/>
                </a:lnTo>
                <a:lnTo>
                  <a:pt x="102950" y="66636"/>
                </a:lnTo>
                <a:lnTo>
                  <a:pt x="104528" y="64547"/>
                </a:lnTo>
                <a:lnTo>
                  <a:pt x="104528" y="43031"/>
                </a:lnTo>
                <a:lnTo>
                  <a:pt x="102950" y="40941"/>
                </a:lnTo>
                <a:close/>
              </a:path>
              <a:path w="104775" h="207010">
                <a:moveTo>
                  <a:pt x="57777" y="0"/>
                </a:moveTo>
                <a:lnTo>
                  <a:pt x="55153" y="0"/>
                </a:lnTo>
                <a:lnTo>
                  <a:pt x="35723" y="1062"/>
                </a:lnTo>
                <a:lnTo>
                  <a:pt x="33099" y="1062"/>
                </a:lnTo>
                <a:lnTo>
                  <a:pt x="30989" y="3152"/>
                </a:lnTo>
                <a:lnTo>
                  <a:pt x="30989" y="39879"/>
                </a:lnTo>
                <a:lnTo>
                  <a:pt x="29943" y="40941"/>
                </a:lnTo>
                <a:lnTo>
                  <a:pt x="60933" y="40941"/>
                </a:lnTo>
                <a:lnTo>
                  <a:pt x="59887" y="39879"/>
                </a:lnTo>
                <a:lnTo>
                  <a:pt x="59887" y="2107"/>
                </a:lnTo>
                <a:lnTo>
                  <a:pt x="577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84" name="object 84"/>
          <p:cNvSpPr/>
          <p:nvPr/>
        </p:nvSpPr>
        <p:spPr>
          <a:xfrm>
            <a:off x="2671331" y="10961155"/>
            <a:ext cx="293370" cy="336550"/>
          </a:xfrm>
          <a:custGeom>
            <a:avLst/>
            <a:gdLst/>
            <a:ahLst/>
            <a:cxnLst/>
            <a:rect l="l" t="t" r="r" b="b"/>
            <a:pathLst>
              <a:path w="146684" h="168275">
                <a:moveTo>
                  <a:pt x="62910" y="0"/>
                </a:moveTo>
                <a:lnTo>
                  <a:pt x="46939" y="1947"/>
                </a:lnTo>
                <a:lnTo>
                  <a:pt x="33864" y="7639"/>
                </a:lnTo>
                <a:lnTo>
                  <a:pt x="24156" y="16625"/>
                </a:lnTo>
                <a:lnTo>
                  <a:pt x="18286" y="28454"/>
                </a:lnTo>
                <a:lnTo>
                  <a:pt x="18315" y="44057"/>
                </a:lnTo>
                <a:lnTo>
                  <a:pt x="20871" y="56130"/>
                </a:lnTo>
                <a:lnTo>
                  <a:pt x="25768" y="66205"/>
                </a:lnTo>
                <a:lnTo>
                  <a:pt x="30848" y="74926"/>
                </a:lnTo>
                <a:lnTo>
                  <a:pt x="30848" y="75439"/>
                </a:lnTo>
                <a:lnTo>
                  <a:pt x="30334" y="75970"/>
                </a:lnTo>
                <a:lnTo>
                  <a:pt x="17921" y="84641"/>
                </a:lnTo>
                <a:lnTo>
                  <a:pt x="8674" y="94470"/>
                </a:lnTo>
                <a:lnTo>
                  <a:pt x="2673" y="105416"/>
                </a:lnTo>
                <a:lnTo>
                  <a:pt x="0" y="117442"/>
                </a:lnTo>
                <a:lnTo>
                  <a:pt x="2151" y="133957"/>
                </a:lnTo>
                <a:lnTo>
                  <a:pt x="8207" y="147182"/>
                </a:lnTo>
                <a:lnTo>
                  <a:pt x="17353" y="157196"/>
                </a:lnTo>
                <a:lnTo>
                  <a:pt x="28774" y="164079"/>
                </a:lnTo>
                <a:lnTo>
                  <a:pt x="41654" y="167912"/>
                </a:lnTo>
                <a:lnTo>
                  <a:pt x="57796" y="167463"/>
                </a:lnTo>
                <a:lnTo>
                  <a:pt x="70827" y="164911"/>
                </a:lnTo>
                <a:lnTo>
                  <a:pt x="81571" y="160190"/>
                </a:lnTo>
                <a:lnTo>
                  <a:pt x="90852" y="153238"/>
                </a:lnTo>
                <a:lnTo>
                  <a:pt x="98625" y="145750"/>
                </a:lnTo>
                <a:lnTo>
                  <a:pt x="134012" y="145750"/>
                </a:lnTo>
                <a:lnTo>
                  <a:pt x="132618" y="144334"/>
                </a:lnTo>
                <a:lnTo>
                  <a:pt x="60209" y="144334"/>
                </a:lnTo>
                <a:lnTo>
                  <a:pt x="42900" y="142278"/>
                </a:lnTo>
                <a:lnTo>
                  <a:pt x="31621" y="135398"/>
                </a:lnTo>
                <a:lnTo>
                  <a:pt x="26470" y="125035"/>
                </a:lnTo>
                <a:lnTo>
                  <a:pt x="28126" y="111734"/>
                </a:lnTo>
                <a:lnTo>
                  <a:pt x="34400" y="101905"/>
                </a:lnTo>
                <a:lnTo>
                  <a:pt x="46245" y="92984"/>
                </a:lnTo>
                <a:lnTo>
                  <a:pt x="47672" y="92227"/>
                </a:lnTo>
                <a:lnTo>
                  <a:pt x="82378" y="92227"/>
                </a:lnTo>
                <a:lnTo>
                  <a:pt x="72155" y="81545"/>
                </a:lnTo>
                <a:lnTo>
                  <a:pt x="70773" y="79636"/>
                </a:lnTo>
                <a:lnTo>
                  <a:pt x="71305" y="79123"/>
                </a:lnTo>
                <a:lnTo>
                  <a:pt x="71837" y="78060"/>
                </a:lnTo>
                <a:lnTo>
                  <a:pt x="82517" y="71091"/>
                </a:lnTo>
                <a:lnTo>
                  <a:pt x="92062" y="62129"/>
                </a:lnTo>
                <a:lnTo>
                  <a:pt x="92558" y="61272"/>
                </a:lnTo>
                <a:lnTo>
                  <a:pt x="54498" y="61272"/>
                </a:lnTo>
                <a:lnTo>
                  <a:pt x="52920" y="60759"/>
                </a:lnTo>
                <a:lnTo>
                  <a:pt x="52388" y="60228"/>
                </a:lnTo>
                <a:lnTo>
                  <a:pt x="47672" y="54986"/>
                </a:lnTo>
                <a:lnTo>
                  <a:pt x="42407" y="47106"/>
                </a:lnTo>
                <a:lnTo>
                  <a:pt x="42407" y="30849"/>
                </a:lnTo>
                <a:lnTo>
                  <a:pt x="49233" y="23500"/>
                </a:lnTo>
                <a:lnTo>
                  <a:pt x="94923" y="23500"/>
                </a:lnTo>
                <a:lnTo>
                  <a:pt x="93453" y="18901"/>
                </a:lnTo>
                <a:lnTo>
                  <a:pt x="85847" y="8912"/>
                </a:lnTo>
                <a:lnTo>
                  <a:pt x="75516" y="2661"/>
                </a:lnTo>
                <a:lnTo>
                  <a:pt x="62910" y="0"/>
                </a:lnTo>
                <a:close/>
              </a:path>
              <a:path w="146684" h="168275">
                <a:moveTo>
                  <a:pt x="134012" y="145750"/>
                </a:moveTo>
                <a:lnTo>
                  <a:pt x="100203" y="145750"/>
                </a:lnTo>
                <a:lnTo>
                  <a:pt x="100717" y="146274"/>
                </a:lnTo>
                <a:lnTo>
                  <a:pt x="117524" y="163590"/>
                </a:lnTo>
                <a:lnTo>
                  <a:pt x="118587" y="164640"/>
                </a:lnTo>
                <a:lnTo>
                  <a:pt x="119633" y="165164"/>
                </a:lnTo>
                <a:lnTo>
                  <a:pt x="144843" y="165164"/>
                </a:lnTo>
                <a:lnTo>
                  <a:pt x="146421" y="163066"/>
                </a:lnTo>
                <a:lnTo>
                  <a:pt x="146421" y="158343"/>
                </a:lnTo>
                <a:lnTo>
                  <a:pt x="145375" y="157294"/>
                </a:lnTo>
                <a:lnTo>
                  <a:pt x="134012" y="145750"/>
                </a:lnTo>
                <a:close/>
              </a:path>
              <a:path w="146684" h="168275">
                <a:moveTo>
                  <a:pt x="82378" y="92227"/>
                </a:moveTo>
                <a:lnTo>
                  <a:pt x="48718" y="92227"/>
                </a:lnTo>
                <a:lnTo>
                  <a:pt x="49764" y="93289"/>
                </a:lnTo>
                <a:lnTo>
                  <a:pt x="81143" y="126183"/>
                </a:lnTo>
                <a:lnTo>
                  <a:pt x="82332" y="127378"/>
                </a:lnTo>
                <a:lnTo>
                  <a:pt x="81800" y="128440"/>
                </a:lnTo>
                <a:lnTo>
                  <a:pt x="81286" y="130016"/>
                </a:lnTo>
                <a:lnTo>
                  <a:pt x="71631" y="139011"/>
                </a:lnTo>
                <a:lnTo>
                  <a:pt x="60209" y="144334"/>
                </a:lnTo>
                <a:lnTo>
                  <a:pt x="132618" y="144334"/>
                </a:lnTo>
                <a:lnTo>
                  <a:pt x="114956" y="126391"/>
                </a:lnTo>
                <a:lnTo>
                  <a:pt x="114386" y="125288"/>
                </a:lnTo>
                <a:lnTo>
                  <a:pt x="113854" y="124243"/>
                </a:lnTo>
                <a:lnTo>
                  <a:pt x="114900" y="122667"/>
                </a:lnTo>
                <a:lnTo>
                  <a:pt x="124893" y="105880"/>
                </a:lnTo>
                <a:lnTo>
                  <a:pt x="95983" y="105880"/>
                </a:lnTo>
                <a:lnTo>
                  <a:pt x="94937" y="105349"/>
                </a:lnTo>
                <a:lnTo>
                  <a:pt x="82378" y="92227"/>
                </a:lnTo>
                <a:close/>
              </a:path>
              <a:path w="146684" h="168275">
                <a:moveTo>
                  <a:pt x="136440" y="77546"/>
                </a:moveTo>
                <a:lnTo>
                  <a:pt x="115432" y="77546"/>
                </a:lnTo>
                <a:lnTo>
                  <a:pt x="113854" y="78060"/>
                </a:lnTo>
                <a:lnTo>
                  <a:pt x="112808" y="79636"/>
                </a:lnTo>
                <a:lnTo>
                  <a:pt x="98650" y="104773"/>
                </a:lnTo>
                <a:lnTo>
                  <a:pt x="97561" y="105880"/>
                </a:lnTo>
                <a:lnTo>
                  <a:pt x="124893" y="105880"/>
                </a:lnTo>
                <a:lnTo>
                  <a:pt x="137928" y="83983"/>
                </a:lnTo>
                <a:lnTo>
                  <a:pt x="138532" y="82788"/>
                </a:lnTo>
                <a:lnTo>
                  <a:pt x="138532" y="79636"/>
                </a:lnTo>
                <a:lnTo>
                  <a:pt x="136440" y="77546"/>
                </a:lnTo>
                <a:close/>
              </a:path>
              <a:path w="146684" h="168275">
                <a:moveTo>
                  <a:pt x="94923" y="23500"/>
                </a:moveTo>
                <a:lnTo>
                  <a:pt x="69727" y="23500"/>
                </a:lnTo>
                <a:lnTo>
                  <a:pt x="75507" y="30318"/>
                </a:lnTo>
                <a:lnTo>
                  <a:pt x="75507" y="38712"/>
                </a:lnTo>
                <a:lnTo>
                  <a:pt x="70990" y="49556"/>
                </a:lnTo>
                <a:lnTo>
                  <a:pt x="60054" y="58017"/>
                </a:lnTo>
                <a:lnTo>
                  <a:pt x="55544" y="60759"/>
                </a:lnTo>
                <a:lnTo>
                  <a:pt x="54498" y="61272"/>
                </a:lnTo>
                <a:lnTo>
                  <a:pt x="92558" y="61272"/>
                </a:lnTo>
                <a:lnTo>
                  <a:pt x="98695" y="50674"/>
                </a:lnTo>
                <a:lnTo>
                  <a:pt x="97885" y="32773"/>
                </a:lnTo>
                <a:lnTo>
                  <a:pt x="94923" y="2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85" name="object 85"/>
          <p:cNvSpPr/>
          <p:nvPr/>
        </p:nvSpPr>
        <p:spPr>
          <a:xfrm>
            <a:off x="2949459" y="10886429"/>
            <a:ext cx="209550" cy="415290"/>
          </a:xfrm>
          <a:custGeom>
            <a:avLst/>
            <a:gdLst/>
            <a:ahLst/>
            <a:cxnLst/>
            <a:rect l="l" t="t" r="r" b="b"/>
            <a:pathLst>
              <a:path w="104775" h="207645">
                <a:moveTo>
                  <a:pt x="60419" y="67150"/>
                </a:moveTo>
                <a:lnTo>
                  <a:pt x="29411" y="67150"/>
                </a:lnTo>
                <a:lnTo>
                  <a:pt x="30989" y="68212"/>
                </a:lnTo>
                <a:lnTo>
                  <a:pt x="30989" y="149011"/>
                </a:lnTo>
                <a:lnTo>
                  <a:pt x="47466" y="191592"/>
                </a:lnTo>
                <a:lnTo>
                  <a:pt x="83516" y="206854"/>
                </a:lnTo>
                <a:lnTo>
                  <a:pt x="91409" y="207250"/>
                </a:lnTo>
                <a:lnTo>
                  <a:pt x="97188" y="207250"/>
                </a:lnTo>
                <a:lnTo>
                  <a:pt x="99812" y="206725"/>
                </a:lnTo>
                <a:lnTo>
                  <a:pt x="101390" y="205151"/>
                </a:lnTo>
                <a:lnTo>
                  <a:pt x="101390" y="185211"/>
                </a:lnTo>
                <a:lnTo>
                  <a:pt x="100503" y="182589"/>
                </a:lnTo>
                <a:lnTo>
                  <a:pt x="96124" y="182589"/>
                </a:lnTo>
                <a:lnTo>
                  <a:pt x="80783" y="180351"/>
                </a:lnTo>
                <a:lnTo>
                  <a:pt x="69495" y="173697"/>
                </a:lnTo>
                <a:lnTo>
                  <a:pt x="62347" y="162712"/>
                </a:lnTo>
                <a:lnTo>
                  <a:pt x="59426" y="147484"/>
                </a:lnTo>
                <a:lnTo>
                  <a:pt x="59355" y="68212"/>
                </a:lnTo>
                <a:lnTo>
                  <a:pt x="60419" y="67150"/>
                </a:lnTo>
                <a:close/>
              </a:path>
              <a:path w="104775" h="207645">
                <a:moveTo>
                  <a:pt x="100326" y="182065"/>
                </a:moveTo>
                <a:lnTo>
                  <a:pt x="96124" y="182589"/>
                </a:lnTo>
                <a:lnTo>
                  <a:pt x="100503" y="182589"/>
                </a:lnTo>
                <a:lnTo>
                  <a:pt x="100326" y="182065"/>
                </a:lnTo>
                <a:close/>
              </a:path>
              <a:path w="104775" h="207645">
                <a:moveTo>
                  <a:pt x="102436" y="41455"/>
                </a:moveTo>
                <a:lnTo>
                  <a:pt x="2109" y="41455"/>
                </a:lnTo>
                <a:lnTo>
                  <a:pt x="0" y="43544"/>
                </a:lnTo>
                <a:lnTo>
                  <a:pt x="0" y="65574"/>
                </a:lnTo>
                <a:lnTo>
                  <a:pt x="2109" y="67150"/>
                </a:lnTo>
                <a:lnTo>
                  <a:pt x="102436" y="67150"/>
                </a:lnTo>
                <a:lnTo>
                  <a:pt x="104528" y="65060"/>
                </a:lnTo>
                <a:lnTo>
                  <a:pt x="104528" y="43544"/>
                </a:lnTo>
                <a:lnTo>
                  <a:pt x="102436" y="41455"/>
                </a:lnTo>
                <a:close/>
              </a:path>
              <a:path w="104775" h="207645">
                <a:moveTo>
                  <a:pt x="56731" y="0"/>
                </a:moveTo>
                <a:lnTo>
                  <a:pt x="54639" y="513"/>
                </a:lnTo>
                <a:lnTo>
                  <a:pt x="35191" y="1576"/>
                </a:lnTo>
                <a:lnTo>
                  <a:pt x="32567" y="1576"/>
                </a:lnTo>
                <a:lnTo>
                  <a:pt x="30989" y="3665"/>
                </a:lnTo>
                <a:lnTo>
                  <a:pt x="30989" y="40392"/>
                </a:lnTo>
                <a:lnTo>
                  <a:pt x="29411" y="41455"/>
                </a:lnTo>
                <a:lnTo>
                  <a:pt x="60419" y="41455"/>
                </a:lnTo>
                <a:lnTo>
                  <a:pt x="59355" y="40392"/>
                </a:lnTo>
                <a:lnTo>
                  <a:pt x="59355" y="1576"/>
                </a:lnTo>
                <a:lnTo>
                  <a:pt x="567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86" name="object 86"/>
          <p:cNvSpPr/>
          <p:nvPr/>
        </p:nvSpPr>
        <p:spPr>
          <a:xfrm>
            <a:off x="20958046" y="10143743"/>
            <a:ext cx="1932432" cy="193243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  <p:sp>
        <p:nvSpPr>
          <p:cNvPr id="87" name="object 87"/>
          <p:cNvSpPr/>
          <p:nvPr/>
        </p:nvSpPr>
        <p:spPr>
          <a:xfrm>
            <a:off x="15764256" y="10652758"/>
            <a:ext cx="2203704" cy="914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000"/>
          </a:p>
        </p:txBody>
      </p:sp>
    </p:spTree>
    <p:extLst>
      <p:ext uri="{BB962C8B-B14F-4D97-AF65-F5344CB8AC3E}">
        <p14:creationId xmlns:p14="http://schemas.microsoft.com/office/powerpoint/2010/main" val="36033036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B33E9D-8DBA-AF4A-A1D0-E2D1E6146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8893"/>
            <a:ext cx="24384000" cy="109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6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F08E64-3E5C-1D47-9403-6337D8277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106" y="2676293"/>
            <a:ext cx="18042673" cy="1034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33851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BF687D-1048-5441-B427-B18642AEE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249" y="4282069"/>
            <a:ext cx="16191571" cy="87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7220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C4DF6C-7FC3-4B4C-B848-879DC8514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673" y="2720898"/>
            <a:ext cx="16407950" cy="100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0680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AD8C95-2ABE-4431-A16E-75047A54DE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2387600"/>
            <a:ext cx="24384000" cy="11328400"/>
          </a:xfrm>
          <a:prstGeom prst="rect">
            <a:avLst/>
          </a:prstGeom>
        </p:spPr>
      </p:pic>
      <p:sp>
        <p:nvSpPr>
          <p:cNvPr id="23" name="object 3"/>
          <p:cNvSpPr txBox="1">
            <a:spLocks/>
          </p:cNvSpPr>
          <p:nvPr/>
        </p:nvSpPr>
        <p:spPr>
          <a:xfrm>
            <a:off x="3062177" y="788145"/>
            <a:ext cx="17394865" cy="957526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lvl1pPr marL="0" marR="0" indent="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59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19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78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38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297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57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16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76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33866" algn="l">
              <a:spcBef>
                <a:spcPts val="267"/>
              </a:spcBef>
            </a:pPr>
            <a:r>
              <a:rPr lang="en-IN" sz="6000" spc="-13" dirty="0">
                <a:solidFill>
                  <a:schemeClr val="bg1"/>
                </a:solidFill>
                <a:latin typeface="Cambria" pitchFamily="18" charset="0"/>
              </a:rPr>
              <a:t>India -Telecom NW Infra  -  mm Wave Scaling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62732" y="2887974"/>
            <a:ext cx="9392418" cy="10219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22438" y="3355504"/>
            <a:ext cx="64945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IN" sz="3600" b="1" dirty="0">
                <a:solidFill>
                  <a:schemeClr val="bg1"/>
                </a:solidFill>
                <a:latin typeface="Helvetica" pitchFamily="2" charset="0"/>
              </a:rPr>
              <a:t>2 M RKM urban </a:t>
            </a:r>
            <a:br>
              <a:rPr lang="en-IN" sz="36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IN" sz="3600" b="1" dirty="0">
                <a:solidFill>
                  <a:schemeClr val="bg1"/>
                </a:solidFill>
                <a:latin typeface="Helvetica" pitchFamily="2" charset="0"/>
              </a:rPr>
              <a:t>Intracity </a:t>
            </a:r>
            <a:r>
              <a:rPr lang="en-IN" sz="3600" b="1" dirty="0" err="1">
                <a:solidFill>
                  <a:schemeClr val="bg1"/>
                </a:solidFill>
                <a:latin typeface="Helvetica" pitchFamily="2" charset="0"/>
              </a:rPr>
              <a:t>Fiber</a:t>
            </a:r>
            <a:r>
              <a:rPr lang="en-IN" sz="3600" b="1" dirty="0">
                <a:solidFill>
                  <a:schemeClr val="bg1"/>
                </a:solidFill>
                <a:latin typeface="Helvetica" pitchFamily="2" charset="0"/>
              </a:rPr>
              <a:t> NW</a:t>
            </a:r>
            <a:endParaRPr kumimoji="0" lang="en-IN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" pitchFamily="2" charset="0"/>
              <a:sym typeface="Helvetica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22438" y="5924140"/>
            <a:ext cx="649456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IN" sz="3600" b="1" dirty="0">
                <a:solidFill>
                  <a:schemeClr val="bg1"/>
                </a:solidFill>
                <a:latin typeface="Helvetica" pitchFamily="2" charset="0"/>
              </a:rPr>
              <a:t>3 M  RKM Intercity </a:t>
            </a:r>
            <a:br>
              <a:rPr lang="en-IN" sz="36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IN" sz="3600" b="1" dirty="0" err="1">
                <a:solidFill>
                  <a:schemeClr val="bg1"/>
                </a:solidFill>
                <a:latin typeface="Helvetica" pitchFamily="2" charset="0"/>
              </a:rPr>
              <a:t>Fiber</a:t>
            </a:r>
            <a:r>
              <a:rPr lang="en-IN" sz="3600" b="1" dirty="0">
                <a:solidFill>
                  <a:schemeClr val="bg1"/>
                </a:solidFill>
                <a:latin typeface="Helvetica" pitchFamily="2" charset="0"/>
              </a:rPr>
              <a:t> for 6000 Cities </a:t>
            </a:r>
            <a:endParaRPr kumimoji="0" lang="en-IN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" pitchFamily="2" charset="0"/>
              <a:sym typeface="Helvetica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22438" y="8522753"/>
            <a:ext cx="651361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IN" sz="3600" b="1" dirty="0" err="1">
                <a:solidFill>
                  <a:schemeClr val="bg1"/>
                </a:solidFill>
                <a:latin typeface="Helvetica" pitchFamily="2" charset="0"/>
              </a:rPr>
              <a:t>Addl</a:t>
            </a:r>
            <a:r>
              <a:rPr lang="en-IN" sz="3600" b="1" dirty="0">
                <a:solidFill>
                  <a:schemeClr val="bg1"/>
                </a:solidFill>
                <a:latin typeface="Helvetica" pitchFamily="2" charset="0"/>
              </a:rPr>
              <a:t> 1.5 Million BTS </a:t>
            </a:r>
            <a:br>
              <a:rPr lang="en-IN" sz="3600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IN" sz="3600" b="1" dirty="0">
                <a:solidFill>
                  <a:schemeClr val="bg1"/>
                </a:solidFill>
                <a:latin typeface="Helvetica" pitchFamily="2" charset="0"/>
              </a:rPr>
              <a:t>with 4G/5G capacity</a:t>
            </a:r>
            <a:endParaRPr kumimoji="0" lang="en-IN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" pitchFamily="2" charset="0"/>
              <a:sym typeface="Helvetica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22438" y="11055796"/>
            <a:ext cx="6513612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IN" sz="3600" b="1" dirty="0" err="1">
                <a:solidFill>
                  <a:schemeClr val="bg1"/>
                </a:solidFill>
                <a:latin typeface="Helvetica" pitchFamily="2" charset="0"/>
              </a:rPr>
              <a:t>Addl</a:t>
            </a:r>
            <a:r>
              <a:rPr lang="en-IN" sz="3600" b="1" dirty="0">
                <a:solidFill>
                  <a:schemeClr val="bg1"/>
                </a:solidFill>
                <a:latin typeface="Helvetica" pitchFamily="2" charset="0"/>
              </a:rPr>
              <a:t>  0.5 Million </a:t>
            </a:r>
          </a:p>
          <a:p>
            <a:r>
              <a:rPr lang="en-IN" sz="3600" b="1" dirty="0">
                <a:solidFill>
                  <a:schemeClr val="bg1"/>
                </a:solidFill>
                <a:latin typeface="Helvetica" pitchFamily="2" charset="0"/>
              </a:rPr>
              <a:t>Poles &amp;Towers</a:t>
            </a:r>
            <a:endParaRPr kumimoji="0" lang="en-IN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" pitchFamily="2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90535313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FF1620-3DD5-4B85-BFF3-79386C51E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" y="2343150"/>
            <a:ext cx="24384000" cy="11372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6456" y="2649207"/>
            <a:ext cx="8603694" cy="10402848"/>
          </a:xfrm>
          <a:prstGeom prst="rect">
            <a:avLst/>
          </a:prstGeom>
          <a:noFill/>
        </p:spPr>
        <p:txBody>
          <a:bodyPr wrap="square" lIns="182880" tIns="91440" rIns="182880" bIns="91440" rtlCol="0">
            <a:spAutoFit/>
          </a:bodyPr>
          <a:lstStyle/>
          <a:p>
            <a:pPr marL="685800" indent="-685800">
              <a:buFont typeface="+mj-lt"/>
              <a:buAutoNum type="arabicPeriod"/>
            </a:pPr>
            <a:r>
              <a:rPr lang="en-IN" b="1" dirty="0">
                <a:solidFill>
                  <a:schemeClr val="bg1"/>
                </a:solidFill>
                <a:latin typeface="Helvetica" pitchFamily="2" charset="0"/>
              </a:rPr>
              <a:t>5G</a:t>
            </a:r>
            <a:r>
              <a:rPr lang="en-IN" sz="4800" b="1" dirty="0">
                <a:solidFill>
                  <a:schemeClr val="bg1"/>
                </a:solidFill>
                <a:latin typeface="Helvetica" pitchFamily="2" charset="0"/>
              </a:rPr>
              <a:t>/</a:t>
            </a:r>
            <a:r>
              <a:rPr lang="en-IN" b="1" dirty="0">
                <a:solidFill>
                  <a:schemeClr val="bg1"/>
                </a:solidFill>
                <a:latin typeface="Helvetica" pitchFamily="2" charset="0"/>
              </a:rPr>
              <a:t>MEC</a:t>
            </a:r>
            <a:r>
              <a:rPr lang="en-IN" sz="4800" b="1" dirty="0">
                <a:solidFill>
                  <a:schemeClr val="bg1"/>
                </a:solidFill>
                <a:latin typeface="Helvetica" pitchFamily="2" charset="0"/>
              </a:rPr>
              <a:t>/</a:t>
            </a:r>
            <a:r>
              <a:rPr lang="en-IN" b="1" dirty="0">
                <a:solidFill>
                  <a:schemeClr val="bg1"/>
                </a:solidFill>
                <a:latin typeface="Helvetica" pitchFamily="2" charset="0"/>
              </a:rPr>
              <a:t>Cloud Tech Base</a:t>
            </a:r>
            <a:br>
              <a:rPr lang="en-IN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IN" sz="2800" dirty="0">
                <a:solidFill>
                  <a:schemeClr val="bg1"/>
                </a:solidFill>
                <a:latin typeface="Helvetica" pitchFamily="2" charset="0"/>
              </a:rPr>
              <a:t>Blending technologies in new ways to unleash next generation computational networks</a:t>
            </a:r>
          </a:p>
          <a:p>
            <a:pPr marL="685800" indent="-685800">
              <a:buFont typeface="+mj-lt"/>
              <a:buAutoNum type="arabicPeriod"/>
            </a:pPr>
            <a:endParaRPr lang="en-IN" sz="2800" dirty="0">
              <a:solidFill>
                <a:schemeClr val="bg1"/>
              </a:solidFill>
              <a:latin typeface="Helvetica" pitchFamily="2" charset="0"/>
            </a:endParaRPr>
          </a:p>
          <a:p>
            <a:pPr marL="685800" indent="-685800">
              <a:buFont typeface="+mj-lt"/>
              <a:buAutoNum type="arabicPeriod"/>
            </a:pPr>
            <a:r>
              <a:rPr lang="en-IN" b="1" dirty="0">
                <a:solidFill>
                  <a:schemeClr val="bg1"/>
                </a:solidFill>
                <a:latin typeface="Helvetica" pitchFamily="2" charset="0"/>
              </a:rPr>
              <a:t>Machine Intelligence (MI)</a:t>
            </a:r>
            <a:br>
              <a:rPr lang="en-IN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IN" sz="2800" dirty="0">
                <a:solidFill>
                  <a:schemeClr val="bg1"/>
                </a:solidFill>
                <a:latin typeface="Helvetica" pitchFamily="2" charset="0"/>
              </a:rPr>
              <a:t>Moving from cognitive MI toward augmented human intelligence </a:t>
            </a:r>
          </a:p>
          <a:p>
            <a:pPr marL="685800" indent="-685800">
              <a:buFont typeface="+mj-lt"/>
              <a:buAutoNum type="arabicPeriod"/>
            </a:pPr>
            <a:endParaRPr lang="en-IN" sz="2800" dirty="0">
              <a:solidFill>
                <a:schemeClr val="bg1"/>
              </a:solidFill>
              <a:latin typeface="Helvetica" pitchFamily="2" charset="0"/>
            </a:endParaRPr>
          </a:p>
          <a:p>
            <a:pPr marL="685800" indent="-685800">
              <a:buFont typeface="+mj-lt"/>
              <a:buAutoNum type="arabicPeriod"/>
            </a:pPr>
            <a:r>
              <a:rPr lang="en-IN" b="1" dirty="0">
                <a:solidFill>
                  <a:schemeClr val="bg1"/>
                </a:solidFill>
                <a:latin typeface="Helvetica" pitchFamily="2" charset="0"/>
              </a:rPr>
              <a:t>NB-</a:t>
            </a:r>
            <a:r>
              <a:rPr lang="en-IN" b="1" dirty="0" err="1">
                <a:solidFill>
                  <a:schemeClr val="bg1"/>
                </a:solidFill>
                <a:latin typeface="Helvetica" pitchFamily="2" charset="0"/>
              </a:rPr>
              <a:t>IoT</a:t>
            </a:r>
            <a:br>
              <a:rPr lang="en-IN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IN" sz="2800" dirty="0">
                <a:solidFill>
                  <a:schemeClr val="bg1"/>
                </a:solidFill>
                <a:latin typeface="Helvetica" pitchFamily="2" charset="0"/>
              </a:rPr>
              <a:t>Industrial  </a:t>
            </a:r>
            <a:r>
              <a:rPr lang="en-IN" sz="2800" dirty="0" err="1">
                <a:solidFill>
                  <a:schemeClr val="bg1"/>
                </a:solidFill>
                <a:latin typeface="Helvetica" pitchFamily="2" charset="0"/>
              </a:rPr>
              <a:t>IoT</a:t>
            </a:r>
            <a:r>
              <a:rPr lang="en-IN" sz="2800" dirty="0">
                <a:solidFill>
                  <a:schemeClr val="bg1"/>
                </a:solidFill>
                <a:latin typeface="Helvetica" pitchFamily="2" charset="0"/>
              </a:rPr>
              <a:t> distributed &amp; connected IOT</a:t>
            </a:r>
          </a:p>
          <a:p>
            <a:pPr marL="685800" indent="-685800">
              <a:buFont typeface="+mj-lt"/>
              <a:buAutoNum type="arabicPeriod"/>
            </a:pPr>
            <a:endParaRPr lang="en-IN" sz="2800" dirty="0">
              <a:solidFill>
                <a:schemeClr val="bg1"/>
              </a:solidFill>
              <a:latin typeface="Helvetica" pitchFamily="2" charset="0"/>
            </a:endParaRPr>
          </a:p>
          <a:p>
            <a:pPr marL="685800" indent="-685800">
              <a:buFont typeface="+mj-lt"/>
              <a:buAutoNum type="arabicPeriod"/>
            </a:pPr>
            <a:r>
              <a:rPr lang="en-IN" b="1" dirty="0">
                <a:solidFill>
                  <a:schemeClr val="bg1"/>
                </a:solidFill>
                <a:latin typeface="Helvetica" pitchFamily="2" charset="0"/>
              </a:rPr>
              <a:t>AI</a:t>
            </a:r>
            <a:br>
              <a:rPr lang="en-IN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IN" sz="2800" dirty="0">
                <a:solidFill>
                  <a:schemeClr val="bg1"/>
                </a:solidFill>
                <a:latin typeface="Helvetica" pitchFamily="2" charset="0"/>
              </a:rPr>
              <a:t>Acceleration towards a distributed and connected </a:t>
            </a:r>
            <a:r>
              <a:rPr lang="en-IN" sz="2800" dirty="0" err="1">
                <a:solidFill>
                  <a:schemeClr val="bg1"/>
                </a:solidFill>
                <a:latin typeface="Helvetica" pitchFamily="2" charset="0"/>
              </a:rPr>
              <a:t>IoT</a:t>
            </a:r>
            <a:r>
              <a:rPr lang="en-IN" sz="2800" dirty="0">
                <a:solidFill>
                  <a:schemeClr val="bg1"/>
                </a:solidFill>
                <a:latin typeface="Helvetica" pitchFamily="2" charset="0"/>
              </a:rPr>
              <a:t> platform</a:t>
            </a:r>
          </a:p>
          <a:p>
            <a:pPr marL="685800" indent="-685800">
              <a:buFont typeface="+mj-lt"/>
              <a:buAutoNum type="arabicPeriod"/>
            </a:pPr>
            <a:endParaRPr lang="en-IN" sz="2800" dirty="0">
              <a:solidFill>
                <a:schemeClr val="bg1"/>
              </a:solidFill>
              <a:latin typeface="Helvetica" pitchFamily="2" charset="0"/>
            </a:endParaRPr>
          </a:p>
          <a:p>
            <a:pPr marL="685800" indent="-685800">
              <a:buFont typeface="+mj-lt"/>
              <a:buAutoNum type="arabicPeriod"/>
            </a:pPr>
            <a:r>
              <a:rPr lang="en-IN" b="1" dirty="0">
                <a:solidFill>
                  <a:schemeClr val="bg1"/>
                </a:solidFill>
                <a:latin typeface="Helvetica" pitchFamily="2" charset="0"/>
              </a:rPr>
              <a:t>AR/VR</a:t>
            </a:r>
            <a:br>
              <a:rPr lang="en-IN" b="1" dirty="0">
                <a:solidFill>
                  <a:schemeClr val="bg1"/>
                </a:solidFill>
                <a:latin typeface="Helvetica" pitchFamily="2" charset="0"/>
              </a:rPr>
            </a:br>
            <a:r>
              <a:rPr lang="en-IN" sz="2800" dirty="0">
                <a:solidFill>
                  <a:schemeClr val="bg1"/>
                </a:solidFill>
                <a:latin typeface="Helvetica" pitchFamily="2" charset="0"/>
              </a:rPr>
              <a:t>Immersive communication that ties user experience to the physical world  </a:t>
            </a:r>
          </a:p>
        </p:txBody>
      </p:sp>
      <p:sp>
        <p:nvSpPr>
          <p:cNvPr id="9" name="object 3"/>
          <p:cNvSpPr txBox="1">
            <a:spLocks/>
          </p:cNvSpPr>
          <p:nvPr/>
        </p:nvSpPr>
        <p:spPr>
          <a:xfrm>
            <a:off x="3133060" y="309266"/>
            <a:ext cx="18117879" cy="1919328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lvl1pPr marL="0" marR="0" indent="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59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19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78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38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297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57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165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760" algn="ctr" defTabSz="825482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33866">
              <a:spcBef>
                <a:spcPts val="267"/>
              </a:spcBef>
            </a:pPr>
            <a:r>
              <a:rPr lang="en-IN" sz="6000" spc="-13" dirty="0">
                <a:solidFill>
                  <a:schemeClr val="bg1"/>
                </a:solidFill>
                <a:latin typeface="Cambria" pitchFamily="18" charset="0"/>
              </a:rPr>
              <a:t>IT/Telecom/Internet/Media </a:t>
            </a:r>
          </a:p>
          <a:p>
            <a:pPr marL="33866">
              <a:spcBef>
                <a:spcPts val="267"/>
              </a:spcBef>
            </a:pPr>
            <a:r>
              <a:rPr lang="en-IN" sz="6000" spc="-13" dirty="0">
                <a:solidFill>
                  <a:schemeClr val="bg1"/>
                </a:solidFill>
                <a:latin typeface="Cambria" pitchFamily="18" charset="0"/>
              </a:rPr>
              <a:t>Technologies Scaling Potential </a:t>
            </a:r>
          </a:p>
        </p:txBody>
      </p:sp>
    </p:spTree>
    <p:extLst>
      <p:ext uri="{BB962C8B-B14F-4D97-AF65-F5344CB8AC3E}">
        <p14:creationId xmlns:p14="http://schemas.microsoft.com/office/powerpoint/2010/main" val="140424469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38195" y="595947"/>
            <a:ext cx="17701619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4400" b="1" dirty="0">
                <a:solidFill>
                  <a:schemeClr val="bg1"/>
                </a:solidFill>
                <a:latin typeface="Cambria" pitchFamily="18" charset="0"/>
              </a:rPr>
              <a:t>Mid-band: </a:t>
            </a:r>
            <a:r>
              <a:rPr lang="en-IN" sz="5400" b="1" dirty="0">
                <a:solidFill>
                  <a:schemeClr val="bg1"/>
                </a:solidFill>
                <a:latin typeface="Cambria" pitchFamily="18" charset="0"/>
              </a:rPr>
              <a:t>3.5GHz band</a:t>
            </a:r>
            <a:r>
              <a:rPr lang="en-IN" sz="4400" b="1" dirty="0">
                <a:solidFill>
                  <a:schemeClr val="bg1"/>
                </a:solidFill>
                <a:latin typeface="Cambria" pitchFamily="18" charset="0"/>
              </a:rPr>
              <a:t>-A complementary spectrum for 5G NR</a:t>
            </a:r>
            <a:endParaRPr lang="en-IN" sz="3600" dirty="0">
              <a:solidFill>
                <a:schemeClr val="bg1"/>
              </a:solidFill>
              <a:latin typeface="Frutiger-Bold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1208" y="3558092"/>
            <a:ext cx="10924039" cy="13098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0"/>
          </a:p>
        </p:txBody>
      </p:sp>
      <p:sp>
        <p:nvSpPr>
          <p:cNvPr id="14" name="TextBox 13"/>
          <p:cNvSpPr txBox="1"/>
          <p:nvPr/>
        </p:nvSpPr>
        <p:spPr>
          <a:xfrm>
            <a:off x="1067997" y="2923990"/>
            <a:ext cx="127919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4000" dirty="0">
                <a:latin typeface="Frutiger" pitchFamily="34" charset="0"/>
              </a:rPr>
              <a:t>3550</a:t>
            </a:r>
            <a:r>
              <a:rPr lang="en-IN" sz="900" dirty="0">
                <a:latin typeface="Frutiger" pitchFamily="34" charset="0"/>
              </a:rPr>
              <a:t>MHz</a:t>
            </a:r>
            <a:endParaRPr lang="en-IN" sz="4000" dirty="0">
              <a:latin typeface="Frutiger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8090" y="3799377"/>
            <a:ext cx="1231106" cy="860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5594" dirty="0">
                <a:solidFill>
                  <a:schemeClr val="bg1"/>
                </a:solidFill>
                <a:latin typeface="Frutiger-Bold" pitchFamily="2" charset="0"/>
              </a:rPr>
              <a:t>TDD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63083" y="2906752"/>
            <a:ext cx="137698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3600" dirty="0">
                <a:latin typeface="Frutiger" pitchFamily="34" charset="0"/>
              </a:rPr>
              <a:t>3650</a:t>
            </a:r>
            <a:r>
              <a:rPr lang="en-IN" sz="800" dirty="0">
                <a:latin typeface="Frutiger" pitchFamily="34" charset="0"/>
              </a:rPr>
              <a:t>M</a:t>
            </a:r>
            <a:r>
              <a:rPr lang="en-IN" sz="2797" dirty="0">
                <a:latin typeface="Frutiger" pitchFamily="34" charset="0"/>
              </a:rPr>
              <a:t>Hz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282497" y="3833845"/>
            <a:ext cx="2436564" cy="860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5594" dirty="0">
                <a:solidFill>
                  <a:schemeClr val="bg1"/>
                </a:solidFill>
                <a:latin typeface="Frutiger-Bold" pitchFamily="2" charset="0"/>
              </a:rPr>
              <a:t>100MHz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61209" y="6152299"/>
            <a:ext cx="4434029" cy="13374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0"/>
          </a:p>
        </p:txBody>
      </p:sp>
      <p:sp>
        <p:nvSpPr>
          <p:cNvPr id="23" name="TextBox 22"/>
          <p:cNvSpPr txBox="1"/>
          <p:nvPr/>
        </p:nvSpPr>
        <p:spPr>
          <a:xfrm>
            <a:off x="4831903" y="3799377"/>
            <a:ext cx="2202526" cy="860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5594" dirty="0">
                <a:solidFill>
                  <a:schemeClr val="bg1"/>
                </a:solidFill>
                <a:latin typeface="Frutiger-Bold" pitchFamily="2" charset="0"/>
              </a:rPr>
              <a:t>(10x10)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250500" y="6160917"/>
            <a:ext cx="4434029" cy="13098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0"/>
          </a:p>
        </p:txBody>
      </p:sp>
      <p:sp>
        <p:nvSpPr>
          <p:cNvPr id="26" name="TextBox 25"/>
          <p:cNvSpPr txBox="1"/>
          <p:nvPr/>
        </p:nvSpPr>
        <p:spPr>
          <a:xfrm>
            <a:off x="841314" y="5418736"/>
            <a:ext cx="1463542" cy="553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3596" dirty="0">
                <a:latin typeface="Frutiger" pitchFamily="34" charset="0"/>
              </a:rPr>
              <a:t>3550</a:t>
            </a:r>
            <a:r>
              <a:rPr lang="en-IN" sz="2198" dirty="0">
                <a:latin typeface="Frutiger" pitchFamily="34" charset="0"/>
              </a:rPr>
              <a:t>MHz</a:t>
            </a:r>
            <a:endParaRPr lang="en-IN" sz="3596" dirty="0">
              <a:latin typeface="Frutiger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59081" y="5418736"/>
            <a:ext cx="1463542" cy="553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3596" dirty="0">
                <a:latin typeface="Frutiger" pitchFamily="34" charset="0"/>
              </a:rPr>
              <a:t>3600</a:t>
            </a:r>
            <a:r>
              <a:rPr lang="en-IN" sz="2198" dirty="0">
                <a:latin typeface="Frutiger" pitchFamily="34" charset="0"/>
              </a:rPr>
              <a:t>MHz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03381" y="5418736"/>
            <a:ext cx="1463542" cy="553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3596" dirty="0">
                <a:latin typeface="Frutiger" pitchFamily="34" charset="0"/>
              </a:rPr>
              <a:t>3600</a:t>
            </a:r>
            <a:r>
              <a:rPr lang="en-IN" sz="2198" dirty="0">
                <a:latin typeface="Frutiger" pitchFamily="34" charset="0"/>
              </a:rPr>
              <a:t>MHz</a:t>
            </a:r>
            <a:endParaRPr lang="en-IN" sz="3596" dirty="0">
              <a:latin typeface="Frutiger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075595" y="5418736"/>
            <a:ext cx="1463542" cy="553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3596" dirty="0">
                <a:latin typeface="Frutiger" pitchFamily="34" charset="0"/>
              </a:rPr>
              <a:t>3650</a:t>
            </a:r>
            <a:r>
              <a:rPr lang="en-IN" sz="2198" dirty="0">
                <a:latin typeface="Frutiger" pitchFamily="34" charset="0"/>
              </a:rPr>
              <a:t>MHz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98727" y="6615843"/>
            <a:ext cx="1181414" cy="553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3596" dirty="0">
                <a:solidFill>
                  <a:schemeClr val="bg1"/>
                </a:solidFill>
                <a:latin typeface="Frutiger-Bold" pitchFamily="2" charset="0"/>
              </a:rPr>
              <a:t>(10x5)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73071" y="6650312"/>
            <a:ext cx="1332096" cy="553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3596" dirty="0">
                <a:solidFill>
                  <a:schemeClr val="bg1"/>
                </a:solidFill>
                <a:latin typeface="Frutiger-Bold" pitchFamily="2" charset="0"/>
              </a:rPr>
              <a:t>50MHz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568987" y="6501662"/>
            <a:ext cx="1181414" cy="553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3596" dirty="0">
                <a:solidFill>
                  <a:schemeClr val="bg1"/>
                </a:solidFill>
                <a:latin typeface="Frutiger-Bold" pitchFamily="2" charset="0"/>
              </a:rPr>
              <a:t>(10x5)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843331" y="6536130"/>
            <a:ext cx="1332096" cy="55335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3596" dirty="0">
                <a:solidFill>
                  <a:schemeClr val="bg1"/>
                </a:solidFill>
                <a:latin typeface="Frutiger-Bold" pitchFamily="2" charset="0"/>
              </a:rPr>
              <a:t>50MHz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1208" y="8582059"/>
            <a:ext cx="10924039" cy="13098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0"/>
          </a:p>
        </p:txBody>
      </p:sp>
      <p:sp>
        <p:nvSpPr>
          <p:cNvPr id="36" name="TextBox 35"/>
          <p:cNvSpPr txBox="1"/>
          <p:nvPr/>
        </p:nvSpPr>
        <p:spPr>
          <a:xfrm>
            <a:off x="74136" y="7909896"/>
            <a:ext cx="392735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4000" dirty="0">
                <a:latin typeface="Frutiger" pitchFamily="34" charset="0"/>
              </a:rPr>
              <a:t>3650 </a:t>
            </a:r>
            <a:r>
              <a:rPr lang="en-IN" sz="4000" dirty="0" err="1">
                <a:latin typeface="Frutiger" pitchFamily="34" charset="0"/>
              </a:rPr>
              <a:t>Mhz</a:t>
            </a:r>
            <a:endParaRPr lang="en-IN" sz="9990" dirty="0">
              <a:latin typeface="Frutiger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198090" y="8823344"/>
            <a:ext cx="1231106" cy="860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5594" dirty="0">
                <a:solidFill>
                  <a:schemeClr val="bg1"/>
                </a:solidFill>
                <a:latin typeface="Frutiger-Bold" pitchFamily="2" charset="0"/>
              </a:rPr>
              <a:t>TDD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175294" y="7892658"/>
            <a:ext cx="115255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3600" dirty="0">
                <a:latin typeface="Frutiger" pitchFamily="34" charset="0"/>
              </a:rPr>
              <a:t>3700</a:t>
            </a:r>
            <a:r>
              <a:rPr lang="en-IN" sz="800" dirty="0">
                <a:latin typeface="Frutiger" pitchFamily="34" charset="0"/>
              </a:rPr>
              <a:t>MHz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464438" y="8857812"/>
            <a:ext cx="2072682" cy="860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5594" dirty="0">
                <a:solidFill>
                  <a:schemeClr val="bg1"/>
                </a:solidFill>
                <a:latin typeface="Frutiger-Bold" pitchFamily="2" charset="0"/>
              </a:rPr>
              <a:t>50MHz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013843" y="8823344"/>
            <a:ext cx="1838644" cy="860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5594" dirty="0">
                <a:solidFill>
                  <a:schemeClr val="bg1"/>
                </a:solidFill>
                <a:latin typeface="Frutiger-Bold" pitchFamily="2" charset="0"/>
              </a:rPr>
              <a:t>(10x5)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742799" y="2736511"/>
            <a:ext cx="2973570" cy="73866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r>
              <a:rPr lang="en-IN" sz="4800" dirty="0">
                <a:latin typeface="Frutiger" pitchFamily="34" charset="0"/>
              </a:rPr>
              <a:t>Band 42+43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387105" y="7852806"/>
            <a:ext cx="3927357" cy="6155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r>
              <a:rPr lang="en-IN" sz="4000" dirty="0">
                <a:latin typeface="Frutiger" pitchFamily="34" charset="0"/>
              </a:rPr>
              <a:t>Band 43 Expansion</a:t>
            </a:r>
          </a:p>
        </p:txBody>
      </p:sp>
      <p:sp>
        <p:nvSpPr>
          <p:cNvPr id="43" name="Rectangle 42"/>
          <p:cNvSpPr/>
          <p:nvPr/>
        </p:nvSpPr>
        <p:spPr>
          <a:xfrm>
            <a:off x="761208" y="11151133"/>
            <a:ext cx="10924039" cy="13098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0"/>
          </a:p>
        </p:txBody>
      </p:sp>
      <p:sp>
        <p:nvSpPr>
          <p:cNvPr id="45" name="TextBox 44"/>
          <p:cNvSpPr txBox="1"/>
          <p:nvPr/>
        </p:nvSpPr>
        <p:spPr>
          <a:xfrm>
            <a:off x="2198090" y="11392418"/>
            <a:ext cx="1231106" cy="860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5594" dirty="0">
                <a:solidFill>
                  <a:schemeClr val="bg1"/>
                </a:solidFill>
                <a:latin typeface="Frutiger-Bold" pitchFamily="2" charset="0"/>
              </a:rPr>
              <a:t>TDD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282497" y="11426886"/>
            <a:ext cx="2436564" cy="860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5594" dirty="0">
                <a:solidFill>
                  <a:schemeClr val="bg1"/>
                </a:solidFill>
                <a:latin typeface="Frutiger-Bold" pitchFamily="2" charset="0"/>
              </a:rPr>
              <a:t>500MHz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831903" y="11392418"/>
            <a:ext cx="2202526" cy="860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IN" sz="5594" dirty="0">
                <a:solidFill>
                  <a:schemeClr val="bg1"/>
                </a:solidFill>
                <a:latin typeface="Frutiger-Bold" pitchFamily="2" charset="0"/>
              </a:rPr>
              <a:t>(20x25)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967483" y="10400125"/>
            <a:ext cx="6043321" cy="55335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r>
              <a:rPr lang="en-IN" sz="3596" dirty="0">
                <a:latin typeface="Frutiger" pitchFamily="34" charset="0"/>
              </a:rPr>
              <a:t>3GPP yet to be Designated Band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917" y="2767147"/>
            <a:ext cx="11824083" cy="3468755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917" y="6163163"/>
            <a:ext cx="11824083" cy="3473212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917" y="9719640"/>
            <a:ext cx="11824083" cy="34732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843502" y="3181794"/>
            <a:ext cx="5689378" cy="20599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596" dirty="0">
                <a:latin typeface="Frutiger-Bold" pitchFamily="2" charset="0"/>
              </a:rPr>
              <a:t>5G coverage – macro cell &amp; </a:t>
            </a:r>
            <a:br>
              <a:rPr lang="en-IN" sz="3596" dirty="0">
                <a:latin typeface="Frutiger-Bold" pitchFamily="2" charset="0"/>
              </a:rPr>
            </a:br>
            <a:r>
              <a:rPr lang="en-IN" sz="3596" dirty="0">
                <a:latin typeface="Frutiger-Bold" pitchFamily="2" charset="0"/>
              </a:rPr>
              <a:t>small cell deployment</a:t>
            </a:r>
          </a:p>
          <a:p>
            <a:r>
              <a:rPr lang="en-IN" sz="2797" dirty="0">
                <a:latin typeface="Frutiger" pitchFamily="34" charset="0"/>
              </a:rPr>
              <a:t>Complements 4G LTE TDD /FDD if any</a:t>
            </a:r>
            <a:br>
              <a:rPr lang="en-IN" sz="2797" dirty="0">
                <a:latin typeface="Frutiger" pitchFamily="34" charset="0"/>
              </a:rPr>
            </a:br>
            <a:r>
              <a:rPr lang="en-IN" sz="2797" dirty="0">
                <a:latin typeface="Frutiger" pitchFamily="34" charset="0"/>
              </a:rPr>
              <a:t>through CA (Carrier Aggregation)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07876" y="6537065"/>
            <a:ext cx="6647012" cy="209070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3596" dirty="0">
                <a:latin typeface="Frutiger-Bold" pitchFamily="2" charset="0"/>
              </a:rPr>
              <a:t>Offers large capacity </a:t>
            </a:r>
            <a:br>
              <a:rPr lang="en-IN" sz="3596" dirty="0">
                <a:latin typeface="Frutiger-Bold" pitchFamily="2" charset="0"/>
              </a:rPr>
            </a:br>
            <a:r>
              <a:rPr lang="en-IN" sz="3596" dirty="0">
                <a:latin typeface="Frutiger-Bold" pitchFamily="2" charset="0"/>
              </a:rPr>
              <a:t>&amp; Medium coverage</a:t>
            </a:r>
          </a:p>
          <a:p>
            <a:pPr marL="570900" indent="-570900">
              <a:buFont typeface="Arial" pitchFamily="34" charset="0"/>
              <a:buChar char="•"/>
            </a:pPr>
            <a:r>
              <a:rPr lang="en-IN" sz="3197" dirty="0">
                <a:latin typeface="Frutiger" pitchFamily="34" charset="0"/>
              </a:rPr>
              <a:t>Mid-band spectrum is optimized for </a:t>
            </a:r>
            <a:br>
              <a:rPr lang="en-IN" sz="3197" dirty="0">
                <a:latin typeface="Frutiger" pitchFamily="34" charset="0"/>
              </a:rPr>
            </a:br>
            <a:r>
              <a:rPr lang="en-IN" sz="3197" dirty="0">
                <a:latin typeface="Frutiger" pitchFamily="34" charset="0"/>
              </a:rPr>
              <a:t>small cell/macro deployments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04014" y="10390292"/>
            <a:ext cx="5951950" cy="202933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IN" sz="3596" dirty="0">
                <a:latin typeface="Frutiger-Bold" pitchFamily="2" charset="0"/>
              </a:rPr>
              <a:t>Existing Global industry support</a:t>
            </a:r>
          </a:p>
          <a:p>
            <a:r>
              <a:rPr lang="en-IN" sz="3197" dirty="0">
                <a:latin typeface="Frutiger" pitchFamily="34" charset="0"/>
              </a:rPr>
              <a:t>Operators &amp; OEMs to enable </a:t>
            </a:r>
            <a:br>
              <a:rPr lang="en-IN" sz="3197" dirty="0">
                <a:latin typeface="Frutiger" pitchFamily="34" charset="0"/>
              </a:rPr>
            </a:br>
            <a:r>
              <a:rPr lang="en-IN" sz="3197" dirty="0">
                <a:latin typeface="Frutiger" pitchFamily="34" charset="0"/>
              </a:rPr>
              <a:t>early launches, </a:t>
            </a:r>
            <a:br>
              <a:rPr lang="en-IN" sz="3197" dirty="0">
                <a:latin typeface="Frutiger" pitchFamily="34" charset="0"/>
              </a:rPr>
            </a:br>
            <a:endParaRPr lang="en-IN" sz="3197" dirty="0">
              <a:latin typeface="Frutiger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F78DF7D-C630-9D42-9B00-FCF099444633}"/>
              </a:ext>
            </a:extLst>
          </p:cNvPr>
          <p:cNvSpPr txBox="1"/>
          <p:nvPr/>
        </p:nvSpPr>
        <p:spPr>
          <a:xfrm>
            <a:off x="-256084" y="10387648"/>
            <a:ext cx="392735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4000" dirty="0">
                <a:latin typeface="Frutiger" pitchFamily="34" charset="0"/>
              </a:rPr>
              <a:t>5900 </a:t>
            </a:r>
            <a:r>
              <a:rPr lang="en-IN" sz="4000" dirty="0" err="1">
                <a:latin typeface="Frutiger" pitchFamily="34" charset="0"/>
              </a:rPr>
              <a:t>Mhz</a:t>
            </a:r>
            <a:endParaRPr lang="en-IN" sz="9990" dirty="0">
              <a:latin typeface="Frutiger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90A2AEC-0D3E-5C41-B4AD-528430BA32D7}"/>
              </a:ext>
            </a:extLst>
          </p:cNvPr>
          <p:cNvSpPr txBox="1"/>
          <p:nvPr/>
        </p:nvSpPr>
        <p:spPr>
          <a:xfrm>
            <a:off x="8464438" y="10346614"/>
            <a:ext cx="392735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IN" sz="4000" dirty="0">
                <a:latin typeface="Frutiger" pitchFamily="34" charset="0"/>
              </a:rPr>
              <a:t>6400 </a:t>
            </a:r>
            <a:r>
              <a:rPr lang="en-IN" sz="4000" dirty="0" err="1">
                <a:latin typeface="Frutiger" pitchFamily="34" charset="0"/>
              </a:rPr>
              <a:t>Mhz</a:t>
            </a:r>
            <a:endParaRPr lang="en-IN" sz="9990" dirty="0">
              <a:latin typeface="Frutige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14108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761207" y="10567298"/>
            <a:ext cx="23001140" cy="235974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0"/>
          </a:p>
        </p:txBody>
      </p:sp>
      <p:sp>
        <p:nvSpPr>
          <p:cNvPr id="14" name="Rectangle 13"/>
          <p:cNvSpPr/>
          <p:nvPr/>
        </p:nvSpPr>
        <p:spPr>
          <a:xfrm>
            <a:off x="761207" y="7807922"/>
            <a:ext cx="23001140" cy="23597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0"/>
          </a:p>
        </p:txBody>
      </p:sp>
      <p:sp>
        <p:nvSpPr>
          <p:cNvPr id="15" name="Rectangle 14"/>
          <p:cNvSpPr/>
          <p:nvPr/>
        </p:nvSpPr>
        <p:spPr>
          <a:xfrm>
            <a:off x="761207" y="4991456"/>
            <a:ext cx="23001140" cy="235974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72" y="5267839"/>
            <a:ext cx="3955486" cy="178964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22781" y="8093376"/>
            <a:ext cx="3939247" cy="1769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933" y="8150467"/>
            <a:ext cx="2207503" cy="165562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179872" y="10852752"/>
            <a:ext cx="3939247" cy="1769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113" y="11024121"/>
            <a:ext cx="1750776" cy="10720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1" t="17387" r="25268" b="20467"/>
          <a:stretch/>
        </p:blipFill>
        <p:spPr>
          <a:xfrm>
            <a:off x="3183285" y="11378520"/>
            <a:ext cx="1821652" cy="117106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071259" y="5484445"/>
            <a:ext cx="2451312" cy="107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197" dirty="0">
                <a:latin typeface="Frutiger" pitchFamily="34" charset="0"/>
              </a:rPr>
              <a:t>10MHz FDD +</a:t>
            </a:r>
            <a:br>
              <a:rPr lang="en-IN" sz="3197" dirty="0">
                <a:latin typeface="Frutiger" pitchFamily="34" charset="0"/>
              </a:rPr>
            </a:br>
            <a:r>
              <a:rPr lang="en-IN" sz="3197" dirty="0">
                <a:latin typeface="Frutiger" pitchFamily="34" charset="0"/>
              </a:rPr>
              <a:t>10MHZ TDD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804205" y="5048548"/>
            <a:ext cx="3063858" cy="7859463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9990"/>
          </a:p>
        </p:txBody>
      </p:sp>
      <p:sp>
        <p:nvSpPr>
          <p:cNvPr id="24" name="TextBox 23"/>
          <p:cNvSpPr txBox="1"/>
          <p:nvPr/>
        </p:nvSpPr>
        <p:spPr>
          <a:xfrm>
            <a:off x="10157567" y="5446384"/>
            <a:ext cx="6747360" cy="107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197" dirty="0">
                <a:latin typeface="Frutiger" pitchFamily="34" charset="0"/>
              </a:rPr>
              <a:t>15MHz+15MHz TDD(B42+B43/</a:t>
            </a:r>
            <a:r>
              <a:rPr lang="en-IN" sz="3197" b="1" dirty="0">
                <a:solidFill>
                  <a:srgbClr val="0000FF"/>
                </a:solidFill>
                <a:latin typeface="Frutiger" pitchFamily="34" charset="0"/>
              </a:rPr>
              <a:t>3.5GHz</a:t>
            </a:r>
            <a:r>
              <a:rPr lang="en-IN" sz="3197" dirty="0">
                <a:latin typeface="Frutiger" pitchFamily="34" charset="0"/>
              </a:rPr>
              <a:t>) </a:t>
            </a:r>
            <a:br>
              <a:rPr lang="en-IN" sz="3197" dirty="0">
                <a:latin typeface="Frutiger" pitchFamily="34" charset="0"/>
              </a:rPr>
            </a:br>
            <a:r>
              <a:rPr lang="en-IN" sz="3197" dirty="0">
                <a:latin typeface="Frutiger" pitchFamily="34" charset="0"/>
              </a:rPr>
              <a:t>10MHz (FDD) -   (B71 / </a:t>
            </a:r>
            <a:r>
              <a:rPr lang="en-IN" sz="3197" b="1" dirty="0">
                <a:solidFill>
                  <a:srgbClr val="0000FF"/>
                </a:solidFill>
                <a:latin typeface="Frutiger" pitchFamily="34" charset="0"/>
              </a:rPr>
              <a:t>600MHz</a:t>
            </a:r>
            <a:r>
              <a:rPr lang="en-IN" sz="3197" dirty="0">
                <a:latin typeface="Frutiger" pitchFamily="34" charset="0"/>
              </a:rPr>
              <a:t>)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41011" y="3518641"/>
            <a:ext cx="4485522" cy="953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797" dirty="0">
                <a:latin typeface="Frutiger-Bold" pitchFamily="2" charset="0"/>
              </a:rPr>
              <a:t>Current approx. holding </a:t>
            </a:r>
            <a:br>
              <a:rPr lang="en-IN" sz="2797" dirty="0">
                <a:latin typeface="Frutiger-Bold" pitchFamily="2" charset="0"/>
              </a:rPr>
            </a:br>
            <a:r>
              <a:rPr lang="en-IN" sz="2797" dirty="0">
                <a:latin typeface="Frutiger-Bold" pitchFamily="2" charset="0"/>
              </a:rPr>
              <a:t>of 4G LTE TDD/FDD Spectrum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51457" y="3467247"/>
            <a:ext cx="6848349" cy="101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797" dirty="0">
                <a:latin typeface="Frutiger-Bold" pitchFamily="2" charset="0"/>
              </a:rPr>
              <a:t>Proposed 5G NR </a:t>
            </a:r>
            <a:br>
              <a:rPr lang="en-IN" sz="2797" dirty="0">
                <a:latin typeface="Frutiger-Bold" pitchFamily="2" charset="0"/>
              </a:rPr>
            </a:br>
            <a:r>
              <a:rPr lang="en-IN" sz="2797" b="1" dirty="0">
                <a:latin typeface="Frutiger-Bold" pitchFamily="2" charset="0"/>
              </a:rPr>
              <a:t>Spectrum TDD/FDD – </a:t>
            </a:r>
            <a:r>
              <a:rPr lang="en-IN" sz="3197" b="1" dirty="0">
                <a:solidFill>
                  <a:srgbClr val="C00000"/>
                </a:solidFill>
                <a:latin typeface="Frutiger-Bold" pitchFamily="2" charset="0"/>
              </a:rPr>
              <a:t>Till 2020 </a:t>
            </a:r>
            <a:r>
              <a:rPr lang="en-IN" sz="2797" b="1" dirty="0">
                <a:latin typeface="Frutiger-Bold" pitchFamily="2" charset="0"/>
              </a:rPr>
              <a:t>requirement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52229" y="8319941"/>
            <a:ext cx="2451312" cy="107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197" dirty="0">
                <a:latin typeface="Frutiger" pitchFamily="34" charset="0"/>
              </a:rPr>
              <a:t>10MHz FDD +</a:t>
            </a:r>
            <a:br>
              <a:rPr lang="en-IN" sz="3197" dirty="0">
                <a:latin typeface="Frutiger" pitchFamily="34" charset="0"/>
              </a:rPr>
            </a:br>
            <a:r>
              <a:rPr lang="en-IN" sz="3197" dirty="0">
                <a:latin typeface="Frutiger" pitchFamily="34" charset="0"/>
              </a:rPr>
              <a:t>20MHZ TDD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27519" y="11326710"/>
            <a:ext cx="2154756" cy="58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197" dirty="0">
                <a:latin typeface="Frutiger" pitchFamily="34" charset="0"/>
              </a:rPr>
              <a:t>10MHz FDD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9572179" y="3031348"/>
            <a:ext cx="0" cy="1008599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10214657" y="8283677"/>
            <a:ext cx="6747360" cy="107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197" dirty="0">
                <a:latin typeface="Frutiger" pitchFamily="34" charset="0"/>
              </a:rPr>
              <a:t>15MHz+15MHz TDD(B42+B43/</a:t>
            </a:r>
            <a:r>
              <a:rPr lang="en-IN" sz="3197" b="1" dirty="0">
                <a:solidFill>
                  <a:srgbClr val="0000FF"/>
                </a:solidFill>
                <a:latin typeface="Frutiger" pitchFamily="34" charset="0"/>
              </a:rPr>
              <a:t>3.5GHz</a:t>
            </a:r>
            <a:r>
              <a:rPr lang="en-IN" sz="3197" dirty="0">
                <a:latin typeface="Frutiger" pitchFamily="34" charset="0"/>
              </a:rPr>
              <a:t>) </a:t>
            </a:r>
            <a:br>
              <a:rPr lang="en-IN" sz="3197" dirty="0">
                <a:latin typeface="Frutiger" pitchFamily="34" charset="0"/>
              </a:rPr>
            </a:br>
            <a:r>
              <a:rPr lang="en-IN" sz="3197" dirty="0">
                <a:latin typeface="Frutiger" pitchFamily="34" charset="0"/>
              </a:rPr>
              <a:t>10MHz (FDD) -   (B71 / </a:t>
            </a:r>
            <a:r>
              <a:rPr lang="en-IN" sz="3197" b="1" dirty="0">
                <a:solidFill>
                  <a:srgbClr val="0000FF"/>
                </a:solidFill>
                <a:latin typeface="Frutiger" pitchFamily="34" charset="0"/>
              </a:rPr>
              <a:t>600MHz)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394468" y="10890811"/>
            <a:ext cx="6764993" cy="107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197" dirty="0">
                <a:latin typeface="Frutiger" pitchFamily="34" charset="0"/>
              </a:rPr>
              <a:t>15MHz+15MHz TDD(B42+B43</a:t>
            </a:r>
            <a:r>
              <a:rPr lang="en-IN" sz="3197" b="1" dirty="0">
                <a:solidFill>
                  <a:srgbClr val="0000FF"/>
                </a:solidFill>
                <a:latin typeface="Frutiger" pitchFamily="34" charset="0"/>
              </a:rPr>
              <a:t>/3.5GHz</a:t>
            </a:r>
            <a:r>
              <a:rPr lang="en-IN" sz="3197" dirty="0">
                <a:latin typeface="Frutiger" pitchFamily="34" charset="0"/>
              </a:rPr>
              <a:t>) </a:t>
            </a:r>
            <a:br>
              <a:rPr lang="en-IN" sz="3197" dirty="0">
                <a:latin typeface="Frutiger" pitchFamily="34" charset="0"/>
              </a:rPr>
            </a:br>
            <a:r>
              <a:rPr lang="en-IN" sz="3197" dirty="0">
                <a:latin typeface="Frutiger" pitchFamily="34" charset="0"/>
              </a:rPr>
              <a:t>10MHz (FDD) -   (B71 /</a:t>
            </a:r>
            <a:r>
              <a:rPr lang="en-IN" sz="3197" b="1" dirty="0">
                <a:solidFill>
                  <a:srgbClr val="0000FF"/>
                </a:solidFill>
                <a:latin typeface="Frutiger" pitchFamily="34" charset="0"/>
              </a:rPr>
              <a:t> 600MHz</a:t>
            </a:r>
            <a:r>
              <a:rPr lang="en-IN" sz="3197" dirty="0">
                <a:latin typeface="Frutiger" pitchFamily="34" charset="0"/>
              </a:rPr>
              <a:t>) 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17203280" y="3031348"/>
            <a:ext cx="0" cy="1008599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7370002" y="3495625"/>
            <a:ext cx="6542176" cy="11376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N" sz="2797" b="1" dirty="0">
                <a:solidFill>
                  <a:srgbClr val="0000FF"/>
                </a:solidFill>
                <a:latin typeface="Frutiger-Bold" pitchFamily="2" charset="0"/>
              </a:rPr>
              <a:t>5G NR  TDD/FDD  </a:t>
            </a:r>
          </a:p>
          <a:p>
            <a:pPr algn="ctr"/>
            <a:r>
              <a:rPr lang="en-IN" sz="3197" b="1" dirty="0">
                <a:solidFill>
                  <a:srgbClr val="0000FF"/>
                </a:solidFill>
                <a:latin typeface="Frutiger-Bold" pitchFamily="2" charset="0"/>
              </a:rPr>
              <a:t>mm Wave</a:t>
            </a:r>
            <a:r>
              <a:rPr lang="en-IN" sz="2797" b="1" dirty="0">
                <a:solidFill>
                  <a:srgbClr val="0000FF"/>
                </a:solidFill>
                <a:latin typeface="Frutiger-Bold" pitchFamily="2" charset="0"/>
              </a:rPr>
              <a:t> Spectrum </a:t>
            </a:r>
            <a:r>
              <a:rPr lang="en-IN" sz="2797" dirty="0">
                <a:latin typeface="Frutiger-Bold" pitchFamily="2" charset="0"/>
              </a:rPr>
              <a:t>– </a:t>
            </a:r>
            <a:r>
              <a:rPr lang="en-IN" sz="3996" b="1" dirty="0">
                <a:solidFill>
                  <a:srgbClr val="002060"/>
                </a:solidFill>
                <a:latin typeface="Frutiger-Bold" pitchFamily="2" charset="0"/>
              </a:rPr>
              <a:t>Beyond 2020</a:t>
            </a:r>
            <a:endParaRPr lang="en-IN" sz="3197" b="1" dirty="0">
              <a:solidFill>
                <a:srgbClr val="002060"/>
              </a:solidFill>
              <a:latin typeface="Frutiger-Bold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7472651" y="5008690"/>
            <a:ext cx="6213823" cy="64569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280 MHz in </a:t>
            </a:r>
            <a:r>
              <a:rPr lang="en-IN" sz="3596" dirty="0">
                <a:solidFill>
                  <a:schemeClr val="bg1"/>
                </a:solidFill>
                <a:latin typeface="Frutiger" pitchFamily="34" charset="0"/>
              </a:rPr>
              <a:t>28 GHz </a:t>
            </a:r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Band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708373" y="5788928"/>
            <a:ext cx="5844870" cy="64569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1000 MHz in </a:t>
            </a:r>
            <a:r>
              <a:rPr lang="en-IN" sz="3596" b="1" dirty="0">
                <a:solidFill>
                  <a:schemeClr val="bg1"/>
                </a:solidFill>
                <a:latin typeface="Frutiger" pitchFamily="34" charset="0"/>
              </a:rPr>
              <a:t>24 to 27 GHz </a:t>
            </a:r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Band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7714838" y="6550135"/>
            <a:ext cx="5729454" cy="64569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660 MHz in </a:t>
            </a:r>
            <a:r>
              <a:rPr lang="en-IN" sz="3596" b="1" dirty="0">
                <a:solidFill>
                  <a:schemeClr val="bg1"/>
                </a:solidFill>
                <a:latin typeface="Frutiger" pitchFamily="34" charset="0"/>
              </a:rPr>
              <a:t>27  to 29 GHz</a:t>
            </a:r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 Band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472651" y="7941134"/>
            <a:ext cx="6213823" cy="64569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280 MHz in </a:t>
            </a:r>
            <a:r>
              <a:rPr lang="en-IN" sz="3596" b="1" dirty="0">
                <a:solidFill>
                  <a:schemeClr val="bg1"/>
                </a:solidFill>
                <a:latin typeface="Frutiger" pitchFamily="34" charset="0"/>
              </a:rPr>
              <a:t>28 GHz </a:t>
            </a:r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Band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7708373" y="8721371"/>
            <a:ext cx="5844870" cy="64569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1000 MHz in </a:t>
            </a:r>
            <a:r>
              <a:rPr lang="en-IN" sz="3596" b="1" dirty="0">
                <a:solidFill>
                  <a:schemeClr val="bg1"/>
                </a:solidFill>
                <a:latin typeface="Frutiger" pitchFamily="34" charset="0"/>
              </a:rPr>
              <a:t>24 to 27 GHz </a:t>
            </a:r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Band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715633" y="9482578"/>
            <a:ext cx="5740674" cy="645690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660 MHz in </a:t>
            </a:r>
            <a:r>
              <a:rPr lang="en-IN" sz="3596" b="1" dirty="0">
                <a:solidFill>
                  <a:schemeClr val="bg1"/>
                </a:solidFill>
                <a:latin typeface="Frutiger" pitchFamily="34" charset="0"/>
              </a:rPr>
              <a:t>27  to 29 GHz </a:t>
            </a:r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Band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7472651" y="10624388"/>
            <a:ext cx="6289696" cy="64569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280 MHz in </a:t>
            </a:r>
            <a:r>
              <a:rPr lang="en-IN" sz="3596" b="1" dirty="0">
                <a:solidFill>
                  <a:schemeClr val="bg1"/>
                </a:solidFill>
                <a:latin typeface="Frutiger" pitchFamily="34" charset="0"/>
              </a:rPr>
              <a:t>28 GHz</a:t>
            </a:r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 Band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7708373" y="11404626"/>
            <a:ext cx="5844870" cy="645690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1000 MHz in </a:t>
            </a:r>
            <a:r>
              <a:rPr lang="en-IN" sz="3596" b="1" dirty="0">
                <a:solidFill>
                  <a:schemeClr val="bg1"/>
                </a:solidFill>
                <a:latin typeface="Frutiger" pitchFamily="34" charset="0"/>
              </a:rPr>
              <a:t>24 to 27 GHz </a:t>
            </a:r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Band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7472652" y="12165833"/>
            <a:ext cx="6289694" cy="64569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660 MHz in </a:t>
            </a:r>
            <a:r>
              <a:rPr lang="en-IN" sz="3596" b="1" dirty="0">
                <a:solidFill>
                  <a:schemeClr val="bg1"/>
                </a:solidFill>
                <a:latin typeface="Frutiger" pitchFamily="34" charset="0"/>
              </a:rPr>
              <a:t>27  to 29 GH</a:t>
            </a:r>
            <a:r>
              <a:rPr lang="en-IN" sz="3197" dirty="0">
                <a:solidFill>
                  <a:schemeClr val="bg1"/>
                </a:solidFill>
                <a:latin typeface="Frutiger" pitchFamily="34" charset="0"/>
              </a:rPr>
              <a:t>z Band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89867" y="274077"/>
            <a:ext cx="19143821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IN" sz="3200" b="1" dirty="0">
                <a:solidFill>
                  <a:schemeClr val="bg1"/>
                </a:solidFill>
                <a:latin typeface="Cambria" pitchFamily="18" charset="0"/>
              </a:rPr>
              <a:t>Major Operators - Current LTE Spectrum holding to Deploy with </a:t>
            </a:r>
          </a:p>
          <a:p>
            <a:pPr algn="ctr"/>
            <a:r>
              <a:rPr lang="en-IN" sz="3200" b="1" dirty="0">
                <a:solidFill>
                  <a:schemeClr val="bg1"/>
                </a:solidFill>
                <a:latin typeface="Cambria" pitchFamily="18" charset="0"/>
              </a:rPr>
              <a:t>5G NR Spectrum in </a:t>
            </a:r>
            <a:r>
              <a:rPr lang="en-IN" sz="4000" b="1" dirty="0">
                <a:solidFill>
                  <a:schemeClr val="bg1"/>
                </a:solidFill>
                <a:latin typeface="Cambria" pitchFamily="18" charset="0"/>
              </a:rPr>
              <a:t>mm Wave Bands with massive MIMO</a:t>
            </a:r>
          </a:p>
          <a:p>
            <a:pPr algn="ctr"/>
            <a:r>
              <a:rPr lang="en-IN" sz="4800" b="1" dirty="0">
                <a:solidFill>
                  <a:schemeClr val="bg1"/>
                </a:solidFill>
                <a:latin typeface="Cambria" pitchFamily="18" charset="0"/>
              </a:rPr>
              <a:t>Massive Scaling for </a:t>
            </a:r>
            <a:r>
              <a:rPr lang="en-IN" sz="4800" b="1" dirty="0" err="1">
                <a:solidFill>
                  <a:schemeClr val="bg1"/>
                </a:solidFill>
                <a:latin typeface="Cambria" pitchFamily="18" charset="0"/>
              </a:rPr>
              <a:t>Gbps</a:t>
            </a:r>
            <a:r>
              <a:rPr lang="en-IN" sz="4800" b="1" dirty="0">
                <a:solidFill>
                  <a:schemeClr val="bg1"/>
                </a:solidFill>
                <a:latin typeface="Cambria" pitchFamily="18" charset="0"/>
              </a:rPr>
              <a:t> Wireless Needs for Beyond 2025   </a:t>
            </a:r>
            <a:endParaRPr lang="en-IN" sz="4000" dirty="0">
              <a:solidFill>
                <a:schemeClr val="bg1"/>
              </a:solidFill>
              <a:latin typeface="Frutiger-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784710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5" y="-48126"/>
            <a:ext cx="24373515" cy="13764126"/>
          </a:xfrm>
          <a:prstGeom prst="rect">
            <a:avLst/>
          </a:prstGeom>
        </p:spPr>
      </p:pic>
      <p:sp>
        <p:nvSpPr>
          <p:cNvPr id="3" name="object 4"/>
          <p:cNvSpPr txBox="1"/>
          <p:nvPr/>
        </p:nvSpPr>
        <p:spPr>
          <a:xfrm>
            <a:off x="818150" y="5856405"/>
            <a:ext cx="22691558" cy="2554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55" algn="ctr">
              <a:tabLst>
                <a:tab pos="1761692" algn="l"/>
              </a:tabLst>
            </a:pPr>
            <a:r>
              <a:rPr sz="16600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cs typeface="Tahoma"/>
              </a:rPr>
              <a:t>T H A N K</a:t>
            </a:r>
            <a:r>
              <a:rPr lang="en-IN" sz="16600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cs typeface="Tahoma"/>
              </a:rPr>
              <a:t>  </a:t>
            </a:r>
            <a:r>
              <a:rPr sz="16600" dirty="0">
                <a:solidFill>
                  <a:schemeClr val="accent1">
                    <a:lumMod val="50000"/>
                  </a:schemeClr>
                </a:solidFill>
                <a:latin typeface="Cambria" pitchFamily="18" charset="0"/>
                <a:cs typeface="Tahoma"/>
              </a:rPr>
              <a:t>Y O U</a:t>
            </a:r>
          </a:p>
        </p:txBody>
      </p:sp>
    </p:spTree>
    <p:extLst>
      <p:ext uri="{BB962C8B-B14F-4D97-AF65-F5344CB8AC3E}">
        <p14:creationId xmlns:p14="http://schemas.microsoft.com/office/powerpoint/2010/main" val="40377354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8AE749AD-17A2-4B49-B62C-492B026656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0"/>
            <a:ext cx="24379237" cy="11328400"/>
          </a:xfrm>
          <a:prstGeom prst="rect">
            <a:avLst/>
          </a:prstGeom>
          <a:gradFill>
            <a:gsLst>
              <a:gs pos="35000">
                <a:schemeClr val="accent1">
                  <a:lumMod val="5000"/>
                  <a:lumOff val="95000"/>
                  <a:alpha val="6000"/>
                </a:schemeClr>
              </a:gs>
              <a:gs pos="56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000000">
                <a:alpha val="38000"/>
              </a:srgbClr>
            </a:outerShdw>
          </a:effectLst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6F5F0669-6833-4814-8556-68CC41B4A242}"/>
              </a:ext>
            </a:extLst>
          </p:cNvPr>
          <p:cNvSpPr/>
          <p:nvPr/>
        </p:nvSpPr>
        <p:spPr>
          <a:xfrm>
            <a:off x="0" y="2387600"/>
            <a:ext cx="24364948" cy="11328400"/>
          </a:xfrm>
          <a:prstGeom prst="rect">
            <a:avLst/>
          </a:prstGeom>
          <a:solidFill>
            <a:schemeClr val="bg1">
              <a:alpha val="60000"/>
            </a:schemeClr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N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Shape 389">
            <a:extLst>
              <a:ext uri="{FF2B5EF4-FFF2-40B4-BE49-F238E27FC236}">
                <a16:creationId xmlns:a16="http://schemas.microsoft.com/office/drawing/2014/main" id="{5F1A35A0-1B54-43F0-96D4-8CDE03403DF1}"/>
              </a:ext>
            </a:extLst>
          </p:cNvPr>
          <p:cNvSpPr/>
          <p:nvPr/>
        </p:nvSpPr>
        <p:spPr>
          <a:xfrm>
            <a:off x="5015864" y="774579"/>
            <a:ext cx="14889486" cy="933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793" tIns="50793" rIns="50793" bIns="50793" anchor="ctr">
            <a:spAutoFit/>
          </a:bodyPr>
          <a:lstStyle>
            <a:lvl1pPr algn="l">
              <a:lnSpc>
                <a:spcPct val="90000"/>
              </a:lnSpc>
              <a:defRPr sz="7000" spc="210">
                <a:solidFill>
                  <a:srgbClr val="53585F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</a:lstStyle>
          <a:p>
            <a:r>
              <a:rPr lang="en-US" sz="6000" spc="0" dirty="0">
                <a:solidFill>
                  <a:schemeClr val="bg1"/>
                </a:solidFill>
                <a:latin typeface="Cambria" pitchFamily="18" charset="0"/>
                <a:ea typeface="Helvetica" charset="0"/>
                <a:cs typeface="Helvetica" charset="0"/>
              </a:rPr>
              <a:t>Digital Transformation-Digital Infrastructure</a:t>
            </a:r>
            <a:endParaRPr sz="6000" spc="0" dirty="0">
              <a:solidFill>
                <a:schemeClr val="bg1"/>
              </a:solidFill>
              <a:latin typeface="Cambria" pitchFamily="18" charset="0"/>
              <a:ea typeface="Helvetica" charset="0"/>
              <a:cs typeface="Helvetica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0907B6-CAFF-470E-87EA-E46CB5AC6F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14"/>
          <a:stretch/>
        </p:blipFill>
        <p:spPr>
          <a:xfrm>
            <a:off x="2549663" y="2909094"/>
            <a:ext cx="20228244" cy="1028541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20141CF6-7A56-48C0-9D9B-4AD90886039F}"/>
              </a:ext>
            </a:extLst>
          </p:cNvPr>
          <p:cNvSpPr txBox="1"/>
          <p:nvPr/>
        </p:nvSpPr>
        <p:spPr>
          <a:xfrm>
            <a:off x="2143307" y="3061738"/>
            <a:ext cx="63363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14818F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BB Density : 4x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5E61136-023D-4101-ACFB-80DE46362C08}"/>
              </a:ext>
            </a:extLst>
          </p:cNvPr>
          <p:cNvSpPr txBox="1"/>
          <p:nvPr/>
        </p:nvSpPr>
        <p:spPr>
          <a:xfrm>
            <a:off x="8886058" y="3123293"/>
            <a:ext cx="130350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1.2M Schools, 750 Universities, 15K Colleges, 250K Panchayats,150K Post offices, etc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94C6635-D37D-44BE-B344-10057834D1BB}"/>
              </a:ext>
            </a:extLst>
          </p:cNvPr>
          <p:cNvSpPr txBox="1"/>
          <p:nvPr/>
        </p:nvSpPr>
        <p:spPr>
          <a:xfrm>
            <a:off x="2143307" y="4164948"/>
            <a:ext cx="63363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F17A22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RKM of </a:t>
            </a:r>
            <a:r>
              <a:rPr kumimoji="0" lang="en-IN" sz="3200" b="1" i="0" u="none" strike="noStrike" cap="none" spc="0" normalizeH="0" baseline="0" dirty="0" err="1">
                <a:ln>
                  <a:noFill/>
                </a:ln>
                <a:solidFill>
                  <a:srgbClr val="F17A22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Fiber</a:t>
            </a: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F17A22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 : 5x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6D1ED40-238F-4F34-B6FC-F64AF6CB1EBE}"/>
              </a:ext>
            </a:extLst>
          </p:cNvPr>
          <p:cNvSpPr txBox="1"/>
          <p:nvPr/>
        </p:nvSpPr>
        <p:spPr>
          <a:xfrm>
            <a:off x="8907147" y="4226504"/>
            <a:ext cx="130350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2M Route Kilometre of Optical Fiber Cable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27174C71-2A74-4C33-BD2D-6296D3002EAF}"/>
              </a:ext>
            </a:extLst>
          </p:cNvPr>
          <p:cNvSpPr txBox="1"/>
          <p:nvPr/>
        </p:nvSpPr>
        <p:spPr>
          <a:xfrm>
            <a:off x="2319451" y="5378684"/>
            <a:ext cx="63363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Internet BW : 10x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D86914-9B6E-4BF2-BEBB-5D607366317A}"/>
              </a:ext>
            </a:extLst>
          </p:cNvPr>
          <p:cNvSpPr txBox="1"/>
          <p:nvPr/>
        </p:nvSpPr>
        <p:spPr>
          <a:xfrm>
            <a:off x="8907147" y="5373274"/>
            <a:ext cx="130350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100 </a:t>
            </a:r>
            <a:r>
              <a:rPr kumimoji="0" lang="en-IN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Tbps</a:t>
            </a: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 of Internet Bandwidth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A331EB6-336D-4932-A6A7-7035C979E429}"/>
              </a:ext>
            </a:extLst>
          </p:cNvPr>
          <p:cNvSpPr txBox="1"/>
          <p:nvPr/>
        </p:nvSpPr>
        <p:spPr>
          <a:xfrm>
            <a:off x="2319451" y="6615508"/>
            <a:ext cx="63363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IoT/MTC  :10</a:t>
            </a:r>
            <a:r>
              <a:rPr kumimoji="0" lang="en-IN" sz="3200" b="1" i="0" u="none" strike="noStrike" cap="none" spc="0" normalizeH="0" baseline="3000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4</a:t>
            </a: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x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ECA316C-4AC4-439C-86D7-691F3E2625CC}"/>
              </a:ext>
            </a:extLst>
          </p:cNvPr>
          <p:cNvSpPr txBox="1"/>
          <p:nvPr/>
        </p:nvSpPr>
        <p:spPr>
          <a:xfrm>
            <a:off x="8886058" y="6520044"/>
            <a:ext cx="130350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1M devices </a:t>
            </a:r>
            <a:r>
              <a:rPr lang="en-IN" sz="2400" b="1" dirty="0">
                <a:solidFill>
                  <a:schemeClr val="bg1"/>
                </a:solidFill>
                <a:latin typeface="Helvetica" panose="020B0604020202020204" pitchFamily="2" charset="0"/>
              </a:rPr>
              <a:t>connectivity</a:t>
            </a:r>
            <a:endParaRPr kumimoji="0" lang="en-IN" sz="24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" panose="020B0604020202020204" pitchFamily="2" charset="0"/>
              <a:sym typeface="Helvetica Light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81CA6B1-966F-4C4E-8ACA-3BEE36B7E830}"/>
              </a:ext>
            </a:extLst>
          </p:cNvPr>
          <p:cNvSpPr txBox="1"/>
          <p:nvPr/>
        </p:nvSpPr>
        <p:spPr>
          <a:xfrm>
            <a:off x="9278125" y="7756867"/>
            <a:ext cx="130350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20-50B Mobile Devices by 2025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70CC2B25-C078-405D-A267-75BE98C3EBE8}"/>
              </a:ext>
            </a:extLst>
          </p:cNvPr>
          <p:cNvSpPr txBox="1"/>
          <p:nvPr/>
        </p:nvSpPr>
        <p:spPr>
          <a:xfrm>
            <a:off x="2319451" y="7774691"/>
            <a:ext cx="63363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3200" b="1" i="0" u="none" strike="noStrike" cap="none" spc="0" normalizeH="0" baseline="0" dirty="0" err="1">
                <a:ln>
                  <a:noFill/>
                </a:ln>
                <a:solidFill>
                  <a:srgbClr val="14818F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eMBB</a:t>
            </a: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14818F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 </a:t>
            </a:r>
            <a:r>
              <a:rPr lang="en-IN" sz="3200" b="1" dirty="0">
                <a:solidFill>
                  <a:srgbClr val="14818F"/>
                </a:solidFill>
                <a:latin typeface="Helvetica" panose="020B0604020202020204" pitchFamily="2" charset="0"/>
              </a:rPr>
              <a:t> :</a:t>
            </a: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14818F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 50x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FC99F51-9E10-4057-97B0-9ACEF043AA04}"/>
              </a:ext>
            </a:extLst>
          </p:cNvPr>
          <p:cNvSpPr txBox="1"/>
          <p:nvPr/>
        </p:nvSpPr>
        <p:spPr>
          <a:xfrm>
            <a:off x="2319449" y="8871110"/>
            <a:ext cx="63363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F17A22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Spectrum Holdings : 4x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4FA7ABF-BC35-474E-B18B-EB05522EA0B9}"/>
              </a:ext>
            </a:extLst>
          </p:cNvPr>
          <p:cNvSpPr txBox="1"/>
          <p:nvPr/>
        </p:nvSpPr>
        <p:spPr>
          <a:xfrm>
            <a:off x="9002826" y="9021248"/>
            <a:ext cx="130350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4-5 </a:t>
            </a:r>
            <a:r>
              <a:rPr kumimoji="0" lang="en-IN" sz="2400" b="1" i="0" u="none" strike="noStrike" cap="none" spc="0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Telcos</a:t>
            </a: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 require 100MHz to 200MHz in 3-6GHZ &amp; 26-28GHZ bands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15E0059-5949-4DC7-A19D-A22607A63719}"/>
              </a:ext>
            </a:extLst>
          </p:cNvPr>
          <p:cNvSpPr txBox="1"/>
          <p:nvPr/>
        </p:nvSpPr>
        <p:spPr>
          <a:xfrm>
            <a:off x="2319450" y="10084846"/>
            <a:ext cx="63363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92D05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Power : 3x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E0354ED-C181-4F11-B56C-C67752D3B124}"/>
              </a:ext>
            </a:extLst>
          </p:cNvPr>
          <p:cNvSpPr txBox="1"/>
          <p:nvPr/>
        </p:nvSpPr>
        <p:spPr>
          <a:xfrm>
            <a:off x="9278125" y="10050406"/>
            <a:ext cx="130350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Every 10</a:t>
            </a:r>
            <a:r>
              <a:rPr kumimoji="0" lang="en-IN" sz="2400" b="1" i="0" u="none" strike="noStrike" cap="none" spc="0" normalizeH="0" baseline="3000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th</a:t>
            </a: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 pole in a city to be smart pole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1B7B680-4724-4986-8897-AB873B99F8D6}"/>
              </a:ext>
            </a:extLst>
          </p:cNvPr>
          <p:cNvSpPr txBox="1"/>
          <p:nvPr/>
        </p:nvSpPr>
        <p:spPr>
          <a:xfrm>
            <a:off x="2549663" y="11292640"/>
            <a:ext cx="63363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Tower </a:t>
            </a:r>
            <a:r>
              <a:rPr kumimoji="0" lang="en-IN" sz="3200" b="1" i="0" u="none" strike="noStrike" cap="none" spc="0" normalizeH="0" baseline="0" dirty="0" err="1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PoP</a:t>
            </a: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00B0F0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 : 5x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C280F21-BD6A-4B97-AEFC-E9B8DDA5B5B3}"/>
              </a:ext>
            </a:extLst>
          </p:cNvPr>
          <p:cNvSpPr txBox="1"/>
          <p:nvPr/>
        </p:nvSpPr>
        <p:spPr>
          <a:xfrm>
            <a:off x="9116270" y="11197176"/>
            <a:ext cx="130350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5M Hotspots, 100+ Smart Cities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36A99F8-F844-441D-AB10-02CDF4F8BDEE}"/>
              </a:ext>
            </a:extLst>
          </p:cNvPr>
          <p:cNvSpPr txBox="1"/>
          <p:nvPr/>
        </p:nvSpPr>
        <p:spPr>
          <a:xfrm>
            <a:off x="9278125" y="12500021"/>
            <a:ext cx="1303507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24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22M IT / Wireless and IP Network Expertise by 2025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87595AD-8B7D-4687-8509-37E8C78B641D}"/>
              </a:ext>
            </a:extLst>
          </p:cNvPr>
          <p:cNvSpPr txBox="1"/>
          <p:nvPr/>
        </p:nvSpPr>
        <p:spPr>
          <a:xfrm>
            <a:off x="2535374" y="12490383"/>
            <a:ext cx="6336395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IN" sz="3200" b="1" i="0" u="none" strike="noStrike" cap="none" spc="0" normalizeH="0" baseline="0" dirty="0">
                <a:ln>
                  <a:noFill/>
                </a:ln>
                <a:solidFill>
                  <a:srgbClr val="14818F"/>
                </a:solidFill>
                <a:effectLst/>
                <a:uFillTx/>
                <a:latin typeface="Helvetica" panose="020B0604020202020204" pitchFamily="2" charset="0"/>
                <a:sym typeface="Helvetica Light"/>
              </a:rPr>
              <a:t>Talent Need : 3x</a:t>
            </a:r>
          </a:p>
        </p:txBody>
      </p:sp>
    </p:spTree>
    <p:extLst>
      <p:ext uri="{BB962C8B-B14F-4D97-AF65-F5344CB8AC3E}">
        <p14:creationId xmlns:p14="http://schemas.microsoft.com/office/powerpoint/2010/main" val="201002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6252" y="651258"/>
            <a:ext cx="17931512" cy="9532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IN" sz="5594" b="1" dirty="0">
                <a:solidFill>
                  <a:schemeClr val="bg1"/>
                </a:solidFill>
                <a:latin typeface="Cambria" pitchFamily="18" charset="0"/>
              </a:rPr>
              <a:t>Drivers &amp; Prerequisites for 5G NR  technology in India</a:t>
            </a:r>
            <a:endParaRPr lang="en-IN" sz="9990" dirty="0">
              <a:solidFill>
                <a:schemeClr val="bg1"/>
              </a:solidFill>
              <a:latin typeface="Frutiger-Bold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02" y="10328622"/>
            <a:ext cx="20788715" cy="28751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7" y="6105098"/>
            <a:ext cx="20606511" cy="1912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7" y="8395982"/>
            <a:ext cx="20606511" cy="1930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28" y="2538065"/>
            <a:ext cx="21174817" cy="38847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76524" y="2851465"/>
            <a:ext cx="13205859" cy="2859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7" b="1" u="sng" dirty="0">
                <a:solidFill>
                  <a:srgbClr val="7030A0"/>
                </a:solidFill>
                <a:latin typeface="Helvetica" pitchFamily="2" charset="0"/>
              </a:rPr>
              <a:t>Drivers </a:t>
            </a:r>
          </a:p>
          <a:p>
            <a:r>
              <a:rPr lang="en-US" sz="3197" b="1" dirty="0">
                <a:solidFill>
                  <a:srgbClr val="7030A0"/>
                </a:solidFill>
                <a:latin typeface="Helvetica" pitchFamily="2" charset="0"/>
              </a:rPr>
              <a:t>Aim for </a:t>
            </a:r>
            <a:r>
              <a:rPr lang="en-US" sz="3197" b="1" u="sng" dirty="0">
                <a:solidFill>
                  <a:srgbClr val="7030A0"/>
                </a:solidFill>
                <a:latin typeface="Helvetica" pitchFamily="2" charset="0"/>
              </a:rPr>
              <a:t>End user </a:t>
            </a:r>
            <a:r>
              <a:rPr lang="en-US" sz="3197" b="1" dirty="0">
                <a:solidFill>
                  <a:srgbClr val="FF0000"/>
                </a:solidFill>
                <a:latin typeface="Helvetica" pitchFamily="2" charset="0"/>
              </a:rPr>
              <a:t>Enhanced Mobile Broadband </a:t>
            </a:r>
            <a:r>
              <a:rPr lang="en-US" sz="3197" b="1" dirty="0">
                <a:solidFill>
                  <a:srgbClr val="7030A0"/>
                </a:solidFill>
                <a:latin typeface="Helvetica" pitchFamily="2" charset="0"/>
              </a:rPr>
              <a:t>Target Speeds from</a:t>
            </a:r>
          </a:p>
          <a:p>
            <a:pPr marL="570900" indent="-570900">
              <a:buFont typeface="Arial" pitchFamily="34" charset="0"/>
              <a:buChar char="•"/>
            </a:pPr>
            <a:r>
              <a:rPr lang="en-US" sz="2797" b="1" dirty="0">
                <a:solidFill>
                  <a:srgbClr val="0000FF"/>
                </a:solidFill>
                <a:latin typeface="Helvetica" pitchFamily="2" charset="0"/>
              </a:rPr>
              <a:t>4 Mbps to 10Mbps </a:t>
            </a:r>
            <a:r>
              <a:rPr lang="mr-IN" sz="2797" b="1" dirty="0">
                <a:solidFill>
                  <a:srgbClr val="0000FF"/>
                </a:solidFill>
                <a:latin typeface="Helvetica" pitchFamily="2" charset="0"/>
              </a:rPr>
              <a:t>…</a:t>
            </a:r>
            <a:r>
              <a:rPr lang="en-US" sz="2797" b="1" dirty="0">
                <a:solidFill>
                  <a:srgbClr val="0000FF"/>
                </a:solidFill>
                <a:latin typeface="Helvetica" pitchFamily="2" charset="0"/>
              </a:rPr>
              <a:t>100Mbps </a:t>
            </a:r>
            <a:r>
              <a:rPr lang="mr-IN" sz="2797" b="1" dirty="0">
                <a:solidFill>
                  <a:srgbClr val="0000FF"/>
                </a:solidFill>
                <a:latin typeface="Helvetica" pitchFamily="2" charset="0"/>
              </a:rPr>
              <a:t>…</a:t>
            </a:r>
            <a:r>
              <a:rPr lang="en-US" sz="2797" b="1" dirty="0">
                <a:solidFill>
                  <a:srgbClr val="0000FF"/>
                </a:solidFill>
                <a:latin typeface="Helvetica" pitchFamily="2" charset="0"/>
              </a:rPr>
              <a:t>.to 1Gbps </a:t>
            </a:r>
          </a:p>
          <a:p>
            <a:pPr marL="1657090" lvl="1" indent="-570900">
              <a:buFont typeface="Arial" pitchFamily="34" charset="0"/>
              <a:buChar char="•"/>
            </a:pPr>
            <a:r>
              <a:rPr lang="en-US" sz="2797" b="1" dirty="0">
                <a:solidFill>
                  <a:srgbClr val="0000FF"/>
                </a:solidFill>
                <a:latin typeface="Helvetica" pitchFamily="2" charset="0"/>
              </a:rPr>
              <a:t>2020 to 2022 and 2023 to 2025 and Beyond</a:t>
            </a:r>
          </a:p>
          <a:p>
            <a:pPr marL="1657090" lvl="1" indent="-570900">
              <a:buFont typeface="Arial" pitchFamily="34" charset="0"/>
              <a:buChar char="•"/>
            </a:pPr>
            <a:r>
              <a:rPr lang="en-US" sz="2797" b="1" dirty="0">
                <a:solidFill>
                  <a:srgbClr val="0000FF"/>
                </a:solidFill>
                <a:latin typeface="Helvetica" pitchFamily="2" charset="0"/>
              </a:rPr>
              <a:t>100 M  Subs to 500 M subs to 1B subs by 2025 </a:t>
            </a:r>
          </a:p>
          <a:p>
            <a:endParaRPr lang="en-IN" sz="3197" dirty="0">
              <a:latin typeface="Helvetica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0172" y="6249071"/>
            <a:ext cx="15803685" cy="12606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6" b="1" dirty="0">
                <a:solidFill>
                  <a:srgbClr val="002060"/>
                </a:solidFill>
              </a:rPr>
              <a:t>Aspire for </a:t>
            </a:r>
            <a:r>
              <a:rPr lang="en-US" sz="3996" b="1" dirty="0">
                <a:solidFill>
                  <a:srgbClr val="FF0000"/>
                </a:solidFill>
              </a:rPr>
              <a:t>massive Machine Type Communications (</a:t>
            </a:r>
            <a:r>
              <a:rPr lang="en-US" sz="3996" b="1" dirty="0" err="1">
                <a:solidFill>
                  <a:srgbClr val="FF0000"/>
                </a:solidFill>
              </a:rPr>
              <a:t>IoT</a:t>
            </a:r>
            <a:r>
              <a:rPr lang="en-US" sz="3996" b="1" dirty="0">
                <a:solidFill>
                  <a:srgbClr val="FF0000"/>
                </a:solidFill>
              </a:rPr>
              <a:t>)</a:t>
            </a:r>
          </a:p>
          <a:p>
            <a:pPr marL="685080" indent="-685080">
              <a:buFont typeface="Arial" pitchFamily="34" charset="0"/>
              <a:buChar char="•"/>
            </a:pPr>
            <a:r>
              <a:rPr lang="en-US" sz="3596" b="1" dirty="0">
                <a:solidFill>
                  <a:srgbClr val="002060"/>
                </a:solidFill>
              </a:rPr>
              <a:t>300M ..to 3 B </a:t>
            </a:r>
            <a:r>
              <a:rPr lang="mr-IN" sz="3596" b="1" dirty="0">
                <a:solidFill>
                  <a:srgbClr val="002060"/>
                </a:solidFill>
              </a:rPr>
              <a:t>…</a:t>
            </a:r>
            <a:r>
              <a:rPr lang="en-US" sz="3596" b="1" dirty="0">
                <a:solidFill>
                  <a:srgbClr val="002060"/>
                </a:solidFill>
              </a:rPr>
              <a:t>to 5B devices to be catered during 2019 to 2025 period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3844" y="8505229"/>
            <a:ext cx="12737782" cy="1322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6" b="1" dirty="0">
                <a:solidFill>
                  <a:srgbClr val="7030A0"/>
                </a:solidFill>
              </a:rPr>
              <a:t>Ambition to evolve large scale </a:t>
            </a:r>
            <a:r>
              <a:rPr lang="en-US" sz="3996" b="1" dirty="0">
                <a:solidFill>
                  <a:srgbClr val="FF0000"/>
                </a:solidFill>
              </a:rPr>
              <a:t>Sensor led  Smart Cities</a:t>
            </a:r>
          </a:p>
          <a:p>
            <a:pPr marL="570900" indent="-570900">
              <a:buFont typeface="Arial" pitchFamily="34" charset="0"/>
              <a:buChar char="•"/>
            </a:pPr>
            <a:r>
              <a:rPr lang="en-US" sz="2797" b="1" dirty="0">
                <a:solidFill>
                  <a:srgbClr val="7030A0"/>
                </a:solidFill>
              </a:rPr>
              <a:t>50 </a:t>
            </a:r>
            <a:r>
              <a:rPr lang="mr-IN" sz="2797" b="1" dirty="0">
                <a:solidFill>
                  <a:srgbClr val="7030A0"/>
                </a:solidFill>
              </a:rPr>
              <a:t>…</a:t>
            </a:r>
            <a:r>
              <a:rPr lang="en-US" sz="2797" b="1" dirty="0">
                <a:solidFill>
                  <a:srgbClr val="7030A0"/>
                </a:solidFill>
              </a:rPr>
              <a:t>to 100</a:t>
            </a:r>
            <a:r>
              <a:rPr lang="mr-IN" sz="2797" b="1" dirty="0">
                <a:solidFill>
                  <a:srgbClr val="7030A0"/>
                </a:solidFill>
              </a:rPr>
              <a:t>…</a:t>
            </a:r>
            <a:r>
              <a:rPr lang="en-US" sz="2797" b="1" dirty="0">
                <a:solidFill>
                  <a:srgbClr val="7030A0"/>
                </a:solidFill>
              </a:rPr>
              <a:t>. to </a:t>
            </a:r>
            <a:r>
              <a:rPr lang="mr-IN" sz="2797" b="1" dirty="0">
                <a:solidFill>
                  <a:srgbClr val="7030A0"/>
                </a:solidFill>
              </a:rPr>
              <a:t>…</a:t>
            </a:r>
            <a:r>
              <a:rPr lang="en-US" sz="2797" b="1" dirty="0">
                <a:solidFill>
                  <a:srgbClr val="7030A0"/>
                </a:solidFill>
              </a:rPr>
              <a:t>..500 Smart </a:t>
            </a:r>
            <a:r>
              <a:rPr lang="en-US" sz="3996" b="1" dirty="0">
                <a:solidFill>
                  <a:srgbClr val="7030A0"/>
                </a:solidFill>
              </a:rPr>
              <a:t>ci</a:t>
            </a:r>
            <a:r>
              <a:rPr lang="en-US" sz="2797" b="1" dirty="0">
                <a:solidFill>
                  <a:srgbClr val="7030A0"/>
                </a:solidFill>
              </a:rPr>
              <a:t>ties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81129" y="10639814"/>
            <a:ext cx="15034244" cy="1937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97" b="1" u="sng" dirty="0">
                <a:solidFill>
                  <a:srgbClr val="7030A0"/>
                </a:solidFill>
              </a:rPr>
              <a:t>Prerequisites of Critical NW Infrastructure for 5G  NR Launch </a:t>
            </a:r>
          </a:p>
          <a:p>
            <a:pPr marL="570900" indent="-570900">
              <a:buFont typeface="Arial" pitchFamily="34" charset="0"/>
              <a:buChar char="•"/>
            </a:pPr>
            <a:r>
              <a:rPr lang="en-US" sz="2797" b="1" dirty="0">
                <a:solidFill>
                  <a:srgbClr val="0000FF"/>
                </a:solidFill>
              </a:rPr>
              <a:t>Ubiquitous availability of OFC </a:t>
            </a:r>
            <a:r>
              <a:rPr lang="en-US" sz="2797" b="1" dirty="0" err="1">
                <a:solidFill>
                  <a:srgbClr val="0000FF"/>
                </a:solidFill>
              </a:rPr>
              <a:t>Tx</a:t>
            </a:r>
            <a:r>
              <a:rPr lang="en-US" sz="2797" b="1" dirty="0">
                <a:solidFill>
                  <a:srgbClr val="0000FF"/>
                </a:solidFill>
              </a:rPr>
              <a:t> NW with </a:t>
            </a:r>
            <a:r>
              <a:rPr lang="en-US" sz="3197" b="1" dirty="0" err="1">
                <a:solidFill>
                  <a:srgbClr val="C00000"/>
                </a:solidFill>
              </a:rPr>
              <a:t>Tbps</a:t>
            </a:r>
            <a:r>
              <a:rPr lang="en-US" sz="2797" b="1" dirty="0">
                <a:solidFill>
                  <a:srgbClr val="0000FF"/>
                </a:solidFill>
              </a:rPr>
              <a:t> Bandwidth capability</a:t>
            </a:r>
          </a:p>
          <a:p>
            <a:pPr marL="570900" indent="-570900">
              <a:buFont typeface="Arial" pitchFamily="34" charset="0"/>
              <a:buChar char="•"/>
            </a:pPr>
            <a:r>
              <a:rPr lang="en-US" sz="2797" b="1" dirty="0">
                <a:solidFill>
                  <a:srgbClr val="0000FF"/>
                </a:solidFill>
              </a:rPr>
              <a:t>Scalable </a:t>
            </a:r>
            <a:r>
              <a:rPr lang="en-US" sz="2797" b="1" dirty="0">
                <a:solidFill>
                  <a:srgbClr val="C00000"/>
                </a:solidFill>
              </a:rPr>
              <a:t>Cloud Architectures </a:t>
            </a:r>
            <a:r>
              <a:rPr lang="en-US" sz="2797" b="1" dirty="0">
                <a:solidFill>
                  <a:srgbClr val="0000FF"/>
                </a:solidFill>
              </a:rPr>
              <a:t>in place for </a:t>
            </a:r>
            <a:r>
              <a:rPr lang="en-US" sz="2797" b="1" dirty="0">
                <a:solidFill>
                  <a:srgbClr val="C00000"/>
                </a:solidFill>
              </a:rPr>
              <a:t>Core NW</a:t>
            </a:r>
            <a:r>
              <a:rPr lang="en-US" sz="2797" b="1" dirty="0">
                <a:solidFill>
                  <a:srgbClr val="0000FF"/>
                </a:solidFill>
              </a:rPr>
              <a:t> with strong Cyber Security framework</a:t>
            </a:r>
          </a:p>
          <a:p>
            <a:pPr marL="570900" indent="-570900">
              <a:buFont typeface="Arial" pitchFamily="34" charset="0"/>
              <a:buChar char="•"/>
            </a:pPr>
            <a:r>
              <a:rPr lang="en-US" sz="2797" b="1" dirty="0">
                <a:solidFill>
                  <a:srgbClr val="0000FF"/>
                </a:solidFill>
              </a:rPr>
              <a:t>Always </a:t>
            </a:r>
            <a:r>
              <a:rPr lang="en-US" sz="2797" b="1" dirty="0">
                <a:solidFill>
                  <a:srgbClr val="C00000"/>
                </a:solidFill>
              </a:rPr>
              <a:t>available &amp;reliable Energy Infrastructure </a:t>
            </a:r>
            <a:r>
              <a:rPr lang="en-US" sz="2797" b="1" dirty="0">
                <a:solidFill>
                  <a:srgbClr val="0000FF"/>
                </a:solidFill>
              </a:rPr>
              <a:t>and Attractive </a:t>
            </a:r>
            <a:r>
              <a:rPr lang="en-US" sz="2797" b="1" dirty="0" err="1">
                <a:solidFill>
                  <a:srgbClr val="C00000"/>
                </a:solidFill>
              </a:rPr>
              <a:t>RoW</a:t>
            </a:r>
            <a:r>
              <a:rPr lang="en-US" sz="2797" b="1" dirty="0">
                <a:solidFill>
                  <a:srgbClr val="C00000"/>
                </a:solidFill>
              </a:rPr>
              <a:t> </a:t>
            </a:r>
            <a:r>
              <a:rPr lang="en-US" sz="2797" b="1" dirty="0">
                <a:solidFill>
                  <a:srgbClr val="0000FF"/>
                </a:solidFill>
              </a:rPr>
              <a:t>policies</a:t>
            </a:r>
            <a:endParaRPr lang="en-IN" sz="3197" dirty="0"/>
          </a:p>
        </p:txBody>
      </p:sp>
    </p:spTree>
    <p:extLst>
      <p:ext uri="{BB962C8B-B14F-4D97-AF65-F5344CB8AC3E}">
        <p14:creationId xmlns:p14="http://schemas.microsoft.com/office/powerpoint/2010/main" val="2992416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04DBE8-DE8B-489A-8EFC-E2FE82668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11" y="4761127"/>
            <a:ext cx="19570336" cy="72594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object 36">
            <a:extLst>
              <a:ext uri="{FF2B5EF4-FFF2-40B4-BE49-F238E27FC236}">
                <a16:creationId xmlns:a16="http://schemas.microsoft.com/office/drawing/2014/main" id="{D0515957-6675-47EE-82EB-91AD82C1C1B9}"/>
              </a:ext>
            </a:extLst>
          </p:cNvPr>
          <p:cNvSpPr txBox="1"/>
          <p:nvPr/>
        </p:nvSpPr>
        <p:spPr>
          <a:xfrm>
            <a:off x="21767975" y="5674945"/>
            <a:ext cx="2255200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4400" spc="40" dirty="0">
                <a:solidFill>
                  <a:srgbClr val="0056A3"/>
                </a:solidFill>
                <a:latin typeface="Helvetica" panose="020B0604020202020204" pitchFamily="2" charset="0"/>
                <a:cs typeface="Calibri"/>
              </a:rPr>
              <a:t>La</a:t>
            </a:r>
            <a:r>
              <a:rPr sz="4400" spc="5" dirty="0">
                <a:solidFill>
                  <a:srgbClr val="0056A3"/>
                </a:solidFill>
                <a:latin typeface="Helvetica" panose="020B0604020202020204" pitchFamily="2" charset="0"/>
                <a:cs typeface="Calibri"/>
              </a:rPr>
              <a:t>tency</a:t>
            </a:r>
            <a:endParaRPr sz="44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5" name="object 38">
            <a:extLst>
              <a:ext uri="{FF2B5EF4-FFF2-40B4-BE49-F238E27FC236}">
                <a16:creationId xmlns:a16="http://schemas.microsoft.com/office/drawing/2014/main" id="{5BD1379A-9E53-46AF-A0C0-65D0D5FF67D7}"/>
              </a:ext>
            </a:extLst>
          </p:cNvPr>
          <p:cNvSpPr txBox="1"/>
          <p:nvPr/>
        </p:nvSpPr>
        <p:spPr>
          <a:xfrm>
            <a:off x="13156212" y="4194175"/>
            <a:ext cx="3369920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sz="2800" b="1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&lt;10</a:t>
            </a:r>
            <a:r>
              <a:rPr sz="2800" b="1" spc="-55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 </a:t>
            </a:r>
            <a:r>
              <a:rPr sz="2800" b="1" spc="10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Gb/s</a:t>
            </a:r>
            <a:endParaRPr sz="2800" dirty="0">
              <a:latin typeface="Helvetica" panose="020B0604020202020204" pitchFamily="2" charset="0"/>
              <a:cs typeface="Trebuchet MS"/>
            </a:endParaRPr>
          </a:p>
          <a:p>
            <a:r>
              <a:rPr sz="2800" spc="1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peak data</a:t>
            </a:r>
            <a:r>
              <a:rPr sz="2800" spc="-3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10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rates</a:t>
            </a:r>
            <a:endParaRPr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6" name="object 39">
            <a:extLst>
              <a:ext uri="{FF2B5EF4-FFF2-40B4-BE49-F238E27FC236}">
                <a16:creationId xmlns:a16="http://schemas.microsoft.com/office/drawing/2014/main" id="{18CF3EAD-D3F1-4A39-8C56-3F9176D1E4B6}"/>
              </a:ext>
            </a:extLst>
          </p:cNvPr>
          <p:cNvSpPr txBox="1"/>
          <p:nvPr/>
        </p:nvSpPr>
        <p:spPr>
          <a:xfrm>
            <a:off x="12038318" y="5578933"/>
            <a:ext cx="3797597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spcBef>
                <a:spcPts val="90"/>
              </a:spcBef>
            </a:pPr>
            <a:r>
              <a:rPr sz="2800" b="1" spc="-15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1,000,000</a:t>
            </a:r>
            <a:endParaRPr sz="2800" dirty="0">
              <a:latin typeface="Helvetica" panose="020B0604020202020204" pitchFamily="2" charset="0"/>
              <a:cs typeface="Trebuchet MS"/>
            </a:endParaRPr>
          </a:p>
          <a:p>
            <a:r>
              <a:rPr sz="2800" spc="1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devices </a:t>
            </a:r>
            <a:r>
              <a:rPr sz="2800" spc="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per</a:t>
            </a:r>
            <a:r>
              <a:rPr sz="2800" spc="-3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km²</a:t>
            </a:r>
            <a:endParaRPr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7" name="object 40">
            <a:extLst>
              <a:ext uri="{FF2B5EF4-FFF2-40B4-BE49-F238E27FC236}">
                <a16:creationId xmlns:a16="http://schemas.microsoft.com/office/drawing/2014/main" id="{12462878-87BE-4288-82E0-5F33162920B7}"/>
              </a:ext>
            </a:extLst>
          </p:cNvPr>
          <p:cNvSpPr txBox="1"/>
          <p:nvPr/>
        </p:nvSpPr>
        <p:spPr>
          <a:xfrm>
            <a:off x="12228513" y="7058097"/>
            <a:ext cx="3369920" cy="13131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492125" marR="53340">
              <a:spcBef>
                <a:spcPts val="160"/>
              </a:spcBef>
            </a:pPr>
            <a:r>
              <a:rPr sz="2800" b="1" spc="-10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Ultra-low </a:t>
            </a:r>
            <a:r>
              <a:rPr sz="2800" b="1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cost  </a:t>
            </a:r>
            <a:br>
              <a:rPr lang="en-IN" sz="2800" b="1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</a:br>
            <a:r>
              <a:rPr sz="2800" spc="1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for </a:t>
            </a:r>
            <a:r>
              <a:rPr sz="2800" spc="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massive </a:t>
            </a:r>
            <a:br>
              <a:rPr lang="en-IN" sz="2800" spc="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</a:br>
            <a:r>
              <a:rPr sz="2800" spc="1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machine</a:t>
            </a:r>
            <a:r>
              <a:rPr sz="2800" spc="-4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coms.</a:t>
            </a:r>
            <a:endParaRPr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0" name="object 44">
            <a:extLst>
              <a:ext uri="{FF2B5EF4-FFF2-40B4-BE49-F238E27FC236}">
                <a16:creationId xmlns:a16="http://schemas.microsoft.com/office/drawing/2014/main" id="{DFAD9BD8-1208-488D-9A61-03B17353400B}"/>
              </a:ext>
            </a:extLst>
          </p:cNvPr>
          <p:cNvSpPr txBox="1"/>
          <p:nvPr/>
        </p:nvSpPr>
        <p:spPr>
          <a:xfrm>
            <a:off x="18863042" y="4424587"/>
            <a:ext cx="3797597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spcBef>
                <a:spcPts val="90"/>
              </a:spcBef>
            </a:pPr>
            <a:r>
              <a:rPr sz="2800" b="1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100</a:t>
            </a:r>
            <a:r>
              <a:rPr sz="2800" b="1" spc="-55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 </a:t>
            </a:r>
            <a:r>
              <a:rPr sz="2800" b="1" spc="25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Mb/s</a:t>
            </a:r>
            <a:endParaRPr sz="2800" dirty="0">
              <a:latin typeface="Helvetica" panose="020B0604020202020204" pitchFamily="2" charset="0"/>
              <a:cs typeface="Trebuchet MS"/>
            </a:endParaRPr>
          </a:p>
          <a:p>
            <a:r>
              <a:rPr sz="2800" spc="10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whenever</a:t>
            </a:r>
            <a:r>
              <a:rPr sz="2800" spc="-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needed</a:t>
            </a:r>
            <a:endParaRPr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1" name="object 37">
            <a:extLst>
              <a:ext uri="{FF2B5EF4-FFF2-40B4-BE49-F238E27FC236}">
                <a16:creationId xmlns:a16="http://schemas.microsoft.com/office/drawing/2014/main" id="{6C1E1576-235C-4B6A-96CE-021B73CAAB7E}"/>
              </a:ext>
            </a:extLst>
          </p:cNvPr>
          <p:cNvSpPr txBox="1"/>
          <p:nvPr/>
        </p:nvSpPr>
        <p:spPr>
          <a:xfrm>
            <a:off x="9978238" y="3607756"/>
            <a:ext cx="4120159" cy="69442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5"/>
              </a:spcBef>
            </a:pPr>
            <a:r>
              <a:rPr sz="4400" spc="10" dirty="0">
                <a:solidFill>
                  <a:srgbClr val="0056A3"/>
                </a:solidFill>
                <a:latin typeface="Helvetica" panose="020B0604020202020204" pitchFamily="2" charset="0"/>
                <a:cs typeface="Calibri"/>
              </a:rPr>
              <a:t>Capacity</a:t>
            </a:r>
            <a:endParaRPr sz="44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2" name="object 44">
            <a:extLst>
              <a:ext uri="{FF2B5EF4-FFF2-40B4-BE49-F238E27FC236}">
                <a16:creationId xmlns:a16="http://schemas.microsoft.com/office/drawing/2014/main" id="{913E783B-E620-45D7-AB1C-65079AA4B5A4}"/>
              </a:ext>
            </a:extLst>
          </p:cNvPr>
          <p:cNvSpPr txBox="1"/>
          <p:nvPr/>
        </p:nvSpPr>
        <p:spPr>
          <a:xfrm>
            <a:off x="19471835" y="6557400"/>
            <a:ext cx="2756492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33350"/>
            <a:r>
              <a:rPr sz="2800" b="1" spc="-15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10,000</a:t>
            </a:r>
            <a:endParaRPr sz="2800" dirty="0">
              <a:latin typeface="Helvetica" panose="020B0604020202020204" pitchFamily="2" charset="0"/>
              <a:cs typeface="Trebuchet MS"/>
            </a:endParaRPr>
          </a:p>
          <a:p>
            <a:pPr marL="133350"/>
            <a:r>
              <a:rPr sz="2800" spc="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x </a:t>
            </a:r>
            <a:r>
              <a:rPr sz="2800" spc="1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more</a:t>
            </a:r>
            <a:r>
              <a:rPr sz="2800" spc="-30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traﬃc</a:t>
            </a:r>
            <a:endParaRPr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3" name="object 40">
            <a:extLst>
              <a:ext uri="{FF2B5EF4-FFF2-40B4-BE49-F238E27FC236}">
                <a16:creationId xmlns:a16="http://schemas.microsoft.com/office/drawing/2014/main" id="{0EB3C527-6AB8-4082-BCF9-DDE0D196B28D}"/>
              </a:ext>
            </a:extLst>
          </p:cNvPr>
          <p:cNvSpPr txBox="1"/>
          <p:nvPr/>
        </p:nvSpPr>
        <p:spPr>
          <a:xfrm>
            <a:off x="10143142" y="9608919"/>
            <a:ext cx="4097715" cy="697627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4400" spc="0" dirty="0">
                <a:solidFill>
                  <a:srgbClr val="0056A3"/>
                </a:solidFill>
                <a:latin typeface="Helvetica" panose="020B0604020202020204" pitchFamily="2" charset="0"/>
                <a:cs typeface="Calibri"/>
              </a:rPr>
              <a:t>Connectivity</a:t>
            </a:r>
            <a:endParaRPr sz="20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4" name="object 40">
            <a:extLst>
              <a:ext uri="{FF2B5EF4-FFF2-40B4-BE49-F238E27FC236}">
                <a16:creationId xmlns:a16="http://schemas.microsoft.com/office/drawing/2014/main" id="{9C56D8C1-D2FB-40F9-B0EC-996E13A08B9B}"/>
              </a:ext>
            </a:extLst>
          </p:cNvPr>
          <p:cNvSpPr txBox="1"/>
          <p:nvPr/>
        </p:nvSpPr>
        <p:spPr>
          <a:xfrm>
            <a:off x="10607817" y="11459917"/>
            <a:ext cx="3927359" cy="88229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715010">
              <a:spcBef>
                <a:spcPts val="515"/>
              </a:spcBef>
            </a:pPr>
            <a:r>
              <a:rPr sz="2800" b="1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10</a:t>
            </a:r>
            <a:r>
              <a:rPr sz="2800" b="1" spc="-65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 </a:t>
            </a:r>
            <a:r>
              <a:rPr sz="2800" b="1" spc="-10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years</a:t>
            </a:r>
            <a:endParaRPr sz="2800" dirty="0">
              <a:latin typeface="Helvetica" panose="020B0604020202020204" pitchFamily="2" charset="0"/>
              <a:cs typeface="Trebuchet MS"/>
            </a:endParaRPr>
          </a:p>
          <a:p>
            <a:pPr marL="715010"/>
            <a:r>
              <a:rPr sz="2800" spc="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on</a:t>
            </a:r>
            <a:r>
              <a:rPr sz="2800" spc="-3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1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battery</a:t>
            </a:r>
            <a:endParaRPr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5" name="object 41">
            <a:extLst>
              <a:ext uri="{FF2B5EF4-FFF2-40B4-BE49-F238E27FC236}">
                <a16:creationId xmlns:a16="http://schemas.microsoft.com/office/drawing/2014/main" id="{F5AF2C38-4D16-4ADD-A15D-A546107734D1}"/>
              </a:ext>
            </a:extLst>
          </p:cNvPr>
          <p:cNvSpPr txBox="1"/>
          <p:nvPr/>
        </p:nvSpPr>
        <p:spPr>
          <a:xfrm>
            <a:off x="18111491" y="12487585"/>
            <a:ext cx="3656484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671195">
              <a:spcBef>
                <a:spcPts val="55"/>
              </a:spcBef>
            </a:pPr>
            <a:r>
              <a:rPr sz="2800" b="1" spc="-15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Zero  </a:t>
            </a:r>
            <a:r>
              <a:rPr sz="2800" spc="10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mobility  </a:t>
            </a:r>
            <a:r>
              <a:rPr sz="2800" spc="0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i</a:t>
            </a:r>
            <a:r>
              <a:rPr sz="2800" spc="-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n</a:t>
            </a:r>
            <a:r>
              <a:rPr sz="2800" spc="20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t</a:t>
            </a:r>
            <a:r>
              <a:rPr sz="2800" spc="1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erru</a:t>
            </a:r>
            <a:r>
              <a:rPr sz="2800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p</a:t>
            </a:r>
            <a:r>
              <a:rPr sz="2800" spc="1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tion</a:t>
            </a:r>
            <a:endParaRPr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6" name="object 41">
            <a:extLst>
              <a:ext uri="{FF2B5EF4-FFF2-40B4-BE49-F238E27FC236}">
                <a16:creationId xmlns:a16="http://schemas.microsoft.com/office/drawing/2014/main" id="{C9CDA869-54FD-46B7-9255-AB2C4DDF24FA}"/>
              </a:ext>
            </a:extLst>
          </p:cNvPr>
          <p:cNvSpPr txBox="1"/>
          <p:nvPr/>
        </p:nvSpPr>
        <p:spPr>
          <a:xfrm>
            <a:off x="21547181" y="10226233"/>
            <a:ext cx="2489793" cy="627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8270">
              <a:spcBef>
                <a:spcPts val="90"/>
              </a:spcBef>
            </a:pPr>
            <a:r>
              <a:rPr sz="2000" b="1" spc="-15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Ultra</a:t>
            </a:r>
            <a:r>
              <a:rPr sz="2000" b="1" spc="-50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 </a:t>
            </a:r>
            <a:r>
              <a:rPr sz="2000" b="1" spc="-20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reliability</a:t>
            </a:r>
            <a:endParaRPr sz="2000" dirty="0">
              <a:latin typeface="Helvetica" panose="020B0604020202020204" pitchFamily="2" charset="0"/>
              <a:cs typeface="Trebuchet MS"/>
            </a:endParaRPr>
          </a:p>
          <a:p>
            <a:pPr marL="128270"/>
            <a:r>
              <a:rPr sz="2000" spc="50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&lt;10 </a:t>
            </a:r>
            <a:r>
              <a:rPr sz="2000" spc="5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⁵ </a:t>
            </a:r>
            <a:r>
              <a:rPr sz="2000" spc="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E2E</a:t>
            </a:r>
            <a:r>
              <a:rPr sz="2000" spc="-8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000" spc="25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outage</a:t>
            </a:r>
            <a:endParaRPr sz="20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7" name="object 41">
            <a:extLst>
              <a:ext uri="{FF2B5EF4-FFF2-40B4-BE49-F238E27FC236}">
                <a16:creationId xmlns:a16="http://schemas.microsoft.com/office/drawing/2014/main" id="{A4FFF831-B789-4920-96E7-7432046DCF14}"/>
              </a:ext>
            </a:extLst>
          </p:cNvPr>
          <p:cNvSpPr txBox="1"/>
          <p:nvPr/>
        </p:nvSpPr>
        <p:spPr>
          <a:xfrm>
            <a:off x="20264649" y="11688081"/>
            <a:ext cx="3927359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78155">
              <a:spcBef>
                <a:spcPts val="505"/>
              </a:spcBef>
            </a:pPr>
            <a:r>
              <a:rPr sz="4400" spc="-30" dirty="0">
                <a:solidFill>
                  <a:srgbClr val="0056A3"/>
                </a:solidFill>
                <a:latin typeface="Helvetica" panose="020B0604020202020204" pitchFamily="2" charset="0"/>
                <a:cs typeface="Calibri"/>
              </a:rPr>
              <a:t>R</a:t>
            </a:r>
            <a:r>
              <a:rPr sz="4400" spc="-20" dirty="0">
                <a:solidFill>
                  <a:srgbClr val="0056A3"/>
                </a:solidFill>
                <a:latin typeface="Helvetica" panose="020B0604020202020204" pitchFamily="2" charset="0"/>
                <a:cs typeface="Calibri"/>
              </a:rPr>
              <a:t>eliability</a:t>
            </a:r>
            <a:endParaRPr sz="20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54372D-1203-4F9C-8211-08DB6638A691}"/>
              </a:ext>
            </a:extLst>
          </p:cNvPr>
          <p:cNvSpPr txBox="1"/>
          <p:nvPr/>
        </p:nvSpPr>
        <p:spPr>
          <a:xfrm>
            <a:off x="21150949" y="8052671"/>
            <a:ext cx="2154757" cy="990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>
              <a:spcBef>
                <a:spcPts val="90"/>
              </a:spcBef>
            </a:pPr>
            <a:r>
              <a:rPr lang="en-IN" sz="2800" b="1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&lt;1</a:t>
            </a:r>
            <a:r>
              <a:rPr lang="en-IN" sz="2800" b="1" spc="-105" dirty="0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 </a:t>
            </a:r>
            <a:r>
              <a:rPr lang="en-IN" sz="2800" b="1" spc="10" dirty="0" err="1">
                <a:solidFill>
                  <a:srgbClr val="25293E"/>
                </a:solidFill>
                <a:latin typeface="Helvetica" panose="020B0604020202020204" pitchFamily="2" charset="0"/>
                <a:cs typeface="Trebuchet MS"/>
              </a:rPr>
              <a:t>ms</a:t>
            </a:r>
            <a:endParaRPr lang="en-IN" sz="2800" b="1" spc="10" dirty="0">
              <a:solidFill>
                <a:srgbClr val="25293E"/>
              </a:solidFill>
              <a:latin typeface="Helvetica" panose="020B0604020202020204" pitchFamily="2" charset="0"/>
              <a:cs typeface="Trebuchet MS"/>
            </a:endParaRPr>
          </a:p>
          <a:p>
            <a:pPr>
              <a:spcBef>
                <a:spcPts val="90"/>
              </a:spcBef>
            </a:pPr>
            <a:r>
              <a:rPr lang="en-IN" sz="2800" spc="10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radio</a:t>
            </a:r>
            <a:r>
              <a:rPr lang="en-IN" sz="2800" spc="-30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lang="en-IN" sz="2800" spc="10" dirty="0">
                <a:solidFill>
                  <a:srgbClr val="25293E"/>
                </a:solidFill>
                <a:latin typeface="Helvetica" panose="020B0604020202020204" pitchFamily="2" charset="0"/>
                <a:cs typeface="Calibri"/>
              </a:rPr>
              <a:t>latency</a:t>
            </a:r>
            <a:endParaRPr lang="en-IN"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19" name="object 12">
            <a:extLst>
              <a:ext uri="{FF2B5EF4-FFF2-40B4-BE49-F238E27FC236}">
                <a16:creationId xmlns:a16="http://schemas.microsoft.com/office/drawing/2014/main" id="{DDBEAD53-20A1-4985-BC04-19EF14B38281}"/>
              </a:ext>
            </a:extLst>
          </p:cNvPr>
          <p:cNvSpPr txBox="1"/>
          <p:nvPr/>
        </p:nvSpPr>
        <p:spPr>
          <a:xfrm>
            <a:off x="5965231" y="7488984"/>
            <a:ext cx="3104613" cy="88229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sz="2800" spc="30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Smart</a:t>
            </a:r>
            <a:r>
              <a:rPr sz="2800" spc="-70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25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factories  </a:t>
            </a:r>
            <a:br>
              <a:rPr lang="en-IN" sz="2800" spc="25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</a:br>
            <a:r>
              <a:rPr sz="2800" spc="50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1</a:t>
            </a:r>
            <a:r>
              <a:rPr sz="2800" spc="0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15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PB/day</a:t>
            </a:r>
            <a:endParaRPr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20" name="object 13">
            <a:extLst>
              <a:ext uri="{FF2B5EF4-FFF2-40B4-BE49-F238E27FC236}">
                <a16:creationId xmlns:a16="http://schemas.microsoft.com/office/drawing/2014/main" id="{26F8BF9F-B543-4889-9F9B-F2CCD0AB14C9}"/>
              </a:ext>
            </a:extLst>
          </p:cNvPr>
          <p:cNvSpPr txBox="1"/>
          <p:nvPr/>
        </p:nvSpPr>
        <p:spPr>
          <a:xfrm>
            <a:off x="1789131" y="7342346"/>
            <a:ext cx="2558956" cy="87331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spcBef>
                <a:spcPts val="90"/>
              </a:spcBef>
            </a:pPr>
            <a:r>
              <a:rPr sz="2800" spc="25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Devices</a:t>
            </a:r>
            <a:endParaRPr sz="2800" dirty="0">
              <a:latin typeface="Helvetica" panose="020B0604020202020204" pitchFamily="2" charset="0"/>
              <a:cs typeface="Calibri"/>
            </a:endParaRPr>
          </a:p>
          <a:p>
            <a:pPr marL="12700"/>
            <a:r>
              <a:rPr sz="2800" spc="30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1.5</a:t>
            </a:r>
            <a:r>
              <a:rPr sz="2800" spc="-35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10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GB/day</a:t>
            </a:r>
            <a:endParaRPr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21" name="object 14">
            <a:extLst>
              <a:ext uri="{FF2B5EF4-FFF2-40B4-BE49-F238E27FC236}">
                <a16:creationId xmlns:a16="http://schemas.microsoft.com/office/drawing/2014/main" id="{42FC553E-E43C-4C57-9943-1FDF3FD60781}"/>
              </a:ext>
            </a:extLst>
          </p:cNvPr>
          <p:cNvSpPr txBox="1"/>
          <p:nvPr/>
        </p:nvSpPr>
        <p:spPr>
          <a:xfrm>
            <a:off x="5364116" y="12153342"/>
            <a:ext cx="3705728" cy="88229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sz="2800" spc="25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Autonomous</a:t>
            </a:r>
            <a:r>
              <a:rPr sz="2800" spc="-30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10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driving  </a:t>
            </a:r>
            <a:r>
              <a:rPr sz="2800" spc="40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1ms</a:t>
            </a:r>
            <a:r>
              <a:rPr sz="2800" spc="175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10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latency</a:t>
            </a:r>
            <a:endParaRPr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22" name="object 15">
            <a:extLst>
              <a:ext uri="{FF2B5EF4-FFF2-40B4-BE49-F238E27FC236}">
                <a16:creationId xmlns:a16="http://schemas.microsoft.com/office/drawing/2014/main" id="{82821C90-D3BA-43AF-937B-25D795F3D41F}"/>
              </a:ext>
            </a:extLst>
          </p:cNvPr>
          <p:cNvSpPr txBox="1"/>
          <p:nvPr/>
        </p:nvSpPr>
        <p:spPr>
          <a:xfrm>
            <a:off x="1697196" y="12146397"/>
            <a:ext cx="3071933" cy="882293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>
              <a:spcBef>
                <a:spcPts val="160"/>
              </a:spcBef>
            </a:pPr>
            <a:r>
              <a:rPr sz="2800" spc="5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Billions </a:t>
            </a:r>
            <a:r>
              <a:rPr sz="2800" spc="25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of</a:t>
            </a:r>
            <a:r>
              <a:rPr sz="2800" spc="-5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 </a:t>
            </a:r>
            <a:r>
              <a:rPr sz="2800" spc="25" dirty="0">
                <a:solidFill>
                  <a:srgbClr val="000324"/>
                </a:solidFill>
                <a:latin typeface="Helvetica" panose="020B0604020202020204" pitchFamily="2" charset="0"/>
                <a:cs typeface="Calibri"/>
              </a:rPr>
              <a:t>sensors  connected</a:t>
            </a:r>
            <a:endParaRPr sz="2800" dirty="0">
              <a:latin typeface="Helvetica" panose="020B0604020202020204" pitchFamily="2" charset="0"/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70EEFB-F2BA-4B1A-B19B-C6221D4C533C}"/>
              </a:ext>
            </a:extLst>
          </p:cNvPr>
          <p:cNvSpPr txBox="1"/>
          <p:nvPr/>
        </p:nvSpPr>
        <p:spPr>
          <a:xfrm>
            <a:off x="3541222" y="78812"/>
            <a:ext cx="15416697" cy="23493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IN" sz="8000" dirty="0">
                <a:solidFill>
                  <a:schemeClr val="bg1"/>
                </a:solidFill>
                <a:latin typeface="Cambria" panose="02040503050406030204" pitchFamily="18" charset="0"/>
              </a:rPr>
              <a:t>User demands – </a:t>
            </a:r>
          </a:p>
          <a:p>
            <a:pPr defTabSz="825500"/>
            <a:r>
              <a:rPr lang="en-IN" sz="6600" dirty="0">
                <a:solidFill>
                  <a:schemeClr val="bg1"/>
                </a:solidFill>
                <a:latin typeface="Cambria" panose="02040503050406030204" pitchFamily="18" charset="0"/>
              </a:rPr>
              <a:t>extremely diverse service requirements</a:t>
            </a:r>
            <a:endParaRPr lang="it-IT" sz="66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71759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478AAE1-CB90-4D15-BD9F-953EDB936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18" y="3353259"/>
            <a:ext cx="23135963" cy="8691104"/>
          </a:xfrm>
          <a:prstGeom prst="rect">
            <a:avLst/>
          </a:prstGeom>
          <a:effectLst>
            <a:outerShdw blurRad="2159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6BCA4C-2FE6-4073-BBEA-DBF1E5C09195}"/>
              </a:ext>
            </a:extLst>
          </p:cNvPr>
          <p:cNvSpPr txBox="1"/>
          <p:nvPr/>
        </p:nvSpPr>
        <p:spPr>
          <a:xfrm>
            <a:off x="937651" y="5487689"/>
            <a:ext cx="3777916" cy="46217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spAutoFit/>
          </a:bodyPr>
          <a:lstStyle/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b="1" dirty="0" err="1">
                <a:solidFill>
                  <a:srgbClr val="002060"/>
                </a:solidFill>
                <a:latin typeface="Helvetica" panose="020B0604020202020204" pitchFamily="2" charset="0"/>
              </a:rPr>
              <a:t>ms</a:t>
            </a:r>
            <a:r>
              <a:rPr lang="en-IN" sz="2800" b="1" dirty="0">
                <a:solidFill>
                  <a:srgbClr val="002060"/>
                </a:solidFill>
                <a:latin typeface="Helvetica" panose="020B0604020202020204" pitchFamily="2" charset="0"/>
              </a:rPr>
              <a:t> Latency &amp; Seamless Service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Anywhere 1Gbps/User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New Contents &amp; U/I Experience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Managed QoS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Low Battery Consumption</a:t>
            </a:r>
            <a:endParaRPr kumimoji="0" lang="en-IN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anose="020B0604020202020204" pitchFamily="2" charset="0"/>
              <a:sym typeface="Helvetica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FEC8CA-1B02-4FE2-84E1-9F90890C1766}"/>
              </a:ext>
            </a:extLst>
          </p:cNvPr>
          <p:cNvSpPr txBox="1"/>
          <p:nvPr/>
        </p:nvSpPr>
        <p:spPr>
          <a:xfrm>
            <a:off x="5531702" y="5487689"/>
            <a:ext cx="3959968" cy="4924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spAutoFit/>
          </a:bodyPr>
          <a:lstStyle/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b="1" dirty="0">
                <a:solidFill>
                  <a:srgbClr val="002060"/>
                </a:solidFill>
                <a:latin typeface="Helvetica" panose="020B0604020202020204" pitchFamily="2" charset="0"/>
              </a:rPr>
              <a:t>Ultra High Capacity(x1000)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(Peak Data Rate </a:t>
            </a:r>
            <a:br>
              <a:rPr lang="en-IN" sz="2800" dirty="0">
                <a:latin typeface="Helvetica" panose="020B0604020202020204" pitchFamily="2" charset="0"/>
              </a:rPr>
            </a:br>
            <a:r>
              <a:rPr lang="en-IN" sz="2800" dirty="0">
                <a:latin typeface="Helvetica" panose="020B0604020202020204" pitchFamily="2" charset="0"/>
              </a:rPr>
              <a:t>&gt; 50Gbps/cell)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Massive Connectivity (IoT)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4A Connectivity </a:t>
            </a:r>
            <a:r>
              <a:rPr lang="en-IN" sz="2800" b="1" dirty="0">
                <a:latin typeface="Helvetica" panose="020B0604020202020204" pitchFamily="2" charset="0"/>
              </a:rPr>
              <a:t>(Anytime, Anywhere, Anyone, Anything)</a:t>
            </a:r>
            <a:endParaRPr kumimoji="0" lang="en-IN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anose="020B0604020202020204" pitchFamily="2" charset="0"/>
              <a:sym typeface="Helvetica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7AA832-DF1D-4CDC-B413-246BD65ACBE7}"/>
              </a:ext>
            </a:extLst>
          </p:cNvPr>
          <p:cNvSpPr txBox="1"/>
          <p:nvPr/>
        </p:nvSpPr>
        <p:spPr>
          <a:xfrm>
            <a:off x="10298280" y="5487689"/>
            <a:ext cx="3777916" cy="3934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spAutoFit/>
          </a:bodyPr>
          <a:lstStyle/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Energy-efficient infrastructure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TCO Reduction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Flexible Configuration /Mgmt.</a:t>
            </a:r>
            <a:br>
              <a:rPr lang="en-IN" sz="2800" dirty="0">
                <a:latin typeface="Helvetica" panose="020B0604020202020204" pitchFamily="2" charset="0"/>
              </a:rPr>
            </a:br>
            <a:r>
              <a:rPr lang="en-IN" sz="2800" dirty="0">
                <a:latin typeface="Helvetica" panose="020B0604020202020204" pitchFamily="2" charset="0"/>
              </a:rPr>
              <a:t>Load /Resource Balancing)</a:t>
            </a:r>
            <a:endParaRPr kumimoji="0" lang="en-IN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anose="020B0604020202020204" pitchFamily="2" charset="0"/>
              <a:sym typeface="Helvetica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007F27-7275-4565-9D53-418347237C89}"/>
              </a:ext>
            </a:extLst>
          </p:cNvPr>
          <p:cNvSpPr txBox="1"/>
          <p:nvPr/>
        </p:nvSpPr>
        <p:spPr>
          <a:xfrm>
            <a:off x="14892331" y="5487689"/>
            <a:ext cx="3777916" cy="49244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spAutoFit/>
          </a:bodyPr>
          <a:lstStyle/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Flat Structure/High Scalability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S/W- based Flexibility &amp; Agility</a:t>
            </a:r>
            <a:br>
              <a:rPr lang="en-IN" sz="2800" dirty="0">
                <a:latin typeface="Helvetica" panose="020B0604020202020204" pitchFamily="2" charset="0"/>
              </a:rPr>
            </a:br>
            <a:r>
              <a:rPr lang="en-IN" sz="2800" dirty="0">
                <a:latin typeface="Helvetica" panose="020B0604020202020204" pitchFamily="2" charset="0"/>
              </a:rPr>
              <a:t>(Ease of innovation)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Analytics- based NI/BI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b="1" dirty="0">
                <a:latin typeface="Helvetica" panose="020B0604020202020204" pitchFamily="2" charset="0"/>
              </a:rPr>
              <a:t>Network </a:t>
            </a:r>
            <a:br>
              <a:rPr lang="en-IN" sz="2800" b="1" dirty="0">
                <a:latin typeface="Helvetica" panose="020B0604020202020204" pitchFamily="2" charset="0"/>
              </a:rPr>
            </a:br>
            <a:r>
              <a:rPr lang="en-IN" sz="2800" b="1" dirty="0">
                <a:latin typeface="Helvetica" panose="020B0604020202020204" pitchFamily="2" charset="0"/>
              </a:rPr>
              <a:t>as-a-Service</a:t>
            </a:r>
            <a:endParaRPr kumimoji="0" lang="en-IN" sz="2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anose="020B0604020202020204" pitchFamily="2" charset="0"/>
              <a:sym typeface="Helvetica Ligh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9E4D7C-5F11-4967-8A58-6705A597BF4B}"/>
              </a:ext>
            </a:extLst>
          </p:cNvPr>
          <p:cNvSpPr txBox="1"/>
          <p:nvPr/>
        </p:nvSpPr>
        <p:spPr>
          <a:xfrm>
            <a:off x="19658909" y="5487689"/>
            <a:ext cx="3777916" cy="30726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80000" tIns="50800" rIns="50800" bIns="50800" numCol="1" spcCol="38100" rtlCol="0" anchor="ctr">
            <a:spAutoFit/>
          </a:bodyPr>
          <a:lstStyle/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High Reliability &amp; Security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Automatic Optimization &amp; Recovery</a:t>
            </a:r>
          </a:p>
          <a:p>
            <a:pPr marL="457200" indent="-457200" algn="l" defTabSz="825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IN" sz="2800" dirty="0">
                <a:latin typeface="Helvetica" panose="020B0604020202020204" pitchFamily="2" charset="0"/>
              </a:rPr>
              <a:t>E2E </a:t>
            </a:r>
            <a:r>
              <a:rPr lang="en-IN" sz="2800" dirty="0" err="1">
                <a:latin typeface="Helvetica" panose="020B0604020202020204" pitchFamily="2" charset="0"/>
              </a:rPr>
              <a:t>QoE</a:t>
            </a:r>
            <a:r>
              <a:rPr lang="en-IN" sz="2800" dirty="0">
                <a:latin typeface="Helvetica" panose="020B0604020202020204" pitchFamily="2" charset="0"/>
              </a:rPr>
              <a:t> Control</a:t>
            </a:r>
            <a:endParaRPr kumimoji="0" lang="en-IN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 panose="020B0604020202020204" pitchFamily="2" charset="0"/>
              <a:sym typeface="Helvetica Ligh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D1339B-C6E0-4B82-9575-97AF12E2D60D}"/>
              </a:ext>
            </a:extLst>
          </p:cNvPr>
          <p:cNvSpPr txBox="1"/>
          <p:nvPr/>
        </p:nvSpPr>
        <p:spPr>
          <a:xfrm>
            <a:off x="5531702" y="3459226"/>
            <a:ext cx="3777916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IN" sz="3600" b="1" dirty="0">
                <a:solidFill>
                  <a:srgbClr val="002060"/>
                </a:solidFill>
                <a:latin typeface="Helvetica" panose="020B0604020202020204" pitchFamily="2" charset="0"/>
              </a:rPr>
              <a:t>Performance </a:t>
            </a:r>
            <a:br>
              <a:rPr lang="en-IN" sz="3600" b="1" dirty="0">
                <a:solidFill>
                  <a:srgbClr val="002060"/>
                </a:solidFill>
                <a:latin typeface="Helvetica" panose="020B0604020202020204" pitchFamily="2" charset="0"/>
              </a:rPr>
            </a:br>
            <a:r>
              <a:rPr lang="en-IN" sz="2800" b="1" dirty="0">
                <a:solidFill>
                  <a:srgbClr val="002060"/>
                </a:solidFill>
                <a:latin typeface="Helvetica" panose="020B0604020202020204" pitchFamily="2" charset="0"/>
              </a:rPr>
              <a:t>Perspective</a:t>
            </a:r>
            <a:endParaRPr lang="en-IN" sz="3200" b="1" dirty="0">
              <a:solidFill>
                <a:srgbClr val="002060"/>
              </a:solidFill>
              <a:latin typeface="Helvetica" panose="020B06040202020202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D63E67-7AAE-48D7-98C2-8E4B9E9E6F86}"/>
              </a:ext>
            </a:extLst>
          </p:cNvPr>
          <p:cNvSpPr txBox="1"/>
          <p:nvPr/>
        </p:nvSpPr>
        <p:spPr>
          <a:xfrm>
            <a:off x="10298280" y="3459226"/>
            <a:ext cx="3777916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IN" sz="3600" b="1" dirty="0">
                <a:solidFill>
                  <a:srgbClr val="002060"/>
                </a:solidFill>
                <a:latin typeface="Helvetica" panose="020B0604020202020204" pitchFamily="2" charset="0"/>
              </a:rPr>
              <a:t>Management </a:t>
            </a:r>
            <a:r>
              <a:rPr lang="en-IN" sz="2800" b="1" dirty="0">
                <a:solidFill>
                  <a:srgbClr val="002060"/>
                </a:solidFill>
                <a:latin typeface="Helvetica" panose="020B0604020202020204" pitchFamily="2" charset="0"/>
              </a:rPr>
              <a:t>Perspective</a:t>
            </a:r>
            <a:endParaRPr lang="en-IN" sz="3200" b="1" dirty="0">
              <a:solidFill>
                <a:srgbClr val="002060"/>
              </a:solidFill>
              <a:latin typeface="Helvetica" panose="020B06040202020202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FF2D3C1-A223-4901-BA16-49B5378B7FF2}"/>
              </a:ext>
            </a:extLst>
          </p:cNvPr>
          <p:cNvSpPr txBox="1"/>
          <p:nvPr/>
        </p:nvSpPr>
        <p:spPr>
          <a:xfrm>
            <a:off x="14991527" y="3459226"/>
            <a:ext cx="3777916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IN" sz="3600" b="1" dirty="0">
                <a:solidFill>
                  <a:srgbClr val="002060"/>
                </a:solidFill>
                <a:latin typeface="Helvetica" panose="020B0604020202020204" pitchFamily="2" charset="0"/>
              </a:rPr>
              <a:t>Architecture </a:t>
            </a:r>
            <a:r>
              <a:rPr lang="en-IN" sz="2800" b="1" dirty="0">
                <a:solidFill>
                  <a:srgbClr val="002060"/>
                </a:solidFill>
                <a:latin typeface="Helvetica" panose="020B0604020202020204" pitchFamily="2" charset="0"/>
              </a:rPr>
              <a:t>Perspective </a:t>
            </a:r>
            <a:endParaRPr lang="en-IN" sz="3200" b="1" dirty="0">
              <a:solidFill>
                <a:srgbClr val="002060"/>
              </a:solidFill>
              <a:latin typeface="Helvetica" panose="020B0604020202020204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B048B6-2607-4EB1-865A-C47F3A090D22}"/>
              </a:ext>
            </a:extLst>
          </p:cNvPr>
          <p:cNvSpPr txBox="1"/>
          <p:nvPr/>
        </p:nvSpPr>
        <p:spPr>
          <a:xfrm>
            <a:off x="19684774" y="3459226"/>
            <a:ext cx="3777916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IN" sz="3600" b="1" dirty="0">
                <a:solidFill>
                  <a:srgbClr val="002060"/>
                </a:solidFill>
                <a:latin typeface="Helvetica" panose="020B0604020202020204" pitchFamily="2" charset="0"/>
              </a:rPr>
              <a:t>Operation </a:t>
            </a:r>
            <a:r>
              <a:rPr lang="en-IN" sz="2800" b="1" dirty="0">
                <a:solidFill>
                  <a:srgbClr val="002060"/>
                </a:solidFill>
                <a:latin typeface="Helvetica" panose="020B0604020202020204" pitchFamily="2" charset="0"/>
              </a:rPr>
              <a:t>Perspective</a:t>
            </a:r>
            <a:endParaRPr lang="en-IN" sz="3200" b="1" dirty="0">
              <a:solidFill>
                <a:srgbClr val="002060"/>
              </a:solidFill>
              <a:latin typeface="Helvetica" panose="020B06040202020202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630748-AEB3-4FBA-98A1-38BFAF6890E6}"/>
              </a:ext>
            </a:extLst>
          </p:cNvPr>
          <p:cNvSpPr txBox="1"/>
          <p:nvPr/>
        </p:nvSpPr>
        <p:spPr>
          <a:xfrm>
            <a:off x="911786" y="3459226"/>
            <a:ext cx="3777916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IN" sz="3600" b="1" dirty="0">
                <a:solidFill>
                  <a:srgbClr val="002060"/>
                </a:solidFill>
                <a:latin typeface="Helvetica" panose="020B0604020202020204" pitchFamily="2" charset="0"/>
              </a:rPr>
              <a:t>User</a:t>
            </a:r>
            <a:br>
              <a:rPr lang="en-IN" sz="3200" b="1" dirty="0">
                <a:solidFill>
                  <a:srgbClr val="002060"/>
                </a:solidFill>
                <a:latin typeface="Helvetica" panose="020B0604020202020204" pitchFamily="2" charset="0"/>
              </a:rPr>
            </a:br>
            <a:r>
              <a:rPr lang="en-IN" sz="2800" b="1" dirty="0">
                <a:solidFill>
                  <a:srgbClr val="002060"/>
                </a:solidFill>
                <a:latin typeface="Helvetica" panose="020B0604020202020204" pitchFamily="2" charset="0"/>
              </a:rPr>
              <a:t>Perspective</a:t>
            </a:r>
            <a:endParaRPr lang="en-IN" sz="3200" b="1" dirty="0">
              <a:solidFill>
                <a:srgbClr val="002060"/>
              </a:solidFill>
              <a:latin typeface="Helvetica" panose="020B0604020202020204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85791A-CEF0-E545-A206-18C3FB376781}"/>
              </a:ext>
            </a:extLst>
          </p:cNvPr>
          <p:cNvSpPr txBox="1"/>
          <p:nvPr/>
        </p:nvSpPr>
        <p:spPr>
          <a:xfrm>
            <a:off x="3923607" y="1135088"/>
            <a:ext cx="12868102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mm wave based 5G – Attributes   </a:t>
            </a:r>
          </a:p>
        </p:txBody>
      </p:sp>
    </p:spTree>
    <p:extLst>
      <p:ext uri="{BB962C8B-B14F-4D97-AF65-F5344CB8AC3E}">
        <p14:creationId xmlns:p14="http://schemas.microsoft.com/office/powerpoint/2010/main" val="161505933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2EADD9-B0AE-4641-A283-E30114B1E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2480409"/>
            <a:ext cx="24384000" cy="6680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F98F70-40FF-FD40-BF5D-FF0255E569A0}"/>
              </a:ext>
            </a:extLst>
          </p:cNvPr>
          <p:cNvSpPr txBox="1"/>
          <p:nvPr/>
        </p:nvSpPr>
        <p:spPr>
          <a:xfrm>
            <a:off x="4838008" y="9296598"/>
            <a:ext cx="1685821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080" indent="-685080" algn="l">
              <a:buFont typeface="Arial" panose="020B0604020202020204" pitchFamily="34" charset="0"/>
              <a:buChar char="•"/>
            </a:pPr>
            <a:r>
              <a:rPr lang="en-US" sz="4800" b="1" dirty="0"/>
              <a:t>Increase NW density. </a:t>
            </a:r>
            <a:r>
              <a:rPr lang="en-US" sz="4800" b="1" dirty="0" err="1"/>
              <a:t>i.e</a:t>
            </a:r>
            <a:r>
              <a:rPr lang="en-US" sz="4800" b="1" dirty="0"/>
              <a:t> S/N</a:t>
            </a:r>
          </a:p>
          <a:p>
            <a:pPr marL="685080" indent="-685080" algn="l">
              <a:buFont typeface="Arial" panose="020B0604020202020204" pitchFamily="34" charset="0"/>
              <a:buChar char="•"/>
            </a:pPr>
            <a:r>
              <a:rPr lang="en-US" sz="4800" b="1" dirty="0"/>
              <a:t>Increase Channel BW</a:t>
            </a:r>
          </a:p>
          <a:p>
            <a:pPr marL="685080" indent="-685080" algn="l">
              <a:buFont typeface="Arial" panose="020B0604020202020204" pitchFamily="34" charset="0"/>
              <a:buChar char="•"/>
            </a:pPr>
            <a:r>
              <a:rPr lang="en-US" sz="4800" b="1" dirty="0"/>
              <a:t>Increase # of TX/Rx Paths </a:t>
            </a:r>
            <a:r>
              <a:rPr lang="en-US" sz="4800" b="1" dirty="0" err="1"/>
              <a:t>i.e</a:t>
            </a:r>
            <a:r>
              <a:rPr lang="en-US" sz="4800" b="1" dirty="0"/>
              <a:t> MIMO</a:t>
            </a:r>
          </a:p>
          <a:p>
            <a:pPr marL="685080" indent="-685080" algn="l">
              <a:buFont typeface="Arial" panose="020B0604020202020204" pitchFamily="34" charset="0"/>
              <a:buChar char="•"/>
            </a:pPr>
            <a:r>
              <a:rPr lang="en-US" sz="4800" b="1" dirty="0"/>
              <a:t>Increase order of Modulation  </a:t>
            </a:r>
          </a:p>
          <a:p>
            <a:r>
              <a:rPr lang="en-US" sz="5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073955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DC77D15-7C4D-2E41-A0F3-9CF36C768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09384"/>
            <a:ext cx="24384000" cy="1059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6299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1820</Words>
  <Application>Microsoft Macintosh PowerPoint</Application>
  <PresentationFormat>Custom</PresentationFormat>
  <Paragraphs>444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6" baseType="lpstr">
      <vt:lpstr>Arial</vt:lpstr>
      <vt:lpstr>Calibri</vt:lpstr>
      <vt:lpstr>Cambria</vt:lpstr>
      <vt:lpstr>Candara</vt:lpstr>
      <vt:lpstr>Frutiger</vt:lpstr>
      <vt:lpstr>Frutiger-Bold</vt:lpstr>
      <vt:lpstr>Helvetica</vt:lpstr>
      <vt:lpstr>Helvetica Light</vt:lpstr>
      <vt:lpstr>Lucida Grande</vt:lpstr>
      <vt:lpstr>Microsoft Sans Serif</vt:lpstr>
      <vt:lpstr>Times New Roman</vt:lpstr>
      <vt:lpstr>Univers LT Std 55 Roman</vt:lpstr>
      <vt:lpstr>Wingdings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High-band: Spectrum Frontiers  Ruling for 5G mmWave</vt:lpstr>
      <vt:lpstr>European Commission driving a Gigabit Society  Deploying 5G across Europe by 2020 with pre-commercial trials startied in 2018</vt:lpstr>
      <vt:lpstr>PowerPoint Presentation</vt:lpstr>
      <vt:lpstr>Mobilizing 5G mmWave in real-world environments</vt:lpstr>
      <vt:lpstr>PowerPoint Presentation</vt:lpstr>
      <vt:lpstr>Significant 5G NR mmWave coverage via co-siting  Simulations based on extensive over-the-air testing and channel measurments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CS RAO</dc:creator>
  <cp:lastModifiedBy>CS RAO</cp:lastModifiedBy>
  <cp:revision>7</cp:revision>
  <dcterms:created xsi:type="dcterms:W3CDTF">2019-05-02T20:08:17Z</dcterms:created>
  <dcterms:modified xsi:type="dcterms:W3CDTF">2019-05-03T08:43:51Z</dcterms:modified>
</cp:coreProperties>
</file>