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9" r:id="rId3"/>
    <p:sldId id="344" r:id="rId4"/>
    <p:sldId id="337" r:id="rId5"/>
    <p:sldId id="331" r:id="rId6"/>
    <p:sldId id="342" r:id="rId7"/>
    <p:sldId id="343" r:id="rId8"/>
    <p:sldId id="349" r:id="rId9"/>
    <p:sldId id="348" r:id="rId10"/>
    <p:sldId id="345" r:id="rId11"/>
    <p:sldId id="332" r:id="rId12"/>
    <p:sldId id="311" r:id="rId13"/>
    <p:sldId id="312" r:id="rId14"/>
    <p:sldId id="297" r:id="rId15"/>
    <p:sldId id="295" r:id="rId16"/>
    <p:sldId id="350" r:id="rId17"/>
    <p:sldId id="313" r:id="rId18"/>
    <p:sldId id="323" r:id="rId19"/>
    <p:sldId id="351" r:id="rId20"/>
    <p:sldId id="352" r:id="rId21"/>
    <p:sldId id="353" r:id="rId22"/>
    <p:sldId id="322" r:id="rId23"/>
    <p:sldId id="330" r:id="rId24"/>
    <p:sldId id="326" r:id="rId25"/>
    <p:sldId id="341" r:id="rId26"/>
    <p:sldId id="339" r:id="rId27"/>
    <p:sldId id="340" r:id="rId28"/>
    <p:sldId id="329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9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6DF47-9A2E-4467-B09A-EA27213A77D0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BC538-EEF2-46F0-9E09-6193EFE0DA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8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B1524-07C2-46BF-82D0-D2F5B99177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0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5EBDC3-3C56-4CD7-A9CF-4A93D5ACDB8A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Secondly, the detection range of the cane is restricted to 1-2 feet from the user.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In situations like walking on the roadside, a moving obstacle like a car cannot be detected until it is dangerously close to the person.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924050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solidFill>
                  <a:srgbClr val="FF0000"/>
                </a:solidFill>
              </a:rPr>
              <a:t>ASSISTECH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Technology Solutions for the Mobility &amp; Education of the Visually Impaired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 </a:t>
            </a:r>
            <a:r>
              <a:rPr lang="en-US" dirty="0" err="1" smtClean="0"/>
              <a:t>Balakrishnan</a:t>
            </a:r>
            <a:endParaRPr lang="en-US" dirty="0" smtClean="0"/>
          </a:p>
          <a:p>
            <a:r>
              <a:rPr lang="en-US" dirty="0" smtClean="0"/>
              <a:t>CSE Department, IIT Delhi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Bus Access: Challenges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ot the Same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Mac HD1:Users:Arshad:Dropbox:for bala sir:dfsfa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2907"/>
            <a:ext cx="6705600" cy="4270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79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OnBoard</a:t>
            </a:r>
            <a:r>
              <a:rPr lang="en-US" baseline="30000" dirty="0" err="1" smtClean="0">
                <a:solidFill>
                  <a:srgbClr val="FF0000"/>
                </a:solidFill>
              </a:rPr>
              <a:t>TM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Administrator\My Documents\presentations\TEDTALK-NSIT\OnBoard-UserUn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67000"/>
            <a:ext cx="3928533" cy="2209800"/>
          </a:xfrm>
          <a:prstGeom prst="rect">
            <a:avLst/>
          </a:prstGeom>
          <a:noFill/>
        </p:spPr>
      </p:pic>
      <p:pic>
        <p:nvPicPr>
          <p:cNvPr id="8" name="Picture 3" descr="C:\Documents and Settings\Administrator\My Documents\presentations\TEDTALK-NSIT\OnBoard-BusUn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95399"/>
            <a:ext cx="3346360" cy="4887927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16" y="1113078"/>
            <a:ext cx="4564195" cy="3013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58916" y="301844"/>
            <a:ext cx="7543800" cy="7624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Working Principle (Query Stage)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9455" y="4100979"/>
            <a:ext cx="7522226" cy="2036184"/>
          </a:xfrm>
        </p:spPr>
        <p:txBody>
          <a:bodyPr>
            <a:normAutofit fontScale="92500" lnSpcReduction="10000"/>
          </a:bodyPr>
          <a:lstStyle/>
          <a:p>
            <a:pPr marL="457200" lvl="1" indent="-457200" algn="just">
              <a:spcBef>
                <a:spcPts val="0"/>
              </a:spcBef>
              <a:buFont typeface="Wingdings 3" panose="05040102010807070707" pitchFamily="18" charset="2"/>
              <a:buChar char="a"/>
            </a:pPr>
            <a:r>
              <a:rPr lang="en-IN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User </a:t>
            </a:r>
            <a:r>
              <a:rPr lang="en-IN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presses the Query </a:t>
            </a:r>
            <a:r>
              <a:rPr lang="en-IN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button (user module)</a:t>
            </a:r>
          </a:p>
          <a:p>
            <a:pPr marL="640080" lvl="2" indent="-457200" algn="just">
              <a:spcBef>
                <a:spcPts val="0"/>
              </a:spcBef>
              <a:buFont typeface="Wingdings" pitchFamily="2" charset="2"/>
              <a:buChar char="q"/>
            </a:pPr>
            <a:r>
              <a:rPr lang="en-I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 query sent to </a:t>
            </a:r>
            <a:r>
              <a:rPr lang="en-I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buses in the vicinity</a:t>
            </a:r>
            <a:r>
              <a:rPr lang="en-IN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en-IN" sz="2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-457200" algn="just">
              <a:buFont typeface="Wingdings 3" panose="05040102010807070707" pitchFamily="18" charset="2"/>
              <a:buChar char="a"/>
            </a:pPr>
            <a:endParaRPr lang="en-IN" sz="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-457200" algn="just">
              <a:buFont typeface="Wingdings 3" panose="05040102010807070707" pitchFamily="18" charset="2"/>
              <a:buChar char="a"/>
            </a:pPr>
            <a:r>
              <a:rPr lang="en-IN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Buses respond with their route numbers </a:t>
            </a:r>
          </a:p>
          <a:p>
            <a:pPr marL="640080" lvl="2" indent="-457200" algn="just">
              <a:buFont typeface="Wingdings" pitchFamily="2" charset="2"/>
              <a:buChar char="q"/>
            </a:pP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User module reads out all the route numbers  </a:t>
            </a:r>
            <a:endParaRPr lang="en-GB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58912" y="1183271"/>
            <a:ext cx="744793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4290" y="178556"/>
            <a:ext cx="7543800" cy="780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Working Principle (Selection Stage)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7906" y="1116106"/>
            <a:ext cx="7470058" cy="4998091"/>
          </a:xfrm>
        </p:spPr>
        <p:txBody>
          <a:bodyPr>
            <a:normAutofit fontScale="77500" lnSpcReduction="20000"/>
          </a:bodyPr>
          <a:lstStyle/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spcAft>
                <a:spcPts val="1200"/>
              </a:spcAft>
              <a:buNone/>
            </a:pPr>
            <a:endParaRPr lang="en-IN" dirty="0"/>
          </a:p>
          <a:p>
            <a:pPr marL="457200" indent="-457200" algn="just">
              <a:spcAft>
                <a:spcPts val="0"/>
              </a:spcAft>
              <a:buFont typeface="Wingdings 3" panose="05040102010807070707" pitchFamily="18" charset="2"/>
              <a:buChar char=""/>
            </a:pPr>
            <a:endParaRPr lang="en-IN" sz="3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just">
              <a:spcAft>
                <a:spcPts val="0"/>
              </a:spcAft>
              <a:buFont typeface="Wingdings 3" panose="05040102010807070707" pitchFamily="18" charset="2"/>
              <a:buChar char=""/>
            </a:pPr>
            <a:endParaRPr lang="en-IN" sz="3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just">
              <a:spcAft>
                <a:spcPts val="0"/>
              </a:spcAft>
              <a:buFont typeface="Wingdings 3" panose="05040102010807070707" pitchFamily="18" charset="2"/>
              <a:buChar char=""/>
            </a:pPr>
            <a:r>
              <a:rPr lang="en-IN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case a route number is of user interest</a:t>
            </a:r>
          </a:p>
          <a:p>
            <a:pPr marL="749808" lvl="1" indent="-4572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en-I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User presses the Select button (user module)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"/>
            </a:pPr>
            <a:endParaRPr lang="en-IN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just">
              <a:spcAft>
                <a:spcPts val="0"/>
              </a:spcAft>
              <a:buFont typeface="Wingdings 3" panose="05040102010807070707" pitchFamily="18" charset="2"/>
              <a:buChar char=""/>
            </a:pPr>
            <a:r>
              <a:rPr lang="en-IN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This triggers a voice output from the speaker (bus module fixed near the door)</a:t>
            </a:r>
          </a:p>
          <a:p>
            <a:pPr marL="749808" lvl="1" indent="-4572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en-I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Acts as auditory </a:t>
            </a:r>
            <a:r>
              <a:rPr lang="en-I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cue </a:t>
            </a:r>
            <a:r>
              <a:rPr lang="en-I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locating the door</a:t>
            </a:r>
            <a:endParaRPr lang="en-GB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74" y="1110778"/>
            <a:ext cx="3967631" cy="311406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25911" y="1065529"/>
            <a:ext cx="744793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0708" y="629584"/>
            <a:ext cx="7423406" cy="566738"/>
          </a:xfrm>
        </p:spPr>
        <p:txBody>
          <a:bodyPr>
            <a:no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Deployment of Bus Module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157572" y="5545613"/>
            <a:ext cx="207645" cy="306705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lumOff val="0"/>
              </a:schemeClr>
            </a:solidFill>
            <a:round/>
            <a:headEnd/>
            <a:tailEnd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8" name="Picture 7" descr="C:\Users\Dheeraj\Desktop\Bus Depot Picture\DSC00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16" y="1571892"/>
            <a:ext cx="2046339" cy="190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Dheeraj\Desktop\Bus Depot Picture\DSC099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89" y="3904343"/>
            <a:ext cx="3170082" cy="2180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870154" y="1258221"/>
            <a:ext cx="744793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68800" y="4005944"/>
            <a:ext cx="39492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Wingdings 3" panose="05040102010807070707" pitchFamily="18" charset="2"/>
              <a:buChar char="a"/>
            </a:pPr>
            <a:r>
              <a:rPr lang="en-I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Under-the-Seat Module comprising of the battery, amplifier and control circuits.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681" y="1586405"/>
            <a:ext cx="3277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 3" panose="05040102010807070707" pitchFamily="18" charset="2"/>
              <a:buChar char="a"/>
            </a:pPr>
            <a:r>
              <a:rPr lang="en-I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Speaker and Antenna </a:t>
            </a:r>
            <a:r>
              <a:rPr lang="en-I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module installed </a:t>
            </a:r>
            <a:r>
              <a:rPr lang="en-I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the railings </a:t>
            </a:r>
            <a:r>
              <a:rPr lang="en-I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next to the door</a:t>
            </a:r>
            <a:endParaRPr lang="en-IN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t="21816" r="4020" b="29462"/>
          <a:stretch/>
        </p:blipFill>
        <p:spPr bwMode="auto">
          <a:xfrm>
            <a:off x="4347732" y="1600920"/>
            <a:ext cx="1725561" cy="1903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IIT Delhi</a:t>
            </a:r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15657" y="2467429"/>
            <a:ext cx="1233714" cy="145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22915" y="2670629"/>
            <a:ext cx="3621314" cy="3628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8742" y="5261429"/>
            <a:ext cx="1233714" cy="14514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OnBoard</a:t>
            </a:r>
            <a:r>
              <a:rPr lang="en-US" dirty="0" smtClean="0">
                <a:solidFill>
                  <a:srgbClr val="FF0000"/>
                </a:solidFill>
              </a:rPr>
              <a:t> Video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Education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do the visually impaired read and write?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6462" y="2486974"/>
            <a:ext cx="373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Using Braille – a script used by almost all languages of the world! </a:t>
            </a:r>
            <a:endParaRPr lang="en-US" sz="3200" dirty="0"/>
          </a:p>
        </p:txBody>
      </p:sp>
      <p:pic>
        <p:nvPicPr>
          <p:cNvPr id="1026" name="Picture 2" descr="C:\Users\User\Documents\present\dei-dayalbagh-Feb2017\Braille-read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62" y="2497484"/>
            <a:ext cx="2900647" cy="19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7331" y="4953000"/>
            <a:ext cx="770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Ever thought of how do they access pictures?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5350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Tactile Diagrams – Diagrams for the Visually Impaired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Diagrams created using raised lines or textures that can provide meaningful information to a visually impaired person</a:t>
            </a:r>
          </a:p>
          <a:p>
            <a:r>
              <a:rPr lang="en-US" dirty="0" smtClean="0"/>
              <a:t>Examples are many</a:t>
            </a:r>
          </a:p>
          <a:p>
            <a:pPr lvl="1"/>
            <a:r>
              <a:rPr lang="en-US" dirty="0" smtClean="0"/>
              <a:t>Maps</a:t>
            </a:r>
          </a:p>
          <a:p>
            <a:pPr lvl="1"/>
            <a:r>
              <a:rPr lang="en-US" dirty="0" smtClean="0"/>
              <a:t>Bar graphs</a:t>
            </a:r>
          </a:p>
          <a:p>
            <a:pPr lvl="1"/>
            <a:r>
              <a:rPr lang="en-US" dirty="0" smtClean="0"/>
              <a:t>Economics diagrams</a:t>
            </a:r>
          </a:p>
          <a:p>
            <a:pPr lvl="1"/>
            <a:r>
              <a:rPr lang="en-US" dirty="0" smtClean="0"/>
              <a:t>Science diagrams</a:t>
            </a:r>
          </a:p>
          <a:p>
            <a:pPr lvl="1"/>
            <a:r>
              <a:rPr lang="en-US" dirty="0" smtClean="0"/>
              <a:t>Yoga posture diagrams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3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Tactile Diagrams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Mac HD1:Users:Arshad:Dropbox:for bala sir:5-06001-00_World_Map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95" y="1371600"/>
            <a:ext cx="5264150" cy="39484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15440" y="54079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Tactile Book from American Printing House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24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Tactile Diagrams from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 Centre of Excellence in Tactile Graphics IIT Delhi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Administrator\My Documents\presentations\TEDTALK-NSIT\Map-T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480" y="1371600"/>
            <a:ext cx="4101957" cy="2734418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371600"/>
            <a:ext cx="2819400" cy="273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191000"/>
            <a:ext cx="7614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Developed end to end technology to reduce the cost from nearly </a:t>
            </a:r>
            <a:r>
              <a:rPr lang="en-US" sz="2000" dirty="0" err="1" smtClean="0"/>
              <a:t>Rs</a:t>
            </a:r>
            <a:r>
              <a:rPr lang="en-US" sz="2000" dirty="0" smtClean="0"/>
              <a:t> 130 per page to </a:t>
            </a:r>
            <a:r>
              <a:rPr lang="en-US" sz="2000" dirty="0" err="1" smtClean="0"/>
              <a:t>Rs</a:t>
            </a:r>
            <a:r>
              <a:rPr lang="en-US" sz="2000" dirty="0" smtClean="0"/>
              <a:t> 15 per page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First open source software for production of tactile diagrams to be launched soon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Produced numerous books for NCERT – IX Grade NCERT </a:t>
            </a:r>
            <a:r>
              <a:rPr lang="en-US" sz="2000" dirty="0" err="1" smtClean="0"/>
              <a:t>Maths</a:t>
            </a:r>
            <a:r>
              <a:rPr lang="en-US" sz="2000" dirty="0" smtClean="0"/>
              <a:t> &amp; Science, Maps, Economics, Introductory Mathematics …..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Pilot studies under way for testing their effectiveness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19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Key Challenges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Census 2011 Data</a:t>
            </a:r>
          </a:p>
          <a:p>
            <a:pPr marL="800100" lvl="2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Disabled population:	21 Million</a:t>
            </a:r>
          </a:p>
          <a:p>
            <a:pPr marL="800100" lvl="2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Visual disability:		48.6 %</a:t>
            </a:r>
          </a:p>
          <a:p>
            <a:pPr marL="40005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Societal Inclusion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002060"/>
                </a:solidFill>
              </a:rPr>
              <a:t>Independent Mobility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Education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Education Continued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01140"/>
            <a:ext cx="80010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do the visually impaired access e-text?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2" descr="C:\Documents and Settings\Administrator\My Documents\presentations\TEDTALK-NSIT\sunil-l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430" y="2133600"/>
            <a:ext cx="3325655" cy="221710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227076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Using Audio – screen readers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JAWS and NVDA are popular screen readers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Based on TTS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339275"/>
            <a:ext cx="3149732" cy="2100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4390" y="4648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Reading &amp; Writing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Refreshable Braille Display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931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Refreshable Braille Displays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3" name="Picture 3" descr="C:\Users\User\Documents\present\dei-dayalbagh-Feb2017\rb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cuments\present\dei-dayalbagh-Feb2017\rb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0786"/>
            <a:ext cx="3762704" cy="28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572000"/>
            <a:ext cx="772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Many such devices are available</a:t>
            </a:r>
            <a:endParaRPr lang="en-US" sz="2800" dirty="0"/>
          </a:p>
          <a:p>
            <a:r>
              <a:rPr lang="en-US" sz="2800" dirty="0" smtClean="0"/>
              <a:t>@ USD 2500 to USD 5000 hardly any penetration in India and  other low income countries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232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IIT Delhi RBD Prototype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Administrator\My Documents\presentations\TEDTALK-NSIT\r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85038" cy="4856302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13313"/>
          <a:stretch/>
        </p:blipFill>
        <p:spPr bwMode="auto">
          <a:xfrm>
            <a:off x="2093745" y="954689"/>
            <a:ext cx="2021056" cy="239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1"/>
            <a:ext cx="2416152" cy="24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1600200"/>
            <a:ext cx="1333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Mr. </a:t>
            </a:r>
            <a:r>
              <a:rPr lang="en-US" sz="2000" b="1" dirty="0" err="1" smtClean="0"/>
              <a:t>Dipendra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Manocha</a:t>
            </a:r>
            <a:endParaRPr lang="en-US" sz="2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400790" y="2097063"/>
            <a:ext cx="16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Prof. P V M Rao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02" y="3424518"/>
            <a:ext cx="2358630" cy="25822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6545" y="4204468"/>
            <a:ext cx="1349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Rohan Paul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4394" y="-15240"/>
            <a:ext cx="7665720" cy="90296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Key Collaborators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098" name="Picture 2" descr="C:\Users\User\Documents\present\dei-dayalbagh-Feb2017\piyush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69" y="3641632"/>
            <a:ext cx="3050131" cy="21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87254" y="3986566"/>
            <a:ext cx="1349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Mr. </a:t>
            </a:r>
            <a:r>
              <a:rPr lang="en-US" sz="2000" b="1" dirty="0" err="1" smtClean="0"/>
              <a:t>Piyush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Chanana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123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ASSISTECH Research Group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 </a:t>
            </a:r>
            <a:endParaRPr lang="en-US" dirty="0"/>
          </a:p>
        </p:txBody>
      </p:sp>
      <p:pic>
        <p:nvPicPr>
          <p:cNvPr id="3074" name="Picture 2" descr="C:\Users\User\Documents\present\dei-dayalbagh-Feb2017\team-rec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399"/>
            <a:ext cx="79248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51054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Interdisciplinary: Comp </a:t>
            </a:r>
            <a:r>
              <a:rPr lang="en-US" sz="2000" dirty="0" err="1" smtClean="0"/>
              <a:t>Sci</a:t>
            </a:r>
            <a:r>
              <a:rPr lang="en-US" sz="2000" dirty="0" smtClean="0"/>
              <a:t>, Elec </a:t>
            </a:r>
            <a:r>
              <a:rPr lang="en-US" sz="2000" dirty="0" err="1" smtClean="0"/>
              <a:t>Engg</a:t>
            </a:r>
            <a:r>
              <a:rPr lang="en-US" sz="2000" dirty="0" smtClean="0"/>
              <a:t>, </a:t>
            </a:r>
            <a:r>
              <a:rPr lang="en-US" sz="2000" dirty="0" err="1" smtClean="0"/>
              <a:t>Mech</a:t>
            </a:r>
            <a:r>
              <a:rPr lang="en-US" sz="2000" dirty="0" smtClean="0"/>
              <a:t> </a:t>
            </a:r>
            <a:r>
              <a:rPr lang="en-US" sz="2000" dirty="0" err="1" smtClean="0"/>
              <a:t>Engg</a:t>
            </a:r>
            <a:r>
              <a:rPr lang="en-US" sz="2000" dirty="0" smtClean="0"/>
              <a:t>, Design</a:t>
            </a:r>
          </a:p>
          <a:p>
            <a:r>
              <a:rPr lang="en-US" sz="2000" dirty="0" smtClean="0"/>
              <a:t>20 Staff (incl. two visually impaired) and nearly 25 students each semester</a:t>
            </a:r>
          </a:p>
          <a:p>
            <a:r>
              <a:rPr lang="en-US" sz="2000" dirty="0" smtClean="0"/>
              <a:t>Recently PhD and MS(R) enrolled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4587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Recognitions  yes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– Impact ?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b="12141"/>
          <a:stretch/>
        </p:blipFill>
        <p:spPr>
          <a:xfrm>
            <a:off x="371811" y="3912341"/>
            <a:ext cx="4275667" cy="2405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200" r="1564" b="20642"/>
          <a:stretch/>
        </p:blipFill>
        <p:spPr>
          <a:xfrm>
            <a:off x="4030794" y="1453133"/>
            <a:ext cx="4275667" cy="2389621"/>
          </a:xfrm>
          <a:prstGeom prst="rect">
            <a:avLst/>
          </a:prstGeom>
        </p:spPr>
      </p:pic>
      <p:pic>
        <p:nvPicPr>
          <p:cNvPr id="8" name="Picture 2" descr="C:\Users\User\Documents\present\dei-dayalbagh-Feb2017\award-sci-con-2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8" y="1169142"/>
            <a:ext cx="3511212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cuments\present\dei-dayalbagh-Feb2017\yoga-book-laun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78" y="3921229"/>
            <a:ext cx="3605529" cy="23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171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Scaling Challenges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24000"/>
            <a:ext cx="4267200" cy="4709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1543050"/>
            <a:ext cx="381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No easy way to reach the potential users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All NGOs serve only a very small user group</a:t>
            </a:r>
          </a:p>
          <a:p>
            <a:pPr lvl="1"/>
            <a:r>
              <a:rPr lang="en-US" sz="2800" dirty="0" smtClean="0"/>
              <a:t>40+ channel partners across the country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Incubation</a:t>
            </a:r>
            <a:r>
              <a:rPr lang="en-US" sz="2800" dirty="0" smtClean="0"/>
              <a:t> very hard as </a:t>
            </a:r>
            <a:r>
              <a:rPr lang="en-US" sz="2800" dirty="0" err="1" smtClean="0"/>
              <a:t>Govt</a:t>
            </a:r>
            <a:r>
              <a:rPr lang="en-US" sz="2800" dirty="0" smtClean="0"/>
              <a:t> is the main customer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8487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Status – 31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Dec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447800"/>
            <a:ext cx="3505200" cy="498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" y="1416615"/>
            <a:ext cx="4343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SmartCane</a:t>
            </a:r>
            <a:r>
              <a:rPr lang="en-US" sz="2000" baseline="30000" dirty="0" err="1" smtClean="0"/>
              <a:t>TM</a:t>
            </a:r>
            <a:r>
              <a:rPr lang="en-US" sz="2000" baseline="300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17997 </a:t>
            </a:r>
            <a:r>
              <a:rPr lang="en-US" sz="2000" dirty="0">
                <a:solidFill>
                  <a:srgbClr val="002060"/>
                </a:solidFill>
              </a:rPr>
              <a:t>devices sold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400 devices in 10 countries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err="1" smtClean="0"/>
              <a:t>OnBoard</a:t>
            </a:r>
            <a:r>
              <a:rPr lang="en-US" sz="2000" baseline="30000" dirty="0" err="1" smtClean="0"/>
              <a:t>TM</a:t>
            </a:r>
            <a:r>
              <a:rPr lang="en-US" sz="2000" baseline="30000" dirty="0" smtClean="0"/>
              <a:t> </a:t>
            </a:r>
            <a:endParaRPr lang="en-US" sz="20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Pilot on 25 BEST buses with 21 users, 350 unsupervised </a:t>
            </a:r>
            <a:r>
              <a:rPr lang="en-US" sz="2000" dirty="0" err="1" smtClean="0">
                <a:solidFill>
                  <a:srgbClr val="002060"/>
                </a:solidFill>
              </a:rPr>
              <a:t>boardings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Waiting funding for BEST installation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/>
              <a:t>Tactile Diagrams</a:t>
            </a:r>
            <a:endParaRPr lang="en-US" sz="20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Many NCERT books</a:t>
            </a: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IX Science &amp; </a:t>
            </a:r>
            <a:r>
              <a:rPr lang="en-US" sz="2000" dirty="0" err="1" smtClean="0">
                <a:solidFill>
                  <a:srgbClr val="002060"/>
                </a:solidFill>
              </a:rPr>
              <a:t>Maths</a:t>
            </a:r>
            <a:r>
              <a:rPr lang="en-US" sz="2000" dirty="0" smtClean="0">
                <a:solidFill>
                  <a:srgbClr val="002060"/>
                </a:solidFill>
              </a:rPr>
              <a:t> books under pilot testing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/>
              <a:t>Refreshable Braille Displays</a:t>
            </a:r>
            <a:endParaRPr lang="en-US" sz="20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Pilot trials due in May ‘17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39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4" y="3753612"/>
            <a:ext cx="7619996" cy="762000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To touch a million lives by 2020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ocuments\present\TED-TALK-April2016\Logo Assistech Final horizon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7010404" cy="18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14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5" descr="http://nimg.sulekha.com/others/original700/india-independence-day-2009-8-15-7-13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62150"/>
            <a:ext cx="6096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3/10/2017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IIT Delhi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62350" y="1153370"/>
            <a:ext cx="276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Thank you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White Cane – A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eliable Companion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5.jpg"/>
          <p:cNvPicPr/>
          <p:nvPr/>
        </p:nvPicPr>
        <p:blipFill rotWithShape="1">
          <a:blip r:embed="rId2">
            <a:extLst/>
          </a:blip>
          <a:srcRect l="20610" t="59046" r="11089" b="6710"/>
          <a:stretch/>
        </p:blipFill>
        <p:spPr>
          <a:xfrm>
            <a:off x="647700" y="1600200"/>
            <a:ext cx="7848599" cy="4343399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079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Independent Mobility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07" y="1676400"/>
            <a:ext cx="7328941" cy="413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SmartCane</a:t>
            </a:r>
            <a:r>
              <a:rPr lang="en-US" baseline="30000" dirty="0" err="1" smtClean="0">
                <a:solidFill>
                  <a:srgbClr val="FF0000"/>
                </a:solidFill>
              </a:rPr>
              <a:t>TM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Documents and Settings\Administrator\My Documents\presentations\TEDTALK-NSIT\SmartC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3078445" cy="4618038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7210" y="1447800"/>
            <a:ext cx="419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Ultrasonic ranging – 3 meters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Warning through intuitive vibratory patterns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Complements white cane functionality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Detachable handle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Suitable for all grips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 Low power &amp; chargeable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7210" y="5029200"/>
            <a:ext cx="4263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Knee-above + non-contact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obstacle detection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5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Product- Resources &amp; Accessories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image17.jpg" descr="pouch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1050" y="1447800"/>
            <a:ext cx="4171950" cy="2537760"/>
          </a:xfrm>
          <a:prstGeom prst="rect">
            <a:avLst/>
          </a:prstGeom>
          <a:ln w="3175">
            <a:miter lim="400000"/>
          </a:ln>
        </p:spPr>
      </p:pic>
      <p:pic>
        <p:nvPicPr>
          <p:cNvPr id="7" name="image16.jpg" descr="trainers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60" y="4000800"/>
            <a:ext cx="4038600" cy="2401271"/>
          </a:xfrm>
          <a:prstGeom prst="rect">
            <a:avLst/>
          </a:prstGeom>
          <a:ln w="3175">
            <a:miter lim="400000"/>
          </a:ln>
        </p:spPr>
      </p:pic>
      <p:pic>
        <p:nvPicPr>
          <p:cNvPr id="8" name="image19.jpg" descr="collage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1050" y="4019850"/>
            <a:ext cx="4001247" cy="2401271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image18.jpg" descr="prod_box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3870" y="1524000"/>
            <a:ext cx="4072890" cy="238536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535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SmartCane</a:t>
            </a:r>
            <a:r>
              <a:rPr lang="en-US" baseline="30000" dirty="0" err="1">
                <a:solidFill>
                  <a:srgbClr val="FF0000"/>
                </a:solidFill>
              </a:rPr>
              <a:t>TM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Journey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image15.jpeg" descr="http://smartcane.saksham.org/wp-content/uploads/2014/03/evolution-of-smartca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676400"/>
            <a:ext cx="8534400" cy="3163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145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6002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Mobility Continued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Public Bus Access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 Public Bus Access Challenges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Delhi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4" name="Picture 2" descr="C:\Users\User\Documents\present\dei-dayalbagh-Feb2017\bus-stop-del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5232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c HD1:Users:Arshad:Desktop:IMG_20170223_1117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04" y="4038600"/>
            <a:ext cx="46482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4" y="4038600"/>
            <a:ext cx="3592096" cy="2518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318752" y="1219200"/>
            <a:ext cx="1262648" cy="1028700"/>
          </a:xfrm>
          <a:prstGeom prst="wedgeEllipseCallout">
            <a:avLst>
              <a:gd name="adj1" fmla="val 161167"/>
              <a:gd name="adj2" fmla="val 397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Route No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524000" y="2743200"/>
            <a:ext cx="1752600" cy="914400"/>
          </a:xfrm>
          <a:prstGeom prst="wedgeRoundRectCallout">
            <a:avLst>
              <a:gd name="adj1" fmla="val 6558"/>
              <a:gd name="adj2" fmla="val 19125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1524000" y="2743200"/>
            <a:ext cx="1905000" cy="914400"/>
          </a:xfrm>
          <a:prstGeom prst="wedgeRoundRectCallout">
            <a:avLst>
              <a:gd name="adj1" fmla="val 292367"/>
              <a:gd name="adj2" fmla="val 23750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Where is the entry door 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96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729</Words>
  <Application>Microsoft Office PowerPoint</Application>
  <PresentationFormat>On-screen Show (4:3)</PresentationFormat>
  <Paragraphs>213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ASSISTECH Technology Solutions for the Mobility &amp; Education of the Visually Impaired</vt:lpstr>
      <vt:lpstr>Key Challenges</vt:lpstr>
      <vt:lpstr>White Cane – A Reliable Companion</vt:lpstr>
      <vt:lpstr>Independent Mobility</vt:lpstr>
      <vt:lpstr>SmartCaneTM</vt:lpstr>
      <vt:lpstr>Product- Resources &amp; Accessories</vt:lpstr>
      <vt:lpstr>SmartCaneTM Journey</vt:lpstr>
      <vt:lpstr>Mobility Continued Public Bus Access</vt:lpstr>
      <vt:lpstr>  Public Bus Access Challenges  </vt:lpstr>
      <vt:lpstr>Bus Access: Challenges not the Same</vt:lpstr>
      <vt:lpstr>OnBoardTM</vt:lpstr>
      <vt:lpstr>Working Principle (Query Stage)</vt:lpstr>
      <vt:lpstr>Working Principle (Selection Stage)</vt:lpstr>
      <vt:lpstr>Deployment of Bus Module</vt:lpstr>
      <vt:lpstr>OnBoard Video</vt:lpstr>
      <vt:lpstr>Education</vt:lpstr>
      <vt:lpstr>Tactile Diagrams – Diagrams for the Visually Impaired</vt:lpstr>
      <vt:lpstr>Tactile Diagrams</vt:lpstr>
      <vt:lpstr>Tactile Diagrams from  Centre of Excellence in Tactile Graphics IIT Delhi</vt:lpstr>
      <vt:lpstr>Education Continued</vt:lpstr>
      <vt:lpstr>Refreshable Braille Displays</vt:lpstr>
      <vt:lpstr>IIT Delhi RBD Prototype</vt:lpstr>
      <vt:lpstr>Key Collaborators</vt:lpstr>
      <vt:lpstr>ASSISTECH Research Group</vt:lpstr>
      <vt:lpstr> Recognitions  yes – Impact ? </vt:lpstr>
      <vt:lpstr>Scaling Challenges</vt:lpstr>
      <vt:lpstr>Status – 31st Dec 2016</vt:lpstr>
      <vt:lpstr>To touch a million lives by 2020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ASSISTECH: Assistive Technology for the Visually Impaired</dc:title>
  <dc:creator>User</dc:creator>
  <cp:lastModifiedBy>User</cp:lastModifiedBy>
  <cp:revision>61</cp:revision>
  <dcterms:created xsi:type="dcterms:W3CDTF">2006-08-16T00:00:00Z</dcterms:created>
  <dcterms:modified xsi:type="dcterms:W3CDTF">2017-03-09T02:22:35Z</dcterms:modified>
</cp:coreProperties>
</file>