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6" r:id="rId2"/>
    <p:sldId id="669" r:id="rId3"/>
    <p:sldId id="517" r:id="rId4"/>
    <p:sldId id="670" r:id="rId5"/>
    <p:sldId id="679" r:id="rId6"/>
    <p:sldId id="674" r:id="rId7"/>
    <p:sldId id="672" r:id="rId8"/>
    <p:sldId id="673" r:id="rId9"/>
    <p:sldId id="678" r:id="rId10"/>
    <p:sldId id="677" r:id="rId11"/>
    <p:sldId id="258" r:id="rId12"/>
    <p:sldId id="259" r:id="rId13"/>
    <p:sldId id="294" r:id="rId14"/>
    <p:sldId id="270" r:id="rId15"/>
    <p:sldId id="257" r:id="rId16"/>
    <p:sldId id="680" r:id="rId17"/>
    <p:sldId id="675" r:id="rId18"/>
    <p:sldId id="67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610"/>
    <p:restoredTop sz="94590"/>
  </p:normalViewPr>
  <p:slideViewPr>
    <p:cSldViewPr snapToGrid="0" snapToObjects="1">
      <p:cViewPr>
        <p:scale>
          <a:sx n="112" d="100"/>
          <a:sy n="112" d="100"/>
        </p:scale>
        <p:origin x="204" y="-7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C562FD-FF45-9C42-8552-868C65C7CC8B}" type="datetimeFigureOut">
              <a:rPr lang="en-US" smtClean="0"/>
              <a:pPr/>
              <a:t>5/7/2019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8F8D21-E7BE-B441-BB20-B7E58C20A6B9}" type="slidenum">
              <a:rPr lang="en-US" smtClean="0"/>
              <a:pPr/>
              <a:t>‹#›</a:t>
            </a:fld>
            <a:endParaRPr lang="en-US"/>
          </a:p>
        </p:txBody>
      </p:sp>
    </p:spTree>
    <p:extLst>
      <p:ext uri="{BB962C8B-B14F-4D97-AF65-F5344CB8AC3E}">
        <p14:creationId xmlns="" xmlns:p14="http://schemas.microsoft.com/office/powerpoint/2010/main" val="3886969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 xmlns:a16="http://schemas.microsoft.com/office/drawing/2014/main" id="{9EE65F86-DFD3-6F48-9C2B-B56D9D10B5F0}"/>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b="1">
                <a:solidFill>
                  <a:schemeClr val="accent1"/>
                </a:solidFill>
                <a:latin typeface="Arial" panose="020B0604020202020204" pitchFamily="34" charset="0"/>
                <a:ea typeface="ＭＳ Ｐゴシック" panose="020B0600070205080204" pitchFamily="34" charset="-128"/>
              </a:defRPr>
            </a:lvl1pPr>
            <a:lvl2pPr marL="742950" indent="-285750" eaLnBrk="0" hangingPunct="0">
              <a:defRPr sz="2000" b="1">
                <a:solidFill>
                  <a:schemeClr val="accent1"/>
                </a:solidFill>
                <a:latin typeface="Arial" panose="020B0604020202020204" pitchFamily="34" charset="0"/>
                <a:ea typeface="ＭＳ Ｐゴシック" panose="020B0600070205080204" pitchFamily="34" charset="-128"/>
              </a:defRPr>
            </a:lvl2pPr>
            <a:lvl3pPr marL="1143000" indent="-228600" eaLnBrk="0" hangingPunct="0">
              <a:defRPr sz="2000" b="1">
                <a:solidFill>
                  <a:schemeClr val="accent1"/>
                </a:solidFill>
                <a:latin typeface="Arial" panose="020B0604020202020204" pitchFamily="34" charset="0"/>
                <a:ea typeface="ＭＳ Ｐゴシック" panose="020B0600070205080204" pitchFamily="34" charset="-128"/>
              </a:defRPr>
            </a:lvl3pPr>
            <a:lvl4pPr marL="1600200" indent="-228600" eaLnBrk="0" hangingPunct="0">
              <a:defRPr sz="2000" b="1">
                <a:solidFill>
                  <a:schemeClr val="accent1"/>
                </a:solidFill>
                <a:latin typeface="Arial" panose="020B0604020202020204" pitchFamily="34" charset="0"/>
                <a:ea typeface="ＭＳ Ｐゴシック" panose="020B0600070205080204" pitchFamily="34" charset="-128"/>
              </a:defRPr>
            </a:lvl4pPr>
            <a:lvl5pPr marL="2057400" indent="-228600" eaLnBrk="0" hangingPunct="0">
              <a:defRPr sz="2000" b="1">
                <a:solidFill>
                  <a:schemeClr val="accent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b="1">
                <a:solidFill>
                  <a:schemeClr val="accent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b="1">
                <a:solidFill>
                  <a:schemeClr val="accent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b="1">
                <a:solidFill>
                  <a:schemeClr val="accent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b="1">
                <a:solidFill>
                  <a:schemeClr val="accent1"/>
                </a:solidFill>
                <a:latin typeface="Arial" panose="020B0604020202020204" pitchFamily="34" charset="0"/>
                <a:ea typeface="ＭＳ Ｐゴシック" panose="020B0600070205080204" pitchFamily="34" charset="-128"/>
              </a:defRPr>
            </a:lvl9pPr>
          </a:lstStyle>
          <a:p>
            <a:pPr eaLnBrk="1" hangingPunct="1"/>
            <a:fld id="{8A44A63B-95C1-0B4E-9209-267CD514B477}" type="slidenum">
              <a:rPr lang="it-IT" altLang="en-US" sz="1200">
                <a:solidFill>
                  <a:srgbClr val="000000"/>
                </a:solidFill>
              </a:rPr>
              <a:pPr eaLnBrk="1" hangingPunct="1"/>
              <a:t>2</a:t>
            </a:fld>
            <a:endParaRPr lang="it-IT" altLang="en-US" sz="1200">
              <a:solidFill>
                <a:srgbClr val="000000"/>
              </a:solidFill>
            </a:endParaRPr>
          </a:p>
        </p:txBody>
      </p:sp>
      <p:sp>
        <p:nvSpPr>
          <p:cNvPr id="35842" name="Rectangle 2">
            <a:extLst>
              <a:ext uri="{FF2B5EF4-FFF2-40B4-BE49-F238E27FC236}">
                <a16:creationId xmlns="" xmlns:a16="http://schemas.microsoft.com/office/drawing/2014/main" id="{EF70BFDB-FED1-354D-B0EF-01CA6B23FC46}"/>
              </a:ext>
            </a:extLst>
          </p:cNvPr>
          <p:cNvSpPr>
            <a:spLocks noGrp="1" noRot="1" noChangeAspect="1" noChangeArrowheads="1" noTextEdit="1"/>
          </p:cNvSpPr>
          <p:nvPr>
            <p:ph type="sldImg"/>
          </p:nvPr>
        </p:nvSpPr>
        <p:spPr>
          <a:ln/>
        </p:spPr>
      </p:sp>
      <p:sp>
        <p:nvSpPr>
          <p:cNvPr id="35843" name="Rectangle 3">
            <a:extLst>
              <a:ext uri="{FF2B5EF4-FFF2-40B4-BE49-F238E27FC236}">
                <a16:creationId xmlns="" xmlns:a16="http://schemas.microsoft.com/office/drawing/2014/main" id="{E4EDB232-F40F-0246-9180-8E78040C3912}"/>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it-IT" altLang="en-US">
              <a:latin typeface="Arial" panose="020B0604020202020204" pitchFamily="34" charset="0"/>
              <a:ea typeface="ＭＳ Ｐゴシック" panose="020B0600070205080204" pitchFamily="34" charset="-128"/>
            </a:endParaRPr>
          </a:p>
        </p:txBody>
      </p:sp>
    </p:spTree>
    <p:extLst>
      <p:ext uri="{BB962C8B-B14F-4D97-AF65-F5344CB8AC3E}">
        <p14:creationId xmlns="" xmlns:p14="http://schemas.microsoft.com/office/powerpoint/2010/main" val="1395505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45300FD7-1435-48D3-8FEC-8BBA3203AC0B}" type="slidenum">
              <a:rPr lang="en-IN"/>
              <a:pPr/>
              <a:t>15</a:t>
            </a:fld>
            <a:endParaRPr lang="en-IN"/>
          </a:p>
        </p:txBody>
      </p:sp>
      <p:sp>
        <p:nvSpPr>
          <p:cNvPr id="45057" name="Rectangle 1"/>
          <p:cNvSpPr txBox="1">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45058"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endParaRPr lang="en-US"/>
          </a:p>
        </p:txBody>
      </p:sp>
    </p:spTree>
    <p:extLst>
      <p:ext uri="{BB962C8B-B14F-4D97-AF65-F5344CB8AC3E}">
        <p14:creationId xmlns="" xmlns:p14="http://schemas.microsoft.com/office/powerpoint/2010/main" val="3899735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7139291-8176-F743-964E-345AF253B6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C61CEFC-012D-7E46-9AD4-175DDC1856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32C9A736-888E-B048-AA03-9015954829F2}"/>
              </a:ext>
            </a:extLst>
          </p:cNvPr>
          <p:cNvSpPr>
            <a:spLocks noGrp="1"/>
          </p:cNvSpPr>
          <p:nvPr>
            <p:ph type="dt" sz="half" idx="10"/>
          </p:nvPr>
        </p:nvSpPr>
        <p:spPr/>
        <p:txBody>
          <a:bodyPr/>
          <a:lstStyle/>
          <a:p>
            <a:fld id="{A236BA46-386A-D146-9BC6-4285C8CB505A}" type="datetimeFigureOut">
              <a:rPr lang="en-US" smtClean="0"/>
              <a:pPr/>
              <a:t>5/7/2019</a:t>
            </a:fld>
            <a:endParaRPr lang="en-US"/>
          </a:p>
        </p:txBody>
      </p:sp>
      <p:sp>
        <p:nvSpPr>
          <p:cNvPr id="5" name="Footer Placeholder 4">
            <a:extLst>
              <a:ext uri="{FF2B5EF4-FFF2-40B4-BE49-F238E27FC236}">
                <a16:creationId xmlns="" xmlns:a16="http://schemas.microsoft.com/office/drawing/2014/main" id="{8A54EFA6-6667-2545-88FE-E65A61375E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00218C4-5805-F64F-BFCB-24B3D6C314E3}"/>
              </a:ext>
            </a:extLst>
          </p:cNvPr>
          <p:cNvSpPr>
            <a:spLocks noGrp="1"/>
          </p:cNvSpPr>
          <p:nvPr>
            <p:ph type="sldNum" sz="quarter" idx="12"/>
          </p:nvPr>
        </p:nvSpPr>
        <p:spPr/>
        <p:txBody>
          <a:bodyPr/>
          <a:lstStyle/>
          <a:p>
            <a:fld id="{74EE4D1A-B9DE-5440-BB72-54DD60F13DAD}" type="slidenum">
              <a:rPr lang="en-US" smtClean="0"/>
              <a:pPr/>
              <a:t>‹#›</a:t>
            </a:fld>
            <a:endParaRPr lang="en-US"/>
          </a:p>
        </p:txBody>
      </p:sp>
    </p:spTree>
    <p:extLst>
      <p:ext uri="{BB962C8B-B14F-4D97-AF65-F5344CB8AC3E}">
        <p14:creationId xmlns="" xmlns:p14="http://schemas.microsoft.com/office/powerpoint/2010/main" val="3537256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BF24C7E-028E-8D4E-80CE-311B3A3D25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CA18A2F2-098D-104C-B926-B392E31A48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838EEB2-4A6D-8D4E-B134-228E29481B83}"/>
              </a:ext>
            </a:extLst>
          </p:cNvPr>
          <p:cNvSpPr>
            <a:spLocks noGrp="1"/>
          </p:cNvSpPr>
          <p:nvPr>
            <p:ph type="dt" sz="half" idx="10"/>
          </p:nvPr>
        </p:nvSpPr>
        <p:spPr/>
        <p:txBody>
          <a:bodyPr/>
          <a:lstStyle/>
          <a:p>
            <a:fld id="{A236BA46-386A-D146-9BC6-4285C8CB505A}" type="datetimeFigureOut">
              <a:rPr lang="en-US" smtClean="0"/>
              <a:pPr/>
              <a:t>5/7/2019</a:t>
            </a:fld>
            <a:endParaRPr lang="en-US"/>
          </a:p>
        </p:txBody>
      </p:sp>
      <p:sp>
        <p:nvSpPr>
          <p:cNvPr id="5" name="Footer Placeholder 4">
            <a:extLst>
              <a:ext uri="{FF2B5EF4-FFF2-40B4-BE49-F238E27FC236}">
                <a16:creationId xmlns="" xmlns:a16="http://schemas.microsoft.com/office/drawing/2014/main" id="{33D02BA1-7C8E-764E-B71E-7DFB0C0BBD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E483506-724C-E442-BE43-4587D41D4863}"/>
              </a:ext>
            </a:extLst>
          </p:cNvPr>
          <p:cNvSpPr>
            <a:spLocks noGrp="1"/>
          </p:cNvSpPr>
          <p:nvPr>
            <p:ph type="sldNum" sz="quarter" idx="12"/>
          </p:nvPr>
        </p:nvSpPr>
        <p:spPr/>
        <p:txBody>
          <a:bodyPr/>
          <a:lstStyle/>
          <a:p>
            <a:fld id="{74EE4D1A-B9DE-5440-BB72-54DD60F13DAD}" type="slidenum">
              <a:rPr lang="en-US" smtClean="0"/>
              <a:pPr/>
              <a:t>‹#›</a:t>
            </a:fld>
            <a:endParaRPr lang="en-US"/>
          </a:p>
        </p:txBody>
      </p:sp>
    </p:spTree>
    <p:extLst>
      <p:ext uri="{BB962C8B-B14F-4D97-AF65-F5344CB8AC3E}">
        <p14:creationId xmlns="" xmlns:p14="http://schemas.microsoft.com/office/powerpoint/2010/main" val="3710959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C3668F1B-FD18-BA43-B8D0-71C14EE3ADE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0E5EEBB4-C0F6-B84C-AE5B-31FEA43F93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FCA1DF9-18F8-2847-9937-F1ED2E11CB16}"/>
              </a:ext>
            </a:extLst>
          </p:cNvPr>
          <p:cNvSpPr>
            <a:spLocks noGrp="1"/>
          </p:cNvSpPr>
          <p:nvPr>
            <p:ph type="dt" sz="half" idx="10"/>
          </p:nvPr>
        </p:nvSpPr>
        <p:spPr/>
        <p:txBody>
          <a:bodyPr/>
          <a:lstStyle/>
          <a:p>
            <a:fld id="{A236BA46-386A-D146-9BC6-4285C8CB505A}" type="datetimeFigureOut">
              <a:rPr lang="en-US" smtClean="0"/>
              <a:pPr/>
              <a:t>5/7/2019</a:t>
            </a:fld>
            <a:endParaRPr lang="en-US"/>
          </a:p>
        </p:txBody>
      </p:sp>
      <p:sp>
        <p:nvSpPr>
          <p:cNvPr id="5" name="Footer Placeholder 4">
            <a:extLst>
              <a:ext uri="{FF2B5EF4-FFF2-40B4-BE49-F238E27FC236}">
                <a16:creationId xmlns="" xmlns:a16="http://schemas.microsoft.com/office/drawing/2014/main" id="{EDAB9566-2243-3E4C-84C5-AA92E6E5AB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52F91AC-EFFE-6E48-BD83-D01210444AD5}"/>
              </a:ext>
            </a:extLst>
          </p:cNvPr>
          <p:cNvSpPr>
            <a:spLocks noGrp="1"/>
          </p:cNvSpPr>
          <p:nvPr>
            <p:ph type="sldNum" sz="quarter" idx="12"/>
          </p:nvPr>
        </p:nvSpPr>
        <p:spPr/>
        <p:txBody>
          <a:bodyPr/>
          <a:lstStyle/>
          <a:p>
            <a:fld id="{74EE4D1A-B9DE-5440-BB72-54DD60F13DAD}" type="slidenum">
              <a:rPr lang="en-US" smtClean="0"/>
              <a:pPr/>
              <a:t>‹#›</a:t>
            </a:fld>
            <a:endParaRPr lang="en-US"/>
          </a:p>
        </p:txBody>
      </p:sp>
    </p:spTree>
    <p:extLst>
      <p:ext uri="{BB962C8B-B14F-4D97-AF65-F5344CB8AC3E}">
        <p14:creationId xmlns="" xmlns:p14="http://schemas.microsoft.com/office/powerpoint/2010/main" val="670538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A1E18ED-E4C1-634A-8612-D2B899AD5D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07C6D18-48B3-294C-8905-C06D562DD0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D17B099-74A5-7A43-8542-8115F28768C1}"/>
              </a:ext>
            </a:extLst>
          </p:cNvPr>
          <p:cNvSpPr>
            <a:spLocks noGrp="1"/>
          </p:cNvSpPr>
          <p:nvPr>
            <p:ph type="dt" sz="half" idx="10"/>
          </p:nvPr>
        </p:nvSpPr>
        <p:spPr/>
        <p:txBody>
          <a:bodyPr/>
          <a:lstStyle/>
          <a:p>
            <a:fld id="{A236BA46-386A-D146-9BC6-4285C8CB505A}" type="datetimeFigureOut">
              <a:rPr lang="en-US" smtClean="0"/>
              <a:pPr/>
              <a:t>5/7/2019</a:t>
            </a:fld>
            <a:endParaRPr lang="en-US"/>
          </a:p>
        </p:txBody>
      </p:sp>
      <p:sp>
        <p:nvSpPr>
          <p:cNvPr id="5" name="Footer Placeholder 4">
            <a:extLst>
              <a:ext uri="{FF2B5EF4-FFF2-40B4-BE49-F238E27FC236}">
                <a16:creationId xmlns="" xmlns:a16="http://schemas.microsoft.com/office/drawing/2014/main" id="{189319C2-5947-7041-8701-696390DF5E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F2C09C8-205D-274B-B37C-C7B91BC3FDF3}"/>
              </a:ext>
            </a:extLst>
          </p:cNvPr>
          <p:cNvSpPr>
            <a:spLocks noGrp="1"/>
          </p:cNvSpPr>
          <p:nvPr>
            <p:ph type="sldNum" sz="quarter" idx="12"/>
          </p:nvPr>
        </p:nvSpPr>
        <p:spPr/>
        <p:txBody>
          <a:bodyPr/>
          <a:lstStyle/>
          <a:p>
            <a:fld id="{74EE4D1A-B9DE-5440-BB72-54DD60F13DAD}" type="slidenum">
              <a:rPr lang="en-US" smtClean="0"/>
              <a:pPr/>
              <a:t>‹#›</a:t>
            </a:fld>
            <a:endParaRPr lang="en-US"/>
          </a:p>
        </p:txBody>
      </p:sp>
    </p:spTree>
    <p:extLst>
      <p:ext uri="{BB962C8B-B14F-4D97-AF65-F5344CB8AC3E}">
        <p14:creationId xmlns="" xmlns:p14="http://schemas.microsoft.com/office/powerpoint/2010/main" val="1427976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2779708-D342-FB44-B9FB-1C016B1681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98C7CE01-64BF-6F45-9051-637222FEE4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D64161F0-616A-7C4F-AF1F-BE0EA93F290F}"/>
              </a:ext>
            </a:extLst>
          </p:cNvPr>
          <p:cNvSpPr>
            <a:spLocks noGrp="1"/>
          </p:cNvSpPr>
          <p:nvPr>
            <p:ph type="dt" sz="half" idx="10"/>
          </p:nvPr>
        </p:nvSpPr>
        <p:spPr/>
        <p:txBody>
          <a:bodyPr/>
          <a:lstStyle/>
          <a:p>
            <a:fld id="{A236BA46-386A-D146-9BC6-4285C8CB505A}" type="datetimeFigureOut">
              <a:rPr lang="en-US" smtClean="0"/>
              <a:pPr/>
              <a:t>5/7/2019</a:t>
            </a:fld>
            <a:endParaRPr lang="en-US"/>
          </a:p>
        </p:txBody>
      </p:sp>
      <p:sp>
        <p:nvSpPr>
          <p:cNvPr id="5" name="Footer Placeholder 4">
            <a:extLst>
              <a:ext uri="{FF2B5EF4-FFF2-40B4-BE49-F238E27FC236}">
                <a16:creationId xmlns="" xmlns:a16="http://schemas.microsoft.com/office/drawing/2014/main" id="{E75AA769-8939-1840-873D-F0FCAC4260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E43A598-4CC4-DB49-9FFC-BAFF08CD338D}"/>
              </a:ext>
            </a:extLst>
          </p:cNvPr>
          <p:cNvSpPr>
            <a:spLocks noGrp="1"/>
          </p:cNvSpPr>
          <p:nvPr>
            <p:ph type="sldNum" sz="quarter" idx="12"/>
          </p:nvPr>
        </p:nvSpPr>
        <p:spPr/>
        <p:txBody>
          <a:bodyPr/>
          <a:lstStyle/>
          <a:p>
            <a:fld id="{74EE4D1A-B9DE-5440-BB72-54DD60F13DAD}" type="slidenum">
              <a:rPr lang="en-US" smtClean="0"/>
              <a:pPr/>
              <a:t>‹#›</a:t>
            </a:fld>
            <a:endParaRPr lang="en-US"/>
          </a:p>
        </p:txBody>
      </p:sp>
    </p:spTree>
    <p:extLst>
      <p:ext uri="{BB962C8B-B14F-4D97-AF65-F5344CB8AC3E}">
        <p14:creationId xmlns="" xmlns:p14="http://schemas.microsoft.com/office/powerpoint/2010/main" val="25639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891743F-956A-154C-B5B1-8F9342FB10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1F67982-78D1-7A45-8C85-5C14BC2F87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F867B4C9-997C-F747-9DE9-38502755CC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DBE2E584-F15B-6E48-AF44-1D96F885FA53}"/>
              </a:ext>
            </a:extLst>
          </p:cNvPr>
          <p:cNvSpPr>
            <a:spLocks noGrp="1"/>
          </p:cNvSpPr>
          <p:nvPr>
            <p:ph type="dt" sz="half" idx="10"/>
          </p:nvPr>
        </p:nvSpPr>
        <p:spPr/>
        <p:txBody>
          <a:bodyPr/>
          <a:lstStyle/>
          <a:p>
            <a:fld id="{A236BA46-386A-D146-9BC6-4285C8CB505A}" type="datetimeFigureOut">
              <a:rPr lang="en-US" smtClean="0"/>
              <a:pPr/>
              <a:t>5/7/2019</a:t>
            </a:fld>
            <a:endParaRPr lang="en-US"/>
          </a:p>
        </p:txBody>
      </p:sp>
      <p:sp>
        <p:nvSpPr>
          <p:cNvPr id="6" name="Footer Placeholder 5">
            <a:extLst>
              <a:ext uri="{FF2B5EF4-FFF2-40B4-BE49-F238E27FC236}">
                <a16:creationId xmlns="" xmlns:a16="http://schemas.microsoft.com/office/drawing/2014/main" id="{E62C8AC0-CBC2-E244-8B58-96D2DCE641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0CC1B2A-8299-9846-BC53-B135B3873356}"/>
              </a:ext>
            </a:extLst>
          </p:cNvPr>
          <p:cNvSpPr>
            <a:spLocks noGrp="1"/>
          </p:cNvSpPr>
          <p:nvPr>
            <p:ph type="sldNum" sz="quarter" idx="12"/>
          </p:nvPr>
        </p:nvSpPr>
        <p:spPr/>
        <p:txBody>
          <a:bodyPr/>
          <a:lstStyle/>
          <a:p>
            <a:fld id="{74EE4D1A-B9DE-5440-BB72-54DD60F13DAD}" type="slidenum">
              <a:rPr lang="en-US" smtClean="0"/>
              <a:pPr/>
              <a:t>‹#›</a:t>
            </a:fld>
            <a:endParaRPr lang="en-US"/>
          </a:p>
        </p:txBody>
      </p:sp>
    </p:spTree>
    <p:extLst>
      <p:ext uri="{BB962C8B-B14F-4D97-AF65-F5344CB8AC3E}">
        <p14:creationId xmlns="" xmlns:p14="http://schemas.microsoft.com/office/powerpoint/2010/main" val="2469944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71E347B-C6E0-F04A-9962-1ADEED4676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9B0E07B0-C236-1241-96E9-FDE56ED50F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5BFFCDB1-BEEE-0B4B-BF9D-10A7B5332A4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3DB1BAE5-3C6D-6F42-8C4E-275A69CB0A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378C1B88-8E82-B840-A184-F7DC8370570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3F488FF-9D98-D24A-A48E-D5EAB68C9FD0}"/>
              </a:ext>
            </a:extLst>
          </p:cNvPr>
          <p:cNvSpPr>
            <a:spLocks noGrp="1"/>
          </p:cNvSpPr>
          <p:nvPr>
            <p:ph type="dt" sz="half" idx="10"/>
          </p:nvPr>
        </p:nvSpPr>
        <p:spPr/>
        <p:txBody>
          <a:bodyPr/>
          <a:lstStyle/>
          <a:p>
            <a:fld id="{A236BA46-386A-D146-9BC6-4285C8CB505A}" type="datetimeFigureOut">
              <a:rPr lang="en-US" smtClean="0"/>
              <a:pPr/>
              <a:t>5/7/2019</a:t>
            </a:fld>
            <a:endParaRPr lang="en-US"/>
          </a:p>
        </p:txBody>
      </p:sp>
      <p:sp>
        <p:nvSpPr>
          <p:cNvPr id="8" name="Footer Placeholder 7">
            <a:extLst>
              <a:ext uri="{FF2B5EF4-FFF2-40B4-BE49-F238E27FC236}">
                <a16:creationId xmlns="" xmlns:a16="http://schemas.microsoft.com/office/drawing/2014/main" id="{64D4AFB0-ABBC-A548-A7B3-D2835776F4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52229125-B0BE-904B-AD98-AF35D5853476}"/>
              </a:ext>
            </a:extLst>
          </p:cNvPr>
          <p:cNvSpPr>
            <a:spLocks noGrp="1"/>
          </p:cNvSpPr>
          <p:nvPr>
            <p:ph type="sldNum" sz="quarter" idx="12"/>
          </p:nvPr>
        </p:nvSpPr>
        <p:spPr/>
        <p:txBody>
          <a:bodyPr/>
          <a:lstStyle/>
          <a:p>
            <a:fld id="{74EE4D1A-B9DE-5440-BB72-54DD60F13DAD}" type="slidenum">
              <a:rPr lang="en-US" smtClean="0"/>
              <a:pPr/>
              <a:t>‹#›</a:t>
            </a:fld>
            <a:endParaRPr lang="en-US"/>
          </a:p>
        </p:txBody>
      </p:sp>
    </p:spTree>
    <p:extLst>
      <p:ext uri="{BB962C8B-B14F-4D97-AF65-F5344CB8AC3E}">
        <p14:creationId xmlns="" xmlns:p14="http://schemas.microsoft.com/office/powerpoint/2010/main" val="1038235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DB1ECF-B76E-6948-89CF-315316027A3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D8AED9C1-D1AB-914D-BF8D-D325C600A215}"/>
              </a:ext>
            </a:extLst>
          </p:cNvPr>
          <p:cNvSpPr>
            <a:spLocks noGrp="1"/>
          </p:cNvSpPr>
          <p:nvPr>
            <p:ph type="dt" sz="half" idx="10"/>
          </p:nvPr>
        </p:nvSpPr>
        <p:spPr/>
        <p:txBody>
          <a:bodyPr/>
          <a:lstStyle/>
          <a:p>
            <a:fld id="{A236BA46-386A-D146-9BC6-4285C8CB505A}" type="datetimeFigureOut">
              <a:rPr lang="en-US" smtClean="0"/>
              <a:pPr/>
              <a:t>5/7/2019</a:t>
            </a:fld>
            <a:endParaRPr lang="en-US"/>
          </a:p>
        </p:txBody>
      </p:sp>
      <p:sp>
        <p:nvSpPr>
          <p:cNvPr id="4" name="Footer Placeholder 3">
            <a:extLst>
              <a:ext uri="{FF2B5EF4-FFF2-40B4-BE49-F238E27FC236}">
                <a16:creationId xmlns="" xmlns:a16="http://schemas.microsoft.com/office/drawing/2014/main" id="{F9384B64-76CB-E940-B212-2F611D3324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81CDB662-7C51-0F41-B487-99A23914BE64}"/>
              </a:ext>
            </a:extLst>
          </p:cNvPr>
          <p:cNvSpPr>
            <a:spLocks noGrp="1"/>
          </p:cNvSpPr>
          <p:nvPr>
            <p:ph type="sldNum" sz="quarter" idx="12"/>
          </p:nvPr>
        </p:nvSpPr>
        <p:spPr/>
        <p:txBody>
          <a:bodyPr/>
          <a:lstStyle/>
          <a:p>
            <a:fld id="{74EE4D1A-B9DE-5440-BB72-54DD60F13DAD}" type="slidenum">
              <a:rPr lang="en-US" smtClean="0"/>
              <a:pPr/>
              <a:t>‹#›</a:t>
            </a:fld>
            <a:endParaRPr lang="en-US"/>
          </a:p>
        </p:txBody>
      </p:sp>
    </p:spTree>
    <p:extLst>
      <p:ext uri="{BB962C8B-B14F-4D97-AF65-F5344CB8AC3E}">
        <p14:creationId xmlns="" xmlns:p14="http://schemas.microsoft.com/office/powerpoint/2010/main" val="3459111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D683EB85-9EE0-DC43-A668-17E353DDBB1B}"/>
              </a:ext>
            </a:extLst>
          </p:cNvPr>
          <p:cNvSpPr>
            <a:spLocks noGrp="1"/>
          </p:cNvSpPr>
          <p:nvPr>
            <p:ph type="dt" sz="half" idx="10"/>
          </p:nvPr>
        </p:nvSpPr>
        <p:spPr/>
        <p:txBody>
          <a:bodyPr/>
          <a:lstStyle/>
          <a:p>
            <a:fld id="{A236BA46-386A-D146-9BC6-4285C8CB505A}" type="datetimeFigureOut">
              <a:rPr lang="en-US" smtClean="0"/>
              <a:pPr/>
              <a:t>5/7/2019</a:t>
            </a:fld>
            <a:endParaRPr lang="en-US"/>
          </a:p>
        </p:txBody>
      </p:sp>
      <p:sp>
        <p:nvSpPr>
          <p:cNvPr id="3" name="Footer Placeholder 2">
            <a:extLst>
              <a:ext uri="{FF2B5EF4-FFF2-40B4-BE49-F238E27FC236}">
                <a16:creationId xmlns="" xmlns:a16="http://schemas.microsoft.com/office/drawing/2014/main" id="{1229F8D0-74FB-7345-9904-B129CC5BD2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7266CEC-99F5-4A43-9A95-EF4EFA39E8DC}"/>
              </a:ext>
            </a:extLst>
          </p:cNvPr>
          <p:cNvSpPr>
            <a:spLocks noGrp="1"/>
          </p:cNvSpPr>
          <p:nvPr>
            <p:ph type="sldNum" sz="quarter" idx="12"/>
          </p:nvPr>
        </p:nvSpPr>
        <p:spPr/>
        <p:txBody>
          <a:bodyPr/>
          <a:lstStyle/>
          <a:p>
            <a:fld id="{74EE4D1A-B9DE-5440-BB72-54DD60F13DAD}" type="slidenum">
              <a:rPr lang="en-US" smtClean="0"/>
              <a:pPr/>
              <a:t>‹#›</a:t>
            </a:fld>
            <a:endParaRPr lang="en-US"/>
          </a:p>
        </p:txBody>
      </p:sp>
    </p:spTree>
    <p:extLst>
      <p:ext uri="{BB962C8B-B14F-4D97-AF65-F5344CB8AC3E}">
        <p14:creationId xmlns="" xmlns:p14="http://schemas.microsoft.com/office/powerpoint/2010/main" val="2717011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15E6B0F-EEBC-5A4F-833A-51D114BD28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953726CA-2565-B843-899D-CFF8BD6064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97D8C5D6-F3A0-9041-819D-3AE93E87A2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1E51C071-BBDA-1943-A0E9-71AEA9BE0911}"/>
              </a:ext>
            </a:extLst>
          </p:cNvPr>
          <p:cNvSpPr>
            <a:spLocks noGrp="1"/>
          </p:cNvSpPr>
          <p:nvPr>
            <p:ph type="dt" sz="half" idx="10"/>
          </p:nvPr>
        </p:nvSpPr>
        <p:spPr/>
        <p:txBody>
          <a:bodyPr/>
          <a:lstStyle/>
          <a:p>
            <a:fld id="{A236BA46-386A-D146-9BC6-4285C8CB505A}" type="datetimeFigureOut">
              <a:rPr lang="en-US" smtClean="0"/>
              <a:pPr/>
              <a:t>5/7/2019</a:t>
            </a:fld>
            <a:endParaRPr lang="en-US"/>
          </a:p>
        </p:txBody>
      </p:sp>
      <p:sp>
        <p:nvSpPr>
          <p:cNvPr id="6" name="Footer Placeholder 5">
            <a:extLst>
              <a:ext uri="{FF2B5EF4-FFF2-40B4-BE49-F238E27FC236}">
                <a16:creationId xmlns="" xmlns:a16="http://schemas.microsoft.com/office/drawing/2014/main" id="{1A627CDF-68AD-1946-92DC-03B45BDDEC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00051CDB-2519-874E-9C35-7567FFBC2295}"/>
              </a:ext>
            </a:extLst>
          </p:cNvPr>
          <p:cNvSpPr>
            <a:spLocks noGrp="1"/>
          </p:cNvSpPr>
          <p:nvPr>
            <p:ph type="sldNum" sz="quarter" idx="12"/>
          </p:nvPr>
        </p:nvSpPr>
        <p:spPr/>
        <p:txBody>
          <a:bodyPr/>
          <a:lstStyle/>
          <a:p>
            <a:fld id="{74EE4D1A-B9DE-5440-BB72-54DD60F13DAD}" type="slidenum">
              <a:rPr lang="en-US" smtClean="0"/>
              <a:pPr/>
              <a:t>‹#›</a:t>
            </a:fld>
            <a:endParaRPr lang="en-US"/>
          </a:p>
        </p:txBody>
      </p:sp>
    </p:spTree>
    <p:extLst>
      <p:ext uri="{BB962C8B-B14F-4D97-AF65-F5344CB8AC3E}">
        <p14:creationId xmlns="" xmlns:p14="http://schemas.microsoft.com/office/powerpoint/2010/main" val="1238756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E540152-A7CD-3E49-BD82-19CE735DC2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10237C4C-E38C-3C47-B15A-9B29BCA486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80DF160D-714A-D444-B411-DA21D0BD7E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7682F019-6641-5E42-9C1E-AD6E1947CB1C}"/>
              </a:ext>
            </a:extLst>
          </p:cNvPr>
          <p:cNvSpPr>
            <a:spLocks noGrp="1"/>
          </p:cNvSpPr>
          <p:nvPr>
            <p:ph type="dt" sz="half" idx="10"/>
          </p:nvPr>
        </p:nvSpPr>
        <p:spPr/>
        <p:txBody>
          <a:bodyPr/>
          <a:lstStyle/>
          <a:p>
            <a:fld id="{A236BA46-386A-D146-9BC6-4285C8CB505A}" type="datetimeFigureOut">
              <a:rPr lang="en-US" smtClean="0"/>
              <a:pPr/>
              <a:t>5/7/2019</a:t>
            </a:fld>
            <a:endParaRPr lang="en-US"/>
          </a:p>
        </p:txBody>
      </p:sp>
      <p:sp>
        <p:nvSpPr>
          <p:cNvPr id="6" name="Footer Placeholder 5">
            <a:extLst>
              <a:ext uri="{FF2B5EF4-FFF2-40B4-BE49-F238E27FC236}">
                <a16:creationId xmlns="" xmlns:a16="http://schemas.microsoft.com/office/drawing/2014/main" id="{A3FCE922-6013-BA4F-AD3A-43DEA83E47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E6D35C09-7A7D-B942-8471-96BFCE448E2C}"/>
              </a:ext>
            </a:extLst>
          </p:cNvPr>
          <p:cNvSpPr>
            <a:spLocks noGrp="1"/>
          </p:cNvSpPr>
          <p:nvPr>
            <p:ph type="sldNum" sz="quarter" idx="12"/>
          </p:nvPr>
        </p:nvSpPr>
        <p:spPr/>
        <p:txBody>
          <a:bodyPr/>
          <a:lstStyle/>
          <a:p>
            <a:fld id="{74EE4D1A-B9DE-5440-BB72-54DD60F13DAD}" type="slidenum">
              <a:rPr lang="en-US" smtClean="0"/>
              <a:pPr/>
              <a:t>‹#›</a:t>
            </a:fld>
            <a:endParaRPr lang="en-US"/>
          </a:p>
        </p:txBody>
      </p:sp>
    </p:spTree>
    <p:extLst>
      <p:ext uri="{BB962C8B-B14F-4D97-AF65-F5344CB8AC3E}">
        <p14:creationId xmlns="" xmlns:p14="http://schemas.microsoft.com/office/powerpoint/2010/main" val="3282096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7A615526-F83E-6A41-899D-709D56B4B5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A6FABF3F-7216-3446-8CD2-8186FDCB0F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9722487-5602-7841-AFB6-CAC08C1E31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36BA46-386A-D146-9BC6-4285C8CB505A}" type="datetimeFigureOut">
              <a:rPr lang="en-US" smtClean="0"/>
              <a:pPr/>
              <a:t>5/7/2019</a:t>
            </a:fld>
            <a:endParaRPr lang="en-US"/>
          </a:p>
        </p:txBody>
      </p:sp>
      <p:sp>
        <p:nvSpPr>
          <p:cNvPr id="5" name="Footer Placeholder 4">
            <a:extLst>
              <a:ext uri="{FF2B5EF4-FFF2-40B4-BE49-F238E27FC236}">
                <a16:creationId xmlns="" xmlns:a16="http://schemas.microsoft.com/office/drawing/2014/main" id="{6F259588-574C-E54B-847C-566BAFF701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3B8A9620-4357-EB44-80DF-0948FC1F98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EE4D1A-B9DE-5440-BB72-54DD60F13DAD}" type="slidenum">
              <a:rPr lang="en-US" smtClean="0"/>
              <a:pPr/>
              <a:t>‹#›</a:t>
            </a:fld>
            <a:endParaRPr lang="en-US"/>
          </a:p>
        </p:txBody>
      </p:sp>
    </p:spTree>
    <p:extLst>
      <p:ext uri="{BB962C8B-B14F-4D97-AF65-F5344CB8AC3E}">
        <p14:creationId xmlns="" xmlns:p14="http://schemas.microsoft.com/office/powerpoint/2010/main" val="27392828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5.jpeg"/><Relationship Id="rId3" Type="http://schemas.openxmlformats.org/officeDocument/2006/relationships/image" Target="../media/image8.jpeg"/><Relationship Id="rId7" Type="http://schemas.openxmlformats.org/officeDocument/2006/relationships/image" Target="../media/image12.jpeg"/><Relationship Id="rId12" Type="http://schemas.openxmlformats.org/officeDocument/2006/relationships/image" Target="../media/image16.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11" Type="http://schemas.openxmlformats.org/officeDocument/2006/relationships/image" Target="../media/image15.emf"/><Relationship Id="rId5" Type="http://schemas.openxmlformats.org/officeDocument/2006/relationships/image" Target="../media/image10.jpeg"/><Relationship Id="rId10" Type="http://schemas.openxmlformats.org/officeDocument/2006/relationships/image" Target="../media/image14.emf"/><Relationship Id="rId4" Type="http://schemas.openxmlformats.org/officeDocument/2006/relationships/image" Target="../media/image9.jpeg"/><Relationship Id="rId9" Type="http://schemas.openxmlformats.org/officeDocument/2006/relationships/image" Target="../media/image13.emf"/></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tiff"/><Relationship Id="rId5" Type="http://schemas.openxmlformats.org/officeDocument/2006/relationships/image" Target="../media/image2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www.themarginal.com/emc2/applications_of_relativity_in_gps.htm"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02329DB-C11C-C74F-BDEC-17F0C3D73A71}"/>
              </a:ext>
            </a:extLst>
          </p:cNvPr>
          <p:cNvSpPr>
            <a:spLocks noGrp="1"/>
          </p:cNvSpPr>
          <p:nvPr>
            <p:ph type="ctrTitle"/>
          </p:nvPr>
        </p:nvSpPr>
        <p:spPr>
          <a:xfrm>
            <a:off x="1524000" y="0"/>
            <a:ext cx="9144000" cy="2387600"/>
          </a:xfrm>
        </p:spPr>
        <p:txBody>
          <a:bodyPr>
            <a:normAutofit/>
          </a:bodyPr>
          <a:lstStyle/>
          <a:p>
            <a:r>
              <a:rPr lang="en-US" sz="4000" dirty="0"/>
              <a:t>CERN-India Collaboration:</a:t>
            </a:r>
            <a:br>
              <a:rPr lang="en-US" sz="4000" dirty="0"/>
            </a:br>
            <a:r>
              <a:rPr lang="en-US" sz="4000" dirty="0"/>
              <a:t/>
            </a:r>
            <a:br>
              <a:rPr lang="en-US" sz="4000" dirty="0"/>
            </a:br>
            <a:r>
              <a:rPr lang="en-US" sz="4000" dirty="0"/>
              <a:t>Benefits and Perspectives: </a:t>
            </a:r>
            <a:br>
              <a:rPr lang="en-US" sz="4000" dirty="0"/>
            </a:br>
            <a:r>
              <a:rPr lang="en-US" sz="4000" dirty="0"/>
              <a:t>a la (personal) experiences</a:t>
            </a:r>
          </a:p>
        </p:txBody>
      </p:sp>
      <p:sp>
        <p:nvSpPr>
          <p:cNvPr id="3" name="Subtitle 2">
            <a:extLst>
              <a:ext uri="{FF2B5EF4-FFF2-40B4-BE49-F238E27FC236}">
                <a16:creationId xmlns="" xmlns:a16="http://schemas.microsoft.com/office/drawing/2014/main" id="{0C305D9C-8CFE-F946-B080-56C1D84DA077}"/>
              </a:ext>
            </a:extLst>
          </p:cNvPr>
          <p:cNvSpPr>
            <a:spLocks noGrp="1"/>
          </p:cNvSpPr>
          <p:nvPr>
            <p:ph type="subTitle" idx="1"/>
          </p:nvPr>
        </p:nvSpPr>
        <p:spPr>
          <a:xfrm>
            <a:off x="1443990" y="4356418"/>
            <a:ext cx="9144000" cy="1655762"/>
          </a:xfrm>
        </p:spPr>
        <p:txBody>
          <a:bodyPr>
            <a:normAutofit/>
          </a:bodyPr>
          <a:lstStyle/>
          <a:p>
            <a:r>
              <a:rPr lang="en-US" dirty="0"/>
              <a:t>Sudhir Raniwala</a:t>
            </a:r>
          </a:p>
          <a:p>
            <a:r>
              <a:rPr lang="en-US" dirty="0"/>
              <a:t>University of Rajasthan, Jaipur, </a:t>
            </a:r>
          </a:p>
          <a:p>
            <a:r>
              <a:rPr lang="en-US" dirty="0"/>
              <a:t>on behalf of  and with support from ALICE India collaboration</a:t>
            </a:r>
          </a:p>
        </p:txBody>
      </p:sp>
    </p:spTree>
    <p:extLst>
      <p:ext uri="{BB962C8B-B14F-4D97-AF65-F5344CB8AC3E}">
        <p14:creationId xmlns="" xmlns:p14="http://schemas.microsoft.com/office/powerpoint/2010/main" val="9097735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B12BEF-944D-BD40-AA06-4EB20AAB3539}"/>
              </a:ext>
            </a:extLst>
          </p:cNvPr>
          <p:cNvSpPr>
            <a:spLocks noGrp="1"/>
          </p:cNvSpPr>
          <p:nvPr>
            <p:ph type="title"/>
          </p:nvPr>
        </p:nvSpPr>
        <p:spPr/>
        <p:txBody>
          <a:bodyPr/>
          <a:lstStyle/>
          <a:p>
            <a:pPr algn="ctr"/>
            <a:r>
              <a:rPr lang="en-US" dirty="0"/>
              <a:t>Back-up Slides</a:t>
            </a:r>
          </a:p>
        </p:txBody>
      </p:sp>
      <p:sp>
        <p:nvSpPr>
          <p:cNvPr id="3" name="Content Placeholder 2">
            <a:extLst>
              <a:ext uri="{FF2B5EF4-FFF2-40B4-BE49-F238E27FC236}">
                <a16:creationId xmlns="" xmlns:a16="http://schemas.microsoft.com/office/drawing/2014/main" id="{276762F2-FD31-D048-8007-C9399826EC26}"/>
              </a:ext>
            </a:extLst>
          </p:cNvPr>
          <p:cNvSpPr>
            <a:spLocks noGrp="1"/>
          </p:cNvSpPr>
          <p:nvPr>
            <p:ph idx="1"/>
          </p:nvPr>
        </p:nvSpPr>
        <p:spPr/>
        <p:txBody>
          <a:bodyPr/>
          <a:lstStyle/>
          <a:p>
            <a:endParaRPr lang="en-US"/>
          </a:p>
        </p:txBody>
      </p:sp>
    </p:spTree>
    <p:extLst>
      <p:ext uri="{BB962C8B-B14F-4D97-AF65-F5344CB8AC3E}">
        <p14:creationId xmlns="" xmlns:p14="http://schemas.microsoft.com/office/powerpoint/2010/main" val="29318537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73584" y="36641"/>
            <a:ext cx="4564904" cy="1477328"/>
          </a:xfrm>
          <a:prstGeom prst="rect">
            <a:avLst/>
          </a:prstGeom>
          <a:solidFill>
            <a:schemeClr val="bg1"/>
          </a:solidFill>
        </p:spPr>
        <p:txBody>
          <a:bodyPr wrap="none" rtlCol="0">
            <a:spAutoFit/>
          </a:bodyPr>
          <a:lstStyle/>
          <a:p>
            <a:r>
              <a:rPr lang="en-US" sz="3400" b="1" dirty="0">
                <a:solidFill>
                  <a:srgbClr val="FF0000"/>
                </a:solidFill>
              </a:rPr>
              <a:t>The ALICE Collaboration</a:t>
            </a:r>
          </a:p>
          <a:p>
            <a:pPr algn="ctr"/>
            <a:r>
              <a:rPr lang="en-US" sz="2800" b="1" dirty="0">
                <a:solidFill>
                  <a:srgbClr val="0432FF"/>
                </a:solidFill>
              </a:rPr>
              <a:t>1975 Collaborators</a:t>
            </a:r>
          </a:p>
          <a:p>
            <a:r>
              <a:rPr lang="en-US" sz="2800" b="1" dirty="0">
                <a:solidFill>
                  <a:srgbClr val="0432FF"/>
                </a:solidFill>
              </a:rPr>
              <a:t>41 Countries, 177 Institutions</a:t>
            </a:r>
          </a:p>
        </p:txBody>
      </p:sp>
      <p:sp>
        <p:nvSpPr>
          <p:cNvPr id="44" name="TextBox 43"/>
          <p:cNvSpPr txBox="1"/>
          <p:nvPr/>
        </p:nvSpPr>
        <p:spPr>
          <a:xfrm>
            <a:off x="6617532" y="3391"/>
            <a:ext cx="2736647" cy="615553"/>
          </a:xfrm>
          <a:prstGeom prst="rect">
            <a:avLst/>
          </a:prstGeom>
          <a:noFill/>
        </p:spPr>
        <p:txBody>
          <a:bodyPr wrap="none" rtlCol="0">
            <a:spAutoFit/>
          </a:bodyPr>
          <a:lstStyle/>
          <a:p>
            <a:pPr algn="ctr"/>
            <a:r>
              <a:rPr lang="en-US" sz="3400" b="1" dirty="0">
                <a:solidFill>
                  <a:srgbClr val="FF0000"/>
                </a:solidFill>
              </a:rPr>
              <a:t>India </a:t>
            </a:r>
            <a:r>
              <a:rPr lang="en-US" sz="3400" b="1">
                <a:solidFill>
                  <a:srgbClr val="FF0000"/>
                </a:solidFill>
              </a:rPr>
              <a:t>in ALICE</a:t>
            </a:r>
            <a:endParaRPr lang="en-US" sz="3400" b="1" dirty="0">
              <a:solidFill>
                <a:srgbClr val="FF0000"/>
              </a:solidFill>
            </a:endParaRPr>
          </a:p>
        </p:txBody>
      </p:sp>
      <p:sp>
        <p:nvSpPr>
          <p:cNvPr id="45" name="TextBox 2"/>
          <p:cNvSpPr txBox="1">
            <a:spLocks noChangeArrowheads="1"/>
          </p:cNvSpPr>
          <p:nvPr/>
        </p:nvSpPr>
        <p:spPr bwMode="auto">
          <a:xfrm>
            <a:off x="5976797" y="4091460"/>
            <a:ext cx="3538280" cy="1643527"/>
          </a:xfrm>
          <a:prstGeom prst="rect">
            <a:avLst/>
          </a:prstGeom>
          <a:noFill/>
          <a:ln>
            <a:noFill/>
          </a:ln>
          <a:extLst/>
        </p:spPr>
        <p:txBody>
          <a:bodyPr wrap="square">
            <a:spAutoFit/>
          </a:bodyPr>
          <a:lstStyle>
            <a:lvl1pPr marL="342900" indent="-342900"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marL="171450" indent="-171450" defTabSz="914400" eaLnBrk="1" fontAlgn="base" hangingPunct="1">
              <a:lnSpc>
                <a:spcPct val="120000"/>
              </a:lnSpc>
              <a:spcBef>
                <a:spcPct val="0"/>
              </a:spcBef>
              <a:spcAft>
                <a:spcPct val="0"/>
              </a:spcAft>
              <a:buFont typeface="Arial" charset="0"/>
              <a:buChar char="•"/>
              <a:defRPr/>
            </a:pPr>
            <a:r>
              <a:rPr lang="en-US" sz="1200" dirty="0">
                <a:solidFill>
                  <a:srgbClr val="0432FF"/>
                </a:solidFill>
                <a:latin typeface="Arial Rounded MT Bold"/>
                <a:cs typeface="Arial"/>
              </a:rPr>
              <a:t>Kolkata:  Variable Energy Cyclotron Centre</a:t>
            </a:r>
          </a:p>
          <a:p>
            <a:pPr marL="171450" indent="-171450" defTabSz="914400" eaLnBrk="1" fontAlgn="base" hangingPunct="1">
              <a:lnSpc>
                <a:spcPct val="120000"/>
              </a:lnSpc>
              <a:spcBef>
                <a:spcPct val="0"/>
              </a:spcBef>
              <a:spcAft>
                <a:spcPct val="0"/>
              </a:spcAft>
              <a:buFont typeface="Arial" charset="0"/>
              <a:buChar char="•"/>
              <a:defRPr/>
            </a:pPr>
            <a:r>
              <a:rPr lang="en-US" sz="1200" dirty="0">
                <a:solidFill>
                  <a:srgbClr val="0432FF"/>
                </a:solidFill>
                <a:latin typeface="Arial Rounded MT Bold"/>
                <a:cs typeface="Arial"/>
              </a:rPr>
              <a:t>Kolkata: </a:t>
            </a:r>
            <a:r>
              <a:rPr lang="en-US" sz="1200" dirty="0" err="1">
                <a:solidFill>
                  <a:srgbClr val="0432FF"/>
                </a:solidFill>
                <a:latin typeface="Arial Rounded MT Bold"/>
                <a:cs typeface="Arial"/>
              </a:rPr>
              <a:t>Saha</a:t>
            </a:r>
            <a:r>
              <a:rPr lang="en-US" sz="1200" dirty="0">
                <a:solidFill>
                  <a:srgbClr val="0432FF"/>
                </a:solidFill>
                <a:latin typeface="Arial Rounded MT Bold"/>
                <a:cs typeface="Arial"/>
              </a:rPr>
              <a:t> Institute of Nuclear Physics</a:t>
            </a:r>
          </a:p>
          <a:p>
            <a:pPr marL="171450" indent="-171450" defTabSz="914400" eaLnBrk="1" fontAlgn="base" hangingPunct="1">
              <a:lnSpc>
                <a:spcPct val="120000"/>
              </a:lnSpc>
              <a:spcBef>
                <a:spcPct val="0"/>
              </a:spcBef>
              <a:spcAft>
                <a:spcPct val="0"/>
              </a:spcAft>
              <a:buFont typeface="Arial" charset="0"/>
              <a:buChar char="•"/>
              <a:defRPr/>
            </a:pPr>
            <a:r>
              <a:rPr lang="en-US" sz="1200" dirty="0">
                <a:solidFill>
                  <a:srgbClr val="009051"/>
                </a:solidFill>
                <a:latin typeface="Arial Rounded MT Bold"/>
                <a:cs typeface="Arial"/>
              </a:rPr>
              <a:t>Kolkata: Bose Institute</a:t>
            </a:r>
          </a:p>
          <a:p>
            <a:pPr marL="171450" indent="-171450" defTabSz="914400" eaLnBrk="1" fontAlgn="base" hangingPunct="1">
              <a:lnSpc>
                <a:spcPct val="120000"/>
              </a:lnSpc>
              <a:spcBef>
                <a:spcPct val="0"/>
              </a:spcBef>
              <a:spcAft>
                <a:spcPct val="0"/>
              </a:spcAft>
              <a:buFont typeface="Arial" charset="0"/>
              <a:buChar char="•"/>
              <a:defRPr/>
            </a:pPr>
            <a:r>
              <a:rPr lang="en-US" sz="1200" dirty="0">
                <a:solidFill>
                  <a:srgbClr val="009051"/>
                </a:solidFill>
                <a:latin typeface="Arial Rounded MT Bold"/>
                <a:cs typeface="Arial"/>
              </a:rPr>
              <a:t>Kolkata: University of Calcutta</a:t>
            </a:r>
          </a:p>
          <a:p>
            <a:pPr marL="171450" indent="-171450" defTabSz="914400" eaLnBrk="1" fontAlgn="base" hangingPunct="1">
              <a:lnSpc>
                <a:spcPct val="120000"/>
              </a:lnSpc>
              <a:spcBef>
                <a:spcPct val="0"/>
              </a:spcBef>
              <a:spcAft>
                <a:spcPct val="0"/>
              </a:spcAft>
              <a:buFont typeface="Arial" charset="0"/>
              <a:buChar char="•"/>
              <a:defRPr/>
            </a:pPr>
            <a:r>
              <a:rPr lang="en-US" sz="1200" dirty="0">
                <a:solidFill>
                  <a:srgbClr val="009051"/>
                </a:solidFill>
                <a:latin typeface="Arial Rounded MT Bold"/>
                <a:cs typeface="Arial"/>
              </a:rPr>
              <a:t>Aligarh: Aligarh Muslim  University</a:t>
            </a:r>
          </a:p>
          <a:p>
            <a:pPr marL="171450" indent="-171450" defTabSz="914400" eaLnBrk="1" fontAlgn="base" hangingPunct="1">
              <a:lnSpc>
                <a:spcPct val="120000"/>
              </a:lnSpc>
              <a:spcBef>
                <a:spcPct val="0"/>
              </a:spcBef>
              <a:spcAft>
                <a:spcPct val="0"/>
              </a:spcAft>
              <a:buFont typeface="Arial" charset="0"/>
              <a:buChar char="•"/>
              <a:defRPr/>
            </a:pPr>
            <a:r>
              <a:rPr lang="en-US" sz="1200" dirty="0">
                <a:solidFill>
                  <a:srgbClr val="0432FF"/>
                </a:solidFill>
                <a:latin typeface="Arial Rounded MT Bold"/>
                <a:cs typeface="Arial"/>
              </a:rPr>
              <a:t>Bhubaneswar: Institute of Physics</a:t>
            </a:r>
          </a:p>
          <a:p>
            <a:pPr marL="171450" indent="-171450" defTabSz="914400" eaLnBrk="1" fontAlgn="base" hangingPunct="1">
              <a:lnSpc>
                <a:spcPct val="120000"/>
              </a:lnSpc>
              <a:spcBef>
                <a:spcPct val="0"/>
              </a:spcBef>
              <a:spcAft>
                <a:spcPct val="0"/>
              </a:spcAft>
              <a:buFont typeface="Arial" charset="0"/>
              <a:buChar char="•"/>
              <a:defRPr/>
            </a:pPr>
            <a:r>
              <a:rPr lang="en-US" sz="1200" dirty="0">
                <a:solidFill>
                  <a:srgbClr val="0432FF"/>
                </a:solidFill>
                <a:latin typeface="Arial Rounded MT Bold"/>
                <a:cs typeface="Arial"/>
              </a:rPr>
              <a:t>Bhubaneswar: NISER</a:t>
            </a:r>
          </a:p>
        </p:txBody>
      </p:sp>
      <p:sp>
        <p:nvSpPr>
          <p:cNvPr id="46" name="TextBox 2"/>
          <p:cNvSpPr txBox="1">
            <a:spLocks noChangeArrowheads="1"/>
          </p:cNvSpPr>
          <p:nvPr/>
        </p:nvSpPr>
        <p:spPr bwMode="auto">
          <a:xfrm>
            <a:off x="9393388" y="4115826"/>
            <a:ext cx="4798310" cy="1643527"/>
          </a:xfrm>
          <a:prstGeom prst="rect">
            <a:avLst/>
          </a:prstGeom>
          <a:noFill/>
          <a:ln>
            <a:noFill/>
          </a:ln>
          <a:extLst/>
        </p:spPr>
        <p:txBody>
          <a:bodyPr wrap="square">
            <a:spAutoFit/>
          </a:bodyPr>
          <a:lstStyle>
            <a:lvl1pPr marL="342900" indent="-342900"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marL="171450" indent="-171450" defTabSz="914400" eaLnBrk="1" fontAlgn="base" hangingPunct="1">
              <a:lnSpc>
                <a:spcPct val="120000"/>
              </a:lnSpc>
              <a:spcBef>
                <a:spcPct val="0"/>
              </a:spcBef>
              <a:spcAft>
                <a:spcPct val="0"/>
              </a:spcAft>
              <a:buFont typeface="Arial" charset="0"/>
              <a:buChar char="•"/>
              <a:defRPr/>
            </a:pPr>
            <a:r>
              <a:rPr lang="en-US" sz="1200" dirty="0">
                <a:solidFill>
                  <a:srgbClr val="009051"/>
                </a:solidFill>
                <a:latin typeface="Arial Rounded MT Bold"/>
                <a:cs typeface="Arial"/>
              </a:rPr>
              <a:t>Chandigarh: Panjab University</a:t>
            </a:r>
          </a:p>
          <a:p>
            <a:pPr marL="171450" indent="-171450" defTabSz="914400" eaLnBrk="1" fontAlgn="base" hangingPunct="1">
              <a:lnSpc>
                <a:spcPct val="120000"/>
              </a:lnSpc>
              <a:spcBef>
                <a:spcPct val="0"/>
              </a:spcBef>
              <a:spcAft>
                <a:spcPct val="0"/>
              </a:spcAft>
              <a:buFont typeface="Arial" charset="0"/>
              <a:buChar char="•"/>
              <a:defRPr/>
            </a:pPr>
            <a:r>
              <a:rPr lang="en-US" sz="1200" dirty="0">
                <a:solidFill>
                  <a:srgbClr val="009051"/>
                </a:solidFill>
                <a:latin typeface="Arial Rounded MT Bold"/>
                <a:cs typeface="Arial"/>
              </a:rPr>
              <a:t>Guwahati: University of Guwahati</a:t>
            </a:r>
          </a:p>
          <a:p>
            <a:pPr marL="171450" indent="-171450" defTabSz="914400" eaLnBrk="1" fontAlgn="base" hangingPunct="1">
              <a:lnSpc>
                <a:spcPct val="120000"/>
              </a:lnSpc>
              <a:spcBef>
                <a:spcPct val="0"/>
              </a:spcBef>
              <a:spcAft>
                <a:spcPct val="0"/>
              </a:spcAft>
              <a:buFont typeface="Arial" charset="0"/>
              <a:buChar char="•"/>
              <a:defRPr/>
            </a:pPr>
            <a:r>
              <a:rPr lang="en-US" sz="1200" dirty="0">
                <a:solidFill>
                  <a:srgbClr val="009051"/>
                </a:solidFill>
                <a:latin typeface="Arial Rounded MT Bold"/>
                <a:cs typeface="Arial"/>
              </a:rPr>
              <a:t>Indore: IIT</a:t>
            </a:r>
          </a:p>
          <a:p>
            <a:pPr marL="171450" indent="-171450" defTabSz="914400" eaLnBrk="1" fontAlgn="base" hangingPunct="1">
              <a:lnSpc>
                <a:spcPct val="120000"/>
              </a:lnSpc>
              <a:spcBef>
                <a:spcPct val="0"/>
              </a:spcBef>
              <a:spcAft>
                <a:spcPct val="0"/>
              </a:spcAft>
              <a:buFont typeface="Arial" charset="0"/>
              <a:buChar char="•"/>
              <a:defRPr/>
            </a:pPr>
            <a:r>
              <a:rPr lang="en-US" sz="1200" dirty="0">
                <a:solidFill>
                  <a:srgbClr val="009051"/>
                </a:solidFill>
                <a:latin typeface="Arial Rounded MT Bold"/>
                <a:cs typeface="Arial"/>
              </a:rPr>
              <a:t>Jaipur:   Rajasthan University</a:t>
            </a:r>
          </a:p>
          <a:p>
            <a:pPr marL="171450" indent="-171450" defTabSz="914400" eaLnBrk="1" fontAlgn="base" hangingPunct="1">
              <a:lnSpc>
                <a:spcPct val="120000"/>
              </a:lnSpc>
              <a:spcBef>
                <a:spcPct val="0"/>
              </a:spcBef>
              <a:spcAft>
                <a:spcPct val="0"/>
              </a:spcAft>
              <a:buFont typeface="Arial" charset="0"/>
              <a:buChar char="•"/>
              <a:defRPr/>
            </a:pPr>
            <a:r>
              <a:rPr lang="en-US" sz="1200" dirty="0">
                <a:solidFill>
                  <a:srgbClr val="009051"/>
                </a:solidFill>
                <a:latin typeface="Arial Rounded MT Bold"/>
                <a:cs typeface="Arial"/>
              </a:rPr>
              <a:t>Jammu: University of Jammu</a:t>
            </a:r>
          </a:p>
          <a:p>
            <a:pPr marL="171450" indent="-171450" defTabSz="914400" eaLnBrk="1" fontAlgn="base" hangingPunct="1">
              <a:lnSpc>
                <a:spcPct val="120000"/>
              </a:lnSpc>
              <a:spcBef>
                <a:spcPct val="0"/>
              </a:spcBef>
              <a:spcAft>
                <a:spcPct val="0"/>
              </a:spcAft>
              <a:buFont typeface="Arial" charset="0"/>
              <a:buChar char="•"/>
              <a:defRPr/>
            </a:pPr>
            <a:r>
              <a:rPr lang="en-US" sz="1200" dirty="0">
                <a:solidFill>
                  <a:srgbClr val="009051"/>
                </a:solidFill>
                <a:latin typeface="Arial Rounded MT Bold"/>
                <a:cs typeface="Arial"/>
              </a:rPr>
              <a:t>Mumbai: IIT, Bombay</a:t>
            </a:r>
          </a:p>
          <a:p>
            <a:pPr marL="171450" indent="-171450" defTabSz="914400" eaLnBrk="1" fontAlgn="base" hangingPunct="1">
              <a:lnSpc>
                <a:spcPct val="120000"/>
              </a:lnSpc>
              <a:spcBef>
                <a:spcPct val="0"/>
              </a:spcBef>
              <a:spcAft>
                <a:spcPct val="0"/>
              </a:spcAft>
              <a:buFont typeface="Arial" charset="0"/>
              <a:buChar char="•"/>
              <a:defRPr/>
            </a:pPr>
            <a:r>
              <a:rPr lang="en-US" sz="1200" dirty="0">
                <a:solidFill>
                  <a:srgbClr val="0432FF"/>
                </a:solidFill>
                <a:latin typeface="Arial Rounded MT Bold"/>
                <a:cs typeface="Arial"/>
              </a:rPr>
              <a:t>Mumbai: BARC</a:t>
            </a:r>
          </a:p>
        </p:txBody>
      </p:sp>
      <p:sp>
        <p:nvSpPr>
          <p:cNvPr id="47" name="TextBox 46"/>
          <p:cNvSpPr txBox="1"/>
          <p:nvPr/>
        </p:nvSpPr>
        <p:spPr>
          <a:xfrm>
            <a:off x="9300069" y="144331"/>
            <a:ext cx="2659702" cy="369332"/>
          </a:xfrm>
          <a:prstGeom prst="rect">
            <a:avLst/>
          </a:prstGeom>
          <a:noFill/>
        </p:spPr>
        <p:txBody>
          <a:bodyPr wrap="none" rtlCol="0">
            <a:spAutoFit/>
          </a:bodyPr>
          <a:lstStyle/>
          <a:p>
            <a:pPr defTabSz="914400" fontAlgn="base">
              <a:spcBef>
                <a:spcPct val="0"/>
              </a:spcBef>
              <a:spcAft>
                <a:spcPct val="0"/>
              </a:spcAft>
            </a:pPr>
            <a:r>
              <a:rPr lang="en-US" b="1" dirty="0">
                <a:solidFill>
                  <a:srgbClr val="0432FF"/>
                </a:solidFill>
                <a:latin typeface="Helvetica" charset="0"/>
                <a:ea typeface="Helvetica" charset="0"/>
                <a:cs typeface="Helvetica" charset="0"/>
              </a:rPr>
              <a:t>Funded by DAE &amp; </a:t>
            </a:r>
            <a:r>
              <a:rPr lang="en-US" b="1" dirty="0">
                <a:solidFill>
                  <a:srgbClr val="009051"/>
                </a:solidFill>
                <a:latin typeface="Helvetica" charset="0"/>
                <a:ea typeface="Helvetica" charset="0"/>
                <a:cs typeface="Helvetica" charset="0"/>
              </a:rPr>
              <a:t>DST</a:t>
            </a:r>
          </a:p>
        </p:txBody>
      </p:sp>
      <p:sp>
        <p:nvSpPr>
          <p:cNvPr id="48" name="TextBox 47"/>
          <p:cNvSpPr txBox="1"/>
          <p:nvPr/>
        </p:nvSpPr>
        <p:spPr>
          <a:xfrm>
            <a:off x="6310858" y="5797921"/>
            <a:ext cx="5642843" cy="1015663"/>
          </a:xfrm>
          <a:prstGeom prst="rect">
            <a:avLst/>
          </a:prstGeom>
          <a:solidFill>
            <a:srgbClr val="FFFF00"/>
          </a:solidFill>
          <a:ln>
            <a:solidFill>
              <a:srgbClr val="FF0000"/>
            </a:solidFill>
          </a:ln>
        </p:spPr>
        <p:txBody>
          <a:bodyPr wrap="square" rtlCol="0">
            <a:spAutoFit/>
          </a:bodyPr>
          <a:lstStyle/>
          <a:p>
            <a:r>
              <a:rPr lang="en-US" sz="2000" b="1" dirty="0">
                <a:solidFill>
                  <a:srgbClr val="0432FF"/>
                </a:solidFill>
              </a:rPr>
              <a:t>INDIA has a very strong presence and participation in ALICE in Physics, Detector Hardware, Electronics, Computing and Data Analysis</a:t>
            </a:r>
          </a:p>
        </p:txBody>
      </p:sp>
      <p:pic>
        <p:nvPicPr>
          <p:cNvPr id="3" name="Picture 2"/>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7250341" y="622701"/>
            <a:ext cx="3637416" cy="3497913"/>
          </a:xfrm>
          <a:prstGeom prst="rect">
            <a:avLst/>
          </a:prstGeom>
        </p:spPr>
      </p:pic>
      <p:pic>
        <p:nvPicPr>
          <p:cNvPr id="51" name="Picture 50"/>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5738480" y="196822"/>
            <a:ext cx="623132" cy="844243"/>
          </a:xfrm>
          <a:prstGeom prst="rect">
            <a:avLst/>
          </a:prstGeom>
        </p:spPr>
      </p:pic>
      <p:grpSp>
        <p:nvGrpSpPr>
          <p:cNvPr id="4" name="Group 3"/>
          <p:cNvGrpSpPr/>
          <p:nvPr/>
        </p:nvGrpSpPr>
        <p:grpSpPr>
          <a:xfrm>
            <a:off x="-53554" y="1444811"/>
            <a:ext cx="6067060" cy="4684444"/>
            <a:chOff x="738916" y="1577811"/>
            <a:chExt cx="6067060" cy="4684444"/>
          </a:xfrm>
        </p:grpSpPr>
        <p:pic>
          <p:nvPicPr>
            <p:cNvPr id="12" name="Picture 11"/>
            <p:cNvPicPr>
              <a:picLocks noChangeAspect="1"/>
            </p:cNvPicPr>
            <p:nvPr/>
          </p:nvPicPr>
          <p:blipFill rotWithShape="1">
            <a:blip r:embed="rId4"/>
            <a:srcRect l="11696" r="5978"/>
            <a:stretch/>
          </p:blipFill>
          <p:spPr>
            <a:xfrm>
              <a:off x="738916" y="1577811"/>
              <a:ext cx="6067060" cy="4684444"/>
            </a:xfrm>
            <a:prstGeom prst="rect">
              <a:avLst/>
            </a:prstGeom>
            <a:ln>
              <a:noFill/>
            </a:ln>
          </p:spPr>
        </p:pic>
        <p:sp>
          <p:nvSpPr>
            <p:cNvPr id="6" name="TextBox 5"/>
            <p:cNvSpPr txBox="1"/>
            <p:nvPr/>
          </p:nvSpPr>
          <p:spPr>
            <a:xfrm>
              <a:off x="5104739" y="4965296"/>
              <a:ext cx="1519968" cy="477054"/>
            </a:xfrm>
            <a:prstGeom prst="rect">
              <a:avLst/>
            </a:prstGeom>
            <a:noFill/>
          </p:spPr>
          <p:txBody>
            <a:bodyPr wrap="none" rtlCol="0">
              <a:spAutoFit/>
            </a:bodyPr>
            <a:lstStyle/>
            <a:p>
              <a:r>
                <a:rPr lang="en-US" sz="2500" b="1" dirty="0">
                  <a:solidFill>
                    <a:srgbClr val="FF0000"/>
                  </a:solidFill>
                </a:rPr>
                <a:t>INDIA 127</a:t>
              </a:r>
            </a:p>
          </p:txBody>
        </p:sp>
        <p:sp>
          <p:nvSpPr>
            <p:cNvPr id="2" name="TextBox 1"/>
            <p:cNvSpPr txBox="1"/>
            <p:nvPr/>
          </p:nvSpPr>
          <p:spPr>
            <a:xfrm>
              <a:off x="773584" y="1577811"/>
              <a:ext cx="999798" cy="444953"/>
            </a:xfrm>
            <a:prstGeom prst="rect">
              <a:avLst/>
            </a:prstGeom>
            <a:solidFill>
              <a:schemeClr val="bg1"/>
            </a:solidFill>
          </p:spPr>
          <p:txBody>
            <a:bodyPr wrap="square" rtlCol="0">
              <a:spAutoFit/>
            </a:bodyPr>
            <a:lstStyle/>
            <a:p>
              <a:endParaRPr lang="en-US"/>
            </a:p>
          </p:txBody>
        </p:sp>
      </p:grpSp>
      <p:sp>
        <p:nvSpPr>
          <p:cNvPr id="15" name="TextBox 14"/>
          <p:cNvSpPr txBox="1"/>
          <p:nvPr/>
        </p:nvSpPr>
        <p:spPr>
          <a:xfrm>
            <a:off x="980912" y="5999211"/>
            <a:ext cx="4357576" cy="707886"/>
          </a:xfrm>
          <a:prstGeom prst="rect">
            <a:avLst/>
          </a:prstGeom>
          <a:solidFill>
            <a:schemeClr val="bg1"/>
          </a:solidFill>
        </p:spPr>
        <p:txBody>
          <a:bodyPr wrap="square" rtlCol="0">
            <a:spAutoFit/>
          </a:bodyPr>
          <a:lstStyle/>
          <a:p>
            <a:pPr algn="ctr"/>
            <a:r>
              <a:rPr lang="en-US" sz="2000" b="1" dirty="0">
                <a:solidFill>
                  <a:srgbClr val="FF0000"/>
                </a:solidFill>
              </a:rPr>
              <a:t>ALICE-India: 45 Scientists, 10 Engineers, 50 Ph.D. students, 15 postdocs ++ </a:t>
            </a:r>
          </a:p>
        </p:txBody>
      </p:sp>
    </p:spTree>
    <p:extLst>
      <p:ext uri="{BB962C8B-B14F-4D97-AF65-F5344CB8AC3E}">
        <p14:creationId xmlns="" xmlns:p14="http://schemas.microsoft.com/office/powerpoint/2010/main" val="2126088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p:cNvPicPr>
            <a:picLocks noChangeAspect="1" noChangeArrowheads="1"/>
          </p:cNvPicPr>
          <p:nvPr/>
        </p:nvPicPr>
        <p:blipFill>
          <a:blip r:embed="rId2" cstate="print">
            <a:lum bright="18000" contrast="42000"/>
          </a:blip>
          <a:srcRect/>
          <a:stretch>
            <a:fillRect/>
          </a:stretch>
        </p:blipFill>
        <p:spPr bwMode="auto">
          <a:xfrm>
            <a:off x="9578714" y="1430881"/>
            <a:ext cx="1540238" cy="1540238"/>
          </a:xfrm>
          <a:prstGeom prst="rect">
            <a:avLst/>
          </a:prstGeom>
          <a:noFill/>
          <a:ln w="9525">
            <a:noFill/>
            <a:round/>
            <a:headEnd/>
            <a:tailEnd/>
          </a:ln>
          <a:effectLst/>
        </p:spPr>
      </p:pic>
      <p:sp>
        <p:nvSpPr>
          <p:cNvPr id="18" name="Rectangle 17"/>
          <p:cNvSpPr/>
          <p:nvPr/>
        </p:nvSpPr>
        <p:spPr>
          <a:xfrm>
            <a:off x="9269541" y="615320"/>
            <a:ext cx="2158585" cy="923330"/>
          </a:xfrm>
          <a:prstGeom prst="rect">
            <a:avLst/>
          </a:prstGeom>
        </p:spPr>
        <p:txBody>
          <a:bodyPr wrap="square">
            <a:spAutoFit/>
          </a:bodyPr>
          <a:lstStyle/>
          <a:p>
            <a:r>
              <a:rPr lang="en-US" b="1" dirty="0">
                <a:solidFill>
                  <a:srgbClr val="0432FF"/>
                </a:solidFill>
              </a:rPr>
              <a:t>MANAS: Multiplexed </a:t>
            </a:r>
            <a:r>
              <a:rPr lang="en-US" b="1" dirty="0" err="1">
                <a:solidFill>
                  <a:srgbClr val="0432FF"/>
                </a:solidFill>
              </a:rPr>
              <a:t>ANAlog</a:t>
            </a:r>
            <a:r>
              <a:rPr lang="en-US" b="1" dirty="0">
                <a:solidFill>
                  <a:srgbClr val="0432FF"/>
                </a:solidFill>
              </a:rPr>
              <a:t> Signal Processor</a:t>
            </a:r>
            <a:endParaRPr lang="en-US" dirty="0">
              <a:solidFill>
                <a:srgbClr val="0432FF"/>
              </a:solidFill>
            </a:endParaRPr>
          </a:p>
        </p:txBody>
      </p:sp>
      <p:sp>
        <p:nvSpPr>
          <p:cNvPr id="19" name="TextBox 18"/>
          <p:cNvSpPr txBox="1"/>
          <p:nvPr/>
        </p:nvSpPr>
        <p:spPr>
          <a:xfrm>
            <a:off x="9106236" y="2925212"/>
            <a:ext cx="3026915" cy="646331"/>
          </a:xfrm>
          <a:prstGeom prst="rect">
            <a:avLst/>
          </a:prstGeom>
          <a:noFill/>
        </p:spPr>
        <p:txBody>
          <a:bodyPr wrap="square" rtlCol="0">
            <a:spAutoFit/>
          </a:bodyPr>
          <a:lstStyle/>
          <a:p>
            <a:pPr algn="ctr"/>
            <a:r>
              <a:rPr lang="en-US" b="1" dirty="0">
                <a:solidFill>
                  <a:srgbClr val="0432FF"/>
                </a:solidFill>
                <a:cs typeface="Times New Roman" panose="02020603050405020304" pitchFamily="18" charset="0"/>
              </a:rPr>
              <a:t>First large scale production of ASIC in India</a:t>
            </a:r>
          </a:p>
        </p:txBody>
      </p:sp>
      <p:grpSp>
        <p:nvGrpSpPr>
          <p:cNvPr id="26" name="Group 25"/>
          <p:cNvGrpSpPr/>
          <p:nvPr/>
        </p:nvGrpSpPr>
        <p:grpSpPr>
          <a:xfrm>
            <a:off x="4451161" y="401855"/>
            <a:ext cx="4480042" cy="3094738"/>
            <a:chOff x="5432257" y="173118"/>
            <a:chExt cx="4480042" cy="3094738"/>
          </a:xfrm>
        </p:grpSpPr>
        <p:pic>
          <p:nvPicPr>
            <p:cNvPr id="13" name="Picture 10"/>
            <p:cNvPicPr>
              <a:picLocks noChangeAspect="1" noChangeArrowheads="1"/>
            </p:cNvPicPr>
            <p:nvPr/>
          </p:nvPicPr>
          <p:blipFill>
            <a:blip r:embed="rId3">
              <a:lum bright="24000" contrast="6000"/>
              <a:extLst>
                <a:ext uri="{28A0092B-C50C-407E-A947-70E740481C1C}">
                  <a14:useLocalDpi xmlns="" xmlns:a14="http://schemas.microsoft.com/office/drawing/2010/main" val="0"/>
                </a:ext>
              </a:extLst>
            </a:blip>
            <a:srcRect b="11485"/>
            <a:stretch>
              <a:fillRect/>
            </a:stretch>
          </p:blipFill>
          <p:spPr bwMode="auto">
            <a:xfrm>
              <a:off x="5432257" y="547414"/>
              <a:ext cx="4480042" cy="27204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pic>
        <p:sp>
          <p:nvSpPr>
            <p:cNvPr id="15" name="TextBox 14"/>
            <p:cNvSpPr txBox="1"/>
            <p:nvPr/>
          </p:nvSpPr>
          <p:spPr>
            <a:xfrm>
              <a:off x="6279524" y="173118"/>
              <a:ext cx="2785506" cy="400110"/>
            </a:xfrm>
            <a:prstGeom prst="rect">
              <a:avLst/>
            </a:prstGeom>
            <a:noFill/>
          </p:spPr>
          <p:txBody>
            <a:bodyPr wrap="none" rtlCol="0">
              <a:spAutoFit/>
            </a:bodyPr>
            <a:lstStyle/>
            <a:p>
              <a:pPr algn="ctr"/>
              <a:r>
                <a:rPr lang="en-US" sz="2000" b="1" dirty="0">
                  <a:solidFill>
                    <a:srgbClr val="0432FF"/>
                  </a:solidFill>
                </a:rPr>
                <a:t>Muon Tracking Chamber</a:t>
              </a:r>
            </a:p>
          </p:txBody>
        </p:sp>
      </p:grpSp>
      <p:grpSp>
        <p:nvGrpSpPr>
          <p:cNvPr id="27" name="Group 26"/>
          <p:cNvGrpSpPr/>
          <p:nvPr/>
        </p:nvGrpSpPr>
        <p:grpSpPr>
          <a:xfrm>
            <a:off x="341876" y="403950"/>
            <a:ext cx="4020605" cy="3092643"/>
            <a:chOff x="1316234" y="403950"/>
            <a:chExt cx="4020605" cy="3092643"/>
          </a:xfrm>
        </p:grpSpPr>
        <p:sp>
          <p:nvSpPr>
            <p:cNvPr id="10" name="TextBox 9"/>
            <p:cNvSpPr txBox="1"/>
            <p:nvPr/>
          </p:nvSpPr>
          <p:spPr>
            <a:xfrm>
              <a:off x="1376716" y="403950"/>
              <a:ext cx="3960123" cy="400110"/>
            </a:xfrm>
            <a:prstGeom prst="rect">
              <a:avLst/>
            </a:prstGeom>
            <a:noFill/>
          </p:spPr>
          <p:txBody>
            <a:bodyPr wrap="none" rtlCol="0">
              <a:spAutoFit/>
            </a:bodyPr>
            <a:lstStyle/>
            <a:p>
              <a:pPr algn="ctr"/>
              <a:r>
                <a:rPr lang="en-US" sz="2000" b="1" dirty="0">
                  <a:solidFill>
                    <a:srgbClr val="0432FF"/>
                  </a:solidFill>
                </a:rPr>
                <a:t>Photon Multiplicity Detector (PMD)</a:t>
              </a:r>
            </a:p>
          </p:txBody>
        </p:sp>
        <p:pic>
          <p:nvPicPr>
            <p:cNvPr id="11" name="Picture 10" descr="DSC_0619.JPG"/>
            <p:cNvPicPr>
              <a:picLocks noChangeAspect="1"/>
            </p:cNvPicPr>
            <p:nvPr/>
          </p:nvPicPr>
          <p:blipFill>
            <a:blip r:embed="rId4">
              <a:extLst>
                <a:ext uri="{28A0092B-C50C-407E-A947-70E740481C1C}">
                  <a14:useLocalDpi xmlns="" xmlns:a14="http://schemas.microsoft.com/office/drawing/2010/main" val="0"/>
                </a:ext>
              </a:extLst>
            </a:blip>
            <a:srcRect/>
            <a:stretch>
              <a:fillRect/>
            </a:stretch>
          </p:blipFill>
          <p:spPr bwMode="auto">
            <a:xfrm>
              <a:off x="1316234" y="791795"/>
              <a:ext cx="3934252" cy="27047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21" name="Picture 58" descr="http://www.jaadu.de/pictures/indienp1.jpg"/>
          <p:cNvPicPr>
            <a:picLocks noChangeAspect="1" noChangeArrowheads="1"/>
          </p:cNvPicPr>
          <p:nvPr/>
        </p:nvPicPr>
        <p:blipFill>
          <a:blip r:embed="rId5" cstate="screen">
            <a:extLst>
              <a:ext uri="{28A0092B-C50C-407E-A947-70E740481C1C}">
                <a14:useLocalDpi xmlns="" xmlns:a14="http://schemas.microsoft.com/office/drawing/2010/main"/>
              </a:ext>
            </a:extLst>
          </a:blip>
          <a:srcRect/>
          <a:stretch>
            <a:fillRect/>
          </a:stretch>
        </p:blipFill>
        <p:spPr bwMode="auto">
          <a:xfrm>
            <a:off x="11022530" y="17181"/>
            <a:ext cx="1110622" cy="815561"/>
          </a:xfrm>
          <a:prstGeom prst="rect">
            <a:avLst/>
          </a:prstGeom>
          <a:noFill/>
          <a:ln w="3175" cap="sq">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 xmlns:a14="http://schemas.microsoft.com/office/drawing/2010/main">
                <a:solidFill>
                  <a:srgbClr val="FFFFFF"/>
                </a:solidFill>
              </a14:hiddenFill>
            </a:ext>
          </a:extLst>
        </p:spPr>
      </p:pic>
      <p:pic>
        <p:nvPicPr>
          <p:cNvPr id="24" name="Picture 3" descr="E:\researchWork\PCIe40\IMG_00331.jpg"/>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t="25778" b="14840"/>
          <a:stretch/>
        </p:blipFill>
        <p:spPr bwMode="auto">
          <a:xfrm>
            <a:off x="287945" y="4180696"/>
            <a:ext cx="4597604" cy="2047454"/>
          </a:xfrm>
          <a:prstGeom prst="rect">
            <a:avLst/>
          </a:prstGeom>
          <a:noFill/>
          <a:extLst>
            <a:ext uri="{909E8E84-426E-40DD-AFC4-6F175D3DCCD1}">
              <a14:hiddenFill xmlns="" xmlns:a14="http://schemas.microsoft.com/office/drawing/2010/main">
                <a:solidFill>
                  <a:srgbClr val="FFFFFF"/>
                </a:solidFill>
              </a14:hiddenFill>
            </a:ext>
          </a:extLst>
        </p:spPr>
      </p:pic>
      <p:sp>
        <p:nvSpPr>
          <p:cNvPr id="28" name="TextBox 27"/>
          <p:cNvSpPr txBox="1"/>
          <p:nvPr/>
        </p:nvSpPr>
        <p:spPr>
          <a:xfrm>
            <a:off x="0" y="-92908"/>
            <a:ext cx="2736647" cy="615553"/>
          </a:xfrm>
          <a:prstGeom prst="rect">
            <a:avLst/>
          </a:prstGeom>
          <a:noFill/>
        </p:spPr>
        <p:txBody>
          <a:bodyPr wrap="none" rtlCol="0">
            <a:spAutoFit/>
          </a:bodyPr>
          <a:lstStyle/>
          <a:p>
            <a:pPr algn="ctr"/>
            <a:r>
              <a:rPr lang="en-US" sz="3400" b="1" dirty="0">
                <a:solidFill>
                  <a:srgbClr val="FF0000"/>
                </a:solidFill>
              </a:rPr>
              <a:t>India </a:t>
            </a:r>
            <a:r>
              <a:rPr lang="en-US" sz="3400" b="1">
                <a:solidFill>
                  <a:srgbClr val="FF0000"/>
                </a:solidFill>
              </a:rPr>
              <a:t>in ALICE</a:t>
            </a:r>
            <a:endParaRPr lang="en-US" sz="3400" b="1" dirty="0">
              <a:solidFill>
                <a:srgbClr val="FF0000"/>
              </a:solidFill>
            </a:endParaRPr>
          </a:p>
        </p:txBody>
      </p:sp>
      <p:sp>
        <p:nvSpPr>
          <p:cNvPr id="29" name="TextBox 28"/>
          <p:cNvSpPr txBox="1"/>
          <p:nvPr/>
        </p:nvSpPr>
        <p:spPr>
          <a:xfrm>
            <a:off x="661124" y="3750606"/>
            <a:ext cx="3480094" cy="400110"/>
          </a:xfrm>
          <a:prstGeom prst="rect">
            <a:avLst/>
          </a:prstGeom>
          <a:noFill/>
        </p:spPr>
        <p:txBody>
          <a:bodyPr wrap="square" rtlCol="0">
            <a:spAutoFit/>
          </a:bodyPr>
          <a:lstStyle/>
          <a:p>
            <a:r>
              <a:rPr lang="en-US" sz="2000" b="1" dirty="0">
                <a:solidFill>
                  <a:srgbClr val="0432FF"/>
                </a:solidFill>
              </a:rPr>
              <a:t>Common Readout Unit (CRU):</a:t>
            </a:r>
          </a:p>
        </p:txBody>
      </p:sp>
      <p:sp>
        <p:nvSpPr>
          <p:cNvPr id="30" name="TextBox 29"/>
          <p:cNvSpPr txBox="1"/>
          <p:nvPr/>
        </p:nvSpPr>
        <p:spPr>
          <a:xfrm>
            <a:off x="923777" y="6166699"/>
            <a:ext cx="3348425" cy="646331"/>
          </a:xfrm>
          <a:prstGeom prst="rect">
            <a:avLst/>
          </a:prstGeom>
          <a:noFill/>
        </p:spPr>
        <p:txBody>
          <a:bodyPr wrap="square" rtlCol="0">
            <a:spAutoFit/>
          </a:bodyPr>
          <a:lstStyle/>
          <a:p>
            <a:pPr algn="ctr"/>
            <a:r>
              <a:rPr lang="en-US" b="1" dirty="0">
                <a:solidFill>
                  <a:srgbClr val="0432FF"/>
                </a:solidFill>
              </a:rPr>
              <a:t>Performs data concentration, reconstruction and multiplexing.</a:t>
            </a:r>
          </a:p>
        </p:txBody>
      </p:sp>
      <p:grpSp>
        <p:nvGrpSpPr>
          <p:cNvPr id="39" name="Group 38"/>
          <p:cNvGrpSpPr/>
          <p:nvPr/>
        </p:nvGrpSpPr>
        <p:grpSpPr>
          <a:xfrm>
            <a:off x="5123774" y="3750606"/>
            <a:ext cx="4150217" cy="2643756"/>
            <a:chOff x="5378604" y="3750606"/>
            <a:chExt cx="4150217" cy="2643756"/>
          </a:xfrm>
        </p:grpSpPr>
        <p:pic>
          <p:nvPicPr>
            <p:cNvPr id="32" name="Picture 31"/>
            <p:cNvPicPr>
              <a:picLocks noChangeAspect="1"/>
            </p:cNvPicPr>
            <p:nvPr/>
          </p:nvPicPr>
          <p:blipFill rotWithShape="1">
            <a:blip r:embed="rId7" cstate="screen">
              <a:extLst>
                <a:ext uri="{BEBA8EAE-BF5A-486C-A8C5-ECC9F3942E4B}">
                  <a14:imgProps xmlns="" xmlns:a14="http://schemas.microsoft.com/office/drawing/2010/main">
                    <a14:imgLayer r:embed="rId8">
                      <a14:imgEffect>
                        <a14:brightnessContrast contrast="20000"/>
                      </a14:imgEffect>
                    </a14:imgLayer>
                  </a14:imgProps>
                </a:ext>
                <a:ext uri="{28A0092B-C50C-407E-A947-70E740481C1C}">
                  <a14:useLocalDpi xmlns="" xmlns:a14="http://schemas.microsoft.com/office/drawing/2010/main"/>
                </a:ext>
              </a:extLst>
            </a:blip>
            <a:srcRect l="10074" r="9874"/>
            <a:stretch/>
          </p:blipFill>
          <p:spPr>
            <a:xfrm>
              <a:off x="5512340" y="4138791"/>
              <a:ext cx="3882746" cy="2255571"/>
            </a:xfrm>
            <a:prstGeom prst="rect">
              <a:avLst/>
            </a:prstGeom>
          </p:spPr>
        </p:pic>
        <p:sp>
          <p:nvSpPr>
            <p:cNvPr id="33" name="Rettangolo 21"/>
            <p:cNvSpPr>
              <a:spLocks noChangeArrowheads="1"/>
            </p:cNvSpPr>
            <p:nvPr/>
          </p:nvSpPr>
          <p:spPr bwMode="auto">
            <a:xfrm>
              <a:off x="5378604" y="3750606"/>
              <a:ext cx="415021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fontAlgn="base">
                <a:spcBef>
                  <a:spcPct val="0"/>
                </a:spcBef>
                <a:spcAft>
                  <a:spcPct val="0"/>
                </a:spcAft>
              </a:pPr>
              <a:r>
                <a:rPr lang="it-IT" sz="2000" b="1" dirty="0" err="1">
                  <a:solidFill>
                    <a:srgbClr val="0432FF"/>
                  </a:solidFill>
                  <a:ea typeface="Calibri" charset="0"/>
                  <a:cs typeface="Helvetica"/>
                </a:rPr>
                <a:t>Silicon-Tungsten</a:t>
              </a:r>
              <a:r>
                <a:rPr lang="it-IT" sz="2000" b="1" dirty="0">
                  <a:solidFill>
                    <a:srgbClr val="0432FF"/>
                  </a:solidFill>
                  <a:ea typeface="Calibri" charset="0"/>
                  <a:cs typeface="Helvetica"/>
                </a:rPr>
                <a:t> </a:t>
              </a:r>
              <a:r>
                <a:rPr lang="it-IT" sz="2000" b="1" dirty="0" err="1">
                  <a:solidFill>
                    <a:srgbClr val="0432FF"/>
                  </a:solidFill>
                  <a:ea typeface="Calibri" charset="0"/>
                  <a:cs typeface="Helvetica"/>
                </a:rPr>
                <a:t>Calorimeter</a:t>
              </a:r>
              <a:endParaRPr lang="it-IT" sz="2000" b="1" dirty="0">
                <a:solidFill>
                  <a:srgbClr val="0432FF"/>
                </a:solidFill>
                <a:ea typeface="Calibri" charset="0"/>
                <a:cs typeface="Helvetica"/>
              </a:endParaRPr>
            </a:p>
          </p:txBody>
        </p:sp>
      </p:grpSp>
      <p:grpSp>
        <p:nvGrpSpPr>
          <p:cNvPr id="35" name="Group 34"/>
          <p:cNvGrpSpPr/>
          <p:nvPr/>
        </p:nvGrpSpPr>
        <p:grpSpPr>
          <a:xfrm>
            <a:off x="9269542" y="4542020"/>
            <a:ext cx="2863610" cy="1978701"/>
            <a:chOff x="251520" y="4509120"/>
            <a:chExt cx="3045048" cy="1511300"/>
          </a:xfrm>
        </p:grpSpPr>
        <p:pic>
          <p:nvPicPr>
            <p:cNvPr id="36" name="Picture 35"/>
            <p:cNvPicPr>
              <a:picLocks noChangeAspect="1"/>
            </p:cNvPicPr>
            <p:nvPr/>
          </p:nvPicPr>
          <p:blipFill>
            <a:blip r:embed="rId9"/>
            <a:stretch>
              <a:fillRect/>
            </a:stretch>
          </p:blipFill>
          <p:spPr>
            <a:xfrm>
              <a:off x="251520" y="4509120"/>
              <a:ext cx="1549400" cy="1511300"/>
            </a:xfrm>
            <a:prstGeom prst="rect">
              <a:avLst/>
            </a:prstGeom>
          </p:spPr>
        </p:pic>
        <p:pic>
          <p:nvPicPr>
            <p:cNvPr id="37" name="Picture 36"/>
            <p:cNvPicPr>
              <a:picLocks noChangeAspect="1"/>
            </p:cNvPicPr>
            <p:nvPr/>
          </p:nvPicPr>
          <p:blipFill>
            <a:blip r:embed="rId10"/>
            <a:stretch>
              <a:fillRect/>
            </a:stretch>
          </p:blipFill>
          <p:spPr>
            <a:xfrm>
              <a:off x="1763688" y="4509120"/>
              <a:ext cx="774700" cy="1511300"/>
            </a:xfrm>
            <a:prstGeom prst="rect">
              <a:avLst/>
            </a:prstGeom>
          </p:spPr>
        </p:pic>
        <p:pic>
          <p:nvPicPr>
            <p:cNvPr id="38" name="Picture 37"/>
            <p:cNvPicPr>
              <a:picLocks noChangeAspect="1"/>
            </p:cNvPicPr>
            <p:nvPr/>
          </p:nvPicPr>
          <p:blipFill>
            <a:blip r:embed="rId11"/>
            <a:stretch>
              <a:fillRect/>
            </a:stretch>
          </p:blipFill>
          <p:spPr>
            <a:xfrm>
              <a:off x="2483768" y="4509120"/>
              <a:ext cx="812800" cy="1511300"/>
            </a:xfrm>
            <a:prstGeom prst="rect">
              <a:avLst/>
            </a:prstGeom>
          </p:spPr>
        </p:pic>
      </p:grpSp>
      <p:sp>
        <p:nvSpPr>
          <p:cNvPr id="40" name="TextBox 39"/>
          <p:cNvSpPr txBox="1"/>
          <p:nvPr/>
        </p:nvSpPr>
        <p:spPr>
          <a:xfrm>
            <a:off x="9473845" y="4136897"/>
            <a:ext cx="2414444" cy="400110"/>
          </a:xfrm>
          <a:prstGeom prst="rect">
            <a:avLst/>
          </a:prstGeom>
          <a:noFill/>
        </p:spPr>
        <p:txBody>
          <a:bodyPr wrap="none" rtlCol="0">
            <a:spAutoFit/>
          </a:bodyPr>
          <a:lstStyle/>
          <a:p>
            <a:pPr algn="ctr"/>
            <a:r>
              <a:rPr lang="en-US" sz="2000" b="1">
                <a:solidFill>
                  <a:srgbClr val="0432FF"/>
                </a:solidFill>
              </a:rPr>
              <a:t>LHC GRID Computing</a:t>
            </a:r>
            <a:endParaRPr lang="en-US" sz="2000" b="1" dirty="0">
              <a:solidFill>
                <a:srgbClr val="0432FF"/>
              </a:solidFill>
            </a:endParaRPr>
          </a:p>
        </p:txBody>
      </p:sp>
      <p:sp>
        <p:nvSpPr>
          <p:cNvPr id="2" name="TextBox 1"/>
          <p:cNvSpPr txBox="1"/>
          <p:nvPr/>
        </p:nvSpPr>
        <p:spPr>
          <a:xfrm>
            <a:off x="2676826" y="5798858"/>
            <a:ext cx="2162195" cy="400110"/>
          </a:xfrm>
          <a:prstGeom prst="rect">
            <a:avLst/>
          </a:prstGeom>
          <a:solidFill>
            <a:srgbClr val="FFFBE0"/>
          </a:solidFill>
        </p:spPr>
        <p:txBody>
          <a:bodyPr wrap="none" rtlCol="0">
            <a:spAutoFit/>
          </a:bodyPr>
          <a:lstStyle/>
          <a:p>
            <a:r>
              <a:rPr lang="en-US" sz="2000" b="1">
                <a:solidFill>
                  <a:srgbClr val="FF0000"/>
                </a:solidFill>
              </a:rPr>
              <a:t>ALICE LS2 Upgrade</a:t>
            </a:r>
            <a:endParaRPr lang="en-US" sz="2000" b="1" dirty="0">
              <a:solidFill>
                <a:srgbClr val="FF0000"/>
              </a:solidFill>
            </a:endParaRPr>
          </a:p>
        </p:txBody>
      </p:sp>
      <p:sp>
        <p:nvSpPr>
          <p:cNvPr id="25" name="TextBox 24"/>
          <p:cNvSpPr txBox="1"/>
          <p:nvPr/>
        </p:nvSpPr>
        <p:spPr>
          <a:xfrm>
            <a:off x="7273375" y="4136897"/>
            <a:ext cx="1919051" cy="400110"/>
          </a:xfrm>
          <a:prstGeom prst="rect">
            <a:avLst/>
          </a:prstGeom>
          <a:solidFill>
            <a:srgbClr val="FFFBE0"/>
          </a:solidFill>
        </p:spPr>
        <p:txBody>
          <a:bodyPr wrap="none" rtlCol="0">
            <a:spAutoFit/>
          </a:bodyPr>
          <a:lstStyle/>
          <a:p>
            <a:r>
              <a:rPr lang="en-US" sz="2000" b="1">
                <a:solidFill>
                  <a:srgbClr val="FF0000"/>
                </a:solidFill>
              </a:rPr>
              <a:t>FOCAL Proposal</a:t>
            </a:r>
          </a:p>
        </p:txBody>
      </p:sp>
      <p:pic>
        <p:nvPicPr>
          <p:cNvPr id="31" name="Picture 30"/>
          <p:cNvPicPr>
            <a:picLocks noChangeAspect="1"/>
          </p:cNvPicPr>
          <p:nvPr/>
        </p:nvPicPr>
        <p:blipFill rotWithShape="1">
          <a:blip r:embed="rId12" cstate="screen">
            <a:extLst>
              <a:ext uri="{28A0092B-C50C-407E-A947-70E740481C1C}">
                <a14:useLocalDpi xmlns="" xmlns:a14="http://schemas.microsoft.com/office/drawing/2010/main"/>
              </a:ext>
            </a:extLst>
          </a:blip>
          <a:srcRect b="35231"/>
          <a:stretch/>
        </p:blipFill>
        <p:spPr bwMode="auto">
          <a:xfrm>
            <a:off x="5323640" y="4181867"/>
            <a:ext cx="1457481" cy="70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33"/>
          <p:cNvPicPr>
            <a:picLocks noChangeAspect="1"/>
          </p:cNvPicPr>
          <p:nvPr/>
        </p:nvPicPr>
        <p:blipFill>
          <a:blip r:embed="rId13">
            <a:extLst>
              <a:ext uri="{28A0092B-C50C-407E-A947-70E740481C1C}">
                <a14:useLocalDpi xmlns="" xmlns:a14="http://schemas.microsoft.com/office/drawing/2010/main" val="0"/>
              </a:ext>
            </a:extLst>
          </a:blip>
          <a:stretch>
            <a:fillRect/>
          </a:stretch>
        </p:blipFill>
        <p:spPr>
          <a:xfrm>
            <a:off x="10317503" y="47096"/>
            <a:ext cx="535857" cy="726000"/>
          </a:xfrm>
          <a:prstGeom prst="rect">
            <a:avLst/>
          </a:prstGeom>
        </p:spPr>
      </p:pic>
    </p:spTree>
    <p:extLst>
      <p:ext uri="{BB962C8B-B14F-4D97-AF65-F5344CB8AC3E}">
        <p14:creationId xmlns="" xmlns:p14="http://schemas.microsoft.com/office/powerpoint/2010/main" val="41597531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45" descr="single_cell"/>
          <p:cNvPicPr>
            <a:picLocks noChangeAspect="1" noChangeArrowheads="1"/>
          </p:cNvPicPr>
          <p:nvPr/>
        </p:nvPicPr>
        <p:blipFill>
          <a:blip r:embed="rId2">
            <a:extLst>
              <a:ext uri="{28A0092B-C50C-407E-A947-70E740481C1C}">
                <a14:useLocalDpi xmlns="" xmlns:a14="http://schemas.microsoft.com/office/drawing/2010/main" val="0"/>
              </a:ext>
            </a:extLst>
          </a:blip>
          <a:srcRect b="22639"/>
          <a:stretch>
            <a:fillRect/>
          </a:stretch>
        </p:blipFill>
        <p:spPr bwMode="auto">
          <a:xfrm>
            <a:off x="223788" y="200175"/>
            <a:ext cx="2706311" cy="22542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13" descr="MODULE_LONG"/>
          <p:cNvPicPr>
            <a:picLocks noChangeAspect="1" noChangeArrowheads="1"/>
          </p:cNvPicPr>
          <p:nvPr/>
        </p:nvPicPr>
        <p:blipFill>
          <a:blip r:embed="rId3">
            <a:extLst>
              <a:ext uri="{28A0092B-C50C-407E-A947-70E740481C1C}">
                <a14:useLocalDpi xmlns="" xmlns:a14="http://schemas.microsoft.com/office/drawing/2010/main" val="0"/>
              </a:ext>
            </a:extLst>
          </a:blip>
          <a:srcRect t="19965" r="4991" b="14641"/>
          <a:stretch>
            <a:fillRect/>
          </a:stretch>
        </p:blipFill>
        <p:spPr bwMode="auto">
          <a:xfrm>
            <a:off x="2239785" y="2030564"/>
            <a:ext cx="3767576" cy="17975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22"/>
          <p:cNvSpPr txBox="1">
            <a:spLocks noChangeArrowheads="1"/>
          </p:cNvSpPr>
          <p:nvPr/>
        </p:nvSpPr>
        <p:spPr bwMode="auto">
          <a:xfrm>
            <a:off x="1649720" y="519378"/>
            <a:ext cx="1180131" cy="400110"/>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t>Unit cell</a:t>
            </a:r>
          </a:p>
        </p:txBody>
      </p:sp>
      <p:sp>
        <p:nvSpPr>
          <p:cNvPr id="7" name="TextBox 25"/>
          <p:cNvSpPr txBox="1">
            <a:spLocks noChangeArrowheads="1"/>
          </p:cNvSpPr>
          <p:nvPr/>
        </p:nvSpPr>
        <p:spPr bwMode="auto">
          <a:xfrm>
            <a:off x="3738581" y="1630454"/>
            <a:ext cx="1737976" cy="400110"/>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a:t>PMD module</a:t>
            </a:r>
          </a:p>
        </p:txBody>
      </p:sp>
      <p:grpSp>
        <p:nvGrpSpPr>
          <p:cNvPr id="16" name="Group 15"/>
          <p:cNvGrpSpPr/>
          <p:nvPr/>
        </p:nvGrpSpPr>
        <p:grpSpPr>
          <a:xfrm>
            <a:off x="19588525" y="18107426"/>
            <a:ext cx="3744913" cy="4149725"/>
            <a:chOff x="250825" y="2636838"/>
            <a:chExt cx="3744913" cy="4149725"/>
          </a:xfrm>
        </p:grpSpPr>
        <p:pic>
          <p:nvPicPr>
            <p:cNvPr id="17" name="Picture 1029" descr="DSC05230"/>
            <p:cNvPicPr>
              <a:picLocks noChangeAspect="1" noChangeArrowheads="1"/>
            </p:cNvPicPr>
            <p:nvPr/>
          </p:nvPicPr>
          <p:blipFill>
            <a:blip r:embed="rId4">
              <a:extLst>
                <a:ext uri="{28A0092B-C50C-407E-A947-70E740481C1C}">
                  <a14:useLocalDpi xmlns="" xmlns:a14="http://schemas.microsoft.com/office/drawing/2010/main" val="0"/>
                </a:ext>
              </a:extLst>
            </a:blip>
            <a:srcRect l="7500" t="2000" b="-2000"/>
            <a:stretch>
              <a:fillRect/>
            </a:stretch>
          </p:blipFill>
          <p:spPr bwMode="auto">
            <a:xfrm>
              <a:off x="250825" y="2636838"/>
              <a:ext cx="3744913" cy="300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pic>
        <p:pic>
          <p:nvPicPr>
            <p:cNvPr id="18" name="Picture 200" descr="scan0003"/>
            <p:cNvPicPr>
              <a:picLocks noChangeAspect="1" noChangeArrowheads="1"/>
            </p:cNvPicPr>
            <p:nvPr/>
          </p:nvPicPr>
          <p:blipFill>
            <a:blip r:embed="rId5">
              <a:extLst>
                <a:ext uri="{28A0092B-C50C-407E-A947-70E740481C1C}">
                  <a14:useLocalDpi xmlns="" xmlns:a14="http://schemas.microsoft.com/office/drawing/2010/main" val="0"/>
                </a:ext>
              </a:extLst>
            </a:blip>
            <a:srcRect l="5212" t="3076" r="2606" b="12308"/>
            <a:stretch>
              <a:fillRect/>
            </a:stretch>
          </p:blipFill>
          <p:spPr bwMode="auto">
            <a:xfrm>
              <a:off x="611188" y="5661025"/>
              <a:ext cx="2895600" cy="1125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9" name="Group 18"/>
          <p:cNvGrpSpPr/>
          <p:nvPr/>
        </p:nvGrpSpPr>
        <p:grpSpPr>
          <a:xfrm>
            <a:off x="19740925" y="18259826"/>
            <a:ext cx="3744913" cy="4149725"/>
            <a:chOff x="250825" y="2636838"/>
            <a:chExt cx="3744913" cy="4149725"/>
          </a:xfrm>
        </p:grpSpPr>
        <p:pic>
          <p:nvPicPr>
            <p:cNvPr id="20" name="Picture 1029" descr="DSC05230"/>
            <p:cNvPicPr>
              <a:picLocks noChangeAspect="1" noChangeArrowheads="1"/>
            </p:cNvPicPr>
            <p:nvPr/>
          </p:nvPicPr>
          <p:blipFill>
            <a:blip r:embed="rId4">
              <a:extLst>
                <a:ext uri="{28A0092B-C50C-407E-A947-70E740481C1C}">
                  <a14:useLocalDpi xmlns="" xmlns:a14="http://schemas.microsoft.com/office/drawing/2010/main" val="0"/>
                </a:ext>
              </a:extLst>
            </a:blip>
            <a:srcRect l="7500" t="2000" b="-2000"/>
            <a:stretch>
              <a:fillRect/>
            </a:stretch>
          </p:blipFill>
          <p:spPr bwMode="auto">
            <a:xfrm>
              <a:off x="250825" y="2636838"/>
              <a:ext cx="3744913" cy="300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pic>
        <p:pic>
          <p:nvPicPr>
            <p:cNvPr id="21" name="Picture 200" descr="scan0003"/>
            <p:cNvPicPr>
              <a:picLocks noChangeAspect="1" noChangeArrowheads="1"/>
            </p:cNvPicPr>
            <p:nvPr/>
          </p:nvPicPr>
          <p:blipFill>
            <a:blip r:embed="rId5">
              <a:extLst>
                <a:ext uri="{28A0092B-C50C-407E-A947-70E740481C1C}">
                  <a14:useLocalDpi xmlns="" xmlns:a14="http://schemas.microsoft.com/office/drawing/2010/main" val="0"/>
                </a:ext>
              </a:extLst>
            </a:blip>
            <a:srcRect l="5212" t="3076" r="2606" b="12308"/>
            <a:stretch>
              <a:fillRect/>
            </a:stretch>
          </p:blipFill>
          <p:spPr bwMode="auto">
            <a:xfrm>
              <a:off x="611188" y="5661025"/>
              <a:ext cx="2895600" cy="1125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22" name="Picture 21"/>
          <p:cNvPicPr>
            <a:picLocks noChangeAspect="1"/>
          </p:cNvPicPr>
          <p:nvPr/>
        </p:nvPicPr>
        <p:blipFill>
          <a:blip r:embed="rId6"/>
          <a:stretch>
            <a:fillRect/>
          </a:stretch>
        </p:blipFill>
        <p:spPr>
          <a:xfrm>
            <a:off x="6075635" y="230251"/>
            <a:ext cx="4853192" cy="4807262"/>
          </a:xfrm>
          <a:prstGeom prst="rect">
            <a:avLst/>
          </a:prstGeom>
        </p:spPr>
      </p:pic>
      <p:pic>
        <p:nvPicPr>
          <p:cNvPr id="23" name="Picture 2"/>
          <p:cNvPicPr>
            <a:picLocks noChangeAspect="1" noChangeArrowheads="1"/>
          </p:cNvPicPr>
          <p:nvPr/>
        </p:nvPicPr>
        <p:blipFill rotWithShape="1">
          <a:blip r:embed="rId7">
            <a:extLst>
              <a:ext uri="{28A0092B-C50C-407E-A947-70E740481C1C}">
                <a14:useLocalDpi xmlns="" xmlns:a14="http://schemas.microsoft.com/office/drawing/2010/main" val="0"/>
              </a:ext>
            </a:extLst>
          </a:blip>
          <a:srcRect l="18255" r="21373" b="37785"/>
          <a:stretch/>
        </p:blipFill>
        <p:spPr bwMode="auto">
          <a:xfrm>
            <a:off x="9476510" y="5164285"/>
            <a:ext cx="2199140" cy="15108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 name="TextBox 8"/>
          <p:cNvSpPr txBox="1">
            <a:spLocks noChangeArrowheads="1"/>
          </p:cNvSpPr>
          <p:nvPr/>
        </p:nvSpPr>
        <p:spPr bwMode="auto">
          <a:xfrm>
            <a:off x="5781099" y="5919702"/>
            <a:ext cx="295592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solidFill>
                  <a:srgbClr val="008000"/>
                </a:solidFill>
              </a:rPr>
              <a:t>Readout</a:t>
            </a:r>
          </a:p>
          <a:p>
            <a:pPr eaLnBrk="1" hangingPunct="1"/>
            <a:r>
              <a:rPr lang="en-US" sz="1800" b="1" dirty="0">
                <a:solidFill>
                  <a:srgbClr val="008000"/>
                </a:solidFill>
              </a:rPr>
              <a:t>16 channel MANAS chips</a:t>
            </a:r>
          </a:p>
        </p:txBody>
      </p:sp>
      <p:sp>
        <p:nvSpPr>
          <p:cNvPr id="26" name="TextBox 8"/>
          <p:cNvSpPr txBox="1">
            <a:spLocks noChangeArrowheads="1"/>
          </p:cNvSpPr>
          <p:nvPr/>
        </p:nvSpPr>
        <p:spPr bwMode="auto">
          <a:xfrm>
            <a:off x="448092" y="4120575"/>
            <a:ext cx="5257800" cy="2554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just" eaLnBrk="1" hangingPunct="1"/>
            <a:r>
              <a:rPr lang="en-US" altLang="x-none" sz="2000" dirty="0">
                <a:solidFill>
                  <a:srgbClr val="000090"/>
                </a:solidFill>
              </a:rPr>
              <a:t>A hexagonal copper cell (cathode) with a central tungsten wire (anode) form the components of the proportional counter. This was covered with printed circuit boards on both sides, with cathode extending close to the wire. This extended cathode was a novel concept, which helped to make the response of the counter uniform. </a:t>
            </a:r>
          </a:p>
        </p:txBody>
      </p:sp>
    </p:spTree>
    <p:extLst>
      <p:ext uri="{BB962C8B-B14F-4D97-AF65-F5344CB8AC3E}">
        <p14:creationId xmlns="" xmlns:p14="http://schemas.microsoft.com/office/powerpoint/2010/main" val="3296328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511300" y="381000"/>
            <a:ext cx="9168384" cy="6096000"/>
          </a:xfrm>
          <a:prstGeom prst="rect">
            <a:avLst/>
          </a:prstGeom>
        </p:spPr>
      </p:pic>
      <p:sp>
        <p:nvSpPr>
          <p:cNvPr id="5" name="TextBox 4"/>
          <p:cNvSpPr txBox="1"/>
          <p:nvPr/>
        </p:nvSpPr>
        <p:spPr>
          <a:xfrm>
            <a:off x="10679684" y="2489200"/>
            <a:ext cx="1355499" cy="369332"/>
          </a:xfrm>
          <a:prstGeom prst="rect">
            <a:avLst/>
          </a:prstGeom>
          <a:noFill/>
        </p:spPr>
        <p:txBody>
          <a:bodyPr wrap="none" rtlCol="0">
            <a:spAutoFit/>
          </a:bodyPr>
          <a:lstStyle/>
          <a:p>
            <a:r>
              <a:rPr lang="en-US"/>
              <a:t>August 2008</a:t>
            </a:r>
          </a:p>
        </p:txBody>
      </p:sp>
    </p:spTree>
    <p:extLst>
      <p:ext uri="{BB962C8B-B14F-4D97-AF65-F5344CB8AC3E}">
        <p14:creationId xmlns="" xmlns:p14="http://schemas.microsoft.com/office/powerpoint/2010/main" val="5513594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DSC_0156"/>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424201" y="950880"/>
            <a:ext cx="7650482" cy="508619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10" name="Title 1"/>
          <p:cNvSpPr>
            <a:spLocks noGrp="1"/>
          </p:cNvSpPr>
          <p:nvPr>
            <p:ph type="title"/>
          </p:nvPr>
        </p:nvSpPr>
        <p:spPr>
          <a:xfrm>
            <a:off x="838200" y="40446"/>
            <a:ext cx="10515600" cy="1085774"/>
          </a:xfrm>
        </p:spPr>
        <p:txBody>
          <a:bodyPr/>
          <a:lstStyle/>
          <a:p>
            <a:r>
              <a:rPr lang="en-US" dirty="0">
                <a:latin typeface="Comic Sans MS" panose="030F0702030302020204" pitchFamily="66" charset="0"/>
              </a:rPr>
              <a:t>Hardware : Detector</a:t>
            </a:r>
            <a:endParaRPr lang="en-GB" dirty="0">
              <a:latin typeface="Comic Sans MS" panose="030F0702030302020204" pitchFamily="66" charset="0"/>
            </a:endParaRPr>
          </a:p>
        </p:txBody>
      </p:sp>
      <p:sp>
        <p:nvSpPr>
          <p:cNvPr id="9" name="Rectangle 8"/>
          <p:cNvSpPr/>
          <p:nvPr/>
        </p:nvSpPr>
        <p:spPr>
          <a:xfrm>
            <a:off x="4662530" y="5404889"/>
            <a:ext cx="1357746" cy="43410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DSC_0156"/>
          <p:cNvPicPr>
            <a:picLocks noChangeAspect="1" noChangeArrowheads="1"/>
          </p:cNvPicPr>
          <p:nvPr/>
        </p:nvPicPr>
        <p:blipFill rotWithShape="1">
          <a:blip r:embed="rId4">
            <a:extLst>
              <a:ext uri="{28A0092B-C50C-407E-A947-70E740481C1C}">
                <a14:useLocalDpi xmlns="" xmlns:a14="http://schemas.microsoft.com/office/drawing/2010/main" val="0"/>
              </a:ext>
            </a:extLst>
          </a:blip>
          <a:srcRect l="40372" t="87306" r="40757" b="7389"/>
          <a:stretch/>
        </p:blipFill>
        <p:spPr bwMode="auto">
          <a:xfrm>
            <a:off x="6048278" y="5621944"/>
            <a:ext cx="4823457" cy="109953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32" name="Rectangle 31"/>
          <p:cNvSpPr/>
          <p:nvPr/>
        </p:nvSpPr>
        <p:spPr>
          <a:xfrm>
            <a:off x="6040695" y="5621943"/>
            <a:ext cx="4831039" cy="112301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3446322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28133" y="0"/>
            <a:ext cx="10219267" cy="6817030"/>
          </a:xfrm>
          <a:prstGeom prst="rect">
            <a:avLst/>
          </a:prstGeom>
        </p:spPr>
      </p:pic>
    </p:spTree>
    <p:extLst>
      <p:ext uri="{BB962C8B-B14F-4D97-AF65-F5344CB8AC3E}">
        <p14:creationId xmlns="" xmlns:p14="http://schemas.microsoft.com/office/powerpoint/2010/main" val="29686620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 xmlns:a14="http://schemas.microsoft.com/office/drawing/2010/main" Requires="a14">
          <p:sp>
            <p:nvSpPr>
              <p:cNvPr id="4" name="Content Placeholder 2">
                <a:extLst>
                  <a:ext uri="{FF2B5EF4-FFF2-40B4-BE49-F238E27FC236}">
                    <a16:creationId xmlns:a16="http://schemas.microsoft.com/office/drawing/2014/main" id="{DF6DE431-2DC0-6242-90A2-BB89D89AEBEB}"/>
                  </a:ext>
                </a:extLst>
              </p:cNvPr>
              <p:cNvSpPr>
                <a:spLocks noGrp="1"/>
              </p:cNvSpPr>
              <p:nvPr>
                <p:ph idx="1"/>
              </p:nvPr>
            </p:nvSpPr>
            <p:spPr>
              <a:xfrm>
                <a:off x="838199" y="1233056"/>
                <a:ext cx="10771909" cy="5749636"/>
              </a:xfrm>
            </p:spPr>
            <p:txBody>
              <a:bodyPr>
                <a:normAutofit fontScale="62500" lnSpcReduction="20000"/>
              </a:bodyPr>
              <a:lstStyle/>
              <a:p>
                <a:r>
                  <a:rPr lang="en-US" dirty="0">
                    <a:latin typeface="Century Schoolbook" panose="02040604050505020304" pitchFamily="18" charset="0"/>
                  </a:rPr>
                  <a:t>Inception : The main readout chip of PMD (~0.3 M channels ?) and Muon (1.1 M channels) during  Run1 and Run2 operation of LHC.</a:t>
                </a:r>
              </a:p>
              <a:p>
                <a:pPr lvl="1"/>
                <a:r>
                  <a:rPr lang="en-US" dirty="0">
                    <a:latin typeface="Century Schoolbook" panose="02040604050505020304" pitchFamily="18" charset="0"/>
                  </a:rPr>
                  <a:t>Dimension : 7mm </a:t>
                </a:r>
                <a14:m>
                  <m:oMath xmlns:m="http://schemas.openxmlformats.org/officeDocument/2006/math">
                    <m:r>
                      <a:rPr lang="en-US" b="0" i="1" smtClean="0">
                        <a:latin typeface="Cambria Math" panose="02040503050406030204" pitchFamily="18" charset="0"/>
                      </a:rPr>
                      <m:t>×</m:t>
                    </m:r>
                  </m:oMath>
                </a14:m>
                <a:r>
                  <a:rPr lang="en-US" dirty="0">
                    <a:latin typeface="Century Schoolbook" panose="02040604050505020304" pitchFamily="18" charset="0"/>
                  </a:rPr>
                  <a:t> 7 mm.</a:t>
                </a:r>
              </a:p>
              <a:p>
                <a:pPr marL="457200" lvl="1" indent="0">
                  <a:buNone/>
                </a:pPr>
                <a:endParaRPr lang="en-US" dirty="0">
                  <a:latin typeface="Century Schoolbook" panose="02040604050505020304" pitchFamily="18" charset="0"/>
                </a:endParaRPr>
              </a:p>
              <a:p>
                <a:r>
                  <a:rPr lang="en-US" dirty="0">
                    <a:latin typeface="Century Schoolbook" panose="02040604050505020304" pitchFamily="18" charset="0"/>
                  </a:rPr>
                  <a:t>Design : 16 channel analog inputs and single multiplexed output of track-n-hold result ready for next level of ADC conversion. It consists with ~6000 internal transistors.</a:t>
                </a:r>
              </a:p>
              <a:p>
                <a:pPr marL="0" indent="0">
                  <a:buNone/>
                </a:pPr>
                <a:endParaRPr lang="en-US" dirty="0">
                  <a:latin typeface="Century Schoolbook" panose="02040604050505020304" pitchFamily="18" charset="0"/>
                </a:endParaRPr>
              </a:p>
              <a:p>
                <a:r>
                  <a:rPr lang="en-US" dirty="0">
                    <a:latin typeface="Century Schoolbook" panose="02040604050505020304" pitchFamily="18" charset="0"/>
                  </a:rPr>
                  <a:t>Importance : No data is possible from detector without MANAS chip.</a:t>
                </a:r>
              </a:p>
              <a:p>
                <a:pPr marL="0" indent="0">
                  <a:buNone/>
                </a:pPr>
                <a:endParaRPr lang="en-US" dirty="0">
                  <a:latin typeface="Century Schoolbook" panose="02040604050505020304" pitchFamily="18" charset="0"/>
                </a:endParaRPr>
              </a:p>
              <a:p>
                <a:r>
                  <a:rPr lang="en-US" dirty="0">
                    <a:latin typeface="Century Schoolbook" panose="02040604050505020304" pitchFamily="18" charset="0"/>
                  </a:rPr>
                  <a:t>Criticality : First large scale fabrication of ASIC in India for delivery to leading international collaboration.</a:t>
                </a:r>
              </a:p>
              <a:p>
                <a:pPr marL="0" indent="0">
                  <a:buNone/>
                </a:pPr>
                <a:endParaRPr lang="en-US" dirty="0">
                  <a:latin typeface="Century Schoolbook" panose="02040604050505020304" pitchFamily="18" charset="0"/>
                </a:endParaRPr>
              </a:p>
              <a:p>
                <a:r>
                  <a:rPr lang="en-US" dirty="0">
                    <a:latin typeface="Century Schoolbook" panose="02040604050505020304" pitchFamily="18" charset="0"/>
                  </a:rPr>
                  <a:t>R&amp;D : Wafer fabricated in SCL, Chandigarh and packaged at Singapore. Wafer level R&amp;D and later R&amp;D for final packaged version at SINP. </a:t>
                </a:r>
              </a:p>
              <a:p>
                <a:pPr lvl="1"/>
                <a:r>
                  <a:rPr lang="en-US" dirty="0">
                    <a:latin typeface="Century Schoolbook" panose="02040604050505020304" pitchFamily="18" charset="0"/>
                  </a:rPr>
                  <a:t>Validated at SINP test bench at 50</a:t>
                </a:r>
                <a14:m>
                  <m:oMath xmlns:m="http://schemas.openxmlformats.org/officeDocument/2006/math">
                    <m:r>
                      <a:rPr lang="en-US" b="0" i="1" smtClean="0">
                        <a:latin typeface="Cambria Math" panose="02040503050406030204" pitchFamily="18" charset="0"/>
                      </a:rPr>
                      <m:t>°</m:t>
                    </m:r>
                  </m:oMath>
                </a14:m>
                <a:r>
                  <a:rPr lang="en-US" dirty="0">
                    <a:latin typeface="Century Schoolbook" panose="02040604050505020304" pitchFamily="18" charset="0"/>
                  </a:rPr>
                  <a:t>C (~1.35 lakh channels tested at </a:t>
                </a:r>
                <a:r>
                  <a:rPr lang="en-US" dirty="0" err="1">
                    <a:latin typeface="Century Schoolbook" panose="02040604050505020304" pitchFamily="18" charset="0"/>
                  </a:rPr>
                  <a:t>Saha</a:t>
                </a:r>
                <a:r>
                  <a:rPr lang="en-US" dirty="0">
                    <a:latin typeface="Century Schoolbook" panose="02040604050505020304" pitchFamily="18" charset="0"/>
                  </a:rPr>
                  <a:t> by AMU and SINP students).</a:t>
                </a:r>
              </a:p>
              <a:p>
                <a:pPr marL="457200" lvl="1" indent="0">
                  <a:buNone/>
                </a:pPr>
                <a:endParaRPr lang="en-US" dirty="0">
                  <a:latin typeface="Century Schoolbook" panose="02040604050505020304" pitchFamily="18" charset="0"/>
                </a:endParaRPr>
              </a:p>
              <a:p>
                <a:r>
                  <a:rPr lang="en-US" dirty="0">
                    <a:latin typeface="Century Schoolbook" panose="02040604050505020304" pitchFamily="18" charset="0"/>
                  </a:rPr>
                  <a:t>Delivery : 88,000 chips delivered to Muon in October 2006 and 20,000 to PMD in December 2006.</a:t>
                </a:r>
              </a:p>
              <a:p>
                <a:pPr marL="0" indent="0">
                  <a:buNone/>
                </a:pPr>
                <a:endParaRPr lang="en-US" dirty="0">
                  <a:latin typeface="Century Schoolbook" panose="02040604050505020304" pitchFamily="18" charset="0"/>
                </a:endParaRPr>
              </a:p>
              <a:p>
                <a:r>
                  <a:rPr lang="en-US" dirty="0">
                    <a:latin typeface="Century Schoolbook" panose="02040604050505020304" pitchFamily="18" charset="0"/>
                  </a:rPr>
                  <a:t>Impact : In addition to 40 journal publications from </a:t>
                </a:r>
                <a:r>
                  <a:rPr lang="en-US" dirty="0" err="1">
                    <a:latin typeface="Century Schoolbook" panose="02040604050505020304" pitchFamily="18" charset="0"/>
                  </a:rPr>
                  <a:t>PMD+Muon</a:t>
                </a:r>
                <a:r>
                  <a:rPr lang="en-US" dirty="0">
                    <a:latin typeface="Century Schoolbook" panose="02040604050505020304" pitchFamily="18" charset="0"/>
                  </a:rPr>
                  <a:t> more than 50 (personal naïve guess) PhD thesis used MANAS data (knowingly or unknowingly) involving students of,</a:t>
                </a:r>
              </a:p>
              <a:p>
                <a:pPr lvl="1"/>
                <a:r>
                  <a:rPr lang="en-US" dirty="0">
                    <a:latin typeface="Century Schoolbook" panose="02040604050505020304" pitchFamily="18" charset="0"/>
                  </a:rPr>
                  <a:t>France, Italy, Russia, South Africa, Armenia and surely India.</a:t>
                </a:r>
              </a:p>
            </p:txBody>
          </p:sp>
        </mc:Choice>
        <mc:Fallback>
          <p:sp>
            <p:nvSpPr>
              <p:cNvPr id="4" name="Content Placeholder 2">
                <a:extLst>
                  <a:ext uri="{FF2B5EF4-FFF2-40B4-BE49-F238E27FC236}">
                    <a16:creationId xmlns="" xmlns:a16="http://schemas.microsoft.com/office/drawing/2014/main" id="{DF6DE431-2DC0-6242-90A2-BB89D89AEBEB}"/>
                  </a:ext>
                </a:extLst>
              </p:cNvPr>
              <p:cNvSpPr>
                <a:spLocks noGrp="1" noRot="1" noChangeAspect="1" noMove="1" noResize="1" noEditPoints="1" noAdjustHandles="1" noChangeArrowheads="1" noChangeShapeType="1" noTextEdit="1"/>
              </p:cNvSpPr>
              <p:nvPr>
                <p:ph idx="1"/>
              </p:nvPr>
            </p:nvSpPr>
            <p:spPr>
              <a:xfrm>
                <a:off x="838199" y="1233056"/>
                <a:ext cx="10771909" cy="5749636"/>
              </a:xfrm>
              <a:blipFill>
                <a:blip r:embed="rId2"/>
                <a:stretch>
                  <a:fillRect l="-353" t="-1982" r="-942"/>
                </a:stretch>
              </a:blipFill>
            </p:spPr>
            <p:txBody>
              <a:bodyPr/>
              <a:lstStyle/>
              <a:p>
                <a:r>
                  <a:rPr lang="en-US">
                    <a:noFill/>
                  </a:rPr>
                  <a:t> </a:t>
                </a:r>
              </a:p>
            </p:txBody>
          </p:sp>
        </mc:Fallback>
      </mc:AlternateContent>
      <p:sp>
        <p:nvSpPr>
          <p:cNvPr id="5" name="Title 1">
            <a:extLst>
              <a:ext uri="{FF2B5EF4-FFF2-40B4-BE49-F238E27FC236}">
                <a16:creationId xmlns="" xmlns:a16="http://schemas.microsoft.com/office/drawing/2014/main" id="{D9784D4E-C7AB-9748-BE49-28331651FB03}"/>
              </a:ext>
            </a:extLst>
          </p:cNvPr>
          <p:cNvSpPr>
            <a:spLocks noGrp="1"/>
          </p:cNvSpPr>
          <p:nvPr>
            <p:ph type="title"/>
          </p:nvPr>
        </p:nvSpPr>
        <p:spPr>
          <a:xfrm>
            <a:off x="365760" y="171161"/>
            <a:ext cx="11407139" cy="880399"/>
          </a:xfrm>
        </p:spPr>
        <p:txBody>
          <a:bodyPr>
            <a:normAutofit/>
          </a:bodyPr>
          <a:lstStyle/>
          <a:p>
            <a:pPr algn="ctr"/>
            <a:r>
              <a:rPr lang="en-US" sz="3600" dirty="0">
                <a:latin typeface="Century Schoolbook" panose="02040604050505020304" pitchFamily="18" charset="0"/>
              </a:rPr>
              <a:t>MANAS (Multiplexed Analog Signal Processor)</a:t>
            </a:r>
          </a:p>
        </p:txBody>
      </p:sp>
    </p:spTree>
    <p:extLst>
      <p:ext uri="{BB962C8B-B14F-4D97-AF65-F5344CB8AC3E}">
        <p14:creationId xmlns="" xmlns:p14="http://schemas.microsoft.com/office/powerpoint/2010/main" val="5123353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9787BA5-D1EF-9540-9776-AA459C7AC88E}"/>
              </a:ext>
            </a:extLst>
          </p:cNvPr>
          <p:cNvSpPr>
            <a:spLocks noGrp="1"/>
          </p:cNvSpPr>
          <p:nvPr>
            <p:ph type="title"/>
          </p:nvPr>
        </p:nvSpPr>
        <p:spPr>
          <a:xfrm>
            <a:off x="0" y="365125"/>
            <a:ext cx="12192000" cy="1325563"/>
          </a:xfrm>
        </p:spPr>
        <p:txBody>
          <a:bodyPr/>
          <a:lstStyle/>
          <a:p>
            <a:pPr algn="ctr"/>
            <a:r>
              <a:rPr lang="en-US" dirty="0">
                <a:latin typeface="Century Schoolbook" panose="02040604050505020304" pitchFamily="18" charset="0"/>
              </a:rPr>
              <a:t>The second muon station of ALICE	</a:t>
            </a:r>
            <a:endParaRPr lang="en-US" dirty="0"/>
          </a:p>
        </p:txBody>
      </p:sp>
      <p:sp>
        <p:nvSpPr>
          <p:cNvPr id="4" name="Content Placeholder 5">
            <a:extLst>
              <a:ext uri="{FF2B5EF4-FFF2-40B4-BE49-F238E27FC236}">
                <a16:creationId xmlns="" xmlns:a16="http://schemas.microsoft.com/office/drawing/2014/main" id="{F491F714-096A-844E-BF66-E3A1C8B6EFDC}"/>
              </a:ext>
            </a:extLst>
          </p:cNvPr>
          <p:cNvSpPr>
            <a:spLocks noGrp="1"/>
          </p:cNvSpPr>
          <p:nvPr>
            <p:ph idx="1"/>
          </p:nvPr>
        </p:nvSpPr>
        <p:spPr>
          <a:xfrm>
            <a:off x="838199" y="1825625"/>
            <a:ext cx="11215255" cy="4667250"/>
          </a:xfrm>
        </p:spPr>
        <p:txBody>
          <a:bodyPr>
            <a:normAutofit fontScale="62500" lnSpcReduction="20000"/>
          </a:bodyPr>
          <a:lstStyle/>
          <a:p>
            <a:r>
              <a:rPr lang="en-US" dirty="0">
                <a:latin typeface="Century Schoolbook" panose="02040604050505020304" pitchFamily="18" charset="0"/>
              </a:rPr>
              <a:t>Introduction : Muon Tracker consists of a Front Absorber (</a:t>
            </a:r>
            <a:r>
              <a:rPr lang="en-US" dirty="0" err="1">
                <a:latin typeface="Century Schoolbook" panose="02040604050505020304" pitchFamily="18" charset="0"/>
              </a:rPr>
              <a:t>India+CERN</a:t>
            </a:r>
            <a:r>
              <a:rPr lang="en-US" dirty="0">
                <a:latin typeface="Century Schoolbook" panose="02040604050505020304" pitchFamily="18" charset="0"/>
              </a:rPr>
              <a:t>), 1</a:t>
            </a:r>
            <a:r>
              <a:rPr lang="en-US" baseline="30000" dirty="0">
                <a:latin typeface="Century Schoolbook" panose="02040604050505020304" pitchFamily="18" charset="0"/>
              </a:rPr>
              <a:t>st</a:t>
            </a:r>
            <a:r>
              <a:rPr lang="en-US" dirty="0">
                <a:latin typeface="Century Schoolbook" panose="02040604050505020304" pitchFamily="18" charset="0"/>
              </a:rPr>
              <a:t> Station (France), 2</a:t>
            </a:r>
            <a:r>
              <a:rPr lang="en-US" baseline="30000" dirty="0">
                <a:latin typeface="Century Schoolbook" panose="02040604050505020304" pitchFamily="18" charset="0"/>
              </a:rPr>
              <a:t>nd</a:t>
            </a:r>
            <a:r>
              <a:rPr lang="en-US" dirty="0">
                <a:latin typeface="Century Schoolbook" panose="02040604050505020304" pitchFamily="18" charset="0"/>
              </a:rPr>
              <a:t> Station (India), Dipole Magnet (Russia), 3</a:t>
            </a:r>
            <a:r>
              <a:rPr lang="en-US" baseline="30000" dirty="0">
                <a:latin typeface="Century Schoolbook" panose="02040604050505020304" pitchFamily="18" charset="0"/>
              </a:rPr>
              <a:t>rd</a:t>
            </a:r>
            <a:r>
              <a:rPr lang="en-US" dirty="0">
                <a:latin typeface="Century Schoolbook" panose="02040604050505020304" pitchFamily="18" charset="0"/>
              </a:rPr>
              <a:t>  to 5</a:t>
            </a:r>
            <a:r>
              <a:rPr lang="en-US" baseline="30000" dirty="0">
                <a:latin typeface="Century Schoolbook" panose="02040604050505020304" pitchFamily="18" charset="0"/>
              </a:rPr>
              <a:t>th</a:t>
            </a:r>
            <a:r>
              <a:rPr lang="en-US" dirty="0">
                <a:latin typeface="Century Schoolbook" panose="02040604050505020304" pitchFamily="18" charset="0"/>
              </a:rPr>
              <a:t> Station (</a:t>
            </a:r>
            <a:r>
              <a:rPr lang="en-US" dirty="0" err="1">
                <a:latin typeface="Century Schoolbook" panose="02040604050505020304" pitchFamily="18" charset="0"/>
              </a:rPr>
              <a:t>France+Italy+Russia</a:t>
            </a:r>
            <a:r>
              <a:rPr lang="en-US" dirty="0">
                <a:latin typeface="Century Schoolbook" panose="02040604050505020304" pitchFamily="18" charset="0"/>
              </a:rPr>
              <a:t>).</a:t>
            </a:r>
          </a:p>
          <a:p>
            <a:pPr marL="0" indent="0">
              <a:buNone/>
            </a:pPr>
            <a:endParaRPr lang="en-US" dirty="0">
              <a:latin typeface="Century Schoolbook" panose="02040604050505020304" pitchFamily="18" charset="0"/>
            </a:endParaRPr>
          </a:p>
          <a:p>
            <a:r>
              <a:rPr lang="en-US" dirty="0">
                <a:latin typeface="Century Schoolbook" panose="02040604050505020304" pitchFamily="18" charset="0"/>
              </a:rPr>
              <a:t>Importance : The muon momentum is calculated using the bending angle of the tracks due to dipole magnet. </a:t>
            </a:r>
            <a:r>
              <a:rPr lang="en-US" dirty="0" err="1">
                <a:latin typeface="Century Schoolbook" panose="02040604050505020304" pitchFamily="18" charset="0"/>
              </a:rPr>
              <a:t>Atleast</a:t>
            </a:r>
            <a:r>
              <a:rPr lang="en-US" dirty="0">
                <a:latin typeface="Century Schoolbook" panose="02040604050505020304" pitchFamily="18" charset="0"/>
              </a:rPr>
              <a:t> two reconstructed points are needed before and two after the bending magnet. If Indian detector (2</a:t>
            </a:r>
            <a:r>
              <a:rPr lang="en-US" baseline="30000" dirty="0">
                <a:latin typeface="Century Schoolbook" panose="02040604050505020304" pitchFamily="18" charset="0"/>
              </a:rPr>
              <a:t>nd</a:t>
            </a:r>
            <a:r>
              <a:rPr lang="en-US" dirty="0">
                <a:latin typeface="Century Schoolbook" panose="02040604050505020304" pitchFamily="18" charset="0"/>
              </a:rPr>
              <a:t> station) does not work, no publication from Muon detector.</a:t>
            </a:r>
          </a:p>
          <a:p>
            <a:pPr marL="0" indent="0">
              <a:buNone/>
            </a:pPr>
            <a:endParaRPr lang="en-US" dirty="0">
              <a:latin typeface="Century Schoolbook" panose="02040604050505020304" pitchFamily="18" charset="0"/>
            </a:endParaRPr>
          </a:p>
          <a:p>
            <a:r>
              <a:rPr lang="en-US" dirty="0">
                <a:latin typeface="Century Schoolbook" panose="02040604050505020304" pitchFamily="18" charset="0"/>
              </a:rPr>
              <a:t>Challenges : The 2</a:t>
            </a:r>
            <a:r>
              <a:rPr lang="en-US" baseline="30000" dirty="0">
                <a:latin typeface="Century Schoolbook" panose="02040604050505020304" pitchFamily="18" charset="0"/>
              </a:rPr>
              <a:t>nd</a:t>
            </a:r>
            <a:r>
              <a:rPr lang="en-US" dirty="0">
                <a:latin typeface="Century Schoolbook" panose="02040604050505020304" pitchFamily="18" charset="0"/>
              </a:rPr>
              <a:t> station is the largest cathode pad chamber with 1.2 m of maximum anode wire length. </a:t>
            </a:r>
          </a:p>
          <a:p>
            <a:pPr lvl="1"/>
            <a:r>
              <a:rPr lang="en-US" dirty="0">
                <a:latin typeface="Century Schoolbook" panose="02040604050505020304" pitchFamily="18" charset="0"/>
              </a:rPr>
              <a:t>It was very critical to achieve the planarity of the cathode surface over the full area. </a:t>
            </a:r>
          </a:p>
          <a:p>
            <a:pPr lvl="1"/>
            <a:r>
              <a:rPr lang="en-US" dirty="0">
                <a:latin typeface="Century Schoolbook" panose="02040604050505020304" pitchFamily="18" charset="0"/>
              </a:rPr>
              <a:t>Maintain the 5 mm cathode to cathode gap and 2.5 mm of anode-cathode gap over a square meter of area.</a:t>
            </a:r>
          </a:p>
          <a:p>
            <a:pPr lvl="1"/>
            <a:r>
              <a:rPr lang="en-US" dirty="0">
                <a:latin typeface="Century Schoolbook" panose="02040604050505020304" pitchFamily="18" charset="0"/>
              </a:rPr>
              <a:t>No gas leak for gas flow of (5-10) </a:t>
            </a:r>
            <a:r>
              <a:rPr lang="en-US" dirty="0" err="1">
                <a:latin typeface="Century Schoolbook" panose="02040604050505020304" pitchFamily="18" charset="0"/>
              </a:rPr>
              <a:t>ltr</a:t>
            </a:r>
            <a:r>
              <a:rPr lang="en-US" dirty="0">
                <a:latin typeface="Century Schoolbook" panose="02040604050505020304" pitchFamily="18" charset="0"/>
              </a:rPr>
              <a:t>/</a:t>
            </a:r>
            <a:r>
              <a:rPr lang="en-US" dirty="0" err="1">
                <a:latin typeface="Century Schoolbook" panose="02040604050505020304" pitchFamily="18" charset="0"/>
              </a:rPr>
              <a:t>hr</a:t>
            </a:r>
            <a:r>
              <a:rPr lang="en-US" dirty="0">
                <a:latin typeface="Century Schoolbook" panose="02040604050505020304" pitchFamily="18" charset="0"/>
              </a:rPr>
              <a:t> rate.</a:t>
            </a:r>
          </a:p>
          <a:p>
            <a:pPr lvl="1"/>
            <a:r>
              <a:rPr lang="en-US" dirty="0">
                <a:latin typeface="Century Schoolbook" panose="02040604050505020304" pitchFamily="18" charset="0"/>
              </a:rPr>
              <a:t>Tested for no deformation against total weight of 20-30 kg.</a:t>
            </a:r>
          </a:p>
          <a:p>
            <a:pPr lvl="1"/>
            <a:r>
              <a:rPr lang="en-US" dirty="0">
                <a:latin typeface="Century Schoolbook" panose="02040604050505020304" pitchFamily="18" charset="0"/>
              </a:rPr>
              <a:t>10 quadrants with above challenges and few other challenges (for skype) are operational since 2006.</a:t>
            </a:r>
          </a:p>
          <a:p>
            <a:pPr marL="457200" lvl="1" indent="0">
              <a:buNone/>
            </a:pPr>
            <a:endParaRPr lang="en-US" dirty="0">
              <a:latin typeface="Century Schoolbook" panose="02040604050505020304" pitchFamily="18" charset="0"/>
            </a:endParaRPr>
          </a:p>
          <a:p>
            <a:r>
              <a:rPr lang="en-US" dirty="0">
                <a:latin typeface="Century Schoolbook" panose="02040604050505020304" pitchFamily="18" charset="0"/>
              </a:rPr>
              <a:t>Fabrication : Fabrication at </a:t>
            </a:r>
            <a:r>
              <a:rPr lang="en-US" dirty="0" err="1">
                <a:latin typeface="Century Schoolbook" panose="02040604050505020304" pitchFamily="18" charset="0"/>
              </a:rPr>
              <a:t>Saha</a:t>
            </a:r>
            <a:r>
              <a:rPr lang="en-US" dirty="0">
                <a:latin typeface="Century Schoolbook" panose="02040604050505020304" pitchFamily="18" charset="0"/>
              </a:rPr>
              <a:t> lab by AMU and SINP team.</a:t>
            </a:r>
          </a:p>
          <a:p>
            <a:endParaRPr lang="en-US" dirty="0">
              <a:latin typeface="Century Schoolbook" panose="02040604050505020304" pitchFamily="18" charset="0"/>
            </a:endParaRPr>
          </a:p>
          <a:p>
            <a:r>
              <a:rPr lang="en-US" dirty="0">
                <a:latin typeface="Century Schoolbook" panose="02040604050505020304" pitchFamily="18" charset="0"/>
              </a:rPr>
              <a:t>Publication : Total 39 publications mostly in PLB, EPJC, JHEP with 7 in PRL.</a:t>
            </a:r>
          </a:p>
        </p:txBody>
      </p:sp>
    </p:spTree>
    <p:extLst>
      <p:ext uri="{BB962C8B-B14F-4D97-AF65-F5344CB8AC3E}">
        <p14:creationId xmlns="" xmlns:p14="http://schemas.microsoft.com/office/powerpoint/2010/main" val="40150025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4" descr="visione">
            <a:extLst>
              <a:ext uri="{FF2B5EF4-FFF2-40B4-BE49-F238E27FC236}">
                <a16:creationId xmlns="" xmlns:a16="http://schemas.microsoft.com/office/drawing/2014/main" id="{CFAD42DE-CCED-1B4A-9043-6CB00C6F05B4}"/>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t="5649"/>
          <a:stretch>
            <a:fillRect/>
          </a:stretch>
        </p:blipFill>
        <p:spPr bwMode="auto">
          <a:xfrm>
            <a:off x="4168140" y="39609"/>
            <a:ext cx="6000750" cy="63890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 xmlns:a16="http://schemas.microsoft.com/office/drawing/2014/main" id="{22068E3B-83CC-9342-A932-2782C1E5EF7A}"/>
              </a:ext>
            </a:extLst>
          </p:cNvPr>
          <p:cNvSpPr txBox="1"/>
          <p:nvPr/>
        </p:nvSpPr>
        <p:spPr>
          <a:xfrm>
            <a:off x="0" y="211138"/>
            <a:ext cx="4617720" cy="6740307"/>
          </a:xfrm>
          <a:prstGeom prst="rect">
            <a:avLst/>
          </a:prstGeom>
          <a:noFill/>
        </p:spPr>
        <p:txBody>
          <a:bodyPr wrap="square" rtlCol="0">
            <a:spAutoFit/>
          </a:bodyPr>
          <a:lstStyle/>
          <a:p>
            <a:r>
              <a:rPr lang="en-US" sz="2400" dirty="0"/>
              <a:t>Nature at different scales</a:t>
            </a:r>
          </a:p>
          <a:p>
            <a:endParaRPr lang="en-US" sz="2400" dirty="0"/>
          </a:p>
          <a:p>
            <a:r>
              <a:rPr lang="en-US" sz="2400" dirty="0"/>
              <a:t>Nuclear and Particle Physics          →</a:t>
            </a:r>
          </a:p>
          <a:p>
            <a:r>
              <a:rPr lang="en-US" sz="2400" dirty="0"/>
              <a:t>	</a:t>
            </a:r>
          </a:p>
          <a:p>
            <a:endParaRPr lang="en-US" sz="2400" dirty="0"/>
          </a:p>
          <a:p>
            <a:r>
              <a:rPr lang="en-US" sz="2400" dirty="0"/>
              <a:t>Chemistry.         		       →</a:t>
            </a:r>
          </a:p>
          <a:p>
            <a:endParaRPr lang="en-US" sz="2400" dirty="0"/>
          </a:p>
          <a:p>
            <a:r>
              <a:rPr lang="en-US" sz="2400" dirty="0"/>
              <a:t>Biology 			       → 	</a:t>
            </a:r>
          </a:p>
          <a:p>
            <a:endParaRPr lang="en-US" sz="2400" dirty="0"/>
          </a:p>
          <a:p>
            <a:r>
              <a:rPr lang="en-US" sz="2400" dirty="0"/>
              <a:t>Geology                                             →</a:t>
            </a:r>
          </a:p>
          <a:p>
            <a:r>
              <a:rPr lang="en-US" sz="2400" dirty="0"/>
              <a:t>	</a:t>
            </a:r>
          </a:p>
          <a:p>
            <a:endParaRPr lang="en-US" sz="2400" dirty="0"/>
          </a:p>
          <a:p>
            <a:r>
              <a:rPr lang="en-US" sz="2400" dirty="0"/>
              <a:t>Cosmology  	                                  →</a:t>
            </a:r>
          </a:p>
          <a:p>
            <a:r>
              <a:rPr lang="en-US" sz="2400" dirty="0"/>
              <a:t>Complexities increase at scales away from ‘normal’.  Exploring nature at extreme scales requires huge resources =&gt; collaborations !</a:t>
            </a:r>
          </a:p>
        </p:txBody>
      </p:sp>
      <p:sp>
        <p:nvSpPr>
          <p:cNvPr id="7" name="TextBox 6">
            <a:extLst>
              <a:ext uri="{FF2B5EF4-FFF2-40B4-BE49-F238E27FC236}">
                <a16:creationId xmlns="" xmlns:a16="http://schemas.microsoft.com/office/drawing/2014/main" id="{CC88E211-AE30-B546-AF69-1343CBC00BBF}"/>
              </a:ext>
            </a:extLst>
          </p:cNvPr>
          <p:cNvSpPr txBox="1"/>
          <p:nvPr/>
        </p:nvSpPr>
        <p:spPr>
          <a:xfrm>
            <a:off x="10168890" y="342900"/>
            <a:ext cx="2023110" cy="5262979"/>
          </a:xfrm>
          <a:prstGeom prst="rect">
            <a:avLst/>
          </a:prstGeom>
          <a:noFill/>
        </p:spPr>
        <p:txBody>
          <a:bodyPr wrap="square" rtlCol="0">
            <a:spAutoFit/>
          </a:bodyPr>
          <a:lstStyle/>
          <a:p>
            <a:r>
              <a:rPr lang="en-US" sz="2400" dirty="0"/>
              <a:t>Tools and methods of probing nature depend on the length scale being probed. </a:t>
            </a:r>
          </a:p>
          <a:p>
            <a:endParaRPr lang="en-US" sz="2400" dirty="0"/>
          </a:p>
          <a:p>
            <a:r>
              <a:rPr lang="en-US" sz="2400" dirty="0"/>
              <a:t>The human eye is a wonderful detector, but limited applicability.  </a:t>
            </a:r>
          </a:p>
        </p:txBody>
      </p:sp>
      <p:sp>
        <p:nvSpPr>
          <p:cNvPr id="8" name="TextBox 7">
            <a:extLst>
              <a:ext uri="{FF2B5EF4-FFF2-40B4-BE49-F238E27FC236}">
                <a16:creationId xmlns="" xmlns:a16="http://schemas.microsoft.com/office/drawing/2014/main" id="{78227373-04AA-E54F-8F52-D4DC7DDCF77A}"/>
              </a:ext>
            </a:extLst>
          </p:cNvPr>
          <p:cNvSpPr txBox="1"/>
          <p:nvPr/>
        </p:nvSpPr>
        <p:spPr>
          <a:xfrm>
            <a:off x="10447020" y="6053435"/>
            <a:ext cx="1744980" cy="830997"/>
          </a:xfrm>
          <a:prstGeom prst="rect">
            <a:avLst/>
          </a:prstGeom>
          <a:noFill/>
        </p:spPr>
        <p:txBody>
          <a:bodyPr wrap="square" rtlCol="0">
            <a:spAutoFit/>
          </a:bodyPr>
          <a:lstStyle/>
          <a:p>
            <a:r>
              <a:rPr lang="en-US" sz="1600" dirty="0"/>
              <a:t>Figure from Paolo </a:t>
            </a:r>
            <a:r>
              <a:rPr lang="en-US" sz="1600" dirty="0" err="1"/>
              <a:t>Giubellino’s</a:t>
            </a:r>
            <a:r>
              <a:rPr lang="en-US" sz="1600" dirty="0"/>
              <a:t> talk at  IIT-TechFest2015</a:t>
            </a:r>
          </a:p>
        </p:txBody>
      </p:sp>
    </p:spTree>
    <p:extLst>
      <p:ext uri="{BB962C8B-B14F-4D97-AF65-F5344CB8AC3E}">
        <p14:creationId xmlns="" xmlns:p14="http://schemas.microsoft.com/office/powerpoint/2010/main" val="2233430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err="1"/>
              <a:t>Sudhir</a:t>
            </a:r>
            <a:r>
              <a:rPr lang="en-US" dirty="0"/>
              <a:t> Raniwala                                                                    University of Rajasthan, </a:t>
            </a:r>
            <a:r>
              <a:rPr lang="en-US" dirty="0" err="1"/>
              <a:t>Jaipur</a:t>
            </a:r>
            <a:endParaRPr lang="en-IN" dirty="0"/>
          </a:p>
        </p:txBody>
      </p:sp>
      <p:pic>
        <p:nvPicPr>
          <p:cNvPr id="6" name="Picture 5" descr="LHCtunnel2001"/>
          <p:cNvPicPr>
            <a:picLocks noChangeAspect="1" noChangeArrowheads="1"/>
          </p:cNvPicPr>
          <p:nvPr/>
        </p:nvPicPr>
        <p:blipFill>
          <a:blip r:embed="rId2">
            <a:extLst>
              <a:ext uri="{28A0092B-C50C-407E-A947-70E740481C1C}">
                <a14:useLocalDpi xmlns="" xmlns:a14="http://schemas.microsoft.com/office/drawing/2010/main" val="0"/>
              </a:ext>
            </a:extLst>
          </a:blip>
          <a:srcRect l="2573"/>
          <a:stretch>
            <a:fillRect/>
          </a:stretch>
        </p:blipFill>
        <p:spPr bwMode="auto">
          <a:xfrm>
            <a:off x="1524001" y="1524000"/>
            <a:ext cx="5553075" cy="4224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descr="&#10;img157.jpg                                                     0004842CMacintosh HD                   BD26914D:"/>
          <p:cNvPicPr>
            <a:picLocks noChangeAspect="1" noChangeArrowheads="1"/>
          </p:cNvPicPr>
          <p:nvPr/>
        </p:nvPicPr>
        <p:blipFill>
          <a:blip r:embed="rId3">
            <a:extLst>
              <a:ext uri="{28A0092B-C50C-407E-A947-70E740481C1C}">
                <a14:useLocalDpi xmlns="" xmlns:a14="http://schemas.microsoft.com/office/drawing/2010/main" val="0"/>
              </a:ext>
            </a:extLst>
          </a:blip>
          <a:srcRect r="3391"/>
          <a:stretch>
            <a:fillRect/>
          </a:stretch>
        </p:blipFill>
        <p:spPr bwMode="auto">
          <a:xfrm>
            <a:off x="6524626" y="1524000"/>
            <a:ext cx="4143375" cy="416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7"/>
          <p:cNvSpPr txBox="1"/>
          <p:nvPr/>
        </p:nvSpPr>
        <p:spPr>
          <a:xfrm>
            <a:off x="6781800" y="1828800"/>
            <a:ext cx="1219200" cy="369332"/>
          </a:xfrm>
          <a:prstGeom prst="rect">
            <a:avLst/>
          </a:prstGeom>
          <a:noFill/>
        </p:spPr>
        <p:txBody>
          <a:bodyPr wrap="square" rtlCol="0">
            <a:spAutoFit/>
          </a:bodyPr>
          <a:lstStyle/>
          <a:p>
            <a:r>
              <a:rPr lang="en-US" dirty="0">
                <a:solidFill>
                  <a:srgbClr val="FF0000"/>
                </a:solidFill>
              </a:rPr>
              <a:t>Hubble</a:t>
            </a:r>
          </a:p>
        </p:txBody>
      </p:sp>
      <p:sp>
        <p:nvSpPr>
          <p:cNvPr id="9" name="TextBox 8"/>
          <p:cNvSpPr txBox="1"/>
          <p:nvPr/>
        </p:nvSpPr>
        <p:spPr>
          <a:xfrm>
            <a:off x="5334000" y="4800600"/>
            <a:ext cx="914400" cy="369332"/>
          </a:xfrm>
          <a:prstGeom prst="rect">
            <a:avLst/>
          </a:prstGeom>
          <a:noFill/>
        </p:spPr>
        <p:txBody>
          <a:bodyPr wrap="square" rtlCol="0">
            <a:spAutoFit/>
          </a:bodyPr>
          <a:lstStyle/>
          <a:p>
            <a:r>
              <a:rPr lang="en-US" dirty="0">
                <a:solidFill>
                  <a:srgbClr val="FF0000"/>
                </a:solidFill>
              </a:rPr>
              <a:t>LHC</a:t>
            </a:r>
          </a:p>
        </p:txBody>
      </p:sp>
      <p:sp>
        <p:nvSpPr>
          <p:cNvPr id="10" name="TextBox 9"/>
          <p:cNvSpPr txBox="1"/>
          <p:nvPr/>
        </p:nvSpPr>
        <p:spPr>
          <a:xfrm>
            <a:off x="1524000" y="469520"/>
            <a:ext cx="9144000" cy="1077218"/>
          </a:xfrm>
          <a:prstGeom prst="rect">
            <a:avLst/>
          </a:prstGeom>
          <a:noFill/>
        </p:spPr>
        <p:txBody>
          <a:bodyPr wrap="square" rtlCol="0">
            <a:spAutoFit/>
          </a:bodyPr>
          <a:lstStyle/>
          <a:p>
            <a:pPr algn="ctr"/>
            <a:r>
              <a:rPr lang="en-US" sz="3200" dirty="0"/>
              <a:t>“Observation Telescopes” to understand </a:t>
            </a:r>
          </a:p>
          <a:p>
            <a:pPr algn="ctr"/>
            <a:r>
              <a:rPr lang="en-US" sz="3200" dirty="0"/>
              <a:t>nature at different scales</a:t>
            </a:r>
          </a:p>
        </p:txBody>
      </p:sp>
      <p:sp>
        <p:nvSpPr>
          <p:cNvPr id="2" name="TextBox 1"/>
          <p:cNvSpPr txBox="1"/>
          <p:nvPr/>
        </p:nvSpPr>
        <p:spPr>
          <a:xfrm>
            <a:off x="1524000" y="5943601"/>
            <a:ext cx="5029200" cy="646331"/>
          </a:xfrm>
          <a:prstGeom prst="rect">
            <a:avLst/>
          </a:prstGeom>
          <a:noFill/>
        </p:spPr>
        <p:txBody>
          <a:bodyPr wrap="square" rtlCol="0">
            <a:spAutoFit/>
          </a:bodyPr>
          <a:lstStyle/>
          <a:p>
            <a:r>
              <a:rPr lang="en-US" dirty="0"/>
              <a:t>CERN (European </a:t>
            </a:r>
            <a:r>
              <a:rPr lang="en-US" dirty="0" err="1"/>
              <a:t>Organisation</a:t>
            </a:r>
            <a:r>
              <a:rPr lang="en-US" dirty="0"/>
              <a:t> for Nuclear Research)</a:t>
            </a:r>
          </a:p>
          <a:p>
            <a:r>
              <a:rPr lang="en-US" dirty="0"/>
              <a:t>27 km, about 150 meters under the ground</a:t>
            </a:r>
          </a:p>
        </p:txBody>
      </p:sp>
      <p:sp>
        <p:nvSpPr>
          <p:cNvPr id="3" name="TextBox 2"/>
          <p:cNvSpPr txBox="1"/>
          <p:nvPr/>
        </p:nvSpPr>
        <p:spPr>
          <a:xfrm>
            <a:off x="6781801" y="5943601"/>
            <a:ext cx="3477071" cy="646331"/>
          </a:xfrm>
          <a:prstGeom prst="rect">
            <a:avLst/>
          </a:prstGeom>
          <a:noFill/>
        </p:spPr>
        <p:txBody>
          <a:bodyPr wrap="none" rtlCol="0">
            <a:spAutoFit/>
          </a:bodyPr>
          <a:lstStyle/>
          <a:p>
            <a:r>
              <a:rPr lang="en-US" dirty="0"/>
              <a:t>About 50 sq. meters, </a:t>
            </a:r>
          </a:p>
          <a:p>
            <a:r>
              <a:rPr lang="en-US" dirty="0"/>
              <a:t>&gt; 500 km above the earth’s surface</a:t>
            </a:r>
          </a:p>
        </p:txBody>
      </p:sp>
      <p:sp>
        <p:nvSpPr>
          <p:cNvPr id="5" name="TextBox 4">
            <a:extLst>
              <a:ext uri="{FF2B5EF4-FFF2-40B4-BE49-F238E27FC236}">
                <a16:creationId xmlns="" xmlns:a16="http://schemas.microsoft.com/office/drawing/2014/main" id="{10BDF210-FA71-BF4A-89AA-964CFA536DBF}"/>
              </a:ext>
            </a:extLst>
          </p:cNvPr>
          <p:cNvSpPr txBox="1"/>
          <p:nvPr/>
        </p:nvSpPr>
        <p:spPr>
          <a:xfrm>
            <a:off x="10915650" y="6235918"/>
            <a:ext cx="1276350" cy="338554"/>
          </a:xfrm>
          <a:prstGeom prst="rect">
            <a:avLst/>
          </a:prstGeom>
          <a:noFill/>
        </p:spPr>
        <p:txBody>
          <a:bodyPr wrap="square" rtlCol="0">
            <a:spAutoFit/>
          </a:bodyPr>
          <a:lstStyle/>
          <a:p>
            <a:r>
              <a:rPr lang="en-US" sz="1600" dirty="0"/>
              <a:t>Figure: </a:t>
            </a:r>
            <a:r>
              <a:rPr lang="en-US" sz="1600" i="1" dirty="0"/>
              <a:t>ibid</a:t>
            </a:r>
          </a:p>
        </p:txBody>
      </p:sp>
    </p:spTree>
    <p:extLst>
      <p:ext uri="{BB962C8B-B14F-4D97-AF65-F5344CB8AC3E}">
        <p14:creationId xmlns="" xmlns:p14="http://schemas.microsoft.com/office/powerpoint/2010/main" val="24111195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64BF5AC7-3A3F-4041-9D62-AB9AE4E315B6}"/>
              </a:ext>
            </a:extLst>
          </p:cNvPr>
          <p:cNvSpPr>
            <a:spLocks noGrp="1"/>
          </p:cNvSpPr>
          <p:nvPr>
            <p:ph idx="1"/>
          </p:nvPr>
        </p:nvSpPr>
        <p:spPr>
          <a:xfrm>
            <a:off x="758190" y="1046797"/>
            <a:ext cx="10515600" cy="5811203"/>
          </a:xfrm>
        </p:spPr>
        <p:txBody>
          <a:bodyPr>
            <a:normAutofit fontScale="92500" lnSpcReduction="10000"/>
          </a:bodyPr>
          <a:lstStyle/>
          <a:p>
            <a:r>
              <a:rPr lang="en-US" dirty="0"/>
              <a:t>Why CERN, or any other facility of such magnitude, not confined to one country</a:t>
            </a:r>
          </a:p>
          <a:p>
            <a:pPr lvl="1"/>
            <a:r>
              <a:rPr lang="en-US" dirty="0"/>
              <a:t>Not just resources --- science requires universality, and the scientific spirit advocates for internationalism</a:t>
            </a:r>
          </a:p>
          <a:p>
            <a:endParaRPr lang="en-US" dirty="0"/>
          </a:p>
          <a:p>
            <a:r>
              <a:rPr lang="en-US" dirty="0"/>
              <a:t>Push limits of available technology, and create new technology</a:t>
            </a:r>
          </a:p>
          <a:p>
            <a:pPr lvl="1"/>
            <a:r>
              <a:rPr lang="en-US" dirty="0"/>
              <a:t>Modern Physics experiments are replete with examples.</a:t>
            </a:r>
          </a:p>
          <a:p>
            <a:pPr lvl="1"/>
            <a:endParaRPr lang="en-US" dirty="0"/>
          </a:p>
          <a:p>
            <a:r>
              <a:rPr lang="en-US" dirty="0"/>
              <a:t>Research advances knowledge, which percolates at all levels, making our youth more aware, and hence better trainable.</a:t>
            </a:r>
          </a:p>
          <a:p>
            <a:endParaRPr lang="en-US" dirty="0"/>
          </a:p>
          <a:p>
            <a:r>
              <a:rPr lang="en-US" dirty="0"/>
              <a:t>Trained human resource contributes most to the country’s economy through various means, the prominent being the industry. The economic growth is not sans intellectual growth. </a:t>
            </a:r>
          </a:p>
          <a:p>
            <a:pPr marL="0" indent="0">
              <a:buNone/>
            </a:pPr>
            <a:r>
              <a:rPr lang="en-US" dirty="0"/>
              <a:t> </a:t>
            </a:r>
          </a:p>
        </p:txBody>
      </p:sp>
      <p:sp>
        <p:nvSpPr>
          <p:cNvPr id="4" name="TextBox 3">
            <a:extLst>
              <a:ext uri="{FF2B5EF4-FFF2-40B4-BE49-F238E27FC236}">
                <a16:creationId xmlns="" xmlns:a16="http://schemas.microsoft.com/office/drawing/2014/main" id="{9713D733-1F63-534C-B941-BC83C0F0AF73}"/>
              </a:ext>
            </a:extLst>
          </p:cNvPr>
          <p:cNvSpPr txBox="1"/>
          <p:nvPr/>
        </p:nvSpPr>
        <p:spPr>
          <a:xfrm>
            <a:off x="80010" y="285750"/>
            <a:ext cx="12111990" cy="584775"/>
          </a:xfrm>
          <a:prstGeom prst="rect">
            <a:avLst/>
          </a:prstGeom>
          <a:noFill/>
        </p:spPr>
        <p:txBody>
          <a:bodyPr wrap="square" rtlCol="0">
            <a:spAutoFit/>
          </a:bodyPr>
          <a:lstStyle/>
          <a:p>
            <a:pPr algn="ctr"/>
            <a:r>
              <a:rPr lang="en-US" sz="3200" dirty="0"/>
              <a:t>Issues to think about?</a:t>
            </a:r>
          </a:p>
        </p:txBody>
      </p:sp>
    </p:spTree>
    <p:extLst>
      <p:ext uri="{BB962C8B-B14F-4D97-AF65-F5344CB8AC3E}">
        <p14:creationId xmlns="" xmlns:p14="http://schemas.microsoft.com/office/powerpoint/2010/main" val="31723426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64BF5AC7-3A3F-4041-9D62-AB9AE4E315B6}"/>
              </a:ext>
            </a:extLst>
          </p:cNvPr>
          <p:cNvSpPr>
            <a:spLocks noGrp="1"/>
          </p:cNvSpPr>
          <p:nvPr>
            <p:ph idx="1"/>
          </p:nvPr>
        </p:nvSpPr>
        <p:spPr>
          <a:xfrm>
            <a:off x="758190" y="1046797"/>
            <a:ext cx="10515600" cy="5811203"/>
          </a:xfrm>
        </p:spPr>
        <p:txBody>
          <a:bodyPr>
            <a:normAutofit/>
          </a:bodyPr>
          <a:lstStyle/>
          <a:p>
            <a:r>
              <a:rPr lang="en-US" sz="2400" dirty="0"/>
              <a:t>Advances in science from the world over have to be brought home, and spread for the benefit of all. These are best brought home through direct participation, thereby contributing to these advances. </a:t>
            </a:r>
          </a:p>
          <a:p>
            <a:r>
              <a:rPr lang="en-US" sz="2400" dirty="0"/>
              <a:t>Advances do not happen in isolation, they reinforce each other. Hence, we need to necessarily pursue understanding nature at ALL scales. </a:t>
            </a:r>
          </a:p>
          <a:p>
            <a:r>
              <a:rPr lang="en-US" sz="2400" dirty="0"/>
              <a:t>It is often commented </a:t>
            </a:r>
          </a:p>
          <a:p>
            <a:pPr lvl="1"/>
            <a:r>
              <a:rPr lang="en-US" sz="2000" dirty="0"/>
              <a:t>Mega Science is very expensive and the ‘per scientist’ expense is much more than for other areas and for applied sciences.</a:t>
            </a:r>
          </a:p>
          <a:p>
            <a:pPr lvl="1"/>
            <a:r>
              <a:rPr lang="en-US" sz="2000" dirty="0"/>
              <a:t>Isolated collaborations existed earlier.  Attempts to make this wide spread initiated around 1990. </a:t>
            </a:r>
          </a:p>
          <a:p>
            <a:pPr lvl="1"/>
            <a:endParaRPr lang="en-US" sz="2000" dirty="0"/>
          </a:p>
          <a:p>
            <a:pPr lvl="1"/>
            <a:r>
              <a:rPr lang="en-US" sz="2000" dirty="0"/>
              <a:t>Lions, Tigers and Domestic Cats require different resources for their support. Should we let a breed be extinct, or should each of them exist above a threshold for sustenance and growth?</a:t>
            </a:r>
          </a:p>
          <a:p>
            <a:pPr lvl="1"/>
            <a:r>
              <a:rPr lang="en-US" sz="2000" dirty="0"/>
              <a:t>Just the small numbers for people working in mega science projects requires extra initiatives for their sustenance </a:t>
            </a:r>
          </a:p>
          <a:p>
            <a:endParaRPr lang="en-US" sz="2400" dirty="0"/>
          </a:p>
        </p:txBody>
      </p:sp>
      <p:sp>
        <p:nvSpPr>
          <p:cNvPr id="4" name="TextBox 3">
            <a:extLst>
              <a:ext uri="{FF2B5EF4-FFF2-40B4-BE49-F238E27FC236}">
                <a16:creationId xmlns="" xmlns:a16="http://schemas.microsoft.com/office/drawing/2014/main" id="{9713D733-1F63-534C-B941-BC83C0F0AF73}"/>
              </a:ext>
            </a:extLst>
          </p:cNvPr>
          <p:cNvSpPr txBox="1"/>
          <p:nvPr/>
        </p:nvSpPr>
        <p:spPr>
          <a:xfrm>
            <a:off x="80010" y="285750"/>
            <a:ext cx="12111990" cy="584775"/>
          </a:xfrm>
          <a:prstGeom prst="rect">
            <a:avLst/>
          </a:prstGeom>
          <a:noFill/>
        </p:spPr>
        <p:txBody>
          <a:bodyPr wrap="square" rtlCol="0">
            <a:spAutoFit/>
          </a:bodyPr>
          <a:lstStyle/>
          <a:p>
            <a:pPr algn="ctr"/>
            <a:r>
              <a:rPr lang="en-US" sz="3200" dirty="0"/>
              <a:t>Issues to think about…..contd.</a:t>
            </a:r>
          </a:p>
        </p:txBody>
      </p:sp>
    </p:spTree>
    <p:extLst>
      <p:ext uri="{BB962C8B-B14F-4D97-AF65-F5344CB8AC3E}">
        <p14:creationId xmlns="" xmlns:p14="http://schemas.microsoft.com/office/powerpoint/2010/main" val="22036273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A3366E1-8A1E-8246-B2CC-70E70FB6FE47}"/>
              </a:ext>
            </a:extLst>
          </p:cNvPr>
          <p:cNvSpPr>
            <a:spLocks noGrp="1"/>
          </p:cNvSpPr>
          <p:nvPr>
            <p:ph type="title"/>
          </p:nvPr>
        </p:nvSpPr>
        <p:spPr/>
        <p:txBody>
          <a:bodyPr>
            <a:normAutofit/>
          </a:bodyPr>
          <a:lstStyle/>
          <a:p>
            <a:pPr algn="ctr"/>
            <a:r>
              <a:rPr lang="en-US" sz="3200" dirty="0"/>
              <a:t>Some achievements</a:t>
            </a:r>
          </a:p>
        </p:txBody>
      </p:sp>
      <p:sp>
        <p:nvSpPr>
          <p:cNvPr id="3" name="Content Placeholder 2">
            <a:extLst>
              <a:ext uri="{FF2B5EF4-FFF2-40B4-BE49-F238E27FC236}">
                <a16:creationId xmlns="" xmlns:a16="http://schemas.microsoft.com/office/drawing/2014/main" id="{C7287E32-6BC6-B340-960C-C0C234CBE83D}"/>
              </a:ext>
            </a:extLst>
          </p:cNvPr>
          <p:cNvSpPr>
            <a:spLocks noGrp="1"/>
          </p:cNvSpPr>
          <p:nvPr>
            <p:ph idx="1"/>
          </p:nvPr>
        </p:nvSpPr>
        <p:spPr/>
        <p:txBody>
          <a:bodyPr>
            <a:normAutofit/>
          </a:bodyPr>
          <a:lstStyle/>
          <a:p>
            <a:r>
              <a:rPr lang="en-US" sz="2400" dirty="0"/>
              <a:t>About 15 institutes in the country practice EHEP (ALICE) + more in CMS</a:t>
            </a:r>
          </a:p>
          <a:p>
            <a:r>
              <a:rPr lang="en-US" sz="2400" dirty="0"/>
              <a:t>About 50 or more </a:t>
            </a:r>
            <a:r>
              <a:rPr lang="en-US" sz="2400" dirty="0" err="1"/>
              <a:t>Ph.Ds</a:t>
            </a:r>
            <a:endParaRPr lang="en-US" sz="2400" dirty="0"/>
          </a:p>
          <a:p>
            <a:r>
              <a:rPr lang="en-US" sz="2400" dirty="0"/>
              <a:t>Very significant Indian Contribution	</a:t>
            </a:r>
          </a:p>
          <a:p>
            <a:pPr lvl="1"/>
            <a:r>
              <a:rPr lang="en-US" sz="2000" dirty="0"/>
              <a:t>World class fabrication of Muon Arm Station as a part of Detector</a:t>
            </a:r>
          </a:p>
          <a:p>
            <a:pPr lvl="1"/>
            <a:r>
              <a:rPr lang="en-US" sz="2000" dirty="0"/>
              <a:t>Conceptually Indigenous Photon Multiplicity Detector</a:t>
            </a:r>
          </a:p>
          <a:p>
            <a:pPr lvl="1"/>
            <a:r>
              <a:rPr lang="en-US" sz="2000" dirty="0"/>
              <a:t>Design of MANAS, a read out chip </a:t>
            </a:r>
            <a:r>
              <a:rPr lang="en-US" sz="2000" u="sng" dirty="0"/>
              <a:t>‘designed</a:t>
            </a:r>
            <a:r>
              <a:rPr lang="en-US" sz="2000" dirty="0"/>
              <a:t>’ at SINP, and fabricated at SCL</a:t>
            </a:r>
          </a:p>
          <a:p>
            <a:pPr marL="457200" lvl="1" indent="0">
              <a:buNone/>
            </a:pPr>
            <a:endParaRPr lang="en-US" dirty="0"/>
          </a:p>
          <a:p>
            <a:r>
              <a:rPr lang="en-US" sz="2400" dirty="0"/>
              <a:t>Common Readout Unit</a:t>
            </a:r>
          </a:p>
          <a:p>
            <a:pPr lvl="1"/>
            <a:r>
              <a:rPr lang="en-US" sz="2000" dirty="0"/>
              <a:t>Production in India </a:t>
            </a:r>
          </a:p>
        </p:txBody>
      </p:sp>
    </p:spTree>
    <p:extLst>
      <p:ext uri="{BB962C8B-B14F-4D97-AF65-F5344CB8AC3E}">
        <p14:creationId xmlns="" xmlns:p14="http://schemas.microsoft.com/office/powerpoint/2010/main" val="3568628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CA356ABD-366F-2144-AF7B-DD56B1ACC0D6}"/>
              </a:ext>
            </a:extLst>
          </p:cNvPr>
          <p:cNvSpPr>
            <a:spLocks noGrp="1"/>
          </p:cNvSpPr>
          <p:nvPr>
            <p:ph idx="1"/>
          </p:nvPr>
        </p:nvSpPr>
        <p:spPr/>
        <p:txBody>
          <a:bodyPr/>
          <a:lstStyle/>
          <a:p>
            <a:r>
              <a:rPr lang="en-US" sz="2400" dirty="0"/>
              <a:t>Preparation for future requires vision, and a lot of planning and input from different quarters</a:t>
            </a:r>
          </a:p>
          <a:p>
            <a:pPr lvl="1"/>
            <a:r>
              <a:rPr lang="en-US" sz="2000" dirty="0"/>
              <a:t>Advances in science and technology the world over</a:t>
            </a:r>
          </a:p>
          <a:p>
            <a:pPr lvl="1"/>
            <a:r>
              <a:rPr lang="en-US" sz="2000" dirty="0"/>
              <a:t>What we expect in the next 50 years in this rapidly changing world</a:t>
            </a:r>
          </a:p>
          <a:p>
            <a:pPr lvl="1"/>
            <a:endParaRPr lang="en-US" dirty="0"/>
          </a:p>
          <a:p>
            <a:r>
              <a:rPr lang="en-US" sz="2400" dirty="0"/>
              <a:t>Estimate thresholds for sustenance in all</a:t>
            </a:r>
          </a:p>
          <a:p>
            <a:pPr lvl="1"/>
            <a:r>
              <a:rPr lang="en-US" sz="2000" dirty="0"/>
              <a:t>Support them, make them accountable, and leave them to grow</a:t>
            </a:r>
          </a:p>
          <a:p>
            <a:pPr lvl="1"/>
            <a:r>
              <a:rPr lang="en-US" sz="2000" dirty="0"/>
              <a:t>Decide priorities</a:t>
            </a:r>
          </a:p>
          <a:p>
            <a:pPr lvl="1"/>
            <a:endParaRPr lang="en-US" dirty="0"/>
          </a:p>
        </p:txBody>
      </p:sp>
    </p:spTree>
    <p:extLst>
      <p:ext uri="{BB962C8B-B14F-4D97-AF65-F5344CB8AC3E}">
        <p14:creationId xmlns="" xmlns:p14="http://schemas.microsoft.com/office/powerpoint/2010/main" val="40944009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7A05FA-7912-934F-9E40-FD9746683079}"/>
              </a:ext>
            </a:extLst>
          </p:cNvPr>
          <p:cNvSpPr>
            <a:spLocks noGrp="1"/>
          </p:cNvSpPr>
          <p:nvPr>
            <p:ph type="title"/>
          </p:nvPr>
        </p:nvSpPr>
        <p:spPr>
          <a:xfrm>
            <a:off x="0" y="18255"/>
            <a:ext cx="12192000" cy="747555"/>
          </a:xfrm>
        </p:spPr>
        <p:txBody>
          <a:bodyPr>
            <a:normAutofit fontScale="90000"/>
          </a:bodyPr>
          <a:lstStyle/>
          <a:p>
            <a:pPr algn="ctr"/>
            <a:r>
              <a:rPr lang="en-US" sz="3200" dirty="0"/>
              <a:t>Should there be industry participation? Food for thought --- the larger issue?</a:t>
            </a:r>
          </a:p>
        </p:txBody>
      </p:sp>
      <p:sp>
        <p:nvSpPr>
          <p:cNvPr id="3" name="Content Placeholder 2">
            <a:extLst>
              <a:ext uri="{FF2B5EF4-FFF2-40B4-BE49-F238E27FC236}">
                <a16:creationId xmlns="" xmlns:a16="http://schemas.microsoft.com/office/drawing/2014/main" id="{C5582615-A54B-3C45-A76F-BFCE00D26801}"/>
              </a:ext>
            </a:extLst>
          </p:cNvPr>
          <p:cNvSpPr>
            <a:spLocks noGrp="1"/>
          </p:cNvSpPr>
          <p:nvPr>
            <p:ph idx="1"/>
          </p:nvPr>
        </p:nvSpPr>
        <p:spPr>
          <a:xfrm>
            <a:off x="0" y="948690"/>
            <a:ext cx="12192000" cy="5228273"/>
          </a:xfrm>
        </p:spPr>
        <p:txBody>
          <a:bodyPr>
            <a:normAutofit fontScale="77500" lnSpcReduction="20000"/>
          </a:bodyPr>
          <a:lstStyle/>
          <a:p>
            <a:r>
              <a:rPr lang="en-US" dirty="0"/>
              <a:t>Wider usage of technology is a societal issue</a:t>
            </a:r>
          </a:p>
          <a:p>
            <a:r>
              <a:rPr lang="en-US" dirty="0"/>
              <a:t>Wider applications are a technological issue</a:t>
            </a:r>
          </a:p>
          <a:p>
            <a:r>
              <a:rPr lang="en-US" dirty="0"/>
              <a:t>And new technologies emerge from scientific advances</a:t>
            </a:r>
          </a:p>
          <a:p>
            <a:pPr marL="0" indent="0">
              <a:buNone/>
            </a:pPr>
            <a:endParaRPr lang="en-US" dirty="0"/>
          </a:p>
          <a:p>
            <a:pPr marL="0" indent="0">
              <a:buNone/>
            </a:pPr>
            <a:r>
              <a:rPr lang="en-US" dirty="0"/>
              <a:t>We need all three, which requires synergy. For a win-win situation, everyone has to contribute. </a:t>
            </a:r>
          </a:p>
          <a:p>
            <a:pPr marL="0" indent="0">
              <a:buNone/>
            </a:pPr>
            <a:r>
              <a:rPr lang="en-US" dirty="0"/>
              <a:t>Industries must support education and research.</a:t>
            </a:r>
          </a:p>
          <a:p>
            <a:pPr marL="0" indent="0">
              <a:buNone/>
            </a:pPr>
            <a:r>
              <a:rPr lang="en-US" dirty="0"/>
              <a:t>Government must help set up incubation </a:t>
            </a:r>
            <a:r>
              <a:rPr lang="en-US" dirty="0" err="1"/>
              <a:t>centres</a:t>
            </a:r>
            <a:r>
              <a:rPr lang="en-US" dirty="0"/>
              <a:t> for new technologies.</a:t>
            </a:r>
          </a:p>
          <a:p>
            <a:pPr marL="0" indent="0">
              <a:buNone/>
            </a:pPr>
            <a:endParaRPr lang="en-US" dirty="0"/>
          </a:p>
          <a:p>
            <a:pPr marL="0" indent="0">
              <a:buNone/>
            </a:pPr>
            <a:r>
              <a:rPr lang="en-US" dirty="0"/>
              <a:t>And we need commensurate growth in societal intellectual capital.</a:t>
            </a:r>
          </a:p>
          <a:p>
            <a:pPr marL="0" indent="0">
              <a:buNone/>
            </a:pPr>
            <a:endParaRPr lang="en-US" dirty="0"/>
          </a:p>
          <a:p>
            <a:pPr marL="0" indent="0">
              <a:buNone/>
            </a:pPr>
            <a:r>
              <a:rPr lang="en-US" dirty="0"/>
              <a:t>Micro-suggestions:</a:t>
            </a:r>
          </a:p>
          <a:p>
            <a:pPr marL="0" indent="0">
              <a:buNone/>
            </a:pPr>
            <a:r>
              <a:rPr lang="en-US" dirty="0"/>
              <a:t>	Increased exchanges between industry and academics. </a:t>
            </a:r>
          </a:p>
          <a:p>
            <a:pPr marL="0" indent="0">
              <a:buNone/>
            </a:pPr>
            <a:r>
              <a:rPr lang="en-US" dirty="0"/>
              <a:t>		Ideas originate and germinate in exchanges.</a:t>
            </a:r>
          </a:p>
          <a:p>
            <a:pPr marL="0" indent="0">
              <a:buNone/>
            </a:pPr>
            <a:r>
              <a:rPr lang="en-US" dirty="0"/>
              <a:t>	More outreach to remove the current oblivion.</a:t>
            </a:r>
          </a:p>
        </p:txBody>
      </p:sp>
    </p:spTree>
    <p:extLst>
      <p:ext uri="{BB962C8B-B14F-4D97-AF65-F5344CB8AC3E}">
        <p14:creationId xmlns="" xmlns:p14="http://schemas.microsoft.com/office/powerpoint/2010/main" val="3801943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4AAB64E-8D3A-0E4D-A82A-224B9BED68C7}"/>
              </a:ext>
            </a:extLst>
          </p:cNvPr>
          <p:cNvSpPr>
            <a:spLocks noGrp="1"/>
          </p:cNvSpPr>
          <p:nvPr>
            <p:ph type="title"/>
          </p:nvPr>
        </p:nvSpPr>
        <p:spPr>
          <a:xfrm>
            <a:off x="0" y="365125"/>
            <a:ext cx="12192000" cy="1325563"/>
          </a:xfrm>
        </p:spPr>
        <p:txBody>
          <a:bodyPr>
            <a:normAutofit/>
          </a:bodyPr>
          <a:lstStyle/>
          <a:p>
            <a:r>
              <a:rPr lang="en-US" sz="3200" dirty="0"/>
              <a:t>Application of Physics discovered 100 years ago --- an amazing example</a:t>
            </a:r>
          </a:p>
        </p:txBody>
      </p:sp>
      <p:sp>
        <p:nvSpPr>
          <p:cNvPr id="4" name="Rectangle 3">
            <a:extLst>
              <a:ext uri="{FF2B5EF4-FFF2-40B4-BE49-F238E27FC236}">
                <a16:creationId xmlns="" xmlns:a16="http://schemas.microsoft.com/office/drawing/2014/main" id="{192A4ECA-51A2-D145-AE9C-27C0F6DB97D1}"/>
              </a:ext>
            </a:extLst>
          </p:cNvPr>
          <p:cNvSpPr/>
          <p:nvPr/>
        </p:nvSpPr>
        <p:spPr>
          <a:xfrm>
            <a:off x="838200" y="1965960"/>
            <a:ext cx="10515600" cy="2585323"/>
          </a:xfrm>
          <a:prstGeom prst="rect">
            <a:avLst/>
          </a:prstGeom>
        </p:spPr>
        <p:txBody>
          <a:bodyPr wrap="square">
            <a:spAutoFit/>
          </a:bodyPr>
          <a:lstStyle/>
          <a:p>
            <a:endParaRPr lang="en-US" dirty="0"/>
          </a:p>
          <a:p>
            <a:r>
              <a:rPr lang="en-US" sz="2400" dirty="0"/>
              <a:t>Einstein’s relativity and everyday science</a:t>
            </a:r>
          </a:p>
          <a:p>
            <a:pPr lvl="1"/>
            <a:r>
              <a:rPr lang="en-US" sz="2400" dirty="0">
                <a:hlinkClick r:id="rId2"/>
              </a:rPr>
              <a:t>http://www.themarginal.com/emc2/applications_of_relativity_in_gps.htm</a:t>
            </a:r>
            <a:endParaRPr lang="en-US" sz="2400" dirty="0"/>
          </a:p>
          <a:p>
            <a:pPr lvl="1"/>
            <a:r>
              <a:rPr lang="en-US" sz="2400" dirty="0"/>
              <a:t>(45 micro-sec – 7 micro-sec = 38 microsecond per day difference in time)</a:t>
            </a:r>
          </a:p>
          <a:p>
            <a:pPr lvl="1"/>
            <a:endParaRPr lang="en-US" sz="2400" dirty="0"/>
          </a:p>
          <a:p>
            <a:pPr lvl="1"/>
            <a:endParaRPr lang="en-US" sz="2400" dirty="0"/>
          </a:p>
          <a:p>
            <a:pPr lvl="1"/>
            <a:endParaRPr lang="en-US" sz="2400" dirty="0"/>
          </a:p>
        </p:txBody>
      </p:sp>
    </p:spTree>
    <p:extLst>
      <p:ext uri="{BB962C8B-B14F-4D97-AF65-F5344CB8AC3E}">
        <p14:creationId xmlns="" xmlns:p14="http://schemas.microsoft.com/office/powerpoint/2010/main" val="28160640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TotalTime>
  <Words>1057</Words>
  <Application>Microsoft Macintosh PowerPoint</Application>
  <PresentationFormat>Custom</PresentationFormat>
  <Paragraphs>150</Paragraphs>
  <Slides>18</Slides>
  <Notes>2</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CERN-India Collaboration:  Benefits and Perspectives:  a la (personal) experiences</vt:lpstr>
      <vt:lpstr>Slide 2</vt:lpstr>
      <vt:lpstr>Slide 3</vt:lpstr>
      <vt:lpstr>Slide 4</vt:lpstr>
      <vt:lpstr>Slide 5</vt:lpstr>
      <vt:lpstr>Some achievements</vt:lpstr>
      <vt:lpstr>Slide 7</vt:lpstr>
      <vt:lpstr>Should there be industry participation? Food for thought --- the larger issue?</vt:lpstr>
      <vt:lpstr>Application of Physics discovered 100 years ago --- an amazing example</vt:lpstr>
      <vt:lpstr>Back-up Slides</vt:lpstr>
      <vt:lpstr>Slide 11</vt:lpstr>
      <vt:lpstr>Slide 12</vt:lpstr>
      <vt:lpstr>Slide 13</vt:lpstr>
      <vt:lpstr>Slide 14</vt:lpstr>
      <vt:lpstr>Hardware : Detector</vt:lpstr>
      <vt:lpstr>Slide 16</vt:lpstr>
      <vt:lpstr>MANAS (Multiplexed Analog Signal Processor)</vt:lpstr>
      <vt:lpstr>The second muon station of ALICE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Sudhir Raniwala</dc:creator>
  <cp:lastModifiedBy>BARC</cp:lastModifiedBy>
  <cp:revision>28</cp:revision>
  <dcterms:created xsi:type="dcterms:W3CDTF">2019-05-07T00:51:49Z</dcterms:created>
  <dcterms:modified xsi:type="dcterms:W3CDTF">2019-05-07T05:10:22Z</dcterms:modified>
</cp:coreProperties>
</file>