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7" r:id="rId3"/>
    <p:sldId id="257" r:id="rId4"/>
    <p:sldId id="320" r:id="rId5"/>
    <p:sldId id="258" r:id="rId6"/>
    <p:sldId id="322" r:id="rId7"/>
    <p:sldId id="266" r:id="rId8"/>
    <p:sldId id="319" r:id="rId9"/>
    <p:sldId id="296" r:id="rId10"/>
    <p:sldId id="299" r:id="rId11"/>
    <p:sldId id="261" r:id="rId12"/>
    <p:sldId id="297" r:id="rId13"/>
    <p:sldId id="306" r:id="rId14"/>
    <p:sldId id="317" r:id="rId15"/>
    <p:sldId id="301" r:id="rId16"/>
    <p:sldId id="318" r:id="rId17"/>
    <p:sldId id="293" r:id="rId18"/>
    <p:sldId id="302" r:id="rId19"/>
    <p:sldId id="269" r:id="rId20"/>
    <p:sldId id="321" r:id="rId21"/>
    <p:sldId id="272" r:id="rId22"/>
    <p:sldId id="295" r:id="rId23"/>
    <p:sldId id="313" r:id="rId24"/>
    <p:sldId id="277" r:id="rId25"/>
    <p:sldId id="278" r:id="rId26"/>
    <p:sldId id="304" r:id="rId27"/>
    <p:sldId id="314" r:id="rId28"/>
    <p:sldId id="315" r:id="rId29"/>
    <p:sldId id="309" r:id="rId30"/>
    <p:sldId id="268" r:id="rId31"/>
    <p:sldId id="310" r:id="rId32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0989-A525-45DB-8BB5-76094EC04BC2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C7FA1-96E5-4CCF-BBF3-8F2CDB102DB1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2E5CB-372A-43CB-90D7-0ADC89F5A5A9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49E67-BF93-4954-B6E8-50FFE6D70C1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84D37-B7D4-4E56-BB89-01ACFBCEB124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29C407-2FD3-4E8B-8DD4-120ACF1BBAE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C92D40-6183-47A4-BA04-1ED2EF3D66EB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84D37-B7D4-4E56-BB89-01ACFBCEB124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6219DC-C1F7-48D1-B787-DFB70D45AEA6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49E67-BF93-4954-B6E8-50FFE6D70C1B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4300" indent="-114300">
              <a:buFontTx/>
              <a:buChar char="•"/>
            </a:pPr>
            <a:endParaRPr lang="en-GB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31776-5E9F-4614-A1B2-69686D2C1D96}" type="slidenum">
              <a:rPr lang="en-GB" smtClean="0"/>
              <a:pPr/>
              <a:t>29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94CB-23EF-485E-8A97-9A985808697E}" type="datetimeFigureOut">
              <a:rPr lang="en-US" smtClean="0"/>
              <a:pPr/>
              <a:t>8/1/2019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6D334-8342-4346-ABC6-EE958B34EFB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TIFR\Spot%20Picker%20Robotn.wmv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\Desktop\TIFR\Microarrayer.mp4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TIFR\Dispensed%20drop%20at%2090V%2040s%20pulse.avi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emf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TIFR\BiochipArrayer.mp4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TIFR\Protein%20Crystal%20Imager.mp4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rssengar@barc.gov.i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1114409"/>
            <a:ext cx="7958166" cy="2028839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Indigenous Robotic Instruments and Machine Vision in Biomedical and Scientific Research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3176598"/>
            <a:ext cx="8143932" cy="1752600"/>
          </a:xfrm>
        </p:spPr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 </a:t>
            </a:r>
            <a:r>
              <a:rPr lang="en-IN" b="1" dirty="0" err="1" smtClean="0">
                <a:solidFill>
                  <a:srgbClr val="FF0000"/>
                </a:solidFill>
              </a:rPr>
              <a:t>R.S.Sengar</a:t>
            </a:r>
            <a:endParaRPr lang="en-IN" b="1" dirty="0" smtClean="0">
              <a:solidFill>
                <a:srgbClr val="FF0000"/>
              </a:solidFill>
            </a:endParaRPr>
          </a:p>
          <a:p>
            <a:r>
              <a:rPr lang="en-IN" b="1" dirty="0" smtClean="0">
                <a:solidFill>
                  <a:srgbClr val="FF0000"/>
                </a:solidFill>
              </a:rPr>
              <a:t>Division of Remote Handling &amp; Robotics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5088620"/>
            <a:ext cx="857256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fontAlgn="auto">
              <a:lnSpc>
                <a:spcPct val="60000"/>
              </a:lnSpc>
              <a:spcBef>
                <a:spcPct val="60000"/>
              </a:spcBef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rgbClr val="9900CC"/>
                </a:solidFill>
                <a:cs typeface="Times New Roman" pitchFamily="18" charset="0"/>
              </a:rPr>
              <a:t>Field of Specialization:</a:t>
            </a:r>
            <a:r>
              <a:rPr lang="en-GB" sz="2400" b="1" dirty="0" smtClean="0">
                <a:cs typeface="Times New Roman" pitchFamily="18" charset="0"/>
              </a:rPr>
              <a:t> </a:t>
            </a:r>
          </a:p>
          <a:p>
            <a:pPr marL="457200" indent="-457200" algn="ctr" fontAlgn="auto">
              <a:lnSpc>
                <a:spcPct val="60000"/>
              </a:lnSpc>
              <a:spcBef>
                <a:spcPct val="60000"/>
              </a:spcBef>
              <a:spcAft>
                <a:spcPts val="0"/>
              </a:spcAft>
              <a:defRPr/>
            </a:pPr>
            <a:r>
              <a:rPr lang="en-GB" sz="2400" b="1" dirty="0" smtClean="0">
                <a:cs typeface="Times New Roman" pitchFamily="18" charset="0"/>
              </a:rPr>
              <a:t>Robotic Control , Automation , Signal Processing &amp; Machine Vision</a:t>
            </a:r>
          </a:p>
          <a:p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2" y="361936"/>
            <a:ext cx="8229600" cy="85248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Novel approach of segmentation in the non separable wavelet domain</a:t>
            </a:r>
            <a:br>
              <a:rPr lang="en-US" sz="3200" dirty="0" smtClean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1000" y="1071547"/>
            <a:ext cx="8458200" cy="228601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2000" dirty="0" smtClean="0"/>
              <a:t>The wavelet transform is a good tool for study of non-stationary signals </a:t>
            </a:r>
          </a:p>
          <a:p>
            <a:pPr algn="just" eaLnBrk="1" hangingPunct="1"/>
            <a:r>
              <a:rPr lang="en-US" sz="2000" dirty="0" smtClean="0"/>
              <a:t>2DGE image is a typical example of a non-stationary signal</a:t>
            </a:r>
          </a:p>
          <a:p>
            <a:pPr algn="just"/>
            <a:r>
              <a:rPr lang="en-US" sz="2000" dirty="0" smtClean="0">
                <a:cs typeface="Arial" pitchFamily="34" charset="0"/>
              </a:rPr>
              <a:t>Effective suppression of noise without erasing the important details</a:t>
            </a:r>
            <a:endParaRPr lang="en-US" sz="2000" dirty="0" smtClean="0"/>
          </a:p>
          <a:p>
            <a:pPr algn="just" eaLnBrk="1" hangingPunct="1"/>
            <a:r>
              <a:rPr lang="en-US" sz="2000" dirty="0" smtClean="0"/>
              <a:t>2D separable wavelets can capture the singularities in three directions only (vertical, horizontal and diagonal)</a:t>
            </a:r>
          </a:p>
          <a:p>
            <a:pPr algn="just" eaLnBrk="1" hangingPunct="1"/>
            <a:r>
              <a:rPr lang="en-US" sz="2000" dirty="0" smtClean="0"/>
              <a:t>Non-separable wavelet can provide more isotropic information</a:t>
            </a: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357562"/>
            <a:ext cx="52864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28794" y="584575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Frequency supports of filters in Quincunx filter bank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1000" y="71414"/>
            <a:ext cx="8229600" cy="5000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FF0000"/>
                </a:solidFill>
              </a:rPr>
              <a:t>Experimental Results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214314" y="772146"/>
            <a:ext cx="4357686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163"/>
              </a:lnSpc>
            </a:pPr>
            <a:r>
              <a:rPr lang="en-US" dirty="0">
                <a:ea typeface="Times New Roman" pitchFamily="18" charset="0"/>
                <a:cs typeface="Cordia New"/>
              </a:rPr>
              <a:t>mean PSNR values for our set of synthetic images with introduced different noise levels</a:t>
            </a:r>
            <a:endParaRPr lang="en-US" sz="4800" dirty="0">
              <a:ea typeface="Times New Roman" pitchFamily="18" charset="0"/>
              <a:cs typeface="Cordia New"/>
            </a:endParaRPr>
          </a:p>
        </p:txBody>
      </p:sp>
      <p:pic>
        <p:nvPicPr>
          <p:cNvPr id="19461" name="Picture 1" descr="original image 3d 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14554"/>
            <a:ext cx="20431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noisy image 3d 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214554"/>
            <a:ext cx="19510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coiflet image 3d 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14554"/>
            <a:ext cx="19510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quincunx image 3d 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214554"/>
            <a:ext cx="19050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755650" y="3286124"/>
            <a:ext cx="1606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(a) Original image</a:t>
            </a:r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2919411" y="3286124"/>
            <a:ext cx="1438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(b) Noisy image</a:t>
            </a: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4427551" y="3286124"/>
            <a:ext cx="2144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(c) De-noised with </a:t>
            </a:r>
            <a:r>
              <a:rPr lang="en-US" sz="1400" dirty="0" err="1"/>
              <a:t>coiflet</a:t>
            </a:r>
            <a:endParaRPr lang="en-US" sz="1400" dirty="0"/>
          </a:p>
        </p:txBody>
      </p:sp>
      <p:sp>
        <p:nvSpPr>
          <p:cNvPr id="19468" name="Rectangle 11"/>
          <p:cNvSpPr>
            <a:spLocks noChangeArrowheads="1"/>
          </p:cNvSpPr>
          <p:nvPr/>
        </p:nvSpPr>
        <p:spPr bwMode="auto">
          <a:xfrm>
            <a:off x="6477000" y="3286124"/>
            <a:ext cx="2403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(d) De-noised with quincunx</a:t>
            </a:r>
          </a:p>
        </p:txBody>
      </p:sp>
      <p:sp>
        <p:nvSpPr>
          <p:cNvPr id="19469" name="Rectangle 12"/>
          <p:cNvSpPr>
            <a:spLocks noChangeArrowheads="1"/>
          </p:cNvSpPr>
          <p:nvPr/>
        </p:nvSpPr>
        <p:spPr bwMode="auto">
          <a:xfrm>
            <a:off x="576250" y="164305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3D view of images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571480"/>
            <a:ext cx="2438400" cy="562708"/>
          </a:xfrm>
          <a:prstGeom prst="rect">
            <a:avLst/>
          </a:prstGeo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399" y="1214422"/>
            <a:ext cx="3616271" cy="811255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14282" y="3571876"/>
            <a:ext cx="822960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Protein Segmented Results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/>
          <a:srcRect l="12653" t="22060" r="54034" b="15881"/>
          <a:stretch>
            <a:fillRect/>
          </a:stretch>
        </p:blipFill>
        <p:spPr bwMode="auto">
          <a:xfrm>
            <a:off x="533400" y="4071942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9"/>
          <a:srcRect l="57051" t="22060" r="9135" b="15881"/>
          <a:stretch>
            <a:fillRect/>
          </a:stretch>
        </p:blipFill>
        <p:spPr bwMode="auto">
          <a:xfrm>
            <a:off x="3205170" y="4071942"/>
            <a:ext cx="2438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/>
          <a:srcRect l="53374" t="20631" r="33324" b="51665"/>
          <a:stretch>
            <a:fillRect/>
          </a:stretch>
        </p:blipFill>
        <p:spPr bwMode="auto">
          <a:xfrm>
            <a:off x="5929322" y="4071942"/>
            <a:ext cx="2338388" cy="235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681038" y="6416698"/>
            <a:ext cx="174782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  </a:t>
            </a:r>
            <a:r>
              <a:rPr lang="en-US" b="1" dirty="0"/>
              <a:t>Original Image</a:t>
            </a: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3357554" y="6416698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    </a:t>
            </a:r>
            <a:r>
              <a:rPr lang="en-US" b="1" dirty="0"/>
              <a:t>Our Method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5429256" y="6417254"/>
            <a:ext cx="35718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   </a:t>
            </a:r>
            <a:r>
              <a:rPr lang="en-US" b="1" dirty="0"/>
              <a:t>Delta </a:t>
            </a:r>
            <a:r>
              <a:rPr lang="en-US" b="1" dirty="0" smtClean="0"/>
              <a:t>2D (Commercial Software)</a:t>
            </a:r>
            <a:endParaRPr lang="en-US" b="1" dirty="0"/>
          </a:p>
        </p:txBody>
      </p:sp>
      <p:pic>
        <p:nvPicPr>
          <p:cNvPr id="29" name="Picture 1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7525" t="27083" r="35577" b="18750"/>
          <a:stretch>
            <a:fillRect/>
          </a:stretch>
        </p:blipFill>
        <p:spPr bwMode="auto">
          <a:xfrm>
            <a:off x="806450" y="381000"/>
            <a:ext cx="7575550" cy="62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42994" y="0"/>
            <a:ext cx="8229600" cy="642918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0000"/>
                </a:solidFill>
              </a:rPr>
              <a:t>Automation process for 2-D GEL by Robot</a:t>
            </a: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1000100" y="4621223"/>
            <a:ext cx="192882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1400" b="1" dirty="0">
                <a:cs typeface="Times New Roman" pitchFamily="18" charset="0"/>
              </a:rPr>
              <a:t>Spot Picker Robot</a:t>
            </a:r>
            <a:endParaRPr lang="en-US" sz="1400" dirty="0"/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5500694" y="1643050"/>
            <a:ext cx="2489227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400" b="1" dirty="0">
                <a:cs typeface="Arial" pitchFamily="34" charset="0"/>
              </a:rPr>
              <a:t>Protein Spot Cutting Tool</a:t>
            </a:r>
            <a:endParaRPr lang="en-US" sz="1400" dirty="0">
              <a:cs typeface="Arial" pitchFamily="34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/>
          <a:srcRect l="3365" t="22552" r="54968" b="12340"/>
          <a:stretch>
            <a:fillRect/>
          </a:stretch>
        </p:blipFill>
        <p:spPr bwMode="auto">
          <a:xfrm>
            <a:off x="285720" y="857232"/>
            <a:ext cx="4267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9752" y="714357"/>
            <a:ext cx="283271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data h\TT\TT final1\Correct Final10jul17\Spot Picker Robot\Spot Picker Photo_JPG format\Excision of protein spot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4845082"/>
            <a:ext cx="2500330" cy="1655752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00496" y="6453212"/>
            <a:ext cx="4857784" cy="261936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400" b="1" dirty="0" smtClean="0">
                <a:cs typeface="Arial" pitchFamily="34" charset="0"/>
              </a:rPr>
              <a:t>Precise excision of Protein Spots by Spot Picker Robot</a:t>
            </a:r>
            <a:endParaRPr lang="en-US" sz="1400" dirty="0">
              <a:cs typeface="Arial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6020" y="4857760"/>
            <a:ext cx="1981930" cy="15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71406" y="5143512"/>
            <a:ext cx="3429024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System </a:t>
            </a:r>
            <a:r>
              <a:rPr lang="en-US" b="1" dirty="0">
                <a:solidFill>
                  <a:srgbClr val="002060"/>
                </a:solidFill>
              </a:rPr>
              <a:t>completed and installed in </a:t>
            </a:r>
            <a:r>
              <a:rPr lang="en-US" b="1" dirty="0" smtClean="0">
                <a:solidFill>
                  <a:srgbClr val="002060"/>
                </a:solidFill>
              </a:rPr>
              <a:t>RMC, </a:t>
            </a:r>
            <a:r>
              <a:rPr lang="en-US" b="1" dirty="0" err="1" smtClean="0">
                <a:solidFill>
                  <a:srgbClr val="002060"/>
                </a:solidFill>
              </a:rPr>
              <a:t>Parel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and is working </a:t>
            </a:r>
            <a:r>
              <a:rPr lang="en-US" b="1" dirty="0" smtClean="0">
                <a:solidFill>
                  <a:srgbClr val="002060"/>
                </a:solidFill>
              </a:rPr>
              <a:t>satisfactorily for clinical use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6" name="Spot Picker Robot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786314" y="2071678"/>
            <a:ext cx="385765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566" y="71414"/>
            <a:ext cx="7772400" cy="571504"/>
          </a:xfrm>
        </p:spPr>
        <p:txBody>
          <a:bodyPr>
            <a:no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  <a:ea typeface="Calibri"/>
              </a:rPr>
              <a:t>DNA/Protein </a:t>
            </a:r>
            <a:r>
              <a:rPr lang="en-IN" sz="3600" b="1" dirty="0" err="1" smtClean="0">
                <a:solidFill>
                  <a:srgbClr val="FF0000"/>
                </a:solidFill>
                <a:ea typeface="Calibri"/>
              </a:rPr>
              <a:t>Microarrayer</a:t>
            </a:r>
            <a:r>
              <a:rPr lang="en-IN" sz="3600" b="1" dirty="0" smtClean="0">
                <a:solidFill>
                  <a:srgbClr val="FF0000"/>
                </a:solidFill>
                <a:ea typeface="Calibri"/>
              </a:rPr>
              <a:t> System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C:\Documents and Settings\rssengar\Desktop\microarrayer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71810"/>
            <a:ext cx="22145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lum bright="16000" contrast="18000"/>
          </a:blip>
          <a:srcRect/>
          <a:stretch>
            <a:fillRect/>
          </a:stretch>
        </p:blipFill>
        <p:spPr bwMode="auto">
          <a:xfrm>
            <a:off x="2643174" y="3071810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643446"/>
            <a:ext cx="2143140" cy="714380"/>
          </a:xfrm>
          <a:prstGeom prst="rect">
            <a:avLst/>
          </a:prstGeom>
          <a:noFill/>
        </p:spPr>
      </p:pic>
      <p:pic>
        <p:nvPicPr>
          <p:cNvPr id="1028" name="Picture 4" descr="Figure 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5" y="3500438"/>
            <a:ext cx="214313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00166" y="2733256"/>
            <a:ext cx="2143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Microarrayer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Systems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500702"/>
            <a:ext cx="57864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/>
              <a:t>    (</a:t>
            </a:r>
            <a:r>
              <a:rPr lang="en-IN" sz="1600" b="1" dirty="0"/>
              <a:t>Contact printing-1)             </a:t>
            </a:r>
            <a:r>
              <a:rPr lang="en-IN" sz="1600" b="1" dirty="0" smtClean="0"/>
              <a:t>Non </a:t>
            </a:r>
            <a:r>
              <a:rPr lang="en-IN" sz="1600" b="1" dirty="0"/>
              <a:t>contact printing-2 (</a:t>
            </a:r>
            <a:r>
              <a:rPr lang="en-IN" sz="1600" b="1" dirty="0" err="1"/>
              <a:t>piezo</a:t>
            </a:r>
            <a:r>
              <a:rPr lang="en-IN" sz="1600" b="1" dirty="0"/>
              <a:t> based)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57884" y="5519338"/>
            <a:ext cx="3168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/>
              <a:t>Spot pattern developed by systems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61365" y="3080563"/>
            <a:ext cx="1025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b="1" dirty="0" smtClean="0"/>
              <a:t>Glass Surface</a:t>
            </a:r>
            <a:endParaRPr lang="en-IN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6602371" y="4295009"/>
            <a:ext cx="1398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b="1" dirty="0" smtClean="0"/>
              <a:t>Membrane Surface</a:t>
            </a:r>
            <a:endParaRPr lang="en-IN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2844" y="600076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200" dirty="0" smtClean="0"/>
              <a:t>   </a:t>
            </a:r>
            <a:r>
              <a:rPr lang="en-IN" b="1" dirty="0" smtClean="0">
                <a:solidFill>
                  <a:srgbClr val="FF0000"/>
                </a:solidFill>
              </a:rPr>
              <a:t>Under Clinical Use at MBD and  RMC, </a:t>
            </a:r>
            <a:r>
              <a:rPr lang="en-IN" b="1" dirty="0" err="1" smtClean="0">
                <a:solidFill>
                  <a:srgbClr val="FF0000"/>
                </a:solidFill>
              </a:rPr>
              <a:t>Parel</a:t>
            </a:r>
            <a:r>
              <a:rPr lang="en-IN" b="1" dirty="0" smtClean="0">
                <a:solidFill>
                  <a:srgbClr val="FF0000"/>
                </a:solidFill>
              </a:rPr>
              <a:t>, BARC</a:t>
            </a:r>
          </a:p>
          <a:p>
            <a:pPr>
              <a:buFont typeface="Arial" pitchFamily="34" charset="0"/>
              <a:buChar char="•"/>
            </a:pPr>
            <a:r>
              <a:rPr lang="en-IN" b="1" dirty="0" smtClean="0"/>
              <a:t> </a:t>
            </a:r>
            <a:r>
              <a:rPr lang="en-IN" b="1" dirty="0" smtClean="0">
                <a:solidFill>
                  <a:srgbClr val="FF0000"/>
                </a:solidFill>
              </a:rPr>
              <a:t>   Technology transfer to private company for commercialization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42918" y="642918"/>
            <a:ext cx="8686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en-US" sz="1800" b="1" dirty="0">
                <a:cs typeface="Arial" charset="0"/>
              </a:rPr>
              <a:t>Three axes </a:t>
            </a:r>
            <a:r>
              <a:rPr lang="en-US" sz="1800" b="1" dirty="0" err="1">
                <a:cs typeface="Arial" charset="0"/>
              </a:rPr>
              <a:t>nano</a:t>
            </a:r>
            <a:r>
              <a:rPr lang="en-US" sz="1800" b="1" dirty="0">
                <a:cs typeface="Arial" charset="0"/>
              </a:rPr>
              <a:t>-dispensing robotic system and has been used for producing the DNA </a:t>
            </a:r>
            <a:r>
              <a:rPr lang="en-US" sz="1800" b="1" dirty="0" smtClean="0">
                <a:cs typeface="Arial" charset="0"/>
              </a:rPr>
              <a:t>chip/ Biochip.</a:t>
            </a:r>
            <a:endParaRPr lang="en-US" sz="1800" b="1" dirty="0">
              <a:cs typeface="Arial" charset="0"/>
            </a:endParaRPr>
          </a:p>
          <a:p>
            <a:pPr marL="457200" indent="-457200" algn="just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en-US" sz="1800" b="1" dirty="0">
                <a:cs typeface="Arial" charset="0"/>
              </a:rPr>
              <a:t>This is standard reference single strand DNA of different diseases which is hybridize with patient sample at pathology for  early disease diagnosis.</a:t>
            </a:r>
          </a:p>
          <a:p>
            <a:pPr marL="457200" indent="-457200" algn="just">
              <a:lnSpc>
                <a:spcPct val="150000"/>
              </a:lnSpc>
              <a:buFont typeface="Times New Roman" pitchFamily="18" charset="0"/>
              <a:buAutoNum type="arabicPeriod"/>
            </a:pPr>
            <a:r>
              <a:rPr lang="en-US" sz="1800" b="1" dirty="0">
                <a:cs typeface="Arial" charset="0"/>
              </a:rPr>
              <a:t>Automation provides high throughput analysis and mass production of DNA chip.</a:t>
            </a:r>
          </a:p>
        </p:txBody>
      </p:sp>
      <p:pic>
        <p:nvPicPr>
          <p:cNvPr id="15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roarray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5905520" cy="4429140"/>
          </a:xfrm>
          <a:prstGeom prst="rect">
            <a:avLst/>
          </a:prstGeom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5786" y="71414"/>
            <a:ext cx="8501122" cy="571504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Imaging System for capturing images of  falling droplet</a:t>
            </a:r>
            <a:endParaRPr lang="en-US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5C668-6DF2-4AD0-AFBF-0616A337295C}" type="slidenum">
              <a:rPr lang="en-IN" smtClean="0"/>
              <a:pPr>
                <a:defRPr/>
              </a:pPr>
              <a:t>16</a:t>
            </a:fld>
            <a:endParaRPr lang="en-IN" dirty="0"/>
          </a:p>
        </p:txBody>
      </p:sp>
      <p:pic>
        <p:nvPicPr>
          <p:cNvPr id="8" name="Content Placeholder 3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214950"/>
            <a:ext cx="137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/>
          <p:nvPr/>
        </p:nvGrpSpPr>
        <p:grpSpPr>
          <a:xfrm>
            <a:off x="285720" y="4071942"/>
            <a:ext cx="6564778" cy="2428892"/>
            <a:chOff x="609600" y="2714620"/>
            <a:chExt cx="6068313" cy="2428892"/>
          </a:xfrm>
        </p:grpSpPr>
        <p:sp>
          <p:nvSpPr>
            <p:cNvPr id="9" name="TextBox 8"/>
            <p:cNvSpPr txBox="1"/>
            <p:nvPr/>
          </p:nvSpPr>
          <p:spPr>
            <a:xfrm>
              <a:off x="4611322" y="4662082"/>
              <a:ext cx="2066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with D(y) = 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600" baseline="-25000" dirty="0" err="1" smtClean="0">
                  <a:latin typeface="Times New Roman" pitchFamily="18" charset="0"/>
                  <a:cs typeface="Times New Roman" pitchFamily="18" charset="0"/>
                </a:rPr>
                <a:t>max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600" baseline="-25000" dirty="0" err="1" smtClean="0">
                  <a:latin typeface="Times New Roman" pitchFamily="18" charset="0"/>
                  <a:cs typeface="Times New Roman" pitchFamily="18" charset="0"/>
                </a:rPr>
                <a:t>min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" y="2714620"/>
              <a:ext cx="4067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2"/>
                </a:buClr>
                <a:buSzPct val="50000"/>
              </a:pPr>
              <a:r>
                <a:rPr lang="en-US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Arbitrary rotational symmetric model of falling droplet for volume estimation </a:t>
              </a:r>
              <a:endPara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2762329" y="3357562"/>
            <a:ext cx="1905000" cy="793750"/>
          </p:xfrm>
          <a:graphic>
            <a:graphicData uri="http://schemas.openxmlformats.org/presentationml/2006/ole">
              <p:oleObj spid="_x0000_s40962" name="Equation" r:id="rId5" imgW="952200" imgH="482400" progId="Equation.3">
                <p:embed/>
              </p:oleObj>
            </a:graphicData>
          </a:graphic>
        </p:graphicFrame>
        <p:graphicFrame>
          <p:nvGraphicFramePr>
            <p:cNvPr id="12" name="Object 13"/>
            <p:cNvGraphicFramePr>
              <a:graphicFrameLocks noChangeAspect="1"/>
            </p:cNvGraphicFramePr>
            <p:nvPr/>
          </p:nvGraphicFramePr>
          <p:xfrm>
            <a:off x="2696294" y="4429131"/>
            <a:ext cx="1881735" cy="714381"/>
          </p:xfrm>
          <a:graphic>
            <a:graphicData uri="http://schemas.openxmlformats.org/presentationml/2006/ole">
              <p:oleObj spid="_x0000_s40963" name="Equation" r:id="rId6" imgW="1130040" imgH="469800" progId="Equation.3">
                <p:embed/>
              </p:oleObj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2630259" y="4071942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On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discretizing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this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4282" y="785085"/>
            <a:ext cx="597695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cs typeface="Times New Roman" pitchFamily="18" charset="0"/>
              </a:rPr>
              <a:t>Imaging system is designed to capture  the microscopic image of falling droplet during time of   flight  by CCD camera &amp; zoom lens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cs typeface="Times New Roman" pitchFamily="18" charset="0"/>
              </a:rPr>
              <a:t> volume of dispensed droplets ranges is very small (500pl to 30 </a:t>
            </a:r>
            <a:r>
              <a:rPr lang="en-US" sz="1600" dirty="0" err="1" smtClean="0">
                <a:cs typeface="Times New Roman" pitchFamily="18" charset="0"/>
              </a:rPr>
              <a:t>nl</a:t>
            </a:r>
            <a:r>
              <a:rPr lang="en-US" sz="1600" dirty="0" smtClean="0">
                <a:cs typeface="Times New Roman" pitchFamily="18" charset="0"/>
              </a:rPr>
              <a:t>). 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cs typeface="Times New Roman" pitchFamily="18" charset="0"/>
              </a:rPr>
              <a:t>Uniform light source (LED) providing back illumination in stroboscopic mode so that a stationary image against a uniform background is captured without motion blurring.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dirty="0" smtClean="0">
                <a:cs typeface="Times New Roman" pitchFamily="18" charset="0"/>
              </a:rPr>
              <a:t>The LED strobe is operating at a frequency similar to the frequency of actuation pulse to piezoelectric dispenser with some  user adjustable delay which is tuned by experiment.</a:t>
            </a:r>
          </a:p>
          <a:p>
            <a:pPr marL="179388" indent="-179388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Major challenge is to estimate the dispensed volume by imaging</a:t>
            </a:r>
            <a:endParaRPr lang="en-US" b="1" dirty="0" smtClean="0"/>
          </a:p>
        </p:txBody>
      </p:sp>
      <p:grpSp>
        <p:nvGrpSpPr>
          <p:cNvPr id="3" name="Group 77"/>
          <p:cNvGrpSpPr/>
          <p:nvPr/>
        </p:nvGrpSpPr>
        <p:grpSpPr>
          <a:xfrm>
            <a:off x="4929190" y="4000504"/>
            <a:ext cx="4071966" cy="1002390"/>
            <a:chOff x="1219200" y="3308261"/>
            <a:chExt cx="6281742" cy="1219883"/>
          </a:xfrm>
        </p:grpSpPr>
        <p:grpSp>
          <p:nvGrpSpPr>
            <p:cNvPr id="4" name="Group 76"/>
            <p:cNvGrpSpPr/>
            <p:nvPr/>
          </p:nvGrpSpPr>
          <p:grpSpPr>
            <a:xfrm>
              <a:off x="1219200" y="4003765"/>
              <a:ext cx="5853130" cy="524379"/>
              <a:chOff x="1219200" y="4003765"/>
              <a:chExt cx="5853130" cy="524379"/>
            </a:xfrm>
          </p:grpSpPr>
          <p:grpSp>
            <p:nvGrpSpPr>
              <p:cNvPr id="5" name="Group 69"/>
              <p:cNvGrpSpPr/>
              <p:nvPr/>
            </p:nvGrpSpPr>
            <p:grpSpPr>
              <a:xfrm>
                <a:off x="1219200" y="4113212"/>
                <a:ext cx="4191000" cy="230188"/>
                <a:chOff x="1219200" y="4114800"/>
                <a:chExt cx="4191000" cy="230188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219200" y="4343400"/>
                  <a:ext cx="5334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5400000" flipH="1" flipV="1">
                  <a:off x="1637506" y="4228306"/>
                  <a:ext cx="2286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752600" y="4114800"/>
                  <a:ext cx="762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 flipH="1" flipV="1">
                  <a:off x="1715294" y="4228306"/>
                  <a:ext cx="2286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828800" y="4343400"/>
                  <a:ext cx="1143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 flipH="1" flipV="1">
                  <a:off x="2858294" y="4228306"/>
                  <a:ext cx="2286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973388" y="4114800"/>
                  <a:ext cx="762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5400000" flipH="1" flipV="1">
                  <a:off x="2936082" y="4228306"/>
                  <a:ext cx="2286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048000" y="4343400"/>
                  <a:ext cx="1143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5400000" flipH="1" flipV="1">
                  <a:off x="4074317" y="4228306"/>
                  <a:ext cx="2286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5400000" flipH="1" flipV="1">
                  <a:off x="4152105" y="4228306"/>
                  <a:ext cx="2286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4191000" y="4114800"/>
                  <a:ext cx="762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267200" y="4343400"/>
                  <a:ext cx="1143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/>
              <p:cNvSpPr txBox="1"/>
              <p:nvPr/>
            </p:nvSpPr>
            <p:spPr>
              <a:xfrm>
                <a:off x="5714999" y="4003765"/>
                <a:ext cx="1357331" cy="5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Pulse to LED Strobe</a:t>
                </a:r>
                <a:endParaRPr lang="en-US" sz="1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75"/>
            <p:cNvGrpSpPr/>
            <p:nvPr/>
          </p:nvGrpSpPr>
          <p:grpSpPr>
            <a:xfrm>
              <a:off x="1295400" y="3308261"/>
              <a:ext cx="6205542" cy="655727"/>
              <a:chOff x="1295400" y="3308261"/>
              <a:chExt cx="6205542" cy="65572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1295400" y="3960812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 flipH="1" flipV="1">
                <a:off x="1447800" y="3808412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 flipH="1" flipV="1">
                <a:off x="1981994" y="3807618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600200" y="3656012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133600" y="3960812"/>
                <a:ext cx="685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2667000" y="3808412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 flipH="1" flipV="1">
                <a:off x="3201194" y="3807618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819400" y="3656012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352800" y="3960812"/>
                <a:ext cx="685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 flipH="1" flipV="1">
                <a:off x="3886994" y="3810000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 flipH="1" flipV="1">
                <a:off x="4421188" y="38092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039394" y="3657600"/>
                <a:ext cx="5334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4572000" y="3962400"/>
                <a:ext cx="6096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5214941" y="3308261"/>
                <a:ext cx="2286001" cy="52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 pitchFamily="18" charset="0"/>
                    <a:cs typeface="Times New Roman" pitchFamily="18" charset="0"/>
                  </a:rPr>
                  <a:t>Pulse to Piezoelectric Dispenser</a:t>
                </a:r>
                <a:endParaRPr lang="en-US" sz="1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8066" y="951486"/>
            <a:ext cx="2694528" cy="183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7000892" y="285749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Imaging System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32" y="0"/>
            <a:ext cx="8229600" cy="857256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Image Processing Algorithm for Volume Estimation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5C668-6DF2-4AD0-AFBF-0616A337295C}" type="slidenum">
              <a:rPr lang="en-IN" smtClean="0"/>
              <a:pPr>
                <a:defRPr/>
              </a:pPr>
              <a:t>17</a:t>
            </a:fld>
            <a:endParaRPr lang="en-IN" dirty="0"/>
          </a:p>
        </p:txBody>
      </p:sp>
      <p:grpSp>
        <p:nvGrpSpPr>
          <p:cNvPr id="2" name="Group 31"/>
          <p:cNvGrpSpPr/>
          <p:nvPr/>
        </p:nvGrpSpPr>
        <p:grpSpPr>
          <a:xfrm>
            <a:off x="214282" y="2214554"/>
            <a:ext cx="2357454" cy="4572032"/>
            <a:chOff x="152400" y="1142984"/>
            <a:chExt cx="2357454" cy="4572032"/>
          </a:xfrm>
        </p:grpSpPr>
        <p:sp>
          <p:nvSpPr>
            <p:cNvPr id="15" name="Rectangle 14"/>
            <p:cNvSpPr/>
            <p:nvPr/>
          </p:nvSpPr>
          <p:spPr>
            <a:xfrm>
              <a:off x="366714" y="1142984"/>
              <a:ext cx="1928826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Image Acquisition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6714" y="1857364"/>
              <a:ext cx="1928826" cy="7858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Isolation of ROI and Gaussian Filtering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6714" y="3000372"/>
              <a:ext cx="1928826" cy="500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Canny Edge Detection Algorithm</a:t>
              </a:r>
              <a:endParaRPr lang="en-US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6714" y="3857628"/>
              <a:ext cx="1928826" cy="5715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Edge Thinning up to single pixel accuracy</a:t>
              </a:r>
              <a:endParaRPr lang="en-US" sz="1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4786322"/>
              <a:ext cx="2357454" cy="928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Volume Estimation from Arbitrary Rotational symmetric Drop Model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>
              <a:stCxn id="16" idx="2"/>
              <a:endCxn id="17" idx="0"/>
            </p:cNvCxnSpPr>
            <p:nvPr/>
          </p:nvCxnSpPr>
          <p:spPr>
            <a:xfrm rot="5400000">
              <a:off x="1152532" y="2821777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1187457" y="1677975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>
              <a:off x="1117607" y="3678239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>
              <a:off x="1117607" y="4606933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2643174" y="5145488"/>
            <a:ext cx="2138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We have calibrated our system to transforms the image coordinate to real world coordinate so that we get the actual volume.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66"/>
          <p:cNvGrpSpPr/>
          <p:nvPr/>
        </p:nvGrpSpPr>
        <p:grpSpPr>
          <a:xfrm>
            <a:off x="4724400" y="1142984"/>
            <a:ext cx="1371600" cy="912912"/>
            <a:chOff x="3719506" y="3143248"/>
            <a:chExt cx="1371600" cy="912912"/>
          </a:xfrm>
        </p:grpSpPr>
        <p:pic>
          <p:nvPicPr>
            <p:cNvPr id="27675" name="Picture 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3372" y="3143248"/>
              <a:ext cx="561975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3719506" y="365605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Result of Canny Edge Detection algorithm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67"/>
          <p:cNvGrpSpPr/>
          <p:nvPr/>
        </p:nvGrpSpPr>
        <p:grpSpPr>
          <a:xfrm>
            <a:off x="6096000" y="1155744"/>
            <a:ext cx="1447800" cy="1058810"/>
            <a:chOff x="5286380" y="3143248"/>
            <a:chExt cx="1493039" cy="1058810"/>
          </a:xfrm>
        </p:grpSpPr>
        <p:pic>
          <p:nvPicPr>
            <p:cNvPr id="27676" name="Picture 2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29322" y="3143248"/>
              <a:ext cx="571504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Box 63"/>
            <p:cNvSpPr txBox="1"/>
            <p:nvPr/>
          </p:nvSpPr>
          <p:spPr>
            <a:xfrm>
              <a:off x="5286380" y="3648060"/>
              <a:ext cx="14930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Edges thinned to single pixel accuracy using morphological thinning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9"/>
          <p:cNvGrpSpPr/>
          <p:nvPr/>
        </p:nvGrpSpPr>
        <p:grpSpPr>
          <a:xfrm>
            <a:off x="7567602" y="1127156"/>
            <a:ext cx="1500198" cy="1087398"/>
            <a:chOff x="7286644" y="3152777"/>
            <a:chExt cx="1500198" cy="1087398"/>
          </a:xfrm>
        </p:grpSpPr>
        <p:pic>
          <p:nvPicPr>
            <p:cNvPr id="27677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43834" y="3152777"/>
              <a:ext cx="5524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7286644" y="3686177"/>
              <a:ext cx="15001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Recovered edge (Red Color) superimposed to actual image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2514600" y="857232"/>
            <a:ext cx="1066800" cy="1084420"/>
            <a:chOff x="2743200" y="1219201"/>
            <a:chExt cx="1066800" cy="1084420"/>
          </a:xfrm>
        </p:grpSpPr>
        <p:sp>
          <p:nvSpPr>
            <p:cNvPr id="61" name="TextBox 60"/>
            <p:cNvSpPr txBox="1"/>
            <p:nvPr/>
          </p:nvSpPr>
          <p:spPr>
            <a:xfrm>
              <a:off x="2752716" y="2057400"/>
              <a:ext cx="10572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Actual Image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385" name="Picture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43200" y="1219201"/>
              <a:ext cx="1019175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oup 35"/>
          <p:cNvGrpSpPr/>
          <p:nvPr/>
        </p:nvGrpSpPr>
        <p:grpSpPr>
          <a:xfrm>
            <a:off x="3581400" y="1071546"/>
            <a:ext cx="1143000" cy="986195"/>
            <a:chOff x="6929454" y="1628469"/>
            <a:chExt cx="1143000" cy="986195"/>
          </a:xfrm>
        </p:grpSpPr>
        <p:pic>
          <p:nvPicPr>
            <p:cNvPr id="40" name="Picture 2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15206" y="1628469"/>
              <a:ext cx="590550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6929454" y="2214554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Isolated ROI after  Gaussian Filtering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8400" y="2819400"/>
            <a:ext cx="723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4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72080" y="4572000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2362200" y="3400425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Reflectance map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49"/>
          <p:cNvGrpSpPr/>
          <p:nvPr/>
        </p:nvGrpSpPr>
        <p:grpSpPr>
          <a:xfrm>
            <a:off x="3352800" y="2192179"/>
            <a:ext cx="5791200" cy="2303621"/>
            <a:chOff x="3352800" y="2192179"/>
            <a:chExt cx="5791200" cy="2303621"/>
          </a:xfrm>
        </p:grpSpPr>
        <p:pic>
          <p:nvPicPr>
            <p:cNvPr id="44" name="Picture 43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82690" y="2286000"/>
              <a:ext cx="286131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48"/>
            <p:cNvGrpSpPr/>
            <p:nvPr/>
          </p:nvGrpSpPr>
          <p:grpSpPr>
            <a:xfrm>
              <a:off x="3352800" y="2192179"/>
              <a:ext cx="5638800" cy="2303621"/>
              <a:chOff x="3352800" y="2209800"/>
              <a:chExt cx="5638800" cy="2303621"/>
            </a:xfrm>
          </p:grpSpPr>
          <p:pic>
            <p:nvPicPr>
              <p:cNvPr id="43" name="Picture 42"/>
              <p:cNvPicPr/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352800" y="2209800"/>
                <a:ext cx="2743200" cy="2156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3657600" y="4191000"/>
                <a:ext cx="2362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 smtClean="0">
                    <a:latin typeface="Times New Roman" pitchFamily="18" charset="0"/>
                    <a:cs typeface="Times New Roman" pitchFamily="18" charset="0"/>
                  </a:rPr>
                  <a:t>Estimated surface gradient </a:t>
                </a:r>
                <a:r>
                  <a:rPr lang="en-IN" sz="1000" dirty="0" err="1" smtClean="0">
                    <a:latin typeface="Times New Roman" pitchFamily="18" charset="0"/>
                    <a:cs typeface="Times New Roman" pitchFamily="18" charset="0"/>
                  </a:rPr>
                  <a:t>wrt</a:t>
                </a:r>
                <a:r>
                  <a:rPr lang="en-IN" sz="1000" dirty="0" smtClean="0">
                    <a:latin typeface="Times New Roman" pitchFamily="18" charset="0"/>
                    <a:cs typeface="Times New Roman" pitchFamily="18" charset="0"/>
                  </a:rPr>
                  <a:t> x</a:t>
                </a:r>
                <a:endParaRPr lang="en-US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629400" y="4267200"/>
                <a:ext cx="2362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 smtClean="0">
                    <a:latin typeface="Times New Roman" pitchFamily="18" charset="0"/>
                    <a:cs typeface="Times New Roman" pitchFamily="18" charset="0"/>
                  </a:rPr>
                  <a:t>Estimated surface gradient </a:t>
                </a:r>
                <a:r>
                  <a:rPr lang="en-IN" sz="1000" dirty="0" err="1" smtClean="0">
                    <a:latin typeface="Times New Roman" pitchFamily="18" charset="0"/>
                    <a:cs typeface="Times New Roman" pitchFamily="18" charset="0"/>
                  </a:rPr>
                  <a:t>wrt</a:t>
                </a:r>
                <a:r>
                  <a:rPr lang="en-IN" sz="1000" dirty="0" smtClean="0">
                    <a:latin typeface="Times New Roman" pitchFamily="18" charset="0"/>
                    <a:cs typeface="Times New Roman" pitchFamily="18" charset="0"/>
                  </a:rPr>
                  <a:t> y</a:t>
                </a:r>
                <a:endParaRPr lang="en-US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6134120" y="65532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 smtClean="0">
                <a:latin typeface="Times New Roman" pitchFamily="18" charset="0"/>
                <a:cs typeface="Times New Roman" pitchFamily="18" charset="0"/>
              </a:rPr>
              <a:t>Estimated surface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Dispensed drop at 90V 40s puls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500034" y="714356"/>
            <a:ext cx="18288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ochipArray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9228" y="1214422"/>
            <a:ext cx="5667415" cy="4250561"/>
          </a:xfrm>
          <a:prstGeom prst="rect">
            <a:avLst/>
          </a:prstGeom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152400" y="813041"/>
            <a:ext cx="88392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>
                <a:cs typeface="Arial" charset="0"/>
              </a:rPr>
              <a:t> Biochip </a:t>
            </a:r>
            <a:r>
              <a:rPr lang="en-US" b="1" dirty="0">
                <a:cs typeface="Arial" charset="0"/>
              </a:rPr>
              <a:t>reader is a device used to detect a very low light fluorescence </a:t>
            </a:r>
            <a:r>
              <a:rPr lang="en-US" b="1" dirty="0" smtClean="0">
                <a:cs typeface="Arial" charset="0"/>
              </a:rPr>
              <a:t>signal images  </a:t>
            </a:r>
            <a:r>
              <a:rPr lang="en-US" b="1" dirty="0">
                <a:cs typeface="Arial" charset="0"/>
              </a:rPr>
              <a:t>of tagged </a:t>
            </a:r>
            <a:r>
              <a:rPr lang="en-US" b="1" dirty="0" smtClean="0">
                <a:cs typeface="Arial" charset="0"/>
              </a:rPr>
              <a:t>  patient </a:t>
            </a:r>
            <a:r>
              <a:rPr lang="en-US" b="1" dirty="0">
                <a:cs typeface="Arial" charset="0"/>
              </a:rPr>
              <a:t>sample from Biochip </a:t>
            </a:r>
            <a:r>
              <a:rPr lang="en-US" b="1" dirty="0" smtClean="0">
                <a:cs typeface="Arial" charset="0"/>
              </a:rPr>
              <a:t> for </a:t>
            </a:r>
            <a:r>
              <a:rPr lang="en-US" b="1" dirty="0">
                <a:cs typeface="Arial" charset="0"/>
              </a:rPr>
              <a:t>early diagnosis of </a:t>
            </a:r>
            <a:r>
              <a:rPr lang="en-US" b="1" dirty="0" smtClean="0">
                <a:cs typeface="Arial" charset="0"/>
              </a:rPr>
              <a:t>diseases. </a:t>
            </a:r>
          </a:p>
          <a:p>
            <a:pPr marL="179388" indent="-179388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Bio-chips contain several immobilized antibodies/proteins/DNA that provides qualitative or quantitative information about several proteins/DNA for more sensitive and specific diagnosis of diseases like cancer, endocrine disorders, allergy or autoimmune diseases. </a:t>
            </a:r>
            <a:endParaRPr lang="en-US" b="1" dirty="0">
              <a:cs typeface="Arial" charset="0"/>
            </a:endParaRPr>
          </a:p>
        </p:txBody>
      </p:sp>
      <p:sp>
        <p:nvSpPr>
          <p:cNvPr id="2051" name="Rectangle 13"/>
          <p:cNvSpPr>
            <a:spLocks noChangeArrowheads="1"/>
          </p:cNvSpPr>
          <p:nvPr/>
        </p:nvSpPr>
        <p:spPr bwMode="auto">
          <a:xfrm>
            <a:off x="2357422" y="71438"/>
            <a:ext cx="5072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j-lt"/>
              </a:rPr>
              <a:t>Biochip 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Reader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6000752" y="6435748"/>
            <a:ext cx="22145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cs typeface="Arial" charset="0"/>
              </a:rPr>
              <a:t>Biochip Reader System</a:t>
            </a:r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249" y="2451796"/>
            <a:ext cx="3265279" cy="390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5"/>
          <a:srcRect l="3822" t="11533" r="2615" b="17226"/>
          <a:stretch>
            <a:fillRect/>
          </a:stretch>
        </p:blipFill>
        <p:spPr bwMode="auto">
          <a:xfrm>
            <a:off x="500034" y="2428868"/>
            <a:ext cx="457203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71472" y="6519470"/>
            <a:ext cx="45005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  <a:cs typeface="Arial" charset="0"/>
              </a:rPr>
              <a:t>Block diagram of Biochip </a:t>
            </a:r>
            <a:r>
              <a:rPr lang="en-US" sz="1600" b="1" dirty="0">
                <a:solidFill>
                  <a:srgbClr val="FF0000"/>
                </a:solidFill>
                <a:cs typeface="Arial" charset="0"/>
              </a:rPr>
              <a:t>Reader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-24"/>
            <a:ext cx="6472254" cy="928694"/>
          </a:xfrm>
        </p:spPr>
        <p:txBody>
          <a:bodyPr>
            <a:norm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Robot Introduction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7758138" cy="2357454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Robot is a machine capable of</a:t>
            </a:r>
          </a:p>
          <a:p>
            <a:pPr lvl="1"/>
            <a:r>
              <a:rPr lang="en-IN" sz="2400" dirty="0" smtClean="0"/>
              <a:t>Carrying out tasks automatically</a:t>
            </a:r>
          </a:p>
          <a:p>
            <a:pPr lvl="1"/>
            <a:r>
              <a:rPr lang="en-IN" sz="2400" dirty="0" smtClean="0"/>
              <a:t>Use of sensors to adapt it to environment</a:t>
            </a:r>
          </a:p>
          <a:p>
            <a:pPr lvl="1"/>
            <a:r>
              <a:rPr lang="en-IN" sz="2400" dirty="0" smtClean="0"/>
              <a:t>Programmable and controllable by a computer</a:t>
            </a:r>
          </a:p>
          <a:p>
            <a:pPr lvl="1">
              <a:buNone/>
            </a:pPr>
            <a:endParaRPr lang="en-IN" dirty="0"/>
          </a:p>
        </p:txBody>
      </p:sp>
      <p:grpSp>
        <p:nvGrpSpPr>
          <p:cNvPr id="22" name="Group 21"/>
          <p:cNvGrpSpPr/>
          <p:nvPr/>
        </p:nvGrpSpPr>
        <p:grpSpPr>
          <a:xfrm>
            <a:off x="142844" y="3214686"/>
            <a:ext cx="5357850" cy="2643206"/>
            <a:chOff x="1214414" y="3643314"/>
            <a:chExt cx="5000660" cy="2857520"/>
          </a:xfrm>
        </p:grpSpPr>
        <p:sp>
          <p:nvSpPr>
            <p:cNvPr id="23" name="TextBox 22"/>
            <p:cNvSpPr txBox="1"/>
            <p:nvPr/>
          </p:nvSpPr>
          <p:spPr>
            <a:xfrm>
              <a:off x="4572000" y="4286256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Manufacturing</a:t>
              </a:r>
              <a:endParaRPr lang="en-IN" dirty="0"/>
            </a:p>
          </p:txBody>
        </p:sp>
        <p:grpSp>
          <p:nvGrpSpPr>
            <p:cNvPr id="24" name="Group 27"/>
            <p:cNvGrpSpPr/>
            <p:nvPr/>
          </p:nvGrpSpPr>
          <p:grpSpPr>
            <a:xfrm>
              <a:off x="1214414" y="3643314"/>
              <a:ext cx="4857784" cy="2857520"/>
              <a:chOff x="1214414" y="3643314"/>
              <a:chExt cx="4857784" cy="2857520"/>
            </a:xfrm>
          </p:grpSpPr>
          <p:sp>
            <p:nvSpPr>
              <p:cNvPr id="25" name="TextBox 3"/>
              <p:cNvSpPr txBox="1"/>
              <p:nvPr/>
            </p:nvSpPr>
            <p:spPr>
              <a:xfrm>
                <a:off x="1214414" y="4214818"/>
                <a:ext cx="78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Robot</a:t>
                </a:r>
                <a:endParaRPr lang="en-IN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14612" y="3786190"/>
                <a:ext cx="1143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Industrial</a:t>
                </a:r>
                <a:endParaRPr lang="en-IN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86050" y="5000636"/>
                <a:ext cx="9286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Service</a:t>
                </a:r>
                <a:endParaRPr lang="en-IN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786314" y="3643314"/>
                <a:ext cx="1000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Logistics</a:t>
                </a:r>
                <a:endParaRPr lang="en-IN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786314" y="4786322"/>
                <a:ext cx="1000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Medical</a:t>
                </a:r>
                <a:endParaRPr lang="en-IN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786314" y="5202808"/>
                <a:ext cx="1214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Defence</a:t>
                </a:r>
                <a:endParaRPr lang="en-IN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786314" y="5643578"/>
                <a:ext cx="12858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Educational</a:t>
                </a:r>
                <a:endParaRPr lang="en-IN" dirty="0"/>
              </a:p>
            </p:txBody>
          </p:sp>
          <p:cxnSp>
            <p:nvCxnSpPr>
              <p:cNvPr id="32" name="Straight Arrow Connector 31"/>
              <p:cNvCxnSpPr>
                <a:endCxn id="26" idx="1"/>
              </p:cNvCxnSpPr>
              <p:nvPr/>
            </p:nvCxnSpPr>
            <p:spPr>
              <a:xfrm flipV="1">
                <a:off x="2000232" y="3970856"/>
                <a:ext cx="714380" cy="4286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endCxn id="27" idx="1"/>
              </p:cNvCxnSpPr>
              <p:nvPr/>
            </p:nvCxnSpPr>
            <p:spPr>
              <a:xfrm>
                <a:off x="2000232" y="4399484"/>
                <a:ext cx="785818" cy="7858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26" idx="3"/>
                <a:endCxn id="28" idx="1"/>
              </p:cNvCxnSpPr>
              <p:nvPr/>
            </p:nvCxnSpPr>
            <p:spPr>
              <a:xfrm flipV="1">
                <a:off x="3857620" y="3827980"/>
                <a:ext cx="928694" cy="14287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6" idx="3"/>
                <a:endCxn id="23" idx="1"/>
              </p:cNvCxnSpPr>
              <p:nvPr/>
            </p:nvCxnSpPr>
            <p:spPr>
              <a:xfrm>
                <a:off x="3857620" y="3970856"/>
                <a:ext cx="714380" cy="5000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27" idx="3"/>
                <a:endCxn id="29" idx="1"/>
              </p:cNvCxnSpPr>
              <p:nvPr/>
            </p:nvCxnSpPr>
            <p:spPr>
              <a:xfrm flipV="1">
                <a:off x="3714744" y="4970988"/>
                <a:ext cx="1071570" cy="21431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7" idx="3"/>
                <a:endCxn id="30" idx="1"/>
              </p:cNvCxnSpPr>
              <p:nvPr/>
            </p:nvCxnSpPr>
            <p:spPr>
              <a:xfrm>
                <a:off x="3714744" y="5185302"/>
                <a:ext cx="1071570" cy="2021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27" idx="3"/>
                <a:endCxn id="31" idx="1"/>
              </p:cNvCxnSpPr>
              <p:nvPr/>
            </p:nvCxnSpPr>
            <p:spPr>
              <a:xfrm>
                <a:off x="3714744" y="5185302"/>
                <a:ext cx="1071570" cy="6429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4786314" y="6131502"/>
                <a:ext cx="1214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 smtClean="0"/>
                  <a:t>Agriculture</a:t>
                </a:r>
                <a:endParaRPr lang="en-IN" dirty="0"/>
              </a:p>
            </p:txBody>
          </p:sp>
          <p:cxnSp>
            <p:nvCxnSpPr>
              <p:cNvPr id="40" name="Straight Arrow Connector 39"/>
              <p:cNvCxnSpPr>
                <a:stCxn id="27" idx="3"/>
                <a:endCxn id="39" idx="1"/>
              </p:cNvCxnSpPr>
              <p:nvPr/>
            </p:nvCxnSpPr>
            <p:spPr>
              <a:xfrm>
                <a:off x="3714744" y="5185302"/>
                <a:ext cx="1071570" cy="113086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/>
          <p:cNvGrpSpPr/>
          <p:nvPr/>
        </p:nvGrpSpPr>
        <p:grpSpPr>
          <a:xfrm>
            <a:off x="5929322" y="3071810"/>
            <a:ext cx="2836205" cy="3357586"/>
            <a:chOff x="6143636" y="3429000"/>
            <a:chExt cx="2836205" cy="3357586"/>
          </a:xfrm>
        </p:grpSpPr>
        <p:pic>
          <p:nvPicPr>
            <p:cNvPr id="50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43834" y="4643446"/>
              <a:ext cx="1336007" cy="976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36" y="3429000"/>
              <a:ext cx="1471383" cy="21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5272" y="3500438"/>
              <a:ext cx="1256491" cy="1004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72330" y="5736455"/>
              <a:ext cx="1472147" cy="105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1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-24"/>
            <a:ext cx="8143868" cy="654032"/>
          </a:xfrm>
        </p:spPr>
        <p:txBody>
          <a:bodyPr>
            <a:noAutofit/>
          </a:bodyPr>
          <a:lstStyle/>
          <a:p>
            <a:pPr algn="just"/>
            <a:r>
              <a:rPr lang="en-IN" sz="2800" dirty="0" smtClean="0">
                <a:solidFill>
                  <a:srgbClr val="FF0000"/>
                </a:solidFill>
              </a:rPr>
              <a:t>Image Processing Challenges and De-noising algorithm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505092" cy="4981596"/>
          </a:xfrm>
        </p:spPr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pPr>
              <a:buNone/>
            </a:pPr>
            <a:endParaRPr lang="en-IN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IN" sz="1800" b="1" dirty="0" smtClean="0">
                <a:solidFill>
                  <a:srgbClr val="FF0000"/>
                </a:solidFill>
              </a:rPr>
              <a:t>Algorithm:</a:t>
            </a:r>
          </a:p>
          <a:p>
            <a:r>
              <a:rPr lang="en-IN" sz="2400" dirty="0" smtClean="0"/>
              <a:t>Based on wavelet and anisotropic diffusion</a:t>
            </a:r>
          </a:p>
          <a:p>
            <a:r>
              <a:rPr lang="en-IN" sz="2400" dirty="0" smtClean="0"/>
              <a:t>Anisotropic diffusion</a:t>
            </a:r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500704"/>
            <a:ext cx="42505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5857892"/>
            <a:ext cx="2875957" cy="428628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6291286"/>
            <a:ext cx="1918190" cy="56673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3838" y="4918221"/>
            <a:ext cx="4205880" cy="172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785786" y="1071546"/>
            <a:ext cx="157163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Low Energy Signal</a:t>
            </a:r>
            <a:endParaRPr lang="en-IN" dirty="0"/>
          </a:p>
        </p:txBody>
      </p:sp>
      <p:sp>
        <p:nvSpPr>
          <p:cNvPr id="21" name="Rectangle 20"/>
          <p:cNvSpPr/>
          <p:nvPr/>
        </p:nvSpPr>
        <p:spPr>
          <a:xfrm>
            <a:off x="3786182" y="1071546"/>
            <a:ext cx="1571636" cy="100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Noise</a:t>
            </a:r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6786578" y="1071546"/>
            <a:ext cx="1857388" cy="100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Low Intensity fluorescence signal (Low SNR)</a:t>
            </a:r>
            <a:endParaRPr lang="en-IN" dirty="0"/>
          </a:p>
        </p:txBody>
      </p:sp>
      <p:sp>
        <p:nvSpPr>
          <p:cNvPr id="23" name="Plus 22"/>
          <p:cNvSpPr/>
          <p:nvPr/>
        </p:nvSpPr>
        <p:spPr>
          <a:xfrm>
            <a:off x="2571736" y="1071546"/>
            <a:ext cx="914400" cy="914400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Equal 23"/>
          <p:cNvSpPr/>
          <p:nvPr/>
        </p:nvSpPr>
        <p:spPr>
          <a:xfrm>
            <a:off x="5643570" y="1142984"/>
            <a:ext cx="914400" cy="914400"/>
          </a:xfrm>
          <a:prstGeom prst="mathEqua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57488" y="2071678"/>
            <a:ext cx="3357586" cy="20717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  Photon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Background noise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   Non-specific binding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   Auto fluorescence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Excitation light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Biochemical noise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Dark current Noise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214414" y="571480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Image Processing Challenges: </a:t>
            </a:r>
            <a:r>
              <a:rPr lang="en-IN" b="1" dirty="0" smtClean="0">
                <a:solidFill>
                  <a:srgbClr val="002060"/>
                </a:solidFill>
              </a:rPr>
              <a:t>Detection of low SNR fluorescent images</a:t>
            </a:r>
            <a:endParaRPr lang="en-IN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-71462"/>
            <a:ext cx="2214578" cy="857256"/>
          </a:xfrm>
        </p:spPr>
        <p:txBody>
          <a:bodyPr>
            <a:normAutofit/>
          </a:bodyPr>
          <a:lstStyle/>
          <a:p>
            <a:pPr algn="just"/>
            <a:r>
              <a:rPr lang="en-IN" sz="4000" dirty="0" smtClean="0">
                <a:solidFill>
                  <a:srgbClr val="FF0000"/>
                </a:solidFill>
              </a:rPr>
              <a:t>Features:</a:t>
            </a:r>
            <a:endParaRPr lang="en-IN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8929718" cy="2286016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/>
              <a:t>Capable of generating high-resolution fluorescent images of 6 </a:t>
            </a:r>
            <a:r>
              <a:rPr lang="en-US" sz="2000" dirty="0" smtClean="0">
                <a:sym typeface="Symbol"/>
              </a:rPr>
              <a:t></a:t>
            </a:r>
            <a:r>
              <a:rPr lang="en-US" sz="2000" dirty="0" smtClean="0"/>
              <a:t>m</a:t>
            </a:r>
          </a:p>
          <a:p>
            <a:pPr lvl="0" algn="just"/>
            <a:r>
              <a:rPr lang="en-US" sz="2000" dirty="0" smtClean="0"/>
              <a:t>Image processing algorithms for discriminating a few fluorescent signal from the background</a:t>
            </a:r>
          </a:p>
          <a:p>
            <a:pPr algn="just"/>
            <a:r>
              <a:rPr lang="en-IN" sz="2000" dirty="0" smtClean="0"/>
              <a:t>Powerful Spot finding algorithms</a:t>
            </a:r>
          </a:p>
          <a:p>
            <a:pPr lvl="0" algn="just"/>
            <a:r>
              <a:rPr lang="en-US" sz="2000" dirty="0" smtClean="0"/>
              <a:t>Software for integrating and processing the data from the Biochip</a:t>
            </a:r>
          </a:p>
          <a:p>
            <a:pPr algn="just"/>
            <a:r>
              <a:rPr lang="en-IN" sz="2000" dirty="0" smtClean="0"/>
              <a:t>Data quantification and Analysis reports</a:t>
            </a:r>
          </a:p>
          <a:p>
            <a:pPr lvl="0">
              <a:buNone/>
            </a:pPr>
            <a:endParaRPr lang="en-US" sz="2800" dirty="0" smtClean="0"/>
          </a:p>
          <a:p>
            <a:pPr lvl="0">
              <a:buNone/>
            </a:pPr>
            <a:endParaRPr lang="en-IN" sz="2800" dirty="0" smtClean="0"/>
          </a:p>
          <a:p>
            <a:pPr>
              <a:buNone/>
            </a:pPr>
            <a:endParaRPr lang="en-IN" sz="2800" dirty="0" smtClean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/>
          <a:srcRect t="15971" r="30289" b="3685"/>
          <a:stretch>
            <a:fillRect/>
          </a:stretch>
        </p:blipFill>
        <p:spPr bwMode="auto">
          <a:xfrm>
            <a:off x="1214414" y="3286124"/>
            <a:ext cx="3476628" cy="27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000504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0232" y="604839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1800" b="1" dirty="0">
                <a:solidFill>
                  <a:srgbClr val="FF0000"/>
                </a:solidFill>
              </a:rPr>
              <a:t>Simulated Results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072066" y="6060064"/>
            <a:ext cx="371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solidFill>
                  <a:srgbClr val="FF0000"/>
                </a:solidFill>
              </a:rPr>
              <a:t>Actual </a:t>
            </a:r>
            <a:r>
              <a:rPr lang="en-IN" sz="1800" b="1" dirty="0" smtClean="0">
                <a:solidFill>
                  <a:srgbClr val="FF0000"/>
                </a:solidFill>
              </a:rPr>
              <a:t>results with patient sample</a:t>
            </a:r>
            <a:endParaRPr lang="en-IN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642910" y="1000108"/>
            <a:ext cx="7858180" cy="5707421"/>
            <a:chOff x="642910" y="274711"/>
            <a:chExt cx="7858180" cy="5707421"/>
          </a:xfrm>
        </p:grpSpPr>
        <p:sp>
          <p:nvSpPr>
            <p:cNvPr id="13" name="Snip Single Corner Rectangle 12"/>
            <p:cNvSpPr/>
            <p:nvPr/>
          </p:nvSpPr>
          <p:spPr>
            <a:xfrm>
              <a:off x="5143504" y="857232"/>
              <a:ext cx="3357586" cy="4857784"/>
            </a:xfrm>
            <a:prstGeom prst="snip1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glow rad="101600">
                <a:schemeClr val="tx2">
                  <a:lumMod val="40000"/>
                  <a:lumOff val="60000"/>
                  <a:alpha val="6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Flowchart: Data 31"/>
            <p:cNvSpPr/>
            <p:nvPr/>
          </p:nvSpPr>
          <p:spPr>
            <a:xfrm>
              <a:off x="6402018" y="4071942"/>
              <a:ext cx="1143008" cy="285752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Snip Single Corner Rectangle 71"/>
            <p:cNvSpPr/>
            <p:nvPr/>
          </p:nvSpPr>
          <p:spPr>
            <a:xfrm flipH="1">
              <a:off x="642910" y="857232"/>
              <a:ext cx="3357586" cy="4857784"/>
            </a:xfrm>
            <a:prstGeom prst="snip1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noFill/>
            </a:ln>
            <a:effectLst>
              <a:glow rad="101600">
                <a:schemeClr val="tx2">
                  <a:lumMod val="40000"/>
                  <a:lumOff val="60000"/>
                  <a:alpha val="6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8"/>
            <p:cNvSpPr/>
            <p:nvPr/>
          </p:nvSpPr>
          <p:spPr>
            <a:xfrm>
              <a:off x="3214678" y="2928934"/>
              <a:ext cx="2357454" cy="7143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8992" y="3027742"/>
              <a:ext cx="1928826" cy="52322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dirty="0" smtClean="0">
                  <a:solidFill>
                    <a:schemeClr val="bg1"/>
                  </a:solidFill>
                </a:rPr>
                <a:t>Proteomics</a:t>
              </a:r>
              <a:endParaRPr lang="en-IN" sz="2800" dirty="0">
                <a:solidFill>
                  <a:schemeClr val="bg1"/>
                </a:solidFill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19581374">
              <a:off x="6278930" y="1650932"/>
              <a:ext cx="213282" cy="6113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Down Arrow 19"/>
            <p:cNvSpPr/>
            <p:nvPr/>
          </p:nvSpPr>
          <p:spPr>
            <a:xfrm rot="1711998">
              <a:off x="7168324" y="1653323"/>
              <a:ext cx="198463" cy="6113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6858016" y="3489421"/>
              <a:ext cx="214314" cy="5000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Block Arc 44"/>
            <p:cNvSpPr/>
            <p:nvPr/>
          </p:nvSpPr>
          <p:spPr>
            <a:xfrm>
              <a:off x="7094364" y="3697709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flipV="1">
              <a:off x="7193172" y="3664658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8" name="Block Arc 47"/>
            <p:cNvSpPr/>
            <p:nvPr/>
          </p:nvSpPr>
          <p:spPr>
            <a:xfrm>
              <a:off x="7297661" y="3703735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9" name="Block Arc 48"/>
            <p:cNvSpPr/>
            <p:nvPr/>
          </p:nvSpPr>
          <p:spPr>
            <a:xfrm flipV="1">
              <a:off x="7402150" y="3648305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7500958" y="3703735"/>
              <a:ext cx="142876" cy="214314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6929454" y="4429132"/>
              <a:ext cx="214314" cy="5000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715140" y="5357032"/>
              <a:ext cx="857256" cy="7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6786975" y="5214553"/>
              <a:ext cx="284958" cy="158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7000495" y="5285991"/>
              <a:ext cx="142876" cy="79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7143371" y="5285991"/>
              <a:ext cx="142876" cy="79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7250528" y="5250272"/>
              <a:ext cx="214314" cy="79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 flipH="1" flipV="1">
              <a:off x="6500429" y="5143115"/>
              <a:ext cx="428628" cy="7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5121470" y="285728"/>
              <a:ext cx="2214578" cy="55515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143504" y="357166"/>
              <a:ext cx="2286016" cy="369332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IN" dirty="0" smtClean="0">
                  <a:solidFill>
                    <a:schemeClr val="bg1"/>
                  </a:solidFill>
                </a:rPr>
                <a:t>Protein Identification</a:t>
              </a:r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714480" y="285728"/>
              <a:ext cx="2291352" cy="55515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9816" y="274711"/>
              <a:ext cx="2286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>
                  <a:solidFill>
                    <a:schemeClr val="bg1"/>
                  </a:solidFill>
                </a:rPr>
                <a:t>Clinical  Diagnostic Application</a:t>
              </a:r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00958" y="1643050"/>
              <a:ext cx="928694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Extract Proteins</a:t>
              </a:r>
              <a:endParaRPr lang="en-IN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978726" y="3161884"/>
              <a:ext cx="2000264" cy="3385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Spot Picker Robot</a:t>
              </a:r>
              <a:endParaRPr lang="en-IN" sz="16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15008" y="4857760"/>
              <a:ext cx="1000132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MS</a:t>
              </a:r>
            </a:p>
            <a:p>
              <a:pPr algn="ctr"/>
              <a:r>
                <a:rPr lang="en-IN" sz="1600" dirty="0" smtClean="0"/>
                <a:t>Spectrum</a:t>
              </a:r>
              <a:endParaRPr lang="en-IN" sz="1600" dirty="0"/>
            </a:p>
          </p:txBody>
        </p:sp>
        <p:sp>
          <p:nvSpPr>
            <p:cNvPr id="83" name="Block Arc 82"/>
            <p:cNvSpPr/>
            <p:nvPr/>
          </p:nvSpPr>
          <p:spPr>
            <a:xfrm>
              <a:off x="7616464" y="4137354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4" name="Block Arc 83"/>
            <p:cNvSpPr/>
            <p:nvPr/>
          </p:nvSpPr>
          <p:spPr>
            <a:xfrm>
              <a:off x="7830778" y="4138044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5" name="Block Arc 84"/>
            <p:cNvSpPr/>
            <p:nvPr/>
          </p:nvSpPr>
          <p:spPr>
            <a:xfrm>
              <a:off x="8023058" y="4143380"/>
              <a:ext cx="142876" cy="214314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6" name="Block Arc 85"/>
            <p:cNvSpPr/>
            <p:nvPr/>
          </p:nvSpPr>
          <p:spPr>
            <a:xfrm flipV="1">
              <a:off x="7720608" y="4132363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7" name="Block Arc 86"/>
            <p:cNvSpPr/>
            <p:nvPr/>
          </p:nvSpPr>
          <p:spPr>
            <a:xfrm flipV="1">
              <a:off x="7929586" y="4116010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715140" y="4060925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9" name="Oval 98"/>
            <p:cNvSpPr/>
            <p:nvPr/>
          </p:nvSpPr>
          <p:spPr>
            <a:xfrm>
              <a:off x="6867540" y="4060925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Oval 106"/>
            <p:cNvSpPr/>
            <p:nvPr/>
          </p:nvSpPr>
          <p:spPr>
            <a:xfrm>
              <a:off x="7019940" y="4071942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8" name="Oval 107"/>
            <p:cNvSpPr/>
            <p:nvPr/>
          </p:nvSpPr>
          <p:spPr>
            <a:xfrm>
              <a:off x="7161323" y="4081121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13723" y="4079283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0" name="Oval 109"/>
            <p:cNvSpPr/>
            <p:nvPr/>
          </p:nvSpPr>
          <p:spPr>
            <a:xfrm>
              <a:off x="6676753" y="4154397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1" name="Oval 110"/>
            <p:cNvSpPr/>
            <p:nvPr/>
          </p:nvSpPr>
          <p:spPr>
            <a:xfrm>
              <a:off x="6627349" y="4242188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2" name="Oval 111"/>
            <p:cNvSpPr/>
            <p:nvPr/>
          </p:nvSpPr>
          <p:spPr>
            <a:xfrm>
              <a:off x="6830646" y="4143380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3" name="Oval 112"/>
            <p:cNvSpPr/>
            <p:nvPr/>
          </p:nvSpPr>
          <p:spPr>
            <a:xfrm>
              <a:off x="6770225" y="4244538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4" name="Oval 113"/>
            <p:cNvSpPr/>
            <p:nvPr/>
          </p:nvSpPr>
          <p:spPr>
            <a:xfrm>
              <a:off x="6984539" y="4165414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5" name="Oval 114"/>
            <p:cNvSpPr/>
            <p:nvPr/>
          </p:nvSpPr>
          <p:spPr>
            <a:xfrm>
              <a:off x="7280672" y="4294287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6" name="Oval 115"/>
            <p:cNvSpPr/>
            <p:nvPr/>
          </p:nvSpPr>
          <p:spPr>
            <a:xfrm>
              <a:off x="6929454" y="4247869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7" name="Oval 116"/>
            <p:cNvSpPr/>
            <p:nvPr/>
          </p:nvSpPr>
          <p:spPr>
            <a:xfrm>
              <a:off x="7138432" y="4165414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1545" y="4253717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274" y="4165581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1" name="Oval 120"/>
            <p:cNvSpPr/>
            <p:nvPr/>
          </p:nvSpPr>
          <p:spPr>
            <a:xfrm>
              <a:off x="7215206" y="4251879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285852" y="5357826"/>
              <a:ext cx="2786082" cy="3385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IN" sz="1600" dirty="0" smtClean="0"/>
                <a:t>Biochip Arrayer (Microarrayer)</a:t>
              </a:r>
              <a:endParaRPr lang="en-IN" sz="1600" dirty="0"/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4149009" y="4775810"/>
              <a:ext cx="680342" cy="796330"/>
            </a:xfrm>
            <a:custGeom>
              <a:avLst/>
              <a:gdLst>
                <a:gd name="connsiteX0" fmla="*/ 257738 w 680342"/>
                <a:gd name="connsiteY0" fmla="*/ 177121 h 796330"/>
                <a:gd name="connsiteX1" fmla="*/ 224687 w 680342"/>
                <a:gd name="connsiteY1" fmla="*/ 188138 h 796330"/>
                <a:gd name="connsiteX2" fmla="*/ 191637 w 680342"/>
                <a:gd name="connsiteY2" fmla="*/ 232206 h 796330"/>
                <a:gd name="connsiteX3" fmla="*/ 136552 w 680342"/>
                <a:gd name="connsiteY3" fmla="*/ 331357 h 796330"/>
                <a:gd name="connsiteX4" fmla="*/ 147569 w 680342"/>
                <a:gd name="connsiteY4" fmla="*/ 397459 h 796330"/>
                <a:gd name="connsiteX5" fmla="*/ 180620 w 680342"/>
                <a:gd name="connsiteY5" fmla="*/ 430509 h 796330"/>
                <a:gd name="connsiteX6" fmla="*/ 246721 w 680342"/>
                <a:gd name="connsiteY6" fmla="*/ 463560 h 796330"/>
                <a:gd name="connsiteX7" fmla="*/ 323839 w 680342"/>
                <a:gd name="connsiteY7" fmla="*/ 452543 h 796330"/>
                <a:gd name="connsiteX8" fmla="*/ 323839 w 680342"/>
                <a:gd name="connsiteY8" fmla="*/ 364408 h 796330"/>
                <a:gd name="connsiteX9" fmla="*/ 290789 w 680342"/>
                <a:gd name="connsiteY9" fmla="*/ 386442 h 796330"/>
                <a:gd name="connsiteX10" fmla="*/ 268755 w 680342"/>
                <a:gd name="connsiteY10" fmla="*/ 342374 h 796330"/>
                <a:gd name="connsiteX11" fmla="*/ 301805 w 680342"/>
                <a:gd name="connsiteY11" fmla="*/ 331357 h 796330"/>
                <a:gd name="connsiteX12" fmla="*/ 356890 w 680342"/>
                <a:gd name="connsiteY12" fmla="*/ 276273 h 796330"/>
                <a:gd name="connsiteX13" fmla="*/ 400957 w 680342"/>
                <a:gd name="connsiteY13" fmla="*/ 287290 h 796330"/>
                <a:gd name="connsiteX14" fmla="*/ 411974 w 680342"/>
                <a:gd name="connsiteY14" fmla="*/ 474577 h 796330"/>
                <a:gd name="connsiteX15" fmla="*/ 389940 w 680342"/>
                <a:gd name="connsiteY15" fmla="*/ 507627 h 796330"/>
                <a:gd name="connsiteX16" fmla="*/ 290789 w 680342"/>
                <a:gd name="connsiteY16" fmla="*/ 562712 h 796330"/>
                <a:gd name="connsiteX17" fmla="*/ 257738 w 680342"/>
                <a:gd name="connsiteY17" fmla="*/ 573729 h 796330"/>
                <a:gd name="connsiteX18" fmla="*/ 213671 w 680342"/>
                <a:gd name="connsiteY18" fmla="*/ 562712 h 796330"/>
                <a:gd name="connsiteX19" fmla="*/ 180620 w 680342"/>
                <a:gd name="connsiteY19" fmla="*/ 485594 h 796330"/>
                <a:gd name="connsiteX20" fmla="*/ 169603 w 680342"/>
                <a:gd name="connsiteY20" fmla="*/ 386442 h 796330"/>
                <a:gd name="connsiteX21" fmla="*/ 158586 w 680342"/>
                <a:gd name="connsiteY21" fmla="*/ 353391 h 796330"/>
                <a:gd name="connsiteX22" fmla="*/ 147569 w 680342"/>
                <a:gd name="connsiteY22" fmla="*/ 298307 h 796330"/>
                <a:gd name="connsiteX23" fmla="*/ 114519 w 680342"/>
                <a:gd name="connsiteY23" fmla="*/ 232206 h 796330"/>
                <a:gd name="connsiteX24" fmla="*/ 81468 w 680342"/>
                <a:gd name="connsiteY24" fmla="*/ 221189 h 796330"/>
                <a:gd name="connsiteX25" fmla="*/ 70451 w 680342"/>
                <a:gd name="connsiteY25" fmla="*/ 188138 h 796330"/>
                <a:gd name="connsiteX26" fmla="*/ 81468 w 680342"/>
                <a:gd name="connsiteY26" fmla="*/ 122037 h 796330"/>
                <a:gd name="connsiteX27" fmla="*/ 191637 w 680342"/>
                <a:gd name="connsiteY27" fmla="*/ 88986 h 796330"/>
                <a:gd name="connsiteX28" fmla="*/ 511126 w 680342"/>
                <a:gd name="connsiteY28" fmla="*/ 144071 h 796330"/>
                <a:gd name="connsiteX29" fmla="*/ 522143 w 680342"/>
                <a:gd name="connsiteY29" fmla="*/ 177121 h 796330"/>
                <a:gd name="connsiteX30" fmla="*/ 500109 w 680342"/>
                <a:gd name="connsiteY30" fmla="*/ 254239 h 796330"/>
                <a:gd name="connsiteX31" fmla="*/ 478075 w 680342"/>
                <a:gd name="connsiteY31" fmla="*/ 287290 h 796330"/>
                <a:gd name="connsiteX32" fmla="*/ 511126 w 680342"/>
                <a:gd name="connsiteY32" fmla="*/ 408475 h 796330"/>
                <a:gd name="connsiteX33" fmla="*/ 544177 w 680342"/>
                <a:gd name="connsiteY33" fmla="*/ 419492 h 796330"/>
                <a:gd name="connsiteX34" fmla="*/ 577227 w 680342"/>
                <a:gd name="connsiteY34" fmla="*/ 408475 h 796330"/>
                <a:gd name="connsiteX35" fmla="*/ 588244 w 680342"/>
                <a:gd name="connsiteY35" fmla="*/ 375425 h 796330"/>
                <a:gd name="connsiteX36" fmla="*/ 599261 w 680342"/>
                <a:gd name="connsiteY36" fmla="*/ 551695 h 796330"/>
                <a:gd name="connsiteX37" fmla="*/ 588244 w 680342"/>
                <a:gd name="connsiteY37" fmla="*/ 584745 h 796330"/>
                <a:gd name="connsiteX38" fmla="*/ 555193 w 680342"/>
                <a:gd name="connsiteY38" fmla="*/ 595762 h 796330"/>
                <a:gd name="connsiteX39" fmla="*/ 522143 w 680342"/>
                <a:gd name="connsiteY39" fmla="*/ 617796 h 796330"/>
                <a:gd name="connsiteX40" fmla="*/ 500109 w 680342"/>
                <a:gd name="connsiteY40" fmla="*/ 584745 h 796330"/>
                <a:gd name="connsiteX41" fmla="*/ 489092 w 680342"/>
                <a:gd name="connsiteY41" fmla="*/ 551695 h 796330"/>
                <a:gd name="connsiteX42" fmla="*/ 456042 w 680342"/>
                <a:gd name="connsiteY42" fmla="*/ 573729 h 796330"/>
                <a:gd name="connsiteX43" fmla="*/ 434008 w 680342"/>
                <a:gd name="connsiteY43" fmla="*/ 606779 h 796330"/>
                <a:gd name="connsiteX44" fmla="*/ 422991 w 680342"/>
                <a:gd name="connsiteY44" fmla="*/ 639830 h 796330"/>
                <a:gd name="connsiteX45" fmla="*/ 367907 w 680342"/>
                <a:gd name="connsiteY45" fmla="*/ 705931 h 796330"/>
                <a:gd name="connsiteX46" fmla="*/ 334856 w 680342"/>
                <a:gd name="connsiteY46" fmla="*/ 716948 h 796330"/>
                <a:gd name="connsiteX47" fmla="*/ 257738 w 680342"/>
                <a:gd name="connsiteY47" fmla="*/ 705931 h 796330"/>
                <a:gd name="connsiteX48" fmla="*/ 191637 w 680342"/>
                <a:gd name="connsiteY48" fmla="*/ 661863 h 796330"/>
                <a:gd name="connsiteX49" fmla="*/ 158586 w 680342"/>
                <a:gd name="connsiteY49" fmla="*/ 584745 h 796330"/>
                <a:gd name="connsiteX50" fmla="*/ 81468 w 680342"/>
                <a:gd name="connsiteY50" fmla="*/ 485594 h 796330"/>
                <a:gd name="connsiteX51" fmla="*/ 48418 w 680342"/>
                <a:gd name="connsiteY51" fmla="*/ 474577 h 796330"/>
                <a:gd name="connsiteX52" fmla="*/ 26384 w 680342"/>
                <a:gd name="connsiteY52" fmla="*/ 441526 h 796330"/>
                <a:gd name="connsiteX53" fmla="*/ 15367 w 680342"/>
                <a:gd name="connsiteY53" fmla="*/ 408475 h 796330"/>
                <a:gd name="connsiteX54" fmla="*/ 48418 w 680342"/>
                <a:gd name="connsiteY54" fmla="*/ 430509 h 796330"/>
                <a:gd name="connsiteX55" fmla="*/ 37401 w 680342"/>
                <a:gd name="connsiteY55" fmla="*/ 507627 h 796330"/>
                <a:gd name="connsiteX56" fmla="*/ 4350 w 680342"/>
                <a:gd name="connsiteY56" fmla="*/ 540678 h 796330"/>
                <a:gd name="connsiteX57" fmla="*/ 59434 w 680342"/>
                <a:gd name="connsiteY57" fmla="*/ 661863 h 796330"/>
                <a:gd name="connsiteX58" fmla="*/ 92485 w 680342"/>
                <a:gd name="connsiteY58" fmla="*/ 672880 h 796330"/>
                <a:gd name="connsiteX59" fmla="*/ 136552 w 680342"/>
                <a:gd name="connsiteY59" fmla="*/ 705931 h 796330"/>
                <a:gd name="connsiteX60" fmla="*/ 224687 w 680342"/>
                <a:gd name="connsiteY60" fmla="*/ 783049 h 796330"/>
                <a:gd name="connsiteX61" fmla="*/ 334856 w 680342"/>
                <a:gd name="connsiteY61" fmla="*/ 794066 h 796330"/>
                <a:gd name="connsiteX62" fmla="*/ 489092 w 680342"/>
                <a:gd name="connsiteY62" fmla="*/ 783049 h 796330"/>
                <a:gd name="connsiteX63" fmla="*/ 500109 w 680342"/>
                <a:gd name="connsiteY63" fmla="*/ 749998 h 796330"/>
                <a:gd name="connsiteX64" fmla="*/ 533160 w 680342"/>
                <a:gd name="connsiteY64" fmla="*/ 738982 h 796330"/>
                <a:gd name="connsiteX65" fmla="*/ 566210 w 680342"/>
                <a:gd name="connsiteY65" fmla="*/ 716948 h 796330"/>
                <a:gd name="connsiteX66" fmla="*/ 665362 w 680342"/>
                <a:gd name="connsiteY66" fmla="*/ 705931 h 796330"/>
                <a:gd name="connsiteX67" fmla="*/ 654345 w 680342"/>
                <a:gd name="connsiteY67" fmla="*/ 650847 h 796330"/>
                <a:gd name="connsiteX68" fmla="*/ 654345 w 680342"/>
                <a:gd name="connsiteY68" fmla="*/ 606779 h 79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80342" h="796330">
                  <a:moveTo>
                    <a:pt x="257738" y="177121"/>
                  </a:moveTo>
                  <a:cubicBezTo>
                    <a:pt x="246721" y="180793"/>
                    <a:pt x="233608" y="180704"/>
                    <a:pt x="224687" y="188138"/>
                  </a:cubicBezTo>
                  <a:cubicBezTo>
                    <a:pt x="210581" y="199893"/>
                    <a:pt x="202167" y="217164"/>
                    <a:pt x="191637" y="232206"/>
                  </a:cubicBezTo>
                  <a:cubicBezTo>
                    <a:pt x="143423" y="301084"/>
                    <a:pt x="154937" y="276204"/>
                    <a:pt x="136552" y="331357"/>
                  </a:cubicBezTo>
                  <a:cubicBezTo>
                    <a:pt x="140224" y="353391"/>
                    <a:pt x="138497" y="377046"/>
                    <a:pt x="147569" y="397459"/>
                  </a:cubicBezTo>
                  <a:cubicBezTo>
                    <a:pt x="153897" y="411696"/>
                    <a:pt x="168651" y="420535"/>
                    <a:pt x="180620" y="430509"/>
                  </a:cubicBezTo>
                  <a:cubicBezTo>
                    <a:pt x="209096" y="454239"/>
                    <a:pt x="213596" y="452518"/>
                    <a:pt x="246721" y="463560"/>
                  </a:cubicBezTo>
                  <a:cubicBezTo>
                    <a:pt x="272427" y="459888"/>
                    <a:pt x="300613" y="464156"/>
                    <a:pt x="323839" y="452543"/>
                  </a:cubicBezTo>
                  <a:cubicBezTo>
                    <a:pt x="348477" y="440224"/>
                    <a:pt x="324719" y="368807"/>
                    <a:pt x="323839" y="364408"/>
                  </a:cubicBezTo>
                  <a:cubicBezTo>
                    <a:pt x="312822" y="371753"/>
                    <a:pt x="303849" y="384265"/>
                    <a:pt x="290789" y="386442"/>
                  </a:cubicBezTo>
                  <a:cubicBezTo>
                    <a:pt x="255534" y="392318"/>
                    <a:pt x="245253" y="365877"/>
                    <a:pt x="268755" y="342374"/>
                  </a:cubicBezTo>
                  <a:cubicBezTo>
                    <a:pt x="276966" y="334163"/>
                    <a:pt x="290788" y="335029"/>
                    <a:pt x="301805" y="331357"/>
                  </a:cubicBezTo>
                  <a:cubicBezTo>
                    <a:pt x="314175" y="312803"/>
                    <a:pt x="329831" y="280139"/>
                    <a:pt x="356890" y="276273"/>
                  </a:cubicBezTo>
                  <a:cubicBezTo>
                    <a:pt x="371879" y="274132"/>
                    <a:pt x="386268" y="283618"/>
                    <a:pt x="400957" y="287290"/>
                  </a:cubicBezTo>
                  <a:cubicBezTo>
                    <a:pt x="429612" y="373254"/>
                    <a:pt x="435932" y="362775"/>
                    <a:pt x="411974" y="474577"/>
                  </a:cubicBezTo>
                  <a:cubicBezTo>
                    <a:pt x="409200" y="487524"/>
                    <a:pt x="398416" y="497455"/>
                    <a:pt x="389940" y="507627"/>
                  </a:cubicBezTo>
                  <a:cubicBezTo>
                    <a:pt x="351883" y="553296"/>
                    <a:pt x="354654" y="541424"/>
                    <a:pt x="290789" y="562712"/>
                  </a:cubicBezTo>
                  <a:lnTo>
                    <a:pt x="257738" y="573729"/>
                  </a:lnTo>
                  <a:cubicBezTo>
                    <a:pt x="243049" y="570057"/>
                    <a:pt x="226269" y="571111"/>
                    <a:pt x="213671" y="562712"/>
                  </a:cubicBezTo>
                  <a:cubicBezTo>
                    <a:pt x="190847" y="547495"/>
                    <a:pt x="186148" y="507706"/>
                    <a:pt x="180620" y="485594"/>
                  </a:cubicBezTo>
                  <a:cubicBezTo>
                    <a:pt x="176948" y="452543"/>
                    <a:pt x="175070" y="419244"/>
                    <a:pt x="169603" y="386442"/>
                  </a:cubicBezTo>
                  <a:cubicBezTo>
                    <a:pt x="167694" y="374987"/>
                    <a:pt x="161403" y="364657"/>
                    <a:pt x="158586" y="353391"/>
                  </a:cubicBezTo>
                  <a:cubicBezTo>
                    <a:pt x="154044" y="335225"/>
                    <a:pt x="152111" y="316473"/>
                    <a:pt x="147569" y="298307"/>
                  </a:cubicBezTo>
                  <a:cubicBezTo>
                    <a:pt x="142580" y="278350"/>
                    <a:pt x="131348" y="245669"/>
                    <a:pt x="114519" y="232206"/>
                  </a:cubicBezTo>
                  <a:cubicBezTo>
                    <a:pt x="105451" y="224951"/>
                    <a:pt x="92485" y="224861"/>
                    <a:pt x="81468" y="221189"/>
                  </a:cubicBezTo>
                  <a:cubicBezTo>
                    <a:pt x="77796" y="210172"/>
                    <a:pt x="70451" y="199751"/>
                    <a:pt x="70451" y="188138"/>
                  </a:cubicBezTo>
                  <a:cubicBezTo>
                    <a:pt x="70451" y="165800"/>
                    <a:pt x="66759" y="138848"/>
                    <a:pt x="81468" y="122037"/>
                  </a:cubicBezTo>
                  <a:cubicBezTo>
                    <a:pt x="88979" y="113454"/>
                    <a:pt x="172598" y="93746"/>
                    <a:pt x="191637" y="88986"/>
                  </a:cubicBezTo>
                  <a:cubicBezTo>
                    <a:pt x="550524" y="101804"/>
                    <a:pt x="469962" y="0"/>
                    <a:pt x="511126" y="144071"/>
                  </a:cubicBezTo>
                  <a:cubicBezTo>
                    <a:pt x="514316" y="155237"/>
                    <a:pt x="518471" y="166104"/>
                    <a:pt x="522143" y="177121"/>
                  </a:cubicBezTo>
                  <a:cubicBezTo>
                    <a:pt x="518613" y="191242"/>
                    <a:pt x="508012" y="238433"/>
                    <a:pt x="500109" y="254239"/>
                  </a:cubicBezTo>
                  <a:cubicBezTo>
                    <a:pt x="494187" y="266082"/>
                    <a:pt x="485420" y="276273"/>
                    <a:pt x="478075" y="287290"/>
                  </a:cubicBezTo>
                  <a:cubicBezTo>
                    <a:pt x="482374" y="321682"/>
                    <a:pt x="476407" y="380701"/>
                    <a:pt x="511126" y="408475"/>
                  </a:cubicBezTo>
                  <a:cubicBezTo>
                    <a:pt x="520194" y="415729"/>
                    <a:pt x="533160" y="415820"/>
                    <a:pt x="544177" y="419492"/>
                  </a:cubicBezTo>
                  <a:cubicBezTo>
                    <a:pt x="555194" y="415820"/>
                    <a:pt x="569016" y="416686"/>
                    <a:pt x="577227" y="408475"/>
                  </a:cubicBezTo>
                  <a:cubicBezTo>
                    <a:pt x="585438" y="400264"/>
                    <a:pt x="586478" y="363947"/>
                    <a:pt x="588244" y="375425"/>
                  </a:cubicBezTo>
                  <a:cubicBezTo>
                    <a:pt x="597196" y="433612"/>
                    <a:pt x="595589" y="492938"/>
                    <a:pt x="599261" y="551695"/>
                  </a:cubicBezTo>
                  <a:cubicBezTo>
                    <a:pt x="595589" y="562712"/>
                    <a:pt x="596455" y="576534"/>
                    <a:pt x="588244" y="584745"/>
                  </a:cubicBezTo>
                  <a:cubicBezTo>
                    <a:pt x="580032" y="592956"/>
                    <a:pt x="565580" y="590568"/>
                    <a:pt x="555193" y="595762"/>
                  </a:cubicBezTo>
                  <a:cubicBezTo>
                    <a:pt x="543350" y="601683"/>
                    <a:pt x="533160" y="610451"/>
                    <a:pt x="522143" y="617796"/>
                  </a:cubicBezTo>
                  <a:cubicBezTo>
                    <a:pt x="514798" y="606779"/>
                    <a:pt x="506031" y="596588"/>
                    <a:pt x="500109" y="584745"/>
                  </a:cubicBezTo>
                  <a:cubicBezTo>
                    <a:pt x="494916" y="574358"/>
                    <a:pt x="500358" y="554511"/>
                    <a:pt x="489092" y="551695"/>
                  </a:cubicBezTo>
                  <a:cubicBezTo>
                    <a:pt x="476247" y="548484"/>
                    <a:pt x="467059" y="566384"/>
                    <a:pt x="456042" y="573729"/>
                  </a:cubicBezTo>
                  <a:cubicBezTo>
                    <a:pt x="448697" y="584746"/>
                    <a:pt x="439929" y="594936"/>
                    <a:pt x="434008" y="606779"/>
                  </a:cubicBezTo>
                  <a:cubicBezTo>
                    <a:pt x="428814" y="617166"/>
                    <a:pt x="428185" y="629443"/>
                    <a:pt x="422991" y="639830"/>
                  </a:cubicBezTo>
                  <a:cubicBezTo>
                    <a:pt x="412831" y="660151"/>
                    <a:pt x="386178" y="693750"/>
                    <a:pt x="367907" y="705931"/>
                  </a:cubicBezTo>
                  <a:cubicBezTo>
                    <a:pt x="358244" y="712373"/>
                    <a:pt x="345873" y="713276"/>
                    <a:pt x="334856" y="716948"/>
                  </a:cubicBezTo>
                  <a:cubicBezTo>
                    <a:pt x="309150" y="713276"/>
                    <a:pt x="281974" y="715253"/>
                    <a:pt x="257738" y="705931"/>
                  </a:cubicBezTo>
                  <a:cubicBezTo>
                    <a:pt x="233022" y="696425"/>
                    <a:pt x="191637" y="661863"/>
                    <a:pt x="191637" y="661863"/>
                  </a:cubicBezTo>
                  <a:cubicBezTo>
                    <a:pt x="111443" y="541575"/>
                    <a:pt x="229720" y="727014"/>
                    <a:pt x="158586" y="584745"/>
                  </a:cubicBezTo>
                  <a:cubicBezTo>
                    <a:pt x="147641" y="562855"/>
                    <a:pt x="108672" y="503730"/>
                    <a:pt x="81468" y="485594"/>
                  </a:cubicBezTo>
                  <a:cubicBezTo>
                    <a:pt x="71806" y="479153"/>
                    <a:pt x="59435" y="478249"/>
                    <a:pt x="48418" y="474577"/>
                  </a:cubicBezTo>
                  <a:cubicBezTo>
                    <a:pt x="41073" y="463560"/>
                    <a:pt x="32305" y="453369"/>
                    <a:pt x="26384" y="441526"/>
                  </a:cubicBezTo>
                  <a:cubicBezTo>
                    <a:pt x="21191" y="431139"/>
                    <a:pt x="4980" y="413668"/>
                    <a:pt x="15367" y="408475"/>
                  </a:cubicBezTo>
                  <a:cubicBezTo>
                    <a:pt x="27210" y="402554"/>
                    <a:pt x="37401" y="423164"/>
                    <a:pt x="48418" y="430509"/>
                  </a:cubicBezTo>
                  <a:cubicBezTo>
                    <a:pt x="44746" y="456215"/>
                    <a:pt x="47045" y="483517"/>
                    <a:pt x="37401" y="507627"/>
                  </a:cubicBezTo>
                  <a:cubicBezTo>
                    <a:pt x="31615" y="522093"/>
                    <a:pt x="5761" y="525162"/>
                    <a:pt x="4350" y="540678"/>
                  </a:cubicBezTo>
                  <a:cubicBezTo>
                    <a:pt x="0" y="588532"/>
                    <a:pt x="20490" y="635900"/>
                    <a:pt x="59434" y="661863"/>
                  </a:cubicBezTo>
                  <a:cubicBezTo>
                    <a:pt x="69097" y="668305"/>
                    <a:pt x="81468" y="669208"/>
                    <a:pt x="92485" y="672880"/>
                  </a:cubicBezTo>
                  <a:cubicBezTo>
                    <a:pt x="107174" y="683897"/>
                    <a:pt x="123569" y="692947"/>
                    <a:pt x="136552" y="705931"/>
                  </a:cubicBezTo>
                  <a:cubicBezTo>
                    <a:pt x="169398" y="738778"/>
                    <a:pt x="155323" y="776113"/>
                    <a:pt x="224687" y="783049"/>
                  </a:cubicBezTo>
                  <a:lnTo>
                    <a:pt x="334856" y="794066"/>
                  </a:lnTo>
                  <a:cubicBezTo>
                    <a:pt x="386268" y="790394"/>
                    <a:pt x="439289" y="796330"/>
                    <a:pt x="489092" y="783049"/>
                  </a:cubicBezTo>
                  <a:cubicBezTo>
                    <a:pt x="500313" y="780057"/>
                    <a:pt x="491897" y="758209"/>
                    <a:pt x="500109" y="749998"/>
                  </a:cubicBezTo>
                  <a:cubicBezTo>
                    <a:pt x="508321" y="741787"/>
                    <a:pt x="522143" y="742654"/>
                    <a:pt x="533160" y="738982"/>
                  </a:cubicBezTo>
                  <a:cubicBezTo>
                    <a:pt x="544177" y="731637"/>
                    <a:pt x="553365" y="720159"/>
                    <a:pt x="566210" y="716948"/>
                  </a:cubicBezTo>
                  <a:cubicBezTo>
                    <a:pt x="598471" y="708883"/>
                    <a:pt x="638759" y="725883"/>
                    <a:pt x="665362" y="705931"/>
                  </a:cubicBezTo>
                  <a:cubicBezTo>
                    <a:pt x="680342" y="694696"/>
                    <a:pt x="656413" y="669457"/>
                    <a:pt x="654345" y="650847"/>
                  </a:cubicBezTo>
                  <a:cubicBezTo>
                    <a:pt x="652723" y="636248"/>
                    <a:pt x="654345" y="621468"/>
                    <a:pt x="654345" y="606779"/>
                  </a:cubicBezTo>
                </a:path>
              </a:pathLst>
            </a:cu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9" name="Down Arrow 128"/>
            <p:cNvSpPr/>
            <p:nvPr/>
          </p:nvSpPr>
          <p:spPr>
            <a:xfrm rot="5400000">
              <a:off x="5179223" y="4607727"/>
              <a:ext cx="285752" cy="9286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" name="Down Arrow 129"/>
            <p:cNvSpPr/>
            <p:nvPr/>
          </p:nvSpPr>
          <p:spPr>
            <a:xfrm rot="5400000">
              <a:off x="3357554" y="4500570"/>
              <a:ext cx="285752" cy="11430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71934" y="5643578"/>
              <a:ext cx="1214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 smtClean="0"/>
                <a:t>Biomarkers</a:t>
              </a:r>
              <a:endParaRPr lang="en-IN" sz="1600" dirty="0"/>
            </a:p>
          </p:txBody>
        </p:sp>
        <p:sp>
          <p:nvSpPr>
            <p:cNvPr id="132" name="Down Arrow 131"/>
            <p:cNvSpPr/>
            <p:nvPr/>
          </p:nvSpPr>
          <p:spPr>
            <a:xfrm rot="10800000">
              <a:off x="2071671" y="3714749"/>
              <a:ext cx="285752" cy="4286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785918" y="3357562"/>
              <a:ext cx="928694" cy="3385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Biochip</a:t>
              </a:r>
              <a:endParaRPr lang="en-IN" sz="1600" dirty="0"/>
            </a:p>
          </p:txBody>
        </p:sp>
        <p:sp>
          <p:nvSpPr>
            <p:cNvPr id="138" name="Cube 137"/>
            <p:cNvSpPr/>
            <p:nvPr/>
          </p:nvSpPr>
          <p:spPr>
            <a:xfrm>
              <a:off x="1500166" y="1285860"/>
              <a:ext cx="1571636" cy="1000132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00166" y="1571612"/>
              <a:ext cx="1428760" cy="646331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/>
                <a:t>Biochip Reader</a:t>
              </a:r>
              <a:endParaRPr lang="en-IN" dirty="0"/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2132" y="928670"/>
              <a:ext cx="1071570" cy="71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00892" y="928670"/>
              <a:ext cx="1000132" cy="699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57884" y="2285992"/>
              <a:ext cx="2000264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4012" y="4347076"/>
              <a:ext cx="1490666" cy="1153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14678" y="1500174"/>
              <a:ext cx="120014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7" name="Down Arrow 66"/>
            <p:cNvSpPr/>
            <p:nvPr/>
          </p:nvSpPr>
          <p:spPr>
            <a:xfrm rot="10800000">
              <a:off x="2071670" y="2428868"/>
              <a:ext cx="285752" cy="4286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71736" y="2357430"/>
              <a:ext cx="928694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Biochip scanning</a:t>
              </a:r>
              <a:endParaRPr lang="en-IN" sz="16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500298" y="3714752"/>
              <a:ext cx="928694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Biochip printing</a:t>
              </a:r>
              <a:endParaRPr lang="en-IN" sz="16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62100" y="2928934"/>
              <a:ext cx="1123950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6" name="Title 1"/>
          <p:cNvSpPr txBox="1">
            <a:spLocks/>
          </p:cNvSpPr>
          <p:nvPr/>
        </p:nvSpPr>
        <p:spPr>
          <a:xfrm>
            <a:off x="871566" y="-71462"/>
            <a:ext cx="777240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Protein based automated process to development of Biochip for early disease diagnosis</a:t>
            </a:r>
            <a:endParaRPr kumimoji="0" lang="en-I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7" name="Picture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/>
        </p:nvSpPr>
        <p:spPr bwMode="auto">
          <a:xfrm>
            <a:off x="71406" y="1198891"/>
            <a:ext cx="8929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IN" sz="1800" dirty="0"/>
              <a:t> </a:t>
            </a:r>
            <a:r>
              <a:rPr lang="en-IN" b="1" dirty="0"/>
              <a:t>It is a powerful tool to study the structure and conformational dynamics of biological/protein molecules and their interaction for development of novel drugs and analysis of biopsy sample for cancerous cells.</a:t>
            </a:r>
          </a:p>
        </p:txBody>
      </p:sp>
      <p:sp>
        <p:nvSpPr>
          <p:cNvPr id="2051" name="Rectangle 13"/>
          <p:cNvSpPr>
            <a:spLocks noChangeArrowheads="1"/>
          </p:cNvSpPr>
          <p:nvPr/>
        </p:nvSpPr>
        <p:spPr bwMode="auto">
          <a:xfrm>
            <a:off x="609600" y="14093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sz="3600" b="1" dirty="0">
                <a:solidFill>
                  <a:srgbClr val="FF0000"/>
                </a:solidFill>
              </a:rPr>
              <a:t>Fluorescence based system for FRET analysis of proteins</a:t>
            </a:r>
            <a:endParaRPr lang="en-US" sz="3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152400" y="4987938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Arial" charset="0"/>
                <a:cs typeface="Arial" charset="0"/>
              </a:rPr>
              <a:t>Features:</a:t>
            </a:r>
          </a:p>
        </p:txBody>
      </p:sp>
      <p:pic>
        <p:nvPicPr>
          <p:cNvPr id="2053" name="Picture 12" descr="E:\data h\RB&amp;HSD\FRET Photo\New pho Bapat\f3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243150"/>
            <a:ext cx="2466241" cy="28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4"/>
          <a:srcRect l="65974" t="11803" b="10204"/>
          <a:stretch>
            <a:fillRect/>
          </a:stretch>
        </p:blipFill>
        <p:spPr bwMode="auto">
          <a:xfrm>
            <a:off x="6248400" y="2838164"/>
            <a:ext cx="2609880" cy="21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4"/>
          <p:cNvSpPr>
            <a:spLocks noChangeArrowheads="1"/>
          </p:cNvSpPr>
          <p:nvPr/>
        </p:nvSpPr>
        <p:spPr bwMode="auto">
          <a:xfrm>
            <a:off x="3886200" y="5049851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1400" b="1" dirty="0"/>
              <a:t>Fluorescence based system for FRET analysis of proteins</a:t>
            </a:r>
            <a:endParaRPr lang="en-IN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5391173"/>
            <a:ext cx="88392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638" indent="-274638" algn="just">
              <a:buFont typeface="Arial" pitchFamily="34" charset="0"/>
              <a:buChar char="•"/>
              <a:defRPr/>
            </a:pPr>
            <a:r>
              <a:rPr lang="en-IN" sz="2000" dirty="0"/>
              <a:t>Indigenously developed FRET microscope with suitable light source and    collimating optics for </a:t>
            </a:r>
            <a:r>
              <a:rPr lang="en-US" sz="2000" dirty="0"/>
              <a:t>excitation of </a:t>
            </a:r>
            <a:r>
              <a:rPr lang="en-IN" sz="2000" dirty="0"/>
              <a:t>genetically encoded fluorescent labels</a:t>
            </a:r>
          </a:p>
          <a:p>
            <a:pPr marL="182563" indent="-182563" algn="just">
              <a:buFont typeface="Arial" pitchFamily="34" charset="0"/>
              <a:buChar char="•"/>
              <a:defRPr/>
            </a:pPr>
            <a:r>
              <a:rPr lang="en-IN" sz="2000" dirty="0" smtClean="0"/>
              <a:t> Image </a:t>
            </a:r>
            <a:r>
              <a:rPr lang="en-IN" sz="2000" dirty="0"/>
              <a:t>acquisition module with pre-processing algorithms </a:t>
            </a:r>
            <a:r>
              <a:rPr lang="en-US" sz="2000" dirty="0"/>
              <a:t>for visualization and   </a:t>
            </a:r>
            <a:r>
              <a:rPr lang="en-US" sz="2000" dirty="0" smtClean="0"/>
              <a:t>  quantification </a:t>
            </a:r>
            <a:r>
              <a:rPr lang="en-US" sz="2000" dirty="0"/>
              <a:t>of captured FRET signal for studies of protein functions.</a:t>
            </a:r>
            <a:endParaRPr lang="en-IN" sz="2000" dirty="0"/>
          </a:p>
        </p:txBody>
      </p:sp>
      <p:pic>
        <p:nvPicPr>
          <p:cNvPr id="205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486036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71414"/>
            <a:ext cx="8215370" cy="582594"/>
          </a:xfrm>
        </p:spPr>
        <p:txBody>
          <a:bodyPr>
            <a:noAutofit/>
          </a:bodyPr>
          <a:lstStyle/>
          <a:p>
            <a:pPr algn="ctr"/>
            <a:r>
              <a:rPr lang="en-IN" sz="3200" dirty="0" smtClean="0">
                <a:solidFill>
                  <a:srgbClr val="FF0000"/>
                </a:solidFill>
              </a:rPr>
              <a:t>Protein Crystallography Robotic Imaging System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928670"/>
            <a:ext cx="4643470" cy="535785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en-IN" sz="3000" b="1" dirty="0" smtClean="0"/>
              <a:t>Automated imaging system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Monitor crystal growth of 96 well in different interval of time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Multi-capture high resolution, superior quality drop well images.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Automated translation of lens  for extended depth of focus stacking of </a:t>
            </a:r>
            <a:r>
              <a:rPr lang="en-IN" sz="2900" dirty="0" err="1" smtClean="0"/>
              <a:t>muti</a:t>
            </a:r>
            <a:r>
              <a:rPr lang="en-IN" sz="2900" dirty="0" smtClean="0"/>
              <a:t>-capture well drop images.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Image fusion algorithm for focusing of multi depth images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Precise control of robotic system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Custom illumination to locate drop precisely</a:t>
            </a:r>
          </a:p>
          <a:p>
            <a:pPr marL="449263" lvl="1" indent="-269875">
              <a:lnSpc>
                <a:spcPct val="170000"/>
              </a:lnSpc>
              <a:buFont typeface="Wingdings" pitchFamily="2" charset="2"/>
              <a:buChar char="§"/>
            </a:pPr>
            <a:r>
              <a:rPr lang="en-IN" sz="2900" dirty="0" smtClean="0"/>
              <a:t>Imaging scheduling and user management</a:t>
            </a:r>
            <a:endParaRPr lang="en-IN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357818" y="857232"/>
          <a:ext cx="3286148" cy="3011961"/>
        </p:xfrm>
        <a:graphic>
          <a:graphicData uri="http://schemas.openxmlformats.org/presentationml/2006/ole">
            <p:oleObj spid="_x0000_s3074" name="Bitmap Image" r:id="rId4" imgW="22828571" imgH="16409524" progId="PBrush">
              <p:embed/>
            </p:oleObj>
          </a:graphicData>
        </a:graphic>
      </p:graphicFrame>
      <p:pic>
        <p:nvPicPr>
          <p:cNvPr id="5" name="Picture 2" descr="img2"/>
          <p:cNvPicPr>
            <a:picLocks noChangeAspect="1" noChangeArrowheads="1"/>
          </p:cNvPicPr>
          <p:nvPr/>
        </p:nvPicPr>
        <p:blipFill>
          <a:blip r:embed="rId5" cstate="print"/>
          <a:srcRect l="12299" t="11368" r="42998" b="29895"/>
          <a:stretch>
            <a:fillRect/>
          </a:stretch>
        </p:blipFill>
        <p:spPr bwMode="auto">
          <a:xfrm>
            <a:off x="4772036" y="4572008"/>
            <a:ext cx="1371600" cy="1409700"/>
          </a:xfrm>
          <a:prstGeom prst="rect">
            <a:avLst/>
          </a:prstGeom>
          <a:noFill/>
        </p:spPr>
      </p:pic>
      <p:pic>
        <p:nvPicPr>
          <p:cNvPr id="6" name="Picture 3" descr="img3"/>
          <p:cNvPicPr>
            <a:picLocks noChangeAspect="1" noChangeArrowheads="1"/>
          </p:cNvPicPr>
          <p:nvPr/>
        </p:nvPicPr>
        <p:blipFill>
          <a:blip r:embed="rId6" cstate="print"/>
          <a:srcRect l="33569" t="27579" r="27708" b="24211"/>
          <a:stretch>
            <a:fillRect/>
          </a:stretch>
        </p:blipFill>
        <p:spPr bwMode="auto">
          <a:xfrm>
            <a:off x="6143646" y="4572008"/>
            <a:ext cx="1428750" cy="1409700"/>
          </a:xfrm>
          <a:prstGeom prst="rect">
            <a:avLst/>
          </a:prstGeom>
          <a:noFill/>
        </p:spPr>
      </p:pic>
      <p:pic>
        <p:nvPicPr>
          <p:cNvPr id="7" name="Picture 4" descr="img4"/>
          <p:cNvPicPr>
            <a:picLocks noChangeAspect="1" noChangeArrowheads="1"/>
          </p:cNvPicPr>
          <p:nvPr/>
        </p:nvPicPr>
        <p:blipFill>
          <a:blip r:embed="rId7" cstate="print"/>
          <a:srcRect l="37225" t="41263" r="24884" b="10947"/>
          <a:stretch>
            <a:fillRect/>
          </a:stretch>
        </p:blipFill>
        <p:spPr bwMode="auto">
          <a:xfrm>
            <a:off x="7572406" y="4572008"/>
            <a:ext cx="1428750" cy="1419225"/>
          </a:xfrm>
          <a:prstGeom prst="rect">
            <a:avLst/>
          </a:prstGeom>
          <a:noFill/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786314" y="3857628"/>
            <a:ext cx="4357718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Protein crystallography crystal imaging system</a:t>
            </a:r>
            <a:endParaRPr kumimoji="0" lang="en-IN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000628" y="600076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sz="1600" dirty="0"/>
              <a:t> Protein Crystal in 2mm oil drop  (from single well of 96 well plate)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70" y="-2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rgbClr val="FF0000"/>
                </a:solidFill>
              </a:rPr>
              <a:t>Image processing challenges &amp; fusion algorithm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714620"/>
            <a:ext cx="8358246" cy="3857652"/>
          </a:xfrm>
        </p:spPr>
        <p:txBody>
          <a:bodyPr>
            <a:normAutofit fontScale="92500" lnSpcReduction="20000"/>
          </a:bodyPr>
          <a:lstStyle/>
          <a:p>
            <a:endParaRPr lang="en-IN" sz="2400" dirty="0" smtClean="0"/>
          </a:p>
          <a:p>
            <a:r>
              <a:rPr lang="en-IN" sz="2400" dirty="0" smtClean="0"/>
              <a:t>Pattern recognition features based on wavelet and GFF.</a:t>
            </a:r>
          </a:p>
          <a:p>
            <a:pPr lvl="1">
              <a:buNone/>
            </a:pPr>
            <a:endParaRPr lang="en-IN" sz="2000" b="1" dirty="0" smtClean="0"/>
          </a:p>
          <a:p>
            <a:pPr lvl="1"/>
            <a:endParaRPr lang="en-IN" sz="2000" b="1" dirty="0" smtClean="0"/>
          </a:p>
          <a:p>
            <a:pPr lvl="1"/>
            <a:r>
              <a:rPr lang="en-IN" sz="2000" b="1" dirty="0" smtClean="0"/>
              <a:t>Guided filter</a:t>
            </a:r>
          </a:p>
          <a:p>
            <a:pPr lvl="1"/>
            <a:endParaRPr lang="en-IN" dirty="0" smtClean="0"/>
          </a:p>
          <a:p>
            <a:pPr lvl="1">
              <a:buNone/>
            </a:pPr>
            <a:endParaRPr lang="en-IN" dirty="0" smtClean="0"/>
          </a:p>
          <a:p>
            <a:pPr lvl="1">
              <a:buNone/>
            </a:pPr>
            <a:endParaRPr lang="en-IN" sz="2000" b="1" dirty="0" smtClean="0"/>
          </a:p>
          <a:p>
            <a:pPr lvl="1">
              <a:buNone/>
            </a:pPr>
            <a:endParaRPr lang="en-IN" sz="2000" b="1" dirty="0" smtClean="0"/>
          </a:p>
          <a:p>
            <a:pPr lvl="1">
              <a:buNone/>
            </a:pPr>
            <a:r>
              <a:rPr lang="en-IN" sz="2000" b="1" dirty="0" smtClean="0"/>
              <a:t>Fusion algorithm</a:t>
            </a:r>
          </a:p>
          <a:p>
            <a:pPr lvl="1"/>
            <a:r>
              <a:rPr lang="en-IN" sz="2000" dirty="0" smtClean="0"/>
              <a:t>Proposed fusion method exploit the pattern recognition capability of ANN</a:t>
            </a:r>
          </a:p>
          <a:p>
            <a:pPr lvl="1"/>
            <a:r>
              <a:rPr lang="en-IN" sz="2000" dirty="0" smtClean="0"/>
              <a:t>Learning capability of neural networks customize the image fusion process.</a:t>
            </a:r>
          </a:p>
          <a:p>
            <a:pPr lvl="1">
              <a:buNone/>
            </a:pPr>
            <a:endParaRPr lang="en-IN" sz="2000" b="1" dirty="0" smtClean="0"/>
          </a:p>
          <a:p>
            <a:endParaRPr lang="en-IN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367222"/>
            <a:ext cx="2571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748227"/>
            <a:ext cx="45053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4314" y="782405"/>
            <a:ext cx="857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73363" indent="-2773363"/>
            <a:r>
              <a:rPr lang="en-IN" sz="2000" b="1" dirty="0" smtClean="0">
                <a:solidFill>
                  <a:srgbClr val="002060"/>
                </a:solidFill>
              </a:rPr>
              <a:t>Accurate detection, segmentation and fusion of in-focus  protein crystals </a:t>
            </a:r>
            <a:endParaRPr lang="en-IN" sz="2000" b="1" dirty="0">
              <a:solidFill>
                <a:srgbClr val="002060"/>
              </a:solidFill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20" y="1500174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Problem</a:t>
            </a:r>
            <a:r>
              <a:rPr lang="en-IN" dirty="0" smtClean="0"/>
              <a:t>: Due to limited depth of focus of optical lens, not possible to get an image which contains all relevant objects in focus .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285720" y="2285992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Solution: </a:t>
            </a:r>
            <a:r>
              <a:rPr lang="en-IN" dirty="0" smtClean="0"/>
              <a:t>Take several pictures with different focus points and combine them together into single frame, which contains the focused region of all input images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tein Crystal Imag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14501" y="1143000"/>
            <a:ext cx="5643581" cy="4232686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71414"/>
            <a:ext cx="8072494" cy="439718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FF0000"/>
                </a:solidFill>
              </a:rPr>
              <a:t>Automated Beam-line alignment system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2428868"/>
            <a:ext cx="4429124" cy="2339973"/>
          </a:xfrm>
        </p:spPr>
        <p:txBody>
          <a:bodyPr>
            <a:normAutofit/>
          </a:bodyPr>
          <a:lstStyle/>
          <a:p>
            <a:r>
              <a:rPr lang="en-IN" sz="1600" b="1" dirty="0" smtClean="0"/>
              <a:t>Current scenario</a:t>
            </a:r>
          </a:p>
          <a:p>
            <a:pPr lvl="1"/>
            <a:r>
              <a:rPr lang="en-IN" sz="1600" dirty="0" smtClean="0"/>
              <a:t>Wire monitor method</a:t>
            </a:r>
          </a:p>
          <a:p>
            <a:pPr lvl="1"/>
            <a:r>
              <a:rPr lang="en-IN" sz="1600" dirty="0" smtClean="0"/>
              <a:t>Scanning the beam by Tungsten wire at predetermined motor steps</a:t>
            </a:r>
          </a:p>
          <a:p>
            <a:pPr lvl="1">
              <a:buNone/>
            </a:pPr>
            <a:r>
              <a:rPr lang="en-IN" sz="1600" b="1" dirty="0" smtClean="0"/>
              <a:t>Disadvantage:</a:t>
            </a:r>
          </a:p>
          <a:p>
            <a:pPr lvl="1"/>
            <a:r>
              <a:rPr lang="en-IN" sz="1600" dirty="0" smtClean="0"/>
              <a:t>Manual inspection and alignment of beam</a:t>
            </a:r>
          </a:p>
          <a:p>
            <a:pPr lvl="1"/>
            <a:r>
              <a:rPr lang="en-IN" sz="1600" dirty="0" smtClean="0"/>
              <a:t>Time consuming and error prone process.</a:t>
            </a:r>
          </a:p>
          <a:p>
            <a:pPr lvl="1"/>
            <a:r>
              <a:rPr lang="en-IN" sz="1600" dirty="0" smtClean="0"/>
              <a:t>Result varies from scientist to scientist </a:t>
            </a:r>
          </a:p>
        </p:txBody>
      </p:sp>
      <p:pic>
        <p:nvPicPr>
          <p:cNvPr id="4" name="Picture 3" descr="C:\Users\Admin\Desktop\System Photo-2017\New Photo\BPM_1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57298"/>
            <a:ext cx="4424379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29190" y="4500570"/>
            <a:ext cx="4018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/>
              <a:t>Automated Beam-line alignment system</a:t>
            </a:r>
            <a:endParaRPr lang="en-IN" b="1" dirty="0"/>
          </a:p>
        </p:txBody>
      </p:sp>
      <p:sp>
        <p:nvSpPr>
          <p:cNvPr id="6" name="Rectangle 5"/>
          <p:cNvSpPr/>
          <p:nvPr/>
        </p:nvSpPr>
        <p:spPr>
          <a:xfrm>
            <a:off x="928662" y="571480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 smtClean="0"/>
              <a:t>Beam-line alignment is a prerequisite for fast and accurate data collection at Protein Crystallography beam-line.</a:t>
            </a:r>
            <a:endParaRPr lang="en-IN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406" y="1142984"/>
            <a:ext cx="4572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1600" dirty="0" smtClean="0"/>
              <a:t>X-ray beam profile is used for finding the centre of beam and subsequent alignment of aperture of primary slit</a:t>
            </a:r>
          </a:p>
          <a:p>
            <a:pPr algn="just">
              <a:buFont typeface="Arial" pitchFamily="34" charset="0"/>
              <a:buChar char="•"/>
            </a:pPr>
            <a:r>
              <a:rPr lang="en-IN" sz="1600" dirty="0" smtClean="0"/>
              <a:t> Need multiple times to align the beam with slit aperture</a:t>
            </a:r>
            <a:endParaRPr lang="en-IN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14282" y="4786322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Objectives of our system:</a:t>
            </a:r>
          </a:p>
          <a:p>
            <a:pPr algn="just">
              <a:buFont typeface="Arial" pitchFamily="34" charset="0"/>
              <a:buChar char="•"/>
              <a:tabLst>
                <a:tab pos="179388" algn="l"/>
                <a:tab pos="360363" algn="l"/>
              </a:tabLst>
            </a:pPr>
            <a:r>
              <a:rPr lang="en-IN" dirty="0" smtClean="0"/>
              <a:t>     Complete imaging based automation system</a:t>
            </a:r>
          </a:p>
          <a:p>
            <a:pPr marL="269875" indent="-269875" algn="just">
              <a:buFont typeface="Arial" pitchFamily="34" charset="0"/>
              <a:buChar char="•"/>
              <a:tabLst>
                <a:tab pos="269875" algn="l"/>
                <a:tab pos="360363" algn="l"/>
              </a:tabLst>
            </a:pPr>
            <a:r>
              <a:rPr lang="en-IN" dirty="0" smtClean="0"/>
              <a:t> Automated  system to measure the beam profile using 2D imaging system and </a:t>
            </a:r>
            <a:r>
              <a:rPr lang="en-IN" dirty="0" err="1" smtClean="0"/>
              <a:t>scintillator</a:t>
            </a:r>
            <a:r>
              <a:rPr lang="en-IN" dirty="0" smtClean="0"/>
              <a:t> crystal </a:t>
            </a:r>
          </a:p>
          <a:p>
            <a:pPr marL="179388" indent="-179388" algn="just">
              <a:buFont typeface="Arial" pitchFamily="34" charset="0"/>
              <a:buChar char="•"/>
              <a:tabLst>
                <a:tab pos="179388" algn="l"/>
                <a:tab pos="360363" algn="l"/>
              </a:tabLst>
            </a:pPr>
            <a:r>
              <a:rPr lang="en-IN" dirty="0" smtClean="0"/>
              <a:t>  Image processing algorithm calculates the different parameters of beam and coupled   with primary slit motor for auto alignment of slits for beam centre </a:t>
            </a:r>
          </a:p>
          <a:p>
            <a:pPr algn="just">
              <a:buFont typeface="Arial" pitchFamily="34" charset="0"/>
              <a:buChar char="•"/>
              <a:tabLst>
                <a:tab pos="179388" algn="l"/>
                <a:tab pos="360363" algn="l"/>
              </a:tabLst>
            </a:pPr>
            <a:r>
              <a:rPr lang="en-IN" dirty="0" smtClean="0"/>
              <a:t>    High performance, cost effective and more accurate beam</a:t>
            </a:r>
            <a:endParaRPr lang="en-IN" dirty="0"/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24" y="-24"/>
            <a:ext cx="7972420" cy="654032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FF0000"/>
                </a:solidFill>
              </a:rPr>
              <a:t>Beam Profile fitting algorithms and Software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80" y="714356"/>
            <a:ext cx="8515320" cy="2857520"/>
          </a:xfrm>
        </p:spPr>
        <p:txBody>
          <a:bodyPr>
            <a:normAutofit/>
          </a:bodyPr>
          <a:lstStyle/>
          <a:p>
            <a:r>
              <a:rPr lang="en-IN" sz="2400" b="1" dirty="0" smtClean="0"/>
              <a:t>Gaussian fit</a:t>
            </a:r>
          </a:p>
          <a:p>
            <a:pPr lvl="1"/>
            <a:r>
              <a:rPr lang="en-IN" sz="2000" dirty="0" smtClean="0"/>
              <a:t>Gaussian fit achieves best results if distribution is close to Gaussian.</a:t>
            </a:r>
          </a:p>
          <a:p>
            <a:pPr lvl="1"/>
            <a:r>
              <a:rPr lang="en-IN" sz="2000" dirty="0" smtClean="0"/>
              <a:t>One dimensional Gaussian</a:t>
            </a:r>
          </a:p>
          <a:p>
            <a:pPr lvl="1"/>
            <a:r>
              <a:rPr lang="en-IN" sz="2000" dirty="0" smtClean="0"/>
              <a:t>Two dimensional Gaussian</a:t>
            </a:r>
            <a:endParaRPr lang="en-IN" dirty="0" smtClean="0"/>
          </a:p>
          <a:p>
            <a:pPr lvl="2"/>
            <a:r>
              <a:rPr lang="en-IN" sz="2000" dirty="0" smtClean="0"/>
              <a:t>Calculated beam parameters</a:t>
            </a:r>
          </a:p>
          <a:p>
            <a:pPr lvl="3"/>
            <a:r>
              <a:rPr lang="en-IN" sz="1800" dirty="0" smtClean="0"/>
              <a:t>Centroid, beam size, beam coordinates, </a:t>
            </a:r>
            <a:r>
              <a:rPr lang="en-IN" sz="1800" dirty="0" err="1" smtClean="0"/>
              <a:t>ellipticity</a:t>
            </a:r>
            <a:r>
              <a:rPr lang="en-IN" sz="1800" dirty="0" smtClean="0"/>
              <a:t>, Intensity, area etc</a:t>
            </a:r>
            <a:r>
              <a:rPr lang="en-IN" dirty="0" smtClean="0"/>
              <a:t>.</a:t>
            </a:r>
          </a:p>
          <a:p>
            <a:r>
              <a:rPr lang="en-IN" sz="2400" b="1" dirty="0" smtClean="0"/>
              <a:t>Visualization mode </a:t>
            </a:r>
            <a:r>
              <a:rPr lang="en-IN" sz="2400" dirty="0" smtClean="0"/>
              <a:t>: 2D profile, histogram, 3D view, Live Image</a:t>
            </a:r>
            <a:endParaRPr lang="en-IN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74825"/>
            <a:ext cx="2714644" cy="5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2377" y="1581139"/>
            <a:ext cx="1057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927276"/>
            <a:ext cx="3286148" cy="64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143768" y="1559470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,</a:t>
            </a:r>
            <a:endParaRPr lang="en-IN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3428999"/>
            <a:ext cx="6054986" cy="329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57224" y="109518"/>
            <a:ext cx="785818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cs typeface="Arial" pitchFamily="34" charset="0"/>
              </a:rPr>
              <a:t>Teletherapy Machine- </a:t>
            </a:r>
            <a:r>
              <a:rPr lang="en-US" sz="3600" b="1" i="1" dirty="0" smtClean="0">
                <a:solidFill>
                  <a:srgbClr val="C00000"/>
                </a:solidFill>
                <a:cs typeface="Arial" pitchFamily="34" charset="0"/>
              </a:rPr>
              <a:t>Bhabhatron</a:t>
            </a:r>
            <a:endParaRPr lang="en-GB" sz="3600" b="1" i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762000"/>
            <a:ext cx="853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Bhabhatron is an isocentric, external beam radiation therapy machine designed for the treatment of localized cancers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uses radioactive cobalt-60 isotope as the source of radiation.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Important Features:</a:t>
            </a:r>
          </a:p>
          <a:p>
            <a:pPr marL="400050" lvl="1" indent="-1714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Enhanced Safety (through automatic &amp; full collimator closure)</a:t>
            </a:r>
          </a:p>
          <a:p>
            <a:pPr marL="400050" lvl="1" indent="-1714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Automatic patient setup for reliable and faster patient positioning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3124200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1714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Battery back-up for regular operations even during power-cuts.</a:t>
            </a:r>
          </a:p>
          <a:p>
            <a:pPr marL="285750" lvl="1" indent="-1714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Compliance to IEC Requirements</a:t>
            </a:r>
          </a:p>
          <a:p>
            <a:pPr marL="285750" lvl="1" indent="-1714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Extensive Trials by TMC, Mumbai</a:t>
            </a:r>
          </a:p>
          <a:p>
            <a:pPr marL="285750" lvl="1" indent="-1714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Approval by AERB, India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Technology Transferred to Private Industry for commercialization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80 units are operational</a:t>
            </a:r>
          </a:p>
          <a:p>
            <a:pPr eaLnBrk="1" hangingPunct="1"/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581400"/>
            <a:ext cx="3960764" cy="28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Why Advancements of Robotics  and Image Processing Techniques in Biomedical Instruments and Scientific Research are required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1114420"/>
          </a:xfrm>
        </p:spPr>
        <p:txBody>
          <a:bodyPr>
            <a:normAutofit fontScale="92500"/>
          </a:bodyPr>
          <a:lstStyle/>
          <a:p>
            <a:pPr algn="just"/>
            <a:r>
              <a:rPr lang="en-IN" sz="2400" dirty="0" smtClean="0"/>
              <a:t>Analysis of raw images data are very complex and time consuming</a:t>
            </a:r>
          </a:p>
          <a:p>
            <a:pPr algn="just"/>
            <a:r>
              <a:rPr lang="en-IN" sz="2400" dirty="0" smtClean="0"/>
              <a:t>Difficult to interpret and analyze the data in an efficient form</a:t>
            </a:r>
            <a:endParaRPr lang="en-IN" sz="2400" dirty="0"/>
          </a:p>
        </p:txBody>
      </p:sp>
      <p:sp>
        <p:nvSpPr>
          <p:cNvPr id="4" name="Rectangle 3"/>
          <p:cNvSpPr/>
          <p:nvPr/>
        </p:nvSpPr>
        <p:spPr>
          <a:xfrm>
            <a:off x="428596" y="2357430"/>
            <a:ext cx="628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+mj-lt"/>
              </a:rPr>
              <a:t>Image Processing Techniques</a:t>
            </a:r>
            <a:endParaRPr lang="en-IN" sz="20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8596" y="2928934"/>
            <a:ext cx="8229600" cy="1471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400" dirty="0" smtClean="0"/>
              <a:t> Emphasis on the processing and their associated algorithms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400" dirty="0" smtClean="0"/>
              <a:t>Better visualization, improved resolution &amp; signal to noise ratio (SNR) and features classifications</a:t>
            </a:r>
          </a:p>
          <a:p>
            <a:pPr marL="342900" lvl="0" indent="-342900">
              <a:spcBef>
                <a:spcPct val="20000"/>
              </a:spcBef>
            </a:pPr>
            <a:endParaRPr lang="en-IN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500034" y="4572008"/>
            <a:ext cx="4196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>
                <a:latin typeface="+mj-lt"/>
              </a:rPr>
              <a:t>Robotic system provides automation</a:t>
            </a:r>
            <a:endParaRPr lang="en-IN" sz="2000" dirty="0">
              <a:latin typeface="+mj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0034" y="5214950"/>
            <a:ext cx="8229600" cy="75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Provides high throughput analysis and</a:t>
            </a:r>
            <a:r>
              <a:rPr kumimoji="0" lang="en-I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man made errors</a:t>
            </a:r>
            <a:endParaRPr kumimoji="0" lang="en-I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Conclusion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sz="2800" dirty="0" smtClean="0"/>
              <a:t>In this way, we are providing innovative solutions to address robotics and machine vision challenges of dedicated applications in different areas:</a:t>
            </a:r>
          </a:p>
          <a:p>
            <a:r>
              <a:rPr lang="en-IN" sz="2800" dirty="0" smtClean="0"/>
              <a:t>Biological Applications</a:t>
            </a:r>
          </a:p>
          <a:p>
            <a:r>
              <a:rPr lang="en-IN" sz="2800" dirty="0" smtClean="0"/>
              <a:t>Scientific applications</a:t>
            </a:r>
          </a:p>
          <a:p>
            <a:r>
              <a:rPr lang="en-US" sz="2800" dirty="0" smtClean="0"/>
              <a:t>These instruments are being developed as import substitution at low cost.</a:t>
            </a:r>
          </a:p>
          <a:p>
            <a:endParaRPr lang="en-IN" sz="2800" dirty="0" smtClean="0"/>
          </a:p>
          <a:p>
            <a:endParaRPr lang="en-IN" sz="2800" dirty="0" smtClean="0"/>
          </a:p>
          <a:p>
            <a:endParaRPr lang="en-IN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sz="8000" b="1" i="1" u="sng" dirty="0" smtClean="0"/>
              <a:t>Thank You</a:t>
            </a:r>
            <a:r>
              <a:rPr lang="en-IN" b="1" i="1" dirty="0" smtClean="0"/>
              <a:t/>
            </a:r>
            <a:br>
              <a:rPr lang="en-IN" b="1" i="1" dirty="0" smtClean="0"/>
            </a:br>
            <a:r>
              <a:rPr lang="en-IN" b="1" i="1" dirty="0" smtClean="0"/>
              <a:t/>
            </a:r>
            <a:br>
              <a:rPr lang="en-IN" b="1" i="1" dirty="0" smtClean="0"/>
            </a:br>
            <a:r>
              <a:rPr lang="en-IN" b="1" i="1" dirty="0" smtClean="0"/>
              <a:t/>
            </a:r>
            <a:br>
              <a:rPr lang="en-IN" b="1" i="1" dirty="0" smtClean="0"/>
            </a:br>
            <a:r>
              <a:rPr lang="en-IN" b="1" i="1" dirty="0" smtClean="0"/>
              <a:t>For Further details contact:</a:t>
            </a:r>
            <a:br>
              <a:rPr lang="en-IN" b="1" i="1" dirty="0" smtClean="0"/>
            </a:br>
            <a:r>
              <a:rPr lang="en-IN" b="1" i="1" dirty="0" smtClean="0">
                <a:hlinkClick r:id="rId2"/>
              </a:rPr>
              <a:t>rssengar@barc.gov.in</a:t>
            </a:r>
            <a:r>
              <a:rPr lang="en-IN" b="1" i="1" dirty="0" smtClean="0"/>
              <a:t/>
            </a:r>
            <a:br>
              <a:rPr lang="en-IN" b="1" i="1" dirty="0" smtClean="0"/>
            </a:br>
            <a:r>
              <a:rPr lang="en-IN" b="1" i="1" dirty="0" smtClean="0"/>
              <a:t>022-25592139</a:t>
            </a:r>
            <a:endParaRPr lang="en-IN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142860"/>
            <a:ext cx="8001056" cy="114300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FF0000"/>
                </a:solidFill>
              </a:rPr>
              <a:t>Motivation for Indigenous Development</a:t>
            </a:r>
            <a:endParaRPr lang="en-IN" sz="3200" dirty="0">
              <a:solidFill>
                <a:srgbClr val="FF0000"/>
              </a:solidFill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8596" y="1428736"/>
            <a:ext cx="8001056" cy="4525963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n-US" dirty="0" smtClean="0"/>
              <a:t>Non availability of highly precise medical and scientific instruments in India</a:t>
            </a:r>
          </a:p>
          <a:p>
            <a:pPr algn="just">
              <a:spcAft>
                <a:spcPts val="600"/>
              </a:spcAft>
            </a:pPr>
            <a:r>
              <a:rPr lang="en-US" dirty="0" smtClean="0"/>
              <a:t>Higher cost of imported instruments</a:t>
            </a:r>
          </a:p>
          <a:p>
            <a:pPr algn="just">
              <a:spcAft>
                <a:spcPts val="600"/>
              </a:spcAft>
            </a:pPr>
            <a:r>
              <a:rPr lang="en-US" dirty="0" smtClean="0"/>
              <a:t>Higher maintenance cost of imported instruments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50109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/>
            </a:r>
            <a:br>
              <a:rPr lang="en-IN" dirty="0" smtClean="0"/>
            </a:br>
            <a:endParaRPr lang="en-IN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07183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sz="2800" dirty="0" smtClean="0"/>
              <a:t>Spot Picker Robot for Proteomics</a:t>
            </a:r>
          </a:p>
          <a:p>
            <a:pPr algn="just"/>
            <a:r>
              <a:rPr lang="en-IN" sz="2800" dirty="0" smtClean="0"/>
              <a:t>DNA </a:t>
            </a:r>
            <a:r>
              <a:rPr lang="en-IN" sz="2800" dirty="0" err="1" smtClean="0"/>
              <a:t>Microarrayer</a:t>
            </a:r>
            <a:r>
              <a:rPr lang="en-IN" sz="2800" dirty="0" smtClean="0"/>
              <a:t> System</a:t>
            </a:r>
          </a:p>
          <a:p>
            <a:pPr algn="just"/>
            <a:r>
              <a:rPr lang="en-IN" sz="2800" dirty="0" smtClean="0"/>
              <a:t>Biochip Reader for early detection of diseases</a:t>
            </a:r>
          </a:p>
          <a:p>
            <a:pPr algn="just"/>
            <a:r>
              <a:rPr lang="en-IN" sz="2800" dirty="0" smtClean="0"/>
              <a:t>Fluorescence based system for FRET analysis of proteins</a:t>
            </a:r>
          </a:p>
          <a:p>
            <a:pPr algn="just"/>
            <a:r>
              <a:rPr lang="en-IN" sz="2800" dirty="0" smtClean="0"/>
              <a:t>Protein Crystal Imaging System </a:t>
            </a:r>
          </a:p>
          <a:p>
            <a:pPr algn="just"/>
            <a:r>
              <a:rPr lang="en-IN" sz="2800" dirty="0" smtClean="0"/>
              <a:t>Automated Beam-line Alignment System</a:t>
            </a:r>
          </a:p>
          <a:p>
            <a:pPr algn="just"/>
            <a:r>
              <a:rPr lang="en-IN" sz="2800" dirty="0" err="1" smtClean="0"/>
              <a:t>Bhabhatron</a:t>
            </a:r>
            <a:r>
              <a:rPr lang="en-IN" sz="2800" dirty="0" smtClean="0"/>
              <a:t> for localized cancer treatment</a:t>
            </a:r>
          </a:p>
          <a:p>
            <a:pPr algn="just"/>
            <a:endParaRPr lang="en-IN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5720" y="5812713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These instruments provide great insight into the different biological and scientific process for Societal benefits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955061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FF0000"/>
                </a:solidFill>
              </a:rPr>
              <a:t>To meet these challenges, BARC has indigenously developed several robotics instruments with image processing  capabilities: 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7224" y="210901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Aim/ Challenges: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791158"/>
            <a:ext cx="87154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 </a:t>
            </a:r>
            <a:r>
              <a:rPr lang="en-US" sz="2000" b="1" dirty="0" smtClean="0"/>
              <a:t>Low cost import substitute</a:t>
            </a:r>
          </a:p>
          <a:p>
            <a:pPr algn="just">
              <a:buFont typeface="Arial" pitchFamily="34" charset="0"/>
              <a:buChar char="•"/>
            </a:pPr>
            <a:r>
              <a:rPr lang="en-IN" sz="2000" b="1" dirty="0" smtClean="0"/>
              <a:t>  Novel image processing techniques and robotics system to tackle                                                           application specific data diversity for better visualization and high throughput.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4"/>
          <p:cNvGrpSpPr/>
          <p:nvPr/>
        </p:nvGrpSpPr>
        <p:grpSpPr>
          <a:xfrm>
            <a:off x="642910" y="1000108"/>
            <a:ext cx="7858180" cy="5707421"/>
            <a:chOff x="642910" y="274711"/>
            <a:chExt cx="7858180" cy="5707421"/>
          </a:xfrm>
        </p:grpSpPr>
        <p:sp>
          <p:nvSpPr>
            <p:cNvPr id="13" name="Snip Single Corner Rectangle 12"/>
            <p:cNvSpPr/>
            <p:nvPr/>
          </p:nvSpPr>
          <p:spPr>
            <a:xfrm>
              <a:off x="5143504" y="857232"/>
              <a:ext cx="3357586" cy="4857784"/>
            </a:xfrm>
            <a:prstGeom prst="snip1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glow rad="101600">
                <a:schemeClr val="tx2">
                  <a:lumMod val="40000"/>
                  <a:lumOff val="60000"/>
                  <a:alpha val="6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Flowchart: Data 31"/>
            <p:cNvSpPr/>
            <p:nvPr/>
          </p:nvSpPr>
          <p:spPr>
            <a:xfrm>
              <a:off x="6402018" y="4071942"/>
              <a:ext cx="1143008" cy="285752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Snip Single Corner Rectangle 71"/>
            <p:cNvSpPr/>
            <p:nvPr/>
          </p:nvSpPr>
          <p:spPr>
            <a:xfrm flipH="1">
              <a:off x="642910" y="857232"/>
              <a:ext cx="3357586" cy="4857784"/>
            </a:xfrm>
            <a:prstGeom prst="snip1Rect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noFill/>
            </a:ln>
            <a:effectLst>
              <a:glow rad="101600">
                <a:schemeClr val="tx2">
                  <a:lumMod val="40000"/>
                  <a:lumOff val="60000"/>
                  <a:alpha val="6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8"/>
            <p:cNvSpPr/>
            <p:nvPr/>
          </p:nvSpPr>
          <p:spPr>
            <a:xfrm>
              <a:off x="3214678" y="2928934"/>
              <a:ext cx="2357454" cy="7143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8992" y="3027742"/>
              <a:ext cx="1928826" cy="52322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dirty="0" smtClean="0">
                  <a:solidFill>
                    <a:schemeClr val="bg1"/>
                  </a:solidFill>
                </a:rPr>
                <a:t>Proteomics</a:t>
              </a:r>
              <a:endParaRPr lang="en-IN" sz="2800" dirty="0">
                <a:solidFill>
                  <a:schemeClr val="bg1"/>
                </a:solidFill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 rot="19581374">
              <a:off x="6278930" y="1650932"/>
              <a:ext cx="213282" cy="6113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Down Arrow 19"/>
            <p:cNvSpPr/>
            <p:nvPr/>
          </p:nvSpPr>
          <p:spPr>
            <a:xfrm rot="1711998">
              <a:off x="7168324" y="1653323"/>
              <a:ext cx="198463" cy="6113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6858016" y="3489421"/>
              <a:ext cx="214314" cy="5000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Block Arc 44"/>
            <p:cNvSpPr/>
            <p:nvPr/>
          </p:nvSpPr>
          <p:spPr>
            <a:xfrm>
              <a:off x="7094364" y="3697709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flipV="1">
              <a:off x="7193172" y="3664658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8" name="Block Arc 47"/>
            <p:cNvSpPr/>
            <p:nvPr/>
          </p:nvSpPr>
          <p:spPr>
            <a:xfrm>
              <a:off x="7297661" y="3703735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9" name="Block Arc 48"/>
            <p:cNvSpPr/>
            <p:nvPr/>
          </p:nvSpPr>
          <p:spPr>
            <a:xfrm flipV="1">
              <a:off x="7402150" y="3648305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50" name="Block Arc 49"/>
            <p:cNvSpPr/>
            <p:nvPr/>
          </p:nvSpPr>
          <p:spPr>
            <a:xfrm>
              <a:off x="7500958" y="3703735"/>
              <a:ext cx="142876" cy="214314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6929454" y="4429132"/>
              <a:ext cx="214314" cy="5000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715140" y="5357032"/>
              <a:ext cx="857256" cy="7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6786975" y="5214553"/>
              <a:ext cx="284958" cy="158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7000495" y="5285991"/>
              <a:ext cx="142876" cy="79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7143371" y="5285991"/>
              <a:ext cx="142876" cy="79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7250528" y="5250272"/>
              <a:ext cx="214314" cy="794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 flipH="1" flipV="1">
              <a:off x="6500429" y="5143115"/>
              <a:ext cx="428628" cy="7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5121470" y="285728"/>
              <a:ext cx="2214578" cy="55515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143504" y="357166"/>
              <a:ext cx="2286016" cy="369332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IN" dirty="0" smtClean="0">
                  <a:solidFill>
                    <a:schemeClr val="bg1"/>
                  </a:solidFill>
                </a:rPr>
                <a:t>Protein Identification</a:t>
              </a:r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714480" y="285728"/>
              <a:ext cx="2291352" cy="55515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9816" y="274711"/>
              <a:ext cx="2286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>
                  <a:solidFill>
                    <a:schemeClr val="bg1"/>
                  </a:solidFill>
                </a:rPr>
                <a:t>Clinical  Diagnostic Application</a:t>
              </a:r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00958" y="1643050"/>
              <a:ext cx="928694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Extract Proteins</a:t>
              </a:r>
              <a:endParaRPr lang="en-IN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978726" y="3161884"/>
              <a:ext cx="2000264" cy="3385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Spot Picker Robot</a:t>
              </a:r>
              <a:endParaRPr lang="en-IN" sz="16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15008" y="4857760"/>
              <a:ext cx="1000132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MS</a:t>
              </a:r>
            </a:p>
            <a:p>
              <a:pPr algn="ctr"/>
              <a:r>
                <a:rPr lang="en-IN" sz="1600" dirty="0" smtClean="0"/>
                <a:t>Spectrum</a:t>
              </a:r>
              <a:endParaRPr lang="en-IN" sz="1600" dirty="0"/>
            </a:p>
          </p:txBody>
        </p:sp>
        <p:sp>
          <p:nvSpPr>
            <p:cNvPr id="83" name="Block Arc 82"/>
            <p:cNvSpPr/>
            <p:nvPr/>
          </p:nvSpPr>
          <p:spPr>
            <a:xfrm>
              <a:off x="7616464" y="4137354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4" name="Block Arc 83"/>
            <p:cNvSpPr/>
            <p:nvPr/>
          </p:nvSpPr>
          <p:spPr>
            <a:xfrm>
              <a:off x="7830778" y="4138044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5" name="Block Arc 84"/>
            <p:cNvSpPr/>
            <p:nvPr/>
          </p:nvSpPr>
          <p:spPr>
            <a:xfrm>
              <a:off x="8023058" y="4143380"/>
              <a:ext cx="142876" cy="214314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6" name="Block Arc 85"/>
            <p:cNvSpPr/>
            <p:nvPr/>
          </p:nvSpPr>
          <p:spPr>
            <a:xfrm flipV="1">
              <a:off x="7720608" y="4132363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7" name="Block Arc 86"/>
            <p:cNvSpPr/>
            <p:nvPr/>
          </p:nvSpPr>
          <p:spPr>
            <a:xfrm flipV="1">
              <a:off x="7929586" y="4116010"/>
              <a:ext cx="142876" cy="214314"/>
            </a:xfrm>
            <a:prstGeom prst="blockArc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715140" y="4060925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9" name="Oval 98"/>
            <p:cNvSpPr/>
            <p:nvPr/>
          </p:nvSpPr>
          <p:spPr>
            <a:xfrm>
              <a:off x="6867540" y="4060925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Oval 106"/>
            <p:cNvSpPr/>
            <p:nvPr/>
          </p:nvSpPr>
          <p:spPr>
            <a:xfrm>
              <a:off x="7019940" y="4071942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8" name="Oval 107"/>
            <p:cNvSpPr/>
            <p:nvPr/>
          </p:nvSpPr>
          <p:spPr>
            <a:xfrm>
              <a:off x="7161323" y="4081121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13723" y="4079283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0" name="Oval 109"/>
            <p:cNvSpPr/>
            <p:nvPr/>
          </p:nvSpPr>
          <p:spPr>
            <a:xfrm>
              <a:off x="6676753" y="4154397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1" name="Oval 110"/>
            <p:cNvSpPr/>
            <p:nvPr/>
          </p:nvSpPr>
          <p:spPr>
            <a:xfrm>
              <a:off x="6627349" y="4242188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2" name="Oval 111"/>
            <p:cNvSpPr/>
            <p:nvPr/>
          </p:nvSpPr>
          <p:spPr>
            <a:xfrm>
              <a:off x="6830646" y="4143380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3" name="Oval 112"/>
            <p:cNvSpPr/>
            <p:nvPr/>
          </p:nvSpPr>
          <p:spPr>
            <a:xfrm>
              <a:off x="6770225" y="4244538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4" name="Oval 113"/>
            <p:cNvSpPr/>
            <p:nvPr/>
          </p:nvSpPr>
          <p:spPr>
            <a:xfrm>
              <a:off x="6984539" y="4165414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5" name="Oval 114"/>
            <p:cNvSpPr/>
            <p:nvPr/>
          </p:nvSpPr>
          <p:spPr>
            <a:xfrm>
              <a:off x="7280672" y="4294287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6" name="Oval 115"/>
            <p:cNvSpPr/>
            <p:nvPr/>
          </p:nvSpPr>
          <p:spPr>
            <a:xfrm>
              <a:off x="6929454" y="4247869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7" name="Oval 116"/>
            <p:cNvSpPr/>
            <p:nvPr/>
          </p:nvSpPr>
          <p:spPr>
            <a:xfrm>
              <a:off x="7138432" y="4165414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1545" y="4253717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274" y="4165581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1" name="Oval 120"/>
            <p:cNvSpPr/>
            <p:nvPr/>
          </p:nvSpPr>
          <p:spPr>
            <a:xfrm>
              <a:off x="7215206" y="4251879"/>
              <a:ext cx="67236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285852" y="5357826"/>
              <a:ext cx="2786082" cy="3385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IN" sz="1600" dirty="0" smtClean="0"/>
                <a:t>Biochip Arrayer (Microarrayer)</a:t>
              </a:r>
              <a:endParaRPr lang="en-IN" sz="1600" dirty="0"/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4149009" y="4775810"/>
              <a:ext cx="680342" cy="796330"/>
            </a:xfrm>
            <a:custGeom>
              <a:avLst/>
              <a:gdLst>
                <a:gd name="connsiteX0" fmla="*/ 257738 w 680342"/>
                <a:gd name="connsiteY0" fmla="*/ 177121 h 796330"/>
                <a:gd name="connsiteX1" fmla="*/ 224687 w 680342"/>
                <a:gd name="connsiteY1" fmla="*/ 188138 h 796330"/>
                <a:gd name="connsiteX2" fmla="*/ 191637 w 680342"/>
                <a:gd name="connsiteY2" fmla="*/ 232206 h 796330"/>
                <a:gd name="connsiteX3" fmla="*/ 136552 w 680342"/>
                <a:gd name="connsiteY3" fmla="*/ 331357 h 796330"/>
                <a:gd name="connsiteX4" fmla="*/ 147569 w 680342"/>
                <a:gd name="connsiteY4" fmla="*/ 397459 h 796330"/>
                <a:gd name="connsiteX5" fmla="*/ 180620 w 680342"/>
                <a:gd name="connsiteY5" fmla="*/ 430509 h 796330"/>
                <a:gd name="connsiteX6" fmla="*/ 246721 w 680342"/>
                <a:gd name="connsiteY6" fmla="*/ 463560 h 796330"/>
                <a:gd name="connsiteX7" fmla="*/ 323839 w 680342"/>
                <a:gd name="connsiteY7" fmla="*/ 452543 h 796330"/>
                <a:gd name="connsiteX8" fmla="*/ 323839 w 680342"/>
                <a:gd name="connsiteY8" fmla="*/ 364408 h 796330"/>
                <a:gd name="connsiteX9" fmla="*/ 290789 w 680342"/>
                <a:gd name="connsiteY9" fmla="*/ 386442 h 796330"/>
                <a:gd name="connsiteX10" fmla="*/ 268755 w 680342"/>
                <a:gd name="connsiteY10" fmla="*/ 342374 h 796330"/>
                <a:gd name="connsiteX11" fmla="*/ 301805 w 680342"/>
                <a:gd name="connsiteY11" fmla="*/ 331357 h 796330"/>
                <a:gd name="connsiteX12" fmla="*/ 356890 w 680342"/>
                <a:gd name="connsiteY12" fmla="*/ 276273 h 796330"/>
                <a:gd name="connsiteX13" fmla="*/ 400957 w 680342"/>
                <a:gd name="connsiteY13" fmla="*/ 287290 h 796330"/>
                <a:gd name="connsiteX14" fmla="*/ 411974 w 680342"/>
                <a:gd name="connsiteY14" fmla="*/ 474577 h 796330"/>
                <a:gd name="connsiteX15" fmla="*/ 389940 w 680342"/>
                <a:gd name="connsiteY15" fmla="*/ 507627 h 796330"/>
                <a:gd name="connsiteX16" fmla="*/ 290789 w 680342"/>
                <a:gd name="connsiteY16" fmla="*/ 562712 h 796330"/>
                <a:gd name="connsiteX17" fmla="*/ 257738 w 680342"/>
                <a:gd name="connsiteY17" fmla="*/ 573729 h 796330"/>
                <a:gd name="connsiteX18" fmla="*/ 213671 w 680342"/>
                <a:gd name="connsiteY18" fmla="*/ 562712 h 796330"/>
                <a:gd name="connsiteX19" fmla="*/ 180620 w 680342"/>
                <a:gd name="connsiteY19" fmla="*/ 485594 h 796330"/>
                <a:gd name="connsiteX20" fmla="*/ 169603 w 680342"/>
                <a:gd name="connsiteY20" fmla="*/ 386442 h 796330"/>
                <a:gd name="connsiteX21" fmla="*/ 158586 w 680342"/>
                <a:gd name="connsiteY21" fmla="*/ 353391 h 796330"/>
                <a:gd name="connsiteX22" fmla="*/ 147569 w 680342"/>
                <a:gd name="connsiteY22" fmla="*/ 298307 h 796330"/>
                <a:gd name="connsiteX23" fmla="*/ 114519 w 680342"/>
                <a:gd name="connsiteY23" fmla="*/ 232206 h 796330"/>
                <a:gd name="connsiteX24" fmla="*/ 81468 w 680342"/>
                <a:gd name="connsiteY24" fmla="*/ 221189 h 796330"/>
                <a:gd name="connsiteX25" fmla="*/ 70451 w 680342"/>
                <a:gd name="connsiteY25" fmla="*/ 188138 h 796330"/>
                <a:gd name="connsiteX26" fmla="*/ 81468 w 680342"/>
                <a:gd name="connsiteY26" fmla="*/ 122037 h 796330"/>
                <a:gd name="connsiteX27" fmla="*/ 191637 w 680342"/>
                <a:gd name="connsiteY27" fmla="*/ 88986 h 796330"/>
                <a:gd name="connsiteX28" fmla="*/ 511126 w 680342"/>
                <a:gd name="connsiteY28" fmla="*/ 144071 h 796330"/>
                <a:gd name="connsiteX29" fmla="*/ 522143 w 680342"/>
                <a:gd name="connsiteY29" fmla="*/ 177121 h 796330"/>
                <a:gd name="connsiteX30" fmla="*/ 500109 w 680342"/>
                <a:gd name="connsiteY30" fmla="*/ 254239 h 796330"/>
                <a:gd name="connsiteX31" fmla="*/ 478075 w 680342"/>
                <a:gd name="connsiteY31" fmla="*/ 287290 h 796330"/>
                <a:gd name="connsiteX32" fmla="*/ 511126 w 680342"/>
                <a:gd name="connsiteY32" fmla="*/ 408475 h 796330"/>
                <a:gd name="connsiteX33" fmla="*/ 544177 w 680342"/>
                <a:gd name="connsiteY33" fmla="*/ 419492 h 796330"/>
                <a:gd name="connsiteX34" fmla="*/ 577227 w 680342"/>
                <a:gd name="connsiteY34" fmla="*/ 408475 h 796330"/>
                <a:gd name="connsiteX35" fmla="*/ 588244 w 680342"/>
                <a:gd name="connsiteY35" fmla="*/ 375425 h 796330"/>
                <a:gd name="connsiteX36" fmla="*/ 599261 w 680342"/>
                <a:gd name="connsiteY36" fmla="*/ 551695 h 796330"/>
                <a:gd name="connsiteX37" fmla="*/ 588244 w 680342"/>
                <a:gd name="connsiteY37" fmla="*/ 584745 h 796330"/>
                <a:gd name="connsiteX38" fmla="*/ 555193 w 680342"/>
                <a:gd name="connsiteY38" fmla="*/ 595762 h 796330"/>
                <a:gd name="connsiteX39" fmla="*/ 522143 w 680342"/>
                <a:gd name="connsiteY39" fmla="*/ 617796 h 796330"/>
                <a:gd name="connsiteX40" fmla="*/ 500109 w 680342"/>
                <a:gd name="connsiteY40" fmla="*/ 584745 h 796330"/>
                <a:gd name="connsiteX41" fmla="*/ 489092 w 680342"/>
                <a:gd name="connsiteY41" fmla="*/ 551695 h 796330"/>
                <a:gd name="connsiteX42" fmla="*/ 456042 w 680342"/>
                <a:gd name="connsiteY42" fmla="*/ 573729 h 796330"/>
                <a:gd name="connsiteX43" fmla="*/ 434008 w 680342"/>
                <a:gd name="connsiteY43" fmla="*/ 606779 h 796330"/>
                <a:gd name="connsiteX44" fmla="*/ 422991 w 680342"/>
                <a:gd name="connsiteY44" fmla="*/ 639830 h 796330"/>
                <a:gd name="connsiteX45" fmla="*/ 367907 w 680342"/>
                <a:gd name="connsiteY45" fmla="*/ 705931 h 796330"/>
                <a:gd name="connsiteX46" fmla="*/ 334856 w 680342"/>
                <a:gd name="connsiteY46" fmla="*/ 716948 h 796330"/>
                <a:gd name="connsiteX47" fmla="*/ 257738 w 680342"/>
                <a:gd name="connsiteY47" fmla="*/ 705931 h 796330"/>
                <a:gd name="connsiteX48" fmla="*/ 191637 w 680342"/>
                <a:gd name="connsiteY48" fmla="*/ 661863 h 796330"/>
                <a:gd name="connsiteX49" fmla="*/ 158586 w 680342"/>
                <a:gd name="connsiteY49" fmla="*/ 584745 h 796330"/>
                <a:gd name="connsiteX50" fmla="*/ 81468 w 680342"/>
                <a:gd name="connsiteY50" fmla="*/ 485594 h 796330"/>
                <a:gd name="connsiteX51" fmla="*/ 48418 w 680342"/>
                <a:gd name="connsiteY51" fmla="*/ 474577 h 796330"/>
                <a:gd name="connsiteX52" fmla="*/ 26384 w 680342"/>
                <a:gd name="connsiteY52" fmla="*/ 441526 h 796330"/>
                <a:gd name="connsiteX53" fmla="*/ 15367 w 680342"/>
                <a:gd name="connsiteY53" fmla="*/ 408475 h 796330"/>
                <a:gd name="connsiteX54" fmla="*/ 48418 w 680342"/>
                <a:gd name="connsiteY54" fmla="*/ 430509 h 796330"/>
                <a:gd name="connsiteX55" fmla="*/ 37401 w 680342"/>
                <a:gd name="connsiteY55" fmla="*/ 507627 h 796330"/>
                <a:gd name="connsiteX56" fmla="*/ 4350 w 680342"/>
                <a:gd name="connsiteY56" fmla="*/ 540678 h 796330"/>
                <a:gd name="connsiteX57" fmla="*/ 59434 w 680342"/>
                <a:gd name="connsiteY57" fmla="*/ 661863 h 796330"/>
                <a:gd name="connsiteX58" fmla="*/ 92485 w 680342"/>
                <a:gd name="connsiteY58" fmla="*/ 672880 h 796330"/>
                <a:gd name="connsiteX59" fmla="*/ 136552 w 680342"/>
                <a:gd name="connsiteY59" fmla="*/ 705931 h 796330"/>
                <a:gd name="connsiteX60" fmla="*/ 224687 w 680342"/>
                <a:gd name="connsiteY60" fmla="*/ 783049 h 796330"/>
                <a:gd name="connsiteX61" fmla="*/ 334856 w 680342"/>
                <a:gd name="connsiteY61" fmla="*/ 794066 h 796330"/>
                <a:gd name="connsiteX62" fmla="*/ 489092 w 680342"/>
                <a:gd name="connsiteY62" fmla="*/ 783049 h 796330"/>
                <a:gd name="connsiteX63" fmla="*/ 500109 w 680342"/>
                <a:gd name="connsiteY63" fmla="*/ 749998 h 796330"/>
                <a:gd name="connsiteX64" fmla="*/ 533160 w 680342"/>
                <a:gd name="connsiteY64" fmla="*/ 738982 h 796330"/>
                <a:gd name="connsiteX65" fmla="*/ 566210 w 680342"/>
                <a:gd name="connsiteY65" fmla="*/ 716948 h 796330"/>
                <a:gd name="connsiteX66" fmla="*/ 665362 w 680342"/>
                <a:gd name="connsiteY66" fmla="*/ 705931 h 796330"/>
                <a:gd name="connsiteX67" fmla="*/ 654345 w 680342"/>
                <a:gd name="connsiteY67" fmla="*/ 650847 h 796330"/>
                <a:gd name="connsiteX68" fmla="*/ 654345 w 680342"/>
                <a:gd name="connsiteY68" fmla="*/ 606779 h 79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80342" h="796330">
                  <a:moveTo>
                    <a:pt x="257738" y="177121"/>
                  </a:moveTo>
                  <a:cubicBezTo>
                    <a:pt x="246721" y="180793"/>
                    <a:pt x="233608" y="180704"/>
                    <a:pt x="224687" y="188138"/>
                  </a:cubicBezTo>
                  <a:cubicBezTo>
                    <a:pt x="210581" y="199893"/>
                    <a:pt x="202167" y="217164"/>
                    <a:pt x="191637" y="232206"/>
                  </a:cubicBezTo>
                  <a:cubicBezTo>
                    <a:pt x="143423" y="301084"/>
                    <a:pt x="154937" y="276204"/>
                    <a:pt x="136552" y="331357"/>
                  </a:cubicBezTo>
                  <a:cubicBezTo>
                    <a:pt x="140224" y="353391"/>
                    <a:pt x="138497" y="377046"/>
                    <a:pt x="147569" y="397459"/>
                  </a:cubicBezTo>
                  <a:cubicBezTo>
                    <a:pt x="153897" y="411696"/>
                    <a:pt x="168651" y="420535"/>
                    <a:pt x="180620" y="430509"/>
                  </a:cubicBezTo>
                  <a:cubicBezTo>
                    <a:pt x="209096" y="454239"/>
                    <a:pt x="213596" y="452518"/>
                    <a:pt x="246721" y="463560"/>
                  </a:cubicBezTo>
                  <a:cubicBezTo>
                    <a:pt x="272427" y="459888"/>
                    <a:pt x="300613" y="464156"/>
                    <a:pt x="323839" y="452543"/>
                  </a:cubicBezTo>
                  <a:cubicBezTo>
                    <a:pt x="348477" y="440224"/>
                    <a:pt x="324719" y="368807"/>
                    <a:pt x="323839" y="364408"/>
                  </a:cubicBezTo>
                  <a:cubicBezTo>
                    <a:pt x="312822" y="371753"/>
                    <a:pt x="303849" y="384265"/>
                    <a:pt x="290789" y="386442"/>
                  </a:cubicBezTo>
                  <a:cubicBezTo>
                    <a:pt x="255534" y="392318"/>
                    <a:pt x="245253" y="365877"/>
                    <a:pt x="268755" y="342374"/>
                  </a:cubicBezTo>
                  <a:cubicBezTo>
                    <a:pt x="276966" y="334163"/>
                    <a:pt x="290788" y="335029"/>
                    <a:pt x="301805" y="331357"/>
                  </a:cubicBezTo>
                  <a:cubicBezTo>
                    <a:pt x="314175" y="312803"/>
                    <a:pt x="329831" y="280139"/>
                    <a:pt x="356890" y="276273"/>
                  </a:cubicBezTo>
                  <a:cubicBezTo>
                    <a:pt x="371879" y="274132"/>
                    <a:pt x="386268" y="283618"/>
                    <a:pt x="400957" y="287290"/>
                  </a:cubicBezTo>
                  <a:cubicBezTo>
                    <a:pt x="429612" y="373254"/>
                    <a:pt x="435932" y="362775"/>
                    <a:pt x="411974" y="474577"/>
                  </a:cubicBezTo>
                  <a:cubicBezTo>
                    <a:pt x="409200" y="487524"/>
                    <a:pt x="398416" y="497455"/>
                    <a:pt x="389940" y="507627"/>
                  </a:cubicBezTo>
                  <a:cubicBezTo>
                    <a:pt x="351883" y="553296"/>
                    <a:pt x="354654" y="541424"/>
                    <a:pt x="290789" y="562712"/>
                  </a:cubicBezTo>
                  <a:lnTo>
                    <a:pt x="257738" y="573729"/>
                  </a:lnTo>
                  <a:cubicBezTo>
                    <a:pt x="243049" y="570057"/>
                    <a:pt x="226269" y="571111"/>
                    <a:pt x="213671" y="562712"/>
                  </a:cubicBezTo>
                  <a:cubicBezTo>
                    <a:pt x="190847" y="547495"/>
                    <a:pt x="186148" y="507706"/>
                    <a:pt x="180620" y="485594"/>
                  </a:cubicBezTo>
                  <a:cubicBezTo>
                    <a:pt x="176948" y="452543"/>
                    <a:pt x="175070" y="419244"/>
                    <a:pt x="169603" y="386442"/>
                  </a:cubicBezTo>
                  <a:cubicBezTo>
                    <a:pt x="167694" y="374987"/>
                    <a:pt x="161403" y="364657"/>
                    <a:pt x="158586" y="353391"/>
                  </a:cubicBezTo>
                  <a:cubicBezTo>
                    <a:pt x="154044" y="335225"/>
                    <a:pt x="152111" y="316473"/>
                    <a:pt x="147569" y="298307"/>
                  </a:cubicBezTo>
                  <a:cubicBezTo>
                    <a:pt x="142580" y="278350"/>
                    <a:pt x="131348" y="245669"/>
                    <a:pt x="114519" y="232206"/>
                  </a:cubicBezTo>
                  <a:cubicBezTo>
                    <a:pt x="105451" y="224951"/>
                    <a:pt x="92485" y="224861"/>
                    <a:pt x="81468" y="221189"/>
                  </a:cubicBezTo>
                  <a:cubicBezTo>
                    <a:pt x="77796" y="210172"/>
                    <a:pt x="70451" y="199751"/>
                    <a:pt x="70451" y="188138"/>
                  </a:cubicBezTo>
                  <a:cubicBezTo>
                    <a:pt x="70451" y="165800"/>
                    <a:pt x="66759" y="138848"/>
                    <a:pt x="81468" y="122037"/>
                  </a:cubicBezTo>
                  <a:cubicBezTo>
                    <a:pt x="88979" y="113454"/>
                    <a:pt x="172598" y="93746"/>
                    <a:pt x="191637" y="88986"/>
                  </a:cubicBezTo>
                  <a:cubicBezTo>
                    <a:pt x="550524" y="101804"/>
                    <a:pt x="469962" y="0"/>
                    <a:pt x="511126" y="144071"/>
                  </a:cubicBezTo>
                  <a:cubicBezTo>
                    <a:pt x="514316" y="155237"/>
                    <a:pt x="518471" y="166104"/>
                    <a:pt x="522143" y="177121"/>
                  </a:cubicBezTo>
                  <a:cubicBezTo>
                    <a:pt x="518613" y="191242"/>
                    <a:pt x="508012" y="238433"/>
                    <a:pt x="500109" y="254239"/>
                  </a:cubicBezTo>
                  <a:cubicBezTo>
                    <a:pt x="494187" y="266082"/>
                    <a:pt x="485420" y="276273"/>
                    <a:pt x="478075" y="287290"/>
                  </a:cubicBezTo>
                  <a:cubicBezTo>
                    <a:pt x="482374" y="321682"/>
                    <a:pt x="476407" y="380701"/>
                    <a:pt x="511126" y="408475"/>
                  </a:cubicBezTo>
                  <a:cubicBezTo>
                    <a:pt x="520194" y="415729"/>
                    <a:pt x="533160" y="415820"/>
                    <a:pt x="544177" y="419492"/>
                  </a:cubicBezTo>
                  <a:cubicBezTo>
                    <a:pt x="555194" y="415820"/>
                    <a:pt x="569016" y="416686"/>
                    <a:pt x="577227" y="408475"/>
                  </a:cubicBezTo>
                  <a:cubicBezTo>
                    <a:pt x="585438" y="400264"/>
                    <a:pt x="586478" y="363947"/>
                    <a:pt x="588244" y="375425"/>
                  </a:cubicBezTo>
                  <a:cubicBezTo>
                    <a:pt x="597196" y="433612"/>
                    <a:pt x="595589" y="492938"/>
                    <a:pt x="599261" y="551695"/>
                  </a:cubicBezTo>
                  <a:cubicBezTo>
                    <a:pt x="595589" y="562712"/>
                    <a:pt x="596455" y="576534"/>
                    <a:pt x="588244" y="584745"/>
                  </a:cubicBezTo>
                  <a:cubicBezTo>
                    <a:pt x="580032" y="592956"/>
                    <a:pt x="565580" y="590568"/>
                    <a:pt x="555193" y="595762"/>
                  </a:cubicBezTo>
                  <a:cubicBezTo>
                    <a:pt x="543350" y="601683"/>
                    <a:pt x="533160" y="610451"/>
                    <a:pt x="522143" y="617796"/>
                  </a:cubicBezTo>
                  <a:cubicBezTo>
                    <a:pt x="514798" y="606779"/>
                    <a:pt x="506031" y="596588"/>
                    <a:pt x="500109" y="584745"/>
                  </a:cubicBezTo>
                  <a:cubicBezTo>
                    <a:pt x="494916" y="574358"/>
                    <a:pt x="500358" y="554511"/>
                    <a:pt x="489092" y="551695"/>
                  </a:cubicBezTo>
                  <a:cubicBezTo>
                    <a:pt x="476247" y="548484"/>
                    <a:pt x="467059" y="566384"/>
                    <a:pt x="456042" y="573729"/>
                  </a:cubicBezTo>
                  <a:cubicBezTo>
                    <a:pt x="448697" y="584746"/>
                    <a:pt x="439929" y="594936"/>
                    <a:pt x="434008" y="606779"/>
                  </a:cubicBezTo>
                  <a:cubicBezTo>
                    <a:pt x="428814" y="617166"/>
                    <a:pt x="428185" y="629443"/>
                    <a:pt x="422991" y="639830"/>
                  </a:cubicBezTo>
                  <a:cubicBezTo>
                    <a:pt x="412831" y="660151"/>
                    <a:pt x="386178" y="693750"/>
                    <a:pt x="367907" y="705931"/>
                  </a:cubicBezTo>
                  <a:cubicBezTo>
                    <a:pt x="358244" y="712373"/>
                    <a:pt x="345873" y="713276"/>
                    <a:pt x="334856" y="716948"/>
                  </a:cubicBezTo>
                  <a:cubicBezTo>
                    <a:pt x="309150" y="713276"/>
                    <a:pt x="281974" y="715253"/>
                    <a:pt x="257738" y="705931"/>
                  </a:cubicBezTo>
                  <a:cubicBezTo>
                    <a:pt x="233022" y="696425"/>
                    <a:pt x="191637" y="661863"/>
                    <a:pt x="191637" y="661863"/>
                  </a:cubicBezTo>
                  <a:cubicBezTo>
                    <a:pt x="111443" y="541575"/>
                    <a:pt x="229720" y="727014"/>
                    <a:pt x="158586" y="584745"/>
                  </a:cubicBezTo>
                  <a:cubicBezTo>
                    <a:pt x="147641" y="562855"/>
                    <a:pt x="108672" y="503730"/>
                    <a:pt x="81468" y="485594"/>
                  </a:cubicBezTo>
                  <a:cubicBezTo>
                    <a:pt x="71806" y="479153"/>
                    <a:pt x="59435" y="478249"/>
                    <a:pt x="48418" y="474577"/>
                  </a:cubicBezTo>
                  <a:cubicBezTo>
                    <a:pt x="41073" y="463560"/>
                    <a:pt x="32305" y="453369"/>
                    <a:pt x="26384" y="441526"/>
                  </a:cubicBezTo>
                  <a:cubicBezTo>
                    <a:pt x="21191" y="431139"/>
                    <a:pt x="4980" y="413668"/>
                    <a:pt x="15367" y="408475"/>
                  </a:cubicBezTo>
                  <a:cubicBezTo>
                    <a:pt x="27210" y="402554"/>
                    <a:pt x="37401" y="423164"/>
                    <a:pt x="48418" y="430509"/>
                  </a:cubicBezTo>
                  <a:cubicBezTo>
                    <a:pt x="44746" y="456215"/>
                    <a:pt x="47045" y="483517"/>
                    <a:pt x="37401" y="507627"/>
                  </a:cubicBezTo>
                  <a:cubicBezTo>
                    <a:pt x="31615" y="522093"/>
                    <a:pt x="5761" y="525162"/>
                    <a:pt x="4350" y="540678"/>
                  </a:cubicBezTo>
                  <a:cubicBezTo>
                    <a:pt x="0" y="588532"/>
                    <a:pt x="20490" y="635900"/>
                    <a:pt x="59434" y="661863"/>
                  </a:cubicBezTo>
                  <a:cubicBezTo>
                    <a:pt x="69097" y="668305"/>
                    <a:pt x="81468" y="669208"/>
                    <a:pt x="92485" y="672880"/>
                  </a:cubicBezTo>
                  <a:cubicBezTo>
                    <a:pt x="107174" y="683897"/>
                    <a:pt x="123569" y="692947"/>
                    <a:pt x="136552" y="705931"/>
                  </a:cubicBezTo>
                  <a:cubicBezTo>
                    <a:pt x="169398" y="738778"/>
                    <a:pt x="155323" y="776113"/>
                    <a:pt x="224687" y="783049"/>
                  </a:cubicBezTo>
                  <a:lnTo>
                    <a:pt x="334856" y="794066"/>
                  </a:lnTo>
                  <a:cubicBezTo>
                    <a:pt x="386268" y="790394"/>
                    <a:pt x="439289" y="796330"/>
                    <a:pt x="489092" y="783049"/>
                  </a:cubicBezTo>
                  <a:cubicBezTo>
                    <a:pt x="500313" y="780057"/>
                    <a:pt x="491897" y="758209"/>
                    <a:pt x="500109" y="749998"/>
                  </a:cubicBezTo>
                  <a:cubicBezTo>
                    <a:pt x="508321" y="741787"/>
                    <a:pt x="522143" y="742654"/>
                    <a:pt x="533160" y="738982"/>
                  </a:cubicBezTo>
                  <a:cubicBezTo>
                    <a:pt x="544177" y="731637"/>
                    <a:pt x="553365" y="720159"/>
                    <a:pt x="566210" y="716948"/>
                  </a:cubicBezTo>
                  <a:cubicBezTo>
                    <a:pt x="598471" y="708883"/>
                    <a:pt x="638759" y="725883"/>
                    <a:pt x="665362" y="705931"/>
                  </a:cubicBezTo>
                  <a:cubicBezTo>
                    <a:pt x="680342" y="694696"/>
                    <a:pt x="656413" y="669457"/>
                    <a:pt x="654345" y="650847"/>
                  </a:cubicBezTo>
                  <a:cubicBezTo>
                    <a:pt x="652723" y="636248"/>
                    <a:pt x="654345" y="621468"/>
                    <a:pt x="654345" y="606779"/>
                  </a:cubicBezTo>
                </a:path>
              </a:pathLst>
            </a:cu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9" name="Down Arrow 128"/>
            <p:cNvSpPr/>
            <p:nvPr/>
          </p:nvSpPr>
          <p:spPr>
            <a:xfrm rot="5400000">
              <a:off x="5179223" y="4607727"/>
              <a:ext cx="285752" cy="9286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" name="Down Arrow 129"/>
            <p:cNvSpPr/>
            <p:nvPr/>
          </p:nvSpPr>
          <p:spPr>
            <a:xfrm rot="5400000">
              <a:off x="3357554" y="4500570"/>
              <a:ext cx="285752" cy="11430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71934" y="5643578"/>
              <a:ext cx="1214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 smtClean="0"/>
                <a:t>Biomarkers</a:t>
              </a:r>
              <a:endParaRPr lang="en-IN" sz="1600" dirty="0"/>
            </a:p>
          </p:txBody>
        </p:sp>
        <p:sp>
          <p:nvSpPr>
            <p:cNvPr id="132" name="Down Arrow 131"/>
            <p:cNvSpPr/>
            <p:nvPr/>
          </p:nvSpPr>
          <p:spPr>
            <a:xfrm rot="10800000">
              <a:off x="2071671" y="3714749"/>
              <a:ext cx="285752" cy="4286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785918" y="3357562"/>
              <a:ext cx="928694" cy="33855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Biochip</a:t>
              </a:r>
              <a:endParaRPr lang="en-IN" sz="1600" dirty="0"/>
            </a:p>
          </p:txBody>
        </p:sp>
        <p:sp>
          <p:nvSpPr>
            <p:cNvPr id="138" name="Cube 137"/>
            <p:cNvSpPr/>
            <p:nvPr/>
          </p:nvSpPr>
          <p:spPr>
            <a:xfrm>
              <a:off x="1500166" y="1285860"/>
              <a:ext cx="1571636" cy="1000132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00166" y="1571612"/>
              <a:ext cx="1428760" cy="646331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/>
                <a:t>Biochip Reader</a:t>
              </a:r>
              <a:endParaRPr lang="en-IN" dirty="0"/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2132" y="928670"/>
              <a:ext cx="1071570" cy="71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00892" y="928670"/>
              <a:ext cx="1000132" cy="699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57884" y="2285992"/>
              <a:ext cx="2000264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4012" y="4347076"/>
              <a:ext cx="1490666" cy="1153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14678" y="1500174"/>
              <a:ext cx="120014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7" name="Down Arrow 66"/>
            <p:cNvSpPr/>
            <p:nvPr/>
          </p:nvSpPr>
          <p:spPr>
            <a:xfrm rot="10800000">
              <a:off x="2071670" y="2428868"/>
              <a:ext cx="285752" cy="42863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71736" y="2357430"/>
              <a:ext cx="928694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Biochip scanning</a:t>
              </a:r>
              <a:endParaRPr lang="en-IN" sz="16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500298" y="3714752"/>
              <a:ext cx="928694" cy="584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/>
                <a:t>Biochip printing</a:t>
              </a:r>
              <a:endParaRPr lang="en-IN" sz="16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62100" y="2928934"/>
              <a:ext cx="1123950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6" name="Title 1"/>
          <p:cNvSpPr txBox="1">
            <a:spLocks/>
          </p:cNvSpPr>
          <p:nvPr/>
        </p:nvSpPr>
        <p:spPr>
          <a:xfrm>
            <a:off x="871566" y="-71462"/>
            <a:ext cx="777240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Protein based automated process to development of Biochip for early disease diagnosis</a:t>
            </a:r>
            <a:endParaRPr kumimoji="0" lang="en-IN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7" name="Picture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2" y="-24"/>
            <a:ext cx="8229600" cy="642942"/>
          </a:xfrm>
        </p:spPr>
        <p:txBody>
          <a:bodyPr>
            <a:norm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Spot Picker Robot for Proteomics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118" y="642918"/>
            <a:ext cx="8229600" cy="207170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The robotic system with imaging capabilities: </a:t>
            </a:r>
          </a:p>
          <a:p>
            <a:pPr algn="just"/>
            <a:r>
              <a:rPr lang="en-US" sz="1800" dirty="0" smtClean="0"/>
              <a:t>Analyzes and identifies the protein spots accurately from 2D gels electrophoresis and picks &amp; transfers the proteins for analyzing protein expression in the field of proteomics.</a:t>
            </a:r>
            <a:endParaRPr lang="en-IN" sz="1800" dirty="0" smtClean="0"/>
          </a:p>
          <a:p>
            <a:pPr algn="just"/>
            <a:r>
              <a:rPr lang="en-IN" sz="1800" dirty="0" smtClean="0"/>
              <a:t>Screening of large number of proteins</a:t>
            </a:r>
          </a:p>
          <a:p>
            <a:pPr algn="just"/>
            <a:r>
              <a:rPr lang="en-IN" sz="1800" dirty="0" smtClean="0"/>
              <a:t>Identification of biomarkers and new drugs</a:t>
            </a:r>
            <a:endParaRPr lang="en-IN" sz="1800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1472" y="3047101"/>
            <a:ext cx="821537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rabicPeriod"/>
              <a:defRPr/>
            </a:pPr>
            <a:r>
              <a:rPr lang="en-US" sz="1400" b="1" dirty="0">
                <a:solidFill>
                  <a:srgbClr val="993300"/>
                </a:solidFill>
                <a:latin typeface="+mn-lt"/>
              </a:rPr>
              <a:t>Sample preparation 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rabicPeriod"/>
              <a:defRPr/>
            </a:pPr>
            <a:r>
              <a:rPr lang="en-US" sz="1400" b="1" dirty="0">
                <a:solidFill>
                  <a:srgbClr val="993300"/>
                </a:solidFill>
                <a:latin typeface="+mn-lt"/>
              </a:rPr>
              <a:t>Separation of  protein from Cell/ Tissue by Electrophoresis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rabicPeriod"/>
              <a:defRPr/>
            </a:pPr>
            <a:r>
              <a:rPr lang="en-US" sz="1400" b="1" dirty="0">
                <a:solidFill>
                  <a:srgbClr val="993300"/>
                </a:solidFill>
                <a:latin typeface="+mn-lt"/>
              </a:rPr>
              <a:t>Image Acquisition: High resolution color CCD camera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400" b="1" dirty="0">
                <a:latin typeface="+mn-lt"/>
              </a:rPr>
              <a:t>4.     </a:t>
            </a:r>
            <a:r>
              <a:rPr lang="en-US" sz="1400" b="1" dirty="0">
                <a:solidFill>
                  <a:srgbClr val="993300"/>
                </a:solidFill>
                <a:latin typeface="+mn-lt"/>
              </a:rPr>
              <a:t>2D Gel</a:t>
            </a:r>
            <a:r>
              <a:rPr lang="en-US" sz="1400" b="1" dirty="0">
                <a:latin typeface="+mn-lt"/>
              </a:rPr>
              <a:t> </a:t>
            </a:r>
            <a:r>
              <a:rPr lang="en-US" sz="1400" b="1" dirty="0">
                <a:solidFill>
                  <a:srgbClr val="993300"/>
                </a:solidFill>
                <a:latin typeface="+mn-lt"/>
              </a:rPr>
              <a:t>Image Analysis : 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lphaLcPeriod"/>
              <a:defRPr/>
            </a:pPr>
            <a:r>
              <a:rPr lang="en-US" sz="1400" b="1" dirty="0">
                <a:latin typeface="+mn-lt"/>
              </a:rPr>
              <a:t>Image Processing: De-noising 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lphaLcPeriod"/>
              <a:defRPr/>
            </a:pPr>
            <a:r>
              <a:rPr lang="en-US" sz="1400" b="1" dirty="0">
                <a:latin typeface="+mn-lt"/>
              </a:rPr>
              <a:t>Segmentation: Spot detection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lphaLcPeriod"/>
              <a:defRPr/>
            </a:pPr>
            <a:r>
              <a:rPr lang="en-US" sz="1400" b="1" dirty="0">
                <a:latin typeface="+mn-lt"/>
              </a:rPr>
              <a:t>Image Registration: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lphaLcPeriod"/>
              <a:defRPr/>
            </a:pPr>
            <a:r>
              <a:rPr lang="en-US" sz="1400" b="1" dirty="0">
                <a:latin typeface="+mn-lt"/>
              </a:rPr>
              <a:t>Protein Expression Quantification: (shape, size, contrast)</a:t>
            </a:r>
          </a:p>
          <a:p>
            <a:pPr marL="401638" indent="-401638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400" b="1" dirty="0">
                <a:latin typeface="+mn-lt"/>
              </a:rPr>
              <a:t>5.     </a:t>
            </a:r>
            <a:r>
              <a:rPr lang="en-US" sz="1400" b="1" dirty="0">
                <a:solidFill>
                  <a:srgbClr val="993300"/>
                </a:solidFill>
                <a:latin typeface="+mn-lt"/>
              </a:rPr>
              <a:t>Spot Picking Robot for Automation: </a:t>
            </a:r>
            <a:r>
              <a:rPr lang="en-GB" sz="14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  <a:t>A 3-axes robot for picking the protein spots from 2D gel surface .</a:t>
            </a:r>
          </a:p>
          <a:p>
            <a:pPr marL="457200" indent="-457200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400" b="1" dirty="0">
                <a:latin typeface="+mn-lt"/>
              </a:rPr>
              <a:t>6.     </a:t>
            </a:r>
            <a:r>
              <a:rPr lang="en-US" sz="1400" b="1" dirty="0">
                <a:solidFill>
                  <a:srgbClr val="993300"/>
                </a:solidFill>
                <a:latin typeface="+mn-lt"/>
              </a:rPr>
              <a:t>Protein spot Cutting Tool</a:t>
            </a:r>
          </a:p>
          <a:p>
            <a:pPr marL="401638" indent="-401638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rabicPeriod" startAt="7"/>
              <a:defRPr/>
            </a:pPr>
            <a:r>
              <a:rPr lang="en-US" sz="1400" b="1" dirty="0">
                <a:solidFill>
                  <a:srgbClr val="993300"/>
                </a:solidFill>
                <a:latin typeface="+mn-lt"/>
              </a:rPr>
              <a:t>Data Analysis and Integration</a:t>
            </a:r>
          </a:p>
          <a:p>
            <a:pPr marL="401638" indent="-401638" fontAlgn="auto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Tx/>
              <a:buAutoNum type="arabicPeriod" startAt="7"/>
              <a:defRPr/>
            </a:pPr>
            <a:r>
              <a:rPr lang="en-US" sz="1400" b="1" dirty="0">
                <a:solidFill>
                  <a:srgbClr val="993300"/>
                </a:solidFill>
                <a:latin typeface="+mn-lt"/>
              </a:rPr>
              <a:t>Protein identification by Mass Spectroscopy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71472" y="2631040"/>
            <a:ext cx="5214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Arial" pitchFamily="34" charset="0"/>
              </a:rPr>
              <a:t>The typical flow of gel-based proteomics (2DE &amp; MS)</a:t>
            </a:r>
          </a:p>
        </p:txBody>
      </p:sp>
      <p:pic>
        <p:nvPicPr>
          <p:cNvPr id="7" name="Picture 9" descr="zh80100460910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857364"/>
            <a:ext cx="3003719" cy="315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42672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</a:rPr>
              <a:t>Protein separation</a:t>
            </a:r>
          </a:p>
        </p:txBody>
      </p:sp>
      <p:pic>
        <p:nvPicPr>
          <p:cNvPr id="8195" name="Picture 5" descr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5214950"/>
            <a:ext cx="22098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Serr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214950"/>
            <a:ext cx="205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gel novy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62000" y="5251471"/>
            <a:ext cx="2209800" cy="1249363"/>
          </a:xfrm>
        </p:spPr>
      </p:pic>
      <p:sp>
        <p:nvSpPr>
          <p:cNvPr id="7" name="TextBox 6"/>
          <p:cNvSpPr txBox="1"/>
          <p:nvPr/>
        </p:nvSpPr>
        <p:spPr>
          <a:xfrm>
            <a:off x="381000" y="1943112"/>
            <a:ext cx="5562600" cy="3200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cs typeface="Arial" pitchFamily="34" charset="0"/>
              </a:rPr>
              <a:t>2-DE is the combination of a first dimension separation by </a:t>
            </a:r>
            <a:r>
              <a:rPr lang="en-US" sz="1400" dirty="0" err="1">
                <a:cs typeface="Arial" pitchFamily="34" charset="0"/>
              </a:rPr>
              <a:t>isoelectric</a:t>
            </a:r>
            <a:r>
              <a:rPr lang="en-US" sz="1400" dirty="0">
                <a:cs typeface="Arial" pitchFamily="34" charset="0"/>
              </a:rPr>
              <a:t> focusing (IEF) under denaturing conditions with a second dimension separation by sodium </a:t>
            </a:r>
            <a:r>
              <a:rPr lang="en-US" sz="1400" dirty="0" err="1">
                <a:cs typeface="Arial" pitchFamily="34" charset="0"/>
              </a:rPr>
              <a:t>dodecyl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sulphate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polyacrylamide</a:t>
            </a:r>
            <a:r>
              <a:rPr lang="en-US" sz="1400" dirty="0">
                <a:cs typeface="Arial" pitchFamily="34" charset="0"/>
              </a:rPr>
              <a:t> gel electrophoresis (SDS-PAGE).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cs typeface="Arial" pitchFamily="34" charset="0"/>
            </a:endParaRPr>
          </a:p>
          <a:p>
            <a:pPr marL="111125" indent="-111125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 IEF separation is according to charge </a:t>
            </a:r>
            <a:r>
              <a:rPr lang="en-US" sz="1400" b="1" dirty="0" err="1">
                <a:solidFill>
                  <a:srgbClr val="C00000"/>
                </a:solidFill>
                <a:cs typeface="Arial" pitchFamily="34" charset="0"/>
              </a:rPr>
              <a:t>pI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 - the pH at which the     net charge is zero 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 SDS-PAGE separation is based on size (</a:t>
            </a:r>
            <a:r>
              <a:rPr lang="en-US" sz="1400" dirty="0">
                <a:solidFill>
                  <a:srgbClr val="C00000"/>
                </a:solidFill>
                <a:cs typeface="Arial" pitchFamily="34" charset="0"/>
              </a:rPr>
              <a:t>molecular weight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) 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C00000"/>
              </a:solidFill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cs typeface="Arial" pitchFamily="34" charset="0"/>
              </a:rPr>
              <a:t>These two separations are carried out at right angles to each other results in the sample proteins being distributed across the two-dimensional (2-D) gel profile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124192" y="1428736"/>
            <a:ext cx="304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1066800" y="6488137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cs typeface="Arial" pitchFamily="34" charset="0"/>
              </a:rPr>
              <a:t>1-D Gel Image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5029200" y="6500834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cs typeface="Arial" pitchFamily="34" charset="0"/>
              </a:rPr>
              <a:t>2-D Gel Images</a:t>
            </a:r>
          </a:p>
        </p:txBody>
      </p:sp>
      <p:pic>
        <p:nvPicPr>
          <p:cNvPr id="8202" name="Picture 4" descr="H:\PhD\2dgel_talk\two_steps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643074"/>
            <a:ext cx="259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Box 12"/>
          <p:cNvSpPr txBox="1">
            <a:spLocks noChangeArrowheads="1"/>
          </p:cNvSpPr>
          <p:nvPr/>
        </p:nvSpPr>
        <p:spPr bwMode="auto">
          <a:xfrm>
            <a:off x="928662" y="714356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cs typeface="Arial" pitchFamily="34" charset="0"/>
              </a:rPr>
              <a:t>The first requirement for proteome analysis is that we must be able to separate the complex mixture of proteins obtained from whole cells, tissues or organisms</a:t>
            </a:r>
            <a:r>
              <a:rPr lang="fr-FR" dirty="0">
                <a:cs typeface="Arial" pitchFamily="34" charset="0"/>
              </a:rPr>
              <a:t> </a:t>
            </a:r>
            <a:endParaRPr lang="en-US" dirty="0">
              <a:cs typeface="Arial" pitchFamily="34" charset="0"/>
            </a:endParaRPr>
          </a:p>
          <a:p>
            <a:pPr algn="just"/>
            <a:r>
              <a:rPr lang="fr-FR" dirty="0">
                <a:cs typeface="Arial" pitchFamily="34" charset="0"/>
              </a:rPr>
              <a:t>                        1D (IEF)          2D (SDS-PAGE)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62" y="69832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8600" y="928670"/>
            <a:ext cx="4629152" cy="42862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b="1" dirty="0" smtClean="0">
                <a:solidFill>
                  <a:schemeClr val="accent2"/>
                </a:solidFill>
                <a:cs typeface="Arial" pitchFamily="34" charset="0"/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chemeClr val="accent2"/>
                </a:solidFill>
                <a:cs typeface="Arial" pitchFamily="34" charset="0"/>
              </a:rPr>
              <a:t>System nonlinearities in Gel formation creates</a:t>
            </a:r>
            <a:endParaRPr lang="en-US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256"/>
            <a:ext cx="8229600" cy="2024058"/>
          </a:xfrm>
        </p:spPr>
        <p:txBody>
          <a:bodyPr rtlCol="0"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Arial" pitchFamily="34" charset="0"/>
              </a:rPr>
              <a:t>Uneven background and streaks (vertical and horizontal)</a:t>
            </a:r>
          </a:p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Arial" pitchFamily="34" charset="0"/>
              </a:rPr>
              <a:t>Overlapped spots and saturated spots</a:t>
            </a:r>
          </a:p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Arial" pitchFamily="34" charset="0"/>
              </a:rPr>
              <a:t>Faint Spots and artifacts (Pseudo spots)</a:t>
            </a:r>
          </a:p>
          <a:p>
            <a:pPr marL="609600" indent="-609600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cs typeface="Arial" pitchFamily="34" charset="0"/>
              </a:rPr>
              <a:t>Large and unstructured variations in spot intensity and size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3857628"/>
            <a:ext cx="1357322" cy="80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315894" y="4714884"/>
            <a:ext cx="168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a</a:t>
            </a:r>
            <a:r>
              <a:rPr lang="en-US" sz="1400" dirty="0">
                <a:latin typeface="Calibri" pitchFamily="34" charset="0"/>
              </a:rPr>
              <a:t>) Overlapped Spots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52676" y="3857628"/>
            <a:ext cx="1290630" cy="78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2325680" y="4786322"/>
            <a:ext cx="1174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b) Faint Spots</a:t>
            </a: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3857620" y="4786322"/>
            <a:ext cx="1671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c) Background Noise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95752" y="3929066"/>
            <a:ext cx="1476380" cy="77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53190" y="3929066"/>
            <a:ext cx="1404958" cy="70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5578505" y="4764099"/>
            <a:ext cx="3208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d) Spot in gel with Geometrical Distortion</a:t>
            </a:r>
          </a:p>
        </p:txBody>
      </p:sp>
      <p:pic>
        <p:nvPicPr>
          <p:cNvPr id="12" name="Picture 11"/>
          <p:cNvPicPr/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52514" y="5357826"/>
            <a:ext cx="1519222" cy="7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Rectangle 12"/>
          <p:cNvSpPr>
            <a:spLocks noChangeArrowheads="1"/>
          </p:cNvSpPr>
          <p:nvPr/>
        </p:nvSpPr>
        <p:spPr bwMode="auto">
          <a:xfrm>
            <a:off x="500034" y="6248400"/>
            <a:ext cx="2597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e) Horizontal and Vertical Streaks</a:t>
            </a:r>
          </a:p>
        </p:txBody>
      </p:sp>
      <p:pic>
        <p:nvPicPr>
          <p:cNvPr id="14" name="Picture 13"/>
          <p:cNvPicPr/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00476" y="5357826"/>
            <a:ext cx="1414466" cy="7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3819531" y="6172200"/>
            <a:ext cx="153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f) Spots on Streaks</a:t>
            </a:r>
          </a:p>
        </p:txBody>
      </p:sp>
      <p:pic>
        <p:nvPicPr>
          <p:cNvPr id="16" name="Picture 15"/>
          <p:cNvPicPr/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15076" y="5357826"/>
            <a:ext cx="1257320" cy="7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5" name="Rectangle 16"/>
          <p:cNvSpPr>
            <a:spLocks noChangeArrowheads="1"/>
          </p:cNvSpPr>
          <p:nvPr/>
        </p:nvSpPr>
        <p:spPr bwMode="auto">
          <a:xfrm>
            <a:off x="6199210" y="6172200"/>
            <a:ext cx="151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g) Saturated Spots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14432" y="21429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Image Processing Challenges for detection of different types of protein spots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24" y="-24"/>
            <a:ext cx="838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2008</Words>
  <Application>Microsoft Office PowerPoint</Application>
  <PresentationFormat>On-screen Show (4:3)</PresentationFormat>
  <Paragraphs>297</Paragraphs>
  <Slides>31</Slides>
  <Notes>7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Equation</vt:lpstr>
      <vt:lpstr>Bitmap Image</vt:lpstr>
      <vt:lpstr>Indigenous Robotic Instruments and Machine Vision in Biomedical and Scientific Research </vt:lpstr>
      <vt:lpstr>Robot Introduction</vt:lpstr>
      <vt:lpstr>Why Advancements of Robotics  and Image Processing Techniques in Biomedical Instruments and Scientific Research are required</vt:lpstr>
      <vt:lpstr>Motivation for Indigenous Development</vt:lpstr>
      <vt:lpstr> </vt:lpstr>
      <vt:lpstr>Slide 6</vt:lpstr>
      <vt:lpstr>Spot Picker Robot for Proteomics</vt:lpstr>
      <vt:lpstr>Protein separation</vt:lpstr>
      <vt:lpstr> System nonlinearities in Gel formation creates</vt:lpstr>
      <vt:lpstr>Novel approach of segmentation in the non separable wavelet domain </vt:lpstr>
      <vt:lpstr>Experimental Results</vt:lpstr>
      <vt:lpstr>Slide 12</vt:lpstr>
      <vt:lpstr>Automation process for 2-D GEL by Robot</vt:lpstr>
      <vt:lpstr>DNA/Protein Microarrayer System</vt:lpstr>
      <vt:lpstr>Slide 15</vt:lpstr>
      <vt:lpstr>Imaging System for capturing images of  falling droplet</vt:lpstr>
      <vt:lpstr>Image Processing Algorithm for Volume Estimation</vt:lpstr>
      <vt:lpstr>Slide 18</vt:lpstr>
      <vt:lpstr>Slide 19</vt:lpstr>
      <vt:lpstr>Image Processing Challenges and De-noising algorithm</vt:lpstr>
      <vt:lpstr>Features:</vt:lpstr>
      <vt:lpstr>Slide 22</vt:lpstr>
      <vt:lpstr>Slide 23</vt:lpstr>
      <vt:lpstr>Protein Crystallography Robotic Imaging System</vt:lpstr>
      <vt:lpstr>Image processing challenges &amp; fusion algorithm</vt:lpstr>
      <vt:lpstr>Slide 26</vt:lpstr>
      <vt:lpstr>Automated Beam-line alignment system</vt:lpstr>
      <vt:lpstr>Beam Profile fitting algorithms and Software</vt:lpstr>
      <vt:lpstr>Teletherapy Machine- Bhabhatron</vt:lpstr>
      <vt:lpstr>Conclusion</vt:lpstr>
      <vt:lpstr>Thank You   For Further details contact: rssengar@barc.gov.in 022-25592139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Advancements of Image Processing Techniques in Biomedical Instruments and Scientific Research</dc:title>
  <dc:creator>Admin</dc:creator>
  <cp:lastModifiedBy>Admin</cp:lastModifiedBy>
  <cp:revision>277</cp:revision>
  <dcterms:created xsi:type="dcterms:W3CDTF">2018-07-16T09:53:01Z</dcterms:created>
  <dcterms:modified xsi:type="dcterms:W3CDTF">2019-08-01T15:48:36Z</dcterms:modified>
</cp:coreProperties>
</file>