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9"/>
  </p:notesMasterIdLst>
  <p:sldIdLst>
    <p:sldId id="297" r:id="rId2"/>
    <p:sldId id="299" r:id="rId3"/>
    <p:sldId id="264" r:id="rId4"/>
    <p:sldId id="261" r:id="rId5"/>
    <p:sldId id="263" r:id="rId6"/>
    <p:sldId id="314" r:id="rId7"/>
    <p:sldId id="271" r:id="rId8"/>
    <p:sldId id="308" r:id="rId9"/>
    <p:sldId id="298" r:id="rId10"/>
    <p:sldId id="291" r:id="rId11"/>
    <p:sldId id="321" r:id="rId12"/>
    <p:sldId id="267" r:id="rId13"/>
    <p:sldId id="260" r:id="rId14"/>
    <p:sldId id="268" r:id="rId15"/>
    <p:sldId id="287" r:id="rId16"/>
    <p:sldId id="320" r:id="rId17"/>
    <p:sldId id="265" r:id="rId18"/>
    <p:sldId id="300" r:id="rId19"/>
    <p:sldId id="257" r:id="rId20"/>
    <p:sldId id="280" r:id="rId21"/>
    <p:sldId id="281" r:id="rId22"/>
    <p:sldId id="277" r:id="rId23"/>
    <p:sldId id="307" r:id="rId24"/>
    <p:sldId id="278" r:id="rId25"/>
    <p:sldId id="279" r:id="rId26"/>
    <p:sldId id="315" r:id="rId27"/>
    <p:sldId id="306" r:id="rId28"/>
    <p:sldId id="282" r:id="rId29"/>
    <p:sldId id="313" r:id="rId30"/>
    <p:sldId id="312" r:id="rId31"/>
    <p:sldId id="316" r:id="rId32"/>
    <p:sldId id="302" r:id="rId33"/>
    <p:sldId id="301" r:id="rId34"/>
    <p:sldId id="322" r:id="rId35"/>
    <p:sldId id="283" r:id="rId36"/>
    <p:sldId id="275" r:id="rId37"/>
    <p:sldId id="273" r:id="rId38"/>
    <p:sldId id="317" r:id="rId39"/>
    <p:sldId id="274" r:id="rId40"/>
    <p:sldId id="272" r:id="rId41"/>
    <p:sldId id="288" r:id="rId42"/>
    <p:sldId id="276" r:id="rId43"/>
    <p:sldId id="270" r:id="rId44"/>
    <p:sldId id="269" r:id="rId45"/>
    <p:sldId id="305" r:id="rId46"/>
    <p:sldId id="311" r:id="rId47"/>
    <p:sldId id="290" r:id="rId48"/>
    <p:sldId id="296" r:id="rId49"/>
    <p:sldId id="295" r:id="rId50"/>
    <p:sldId id="323" r:id="rId51"/>
    <p:sldId id="289" r:id="rId52"/>
    <p:sldId id="285" r:id="rId53"/>
    <p:sldId id="319" r:id="rId54"/>
    <p:sldId id="303" r:id="rId55"/>
    <p:sldId id="310" r:id="rId56"/>
    <p:sldId id="318" r:id="rId57"/>
    <p:sldId id="324"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6BE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5" d="100"/>
          <a:sy n="95" d="100"/>
        </p:scale>
        <p:origin x="-768"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E61015-CD94-7048-BB6C-628DE7798F72}" type="datetimeFigureOut">
              <a:rPr lang="en-US" smtClean="0"/>
              <a:t>22/04/16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62D521-9A0E-0E47-B6E3-8B643CF925E5}" type="slidenum">
              <a:rPr lang="en-US" smtClean="0"/>
              <a:t>‹#›</a:t>
            </a:fld>
            <a:endParaRPr lang="en-US"/>
          </a:p>
        </p:txBody>
      </p:sp>
    </p:spTree>
    <p:extLst>
      <p:ext uri="{BB962C8B-B14F-4D97-AF65-F5344CB8AC3E}">
        <p14:creationId xmlns:p14="http://schemas.microsoft.com/office/powerpoint/2010/main" val="30854995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62D521-9A0E-0E47-B6E3-8B643CF925E5}" type="slidenum">
              <a:rPr lang="en-US" smtClean="0"/>
              <a:t>34</a:t>
            </a:fld>
            <a:endParaRPr lang="en-US"/>
          </a:p>
        </p:txBody>
      </p:sp>
    </p:spTree>
    <p:extLst>
      <p:ext uri="{BB962C8B-B14F-4D97-AF65-F5344CB8AC3E}">
        <p14:creationId xmlns:p14="http://schemas.microsoft.com/office/powerpoint/2010/main" val="234638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118287-118A-4F01-A491-AC821DF1DEA4}" type="datetimeFigureOut">
              <a:rPr lang="en-US" smtClean="0"/>
              <a:pPr/>
              <a:t>22/04/16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67395-15DC-42CB-9653-AE7C757218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118287-118A-4F01-A491-AC821DF1DEA4}" type="datetimeFigureOut">
              <a:rPr lang="en-US" smtClean="0"/>
              <a:pPr/>
              <a:t>22/04/16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67395-15DC-42CB-9653-AE7C757218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118287-118A-4F01-A491-AC821DF1DEA4}" type="datetimeFigureOut">
              <a:rPr lang="en-US" smtClean="0"/>
              <a:pPr/>
              <a:t>22/04/16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67395-15DC-42CB-9653-AE7C757218A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118287-118A-4F01-A491-AC821DF1DEA4}" type="datetimeFigureOut">
              <a:rPr lang="en-US" smtClean="0"/>
              <a:pPr/>
              <a:t>22/04/16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67395-15DC-42CB-9653-AE7C757218A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118287-118A-4F01-A491-AC821DF1DEA4}" type="datetimeFigureOut">
              <a:rPr lang="en-US" smtClean="0"/>
              <a:pPr/>
              <a:t>22/04/16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67395-15DC-42CB-9653-AE7C757218A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118287-118A-4F01-A491-AC821DF1DEA4}" type="datetimeFigureOut">
              <a:rPr lang="en-US" smtClean="0"/>
              <a:pPr/>
              <a:t>22/04/16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467395-15DC-42CB-9653-AE7C757218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118287-118A-4F01-A491-AC821DF1DEA4}" type="datetimeFigureOut">
              <a:rPr lang="en-US" smtClean="0"/>
              <a:pPr/>
              <a:t>22/04/16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467395-15DC-42CB-9653-AE7C757218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118287-118A-4F01-A491-AC821DF1DEA4}" type="datetimeFigureOut">
              <a:rPr lang="en-US" smtClean="0"/>
              <a:pPr/>
              <a:t>22/04/16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467395-15DC-42CB-9653-AE7C757218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118287-118A-4F01-A491-AC821DF1DEA4}" type="datetimeFigureOut">
              <a:rPr lang="en-US" smtClean="0"/>
              <a:pPr/>
              <a:t>22/04/16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467395-15DC-42CB-9653-AE7C757218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118287-118A-4F01-A491-AC821DF1DEA4}" type="datetimeFigureOut">
              <a:rPr lang="en-US" smtClean="0"/>
              <a:pPr/>
              <a:t>22/04/16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467395-15DC-42CB-9653-AE7C757218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118287-118A-4F01-A491-AC821DF1DEA4}" type="datetimeFigureOut">
              <a:rPr lang="en-US" smtClean="0"/>
              <a:pPr/>
              <a:t>22/04/16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467395-15DC-42CB-9653-AE7C757218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118287-118A-4F01-A491-AC821DF1DEA4}" type="datetimeFigureOut">
              <a:rPr lang="en-US" smtClean="0"/>
              <a:pPr/>
              <a:t>22/04/16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67395-15DC-42CB-9653-AE7C757218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4" Type="http://schemas.openxmlformats.org/officeDocument/2006/relationships/image" Target="../media/image23.png"/><Relationship Id="rId15" Type="http://schemas.openxmlformats.org/officeDocument/2006/relationships/image" Target="../media/image24.png"/><Relationship Id="rId16"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gif"/><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9" Type="http://schemas.openxmlformats.org/officeDocument/2006/relationships/image" Target="../media/image50.png"/><Relationship Id="rId10"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8" Type="http://schemas.openxmlformats.org/officeDocument/2006/relationships/image" Target="../media/image58.jpeg"/><Relationship Id="rId9" Type="http://schemas.openxmlformats.org/officeDocument/2006/relationships/image" Target="../media/image59.jpeg"/><Relationship Id="rId10"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62.jpeg"/><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 Id="rId3"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hyperlink" Target="http://www.iisc.ernet.in/currsci/jul25/articles30.htm" TargetMode="Externa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image" Target="../media/image8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jpg"/><Relationship Id="rId3" Type="http://schemas.openxmlformats.org/officeDocument/2006/relationships/image" Target="../media/image9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jpg"/><Relationship Id="rId3" Type="http://schemas.openxmlformats.org/officeDocument/2006/relationships/image" Target="../media/image9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png"/><Relationship Id="rId6"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debanjan87.files.wordpress.com/2010/09/presidency-college-calcutta-kolkata-mid-19th-century.jpg"/>
          <p:cNvPicPr>
            <a:picLocks noChangeAspect="1" noChangeArrowheads="1"/>
          </p:cNvPicPr>
          <p:nvPr/>
        </p:nvPicPr>
        <p:blipFill>
          <a:blip r:embed="rId2"/>
          <a:srcRect/>
          <a:stretch>
            <a:fillRect/>
          </a:stretch>
        </p:blipFill>
        <p:spPr bwMode="auto">
          <a:xfrm>
            <a:off x="533399" y="0"/>
            <a:ext cx="8640771" cy="6705600"/>
          </a:xfrm>
          <a:prstGeom prst="rect">
            <a:avLst/>
          </a:prstGeom>
          <a:solidFill>
            <a:srgbClr val="F6BE5D"/>
          </a:solidFill>
        </p:spPr>
      </p:pic>
      <p:sp>
        <p:nvSpPr>
          <p:cNvPr id="5" name="TextBox 4"/>
          <p:cNvSpPr txBox="1"/>
          <p:nvPr/>
        </p:nvSpPr>
        <p:spPr>
          <a:xfrm>
            <a:off x="990600" y="455473"/>
            <a:ext cx="7315200" cy="1754327"/>
          </a:xfrm>
          <a:prstGeom prst="rect">
            <a:avLst/>
          </a:prstGeom>
          <a:solidFill>
            <a:schemeClr val="bg2">
              <a:lumMod val="90000"/>
            </a:schemeClr>
          </a:solidFill>
        </p:spPr>
        <p:txBody>
          <a:bodyPr wrap="square" rtlCol="0">
            <a:spAutoFit/>
          </a:bodyPr>
          <a:lstStyle/>
          <a:p>
            <a:pPr algn="ctr"/>
            <a:r>
              <a:rPr lang="en-US" sz="2400" dirty="0" smtClean="0">
                <a:solidFill>
                  <a:srgbClr val="3366FF"/>
                </a:solidFill>
              </a:rPr>
              <a:t>Memories of underdevelopment: </a:t>
            </a:r>
          </a:p>
          <a:p>
            <a:pPr algn="ctr"/>
            <a:r>
              <a:rPr lang="en-US" sz="2400" dirty="0" smtClean="0">
                <a:solidFill>
                  <a:srgbClr val="3366FF"/>
                </a:solidFill>
              </a:rPr>
              <a:t>Higher Education and India’s Universities</a:t>
            </a:r>
          </a:p>
          <a:p>
            <a:pPr algn="ctr"/>
            <a:endParaRPr lang="en-US" sz="2000" i="1" dirty="0" smtClean="0"/>
          </a:p>
          <a:p>
            <a:pPr algn="ctr"/>
            <a:r>
              <a:rPr lang="en-US" sz="2000" i="1" dirty="0" smtClean="0"/>
              <a:t>Shobo Bhattacharya</a:t>
            </a:r>
          </a:p>
          <a:p>
            <a:pPr algn="ctr"/>
            <a:r>
              <a:rPr lang="en-US" sz="2000" i="1" dirty="0" smtClean="0"/>
              <a:t>ASET Colloquium, TIFR. April 22, 2016</a:t>
            </a:r>
          </a:p>
        </p:txBody>
      </p:sp>
    </p:spTree>
    <p:extLst>
      <p:ext uri="{BB962C8B-B14F-4D97-AF65-F5344CB8AC3E}">
        <p14:creationId xmlns:p14="http://schemas.microsoft.com/office/powerpoint/2010/main" val="24280144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28600" y="2057400"/>
            <a:ext cx="2399191" cy="1752600"/>
          </a:xfrm>
          <a:prstGeom prst="rect">
            <a:avLst/>
          </a:prstGeom>
        </p:spPr>
      </p:pic>
      <p:pic>
        <p:nvPicPr>
          <p:cNvPr id="9" name="Picture 8"/>
          <p:cNvPicPr>
            <a:picLocks noChangeAspect="1"/>
          </p:cNvPicPr>
          <p:nvPr/>
        </p:nvPicPr>
        <p:blipFill>
          <a:blip r:embed="rId3"/>
          <a:stretch>
            <a:fillRect/>
          </a:stretch>
        </p:blipFill>
        <p:spPr>
          <a:xfrm>
            <a:off x="7620000" y="152400"/>
            <a:ext cx="1295400" cy="1727200"/>
          </a:xfrm>
          <a:prstGeom prst="rect">
            <a:avLst/>
          </a:prstGeom>
        </p:spPr>
      </p:pic>
      <p:pic>
        <p:nvPicPr>
          <p:cNvPr id="10" name="Picture 9"/>
          <p:cNvPicPr>
            <a:picLocks noChangeAspect="1"/>
          </p:cNvPicPr>
          <p:nvPr/>
        </p:nvPicPr>
        <p:blipFill>
          <a:blip r:embed="rId4"/>
          <a:stretch>
            <a:fillRect/>
          </a:stretch>
        </p:blipFill>
        <p:spPr>
          <a:xfrm>
            <a:off x="2514600" y="152400"/>
            <a:ext cx="1524000" cy="1712976"/>
          </a:xfrm>
          <a:prstGeom prst="rect">
            <a:avLst/>
          </a:prstGeom>
        </p:spPr>
      </p:pic>
      <p:pic>
        <p:nvPicPr>
          <p:cNvPr id="11" name="Picture 10"/>
          <p:cNvPicPr>
            <a:picLocks noChangeAspect="1"/>
          </p:cNvPicPr>
          <p:nvPr/>
        </p:nvPicPr>
        <p:blipFill>
          <a:blip r:embed="rId5"/>
          <a:stretch>
            <a:fillRect/>
          </a:stretch>
        </p:blipFill>
        <p:spPr>
          <a:xfrm>
            <a:off x="76200" y="76200"/>
            <a:ext cx="2569029" cy="1676400"/>
          </a:xfrm>
          <a:prstGeom prst="rect">
            <a:avLst/>
          </a:prstGeom>
        </p:spPr>
      </p:pic>
      <p:pic>
        <p:nvPicPr>
          <p:cNvPr id="12" name="Picture 11"/>
          <p:cNvPicPr>
            <a:picLocks noChangeAspect="1"/>
          </p:cNvPicPr>
          <p:nvPr/>
        </p:nvPicPr>
        <p:blipFill>
          <a:blip r:embed="rId6"/>
          <a:stretch>
            <a:fillRect/>
          </a:stretch>
        </p:blipFill>
        <p:spPr>
          <a:xfrm>
            <a:off x="2286000" y="2057400"/>
            <a:ext cx="1765495" cy="1828800"/>
          </a:xfrm>
          <a:prstGeom prst="rect">
            <a:avLst/>
          </a:prstGeom>
        </p:spPr>
      </p:pic>
      <p:pic>
        <p:nvPicPr>
          <p:cNvPr id="13" name="Picture 12"/>
          <p:cNvPicPr>
            <a:picLocks noChangeAspect="1"/>
          </p:cNvPicPr>
          <p:nvPr/>
        </p:nvPicPr>
        <p:blipFill>
          <a:blip r:embed="rId7"/>
          <a:stretch>
            <a:fillRect/>
          </a:stretch>
        </p:blipFill>
        <p:spPr>
          <a:xfrm>
            <a:off x="7315199" y="4267200"/>
            <a:ext cx="1848971" cy="2286000"/>
          </a:xfrm>
          <a:prstGeom prst="rect">
            <a:avLst/>
          </a:prstGeom>
        </p:spPr>
      </p:pic>
      <p:pic>
        <p:nvPicPr>
          <p:cNvPr id="14" name="Picture 13"/>
          <p:cNvPicPr>
            <a:picLocks noChangeAspect="1"/>
          </p:cNvPicPr>
          <p:nvPr/>
        </p:nvPicPr>
        <p:blipFill>
          <a:blip r:embed="rId8"/>
          <a:stretch>
            <a:fillRect/>
          </a:stretch>
        </p:blipFill>
        <p:spPr>
          <a:xfrm>
            <a:off x="6248400" y="12325"/>
            <a:ext cx="1295400" cy="1832947"/>
          </a:xfrm>
          <a:prstGeom prst="rect">
            <a:avLst/>
          </a:prstGeom>
        </p:spPr>
      </p:pic>
      <p:pic>
        <p:nvPicPr>
          <p:cNvPr id="15" name="Picture 14"/>
          <p:cNvPicPr>
            <a:picLocks noChangeAspect="1"/>
          </p:cNvPicPr>
          <p:nvPr/>
        </p:nvPicPr>
        <p:blipFill>
          <a:blip r:embed="rId9"/>
          <a:stretch>
            <a:fillRect/>
          </a:stretch>
        </p:blipFill>
        <p:spPr>
          <a:xfrm>
            <a:off x="3657600" y="4495800"/>
            <a:ext cx="2051958" cy="2209800"/>
          </a:xfrm>
          <a:prstGeom prst="rect">
            <a:avLst/>
          </a:prstGeom>
        </p:spPr>
      </p:pic>
      <p:pic>
        <p:nvPicPr>
          <p:cNvPr id="21" name="Picture 20"/>
          <p:cNvPicPr>
            <a:picLocks noChangeAspect="1"/>
          </p:cNvPicPr>
          <p:nvPr/>
        </p:nvPicPr>
        <p:blipFill>
          <a:blip r:embed="rId10"/>
          <a:stretch>
            <a:fillRect/>
          </a:stretch>
        </p:blipFill>
        <p:spPr>
          <a:xfrm>
            <a:off x="3962400" y="152400"/>
            <a:ext cx="2235200" cy="1676400"/>
          </a:xfrm>
          <a:prstGeom prst="rect">
            <a:avLst/>
          </a:prstGeom>
        </p:spPr>
      </p:pic>
      <p:pic>
        <p:nvPicPr>
          <p:cNvPr id="3" name="Picture 2"/>
          <p:cNvPicPr>
            <a:picLocks noChangeAspect="1"/>
          </p:cNvPicPr>
          <p:nvPr/>
        </p:nvPicPr>
        <p:blipFill>
          <a:blip r:embed="rId11"/>
          <a:stretch>
            <a:fillRect/>
          </a:stretch>
        </p:blipFill>
        <p:spPr>
          <a:xfrm>
            <a:off x="17379" y="4267200"/>
            <a:ext cx="1844575" cy="2305719"/>
          </a:xfrm>
          <a:prstGeom prst="rect">
            <a:avLst/>
          </a:prstGeom>
        </p:spPr>
      </p:pic>
      <p:pic>
        <p:nvPicPr>
          <p:cNvPr id="4" name="Picture 3"/>
          <p:cNvPicPr>
            <a:picLocks noChangeAspect="1"/>
          </p:cNvPicPr>
          <p:nvPr/>
        </p:nvPicPr>
        <p:blipFill>
          <a:blip r:embed="rId12"/>
          <a:stretch>
            <a:fillRect/>
          </a:stretch>
        </p:blipFill>
        <p:spPr>
          <a:xfrm>
            <a:off x="7391400" y="1752600"/>
            <a:ext cx="1840874" cy="2471449"/>
          </a:xfrm>
          <a:prstGeom prst="rect">
            <a:avLst/>
          </a:prstGeom>
        </p:spPr>
      </p:pic>
      <p:pic>
        <p:nvPicPr>
          <p:cNvPr id="5" name="Picture 4"/>
          <p:cNvPicPr>
            <a:picLocks noChangeAspect="1"/>
          </p:cNvPicPr>
          <p:nvPr/>
        </p:nvPicPr>
        <p:blipFill>
          <a:blip r:embed="rId13"/>
          <a:stretch>
            <a:fillRect/>
          </a:stretch>
        </p:blipFill>
        <p:spPr>
          <a:xfrm>
            <a:off x="5562600" y="1905000"/>
            <a:ext cx="2054240" cy="2286000"/>
          </a:xfrm>
          <a:prstGeom prst="rect">
            <a:avLst/>
          </a:prstGeom>
        </p:spPr>
      </p:pic>
      <p:pic>
        <p:nvPicPr>
          <p:cNvPr id="6" name="Picture 5"/>
          <p:cNvPicPr>
            <a:picLocks noChangeAspect="1"/>
          </p:cNvPicPr>
          <p:nvPr/>
        </p:nvPicPr>
        <p:blipFill>
          <a:blip r:embed="rId14"/>
          <a:stretch>
            <a:fillRect/>
          </a:stretch>
        </p:blipFill>
        <p:spPr>
          <a:xfrm>
            <a:off x="1953776" y="4114800"/>
            <a:ext cx="1680727" cy="2625684"/>
          </a:xfrm>
          <a:prstGeom prst="rect">
            <a:avLst/>
          </a:prstGeom>
        </p:spPr>
      </p:pic>
      <p:pic>
        <p:nvPicPr>
          <p:cNvPr id="18" name="Picture 17"/>
          <p:cNvPicPr>
            <a:picLocks noChangeAspect="1"/>
          </p:cNvPicPr>
          <p:nvPr/>
        </p:nvPicPr>
        <p:blipFill>
          <a:blip r:embed="rId15"/>
          <a:stretch>
            <a:fillRect/>
          </a:stretch>
        </p:blipFill>
        <p:spPr>
          <a:xfrm>
            <a:off x="5410200" y="4267200"/>
            <a:ext cx="1890916" cy="2374900"/>
          </a:xfrm>
          <a:prstGeom prst="rect">
            <a:avLst/>
          </a:prstGeom>
        </p:spPr>
      </p:pic>
      <p:pic>
        <p:nvPicPr>
          <p:cNvPr id="7" name="Picture 6"/>
          <p:cNvPicPr>
            <a:picLocks noChangeAspect="1"/>
          </p:cNvPicPr>
          <p:nvPr/>
        </p:nvPicPr>
        <p:blipFill>
          <a:blip r:embed="rId16"/>
          <a:stretch>
            <a:fillRect/>
          </a:stretch>
        </p:blipFill>
        <p:spPr>
          <a:xfrm>
            <a:off x="3962400" y="1905000"/>
            <a:ext cx="1743456" cy="1981200"/>
          </a:xfrm>
          <a:prstGeom prst="rect">
            <a:avLst/>
          </a:prstGeom>
        </p:spPr>
      </p:pic>
    </p:spTree>
    <p:extLst>
      <p:ext uri="{BB962C8B-B14F-4D97-AF65-F5344CB8AC3E}">
        <p14:creationId xmlns:p14="http://schemas.microsoft.com/office/powerpoint/2010/main" val="25789489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28600"/>
            <a:ext cx="4580256" cy="6477000"/>
          </a:xfrm>
          <a:prstGeom prst="rect">
            <a:avLst/>
          </a:prstGeom>
        </p:spPr>
      </p:pic>
      <p:sp>
        <p:nvSpPr>
          <p:cNvPr id="6" name="TextBox 5"/>
          <p:cNvSpPr txBox="1"/>
          <p:nvPr/>
        </p:nvSpPr>
        <p:spPr>
          <a:xfrm>
            <a:off x="5257800" y="4572000"/>
            <a:ext cx="3810000" cy="523220"/>
          </a:xfrm>
          <a:prstGeom prst="rect">
            <a:avLst/>
          </a:prstGeom>
          <a:solidFill>
            <a:srgbClr val="C4BD97"/>
          </a:solidFill>
        </p:spPr>
        <p:txBody>
          <a:bodyPr wrap="square" rtlCol="0">
            <a:spAutoFit/>
          </a:bodyPr>
          <a:lstStyle/>
          <a:p>
            <a:r>
              <a:rPr lang="en-US" sz="2800" dirty="0" smtClean="0"/>
              <a:t>Article by M.G.K. </a:t>
            </a:r>
            <a:r>
              <a:rPr lang="en-US" sz="2800" dirty="0" err="1" smtClean="0"/>
              <a:t>Menon</a:t>
            </a:r>
            <a:endParaRPr lang="en-US" sz="2800" dirty="0"/>
          </a:p>
        </p:txBody>
      </p:sp>
    </p:spTree>
    <p:extLst>
      <p:ext uri="{BB962C8B-B14F-4D97-AF65-F5344CB8AC3E}">
        <p14:creationId xmlns:p14="http://schemas.microsoft.com/office/powerpoint/2010/main" val="38678543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382631"/>
            <a:ext cx="8686800" cy="2246769"/>
          </a:xfrm>
          <a:prstGeom prst="rect">
            <a:avLst/>
          </a:prstGeom>
          <a:solidFill>
            <a:schemeClr val="bg1">
              <a:lumMod val="85000"/>
            </a:schemeClr>
          </a:solidFill>
        </p:spPr>
        <p:txBody>
          <a:bodyPr wrap="square" rtlCol="0">
            <a:spAutoFit/>
          </a:bodyPr>
          <a:lstStyle/>
          <a:p>
            <a:r>
              <a:rPr lang="en-US" sz="2800" i="1" dirty="0" smtClean="0"/>
              <a:t>Social </a:t>
            </a:r>
            <a:r>
              <a:rPr lang="en-US" sz="2800" i="1" dirty="0"/>
              <a:t>Research, </a:t>
            </a:r>
            <a:r>
              <a:rPr lang="en-US" sz="2800" i="1" dirty="0" err="1"/>
              <a:t>Vol</a:t>
            </a:r>
            <a:r>
              <a:rPr lang="en-US" sz="2800" i="1" dirty="0"/>
              <a:t> 78, No.1: Spring 2011 </a:t>
            </a:r>
            <a:endParaRPr lang="en-US" sz="2800" i="1" dirty="0" smtClean="0"/>
          </a:p>
          <a:p>
            <a:r>
              <a:rPr lang="en-US" sz="2800" i="1" dirty="0" smtClean="0"/>
              <a:t>(</a:t>
            </a:r>
            <a:r>
              <a:rPr lang="en-US" sz="2800" i="1" dirty="0"/>
              <a:t>India’s World) </a:t>
            </a:r>
            <a:r>
              <a:rPr lang="en-US" sz="2800" i="1" dirty="0" smtClean="0"/>
              <a:t>Edited </a:t>
            </a:r>
            <a:r>
              <a:rPr lang="en-US" sz="2800" i="1" dirty="0"/>
              <a:t>by </a:t>
            </a:r>
            <a:r>
              <a:rPr lang="en-US" sz="2800" i="1" dirty="0" err="1"/>
              <a:t>Arjun</a:t>
            </a:r>
            <a:r>
              <a:rPr lang="en-US" sz="2800" i="1" dirty="0"/>
              <a:t> </a:t>
            </a:r>
            <a:r>
              <a:rPr lang="en-US" sz="2800" i="1" dirty="0" err="1" smtClean="0"/>
              <a:t>Appadurai</a:t>
            </a:r>
            <a:r>
              <a:rPr lang="en-US" sz="2800" i="1" dirty="0"/>
              <a:t> </a:t>
            </a:r>
            <a:r>
              <a:rPr lang="en-US" sz="2800" i="1" dirty="0" smtClean="0"/>
              <a:t>(out of print)</a:t>
            </a:r>
          </a:p>
          <a:p>
            <a:endParaRPr lang="en-US" sz="2800" i="1" dirty="0"/>
          </a:p>
          <a:p>
            <a:r>
              <a:rPr lang="en-US" sz="2800" i="1" dirty="0"/>
              <a:t>1. Crisis in the Classics, Sheldon Pollock (p. 21-48</a:t>
            </a:r>
            <a:r>
              <a:rPr lang="en-US" sz="2800" i="1" dirty="0" smtClean="0"/>
              <a:t>)</a:t>
            </a:r>
            <a:endParaRPr lang="en-US" sz="2800" i="1" dirty="0"/>
          </a:p>
          <a:p>
            <a:r>
              <a:rPr lang="en-US" sz="2800" i="1" dirty="0"/>
              <a:t>2. Indian Science Today: </a:t>
            </a:r>
            <a:r>
              <a:rPr lang="en-US" sz="2800" i="1" dirty="0" smtClean="0"/>
              <a:t>…….., </a:t>
            </a:r>
            <a:r>
              <a:rPr lang="en-US" sz="2800" i="1" dirty="0"/>
              <a:t>SB. (</a:t>
            </a:r>
            <a:r>
              <a:rPr lang="en-US" sz="2800" i="1" dirty="0" smtClean="0"/>
              <a:t>p. 255</a:t>
            </a:r>
            <a:r>
              <a:rPr lang="en-US" sz="2800" i="1" dirty="0"/>
              <a:t>-280</a:t>
            </a:r>
            <a:r>
              <a:rPr lang="en-US" sz="2800" dirty="0" smtClean="0"/>
              <a:t>)</a:t>
            </a:r>
            <a:endParaRPr lang="en-US" sz="2800" dirty="0"/>
          </a:p>
        </p:txBody>
      </p:sp>
      <p:pic>
        <p:nvPicPr>
          <p:cNvPr id="3" name="Picture 2" descr="india's wor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28600"/>
            <a:ext cx="2362200" cy="3753942"/>
          </a:xfrm>
          <a:prstGeom prst="rect">
            <a:avLst/>
          </a:prstGeom>
        </p:spPr>
      </p:pic>
      <p:pic>
        <p:nvPicPr>
          <p:cNvPr id="4" name="Picture 3" descr="Soc-Res-781-India_Thum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8600"/>
            <a:ext cx="2362200" cy="3685032"/>
          </a:xfrm>
          <a:prstGeom prst="rect">
            <a:avLst/>
          </a:prstGeom>
        </p:spPr>
      </p:pic>
      <p:pic>
        <p:nvPicPr>
          <p:cNvPr id="5" name="Picture 4" descr="arjun_7_400x4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52400"/>
            <a:ext cx="1752600" cy="1752600"/>
          </a:xfrm>
          <a:prstGeom prst="rect">
            <a:avLst/>
          </a:prstGeom>
        </p:spPr>
      </p:pic>
      <p:pic>
        <p:nvPicPr>
          <p:cNvPr id="6" name="Picture 5" descr="Name_0000_Sheldon-Polloc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2133600"/>
            <a:ext cx="1524000" cy="2032000"/>
          </a:xfrm>
          <a:prstGeom prst="rect">
            <a:avLst/>
          </a:prstGeom>
        </p:spPr>
      </p:pic>
      <p:pic>
        <p:nvPicPr>
          <p:cNvPr id="7" name="Picture 6"/>
          <p:cNvPicPr>
            <a:picLocks noChangeAspect="1"/>
          </p:cNvPicPr>
          <p:nvPr/>
        </p:nvPicPr>
        <p:blipFill>
          <a:blip r:embed="rId6"/>
          <a:stretch>
            <a:fillRect/>
          </a:stretch>
        </p:blipFill>
        <p:spPr>
          <a:xfrm>
            <a:off x="7391400" y="76200"/>
            <a:ext cx="1524000" cy="2032000"/>
          </a:xfrm>
          <a:prstGeom prst="rect">
            <a:avLst/>
          </a:prstGeom>
        </p:spPr>
      </p:pic>
      <p:pic>
        <p:nvPicPr>
          <p:cNvPr id="8" name="Picture 7"/>
          <p:cNvPicPr>
            <a:picLocks noChangeAspect="1"/>
          </p:cNvPicPr>
          <p:nvPr/>
        </p:nvPicPr>
        <p:blipFill>
          <a:blip r:embed="rId7"/>
          <a:stretch>
            <a:fillRect/>
          </a:stretch>
        </p:blipFill>
        <p:spPr>
          <a:xfrm>
            <a:off x="7010400" y="2133600"/>
            <a:ext cx="1905000" cy="2017568"/>
          </a:xfrm>
          <a:prstGeom prst="rect">
            <a:avLst/>
          </a:prstGeom>
        </p:spPr>
      </p:pic>
      <p:sp>
        <p:nvSpPr>
          <p:cNvPr id="9" name="TextBox 8"/>
          <p:cNvSpPr txBox="1"/>
          <p:nvPr/>
        </p:nvSpPr>
        <p:spPr>
          <a:xfrm>
            <a:off x="5334000" y="1447800"/>
            <a:ext cx="1828800" cy="369332"/>
          </a:xfrm>
          <a:prstGeom prst="rect">
            <a:avLst/>
          </a:prstGeom>
          <a:noFill/>
        </p:spPr>
        <p:txBody>
          <a:bodyPr wrap="square" rtlCol="0">
            <a:spAutoFit/>
          </a:bodyPr>
          <a:lstStyle/>
          <a:p>
            <a:r>
              <a:rPr lang="en-US" dirty="0" err="1" smtClean="0">
                <a:solidFill>
                  <a:schemeClr val="bg2">
                    <a:lumMod val="90000"/>
                  </a:schemeClr>
                </a:solidFill>
              </a:rPr>
              <a:t>Arjun</a:t>
            </a:r>
            <a:r>
              <a:rPr lang="en-US" dirty="0" smtClean="0">
                <a:solidFill>
                  <a:schemeClr val="bg2">
                    <a:lumMod val="90000"/>
                  </a:schemeClr>
                </a:solidFill>
              </a:rPr>
              <a:t> </a:t>
            </a:r>
            <a:r>
              <a:rPr lang="en-US" dirty="0" err="1" smtClean="0">
                <a:solidFill>
                  <a:schemeClr val="bg2">
                    <a:lumMod val="90000"/>
                  </a:schemeClr>
                </a:solidFill>
              </a:rPr>
              <a:t>Appadurai</a:t>
            </a:r>
            <a:endParaRPr lang="en-US" dirty="0">
              <a:solidFill>
                <a:schemeClr val="bg2">
                  <a:lumMod val="90000"/>
                </a:schemeClr>
              </a:solidFill>
            </a:endParaRPr>
          </a:p>
        </p:txBody>
      </p:sp>
      <p:sp>
        <p:nvSpPr>
          <p:cNvPr id="10" name="TextBox 9"/>
          <p:cNvSpPr txBox="1"/>
          <p:nvPr/>
        </p:nvSpPr>
        <p:spPr>
          <a:xfrm>
            <a:off x="7391400" y="1219200"/>
            <a:ext cx="1524000" cy="646331"/>
          </a:xfrm>
          <a:prstGeom prst="rect">
            <a:avLst/>
          </a:prstGeom>
          <a:noFill/>
        </p:spPr>
        <p:txBody>
          <a:bodyPr wrap="square" rtlCol="0">
            <a:spAutoFit/>
          </a:bodyPr>
          <a:lstStyle/>
          <a:p>
            <a:r>
              <a:rPr lang="en-US" dirty="0" err="1" smtClean="0">
                <a:solidFill>
                  <a:schemeClr val="bg1"/>
                </a:solidFill>
              </a:rPr>
              <a:t>Dipesh</a:t>
            </a:r>
            <a:r>
              <a:rPr lang="en-US" dirty="0" smtClean="0">
                <a:solidFill>
                  <a:schemeClr val="bg1"/>
                </a:solidFill>
              </a:rPr>
              <a:t> </a:t>
            </a:r>
            <a:r>
              <a:rPr lang="en-US" dirty="0" err="1" smtClean="0">
                <a:solidFill>
                  <a:schemeClr val="bg1"/>
                </a:solidFill>
              </a:rPr>
              <a:t>Chakrabarty</a:t>
            </a:r>
            <a:endParaRPr lang="en-US" dirty="0">
              <a:solidFill>
                <a:schemeClr val="bg1"/>
              </a:solidFill>
            </a:endParaRPr>
          </a:p>
        </p:txBody>
      </p:sp>
      <p:sp>
        <p:nvSpPr>
          <p:cNvPr id="11" name="TextBox 10"/>
          <p:cNvSpPr txBox="1"/>
          <p:nvPr/>
        </p:nvSpPr>
        <p:spPr>
          <a:xfrm>
            <a:off x="5257800" y="3745468"/>
            <a:ext cx="1676400" cy="369332"/>
          </a:xfrm>
          <a:prstGeom prst="rect">
            <a:avLst/>
          </a:prstGeom>
          <a:noFill/>
        </p:spPr>
        <p:txBody>
          <a:bodyPr wrap="square" rtlCol="0">
            <a:spAutoFit/>
          </a:bodyPr>
          <a:lstStyle/>
          <a:p>
            <a:r>
              <a:rPr lang="en-US" dirty="0" smtClean="0">
                <a:solidFill>
                  <a:srgbClr val="FFFFFF"/>
                </a:solidFill>
              </a:rPr>
              <a:t>Sheldon Pollock</a:t>
            </a:r>
            <a:endParaRPr lang="en-US" dirty="0">
              <a:solidFill>
                <a:srgbClr val="FFFFFF"/>
              </a:solidFill>
            </a:endParaRPr>
          </a:p>
        </p:txBody>
      </p:sp>
      <p:sp>
        <p:nvSpPr>
          <p:cNvPr id="12" name="TextBox 11"/>
          <p:cNvSpPr txBox="1"/>
          <p:nvPr/>
        </p:nvSpPr>
        <p:spPr>
          <a:xfrm>
            <a:off x="7239000" y="3733800"/>
            <a:ext cx="1524000" cy="369332"/>
          </a:xfrm>
          <a:prstGeom prst="rect">
            <a:avLst/>
          </a:prstGeom>
          <a:noFill/>
        </p:spPr>
        <p:txBody>
          <a:bodyPr wrap="square" rtlCol="0">
            <a:spAutoFit/>
          </a:bodyPr>
          <a:lstStyle/>
          <a:p>
            <a:r>
              <a:rPr lang="en-US" dirty="0" err="1" smtClean="0">
                <a:solidFill>
                  <a:srgbClr val="FFFFFF"/>
                </a:solidFill>
              </a:rPr>
              <a:t>Amartya</a:t>
            </a:r>
            <a:r>
              <a:rPr lang="en-US" dirty="0" smtClean="0">
                <a:solidFill>
                  <a:srgbClr val="FFFFFF"/>
                </a:solidFill>
              </a:rPr>
              <a:t> </a:t>
            </a:r>
            <a:r>
              <a:rPr lang="en-US" dirty="0" err="1" smtClean="0">
                <a:solidFill>
                  <a:srgbClr val="FFFFFF"/>
                </a:solidFill>
              </a:rPr>
              <a:t>Sen</a:t>
            </a:r>
            <a:endParaRPr lang="en-US" dirty="0">
              <a:solidFill>
                <a:srgbClr val="FFFFFF"/>
              </a:solidFill>
            </a:endParaRPr>
          </a:p>
        </p:txBody>
      </p:sp>
    </p:spTree>
    <p:extLst>
      <p:ext uri="{BB962C8B-B14F-4D97-AF65-F5344CB8AC3E}">
        <p14:creationId xmlns:p14="http://schemas.microsoft.com/office/powerpoint/2010/main" val="127083281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63" y="2133600"/>
            <a:ext cx="8763000" cy="4524316"/>
          </a:xfrm>
          <a:prstGeom prst="rect">
            <a:avLst/>
          </a:prstGeom>
          <a:noFill/>
        </p:spPr>
        <p:txBody>
          <a:bodyPr wrap="square" rtlCol="0">
            <a:spAutoFit/>
          </a:bodyPr>
          <a:lstStyle/>
          <a:p>
            <a:pPr lvl="0" indent="457200" fontAlgn="base">
              <a:spcBef>
                <a:spcPct val="0"/>
              </a:spcBef>
              <a:spcAft>
                <a:spcPct val="0"/>
              </a:spcAft>
            </a:pPr>
            <a:r>
              <a:rPr lang="en-US" i="1" dirty="0" smtClean="0">
                <a:ea typeface="MS Mincho" pitchFamily="49" charset="-128"/>
                <a:cs typeface="Times New Roman" pitchFamily="18" charset="0"/>
              </a:rPr>
              <a:t>“A university should be a place of light, of liberty and of learning”</a:t>
            </a:r>
            <a:endParaRPr lang="en-US" i="1" dirty="0" smtClean="0">
              <a:cs typeface="Arial" pitchFamily="34" charset="0"/>
            </a:endParaRPr>
          </a:p>
          <a:p>
            <a:pPr lvl="0" indent="457200" eaLnBrk="0" fontAlgn="base" hangingPunct="0">
              <a:spcBef>
                <a:spcPct val="0"/>
              </a:spcBef>
              <a:spcAft>
                <a:spcPct val="0"/>
              </a:spcAft>
            </a:pPr>
            <a:r>
              <a:rPr lang="en-US" i="1" dirty="0" smtClean="0">
                <a:ea typeface="MS Mincho" pitchFamily="49" charset="-128"/>
                <a:cs typeface="Times New Roman" pitchFamily="18" charset="0"/>
              </a:rPr>
              <a:t>					</a:t>
            </a:r>
            <a:r>
              <a:rPr lang="en-US" b="1" i="1" dirty="0" smtClean="0">
                <a:ea typeface="MS Mincho" pitchFamily="49" charset="-128"/>
                <a:cs typeface="Times New Roman" pitchFamily="18" charset="0"/>
              </a:rPr>
              <a:t>Benjamin Disraeli</a:t>
            </a:r>
          </a:p>
          <a:p>
            <a:pPr lvl="0" indent="457200" eaLnBrk="0" fontAlgn="base" hangingPunct="0">
              <a:spcBef>
                <a:spcPct val="0"/>
              </a:spcBef>
              <a:spcAft>
                <a:spcPct val="0"/>
              </a:spcAft>
            </a:pPr>
            <a:endParaRPr lang="en-US" b="1" i="1" dirty="0">
              <a:ea typeface="MS Mincho" pitchFamily="49" charset="-128"/>
              <a:cs typeface="Times New Roman" pitchFamily="18" charset="0"/>
            </a:endParaRPr>
          </a:p>
          <a:p>
            <a:pPr lvl="0" indent="457200" eaLnBrk="0" fontAlgn="base" hangingPunct="0">
              <a:spcBef>
                <a:spcPct val="0"/>
              </a:spcBef>
              <a:spcAft>
                <a:spcPct val="0"/>
              </a:spcAft>
            </a:pPr>
            <a:endParaRPr lang="en-US" i="1" dirty="0" smtClean="0">
              <a:ea typeface="MS Mincho" pitchFamily="49" charset="-128"/>
              <a:cs typeface="Times New Roman" pitchFamily="18" charset="0"/>
            </a:endParaRPr>
          </a:p>
          <a:p>
            <a:pPr lvl="0" indent="457200" eaLnBrk="0" fontAlgn="base" hangingPunct="0">
              <a:spcBef>
                <a:spcPct val="0"/>
              </a:spcBef>
              <a:spcAft>
                <a:spcPct val="0"/>
              </a:spcAft>
            </a:pPr>
            <a:r>
              <a:rPr lang="en-US" i="1" dirty="0" smtClean="0">
                <a:ea typeface="MS Mincho" pitchFamily="49" charset="-128"/>
                <a:cs typeface="Times New Roman" pitchFamily="18" charset="0"/>
              </a:rPr>
              <a:t>“I </a:t>
            </a:r>
            <a:r>
              <a:rPr lang="en-US" i="1" dirty="0">
                <a:ea typeface="MS Mincho" pitchFamily="49" charset="-128"/>
                <a:cs typeface="Times New Roman" pitchFamily="18" charset="0"/>
              </a:rPr>
              <a:t>was a modest, </a:t>
            </a:r>
            <a:r>
              <a:rPr lang="en-US" i="1" dirty="0" err="1">
                <a:ea typeface="MS Mincho" pitchFamily="49" charset="-128"/>
                <a:cs typeface="Times New Roman" pitchFamily="18" charset="0"/>
              </a:rPr>
              <a:t>good-humoured</a:t>
            </a:r>
            <a:r>
              <a:rPr lang="en-US" i="1" dirty="0">
                <a:ea typeface="MS Mincho" pitchFamily="49" charset="-128"/>
                <a:cs typeface="Times New Roman" pitchFamily="18" charset="0"/>
              </a:rPr>
              <a:t> boy. It is Oxford that has made me </a:t>
            </a:r>
            <a:r>
              <a:rPr lang="en-US" i="1" dirty="0" smtClean="0">
                <a:ea typeface="MS Mincho" pitchFamily="49" charset="-128"/>
                <a:cs typeface="Times New Roman" pitchFamily="18" charset="0"/>
              </a:rPr>
              <a:t>insufferable</a:t>
            </a:r>
            <a:r>
              <a:rPr lang="en-US" b="1" i="1" dirty="0" smtClean="0">
                <a:ea typeface="MS Mincho" pitchFamily="49" charset="-128"/>
                <a:cs typeface="Times New Roman" pitchFamily="18" charset="0"/>
              </a:rPr>
              <a:t>.”</a:t>
            </a:r>
            <a:endParaRPr lang="en-US" b="1" i="1" dirty="0">
              <a:ea typeface="MS Mincho" pitchFamily="49" charset="-128"/>
              <a:cs typeface="Times New Roman" pitchFamily="18" charset="0"/>
            </a:endParaRPr>
          </a:p>
          <a:p>
            <a:pPr lvl="0" indent="457200" eaLnBrk="0" fontAlgn="base" hangingPunct="0">
              <a:spcBef>
                <a:spcPct val="0"/>
              </a:spcBef>
              <a:spcAft>
                <a:spcPct val="0"/>
              </a:spcAft>
            </a:pPr>
            <a:r>
              <a:rPr lang="en-US" b="1" i="1" dirty="0" smtClean="0">
                <a:ea typeface="MS Mincho" pitchFamily="49" charset="-128"/>
                <a:cs typeface="Times New Roman" pitchFamily="18" charset="0"/>
              </a:rPr>
              <a:t>					Max Beerbohm</a:t>
            </a:r>
          </a:p>
          <a:p>
            <a:pPr lvl="0" indent="457200" eaLnBrk="0" fontAlgn="base" hangingPunct="0">
              <a:spcBef>
                <a:spcPct val="0"/>
              </a:spcBef>
              <a:spcAft>
                <a:spcPct val="0"/>
              </a:spcAft>
            </a:pPr>
            <a:endParaRPr lang="en-US" b="1" i="1" dirty="0" smtClean="0">
              <a:ea typeface="MS Mincho" pitchFamily="49" charset="-128"/>
              <a:cs typeface="Times New Roman" pitchFamily="18" charset="0"/>
            </a:endParaRPr>
          </a:p>
          <a:p>
            <a:pPr lvl="0" indent="457200" eaLnBrk="0" fontAlgn="base" hangingPunct="0">
              <a:spcBef>
                <a:spcPct val="0"/>
              </a:spcBef>
              <a:spcAft>
                <a:spcPct val="0"/>
              </a:spcAft>
            </a:pPr>
            <a:endParaRPr lang="en-US" i="1" dirty="0" smtClean="0">
              <a:latin typeface="Cambria" pitchFamily="18" charset="0"/>
              <a:ea typeface="MS Mincho" pitchFamily="49" charset="-128"/>
              <a:cs typeface="Times New Roman" pitchFamily="18" charset="0"/>
            </a:endParaRPr>
          </a:p>
          <a:p>
            <a:endParaRPr lang="en-IN" i="1" dirty="0" smtClean="0"/>
          </a:p>
          <a:p>
            <a:endParaRPr lang="en-IN" i="1" dirty="0"/>
          </a:p>
          <a:p>
            <a:r>
              <a:rPr lang="en-IN" i="1" dirty="0" smtClean="0"/>
              <a:t>A university (Latin: universitas, "a whole") is an institution of higher (or tertiary) education and research which grants academic degrees in a variety of subjects and provides both undergraduate education and postgraduate education. The word "university" is derived from the Latin universitas magistrorum et scholarium, which roughly means "community of teachers and scholars.” </a:t>
            </a:r>
          </a:p>
          <a:p>
            <a:r>
              <a:rPr lang="en-IN" b="1" i="1" dirty="0"/>
              <a:t>	</a:t>
            </a:r>
            <a:r>
              <a:rPr lang="en-IN" b="1" i="1" dirty="0" smtClean="0"/>
              <a:t>		</a:t>
            </a:r>
            <a:r>
              <a:rPr lang="en-US" b="1" i="1" dirty="0" smtClean="0"/>
              <a:t>Wikipedia</a:t>
            </a:r>
            <a:r>
              <a:rPr lang="en-IN" i="1" dirty="0" smtClean="0"/>
              <a:t>				</a:t>
            </a:r>
          </a:p>
        </p:txBody>
      </p:sp>
      <p:pic>
        <p:nvPicPr>
          <p:cNvPr id="1028" name="Picture 4" descr="http://www.ranklogos.com/wp-content/uploads/2014/11/Presidency-University.png"/>
          <p:cNvPicPr>
            <a:picLocks noChangeAspect="1" noChangeArrowheads="1"/>
          </p:cNvPicPr>
          <p:nvPr/>
        </p:nvPicPr>
        <p:blipFill>
          <a:blip r:embed="rId2" cstate="print"/>
          <a:srcRect/>
          <a:stretch>
            <a:fillRect/>
          </a:stretch>
        </p:blipFill>
        <p:spPr bwMode="auto">
          <a:xfrm>
            <a:off x="8229600" y="6076950"/>
            <a:ext cx="838200" cy="628650"/>
          </a:xfrm>
          <a:prstGeom prst="rect">
            <a:avLst/>
          </a:prstGeom>
          <a:noFill/>
        </p:spPr>
      </p:pic>
      <p:sp>
        <p:nvSpPr>
          <p:cNvPr id="5" name="TextBox 4"/>
          <p:cNvSpPr txBox="1"/>
          <p:nvPr/>
        </p:nvSpPr>
        <p:spPr>
          <a:xfrm>
            <a:off x="4267200" y="152400"/>
            <a:ext cx="4800600" cy="1231106"/>
          </a:xfrm>
          <a:prstGeom prst="rect">
            <a:avLst/>
          </a:prstGeom>
          <a:solidFill>
            <a:schemeClr val="bg2">
              <a:lumMod val="90000"/>
            </a:schemeClr>
          </a:solidFill>
        </p:spPr>
        <p:txBody>
          <a:bodyPr wrap="square" rtlCol="0">
            <a:spAutoFit/>
          </a:bodyPr>
          <a:lstStyle/>
          <a:p>
            <a:pPr lvl="0" indent="457200" eaLnBrk="0" fontAlgn="base" hangingPunct="0">
              <a:spcBef>
                <a:spcPct val="0"/>
              </a:spcBef>
              <a:spcAft>
                <a:spcPct val="0"/>
              </a:spcAft>
            </a:pPr>
            <a:r>
              <a:rPr lang="en-US" sz="2800" i="1" dirty="0" smtClean="0">
                <a:ea typeface="MS Mincho" pitchFamily="49" charset="-128"/>
                <a:cs typeface="Times New Roman" pitchFamily="18" charset="0"/>
              </a:rPr>
              <a:t>Rethinking the University: </a:t>
            </a:r>
          </a:p>
          <a:p>
            <a:pPr lvl="0" indent="457200" eaLnBrk="0" fontAlgn="base" hangingPunct="0">
              <a:spcBef>
                <a:spcPct val="0"/>
              </a:spcBef>
              <a:spcAft>
                <a:spcPct val="0"/>
              </a:spcAft>
            </a:pPr>
            <a:r>
              <a:rPr lang="en-US" sz="2800" i="1" dirty="0" smtClean="0">
                <a:ea typeface="MS Mincho" pitchFamily="49" charset="-128"/>
                <a:cs typeface="Times New Roman" pitchFamily="18" charset="0"/>
              </a:rPr>
              <a:t>A hundred years later</a:t>
            </a:r>
          </a:p>
          <a:p>
            <a:pPr indent="457200" eaLnBrk="0" fontAlgn="base" hangingPunct="0">
              <a:spcBef>
                <a:spcPct val="0"/>
              </a:spcBef>
              <a:spcAft>
                <a:spcPct val="0"/>
              </a:spcAft>
            </a:pPr>
            <a:r>
              <a:rPr lang="en-US" dirty="0">
                <a:cs typeface="Arial" pitchFamily="34" charset="0"/>
              </a:rPr>
              <a:t>	</a:t>
            </a:r>
            <a:r>
              <a:rPr lang="en-US" dirty="0" smtClean="0">
                <a:cs typeface="Arial" pitchFamily="34" charset="0"/>
              </a:rPr>
              <a:t>		</a:t>
            </a:r>
            <a:r>
              <a:rPr lang="en-US" dirty="0" smtClean="0">
                <a:ea typeface="MS Mincho" pitchFamily="49" charset="-128"/>
                <a:cs typeface="Times New Roman" pitchFamily="18" charset="0"/>
              </a:rPr>
              <a:t>VMH, July 20, 2015</a:t>
            </a:r>
            <a:endParaRPr lang="en-US" dirty="0" smtClean="0"/>
          </a:p>
        </p:txBody>
      </p:sp>
      <p:pic>
        <p:nvPicPr>
          <p:cNvPr id="3" name="Picture 2"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6313193"/>
            <a:ext cx="762000" cy="392407"/>
          </a:xfrm>
          <a:prstGeom prst="rect">
            <a:avLst/>
          </a:prstGeom>
        </p:spPr>
      </p:pic>
      <p:pic>
        <p:nvPicPr>
          <p:cNvPr id="4" name="Picture 3" descr="CALVictoria.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191001" cy="1958341"/>
          </a:xfrm>
          <a:prstGeom prst="rect">
            <a:avLst/>
          </a:prstGeom>
        </p:spPr>
      </p:pic>
      <p:pic>
        <p:nvPicPr>
          <p:cNvPr id="6" name="Picture 5"/>
          <p:cNvPicPr>
            <a:picLocks noChangeAspect="1"/>
          </p:cNvPicPr>
          <p:nvPr/>
        </p:nvPicPr>
        <p:blipFill>
          <a:blip r:embed="rId5"/>
          <a:stretch>
            <a:fillRect/>
          </a:stretch>
        </p:blipFill>
        <p:spPr>
          <a:xfrm>
            <a:off x="7158144" y="3581401"/>
            <a:ext cx="1050714" cy="1295400"/>
          </a:xfrm>
          <a:prstGeom prst="rect">
            <a:avLst/>
          </a:prstGeom>
        </p:spPr>
      </p:pic>
      <p:pic>
        <p:nvPicPr>
          <p:cNvPr id="7" name="Picture 6"/>
          <p:cNvPicPr>
            <a:picLocks noChangeAspect="1"/>
          </p:cNvPicPr>
          <p:nvPr/>
        </p:nvPicPr>
        <p:blipFill>
          <a:blip r:embed="rId6"/>
          <a:stretch>
            <a:fillRect/>
          </a:stretch>
        </p:blipFill>
        <p:spPr>
          <a:xfrm>
            <a:off x="7162800" y="1752600"/>
            <a:ext cx="990600" cy="1320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152400"/>
            <a:ext cx="8001000" cy="1877437"/>
          </a:xfrm>
          <a:prstGeom prst="rect">
            <a:avLst/>
          </a:prstGeom>
          <a:solidFill>
            <a:schemeClr val="bg2">
              <a:lumMod val="90000"/>
            </a:schemeClr>
          </a:solidFill>
        </p:spPr>
        <p:txBody>
          <a:bodyPr wrap="square" rtlCol="0">
            <a:spAutoFit/>
          </a:bodyPr>
          <a:lstStyle/>
          <a:p>
            <a:r>
              <a:rPr lang="en-US" sz="3200" dirty="0" smtClean="0"/>
              <a:t>A brief history of “Modern </a:t>
            </a:r>
            <a:r>
              <a:rPr lang="en-US" sz="3200" dirty="0"/>
              <a:t>T</a:t>
            </a:r>
            <a:r>
              <a:rPr lang="en-US" sz="3200" dirty="0" smtClean="0"/>
              <a:t>imes”</a:t>
            </a:r>
            <a:endParaRPr lang="en-US" sz="3200" dirty="0"/>
          </a:p>
          <a:p>
            <a:r>
              <a:rPr lang="en-US" sz="2800" i="1" dirty="0" smtClean="0"/>
              <a:t>		</a:t>
            </a:r>
          </a:p>
          <a:p>
            <a:r>
              <a:rPr lang="en-US" sz="2800" i="1" dirty="0" smtClean="0"/>
              <a:t>“The past is never dead. It is not even past.”</a:t>
            </a:r>
          </a:p>
          <a:p>
            <a:r>
              <a:rPr lang="en-US" sz="2800" i="1" dirty="0"/>
              <a:t>	</a:t>
            </a:r>
            <a:r>
              <a:rPr lang="en-US" sz="2800" i="1" dirty="0" smtClean="0"/>
              <a:t>			William Faulkner</a:t>
            </a:r>
            <a:endParaRPr lang="en-US" sz="2800" i="1" dirty="0"/>
          </a:p>
        </p:txBody>
      </p:sp>
      <p:pic>
        <p:nvPicPr>
          <p:cNvPr id="4" name="Picture 3" descr="chaplin-charlie-modern-times_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266950"/>
            <a:ext cx="5918200" cy="4438650"/>
          </a:xfrm>
          <a:prstGeom prst="rect">
            <a:avLst/>
          </a:prstGeom>
        </p:spPr>
      </p:pic>
    </p:spTree>
    <p:extLst>
      <p:ext uri="{BB962C8B-B14F-4D97-AF65-F5344CB8AC3E}">
        <p14:creationId xmlns:p14="http://schemas.microsoft.com/office/powerpoint/2010/main" val="165888414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p:cNvSpPr txBox="1">
            <a:spLocks noChangeArrowheads="1"/>
          </p:cNvSpPr>
          <p:nvPr/>
        </p:nvSpPr>
        <p:spPr bwMode="auto">
          <a:xfrm>
            <a:off x="315132" y="196180"/>
            <a:ext cx="8763000" cy="6617197"/>
          </a:xfrm>
          <a:prstGeom prst="rect">
            <a:avLst/>
          </a:prstGeom>
          <a:solidFill>
            <a:schemeClr val="bg2">
              <a:lumMod val="90000"/>
            </a:schemeClr>
          </a:solidFill>
          <a:ln>
            <a:noFill/>
          </a:ln>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b="1" i="1" dirty="0"/>
              <a:t>“A brief history </a:t>
            </a:r>
            <a:r>
              <a:rPr lang="en-US" sz="2800" b="1" i="1" dirty="0" smtClean="0"/>
              <a:t>of </a:t>
            </a:r>
            <a:r>
              <a:rPr lang="en-US" sz="2800" b="1" i="1" dirty="0"/>
              <a:t>modern times”</a:t>
            </a:r>
            <a:endParaRPr lang="en-US" b="1" i="1" dirty="0"/>
          </a:p>
          <a:p>
            <a:r>
              <a:rPr lang="en-US" sz="2400" i="1" dirty="0" smtClean="0">
                <a:solidFill>
                  <a:srgbClr val="7030A0"/>
                </a:solidFill>
              </a:rPr>
              <a:t>The </a:t>
            </a:r>
            <a:r>
              <a:rPr lang="en-US" sz="2400" i="1" dirty="0">
                <a:solidFill>
                  <a:srgbClr val="7030A0"/>
                </a:solidFill>
              </a:rPr>
              <a:t>West</a:t>
            </a:r>
          </a:p>
          <a:p>
            <a:r>
              <a:rPr lang="en-US" i="1" dirty="0"/>
              <a:t>European Renaissance</a:t>
            </a:r>
          </a:p>
          <a:p>
            <a:r>
              <a:rPr lang="en-US" b="1" i="1" dirty="0"/>
              <a:t>Printing Press, Gutenberg (1440)</a:t>
            </a:r>
          </a:p>
          <a:p>
            <a:r>
              <a:rPr lang="en-US" i="1" dirty="0" smtClean="0"/>
              <a:t>Leonardo da Vinci, </a:t>
            </a:r>
            <a:r>
              <a:rPr lang="en-US" i="1" dirty="0" err="1" smtClean="0"/>
              <a:t>Michaelangelo</a:t>
            </a:r>
            <a:r>
              <a:rPr lang="en-US" i="1" dirty="0" smtClean="0"/>
              <a:t>, Galileo, Copernicus, Shakespeare,……..</a:t>
            </a:r>
            <a:endParaRPr lang="en-US" i="1" dirty="0"/>
          </a:p>
          <a:p>
            <a:r>
              <a:rPr lang="en-US" i="1" dirty="0"/>
              <a:t>	Protestant Reformation</a:t>
            </a:r>
          </a:p>
          <a:p>
            <a:r>
              <a:rPr lang="en-US" i="1" dirty="0"/>
              <a:t>	Martin Luther 1517 Document</a:t>
            </a:r>
          </a:p>
          <a:p>
            <a:r>
              <a:rPr lang="en-US" i="1" dirty="0"/>
              <a:t>		Newton (1642-1727) Principia 1687</a:t>
            </a:r>
          </a:p>
          <a:p>
            <a:r>
              <a:rPr lang="en-US" i="1" dirty="0"/>
              <a:t>		John Dalton (1766-1844) Atomic Theory 1802-1807</a:t>
            </a:r>
          </a:p>
          <a:p>
            <a:r>
              <a:rPr lang="en-US" i="1" dirty="0"/>
              <a:t>		Michael Faraday (1791-1867) – Electromagnetism 1812-1821</a:t>
            </a:r>
          </a:p>
          <a:p>
            <a:r>
              <a:rPr lang="en-US" i="1" dirty="0"/>
              <a:t>		Charles Darwin (1808 -1882)  - Origin of Species,.. 1859</a:t>
            </a:r>
          </a:p>
          <a:p>
            <a:r>
              <a:rPr lang="en-US" i="1" dirty="0"/>
              <a:t>Industrial Revolution (1750-1850</a:t>
            </a:r>
            <a:r>
              <a:rPr lang="en-US" i="1" dirty="0" smtClean="0"/>
              <a:t>), </a:t>
            </a:r>
            <a:r>
              <a:rPr lang="en-US" i="1" dirty="0" smtClean="0">
                <a:solidFill>
                  <a:srgbClr val="3366FF"/>
                </a:solidFill>
              </a:rPr>
              <a:t>French, American and Bolshevik Revolutions</a:t>
            </a:r>
            <a:endParaRPr lang="en-US" i="1" dirty="0">
              <a:solidFill>
                <a:srgbClr val="3366FF"/>
              </a:solidFill>
            </a:endParaRPr>
          </a:p>
          <a:p>
            <a:r>
              <a:rPr lang="en-US" i="1" dirty="0">
                <a:solidFill>
                  <a:srgbClr val="000000"/>
                </a:solidFill>
              </a:rPr>
              <a:t>James Watt (1736-1819) – Steam Engine 1765</a:t>
            </a:r>
          </a:p>
          <a:p>
            <a:r>
              <a:rPr lang="en-US" i="1" dirty="0" err="1">
                <a:solidFill>
                  <a:srgbClr val="000000"/>
                </a:solidFill>
              </a:rPr>
              <a:t>Sadi</a:t>
            </a:r>
            <a:r>
              <a:rPr lang="en-US" i="1" dirty="0">
                <a:solidFill>
                  <a:srgbClr val="000000"/>
                </a:solidFill>
              </a:rPr>
              <a:t> Carnot  (1796-1832</a:t>
            </a:r>
            <a:r>
              <a:rPr lang="en-US" i="1" dirty="0" smtClean="0">
                <a:solidFill>
                  <a:srgbClr val="000000"/>
                </a:solidFill>
              </a:rPr>
              <a:t>) - Thermodynamics</a:t>
            </a:r>
            <a:endParaRPr lang="en-US" i="1" dirty="0">
              <a:solidFill>
                <a:srgbClr val="000000"/>
              </a:solidFill>
            </a:endParaRPr>
          </a:p>
          <a:p>
            <a:endParaRPr lang="en-US" dirty="0">
              <a:solidFill>
                <a:srgbClr val="000000"/>
              </a:solidFill>
            </a:endParaRPr>
          </a:p>
          <a:p>
            <a:r>
              <a:rPr lang="en-US" sz="2400" i="1" dirty="0" smtClean="0">
                <a:solidFill>
                  <a:srgbClr val="7030A0"/>
                </a:solidFill>
              </a:rPr>
              <a:t>			India</a:t>
            </a:r>
            <a:r>
              <a:rPr lang="en-US" sz="2400" i="1" dirty="0">
                <a:solidFill>
                  <a:srgbClr val="7030A0"/>
                </a:solidFill>
              </a:rPr>
              <a:t>:</a:t>
            </a:r>
            <a:endParaRPr lang="en-US" i="1" dirty="0">
              <a:solidFill>
                <a:srgbClr val="FF0000"/>
              </a:solidFill>
            </a:endParaRPr>
          </a:p>
          <a:p>
            <a:r>
              <a:rPr lang="en-US" i="1" dirty="0">
                <a:solidFill>
                  <a:srgbClr val="FF0000"/>
                </a:solidFill>
              </a:rPr>
              <a:t>	</a:t>
            </a:r>
            <a:r>
              <a:rPr lang="en-US" i="1" dirty="0" smtClean="0">
                <a:solidFill>
                  <a:srgbClr val="FF0000"/>
                </a:solidFill>
              </a:rPr>
              <a:t>		</a:t>
            </a:r>
            <a:r>
              <a:rPr lang="en-US" i="1" dirty="0" smtClean="0"/>
              <a:t>Aurangzeb </a:t>
            </a:r>
            <a:r>
              <a:rPr lang="en-US" i="1" dirty="0"/>
              <a:t>dies 1707 (GDP 24% of world)</a:t>
            </a:r>
          </a:p>
          <a:p>
            <a:r>
              <a:rPr lang="en-US" i="1" dirty="0"/>
              <a:t>	</a:t>
            </a:r>
            <a:r>
              <a:rPr lang="en-US" i="1" dirty="0" smtClean="0"/>
              <a:t>		Battle </a:t>
            </a:r>
            <a:r>
              <a:rPr lang="en-US" i="1" dirty="0"/>
              <a:t>of </a:t>
            </a:r>
            <a:r>
              <a:rPr lang="en-US" i="1" dirty="0" err="1"/>
              <a:t>Plassey</a:t>
            </a:r>
            <a:r>
              <a:rPr lang="en-US" i="1" dirty="0"/>
              <a:t> 1757</a:t>
            </a:r>
          </a:p>
          <a:p>
            <a:r>
              <a:rPr lang="en-US" i="1" dirty="0"/>
              <a:t>	</a:t>
            </a:r>
            <a:r>
              <a:rPr lang="en-US" i="1" dirty="0" smtClean="0"/>
              <a:t>		Bengal </a:t>
            </a:r>
            <a:r>
              <a:rPr lang="en-US" i="1" dirty="0"/>
              <a:t>Famine 1770 (1/3 of population die)</a:t>
            </a:r>
          </a:p>
          <a:p>
            <a:r>
              <a:rPr lang="en-US" i="1" dirty="0"/>
              <a:t>	</a:t>
            </a:r>
            <a:r>
              <a:rPr lang="en-US" i="1" dirty="0" smtClean="0"/>
              <a:t>		</a:t>
            </a:r>
            <a:r>
              <a:rPr lang="en-US" i="1" dirty="0" err="1" smtClean="0">
                <a:solidFill>
                  <a:srgbClr val="3366FF"/>
                </a:solidFill>
              </a:rPr>
              <a:t>Sepoy</a:t>
            </a:r>
            <a:r>
              <a:rPr lang="en-US" i="1" dirty="0" smtClean="0">
                <a:solidFill>
                  <a:srgbClr val="3366FF"/>
                </a:solidFill>
              </a:rPr>
              <a:t> </a:t>
            </a:r>
            <a:r>
              <a:rPr lang="en-US" i="1" dirty="0">
                <a:solidFill>
                  <a:srgbClr val="3366FF"/>
                </a:solidFill>
              </a:rPr>
              <a:t>Mutiny 1857</a:t>
            </a:r>
          </a:p>
          <a:p>
            <a:r>
              <a:rPr lang="en-US" i="1" dirty="0"/>
              <a:t>	</a:t>
            </a:r>
            <a:r>
              <a:rPr lang="en-US" i="1" dirty="0" smtClean="0"/>
              <a:t>		</a:t>
            </a:r>
            <a:r>
              <a:rPr lang="en-US" i="1" dirty="0" smtClean="0">
                <a:solidFill>
                  <a:srgbClr val="660066"/>
                </a:solidFill>
              </a:rPr>
              <a:t>Independence </a:t>
            </a:r>
            <a:r>
              <a:rPr lang="en-US" i="1" dirty="0">
                <a:solidFill>
                  <a:srgbClr val="660066"/>
                </a:solidFill>
              </a:rPr>
              <a:t>Movement </a:t>
            </a:r>
            <a:r>
              <a:rPr lang="en-US" i="1" dirty="0" smtClean="0">
                <a:solidFill>
                  <a:srgbClr val="660066"/>
                </a:solidFill>
              </a:rPr>
              <a:t>1905 -</a:t>
            </a:r>
            <a:endParaRPr lang="en-US" i="1" dirty="0">
              <a:solidFill>
                <a:srgbClr val="660066"/>
              </a:solidFill>
            </a:endParaRPr>
          </a:p>
          <a:p>
            <a:r>
              <a:rPr lang="en-US" i="1" dirty="0"/>
              <a:t>	</a:t>
            </a:r>
            <a:r>
              <a:rPr lang="en-US" i="1" dirty="0" smtClean="0"/>
              <a:t>Partition </a:t>
            </a:r>
            <a:r>
              <a:rPr lang="en-US" i="1" dirty="0"/>
              <a:t>and Independence 1947 (GDP 3% of world)</a:t>
            </a:r>
            <a:endParaRPr lang="en-IN" i="1" dirty="0"/>
          </a:p>
        </p:txBody>
      </p:sp>
    </p:spTree>
    <p:extLst>
      <p:ext uri="{BB962C8B-B14F-4D97-AF65-F5344CB8AC3E}">
        <p14:creationId xmlns:p14="http://schemas.microsoft.com/office/powerpoint/2010/main" val="16196577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6200"/>
            <a:ext cx="9144000" cy="6858000"/>
          </a:xfrm>
          <a:prstGeom prst="rect">
            <a:avLst/>
          </a:prstGeom>
        </p:spPr>
      </p:pic>
      <p:sp>
        <p:nvSpPr>
          <p:cNvPr id="5" name="TextBox 4"/>
          <p:cNvSpPr txBox="1"/>
          <p:nvPr/>
        </p:nvSpPr>
        <p:spPr>
          <a:xfrm>
            <a:off x="304800" y="1501914"/>
            <a:ext cx="4114800" cy="707886"/>
          </a:xfrm>
          <a:prstGeom prst="rect">
            <a:avLst/>
          </a:prstGeom>
          <a:solidFill>
            <a:schemeClr val="bg2">
              <a:lumMod val="75000"/>
            </a:schemeClr>
          </a:solidFill>
        </p:spPr>
        <p:txBody>
          <a:bodyPr wrap="square" rtlCol="0">
            <a:spAutoFit/>
          </a:bodyPr>
          <a:lstStyle/>
          <a:p>
            <a:r>
              <a:rPr lang="en-US" sz="2000" dirty="0" smtClean="0">
                <a:solidFill>
                  <a:schemeClr val="bg1"/>
                </a:solidFill>
              </a:rPr>
              <a:t>	</a:t>
            </a:r>
            <a:r>
              <a:rPr lang="en-US" sz="2000" dirty="0" smtClean="0">
                <a:solidFill>
                  <a:srgbClr val="0000FF"/>
                </a:solidFill>
              </a:rPr>
              <a:t>Not dark in Arabia,……..</a:t>
            </a:r>
          </a:p>
          <a:p>
            <a:r>
              <a:rPr lang="en-US" sz="2000" dirty="0" smtClean="0">
                <a:solidFill>
                  <a:srgbClr val="0000FF"/>
                </a:solidFill>
              </a:rPr>
              <a:t>	Baghdad or Cordoba</a:t>
            </a:r>
            <a:endParaRPr lang="en-US" sz="2000" dirty="0">
              <a:solidFill>
                <a:srgbClr val="0000FF"/>
              </a:solidFill>
            </a:endParaRPr>
          </a:p>
        </p:txBody>
      </p:sp>
    </p:spTree>
    <p:extLst>
      <p:ext uri="{BB962C8B-B14F-4D97-AF65-F5344CB8AC3E}">
        <p14:creationId xmlns:p14="http://schemas.microsoft.com/office/powerpoint/2010/main" val="31153692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Grp="1" noChangeArrowheads="1"/>
          </p:cNvSpPr>
          <p:nvPr>
            <p:ph type="title"/>
          </p:nvPr>
        </p:nvSpPr>
        <p:spPr>
          <a:xfrm>
            <a:off x="876300" y="-171400"/>
            <a:ext cx="7391400" cy="639763"/>
          </a:xfrm>
          <a:solidFill>
            <a:schemeClr val="bg1"/>
          </a:solidFill>
        </p:spPr>
        <p:txBody>
          <a:bodyPr rtlCol="0">
            <a:normAutofit/>
          </a:bodyPr>
          <a:lstStyle/>
          <a:p>
            <a:pPr eaLnBrk="1" fontAlgn="auto" hangingPunct="1">
              <a:spcAft>
                <a:spcPts val="0"/>
              </a:spcAft>
              <a:defRPr/>
            </a:pPr>
            <a:r>
              <a:rPr lang="en-US" sz="2800" b="1" i="1" dirty="0" smtClean="0"/>
              <a:t>‘A brief (and partial) history of colonial times’ </a:t>
            </a:r>
          </a:p>
        </p:txBody>
      </p:sp>
      <p:sp>
        <p:nvSpPr>
          <p:cNvPr id="24579" name="Rectangle 3"/>
          <p:cNvSpPr>
            <a:spLocks noGrp="1" noChangeArrowheads="1"/>
          </p:cNvSpPr>
          <p:nvPr>
            <p:ph type="body" idx="1"/>
          </p:nvPr>
        </p:nvSpPr>
        <p:spPr>
          <a:xfrm>
            <a:off x="0" y="404664"/>
            <a:ext cx="9144000" cy="6453336"/>
          </a:xfrm>
          <a:solidFill>
            <a:schemeClr val="bg2">
              <a:lumMod val="90000"/>
            </a:schemeClr>
          </a:solidFill>
        </p:spPr>
        <p:txBody>
          <a:bodyPr rtlCol="0">
            <a:normAutofit fontScale="25000" lnSpcReduction="20000"/>
          </a:bodyPr>
          <a:lstStyle/>
          <a:p>
            <a:pPr eaLnBrk="1" fontAlgn="auto" hangingPunct="1">
              <a:lnSpc>
                <a:spcPct val="90000"/>
              </a:lnSpc>
              <a:spcAft>
                <a:spcPts val="0"/>
              </a:spcAft>
              <a:buFont typeface="Arial" pitchFamily="34" charset="0"/>
              <a:buChar char="•"/>
              <a:defRPr/>
            </a:pPr>
            <a:endParaRPr lang="en-US" sz="1400" dirty="0" smtClean="0">
              <a:solidFill>
                <a:schemeClr val="bg1"/>
              </a:solidFill>
            </a:endParaRPr>
          </a:p>
          <a:p>
            <a:pPr eaLnBrk="1" fontAlgn="auto" hangingPunct="1">
              <a:lnSpc>
                <a:spcPct val="90000"/>
              </a:lnSpc>
              <a:spcAft>
                <a:spcPts val="0"/>
              </a:spcAft>
              <a:buFont typeface="Arial" pitchFamily="34" charset="0"/>
              <a:buChar char="•"/>
              <a:defRPr/>
            </a:pPr>
            <a:r>
              <a:rPr lang="en-US" sz="8000" i="1" dirty="0" smtClean="0">
                <a:latin typeface="+mj-lt"/>
              </a:rPr>
              <a:t>1757-64:   </a:t>
            </a:r>
            <a:r>
              <a:rPr lang="en-US" sz="8000" i="1" dirty="0" smtClean="0">
                <a:solidFill>
                  <a:srgbClr val="0033CC"/>
                </a:solidFill>
                <a:latin typeface="+mj-lt"/>
              </a:rPr>
              <a:t>Battles of </a:t>
            </a:r>
            <a:r>
              <a:rPr lang="en-US" sz="8000" i="1" dirty="0" err="1" smtClean="0">
                <a:solidFill>
                  <a:srgbClr val="0033CC"/>
                </a:solidFill>
                <a:latin typeface="+mj-lt"/>
              </a:rPr>
              <a:t>Plassey</a:t>
            </a:r>
            <a:r>
              <a:rPr lang="en-US" sz="8000" i="1" dirty="0" smtClean="0">
                <a:solidFill>
                  <a:srgbClr val="0033CC"/>
                </a:solidFill>
                <a:latin typeface="+mj-lt"/>
              </a:rPr>
              <a:t> and </a:t>
            </a:r>
            <a:r>
              <a:rPr lang="en-US" sz="8000" i="1" dirty="0" err="1" smtClean="0">
                <a:solidFill>
                  <a:srgbClr val="0033CC"/>
                </a:solidFill>
                <a:latin typeface="+mj-lt"/>
              </a:rPr>
              <a:t>Buxar</a:t>
            </a:r>
            <a:r>
              <a:rPr lang="en-US" sz="8000" i="1" dirty="0" smtClean="0">
                <a:solidFill>
                  <a:srgbClr val="0033CC"/>
                </a:solidFill>
                <a:latin typeface="+mj-lt"/>
              </a:rPr>
              <a:t>:  East India Company begins colonization.</a:t>
            </a:r>
          </a:p>
          <a:p>
            <a:pPr eaLnBrk="1" fontAlgn="auto" hangingPunct="1">
              <a:lnSpc>
                <a:spcPct val="90000"/>
              </a:lnSpc>
              <a:spcAft>
                <a:spcPts val="0"/>
              </a:spcAft>
              <a:buFont typeface="Arial" pitchFamily="34" charset="0"/>
              <a:buChar char="•"/>
              <a:defRPr/>
            </a:pPr>
            <a:r>
              <a:rPr lang="en-US" sz="8000" i="1" dirty="0" smtClean="0">
                <a:latin typeface="+mj-lt"/>
              </a:rPr>
              <a:t>1784 :	Asiatic Society, Calcutta</a:t>
            </a:r>
          </a:p>
          <a:p>
            <a:pPr eaLnBrk="1" fontAlgn="auto" hangingPunct="1">
              <a:lnSpc>
                <a:spcPct val="90000"/>
              </a:lnSpc>
              <a:spcAft>
                <a:spcPts val="0"/>
              </a:spcAft>
              <a:buFont typeface="Arial" pitchFamily="34" charset="0"/>
              <a:buChar char="•"/>
              <a:defRPr/>
            </a:pPr>
            <a:r>
              <a:rPr lang="en-US" sz="8000" dirty="0" smtClean="0">
                <a:solidFill>
                  <a:srgbClr val="000000"/>
                </a:solidFill>
                <a:latin typeface="+mj-lt"/>
              </a:rPr>
              <a:t>1817: 	</a:t>
            </a:r>
            <a:r>
              <a:rPr lang="en-US" sz="8000" dirty="0" err="1" smtClean="0">
                <a:solidFill>
                  <a:srgbClr val="000000"/>
                </a:solidFill>
                <a:latin typeface="+mj-lt"/>
              </a:rPr>
              <a:t>Hindoo</a:t>
            </a:r>
            <a:r>
              <a:rPr lang="en-US" sz="8000" dirty="0" smtClean="0">
                <a:solidFill>
                  <a:srgbClr val="000000"/>
                </a:solidFill>
                <a:latin typeface="+mj-lt"/>
              </a:rPr>
              <a:t> /(Presidency) College, Calcutta (Hare/</a:t>
            </a:r>
            <a:r>
              <a:rPr lang="en-US" sz="8000" dirty="0" err="1" smtClean="0">
                <a:solidFill>
                  <a:schemeClr val="bg2">
                    <a:lumMod val="50000"/>
                  </a:schemeClr>
                </a:solidFill>
                <a:latin typeface="+mj-lt"/>
              </a:rPr>
              <a:t>Rammohun</a:t>
            </a:r>
            <a:r>
              <a:rPr lang="en-US" sz="8000" dirty="0" smtClean="0">
                <a:solidFill>
                  <a:schemeClr val="bg2">
                    <a:lumMod val="50000"/>
                  </a:schemeClr>
                </a:solidFill>
                <a:latin typeface="+mj-lt"/>
              </a:rPr>
              <a:t> Roy</a:t>
            </a:r>
            <a:r>
              <a:rPr lang="en-US" sz="8000" dirty="0" smtClean="0">
                <a:solidFill>
                  <a:srgbClr val="000000"/>
                </a:solidFill>
                <a:latin typeface="+mj-lt"/>
              </a:rPr>
              <a:t>)</a:t>
            </a:r>
          </a:p>
          <a:p>
            <a:pPr eaLnBrk="1" fontAlgn="auto" hangingPunct="1">
              <a:lnSpc>
                <a:spcPct val="90000"/>
              </a:lnSpc>
              <a:spcAft>
                <a:spcPts val="0"/>
              </a:spcAft>
              <a:buFont typeface="Arial" pitchFamily="34" charset="0"/>
              <a:buChar char="•"/>
              <a:defRPr/>
            </a:pPr>
            <a:r>
              <a:rPr lang="en-US" sz="8000" dirty="0" smtClean="0">
                <a:solidFill>
                  <a:srgbClr val="000000"/>
                </a:solidFill>
                <a:latin typeface="+mj-lt"/>
              </a:rPr>
              <a:t>1832:	Wilson College, Bombay</a:t>
            </a:r>
          </a:p>
          <a:p>
            <a:pPr eaLnBrk="1" fontAlgn="auto" hangingPunct="1">
              <a:lnSpc>
                <a:spcPct val="90000"/>
              </a:lnSpc>
              <a:spcAft>
                <a:spcPts val="0"/>
              </a:spcAft>
              <a:buFont typeface="Arial" pitchFamily="34" charset="0"/>
              <a:buChar char="•"/>
              <a:defRPr/>
            </a:pPr>
            <a:r>
              <a:rPr lang="en-US" sz="8000" dirty="0" smtClean="0">
                <a:solidFill>
                  <a:srgbClr val="000000"/>
                </a:solidFill>
                <a:latin typeface="+mj-lt"/>
              </a:rPr>
              <a:t>1840:	Presidency School and College, Madras</a:t>
            </a:r>
          </a:p>
          <a:p>
            <a:pPr eaLnBrk="1" fontAlgn="auto" hangingPunct="1">
              <a:lnSpc>
                <a:spcPct val="90000"/>
              </a:lnSpc>
              <a:spcAft>
                <a:spcPts val="0"/>
              </a:spcAft>
              <a:buFont typeface="Arial" pitchFamily="34" charset="0"/>
              <a:buChar char="•"/>
              <a:defRPr/>
            </a:pPr>
            <a:r>
              <a:rPr lang="en-US" sz="8000" dirty="0" smtClean="0">
                <a:solidFill>
                  <a:srgbClr val="000000"/>
                </a:solidFill>
                <a:latin typeface="+mj-lt"/>
              </a:rPr>
              <a:t>1847 	College of  Civil Engineering in </a:t>
            </a:r>
            <a:r>
              <a:rPr lang="en-US" sz="8000" dirty="0" err="1" smtClean="0">
                <a:solidFill>
                  <a:srgbClr val="000000"/>
                </a:solidFill>
                <a:latin typeface="+mj-lt"/>
              </a:rPr>
              <a:t>Roorkee</a:t>
            </a:r>
            <a:endParaRPr lang="en-US" sz="8000" dirty="0" smtClean="0">
              <a:solidFill>
                <a:srgbClr val="000000"/>
              </a:solidFill>
              <a:latin typeface="+mj-lt"/>
            </a:endParaRPr>
          </a:p>
          <a:p>
            <a:pPr eaLnBrk="1" fontAlgn="auto" hangingPunct="1">
              <a:lnSpc>
                <a:spcPct val="90000"/>
              </a:lnSpc>
              <a:spcAft>
                <a:spcPts val="0"/>
              </a:spcAft>
              <a:buFont typeface="Arial" pitchFamily="34" charset="0"/>
              <a:buChar char="•"/>
              <a:defRPr/>
            </a:pPr>
            <a:r>
              <a:rPr lang="en-US" sz="8000" dirty="0" smtClean="0">
                <a:solidFill>
                  <a:srgbClr val="000000"/>
                </a:solidFill>
                <a:latin typeface="+mj-lt"/>
              </a:rPr>
              <a:t>1854		Government College of Art &amp; Craft in Calcutta</a:t>
            </a:r>
          </a:p>
          <a:p>
            <a:pPr eaLnBrk="1" fontAlgn="auto" hangingPunct="1">
              <a:lnSpc>
                <a:spcPct val="90000"/>
              </a:lnSpc>
              <a:spcAft>
                <a:spcPts val="0"/>
              </a:spcAft>
              <a:buFont typeface="Arial" pitchFamily="34" charset="0"/>
              <a:buChar char="•"/>
              <a:defRPr/>
            </a:pPr>
            <a:r>
              <a:rPr lang="en-US" sz="8000" dirty="0" smtClean="0">
                <a:solidFill>
                  <a:srgbClr val="000000"/>
                </a:solidFill>
                <a:latin typeface="+mj-lt"/>
              </a:rPr>
              <a:t>1857:  </a:t>
            </a:r>
            <a:r>
              <a:rPr lang="en-US" sz="8000" dirty="0" smtClean="0">
                <a:solidFill>
                  <a:srgbClr val="0033CC"/>
                </a:solidFill>
                <a:latin typeface="+mj-lt"/>
              </a:rPr>
              <a:t>“The Mutiny”. </a:t>
            </a:r>
            <a:r>
              <a:rPr lang="en-US" sz="8000" dirty="0" smtClean="0">
                <a:solidFill>
                  <a:srgbClr val="000000"/>
                </a:solidFill>
                <a:latin typeface="+mj-lt"/>
              </a:rPr>
              <a:t>Universities in Calcutta, Bombay &amp; Madras;  </a:t>
            </a:r>
            <a:endParaRPr lang="en-US" sz="8000" dirty="0">
              <a:solidFill>
                <a:srgbClr val="000000"/>
              </a:solidFill>
              <a:latin typeface="+mj-lt"/>
            </a:endParaRPr>
          </a:p>
          <a:p>
            <a:pPr marL="1828800" lvl="4" indent="0">
              <a:lnSpc>
                <a:spcPct val="90000"/>
              </a:lnSpc>
              <a:buNone/>
              <a:defRPr/>
            </a:pPr>
            <a:r>
              <a:rPr lang="en-US" sz="8000" dirty="0" smtClean="0">
                <a:solidFill>
                  <a:srgbClr val="000000"/>
                </a:solidFill>
                <a:latin typeface="+mj-lt"/>
              </a:rPr>
              <a:t>JJ School of Art in Bombay</a:t>
            </a:r>
          </a:p>
          <a:p>
            <a:pPr eaLnBrk="1" fontAlgn="auto" hangingPunct="1">
              <a:lnSpc>
                <a:spcPct val="90000"/>
              </a:lnSpc>
              <a:spcAft>
                <a:spcPts val="0"/>
              </a:spcAft>
              <a:buFont typeface="Arial" pitchFamily="34" charset="0"/>
              <a:buChar char="•"/>
              <a:defRPr/>
            </a:pPr>
            <a:r>
              <a:rPr lang="en-US" sz="8000" dirty="0" smtClean="0">
                <a:latin typeface="+mj-lt"/>
              </a:rPr>
              <a:t>1858:   </a:t>
            </a:r>
            <a:r>
              <a:rPr lang="en-US" sz="8000" dirty="0" smtClean="0">
                <a:solidFill>
                  <a:srgbClr val="0033CC"/>
                </a:solidFill>
                <a:latin typeface="+mj-lt"/>
              </a:rPr>
              <a:t>The British Crown assumes control of India</a:t>
            </a:r>
          </a:p>
          <a:p>
            <a:pPr eaLnBrk="1" fontAlgn="auto" hangingPunct="1">
              <a:lnSpc>
                <a:spcPct val="90000"/>
              </a:lnSpc>
              <a:spcAft>
                <a:spcPts val="0"/>
              </a:spcAft>
              <a:buFont typeface="Arial" pitchFamily="34" charset="0"/>
              <a:buChar char="•"/>
              <a:defRPr/>
            </a:pPr>
            <a:r>
              <a:rPr lang="en-US" sz="8000" dirty="0" smtClean="0">
                <a:solidFill>
                  <a:srgbClr val="000000"/>
                </a:solidFill>
                <a:latin typeface="+mj-lt"/>
              </a:rPr>
              <a:t>1876: 	IACS in Calcutta (Mahendralal Sircar/ Eugene </a:t>
            </a:r>
            <a:r>
              <a:rPr lang="en-US" sz="8000" dirty="0" err="1" smtClean="0">
                <a:solidFill>
                  <a:srgbClr val="000000"/>
                </a:solidFill>
                <a:latin typeface="+mj-lt"/>
              </a:rPr>
              <a:t>Lafont</a:t>
            </a:r>
            <a:r>
              <a:rPr lang="en-US" sz="8000" dirty="0" smtClean="0">
                <a:solidFill>
                  <a:srgbClr val="000000"/>
                </a:solidFill>
                <a:latin typeface="+mj-lt"/>
              </a:rPr>
              <a:t>)</a:t>
            </a:r>
          </a:p>
          <a:p>
            <a:pPr eaLnBrk="1" fontAlgn="auto" hangingPunct="1">
              <a:lnSpc>
                <a:spcPct val="90000"/>
              </a:lnSpc>
              <a:spcAft>
                <a:spcPts val="0"/>
              </a:spcAft>
              <a:buFont typeface="Arial" pitchFamily="34" charset="0"/>
              <a:buChar char="•"/>
              <a:defRPr/>
            </a:pPr>
            <a:r>
              <a:rPr lang="en-US" sz="8000" dirty="0" smtClean="0">
                <a:latin typeface="+mj-lt"/>
              </a:rPr>
              <a:t>1905:   </a:t>
            </a:r>
            <a:r>
              <a:rPr lang="en-US" sz="8000" dirty="0" smtClean="0">
                <a:solidFill>
                  <a:srgbClr val="0033CC"/>
                </a:solidFill>
                <a:latin typeface="+mj-lt"/>
              </a:rPr>
              <a:t>Independence Movement begins, Partition of Bengal</a:t>
            </a:r>
          </a:p>
          <a:p>
            <a:pPr eaLnBrk="1" fontAlgn="auto" hangingPunct="1">
              <a:lnSpc>
                <a:spcPct val="90000"/>
              </a:lnSpc>
              <a:spcAft>
                <a:spcPts val="0"/>
              </a:spcAft>
              <a:buFont typeface="Arial" pitchFamily="34" charset="0"/>
              <a:buChar char="•"/>
              <a:defRPr/>
            </a:pPr>
            <a:r>
              <a:rPr lang="en-US" sz="8000" dirty="0" smtClean="0">
                <a:latin typeface="+mj-lt"/>
              </a:rPr>
              <a:t>1907: </a:t>
            </a:r>
            <a:r>
              <a:rPr lang="en-US" sz="8000" dirty="0" smtClean="0">
                <a:solidFill>
                  <a:srgbClr val="FF0000"/>
                </a:solidFill>
                <a:latin typeface="+mj-lt"/>
              </a:rPr>
              <a:t>	</a:t>
            </a:r>
            <a:r>
              <a:rPr lang="en-US" sz="8000" dirty="0" smtClean="0">
                <a:solidFill>
                  <a:srgbClr val="7030A0"/>
                </a:solidFill>
                <a:latin typeface="+mj-lt"/>
              </a:rPr>
              <a:t>Tata Steel  in Bihar</a:t>
            </a:r>
          </a:p>
          <a:p>
            <a:pPr eaLnBrk="1" fontAlgn="auto" hangingPunct="1">
              <a:lnSpc>
                <a:spcPct val="90000"/>
              </a:lnSpc>
              <a:spcAft>
                <a:spcPts val="0"/>
              </a:spcAft>
              <a:buFont typeface="Arial" pitchFamily="34" charset="0"/>
              <a:buChar char="•"/>
              <a:defRPr/>
            </a:pPr>
            <a:r>
              <a:rPr lang="en-US" sz="8000" dirty="0" smtClean="0">
                <a:solidFill>
                  <a:srgbClr val="002060"/>
                </a:solidFill>
                <a:latin typeface="+mj-lt"/>
              </a:rPr>
              <a:t>1909:   </a:t>
            </a:r>
            <a:r>
              <a:rPr lang="en-US" sz="8000" dirty="0" smtClean="0">
                <a:solidFill>
                  <a:srgbClr val="0033CC"/>
                </a:solidFill>
                <a:latin typeface="+mj-lt"/>
              </a:rPr>
              <a:t>Hind </a:t>
            </a:r>
            <a:r>
              <a:rPr lang="en-US" sz="8000" dirty="0" err="1" smtClean="0">
                <a:solidFill>
                  <a:srgbClr val="0033CC"/>
                </a:solidFill>
                <a:latin typeface="+mj-lt"/>
              </a:rPr>
              <a:t>Swaraj</a:t>
            </a:r>
            <a:r>
              <a:rPr lang="en-US" sz="8000" dirty="0" smtClean="0">
                <a:solidFill>
                  <a:srgbClr val="0033CC"/>
                </a:solidFill>
                <a:latin typeface="+mj-lt"/>
              </a:rPr>
              <a:t> published</a:t>
            </a:r>
            <a:r>
              <a:rPr lang="en-US" sz="8000" dirty="0" smtClean="0">
                <a:latin typeface="+mj-lt"/>
              </a:rPr>
              <a:t>; </a:t>
            </a:r>
            <a:r>
              <a:rPr lang="en-US" sz="8000" dirty="0" err="1" smtClean="0">
                <a:latin typeface="+mj-lt"/>
              </a:rPr>
              <a:t>IISc</a:t>
            </a:r>
            <a:r>
              <a:rPr lang="en-US" sz="8000" dirty="0" smtClean="0">
                <a:latin typeface="+mj-lt"/>
              </a:rPr>
              <a:t> founded in Bangalore (</a:t>
            </a:r>
            <a:r>
              <a:rPr lang="en-US" sz="8000" dirty="0" err="1" smtClean="0">
                <a:latin typeface="+mj-lt"/>
              </a:rPr>
              <a:t>JNTata</a:t>
            </a:r>
            <a:r>
              <a:rPr lang="en-US" sz="8000" dirty="0" smtClean="0">
                <a:latin typeface="+mj-lt"/>
              </a:rPr>
              <a:t>/ </a:t>
            </a:r>
            <a:r>
              <a:rPr lang="en-US" sz="8000" b="1" dirty="0" smtClean="0">
                <a:solidFill>
                  <a:srgbClr val="002060"/>
                </a:solidFill>
                <a:latin typeface="+mj-lt"/>
              </a:rPr>
              <a:t>Swami V</a:t>
            </a:r>
            <a:r>
              <a:rPr lang="en-US" sz="8000" dirty="0" smtClean="0">
                <a:latin typeface="+mj-lt"/>
              </a:rPr>
              <a:t>)</a:t>
            </a:r>
            <a:endParaRPr lang="en-US" sz="8000" dirty="0" smtClean="0">
              <a:solidFill>
                <a:srgbClr val="002060"/>
              </a:solidFill>
              <a:latin typeface="+mj-lt"/>
            </a:endParaRPr>
          </a:p>
          <a:p>
            <a:pPr eaLnBrk="1" fontAlgn="auto" hangingPunct="1">
              <a:lnSpc>
                <a:spcPct val="90000"/>
              </a:lnSpc>
              <a:spcAft>
                <a:spcPts val="0"/>
              </a:spcAft>
              <a:buFont typeface="Arial" pitchFamily="34" charset="0"/>
              <a:buChar char="•"/>
              <a:defRPr/>
            </a:pPr>
            <a:r>
              <a:rPr lang="en-US" sz="8000" dirty="0" smtClean="0">
                <a:solidFill>
                  <a:srgbClr val="000000"/>
                </a:solidFill>
                <a:latin typeface="+mj-lt"/>
              </a:rPr>
              <a:t>1913: 	First Nobel Prize to India: Literature (Tagore)</a:t>
            </a:r>
          </a:p>
          <a:p>
            <a:pPr eaLnBrk="1" fontAlgn="auto" hangingPunct="1">
              <a:lnSpc>
                <a:spcPct val="90000"/>
              </a:lnSpc>
              <a:spcAft>
                <a:spcPts val="0"/>
              </a:spcAft>
              <a:buFont typeface="Arial" pitchFamily="34" charset="0"/>
              <a:buChar char="•"/>
              <a:defRPr/>
            </a:pPr>
            <a:r>
              <a:rPr lang="en-US" sz="8000" dirty="0" smtClean="0">
                <a:solidFill>
                  <a:srgbClr val="000000"/>
                </a:solidFill>
                <a:latin typeface="+mj-lt"/>
              </a:rPr>
              <a:t>1914: 	University College of Science, Calcutta (Mukherjee/ </a:t>
            </a:r>
            <a:r>
              <a:rPr lang="en-US" sz="8000" b="1" dirty="0" err="1" smtClean="0">
                <a:solidFill>
                  <a:srgbClr val="002060"/>
                </a:solidFill>
                <a:latin typeface="+mj-lt"/>
              </a:rPr>
              <a:t>P.C.Ray</a:t>
            </a:r>
            <a:r>
              <a:rPr lang="en-US" sz="8000" dirty="0" smtClean="0">
                <a:solidFill>
                  <a:srgbClr val="000000"/>
                </a:solidFill>
                <a:latin typeface="+mj-lt"/>
              </a:rPr>
              <a:t>)</a:t>
            </a:r>
          </a:p>
          <a:p>
            <a:pPr eaLnBrk="1" fontAlgn="auto" hangingPunct="1">
              <a:lnSpc>
                <a:spcPct val="90000"/>
              </a:lnSpc>
              <a:spcAft>
                <a:spcPts val="0"/>
              </a:spcAft>
              <a:buFont typeface="Arial" pitchFamily="34" charset="0"/>
              <a:buChar char="•"/>
              <a:defRPr/>
            </a:pPr>
            <a:r>
              <a:rPr lang="en-US" sz="8000" dirty="0" smtClean="0">
                <a:solidFill>
                  <a:srgbClr val="000000"/>
                </a:solidFill>
                <a:latin typeface="+mj-lt"/>
              </a:rPr>
              <a:t>1919:	</a:t>
            </a:r>
            <a:r>
              <a:rPr lang="en-US" sz="8000" dirty="0" err="1" smtClean="0">
                <a:solidFill>
                  <a:srgbClr val="C00000"/>
                </a:solidFill>
                <a:latin typeface="+mj-lt"/>
              </a:rPr>
              <a:t>Jalianwallabagh</a:t>
            </a:r>
            <a:r>
              <a:rPr lang="en-US" sz="8000" dirty="0" smtClean="0">
                <a:solidFill>
                  <a:srgbClr val="C00000"/>
                </a:solidFill>
                <a:latin typeface="+mj-lt"/>
              </a:rPr>
              <a:t> massacre</a:t>
            </a:r>
          </a:p>
          <a:p>
            <a:pPr eaLnBrk="1" fontAlgn="auto" hangingPunct="1">
              <a:lnSpc>
                <a:spcPct val="90000"/>
              </a:lnSpc>
              <a:spcAft>
                <a:spcPts val="0"/>
              </a:spcAft>
              <a:buFont typeface="Arial" pitchFamily="34" charset="0"/>
              <a:buChar char="•"/>
              <a:defRPr/>
            </a:pPr>
            <a:r>
              <a:rPr lang="en-US" sz="8000" dirty="0" smtClean="0">
                <a:solidFill>
                  <a:srgbClr val="000000"/>
                </a:solidFill>
                <a:latin typeface="+mj-lt"/>
              </a:rPr>
              <a:t>1930: 	Second Nobel Prize to India: Physics (Raman)</a:t>
            </a:r>
          </a:p>
          <a:p>
            <a:pPr eaLnBrk="1" fontAlgn="auto" hangingPunct="1">
              <a:lnSpc>
                <a:spcPct val="90000"/>
              </a:lnSpc>
              <a:spcAft>
                <a:spcPts val="0"/>
              </a:spcAft>
              <a:buFont typeface="Arial" pitchFamily="34" charset="0"/>
              <a:buChar char="•"/>
              <a:defRPr/>
            </a:pPr>
            <a:r>
              <a:rPr lang="en-US" sz="8000" dirty="0" smtClean="0">
                <a:solidFill>
                  <a:srgbClr val="000000"/>
                </a:solidFill>
                <a:latin typeface="+mj-lt"/>
              </a:rPr>
              <a:t>1931:	Indian Statistical Institute (</a:t>
            </a:r>
            <a:r>
              <a:rPr lang="en-US" sz="8000" dirty="0" err="1" smtClean="0">
                <a:solidFill>
                  <a:srgbClr val="000000"/>
                </a:solidFill>
                <a:latin typeface="+mj-lt"/>
              </a:rPr>
              <a:t>Mahalanobis</a:t>
            </a:r>
            <a:r>
              <a:rPr lang="en-US" sz="8000" dirty="0" smtClean="0">
                <a:solidFill>
                  <a:srgbClr val="000000"/>
                </a:solidFill>
                <a:latin typeface="+mj-lt"/>
              </a:rPr>
              <a:t>), Calcutta (</a:t>
            </a:r>
            <a:r>
              <a:rPr lang="en-US" sz="8000" dirty="0" err="1" smtClean="0">
                <a:solidFill>
                  <a:srgbClr val="000000"/>
                </a:solidFill>
                <a:latin typeface="+mj-lt"/>
              </a:rPr>
              <a:t>P.College</a:t>
            </a:r>
            <a:r>
              <a:rPr lang="en-US" sz="8000" dirty="0" smtClean="0">
                <a:solidFill>
                  <a:srgbClr val="000000"/>
                </a:solidFill>
                <a:latin typeface="+mj-lt"/>
              </a:rPr>
              <a:t>)</a:t>
            </a:r>
          </a:p>
          <a:p>
            <a:pPr eaLnBrk="1" fontAlgn="auto" hangingPunct="1">
              <a:lnSpc>
                <a:spcPct val="90000"/>
              </a:lnSpc>
              <a:spcAft>
                <a:spcPts val="0"/>
              </a:spcAft>
              <a:buFont typeface="Arial" pitchFamily="34" charset="0"/>
              <a:buChar char="•"/>
              <a:defRPr/>
            </a:pPr>
            <a:r>
              <a:rPr lang="en-US" sz="8000" dirty="0" smtClean="0">
                <a:solidFill>
                  <a:srgbClr val="000000"/>
                </a:solidFill>
                <a:latin typeface="+mj-lt"/>
              </a:rPr>
              <a:t>1942:	CSIR labs (</a:t>
            </a:r>
            <a:r>
              <a:rPr lang="en-US" sz="8000" dirty="0" err="1" smtClean="0">
                <a:solidFill>
                  <a:srgbClr val="000000"/>
                </a:solidFill>
                <a:latin typeface="+mj-lt"/>
              </a:rPr>
              <a:t>Bhatnagar</a:t>
            </a:r>
            <a:r>
              <a:rPr lang="en-US" sz="8000" dirty="0" smtClean="0">
                <a:solidFill>
                  <a:srgbClr val="000000"/>
                </a:solidFill>
                <a:latin typeface="+mj-lt"/>
              </a:rPr>
              <a:t>)</a:t>
            </a:r>
          </a:p>
          <a:p>
            <a:pPr eaLnBrk="1" fontAlgn="auto" hangingPunct="1">
              <a:lnSpc>
                <a:spcPct val="90000"/>
              </a:lnSpc>
              <a:spcAft>
                <a:spcPts val="0"/>
              </a:spcAft>
              <a:buFont typeface="Arial" pitchFamily="34" charset="0"/>
              <a:buChar char="•"/>
              <a:defRPr/>
            </a:pPr>
            <a:r>
              <a:rPr lang="en-US" sz="8000" dirty="0" smtClean="0">
                <a:solidFill>
                  <a:srgbClr val="000000"/>
                </a:solidFill>
                <a:latin typeface="+mj-lt"/>
              </a:rPr>
              <a:t>1945: 	TIFR (H J </a:t>
            </a:r>
            <a:r>
              <a:rPr lang="en-US" sz="8000" dirty="0" err="1" smtClean="0">
                <a:solidFill>
                  <a:srgbClr val="000000"/>
                </a:solidFill>
                <a:latin typeface="+mj-lt"/>
              </a:rPr>
              <a:t>Bhabha</a:t>
            </a:r>
            <a:r>
              <a:rPr lang="en-US" sz="8000" dirty="0" smtClean="0">
                <a:solidFill>
                  <a:srgbClr val="000000"/>
                </a:solidFill>
                <a:latin typeface="+mj-lt"/>
              </a:rPr>
              <a:t>); Inst. of Nuclear Physics (</a:t>
            </a:r>
            <a:r>
              <a:rPr lang="en-US" sz="8000" dirty="0" err="1" smtClean="0">
                <a:solidFill>
                  <a:srgbClr val="000000"/>
                </a:solidFill>
                <a:latin typeface="+mj-lt"/>
              </a:rPr>
              <a:t>M.N.Saha</a:t>
            </a:r>
            <a:r>
              <a:rPr lang="en-US" sz="8000" dirty="0" smtClean="0">
                <a:solidFill>
                  <a:srgbClr val="000000"/>
                </a:solidFill>
                <a:latin typeface="+mj-lt"/>
              </a:rPr>
              <a:t> – SINP)</a:t>
            </a:r>
          </a:p>
          <a:p>
            <a:pPr eaLnBrk="1" fontAlgn="auto" hangingPunct="1">
              <a:lnSpc>
                <a:spcPct val="90000"/>
              </a:lnSpc>
              <a:spcAft>
                <a:spcPts val="0"/>
              </a:spcAft>
              <a:buFont typeface="Arial" pitchFamily="34" charset="0"/>
              <a:buChar char="•"/>
              <a:defRPr/>
            </a:pPr>
            <a:r>
              <a:rPr lang="en-US" sz="8000" dirty="0" smtClean="0">
                <a:latin typeface="+mj-lt"/>
              </a:rPr>
              <a:t>1947:</a:t>
            </a:r>
            <a:r>
              <a:rPr lang="en-US" sz="8000" dirty="0" smtClean="0">
                <a:solidFill>
                  <a:srgbClr val="0033CC"/>
                </a:solidFill>
                <a:latin typeface="+mj-lt"/>
              </a:rPr>
              <a:t>    Partition and Independence (17 universities for 300 million)</a:t>
            </a:r>
          </a:p>
        </p:txBody>
      </p:sp>
    </p:spTree>
    <p:extLst>
      <p:ext uri="{BB962C8B-B14F-4D97-AF65-F5344CB8AC3E}">
        <p14:creationId xmlns:p14="http://schemas.microsoft.com/office/powerpoint/2010/main" val="32349754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98368" y="2030626"/>
            <a:ext cx="2133600" cy="1931774"/>
          </a:xfrm>
          <a:prstGeom prst="rect">
            <a:avLst/>
          </a:prstGeom>
        </p:spPr>
      </p:pic>
      <p:pic>
        <p:nvPicPr>
          <p:cNvPr id="5" name="Picture 4"/>
          <p:cNvPicPr>
            <a:picLocks noChangeAspect="1"/>
          </p:cNvPicPr>
          <p:nvPr/>
        </p:nvPicPr>
        <p:blipFill>
          <a:blip r:embed="rId3"/>
          <a:stretch>
            <a:fillRect/>
          </a:stretch>
        </p:blipFill>
        <p:spPr>
          <a:xfrm>
            <a:off x="34758" y="2133600"/>
            <a:ext cx="3115731" cy="1752600"/>
          </a:xfrm>
          <a:prstGeom prst="rect">
            <a:avLst/>
          </a:prstGeom>
        </p:spPr>
      </p:pic>
      <p:sp>
        <p:nvSpPr>
          <p:cNvPr id="6" name="TextBox 5"/>
          <p:cNvSpPr txBox="1"/>
          <p:nvPr/>
        </p:nvSpPr>
        <p:spPr>
          <a:xfrm>
            <a:off x="3124200" y="2536448"/>
            <a:ext cx="3886200" cy="892552"/>
          </a:xfrm>
          <a:prstGeom prst="rect">
            <a:avLst/>
          </a:prstGeom>
          <a:solidFill>
            <a:srgbClr val="FFFF00"/>
          </a:solidFill>
        </p:spPr>
        <p:txBody>
          <a:bodyPr wrap="square" rtlCol="0">
            <a:spAutoFit/>
          </a:bodyPr>
          <a:lstStyle/>
          <a:p>
            <a:pPr algn="ctr"/>
            <a:r>
              <a:rPr lang="en-US" sz="2800" dirty="0" smtClean="0"/>
              <a:t>The Bengal Renaissance</a:t>
            </a:r>
          </a:p>
          <a:p>
            <a:pPr algn="ctr"/>
            <a:r>
              <a:rPr lang="en-US" sz="2400" dirty="0" smtClean="0"/>
              <a:t>1817/1829 - </a:t>
            </a:r>
            <a:r>
              <a:rPr lang="en-US" sz="2400" i="1" dirty="0" smtClean="0"/>
              <a:t>1992</a:t>
            </a:r>
            <a:endParaRPr lang="en-US" sz="2400" i="1" dirty="0"/>
          </a:p>
        </p:txBody>
      </p:sp>
      <p:sp>
        <p:nvSpPr>
          <p:cNvPr id="2" name="TextBox 1"/>
          <p:cNvSpPr txBox="1"/>
          <p:nvPr/>
        </p:nvSpPr>
        <p:spPr>
          <a:xfrm>
            <a:off x="7010400" y="5791200"/>
            <a:ext cx="1981200" cy="707886"/>
          </a:xfrm>
          <a:prstGeom prst="rect">
            <a:avLst/>
          </a:prstGeom>
          <a:solidFill>
            <a:srgbClr val="C4BD97"/>
          </a:solidFill>
        </p:spPr>
        <p:txBody>
          <a:bodyPr wrap="square" rtlCol="0">
            <a:spAutoFit/>
          </a:bodyPr>
          <a:lstStyle/>
          <a:p>
            <a:r>
              <a:rPr lang="en-US" sz="2000" dirty="0" err="1" smtClean="0"/>
              <a:t>Shyam</a:t>
            </a:r>
            <a:r>
              <a:rPr lang="en-US" sz="2000" dirty="0" smtClean="0"/>
              <a:t> </a:t>
            </a:r>
            <a:r>
              <a:rPr lang="en-US" sz="2000" dirty="0" err="1" smtClean="0"/>
              <a:t>Benegal</a:t>
            </a:r>
            <a:r>
              <a:rPr lang="en-US" sz="2000" dirty="0" smtClean="0"/>
              <a:t>, </a:t>
            </a:r>
          </a:p>
          <a:p>
            <a:r>
              <a:rPr lang="en-US" sz="2000" dirty="0" smtClean="0"/>
              <a:t>TOI, 1992</a:t>
            </a:r>
            <a:endParaRPr lang="en-US" sz="2000" dirty="0"/>
          </a:p>
        </p:txBody>
      </p:sp>
      <p:pic>
        <p:nvPicPr>
          <p:cNvPr id="3" name="Picture 2"/>
          <p:cNvPicPr>
            <a:picLocks noChangeAspect="1"/>
          </p:cNvPicPr>
          <p:nvPr/>
        </p:nvPicPr>
        <p:blipFill>
          <a:blip r:embed="rId4"/>
          <a:stretch>
            <a:fillRect/>
          </a:stretch>
        </p:blipFill>
        <p:spPr>
          <a:xfrm>
            <a:off x="5181600" y="5486400"/>
            <a:ext cx="1671886" cy="1082000"/>
          </a:xfrm>
          <a:prstGeom prst="rect">
            <a:avLst/>
          </a:prstGeom>
        </p:spPr>
      </p:pic>
      <p:sp>
        <p:nvSpPr>
          <p:cNvPr id="7" name="TextBox 6"/>
          <p:cNvSpPr txBox="1"/>
          <p:nvPr/>
        </p:nvSpPr>
        <p:spPr>
          <a:xfrm>
            <a:off x="3733800" y="228600"/>
            <a:ext cx="3429000" cy="923330"/>
          </a:xfrm>
          <a:prstGeom prst="rect">
            <a:avLst/>
          </a:prstGeom>
          <a:solidFill>
            <a:srgbClr val="C4BD97"/>
          </a:solidFill>
        </p:spPr>
        <p:txBody>
          <a:bodyPr wrap="square" rtlCol="0">
            <a:spAutoFit/>
          </a:bodyPr>
          <a:lstStyle/>
          <a:p>
            <a:r>
              <a:rPr lang="en-US" dirty="0" smtClean="0"/>
              <a:t>Indian Science, Past and Present, </a:t>
            </a:r>
          </a:p>
          <a:p>
            <a:r>
              <a:rPr lang="en-US" dirty="0" smtClean="0"/>
              <a:t>A sociological perspective</a:t>
            </a:r>
          </a:p>
          <a:p>
            <a:r>
              <a:rPr lang="en-US" dirty="0" smtClean="0"/>
              <a:t>M.G. K. </a:t>
            </a:r>
            <a:r>
              <a:rPr lang="en-US" dirty="0" err="1" smtClean="0"/>
              <a:t>Menon</a:t>
            </a:r>
            <a:r>
              <a:rPr lang="en-US" dirty="0" smtClean="0"/>
              <a:t>, </a:t>
            </a:r>
            <a:r>
              <a:rPr lang="en-US" dirty="0" err="1" smtClean="0"/>
              <a:t>pp</a:t>
            </a:r>
            <a:r>
              <a:rPr lang="en-US" dirty="0" smtClean="0"/>
              <a:t> 1-45</a:t>
            </a:r>
            <a:endParaRPr lang="en-US" dirty="0"/>
          </a:p>
        </p:txBody>
      </p:sp>
      <p:pic>
        <p:nvPicPr>
          <p:cNvPr id="8" name="Picture 7"/>
          <p:cNvPicPr>
            <a:picLocks noChangeAspect="1"/>
          </p:cNvPicPr>
          <p:nvPr/>
        </p:nvPicPr>
        <p:blipFill>
          <a:blip r:embed="rId5"/>
          <a:stretch>
            <a:fillRect/>
          </a:stretch>
        </p:blipFill>
        <p:spPr>
          <a:xfrm>
            <a:off x="1981200" y="76200"/>
            <a:ext cx="1752600" cy="1143645"/>
          </a:xfrm>
          <a:prstGeom prst="rect">
            <a:avLst/>
          </a:prstGeom>
        </p:spPr>
      </p:pic>
    </p:spTree>
    <p:extLst>
      <p:ext uri="{BB962C8B-B14F-4D97-AF65-F5344CB8AC3E}">
        <p14:creationId xmlns:p14="http://schemas.microsoft.com/office/powerpoint/2010/main" val="324628241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2.files.biography.com/image/upload/c_fill,cs_srgb,dpr_1.0,g_face,h_300,q_80,w_300/MTE1ODA0OTcxNzA3MjM3OTAx.jpg"/>
          <p:cNvPicPr>
            <a:picLocks noChangeAspect="1" noChangeArrowheads="1"/>
          </p:cNvPicPr>
          <p:nvPr/>
        </p:nvPicPr>
        <p:blipFill>
          <a:blip r:embed="rId2"/>
          <a:srcRect/>
          <a:stretch>
            <a:fillRect/>
          </a:stretch>
        </p:blipFill>
        <p:spPr bwMode="auto">
          <a:xfrm>
            <a:off x="304800" y="228600"/>
            <a:ext cx="1905000" cy="1905000"/>
          </a:xfrm>
          <a:prstGeom prst="rect">
            <a:avLst/>
          </a:prstGeom>
          <a:noFill/>
        </p:spPr>
      </p:pic>
      <p:pic>
        <p:nvPicPr>
          <p:cNvPr id="1028" name="Picture 4" descr="https://encrypted-tbn2.gstatic.com/images?q=tbn:ANd9GcRzIZoH8T3mF9tpuKDKVQYrNI1sx9bfvZMHrMbNexeTKCP2_EYw4w"/>
          <p:cNvPicPr>
            <a:picLocks noChangeAspect="1" noChangeArrowheads="1"/>
          </p:cNvPicPr>
          <p:nvPr/>
        </p:nvPicPr>
        <p:blipFill>
          <a:blip r:embed="rId3"/>
          <a:srcRect/>
          <a:stretch>
            <a:fillRect/>
          </a:stretch>
        </p:blipFill>
        <p:spPr bwMode="auto">
          <a:xfrm>
            <a:off x="2514600" y="1494692"/>
            <a:ext cx="2152649" cy="1324708"/>
          </a:xfrm>
          <a:prstGeom prst="rect">
            <a:avLst/>
          </a:prstGeom>
          <a:noFill/>
        </p:spPr>
      </p:pic>
      <p:pic>
        <p:nvPicPr>
          <p:cNvPr id="1030" name="Picture 6" descr="https://encrypted-tbn0.gstatic.com/images?q=tbn:ANd9GcSBvYiG7qYjNpb_JO3xKoU0gXSTWuXzquQjLGIzur2cz5NB-YR7LtdB5A"/>
          <p:cNvPicPr>
            <a:picLocks noChangeAspect="1" noChangeArrowheads="1"/>
          </p:cNvPicPr>
          <p:nvPr/>
        </p:nvPicPr>
        <p:blipFill>
          <a:blip r:embed="rId4"/>
          <a:srcRect/>
          <a:stretch>
            <a:fillRect/>
          </a:stretch>
        </p:blipFill>
        <p:spPr bwMode="auto">
          <a:xfrm>
            <a:off x="4953000" y="152400"/>
            <a:ext cx="1873910" cy="2209800"/>
          </a:xfrm>
          <a:prstGeom prst="rect">
            <a:avLst/>
          </a:prstGeom>
          <a:noFill/>
        </p:spPr>
      </p:pic>
      <p:pic>
        <p:nvPicPr>
          <p:cNvPr id="1032" name="Picture 8" descr="https://encrypted-tbn0.gstatic.com/images?q=tbn:ANd9GcRGS-_hxX2qBuc6T3LbhET3qckj7b3ljguOq6Q0u_wywcsH2GVT"/>
          <p:cNvPicPr>
            <a:picLocks noChangeAspect="1" noChangeArrowheads="1"/>
          </p:cNvPicPr>
          <p:nvPr/>
        </p:nvPicPr>
        <p:blipFill>
          <a:blip r:embed="rId5"/>
          <a:srcRect/>
          <a:stretch>
            <a:fillRect/>
          </a:stretch>
        </p:blipFill>
        <p:spPr bwMode="auto">
          <a:xfrm>
            <a:off x="6934200" y="152400"/>
            <a:ext cx="1933575" cy="2371726"/>
          </a:xfrm>
          <a:prstGeom prst="rect">
            <a:avLst/>
          </a:prstGeom>
          <a:noFill/>
        </p:spPr>
      </p:pic>
      <p:pic>
        <p:nvPicPr>
          <p:cNvPr id="1034" name="Picture 10" descr="https://encrypted-tbn3.gstatic.com/images?q=tbn:ANd9GcS_qgBXqaqo8isxSKLcm68Gc9shLHUQPXUxI5aP1jDUAGUPX18P"/>
          <p:cNvPicPr>
            <a:picLocks noChangeAspect="1" noChangeArrowheads="1"/>
          </p:cNvPicPr>
          <p:nvPr/>
        </p:nvPicPr>
        <p:blipFill>
          <a:blip r:embed="rId6"/>
          <a:srcRect/>
          <a:stretch>
            <a:fillRect/>
          </a:stretch>
        </p:blipFill>
        <p:spPr bwMode="auto">
          <a:xfrm>
            <a:off x="304800" y="3657600"/>
            <a:ext cx="1905000" cy="2857501"/>
          </a:xfrm>
          <a:prstGeom prst="rect">
            <a:avLst/>
          </a:prstGeom>
          <a:noFill/>
        </p:spPr>
      </p:pic>
      <p:sp>
        <p:nvSpPr>
          <p:cNvPr id="1036" name="AutoShape 12" descr="data:image/jpeg;base64,/9j/4AAQSkZJRgABAQAAAQABAAD/2wCEAAkGBxQSEhUUEhQVFRUXFhoXGBgXFBcYGhgXFRcXFhgYFxcYHCggGBwlHBQUITEhJSkrLi4uFx8zODMsNygtLiwBCgoKBQUFDgUFDisZExkrKysrKysrKysrKysrKysrKysrKysrKysrKysrKysrKysrKysrKysrKysrKysrKysrK//AABEIAQkAvgMBIgACEQEDEQH/xAAcAAACAwEBAQEAAAAAAAAAAAAEBQIDBgEABwj/xAA5EAABAwIEAwYGAQMDBQEAAAABAAIRAyEEBTFBElFhInGBkaHwBhMyscHR4SNC8RVSYhSCotLyB//EABQBAQAAAAAAAAAAAAAAAAAAAAD/xAAUEQEAAAAAAAAAAAAAAAAAAAAA/9oADAMBAAIRAxEAPwDCR1PmVxo6nzXQvSg7w9T5roaoqQKCULhauryCMKJU4U6VAkwASUFMKxoWgwfwtWeJ+WfP+FfS+HHMd/UGm3VBmSwlR+UvouEwLABLZ2+ofhG1Mlo1R2mR1Fj4oPlTqSg6kvoGY/AhiaD5/wCLrHwKyGNy6pScW1GOaeoQK/lrny0WWKPAgH+WulgV5aoOaggGBd4QpQuIOsaOSua0KLQrAg61g5KRELrV56ASFwL0roQeUguKSCQXQFBG4DCl55AblBzC4Mvdw6Hqtx8P5G1nadFuaWU6zaQt0k7Dz0QjsXUqnsuMdDHl+0H0cY6nTb9Q8ws3j8w+Y8zoNB+/VLcMzQb7n+AjsPhbz78UF+X5ixv1ARpcLS4N1OoJYR4Qs6zLm87ojC4f5Z3HUbdyDSBkKnFYRlQQ9od3hX4d3E0XExqN+q5UQZXN/g5lS9OAVjcy+HK1M/SSvrQeo1GBwuAUHwx9ONbKBC+kfEfwsypL6ctd6FYHGYR1Nxa4QQgChdAU4XoQeCm1QXQgsBUXleBXHoBWroXApIPBSBUJXQgKw1EvMBO8NQ4B2tSDA1iL3VOWUYAdaeaDzfHO4oBMd8IO1qvG+LwDYfcnqn2Bw8NWcyt3aC1uFE3QE4WnCPpFC0BYomkJ8kBlAEpnRoc0LgWprSQRayII29QrKjZC842VVJ+o8kHACrAFy64HXQcqMWV+KsjFRhc0doCR16LWFUV2yEHxN7YVblqvivKAx5e0WdcrNfKmY8kFQXgoyuoJhRqFeBXKiCiVIFVNKmAg7CuoMUWNR2Fw5J0QGUiTwj3ASXMKnE8nqn7WBgcdTHCOXMrOgcTyDsgY5TTJIhbLLaNoSPKaDWC5C0GBqAeO6C6IV+GqyqnVR2o2knw1ROWcO57kDPBshMQUJh6jdJHmiwQgi56BrgzYwUa9LsS+dEBmDqkt7evv34KyoISllRztOckdf83805BkIIsfK45yi0QpFAi+IsJx0niJIEt8NV8sqWPVfYsRWBPCdYsvl2e4XgqOjcygU1Ddc4lF644oLGlcqKDXKTzZBxtNXMpyuMCbZfhpIgaoKcFhCSLb3TvD4Lh/SZ4PBhouAuYkdECTMHAAtjvWTqvIJjcp9ntQzY2WcdWIuLFAQwVtQ1x8CfRGUfiJ7D2gQeUfg6Kh+IqNpteTLSSNXGIE3vF0Fjmlw4wIaTDZNzG8TP4Qb34Yxvz6Zn6oInvlA5pj6tFxBB4dijP/AM7wI+XxkayQgvjKm9whgNr+v+ECz/U673ywkTz92WuyipiC3ta9/uF88y/Ln1eKSRDS4A3kjaJsmnwxi65PBSB4pvctAEcwbXG4Iug+m081LSA/ulEfMDrgrH4bNq5tVpFzdnWkeI7Lu+y0mXkuEgEAcxH+UBDaoZfkb9x/WqYYavZI8QdZ5W9+anh8cABrER9r+qDQm6rcYQ+DxEjVFOdKBTmY4YcNj+VhPipv9QkfSST3E6hbzGA3BWJ+I6RAf4e/VBkHG685y68XVbkHmlTdoqgVNxsgMprWfDzBwg6rIsK1uQVRwdyBhXxMEhAuqcWpsu4p8zPNCV4aPHmgVZvAkC9rpEadhZOs3pww87eRQ+F4XCN0HMKXtEcVuUD7IfFPLiGak2nomVWmAENlYDq4nZB9K+FcGGUY6QoZplXE0xyITTJ2/wBMKypVA1ttKD5czAuZUIJLTz5rRZXhjpxGDrAAnvO6eZnlYfeyGwOGLdPBAfRpgNggcI8SUwpEcNhCDZR3cVbUrgCyBfjTy755QgKVHWDYnikaXA/SY1HbGO0NTzOg9ErqNd8oyAHAm7Z3++gQOcsJ4radCLpqXFZjIcVxCd+Yn7FaSi/zQSqskL5z8UViSe+F9Lck+Lyai4EFtzeZKD5I+kSULV1hOM6aaVRzAbC3eEme26CIKsOigApOQX0nrRZLUi3NZZhTnKcYGkcWiDQEESDF0BiXEEBvO/8ACOq4hrm2uqWf3GLgQPH8oE2dyGke7pRgK0OWjzehFMz4/hZSnZyBxi61iULluLayoDziSrsNltXE2pi0wSdP89Ee/wCAa0jtgH37hBuMFnrGUpcQGgTJ5I7DZzh647L2utzH4WOw3wzWgU6jg9vEAOzrEp/gvhGgxwqNHCRbsmN4vGqC/CZlwuLH6f2k8kyoVAdlXm2Xiozs6jTw2SzLcQZ4TIIQN8XUQrnWRLnSLoXEvAEb9UEGkPc1sAmefnPTVX4/DAscBYQ4cokHTxOqBwjSCHaGT5wT6gInPqp4Q0WktnukH7BAk+FKHB2D/bJnnxEx6XWvwhAtuszkbIi4MwSeoMGy0AqcI5uPuUBFXFACSYCpfi2kftdwzBAEg2VuIcAJ2QfKviwj5745/hICtl8b06fE1zWgcQMwPJYwi6DoXnLoXHIIAq1lSFRK8HIG9LHkCE5yvFF47UAA268gskHJ1gnQLcpQMs0f8yW7NN/39giMl+GW1DxvZLTeHSIFwPE6npy3jk+D4iJuLX9Y6lbZpFOnJ5Sd9Ngg5l+BZTaAxoaBMACBJtMLr6o4oGsxPIG0/wDigMVmUDhBiwnodf480iOJqcbagDyCTIi9nHbuPoEGwxFQMYHciBPeYRdIDwt+1jsK6oWlr5AGl9QHH9+4T7BYgw3idtJ7tfO4QM3kTw/7pI9D/KDxeXNd2hZ3P9q1kOfM8iPAER6otAmdxUxeOSE+aSHcV49x6pziqciYmNvH9g+aVgQ4TvI+35goCMLRDmDlIEdQbHyhKfjJ5awkSYaYvzho+4K0OFbDSOZ+/Lz9Ejz5nFLXbi946i/d+EGYy7GvpvMS5pM6bOMiOVoWnwuKuC4m6ydCqWkQQ4NdwmRaJt2hodRB2I130GFqC7jrO97mPwAg0mFpiA5unl00Q+ZZmGtPdE7fyqcJW4zwtFuf5Kp+I8KGUJ14eaDGfEtaQJM3t3LOEI/GVy5oB2J9TP7QUIOhRcuwuFAOCvByp4l0PQWl6Y4CoUq4kxy59iPFBuclqQAdgIHedT6L2b5q51mneeYtaOfgNUtyTFggDvHiIj7+iOpYYEiYkiTe3U91vsgCy1j9HOk6SeQuSY/ug2C1eExTAIF3ASbaR3WCV0qAuAInTu3PQK/C4aBJsJttOpE26j05oGmIgu7+EH/uufwhcc0sEgSJEjXUmVTVxMwNrcI6tGsowPcWFpuYHiS0n9BBLC4nhBm0kBvcTYx5JpTqSJHL1SKpRcA2L8I56x+r+SbYd3Y12sf4QF8YOm4I8jCUPbL43kTbpNlaMVwvLHWmC0+FxPeCp4J7X1JIh7Rfvdt3/tAwaNlk8/rBryXGLt4eTiJN+Wuq1TnWPifz+Fns3wxeAZt9Xh17x+UGBr43hPE0RLyItvcmB4ei1OApmoxotMXj7++axowz2Ocx7Twgb9XN35xPnGy2uW0g2mIcGyNTqZ26IHeTU+CdzzQfxxig3D8M3cR5C5QH+ssoA9ricLBZTOMzdWeXOM8hyCBZVeoNK48rrUEgVxwXoXHuQKyV3iUCV6UFgej8DdpAPamfAT78EtCZZX9QkGNuU9UDzLi5pBIgCTykxEJ1h63E9s6RcdWkO/Sz9AgAkkl2oDdr6udOmnVX4LFdsiIEtI2GhBnvkINYMRwsJi8R1sP39gnzaIgdGfpZChiQ5rHA2P8AMetlqslr8TA12oEd42QWPy8FzSQLa/r3yRNUCLaq13v34qDfsgqqUoDY1Fh42KEr1flNlu0COhdH6KlmeYimBaSbAd5A/KXZlWAYfmbumByAnbbTzQEZ1XA4HETe14JkaT70RWErw0RqY11j86jzSPGYkfLbJP1F0Do2wRODrdodxtPeEGgw9S3voq6jBpFrz+Puh8LU1E7fk/iFzG4rRrfqc2w8NfBABi8EHOgAW6bq2plQezh0t6q2izhsNrd/MotzoF0Hy/OMI+lULXf5Sx6+oZpldPEQTtuk2L+FKZYeAniGiDAlSarsXhixxa4QQbqloQTCjUCsaFGoECVdXCvIJ0xdF4SdtZ5wgmo7DkH8lA1oVDwO5k6nnOvrbVFYLDh/9SYaLNn+4t5c7xYbJbgWcbr2YLna0SY7hbxWowdNr3NtYNB6BouAg9l2Ff8ALA5T4h3a20+r0TzLKhY4Tfn9/wCVXhXcZeAOy37jX1tHRG0KI7f+77ieEfkIHoeCAVVXdB8FRTqw1o6KGYVLRv8AhAuxlI8dO5sI113M90oHGO42NLncLjra0mP/AF0TRzuKCNfWRaR3pZmwhrXDTiE76yAR4oA3mIc0SGjhIuY1uPOLK/DVnakD6SBeb/iyqotBAaZEtFp0J1iLxIlQwzXF0unS3dJk96B5g8RoBqYurqZ7XEdYgHoTePTySyk6I5mY6W39fJEMfERtaeg0/aBg6sGguJiBJS5uY/MMiwJ7I5jmgsVV+Y4sB7I+rkT/ALUvw2LDsUGNFmi32QbQWbbcKFExsoB9rKdEc90CvPshbXbIs/Y/grBY3Ln0nFrhH57l9aDEFmOVsqthw7juPFB8saFF4TjNcpdReQQY2O0JY9qDOFeXJXQUE2CxVzKkRy9/sqjj9wFIOQNsuriHtI1bG9wZn7ArWZdUBaNJ4CB10/IhYSi4ggg9N+i0GWF0jtAAATOk669xQa3KTdzdzE8r3t4gp7hjLidoA8r/AHlIsqZDZuJsJ3TdlZoEAj3yQEsGpd4BL69QuqT7HJW1Ktrd6VYjEQJBm8H30ugKL4MNEAHyAVGLq9k2kXN9rg/vyVAH9l5gHXba+9/uha2JOnnPTUkb6lBGg7iDHDeW93CIv0O3ejG8z67apXh3jjLRMRpyiRPkisXiLcLQZcYJ5AASfJAQ3EcTiQbRA08SO/TwVGZ5h8sNaPqcYHSd1B9XgYHCwFvAbfylGWg16xqn6RZvdzQOqzxQoncxc8zuUt+EHcdRzzrPv8oH4tx0RTB77pt8I0OFk7H7oNi29x5oiiZ97oOm+dESypCAtpVsIMVJiPYRdMRqgpxmBbUaWuEghYHPshdRcIBLToV9MaFViaIOqD87FchdK4g8psbKrKtoO35ad+35QGNpBmplxi2sDWXcjGy1mQ5UJFaoNoYw+jndf2stgKcuE6uPeSfwFuW4kMYDNwDfzJj7eaAbPc3+WDBl2gtYdAFRg82u4k2bAA7ieI9SVm82r8Txykf/AF4lRy/FS++kDzH8oNv/AKg41eH+2BHWbz75JJ/qDvmm9hYDqd/CShcvx/EWN/uDHADqDMegVzqYJcNCfzv6hA1wVeQLyQYn/gTI99yrdU4z2dSHD/ulA4Dia0EaAegEAFGf9PwkEGeImw28UFOEf8sEkReCTrEX+3qicC/iBedD9B/42v3mPRLa5LyGE2NnHoD+pRzsXwMda3LkNI+yATPcdxEUm/3RPdujsNUFGlGwHv7JPlFEucap30nkufEON4W8AQKatc1q8639Fv8AJAAwBYDI2douOy2+VP3O58kGgpVDFkVRaNzdA0CjMNzQGUzBtoiqaFgc0XTuEBDCpPCrarCZCD83ry8vFBwqVIXA2lQKsYbzyQNcnMOB/uBnwESR9k7xdeKYH/GJ6iySZW7hfO1vX3KOzF8Fw2kO7uIAn1+6BJitQQZn9/yq2VC02RBYHkEbbc9SradCO0YMmdJQSwDIc0jVpk/cQU6xb+KpxDSJB6ERHgqqVEd0jbUSu/LIA5wf4QepSAR+VHF43gZJ1n3CIbR7Jc7TQAbwLz5JDWea1WNhJPcPcIG2SkimXP1cZv8A7do70BmFc1Him2Y/G6LxeJ4Wz6Kj4eocVQvPOPNA8Y35bLRoJ8v4WOzXEcbzy2Wiz/EhogLK028TgOZQO8iw8CTuU/Fb5euiqwODAZI0hAZzibADdBrstr8TQnGH9Fmfh93ZjoFp8MYQFMFkXQdBS/jVrq4a2UBOKxIaQOaPaOyFncE81anEdAtJsg/NxUXKZUCg4rabVBjVc0ICaT58x6SL9FfmOI4jr9Qv4H+Psg/m+UyV2kC9wGw1QGYDDnUhNmUhE8Ph+ei5hB09EcwidIQS+WOHijkPJo/JQZqQOZnu5z6JniQPlgT1/A/CW4l4aL3IGuiAPMsSflRvBEbyT+gqcrw3A0EjtG5/AQdBpqVxOgM+WiaYquP2gW5nULiGjmn2U0gxn3SDBUvmVJ2C0FV3CJ6eaDOZ1X4nFQyKhxVO5D458uKefCVG5cUGgqYgUmkHSFk+L5lQ8pTD4qxUGAdUDlVE26oNp8PU7E9U/aUuyulwsHqijW5ILX1YSypijUdwDzUcbitBzV2DptpjiPegYYR3ygCVoMFifmNlYU444mqGM+kalbbDMDGABB+e3KCm9RAQWUwuleGi81B53JOMnwoiTqlmFo8bgPNarLqEbTaEBdPDQ23mrG0otbym6so2MRHVTnWbxugoxBhsW9/ZZnOcTMgFOMxrcIkxoszRYatS+gue5AwwDA1nFHaNz+PfVDY7EEjqicTUgAboWiz5lQDYXQMMnwkAeZROYQG+CNw9OAlWd1IaUGaqXK1+QUeGlxTtoslh2S4d61nH8uke5Bms0rcdU8phPchpSRKzdMy6eq1mTWEhBrW1OFsJPicd/UAGiHxuYEwAe8qrDkE8bvpCBvUc1o+Y/QaJDVzB+Jfwts2VTi8a/Eu4R9AOi0OTZcGRAQOfhvLRSAtfn1T+qSIQmEC7iKqD4RClwqRUzqgg4LhKk/VTbqPe6BllmFt3+9locHIA89fwleX7dxTun9Pvqg6Kpm/2VOJqW1I3NgFaNPfJCY76T73QIc4xcmBoo4FnCydzf9IXHfUmDvo8EAr3WkorIKUuLkJX+lNcg0CBsagGqz+fVbJ1U0HvdIM50HegX5c3tTyunWc1v6feEqyvU9yMzj6WoFFILQYavDIGsJHS1TCggOZU4tdFXXL6vYbIapD6Ufk6AjKMv4bQtPhRCAwuqZU0F/8A1cLgqk3KF3Vg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8" name="Picture 14" descr="https://iversity.org/blog/wp-content/uploads/2014/04/Rabindranath-Tagore.jpg"/>
          <p:cNvPicPr>
            <a:picLocks noChangeAspect="1" noChangeArrowheads="1"/>
          </p:cNvPicPr>
          <p:nvPr/>
        </p:nvPicPr>
        <p:blipFill>
          <a:blip r:embed="rId7"/>
          <a:srcRect/>
          <a:stretch>
            <a:fillRect/>
          </a:stretch>
        </p:blipFill>
        <p:spPr bwMode="auto">
          <a:xfrm>
            <a:off x="-9601200" y="-20650200"/>
            <a:ext cx="1676400" cy="2333625"/>
          </a:xfrm>
          <a:prstGeom prst="rect">
            <a:avLst/>
          </a:prstGeom>
          <a:noFill/>
        </p:spPr>
      </p:pic>
      <p:pic>
        <p:nvPicPr>
          <p:cNvPr id="9" name="Picture 14" descr="https://iversity.org/blog/wp-content/uploads/2014/04/Rabindranath-Tagore.jpg"/>
          <p:cNvPicPr>
            <a:picLocks noChangeAspect="1" noChangeArrowheads="1"/>
          </p:cNvPicPr>
          <p:nvPr/>
        </p:nvPicPr>
        <p:blipFill>
          <a:blip r:embed="rId7"/>
          <a:srcRect/>
          <a:stretch>
            <a:fillRect/>
          </a:stretch>
        </p:blipFill>
        <p:spPr bwMode="auto">
          <a:xfrm>
            <a:off x="-4800600" y="-17907000"/>
            <a:ext cx="1676400" cy="2333625"/>
          </a:xfrm>
          <a:prstGeom prst="rect">
            <a:avLst/>
          </a:prstGeom>
          <a:noFill/>
        </p:spPr>
      </p:pic>
      <p:pic>
        <p:nvPicPr>
          <p:cNvPr id="1040" name="Picture 16" descr="https://iversity.org/blog/wp-content/uploads/2014/04/Rabindranath-Tagore.jpg"/>
          <p:cNvPicPr>
            <a:picLocks noChangeAspect="1" noChangeArrowheads="1"/>
          </p:cNvPicPr>
          <p:nvPr/>
        </p:nvPicPr>
        <p:blipFill>
          <a:blip r:embed="rId7"/>
          <a:srcRect/>
          <a:stretch>
            <a:fillRect/>
          </a:stretch>
        </p:blipFill>
        <p:spPr bwMode="auto">
          <a:xfrm>
            <a:off x="4876800" y="3886200"/>
            <a:ext cx="1801119" cy="2507240"/>
          </a:xfrm>
          <a:prstGeom prst="rect">
            <a:avLst/>
          </a:prstGeom>
          <a:noFill/>
        </p:spPr>
      </p:pic>
      <p:sp>
        <p:nvSpPr>
          <p:cNvPr id="1042" name="AutoShape 18" descr="data:image/jpeg;base64,/9j/4AAQSkZJRgABAQAAAQABAAD/2wCEAAkGBxITEhUUExQVFRUXFhgYGBgYFRUXFxcUFxQXFxUVFxgYHCggGBolHBQUITEhJSksLi4uFx8zODMsNygtLisBCgoKBQUFDgUFDisZExkrKysrKysrKysrKysrKysrKysrKysrKysrKysrKysrKysrKysrKysrKysrKysrKysrK//AABEIAPsAyQMBIgACEQEDEQH/xAAcAAACAgMBAQAAAAAAAAAAAAADBAIGAQUHAAj/xAA6EAABAwIEBAMGBQQBBQEAAAABAAIRAyEEEjFBBQZRYRMicQcygZGx8EKhwdHhFFJi8RUjJFNyghb/xAAUAQEAAAAAAAAAAAAAAAAAAAAA/8QAFBEBAAAAAAAAAAAAAAAAAAAAAP/aAAwDAQACEQMRAD8A4y6oV4VjqgvPVeaUGwbWCI2pcJFj0VlZA6CZKET8F6nU6fuoPtqgJn2Wc6BmUw4kIGqRkBHc2yDhzPRMhqDFIb9PoVtaRaGzHZa9tKR99U0GzACDLidSokzqjClZRfTQCLQsimi0qV4Rm0boBGjACJShEyrGWEDAF0djNECm63U9E1R21QHa/wBAs/1MCxXnC36pF58xEeiBk19+6G98z1UJWHH0QSq9EpKakIeYdEHN2tE3WFJwhYagm1qPSYJ+/kot0Rqd5CCbbKDzup9fu6i5uhQQJlEYFiCLkLBcfQIG2QnKYBIDTJWlLSU/wPBudWYGkDu4w0epQOYnFCmYPyCUPGH7ABP47CEPcCMwky6CAY3bN4WrFIE2FtL/AFKBunxuoI8ounKHEwT5hCVZhXMYC4Nh3oSAFBmGJ92Nd0Fiw5a/3bhEqU4H3Cr9Co9hJH38lt8Hj/EEOs4fmgZpoR1TNKnJMqXhCbIBMbvCaoCPRFpYZ3QwthhMCYMoFAy0n/SBWog3C3VTBECIkdUnXw4A30Qahw+qxJ7JirSj0UKWGk29SgEW9d0Pxmd/kt1R4Zm9Pu4Wf+LP2Cg5BWjZRYY2UGhTA6IGad05SAhItCdpOMX/AIQTqDNpt+6WrVIF01TEbfop8P4O7EPfLwwMjuXHoEEcHQeQC4G/ug2HqtjguXK1S7hAJAA/E8zo0D5q40eEUzTYHNIfFr7N96TpH6q04fFVGszMo02NY3WC6oCRZsNGt0HNTwE0nFuWakSAROUdT0+KUwzYcHEjWwAETO8LsRosbSqPdTl9RoLhckmLM7d/iuV16Ph1b2IN4GhN4AvGqDbcY4dDGusC9nmDr6/EkKsswrc0k+UDuB2iVveIFhZ5GuDiRrfaJVdxFBzTlAnfsUD78XSyimWgtBmRAJJIkT6aIOIfTkhgsBLZMxPVa97DoJN0SoLjuI6bIMPMCZudggmsZsb7FOVmZLbkT/CRe1BvuGcQDiA4+YD5q3cMpNeCQLg/ouY0yQRGsq68vcY8MXkzrPXqEFzpYRrZiybZSCXw9ZtRuZuhTLAUEa9GQtPjaECCFvyg1qIOyCpuw1zKawGBMyQNPmtscFM2TtGiRsgVwWHAP8rY/wBO3+0fNRZRU8vYoPmo9lKm2UMItPrugcowT+6cpUTE90lTMrY4d2oQbrgPDvEJtoCb9IVu9n+DYzxZaHOzbDSQqJRxLvLBiD5tdOll1jlLh4GGc8AF9XzEukQIgA+iCeJwbW1h5SGBvQRAuSDMzMJDF4nHZpoltJg0EAkg7nv2W8xDGiCMsNF3amRsB6o+Hrsfma0gus4gEHLOiDQmni6uVjnjNqHARfq4Dc6JehySb5nSc2tr7mYVxbhZg7jUrYsaDqgq9DltobBA7CNPnutfW5Vp3zCen16K8PphJ4qlEIOe1uUW30/bX+FrcZwLILtH79F0vwt4SXEcFmGgH10hByDiOELT6WA7LXClf0F/4V74zwktE2VPxdLKfsoNY6naUTDYghwEm11Cu6T96pd6C78I5g8EgiC2weNwP7l0SgWvaHtMggEeh0XBg4jcz+i6/wAiYjPhW/429EG9hSyj5rDxK8gk1g+aMGBQpO2RGlBlrQpQhOKx4yD5jAKLTCiCmaDUBKDU/Qf+X2EiHj5Jvh7Mxi99EDeEEvaToHCe66bR5mazI0S4ADMxom8kfyqjwrlDFvNmZWm4LyGi3Tf8kHC4o0MTBbLmy2ARd2mvS6C44vi1Gm5+V7i50xLRvo1oHrclO8r0n5nvsAYaA3cAm5Sh4Y3J41WM1nG5AgfhiOysvCDTIBYQSbkDY9EG7pNlMMal6FPS+k26ptoQecUGsp1XgBAq41gEkgQg8eiFVpCIKA7HjLnBGXqq1xHmkFzmsBc+AQACbzpA7IJcyU2hhOp2XNeJBu8BbHmDiOKfJewsbtMAn4TO6r39BWf5tut0GvxAWJ0hExmBqsaHOaQ0kgO2JGoB6pVj7oHKLQSGjX73XZeVqAZh2N3AvC5BSIDhJmNIXXeXGltBknUfVBtvivNpKIvojsCDAYpAXUwFg6oIP9EPKOhRnIWZB8zkFTbPooSiMKA1Nn9xhbF9N7KXiMkXt19UlS96CPgV0ilgsPVw7aTQQ9wGU2jN/keiDnTOL16jxnqvOgkuNh01st5geF1q1gGhzfd/ueDuNiO5W4x/JYptaH0i5xfGZjh5mxPlb1W/4Xw0YdzG06bzJg58uaDsI2CDON4NWbhqbTLsvl1lwLonTUWKLyXXc2s+mZBGgcCD8ZT3Gm12tFNnnLnDMbyB8PqkGYB+HxAMlzXG2YyW2ktLu10HR6b4ElV/i3MlVoJp0y5o379kTE4zNlaDYm4nQJTGcfwrS6mweNVaAfCbcmTlknYAkSgpWP5rx1U2PhsBgvNmz6m7vQIFTigJAqYl9VpHm8NjmwdhL4HTZJ8z8SxTn5azRSdPuNbAA9dUngOEVHOAId5oixv6fNBauEceqHJRo0iGuLWl9V3iES4CcthqdkDmLC4luNZhfHcGPLJcxracBxgk5ANBOqs+G4JkqYdtPK1pcNRLnNaASQZtcJ32gYCGjENF2gtdGpY4XvtBgoOa1KDPHc2m0uGYhgu57gDAJvMlPYnjzmltBrMpmC3KPKdiZH6ovL2JplznNyCoGgNBOW4OpHVO4ijVLjUf4AJM5tTJHcoKZjsLWcK0gltKHuj3Wy7JPQTKrpb0Vu4vjMrKlCmSTVc01XbEMMtaO03+SrFdkW6ILLyVwkVagLh5W6/PquqNZAgbW+AVS9m7mnDnrP6f7VyY1BKiE2xqFRYUdoQZhQc1TJQnOQArOvChmKxVddBzuQfObmolN0SoVdVKk3qgIXzfdWXlTGONRrA83MC9x6Ks0xqncHXLCHNJB6jVB3vCYLJDanmyj3nC/wA+qW4xjxRh+Uu1A012JJVRwHP5NDLVYHVBab+Yd+62eHx1SsA8luUNnLEhttUGlxnPVSi8gSZ96YPm7LecE4/TxTmsa06kuLrkuiZ9JXPv+POIqObMuk/G+y6XyRy0cMzM67nXvqOyCwYzghqthriyxgix9ZWOF8q0MOA6i0eLBzOIBc8nWSbrfYc2U6rAekoKfjeAtxFXNWeGwPdgNcPUu1RMBwmn4oFJshpuRfTYkrf4zACrYuMaEAxr9E9hsMykwNaAANh+vVBmjQGpAkCBbQKHFMN4lJzDuCEXMikIPn3jeBDKrmO1DiJ7SlaeCrfhdIOxJV69pfCQHeKN9f3Vd4JVbdpP0kWsg19ThZaM1Q+bbotBjqMfFXPjItEz+wVUxRB1CC3+y6rao30K6RRauVezF5GIeBoW3XXKTY0QSaxZIUwFAhAMpeoUy6ClattECNd8XSvjDoUxihKTy9wg4EbaaKbCpVGEFeY3dBNoEJpokD0S0dE9TECN/wBEBqbiAbT+66n7PWsqYYgmSZDguWB4lXDknmAYZ2V4OV24Fwgd4FyrWw/EQXNLqUkhw07SursYIsgUcXSIF4zXANj+aIHja6AjRMr2TSV7Dm6LN0GWNWMU6AO/7wplwhKUXZnz0+qDRcw8508GQzwa1V5E5abM2nU7JSj7RqOQmrSrUXAe5UplpP8A6nQq4vY03j4pPiuGpvYWvaHA7ET9UHF+cec34h0Ms3bf4nuqth8S/OCCZ39F2TmrlPCGiajaTWOaNWDLMdeq5ZiaTWmwCDZ1cdmbbWP9rQYk3hefUi4QKjiSD8kHQfZjw4y6qRY6fDVdMYFWPZ9Q/wC0Z3J+qttNiDwYoVGI4Ci4IFSEu9N1GoDmINbVpKHgJ91L77oPhjug+c6pusUNVGq26LQHdAQMhFpuM9FFh/hTagK0ffdXj2b8GFatnePLTvfQu2VLwzbiy7ryLwnwMM0EAOd5nRuTog3rsG1xBLQY0sEhisK5lQ1WkxoWyYtNwNluRa+6HUbNkC2ErBwkI9N1yq02qcNXLHH/AKVQ+Wfwv/t9Dst6Kmp9UB6tRL4d8Ak9UNzlquP03uplrCQXeX57oC8Y5tw9D33idA0XdPSFXqPOz6jhJoMZI8r3HNBB1MjomMH7PsGwBz2mo+LlziZO5jZPf/kuHx5sKwn56bwTqg55zjzvVrE0WvDaU3DNXep6W0VJxFSp0dHeV1/ilLh1BrsuHpZgdQACDofouZ8Yr+I+bRsASQB0QK8OaXWcguBk200U6T4S9aqboLhybzs7DvDKt6RtP9vddpweKZUYH03BwIBBBmy4bg+V83C6mIcIM5m92ylOQecX4OqGPJNFxAIn3ehCD6EcVDMl8Fi2VWB7HS03CmXIPPQoXqjlGUEHqOT7upPUMoQfNUyj0mpdhv2TDTP3dBOSURqixN0aQP6dboLDyNwg4jFMaR5W+Z3oLhd3pMgR0VR9nXAf6egHuHnqAE9QNgriAg8VgkBTKBW0QVvmPDMrEseekEGIOx+a1vLvMOY+DVtUbYf5jZwRfaBxqjQotGtRzhEG4AuSVy3ivFi6nSqtdFRmbzAjrIHog7b41+yDUfJH2dVROWee6VRgFY5XjW1jbVWbB8apuIIcCJ1m/wCaCzufAWt4mXuY4M94iB8VsKLwWg6ypF7W3Qcr4tybii0vc5vzJcqdicA5ltx6rt/FsUCLaLl3MFUAmbXKCpvtrcqzch8oHGvzvBFFpvb3uwSnK3LVTiFYhstpNPnfFgOg6ldP4hxzB8Moii38LbNHvE9T8UCXtN4gzD4I0WZQX+UNGzVwh4W75n5gfi6xe7TYdAtMUF25E57dhYpVZNLb/Fdg4TxmlXaDTeHSvmd7YTfDeLVqDs1N7m9psg+l3uKB4h3XJOFe0+s21ZocOoVrwHtBwtSxOVBbi9Rv2Wtp8ew7rioPmj/8lS/8gQfPYKPSKXHom8JTlAVjfmrr7P8Al52IqhzhFNl7/iOwUOAci161NtYwymSNZzFp/EB0XXeB8OZQptps0A+JPVBsqQgAdEYITVNzoQSJWn49xJtKm5xMQPinMdjGsYXEwAJK4fz3zka7iyn7gt690Gj5k4q7EVXuOgmFqyWinJJnpKCHHLPVCeUDWAfTJAqWB/ENlb8ZybjKdAYnDv8AGpESQwkuaOsb/BUUlX/2a8+f0j/BruPgE665O8dEBOW/aPUptDKozAWB3gbLZ8S9pDHDyAt+vZXV/JOAr12Y2k1txJDY8N5OjiBvrouee0wCk/L/AE9NhOjg0SW6TZAjW58quEAb/wCtFraVEVnZ8TWbSZqfxPI6Naqv4pHb0Us063QXrF8/CjSFDAUxSpifO673Hdx7lUjFYl9Ql1RxcTqSV5hAKg4IAtCyApho7rOXdAJ3ooPMotUHVDj5oIle7qW6xlQZbXcNHEfFT/ran97vmUF5UUDoEq6chcDZiMQxjvdHmcOoF4+cKmUX3ur57OsaKeJpuJgElp6Q4QPzhB3CmwAZQAABAA0gWUQIKwHLLroMVMQAJVZ5g5wp0J3PQLZ45xbIO+i5NzbQL64bcud+EAkkDoAgFzRzu+v5QYb0H6qj1jJmdU9xiiKbsuUtIJBB19CtaCEBXmwHxQwFMmT96LCCBWAxTGqw131QWvkrnWtgaguX0TAcyTp/c3oVava/xPD4mlhalJ4c4ybahhbv0MwuXDomsPV8t9BYT+SBPIpNYpuKyNIQDhYeEx4RUHU90Aw3oouOyNHzUDTlAFQjt/CMVCrqgGB3WWheA2Xggg9lyo5UQC6hk+4QGYfVWHgdWCNlXKZWwwNbK4H5IPorl3iHi0GOJvAB9QtsDdUT2dY2WOZPQj13V3lB7E0g9pG+x6HZVXlHhRFWpiq48+YsZI0a0kEj1M/JW1qp3tA5iGFwr4M1Hy1g9dT8EHMPahj6NbHPfR0gB1ol4kEj8lUGET2UsTVkz+s3Q2fBBJpR6YlAZ9+iapkQgGB9V5rVJh80LziQUHhZGa236KLnToFmTEfNBhrUVwQi3+VMvQEa5ZEIEnqhuqIDkrL3CO+36pcP0KNrdAItt6oDgmneiXqIIE6W+/0WCeoRsn5KLAJ80x21QAWM6m/80PKUBWN3/wBJjCPOcR1t2O9krnI0NuiPSdlE6FB0XkDi4bVbcwXFp21t+y6fXq1mEuAFRh/CID2+k2d1XzZh+KVaZBY6IM6DVWdvtQ4jEZ6fr4YlB1znLmduDwhqwc7vKxpscx1+Qv8ABcJ5n5jq42oHVIAa2GgaD+ULjnMOJxjg7EVC/LZos1rZ1gCy1RQSJWAVgLIQSaUem8JZTaUBc0OsmKzCbjok3uumGVJEIINf80Yv0hKvkIpcgJUch+LC8QUJAdr/AL2Qi/7+ijmUQUB2tRmEgoVMJh1OLhAUQR96qL6Q12QASLpmm742QLFseqgG/cJ51GRolXAhAo9YheeJKn4aAe6xVdopuNpQEGSvQslRQeWZWFkIJO6L0LGZZzIPALzVIBS7IIPMrNJ8FeqNUZQMOObVYc1epvtGyKSdgNUEKQKg5qkf3K8wlANwXm9FN7d9FFrboDNIH7fqnaZnVa6pFjvumqBBQNmg1zNbpYsyn6o9OQsTe6DNOr99kHGgG6IR1QMS6xQIHVSzFRJlYynugwSorLdV46lB5wUUR+6gEGF5ShYQZXgvBeGiDLSphQlEBQQqBQRXaf8A1+iEUBQ0xM23RpMJQFGa5Adon5qXh2QQblEBiUA3Be7orwlnaoJORKboXq2iiQgepVDr/K993S1A6JimNfVAckpXFtsnKW6WxRsg1pKzZQco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4" name="AutoShape 20" descr="data:image/jpeg;base64,/9j/4AAQSkZJRgABAQAAAQABAAD/2wCEAAkGBxITEhUUExQVFRUXFhgYGBgYFRUXFxcUFxQXFxUVFxgYHCggGBolHBQUITEhJSksLi4uFx8zODMsNygtLisBCgoKBQUFDgUFDisZExkrKysrKysrKysrKysrKysrKysrKysrKysrKysrKysrKysrKysrKysrKysrKysrKysrK//AABEIAPsAyQMBIgACEQEDEQH/xAAcAAACAgMBAQAAAAAAAAAAAAADBAIGAQUHAAj/xAA6EAABAwIEBAMGBQQBBQEAAAABAAIRAyEEEjFBBQZRYRMicQcygZGx8EKhwdHhFFJi8RUjJFNyghb/xAAUAQEAAAAAAAAAAAAAAAAAAAAA/8QAFBEBAAAAAAAAAAAAAAAAAAAAAP/aAAwDAQACEQMRAD8A4y6oV4VjqgvPVeaUGwbWCI2pcJFj0VlZA6CZKET8F6nU6fuoPtqgJn2Wc6BmUw4kIGqRkBHc2yDhzPRMhqDFIb9PoVtaRaGzHZa9tKR99U0GzACDLidSokzqjClZRfTQCLQsimi0qV4Rm0boBGjACJShEyrGWEDAF0djNECm63U9E1R21QHa/wBAs/1MCxXnC36pF58xEeiBk19+6G98z1UJWHH0QSq9EpKakIeYdEHN2tE3WFJwhYagm1qPSYJ+/kot0Rqd5CCbbKDzup9fu6i5uhQQJlEYFiCLkLBcfQIG2QnKYBIDTJWlLSU/wPBudWYGkDu4w0epQOYnFCmYPyCUPGH7ABP47CEPcCMwky6CAY3bN4WrFIE2FtL/AFKBunxuoI8ounKHEwT5hCVZhXMYC4Nh3oSAFBmGJ92Nd0Fiw5a/3bhEqU4H3Cr9Co9hJH38lt8Hj/EEOs4fmgZpoR1TNKnJMqXhCbIBMbvCaoCPRFpYZ3QwthhMCYMoFAy0n/SBWog3C3VTBECIkdUnXw4A30Qahw+qxJ7JirSj0UKWGk29SgEW9d0Pxmd/kt1R4Zm9Pu4Wf+LP2Cg5BWjZRYY2UGhTA6IGad05SAhItCdpOMX/AIQTqDNpt+6WrVIF01TEbfop8P4O7EPfLwwMjuXHoEEcHQeQC4G/ug2HqtjguXK1S7hAJAA/E8zo0D5q40eEUzTYHNIfFr7N96TpH6q04fFVGszMo02NY3WC6oCRZsNGt0HNTwE0nFuWakSAROUdT0+KUwzYcHEjWwAETO8LsRosbSqPdTl9RoLhckmLM7d/iuV16Ph1b2IN4GhN4AvGqDbcY4dDGusC9nmDr6/EkKsswrc0k+UDuB2iVveIFhZ5GuDiRrfaJVdxFBzTlAnfsUD78XSyimWgtBmRAJJIkT6aIOIfTkhgsBLZMxPVa97DoJN0SoLjuI6bIMPMCZudggmsZsb7FOVmZLbkT/CRe1BvuGcQDiA4+YD5q3cMpNeCQLg/ouY0yQRGsq68vcY8MXkzrPXqEFzpYRrZiybZSCXw9ZtRuZuhTLAUEa9GQtPjaECCFvyg1qIOyCpuw1zKawGBMyQNPmtscFM2TtGiRsgVwWHAP8rY/wBO3+0fNRZRU8vYoPmo9lKm2UMItPrugcowT+6cpUTE90lTMrY4d2oQbrgPDvEJtoCb9IVu9n+DYzxZaHOzbDSQqJRxLvLBiD5tdOll1jlLh4GGc8AF9XzEukQIgA+iCeJwbW1h5SGBvQRAuSDMzMJDF4nHZpoltJg0EAkg7nv2W8xDGiCMsNF3amRsB6o+Hrsfma0gus4gEHLOiDQmni6uVjnjNqHARfq4Dc6JehySb5nSc2tr7mYVxbhZg7jUrYsaDqgq9DltobBA7CNPnutfW5Vp3zCen16K8PphJ4qlEIOe1uUW30/bX+FrcZwLILtH79F0vwt4SXEcFmGgH10hByDiOELT6WA7LXClf0F/4V74zwktE2VPxdLKfsoNY6naUTDYghwEm11Cu6T96pd6C78I5g8EgiC2weNwP7l0SgWvaHtMggEeh0XBg4jcz+i6/wAiYjPhW/429EG9hSyj5rDxK8gk1g+aMGBQpO2RGlBlrQpQhOKx4yD5jAKLTCiCmaDUBKDU/Qf+X2EiHj5Jvh7Mxi99EDeEEvaToHCe66bR5mazI0S4ADMxom8kfyqjwrlDFvNmZWm4LyGi3Tf8kHC4o0MTBbLmy2ARd2mvS6C44vi1Gm5+V7i50xLRvo1oHrclO8r0n5nvsAYaA3cAm5Sh4Y3J41WM1nG5AgfhiOysvCDTIBYQSbkDY9EG7pNlMMal6FPS+k26ptoQecUGsp1XgBAq41gEkgQg8eiFVpCIKA7HjLnBGXqq1xHmkFzmsBc+AQACbzpA7IJcyU2hhOp2XNeJBu8BbHmDiOKfJewsbtMAn4TO6r39BWf5tut0GvxAWJ0hExmBqsaHOaQ0kgO2JGoB6pVj7oHKLQSGjX73XZeVqAZh2N3AvC5BSIDhJmNIXXeXGltBknUfVBtvivNpKIvojsCDAYpAXUwFg6oIP9EPKOhRnIWZB8zkFTbPooSiMKA1Nn9xhbF9N7KXiMkXt19UlS96CPgV0ilgsPVw7aTQQ9wGU2jN/keiDnTOL16jxnqvOgkuNh01st5geF1q1gGhzfd/ueDuNiO5W4x/JYptaH0i5xfGZjh5mxPlb1W/4Xw0YdzG06bzJg58uaDsI2CDON4NWbhqbTLsvl1lwLonTUWKLyXXc2s+mZBGgcCD8ZT3Gm12tFNnnLnDMbyB8PqkGYB+HxAMlzXG2YyW2ktLu10HR6b4ElV/i3MlVoJp0y5o379kTE4zNlaDYm4nQJTGcfwrS6mweNVaAfCbcmTlknYAkSgpWP5rx1U2PhsBgvNmz6m7vQIFTigJAqYl9VpHm8NjmwdhL4HTZJ8z8SxTn5azRSdPuNbAA9dUngOEVHOAId5oixv6fNBauEceqHJRo0iGuLWl9V3iES4CcthqdkDmLC4luNZhfHcGPLJcxracBxgk5ANBOqs+G4JkqYdtPK1pcNRLnNaASQZtcJ32gYCGjENF2gtdGpY4XvtBgoOa1KDPHc2m0uGYhgu57gDAJvMlPYnjzmltBrMpmC3KPKdiZH6ovL2JplznNyCoGgNBOW4OpHVO4ijVLjUf4AJM5tTJHcoKZjsLWcK0gltKHuj3Wy7JPQTKrpb0Vu4vjMrKlCmSTVc01XbEMMtaO03+SrFdkW6ILLyVwkVagLh5W6/PquqNZAgbW+AVS9m7mnDnrP6f7VyY1BKiE2xqFRYUdoQZhQc1TJQnOQArOvChmKxVddBzuQfObmolN0SoVdVKk3qgIXzfdWXlTGONRrA83MC9x6Ks0xqncHXLCHNJB6jVB3vCYLJDanmyj3nC/wA+qW4xjxRh+Uu1A012JJVRwHP5NDLVYHVBab+Yd+62eHx1SsA8luUNnLEhttUGlxnPVSi8gSZ96YPm7LecE4/TxTmsa06kuLrkuiZ9JXPv+POIqObMuk/G+y6XyRy0cMzM67nXvqOyCwYzghqthriyxgix9ZWOF8q0MOA6i0eLBzOIBc8nWSbrfYc2U6rAekoKfjeAtxFXNWeGwPdgNcPUu1RMBwmn4oFJshpuRfTYkrf4zACrYuMaEAxr9E9hsMykwNaAANh+vVBmjQGpAkCBbQKHFMN4lJzDuCEXMikIPn3jeBDKrmO1DiJ7SlaeCrfhdIOxJV69pfCQHeKN9f3Vd4JVbdpP0kWsg19ThZaM1Q+bbotBjqMfFXPjItEz+wVUxRB1CC3+y6rao30K6RRauVezF5GIeBoW3XXKTY0QSaxZIUwFAhAMpeoUy6ClattECNd8XSvjDoUxihKTy9wg4EbaaKbCpVGEFeY3dBNoEJpokD0S0dE9TECN/wBEBqbiAbT+66n7PWsqYYgmSZDguWB4lXDknmAYZ2V4OV24Fwgd4FyrWw/EQXNLqUkhw07SursYIsgUcXSIF4zXANj+aIHja6AjRMr2TSV7Dm6LN0GWNWMU6AO/7wplwhKUXZnz0+qDRcw8508GQzwa1V5E5abM2nU7JSj7RqOQmrSrUXAe5UplpP8A6nQq4vY03j4pPiuGpvYWvaHA7ET9UHF+cec34h0Ms3bf4nuqth8S/OCCZ39F2TmrlPCGiajaTWOaNWDLMdeq5ZiaTWmwCDZ1cdmbbWP9rQYk3hefUi4QKjiSD8kHQfZjw4y6qRY6fDVdMYFWPZ9Q/wC0Z3J+qttNiDwYoVGI4Ci4IFSEu9N1GoDmINbVpKHgJ91L77oPhjug+c6pusUNVGq26LQHdAQMhFpuM9FFh/hTagK0ffdXj2b8GFatnePLTvfQu2VLwzbiy7ryLwnwMM0EAOd5nRuTog3rsG1xBLQY0sEhisK5lQ1WkxoWyYtNwNluRa+6HUbNkC2ErBwkI9N1yq02qcNXLHH/AKVQ+Wfwv/t9Dst6Kmp9UB6tRL4d8Ak9UNzlquP03uplrCQXeX57oC8Y5tw9D33idA0XdPSFXqPOz6jhJoMZI8r3HNBB1MjomMH7PsGwBz2mo+LlziZO5jZPf/kuHx5sKwn56bwTqg55zjzvVrE0WvDaU3DNXep6W0VJxFSp0dHeV1/ilLh1BrsuHpZgdQACDofouZ8Yr+I+bRsASQB0QK8OaXWcguBk200U6T4S9aqboLhybzs7DvDKt6RtP9vddpweKZUYH03BwIBBBmy4bg+V83C6mIcIM5m92ylOQecX4OqGPJNFxAIn3ehCD6EcVDMl8Fi2VWB7HS03CmXIPPQoXqjlGUEHqOT7upPUMoQfNUyj0mpdhv2TDTP3dBOSURqixN0aQP6dboLDyNwg4jFMaR5W+Z3oLhd3pMgR0VR9nXAf6egHuHnqAE9QNgriAg8VgkBTKBW0QVvmPDMrEseekEGIOx+a1vLvMOY+DVtUbYf5jZwRfaBxqjQotGtRzhEG4AuSVy3ivFi6nSqtdFRmbzAjrIHog7b41+yDUfJH2dVROWee6VRgFY5XjW1jbVWbB8apuIIcCJ1m/wCaCzufAWt4mXuY4M94iB8VsKLwWg6ypF7W3Qcr4tybii0vc5vzJcqdicA5ltx6rt/FsUCLaLl3MFUAmbXKCpvtrcqzch8oHGvzvBFFpvb3uwSnK3LVTiFYhstpNPnfFgOg6ldP4hxzB8Moii38LbNHvE9T8UCXtN4gzD4I0WZQX+UNGzVwh4W75n5gfi6xe7TYdAtMUF25E57dhYpVZNLb/Fdg4TxmlXaDTeHSvmd7YTfDeLVqDs1N7m9psg+l3uKB4h3XJOFe0+s21ZocOoVrwHtBwtSxOVBbi9Rv2Wtp8ew7rioPmj/8lS/8gQfPYKPSKXHom8JTlAVjfmrr7P8Al52IqhzhFNl7/iOwUOAci161NtYwymSNZzFp/EB0XXeB8OZQptps0A+JPVBsqQgAdEYITVNzoQSJWn49xJtKm5xMQPinMdjGsYXEwAJK4fz3zka7iyn7gt690Gj5k4q7EVXuOgmFqyWinJJnpKCHHLPVCeUDWAfTJAqWB/ENlb8ZybjKdAYnDv8AGpESQwkuaOsb/BUUlX/2a8+f0j/BruPgE665O8dEBOW/aPUptDKozAWB3gbLZ8S9pDHDyAt+vZXV/JOAr12Y2k1txJDY8N5OjiBvrouee0wCk/L/AE9NhOjg0SW6TZAjW58quEAb/wCtFraVEVnZ8TWbSZqfxPI6Naqv4pHb0Us063QXrF8/CjSFDAUxSpifO673Hdx7lUjFYl9Ql1RxcTqSV5hAKg4IAtCyApho7rOXdAJ3ooPMotUHVDj5oIle7qW6xlQZbXcNHEfFT/ran97vmUF5UUDoEq6chcDZiMQxjvdHmcOoF4+cKmUX3ur57OsaKeJpuJgElp6Q4QPzhB3CmwAZQAABAA0gWUQIKwHLLroMVMQAJVZ5g5wp0J3PQLZ45xbIO+i5NzbQL64bcud+EAkkDoAgFzRzu+v5QYb0H6qj1jJmdU9xiiKbsuUtIJBB19CtaCEBXmwHxQwFMmT96LCCBWAxTGqw131QWvkrnWtgaguX0TAcyTp/c3oVava/xPD4mlhalJ4c4ybahhbv0MwuXDomsPV8t9BYT+SBPIpNYpuKyNIQDhYeEx4RUHU90Aw3oouOyNHzUDTlAFQjt/CMVCrqgGB3WWheA2Xggg9lyo5UQC6hk+4QGYfVWHgdWCNlXKZWwwNbK4H5IPorl3iHi0GOJvAB9QtsDdUT2dY2WOZPQj13V3lB7E0g9pG+x6HZVXlHhRFWpiq48+YsZI0a0kEj1M/JW1qp3tA5iGFwr4M1Hy1g9dT8EHMPahj6NbHPfR0gB1ol4kEj8lUGET2UsTVkz+s3Q2fBBJpR6YlAZ9+iapkQgGB9V5rVJh80LziQUHhZGa236KLnToFmTEfNBhrUVwQi3+VMvQEa5ZEIEnqhuqIDkrL3CO+36pcP0KNrdAItt6oDgmneiXqIIE6W+/0WCeoRsn5KLAJ80x21QAWM6m/80PKUBWN3/wBJjCPOcR1t2O9krnI0NuiPSdlE6FB0XkDi4bVbcwXFp21t+y6fXq1mEuAFRh/CID2+k2d1XzZh+KVaZBY6IM6DVWdvtQ4jEZ6fr4YlB1znLmduDwhqwc7vKxpscx1+Qv8ABcJ5n5jq42oHVIAa2GgaD+ULjnMOJxjg7EVC/LZos1rZ1gCy1RQSJWAVgLIQSaUem8JZTaUBc0OsmKzCbjok3uumGVJEIINf80Yv0hKvkIpcgJUch+LC8QUJAdr/AL2Qi/7+ijmUQUB2tRmEgoVMJh1OLhAUQR96qL6Q12QASLpmm742QLFseqgG/cJ51GRolXAhAo9YheeJKn4aAe6xVdopuNpQEGSvQslRQeWZWFkIJO6L0LGZZzIPALzVIBS7IIPMrNJ8FeqNUZQMOObVYc1epvtGyKSdgNUEKQKg5qkf3K8wlANwXm9FN7d9FFrboDNIH7fqnaZnVa6pFjvumqBBQNmg1zNbpYsyn6o9OQsTe6DNOr99kHGgG6IR1QMS6xQIHVSzFRJlYynugwSorLdV46lB5wUUR+6gEGF5ShYQZXgvBeGiDLSphQlEBQQqBQRXaf8A1+iEUBQ0xM23RpMJQFGa5Adon5qXh2QQblEBiUA3Be7orwlnaoJORKboXq2iiQgepVDr/K993S1A6JimNfVAckpXFtsnKW6WxRsg1pKzZQco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6" name="AutoShape 22" descr="data:image/jpeg;base64,/9j/4AAQSkZJRgABAQAAAQABAAD/2wCEAAkGBxITEhUUExQVFRUXFhgYGBgYFRUXFxcUFxQXFxUVFxgYHCggGBolHBQUITEhJSksLi4uFx8zODMsNygtLisBCgoKBQUFDgUFDisZExkrKysrKysrKysrKysrKysrKysrKysrKysrKysrKysrKysrKysrKysrKysrKysrKysrK//AABEIAPsAyQMBIgACEQEDEQH/xAAcAAACAgMBAQAAAAAAAAAAAAADBAIGAQUHAAj/xAA6EAABAwIEBAMGBQQBBQEAAAABAAIRAyEEEjFBBQZRYRMicQcygZGx8EKhwdHhFFJi8RUjJFNyghb/xAAUAQEAAAAAAAAAAAAAAAAAAAAA/8QAFBEBAAAAAAAAAAAAAAAAAAAAAP/aAAwDAQACEQMRAD8A4y6oV4VjqgvPVeaUGwbWCI2pcJFj0VlZA6CZKET8F6nU6fuoPtqgJn2Wc6BmUw4kIGqRkBHc2yDhzPRMhqDFIb9PoVtaRaGzHZa9tKR99U0GzACDLidSokzqjClZRfTQCLQsimi0qV4Rm0boBGjACJShEyrGWEDAF0djNECm63U9E1R21QHa/wBAs/1MCxXnC36pF58xEeiBk19+6G98z1UJWHH0QSq9EpKakIeYdEHN2tE3WFJwhYagm1qPSYJ+/kot0Rqd5CCbbKDzup9fu6i5uhQQJlEYFiCLkLBcfQIG2QnKYBIDTJWlLSU/wPBudWYGkDu4w0epQOYnFCmYPyCUPGH7ABP47CEPcCMwky6CAY3bN4WrFIE2FtL/AFKBunxuoI8ounKHEwT5hCVZhXMYC4Nh3oSAFBmGJ92Nd0Fiw5a/3bhEqU4H3Cr9Co9hJH38lt8Hj/EEOs4fmgZpoR1TNKnJMqXhCbIBMbvCaoCPRFpYZ3QwthhMCYMoFAy0n/SBWog3C3VTBECIkdUnXw4A30Qahw+qxJ7JirSj0UKWGk29SgEW9d0Pxmd/kt1R4Zm9Pu4Wf+LP2Cg5BWjZRYY2UGhTA6IGad05SAhItCdpOMX/AIQTqDNpt+6WrVIF01TEbfop8P4O7EPfLwwMjuXHoEEcHQeQC4G/ug2HqtjguXK1S7hAJAA/E8zo0D5q40eEUzTYHNIfFr7N96TpH6q04fFVGszMo02NY3WC6oCRZsNGt0HNTwE0nFuWakSAROUdT0+KUwzYcHEjWwAETO8LsRosbSqPdTl9RoLhckmLM7d/iuV16Ph1b2IN4GhN4AvGqDbcY4dDGusC9nmDr6/EkKsswrc0k+UDuB2iVveIFhZ5GuDiRrfaJVdxFBzTlAnfsUD78XSyimWgtBmRAJJIkT6aIOIfTkhgsBLZMxPVa97DoJN0SoLjuI6bIMPMCZudggmsZsb7FOVmZLbkT/CRe1BvuGcQDiA4+YD5q3cMpNeCQLg/ouY0yQRGsq68vcY8MXkzrPXqEFzpYRrZiybZSCXw9ZtRuZuhTLAUEa9GQtPjaECCFvyg1qIOyCpuw1zKawGBMyQNPmtscFM2TtGiRsgVwWHAP8rY/wBO3+0fNRZRU8vYoPmo9lKm2UMItPrugcowT+6cpUTE90lTMrY4d2oQbrgPDvEJtoCb9IVu9n+DYzxZaHOzbDSQqJRxLvLBiD5tdOll1jlLh4GGc8AF9XzEukQIgA+iCeJwbW1h5SGBvQRAuSDMzMJDF4nHZpoltJg0EAkg7nv2W8xDGiCMsNF3amRsB6o+Hrsfma0gus4gEHLOiDQmni6uVjnjNqHARfq4Dc6JehySb5nSc2tr7mYVxbhZg7jUrYsaDqgq9DltobBA7CNPnutfW5Vp3zCen16K8PphJ4qlEIOe1uUW30/bX+FrcZwLILtH79F0vwt4SXEcFmGgH10hByDiOELT6WA7LXClf0F/4V74zwktE2VPxdLKfsoNY6naUTDYghwEm11Cu6T96pd6C78I5g8EgiC2weNwP7l0SgWvaHtMggEeh0XBg4jcz+i6/wAiYjPhW/429EG9hSyj5rDxK8gk1g+aMGBQpO2RGlBlrQpQhOKx4yD5jAKLTCiCmaDUBKDU/Qf+X2EiHj5Jvh7Mxi99EDeEEvaToHCe66bR5mazI0S4ADMxom8kfyqjwrlDFvNmZWm4LyGi3Tf8kHC4o0MTBbLmy2ARd2mvS6C44vi1Gm5+V7i50xLRvo1oHrclO8r0n5nvsAYaA3cAm5Sh4Y3J41WM1nG5AgfhiOysvCDTIBYQSbkDY9EG7pNlMMal6FPS+k26ptoQecUGsp1XgBAq41gEkgQg8eiFVpCIKA7HjLnBGXqq1xHmkFzmsBc+AQACbzpA7IJcyU2hhOp2XNeJBu8BbHmDiOKfJewsbtMAn4TO6r39BWf5tut0GvxAWJ0hExmBqsaHOaQ0kgO2JGoB6pVj7oHKLQSGjX73XZeVqAZh2N3AvC5BSIDhJmNIXXeXGltBknUfVBtvivNpKIvojsCDAYpAXUwFg6oIP9EPKOhRnIWZB8zkFTbPooSiMKA1Nn9xhbF9N7KXiMkXt19UlS96CPgV0ilgsPVw7aTQQ9wGU2jN/keiDnTOL16jxnqvOgkuNh01st5geF1q1gGhzfd/ueDuNiO5W4x/JYptaH0i5xfGZjh5mxPlb1W/4Xw0YdzG06bzJg58uaDsI2CDON4NWbhqbTLsvl1lwLonTUWKLyXXc2s+mZBGgcCD8ZT3Gm12tFNnnLnDMbyB8PqkGYB+HxAMlzXG2YyW2ktLu10HR6b4ElV/i3MlVoJp0y5o379kTE4zNlaDYm4nQJTGcfwrS6mweNVaAfCbcmTlknYAkSgpWP5rx1U2PhsBgvNmz6m7vQIFTigJAqYl9VpHm8NjmwdhL4HTZJ8z8SxTn5azRSdPuNbAA9dUngOEVHOAId5oixv6fNBauEceqHJRo0iGuLWl9V3iES4CcthqdkDmLC4luNZhfHcGPLJcxracBxgk5ANBOqs+G4JkqYdtPK1pcNRLnNaASQZtcJ32gYCGjENF2gtdGpY4XvtBgoOa1KDPHc2m0uGYhgu57gDAJvMlPYnjzmltBrMpmC3KPKdiZH6ovL2JplznNyCoGgNBOW4OpHVO4ijVLjUf4AJM5tTJHcoKZjsLWcK0gltKHuj3Wy7JPQTKrpb0Vu4vjMrKlCmSTVc01XbEMMtaO03+SrFdkW6ILLyVwkVagLh5W6/PquqNZAgbW+AVS9m7mnDnrP6f7VyY1BKiE2xqFRYUdoQZhQc1TJQnOQArOvChmKxVddBzuQfObmolN0SoVdVKk3qgIXzfdWXlTGONRrA83MC9x6Ks0xqncHXLCHNJB6jVB3vCYLJDanmyj3nC/wA+qW4xjxRh+Uu1A012JJVRwHP5NDLVYHVBab+Yd+62eHx1SsA8luUNnLEhttUGlxnPVSi8gSZ96YPm7LecE4/TxTmsa06kuLrkuiZ9JXPv+POIqObMuk/G+y6XyRy0cMzM67nXvqOyCwYzghqthriyxgix9ZWOF8q0MOA6i0eLBzOIBc8nWSbrfYc2U6rAekoKfjeAtxFXNWeGwPdgNcPUu1RMBwmn4oFJshpuRfTYkrf4zACrYuMaEAxr9E9hsMykwNaAANh+vVBmjQGpAkCBbQKHFMN4lJzDuCEXMikIPn3jeBDKrmO1DiJ7SlaeCrfhdIOxJV69pfCQHeKN9f3Vd4JVbdpP0kWsg19ThZaM1Q+bbotBjqMfFXPjItEz+wVUxRB1CC3+y6rao30K6RRauVezF5GIeBoW3XXKTY0QSaxZIUwFAhAMpeoUy6ClattECNd8XSvjDoUxihKTy9wg4EbaaKbCpVGEFeY3dBNoEJpokD0S0dE9TECN/wBEBqbiAbT+66n7PWsqYYgmSZDguWB4lXDknmAYZ2V4OV24Fwgd4FyrWw/EQXNLqUkhw07SursYIsgUcXSIF4zXANj+aIHja6AjRMr2TSV7Dm6LN0GWNWMU6AO/7wplwhKUXZnz0+qDRcw8508GQzwa1V5E5abM2nU7JSj7RqOQmrSrUXAe5UplpP8A6nQq4vY03j4pPiuGpvYWvaHA7ET9UHF+cec34h0Ms3bf4nuqth8S/OCCZ39F2TmrlPCGiajaTWOaNWDLMdeq5ZiaTWmwCDZ1cdmbbWP9rQYk3hefUi4QKjiSD8kHQfZjw4y6qRY6fDVdMYFWPZ9Q/wC0Z3J+qttNiDwYoVGI4Ci4IFSEu9N1GoDmINbVpKHgJ91L77oPhjug+c6pusUNVGq26LQHdAQMhFpuM9FFh/hTagK0ffdXj2b8GFatnePLTvfQu2VLwzbiy7ryLwnwMM0EAOd5nRuTog3rsG1xBLQY0sEhisK5lQ1WkxoWyYtNwNluRa+6HUbNkC2ErBwkI9N1yq02qcNXLHH/AKVQ+Wfwv/t9Dst6Kmp9UB6tRL4d8Ak9UNzlquP03uplrCQXeX57oC8Y5tw9D33idA0XdPSFXqPOz6jhJoMZI8r3HNBB1MjomMH7PsGwBz2mo+LlziZO5jZPf/kuHx5sKwn56bwTqg55zjzvVrE0WvDaU3DNXep6W0VJxFSp0dHeV1/ilLh1BrsuHpZgdQACDofouZ8Yr+I+bRsASQB0QK8OaXWcguBk200U6T4S9aqboLhybzs7DvDKt6RtP9vddpweKZUYH03BwIBBBmy4bg+V83C6mIcIM5m92ylOQecX4OqGPJNFxAIn3ehCD6EcVDMl8Fi2VWB7HS03CmXIPPQoXqjlGUEHqOT7upPUMoQfNUyj0mpdhv2TDTP3dBOSURqixN0aQP6dboLDyNwg4jFMaR5W+Z3oLhd3pMgR0VR9nXAf6egHuHnqAE9QNgriAg8VgkBTKBW0QVvmPDMrEseekEGIOx+a1vLvMOY+DVtUbYf5jZwRfaBxqjQotGtRzhEG4AuSVy3ivFi6nSqtdFRmbzAjrIHog7b41+yDUfJH2dVROWee6VRgFY5XjW1jbVWbB8apuIIcCJ1m/wCaCzufAWt4mXuY4M94iB8VsKLwWg6ypF7W3Qcr4tybii0vc5vzJcqdicA5ltx6rt/FsUCLaLl3MFUAmbXKCpvtrcqzch8oHGvzvBFFpvb3uwSnK3LVTiFYhstpNPnfFgOg6ldP4hxzB8Moii38LbNHvE9T8UCXtN4gzD4I0WZQX+UNGzVwh4W75n5gfi6xe7TYdAtMUF25E57dhYpVZNLb/Fdg4TxmlXaDTeHSvmd7YTfDeLVqDs1N7m9psg+l3uKB4h3XJOFe0+s21ZocOoVrwHtBwtSxOVBbi9Rv2Wtp8ew7rioPmj/8lS/8gQfPYKPSKXHom8JTlAVjfmrr7P8Al52IqhzhFNl7/iOwUOAci161NtYwymSNZzFp/EB0XXeB8OZQptps0A+JPVBsqQgAdEYITVNzoQSJWn49xJtKm5xMQPinMdjGsYXEwAJK4fz3zka7iyn7gt690Gj5k4q7EVXuOgmFqyWinJJnpKCHHLPVCeUDWAfTJAqWB/ENlb8ZybjKdAYnDv8AGpESQwkuaOsb/BUUlX/2a8+f0j/BruPgE665O8dEBOW/aPUptDKozAWB3gbLZ8S9pDHDyAt+vZXV/JOAr12Y2k1txJDY8N5OjiBvrouee0wCk/L/AE9NhOjg0SW6TZAjW58quEAb/wCtFraVEVnZ8TWbSZqfxPI6Naqv4pHb0Us063QXrF8/CjSFDAUxSpifO673Hdx7lUjFYl9Ql1RxcTqSV5hAKg4IAtCyApho7rOXdAJ3ooPMotUHVDj5oIle7qW6xlQZbXcNHEfFT/ran97vmUF5UUDoEq6chcDZiMQxjvdHmcOoF4+cKmUX3ur57OsaKeJpuJgElp6Q4QPzhB3CmwAZQAABAA0gWUQIKwHLLroMVMQAJVZ5g5wp0J3PQLZ45xbIO+i5NzbQL64bcud+EAkkDoAgFzRzu+v5QYb0H6qj1jJmdU9xiiKbsuUtIJBB19CtaCEBXmwHxQwFMmT96LCCBWAxTGqw131QWvkrnWtgaguX0TAcyTp/c3oVava/xPD4mlhalJ4c4ybahhbv0MwuXDomsPV8t9BYT+SBPIpNYpuKyNIQDhYeEx4RUHU90Aw3oouOyNHzUDTlAFQjt/CMVCrqgGB3WWheA2Xggg9lyo5UQC6hk+4QGYfVWHgdWCNlXKZWwwNbK4H5IPorl3iHi0GOJvAB9QtsDdUT2dY2WOZPQj13V3lB7E0g9pG+x6HZVXlHhRFWpiq48+YsZI0a0kEj1M/JW1qp3tA5iGFwr4M1Hy1g9dT8EHMPahj6NbHPfR0gB1ol4kEj8lUGET2UsTVkz+s3Q2fBBJpR6YlAZ9+iapkQgGB9V5rVJh80LziQUHhZGa236KLnToFmTEfNBhrUVwQi3+VMvQEa5ZEIEnqhuqIDkrL3CO+36pcP0KNrdAItt6oDgmneiXqIIE6W+/0WCeoRsn5KLAJ80x21QAWM6m/80PKUBWN3/wBJjCPOcR1t2O9krnI0NuiPSdlE6FB0XkDi4bVbcwXFp21t+y6fXq1mEuAFRh/CID2+k2d1XzZh+KVaZBY6IM6DVWdvtQ4jEZ6fr4YlB1znLmduDwhqwc7vKxpscx1+Qv8ABcJ5n5jq42oHVIAa2GgaD+ULjnMOJxjg7EVC/LZos1rZ1gCy1RQSJWAVgLIQSaUem8JZTaUBc0OsmKzCbjok3uumGVJEIINf80Yv0hKvkIpcgJUch+LC8QUJAdr/AL2Qi/7+ijmUQUB2tRmEgoVMJh1OLhAUQR96qL6Q12QASLpmm742QLFseqgG/cJ51GRolXAhAo9YheeJKn4aAe6xVdopuNpQEGSvQslRQeWZWFkIJO6L0LGZZzIPALzVIBS7IIPMrNJ8FeqNUZQMOObVYc1epvtGyKSdgNUEKQKg5qkf3K8wlANwXm9FN7d9FFrboDNIH7fqnaZnVa6pFjvumqBBQNmg1zNbpYsyn6o9OQsTe6DNOr99kHGgG6IR1QMS6xQIHVSzFRJlYynugwSorLdV46lB5wUUR+6gEGF5ShYQZXgvBeGiDLSphQlEBQQqBQRXaf8A1+iEUBQ0xM23RpMJQFGa5Adon5qXh2QQblEBiUA3Be7orwlnaoJORKboXq2iiQgepVDr/K993S1A6JimNfVAckpXFtsnKW6WxRsg1pKzZQco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8" name="AutoShape 24" descr="data:image/jpeg;base64,/9j/4AAQSkZJRgABAQAAAQABAAD/2wCEAAkGBxITEhUUExQVFRUXFhgYGBgYFRUXFxcUFxQXFxUVFxgYHCggGBolHBQUITEhJSksLi4uFx8zODMsNygtLisBCgoKBQUFDgUFDisZExkrKysrKysrKysrKysrKysrKysrKysrKysrKysrKysrKysrKysrKysrKysrKysrKysrK//AABEIAPsAyQMBIgACEQEDEQH/xAAcAAACAgMBAQAAAAAAAAAAAAADBAIGAQUHAAj/xAA6EAABAwIEBAMGBQQBBQEAAAABAAIRAyEEEjFBBQZRYRMicQcygZGx8EKhwdHhFFJi8RUjJFNyghb/xAAUAQEAAAAAAAAAAAAAAAAAAAAA/8QAFBEBAAAAAAAAAAAAAAAAAAAAAP/aAAwDAQACEQMRAD8A4y6oV4VjqgvPVeaUGwbWCI2pcJFj0VlZA6CZKET8F6nU6fuoPtqgJn2Wc6BmUw4kIGqRkBHc2yDhzPRMhqDFIb9PoVtaRaGzHZa9tKR99U0GzACDLidSokzqjClZRfTQCLQsimi0qV4Rm0boBGjACJShEyrGWEDAF0djNECm63U9E1R21QHa/wBAs/1MCxXnC36pF58xEeiBk19+6G98z1UJWHH0QSq9EpKakIeYdEHN2tE3WFJwhYagm1qPSYJ+/kot0Rqd5CCbbKDzup9fu6i5uhQQJlEYFiCLkLBcfQIG2QnKYBIDTJWlLSU/wPBudWYGkDu4w0epQOYnFCmYPyCUPGH7ABP47CEPcCMwky6CAY3bN4WrFIE2FtL/AFKBunxuoI8ounKHEwT5hCVZhXMYC4Nh3oSAFBmGJ92Nd0Fiw5a/3bhEqU4H3Cr9Co9hJH38lt8Hj/EEOs4fmgZpoR1TNKnJMqXhCbIBMbvCaoCPRFpYZ3QwthhMCYMoFAy0n/SBWog3C3VTBECIkdUnXw4A30Qahw+qxJ7JirSj0UKWGk29SgEW9d0Pxmd/kt1R4Zm9Pu4Wf+LP2Cg5BWjZRYY2UGhTA6IGad05SAhItCdpOMX/AIQTqDNpt+6WrVIF01TEbfop8P4O7EPfLwwMjuXHoEEcHQeQC4G/ug2HqtjguXK1S7hAJAA/E8zo0D5q40eEUzTYHNIfFr7N96TpH6q04fFVGszMo02NY3WC6oCRZsNGt0HNTwE0nFuWakSAROUdT0+KUwzYcHEjWwAETO8LsRosbSqPdTl9RoLhckmLM7d/iuV16Ph1b2IN4GhN4AvGqDbcY4dDGusC9nmDr6/EkKsswrc0k+UDuB2iVveIFhZ5GuDiRrfaJVdxFBzTlAnfsUD78XSyimWgtBmRAJJIkT6aIOIfTkhgsBLZMxPVa97DoJN0SoLjuI6bIMPMCZudggmsZsb7FOVmZLbkT/CRe1BvuGcQDiA4+YD5q3cMpNeCQLg/ouY0yQRGsq68vcY8MXkzrPXqEFzpYRrZiybZSCXw9ZtRuZuhTLAUEa9GQtPjaECCFvyg1qIOyCpuw1zKawGBMyQNPmtscFM2TtGiRsgVwWHAP8rY/wBO3+0fNRZRU8vYoPmo9lKm2UMItPrugcowT+6cpUTE90lTMrY4d2oQbrgPDvEJtoCb9IVu9n+DYzxZaHOzbDSQqJRxLvLBiD5tdOll1jlLh4GGc8AF9XzEukQIgA+iCeJwbW1h5SGBvQRAuSDMzMJDF4nHZpoltJg0EAkg7nv2W8xDGiCMsNF3amRsB6o+Hrsfma0gus4gEHLOiDQmni6uVjnjNqHARfq4Dc6JehySb5nSc2tr7mYVxbhZg7jUrYsaDqgq9DltobBA7CNPnutfW5Vp3zCen16K8PphJ4qlEIOe1uUW30/bX+FrcZwLILtH79F0vwt4SXEcFmGgH10hByDiOELT6WA7LXClf0F/4V74zwktE2VPxdLKfsoNY6naUTDYghwEm11Cu6T96pd6C78I5g8EgiC2weNwP7l0SgWvaHtMggEeh0XBg4jcz+i6/wAiYjPhW/429EG9hSyj5rDxK8gk1g+aMGBQpO2RGlBlrQpQhOKx4yD5jAKLTCiCmaDUBKDU/Qf+X2EiHj5Jvh7Mxi99EDeEEvaToHCe66bR5mazI0S4ADMxom8kfyqjwrlDFvNmZWm4LyGi3Tf8kHC4o0MTBbLmy2ARd2mvS6C44vi1Gm5+V7i50xLRvo1oHrclO8r0n5nvsAYaA3cAm5Sh4Y3J41WM1nG5AgfhiOysvCDTIBYQSbkDY9EG7pNlMMal6FPS+k26ptoQecUGsp1XgBAq41gEkgQg8eiFVpCIKA7HjLnBGXqq1xHmkFzmsBc+AQACbzpA7IJcyU2hhOp2XNeJBu8BbHmDiOKfJewsbtMAn4TO6r39BWf5tut0GvxAWJ0hExmBqsaHOaQ0kgO2JGoB6pVj7oHKLQSGjX73XZeVqAZh2N3AvC5BSIDhJmNIXXeXGltBknUfVBtvivNpKIvojsCDAYpAXUwFg6oIP9EPKOhRnIWZB8zkFTbPooSiMKA1Nn9xhbF9N7KXiMkXt19UlS96CPgV0ilgsPVw7aTQQ9wGU2jN/keiDnTOL16jxnqvOgkuNh01st5geF1q1gGhzfd/ueDuNiO5W4x/JYptaH0i5xfGZjh5mxPlb1W/4Xw0YdzG06bzJg58uaDsI2CDON4NWbhqbTLsvl1lwLonTUWKLyXXc2s+mZBGgcCD8ZT3Gm12tFNnnLnDMbyB8PqkGYB+HxAMlzXG2YyW2ktLu10HR6b4ElV/i3MlVoJp0y5o379kTE4zNlaDYm4nQJTGcfwrS6mweNVaAfCbcmTlknYAkSgpWP5rx1U2PhsBgvNmz6m7vQIFTigJAqYl9VpHm8NjmwdhL4HTZJ8z8SxTn5azRSdPuNbAA9dUngOEVHOAId5oixv6fNBauEceqHJRo0iGuLWl9V3iES4CcthqdkDmLC4luNZhfHcGPLJcxracBxgk5ANBOqs+G4JkqYdtPK1pcNRLnNaASQZtcJ32gYCGjENF2gtdGpY4XvtBgoOa1KDPHc2m0uGYhgu57gDAJvMlPYnjzmltBrMpmC3KPKdiZH6ovL2JplznNyCoGgNBOW4OpHVO4ijVLjUf4AJM5tTJHcoKZjsLWcK0gltKHuj3Wy7JPQTKrpb0Vu4vjMrKlCmSTVc01XbEMMtaO03+SrFdkW6ILLyVwkVagLh5W6/PquqNZAgbW+AVS9m7mnDnrP6f7VyY1BKiE2xqFRYUdoQZhQc1TJQnOQArOvChmKxVddBzuQfObmolN0SoVdVKk3qgIXzfdWXlTGONRrA83MC9x6Ks0xqncHXLCHNJB6jVB3vCYLJDanmyj3nC/wA+qW4xjxRh+Uu1A012JJVRwHP5NDLVYHVBab+Yd+62eHx1SsA8luUNnLEhttUGlxnPVSi8gSZ96YPm7LecE4/TxTmsa06kuLrkuiZ9JXPv+POIqObMuk/G+y6XyRy0cMzM67nXvqOyCwYzghqthriyxgix9ZWOF8q0MOA6i0eLBzOIBc8nWSbrfYc2U6rAekoKfjeAtxFXNWeGwPdgNcPUu1RMBwmn4oFJshpuRfTYkrf4zACrYuMaEAxr9E9hsMykwNaAANh+vVBmjQGpAkCBbQKHFMN4lJzDuCEXMikIPn3jeBDKrmO1DiJ7SlaeCrfhdIOxJV69pfCQHeKN9f3Vd4JVbdpP0kWsg19ThZaM1Q+bbotBjqMfFXPjItEz+wVUxRB1CC3+y6rao30K6RRauVezF5GIeBoW3XXKTY0QSaxZIUwFAhAMpeoUy6ClattECNd8XSvjDoUxihKTy9wg4EbaaKbCpVGEFeY3dBNoEJpokD0S0dE9TECN/wBEBqbiAbT+66n7PWsqYYgmSZDguWB4lXDknmAYZ2V4OV24Fwgd4FyrWw/EQXNLqUkhw07SursYIsgUcXSIF4zXANj+aIHja6AjRMr2TSV7Dm6LN0GWNWMU6AO/7wplwhKUXZnz0+qDRcw8508GQzwa1V5E5abM2nU7JSj7RqOQmrSrUXAe5UplpP8A6nQq4vY03j4pPiuGpvYWvaHA7ET9UHF+cec34h0Ms3bf4nuqth8S/OCCZ39F2TmrlPCGiajaTWOaNWDLMdeq5ZiaTWmwCDZ1cdmbbWP9rQYk3hefUi4QKjiSD8kHQfZjw4y6qRY6fDVdMYFWPZ9Q/wC0Z3J+qttNiDwYoVGI4Ci4IFSEu9N1GoDmINbVpKHgJ91L77oPhjug+c6pusUNVGq26LQHdAQMhFpuM9FFh/hTagK0ffdXj2b8GFatnePLTvfQu2VLwzbiy7ryLwnwMM0EAOd5nRuTog3rsG1xBLQY0sEhisK5lQ1WkxoWyYtNwNluRa+6HUbNkC2ErBwkI9N1yq02qcNXLHH/AKVQ+Wfwv/t9Dst6Kmp9UB6tRL4d8Ak9UNzlquP03uplrCQXeX57oC8Y5tw9D33idA0XdPSFXqPOz6jhJoMZI8r3HNBB1MjomMH7PsGwBz2mo+LlziZO5jZPf/kuHx5sKwn56bwTqg55zjzvVrE0WvDaU3DNXep6W0VJxFSp0dHeV1/ilLh1BrsuHpZgdQACDofouZ8Yr+I+bRsASQB0QK8OaXWcguBk200U6T4S9aqboLhybzs7DvDKt6RtP9vddpweKZUYH03BwIBBBmy4bg+V83C6mIcIM5m92ylOQecX4OqGPJNFxAIn3ehCD6EcVDMl8Fi2VWB7HS03CmXIPPQoXqjlGUEHqOT7upPUMoQfNUyj0mpdhv2TDTP3dBOSURqixN0aQP6dboLDyNwg4jFMaR5W+Z3oLhd3pMgR0VR9nXAf6egHuHnqAE9QNgriAg8VgkBTKBW0QVvmPDMrEseekEGIOx+a1vLvMOY+DVtUbYf5jZwRfaBxqjQotGtRzhEG4AuSVy3ivFi6nSqtdFRmbzAjrIHog7b41+yDUfJH2dVROWee6VRgFY5XjW1jbVWbB8apuIIcCJ1m/wCaCzufAWt4mXuY4M94iB8VsKLwWg6ypF7W3Qcr4tybii0vc5vzJcqdicA5ltx6rt/FsUCLaLl3MFUAmbXKCpvtrcqzch8oHGvzvBFFpvb3uwSnK3LVTiFYhstpNPnfFgOg6ldP4hxzB8Moii38LbNHvE9T8UCXtN4gzD4I0WZQX+UNGzVwh4W75n5gfi6xe7TYdAtMUF25E57dhYpVZNLb/Fdg4TxmlXaDTeHSvmd7YTfDeLVqDs1N7m9psg+l3uKB4h3XJOFe0+s21ZocOoVrwHtBwtSxOVBbi9Rv2Wtp8ew7rioPmj/8lS/8gQfPYKPSKXHom8JTlAVjfmrr7P8Al52IqhzhFNl7/iOwUOAci161NtYwymSNZzFp/EB0XXeB8OZQptps0A+JPVBsqQgAdEYITVNzoQSJWn49xJtKm5xMQPinMdjGsYXEwAJK4fz3zka7iyn7gt690Gj5k4q7EVXuOgmFqyWinJJnpKCHHLPVCeUDWAfTJAqWB/ENlb8ZybjKdAYnDv8AGpESQwkuaOsb/BUUlX/2a8+f0j/BruPgE665O8dEBOW/aPUptDKozAWB3gbLZ8S9pDHDyAt+vZXV/JOAr12Y2k1txJDY8N5OjiBvrouee0wCk/L/AE9NhOjg0SW6TZAjW58quEAb/wCtFraVEVnZ8TWbSZqfxPI6Naqv4pHb0Us063QXrF8/CjSFDAUxSpifO673Hdx7lUjFYl9Ql1RxcTqSV5hAKg4IAtCyApho7rOXdAJ3ooPMotUHVDj5oIle7qW6xlQZbXcNHEfFT/ran97vmUF5UUDoEq6chcDZiMQxjvdHmcOoF4+cKmUX3ur57OsaKeJpuJgElp6Q4QPzhB3CmwAZQAABAA0gWUQIKwHLLroMVMQAJVZ5g5wp0J3PQLZ45xbIO+i5NzbQL64bcud+EAkkDoAgFzRzu+v5QYb0H6qj1jJmdU9xiiKbsuUtIJBB19CtaCEBXmwHxQwFMmT96LCCBWAxTGqw131QWvkrnWtgaguX0TAcyTp/c3oVava/xPD4mlhalJ4c4ybahhbv0MwuXDomsPV8t9BYT+SBPIpNYpuKyNIQDhYeEx4RUHU90Aw3oouOyNHzUDTlAFQjt/CMVCrqgGB3WWheA2Xggg9lyo5UQC6hk+4QGYfVWHgdWCNlXKZWwwNbK4H5IPorl3iHi0GOJvAB9QtsDdUT2dY2WOZPQj13V3lB7E0g9pG+x6HZVXlHhRFWpiq48+YsZI0a0kEj1M/JW1qp3tA5iGFwr4M1Hy1g9dT8EHMPahj6NbHPfR0gB1ol4kEj8lUGET2UsTVkz+s3Q2fBBJpR6YlAZ9+iapkQgGB9V5rVJh80LziQUHhZGa236KLnToFmTEfNBhrUVwQi3+VMvQEa5ZEIEnqhuqIDkrL3CO+36pcP0KNrdAItt6oDgmneiXqIIE6W+/0WCeoRsn5KLAJ80x21QAWM6m/80PKUBWN3/wBJjCPOcR1t2O9krnI0NuiPSdlE6FB0XkDi4bVbcwXFp21t+y6fXq1mEuAFRh/CID2+k2d1XzZh+KVaZBY6IM6DVWdvtQ4jEZ6fr4YlB1znLmduDwhqwc7vKxpscx1+Qv8ABcJ5n5jq42oHVIAa2GgaD+ULjnMOJxjg7EVC/LZos1rZ1gCy1RQSJWAVgLIQSaUem8JZTaUBc0OsmKzCbjok3uumGVJEIINf80Yv0hKvkIpcgJUch+LC8QUJAdr/AL2Qi/7+ijmUQUB2tRmEgoVMJh1OLhAUQR96qL6Q12QASLpmm742QLFseqgG/cJ51GRolXAhAo9YheeJKn4aAe6xVdopuNpQEGSvQslRQeWZWFkIJO6L0LGZZzIPALzVIBS7IIPMrNJ8FeqNUZQMOObVYc1epvtGyKSdgNUEKQKg5qkf3K8wlANwXm9FN7d9FFrboDNIH7fqnaZnVa6pFjvumqBBQNmg1zNbpYsyn6o9OQsTe6DNOr99kHGgG6IR1QMS6xQIHVSzFRJlYynugwSorLdV46lB5wUUR+6gEGF5ShYQZXgvBeGiDLSphQlEBQQqBQRXaf8A1+iEUBQ0xM23RpMJQFGa5Adon5qXh2QQblEBiUA3Be7orwlnaoJORKboXq2iiQgepVDr/K993S1A6JimNfVAckpXFtsnKW6WxRsg1pKzZQco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50" name="Picture 26" descr="http://www.computerhistory.org/semiconductor/assets/img/400x400/1901_1_1.jpg"/>
          <p:cNvPicPr>
            <a:picLocks noChangeAspect="1" noChangeArrowheads="1"/>
          </p:cNvPicPr>
          <p:nvPr/>
        </p:nvPicPr>
        <p:blipFill>
          <a:blip r:embed="rId8"/>
          <a:srcRect/>
          <a:stretch>
            <a:fillRect/>
          </a:stretch>
        </p:blipFill>
        <p:spPr bwMode="auto">
          <a:xfrm>
            <a:off x="6705600" y="3886200"/>
            <a:ext cx="2362200" cy="2362200"/>
          </a:xfrm>
          <a:prstGeom prst="rect">
            <a:avLst/>
          </a:prstGeom>
          <a:noFill/>
        </p:spPr>
      </p:pic>
      <p:pic>
        <p:nvPicPr>
          <p:cNvPr id="1052" name="Picture 28" descr="http://puronokolkata.files.wordpress.com/2013/06/ishar-chandra-vidyasagarxtr.png"/>
          <p:cNvPicPr>
            <a:picLocks noChangeAspect="1" noChangeArrowheads="1"/>
          </p:cNvPicPr>
          <p:nvPr/>
        </p:nvPicPr>
        <p:blipFill>
          <a:blip r:embed="rId9"/>
          <a:srcRect/>
          <a:stretch>
            <a:fillRect/>
          </a:stretch>
        </p:blipFill>
        <p:spPr bwMode="auto">
          <a:xfrm>
            <a:off x="2514600" y="3657600"/>
            <a:ext cx="2057400" cy="2862470"/>
          </a:xfrm>
          <a:prstGeom prst="rect">
            <a:avLst/>
          </a:prstGeom>
          <a:noFill/>
        </p:spPr>
      </p:pic>
      <p:sp>
        <p:nvSpPr>
          <p:cNvPr id="3" name="TextBox 2"/>
          <p:cNvSpPr txBox="1"/>
          <p:nvPr/>
        </p:nvSpPr>
        <p:spPr>
          <a:xfrm>
            <a:off x="0" y="2743200"/>
            <a:ext cx="9144000" cy="646331"/>
          </a:xfrm>
          <a:prstGeom prst="rect">
            <a:avLst/>
          </a:prstGeom>
          <a:noFill/>
        </p:spPr>
        <p:txBody>
          <a:bodyPr wrap="square" rtlCol="0">
            <a:spAutoFit/>
          </a:bodyPr>
          <a:lstStyle/>
          <a:p>
            <a:r>
              <a:rPr lang="en-US" dirty="0" smtClean="0"/>
              <a:t>______________________________________________________________________________</a:t>
            </a:r>
          </a:p>
          <a:p>
            <a:r>
              <a:rPr lang="en-US" dirty="0" smtClean="0"/>
              <a:t>______________________________________________________________________________</a:t>
            </a:r>
            <a:endParaRPr lang="en-US" dirty="0"/>
          </a:p>
        </p:txBody>
      </p:sp>
      <p:pic>
        <p:nvPicPr>
          <p:cNvPr id="2" name="Picture 1"/>
          <p:cNvPicPr>
            <a:picLocks noChangeAspect="1"/>
          </p:cNvPicPr>
          <p:nvPr/>
        </p:nvPicPr>
        <p:blipFill>
          <a:blip r:embed="rId10"/>
          <a:stretch>
            <a:fillRect/>
          </a:stretch>
        </p:blipFill>
        <p:spPr>
          <a:xfrm>
            <a:off x="2514600" y="6684"/>
            <a:ext cx="2125237" cy="1414907"/>
          </a:xfrm>
          <a:prstGeom prst="rect">
            <a:avLst/>
          </a:prstGeom>
        </p:spPr>
      </p:pic>
      <p:sp>
        <p:nvSpPr>
          <p:cNvPr id="4" name="TextBox 3"/>
          <p:cNvSpPr txBox="1"/>
          <p:nvPr/>
        </p:nvSpPr>
        <p:spPr>
          <a:xfrm>
            <a:off x="4876800" y="2590800"/>
            <a:ext cx="2057400" cy="1200329"/>
          </a:xfrm>
          <a:prstGeom prst="rect">
            <a:avLst/>
          </a:prstGeom>
          <a:noFill/>
        </p:spPr>
        <p:txBody>
          <a:bodyPr wrap="square" rtlCol="0">
            <a:spAutoFit/>
          </a:bodyPr>
          <a:lstStyle/>
          <a:p>
            <a:r>
              <a:rPr lang="en-US" dirty="0" smtClean="0"/>
              <a:t>EUROPE</a:t>
            </a:r>
          </a:p>
          <a:p>
            <a:endParaRPr lang="en-US" dirty="0"/>
          </a:p>
          <a:p>
            <a:endParaRPr lang="en-US" dirty="0" smtClean="0"/>
          </a:p>
          <a:p>
            <a:r>
              <a:rPr lang="en-US" dirty="0" smtClean="0"/>
              <a:t>BENGAL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432"/>
            <a:ext cx="7924800" cy="724568"/>
          </a:xfrm>
        </p:spPr>
        <p:txBody>
          <a:bodyPr>
            <a:normAutofit fontScale="90000"/>
          </a:bodyPr>
          <a:lstStyle/>
          <a:p>
            <a:r>
              <a:rPr lang="en-US" dirty="0" smtClean="0"/>
              <a:t>Dedicated to the West Canteen, TIFR</a:t>
            </a:r>
            <a:endParaRPr lang="en-US" dirty="0"/>
          </a:p>
        </p:txBody>
      </p:sp>
      <p:pic>
        <p:nvPicPr>
          <p:cNvPr id="4" name="Content Placeholder 3"/>
          <p:cNvPicPr>
            <a:picLocks noGrp="1" noChangeAspect="1"/>
          </p:cNvPicPr>
          <p:nvPr>
            <p:ph idx="1"/>
          </p:nvPr>
        </p:nvPicPr>
        <p:blipFill>
          <a:blip r:embed="rId2"/>
          <a:srcRect t="8958" b="8958"/>
          <a:stretch>
            <a:fillRect/>
          </a:stretch>
        </p:blipFill>
        <p:spPr>
          <a:xfrm>
            <a:off x="381000" y="762000"/>
            <a:ext cx="8229600" cy="4525963"/>
          </a:xfrm>
        </p:spPr>
      </p:pic>
      <p:sp>
        <p:nvSpPr>
          <p:cNvPr id="3" name="TextBox 2"/>
          <p:cNvSpPr txBox="1"/>
          <p:nvPr/>
        </p:nvSpPr>
        <p:spPr>
          <a:xfrm>
            <a:off x="304800" y="5334000"/>
            <a:ext cx="8458200" cy="1415772"/>
          </a:xfrm>
          <a:prstGeom prst="rect">
            <a:avLst/>
          </a:prstGeom>
          <a:solidFill>
            <a:srgbClr val="DDD9C3"/>
          </a:solidFill>
        </p:spPr>
        <p:txBody>
          <a:bodyPr wrap="square" rtlCol="0">
            <a:spAutoFit/>
          </a:bodyPr>
          <a:lstStyle/>
          <a:p>
            <a:r>
              <a:rPr lang="en-US" sz="2400" dirty="0"/>
              <a:t>p</a:t>
            </a:r>
            <a:r>
              <a:rPr lang="en-US" sz="2400" dirty="0" smtClean="0"/>
              <a:t>ictures, quotes, anecdotes and politically incorrect stories </a:t>
            </a:r>
          </a:p>
          <a:p>
            <a:r>
              <a:rPr lang="en-US" sz="2400" dirty="0" smtClean="0"/>
              <a:t>(both real and imagined),….a circular talk....also a GK test,….</a:t>
            </a:r>
          </a:p>
          <a:p>
            <a:endParaRPr lang="en-US" dirty="0"/>
          </a:p>
          <a:p>
            <a:r>
              <a:rPr lang="en-US" dirty="0" smtClean="0"/>
              <a:t>			</a:t>
            </a:r>
            <a:r>
              <a:rPr lang="en-US" sz="2000" i="1" dirty="0" smtClean="0"/>
              <a:t>….not passing any judgment, only bearing witness……</a:t>
            </a:r>
            <a:endParaRPr lang="en-US" sz="2000" i="1" dirty="0"/>
          </a:p>
        </p:txBody>
      </p:sp>
    </p:spTree>
    <p:extLst>
      <p:ext uri="{BB962C8B-B14F-4D97-AF65-F5344CB8AC3E}">
        <p14:creationId xmlns:p14="http://schemas.microsoft.com/office/powerpoint/2010/main" val="410289273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http://upload.wikimedia.org/wikipedia/commons/5/56/J.C.Bo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75" y="4737100"/>
            <a:ext cx="217805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6" descr="http://www.iacs.res.in/images/iacs_o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767013"/>
            <a:ext cx="20748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8" descr="File:Bose Institute - Kolkata 73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2950" y="4692785"/>
            <a:ext cx="22479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Box 12"/>
          <p:cNvSpPr txBox="1">
            <a:spLocks noChangeArrowheads="1"/>
          </p:cNvSpPr>
          <p:nvPr/>
        </p:nvSpPr>
        <p:spPr bwMode="auto">
          <a:xfrm>
            <a:off x="3660775" y="6092825"/>
            <a:ext cx="155575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0000"/>
                </a:solidFill>
                <a:latin typeface="Calibri" pitchFamily="34" charset="0"/>
              </a:rPr>
              <a:t>Bose Institute </a:t>
            </a:r>
            <a:endParaRPr lang="en-US" sz="2000" b="1" dirty="0">
              <a:solidFill>
                <a:srgbClr val="000000"/>
              </a:solidFill>
              <a:latin typeface="Calibri" pitchFamily="34" charset="0"/>
            </a:endParaRPr>
          </a:p>
          <a:p>
            <a:pPr eaLnBrk="1" hangingPunct="1"/>
            <a:r>
              <a:rPr lang="en-US" sz="2000" b="1" dirty="0">
                <a:solidFill>
                  <a:srgbClr val="000000"/>
                </a:solidFill>
                <a:latin typeface="Calibri" pitchFamily="34" charset="0"/>
              </a:rPr>
              <a:t>      </a:t>
            </a:r>
            <a:r>
              <a:rPr lang="en-US" sz="2000" b="1" dirty="0">
                <a:solidFill>
                  <a:srgbClr val="FF0000"/>
                </a:solidFill>
                <a:latin typeface="Calibri" pitchFamily="34" charset="0"/>
              </a:rPr>
              <a:t>1917</a:t>
            </a:r>
            <a:endParaRPr lang="en-IN" sz="2000" b="1" dirty="0">
              <a:solidFill>
                <a:srgbClr val="FF0000"/>
              </a:solidFill>
              <a:latin typeface="Calibri" pitchFamily="34" charset="0"/>
            </a:endParaRPr>
          </a:p>
        </p:txBody>
      </p:sp>
      <p:sp>
        <p:nvSpPr>
          <p:cNvPr id="14" name="TextBox 13"/>
          <p:cNvSpPr txBox="1"/>
          <p:nvPr/>
        </p:nvSpPr>
        <p:spPr>
          <a:xfrm>
            <a:off x="250825" y="6446838"/>
            <a:ext cx="2873375" cy="369887"/>
          </a:xfrm>
          <a:prstGeom prst="rect">
            <a:avLst/>
          </a:prstGeom>
          <a:noFill/>
        </p:spPr>
        <p:txBody>
          <a:bodyPr>
            <a:spAutoFit/>
          </a:bodyPr>
          <a:lstStyle/>
          <a:p>
            <a:pPr>
              <a:defRPr/>
            </a:pPr>
            <a:r>
              <a:rPr lang="en-US" b="1" dirty="0" err="1">
                <a:solidFill>
                  <a:schemeClr val="accent2">
                    <a:lumMod val="75000"/>
                  </a:schemeClr>
                </a:solidFill>
              </a:rPr>
              <a:t>Jagadish</a:t>
            </a:r>
            <a:r>
              <a:rPr lang="en-US" b="1" dirty="0">
                <a:solidFill>
                  <a:schemeClr val="accent2">
                    <a:lumMod val="75000"/>
                  </a:schemeClr>
                </a:solidFill>
              </a:rPr>
              <a:t> Chandra Bose</a:t>
            </a:r>
            <a:endParaRPr lang="en-IN" b="1" dirty="0">
              <a:solidFill>
                <a:schemeClr val="accent2">
                  <a:lumMod val="75000"/>
                </a:schemeClr>
              </a:solidFill>
            </a:endParaRPr>
          </a:p>
        </p:txBody>
      </p:sp>
      <p:sp>
        <p:nvSpPr>
          <p:cNvPr id="15" name="TextBox 14"/>
          <p:cNvSpPr txBox="1"/>
          <p:nvPr/>
        </p:nvSpPr>
        <p:spPr>
          <a:xfrm>
            <a:off x="6477000" y="6176963"/>
            <a:ext cx="2209800" cy="646112"/>
          </a:xfrm>
          <a:prstGeom prst="rect">
            <a:avLst/>
          </a:prstGeom>
          <a:noFill/>
        </p:spPr>
        <p:txBody>
          <a:bodyPr>
            <a:spAutoFit/>
          </a:bodyPr>
          <a:lstStyle/>
          <a:p>
            <a:pPr algn="ctr">
              <a:defRPr/>
            </a:pPr>
            <a:r>
              <a:rPr lang="en-US" b="1" dirty="0">
                <a:solidFill>
                  <a:schemeClr val="accent2">
                    <a:lumMod val="75000"/>
                  </a:schemeClr>
                </a:solidFill>
              </a:rPr>
              <a:t>Margaret E. Noble</a:t>
            </a:r>
          </a:p>
          <a:p>
            <a:pPr algn="ctr">
              <a:defRPr/>
            </a:pPr>
            <a:r>
              <a:rPr lang="en-US" b="1" dirty="0">
                <a:solidFill>
                  <a:schemeClr val="accent2">
                    <a:lumMod val="75000"/>
                  </a:schemeClr>
                </a:solidFill>
              </a:rPr>
              <a:t>   </a:t>
            </a:r>
            <a:r>
              <a:rPr lang="en-US" b="1" dirty="0" smtClean="0">
                <a:solidFill>
                  <a:schemeClr val="accent2">
                    <a:lumMod val="75000"/>
                  </a:schemeClr>
                </a:solidFill>
              </a:rPr>
              <a:t>“Sister </a:t>
            </a:r>
            <a:r>
              <a:rPr lang="en-US" b="1" dirty="0" err="1" smtClean="0">
                <a:solidFill>
                  <a:schemeClr val="accent2">
                    <a:lumMod val="75000"/>
                  </a:schemeClr>
                </a:solidFill>
              </a:rPr>
              <a:t>Nivedita</a:t>
            </a:r>
            <a:r>
              <a:rPr lang="en-US" b="1" dirty="0" smtClean="0">
                <a:solidFill>
                  <a:schemeClr val="accent2">
                    <a:lumMod val="75000"/>
                  </a:schemeClr>
                </a:solidFill>
              </a:rPr>
              <a:t>”</a:t>
            </a:r>
            <a:endParaRPr lang="en-IN" b="1" dirty="0">
              <a:solidFill>
                <a:schemeClr val="accent2">
                  <a:lumMod val="75000"/>
                </a:schemeClr>
              </a:solidFill>
            </a:endParaRPr>
          </a:p>
        </p:txBody>
      </p:sp>
      <p:sp>
        <p:nvSpPr>
          <p:cNvPr id="2" name="Rectangle 1"/>
          <p:cNvSpPr/>
          <p:nvPr/>
        </p:nvSpPr>
        <p:spPr>
          <a:xfrm>
            <a:off x="152400" y="44450"/>
            <a:ext cx="8740775" cy="238283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57353" name="Picture 2" descr="Raja Ram Mohan Roy Jayant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636588"/>
            <a:ext cx="175101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TextBox 5"/>
          <p:cNvSpPr txBox="1">
            <a:spLocks noChangeArrowheads="1"/>
          </p:cNvSpPr>
          <p:nvPr/>
        </p:nvSpPr>
        <p:spPr bwMode="auto">
          <a:xfrm>
            <a:off x="238125" y="120650"/>
            <a:ext cx="2479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solidFill>
                  <a:srgbClr val="FF0000"/>
                </a:solidFill>
              </a:rPr>
              <a:t>Raja Rammohan Ray</a:t>
            </a:r>
            <a:endParaRPr lang="en-IN" b="1">
              <a:solidFill>
                <a:srgbClr val="FF0000"/>
              </a:solidFill>
            </a:endParaRPr>
          </a:p>
        </p:txBody>
      </p:sp>
      <p:sp>
        <p:nvSpPr>
          <p:cNvPr id="57355" name="Rectangle 9"/>
          <p:cNvSpPr>
            <a:spLocks noChangeArrowheads="1"/>
          </p:cNvSpPr>
          <p:nvPr/>
        </p:nvSpPr>
        <p:spPr bwMode="auto">
          <a:xfrm>
            <a:off x="2338555" y="1793361"/>
            <a:ext cx="44148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2000" b="1" dirty="0">
                <a:solidFill>
                  <a:srgbClr val="000000"/>
                </a:solidFill>
                <a:latin typeface="Calibri" pitchFamily="34" charset="0"/>
              </a:rPr>
              <a:t> </a:t>
            </a:r>
            <a:r>
              <a:rPr lang="en-US" sz="2000" b="1" dirty="0" err="1" smtClean="0">
                <a:solidFill>
                  <a:srgbClr val="000000"/>
                </a:solidFill>
                <a:latin typeface="Calibri" pitchFamily="34" charset="0"/>
              </a:rPr>
              <a:t>Hindoo</a:t>
            </a:r>
            <a:r>
              <a:rPr lang="en-US" sz="2000" b="1" dirty="0" smtClean="0">
                <a:solidFill>
                  <a:srgbClr val="000000"/>
                </a:solidFill>
                <a:latin typeface="Calibri" pitchFamily="34" charset="0"/>
              </a:rPr>
              <a:t>/Presidency College</a:t>
            </a:r>
          </a:p>
          <a:p>
            <a:pPr algn="ctr" eaLnBrk="1" hangingPunct="1"/>
            <a:r>
              <a:rPr lang="en-US" dirty="0" smtClean="0">
                <a:solidFill>
                  <a:srgbClr val="000000"/>
                </a:solidFill>
                <a:latin typeface="Calibri" pitchFamily="34" charset="0"/>
              </a:rPr>
              <a:t> </a:t>
            </a:r>
            <a:r>
              <a:rPr lang="en-US" sz="2000" b="1" dirty="0">
                <a:solidFill>
                  <a:srgbClr val="FF0000"/>
                </a:solidFill>
                <a:latin typeface="Calibri" pitchFamily="34" charset="0"/>
              </a:rPr>
              <a:t>1817</a:t>
            </a:r>
          </a:p>
        </p:txBody>
      </p:sp>
      <p:pic>
        <p:nvPicPr>
          <p:cNvPr id="57356" name="Picture 4" descr="http://www.indianetzone.com/photos_gallery/17/Presidency_958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9350" y="122238"/>
            <a:ext cx="1249363"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2" descr="http://upload.wikimedia.org/wikipedia/en/thumb/9/95/DavidHare.JPG/250px-DavidHar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136525"/>
            <a:ext cx="1627188"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8" name="TextBox 6"/>
          <p:cNvSpPr txBox="1">
            <a:spLocks noChangeArrowheads="1"/>
          </p:cNvSpPr>
          <p:nvPr/>
        </p:nvSpPr>
        <p:spPr bwMode="auto">
          <a:xfrm>
            <a:off x="6705600" y="1558925"/>
            <a:ext cx="145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solidFill>
                  <a:srgbClr val="FFFF00"/>
                </a:solidFill>
              </a:rPr>
              <a:t> David Hare</a:t>
            </a:r>
            <a:endParaRPr lang="en-IN" b="1">
              <a:solidFill>
                <a:srgbClr val="FFFF00"/>
              </a:solidFill>
            </a:endParaRPr>
          </a:p>
        </p:txBody>
      </p:sp>
      <p:sp>
        <p:nvSpPr>
          <p:cNvPr id="3" name="Rounded Rectangle 2"/>
          <p:cNvSpPr/>
          <p:nvPr/>
        </p:nvSpPr>
        <p:spPr>
          <a:xfrm>
            <a:off x="273843" y="2514600"/>
            <a:ext cx="8448675" cy="19431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IN" b="1" dirty="0">
              <a:solidFill>
                <a:srgbClr val="0033CC"/>
              </a:solidFill>
            </a:endParaRPr>
          </a:p>
        </p:txBody>
      </p:sp>
      <p:pic>
        <p:nvPicPr>
          <p:cNvPr id="57360" name="Picture 6" descr="http://upload.wikimedia.org/wikipedia/en/thumb/f/f6/Mahendralal_Sarkar..JPG/120px-Mahendralal_Sarka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2706688"/>
            <a:ext cx="1227138"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1" name="Picture 8" descr="http://upload.wikimedia.org/wikipedia/commons/thumb/1/10/Eug%C3%A8ne_Lafont_%281837-1908%29.jpg/220px-Eug%C3%A8ne_Lafont_%281837-1908%2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2000" y="2755900"/>
            <a:ext cx="1220788"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2" name="Picture 6" descr="http://www.iacs.res.in/images/iacs_o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50" y="2767013"/>
            <a:ext cx="20748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3" name="Picture 6" descr="http://www.iacs.res.in/images/iacs_o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238" y="2814638"/>
            <a:ext cx="20764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4" name="Rectangle 3"/>
          <p:cNvSpPr>
            <a:spLocks noChangeArrowheads="1"/>
          </p:cNvSpPr>
          <p:nvPr/>
        </p:nvSpPr>
        <p:spPr bwMode="auto">
          <a:xfrm>
            <a:off x="250825" y="3981450"/>
            <a:ext cx="2620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33CC"/>
                </a:solidFill>
              </a:rPr>
              <a:t>Dr. Mahendralal Sircar</a:t>
            </a:r>
            <a:endParaRPr lang="en-IN" b="1">
              <a:solidFill>
                <a:srgbClr val="0033CC"/>
              </a:solidFill>
            </a:endParaRPr>
          </a:p>
        </p:txBody>
      </p:sp>
      <p:sp>
        <p:nvSpPr>
          <p:cNvPr id="57365" name="Rectangle 4"/>
          <p:cNvSpPr>
            <a:spLocks noChangeArrowheads="1"/>
          </p:cNvSpPr>
          <p:nvPr/>
        </p:nvSpPr>
        <p:spPr bwMode="auto">
          <a:xfrm>
            <a:off x="6445250" y="3981450"/>
            <a:ext cx="2147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33CC"/>
                </a:solidFill>
              </a:rPr>
              <a:t>Fr. Eugune Lafont</a:t>
            </a:r>
            <a:endParaRPr lang="en-IN" b="1">
              <a:solidFill>
                <a:srgbClr val="0033CC"/>
              </a:solidFill>
            </a:endParaRPr>
          </a:p>
        </p:txBody>
      </p:sp>
      <p:sp>
        <p:nvSpPr>
          <p:cNvPr id="57366" name="TextBox 4"/>
          <p:cNvSpPr txBox="1">
            <a:spLocks noChangeArrowheads="1"/>
          </p:cNvSpPr>
          <p:nvPr/>
        </p:nvSpPr>
        <p:spPr bwMode="auto">
          <a:xfrm>
            <a:off x="2127250" y="2662238"/>
            <a:ext cx="4883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000000"/>
                </a:solidFill>
                <a:latin typeface="Calibri" pitchFamily="34" charset="0"/>
              </a:rPr>
              <a:t>Indian Association for the Cultivation of Science </a:t>
            </a:r>
            <a:r>
              <a:rPr lang="en-US">
                <a:solidFill>
                  <a:srgbClr val="000000"/>
                </a:solidFill>
                <a:latin typeface="Calibri" pitchFamily="34" charset="0"/>
              </a:rPr>
              <a:t>			</a:t>
            </a:r>
            <a:endParaRPr lang="en-IN">
              <a:solidFill>
                <a:srgbClr val="FF0000"/>
              </a:solidFill>
              <a:latin typeface="Calibri" pitchFamily="34" charset="0"/>
            </a:endParaRPr>
          </a:p>
        </p:txBody>
      </p:sp>
      <p:sp>
        <p:nvSpPr>
          <p:cNvPr id="57367" name="TextBox 6"/>
          <p:cNvSpPr txBox="1">
            <a:spLocks noChangeArrowheads="1"/>
          </p:cNvSpPr>
          <p:nvPr/>
        </p:nvSpPr>
        <p:spPr bwMode="auto">
          <a:xfrm>
            <a:off x="4718050" y="3952350"/>
            <a:ext cx="808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dirty="0">
                <a:solidFill>
                  <a:srgbClr val="FF0000"/>
                </a:solidFill>
              </a:rPr>
              <a:t>1876</a:t>
            </a:r>
            <a:endParaRPr lang="en-IN" b="1" dirty="0">
              <a:solidFill>
                <a:srgbClr val="FF0000"/>
              </a:solidFill>
            </a:endParaRPr>
          </a:p>
        </p:txBody>
      </p:sp>
      <p:pic>
        <p:nvPicPr>
          <p:cNvPr id="57368" name="Picture 2" descr="http://www.vivekananda.net/Images/sv%20disciples/nivedita/N_0195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04063" y="4591050"/>
            <a:ext cx="9429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2315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ChangeArrowheads="1"/>
          </p:cNvSpPr>
          <p:nvPr/>
        </p:nvSpPr>
        <p:spPr bwMode="auto">
          <a:xfrm>
            <a:off x="649288" y="698500"/>
            <a:ext cx="6378575" cy="1754188"/>
          </a:xfrm>
          <a:prstGeom prst="rect">
            <a:avLst/>
          </a:prstGeom>
          <a:solidFill>
            <a:schemeClr val="bg2">
              <a:lumMod val="90000"/>
            </a:schemeClr>
          </a:solidFill>
          <a:ln>
            <a:noFill/>
          </a:ln>
          <a:extLst/>
        </p:spPr>
        <p:txBody>
          <a:bodyPr>
            <a:spAutoFit/>
          </a:bodyPr>
          <a:lstStyle/>
          <a:p>
            <a:r>
              <a:rPr lang="en-IN" dirty="0" smtClean="0">
                <a:solidFill>
                  <a:srgbClr val="7030A0"/>
                </a:solidFill>
              </a:rPr>
              <a:t>“</a:t>
            </a:r>
            <a:r>
              <a:rPr lang="en-IN" dirty="0">
                <a:solidFill>
                  <a:srgbClr val="7030A0"/>
                </a:solidFill>
              </a:rPr>
              <a:t>Until men learn to respect each other’s honest convictions, and until they are free from all prejudices, in other words, until they are fearless of the consequences of discoveries in the fields of knowledge, they cannot be said to have become civilized men. The one thing that can secure this blessing, the </a:t>
            </a:r>
            <a:r>
              <a:rPr lang="en-US" dirty="0">
                <a:solidFill>
                  <a:srgbClr val="7030A0"/>
                </a:solidFill>
              </a:rPr>
              <a:t>toleration, and freedom from prejudice is knowledge” </a:t>
            </a:r>
            <a:endParaRPr lang="en-IN" dirty="0">
              <a:solidFill>
                <a:srgbClr val="7030A0"/>
              </a:solidFill>
            </a:endParaRPr>
          </a:p>
        </p:txBody>
      </p:sp>
      <p:sp>
        <p:nvSpPr>
          <p:cNvPr id="46083" name="Rectangle 2"/>
          <p:cNvSpPr>
            <a:spLocks noChangeArrowheads="1"/>
          </p:cNvSpPr>
          <p:nvPr/>
        </p:nvSpPr>
        <p:spPr bwMode="auto">
          <a:xfrm>
            <a:off x="676275" y="2687638"/>
            <a:ext cx="6324600" cy="2031325"/>
          </a:xfrm>
          <a:prstGeom prst="rect">
            <a:avLst/>
          </a:prstGeom>
          <a:solidFill>
            <a:schemeClr val="bg2">
              <a:lumMod val="90000"/>
            </a:schemeClr>
          </a:solidFill>
          <a:ln>
            <a:noFill/>
          </a:ln>
          <a:extLst/>
        </p:spPr>
        <p:txBody>
          <a:bodyPr>
            <a:spAutoFit/>
          </a:bodyPr>
          <a:lstStyle/>
          <a:p>
            <a:pPr>
              <a:defRPr/>
            </a:pPr>
            <a:r>
              <a:rPr lang="en-US" dirty="0">
                <a:solidFill>
                  <a:srgbClr val="7030A0"/>
                </a:solidFill>
              </a:rPr>
              <a:t>“Science . . . was the more powerful lever for progress, for the advancement of civilization, for ennobling the mind of man. . . . </a:t>
            </a:r>
            <a:r>
              <a:rPr lang="en-US" i="1" dirty="0">
                <a:solidFill>
                  <a:srgbClr val="7030A0"/>
                </a:solidFill>
              </a:rPr>
              <a:t>Let every step of science education be explained by experiments, for science to be effectually learnt should be learnt in the laboratory: but do not attempt to make your institution a school of technical education in the industrial arts under the misnomer of practical </a:t>
            </a:r>
            <a:r>
              <a:rPr lang="en-US" i="1" dirty="0" smtClean="0">
                <a:solidFill>
                  <a:srgbClr val="7030A0"/>
                </a:solidFill>
              </a:rPr>
              <a:t>science”.</a:t>
            </a:r>
            <a:endParaRPr lang="en-IN" dirty="0">
              <a:solidFill>
                <a:srgbClr val="7030A0"/>
              </a:solidFill>
            </a:endParaRPr>
          </a:p>
        </p:txBody>
      </p:sp>
      <p:sp>
        <p:nvSpPr>
          <p:cNvPr id="46084" name="Rectangle 3"/>
          <p:cNvSpPr>
            <a:spLocks noChangeArrowheads="1"/>
          </p:cNvSpPr>
          <p:nvPr/>
        </p:nvSpPr>
        <p:spPr bwMode="auto">
          <a:xfrm>
            <a:off x="676275" y="5170488"/>
            <a:ext cx="6324600" cy="1200329"/>
          </a:xfrm>
          <a:prstGeom prst="rect">
            <a:avLst/>
          </a:prstGeom>
          <a:solidFill>
            <a:schemeClr val="bg2">
              <a:lumMod val="90000"/>
            </a:schemeClr>
          </a:solidFill>
          <a:ln>
            <a:noFill/>
          </a:ln>
        </p:spPr>
        <p:txBody>
          <a:bodyPr>
            <a:spAutoFit/>
          </a:bodyPr>
          <a:lstStyle/>
          <a:p>
            <a:pPr>
              <a:defRPr/>
            </a:pPr>
            <a:r>
              <a:rPr lang="en-US" dirty="0">
                <a:solidFill>
                  <a:srgbClr val="7030A0"/>
                </a:solidFill>
              </a:rPr>
              <a:t>“the agents of the colonial power “wanted to transform the Hindus into a number of mechanics requiring for ever European supervision, whereas </a:t>
            </a:r>
            <a:r>
              <a:rPr lang="en-US" dirty="0" err="1">
                <a:solidFill>
                  <a:srgbClr val="7030A0"/>
                </a:solidFill>
              </a:rPr>
              <a:t>Sircar’s</a:t>
            </a:r>
            <a:r>
              <a:rPr lang="en-US" dirty="0">
                <a:solidFill>
                  <a:srgbClr val="7030A0"/>
                </a:solidFill>
              </a:rPr>
              <a:t> object was to </a:t>
            </a:r>
            <a:r>
              <a:rPr lang="en-US" b="1" dirty="0">
                <a:solidFill>
                  <a:srgbClr val="7030A0"/>
                </a:solidFill>
              </a:rPr>
              <a:t>emancipate</a:t>
            </a:r>
            <a:r>
              <a:rPr lang="en-US" dirty="0">
                <a:solidFill>
                  <a:srgbClr val="7030A0"/>
                </a:solidFill>
              </a:rPr>
              <a:t>, in the long run, his countrymen from this humiliating bondage” </a:t>
            </a:r>
            <a:endParaRPr lang="en-IN" dirty="0">
              <a:solidFill>
                <a:srgbClr val="7030A0"/>
              </a:solidFill>
            </a:endParaRPr>
          </a:p>
        </p:txBody>
      </p:sp>
      <p:pic>
        <p:nvPicPr>
          <p:cNvPr id="60421" name="Picture 8" descr="http://t0.gstatic.com/images?q=tbn:ANd9GcS82GVLNt0b1xjcqBDBh4w0jS17Ow0Lb9_80Tgv46ihRyU_n2e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400" y="4800600"/>
            <a:ext cx="1544638"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6" descr="http://upload.wikimedia.org/wikipedia/en/thumb/f/f6/Mahendralal_Sarkar..JPG/120px-Mahendralal_Sark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76200"/>
            <a:ext cx="1570038"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2" descr="http://upload.wikimedia.org/wikipedia/commons/thumb/7/7d/Rajendralal_Mitra.JPG/200px-Rajendralal_Mit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438400"/>
            <a:ext cx="1570038"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TextBox 8"/>
          <p:cNvSpPr txBox="1">
            <a:spLocks noChangeArrowheads="1"/>
          </p:cNvSpPr>
          <p:nvPr/>
        </p:nvSpPr>
        <p:spPr bwMode="auto">
          <a:xfrm>
            <a:off x="7315200" y="3841750"/>
            <a:ext cx="1493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b="1" dirty="0" err="1">
                <a:solidFill>
                  <a:schemeClr val="bg1"/>
                </a:solidFill>
              </a:rPr>
              <a:t>Rajendralal</a:t>
            </a:r>
            <a:r>
              <a:rPr lang="en-US" b="1" dirty="0">
                <a:solidFill>
                  <a:schemeClr val="bg1"/>
                </a:solidFill>
              </a:rPr>
              <a:t> </a:t>
            </a:r>
            <a:r>
              <a:rPr lang="en-US" b="1" dirty="0" err="1">
                <a:solidFill>
                  <a:schemeClr val="bg1"/>
                </a:solidFill>
              </a:rPr>
              <a:t>Mitra</a:t>
            </a:r>
            <a:endParaRPr lang="en-IN" b="1" dirty="0">
              <a:solidFill>
                <a:schemeClr val="bg1"/>
              </a:solidFill>
            </a:endParaRPr>
          </a:p>
        </p:txBody>
      </p:sp>
      <p:sp>
        <p:nvSpPr>
          <p:cNvPr id="60425" name="TextBox 1"/>
          <p:cNvSpPr txBox="1">
            <a:spLocks noChangeArrowheads="1"/>
          </p:cNvSpPr>
          <p:nvPr/>
        </p:nvSpPr>
        <p:spPr bwMode="auto">
          <a:xfrm>
            <a:off x="933450" y="239713"/>
            <a:ext cx="6057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t>Universal knowledge, culture and civilization</a:t>
            </a:r>
            <a:endParaRPr lang="en-IN" sz="2000" b="1"/>
          </a:p>
        </p:txBody>
      </p:sp>
      <p:sp>
        <p:nvSpPr>
          <p:cNvPr id="2" name="Rectangle 1"/>
          <p:cNvSpPr/>
          <p:nvPr/>
        </p:nvSpPr>
        <p:spPr>
          <a:xfrm>
            <a:off x="7078015" y="1575593"/>
            <a:ext cx="1776768" cy="646331"/>
          </a:xfrm>
          <a:prstGeom prst="rect">
            <a:avLst/>
          </a:prstGeom>
        </p:spPr>
        <p:txBody>
          <a:bodyPr wrap="none">
            <a:spAutoFit/>
          </a:bodyPr>
          <a:lstStyle/>
          <a:p>
            <a:pPr algn="ctr"/>
            <a:r>
              <a:rPr lang="en-US" b="1" dirty="0" smtClean="0">
                <a:solidFill>
                  <a:srgbClr val="0033CC"/>
                </a:solidFill>
              </a:rPr>
              <a:t>Dr. </a:t>
            </a:r>
            <a:r>
              <a:rPr lang="en-US" b="1" dirty="0" err="1" smtClean="0">
                <a:solidFill>
                  <a:srgbClr val="0033CC"/>
                </a:solidFill>
              </a:rPr>
              <a:t>Mahendralal</a:t>
            </a:r>
            <a:r>
              <a:rPr lang="en-US" b="1" dirty="0" smtClean="0">
                <a:solidFill>
                  <a:srgbClr val="0033CC"/>
                </a:solidFill>
              </a:rPr>
              <a:t> </a:t>
            </a:r>
          </a:p>
          <a:p>
            <a:pPr algn="ctr"/>
            <a:r>
              <a:rPr lang="en-US" b="1" dirty="0" err="1" smtClean="0">
                <a:solidFill>
                  <a:srgbClr val="0033CC"/>
                </a:solidFill>
              </a:rPr>
              <a:t>Sircar</a:t>
            </a:r>
            <a:endParaRPr lang="en-IN" b="1" dirty="0">
              <a:solidFill>
                <a:srgbClr val="0033CC"/>
              </a:solidFill>
            </a:endParaRPr>
          </a:p>
        </p:txBody>
      </p:sp>
      <p:sp>
        <p:nvSpPr>
          <p:cNvPr id="3" name="Rectangle 2"/>
          <p:cNvSpPr/>
          <p:nvPr/>
        </p:nvSpPr>
        <p:spPr>
          <a:xfrm>
            <a:off x="7449322" y="6002119"/>
            <a:ext cx="1225592" cy="646331"/>
          </a:xfrm>
          <a:prstGeom prst="rect">
            <a:avLst/>
          </a:prstGeom>
        </p:spPr>
        <p:txBody>
          <a:bodyPr wrap="none">
            <a:spAutoFit/>
          </a:bodyPr>
          <a:lstStyle/>
          <a:p>
            <a:pPr algn="ctr"/>
            <a:r>
              <a:rPr lang="en-US" b="1" dirty="0" smtClean="0">
                <a:solidFill>
                  <a:srgbClr val="0033CC"/>
                </a:solidFill>
              </a:rPr>
              <a:t>Fr. </a:t>
            </a:r>
            <a:r>
              <a:rPr lang="en-US" b="1" dirty="0" err="1" smtClean="0">
                <a:solidFill>
                  <a:srgbClr val="0033CC"/>
                </a:solidFill>
              </a:rPr>
              <a:t>Eugune</a:t>
            </a:r>
            <a:r>
              <a:rPr lang="en-US" b="1" dirty="0" smtClean="0">
                <a:solidFill>
                  <a:srgbClr val="0033CC"/>
                </a:solidFill>
              </a:rPr>
              <a:t> </a:t>
            </a:r>
          </a:p>
          <a:p>
            <a:pPr algn="ctr"/>
            <a:r>
              <a:rPr lang="en-US" b="1" dirty="0" err="1" smtClean="0">
                <a:solidFill>
                  <a:srgbClr val="0033CC"/>
                </a:solidFill>
              </a:rPr>
              <a:t>Lafont</a:t>
            </a:r>
            <a:endParaRPr lang="en-IN" b="1" dirty="0">
              <a:solidFill>
                <a:srgbClr val="0033CC"/>
              </a:solidFill>
            </a:endParaRPr>
          </a:p>
        </p:txBody>
      </p:sp>
    </p:spTree>
    <p:extLst>
      <p:ext uri="{BB962C8B-B14F-4D97-AF65-F5344CB8AC3E}">
        <p14:creationId xmlns:p14="http://schemas.microsoft.com/office/powerpoint/2010/main" val="138906538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6/6e/Solvay_conference_19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8838736" cy="500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33400" y="1143000"/>
            <a:ext cx="1066800" cy="461665"/>
          </a:xfrm>
          <a:prstGeom prst="rect">
            <a:avLst/>
          </a:prstGeom>
          <a:noFill/>
        </p:spPr>
        <p:txBody>
          <a:bodyPr wrap="square" rtlCol="0">
            <a:spAutoFit/>
          </a:bodyPr>
          <a:lstStyle/>
          <a:p>
            <a:r>
              <a:rPr lang="en-US" sz="2400" dirty="0" smtClean="0">
                <a:solidFill>
                  <a:srgbClr val="FF0000"/>
                </a:solidFill>
              </a:rPr>
              <a:t>29</a:t>
            </a:r>
            <a:endParaRPr lang="en-US" sz="2400" dirty="0">
              <a:solidFill>
                <a:srgbClr val="FF0000"/>
              </a:solidFill>
            </a:endParaRPr>
          </a:p>
        </p:txBody>
      </p:sp>
    </p:spTree>
    <p:extLst>
      <p:ext uri="{BB962C8B-B14F-4D97-AF65-F5344CB8AC3E}">
        <p14:creationId xmlns:p14="http://schemas.microsoft.com/office/powerpoint/2010/main" val="216593404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caravanmagazine.in/Upload/StoryBigImages/Unequal-Eminences_bi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4487"/>
            <a:ext cx="7929562" cy="59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590800" y="6400800"/>
            <a:ext cx="3200400" cy="461665"/>
          </a:xfrm>
          <a:prstGeom prst="rect">
            <a:avLst/>
          </a:prstGeom>
          <a:noFill/>
        </p:spPr>
        <p:txBody>
          <a:bodyPr wrap="square" rtlCol="0">
            <a:spAutoFit/>
          </a:bodyPr>
          <a:lstStyle/>
          <a:p>
            <a:r>
              <a:rPr lang="en-US" dirty="0" smtClean="0"/>
              <a:t>	</a:t>
            </a:r>
            <a:r>
              <a:rPr lang="en-US" sz="2400" dirty="0" smtClean="0"/>
              <a:t>Calcutta, 1930</a:t>
            </a:r>
            <a:endParaRPr lang="en-US" sz="2400" dirty="0"/>
          </a:p>
        </p:txBody>
      </p:sp>
    </p:spTree>
    <p:extLst>
      <p:ext uri="{BB962C8B-B14F-4D97-AF65-F5344CB8AC3E}">
        <p14:creationId xmlns:p14="http://schemas.microsoft.com/office/powerpoint/2010/main" val="30128374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upload.wikimedia.org/wikipedia/commons/6/6e/Solvay_conference_19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188913"/>
            <a:ext cx="623252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2" descr="http://www.caravanmagazine.in/Upload/StoryBigImages/Unequal-Eminences_big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654425"/>
            <a:ext cx="3662362"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68288" y="5805488"/>
            <a:ext cx="4321175" cy="954087"/>
          </a:xfrm>
          <a:prstGeom prst="rect">
            <a:avLst/>
          </a:prstGeom>
          <a:solidFill>
            <a:schemeClr val="bg2">
              <a:lumMod val="90000"/>
            </a:schemeClr>
          </a:solidFill>
          <a:ln>
            <a:solidFill>
              <a:srgbClr val="FFFF00"/>
            </a:solidFill>
          </a:ln>
        </p:spPr>
        <p:txBody>
          <a:bodyPr>
            <a:spAutoFit/>
          </a:bodyPr>
          <a:lstStyle/>
          <a:p>
            <a:pPr eaLnBrk="1" fontAlgn="auto" hangingPunct="1">
              <a:spcBef>
                <a:spcPts val="0"/>
              </a:spcBef>
              <a:spcAft>
                <a:spcPts val="0"/>
              </a:spcAft>
              <a:defRPr/>
            </a:pPr>
            <a:r>
              <a:rPr lang="en-IN" sz="1400" dirty="0" err="1">
                <a:solidFill>
                  <a:prstClr val="black"/>
                </a:solidFill>
                <a:latin typeface="Calibri"/>
              </a:rPr>
              <a:t>Jagadish</a:t>
            </a:r>
            <a:r>
              <a:rPr lang="en-IN" sz="1400" dirty="0">
                <a:solidFill>
                  <a:prstClr val="black"/>
                </a:solidFill>
                <a:latin typeface="Calibri"/>
              </a:rPr>
              <a:t> Chandra Bose with his former pupils in 1930. Seated (L-R): </a:t>
            </a:r>
            <a:r>
              <a:rPr lang="en-IN" sz="1400" b="1" i="1" dirty="0">
                <a:solidFill>
                  <a:srgbClr val="FF0000"/>
                </a:solidFill>
                <a:latin typeface="Calibri"/>
              </a:rPr>
              <a:t>MN </a:t>
            </a:r>
            <a:r>
              <a:rPr lang="en-IN" sz="1400" b="1" i="1" dirty="0" err="1">
                <a:solidFill>
                  <a:srgbClr val="FF0000"/>
                </a:solidFill>
                <a:latin typeface="Calibri"/>
              </a:rPr>
              <a:t>Saha</a:t>
            </a:r>
            <a:r>
              <a:rPr lang="en-IN" sz="1400" b="1" i="1" dirty="0">
                <a:solidFill>
                  <a:srgbClr val="FF0000"/>
                </a:solidFill>
                <a:latin typeface="Calibri"/>
              </a:rPr>
              <a:t>, </a:t>
            </a:r>
            <a:r>
              <a:rPr lang="en-IN" sz="1400" b="1" i="1" dirty="0" err="1">
                <a:solidFill>
                  <a:srgbClr val="FF0000"/>
                </a:solidFill>
                <a:latin typeface="Calibri"/>
              </a:rPr>
              <a:t>Jagadish</a:t>
            </a:r>
            <a:r>
              <a:rPr lang="en-IN" sz="1400" b="1" i="1" dirty="0">
                <a:solidFill>
                  <a:srgbClr val="FF0000"/>
                </a:solidFill>
                <a:latin typeface="Calibri"/>
              </a:rPr>
              <a:t> Chandra Bose</a:t>
            </a:r>
            <a:r>
              <a:rPr lang="en-IN" sz="1400" dirty="0">
                <a:solidFill>
                  <a:prstClr val="black"/>
                </a:solidFill>
                <a:latin typeface="Calibri"/>
              </a:rPr>
              <a:t>, JC </a:t>
            </a:r>
            <a:r>
              <a:rPr lang="en-IN" sz="1400" dirty="0" err="1">
                <a:solidFill>
                  <a:prstClr val="black"/>
                </a:solidFill>
                <a:latin typeface="Calibri"/>
              </a:rPr>
              <a:t>Ghosh</a:t>
            </a:r>
            <a:r>
              <a:rPr lang="en-IN" sz="1400" dirty="0">
                <a:solidFill>
                  <a:prstClr val="black"/>
                </a:solidFill>
                <a:latin typeface="Calibri"/>
              </a:rPr>
              <a:t>. Standing (L-R): S </a:t>
            </a:r>
            <a:r>
              <a:rPr lang="en-IN" sz="1400" dirty="0" err="1">
                <a:solidFill>
                  <a:prstClr val="black"/>
                </a:solidFill>
                <a:latin typeface="Calibri"/>
              </a:rPr>
              <a:t>Datta</a:t>
            </a:r>
            <a:r>
              <a:rPr lang="en-IN" sz="1400" dirty="0">
                <a:solidFill>
                  <a:srgbClr val="FF0000"/>
                </a:solidFill>
                <a:latin typeface="Calibri"/>
              </a:rPr>
              <a:t>, </a:t>
            </a:r>
            <a:r>
              <a:rPr lang="en-IN" sz="1400" b="1" i="1" dirty="0">
                <a:solidFill>
                  <a:srgbClr val="FF0000"/>
                </a:solidFill>
                <a:latin typeface="Calibri"/>
              </a:rPr>
              <a:t>SN Bose</a:t>
            </a:r>
            <a:r>
              <a:rPr lang="en-IN" sz="1400" dirty="0">
                <a:solidFill>
                  <a:prstClr val="black"/>
                </a:solidFill>
                <a:latin typeface="Calibri"/>
              </a:rPr>
              <a:t>, </a:t>
            </a:r>
            <a:r>
              <a:rPr lang="en-IN" sz="1400" b="1" dirty="0">
                <a:solidFill>
                  <a:srgbClr val="FF0000"/>
                </a:solidFill>
                <a:latin typeface="Calibri"/>
              </a:rPr>
              <a:t>DM Bose</a:t>
            </a:r>
            <a:r>
              <a:rPr lang="en-IN" sz="1400" dirty="0">
                <a:solidFill>
                  <a:prstClr val="black"/>
                </a:solidFill>
                <a:latin typeface="Calibri"/>
              </a:rPr>
              <a:t>, NR </a:t>
            </a:r>
            <a:r>
              <a:rPr lang="en-IN" sz="1400" dirty="0" err="1">
                <a:solidFill>
                  <a:prstClr val="black"/>
                </a:solidFill>
                <a:latin typeface="Calibri"/>
              </a:rPr>
              <a:t>Sen</a:t>
            </a:r>
            <a:r>
              <a:rPr lang="en-IN" sz="1400" dirty="0">
                <a:solidFill>
                  <a:prstClr val="black"/>
                </a:solidFill>
                <a:latin typeface="Calibri"/>
              </a:rPr>
              <a:t>, JN Mukherjee, Sri NC Nag.</a:t>
            </a:r>
          </a:p>
        </p:txBody>
      </p:sp>
      <p:sp>
        <p:nvSpPr>
          <p:cNvPr id="5" name="Oval 4"/>
          <p:cNvSpPr/>
          <p:nvPr/>
        </p:nvSpPr>
        <p:spPr>
          <a:xfrm>
            <a:off x="5511800" y="3733800"/>
            <a:ext cx="431800" cy="52228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N">
              <a:solidFill>
                <a:prstClr val="black"/>
              </a:solidFill>
            </a:endParaRPr>
          </a:p>
        </p:txBody>
      </p:sp>
      <p:sp>
        <p:nvSpPr>
          <p:cNvPr id="6" name="Oval 5"/>
          <p:cNvSpPr/>
          <p:nvPr/>
        </p:nvSpPr>
        <p:spPr>
          <a:xfrm>
            <a:off x="5334000" y="4368800"/>
            <a:ext cx="576263" cy="5842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N">
              <a:solidFill>
                <a:srgbClr val="FF0000"/>
              </a:solidFill>
            </a:endParaRPr>
          </a:p>
        </p:txBody>
      </p:sp>
      <p:sp>
        <p:nvSpPr>
          <p:cNvPr id="7" name="Oval 6"/>
          <p:cNvSpPr/>
          <p:nvPr/>
        </p:nvSpPr>
        <p:spPr>
          <a:xfrm>
            <a:off x="6192838" y="4419600"/>
            <a:ext cx="504825" cy="546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N">
              <a:solidFill>
                <a:srgbClr val="FF0000"/>
              </a:solidFill>
            </a:endParaRPr>
          </a:p>
        </p:txBody>
      </p:sp>
      <p:sp>
        <p:nvSpPr>
          <p:cNvPr id="62473" name="TextBox 7"/>
          <p:cNvSpPr txBox="1">
            <a:spLocks noChangeArrowheads="1"/>
          </p:cNvSpPr>
          <p:nvPr/>
        </p:nvSpPr>
        <p:spPr bwMode="auto">
          <a:xfrm>
            <a:off x="0" y="3886201"/>
            <a:ext cx="1676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rgbClr val="000000"/>
                </a:solidFill>
                <a:latin typeface="Calibri" pitchFamily="34" charset="0"/>
              </a:rPr>
              <a:t>Calcutta 1930,        </a:t>
            </a:r>
          </a:p>
          <a:p>
            <a:pPr eaLnBrk="1" hangingPunct="1"/>
            <a:r>
              <a:rPr lang="en-US" dirty="0">
                <a:solidFill>
                  <a:srgbClr val="000000"/>
                </a:solidFill>
                <a:latin typeface="Calibri" pitchFamily="34" charset="0"/>
              </a:rPr>
              <a:t> </a:t>
            </a:r>
            <a:r>
              <a:rPr lang="en-US" dirty="0" smtClean="0">
                <a:solidFill>
                  <a:srgbClr val="000000"/>
                </a:solidFill>
                <a:latin typeface="Calibri" pitchFamily="34" charset="0"/>
              </a:rPr>
              <a:t>      (6)</a:t>
            </a:r>
            <a:endParaRPr lang="en-US" dirty="0">
              <a:solidFill>
                <a:srgbClr val="000000"/>
              </a:solidFill>
              <a:latin typeface="Calibri" pitchFamily="34" charset="0"/>
            </a:endParaRPr>
          </a:p>
          <a:p>
            <a:pPr eaLnBrk="1" hangingPunct="1"/>
            <a:r>
              <a:rPr lang="en-US" dirty="0" smtClean="0">
                <a:solidFill>
                  <a:srgbClr val="000000"/>
                </a:solidFill>
                <a:latin typeface="Calibri" pitchFamily="34" charset="0"/>
              </a:rPr>
              <a:t> </a:t>
            </a:r>
            <a:r>
              <a:rPr lang="en-US" dirty="0">
                <a:solidFill>
                  <a:srgbClr val="000000"/>
                </a:solidFill>
                <a:latin typeface="Calibri" pitchFamily="34" charset="0"/>
              </a:rPr>
              <a:t>C V </a:t>
            </a:r>
            <a:r>
              <a:rPr lang="en-US" dirty="0" smtClean="0">
                <a:solidFill>
                  <a:srgbClr val="000000"/>
                </a:solidFill>
                <a:latin typeface="Calibri" pitchFamily="34" charset="0"/>
              </a:rPr>
              <a:t>Raman</a:t>
            </a:r>
          </a:p>
          <a:p>
            <a:pPr eaLnBrk="1" hangingPunct="1"/>
            <a:r>
              <a:rPr lang="en-US" dirty="0">
                <a:solidFill>
                  <a:srgbClr val="000000"/>
                </a:solidFill>
                <a:latin typeface="Calibri" pitchFamily="34" charset="0"/>
              </a:rPr>
              <a:t> </a:t>
            </a:r>
            <a:r>
              <a:rPr lang="en-US" dirty="0" smtClean="0">
                <a:solidFill>
                  <a:srgbClr val="000000"/>
                </a:solidFill>
                <a:latin typeface="Calibri" pitchFamily="34" charset="0"/>
              </a:rPr>
              <a:t>        &amp;</a:t>
            </a:r>
            <a:endParaRPr lang="en-US" dirty="0">
              <a:solidFill>
                <a:srgbClr val="000000"/>
              </a:solidFill>
              <a:latin typeface="Calibri" pitchFamily="34" charset="0"/>
            </a:endParaRPr>
          </a:p>
          <a:p>
            <a:pPr eaLnBrk="1" hangingPunct="1"/>
            <a:r>
              <a:rPr lang="en-US" dirty="0" smtClean="0">
                <a:solidFill>
                  <a:srgbClr val="000000"/>
                </a:solidFill>
                <a:latin typeface="Calibri" pitchFamily="34" charset="0"/>
              </a:rPr>
              <a:t>K S Krishnan</a:t>
            </a:r>
            <a:endParaRPr lang="en-IN" dirty="0">
              <a:solidFill>
                <a:srgbClr val="000000"/>
              </a:solidFill>
              <a:latin typeface="Calibri" pitchFamily="34" charset="0"/>
            </a:endParaRPr>
          </a:p>
        </p:txBody>
      </p:sp>
      <p:sp>
        <p:nvSpPr>
          <p:cNvPr id="9" name="TextBox 8"/>
          <p:cNvSpPr txBox="1"/>
          <p:nvPr/>
        </p:nvSpPr>
        <p:spPr>
          <a:xfrm>
            <a:off x="96838" y="1317625"/>
            <a:ext cx="1828800" cy="647700"/>
          </a:xfrm>
          <a:prstGeom prst="rect">
            <a:avLst/>
          </a:prstGeom>
          <a:solidFill>
            <a:schemeClr val="bg2">
              <a:lumMod val="90000"/>
            </a:schemeClr>
          </a:solidFill>
        </p:spPr>
        <p:txBody>
          <a:bodyPr>
            <a:spAutoFit/>
          </a:bodyPr>
          <a:lstStyle/>
          <a:p>
            <a:pPr eaLnBrk="1" fontAlgn="auto" hangingPunct="1">
              <a:spcBef>
                <a:spcPts val="0"/>
              </a:spcBef>
              <a:spcAft>
                <a:spcPts val="0"/>
              </a:spcAft>
              <a:defRPr/>
            </a:pPr>
            <a:r>
              <a:rPr lang="en-US" dirty="0">
                <a:solidFill>
                  <a:prstClr val="black"/>
                </a:solidFill>
                <a:latin typeface="Calibri"/>
              </a:rPr>
              <a:t>Solvay Congress </a:t>
            </a:r>
            <a:r>
              <a:rPr lang="en-US" dirty="0" smtClean="0">
                <a:solidFill>
                  <a:prstClr val="black"/>
                </a:solidFill>
                <a:latin typeface="Calibri"/>
              </a:rPr>
              <a:t>1927, (29)</a:t>
            </a:r>
            <a:endParaRPr lang="en-IN" dirty="0">
              <a:solidFill>
                <a:prstClr val="black"/>
              </a:solidFill>
              <a:latin typeface="Calibri"/>
            </a:endParaRPr>
          </a:p>
        </p:txBody>
      </p:sp>
      <p:pic>
        <p:nvPicPr>
          <p:cNvPr id="3" name="Picture 2"/>
          <p:cNvPicPr>
            <a:picLocks noChangeAspect="1"/>
          </p:cNvPicPr>
          <p:nvPr/>
        </p:nvPicPr>
        <p:blipFill>
          <a:blip r:embed="rId4"/>
          <a:stretch>
            <a:fillRect/>
          </a:stretch>
        </p:blipFill>
        <p:spPr>
          <a:xfrm>
            <a:off x="3124200" y="3581400"/>
            <a:ext cx="1473200" cy="2209800"/>
          </a:xfrm>
          <a:prstGeom prst="rect">
            <a:avLst/>
          </a:prstGeom>
        </p:spPr>
      </p:pic>
      <p:sp>
        <p:nvSpPr>
          <p:cNvPr id="12" name="Oval 11"/>
          <p:cNvSpPr/>
          <p:nvPr/>
        </p:nvSpPr>
        <p:spPr>
          <a:xfrm>
            <a:off x="5943600" y="3733800"/>
            <a:ext cx="533400" cy="4572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N">
              <a:solidFill>
                <a:srgbClr val="FF0000"/>
              </a:solidFill>
            </a:endParaRPr>
          </a:p>
        </p:txBody>
      </p:sp>
      <p:pic>
        <p:nvPicPr>
          <p:cNvPr id="4" name="Picture 3"/>
          <p:cNvPicPr>
            <a:picLocks noChangeAspect="1"/>
          </p:cNvPicPr>
          <p:nvPr/>
        </p:nvPicPr>
        <p:blipFill>
          <a:blip r:embed="rId5"/>
          <a:stretch>
            <a:fillRect/>
          </a:stretch>
        </p:blipFill>
        <p:spPr>
          <a:xfrm>
            <a:off x="1371600" y="3962400"/>
            <a:ext cx="1920240" cy="1600200"/>
          </a:xfrm>
          <a:prstGeom prst="rect">
            <a:avLst/>
          </a:prstGeom>
        </p:spPr>
      </p:pic>
      <p:sp>
        <p:nvSpPr>
          <p:cNvPr id="13" name="Oval 12"/>
          <p:cNvSpPr/>
          <p:nvPr/>
        </p:nvSpPr>
        <p:spPr>
          <a:xfrm>
            <a:off x="6858000" y="4419600"/>
            <a:ext cx="609600" cy="584200"/>
          </a:xfrm>
          <a:prstGeom prst="ellipse">
            <a:avLst/>
          </a:prstGeom>
          <a:no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N">
              <a:solidFill>
                <a:srgbClr val="FF0000"/>
              </a:solidFill>
            </a:endParaRPr>
          </a:p>
        </p:txBody>
      </p:sp>
    </p:spTree>
    <p:extLst>
      <p:ext uri="{BB962C8B-B14F-4D97-AF65-F5344CB8AC3E}">
        <p14:creationId xmlns:p14="http://schemas.microsoft.com/office/powerpoint/2010/main" val="3523193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4663" y="3141663"/>
            <a:ext cx="574675" cy="57467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IN">
              <a:solidFill>
                <a:prstClr val="white"/>
              </a:solidFill>
            </a:endParaRPr>
          </a:p>
        </p:txBody>
      </p:sp>
      <p:pic>
        <p:nvPicPr>
          <p:cNvPr id="59395" name="Picture 2" descr="http://www.calcuttaweb.com/maps/img/calnort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4450"/>
            <a:ext cx="7512050" cy="6813550"/>
          </a:xfrm>
          <a:prstGeom prst="rect">
            <a:avLst/>
          </a:prstGeom>
          <a:solidFill>
            <a:schemeClr val="tx1"/>
          </a:solidFill>
          <a:ln w="9525">
            <a:solidFill>
              <a:schemeClr val="tx1"/>
            </a:solidFill>
            <a:miter lim="800000"/>
            <a:headEnd/>
            <a:tailEnd/>
          </a:ln>
        </p:spPr>
      </p:pic>
      <p:sp>
        <p:nvSpPr>
          <p:cNvPr id="3" name="5-Point Star 2"/>
          <p:cNvSpPr/>
          <p:nvPr/>
        </p:nvSpPr>
        <p:spPr>
          <a:xfrm>
            <a:off x="3492500" y="3660775"/>
            <a:ext cx="215900" cy="2159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N" dirty="0">
              <a:solidFill>
                <a:prstClr val="white"/>
              </a:solidFill>
            </a:endParaRPr>
          </a:p>
        </p:txBody>
      </p:sp>
      <p:sp>
        <p:nvSpPr>
          <p:cNvPr id="6" name="5-Point Star 5"/>
          <p:cNvSpPr/>
          <p:nvPr/>
        </p:nvSpPr>
        <p:spPr>
          <a:xfrm>
            <a:off x="3059113" y="4221163"/>
            <a:ext cx="217487" cy="215900"/>
          </a:xfrm>
          <a:prstGeom prst="star5">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N">
              <a:solidFill>
                <a:prstClr val="white"/>
              </a:solidFill>
            </a:endParaRPr>
          </a:p>
        </p:txBody>
      </p:sp>
      <p:cxnSp>
        <p:nvCxnSpPr>
          <p:cNvPr id="7" name="Straight Connector 6"/>
          <p:cNvCxnSpPr/>
          <p:nvPr/>
        </p:nvCxnSpPr>
        <p:spPr>
          <a:xfrm flipV="1">
            <a:off x="4067175" y="3811588"/>
            <a:ext cx="936625" cy="2930525"/>
          </a:xfrm>
          <a:prstGeom prst="line">
            <a:avLst/>
          </a:prstGeom>
          <a:ln w="57150">
            <a:noFill/>
          </a:ln>
        </p:spPr>
        <p:style>
          <a:lnRef idx="1">
            <a:schemeClr val="accent1"/>
          </a:lnRef>
          <a:fillRef idx="0">
            <a:schemeClr val="accent1"/>
          </a:fillRef>
          <a:effectRef idx="0">
            <a:schemeClr val="accent1"/>
          </a:effectRef>
          <a:fontRef idx="minor">
            <a:schemeClr val="tx1"/>
          </a:fontRef>
        </p:style>
      </p:cxnSp>
      <p:sp>
        <p:nvSpPr>
          <p:cNvPr id="13" name="5-Point Star 12"/>
          <p:cNvSpPr/>
          <p:nvPr/>
        </p:nvSpPr>
        <p:spPr>
          <a:xfrm>
            <a:off x="5003800" y="2781300"/>
            <a:ext cx="215900" cy="215900"/>
          </a:xfrm>
          <a:prstGeom prst="star5">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N">
              <a:solidFill>
                <a:srgbClr val="92D050"/>
              </a:solidFill>
            </a:endParaRPr>
          </a:p>
        </p:txBody>
      </p:sp>
      <p:sp>
        <p:nvSpPr>
          <p:cNvPr id="14" name="5-Point Star 13"/>
          <p:cNvSpPr/>
          <p:nvPr/>
        </p:nvSpPr>
        <p:spPr>
          <a:xfrm>
            <a:off x="3144838" y="6308725"/>
            <a:ext cx="215900" cy="215900"/>
          </a:xfrm>
          <a:prstGeom prst="star5">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N">
              <a:solidFill>
                <a:prstClr val="white"/>
              </a:solidFill>
            </a:endParaRPr>
          </a:p>
        </p:txBody>
      </p:sp>
      <p:cxnSp>
        <p:nvCxnSpPr>
          <p:cNvPr id="15" name="Straight Connector 14"/>
          <p:cNvCxnSpPr/>
          <p:nvPr/>
        </p:nvCxnSpPr>
        <p:spPr>
          <a:xfrm flipH="1">
            <a:off x="4572000" y="3811588"/>
            <a:ext cx="431800" cy="127317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030663" y="6597650"/>
            <a:ext cx="71437" cy="26035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2" name="Explosion 1 21"/>
          <p:cNvSpPr/>
          <p:nvPr/>
        </p:nvSpPr>
        <p:spPr>
          <a:xfrm>
            <a:off x="4230688" y="3659188"/>
            <a:ext cx="217487" cy="265112"/>
          </a:xfrm>
          <a:prstGeom prst="irregularSeal1">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N">
              <a:solidFill>
                <a:prstClr val="white"/>
              </a:solidFill>
            </a:endParaRPr>
          </a:p>
        </p:txBody>
      </p:sp>
      <p:sp>
        <p:nvSpPr>
          <p:cNvPr id="4" name="TextBox 3"/>
          <p:cNvSpPr txBox="1"/>
          <p:nvPr/>
        </p:nvSpPr>
        <p:spPr>
          <a:xfrm>
            <a:off x="5410200" y="2667000"/>
            <a:ext cx="1871663" cy="646113"/>
          </a:xfrm>
          <a:prstGeom prst="rect">
            <a:avLst/>
          </a:prstGeom>
          <a:solidFill>
            <a:schemeClr val="bg2">
              <a:lumMod val="90000"/>
            </a:schemeClr>
          </a:solidFill>
        </p:spPr>
        <p:txBody>
          <a:bodyPr>
            <a:spAutoFit/>
          </a:bodyPr>
          <a:lstStyle/>
          <a:p>
            <a:pPr eaLnBrk="1" fontAlgn="auto" hangingPunct="1">
              <a:spcBef>
                <a:spcPts val="0"/>
              </a:spcBef>
              <a:spcAft>
                <a:spcPts val="0"/>
              </a:spcAft>
              <a:defRPr/>
            </a:pPr>
            <a:r>
              <a:rPr lang="en-US" dirty="0">
                <a:solidFill>
                  <a:prstClr val="black"/>
                </a:solidFill>
                <a:latin typeface="Calibri"/>
              </a:rPr>
              <a:t>Science College</a:t>
            </a:r>
          </a:p>
          <a:p>
            <a:pPr eaLnBrk="1" fontAlgn="auto" hangingPunct="1">
              <a:spcBef>
                <a:spcPts val="0"/>
              </a:spcBef>
              <a:spcAft>
                <a:spcPts val="0"/>
              </a:spcAft>
              <a:defRPr/>
            </a:pPr>
            <a:r>
              <a:rPr lang="en-US" dirty="0">
                <a:solidFill>
                  <a:prstClr val="black"/>
                </a:solidFill>
                <a:latin typeface="Calibri"/>
              </a:rPr>
              <a:t>Bose Institute</a:t>
            </a:r>
            <a:endParaRPr lang="en-IN" dirty="0">
              <a:solidFill>
                <a:prstClr val="black"/>
              </a:solidFill>
              <a:latin typeface="Calibri"/>
            </a:endParaRPr>
          </a:p>
        </p:txBody>
      </p:sp>
      <p:sp>
        <p:nvSpPr>
          <p:cNvPr id="5" name="TextBox 4"/>
          <p:cNvSpPr txBox="1"/>
          <p:nvPr/>
        </p:nvSpPr>
        <p:spPr>
          <a:xfrm>
            <a:off x="4535488" y="3768725"/>
            <a:ext cx="1836737" cy="646113"/>
          </a:xfrm>
          <a:prstGeom prst="rect">
            <a:avLst/>
          </a:prstGeom>
          <a:solidFill>
            <a:schemeClr val="bg2">
              <a:lumMod val="90000"/>
            </a:schemeClr>
          </a:solidFill>
        </p:spPr>
        <p:txBody>
          <a:bodyPr>
            <a:spAutoFit/>
          </a:bodyPr>
          <a:lstStyle/>
          <a:p>
            <a:pPr eaLnBrk="1" fontAlgn="auto" hangingPunct="1">
              <a:spcBef>
                <a:spcPts val="0"/>
              </a:spcBef>
              <a:spcAft>
                <a:spcPts val="0"/>
              </a:spcAft>
              <a:defRPr/>
            </a:pPr>
            <a:r>
              <a:rPr lang="en-US" dirty="0" err="1" smtClean="0">
                <a:solidFill>
                  <a:prstClr val="black"/>
                </a:solidFill>
                <a:latin typeface="Calibri"/>
              </a:rPr>
              <a:t>Rammohan</a:t>
            </a:r>
            <a:r>
              <a:rPr lang="en-US" dirty="0" smtClean="0">
                <a:solidFill>
                  <a:prstClr val="black"/>
                </a:solidFill>
                <a:latin typeface="Calibri"/>
              </a:rPr>
              <a:t> </a:t>
            </a:r>
            <a:r>
              <a:rPr lang="en-US" dirty="0">
                <a:solidFill>
                  <a:prstClr val="black"/>
                </a:solidFill>
                <a:latin typeface="Calibri"/>
              </a:rPr>
              <a:t>Roy’s Residence</a:t>
            </a:r>
            <a:endParaRPr lang="en-IN" dirty="0">
              <a:solidFill>
                <a:prstClr val="black"/>
              </a:solidFill>
              <a:latin typeface="Calibri"/>
            </a:endParaRPr>
          </a:p>
        </p:txBody>
      </p:sp>
      <p:sp>
        <p:nvSpPr>
          <p:cNvPr id="8" name="TextBox 7"/>
          <p:cNvSpPr txBox="1"/>
          <p:nvPr/>
        </p:nvSpPr>
        <p:spPr>
          <a:xfrm>
            <a:off x="1165225" y="2895600"/>
            <a:ext cx="2263775" cy="1200329"/>
          </a:xfrm>
          <a:prstGeom prst="rect">
            <a:avLst/>
          </a:prstGeom>
          <a:solidFill>
            <a:schemeClr val="bg2">
              <a:lumMod val="90000"/>
            </a:schemeClr>
          </a:solidFill>
        </p:spPr>
        <p:txBody>
          <a:bodyPr>
            <a:spAutoFit/>
          </a:bodyPr>
          <a:lstStyle/>
          <a:p>
            <a:pPr eaLnBrk="1" fontAlgn="auto" hangingPunct="1">
              <a:spcBef>
                <a:spcPts val="0"/>
              </a:spcBef>
              <a:spcAft>
                <a:spcPts val="0"/>
              </a:spcAft>
              <a:defRPr/>
            </a:pPr>
            <a:r>
              <a:rPr lang="en-US" dirty="0">
                <a:solidFill>
                  <a:prstClr val="black"/>
                </a:solidFill>
                <a:latin typeface="Calibri"/>
              </a:rPr>
              <a:t>Presidency </a:t>
            </a:r>
            <a:r>
              <a:rPr lang="en-US" dirty="0" smtClean="0">
                <a:solidFill>
                  <a:prstClr val="black"/>
                </a:solidFill>
                <a:latin typeface="Calibri"/>
              </a:rPr>
              <a:t>College, </a:t>
            </a:r>
            <a:endParaRPr lang="en-US" dirty="0">
              <a:solidFill>
                <a:prstClr val="black"/>
              </a:solidFill>
              <a:latin typeface="Calibri"/>
            </a:endParaRPr>
          </a:p>
          <a:p>
            <a:pPr eaLnBrk="1" fontAlgn="auto" hangingPunct="1">
              <a:spcBef>
                <a:spcPts val="0"/>
              </a:spcBef>
              <a:spcAft>
                <a:spcPts val="0"/>
              </a:spcAft>
              <a:defRPr/>
            </a:pPr>
            <a:r>
              <a:rPr lang="en-US" dirty="0">
                <a:solidFill>
                  <a:prstClr val="black"/>
                </a:solidFill>
                <a:latin typeface="Calibri"/>
              </a:rPr>
              <a:t>Medical </a:t>
            </a:r>
            <a:r>
              <a:rPr lang="en-US" dirty="0" smtClean="0">
                <a:solidFill>
                  <a:prstClr val="black"/>
                </a:solidFill>
                <a:latin typeface="Calibri"/>
              </a:rPr>
              <a:t>College,</a:t>
            </a:r>
          </a:p>
          <a:p>
            <a:pPr eaLnBrk="1" fontAlgn="auto" hangingPunct="1">
              <a:spcBef>
                <a:spcPts val="0"/>
              </a:spcBef>
              <a:spcAft>
                <a:spcPts val="0"/>
              </a:spcAft>
              <a:defRPr/>
            </a:pPr>
            <a:r>
              <a:rPr lang="en-US" dirty="0" smtClean="0">
                <a:solidFill>
                  <a:prstClr val="black"/>
                </a:solidFill>
                <a:latin typeface="Calibri"/>
              </a:rPr>
              <a:t>Sanskrit College</a:t>
            </a:r>
            <a:endParaRPr lang="en-US" dirty="0">
              <a:solidFill>
                <a:prstClr val="black"/>
              </a:solidFill>
              <a:latin typeface="Calibri"/>
            </a:endParaRPr>
          </a:p>
          <a:p>
            <a:pPr eaLnBrk="1" fontAlgn="auto" hangingPunct="1">
              <a:spcBef>
                <a:spcPts val="0"/>
              </a:spcBef>
              <a:spcAft>
                <a:spcPts val="0"/>
              </a:spcAft>
              <a:defRPr/>
            </a:pPr>
            <a:r>
              <a:rPr lang="en-US" dirty="0">
                <a:solidFill>
                  <a:prstClr val="black"/>
                </a:solidFill>
                <a:latin typeface="Calibri"/>
              </a:rPr>
              <a:t>University of </a:t>
            </a:r>
            <a:r>
              <a:rPr lang="en-US" dirty="0" smtClean="0">
                <a:solidFill>
                  <a:prstClr val="black"/>
                </a:solidFill>
                <a:latin typeface="Calibri"/>
              </a:rPr>
              <a:t>Calcutta</a:t>
            </a:r>
            <a:endParaRPr lang="en-US" dirty="0">
              <a:solidFill>
                <a:prstClr val="black"/>
              </a:solidFill>
              <a:latin typeface="Calibri"/>
            </a:endParaRPr>
          </a:p>
        </p:txBody>
      </p:sp>
      <p:cxnSp>
        <p:nvCxnSpPr>
          <p:cNvPr id="10" name="Straight Arrow Connector 9"/>
          <p:cNvCxnSpPr/>
          <p:nvPr/>
        </p:nvCxnSpPr>
        <p:spPr>
          <a:xfrm flipH="1" flipV="1">
            <a:off x="2951163" y="3227388"/>
            <a:ext cx="649287" cy="4333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925638" y="5940425"/>
            <a:ext cx="2052637" cy="368300"/>
          </a:xfrm>
          <a:prstGeom prst="rect">
            <a:avLst/>
          </a:prstGeom>
          <a:solidFill>
            <a:schemeClr val="bg2">
              <a:lumMod val="90000"/>
            </a:schemeClr>
          </a:solidFill>
        </p:spPr>
        <p:txBody>
          <a:bodyPr>
            <a:spAutoFit/>
          </a:bodyPr>
          <a:lstStyle/>
          <a:p>
            <a:pPr eaLnBrk="1" fontAlgn="auto" hangingPunct="1">
              <a:spcBef>
                <a:spcPts val="0"/>
              </a:spcBef>
              <a:spcAft>
                <a:spcPts val="0"/>
              </a:spcAft>
              <a:defRPr/>
            </a:pPr>
            <a:r>
              <a:rPr lang="en-US" dirty="0">
                <a:solidFill>
                  <a:prstClr val="black"/>
                </a:solidFill>
                <a:latin typeface="Calibri"/>
              </a:rPr>
              <a:t>St. </a:t>
            </a:r>
            <a:r>
              <a:rPr lang="en-US" dirty="0" err="1">
                <a:solidFill>
                  <a:prstClr val="black"/>
                </a:solidFill>
                <a:latin typeface="Calibri"/>
              </a:rPr>
              <a:t>Xaviers’s</a:t>
            </a:r>
            <a:r>
              <a:rPr lang="en-US" dirty="0">
                <a:solidFill>
                  <a:prstClr val="black"/>
                </a:solidFill>
                <a:latin typeface="Calibri"/>
              </a:rPr>
              <a:t> College</a:t>
            </a:r>
            <a:endParaRPr lang="en-IN" dirty="0">
              <a:solidFill>
                <a:prstClr val="black"/>
              </a:solidFill>
              <a:latin typeface="Calibri"/>
            </a:endParaRPr>
          </a:p>
        </p:txBody>
      </p:sp>
      <p:sp>
        <p:nvSpPr>
          <p:cNvPr id="20" name="TextBox 19"/>
          <p:cNvSpPr txBox="1"/>
          <p:nvPr/>
        </p:nvSpPr>
        <p:spPr>
          <a:xfrm>
            <a:off x="2819400" y="4459069"/>
            <a:ext cx="1228725" cy="646331"/>
          </a:xfrm>
          <a:prstGeom prst="rect">
            <a:avLst/>
          </a:prstGeom>
          <a:solidFill>
            <a:schemeClr val="bg2">
              <a:lumMod val="90000"/>
            </a:schemeClr>
          </a:solidFill>
        </p:spPr>
        <p:txBody>
          <a:bodyPr wrap="square">
            <a:spAutoFit/>
          </a:bodyPr>
          <a:lstStyle/>
          <a:p>
            <a:pPr eaLnBrk="1" fontAlgn="auto" hangingPunct="1">
              <a:spcBef>
                <a:spcPts val="0"/>
              </a:spcBef>
              <a:spcAft>
                <a:spcPts val="0"/>
              </a:spcAft>
              <a:defRPr/>
            </a:pPr>
            <a:r>
              <a:rPr lang="en-US" dirty="0">
                <a:solidFill>
                  <a:prstClr val="black"/>
                </a:solidFill>
                <a:latin typeface="Calibri"/>
              </a:rPr>
              <a:t>IACS</a:t>
            </a:r>
          </a:p>
          <a:p>
            <a:pPr eaLnBrk="1" fontAlgn="auto" hangingPunct="1">
              <a:spcBef>
                <a:spcPts val="0"/>
              </a:spcBef>
              <a:spcAft>
                <a:spcPts val="0"/>
              </a:spcAft>
              <a:defRPr/>
            </a:pPr>
            <a:r>
              <a:rPr lang="en-US" dirty="0" err="1">
                <a:solidFill>
                  <a:prstClr val="black"/>
                </a:solidFill>
                <a:latin typeface="Calibri"/>
              </a:rPr>
              <a:t>Bowbazar</a:t>
            </a:r>
            <a:endParaRPr lang="en-IN" dirty="0">
              <a:solidFill>
                <a:prstClr val="black"/>
              </a:solidFill>
              <a:latin typeface="Calibri"/>
            </a:endParaRPr>
          </a:p>
        </p:txBody>
      </p:sp>
      <p:sp>
        <p:nvSpPr>
          <p:cNvPr id="59410" name="Rectangle 8"/>
          <p:cNvSpPr>
            <a:spLocks noChangeArrowheads="1"/>
          </p:cNvSpPr>
          <p:nvPr/>
        </p:nvSpPr>
        <p:spPr bwMode="auto">
          <a:xfrm>
            <a:off x="1752600" y="381000"/>
            <a:ext cx="6019800"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i="1" dirty="0"/>
              <a:t>Geography of Modern Times in Calcutta</a:t>
            </a:r>
            <a:endParaRPr lang="en-IN" sz="2400" b="1" i="1" dirty="0"/>
          </a:p>
        </p:txBody>
      </p:sp>
      <p:sp>
        <p:nvSpPr>
          <p:cNvPr id="23" name="5-Point Star 22"/>
          <p:cNvSpPr/>
          <p:nvPr/>
        </p:nvSpPr>
        <p:spPr>
          <a:xfrm>
            <a:off x="4953000" y="2286000"/>
            <a:ext cx="215900" cy="215900"/>
          </a:xfrm>
          <a:prstGeom prst="star5">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N">
              <a:solidFill>
                <a:srgbClr val="FF0000"/>
              </a:solidFill>
            </a:endParaRPr>
          </a:p>
        </p:txBody>
      </p:sp>
      <p:sp>
        <p:nvSpPr>
          <p:cNvPr id="24" name="5-Point Star 23"/>
          <p:cNvSpPr/>
          <p:nvPr/>
        </p:nvSpPr>
        <p:spPr>
          <a:xfrm>
            <a:off x="2743200" y="2590800"/>
            <a:ext cx="215900" cy="215900"/>
          </a:xfrm>
          <a:prstGeom prst="star5">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N">
              <a:solidFill>
                <a:srgbClr val="92D050"/>
              </a:solidFill>
            </a:endParaRPr>
          </a:p>
        </p:txBody>
      </p:sp>
      <p:sp>
        <p:nvSpPr>
          <p:cNvPr id="9" name="TextBox 8"/>
          <p:cNvSpPr txBox="1"/>
          <p:nvPr/>
        </p:nvSpPr>
        <p:spPr>
          <a:xfrm>
            <a:off x="2057400" y="2133600"/>
            <a:ext cx="533400" cy="381000"/>
          </a:xfrm>
          <a:prstGeom prst="rect">
            <a:avLst/>
          </a:prstGeom>
          <a:noFill/>
        </p:spPr>
        <p:txBody>
          <a:bodyPr wrap="square" rtlCol="0">
            <a:spAutoFit/>
          </a:bodyPr>
          <a:lstStyle/>
          <a:p>
            <a:endParaRPr lang="en-US" dirty="0"/>
          </a:p>
        </p:txBody>
      </p:sp>
      <p:sp>
        <p:nvSpPr>
          <p:cNvPr id="11" name="TextBox 10"/>
          <p:cNvSpPr txBox="1"/>
          <p:nvPr/>
        </p:nvSpPr>
        <p:spPr>
          <a:xfrm>
            <a:off x="1905000" y="2133600"/>
            <a:ext cx="762000" cy="369332"/>
          </a:xfrm>
          <a:prstGeom prst="rect">
            <a:avLst/>
          </a:prstGeom>
          <a:noFill/>
        </p:spPr>
        <p:txBody>
          <a:bodyPr wrap="square" rtlCol="0">
            <a:spAutoFit/>
          </a:bodyPr>
          <a:lstStyle/>
          <a:p>
            <a:endParaRPr lang="en-US" dirty="0"/>
          </a:p>
        </p:txBody>
      </p:sp>
      <p:sp>
        <p:nvSpPr>
          <p:cNvPr id="12" name="TextBox 11"/>
          <p:cNvSpPr txBox="1"/>
          <p:nvPr/>
        </p:nvSpPr>
        <p:spPr>
          <a:xfrm>
            <a:off x="1371600" y="2450068"/>
            <a:ext cx="1219200" cy="369332"/>
          </a:xfrm>
          <a:prstGeom prst="rect">
            <a:avLst/>
          </a:prstGeom>
          <a:solidFill>
            <a:schemeClr val="bg2">
              <a:lumMod val="90000"/>
            </a:schemeClr>
          </a:solidFill>
        </p:spPr>
        <p:txBody>
          <a:bodyPr wrap="square" rtlCol="0">
            <a:spAutoFit/>
          </a:bodyPr>
          <a:lstStyle/>
          <a:p>
            <a:r>
              <a:rPr lang="en-US" dirty="0" err="1" smtClean="0"/>
              <a:t>Thakurbari</a:t>
            </a:r>
            <a:endParaRPr lang="en-US" dirty="0"/>
          </a:p>
        </p:txBody>
      </p:sp>
      <p:sp>
        <p:nvSpPr>
          <p:cNvPr id="16" name="TextBox 15"/>
          <p:cNvSpPr txBox="1"/>
          <p:nvPr/>
        </p:nvSpPr>
        <p:spPr>
          <a:xfrm>
            <a:off x="4724400" y="1905000"/>
            <a:ext cx="1447800" cy="369332"/>
          </a:xfrm>
          <a:prstGeom prst="rect">
            <a:avLst/>
          </a:prstGeom>
          <a:noFill/>
        </p:spPr>
        <p:txBody>
          <a:bodyPr wrap="square" rtlCol="0">
            <a:spAutoFit/>
          </a:bodyPr>
          <a:lstStyle/>
          <a:p>
            <a:endParaRPr lang="en-US" dirty="0"/>
          </a:p>
        </p:txBody>
      </p:sp>
      <p:sp>
        <p:nvSpPr>
          <p:cNvPr id="17" name="TextBox 16"/>
          <p:cNvSpPr txBox="1"/>
          <p:nvPr/>
        </p:nvSpPr>
        <p:spPr>
          <a:xfrm>
            <a:off x="4800600" y="1916668"/>
            <a:ext cx="2209800" cy="369332"/>
          </a:xfrm>
          <a:prstGeom prst="rect">
            <a:avLst/>
          </a:prstGeom>
          <a:solidFill>
            <a:srgbClr val="DDD9C3"/>
          </a:solidFill>
        </p:spPr>
        <p:txBody>
          <a:bodyPr wrap="square" rtlCol="0">
            <a:spAutoFit/>
          </a:bodyPr>
          <a:lstStyle/>
          <a:p>
            <a:r>
              <a:rPr lang="en-US" dirty="0" smtClean="0"/>
              <a:t>Vivekananda’s home</a:t>
            </a:r>
            <a:endParaRPr lang="en-US" dirty="0"/>
          </a:p>
        </p:txBody>
      </p:sp>
      <p:sp>
        <p:nvSpPr>
          <p:cNvPr id="18" name="TextBox 17"/>
          <p:cNvSpPr txBox="1"/>
          <p:nvPr/>
        </p:nvSpPr>
        <p:spPr>
          <a:xfrm>
            <a:off x="1219200" y="1219200"/>
            <a:ext cx="4038600" cy="646331"/>
          </a:xfrm>
          <a:prstGeom prst="rect">
            <a:avLst/>
          </a:prstGeom>
          <a:solidFill>
            <a:srgbClr val="DDD9C3"/>
          </a:solidFill>
        </p:spPr>
        <p:txBody>
          <a:bodyPr wrap="square" rtlCol="0">
            <a:spAutoFit/>
          </a:bodyPr>
          <a:lstStyle/>
          <a:p>
            <a:r>
              <a:rPr lang="en-US" i="1" dirty="0" smtClean="0">
                <a:solidFill>
                  <a:srgbClr val="0000FF"/>
                </a:solidFill>
              </a:rPr>
              <a:t>Recent </a:t>
            </a:r>
            <a:r>
              <a:rPr lang="en-US" i="1" dirty="0">
                <a:solidFill>
                  <a:srgbClr val="0000FF"/>
                </a:solidFill>
              </a:rPr>
              <a:t>f</a:t>
            </a:r>
            <a:r>
              <a:rPr lang="en-US" i="1" dirty="0" smtClean="0">
                <a:solidFill>
                  <a:srgbClr val="0000FF"/>
                </a:solidFill>
              </a:rPr>
              <a:t>lyover collapse at the crossing of Vivekananda Road and </a:t>
            </a:r>
            <a:r>
              <a:rPr lang="en-US" i="1" dirty="0" err="1" smtClean="0">
                <a:solidFill>
                  <a:srgbClr val="0000FF"/>
                </a:solidFill>
              </a:rPr>
              <a:t>Rabindra</a:t>
            </a:r>
            <a:r>
              <a:rPr lang="en-US" i="1" dirty="0" smtClean="0">
                <a:solidFill>
                  <a:srgbClr val="0000FF"/>
                </a:solidFill>
              </a:rPr>
              <a:t> </a:t>
            </a:r>
            <a:r>
              <a:rPr lang="en-US" i="1" dirty="0" err="1" smtClean="0">
                <a:solidFill>
                  <a:srgbClr val="0000FF"/>
                </a:solidFill>
              </a:rPr>
              <a:t>Sarani</a:t>
            </a:r>
            <a:endParaRPr lang="en-US" i="1" dirty="0">
              <a:solidFill>
                <a:srgbClr val="0000FF"/>
              </a:solidFill>
            </a:endParaRPr>
          </a:p>
        </p:txBody>
      </p:sp>
    </p:spTree>
    <p:extLst>
      <p:ext uri="{BB962C8B-B14F-4D97-AF65-F5344CB8AC3E}">
        <p14:creationId xmlns:p14="http://schemas.microsoft.com/office/powerpoint/2010/main" val="94234425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200401"/>
            <a:ext cx="6629400" cy="2246769"/>
          </a:xfrm>
          <a:prstGeom prst="rect">
            <a:avLst/>
          </a:prstGeom>
          <a:solidFill>
            <a:srgbClr val="DDD9C3"/>
          </a:solidFill>
        </p:spPr>
        <p:txBody>
          <a:bodyPr wrap="square" rtlCol="0">
            <a:spAutoFit/>
          </a:bodyPr>
          <a:lstStyle/>
          <a:p>
            <a:r>
              <a:rPr lang="en-US" sz="2000" dirty="0" smtClean="0"/>
              <a:t>`Miracle…. It [advancement in science (physics)] </a:t>
            </a:r>
            <a:r>
              <a:rPr lang="en-US" sz="2000" dirty="0"/>
              <a:t>gave a false picture, that making discoveries is easy. It had a distorting effect. I mean it was alright in the twenties, </a:t>
            </a:r>
            <a:r>
              <a:rPr lang="en-US" sz="2000" i="1" dirty="0"/>
              <a:t>but extended into later period, it was not</a:t>
            </a:r>
            <a:r>
              <a:rPr lang="en-US" sz="2000" dirty="0"/>
              <a:t>. I started with a totally glamorous view of science that persisted so long as I was in India. But going to England was a shattering experience.</a:t>
            </a:r>
            <a:r>
              <a:rPr lang="en-US" sz="2000" dirty="0" smtClean="0"/>
              <a:t>'’</a:t>
            </a:r>
          </a:p>
          <a:p>
            <a:r>
              <a:rPr lang="en-US" sz="2000" dirty="0"/>
              <a:t>	</a:t>
            </a:r>
            <a:r>
              <a:rPr lang="en-US" sz="2000" dirty="0" smtClean="0"/>
              <a:t>		S. Chandrasekhar, Reminiscing.</a:t>
            </a:r>
          </a:p>
        </p:txBody>
      </p:sp>
      <p:pic>
        <p:nvPicPr>
          <p:cNvPr id="5" name="Picture 4"/>
          <p:cNvPicPr>
            <a:picLocks noChangeAspect="1"/>
          </p:cNvPicPr>
          <p:nvPr/>
        </p:nvPicPr>
        <p:blipFill>
          <a:blip r:embed="rId2"/>
          <a:stretch>
            <a:fillRect/>
          </a:stretch>
        </p:blipFill>
        <p:spPr>
          <a:xfrm>
            <a:off x="6720840" y="3124200"/>
            <a:ext cx="2423160" cy="3028950"/>
          </a:xfrm>
          <a:prstGeom prst="rect">
            <a:avLst/>
          </a:prstGeom>
        </p:spPr>
      </p:pic>
      <p:pic>
        <p:nvPicPr>
          <p:cNvPr id="2" name="Picture 1"/>
          <p:cNvPicPr>
            <a:picLocks noChangeAspect="1"/>
          </p:cNvPicPr>
          <p:nvPr/>
        </p:nvPicPr>
        <p:blipFill>
          <a:blip r:embed="rId3"/>
          <a:stretch>
            <a:fillRect/>
          </a:stretch>
        </p:blipFill>
        <p:spPr>
          <a:xfrm>
            <a:off x="152400" y="10695"/>
            <a:ext cx="4038600" cy="2969924"/>
          </a:xfrm>
          <a:prstGeom prst="rect">
            <a:avLst/>
          </a:prstGeom>
        </p:spPr>
      </p:pic>
      <p:sp>
        <p:nvSpPr>
          <p:cNvPr id="4" name="TextBox 3"/>
          <p:cNvSpPr txBox="1"/>
          <p:nvPr/>
        </p:nvSpPr>
        <p:spPr>
          <a:xfrm>
            <a:off x="1447800" y="228600"/>
            <a:ext cx="2286000" cy="646331"/>
          </a:xfrm>
          <a:prstGeom prst="rect">
            <a:avLst/>
          </a:prstGeom>
          <a:noFill/>
        </p:spPr>
        <p:txBody>
          <a:bodyPr wrap="square" rtlCol="0">
            <a:spAutoFit/>
          </a:bodyPr>
          <a:lstStyle/>
          <a:p>
            <a:r>
              <a:rPr lang="en-US" dirty="0" err="1" smtClean="0"/>
              <a:t>Bowbazar</a:t>
            </a:r>
            <a:r>
              <a:rPr lang="en-US" dirty="0" smtClean="0"/>
              <a:t> Street</a:t>
            </a:r>
          </a:p>
          <a:p>
            <a:r>
              <a:rPr lang="en-US" dirty="0" smtClean="0"/>
              <a:t>Home of IACS in 1928</a:t>
            </a:r>
            <a:endParaRPr lang="en-US" dirty="0"/>
          </a:p>
        </p:txBody>
      </p:sp>
      <p:pic>
        <p:nvPicPr>
          <p:cNvPr id="7" name="Picture 6"/>
          <p:cNvPicPr>
            <a:picLocks noChangeAspect="1"/>
          </p:cNvPicPr>
          <p:nvPr/>
        </p:nvPicPr>
        <p:blipFill>
          <a:blip r:embed="rId4"/>
          <a:stretch>
            <a:fillRect/>
          </a:stretch>
        </p:blipFill>
        <p:spPr>
          <a:xfrm>
            <a:off x="4343400" y="17379"/>
            <a:ext cx="4554877" cy="3025254"/>
          </a:xfrm>
          <a:prstGeom prst="rect">
            <a:avLst/>
          </a:prstGeom>
        </p:spPr>
      </p:pic>
    </p:spTree>
    <p:extLst>
      <p:ext uri="{BB962C8B-B14F-4D97-AF65-F5344CB8AC3E}">
        <p14:creationId xmlns:p14="http://schemas.microsoft.com/office/powerpoint/2010/main" val="163536852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152400"/>
            <a:ext cx="6781800" cy="6186310"/>
          </a:xfrm>
          <a:prstGeom prst="rect">
            <a:avLst/>
          </a:prstGeom>
          <a:solidFill>
            <a:srgbClr val="DDD9C3"/>
          </a:solidFill>
        </p:spPr>
        <p:txBody>
          <a:bodyPr wrap="square" rtlCol="0">
            <a:spAutoFit/>
          </a:bodyPr>
          <a:lstStyle/>
          <a:p>
            <a:r>
              <a:rPr lang="en-US" b="1" dirty="0" err="1"/>
              <a:t>Ashutosh</a:t>
            </a:r>
            <a:r>
              <a:rPr lang="en-US" b="1" dirty="0"/>
              <a:t> Mukherjee </a:t>
            </a:r>
            <a:r>
              <a:rPr lang="en-US" dirty="0" smtClean="0"/>
              <a:t>had </a:t>
            </a:r>
            <a:r>
              <a:rPr lang="en-US" dirty="0"/>
              <a:t>a vision of the kind of education he wanted young people to have, and he had the acumen and courage to extract it from his colonial masters. He set up several new academic graduate programs at the Calcutta University: comparative literature, anthropology, applied psychology, industrial chemistry, ancient Indian history and culture as well as Islamic culture. He also made arrangements for postgraduate teaching and research in Bengali, Hindi, </a:t>
            </a:r>
            <a:r>
              <a:rPr lang="en-US" dirty="0" err="1"/>
              <a:t>Pali</a:t>
            </a:r>
            <a:r>
              <a:rPr lang="en-US" dirty="0"/>
              <a:t> and Sanskrit. Scholars from all over India, irrespective of race, caste, and gender, came to study and teach there. He even persuaded European scholars to teach at his university. He was one of the first persons to </a:t>
            </a:r>
            <a:r>
              <a:rPr lang="en-US" dirty="0" err="1"/>
              <a:t>recognise</a:t>
            </a:r>
            <a:r>
              <a:rPr lang="en-US" dirty="0"/>
              <a:t> the work of </a:t>
            </a:r>
            <a:r>
              <a:rPr lang="en-US" dirty="0" err="1"/>
              <a:t>Srinivasa</a:t>
            </a:r>
            <a:r>
              <a:rPr lang="en-US" dirty="0"/>
              <a:t> </a:t>
            </a:r>
            <a:r>
              <a:rPr lang="en-US" dirty="0" err="1"/>
              <a:t>Ramanujan</a:t>
            </a:r>
            <a:r>
              <a:rPr lang="en-US" dirty="0" smtClean="0"/>
              <a:t>.</a:t>
            </a:r>
            <a:endParaRPr lang="en-US" dirty="0"/>
          </a:p>
          <a:p>
            <a:endParaRPr lang="en-US" dirty="0"/>
          </a:p>
          <a:p>
            <a:r>
              <a:rPr lang="en-US" dirty="0"/>
              <a:t>Curzon's education mission in 1902 identified the universities including the Calcutta University, as </a:t>
            </a:r>
            <a:r>
              <a:rPr lang="en-US" dirty="0" err="1"/>
              <a:t>centres</a:t>
            </a:r>
            <a:r>
              <a:rPr lang="en-US" dirty="0"/>
              <a:t> of sedition where young people formed networks of resistance to colonial domination.[5] The cause of this was thought to be the unwise granting of autonomy to these universities in the nineteenth century. Thus in the period of 1905 to 1935, the colonial administration tried to reinstate government control of education. In 1923, Mukherjee refused the post of Vice-Chancellor when Lord Lytton tried to impose conditions on his reappointment</a:t>
            </a:r>
            <a:r>
              <a:rPr lang="en-US" dirty="0" smtClean="0"/>
              <a:t>.</a:t>
            </a:r>
            <a:endParaRPr lang="en-US" dirty="0"/>
          </a:p>
          <a:p>
            <a:r>
              <a:rPr lang="en-US" dirty="0" smtClean="0"/>
              <a:t>				Wikipedia</a:t>
            </a:r>
            <a:endParaRPr lang="en-US" dirty="0"/>
          </a:p>
        </p:txBody>
      </p:sp>
      <p:pic>
        <p:nvPicPr>
          <p:cNvPr id="3" name="Picture 2" descr="http://upload.wikimedia.org/wikipedia/commons/1/14/Sir_Asutosh_Mukharj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1666056" cy="2125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2743200"/>
            <a:ext cx="1783060" cy="461665"/>
          </a:xfrm>
          <a:prstGeom prst="rect">
            <a:avLst/>
          </a:prstGeom>
          <a:noFill/>
        </p:spPr>
        <p:txBody>
          <a:bodyPr wrap="none" rtlCol="0">
            <a:spAutoFit/>
          </a:bodyPr>
          <a:lstStyle/>
          <a:p>
            <a:r>
              <a:rPr lang="en-US" sz="2400" dirty="0" smtClean="0"/>
              <a:t>(1864- 1924)</a:t>
            </a:r>
            <a:endParaRPr lang="en-US" sz="2400" dirty="0"/>
          </a:p>
        </p:txBody>
      </p:sp>
    </p:spTree>
    <p:extLst>
      <p:ext uri="{BB962C8B-B14F-4D97-AF65-F5344CB8AC3E}">
        <p14:creationId xmlns:p14="http://schemas.microsoft.com/office/powerpoint/2010/main" val="1107567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1/14/Sir_Asutosh_Mukharj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2"/>
            <a:ext cx="2736304" cy="34901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47864" y="404663"/>
            <a:ext cx="5544615" cy="3693319"/>
          </a:xfrm>
          <a:prstGeom prst="rect">
            <a:avLst/>
          </a:prstGeom>
          <a:solidFill>
            <a:schemeClr val="bg2">
              <a:lumMod val="90000"/>
            </a:schemeClr>
          </a:solidFill>
        </p:spPr>
        <p:txBody>
          <a:bodyPr wrap="square" rtlCol="0">
            <a:spAutoFit/>
          </a:bodyPr>
          <a:lstStyle/>
          <a:p>
            <a:r>
              <a:rPr lang="en-US" dirty="0" smtClean="0"/>
              <a:t>Sir </a:t>
            </a:r>
            <a:r>
              <a:rPr lang="en-US" dirty="0" err="1" smtClean="0"/>
              <a:t>Ashutosh</a:t>
            </a:r>
            <a:r>
              <a:rPr lang="en-US" dirty="0" smtClean="0"/>
              <a:t> Mukherjee (1864-1924)</a:t>
            </a:r>
          </a:p>
          <a:p>
            <a:r>
              <a:rPr lang="en-US" b="1" i="1" dirty="0" smtClean="0"/>
              <a:t>First General President of Indian Science Congress</a:t>
            </a:r>
            <a:r>
              <a:rPr lang="en-US" dirty="0" smtClean="0"/>
              <a:t>, Calcutta 1914</a:t>
            </a:r>
          </a:p>
          <a:p>
            <a:r>
              <a:rPr lang="en-US" dirty="0" smtClean="0"/>
              <a:t>Mathematician and Jurist</a:t>
            </a:r>
          </a:p>
          <a:p>
            <a:r>
              <a:rPr lang="en-US" dirty="0" smtClean="0"/>
              <a:t>Vice Chancellor, Calcutta University 1906-1923</a:t>
            </a:r>
            <a:endParaRPr lang="en-US" dirty="0"/>
          </a:p>
          <a:p>
            <a:r>
              <a:rPr lang="en-US" dirty="0" smtClean="0"/>
              <a:t>Classmates</a:t>
            </a:r>
            <a:r>
              <a:rPr lang="en-US" dirty="0"/>
              <a:t>: </a:t>
            </a:r>
            <a:r>
              <a:rPr lang="en-US" dirty="0" err="1"/>
              <a:t>Acharya</a:t>
            </a:r>
            <a:r>
              <a:rPr lang="en-US" dirty="0"/>
              <a:t> </a:t>
            </a:r>
            <a:r>
              <a:rPr lang="en-US" dirty="0" err="1"/>
              <a:t>Prafulla</a:t>
            </a:r>
            <a:r>
              <a:rPr lang="en-US" dirty="0"/>
              <a:t> Chandra Ray and </a:t>
            </a:r>
          </a:p>
          <a:p>
            <a:r>
              <a:rPr lang="en-US" dirty="0" err="1"/>
              <a:t>Narendranth</a:t>
            </a:r>
            <a:r>
              <a:rPr lang="en-US" dirty="0"/>
              <a:t> </a:t>
            </a:r>
            <a:r>
              <a:rPr lang="en-US" dirty="0" err="1"/>
              <a:t>Datta</a:t>
            </a:r>
            <a:r>
              <a:rPr lang="en-US" dirty="0"/>
              <a:t> (later Swami Vivekananda)</a:t>
            </a:r>
          </a:p>
          <a:p>
            <a:endParaRPr lang="en-IN" dirty="0" smtClean="0"/>
          </a:p>
          <a:p>
            <a:endParaRPr lang="en-IN" dirty="0"/>
          </a:p>
          <a:p>
            <a:endParaRPr lang="en-IN" dirty="0" smtClean="0"/>
          </a:p>
          <a:p>
            <a:endParaRPr lang="en-IN" dirty="0" smtClean="0"/>
          </a:p>
          <a:p>
            <a:endParaRPr lang="en-IN" dirty="0"/>
          </a:p>
          <a:p>
            <a:endParaRPr lang="en-IN" dirty="0"/>
          </a:p>
        </p:txBody>
      </p:sp>
      <p:sp>
        <p:nvSpPr>
          <p:cNvPr id="3" name="TextBox 2"/>
          <p:cNvSpPr txBox="1"/>
          <p:nvPr/>
        </p:nvSpPr>
        <p:spPr>
          <a:xfrm>
            <a:off x="107504" y="4149080"/>
            <a:ext cx="8960296" cy="2585323"/>
          </a:xfrm>
          <a:prstGeom prst="rect">
            <a:avLst/>
          </a:prstGeom>
          <a:solidFill>
            <a:schemeClr val="bg2">
              <a:lumMod val="75000"/>
            </a:schemeClr>
          </a:solidFill>
        </p:spPr>
        <p:txBody>
          <a:bodyPr wrap="square" rtlCol="0">
            <a:spAutoFit/>
          </a:bodyPr>
          <a:lstStyle/>
          <a:p>
            <a:r>
              <a:rPr lang="en-US" dirty="0" smtClean="0"/>
              <a:t>University College of Science 1914, University College of Law, Bengal technical Institute 1909</a:t>
            </a:r>
          </a:p>
          <a:p>
            <a:r>
              <a:rPr lang="en-US" dirty="0" smtClean="0"/>
              <a:t>Endowed Chairs from </a:t>
            </a:r>
            <a:r>
              <a:rPr lang="en-US" dirty="0"/>
              <a:t>l</a:t>
            </a:r>
            <a:r>
              <a:rPr lang="en-US" dirty="0" smtClean="0"/>
              <a:t>awyers TN </a:t>
            </a:r>
            <a:r>
              <a:rPr lang="en-US" dirty="0" err="1" smtClean="0"/>
              <a:t>Palit</a:t>
            </a:r>
            <a:r>
              <a:rPr lang="en-US" dirty="0" smtClean="0"/>
              <a:t> </a:t>
            </a:r>
            <a:r>
              <a:rPr lang="en-US" dirty="0"/>
              <a:t>,</a:t>
            </a:r>
            <a:r>
              <a:rPr lang="en-US" dirty="0" smtClean="0"/>
              <a:t> RB </a:t>
            </a:r>
            <a:r>
              <a:rPr lang="en-US" dirty="0" err="1" smtClean="0"/>
              <a:t>Ghosh</a:t>
            </a:r>
            <a:r>
              <a:rPr lang="en-US" dirty="0" smtClean="0"/>
              <a:t> and Maharaja of </a:t>
            </a:r>
            <a:r>
              <a:rPr lang="en-US" dirty="0" err="1" smtClean="0"/>
              <a:t>Khaira</a:t>
            </a:r>
            <a:r>
              <a:rPr lang="en-US" dirty="0" smtClean="0"/>
              <a:t>.</a:t>
            </a:r>
          </a:p>
          <a:p>
            <a:r>
              <a:rPr lang="en-US" dirty="0" err="1" smtClean="0"/>
              <a:t>Ghosh</a:t>
            </a:r>
            <a:r>
              <a:rPr lang="en-US" dirty="0" smtClean="0"/>
              <a:t> Chair in Physics to D.M. Bose  1914, </a:t>
            </a:r>
            <a:r>
              <a:rPr lang="en-US" dirty="0" err="1" smtClean="0"/>
              <a:t>Palit</a:t>
            </a:r>
            <a:r>
              <a:rPr lang="en-US" dirty="0" smtClean="0"/>
              <a:t> Chair in Chemistry to PC Ray 1916</a:t>
            </a:r>
          </a:p>
          <a:p>
            <a:r>
              <a:rPr lang="en-US" dirty="0" err="1" smtClean="0"/>
              <a:t>Palit</a:t>
            </a:r>
            <a:r>
              <a:rPr lang="en-US" dirty="0" smtClean="0"/>
              <a:t> Chair in Physics, CV Raman (+ glass blower) 1917</a:t>
            </a:r>
          </a:p>
          <a:p>
            <a:r>
              <a:rPr lang="en-US" dirty="0" smtClean="0"/>
              <a:t>Lecturers in physics and applied (Mixed) math: </a:t>
            </a:r>
            <a:r>
              <a:rPr lang="en-US" dirty="0" err="1" smtClean="0"/>
              <a:t>Meghnad</a:t>
            </a:r>
            <a:r>
              <a:rPr lang="en-US" dirty="0" smtClean="0"/>
              <a:t> </a:t>
            </a:r>
            <a:r>
              <a:rPr lang="en-US" dirty="0" err="1" smtClean="0"/>
              <a:t>Saha</a:t>
            </a:r>
            <a:r>
              <a:rPr lang="en-US" dirty="0" smtClean="0"/>
              <a:t> and SN Bose 1915,</a:t>
            </a:r>
          </a:p>
          <a:p>
            <a:r>
              <a:rPr lang="en-US" dirty="0" smtClean="0"/>
              <a:t>Chair in philosophy; </a:t>
            </a:r>
            <a:r>
              <a:rPr lang="en-US" dirty="0" err="1" smtClean="0"/>
              <a:t>Sarvepalli</a:t>
            </a:r>
            <a:r>
              <a:rPr lang="en-US" dirty="0" smtClean="0"/>
              <a:t> </a:t>
            </a:r>
            <a:r>
              <a:rPr lang="en-US" dirty="0" err="1" smtClean="0"/>
              <a:t>Radhakrishnan</a:t>
            </a:r>
            <a:r>
              <a:rPr lang="en-US" dirty="0" smtClean="0"/>
              <a:t>, </a:t>
            </a:r>
          </a:p>
          <a:p>
            <a:r>
              <a:rPr lang="en-US" dirty="0" smtClean="0"/>
              <a:t>Mathematics : </a:t>
            </a:r>
            <a:r>
              <a:rPr lang="en-US" dirty="0" err="1" smtClean="0"/>
              <a:t>Syamadas</a:t>
            </a:r>
            <a:r>
              <a:rPr lang="en-US" dirty="0" smtClean="0"/>
              <a:t> </a:t>
            </a:r>
            <a:r>
              <a:rPr lang="en-US" dirty="0" err="1" smtClean="0"/>
              <a:t>Mukhopadhyaya</a:t>
            </a:r>
            <a:endParaRPr lang="en-US" dirty="0" smtClean="0"/>
          </a:p>
          <a:p>
            <a:r>
              <a:rPr lang="en-US" dirty="0" smtClean="0"/>
              <a:t>History : D.R. </a:t>
            </a:r>
            <a:r>
              <a:rPr lang="en-US" dirty="0" err="1" smtClean="0"/>
              <a:t>Bhandarkar</a:t>
            </a:r>
            <a:endParaRPr lang="en-US" dirty="0" smtClean="0"/>
          </a:p>
          <a:p>
            <a:r>
              <a:rPr lang="en-US" b="1" dirty="0" smtClean="0"/>
              <a:t>		Created the first  modern research university in India</a:t>
            </a:r>
          </a:p>
        </p:txBody>
      </p:sp>
      <p:pic>
        <p:nvPicPr>
          <p:cNvPr id="4" name="Picture 3"/>
          <p:cNvPicPr>
            <a:picLocks noChangeAspect="1"/>
          </p:cNvPicPr>
          <p:nvPr/>
        </p:nvPicPr>
        <p:blipFill>
          <a:blip r:embed="rId3"/>
          <a:stretch>
            <a:fillRect/>
          </a:stretch>
        </p:blipFill>
        <p:spPr>
          <a:xfrm>
            <a:off x="6172200" y="2362200"/>
            <a:ext cx="1052298" cy="1676400"/>
          </a:xfrm>
          <a:prstGeom prst="rect">
            <a:avLst/>
          </a:prstGeom>
        </p:spPr>
      </p:pic>
      <p:pic>
        <p:nvPicPr>
          <p:cNvPr id="5" name="Picture 4"/>
          <p:cNvPicPr>
            <a:picLocks noChangeAspect="1"/>
          </p:cNvPicPr>
          <p:nvPr/>
        </p:nvPicPr>
        <p:blipFill>
          <a:blip r:embed="rId4"/>
          <a:stretch>
            <a:fillRect/>
          </a:stretch>
        </p:blipFill>
        <p:spPr>
          <a:xfrm>
            <a:off x="4114800" y="2438400"/>
            <a:ext cx="1184148" cy="1600200"/>
          </a:xfrm>
          <a:prstGeom prst="rect">
            <a:avLst/>
          </a:prstGeom>
        </p:spPr>
      </p:pic>
    </p:spTree>
    <p:extLst>
      <p:ext uri="{BB962C8B-B14F-4D97-AF65-F5344CB8AC3E}">
        <p14:creationId xmlns:p14="http://schemas.microsoft.com/office/powerpoint/2010/main" val="22961021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2438400"/>
            <a:ext cx="5029200" cy="584776"/>
          </a:xfrm>
          <a:prstGeom prst="rect">
            <a:avLst/>
          </a:prstGeom>
          <a:solidFill>
            <a:srgbClr val="DDD9C3"/>
          </a:solidFill>
        </p:spPr>
        <p:txBody>
          <a:bodyPr wrap="square" rtlCol="0">
            <a:spAutoFit/>
          </a:bodyPr>
          <a:lstStyle/>
          <a:p>
            <a:pPr algn="ctr"/>
            <a:r>
              <a:rPr lang="en-US" sz="3200" dirty="0" smtClean="0"/>
              <a:t>A personal anecdote</a:t>
            </a:r>
            <a:endParaRPr lang="en-US" sz="3200" dirty="0"/>
          </a:p>
        </p:txBody>
      </p:sp>
    </p:spTree>
    <p:extLst>
      <p:ext uri="{BB962C8B-B14F-4D97-AF65-F5344CB8AC3E}">
        <p14:creationId xmlns:p14="http://schemas.microsoft.com/office/powerpoint/2010/main" val="21581017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228600"/>
            <a:ext cx="7086600" cy="4524315"/>
          </a:xfrm>
          <a:prstGeom prst="rect">
            <a:avLst/>
          </a:prstGeom>
          <a:noFill/>
        </p:spPr>
        <p:txBody>
          <a:bodyPr wrap="square" rtlCol="0">
            <a:spAutoFit/>
          </a:bodyPr>
          <a:lstStyle/>
          <a:p>
            <a:r>
              <a:rPr lang="en-US" sz="2400" dirty="0" smtClean="0"/>
              <a:t>			</a:t>
            </a:r>
            <a:r>
              <a:rPr lang="en-US" sz="2400" b="1" dirty="0" smtClean="0"/>
              <a:t>Outline</a:t>
            </a:r>
          </a:p>
          <a:p>
            <a:pPr marL="457200" indent="-457200">
              <a:buFont typeface="Arial"/>
              <a:buChar char="•"/>
            </a:pPr>
            <a:r>
              <a:rPr lang="en-US" sz="2400" dirty="0" smtClean="0"/>
              <a:t>Preamble</a:t>
            </a:r>
          </a:p>
          <a:p>
            <a:pPr marL="457200" indent="-457200">
              <a:buFont typeface="Arial"/>
              <a:buChar char="•"/>
            </a:pPr>
            <a:endParaRPr lang="en-US" sz="2400" dirty="0"/>
          </a:p>
          <a:p>
            <a:pPr marL="457200" indent="-457200">
              <a:buFont typeface="Arial"/>
              <a:buChar char="•"/>
            </a:pPr>
            <a:r>
              <a:rPr lang="en-US" sz="2400" dirty="0" smtClean="0"/>
              <a:t>A </a:t>
            </a:r>
            <a:r>
              <a:rPr lang="en-US" sz="2400" dirty="0"/>
              <a:t>B</a:t>
            </a:r>
            <a:r>
              <a:rPr lang="en-US" sz="2400" dirty="0" smtClean="0"/>
              <a:t>rief History of Time</a:t>
            </a:r>
          </a:p>
          <a:p>
            <a:pPr marL="457200" indent="-457200">
              <a:buFont typeface="Arial"/>
              <a:buChar char="•"/>
            </a:pPr>
            <a:endParaRPr lang="en-US" sz="2400" dirty="0"/>
          </a:p>
          <a:p>
            <a:pPr marL="457200" indent="-457200">
              <a:buFont typeface="Arial"/>
              <a:buChar char="•"/>
            </a:pPr>
            <a:r>
              <a:rPr lang="en-US" sz="2400" dirty="0" smtClean="0"/>
              <a:t>The Bengal Renaissance</a:t>
            </a:r>
          </a:p>
          <a:p>
            <a:pPr marL="457200" indent="-457200">
              <a:buFont typeface="Arial"/>
              <a:buChar char="•"/>
            </a:pPr>
            <a:endParaRPr lang="en-US" sz="2400" dirty="0"/>
          </a:p>
          <a:p>
            <a:pPr marL="457200" indent="-457200">
              <a:buFont typeface="Arial"/>
              <a:buChar char="•"/>
            </a:pPr>
            <a:r>
              <a:rPr lang="en-US" sz="2400" dirty="0" smtClean="0"/>
              <a:t>A twist in the tale</a:t>
            </a:r>
          </a:p>
          <a:p>
            <a:pPr marL="457200" indent="-457200">
              <a:buFont typeface="Arial"/>
              <a:buChar char="•"/>
            </a:pPr>
            <a:endParaRPr lang="en-US" sz="2400" dirty="0"/>
          </a:p>
          <a:p>
            <a:pPr marL="457200" indent="-457200">
              <a:buFont typeface="Arial"/>
              <a:buChar char="•"/>
            </a:pPr>
            <a:r>
              <a:rPr lang="en-US" sz="2400" dirty="0" smtClean="0"/>
              <a:t>The Brave New World of India:  1947 –</a:t>
            </a:r>
          </a:p>
          <a:p>
            <a:pPr marL="457200" indent="-457200">
              <a:buFont typeface="Arial"/>
              <a:buChar char="•"/>
            </a:pPr>
            <a:endParaRPr lang="en-US" sz="2400" dirty="0"/>
          </a:p>
          <a:p>
            <a:pPr marL="457200" indent="-457200">
              <a:buFont typeface="Arial"/>
              <a:buChar char="•"/>
            </a:pPr>
            <a:r>
              <a:rPr lang="en-US" sz="2400" dirty="0" smtClean="0"/>
              <a:t>What, if anything, is to be done ?!</a:t>
            </a:r>
            <a:endParaRPr lang="en-US" sz="2400" dirty="0"/>
          </a:p>
        </p:txBody>
      </p:sp>
      <p:sp>
        <p:nvSpPr>
          <p:cNvPr id="3" name="TextBox 2"/>
          <p:cNvSpPr txBox="1"/>
          <p:nvPr/>
        </p:nvSpPr>
        <p:spPr>
          <a:xfrm>
            <a:off x="1600200" y="4919008"/>
            <a:ext cx="8686800" cy="1938992"/>
          </a:xfrm>
          <a:prstGeom prst="rect">
            <a:avLst/>
          </a:prstGeom>
          <a:noFill/>
        </p:spPr>
        <p:txBody>
          <a:bodyPr wrap="square" rtlCol="0">
            <a:spAutoFit/>
          </a:bodyPr>
          <a:lstStyle/>
          <a:p>
            <a:r>
              <a:rPr lang="en-US" sz="2400" i="1" dirty="0" smtClean="0">
                <a:solidFill>
                  <a:srgbClr val="3366FF"/>
                </a:solidFill>
              </a:rPr>
              <a:t>“Anything one can rightly say about India, </a:t>
            </a:r>
          </a:p>
          <a:p>
            <a:r>
              <a:rPr lang="en-US" sz="2400" i="1" dirty="0" smtClean="0">
                <a:solidFill>
                  <a:srgbClr val="3366FF"/>
                </a:solidFill>
              </a:rPr>
              <a:t>its opposite is also true.”</a:t>
            </a:r>
          </a:p>
          <a:p>
            <a:r>
              <a:rPr lang="en-US" sz="2400" i="1" dirty="0">
                <a:solidFill>
                  <a:srgbClr val="3366FF"/>
                </a:solidFill>
              </a:rPr>
              <a:t>	</a:t>
            </a:r>
            <a:r>
              <a:rPr lang="en-US" sz="2400" i="1" dirty="0" smtClean="0">
                <a:solidFill>
                  <a:srgbClr val="3366FF"/>
                </a:solidFill>
              </a:rPr>
              <a:t>	Joan Robinson(Cambridge)</a:t>
            </a:r>
          </a:p>
          <a:p>
            <a:endParaRPr lang="en-US" sz="2400" dirty="0" smtClean="0"/>
          </a:p>
          <a:p>
            <a:endParaRPr lang="en-US" sz="2400" dirty="0"/>
          </a:p>
        </p:txBody>
      </p:sp>
      <p:pic>
        <p:nvPicPr>
          <p:cNvPr id="4" name="Picture 3" descr="j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4797155"/>
            <a:ext cx="1447800" cy="2039789"/>
          </a:xfrm>
          <a:prstGeom prst="rect">
            <a:avLst/>
          </a:prstGeom>
        </p:spPr>
      </p:pic>
    </p:spTree>
    <p:extLst>
      <p:ext uri="{BB962C8B-B14F-4D97-AF65-F5344CB8AC3E}">
        <p14:creationId xmlns:p14="http://schemas.microsoft.com/office/powerpoint/2010/main" val="313219517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76200"/>
            <a:ext cx="1295400" cy="1601585"/>
          </a:xfrm>
          <a:prstGeom prst="rect">
            <a:avLst/>
          </a:prstGeom>
        </p:spPr>
      </p:pic>
      <p:pic>
        <p:nvPicPr>
          <p:cNvPr id="3" name="Picture 2"/>
          <p:cNvPicPr>
            <a:picLocks noChangeAspect="1"/>
          </p:cNvPicPr>
          <p:nvPr/>
        </p:nvPicPr>
        <p:blipFill>
          <a:blip r:embed="rId3"/>
          <a:stretch>
            <a:fillRect/>
          </a:stretch>
        </p:blipFill>
        <p:spPr>
          <a:xfrm>
            <a:off x="3124200" y="228600"/>
            <a:ext cx="1868129" cy="1447800"/>
          </a:xfrm>
          <a:prstGeom prst="rect">
            <a:avLst/>
          </a:prstGeom>
        </p:spPr>
      </p:pic>
      <p:pic>
        <p:nvPicPr>
          <p:cNvPr id="4" name="Picture 3"/>
          <p:cNvPicPr>
            <a:picLocks noChangeAspect="1"/>
          </p:cNvPicPr>
          <p:nvPr/>
        </p:nvPicPr>
        <p:blipFill>
          <a:blip r:embed="rId4"/>
          <a:stretch>
            <a:fillRect/>
          </a:stretch>
        </p:blipFill>
        <p:spPr>
          <a:xfrm>
            <a:off x="5715000" y="304800"/>
            <a:ext cx="3317071" cy="2965784"/>
          </a:xfrm>
          <a:prstGeom prst="rect">
            <a:avLst/>
          </a:prstGeom>
        </p:spPr>
      </p:pic>
      <p:pic>
        <p:nvPicPr>
          <p:cNvPr id="5" name="Picture 4"/>
          <p:cNvPicPr>
            <a:picLocks noChangeAspect="1"/>
          </p:cNvPicPr>
          <p:nvPr/>
        </p:nvPicPr>
        <p:blipFill>
          <a:blip r:embed="rId5"/>
          <a:stretch>
            <a:fillRect/>
          </a:stretch>
        </p:blipFill>
        <p:spPr>
          <a:xfrm>
            <a:off x="304800" y="4495800"/>
            <a:ext cx="3029797" cy="2251242"/>
          </a:xfrm>
          <a:prstGeom prst="rect">
            <a:avLst/>
          </a:prstGeom>
        </p:spPr>
      </p:pic>
      <p:pic>
        <p:nvPicPr>
          <p:cNvPr id="6" name="Picture 5"/>
          <p:cNvPicPr>
            <a:picLocks noChangeAspect="1"/>
          </p:cNvPicPr>
          <p:nvPr/>
        </p:nvPicPr>
        <p:blipFill>
          <a:blip r:embed="rId6"/>
          <a:stretch>
            <a:fillRect/>
          </a:stretch>
        </p:blipFill>
        <p:spPr>
          <a:xfrm>
            <a:off x="5725638" y="4038600"/>
            <a:ext cx="3189762" cy="2102053"/>
          </a:xfrm>
          <a:prstGeom prst="rect">
            <a:avLst/>
          </a:prstGeom>
        </p:spPr>
      </p:pic>
      <p:pic>
        <p:nvPicPr>
          <p:cNvPr id="7" name="Picture 6"/>
          <p:cNvPicPr>
            <a:picLocks noChangeAspect="1"/>
          </p:cNvPicPr>
          <p:nvPr/>
        </p:nvPicPr>
        <p:blipFill>
          <a:blip r:embed="rId7"/>
          <a:stretch>
            <a:fillRect/>
          </a:stretch>
        </p:blipFill>
        <p:spPr>
          <a:xfrm>
            <a:off x="914400" y="2552700"/>
            <a:ext cx="1511660" cy="1866900"/>
          </a:xfrm>
          <a:prstGeom prst="rect">
            <a:avLst/>
          </a:prstGeom>
        </p:spPr>
      </p:pic>
      <p:sp>
        <p:nvSpPr>
          <p:cNvPr id="8" name="TextBox 7"/>
          <p:cNvSpPr txBox="1"/>
          <p:nvPr/>
        </p:nvSpPr>
        <p:spPr>
          <a:xfrm>
            <a:off x="6096000" y="3352800"/>
            <a:ext cx="2667000" cy="646331"/>
          </a:xfrm>
          <a:prstGeom prst="rect">
            <a:avLst/>
          </a:prstGeom>
          <a:solidFill>
            <a:srgbClr val="DDD9C3"/>
          </a:solidFill>
        </p:spPr>
        <p:txBody>
          <a:bodyPr wrap="square" rtlCol="0">
            <a:spAutoFit/>
          </a:bodyPr>
          <a:lstStyle/>
          <a:p>
            <a:r>
              <a:rPr lang="en-US" dirty="0" smtClean="0"/>
              <a:t>Rev. C. F. Andrews, Tagore and </a:t>
            </a:r>
            <a:r>
              <a:rPr lang="en-US" dirty="0" err="1" smtClean="0"/>
              <a:t>Ramananda</a:t>
            </a:r>
            <a:r>
              <a:rPr lang="en-US" dirty="0" smtClean="0"/>
              <a:t> C.</a:t>
            </a:r>
            <a:endParaRPr lang="en-US" dirty="0"/>
          </a:p>
        </p:txBody>
      </p:sp>
      <p:sp>
        <p:nvSpPr>
          <p:cNvPr id="9" name="TextBox 8"/>
          <p:cNvSpPr txBox="1"/>
          <p:nvPr/>
        </p:nvSpPr>
        <p:spPr>
          <a:xfrm>
            <a:off x="0" y="1676400"/>
            <a:ext cx="2895600" cy="923330"/>
          </a:xfrm>
          <a:prstGeom prst="rect">
            <a:avLst/>
          </a:prstGeom>
          <a:solidFill>
            <a:srgbClr val="DDD9C3"/>
          </a:solidFill>
        </p:spPr>
        <p:txBody>
          <a:bodyPr wrap="square" rtlCol="0">
            <a:spAutoFit/>
          </a:bodyPr>
          <a:lstStyle/>
          <a:p>
            <a:r>
              <a:rPr lang="en-US" dirty="0" err="1" smtClean="0"/>
              <a:t>Syamadas</a:t>
            </a:r>
            <a:r>
              <a:rPr lang="en-US" dirty="0" smtClean="0"/>
              <a:t> </a:t>
            </a:r>
            <a:r>
              <a:rPr lang="en-US" dirty="0" err="1" smtClean="0"/>
              <a:t>Mukhopadhyaya</a:t>
            </a:r>
            <a:endParaRPr lang="en-US" dirty="0" smtClean="0"/>
          </a:p>
          <a:p>
            <a:r>
              <a:rPr lang="en-US" dirty="0" smtClean="0"/>
              <a:t>Mathematician</a:t>
            </a:r>
          </a:p>
          <a:p>
            <a:r>
              <a:rPr lang="en-US" dirty="0" smtClean="0"/>
              <a:t>4-vertex theorem</a:t>
            </a:r>
            <a:endParaRPr lang="en-US" dirty="0"/>
          </a:p>
        </p:txBody>
      </p:sp>
      <p:sp>
        <p:nvSpPr>
          <p:cNvPr id="10" name="TextBox 9"/>
          <p:cNvSpPr txBox="1"/>
          <p:nvPr/>
        </p:nvSpPr>
        <p:spPr>
          <a:xfrm>
            <a:off x="2895600" y="1676400"/>
            <a:ext cx="2819400" cy="923330"/>
          </a:xfrm>
          <a:prstGeom prst="rect">
            <a:avLst/>
          </a:prstGeom>
          <a:solidFill>
            <a:srgbClr val="DDD9C3"/>
          </a:solidFill>
        </p:spPr>
        <p:txBody>
          <a:bodyPr wrap="square" rtlCol="0">
            <a:spAutoFit/>
          </a:bodyPr>
          <a:lstStyle/>
          <a:p>
            <a:r>
              <a:rPr lang="en-US" dirty="0" err="1" smtClean="0"/>
              <a:t>Ramananda</a:t>
            </a:r>
            <a:r>
              <a:rPr lang="en-US" dirty="0"/>
              <a:t> </a:t>
            </a:r>
            <a:r>
              <a:rPr lang="en-US" dirty="0" err="1" smtClean="0"/>
              <a:t>Chattopadhyay</a:t>
            </a:r>
            <a:endParaRPr lang="en-US" dirty="0" smtClean="0"/>
          </a:p>
          <a:p>
            <a:r>
              <a:rPr lang="en-US" dirty="0" smtClean="0"/>
              <a:t>Editor , </a:t>
            </a:r>
            <a:r>
              <a:rPr lang="en-US" i="1" dirty="0" smtClean="0"/>
              <a:t>Modern Review</a:t>
            </a:r>
          </a:p>
          <a:p>
            <a:r>
              <a:rPr lang="en-US" i="1" dirty="0"/>
              <a:t>a</a:t>
            </a:r>
            <a:r>
              <a:rPr lang="en-US" i="1" dirty="0" smtClean="0"/>
              <a:t>nd </a:t>
            </a:r>
            <a:r>
              <a:rPr lang="en-US" i="1" dirty="0" err="1" smtClean="0"/>
              <a:t>Prabasi</a:t>
            </a:r>
            <a:endParaRPr lang="en-US" i="1" dirty="0"/>
          </a:p>
        </p:txBody>
      </p:sp>
      <p:sp>
        <p:nvSpPr>
          <p:cNvPr id="11" name="TextBox 10"/>
          <p:cNvSpPr txBox="1"/>
          <p:nvPr/>
        </p:nvSpPr>
        <p:spPr>
          <a:xfrm>
            <a:off x="2438400" y="2886670"/>
            <a:ext cx="2756396" cy="1200329"/>
          </a:xfrm>
          <a:prstGeom prst="rect">
            <a:avLst/>
          </a:prstGeom>
          <a:solidFill>
            <a:srgbClr val="DDD9C3"/>
          </a:solidFill>
        </p:spPr>
        <p:txBody>
          <a:bodyPr wrap="none" rtlCol="0">
            <a:spAutoFit/>
          </a:bodyPr>
          <a:lstStyle/>
          <a:p>
            <a:r>
              <a:rPr lang="en-US" dirty="0" err="1" smtClean="0"/>
              <a:t>Rakhal</a:t>
            </a:r>
            <a:r>
              <a:rPr lang="en-US" dirty="0" smtClean="0"/>
              <a:t> Das </a:t>
            </a:r>
            <a:r>
              <a:rPr lang="en-US" dirty="0" err="1" smtClean="0"/>
              <a:t>Bandyopadhyay</a:t>
            </a:r>
            <a:endParaRPr lang="en-US" dirty="0" smtClean="0"/>
          </a:p>
          <a:p>
            <a:r>
              <a:rPr lang="en-US" dirty="0" smtClean="0"/>
              <a:t>Archeologist</a:t>
            </a:r>
          </a:p>
          <a:p>
            <a:r>
              <a:rPr lang="en-US" dirty="0" smtClean="0"/>
              <a:t>Discovered </a:t>
            </a:r>
            <a:r>
              <a:rPr lang="en-US" i="1" dirty="0" err="1" smtClean="0"/>
              <a:t>Mohen-jo-daro</a:t>
            </a:r>
            <a:endParaRPr lang="en-US" i="1" dirty="0" smtClean="0"/>
          </a:p>
          <a:p>
            <a:r>
              <a:rPr lang="en-US" dirty="0" smtClean="0"/>
              <a:t>Novelist</a:t>
            </a:r>
            <a:r>
              <a:rPr lang="en-US" i="1" dirty="0" smtClean="0"/>
              <a:t>, “</a:t>
            </a:r>
            <a:r>
              <a:rPr lang="en-US" i="1" dirty="0" err="1" smtClean="0"/>
              <a:t>Dharmapala</a:t>
            </a:r>
            <a:r>
              <a:rPr lang="en-US" i="1" dirty="0" smtClean="0"/>
              <a:t>”</a:t>
            </a:r>
            <a:endParaRPr lang="en-US" i="1" dirty="0"/>
          </a:p>
        </p:txBody>
      </p:sp>
      <p:sp>
        <p:nvSpPr>
          <p:cNvPr id="12" name="TextBox 11"/>
          <p:cNvSpPr txBox="1"/>
          <p:nvPr/>
        </p:nvSpPr>
        <p:spPr>
          <a:xfrm>
            <a:off x="5715000" y="6172200"/>
            <a:ext cx="3276600" cy="646331"/>
          </a:xfrm>
          <a:prstGeom prst="rect">
            <a:avLst/>
          </a:prstGeom>
          <a:solidFill>
            <a:srgbClr val="DDD9C3"/>
          </a:solidFill>
        </p:spPr>
        <p:txBody>
          <a:bodyPr wrap="square" rtlCol="0">
            <a:spAutoFit/>
          </a:bodyPr>
          <a:lstStyle/>
          <a:p>
            <a:r>
              <a:rPr lang="en-US" dirty="0" smtClean="0"/>
              <a:t>Attenborough’s Film “Gandhi</a:t>
            </a:r>
          </a:p>
          <a:p>
            <a:r>
              <a:rPr lang="en-US" dirty="0" smtClean="0"/>
              <a:t>CFA and Gandhi”</a:t>
            </a:r>
            <a:endParaRPr lang="en-US" dirty="0"/>
          </a:p>
        </p:txBody>
      </p:sp>
      <p:sp>
        <p:nvSpPr>
          <p:cNvPr id="13" name="TextBox 12"/>
          <p:cNvSpPr txBox="1"/>
          <p:nvPr/>
        </p:nvSpPr>
        <p:spPr>
          <a:xfrm>
            <a:off x="3352800" y="5105400"/>
            <a:ext cx="2209800" cy="923330"/>
          </a:xfrm>
          <a:prstGeom prst="rect">
            <a:avLst/>
          </a:prstGeom>
          <a:solidFill>
            <a:srgbClr val="DDD9C3"/>
          </a:solidFill>
        </p:spPr>
        <p:txBody>
          <a:bodyPr wrap="square" rtlCol="0">
            <a:spAutoFit/>
          </a:bodyPr>
          <a:lstStyle/>
          <a:p>
            <a:r>
              <a:rPr lang="en-US" dirty="0" smtClean="0"/>
              <a:t>Gandhi, Tagore, CFA</a:t>
            </a:r>
          </a:p>
          <a:p>
            <a:r>
              <a:rPr lang="en-US" dirty="0" smtClean="0"/>
              <a:t>“Christ’s Faithful</a:t>
            </a:r>
          </a:p>
          <a:p>
            <a:r>
              <a:rPr lang="en-US" dirty="0" smtClean="0"/>
              <a:t>Apostle”</a:t>
            </a:r>
            <a:endParaRPr lang="en-US" dirty="0"/>
          </a:p>
        </p:txBody>
      </p:sp>
    </p:spTree>
    <p:extLst>
      <p:ext uri="{BB962C8B-B14F-4D97-AF65-F5344CB8AC3E}">
        <p14:creationId xmlns:p14="http://schemas.microsoft.com/office/powerpoint/2010/main" val="294819811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2743200"/>
            <a:ext cx="6324600" cy="523220"/>
          </a:xfrm>
          <a:prstGeom prst="rect">
            <a:avLst/>
          </a:prstGeom>
          <a:solidFill>
            <a:srgbClr val="DDD9C3"/>
          </a:solidFill>
        </p:spPr>
        <p:txBody>
          <a:bodyPr wrap="square" rtlCol="0">
            <a:spAutoFit/>
          </a:bodyPr>
          <a:lstStyle/>
          <a:p>
            <a:r>
              <a:rPr lang="en-US" sz="2800" dirty="0" smtClean="0"/>
              <a:t>But all was not well : personality conflicts</a:t>
            </a:r>
            <a:endParaRPr lang="en-US" sz="2800" dirty="0"/>
          </a:p>
        </p:txBody>
      </p:sp>
    </p:spTree>
    <p:extLst>
      <p:ext uri="{BB962C8B-B14F-4D97-AF65-F5344CB8AC3E}">
        <p14:creationId xmlns:p14="http://schemas.microsoft.com/office/powerpoint/2010/main" val="252769261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5048071"/>
            <a:ext cx="8077200" cy="1200329"/>
          </a:xfrm>
          <a:prstGeom prst="rect">
            <a:avLst/>
          </a:prstGeom>
          <a:solidFill>
            <a:srgbClr val="DDD9C3"/>
          </a:solidFill>
        </p:spPr>
        <p:txBody>
          <a:bodyPr wrap="square" rtlCol="0">
            <a:spAutoFit/>
          </a:bodyPr>
          <a:lstStyle/>
          <a:p>
            <a:r>
              <a:rPr lang="en-US" dirty="0"/>
              <a:t>``On this side at any rate, I know the condition and with all my optimism and enthusiasm for science. I feel the present scientific atmosphere quite oppressive and it may be an advantage if you postpone your return to India by one or two years.</a:t>
            </a:r>
            <a:r>
              <a:rPr lang="en-US" dirty="0" smtClean="0"/>
              <a:t>'’</a:t>
            </a:r>
          </a:p>
          <a:p>
            <a:r>
              <a:rPr lang="en-US" dirty="0"/>
              <a:t>	</a:t>
            </a:r>
            <a:r>
              <a:rPr lang="en-US" dirty="0" smtClean="0"/>
              <a:t>		K.S. Krishnan, letter to S. Chandrasekhar in 1934</a:t>
            </a:r>
            <a:endParaRPr lang="en-US" dirty="0"/>
          </a:p>
        </p:txBody>
      </p:sp>
      <p:sp>
        <p:nvSpPr>
          <p:cNvPr id="7" name="TextBox 6"/>
          <p:cNvSpPr txBox="1"/>
          <p:nvPr/>
        </p:nvSpPr>
        <p:spPr>
          <a:xfrm>
            <a:off x="0" y="88880"/>
            <a:ext cx="9753600" cy="2862323"/>
          </a:xfrm>
          <a:prstGeom prst="rect">
            <a:avLst/>
          </a:prstGeom>
          <a:noFill/>
        </p:spPr>
        <p:txBody>
          <a:bodyPr wrap="square" rtlCol="0">
            <a:spAutoFit/>
          </a:bodyPr>
          <a:lstStyle/>
          <a:p>
            <a:r>
              <a:rPr lang="en-US" dirty="0" smtClean="0"/>
              <a:t>“The </a:t>
            </a:r>
            <a:r>
              <a:rPr lang="en-US" dirty="0"/>
              <a:t>early thirties in India was a disturbed period, due to non-</a:t>
            </a:r>
            <a:r>
              <a:rPr lang="en-US" dirty="0" err="1"/>
              <a:t>coperation</a:t>
            </a:r>
            <a:r>
              <a:rPr lang="en-US" dirty="0"/>
              <a:t> movement. Many of us hoped that the upheaval, initially with a political content, could be an occasion for the national leaders for creating a condition for the </a:t>
            </a:r>
            <a:r>
              <a:rPr lang="en-US" dirty="0" smtClean="0"/>
              <a:t>flourishing </a:t>
            </a:r>
            <a:r>
              <a:rPr lang="en-US" dirty="0"/>
              <a:t>of new ideas and foundation of scientific studies and research in the country. I am sorry to say that this expectation has not been fulfilled. As I found then, the atmosphere of intrigue that reigned in the universities was </a:t>
            </a:r>
            <a:r>
              <a:rPr lang="en-US" dirty="0" err="1"/>
              <a:t>paralysing</a:t>
            </a:r>
            <a:r>
              <a:rPr lang="en-US" dirty="0"/>
              <a:t> in every sense. I am now retired as a professor, and in my long career, I have seen many examples of intrigues and personal rivalry in University sphere in various continents. But, believe me, what I have witnessed during two years in India exceed by far what I have seen during the rest of my life</a:t>
            </a:r>
            <a:r>
              <a:rPr lang="en-US" dirty="0" smtClean="0"/>
              <a:t>.”</a:t>
            </a:r>
          </a:p>
          <a:p>
            <a:r>
              <a:rPr lang="en-US" dirty="0"/>
              <a:t>	</a:t>
            </a:r>
            <a:endParaRPr lang="en-US" dirty="0" smtClean="0"/>
          </a:p>
          <a:p>
            <a:r>
              <a:rPr lang="en-US" dirty="0"/>
              <a:t>	</a:t>
            </a:r>
            <a:r>
              <a:rPr lang="en-US" dirty="0" smtClean="0"/>
              <a:t>	Andrei Weil, Reminiscences of conversation with </a:t>
            </a:r>
            <a:r>
              <a:rPr lang="en-US" dirty="0" err="1" smtClean="0"/>
              <a:t>S.N.Bose</a:t>
            </a:r>
            <a:endParaRPr lang="en-US" dirty="0"/>
          </a:p>
        </p:txBody>
      </p:sp>
      <p:pic>
        <p:nvPicPr>
          <p:cNvPr id="2" name="Picture 1"/>
          <p:cNvPicPr>
            <a:picLocks noChangeAspect="1"/>
          </p:cNvPicPr>
          <p:nvPr/>
        </p:nvPicPr>
        <p:blipFill>
          <a:blip r:embed="rId2"/>
          <a:stretch>
            <a:fillRect/>
          </a:stretch>
        </p:blipFill>
        <p:spPr>
          <a:xfrm>
            <a:off x="152400" y="2362200"/>
            <a:ext cx="1752600" cy="2383536"/>
          </a:xfrm>
          <a:prstGeom prst="rect">
            <a:avLst/>
          </a:prstGeom>
        </p:spPr>
      </p:pic>
      <p:sp>
        <p:nvSpPr>
          <p:cNvPr id="8" name="TextBox 7"/>
          <p:cNvSpPr txBox="1"/>
          <p:nvPr/>
        </p:nvSpPr>
        <p:spPr>
          <a:xfrm>
            <a:off x="2057400" y="3276600"/>
            <a:ext cx="6781800" cy="830997"/>
          </a:xfrm>
          <a:prstGeom prst="rect">
            <a:avLst/>
          </a:prstGeom>
          <a:solidFill>
            <a:srgbClr val="DDD9C3"/>
          </a:solidFill>
        </p:spPr>
        <p:txBody>
          <a:bodyPr wrap="square" rtlCol="0">
            <a:spAutoFit/>
          </a:bodyPr>
          <a:lstStyle/>
          <a:p>
            <a:pPr algn="ctr"/>
            <a:r>
              <a:rPr lang="en-US" sz="2400" dirty="0" smtClean="0"/>
              <a:t>Also see, S.G. </a:t>
            </a:r>
            <a:r>
              <a:rPr lang="en-US" sz="2400" dirty="0" err="1" smtClean="0"/>
              <a:t>Dani</a:t>
            </a:r>
            <a:r>
              <a:rPr lang="en-US" sz="2400" dirty="0" smtClean="0"/>
              <a:t>, History of Indian Mathematics/Mathematicians</a:t>
            </a:r>
            <a:endParaRPr lang="en-US" sz="2400" dirty="0"/>
          </a:p>
        </p:txBody>
      </p:sp>
    </p:spTree>
    <p:extLst>
      <p:ext uri="{BB962C8B-B14F-4D97-AF65-F5344CB8AC3E}">
        <p14:creationId xmlns:p14="http://schemas.microsoft.com/office/powerpoint/2010/main" val="26322843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834277"/>
            <a:ext cx="8153400" cy="2585323"/>
          </a:xfrm>
          <a:prstGeom prst="rect">
            <a:avLst/>
          </a:prstGeom>
          <a:solidFill>
            <a:srgbClr val="DDD9C3"/>
          </a:solidFill>
        </p:spPr>
        <p:txBody>
          <a:bodyPr wrap="square" rtlCol="0">
            <a:spAutoFit/>
          </a:bodyPr>
          <a:lstStyle/>
          <a:p>
            <a:r>
              <a:rPr lang="en-IN" dirty="0"/>
              <a:t>Nothing can be easier in India than to rouse discord and to stir it. Once you allow and encourage people to speak, they will never end because they want an outlet. There is always latent jealousy and dissatisfaction which would be directed against almost anybody or anything. Take Professor Saha. I know the following from [him]. Saha is one of the greatest enemies of Raman. I do not know whether he also had hoped to become the successor of Raman in Calcutta, and Raman may not have helped him get this post. A very clever pupil of Raman—Krishnan—got it. Since then Saha attacks Raman when he </a:t>
            </a:r>
            <a:r>
              <a:rPr lang="en-IN" dirty="0" smtClean="0"/>
              <a:t>can. </a:t>
            </a:r>
            <a:endParaRPr lang="en-US" dirty="0"/>
          </a:p>
          <a:p>
            <a:endParaRPr lang="en-US" dirty="0"/>
          </a:p>
        </p:txBody>
      </p:sp>
      <p:sp>
        <p:nvSpPr>
          <p:cNvPr id="3" name="TextBox 2"/>
          <p:cNvSpPr txBox="1"/>
          <p:nvPr/>
        </p:nvSpPr>
        <p:spPr>
          <a:xfrm>
            <a:off x="609600" y="4495800"/>
            <a:ext cx="8153400" cy="2308324"/>
          </a:xfrm>
          <a:prstGeom prst="rect">
            <a:avLst/>
          </a:prstGeom>
          <a:solidFill>
            <a:srgbClr val="DDD9C3"/>
          </a:solidFill>
        </p:spPr>
        <p:txBody>
          <a:bodyPr wrap="square" rtlCol="0">
            <a:spAutoFit/>
          </a:bodyPr>
          <a:lstStyle/>
          <a:p>
            <a:r>
              <a:rPr lang="en-IN" dirty="0"/>
              <a:t>They have another object of quarrel; Saha intended to found an all- India academy, but things went too slowly for Raman’s temperament </a:t>
            </a:r>
            <a:r>
              <a:rPr lang="en-IN" dirty="0" smtClean="0"/>
              <a:t>and </a:t>
            </a:r>
            <a:r>
              <a:rPr lang="en-IN" dirty="0"/>
              <a:t>he founded his own academy (Indian Academy of Science) in Bangalore, with his own Proceedings. Now there are two academies in India, not too many for such an enormous country, but they are bitter adversaries. All the north Indians joined Saha’s party, and the south Indians that of Raman. These parties have their delegates in the Council of the Institute, but the north-Indians, and particularly the Bengali, have </a:t>
            </a:r>
            <a:r>
              <a:rPr lang="en-IN" dirty="0" smtClean="0"/>
              <a:t>the majority” . </a:t>
            </a:r>
            <a:endParaRPr lang="en-US" dirty="0"/>
          </a:p>
          <a:p>
            <a:endParaRPr lang="en-US" dirty="0"/>
          </a:p>
        </p:txBody>
      </p:sp>
      <p:sp>
        <p:nvSpPr>
          <p:cNvPr id="4" name="TextBox 3"/>
          <p:cNvSpPr txBox="1"/>
          <p:nvPr/>
        </p:nvSpPr>
        <p:spPr>
          <a:xfrm>
            <a:off x="2590800" y="381000"/>
            <a:ext cx="2819400" cy="954107"/>
          </a:xfrm>
          <a:prstGeom prst="rect">
            <a:avLst/>
          </a:prstGeom>
          <a:noFill/>
        </p:spPr>
        <p:txBody>
          <a:bodyPr wrap="square" rtlCol="0">
            <a:spAutoFit/>
          </a:bodyPr>
          <a:lstStyle/>
          <a:p>
            <a:pPr algn="ctr"/>
            <a:r>
              <a:rPr lang="en-US" sz="2800" dirty="0" smtClean="0"/>
              <a:t>Born – Rutherford</a:t>
            </a:r>
          </a:p>
          <a:p>
            <a:pPr algn="ctr"/>
            <a:r>
              <a:rPr lang="en-US" sz="2800" dirty="0" smtClean="0"/>
              <a:t>Letters</a:t>
            </a:r>
            <a:endParaRPr lang="en-US" sz="2800" dirty="0"/>
          </a:p>
        </p:txBody>
      </p:sp>
      <p:pic>
        <p:nvPicPr>
          <p:cNvPr id="5" name="Picture 4"/>
          <p:cNvPicPr>
            <a:picLocks noChangeAspect="1"/>
          </p:cNvPicPr>
          <p:nvPr/>
        </p:nvPicPr>
        <p:blipFill>
          <a:blip r:embed="rId2"/>
          <a:stretch>
            <a:fillRect/>
          </a:stretch>
        </p:blipFill>
        <p:spPr>
          <a:xfrm>
            <a:off x="1066800" y="34758"/>
            <a:ext cx="1295400" cy="1645846"/>
          </a:xfrm>
          <a:prstGeom prst="rect">
            <a:avLst/>
          </a:prstGeom>
        </p:spPr>
      </p:pic>
      <p:pic>
        <p:nvPicPr>
          <p:cNvPr id="6" name="Picture 5"/>
          <p:cNvPicPr>
            <a:picLocks noChangeAspect="1"/>
          </p:cNvPicPr>
          <p:nvPr/>
        </p:nvPicPr>
        <p:blipFill>
          <a:blip r:embed="rId3"/>
          <a:stretch>
            <a:fillRect/>
          </a:stretch>
        </p:blipFill>
        <p:spPr>
          <a:xfrm>
            <a:off x="5683144" y="0"/>
            <a:ext cx="2622656" cy="1752600"/>
          </a:xfrm>
          <a:prstGeom prst="rect">
            <a:avLst/>
          </a:prstGeom>
        </p:spPr>
      </p:pic>
    </p:spTree>
    <p:extLst>
      <p:ext uri="{BB962C8B-B14F-4D97-AF65-F5344CB8AC3E}">
        <p14:creationId xmlns:p14="http://schemas.microsoft.com/office/powerpoint/2010/main" val="150620218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381000"/>
            <a:ext cx="1752600" cy="2527788"/>
          </a:xfrm>
          <a:prstGeom prst="rect">
            <a:avLst/>
          </a:prstGeom>
        </p:spPr>
      </p:pic>
      <p:sp>
        <p:nvSpPr>
          <p:cNvPr id="3" name="TextBox 2"/>
          <p:cNvSpPr txBox="1"/>
          <p:nvPr/>
        </p:nvSpPr>
        <p:spPr>
          <a:xfrm>
            <a:off x="1981200" y="381000"/>
            <a:ext cx="7010400" cy="2677656"/>
          </a:xfrm>
          <a:prstGeom prst="rect">
            <a:avLst/>
          </a:prstGeom>
          <a:solidFill>
            <a:srgbClr val="C4BD97"/>
          </a:solidFill>
        </p:spPr>
        <p:txBody>
          <a:bodyPr wrap="square" rtlCol="0">
            <a:spAutoFit/>
          </a:bodyPr>
          <a:lstStyle/>
          <a:p>
            <a:r>
              <a:rPr lang="en-US" sz="2400" dirty="0" smtClean="0"/>
              <a:t>J.B.S. Haldane (1892-1964)</a:t>
            </a:r>
          </a:p>
          <a:p>
            <a:endParaRPr lang="en-US" sz="2400" dirty="0"/>
          </a:p>
          <a:p>
            <a:r>
              <a:rPr lang="en-US" sz="2400" dirty="0" smtClean="0"/>
              <a:t>“What ails Indian Science”,  </a:t>
            </a:r>
            <a:r>
              <a:rPr lang="en-US" sz="2000" i="1" dirty="0" smtClean="0"/>
              <a:t>(I’ll read it a bit!)</a:t>
            </a:r>
          </a:p>
          <a:p>
            <a:r>
              <a:rPr lang="de-DE" sz="2400" dirty="0" smtClean="0">
                <a:solidFill>
                  <a:srgbClr val="0000FF"/>
                </a:solidFill>
                <a:hlinkClick r:id="rId4"/>
              </a:rPr>
              <a:t>http</a:t>
            </a:r>
            <a:r>
              <a:rPr lang="de-DE" sz="2400" dirty="0">
                <a:solidFill>
                  <a:srgbClr val="0000FF"/>
                </a:solidFill>
                <a:hlinkClick r:id="rId4"/>
              </a:rPr>
              <a:t>://www.iisc.ernet.in/currsci/jul25/articles30.</a:t>
            </a:r>
            <a:r>
              <a:rPr lang="de-DE" sz="2400" dirty="0" smtClean="0">
                <a:solidFill>
                  <a:srgbClr val="0000FF"/>
                </a:solidFill>
                <a:hlinkClick r:id="rId4"/>
              </a:rPr>
              <a:t>htm</a:t>
            </a:r>
            <a:endParaRPr lang="de-DE" sz="2400" dirty="0" smtClean="0">
              <a:solidFill>
                <a:srgbClr val="0000FF"/>
              </a:solidFill>
            </a:endParaRPr>
          </a:p>
          <a:p>
            <a:endParaRPr lang="de-DE" sz="2400" dirty="0">
              <a:solidFill>
                <a:srgbClr val="0000FF"/>
              </a:solidFill>
            </a:endParaRPr>
          </a:p>
          <a:p>
            <a:r>
              <a:rPr lang="de-DE" sz="2400" dirty="0" smtClean="0">
                <a:solidFill>
                  <a:srgbClr val="0000FF"/>
                </a:solidFill>
              </a:rPr>
              <a:t>Philosopher Kings versus Democracy,.......</a:t>
            </a:r>
            <a:r>
              <a:rPr lang="de-DE" sz="2400" dirty="0" err="1" smtClean="0">
                <a:solidFill>
                  <a:srgbClr val="0000FF"/>
                </a:solidFill>
              </a:rPr>
              <a:t>insightful</a:t>
            </a:r>
            <a:r>
              <a:rPr lang="de-DE" sz="2400" dirty="0" smtClean="0">
                <a:solidFill>
                  <a:srgbClr val="0000FF"/>
                </a:solidFill>
              </a:rPr>
              <a:t> </a:t>
            </a:r>
            <a:r>
              <a:rPr lang="de-DE" sz="2400" dirty="0" err="1" smtClean="0">
                <a:solidFill>
                  <a:srgbClr val="0000FF"/>
                </a:solidFill>
              </a:rPr>
              <a:t>and</a:t>
            </a:r>
            <a:r>
              <a:rPr lang="de-DE" sz="2400" dirty="0" smtClean="0">
                <a:solidFill>
                  <a:srgbClr val="0000FF"/>
                </a:solidFill>
              </a:rPr>
              <a:t> </a:t>
            </a:r>
            <a:r>
              <a:rPr lang="de-DE" sz="2400" dirty="0" err="1" smtClean="0">
                <a:solidFill>
                  <a:srgbClr val="0000FF"/>
                </a:solidFill>
              </a:rPr>
              <a:t>controversial</a:t>
            </a:r>
            <a:r>
              <a:rPr lang="de-DE" sz="2400" dirty="0" smtClean="0">
                <a:solidFill>
                  <a:srgbClr val="0000FF"/>
                </a:solidFill>
              </a:rPr>
              <a:t> </a:t>
            </a:r>
            <a:r>
              <a:rPr lang="de-DE" sz="2400" dirty="0" err="1" smtClean="0">
                <a:solidFill>
                  <a:srgbClr val="0000FF"/>
                </a:solidFill>
              </a:rPr>
              <a:t>remarks</a:t>
            </a:r>
            <a:r>
              <a:rPr lang="de-DE" sz="2400" dirty="0" smtClean="0">
                <a:solidFill>
                  <a:srgbClr val="0000FF"/>
                </a:solidFill>
              </a:rPr>
              <a:t> </a:t>
            </a:r>
            <a:r>
              <a:rPr lang="de-DE" sz="2400" dirty="0" err="1" smtClean="0">
                <a:solidFill>
                  <a:srgbClr val="0000FF"/>
                </a:solidFill>
              </a:rPr>
              <a:t>about</a:t>
            </a:r>
            <a:r>
              <a:rPr lang="de-DE" sz="2400" dirty="0" smtClean="0">
                <a:solidFill>
                  <a:srgbClr val="0000FF"/>
                </a:solidFill>
              </a:rPr>
              <a:t> </a:t>
            </a:r>
            <a:r>
              <a:rPr lang="de-DE" sz="2400" dirty="0" err="1">
                <a:solidFill>
                  <a:srgbClr val="0000FF"/>
                </a:solidFill>
              </a:rPr>
              <a:t>i</a:t>
            </a:r>
            <a:r>
              <a:rPr lang="de-DE" sz="2400" dirty="0" err="1" smtClean="0">
                <a:solidFill>
                  <a:srgbClr val="0000FF"/>
                </a:solidFill>
              </a:rPr>
              <a:t>nsitutional</a:t>
            </a:r>
            <a:r>
              <a:rPr lang="de-DE" sz="2400" dirty="0" smtClean="0">
                <a:solidFill>
                  <a:srgbClr val="0000FF"/>
                </a:solidFill>
              </a:rPr>
              <a:t> </a:t>
            </a:r>
            <a:r>
              <a:rPr lang="de-DE" sz="2400" dirty="0" err="1" smtClean="0">
                <a:solidFill>
                  <a:srgbClr val="0000FF"/>
                </a:solidFill>
              </a:rPr>
              <a:t>functioning</a:t>
            </a:r>
            <a:endParaRPr lang="en-US" sz="2400" dirty="0">
              <a:solidFill>
                <a:srgbClr val="0000FF"/>
              </a:solidFill>
            </a:endParaRPr>
          </a:p>
        </p:txBody>
      </p:sp>
      <p:sp>
        <p:nvSpPr>
          <p:cNvPr id="4" name="TextBox 3"/>
          <p:cNvSpPr txBox="1"/>
          <p:nvPr/>
        </p:nvSpPr>
        <p:spPr>
          <a:xfrm>
            <a:off x="304800" y="3200400"/>
            <a:ext cx="8610600" cy="3477875"/>
          </a:xfrm>
          <a:prstGeom prst="rect">
            <a:avLst/>
          </a:prstGeom>
          <a:noFill/>
        </p:spPr>
        <p:txBody>
          <a:bodyPr wrap="square" rtlCol="0">
            <a:spAutoFit/>
          </a:bodyPr>
          <a:lstStyle/>
          <a:p>
            <a:r>
              <a:rPr lang="en-US" sz="2000" dirty="0" smtClean="0"/>
              <a:t>Much of the criticism of Born, Weil and Haldane and nearly all of John Maddox (Former Editor of Nature) would seem to be predicated on an assumption of a universal code of social engagement practiced in, say, Universities. Nearly codified in the “West”, with minor differences, say, between Europe and the US.</a:t>
            </a:r>
          </a:p>
          <a:p>
            <a:endParaRPr lang="en-US" sz="2000" dirty="0"/>
          </a:p>
          <a:p>
            <a:r>
              <a:rPr lang="en-US" sz="2000" dirty="0" smtClean="0"/>
              <a:t>No such codification was visible to them in India. The </a:t>
            </a:r>
            <a:r>
              <a:rPr lang="en-US" sz="2000" dirty="0" err="1" smtClean="0"/>
              <a:t>swadeshi</a:t>
            </a:r>
            <a:r>
              <a:rPr lang="en-US" sz="2000" dirty="0" smtClean="0"/>
              <a:t> social practices also dominated places of “universal-type” activities such as academics.</a:t>
            </a:r>
          </a:p>
          <a:p>
            <a:endParaRPr lang="en-US" sz="2000" dirty="0"/>
          </a:p>
          <a:p>
            <a:r>
              <a:rPr lang="en-US" sz="2000" dirty="0" smtClean="0"/>
              <a:t>Legacy of historical accident, but inertia and other problems hinder active efforts and revision, evolution, correction,…..faithful to an “original vision” (Maddox recognizes this part). Little discussion in formal </a:t>
            </a:r>
            <a:r>
              <a:rPr lang="en-US" sz="2000" dirty="0" err="1" smtClean="0"/>
              <a:t>fora</a:t>
            </a:r>
            <a:r>
              <a:rPr lang="en-US" sz="2000" dirty="0" smtClean="0"/>
              <a:t> that can </a:t>
            </a:r>
            <a:r>
              <a:rPr lang="en-US" sz="2000" dirty="0" err="1" smtClean="0"/>
              <a:t>intiate</a:t>
            </a:r>
            <a:r>
              <a:rPr lang="en-US" sz="2000" dirty="0" smtClean="0"/>
              <a:t> correction.</a:t>
            </a:r>
          </a:p>
        </p:txBody>
      </p:sp>
    </p:spTree>
    <p:extLst>
      <p:ext uri="{BB962C8B-B14F-4D97-AF65-F5344CB8AC3E}">
        <p14:creationId xmlns:p14="http://schemas.microsoft.com/office/powerpoint/2010/main" val="72716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348880"/>
            <a:ext cx="7258000" cy="2862322"/>
          </a:xfrm>
          <a:prstGeom prst="rect">
            <a:avLst/>
          </a:prstGeom>
          <a:solidFill>
            <a:srgbClr val="DDD9C3"/>
          </a:solidFill>
        </p:spPr>
        <p:txBody>
          <a:bodyPr wrap="square" rtlCol="0">
            <a:spAutoFit/>
          </a:bodyPr>
          <a:lstStyle/>
          <a:p>
            <a:pPr algn="ctr"/>
            <a:r>
              <a:rPr lang="en-US" sz="3600" dirty="0" smtClean="0"/>
              <a:t>Independence and a twist in the tale</a:t>
            </a:r>
          </a:p>
          <a:p>
            <a:pPr algn="ctr"/>
            <a:endParaRPr lang="en-US" sz="3600" dirty="0"/>
          </a:p>
          <a:p>
            <a:pPr algn="ctr"/>
            <a:r>
              <a:rPr lang="en-US" sz="3600" dirty="0" smtClean="0"/>
              <a:t>Education serving an Empire</a:t>
            </a:r>
          </a:p>
          <a:p>
            <a:pPr algn="ctr"/>
            <a:r>
              <a:rPr lang="en-US" sz="3600" dirty="0" smtClean="0"/>
              <a:t>To </a:t>
            </a:r>
          </a:p>
          <a:p>
            <a:pPr algn="ctr"/>
            <a:r>
              <a:rPr lang="en-US" sz="3600" dirty="0" smtClean="0"/>
              <a:t>Education serving a Nation</a:t>
            </a:r>
            <a:endParaRPr lang="en-IN" sz="3600" dirty="0"/>
          </a:p>
        </p:txBody>
      </p:sp>
    </p:spTree>
    <p:extLst>
      <p:ext uri="{BB962C8B-B14F-4D97-AF65-F5344CB8AC3E}">
        <p14:creationId xmlns:p14="http://schemas.microsoft.com/office/powerpoint/2010/main" val="108822857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9/9e/Nehru_gand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38400"/>
            <a:ext cx="40386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indiamanthan.co.in/wp-content/uploads/2013/10/gandhi-Nehr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438400"/>
            <a:ext cx="3828392" cy="30271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5473005"/>
            <a:ext cx="8712968" cy="1200328"/>
          </a:xfrm>
          <a:prstGeom prst="rect">
            <a:avLst/>
          </a:prstGeom>
          <a:solidFill>
            <a:schemeClr val="bg2">
              <a:lumMod val="90000"/>
            </a:schemeClr>
          </a:solidFill>
        </p:spPr>
        <p:txBody>
          <a:bodyPr wrap="square" rtlCol="0">
            <a:spAutoFit/>
          </a:bodyPr>
          <a:lstStyle/>
          <a:p>
            <a:r>
              <a:rPr lang="en-US" sz="2400" dirty="0" smtClean="0"/>
              <a:t>Two good friends with very different views on the kind of engines India needed to propel itself with after independence.</a:t>
            </a:r>
          </a:p>
          <a:p>
            <a:r>
              <a:rPr lang="en-US" sz="2400" dirty="0" smtClean="0"/>
              <a:t>A compromise : Industrial Expansion but “</a:t>
            </a:r>
            <a:r>
              <a:rPr lang="en-US" sz="2400" dirty="0" err="1" smtClean="0"/>
              <a:t>Swadeshi</a:t>
            </a:r>
            <a:r>
              <a:rPr lang="en-US" sz="2400" dirty="0" smtClean="0"/>
              <a:t>” (Indigenous)</a:t>
            </a:r>
            <a:endParaRPr lang="en-IN" sz="2400" dirty="0"/>
          </a:p>
        </p:txBody>
      </p:sp>
      <p:pic>
        <p:nvPicPr>
          <p:cNvPr id="3" name="Picture 2"/>
          <p:cNvPicPr>
            <a:picLocks noChangeAspect="1"/>
          </p:cNvPicPr>
          <p:nvPr/>
        </p:nvPicPr>
        <p:blipFill>
          <a:blip r:embed="rId4"/>
          <a:stretch>
            <a:fillRect/>
          </a:stretch>
        </p:blipFill>
        <p:spPr>
          <a:xfrm>
            <a:off x="0" y="228600"/>
            <a:ext cx="1828800" cy="1297664"/>
          </a:xfrm>
          <a:prstGeom prst="rect">
            <a:avLst/>
          </a:prstGeom>
        </p:spPr>
      </p:pic>
      <p:pic>
        <p:nvPicPr>
          <p:cNvPr id="4" name="Picture 3"/>
          <p:cNvPicPr>
            <a:picLocks noChangeAspect="1"/>
          </p:cNvPicPr>
          <p:nvPr/>
        </p:nvPicPr>
        <p:blipFill>
          <a:blip r:embed="rId5"/>
          <a:stretch>
            <a:fillRect/>
          </a:stretch>
        </p:blipFill>
        <p:spPr>
          <a:xfrm>
            <a:off x="1676400" y="228600"/>
            <a:ext cx="1676400" cy="1260231"/>
          </a:xfrm>
          <a:prstGeom prst="rect">
            <a:avLst/>
          </a:prstGeom>
        </p:spPr>
      </p:pic>
      <p:pic>
        <p:nvPicPr>
          <p:cNvPr id="5" name="Picture 4"/>
          <p:cNvPicPr>
            <a:picLocks noChangeAspect="1"/>
          </p:cNvPicPr>
          <p:nvPr/>
        </p:nvPicPr>
        <p:blipFill>
          <a:blip r:embed="rId6"/>
          <a:stretch>
            <a:fillRect/>
          </a:stretch>
        </p:blipFill>
        <p:spPr>
          <a:xfrm>
            <a:off x="3352800" y="228600"/>
            <a:ext cx="1600200" cy="1321904"/>
          </a:xfrm>
          <a:prstGeom prst="rect">
            <a:avLst/>
          </a:prstGeom>
        </p:spPr>
      </p:pic>
      <p:pic>
        <p:nvPicPr>
          <p:cNvPr id="6" name="Picture 5"/>
          <p:cNvPicPr>
            <a:picLocks noChangeAspect="1"/>
          </p:cNvPicPr>
          <p:nvPr/>
        </p:nvPicPr>
        <p:blipFill>
          <a:blip r:embed="rId7"/>
          <a:stretch>
            <a:fillRect/>
          </a:stretch>
        </p:blipFill>
        <p:spPr>
          <a:xfrm>
            <a:off x="5029200" y="228600"/>
            <a:ext cx="1905000" cy="1324170"/>
          </a:xfrm>
          <a:prstGeom prst="rect">
            <a:avLst/>
          </a:prstGeom>
        </p:spPr>
      </p:pic>
      <p:pic>
        <p:nvPicPr>
          <p:cNvPr id="7" name="Picture 6"/>
          <p:cNvPicPr>
            <a:picLocks noChangeAspect="1"/>
          </p:cNvPicPr>
          <p:nvPr/>
        </p:nvPicPr>
        <p:blipFill>
          <a:blip r:embed="rId8"/>
          <a:stretch>
            <a:fillRect/>
          </a:stretch>
        </p:blipFill>
        <p:spPr>
          <a:xfrm>
            <a:off x="6934200" y="228600"/>
            <a:ext cx="2056839" cy="1378638"/>
          </a:xfrm>
          <a:prstGeom prst="rect">
            <a:avLst/>
          </a:prstGeom>
        </p:spPr>
      </p:pic>
    </p:spTree>
    <p:extLst>
      <p:ext uri="{BB962C8B-B14F-4D97-AF65-F5344CB8AC3E}">
        <p14:creationId xmlns:p14="http://schemas.microsoft.com/office/powerpoint/2010/main" val="404986299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edia.treehugger.com/assets/images/2011/10/gandhi-charkh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5" y="980728"/>
            <a:ext cx="5959399" cy="43924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7504" y="5805264"/>
            <a:ext cx="8928992" cy="461665"/>
          </a:xfrm>
          <a:prstGeom prst="rect">
            <a:avLst/>
          </a:prstGeom>
          <a:solidFill>
            <a:schemeClr val="bg2">
              <a:lumMod val="90000"/>
            </a:schemeClr>
          </a:solidFill>
        </p:spPr>
        <p:txBody>
          <a:bodyPr wrap="square" rtlCol="0">
            <a:spAutoFit/>
          </a:bodyPr>
          <a:lstStyle/>
          <a:p>
            <a:r>
              <a:rPr lang="en-US" sz="2400" dirty="0" smtClean="0"/>
              <a:t>Mohandas K. Gandhi with a manually driven engine called a “charkha”</a:t>
            </a:r>
            <a:endParaRPr lang="en-IN" sz="2400" dirty="0"/>
          </a:p>
        </p:txBody>
      </p:sp>
    </p:spTree>
    <p:extLst>
      <p:ext uri="{BB962C8B-B14F-4D97-AF65-F5344CB8AC3E}">
        <p14:creationId xmlns:p14="http://schemas.microsoft.com/office/powerpoint/2010/main" val="425533727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partacus-educational.com/TexJenny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95400"/>
            <a:ext cx="5292160" cy="3916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97841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artacus-educational.com/TexJenny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121" y="138185"/>
            <a:ext cx="5292160" cy="39167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0375" y="4221088"/>
            <a:ext cx="8288089" cy="2308324"/>
          </a:xfrm>
          <a:prstGeom prst="rect">
            <a:avLst/>
          </a:prstGeom>
          <a:solidFill>
            <a:schemeClr val="bg2">
              <a:lumMod val="90000"/>
            </a:schemeClr>
          </a:solidFill>
        </p:spPr>
        <p:txBody>
          <a:bodyPr wrap="square" rtlCol="0">
            <a:spAutoFit/>
          </a:bodyPr>
          <a:lstStyle/>
          <a:p>
            <a:r>
              <a:rPr lang="en-IN" dirty="0"/>
              <a:t>The </a:t>
            </a:r>
            <a:r>
              <a:rPr lang="en-IN" b="1" dirty="0"/>
              <a:t>spinning jenny</a:t>
            </a:r>
            <a:r>
              <a:rPr lang="en-IN" dirty="0"/>
              <a:t> is a </a:t>
            </a:r>
            <a:r>
              <a:rPr lang="en-IN" dirty="0" smtClean="0"/>
              <a:t>multi-spindle </a:t>
            </a:r>
            <a:r>
              <a:rPr lang="en-IN" b="1" dirty="0" smtClean="0"/>
              <a:t>spinning</a:t>
            </a:r>
            <a:r>
              <a:rPr lang="en-IN" dirty="0"/>
              <a:t> frame. It was invented in 1764 by James Hargreaves in </a:t>
            </a:r>
            <a:r>
              <a:rPr lang="en-IN" dirty="0" err="1"/>
              <a:t>Stanhill</a:t>
            </a:r>
            <a:r>
              <a:rPr lang="en-IN" dirty="0"/>
              <a:t>, </a:t>
            </a:r>
            <a:r>
              <a:rPr lang="en-IN" dirty="0" err="1"/>
              <a:t>Oswaldtwistle</a:t>
            </a:r>
            <a:r>
              <a:rPr lang="en-IN" dirty="0"/>
              <a:t>, Lancashire in England. The device reduced the amount of work needed to produce yarn, with a worker able to work eight or more spools at once</a:t>
            </a:r>
            <a:r>
              <a:rPr lang="en-IN" dirty="0" smtClean="0"/>
              <a:t>. The beginning of </a:t>
            </a:r>
            <a:r>
              <a:rPr lang="en-IN" dirty="0"/>
              <a:t>T</a:t>
            </a:r>
            <a:r>
              <a:rPr lang="en-IN" dirty="0" smtClean="0"/>
              <a:t>he  Industrial Revolution.</a:t>
            </a:r>
          </a:p>
          <a:p>
            <a:endParaRPr lang="en-US" dirty="0"/>
          </a:p>
          <a:p>
            <a:r>
              <a:rPr lang="en-US" dirty="0" smtClean="0"/>
              <a:t>“Manchester Cotton” outperforms the Bengal Cotton, including the Muslin of Dacca with devastating consequences for Bengal and then all of India. It also made some in England very prosperous.</a:t>
            </a:r>
            <a:endParaRPr lang="en-IN" dirty="0"/>
          </a:p>
        </p:txBody>
      </p:sp>
      <p:sp>
        <p:nvSpPr>
          <p:cNvPr id="3" name="AutoShape 4" descr="Image result for gandhi and charkha im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6" descr="Image result for gandhi and charkha imag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Tree>
    <p:extLst>
      <p:ext uri="{BB962C8B-B14F-4D97-AF65-F5344CB8AC3E}">
        <p14:creationId xmlns:p14="http://schemas.microsoft.com/office/powerpoint/2010/main" val="12846258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debanjan87.files.wordpress.com/2010/09/presidency-college-calcutta-kolkata-mid-19th-century.jpg"/>
          <p:cNvPicPr>
            <a:picLocks noChangeAspect="1" noChangeArrowheads="1"/>
          </p:cNvPicPr>
          <p:nvPr/>
        </p:nvPicPr>
        <p:blipFill>
          <a:blip r:embed="rId2"/>
          <a:srcRect/>
          <a:stretch>
            <a:fillRect/>
          </a:stretch>
        </p:blipFill>
        <p:spPr bwMode="auto">
          <a:xfrm>
            <a:off x="416802" y="152400"/>
            <a:ext cx="8346198" cy="6477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chester-Cotton_mi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89000"/>
            <a:ext cx="7454900" cy="5080000"/>
          </a:xfrm>
          <a:prstGeom prst="rect">
            <a:avLst/>
          </a:prstGeom>
        </p:spPr>
      </p:pic>
      <p:sp>
        <p:nvSpPr>
          <p:cNvPr id="3" name="TextBox 2"/>
          <p:cNvSpPr txBox="1"/>
          <p:nvPr/>
        </p:nvSpPr>
        <p:spPr>
          <a:xfrm>
            <a:off x="2438400" y="6172200"/>
            <a:ext cx="4191000" cy="523220"/>
          </a:xfrm>
          <a:prstGeom prst="rect">
            <a:avLst/>
          </a:prstGeom>
          <a:solidFill>
            <a:schemeClr val="bg1">
              <a:lumMod val="95000"/>
            </a:schemeClr>
          </a:solidFill>
        </p:spPr>
        <p:txBody>
          <a:bodyPr wrap="square" rtlCol="0">
            <a:spAutoFit/>
          </a:bodyPr>
          <a:lstStyle/>
          <a:p>
            <a:r>
              <a:rPr lang="en-US" sz="2800" dirty="0" smtClean="0"/>
              <a:t>A Manchester Cotton Mill</a:t>
            </a:r>
            <a:endParaRPr lang="en-US" sz="2800" dirty="0"/>
          </a:p>
        </p:txBody>
      </p:sp>
    </p:spTree>
    <p:extLst>
      <p:ext uri="{BB962C8B-B14F-4D97-AF65-F5344CB8AC3E}">
        <p14:creationId xmlns:p14="http://schemas.microsoft.com/office/powerpoint/2010/main" val="302481874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0"/>
            <a:ext cx="8305800" cy="584776"/>
          </a:xfrm>
          <a:prstGeom prst="rect">
            <a:avLst/>
          </a:prstGeom>
          <a:noFill/>
        </p:spPr>
        <p:txBody>
          <a:bodyPr wrap="square" rtlCol="0">
            <a:spAutoFit/>
          </a:bodyPr>
          <a:lstStyle/>
          <a:p>
            <a:r>
              <a:rPr lang="en-US" sz="3200" dirty="0" smtClean="0"/>
              <a:t>The brave new world of modern India : ~ 1947 -</a:t>
            </a:r>
            <a:endParaRPr lang="en-US" sz="3200" dirty="0"/>
          </a:p>
        </p:txBody>
      </p:sp>
    </p:spTree>
    <p:extLst>
      <p:ext uri="{BB962C8B-B14F-4D97-AF65-F5344CB8AC3E}">
        <p14:creationId xmlns:p14="http://schemas.microsoft.com/office/powerpoint/2010/main" val="390343081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0019" y="3792629"/>
            <a:ext cx="8064896" cy="2862322"/>
          </a:xfrm>
          <a:prstGeom prst="rect">
            <a:avLst/>
          </a:prstGeom>
          <a:solidFill>
            <a:schemeClr val="bg2">
              <a:lumMod val="90000"/>
            </a:schemeClr>
          </a:solidFill>
        </p:spPr>
        <p:txBody>
          <a:bodyPr wrap="square" rtlCol="0">
            <a:spAutoFit/>
          </a:bodyPr>
          <a:lstStyle/>
          <a:p>
            <a:r>
              <a:rPr lang="en-IN" i="1" dirty="0"/>
              <a:t>Scientific Policy Resolution 1958</a:t>
            </a:r>
          </a:p>
          <a:p>
            <a:pPr fontAlgn="t"/>
            <a:r>
              <a:rPr lang="en-IN" i="1" dirty="0"/>
              <a:t>New Delhi, the 4th </a:t>
            </a:r>
            <a:r>
              <a:rPr lang="en-IN" i="1"/>
              <a:t>March </a:t>
            </a:r>
            <a:r>
              <a:rPr lang="en-IN" i="1" smtClean="0"/>
              <a:t>1958 /</a:t>
            </a:r>
            <a:r>
              <a:rPr lang="en-IN" i="1" dirty="0"/>
              <a:t>13th Phalguna, </a:t>
            </a:r>
            <a:r>
              <a:rPr lang="en-IN" i="1" dirty="0" smtClean="0"/>
              <a:t>1879</a:t>
            </a:r>
          </a:p>
          <a:p>
            <a:pPr fontAlgn="t"/>
            <a:endParaRPr lang="en-IN" dirty="0"/>
          </a:p>
          <a:p>
            <a:pPr fontAlgn="t"/>
            <a:r>
              <a:rPr lang="en-IN" dirty="0"/>
              <a:t>1. No. 131/CF/57. - The key to national prosperity, apart from the spirit of the people, lies, in the modern age, in the effective combination of three factors, technology, raw materials and capital, of which the first is perhaps the most important, since the creation and adoption of new scientific techniques can, in fact, make up for a deficiency in natural resources, and reduce the demands on capital. But technology can only grow out of the study of science and its applications.</a:t>
            </a:r>
          </a:p>
          <a:p>
            <a:endParaRPr lang="en-IN" dirty="0"/>
          </a:p>
        </p:txBody>
      </p:sp>
      <p:pic>
        <p:nvPicPr>
          <p:cNvPr id="2050" name="Picture 2" descr="चित्र:Jawahar-Lal-Nehr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084"/>
            <a:ext cx="1829506" cy="23217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62200" y="152400"/>
            <a:ext cx="6172200" cy="2308324"/>
          </a:xfrm>
          <a:prstGeom prst="rect">
            <a:avLst/>
          </a:prstGeom>
          <a:solidFill>
            <a:srgbClr val="DDD9C3"/>
          </a:solidFill>
        </p:spPr>
        <p:txBody>
          <a:bodyPr wrap="square" rtlCol="0">
            <a:spAutoFit/>
          </a:bodyPr>
          <a:lstStyle/>
          <a:p>
            <a:r>
              <a:rPr lang="en-US" dirty="0"/>
              <a:t>“It is science alone that can solve the problems of hunger and poverty, of insanitation and illiteracy, of superstition and deadening custom and tradition, of vast resources running to waste, or a rich country inhabited by starving people... Who indeed could afford to ignore science today? At every turn we have to seek its aid... The future belongs to science and those who make friends with science.” </a:t>
            </a:r>
            <a:r>
              <a:rPr lang="en-US" dirty="0" smtClean="0"/>
              <a:t> </a:t>
            </a:r>
          </a:p>
          <a:p>
            <a:r>
              <a:rPr lang="en-US" dirty="0"/>
              <a:t>	</a:t>
            </a:r>
            <a:r>
              <a:rPr lang="en-US" dirty="0" smtClean="0"/>
              <a:t>			</a:t>
            </a:r>
            <a:r>
              <a:rPr lang="en-US" i="1" dirty="0" smtClean="0"/>
              <a:t>Discovery of India, 1946</a:t>
            </a:r>
            <a:endParaRPr lang="en-US" i="1" dirty="0"/>
          </a:p>
        </p:txBody>
      </p:sp>
    </p:spTree>
    <p:extLst>
      <p:ext uri="{BB962C8B-B14F-4D97-AF65-F5344CB8AC3E}">
        <p14:creationId xmlns:p14="http://schemas.microsoft.com/office/powerpoint/2010/main" val="330446992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habha-Nehru-J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24534"/>
            <a:ext cx="3869744" cy="5161866"/>
          </a:xfrm>
          <a:prstGeom prst="rect">
            <a:avLst/>
          </a:prstGeom>
        </p:spPr>
      </p:pic>
      <p:sp>
        <p:nvSpPr>
          <p:cNvPr id="2" name="TextBox 1"/>
          <p:cNvSpPr txBox="1"/>
          <p:nvPr/>
        </p:nvSpPr>
        <p:spPr>
          <a:xfrm>
            <a:off x="5105400" y="5867400"/>
            <a:ext cx="3276600" cy="646331"/>
          </a:xfrm>
          <a:prstGeom prst="rect">
            <a:avLst/>
          </a:prstGeom>
          <a:noFill/>
        </p:spPr>
        <p:txBody>
          <a:bodyPr wrap="square" rtlCol="0">
            <a:spAutoFit/>
          </a:bodyPr>
          <a:lstStyle/>
          <a:p>
            <a:r>
              <a:rPr lang="en-US" sz="3600" dirty="0" smtClean="0"/>
              <a:t>Nehru at TIFR</a:t>
            </a:r>
            <a:endParaRPr lang="en-US" sz="3600" dirty="0"/>
          </a:p>
        </p:txBody>
      </p:sp>
      <p:pic>
        <p:nvPicPr>
          <p:cNvPr id="3" name="Picture 2" descr="abtus_im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533400"/>
            <a:ext cx="4354182" cy="3254178"/>
          </a:xfrm>
          <a:prstGeom prst="rect">
            <a:avLst/>
          </a:prstGeom>
        </p:spPr>
      </p:pic>
    </p:spTree>
    <p:extLst>
      <p:ext uri="{BB962C8B-B14F-4D97-AF65-F5344CB8AC3E}">
        <p14:creationId xmlns:p14="http://schemas.microsoft.com/office/powerpoint/2010/main" val="205494629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man et 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905000"/>
            <a:ext cx="6539875" cy="4861307"/>
          </a:xfrm>
          <a:prstGeom prst="rect">
            <a:avLst/>
          </a:prstGeom>
        </p:spPr>
      </p:pic>
      <p:sp>
        <p:nvSpPr>
          <p:cNvPr id="3" name="TextBox 2"/>
          <p:cNvSpPr txBox="1"/>
          <p:nvPr/>
        </p:nvSpPr>
        <p:spPr>
          <a:xfrm>
            <a:off x="76200" y="152400"/>
            <a:ext cx="9067800" cy="1384995"/>
          </a:xfrm>
          <a:prstGeom prst="rect">
            <a:avLst/>
          </a:prstGeom>
          <a:solidFill>
            <a:srgbClr val="DDD9C3"/>
          </a:solidFill>
        </p:spPr>
        <p:txBody>
          <a:bodyPr wrap="square" rtlCol="0">
            <a:spAutoFit/>
          </a:bodyPr>
          <a:lstStyle/>
          <a:p>
            <a:pPr algn="ctr"/>
            <a:r>
              <a:rPr lang="en-US" sz="2800" dirty="0" smtClean="0"/>
              <a:t>“The men who would be king”</a:t>
            </a:r>
          </a:p>
          <a:p>
            <a:r>
              <a:rPr lang="en-US" sz="2800" dirty="0" err="1" smtClean="0"/>
              <a:t>L-to-R:Bhatnagar</a:t>
            </a:r>
            <a:r>
              <a:rPr lang="en-US" sz="2800" dirty="0" smtClean="0"/>
              <a:t>, </a:t>
            </a:r>
            <a:r>
              <a:rPr lang="en-US" sz="2800" dirty="0" err="1" smtClean="0"/>
              <a:t>Bhabha</a:t>
            </a:r>
            <a:r>
              <a:rPr lang="en-US" sz="2800" dirty="0" smtClean="0"/>
              <a:t>, Raman, Sarabhai,...</a:t>
            </a:r>
            <a:r>
              <a:rPr lang="en-US" sz="2800" dirty="0" smtClean="0">
                <a:solidFill>
                  <a:srgbClr val="0000FF"/>
                </a:solidFill>
              </a:rPr>
              <a:t>(</a:t>
            </a:r>
            <a:r>
              <a:rPr lang="en-US" sz="2800" dirty="0" err="1" smtClean="0">
                <a:solidFill>
                  <a:srgbClr val="0000FF"/>
                </a:solidFill>
              </a:rPr>
              <a:t>Mahalanobis</a:t>
            </a:r>
            <a:r>
              <a:rPr lang="en-US" sz="2800" dirty="0" smtClean="0">
                <a:solidFill>
                  <a:srgbClr val="0000FF"/>
                </a:solidFill>
              </a:rPr>
              <a:t>)</a:t>
            </a:r>
          </a:p>
          <a:p>
            <a:r>
              <a:rPr lang="en-US" sz="2800" dirty="0" smtClean="0"/>
              <a:t>CSIR, Atomic Energy, Space, …Indian Statistical Institute,…..</a:t>
            </a:r>
          </a:p>
        </p:txBody>
      </p:sp>
      <p:pic>
        <p:nvPicPr>
          <p:cNvPr id="4" name="Picture 3"/>
          <p:cNvPicPr>
            <a:picLocks noChangeAspect="1"/>
          </p:cNvPicPr>
          <p:nvPr/>
        </p:nvPicPr>
        <p:blipFill>
          <a:blip r:embed="rId3"/>
          <a:stretch>
            <a:fillRect/>
          </a:stretch>
        </p:blipFill>
        <p:spPr>
          <a:xfrm>
            <a:off x="6629400" y="4800600"/>
            <a:ext cx="1224846" cy="1842168"/>
          </a:xfrm>
          <a:prstGeom prst="rect">
            <a:avLst/>
          </a:prstGeom>
        </p:spPr>
      </p:pic>
    </p:spTree>
    <p:extLst>
      <p:ext uri="{BB962C8B-B14F-4D97-AF65-F5344CB8AC3E}">
        <p14:creationId xmlns:p14="http://schemas.microsoft.com/office/powerpoint/2010/main" val="426252801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4011"/>
            <a:ext cx="8763000" cy="6740308"/>
          </a:xfrm>
          <a:prstGeom prst="rect">
            <a:avLst/>
          </a:prstGeom>
          <a:solidFill>
            <a:srgbClr val="DDD9C3"/>
          </a:solidFill>
        </p:spPr>
        <p:txBody>
          <a:bodyPr wrap="square" rtlCol="0">
            <a:spAutoFit/>
          </a:bodyPr>
          <a:lstStyle/>
          <a:p>
            <a:r>
              <a:rPr lang="en-US" sz="2400" dirty="0" smtClean="0"/>
              <a:t>		</a:t>
            </a:r>
            <a:r>
              <a:rPr lang="en-US" sz="2400" dirty="0" err="1" smtClean="0"/>
              <a:t>Homi</a:t>
            </a:r>
            <a:r>
              <a:rPr lang="en-US" sz="2400" dirty="0" smtClean="0"/>
              <a:t> J. </a:t>
            </a:r>
            <a:r>
              <a:rPr lang="en-US" sz="2400" dirty="0" err="1" smtClean="0"/>
              <a:t>Bhabha</a:t>
            </a:r>
            <a:endParaRPr lang="en-US" sz="2400" dirty="0" smtClean="0"/>
          </a:p>
          <a:p>
            <a:r>
              <a:rPr lang="en-US" sz="2400" dirty="0" smtClean="0"/>
              <a:t>		on universities</a:t>
            </a:r>
          </a:p>
          <a:p>
            <a:endParaRPr lang="en-US" sz="2400" dirty="0" smtClean="0"/>
          </a:p>
          <a:p>
            <a:endParaRPr lang="en-US" dirty="0" smtClean="0"/>
          </a:p>
          <a:p>
            <a:endParaRPr lang="en-US" dirty="0"/>
          </a:p>
          <a:p>
            <a:r>
              <a:rPr lang="en-US" dirty="0" smtClean="0"/>
              <a:t>	“…..long-range research would appear, in general, best carried out in universities or in special </a:t>
            </a:r>
            <a:r>
              <a:rPr lang="en-US" dirty="0" err="1" smtClean="0"/>
              <a:t>institues</a:t>
            </a:r>
            <a:r>
              <a:rPr lang="en-US" dirty="0" smtClean="0"/>
              <a:t> attached to the universities, since while the research is in progress, its development and trend should be entirely unhampered by any thought of immediate utility” (1944) ….</a:t>
            </a:r>
            <a:r>
              <a:rPr lang="en-US" dirty="0" smtClean="0">
                <a:solidFill>
                  <a:srgbClr val="0000FF"/>
                </a:solidFill>
              </a:rPr>
              <a:t>c.f., </a:t>
            </a:r>
            <a:r>
              <a:rPr lang="en-US" dirty="0" err="1" smtClean="0">
                <a:solidFill>
                  <a:srgbClr val="0000FF"/>
                </a:solidFill>
              </a:rPr>
              <a:t>Rajendralal</a:t>
            </a:r>
            <a:r>
              <a:rPr lang="en-US" dirty="0" smtClean="0">
                <a:solidFill>
                  <a:srgbClr val="0000FF"/>
                </a:solidFill>
              </a:rPr>
              <a:t> </a:t>
            </a:r>
            <a:r>
              <a:rPr lang="en-US" dirty="0" err="1" smtClean="0">
                <a:solidFill>
                  <a:srgbClr val="0000FF"/>
                </a:solidFill>
              </a:rPr>
              <a:t>Mitra</a:t>
            </a:r>
            <a:r>
              <a:rPr lang="en-US" dirty="0" smtClean="0">
                <a:solidFill>
                  <a:srgbClr val="0000FF"/>
                </a:solidFill>
              </a:rPr>
              <a:t> about 75 years before</a:t>
            </a:r>
            <a:endParaRPr lang="en-US" dirty="0">
              <a:solidFill>
                <a:srgbClr val="0000FF"/>
              </a:solidFill>
            </a:endParaRPr>
          </a:p>
          <a:p>
            <a:r>
              <a:rPr lang="en-US" dirty="0"/>
              <a:t>	</a:t>
            </a:r>
            <a:r>
              <a:rPr lang="en-US" dirty="0" smtClean="0"/>
              <a:t>Creating close ties between teaching and research is the right way to progress, “but, such a </a:t>
            </a:r>
            <a:r>
              <a:rPr lang="en-US" dirty="0" err="1" smtClean="0"/>
              <a:t>programme</a:t>
            </a:r>
            <a:r>
              <a:rPr lang="en-US" dirty="0" smtClean="0"/>
              <a:t> would need a very widespread vision of our university system in India where research facilities are very inadequate and the staff overburdened with teaching duties…” (1944)</a:t>
            </a:r>
          </a:p>
          <a:p>
            <a:endParaRPr lang="en-US" dirty="0"/>
          </a:p>
          <a:p>
            <a:r>
              <a:rPr lang="en-US" dirty="0" smtClean="0"/>
              <a:t>“contact with students is a revitalizing factor for the research worker and conversely we feel that the presence of the Institute (TIFR) here will be of some advantage to the university ..”(1955)</a:t>
            </a:r>
          </a:p>
          <a:p>
            <a:endParaRPr lang="en-US" dirty="0"/>
          </a:p>
          <a:p>
            <a:r>
              <a:rPr lang="en-US" dirty="0" smtClean="0"/>
              <a:t>	“Above all, science teaching and research at the universities must be strengthened and expanded. The universities are, however, autonomous  organizations, jealous of out side interference and the process must be slow and time-consuming..” (1965)</a:t>
            </a:r>
            <a:endParaRPr lang="en-US" dirty="0"/>
          </a:p>
          <a:p>
            <a:r>
              <a:rPr lang="en-US" dirty="0" smtClean="0"/>
              <a:t>	“ in universities people tend to stagnate. In science, stagnation should be avoided at all costs…” (1965)</a:t>
            </a:r>
            <a:endParaRPr lang="en-US" dirty="0"/>
          </a:p>
        </p:txBody>
      </p:sp>
      <p:pic>
        <p:nvPicPr>
          <p:cNvPr id="4" name="Picture 3"/>
          <p:cNvPicPr>
            <a:picLocks noChangeAspect="1"/>
          </p:cNvPicPr>
          <p:nvPr/>
        </p:nvPicPr>
        <p:blipFill>
          <a:blip r:embed="rId2"/>
          <a:stretch>
            <a:fillRect/>
          </a:stretch>
        </p:blipFill>
        <p:spPr>
          <a:xfrm>
            <a:off x="6057736" y="76200"/>
            <a:ext cx="2552864" cy="1699477"/>
          </a:xfrm>
          <a:prstGeom prst="rect">
            <a:avLst/>
          </a:prstGeom>
        </p:spPr>
      </p:pic>
    </p:spTree>
    <p:extLst>
      <p:ext uri="{BB962C8B-B14F-4D97-AF65-F5344CB8AC3E}">
        <p14:creationId xmlns:p14="http://schemas.microsoft.com/office/powerpoint/2010/main" val="96588471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04800"/>
            <a:ext cx="8382000" cy="6555642"/>
          </a:xfrm>
          <a:prstGeom prst="rect">
            <a:avLst/>
          </a:prstGeom>
          <a:solidFill>
            <a:srgbClr val="DDD9C3"/>
          </a:solidFill>
        </p:spPr>
        <p:txBody>
          <a:bodyPr wrap="square" rtlCol="0">
            <a:spAutoFit/>
          </a:bodyPr>
          <a:lstStyle/>
          <a:p>
            <a:pPr algn="ctr"/>
            <a:r>
              <a:rPr lang="en-US" sz="2800" i="1" dirty="0" err="1" smtClean="0"/>
              <a:t>Bhabha</a:t>
            </a:r>
            <a:r>
              <a:rPr lang="en-US" sz="2800" i="1" dirty="0" smtClean="0"/>
              <a:t>- Nehru vs. </a:t>
            </a:r>
            <a:r>
              <a:rPr lang="en-US" sz="2800" i="1" dirty="0" err="1" smtClean="0"/>
              <a:t>Saha</a:t>
            </a:r>
            <a:r>
              <a:rPr lang="en-US" sz="2800" i="1" dirty="0" smtClean="0"/>
              <a:t> policy battles</a:t>
            </a:r>
          </a:p>
          <a:p>
            <a:pPr algn="ctr"/>
            <a:r>
              <a:rPr lang="en-US" sz="2800" i="1" dirty="0" smtClean="0"/>
              <a:t>Substantive or Personality Feuds?</a:t>
            </a:r>
          </a:p>
          <a:p>
            <a:pPr algn="ctr"/>
            <a:endParaRPr lang="en-US" sz="2800" i="1" dirty="0"/>
          </a:p>
          <a:p>
            <a:pPr marL="457200" indent="-457200">
              <a:buFont typeface="Arial"/>
              <a:buChar char="•"/>
            </a:pPr>
            <a:r>
              <a:rPr lang="en-US" sz="2800" dirty="0" smtClean="0"/>
              <a:t>Top-down (trickle-down) versus bottom-up</a:t>
            </a:r>
            <a:endParaRPr lang="en-US" sz="2800" dirty="0"/>
          </a:p>
          <a:p>
            <a:pPr marL="457200" indent="-457200">
              <a:buFont typeface="Arial"/>
              <a:buChar char="•"/>
            </a:pPr>
            <a:r>
              <a:rPr lang="en-US" sz="2800" dirty="0" smtClean="0"/>
              <a:t>Difference in social standing, style, politics,……</a:t>
            </a:r>
          </a:p>
          <a:p>
            <a:pPr marL="457200" indent="-457200">
              <a:buFont typeface="Arial"/>
              <a:buChar char="•"/>
            </a:pPr>
            <a:r>
              <a:rPr lang="en-US" sz="2800" dirty="0" err="1" smtClean="0"/>
              <a:t>Bhabha</a:t>
            </a:r>
            <a:r>
              <a:rPr lang="en-US" sz="2800" dirty="0" smtClean="0"/>
              <a:t> builds TIFR (1945)</a:t>
            </a:r>
            <a:endParaRPr lang="en-US" sz="2800" dirty="0"/>
          </a:p>
          <a:p>
            <a:pPr marL="457200" indent="-457200">
              <a:buFont typeface="Arial"/>
              <a:buChar char="•"/>
            </a:pPr>
            <a:r>
              <a:rPr lang="en-US" sz="2800" dirty="0" err="1" smtClean="0"/>
              <a:t>Saha</a:t>
            </a:r>
            <a:r>
              <a:rPr lang="en-US" sz="2800" dirty="0" smtClean="0"/>
              <a:t> moves Institute of Nuclear Physics (now SINP) out of University of Calcutta (1945!!)</a:t>
            </a:r>
          </a:p>
          <a:p>
            <a:pPr marL="457200" indent="-457200">
              <a:buFont typeface="Arial"/>
              <a:buChar char="•"/>
            </a:pPr>
            <a:r>
              <a:rPr lang="en-US" sz="2800" dirty="0" err="1" smtClean="0"/>
              <a:t>Saha</a:t>
            </a:r>
            <a:r>
              <a:rPr lang="en-US" sz="2800" dirty="0" smtClean="0"/>
              <a:t> publishes “Science and Culture”</a:t>
            </a:r>
          </a:p>
          <a:p>
            <a:endParaRPr lang="en-US" sz="2800" dirty="0" smtClean="0"/>
          </a:p>
          <a:p>
            <a:r>
              <a:rPr lang="en-US" sz="2800" dirty="0" smtClean="0"/>
              <a:t>Vicious cycle of abandonment of universities and their further decline and further abandonment and further decline,…..</a:t>
            </a:r>
            <a:endParaRPr lang="en-US" sz="2800" dirty="0"/>
          </a:p>
          <a:p>
            <a:r>
              <a:rPr lang="en-US" sz="2800" i="1" dirty="0">
                <a:solidFill>
                  <a:srgbClr val="0000FF"/>
                </a:solidFill>
              </a:rPr>
              <a:t>Building scientific institutions in India: </a:t>
            </a:r>
            <a:r>
              <a:rPr lang="en-US" sz="2800" i="1" dirty="0" err="1">
                <a:solidFill>
                  <a:srgbClr val="0000FF"/>
                </a:solidFill>
              </a:rPr>
              <a:t>Saha</a:t>
            </a:r>
            <a:r>
              <a:rPr lang="en-US" sz="2800" i="1" dirty="0">
                <a:solidFill>
                  <a:srgbClr val="0000FF"/>
                </a:solidFill>
              </a:rPr>
              <a:t> and </a:t>
            </a:r>
            <a:r>
              <a:rPr lang="en-US" sz="2800" i="1" dirty="0" err="1">
                <a:solidFill>
                  <a:srgbClr val="0000FF"/>
                </a:solidFill>
              </a:rPr>
              <a:t>Bhabha</a:t>
            </a:r>
            <a:endParaRPr lang="en-US" sz="2800" i="1" dirty="0">
              <a:solidFill>
                <a:srgbClr val="0000FF"/>
              </a:solidFill>
            </a:endParaRPr>
          </a:p>
          <a:p>
            <a:r>
              <a:rPr lang="en-US" sz="2800" dirty="0">
                <a:solidFill>
                  <a:srgbClr val="0000FF"/>
                </a:solidFill>
              </a:rPr>
              <a:t>		Robert Anderson (in our library</a:t>
            </a:r>
            <a:r>
              <a:rPr lang="en-US" sz="2800" dirty="0" smtClean="0">
                <a:solidFill>
                  <a:srgbClr val="0000FF"/>
                </a:solidFill>
              </a:rPr>
              <a:t>)</a:t>
            </a:r>
            <a:endParaRPr lang="en-US" sz="2800" dirty="0">
              <a:solidFill>
                <a:srgbClr val="0000FF"/>
              </a:solidFill>
            </a:endParaRPr>
          </a:p>
        </p:txBody>
      </p:sp>
    </p:spTree>
    <p:extLst>
      <p:ext uri="{BB962C8B-B14F-4D97-AF65-F5344CB8AC3E}">
        <p14:creationId xmlns:p14="http://schemas.microsoft.com/office/powerpoint/2010/main" val="300415092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5556" y="188640"/>
            <a:ext cx="7992888" cy="6370975"/>
          </a:xfrm>
          <a:prstGeom prst="rect">
            <a:avLst/>
          </a:prstGeom>
          <a:solidFill>
            <a:schemeClr val="bg2">
              <a:lumMod val="75000"/>
            </a:schemeClr>
          </a:solidFill>
        </p:spPr>
        <p:txBody>
          <a:bodyPr wrap="square" rtlCol="0">
            <a:spAutoFit/>
          </a:bodyPr>
          <a:lstStyle/>
          <a:p>
            <a:r>
              <a:rPr lang="en-US" sz="2400" b="1" dirty="0" smtClean="0"/>
              <a:t>Science policy documents since independence:</a:t>
            </a:r>
          </a:p>
          <a:p>
            <a:endParaRPr lang="en-US" sz="2400" b="1" dirty="0"/>
          </a:p>
          <a:p>
            <a:endParaRPr lang="en-US" sz="2000" b="1" dirty="0" smtClean="0"/>
          </a:p>
          <a:p>
            <a:r>
              <a:rPr lang="en-US" sz="2000" b="1" dirty="0" smtClean="0"/>
              <a:t>Science Policy Resolution, Nehru 1956</a:t>
            </a:r>
          </a:p>
          <a:p>
            <a:endParaRPr lang="en-US" sz="2000" b="1" dirty="0"/>
          </a:p>
          <a:p>
            <a:r>
              <a:rPr lang="en-US" sz="2000" b="1" dirty="0" smtClean="0"/>
              <a:t>Technology Policy Document , Indira Gandhi 1984</a:t>
            </a:r>
          </a:p>
          <a:p>
            <a:endParaRPr lang="en-US" sz="2000" b="1" dirty="0" smtClean="0"/>
          </a:p>
          <a:p>
            <a:r>
              <a:rPr lang="en-US" sz="2000" b="1" dirty="0" smtClean="0"/>
              <a:t>Science and Technology Policy Document, </a:t>
            </a:r>
            <a:r>
              <a:rPr lang="en-US" sz="2000" b="1" dirty="0" err="1" smtClean="0"/>
              <a:t>AB.Vajpayee</a:t>
            </a:r>
            <a:r>
              <a:rPr lang="en-US" sz="2000" b="1" dirty="0" smtClean="0"/>
              <a:t>, 2003 (ISCA) </a:t>
            </a:r>
            <a:r>
              <a:rPr lang="en-US" sz="2000" b="1" i="1" dirty="0" smtClean="0"/>
              <a:t>(</a:t>
            </a:r>
            <a:r>
              <a:rPr lang="en-US" sz="2000" b="1" i="1" dirty="0" err="1" smtClean="0"/>
              <a:t>Govil</a:t>
            </a:r>
            <a:r>
              <a:rPr lang="en-US" sz="2000" b="1" i="1" dirty="0" smtClean="0"/>
              <a:t>)</a:t>
            </a:r>
          </a:p>
          <a:p>
            <a:endParaRPr lang="en-US" sz="2000" b="1" dirty="0"/>
          </a:p>
          <a:p>
            <a:r>
              <a:rPr lang="en-US" sz="2000" b="1" dirty="0" smtClean="0"/>
              <a:t>Science, Technology and Innovation Document, </a:t>
            </a:r>
            <a:r>
              <a:rPr lang="en-US" sz="2000" b="1" dirty="0" err="1" smtClean="0"/>
              <a:t>Manmohan</a:t>
            </a:r>
            <a:r>
              <a:rPr lang="en-US" sz="2000" b="1" dirty="0" smtClean="0"/>
              <a:t> Singh, (ISCA,) 2013</a:t>
            </a:r>
          </a:p>
          <a:p>
            <a:endParaRPr lang="en-US" sz="2000" b="1" dirty="0"/>
          </a:p>
          <a:p>
            <a:endParaRPr lang="en-US" sz="2000" b="1" dirty="0" smtClean="0"/>
          </a:p>
          <a:p>
            <a:r>
              <a:rPr lang="en-US" sz="2000" b="1" dirty="0" smtClean="0"/>
              <a:t>The evolution of the titles indicates the Governments’ views of the scientific enterprise’s deficiencies. Wishes to correct it by policy and associated steps.</a:t>
            </a:r>
          </a:p>
          <a:p>
            <a:endParaRPr lang="en-US" sz="2000" b="1" dirty="0" smtClean="0"/>
          </a:p>
          <a:p>
            <a:r>
              <a:rPr lang="en-US" sz="2000" b="1" dirty="0" smtClean="0"/>
              <a:t>However, the source of deficiencies remains unclearly articulated which suggests they are poorly understood and hence unlikely to be corrected.</a:t>
            </a:r>
          </a:p>
        </p:txBody>
      </p:sp>
    </p:spTree>
    <p:extLst>
      <p:ext uri="{BB962C8B-B14F-4D97-AF65-F5344CB8AC3E}">
        <p14:creationId xmlns:p14="http://schemas.microsoft.com/office/powerpoint/2010/main" val="29527167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524000"/>
            <a:ext cx="8534400" cy="3416320"/>
          </a:xfrm>
          <a:prstGeom prst="rect">
            <a:avLst/>
          </a:prstGeom>
          <a:solidFill>
            <a:srgbClr val="DDD9C3"/>
          </a:solidFill>
        </p:spPr>
        <p:txBody>
          <a:bodyPr wrap="square">
            <a:spAutoFit/>
          </a:bodyPr>
          <a:lstStyle/>
          <a:p>
            <a:r>
              <a:rPr lang="en-US" dirty="0"/>
              <a:t>In Indian science currently, a few islands of relative excellence and a small number of</a:t>
            </a:r>
          </a:p>
          <a:p>
            <a:r>
              <a:rPr lang="en-US" dirty="0"/>
              <a:t>talented individuals stand out amidst a vast and unremarkable background. Indian </a:t>
            </a:r>
            <a:r>
              <a:rPr lang="en-US" dirty="0" smtClean="0"/>
              <a:t>institutions which </a:t>
            </a:r>
            <a:r>
              <a:rPr lang="en-US" dirty="0"/>
              <a:t>support the scientific enterprise, ranging from large universities to research institutes</a:t>
            </a:r>
            <a:r>
              <a:rPr lang="en-US" dirty="0" smtClean="0"/>
              <a:t>, government </a:t>
            </a:r>
            <a:r>
              <a:rPr lang="en-US" dirty="0"/>
              <a:t>laboratories and undergraduate colleges, share no common clearly </a:t>
            </a:r>
            <a:r>
              <a:rPr lang="en-US" dirty="0" smtClean="0"/>
              <a:t>articulated purpose</a:t>
            </a:r>
            <a:r>
              <a:rPr lang="en-US" dirty="0"/>
              <a:t>. There are problems of the absence of scalability of individual efforts to </a:t>
            </a:r>
            <a:r>
              <a:rPr lang="en-US" dirty="0" smtClean="0"/>
              <a:t>meaningful levels</a:t>
            </a:r>
            <a:r>
              <a:rPr lang="en-US" dirty="0"/>
              <a:t>, of plain </a:t>
            </a:r>
            <a:r>
              <a:rPr lang="en-US" dirty="0" err="1"/>
              <a:t>misgovernance</a:t>
            </a:r>
            <a:r>
              <a:rPr lang="en-US" dirty="0"/>
              <a:t> and uninspired leadership, an overall lack of </a:t>
            </a:r>
            <a:r>
              <a:rPr lang="en-US" dirty="0" smtClean="0"/>
              <a:t>democratic functioning </a:t>
            </a:r>
            <a:r>
              <a:rPr lang="en-US" dirty="0"/>
              <a:t>as well as the withering away of academic independence in many of our </a:t>
            </a:r>
            <a:r>
              <a:rPr lang="en-US" dirty="0" smtClean="0"/>
              <a:t>institutions. These </a:t>
            </a:r>
            <a:r>
              <a:rPr lang="en-US" dirty="0"/>
              <a:t>are exacerbated by a failure to recognize how deep-rooted these problems are, </a:t>
            </a:r>
            <a:r>
              <a:rPr lang="en-US" dirty="0" smtClean="0"/>
              <a:t>coupled with </a:t>
            </a:r>
            <a:r>
              <a:rPr lang="en-US" dirty="0"/>
              <a:t>an overall reluctance to accept correction</a:t>
            </a:r>
            <a:r>
              <a:rPr lang="en-US" dirty="0" smtClean="0"/>
              <a:t>.</a:t>
            </a:r>
          </a:p>
          <a:p>
            <a:endParaRPr lang="en-US" dirty="0"/>
          </a:p>
          <a:p>
            <a:r>
              <a:rPr lang="en-US" dirty="0" smtClean="0"/>
              <a:t>(INSA 2010)</a:t>
            </a:r>
            <a:endParaRPr lang="en-US" dirty="0"/>
          </a:p>
        </p:txBody>
      </p:sp>
    </p:spTree>
    <p:extLst>
      <p:ext uri="{BB962C8B-B14F-4D97-AF65-F5344CB8AC3E}">
        <p14:creationId xmlns:p14="http://schemas.microsoft.com/office/powerpoint/2010/main" val="414659599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81200"/>
            <a:ext cx="8991600" cy="8433080"/>
          </a:xfrm>
          <a:prstGeom prst="rect">
            <a:avLst/>
          </a:prstGeom>
        </p:spPr>
        <p:txBody>
          <a:bodyPr wrap="square">
            <a:spAutoFit/>
          </a:bodyPr>
          <a:lstStyle/>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pPr algn="ctr"/>
            <a:endParaRPr lang="en-US" sz="1600" b="1" i="1" dirty="0" smtClean="0"/>
          </a:p>
          <a:p>
            <a:pPr algn="ctr"/>
            <a:endParaRPr lang="en-US" sz="1600" b="1" i="1" dirty="0"/>
          </a:p>
          <a:p>
            <a:pPr algn="ctr"/>
            <a:r>
              <a:rPr lang="en-US" sz="1600" b="1" i="1" dirty="0" smtClean="0"/>
              <a:t>The </a:t>
            </a:r>
            <a:r>
              <a:rPr lang="en-US" sz="1600" b="1" i="1" dirty="0"/>
              <a:t>Vision Group</a:t>
            </a:r>
          </a:p>
          <a:p>
            <a:pPr algn="ctr"/>
            <a:endParaRPr lang="en-US" sz="1600" dirty="0" smtClean="0"/>
          </a:p>
          <a:p>
            <a:pPr algn="ctr"/>
            <a:r>
              <a:rPr lang="en-US" sz="1600" dirty="0" err="1" smtClean="0"/>
              <a:t>Manindra</a:t>
            </a:r>
            <a:r>
              <a:rPr lang="en-US" sz="1600" dirty="0" smtClean="0"/>
              <a:t> </a:t>
            </a:r>
            <a:r>
              <a:rPr lang="en-US" sz="1600" dirty="0" err="1"/>
              <a:t>Agarwal</a:t>
            </a:r>
            <a:r>
              <a:rPr lang="en-US" sz="1600" dirty="0"/>
              <a:t>, Indian Institute of Technology (IIT), Kanpur</a:t>
            </a:r>
          </a:p>
          <a:p>
            <a:pPr algn="ctr"/>
            <a:r>
              <a:rPr lang="en-US" sz="1600" dirty="0" err="1"/>
              <a:t>Sudarshan</a:t>
            </a:r>
            <a:r>
              <a:rPr lang="en-US" sz="1600" dirty="0"/>
              <a:t> </a:t>
            </a:r>
            <a:r>
              <a:rPr lang="en-US" sz="1600" dirty="0" err="1"/>
              <a:t>Ananth</a:t>
            </a:r>
            <a:r>
              <a:rPr lang="en-US" sz="1600" dirty="0"/>
              <a:t>, Indian Institute of Science Education and Research (IISER), Pune</a:t>
            </a:r>
          </a:p>
          <a:p>
            <a:pPr algn="ctr"/>
            <a:r>
              <a:rPr lang="en-US" sz="1600" dirty="0" err="1"/>
              <a:t>Arvind</a:t>
            </a:r>
            <a:r>
              <a:rPr lang="en-US" sz="1600" dirty="0"/>
              <a:t>, IISER, Mohali</a:t>
            </a:r>
          </a:p>
          <a:p>
            <a:pPr algn="ctr"/>
            <a:r>
              <a:rPr lang="en-US" sz="1600" dirty="0" err="1"/>
              <a:t>Vineetal</a:t>
            </a:r>
            <a:r>
              <a:rPr lang="en-US" sz="1600" dirty="0"/>
              <a:t> </a:t>
            </a:r>
            <a:r>
              <a:rPr lang="en-US" sz="1600" dirty="0" err="1"/>
              <a:t>Bal</a:t>
            </a:r>
            <a:r>
              <a:rPr lang="en-US" sz="1600" dirty="0"/>
              <a:t>, National Institute of Immunology (NII), New Delhi</a:t>
            </a:r>
          </a:p>
          <a:p>
            <a:pPr algn="ctr"/>
            <a:r>
              <a:rPr lang="en-US" sz="1600" dirty="0"/>
              <a:t>V </a:t>
            </a:r>
            <a:r>
              <a:rPr lang="en-US" sz="1600" dirty="0" err="1"/>
              <a:t>Balaji</a:t>
            </a:r>
            <a:r>
              <a:rPr lang="en-US" sz="1600" dirty="0"/>
              <a:t>, Chennai Mathematical Institute, Chennai</a:t>
            </a:r>
          </a:p>
          <a:p>
            <a:pPr algn="ctr"/>
            <a:r>
              <a:rPr lang="en-US" sz="1600" dirty="0" err="1"/>
              <a:t>Supriya</a:t>
            </a:r>
            <a:r>
              <a:rPr lang="en-US" sz="1600" dirty="0"/>
              <a:t> </a:t>
            </a:r>
            <a:r>
              <a:rPr lang="en-US" sz="1600" dirty="0" err="1"/>
              <a:t>Bezbaruah</a:t>
            </a:r>
            <a:r>
              <a:rPr lang="en-US" sz="1600" dirty="0"/>
              <a:t>, Science Journalist, New Delhi</a:t>
            </a:r>
          </a:p>
          <a:p>
            <a:pPr algn="ctr"/>
            <a:r>
              <a:rPr lang="en-US" sz="1600" dirty="0"/>
              <a:t>Renee Borges, Indian Institute of Science (</a:t>
            </a:r>
            <a:r>
              <a:rPr lang="en-US" sz="1600" dirty="0" err="1"/>
              <a:t>IISc</a:t>
            </a:r>
            <a:r>
              <a:rPr lang="en-US" sz="1600" dirty="0"/>
              <a:t>), Bangalore</a:t>
            </a:r>
          </a:p>
          <a:p>
            <a:pPr algn="ctr"/>
            <a:r>
              <a:rPr lang="en-US" sz="1600" dirty="0" err="1"/>
              <a:t>Charusita</a:t>
            </a:r>
            <a:r>
              <a:rPr lang="en-US" sz="1600" dirty="0"/>
              <a:t> </a:t>
            </a:r>
            <a:r>
              <a:rPr lang="en-US" sz="1600" dirty="0" err="1"/>
              <a:t>Chakravarty</a:t>
            </a:r>
            <a:r>
              <a:rPr lang="en-US" sz="1600" dirty="0"/>
              <a:t>, IIT, New Delhi</a:t>
            </a:r>
          </a:p>
          <a:p>
            <a:pPr algn="ctr"/>
            <a:r>
              <a:rPr lang="en-US" sz="1600" dirty="0"/>
              <a:t>V Chandrasekhar, IIT, Kanpur</a:t>
            </a:r>
          </a:p>
          <a:p>
            <a:pPr algn="ctr"/>
            <a:r>
              <a:rPr lang="en-US" sz="1600" dirty="0"/>
              <a:t>KN </a:t>
            </a:r>
            <a:r>
              <a:rPr lang="en-US" sz="1600" dirty="0" err="1"/>
              <a:t>Ganeshaiah</a:t>
            </a:r>
            <a:r>
              <a:rPr lang="en-US" sz="1600" dirty="0"/>
              <a:t>, University of Agricultural Sciences, Bangalore</a:t>
            </a:r>
          </a:p>
          <a:p>
            <a:pPr algn="ctr"/>
            <a:r>
              <a:rPr lang="en-US" sz="1600" dirty="0"/>
              <a:t>Rajesh </a:t>
            </a:r>
            <a:r>
              <a:rPr lang="en-US" sz="1600" dirty="0" err="1"/>
              <a:t>Gokhale</a:t>
            </a:r>
            <a:r>
              <a:rPr lang="en-US" sz="1600" dirty="0"/>
              <a:t>, Institute of Genomics and Integrative Biology, New Delhi</a:t>
            </a:r>
          </a:p>
          <a:p>
            <a:pPr algn="ctr"/>
            <a:r>
              <a:rPr lang="en-US" sz="1600" dirty="0" err="1"/>
              <a:t>Ullas</a:t>
            </a:r>
            <a:r>
              <a:rPr lang="en-US" sz="1600" dirty="0"/>
              <a:t> </a:t>
            </a:r>
            <a:r>
              <a:rPr lang="en-US" sz="1600" dirty="0" err="1"/>
              <a:t>Karanth</a:t>
            </a:r>
            <a:r>
              <a:rPr lang="en-US" sz="1600" dirty="0"/>
              <a:t>, Wildlife Conservation Society, Bangalore</a:t>
            </a:r>
          </a:p>
          <a:p>
            <a:pPr algn="ctr"/>
            <a:r>
              <a:rPr lang="en-US" sz="1600" dirty="0" err="1"/>
              <a:t>Satyajit</a:t>
            </a:r>
            <a:r>
              <a:rPr lang="en-US" sz="1600" dirty="0"/>
              <a:t> Mayor, National Centre for Biological Sciences (NCBS), Bangalore</a:t>
            </a:r>
          </a:p>
          <a:p>
            <a:pPr algn="ctr"/>
            <a:r>
              <a:rPr lang="en-US" sz="1600" dirty="0" err="1"/>
              <a:t>Gautam</a:t>
            </a:r>
            <a:r>
              <a:rPr lang="en-US" sz="1600" dirty="0"/>
              <a:t>, </a:t>
            </a:r>
            <a:r>
              <a:rPr lang="en-US" sz="1600" dirty="0" err="1"/>
              <a:t>Menon</a:t>
            </a:r>
            <a:r>
              <a:rPr lang="en-US" sz="1600" dirty="0"/>
              <a:t>, The Institute of Mathematical Sciences, Chennai</a:t>
            </a:r>
          </a:p>
          <a:p>
            <a:pPr algn="ctr"/>
            <a:r>
              <a:rPr lang="en-US" sz="1600" dirty="0"/>
              <a:t>Sunil </a:t>
            </a:r>
            <a:r>
              <a:rPr lang="en-US" sz="1600" dirty="0" err="1"/>
              <a:t>Mukhi</a:t>
            </a:r>
            <a:r>
              <a:rPr lang="en-US" sz="1600" dirty="0"/>
              <a:t>, Tata Institute of Fundamental Research, Mumbai</a:t>
            </a:r>
          </a:p>
          <a:p>
            <a:pPr algn="ctr"/>
            <a:r>
              <a:rPr lang="en-US" sz="1600" dirty="0" err="1"/>
              <a:t>Satyajith</a:t>
            </a:r>
            <a:r>
              <a:rPr lang="en-US" sz="1600" dirty="0"/>
              <a:t> </a:t>
            </a:r>
            <a:r>
              <a:rPr lang="en-US" sz="1600" dirty="0" err="1"/>
              <a:t>Rath</a:t>
            </a:r>
            <a:r>
              <a:rPr lang="en-US" sz="1600" dirty="0"/>
              <a:t>, NII, New Delhi</a:t>
            </a:r>
          </a:p>
          <a:p>
            <a:pPr algn="ctr"/>
            <a:r>
              <a:rPr lang="en-US" sz="1600" dirty="0" err="1"/>
              <a:t>Srikanth</a:t>
            </a:r>
            <a:r>
              <a:rPr lang="en-US" sz="1600" dirty="0"/>
              <a:t> </a:t>
            </a:r>
            <a:r>
              <a:rPr lang="en-US" sz="1600" dirty="0" err="1"/>
              <a:t>Sastry</a:t>
            </a:r>
            <a:r>
              <a:rPr lang="en-US" sz="1600" dirty="0"/>
              <a:t>, Jawaharlal Nehru Centre for Advanced Scientific </a:t>
            </a:r>
            <a:r>
              <a:rPr lang="en-US" sz="1600" dirty="0" smtClean="0"/>
              <a:t>Research, Bangalore</a:t>
            </a:r>
          </a:p>
          <a:p>
            <a:pPr algn="ctr"/>
            <a:r>
              <a:rPr lang="tr-TR" sz="1600" dirty="0"/>
              <a:t>LS </a:t>
            </a:r>
            <a:r>
              <a:rPr lang="tr-TR" sz="1600" dirty="0" err="1"/>
              <a:t>Shashidhara</a:t>
            </a:r>
            <a:r>
              <a:rPr lang="tr-TR" sz="1600" dirty="0"/>
              <a:t>, IISER, </a:t>
            </a:r>
            <a:r>
              <a:rPr lang="tr-TR" sz="1600" dirty="0" err="1"/>
              <a:t>Pune</a:t>
            </a:r>
            <a:endParaRPr lang="tr-TR" sz="1600" dirty="0"/>
          </a:p>
          <a:p>
            <a:pPr algn="ctr"/>
            <a:r>
              <a:rPr lang="tr-TR" sz="1600" dirty="0"/>
              <a:t>GV </a:t>
            </a:r>
            <a:r>
              <a:rPr lang="tr-TR" sz="1600" dirty="0" err="1"/>
              <a:t>Shivashankar</a:t>
            </a:r>
            <a:r>
              <a:rPr lang="tr-TR" sz="1600" dirty="0"/>
              <a:t>, NCBS, </a:t>
            </a:r>
            <a:r>
              <a:rPr lang="tr-TR" sz="1600" dirty="0" err="1"/>
              <a:t>Bangalore</a:t>
            </a:r>
            <a:endParaRPr lang="tr-TR" sz="1600" dirty="0"/>
          </a:p>
          <a:p>
            <a:pPr algn="ctr"/>
            <a:r>
              <a:rPr lang="tr-TR" sz="1600" dirty="0"/>
              <a:t>TS </a:t>
            </a:r>
            <a:r>
              <a:rPr lang="tr-TR" sz="1600" dirty="0" err="1"/>
              <a:t>Sridhar</a:t>
            </a:r>
            <a:r>
              <a:rPr lang="tr-TR" sz="1600" dirty="0"/>
              <a:t>, St. </a:t>
            </a:r>
            <a:r>
              <a:rPr lang="tr-TR" sz="1600" dirty="0" err="1"/>
              <a:t>Johns’s</a:t>
            </a:r>
            <a:r>
              <a:rPr lang="tr-TR" sz="1600" dirty="0"/>
              <a:t> </a:t>
            </a:r>
            <a:r>
              <a:rPr lang="tr-TR" sz="1600" dirty="0" err="1"/>
              <a:t>Medical</a:t>
            </a:r>
            <a:r>
              <a:rPr lang="tr-TR" sz="1600" dirty="0"/>
              <a:t> </a:t>
            </a:r>
            <a:r>
              <a:rPr lang="tr-TR" sz="1600" dirty="0" err="1"/>
              <a:t>College</a:t>
            </a:r>
            <a:r>
              <a:rPr lang="tr-TR" sz="1600" dirty="0"/>
              <a:t>, </a:t>
            </a:r>
            <a:r>
              <a:rPr lang="tr-TR" sz="1600" dirty="0" err="1"/>
              <a:t>Bangalore</a:t>
            </a:r>
            <a:endParaRPr lang="tr-TR" sz="1600" dirty="0"/>
          </a:p>
          <a:p>
            <a:pPr algn="ctr"/>
            <a:r>
              <a:rPr lang="tr-TR" sz="1600" dirty="0" err="1"/>
              <a:t>Musti</a:t>
            </a:r>
            <a:r>
              <a:rPr lang="tr-TR" sz="1600" dirty="0"/>
              <a:t> J </a:t>
            </a:r>
            <a:r>
              <a:rPr lang="tr-TR" sz="1600" dirty="0" err="1"/>
              <a:t>Swamy</a:t>
            </a:r>
            <a:r>
              <a:rPr lang="tr-TR" sz="1600" dirty="0"/>
              <a:t>, </a:t>
            </a:r>
            <a:r>
              <a:rPr lang="tr-TR" sz="1600" dirty="0" err="1"/>
              <a:t>Hyderabad</a:t>
            </a:r>
            <a:r>
              <a:rPr lang="tr-TR" sz="1600" dirty="0"/>
              <a:t> Central </a:t>
            </a:r>
            <a:r>
              <a:rPr lang="tr-TR" sz="1600" dirty="0" err="1"/>
              <a:t>University</a:t>
            </a:r>
            <a:r>
              <a:rPr lang="tr-TR" sz="1600" dirty="0"/>
              <a:t>, </a:t>
            </a:r>
            <a:r>
              <a:rPr lang="tr-TR" sz="1600" dirty="0" err="1"/>
              <a:t>Hyderabad</a:t>
            </a:r>
            <a:endParaRPr lang="tr-TR" sz="1600" dirty="0"/>
          </a:p>
          <a:p>
            <a:pPr algn="ctr"/>
            <a:r>
              <a:rPr lang="tr-TR" sz="1600" dirty="0" err="1"/>
              <a:t>Usha</a:t>
            </a:r>
            <a:r>
              <a:rPr lang="tr-TR" sz="1600" dirty="0"/>
              <a:t> </a:t>
            </a:r>
            <a:r>
              <a:rPr lang="tr-TR" sz="1600" dirty="0" err="1"/>
              <a:t>Vijayaraghavan</a:t>
            </a:r>
            <a:r>
              <a:rPr lang="tr-TR" sz="1600" dirty="0"/>
              <a:t>, </a:t>
            </a:r>
            <a:r>
              <a:rPr lang="tr-TR" sz="1600" dirty="0" err="1"/>
              <a:t>IISc</a:t>
            </a:r>
            <a:r>
              <a:rPr lang="tr-TR" sz="1600" dirty="0"/>
              <a:t>, </a:t>
            </a:r>
            <a:r>
              <a:rPr lang="tr-TR" sz="1600" dirty="0" err="1" smtClean="0"/>
              <a:t>Bangalore</a:t>
            </a:r>
            <a:endParaRPr lang="en-US" sz="1600" dirty="0"/>
          </a:p>
        </p:txBody>
      </p:sp>
    </p:spTree>
    <p:extLst>
      <p:ext uri="{BB962C8B-B14F-4D97-AF65-F5344CB8AC3E}">
        <p14:creationId xmlns:p14="http://schemas.microsoft.com/office/powerpoint/2010/main" val="18426573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Calcutta (Kolkata) University - Mid 19th Centur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0"/>
            <a:ext cx="3581400" cy="2801617"/>
          </a:xfrm>
          <a:prstGeom prst="rect">
            <a:avLst/>
          </a:prstGeom>
        </p:spPr>
      </p:pic>
      <p:pic>
        <p:nvPicPr>
          <p:cNvPr id="3" name="Picture 2" descr="Presidency College Calcutta ( Kolkata ) Second View - Mid 19th Centu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5" y="28949"/>
            <a:ext cx="3506724" cy="2743200"/>
          </a:xfrm>
          <a:prstGeom prst="rect">
            <a:avLst/>
          </a:prstGeom>
        </p:spPr>
      </p:pic>
      <p:pic>
        <p:nvPicPr>
          <p:cNvPr id="4" name="Picture 3" descr="Hindoo College Calcutta ( Kolkata ) - Mid 19th Centur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3973924"/>
            <a:ext cx="3686809" cy="2884075"/>
          </a:xfrm>
          <a:prstGeom prst="rect">
            <a:avLst/>
          </a:prstGeom>
        </p:spPr>
      </p:pic>
      <p:pic>
        <p:nvPicPr>
          <p:cNvPr id="5" name="Picture 4" descr="FrancisFrith (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6283" y="2209800"/>
            <a:ext cx="1755708" cy="2209801"/>
          </a:xfrm>
          <a:prstGeom prst="rect">
            <a:avLst/>
          </a:prstGeom>
        </p:spPr>
      </p:pic>
      <p:pic>
        <p:nvPicPr>
          <p:cNvPr id="6" name="Picture 5" descr="https://debanjan87.files.wordpress.com/2010/09/presidency-college-calcutta-kolkata-mid-19th-century.jpg"/>
          <p:cNvPicPr>
            <a:picLocks noChangeAspect="1" noChangeArrowheads="1"/>
          </p:cNvPicPr>
          <p:nvPr/>
        </p:nvPicPr>
        <p:blipFill>
          <a:blip r:embed="rId6"/>
          <a:srcRect/>
          <a:stretch>
            <a:fillRect/>
          </a:stretch>
        </p:blipFill>
        <p:spPr bwMode="auto">
          <a:xfrm>
            <a:off x="380999" y="4038600"/>
            <a:ext cx="3439229" cy="2668986"/>
          </a:xfrm>
          <a:prstGeom prst="rect">
            <a:avLst/>
          </a:prstGeom>
          <a:noFill/>
        </p:spPr>
      </p:pic>
      <p:sp>
        <p:nvSpPr>
          <p:cNvPr id="7" name="TextBox 6"/>
          <p:cNvSpPr txBox="1"/>
          <p:nvPr/>
        </p:nvSpPr>
        <p:spPr>
          <a:xfrm>
            <a:off x="5486400" y="3200400"/>
            <a:ext cx="3671902" cy="461665"/>
          </a:xfrm>
          <a:prstGeom prst="rect">
            <a:avLst/>
          </a:prstGeom>
          <a:noFill/>
        </p:spPr>
        <p:txBody>
          <a:bodyPr wrap="square" rtlCol="0">
            <a:spAutoFit/>
          </a:bodyPr>
          <a:lstStyle/>
          <a:p>
            <a:r>
              <a:rPr lang="en-US" sz="2400" dirty="0" smtClean="0"/>
              <a:t>Francis </a:t>
            </a:r>
            <a:r>
              <a:rPr lang="en-US" sz="2400" dirty="0" err="1" smtClean="0"/>
              <a:t>Frith</a:t>
            </a:r>
            <a:r>
              <a:rPr lang="en-US" sz="2400" dirty="0" smtClean="0"/>
              <a:t> (1822-1898)</a:t>
            </a:r>
            <a:endParaRPr lang="en-US" sz="2400" dirty="0"/>
          </a:p>
        </p:txBody>
      </p:sp>
    </p:spTree>
    <p:extLst>
      <p:ext uri="{BB962C8B-B14F-4D97-AF65-F5344CB8AC3E}">
        <p14:creationId xmlns:p14="http://schemas.microsoft.com/office/powerpoint/2010/main" val="417993679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lumMod val="90000"/>
            </a:schemeClr>
          </a:solidFill>
        </p:spPr>
        <p:txBody>
          <a:bodyPr>
            <a:normAutofit fontScale="90000"/>
          </a:bodyPr>
          <a:lstStyle/>
          <a:p>
            <a:pPr marL="342900" indent="-342900" algn="l">
              <a:buFont typeface="Arial"/>
              <a:buChar char="•"/>
            </a:pPr>
            <a:r>
              <a:rPr lang="en-US" sz="2400" dirty="0" smtClean="0"/>
              <a:t>Science must think in terms of a few million persons of India.</a:t>
            </a:r>
            <a:br>
              <a:rPr lang="en-US" sz="2400" dirty="0" smtClean="0"/>
            </a:br>
            <a:r>
              <a:rPr lang="en-US" sz="2400" dirty="0" smtClean="0">
                <a:solidFill>
                  <a:srgbClr val="0000FF"/>
                </a:solidFill>
              </a:rPr>
              <a:t>(</a:t>
            </a:r>
            <a:r>
              <a:rPr lang="en-US" sz="2400" dirty="0" err="1" smtClean="0">
                <a:solidFill>
                  <a:srgbClr val="0000FF"/>
                </a:solidFill>
              </a:rPr>
              <a:t>Pandit</a:t>
            </a:r>
            <a:r>
              <a:rPr lang="en-US" sz="2400" dirty="0" smtClean="0">
                <a:solidFill>
                  <a:srgbClr val="0000FF"/>
                </a:solidFill>
              </a:rPr>
              <a:t> Jawaharlal Nehru, Indian Science Congress, Delhi , 1947)</a:t>
            </a:r>
            <a:endParaRPr lang="en-US" sz="2400" dirty="0">
              <a:solidFill>
                <a:srgbClr val="0000FF"/>
              </a:solidFill>
            </a:endParaRPr>
          </a:p>
        </p:txBody>
      </p:sp>
      <p:sp>
        <p:nvSpPr>
          <p:cNvPr id="3" name="Content Placeholder 2"/>
          <p:cNvSpPr>
            <a:spLocks noGrp="1"/>
          </p:cNvSpPr>
          <p:nvPr>
            <p:ph idx="1"/>
          </p:nvPr>
        </p:nvSpPr>
        <p:spPr>
          <a:solidFill>
            <a:srgbClr val="DDD9C3"/>
          </a:solidFill>
        </p:spPr>
        <p:txBody>
          <a:bodyPr>
            <a:normAutofit/>
          </a:bodyPr>
          <a:lstStyle/>
          <a:p>
            <a:r>
              <a:rPr lang="en-US" sz="2400" dirty="0"/>
              <a:t>I submit to this august audience that our government has invested as never before in Indian science. For many years the capacities in our higher scientific and technical infrastructure were stagnant. We built world class institutions that created islands of excellence that created new knowledge. But we did not use science and technology in our development processes as much as we should have. We did not build local capacities that could meaningfully address problems of development in a </a:t>
            </a:r>
            <a:r>
              <a:rPr lang="en-US" sz="2400" dirty="0" err="1"/>
              <a:t>decentralised</a:t>
            </a:r>
            <a:r>
              <a:rPr lang="en-US" sz="2400" dirty="0"/>
              <a:t> manner using this </a:t>
            </a:r>
            <a:r>
              <a:rPr lang="en-US" sz="2400" dirty="0" smtClean="0"/>
              <a:t>knowledge.</a:t>
            </a:r>
          </a:p>
          <a:p>
            <a:pPr marL="0" indent="0">
              <a:buNone/>
            </a:pPr>
            <a:r>
              <a:rPr lang="en-US" sz="2400" dirty="0" smtClean="0">
                <a:solidFill>
                  <a:srgbClr val="0000FF"/>
                </a:solidFill>
              </a:rPr>
              <a:t>(Dr. </a:t>
            </a:r>
            <a:r>
              <a:rPr lang="en-US" sz="2400" dirty="0" err="1" smtClean="0">
                <a:solidFill>
                  <a:srgbClr val="0000FF"/>
                </a:solidFill>
              </a:rPr>
              <a:t>Manmohan</a:t>
            </a:r>
            <a:r>
              <a:rPr lang="en-US" sz="2400" dirty="0" smtClean="0">
                <a:solidFill>
                  <a:srgbClr val="0000FF"/>
                </a:solidFill>
              </a:rPr>
              <a:t> Singh , Centenary of Indian Science Congress, Kolkata, 2012) </a:t>
            </a:r>
            <a:endParaRPr lang="en-US" sz="2400" dirty="0">
              <a:solidFill>
                <a:srgbClr val="0000FF"/>
              </a:solidFill>
            </a:endParaRPr>
          </a:p>
          <a:p>
            <a:pPr marL="0" indent="0">
              <a:buNone/>
            </a:pPr>
            <a:endParaRPr lang="en-US" sz="800" dirty="0">
              <a:solidFill>
                <a:srgbClr val="0000FF"/>
              </a:solidFill>
            </a:endParaRPr>
          </a:p>
          <a:p>
            <a:endParaRPr lang="en-US" sz="2400" dirty="0"/>
          </a:p>
          <a:p>
            <a:endParaRPr lang="en-US" dirty="0"/>
          </a:p>
        </p:txBody>
      </p:sp>
    </p:spTree>
    <p:extLst>
      <p:ext uri="{BB962C8B-B14F-4D97-AF65-F5344CB8AC3E}">
        <p14:creationId xmlns:p14="http://schemas.microsoft.com/office/powerpoint/2010/main" val="4248881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600200"/>
            <a:ext cx="7162800" cy="1754327"/>
          </a:xfrm>
          <a:prstGeom prst="rect">
            <a:avLst/>
          </a:prstGeom>
          <a:noFill/>
        </p:spPr>
        <p:txBody>
          <a:bodyPr wrap="square" rtlCol="0">
            <a:spAutoFit/>
          </a:bodyPr>
          <a:lstStyle/>
          <a:p>
            <a:r>
              <a:rPr lang="en-US" sz="3600" dirty="0" smtClean="0"/>
              <a:t>  </a:t>
            </a:r>
          </a:p>
          <a:p>
            <a:r>
              <a:rPr lang="en-US" sz="3600" dirty="0" smtClean="0"/>
              <a:t> </a:t>
            </a:r>
            <a:r>
              <a:rPr lang="en-US" sz="3600" dirty="0" smtClean="0">
                <a:solidFill>
                  <a:srgbClr val="0000FF"/>
                </a:solidFill>
              </a:rPr>
              <a:t>What, if anything, is to be done?</a:t>
            </a:r>
          </a:p>
          <a:p>
            <a:pPr algn="ctr"/>
            <a:endParaRPr lang="en-US" sz="3600" dirty="0">
              <a:solidFill>
                <a:srgbClr val="0000FF"/>
              </a:solidFill>
            </a:endParaRPr>
          </a:p>
        </p:txBody>
      </p:sp>
    </p:spTree>
    <p:extLst>
      <p:ext uri="{BB962C8B-B14F-4D97-AF65-F5344CB8AC3E}">
        <p14:creationId xmlns:p14="http://schemas.microsoft.com/office/powerpoint/2010/main" val="162160689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p:cNvSpPr txBox="1">
            <a:spLocks noChangeArrowheads="1"/>
          </p:cNvSpPr>
          <p:nvPr/>
        </p:nvSpPr>
        <p:spPr bwMode="auto">
          <a:xfrm>
            <a:off x="228600" y="28074"/>
            <a:ext cx="8915400" cy="6647973"/>
          </a:xfrm>
          <a:prstGeom prst="rect">
            <a:avLst/>
          </a:prstGeom>
          <a:solidFill>
            <a:schemeClr val="bg2">
              <a:lumMod val="90000"/>
            </a:schemeClr>
          </a:solidFill>
          <a:ln>
            <a:noFill/>
          </a:ln>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i="1" dirty="0"/>
              <a:t>“A brief history </a:t>
            </a:r>
            <a:r>
              <a:rPr lang="en-US" sz="2800" i="1" dirty="0" smtClean="0"/>
              <a:t>of </a:t>
            </a:r>
            <a:r>
              <a:rPr lang="en-US" sz="2800" i="1" dirty="0"/>
              <a:t>modern times”</a:t>
            </a:r>
            <a:endParaRPr lang="en-US" i="1" dirty="0"/>
          </a:p>
          <a:p>
            <a:endParaRPr lang="en-US" sz="2000" i="1" dirty="0"/>
          </a:p>
          <a:p>
            <a:r>
              <a:rPr lang="en-US" i="1" dirty="0" smtClean="0">
                <a:solidFill>
                  <a:srgbClr val="000000"/>
                </a:solidFill>
              </a:rPr>
              <a:t>	</a:t>
            </a:r>
            <a:endParaRPr lang="en-US" dirty="0">
              <a:solidFill>
                <a:srgbClr val="000000"/>
              </a:solidFill>
            </a:endParaRPr>
          </a:p>
          <a:p>
            <a:r>
              <a:rPr lang="en-US" sz="2400" i="1" dirty="0" smtClean="0">
                <a:solidFill>
                  <a:srgbClr val="0000FF"/>
                </a:solidFill>
              </a:rPr>
              <a:t>Wars : </a:t>
            </a:r>
            <a:r>
              <a:rPr lang="en-US" sz="2400" i="1" dirty="0" smtClean="0">
                <a:solidFill>
                  <a:srgbClr val="0000FF"/>
                </a:solidFill>
              </a:rPr>
              <a:t>	First </a:t>
            </a:r>
            <a:r>
              <a:rPr lang="en-US" sz="2400" i="1" dirty="0" smtClean="0">
                <a:solidFill>
                  <a:srgbClr val="0000FF"/>
                </a:solidFill>
              </a:rPr>
              <a:t>and Second World Wars and the Cold </a:t>
            </a:r>
            <a:r>
              <a:rPr lang="en-US" sz="2400" i="1" dirty="0" smtClean="0">
                <a:solidFill>
                  <a:srgbClr val="0000FF"/>
                </a:solidFill>
              </a:rPr>
              <a:t>War</a:t>
            </a:r>
          </a:p>
          <a:p>
            <a:r>
              <a:rPr lang="en-US" sz="2400" i="1" dirty="0" smtClean="0">
                <a:solidFill>
                  <a:srgbClr val="0000FF"/>
                </a:solidFill>
              </a:rPr>
              <a:t>		Chinese Revolution</a:t>
            </a:r>
          </a:p>
          <a:p>
            <a:r>
              <a:rPr lang="en-US" sz="2400" i="1" dirty="0">
                <a:solidFill>
                  <a:srgbClr val="0000FF"/>
                </a:solidFill>
              </a:rPr>
              <a:t>	</a:t>
            </a:r>
            <a:r>
              <a:rPr lang="en-US" sz="2400" i="1" dirty="0" smtClean="0">
                <a:solidFill>
                  <a:srgbClr val="0000FF"/>
                </a:solidFill>
              </a:rPr>
              <a:t>	Korean and Vietnam Wars</a:t>
            </a:r>
          </a:p>
          <a:p>
            <a:r>
              <a:rPr lang="en-US" sz="2400" i="1" dirty="0">
                <a:solidFill>
                  <a:srgbClr val="0000FF"/>
                </a:solidFill>
              </a:rPr>
              <a:t>	</a:t>
            </a:r>
            <a:r>
              <a:rPr lang="en-US" sz="2400" i="1" dirty="0" smtClean="0">
                <a:solidFill>
                  <a:srgbClr val="0000FF"/>
                </a:solidFill>
              </a:rPr>
              <a:t>	Sino-Indian Border Clash</a:t>
            </a:r>
          </a:p>
          <a:p>
            <a:r>
              <a:rPr lang="en-US" sz="2400" i="1" dirty="0">
                <a:solidFill>
                  <a:srgbClr val="0000FF"/>
                </a:solidFill>
              </a:rPr>
              <a:t>	</a:t>
            </a:r>
            <a:r>
              <a:rPr lang="en-US" sz="2400" i="1" dirty="0" smtClean="0">
                <a:solidFill>
                  <a:srgbClr val="0000FF"/>
                </a:solidFill>
              </a:rPr>
              <a:t>	Several Indo-Pak Conflicts</a:t>
            </a:r>
          </a:p>
          <a:p>
            <a:endParaRPr lang="en-US" sz="2400" i="1" dirty="0" smtClean="0">
              <a:solidFill>
                <a:srgbClr val="0000FF"/>
              </a:solidFill>
            </a:endParaRPr>
          </a:p>
          <a:p>
            <a:r>
              <a:rPr lang="en-US" sz="2400" i="1" dirty="0">
                <a:solidFill>
                  <a:srgbClr val="0000FF"/>
                </a:solidFill>
              </a:rPr>
              <a:t>P</a:t>
            </a:r>
            <a:r>
              <a:rPr lang="en-US" sz="2400" i="1" dirty="0" smtClean="0">
                <a:solidFill>
                  <a:srgbClr val="0000FF"/>
                </a:solidFill>
              </a:rPr>
              <a:t>olitical aim in post-colonial times of global powers</a:t>
            </a:r>
          </a:p>
          <a:p>
            <a:endParaRPr lang="en-US" sz="2400" i="1" dirty="0">
              <a:solidFill>
                <a:srgbClr val="0000FF"/>
              </a:solidFill>
            </a:endParaRPr>
          </a:p>
          <a:p>
            <a:r>
              <a:rPr lang="en-US" sz="2400" i="1" dirty="0" smtClean="0">
                <a:solidFill>
                  <a:srgbClr val="0000FF"/>
                </a:solidFill>
              </a:rPr>
              <a:t>		Convert ex-colonies to client states</a:t>
            </a:r>
            <a:endParaRPr lang="en-US" sz="2400" i="1" dirty="0">
              <a:solidFill>
                <a:srgbClr val="0000FF"/>
              </a:solidFill>
            </a:endParaRPr>
          </a:p>
          <a:p>
            <a:endParaRPr lang="en-US" sz="2400" i="1" dirty="0" smtClean="0">
              <a:solidFill>
                <a:srgbClr val="0000FF"/>
              </a:solidFill>
            </a:endParaRPr>
          </a:p>
          <a:p>
            <a:r>
              <a:rPr lang="en-US" sz="2400" i="1" dirty="0" smtClean="0">
                <a:solidFill>
                  <a:srgbClr val="0000FF"/>
                </a:solidFill>
              </a:rPr>
              <a:t>		Underdeveloped </a:t>
            </a:r>
            <a:r>
              <a:rPr lang="en-US" sz="2400" i="1" dirty="0" smtClean="0">
                <a:solidFill>
                  <a:srgbClr val="0000FF"/>
                </a:solidFill>
              </a:rPr>
              <a:t>changed to “Developing</a:t>
            </a:r>
            <a:r>
              <a:rPr lang="en-US" sz="2400" i="1" dirty="0" smtClean="0">
                <a:solidFill>
                  <a:srgbClr val="0000FF"/>
                </a:solidFill>
              </a:rPr>
              <a:t>”.</a:t>
            </a:r>
          </a:p>
          <a:p>
            <a:endParaRPr lang="en-US" sz="2400" i="1" dirty="0" smtClean="0">
              <a:solidFill>
                <a:srgbClr val="0000FF"/>
              </a:solidFill>
            </a:endParaRPr>
          </a:p>
          <a:p>
            <a:r>
              <a:rPr lang="en-US" sz="2400" i="1" dirty="0" smtClean="0">
                <a:solidFill>
                  <a:srgbClr val="0000FF"/>
                </a:solidFill>
              </a:rPr>
              <a:t>A patronage structure imposed a “quota” system: lower ambition and lower bars of excellence with local reward system.	</a:t>
            </a:r>
            <a:r>
              <a:rPr lang="en-US" sz="2400" i="1" dirty="0" smtClean="0">
                <a:solidFill>
                  <a:srgbClr val="7030A0"/>
                </a:solidFill>
              </a:rPr>
              <a:t>	</a:t>
            </a:r>
          </a:p>
        </p:txBody>
      </p:sp>
    </p:spTree>
    <p:extLst>
      <p:ext uri="{BB962C8B-B14F-4D97-AF65-F5344CB8AC3E}">
        <p14:creationId xmlns:p14="http://schemas.microsoft.com/office/powerpoint/2010/main" val="309031948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Another personal anecdote</a:t>
            </a:r>
            <a:br>
              <a:rPr lang="en-US" sz="3200" dirty="0" smtClean="0"/>
            </a:br>
            <a:r>
              <a:rPr lang="en-US" sz="3200" dirty="0" smtClean="0"/>
              <a:t>(demographic dividend or disaster?)</a:t>
            </a:r>
            <a:endParaRPr lang="en-US" sz="3200" dirty="0"/>
          </a:p>
        </p:txBody>
      </p:sp>
      <p:sp>
        <p:nvSpPr>
          <p:cNvPr id="3" name="Content Placeholder 2"/>
          <p:cNvSpPr>
            <a:spLocks noGrp="1"/>
          </p:cNvSpPr>
          <p:nvPr>
            <p:ph idx="1"/>
          </p:nvPr>
        </p:nvSpPr>
        <p:spPr>
          <a:solidFill>
            <a:schemeClr val="bg2">
              <a:lumMod val="90000"/>
            </a:schemeClr>
          </a:solidFill>
        </p:spPr>
        <p:txBody>
          <a:bodyPr>
            <a:normAutofit fontScale="92500" lnSpcReduction="10000"/>
          </a:bodyPr>
          <a:lstStyle/>
          <a:p>
            <a:r>
              <a:rPr lang="en-US" sz="2400" dirty="0" smtClean="0"/>
              <a:t>Minister says, 9% of high school graduates go to College.</a:t>
            </a:r>
          </a:p>
          <a:p>
            <a:r>
              <a:rPr lang="en-US" sz="2400" dirty="0" smtClean="0"/>
              <a:t>In next 10 years this number needs to be 20%. So, we will build 1000 universities.</a:t>
            </a:r>
          </a:p>
          <a:p>
            <a:r>
              <a:rPr lang="en-US" sz="2400" dirty="0" smtClean="0"/>
              <a:t>Translates into 2 per week.</a:t>
            </a:r>
          </a:p>
          <a:p>
            <a:r>
              <a:rPr lang="en-US" sz="2400" dirty="0" smtClean="0"/>
              <a:t>Would the Minister have time to inaugurate them all ?</a:t>
            </a:r>
          </a:p>
          <a:p>
            <a:endParaRPr lang="en-US" sz="2400" dirty="0"/>
          </a:p>
          <a:p>
            <a:endParaRPr lang="en-US" sz="2400" dirty="0" smtClean="0"/>
          </a:p>
          <a:p>
            <a:r>
              <a:rPr lang="en-US" sz="2400" dirty="0" smtClean="0"/>
              <a:t>Declarations have no connection to reality.</a:t>
            </a:r>
          </a:p>
          <a:p>
            <a:r>
              <a:rPr lang="en-US" sz="2400" dirty="0" smtClean="0"/>
              <a:t>Policy documents are “wish-lists” – no policy.</a:t>
            </a:r>
            <a:endParaRPr lang="en-US" sz="2000" dirty="0" smtClean="0"/>
          </a:p>
          <a:p>
            <a:r>
              <a:rPr lang="en-US" sz="2400" dirty="0" smtClean="0"/>
              <a:t>Efforts go more into finding why “it” cannot be done, rather than how to do something, not flawless, but useful. Not doing anything has no penalties.</a:t>
            </a:r>
            <a:endParaRPr lang="en-US" sz="2400" dirty="0"/>
          </a:p>
        </p:txBody>
      </p:sp>
    </p:spTree>
    <p:extLst>
      <p:ext uri="{BB962C8B-B14F-4D97-AF65-F5344CB8AC3E}">
        <p14:creationId xmlns:p14="http://schemas.microsoft.com/office/powerpoint/2010/main" val="166663142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0" y="76200"/>
            <a:ext cx="8991600" cy="6740306"/>
          </a:xfrm>
          <a:prstGeom prst="rect">
            <a:avLst/>
          </a:prstGeom>
          <a:solidFill>
            <a:srgbClr val="DDD9C3"/>
          </a:solidFill>
        </p:spPr>
        <p:txBody>
          <a:bodyPr wrap="square" rtlCol="0">
            <a:spAutoFit/>
          </a:bodyPr>
          <a:lstStyle/>
          <a:p>
            <a:r>
              <a:rPr lang="en-US" sz="2400" i="1" dirty="0" smtClean="0"/>
              <a:t>Some things that have gone wrong badly.</a:t>
            </a:r>
          </a:p>
          <a:p>
            <a:pPr marL="342900" indent="-342900">
              <a:buFont typeface="Arial"/>
              <a:buChar char="•"/>
            </a:pPr>
            <a:r>
              <a:rPr lang="en-US" sz="2400" dirty="0" smtClean="0"/>
              <a:t>Separation of (“Church and State”) research and teaching</a:t>
            </a:r>
          </a:p>
          <a:p>
            <a:pPr marL="342900" indent="-342900">
              <a:buFont typeface="Arial"/>
              <a:buChar char="•"/>
            </a:pPr>
            <a:r>
              <a:rPr lang="en-US" sz="2400" dirty="0" smtClean="0"/>
              <a:t>Caste structure of institutions (</a:t>
            </a:r>
            <a:r>
              <a:rPr lang="en-US" sz="2400" i="1" dirty="0" err="1" smtClean="0"/>
              <a:t>chaturvarna’s</a:t>
            </a:r>
            <a:r>
              <a:rPr lang="en-US" sz="2400" dirty="0" smtClean="0"/>
              <a:t>)</a:t>
            </a:r>
          </a:p>
          <a:p>
            <a:r>
              <a:rPr lang="en-US" sz="2400" dirty="0" smtClean="0"/>
              <a:t>		1. 	Institutes / </a:t>
            </a:r>
            <a:r>
              <a:rPr lang="en-US" sz="2400" dirty="0" err="1" smtClean="0"/>
              <a:t>Centres</a:t>
            </a:r>
            <a:endParaRPr lang="en-US" sz="2400" dirty="0" smtClean="0"/>
          </a:p>
          <a:p>
            <a:r>
              <a:rPr lang="en-US" sz="2400" dirty="0" smtClean="0"/>
              <a:t>		2a. 	IIT’s (IISER’s)</a:t>
            </a:r>
          </a:p>
          <a:p>
            <a:r>
              <a:rPr lang="en-US" sz="2400" dirty="0" smtClean="0"/>
              <a:t>		2b.	Central Universities</a:t>
            </a:r>
          </a:p>
          <a:p>
            <a:r>
              <a:rPr lang="en-US" sz="2400" dirty="0" smtClean="0"/>
              <a:t>		3.	State Universities</a:t>
            </a:r>
          </a:p>
          <a:p>
            <a:r>
              <a:rPr lang="en-US" sz="2400" dirty="0" smtClean="0"/>
              <a:t>		4.	Undergraduate Colleges</a:t>
            </a:r>
          </a:p>
          <a:p>
            <a:pPr marL="342900" indent="-342900">
              <a:buFont typeface="Arial"/>
              <a:buChar char="•"/>
            </a:pPr>
            <a:r>
              <a:rPr lang="en-US" sz="2400" dirty="0" smtClean="0"/>
              <a:t>Governance </a:t>
            </a:r>
            <a:r>
              <a:rPr lang="en-US" sz="2400" dirty="0"/>
              <a:t>structure </a:t>
            </a:r>
            <a:r>
              <a:rPr lang="en-US" sz="2400" dirty="0" smtClean="0"/>
              <a:t>: Western</a:t>
            </a:r>
          </a:p>
          <a:p>
            <a:pPr marL="342900" indent="-342900">
              <a:buFont typeface="Arial"/>
              <a:buChar char="•"/>
            </a:pPr>
            <a:r>
              <a:rPr lang="en-US" sz="2400" dirty="0" smtClean="0"/>
              <a:t>Governance culture : </a:t>
            </a:r>
            <a:r>
              <a:rPr lang="en-US" sz="2400" dirty="0" err="1" smtClean="0"/>
              <a:t>Swadeshi</a:t>
            </a:r>
            <a:r>
              <a:rPr lang="en-US" sz="2400" dirty="0" smtClean="0"/>
              <a:t> (Indigenous) </a:t>
            </a:r>
            <a:r>
              <a:rPr lang="en-US" sz="2400" i="1" dirty="0" err="1" smtClean="0"/>
              <a:t>Gurukul</a:t>
            </a:r>
            <a:r>
              <a:rPr lang="en-US" sz="2400" i="1" dirty="0" smtClean="0"/>
              <a:t> or </a:t>
            </a:r>
            <a:r>
              <a:rPr lang="en-US" sz="2400" i="1" dirty="0" err="1" smtClean="0"/>
              <a:t>Gharana</a:t>
            </a:r>
            <a:r>
              <a:rPr lang="en-US" sz="2400" i="1" dirty="0"/>
              <a:t> </a:t>
            </a:r>
            <a:r>
              <a:rPr lang="en-US" sz="2400" i="1" dirty="0" smtClean="0"/>
              <a:t>: 	Patriotism, Protectionism, Provincialism and Patronage,….</a:t>
            </a:r>
            <a:endParaRPr lang="en-US" sz="2400" i="1" dirty="0"/>
          </a:p>
          <a:p>
            <a:pPr marL="342900" indent="-342900">
              <a:buFont typeface="Arial"/>
              <a:buChar char="•"/>
            </a:pPr>
            <a:r>
              <a:rPr lang="en-US" sz="2400" dirty="0" smtClean="0"/>
              <a:t>Low emphasis on humanities,…. (not “useful” knowledge systems)</a:t>
            </a:r>
          </a:p>
          <a:p>
            <a:pPr marL="342900" indent="-342900">
              <a:buFont typeface="Arial"/>
              <a:buChar char="•"/>
            </a:pPr>
            <a:r>
              <a:rPr lang="en-US" sz="2400" dirty="0" smtClean="0"/>
              <a:t>Borrowed classification of hierarchy of disciplines,…specialization at too early an age.</a:t>
            </a:r>
          </a:p>
          <a:p>
            <a:r>
              <a:rPr lang="en-US" sz="2400" dirty="0" smtClean="0"/>
              <a:t>	(</a:t>
            </a:r>
            <a:r>
              <a:rPr lang="en-US" sz="2400" dirty="0" smtClean="0">
                <a:solidFill>
                  <a:srgbClr val="0000FF"/>
                </a:solidFill>
              </a:rPr>
              <a:t>scholars of Greek: “few of them know Greek, none of them 	anything else” – </a:t>
            </a:r>
            <a:r>
              <a:rPr lang="en-US" sz="2400" dirty="0" err="1" smtClean="0"/>
              <a:t>G.B.Shaw</a:t>
            </a:r>
            <a:r>
              <a:rPr lang="en-US" sz="2400" dirty="0" smtClean="0"/>
              <a:t>, </a:t>
            </a:r>
            <a:r>
              <a:rPr lang="en-US" sz="2400" i="1" dirty="0" smtClean="0"/>
              <a:t>Major Barbara</a:t>
            </a:r>
            <a:r>
              <a:rPr lang="en-US" sz="2400" dirty="0" smtClean="0"/>
              <a:t>)</a:t>
            </a:r>
          </a:p>
          <a:p>
            <a:endParaRPr lang="en-US" sz="2400" dirty="0"/>
          </a:p>
          <a:p>
            <a:pPr marL="342900" indent="-342900">
              <a:buFont typeface="Arial"/>
              <a:buChar char="•"/>
            </a:pPr>
            <a:r>
              <a:rPr lang="en-US" sz="2400" dirty="0" smtClean="0"/>
              <a:t>An unresponsive and monolithic bureaucracy : the </a:t>
            </a:r>
            <a:r>
              <a:rPr lang="en-US" sz="2400" b="1" i="1" dirty="0" smtClean="0"/>
              <a:t>UGC !!</a:t>
            </a:r>
          </a:p>
        </p:txBody>
      </p:sp>
    </p:spTree>
    <p:extLst>
      <p:ext uri="{BB962C8B-B14F-4D97-AF65-F5344CB8AC3E}">
        <p14:creationId xmlns:p14="http://schemas.microsoft.com/office/powerpoint/2010/main" val="417316008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81000"/>
            <a:ext cx="8458200" cy="6370974"/>
          </a:xfrm>
          <a:prstGeom prst="rect">
            <a:avLst/>
          </a:prstGeom>
          <a:solidFill>
            <a:srgbClr val="DDD9C3"/>
          </a:solidFill>
        </p:spPr>
        <p:txBody>
          <a:bodyPr wrap="square" rtlCol="0">
            <a:spAutoFit/>
          </a:bodyPr>
          <a:lstStyle/>
          <a:p>
            <a:r>
              <a:rPr lang="en-US" sz="2000" dirty="0" smtClean="0"/>
              <a:t>	</a:t>
            </a:r>
            <a:r>
              <a:rPr lang="en-US" sz="2400" dirty="0" smtClean="0"/>
              <a:t>Example of special social organization</a:t>
            </a:r>
          </a:p>
          <a:p>
            <a:endParaRPr lang="en-US" sz="2000" dirty="0" smtClean="0"/>
          </a:p>
          <a:p>
            <a:r>
              <a:rPr lang="en-US" sz="2000" dirty="0" err="1" smtClean="0"/>
              <a:t>Chaturvarana’s</a:t>
            </a:r>
            <a:r>
              <a:rPr lang="en-US" sz="2000" dirty="0" smtClean="0"/>
              <a:t> in academic pedigree;</a:t>
            </a:r>
          </a:p>
          <a:p>
            <a:pPr marL="342900" indent="-342900">
              <a:buFont typeface="Arial"/>
              <a:buChar char="•"/>
            </a:pPr>
            <a:r>
              <a:rPr lang="en-US" sz="2000" dirty="0" smtClean="0"/>
              <a:t>Trained at home, working at home</a:t>
            </a:r>
          </a:p>
          <a:p>
            <a:pPr marL="342900" indent="-342900">
              <a:buFont typeface="Arial"/>
              <a:buChar char="•"/>
            </a:pPr>
            <a:r>
              <a:rPr lang="en-US" sz="2000" dirty="0" smtClean="0"/>
              <a:t>Trained abroad but working at home</a:t>
            </a:r>
          </a:p>
          <a:p>
            <a:pPr marL="342900" indent="-342900">
              <a:buFont typeface="Arial"/>
              <a:buChar char="•"/>
            </a:pPr>
            <a:r>
              <a:rPr lang="en-US" sz="2000" dirty="0" smtClean="0"/>
              <a:t>Trained at home but working abroad</a:t>
            </a:r>
          </a:p>
          <a:p>
            <a:pPr marL="342900" indent="-342900">
              <a:buFont typeface="Arial"/>
              <a:buChar char="•"/>
            </a:pPr>
            <a:r>
              <a:rPr lang="en-US" sz="2000" dirty="0" smtClean="0"/>
              <a:t>Trained abroad and working abroad</a:t>
            </a:r>
          </a:p>
          <a:p>
            <a:endParaRPr lang="en-US" sz="2000" dirty="0" smtClean="0"/>
          </a:p>
          <a:p>
            <a:r>
              <a:rPr lang="en-US" sz="2000" dirty="0" smtClean="0"/>
              <a:t>An assumed (but not articulated) differences make cooperation difficult among </a:t>
            </a:r>
            <a:r>
              <a:rPr lang="en-US" sz="2000" dirty="0" err="1" smtClean="0"/>
              <a:t>communties</a:t>
            </a:r>
            <a:endParaRPr lang="en-US" sz="2000" dirty="0" smtClean="0"/>
          </a:p>
          <a:p>
            <a:endParaRPr lang="en-US" sz="2000" dirty="0" smtClean="0"/>
          </a:p>
          <a:p>
            <a:r>
              <a:rPr lang="en-US" sz="2000" dirty="0" smtClean="0"/>
              <a:t>	</a:t>
            </a:r>
            <a:r>
              <a:rPr lang="en-US" sz="2400" dirty="0" smtClean="0"/>
              <a:t>Example of global political reality</a:t>
            </a:r>
            <a:endParaRPr lang="en-US" sz="2400" dirty="0"/>
          </a:p>
          <a:p>
            <a:pPr marL="342900" indent="-342900">
              <a:buFont typeface="Arial"/>
              <a:buChar char="•"/>
            </a:pPr>
            <a:r>
              <a:rPr lang="en-US" sz="2000" dirty="0" smtClean="0"/>
              <a:t>In post-Independence India, bipolar world (cold war) – choosing sides and styles and governing philosophy. Obsolete.</a:t>
            </a:r>
            <a:endParaRPr lang="en-US" sz="2000" dirty="0"/>
          </a:p>
          <a:p>
            <a:pPr marL="342900" indent="-342900">
              <a:buFont typeface="Arial"/>
              <a:buChar char="•"/>
            </a:pPr>
            <a:r>
              <a:rPr lang="en-US" sz="2000" dirty="0" smtClean="0"/>
              <a:t>Failed non-aligned nations movement (India not looking east or south-west)</a:t>
            </a:r>
            <a:endParaRPr lang="en-US" sz="2000" dirty="0"/>
          </a:p>
          <a:p>
            <a:pPr marL="342900" indent="-342900">
              <a:buFont typeface="Arial"/>
              <a:buChar char="•"/>
            </a:pPr>
            <a:r>
              <a:rPr lang="en-US" sz="2000" dirty="0" smtClean="0"/>
              <a:t>Memories of colonial exploitation : trust-deficit with the west, </a:t>
            </a:r>
            <a:r>
              <a:rPr lang="hu-HU" sz="2000" dirty="0" smtClean="0"/>
              <a:t>ye</a:t>
            </a:r>
            <a:r>
              <a:rPr lang="en-US" sz="2000" dirty="0" smtClean="0"/>
              <a:t>t abiding admiration. Unacknowledged paradox. </a:t>
            </a:r>
          </a:p>
          <a:p>
            <a:endParaRPr lang="en-US" sz="2000" dirty="0"/>
          </a:p>
          <a:p>
            <a:r>
              <a:rPr lang="en-US" sz="2000" dirty="0" smtClean="0"/>
              <a:t>	Broader political affiliation in academia: Left or left-leaning</a:t>
            </a:r>
          </a:p>
          <a:p>
            <a:r>
              <a:rPr lang="en-US" sz="2000" dirty="0" smtClean="0"/>
              <a:t>	Policies continue to be dominated by imitation of another “West”</a:t>
            </a:r>
          </a:p>
        </p:txBody>
      </p:sp>
    </p:spTree>
    <p:extLst>
      <p:ext uri="{BB962C8B-B14F-4D97-AF65-F5344CB8AC3E}">
        <p14:creationId xmlns:p14="http://schemas.microsoft.com/office/powerpoint/2010/main" val="88875757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533400"/>
            <a:ext cx="8229600" cy="5262979"/>
          </a:xfrm>
          <a:prstGeom prst="rect">
            <a:avLst/>
          </a:prstGeom>
          <a:solidFill>
            <a:srgbClr val="DDD9C3"/>
          </a:solidFill>
        </p:spPr>
        <p:txBody>
          <a:bodyPr wrap="square" rtlCol="0">
            <a:spAutoFit/>
          </a:bodyPr>
          <a:lstStyle/>
          <a:p>
            <a:r>
              <a:rPr lang="en-US" sz="2400" dirty="0" smtClean="0"/>
              <a:t>Build a few </a:t>
            </a:r>
            <a:r>
              <a:rPr lang="en-US" sz="2400" dirty="0" err="1" smtClean="0"/>
              <a:t>Ashutosh</a:t>
            </a:r>
            <a:r>
              <a:rPr lang="en-US" sz="2400" dirty="0" smtClean="0"/>
              <a:t> Mukherjee models of Universities.</a:t>
            </a:r>
          </a:p>
          <a:p>
            <a:r>
              <a:rPr lang="en-US" sz="2400" dirty="0" smtClean="0"/>
              <a:t>Excellence is not an enemy of access. </a:t>
            </a:r>
          </a:p>
          <a:p>
            <a:r>
              <a:rPr lang="en-US" sz="2400" dirty="0"/>
              <a:t>	</a:t>
            </a:r>
            <a:r>
              <a:rPr lang="en-US" sz="2400" dirty="0" smtClean="0"/>
              <a:t>Elitism without exclusion has some virtues.</a:t>
            </a:r>
          </a:p>
          <a:p>
            <a:endParaRPr lang="en-US" sz="2400" dirty="0"/>
          </a:p>
          <a:p>
            <a:r>
              <a:rPr lang="en-US" sz="2400" dirty="0"/>
              <a:t>A</a:t>
            </a:r>
            <a:r>
              <a:rPr lang="en-US" sz="2400" dirty="0" smtClean="0"/>
              <a:t>llow diversity in institutions &amp; </a:t>
            </a:r>
            <a:r>
              <a:rPr lang="en-US" sz="2400" dirty="0" err="1" smtClean="0"/>
              <a:t>programmes</a:t>
            </a:r>
            <a:r>
              <a:rPr lang="en-US" sz="2400" dirty="0" smtClean="0"/>
              <a:t> – it is too large a country.</a:t>
            </a:r>
          </a:p>
          <a:p>
            <a:r>
              <a:rPr lang="en-US" sz="2400" dirty="0" smtClean="0"/>
              <a:t>	Flexibility is not an enemy of </a:t>
            </a:r>
            <a:r>
              <a:rPr lang="en-US" sz="2400" dirty="0" err="1" smtClean="0"/>
              <a:t>rigour</a:t>
            </a:r>
            <a:r>
              <a:rPr lang="en-US" sz="2400" dirty="0" smtClean="0"/>
              <a:t>.</a:t>
            </a:r>
          </a:p>
          <a:p>
            <a:endParaRPr lang="en-US" sz="2400" dirty="0"/>
          </a:p>
          <a:p>
            <a:r>
              <a:rPr lang="en-US" sz="3200" dirty="0" smtClean="0">
                <a:solidFill>
                  <a:srgbClr val="0000FF"/>
                </a:solidFill>
              </a:rPr>
              <a:t>Education in the service of an Empire is not the same as one in the service of a Nation. </a:t>
            </a:r>
          </a:p>
          <a:p>
            <a:r>
              <a:rPr lang="en-US" sz="3200" dirty="0" smtClean="0">
                <a:solidFill>
                  <a:srgbClr val="0000FF"/>
                </a:solidFill>
              </a:rPr>
              <a:t>It is time to finally recognize it and act on it.</a:t>
            </a:r>
          </a:p>
          <a:p>
            <a:endParaRPr lang="en-US" sz="2400" dirty="0"/>
          </a:p>
          <a:p>
            <a:r>
              <a:rPr lang="en-US" sz="2400" dirty="0" smtClean="0">
                <a:solidFill>
                  <a:srgbClr val="800000"/>
                </a:solidFill>
              </a:rPr>
              <a:t>	(J.B.S. Haldane : Philosopher Kings and democracy,…….)</a:t>
            </a:r>
            <a:endParaRPr lang="en-US" sz="3200" dirty="0">
              <a:solidFill>
                <a:srgbClr val="800000"/>
              </a:solidFill>
            </a:endParaRPr>
          </a:p>
        </p:txBody>
      </p:sp>
    </p:spTree>
    <p:extLst>
      <p:ext uri="{BB962C8B-B14F-4D97-AF65-F5344CB8AC3E}">
        <p14:creationId xmlns:p14="http://schemas.microsoft.com/office/powerpoint/2010/main" val="151842530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905000"/>
            <a:ext cx="8686800" cy="3046988"/>
          </a:xfrm>
          <a:prstGeom prst="rect">
            <a:avLst/>
          </a:prstGeom>
          <a:noFill/>
        </p:spPr>
        <p:txBody>
          <a:bodyPr wrap="square" rtlCol="0">
            <a:spAutoFit/>
          </a:bodyPr>
          <a:lstStyle/>
          <a:p>
            <a:r>
              <a:rPr lang="en-US" sz="3200" dirty="0" smtClean="0"/>
              <a:t>Is it conceivable that TIFR can lead in founding one great university in Mumbai?</a:t>
            </a:r>
          </a:p>
          <a:p>
            <a:endParaRPr lang="en-US" sz="3200" dirty="0"/>
          </a:p>
          <a:p>
            <a:endParaRPr lang="en-US" sz="3200" dirty="0" smtClean="0"/>
          </a:p>
          <a:p>
            <a:endParaRPr lang="en-US" sz="3200" dirty="0"/>
          </a:p>
          <a:p>
            <a:pPr algn="ctr"/>
            <a:r>
              <a:rPr lang="en-US" sz="3200" i="1" dirty="0" smtClean="0"/>
              <a:t>Thank you ( with fingers crossed) </a:t>
            </a:r>
            <a:r>
              <a:rPr lang="en-US" sz="3200" dirty="0" smtClean="0"/>
              <a:t>!</a:t>
            </a:r>
            <a:endParaRPr lang="en-US" sz="3200" dirty="0"/>
          </a:p>
        </p:txBody>
      </p:sp>
    </p:spTree>
    <p:extLst>
      <p:ext uri="{BB962C8B-B14F-4D97-AF65-F5344CB8AC3E}">
        <p14:creationId xmlns:p14="http://schemas.microsoft.com/office/powerpoint/2010/main" val="2766860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600200"/>
            <a:ext cx="7848600" cy="4154983"/>
          </a:xfrm>
          <a:prstGeom prst="rect">
            <a:avLst/>
          </a:prstGeom>
          <a:solidFill>
            <a:srgbClr val="DDD9C3"/>
          </a:solidFill>
        </p:spPr>
        <p:txBody>
          <a:bodyPr wrap="square" rtlCol="0">
            <a:spAutoFit/>
          </a:bodyPr>
          <a:lstStyle/>
          <a:p>
            <a:r>
              <a:rPr lang="en-US" sz="2400" b="1" dirty="0" smtClean="0"/>
              <a:t>Preamble:</a:t>
            </a:r>
          </a:p>
          <a:p>
            <a:endParaRPr lang="en-US" sz="2400" dirty="0"/>
          </a:p>
          <a:p>
            <a:pPr marL="342900" indent="-342900">
              <a:buFont typeface="Arial"/>
              <a:buChar char="•"/>
            </a:pPr>
            <a:r>
              <a:rPr lang="en-US" sz="2400" dirty="0" smtClean="0"/>
              <a:t>Midnight’s children</a:t>
            </a:r>
          </a:p>
          <a:p>
            <a:pPr marL="342900" indent="-342900">
              <a:buFont typeface="Arial"/>
              <a:buChar char="•"/>
            </a:pPr>
            <a:endParaRPr lang="en-US" sz="2400" dirty="0"/>
          </a:p>
          <a:p>
            <a:pPr marL="342900" indent="-342900">
              <a:buFont typeface="Arial"/>
              <a:buChar char="•"/>
            </a:pPr>
            <a:r>
              <a:rPr lang="en-US" sz="2400" dirty="0" smtClean="0"/>
              <a:t>University as an institution for a civilization</a:t>
            </a:r>
          </a:p>
          <a:p>
            <a:r>
              <a:rPr lang="en-US" sz="2400" dirty="0" smtClean="0"/>
              <a:t>	The Leiden Story</a:t>
            </a:r>
          </a:p>
          <a:p>
            <a:pPr marL="342900" indent="-342900">
              <a:buFont typeface="Arial"/>
              <a:buChar char="•"/>
            </a:pPr>
            <a:endParaRPr lang="en-US" sz="2400" dirty="0"/>
          </a:p>
          <a:p>
            <a:pPr marL="342900" indent="-342900">
              <a:buFont typeface="Arial"/>
              <a:buChar char="•"/>
            </a:pPr>
            <a:r>
              <a:rPr lang="en-US" sz="2400" dirty="0" smtClean="0"/>
              <a:t>The West’s take on modern day civilization – the top 20</a:t>
            </a:r>
          </a:p>
          <a:p>
            <a:pPr marL="342900" indent="-342900">
              <a:buFont typeface="Arial"/>
              <a:buChar char="•"/>
            </a:pPr>
            <a:endParaRPr lang="en-US" sz="2400" dirty="0"/>
          </a:p>
          <a:p>
            <a:pPr marL="342900" indent="-342900">
              <a:buFont typeface="Arial"/>
              <a:buChar char="•"/>
            </a:pPr>
            <a:r>
              <a:rPr lang="en-US" sz="2400" dirty="0" smtClean="0"/>
              <a:t>A personal education at TIFR</a:t>
            </a:r>
          </a:p>
          <a:p>
            <a:pPr marL="342900" indent="-342900">
              <a:buFont typeface="Arial"/>
              <a:buChar char="•"/>
            </a:pPr>
            <a:endParaRPr lang="en-US" sz="2400" dirty="0"/>
          </a:p>
        </p:txBody>
      </p:sp>
    </p:spTree>
    <p:extLst>
      <p:ext uri="{BB962C8B-B14F-4D97-AF65-F5344CB8AC3E}">
        <p14:creationId xmlns:p14="http://schemas.microsoft.com/office/powerpoint/2010/main" val="290680155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iden_university_botanical_garden-ma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263" y="2057400"/>
            <a:ext cx="6482686" cy="4343400"/>
          </a:xfrm>
          <a:prstGeom prst="rect">
            <a:avLst/>
          </a:prstGeom>
        </p:spPr>
      </p:pic>
      <p:pic>
        <p:nvPicPr>
          <p:cNvPr id="3" name="Picture 2" descr="leiden_log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157" y="0"/>
            <a:ext cx="3645243" cy="2023110"/>
          </a:xfrm>
          <a:prstGeom prst="rect">
            <a:avLst/>
          </a:prstGeom>
        </p:spPr>
      </p:pic>
      <p:pic>
        <p:nvPicPr>
          <p:cNvPr id="4" name="Picture 3" descr="Mydos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743200"/>
            <a:ext cx="2133600" cy="2364954"/>
          </a:xfrm>
          <a:prstGeom prst="rect">
            <a:avLst/>
          </a:prstGeom>
        </p:spPr>
      </p:pic>
      <p:sp>
        <p:nvSpPr>
          <p:cNvPr id="5" name="TextBox 4"/>
          <p:cNvSpPr txBox="1"/>
          <p:nvPr/>
        </p:nvSpPr>
        <p:spPr>
          <a:xfrm>
            <a:off x="304800" y="5105400"/>
            <a:ext cx="1981200" cy="1200328"/>
          </a:xfrm>
          <a:prstGeom prst="rect">
            <a:avLst/>
          </a:prstGeom>
          <a:noFill/>
        </p:spPr>
        <p:txBody>
          <a:bodyPr wrap="square" rtlCol="0">
            <a:spAutoFit/>
          </a:bodyPr>
          <a:lstStyle/>
          <a:p>
            <a:r>
              <a:rPr lang="en-US" sz="2400" dirty="0" smtClean="0"/>
              <a:t>John </a:t>
            </a:r>
            <a:r>
              <a:rPr lang="en-US" sz="2400" dirty="0" err="1" smtClean="0"/>
              <a:t>Mydosh</a:t>
            </a:r>
            <a:r>
              <a:rPr lang="en-US" sz="2400" dirty="0" smtClean="0"/>
              <a:t>.</a:t>
            </a:r>
          </a:p>
          <a:p>
            <a:r>
              <a:rPr lang="en-US" sz="2400" dirty="0" smtClean="0"/>
              <a:t>Discovered</a:t>
            </a:r>
          </a:p>
          <a:p>
            <a:r>
              <a:rPr lang="en-US" sz="2400" dirty="0" smtClean="0"/>
              <a:t>Spin-Glasses</a:t>
            </a:r>
            <a:endParaRPr lang="en-US" sz="2400" dirty="0"/>
          </a:p>
        </p:txBody>
      </p:sp>
      <p:sp>
        <p:nvSpPr>
          <p:cNvPr id="6" name="TextBox 5"/>
          <p:cNvSpPr txBox="1"/>
          <p:nvPr/>
        </p:nvSpPr>
        <p:spPr>
          <a:xfrm>
            <a:off x="152400" y="457200"/>
            <a:ext cx="4343400" cy="954107"/>
          </a:xfrm>
          <a:prstGeom prst="rect">
            <a:avLst/>
          </a:prstGeom>
          <a:noFill/>
        </p:spPr>
        <p:txBody>
          <a:bodyPr wrap="square" rtlCol="0">
            <a:spAutoFit/>
          </a:bodyPr>
          <a:lstStyle/>
          <a:p>
            <a:r>
              <a:rPr lang="en-US" sz="2800" dirty="0" smtClean="0"/>
              <a:t>The Leiden University Story,</a:t>
            </a:r>
          </a:p>
          <a:p>
            <a:r>
              <a:rPr lang="en-US" sz="2800" dirty="0" smtClean="0"/>
              <a:t>	</a:t>
            </a:r>
            <a:r>
              <a:rPr lang="en-US" sz="2800" dirty="0"/>
              <a:t> </a:t>
            </a:r>
            <a:r>
              <a:rPr lang="en-US" sz="2800" dirty="0" smtClean="0"/>
              <a:t>     (1578)</a:t>
            </a:r>
          </a:p>
        </p:txBody>
      </p:sp>
    </p:spTree>
    <p:extLst>
      <p:ext uri="{BB962C8B-B14F-4D97-AF65-F5344CB8AC3E}">
        <p14:creationId xmlns:p14="http://schemas.microsoft.com/office/powerpoint/2010/main" val="38914651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828800"/>
            <a:ext cx="8839200" cy="3970318"/>
          </a:xfrm>
          <a:prstGeom prst="rect">
            <a:avLst/>
          </a:prstGeom>
          <a:solidFill>
            <a:srgbClr val="DDD9C3"/>
          </a:solidFill>
        </p:spPr>
        <p:txBody>
          <a:bodyPr wrap="square" rtlCol="0">
            <a:spAutoFit/>
          </a:bodyPr>
          <a:lstStyle/>
          <a:p>
            <a:pPr algn="ctr"/>
            <a:endParaRPr lang="en-US" sz="2800" b="1" dirty="0" smtClean="0"/>
          </a:p>
          <a:p>
            <a:pPr algn="ctr"/>
            <a:r>
              <a:rPr lang="en-US" sz="2800" b="1" dirty="0" smtClean="0"/>
              <a:t>A western view of history</a:t>
            </a:r>
            <a:endParaRPr lang="en-US" sz="2800" b="1" dirty="0"/>
          </a:p>
          <a:p>
            <a:pPr algn="ctr"/>
            <a:r>
              <a:rPr lang="en-US" sz="2800" b="1" dirty="0" smtClean="0"/>
              <a:t>TOP 20 IMPORTANT PEOPLE</a:t>
            </a:r>
          </a:p>
          <a:p>
            <a:pPr algn="ctr"/>
            <a:r>
              <a:rPr lang="en-US" sz="2800" b="1" dirty="0" smtClean="0"/>
              <a:t> OF THE PREVIOUS MILLENIUM</a:t>
            </a:r>
          </a:p>
          <a:p>
            <a:pPr algn="ctr"/>
            <a:r>
              <a:rPr lang="en-US" sz="2800" b="1" dirty="0" smtClean="0"/>
              <a:t>(1000-1999)</a:t>
            </a:r>
          </a:p>
          <a:p>
            <a:pPr algn="ctr"/>
            <a:endParaRPr lang="en-US" sz="2800" b="1" dirty="0"/>
          </a:p>
          <a:p>
            <a:pPr algn="ctr"/>
            <a:r>
              <a:rPr lang="en-US" sz="2800" dirty="0" smtClean="0"/>
              <a:t>ARTS &amp; ENTERTAINMENT TV, USA (2000)</a:t>
            </a:r>
          </a:p>
          <a:p>
            <a:pPr algn="ctr"/>
            <a:r>
              <a:rPr lang="en-US" sz="2800" dirty="0" smtClean="0"/>
              <a:t>TOP 100</a:t>
            </a:r>
          </a:p>
          <a:p>
            <a:pPr algn="ctr"/>
            <a:r>
              <a:rPr lang="de-DE" sz="2800" i="1" dirty="0"/>
              <a:t>http://</a:t>
            </a:r>
            <a:r>
              <a:rPr lang="de-DE" sz="2800" i="1" dirty="0" err="1"/>
              <a:t>www.wmich.edu</a:t>
            </a:r>
            <a:r>
              <a:rPr lang="de-DE" sz="2800" i="1" dirty="0"/>
              <a:t>/mus-</a:t>
            </a:r>
            <a:r>
              <a:rPr lang="de-DE" sz="2800" i="1" dirty="0" err="1"/>
              <a:t>gened</a:t>
            </a:r>
            <a:r>
              <a:rPr lang="de-DE" sz="2800" i="1" dirty="0"/>
              <a:t>/mus170/biography100</a:t>
            </a:r>
            <a:endParaRPr lang="en-US" sz="2800" i="1" dirty="0"/>
          </a:p>
        </p:txBody>
      </p:sp>
    </p:spTree>
    <p:extLst>
      <p:ext uri="{BB962C8B-B14F-4D97-AF65-F5344CB8AC3E}">
        <p14:creationId xmlns:p14="http://schemas.microsoft.com/office/powerpoint/2010/main" val="37901643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095"/>
            <a:ext cx="8229600" cy="4525963"/>
          </a:xfrm>
        </p:spPr>
        <p:txBody>
          <a:bodyPr>
            <a:noAutofit/>
          </a:bodyPr>
          <a:lstStyle/>
          <a:p>
            <a:r>
              <a:rPr lang="en-US" sz="1800" dirty="0"/>
              <a:t>1 	Johann Gutenberg (mass media--movable type for printing)	 </a:t>
            </a:r>
          </a:p>
          <a:p>
            <a:r>
              <a:rPr lang="en-US" sz="1800" dirty="0"/>
              <a:t>2	Isaac Newton (gravity) </a:t>
            </a:r>
          </a:p>
          <a:p>
            <a:r>
              <a:rPr lang="en-US" sz="1800" dirty="0"/>
              <a:t>3	Martin Luther (Protestant Reformation) </a:t>
            </a:r>
          </a:p>
          <a:p>
            <a:r>
              <a:rPr lang="en-US" sz="1800" dirty="0"/>
              <a:t>4	Charles Darwin (evolutionist writer) </a:t>
            </a:r>
          </a:p>
          <a:p>
            <a:r>
              <a:rPr lang="en-US" sz="1800" dirty="0"/>
              <a:t>5	William Shakespeare (Renaissance playwright) </a:t>
            </a:r>
          </a:p>
          <a:p>
            <a:r>
              <a:rPr lang="en-US" sz="1800" dirty="0"/>
              <a:t>6	Christopher Columbus (explorer) </a:t>
            </a:r>
          </a:p>
          <a:p>
            <a:r>
              <a:rPr lang="en-US" sz="1800" dirty="0"/>
              <a:t>7	Karl Marx (19th c. political writer) </a:t>
            </a:r>
          </a:p>
          <a:p>
            <a:r>
              <a:rPr lang="en-US" sz="1800" dirty="0"/>
              <a:t>8	Albert Einstein (physicist) </a:t>
            </a:r>
          </a:p>
          <a:p>
            <a:r>
              <a:rPr lang="en-US" sz="1800" dirty="0"/>
              <a:t>9	</a:t>
            </a:r>
            <a:r>
              <a:rPr lang="en-US" sz="1800" dirty="0" err="1"/>
              <a:t>Nicolaus</a:t>
            </a:r>
            <a:r>
              <a:rPr lang="en-US" sz="1800" dirty="0"/>
              <a:t> Copernicus (</a:t>
            </a:r>
            <a:r>
              <a:rPr lang="en-US" sz="1800" dirty="0" err="1"/>
              <a:t>astromony</a:t>
            </a:r>
            <a:r>
              <a:rPr lang="en-US" sz="1800" dirty="0"/>
              <a:t>) </a:t>
            </a:r>
          </a:p>
          <a:p>
            <a:r>
              <a:rPr lang="en-US" sz="1800" dirty="0"/>
              <a:t>10	Galileo </a:t>
            </a:r>
            <a:r>
              <a:rPr lang="en-US" sz="1800" dirty="0" err="1"/>
              <a:t>Galilei</a:t>
            </a:r>
            <a:r>
              <a:rPr lang="en-US" sz="1800" dirty="0"/>
              <a:t> (</a:t>
            </a:r>
            <a:r>
              <a:rPr lang="en-US" sz="1800" dirty="0" err="1"/>
              <a:t>astromony</a:t>
            </a:r>
            <a:r>
              <a:rPr lang="en-US" sz="1800" dirty="0"/>
              <a:t>) </a:t>
            </a:r>
          </a:p>
          <a:p>
            <a:r>
              <a:rPr lang="en-US" sz="1800" dirty="0"/>
              <a:t>11	Leonardo da Vinci (for science) </a:t>
            </a:r>
          </a:p>
          <a:p>
            <a:r>
              <a:rPr lang="en-US" sz="1800" dirty="0"/>
              <a:t>12	Sigmund Freud (psychoanalysis) </a:t>
            </a:r>
          </a:p>
          <a:p>
            <a:r>
              <a:rPr lang="en-US" sz="1800" dirty="0"/>
              <a:t>13	Louis Pasteur (bacteria) </a:t>
            </a:r>
          </a:p>
          <a:p>
            <a:r>
              <a:rPr lang="en-US" sz="1800" dirty="0"/>
              <a:t>14	Thomas Edison (inventor) </a:t>
            </a:r>
          </a:p>
          <a:p>
            <a:r>
              <a:rPr lang="en-US" sz="1800" dirty="0"/>
              <a:t>15	Thomas Jefferson (3rd US president, Declaration of Independence) </a:t>
            </a:r>
          </a:p>
          <a:p>
            <a:r>
              <a:rPr lang="en-US" sz="1800" dirty="0"/>
              <a:t>16	Adolf Hitler (Nazi leader during WWII) </a:t>
            </a:r>
          </a:p>
          <a:p>
            <a:r>
              <a:rPr lang="en-US" sz="1800" i="1" dirty="0">
                <a:solidFill>
                  <a:srgbClr val="0000FF"/>
                </a:solidFill>
              </a:rPr>
              <a:t>17	M. Gandhi (led peaceful revolution in modern India) </a:t>
            </a:r>
          </a:p>
          <a:p>
            <a:r>
              <a:rPr lang="en-US" sz="1800" dirty="0"/>
              <a:t>18	John Locke (17th c. philosopher) </a:t>
            </a:r>
          </a:p>
          <a:p>
            <a:r>
              <a:rPr lang="en-US" sz="1800" dirty="0"/>
              <a:t>19	</a:t>
            </a:r>
            <a:r>
              <a:rPr lang="en-US" sz="1800" dirty="0" err="1"/>
              <a:t>Michaelangelo</a:t>
            </a:r>
            <a:r>
              <a:rPr lang="en-US" sz="1800" dirty="0"/>
              <a:t> (Renaissance artist/sculptor) </a:t>
            </a:r>
          </a:p>
          <a:p>
            <a:r>
              <a:rPr lang="en-US" sz="1800" dirty="0"/>
              <a:t>20	Adam Smith (18th c. Scottish philosopher and economist) </a:t>
            </a:r>
          </a:p>
          <a:p>
            <a:endParaRPr lang="en-US" sz="1800" dirty="0"/>
          </a:p>
        </p:txBody>
      </p:sp>
    </p:spTree>
    <p:extLst>
      <p:ext uri="{BB962C8B-B14F-4D97-AF65-F5344CB8AC3E}">
        <p14:creationId xmlns:p14="http://schemas.microsoft.com/office/powerpoint/2010/main" val="6357101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9203</TotalTime>
  <Words>3071</Words>
  <Application>Microsoft Macintosh PowerPoint</Application>
  <PresentationFormat>On-screen Show (4:3)</PresentationFormat>
  <Paragraphs>452</Paragraphs>
  <Slides>57</Slides>
  <Notes>1</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Dedicated to the West Canteen, TIFR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brief (and partial) history of colonial times’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Science must think in terms of a few million persons of India. (Pandit Jawaharlal Nehru, Indian Science Congress, Delhi , 1947)</vt:lpstr>
      <vt:lpstr>PowerPoint Presentation</vt:lpstr>
      <vt:lpstr>PowerPoint Presentation</vt:lpstr>
      <vt:lpstr>Another personal anecdote (demographic dividend or disaster?)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Shobo Bhattacharya</cp:lastModifiedBy>
  <cp:revision>194</cp:revision>
  <cp:lastPrinted>2016-04-22T09:17:05Z</cp:lastPrinted>
  <dcterms:created xsi:type="dcterms:W3CDTF">2015-07-14T10:06:43Z</dcterms:created>
  <dcterms:modified xsi:type="dcterms:W3CDTF">2016-04-22T09:59:18Z</dcterms:modified>
</cp:coreProperties>
</file>