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384" r:id="rId2"/>
    <p:sldId id="551" r:id="rId3"/>
    <p:sldId id="549" r:id="rId4"/>
    <p:sldId id="550" r:id="rId5"/>
    <p:sldId id="533" r:id="rId6"/>
    <p:sldId id="536" r:id="rId7"/>
    <p:sldId id="537" r:id="rId8"/>
    <p:sldId id="528" r:id="rId9"/>
    <p:sldId id="468" r:id="rId10"/>
    <p:sldId id="510" r:id="rId11"/>
    <p:sldId id="534" r:id="rId12"/>
    <p:sldId id="535" r:id="rId13"/>
    <p:sldId id="553" r:id="rId14"/>
    <p:sldId id="552" r:id="rId15"/>
    <p:sldId id="555" r:id="rId16"/>
    <p:sldId id="556" r:id="rId17"/>
    <p:sldId id="557" r:id="rId18"/>
    <p:sldId id="558" r:id="rId19"/>
    <p:sldId id="559" r:id="rId20"/>
    <p:sldId id="560" r:id="rId21"/>
    <p:sldId id="561" r:id="rId22"/>
    <p:sldId id="562" r:id="rId23"/>
    <p:sldId id="563" r:id="rId24"/>
    <p:sldId id="564" r:id="rId25"/>
    <p:sldId id="565" r:id="rId26"/>
    <p:sldId id="547" r:id="rId27"/>
  </p:sldIdLst>
  <p:sldSz cx="9144000" cy="6858000" type="screen4x3"/>
  <p:notesSz cx="9296400" cy="68818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3A1"/>
    <a:srgbClr val="333399"/>
    <a:srgbClr val="339966"/>
    <a:srgbClr val="009900"/>
    <a:srgbClr val="CC0000"/>
    <a:srgbClr val="33CC33"/>
    <a:srgbClr val="A1ADC9"/>
    <a:srgbClr val="BFC4DB"/>
    <a:srgbClr val="BFC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2416" autoAdjust="0"/>
  </p:normalViewPr>
  <p:slideViewPr>
    <p:cSldViewPr>
      <p:cViewPr>
        <p:scale>
          <a:sx n="66" d="100"/>
          <a:sy n="66" d="100"/>
        </p:scale>
        <p:origin x="1978" y="53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44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4150" y="0"/>
            <a:ext cx="4030663" cy="3444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16246AC-BF4A-481C-9C44-AF25524365A8}" type="datetimeFigureOut">
              <a:rPr lang="en-US"/>
              <a:pPr>
                <a:defRPr/>
              </a:pPr>
              <a:t>11/3/2019</a:t>
            </a:fld>
            <a:endParaRPr lang="en-US"/>
          </a:p>
        </p:txBody>
      </p:sp>
      <p:sp>
        <p:nvSpPr>
          <p:cNvPr id="4" name="Footer Placeholder 3"/>
          <p:cNvSpPr>
            <a:spLocks noGrp="1"/>
          </p:cNvSpPr>
          <p:nvPr>
            <p:ph type="ftr" sz="quarter" idx="2"/>
          </p:nvPr>
        </p:nvSpPr>
        <p:spPr>
          <a:xfrm>
            <a:off x="0" y="6535738"/>
            <a:ext cx="4029075" cy="3444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4150" y="6535738"/>
            <a:ext cx="4030663" cy="3444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099F15C-9833-43EA-A941-AC677E6C7300}" type="slidenum">
              <a:rPr lang="en-US"/>
              <a:pPr>
                <a:defRPr/>
              </a:pPr>
              <a:t>‹#›</a:t>
            </a:fld>
            <a:endParaRPr lang="en-US"/>
          </a:p>
        </p:txBody>
      </p:sp>
    </p:spTree>
    <p:extLst>
      <p:ext uri="{BB962C8B-B14F-4D97-AF65-F5344CB8AC3E}">
        <p14:creationId xmlns:p14="http://schemas.microsoft.com/office/powerpoint/2010/main" val="308521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44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738" y="0"/>
            <a:ext cx="4029075" cy="3444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4A2BAE8-76A4-4337-B608-9B26492D8FBA}" type="datetimeFigureOut">
              <a:rPr lang="en-US"/>
              <a:pPr>
                <a:defRPr/>
              </a:pPr>
              <a:t>11/3/2019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30275" y="3268663"/>
            <a:ext cx="7435850" cy="30972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35738"/>
            <a:ext cx="4029075" cy="3444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738" y="6535738"/>
            <a:ext cx="4029075" cy="3444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BA59914-E2E8-4749-89DF-E4ADD5AE128B}" type="slidenum">
              <a:rPr lang="en-US"/>
              <a:pPr>
                <a:defRPr/>
              </a:pPr>
              <a:t>‹#›</a:t>
            </a:fld>
            <a:endParaRPr lang="en-US"/>
          </a:p>
        </p:txBody>
      </p:sp>
    </p:spTree>
    <p:extLst>
      <p:ext uri="{BB962C8B-B14F-4D97-AF65-F5344CB8AC3E}">
        <p14:creationId xmlns:p14="http://schemas.microsoft.com/office/powerpoint/2010/main" val="34926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ndara" panose="020E0502030303020204" pitchFamily="34" charset="0"/>
              </a:rPr>
              <a:t>Collisional Cooling of Ions with Atoms in Hybrid Traps</a:t>
            </a:r>
            <a:endParaRPr lang="en-IN" dirty="0"/>
          </a:p>
        </p:txBody>
      </p:sp>
      <p:sp>
        <p:nvSpPr>
          <p:cNvPr id="4" name="Slide Number Placeholder 3"/>
          <p:cNvSpPr>
            <a:spLocks noGrp="1"/>
          </p:cNvSpPr>
          <p:nvPr>
            <p:ph type="sldNum" sz="quarter" idx="10"/>
          </p:nvPr>
        </p:nvSpPr>
        <p:spPr/>
        <p:txBody>
          <a:bodyPr/>
          <a:lstStyle/>
          <a:p>
            <a:fld id="{E70C10CD-15CE-4A99-AB6E-A0617ECFF225}" type="slidenum">
              <a:rPr lang="en-IN" smtClean="0"/>
              <a:pPr/>
              <a:t>1</a:t>
            </a:fld>
            <a:endParaRPr lang="en-IN"/>
          </a:p>
        </p:txBody>
      </p:sp>
    </p:spTree>
    <p:extLst>
      <p:ext uri="{BB962C8B-B14F-4D97-AF65-F5344CB8AC3E}">
        <p14:creationId xmlns:p14="http://schemas.microsoft.com/office/powerpoint/2010/main" val="400142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5788551-543D-4A24-9BF1-F101C07F78FF}"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FIG. 1 (</a:t>
            </a:r>
            <a:r>
              <a:rPr lang="en-IN" sz="1200" b="0" i="0" u="none" strike="noStrike" kern="1200" baseline="0" dirty="0" err="1" smtClean="0">
                <a:solidFill>
                  <a:schemeClr val="tx1"/>
                </a:solidFill>
                <a:latin typeface="+mn-lt"/>
                <a:ea typeface="+mn-ea"/>
                <a:cs typeface="+mn-cs"/>
              </a:rPr>
              <a:t>Color</a:t>
            </a:r>
            <a:r>
              <a:rPr lang="en-IN" sz="1200" b="0" i="0" u="none" strike="noStrike" kern="1200" baseline="0" dirty="0" smtClean="0">
                <a:solidFill>
                  <a:schemeClr val="tx1"/>
                </a:solidFill>
                <a:latin typeface="+mn-lt"/>
                <a:ea typeface="+mn-ea"/>
                <a:cs typeface="+mn-cs"/>
              </a:rPr>
              <a:t> online). (a) Schematic of essential parts of the experiment. Ultracold 85Rb atoms in 5</a:t>
            </a:r>
            <a:r>
              <a:rPr lang="en-IN" sz="1200" b="0" i="1" u="none" strike="noStrike" kern="1200" baseline="0" dirty="0" smtClean="0">
                <a:solidFill>
                  <a:schemeClr val="tx1"/>
                </a:solidFill>
                <a:latin typeface="+mn-lt"/>
                <a:ea typeface="+mn-ea"/>
                <a:cs typeface="+mn-cs"/>
              </a:rPr>
              <a:t>s </a:t>
            </a:r>
            <a:r>
              <a:rPr lang="en-IN" sz="1200" b="0" i="0" u="none" strike="noStrike" kern="1200" baseline="0" dirty="0" smtClean="0">
                <a:solidFill>
                  <a:schemeClr val="tx1"/>
                </a:solidFill>
                <a:latin typeface="+mn-lt"/>
                <a:ea typeface="+mn-ea"/>
                <a:cs typeface="+mn-cs"/>
              </a:rPr>
              <a:t>2S1/2, </a:t>
            </a:r>
            <a:r>
              <a:rPr lang="en-IN" sz="1200" b="0" i="1" u="none" strike="noStrike" kern="1200" baseline="0" dirty="0" smtClean="0">
                <a:solidFill>
                  <a:schemeClr val="tx1"/>
                </a:solidFill>
                <a:latin typeface="+mn-lt"/>
                <a:ea typeface="+mn-ea"/>
                <a:cs typeface="+mn-cs"/>
              </a:rPr>
              <a:t>F </a:t>
            </a:r>
            <a:r>
              <a:rPr lang="en-IN" sz="1200" b="0" i="0" u="none" strike="noStrike" kern="1200" baseline="0" dirty="0" smtClean="0">
                <a:solidFill>
                  <a:schemeClr val="tx1"/>
                </a:solidFill>
                <a:latin typeface="+mn-lt"/>
                <a:ea typeface="+mn-ea"/>
                <a:cs typeface="+mn-cs"/>
              </a:rPr>
              <a:t>= 2 state are trapped in a dark MOT and 85Rb+ ions are trapped in a spherical Paul trap such that their centres overlap. The ion-atom mixture is placed at the centre of an optical cavity and the system is probed with a weak on-axis probe beam by scanning its frequency across the </a:t>
            </a:r>
            <a:r>
              <a:rPr lang="en-IN" sz="1200" b="0" i="1" u="none" strike="noStrike" kern="1200" baseline="0" dirty="0" smtClean="0">
                <a:solidFill>
                  <a:schemeClr val="tx1"/>
                </a:solidFill>
                <a:latin typeface="+mn-lt"/>
                <a:ea typeface="+mn-ea"/>
                <a:cs typeface="+mn-cs"/>
              </a:rPr>
              <a:t>F </a:t>
            </a:r>
            <a:r>
              <a:rPr lang="en-IN" sz="1200" b="0" i="0" u="none" strike="noStrike" kern="1200" baseline="0" dirty="0" smtClean="0">
                <a:solidFill>
                  <a:schemeClr val="tx1"/>
                </a:solidFill>
                <a:latin typeface="+mn-lt"/>
                <a:ea typeface="+mn-ea"/>
                <a:cs typeface="+mn-cs"/>
              </a:rPr>
              <a:t>= 2 → </a:t>
            </a:r>
            <a:r>
              <a:rPr lang="en-IN" sz="1200" b="0" i="1" u="none" strike="noStrike" kern="1200" baseline="0" dirty="0" smtClean="0">
                <a:solidFill>
                  <a:schemeClr val="tx1"/>
                </a:solidFill>
                <a:latin typeface="+mn-lt"/>
                <a:ea typeface="+mn-ea"/>
                <a:cs typeface="+mn-cs"/>
              </a:rPr>
              <a:t>F' </a:t>
            </a:r>
            <a:r>
              <a:rPr lang="en-IN" sz="1200" b="0" i="0" u="none" strike="noStrike" kern="1200" baseline="0" dirty="0" smtClean="0">
                <a:solidFill>
                  <a:schemeClr val="tx1"/>
                </a:solidFill>
                <a:latin typeface="+mn-lt"/>
                <a:ea typeface="+mn-ea"/>
                <a:cs typeface="+mn-cs"/>
              </a:rPr>
              <a:t>= 3 transition and monitoring the transmitted light using a PMT. (b) In the absence of atoms a single transmission peak is seen. (c) In presence of atoms, the regime of collective strong coupling between atoms and cavity is attained, the transmission at drops to zero and two vacuum-Rabi peaks, separated in frequency by , appear on either side of . (d) The vacuum-Rabi splitting (VRS) reduces in the presence of trapped ions. </a:t>
            </a:r>
            <a:endParaRPr lang="en-IN" dirty="0"/>
          </a:p>
        </p:txBody>
      </p:sp>
      <p:sp>
        <p:nvSpPr>
          <p:cNvPr id="4" name="Slide Number Placeholder 3"/>
          <p:cNvSpPr>
            <a:spLocks noGrp="1"/>
          </p:cNvSpPr>
          <p:nvPr>
            <p:ph type="sldNum" sz="quarter" idx="10"/>
          </p:nvPr>
        </p:nvSpPr>
        <p:spPr/>
        <p:txBody>
          <a:bodyPr/>
          <a:lstStyle/>
          <a:p>
            <a:fld id="{BB22A618-736B-487A-8CF0-1068658B81D8}" type="slidenum">
              <a:rPr lang="en-IN" smtClean="0"/>
              <a:t>22</a:t>
            </a:fld>
            <a:endParaRPr lang="en-IN"/>
          </a:p>
        </p:txBody>
      </p:sp>
    </p:spTree>
    <p:extLst>
      <p:ext uri="{BB962C8B-B14F-4D97-AF65-F5344CB8AC3E}">
        <p14:creationId xmlns:p14="http://schemas.microsoft.com/office/powerpoint/2010/main" val="8657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CD4EEC-E09E-4C9F-B79C-3DA858752456}" type="datetimeFigureOut">
              <a:rPr lang="en-US"/>
              <a:pPr>
                <a:defRPr/>
              </a:pPr>
              <a:t>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485A9-2810-4641-8BBB-2B88032AD6A8}" type="slidenum">
              <a:rPr lang="en-US"/>
              <a:pPr>
                <a:defRPr/>
              </a:pPr>
              <a:t>‹#›</a:t>
            </a:fld>
            <a:endParaRPr lang="en-US"/>
          </a:p>
        </p:txBody>
      </p:sp>
    </p:spTree>
    <p:extLst>
      <p:ext uri="{BB962C8B-B14F-4D97-AF65-F5344CB8AC3E}">
        <p14:creationId xmlns:p14="http://schemas.microsoft.com/office/powerpoint/2010/main" val="6112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5BDFC8-618B-4B04-A6F6-8C350F98611D}" type="datetimeFigureOut">
              <a:rPr lang="en-US"/>
              <a:pPr>
                <a:defRPr/>
              </a:pPr>
              <a:t>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DA53C0-A801-4DC0-B219-80F317822467}" type="slidenum">
              <a:rPr lang="en-US"/>
              <a:pPr>
                <a:defRPr/>
              </a:pPr>
              <a:t>‹#›</a:t>
            </a:fld>
            <a:endParaRPr lang="en-US"/>
          </a:p>
        </p:txBody>
      </p:sp>
    </p:spTree>
    <p:extLst>
      <p:ext uri="{BB962C8B-B14F-4D97-AF65-F5344CB8AC3E}">
        <p14:creationId xmlns:p14="http://schemas.microsoft.com/office/powerpoint/2010/main" val="240140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139F9B-1B57-4D5F-8600-C750E4A6ACF0}" type="datetimeFigureOut">
              <a:rPr lang="en-US"/>
              <a:pPr>
                <a:defRPr/>
              </a:pPr>
              <a:t>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AEF3E8-D117-43F3-81E3-1A8D2EA40996}" type="slidenum">
              <a:rPr lang="en-US"/>
              <a:pPr>
                <a:defRPr/>
              </a:pPr>
              <a:t>‹#›</a:t>
            </a:fld>
            <a:endParaRPr lang="en-US"/>
          </a:p>
        </p:txBody>
      </p:sp>
    </p:spTree>
    <p:extLst>
      <p:ext uri="{BB962C8B-B14F-4D97-AF65-F5344CB8AC3E}">
        <p14:creationId xmlns:p14="http://schemas.microsoft.com/office/powerpoint/2010/main" val="234395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EAAED2-A41B-4D75-B64B-5EADDBFAD7C2}" type="datetimeFigureOut">
              <a:rPr lang="en-US"/>
              <a:pPr>
                <a:defRPr/>
              </a:pPr>
              <a:t>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9ACCF6-AE62-4984-A0DD-5346EF8CA617}" type="slidenum">
              <a:rPr lang="en-US"/>
              <a:pPr>
                <a:defRPr/>
              </a:pPr>
              <a:t>‹#›</a:t>
            </a:fld>
            <a:endParaRPr lang="en-US"/>
          </a:p>
        </p:txBody>
      </p:sp>
    </p:spTree>
    <p:extLst>
      <p:ext uri="{BB962C8B-B14F-4D97-AF65-F5344CB8AC3E}">
        <p14:creationId xmlns:p14="http://schemas.microsoft.com/office/powerpoint/2010/main" val="214851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B8E866-301D-4574-8202-5C4CD3F16369}" type="datetimeFigureOut">
              <a:rPr lang="en-US"/>
              <a:pPr>
                <a:defRPr/>
              </a:pPr>
              <a:t>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084AF0-06C6-490B-AF51-28DA38ABEC5B}" type="slidenum">
              <a:rPr lang="en-US"/>
              <a:pPr>
                <a:defRPr/>
              </a:pPr>
              <a:t>‹#›</a:t>
            </a:fld>
            <a:endParaRPr lang="en-US"/>
          </a:p>
        </p:txBody>
      </p:sp>
    </p:spTree>
    <p:extLst>
      <p:ext uri="{BB962C8B-B14F-4D97-AF65-F5344CB8AC3E}">
        <p14:creationId xmlns:p14="http://schemas.microsoft.com/office/powerpoint/2010/main" val="398199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0F741D-CFB7-4735-8BE9-FF048896DC71}" type="datetimeFigureOut">
              <a:rPr lang="en-US"/>
              <a:pPr>
                <a:defRPr/>
              </a:pPr>
              <a:t>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3BDC59-F402-4283-9A8E-577D19E41DB5}" type="slidenum">
              <a:rPr lang="en-US"/>
              <a:pPr>
                <a:defRPr/>
              </a:pPr>
              <a:t>‹#›</a:t>
            </a:fld>
            <a:endParaRPr lang="en-US"/>
          </a:p>
        </p:txBody>
      </p:sp>
    </p:spTree>
    <p:extLst>
      <p:ext uri="{BB962C8B-B14F-4D97-AF65-F5344CB8AC3E}">
        <p14:creationId xmlns:p14="http://schemas.microsoft.com/office/powerpoint/2010/main" val="84009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E373E6-3C75-4FE0-A1B0-467D8A10B6CD}" type="datetimeFigureOut">
              <a:rPr lang="en-US"/>
              <a:pPr>
                <a:defRPr/>
              </a:pPr>
              <a:t>11/3/2019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D014A2-12EF-489E-B97E-44EAB0ED1281}" type="slidenum">
              <a:rPr lang="en-US"/>
              <a:pPr>
                <a:defRPr/>
              </a:pPr>
              <a:t>‹#›</a:t>
            </a:fld>
            <a:endParaRPr lang="en-US"/>
          </a:p>
        </p:txBody>
      </p:sp>
    </p:spTree>
    <p:extLst>
      <p:ext uri="{BB962C8B-B14F-4D97-AF65-F5344CB8AC3E}">
        <p14:creationId xmlns:p14="http://schemas.microsoft.com/office/powerpoint/2010/main" val="106831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5AA08E-BF7F-4A8C-9D7C-B8DE97691582}" type="datetimeFigureOut">
              <a:rPr lang="en-US"/>
              <a:pPr>
                <a:defRPr/>
              </a:pPr>
              <a:t>11/3/2019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FB0C6-6677-44FE-8537-BFC7A08C7BFC}" type="slidenum">
              <a:rPr lang="en-US"/>
              <a:pPr>
                <a:defRPr/>
              </a:pPr>
              <a:t>‹#›</a:t>
            </a:fld>
            <a:endParaRPr lang="en-US"/>
          </a:p>
        </p:txBody>
      </p:sp>
    </p:spTree>
    <p:extLst>
      <p:ext uri="{BB962C8B-B14F-4D97-AF65-F5344CB8AC3E}">
        <p14:creationId xmlns:p14="http://schemas.microsoft.com/office/powerpoint/2010/main" val="77452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EF184A-5FE2-484B-B17B-48C1F561ADEE}" type="datetimeFigureOut">
              <a:rPr lang="en-US"/>
              <a:pPr>
                <a:defRPr/>
              </a:pPr>
              <a:t>11/3/2019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7754DB-C569-4092-B56E-E81CC44716AB}" type="slidenum">
              <a:rPr lang="en-US"/>
              <a:pPr>
                <a:defRPr/>
              </a:pPr>
              <a:t>‹#›</a:t>
            </a:fld>
            <a:endParaRPr lang="en-US"/>
          </a:p>
        </p:txBody>
      </p:sp>
    </p:spTree>
    <p:extLst>
      <p:ext uri="{BB962C8B-B14F-4D97-AF65-F5344CB8AC3E}">
        <p14:creationId xmlns:p14="http://schemas.microsoft.com/office/powerpoint/2010/main" val="234253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76C64B-FD45-4AF9-8586-D5AD412802D0}" type="datetimeFigureOut">
              <a:rPr lang="en-US"/>
              <a:pPr>
                <a:defRPr/>
              </a:pPr>
              <a:t>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42668-5188-44A1-80B7-98F7CE3731E5}" type="slidenum">
              <a:rPr lang="en-US"/>
              <a:pPr>
                <a:defRPr/>
              </a:pPr>
              <a:t>‹#›</a:t>
            </a:fld>
            <a:endParaRPr lang="en-US"/>
          </a:p>
        </p:txBody>
      </p:sp>
    </p:spTree>
    <p:extLst>
      <p:ext uri="{BB962C8B-B14F-4D97-AF65-F5344CB8AC3E}">
        <p14:creationId xmlns:p14="http://schemas.microsoft.com/office/powerpoint/2010/main" val="302614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5952D-7059-481C-8B32-6C32F7159477}" type="datetimeFigureOut">
              <a:rPr lang="en-US"/>
              <a:pPr>
                <a:defRPr/>
              </a:pPr>
              <a:t>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6DB82B-5B4D-4150-B565-65965B11437A}" type="slidenum">
              <a:rPr lang="en-US"/>
              <a:pPr>
                <a:defRPr/>
              </a:pPr>
              <a:t>‹#›</a:t>
            </a:fld>
            <a:endParaRPr lang="en-US"/>
          </a:p>
        </p:txBody>
      </p:sp>
    </p:spTree>
    <p:extLst>
      <p:ext uri="{BB962C8B-B14F-4D97-AF65-F5344CB8AC3E}">
        <p14:creationId xmlns:p14="http://schemas.microsoft.com/office/powerpoint/2010/main" val="416174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50FBDF4-BF37-4D41-96DC-3E40A435E597}" type="datetimeFigureOut">
              <a:rPr lang="en-US"/>
              <a:pPr>
                <a:defRPr/>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E5D2B93-C1F2-48A4-AD37-947B0D8835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oleObject" Target="../embeddings/oleObject2.bin"/><Relationship Id="rId21" Type="http://schemas.openxmlformats.org/officeDocument/2006/relationships/image" Target="../media/image34.png"/><Relationship Id="rId7" Type="http://schemas.openxmlformats.org/officeDocument/2006/relationships/oleObject" Target="../embeddings/oleObject4.bin"/><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slideLayout" Target="../slideLayouts/slideLayout1.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image" Target="../media/image23.wmf"/><Relationship Id="rId5" Type="http://schemas.openxmlformats.org/officeDocument/2006/relationships/oleObject" Target="../embeddings/oleObject3.bin"/><Relationship Id="rId15" Type="http://schemas.openxmlformats.org/officeDocument/2006/relationships/image" Target="../media/image28.png"/><Relationship Id="rId10" Type="http://schemas.openxmlformats.org/officeDocument/2006/relationships/oleObject" Target="../embeddings/oleObject5.bin"/><Relationship Id="rId19" Type="http://schemas.openxmlformats.org/officeDocument/2006/relationships/image" Target="../media/image32.png"/><Relationship Id="rId4" Type="http://schemas.openxmlformats.org/officeDocument/2006/relationships/image" Target="../media/image20.wmf"/><Relationship Id="rId9" Type="http://schemas.openxmlformats.org/officeDocument/2006/relationships/image" Target="../media/image24.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emf"/></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53.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982" y="381000"/>
            <a:ext cx="8496944" cy="609600"/>
          </a:xfrm>
        </p:spPr>
        <p:txBody>
          <a:bodyPr>
            <a:noAutofit/>
          </a:bodyPr>
          <a:lstStyle/>
          <a:p>
            <a:pPr hangingPunct="0"/>
            <a:r>
              <a:rPr lang="en-IN" sz="3200" dirty="0" smtClean="0">
                <a:solidFill>
                  <a:srgbClr val="7F63A1"/>
                </a:solidFill>
                <a:latin typeface="Palatino Linotype" panose="02040502050505030304" pitchFamily="18" charset="0"/>
              </a:rPr>
              <a:t>Interactions in Trapped Cold Gases</a:t>
            </a:r>
            <a:endParaRPr lang="en-IN" sz="3200" dirty="0">
              <a:solidFill>
                <a:srgbClr val="7F63A1"/>
              </a:solidFill>
              <a:latin typeface="Palatino Linotype" panose="02040502050505030304" pitchFamily="18" charset="0"/>
            </a:endParaRPr>
          </a:p>
        </p:txBody>
      </p:sp>
      <p:sp>
        <p:nvSpPr>
          <p:cNvPr id="3" name="Subtitle 2"/>
          <p:cNvSpPr>
            <a:spLocks noGrp="1"/>
          </p:cNvSpPr>
          <p:nvPr>
            <p:ph type="subTitle" idx="1"/>
          </p:nvPr>
        </p:nvSpPr>
        <p:spPr>
          <a:xfrm>
            <a:off x="609580" y="1752600"/>
            <a:ext cx="7999040" cy="644624"/>
          </a:xfrm>
        </p:spPr>
        <p:txBody>
          <a:bodyPr>
            <a:normAutofit/>
          </a:bodyPr>
          <a:lstStyle/>
          <a:p>
            <a:r>
              <a:rPr lang="en-US" b="1" i="1" dirty="0" smtClean="0">
                <a:solidFill>
                  <a:srgbClr val="339966"/>
                </a:solidFill>
                <a:latin typeface="Candara" panose="020E0502030303020204" pitchFamily="34" charset="0"/>
              </a:rPr>
              <a:t>Sadiq Rangwala</a:t>
            </a:r>
          </a:p>
        </p:txBody>
      </p:sp>
      <p:grpSp>
        <p:nvGrpSpPr>
          <p:cNvPr id="5" name="Group 3"/>
          <p:cNvGrpSpPr>
            <a:grpSpLocks/>
          </p:cNvGrpSpPr>
          <p:nvPr/>
        </p:nvGrpSpPr>
        <p:grpSpPr bwMode="auto">
          <a:xfrm>
            <a:off x="533400" y="5310188"/>
            <a:ext cx="2746375" cy="1319212"/>
            <a:chOff x="533400" y="4843464"/>
            <a:chExt cx="2747094" cy="1319118"/>
          </a:xfrm>
        </p:grpSpPr>
        <p:pic>
          <p:nvPicPr>
            <p:cNvPr id="6" name="Picture 2"/>
            <p:cNvPicPr>
              <a:picLocks noChangeAspect="1" noChangeArrowheads="1"/>
            </p:cNvPicPr>
            <p:nvPr/>
          </p:nvPicPr>
          <p:blipFill>
            <a:blip r:embed="rId3"/>
            <a:srcRect/>
            <a:stretch>
              <a:fillRect/>
            </a:stretch>
          </p:blipFill>
          <p:spPr bwMode="auto">
            <a:xfrm>
              <a:off x="533400" y="4843464"/>
              <a:ext cx="2747094" cy="1263334"/>
            </a:xfrm>
            <a:prstGeom prst="rect">
              <a:avLst/>
            </a:prstGeom>
            <a:solidFill>
              <a:srgbClr val="E6D9B4">
                <a:alpha val="0"/>
              </a:srgbClr>
            </a:solidFill>
            <a:ln w="9525">
              <a:noFill/>
              <a:miter lim="800000"/>
              <a:headEnd/>
              <a:tailEnd/>
            </a:ln>
          </p:spPr>
        </p:pic>
        <p:sp>
          <p:nvSpPr>
            <p:cNvPr id="7" name="TextBox 5"/>
            <p:cNvSpPr txBox="1">
              <a:spLocks noChangeArrowheads="1"/>
            </p:cNvSpPr>
            <p:nvPr/>
          </p:nvSpPr>
          <p:spPr bwMode="auto">
            <a:xfrm>
              <a:off x="609600" y="5885583"/>
              <a:ext cx="2438400" cy="276999"/>
            </a:xfrm>
            <a:prstGeom prst="rect">
              <a:avLst/>
            </a:prstGeom>
            <a:noFill/>
            <a:ln w="9525">
              <a:noFill/>
              <a:miter lim="800000"/>
              <a:headEnd/>
              <a:tailEnd/>
            </a:ln>
          </p:spPr>
          <p:txBody>
            <a:bodyPr>
              <a:spAutoFit/>
            </a:bodyPr>
            <a:lstStyle/>
            <a:p>
              <a:r>
                <a:rPr lang="en-US" sz="1200">
                  <a:latin typeface="Copperplate Gothic Light" pitchFamily="34" charset="0"/>
                </a:rPr>
                <a:t>QUANTUM   INTERACTIONS</a:t>
              </a:r>
            </a:p>
          </p:txBody>
        </p:sp>
      </p:grpSp>
      <p:grpSp>
        <p:nvGrpSpPr>
          <p:cNvPr id="8" name="Group 8"/>
          <p:cNvGrpSpPr>
            <a:grpSpLocks/>
          </p:cNvGrpSpPr>
          <p:nvPr/>
        </p:nvGrpSpPr>
        <p:grpSpPr bwMode="auto">
          <a:xfrm>
            <a:off x="4572000" y="5543657"/>
            <a:ext cx="4200525" cy="1009543"/>
            <a:chOff x="3749040" y="4633677"/>
            <a:chExt cx="4480560" cy="1106365"/>
          </a:xfrm>
        </p:grpSpPr>
        <p:sp>
          <p:nvSpPr>
            <p:cNvPr id="9" name="Subtitle 2"/>
            <p:cNvSpPr txBox="1">
              <a:spLocks/>
            </p:cNvSpPr>
            <p:nvPr/>
          </p:nvSpPr>
          <p:spPr>
            <a:xfrm>
              <a:off x="3749040" y="4658682"/>
              <a:ext cx="3657600" cy="914345"/>
            </a:xfrm>
            <a:prstGeom prst="rect">
              <a:avLst/>
            </a:prstGeom>
          </p:spPr>
          <p:txBody>
            <a:bodyPr>
              <a:normAutofit fontScale="70000" lnSpcReduction="20000"/>
            </a:bodyPr>
            <a:lstStyle/>
            <a:p>
              <a:pPr algn="r" fontAlgn="auto">
                <a:spcBef>
                  <a:spcPct val="20000"/>
                </a:spcBef>
                <a:spcAft>
                  <a:spcPts val="0"/>
                </a:spcAft>
                <a:buFont typeface="Arial" pitchFamily="34" charset="0"/>
                <a:buNone/>
                <a:defRPr/>
              </a:pPr>
              <a:r>
                <a:rPr lang="en-US" sz="3200" dirty="0">
                  <a:solidFill>
                    <a:schemeClr val="tx1">
                      <a:tint val="75000"/>
                    </a:schemeClr>
                  </a:solidFill>
                  <a:latin typeface="+mn-lt"/>
                </a:rPr>
                <a:t>Raman Research Institute, </a:t>
              </a:r>
            </a:p>
            <a:p>
              <a:pPr algn="r" fontAlgn="auto">
                <a:spcBef>
                  <a:spcPct val="20000"/>
                </a:spcBef>
                <a:spcAft>
                  <a:spcPts val="0"/>
                </a:spcAft>
                <a:buFont typeface="Arial" pitchFamily="34" charset="0"/>
                <a:buNone/>
                <a:defRPr/>
              </a:pPr>
              <a:r>
                <a:rPr lang="en-US" sz="3200" dirty="0">
                  <a:solidFill>
                    <a:schemeClr val="tx1">
                      <a:tint val="75000"/>
                    </a:schemeClr>
                  </a:solidFill>
                  <a:latin typeface="+mn-lt"/>
                </a:rPr>
                <a:t>Bangalore, India</a:t>
              </a:r>
            </a:p>
          </p:txBody>
        </p:sp>
        <p:pic>
          <p:nvPicPr>
            <p:cNvPr id="10" name="Picture 2" descr="http://www.rri.res.in/images/h-logo.jpg"/>
            <p:cNvPicPr>
              <a:picLocks noChangeAspect="1" noChangeArrowheads="1"/>
            </p:cNvPicPr>
            <p:nvPr/>
          </p:nvPicPr>
          <p:blipFill>
            <a:blip r:embed="rId4"/>
            <a:srcRect l="50000" t="17033"/>
            <a:stretch>
              <a:fillRect/>
            </a:stretch>
          </p:blipFill>
          <p:spPr bwMode="auto">
            <a:xfrm>
              <a:off x="7391400" y="4633677"/>
              <a:ext cx="838200" cy="1106365"/>
            </a:xfrm>
            <a:prstGeom prst="rect">
              <a:avLst/>
            </a:prstGeom>
            <a:noFill/>
            <a:ln w="9525">
              <a:noFill/>
              <a:miter lim="800000"/>
              <a:headEnd/>
              <a:tailEnd/>
            </a:ln>
          </p:spPr>
        </p:pic>
      </p:gr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2678"/>
          <a:stretch/>
        </p:blipFill>
        <p:spPr bwMode="auto">
          <a:xfrm>
            <a:off x="990600" y="3422563"/>
            <a:ext cx="7086600" cy="191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20734" y="1267361"/>
            <a:ext cx="2097049" cy="1323439"/>
          </a:xfrm>
          <a:prstGeom prst="rect">
            <a:avLst/>
          </a:prstGeom>
          <a:noFill/>
        </p:spPr>
        <p:txBody>
          <a:bodyPr wrap="none" rtlCol="0">
            <a:spAutoFit/>
          </a:bodyPr>
          <a:lstStyle/>
          <a:p>
            <a:r>
              <a:rPr lang="en-IN" sz="2000" b="1" dirty="0" smtClean="0"/>
              <a:t>K. Ravi</a:t>
            </a:r>
          </a:p>
          <a:p>
            <a:r>
              <a:rPr lang="en-IN" sz="2000" b="1" dirty="0" err="1" smtClean="0"/>
              <a:t>Seunghyun</a:t>
            </a:r>
            <a:r>
              <a:rPr lang="en-IN" sz="2000" b="1" dirty="0" smtClean="0"/>
              <a:t> Lee</a:t>
            </a:r>
          </a:p>
          <a:p>
            <a:r>
              <a:rPr lang="en-IN" sz="2000" b="1" dirty="0" err="1" smtClean="0"/>
              <a:t>Arijit</a:t>
            </a:r>
            <a:r>
              <a:rPr lang="en-IN" sz="2000" b="1" dirty="0" smtClean="0"/>
              <a:t> Sharma</a:t>
            </a:r>
          </a:p>
          <a:p>
            <a:r>
              <a:rPr lang="en-IN" sz="2000" b="1" dirty="0" err="1" smtClean="0"/>
              <a:t>Guenter</a:t>
            </a:r>
            <a:r>
              <a:rPr lang="en-IN" sz="2000" b="1" dirty="0" smtClean="0"/>
              <a:t> Werth</a:t>
            </a:r>
          </a:p>
        </p:txBody>
      </p:sp>
      <p:sp>
        <p:nvSpPr>
          <p:cNvPr id="13" name="TextBox 12"/>
          <p:cNvSpPr txBox="1"/>
          <p:nvPr/>
        </p:nvSpPr>
        <p:spPr>
          <a:xfrm>
            <a:off x="6304280" y="990600"/>
            <a:ext cx="2230120" cy="1631216"/>
          </a:xfrm>
          <a:prstGeom prst="rect">
            <a:avLst/>
          </a:prstGeom>
          <a:noFill/>
        </p:spPr>
        <p:txBody>
          <a:bodyPr wrap="square" rtlCol="0">
            <a:spAutoFit/>
          </a:bodyPr>
          <a:lstStyle/>
          <a:p>
            <a:pPr algn="r"/>
            <a:r>
              <a:rPr lang="en-IN" sz="2000" b="1" dirty="0" err="1" smtClean="0">
                <a:solidFill>
                  <a:srgbClr val="C00000"/>
                </a:solidFill>
              </a:rPr>
              <a:t>Sourav</a:t>
            </a:r>
            <a:r>
              <a:rPr lang="en-IN" sz="2000" b="1" dirty="0" smtClean="0">
                <a:solidFill>
                  <a:srgbClr val="C00000"/>
                </a:solidFill>
              </a:rPr>
              <a:t> Dutta</a:t>
            </a:r>
          </a:p>
          <a:p>
            <a:pPr algn="r"/>
            <a:r>
              <a:rPr lang="en-IN" sz="2000" b="1" dirty="0" smtClean="0"/>
              <a:t>Rahul </a:t>
            </a:r>
            <a:r>
              <a:rPr lang="en-IN" sz="2000" b="1" dirty="0" err="1" smtClean="0"/>
              <a:t>Sawant</a:t>
            </a:r>
            <a:endParaRPr lang="en-IN" sz="2000" b="1" dirty="0" smtClean="0"/>
          </a:p>
          <a:p>
            <a:pPr algn="r"/>
            <a:r>
              <a:rPr lang="en-IN" sz="2000" b="1" dirty="0" smtClean="0"/>
              <a:t>S </a:t>
            </a:r>
            <a:r>
              <a:rPr lang="en-IN" sz="2000" b="1" dirty="0" err="1" smtClean="0"/>
              <a:t>Jyothi</a:t>
            </a:r>
            <a:endParaRPr lang="en-IN" sz="2000" b="1" dirty="0" smtClean="0"/>
          </a:p>
          <a:p>
            <a:pPr algn="r"/>
            <a:r>
              <a:rPr lang="en-IN" sz="2000" b="1" dirty="0" err="1" smtClean="0"/>
              <a:t>Tridib</a:t>
            </a:r>
            <a:r>
              <a:rPr lang="en-IN" sz="2000" b="1" dirty="0" smtClean="0"/>
              <a:t> Ray</a:t>
            </a:r>
          </a:p>
          <a:p>
            <a:pPr algn="r"/>
            <a:r>
              <a:rPr lang="en-IN" sz="2000" b="1" dirty="0" smtClean="0">
                <a:solidFill>
                  <a:srgbClr val="C00000"/>
                </a:solidFill>
              </a:rPr>
              <a:t>N Bhargava Ram</a:t>
            </a:r>
          </a:p>
        </p:txBody>
      </p:sp>
      <p:sp>
        <p:nvSpPr>
          <p:cNvPr id="4" name="TextBox 3"/>
          <p:cNvSpPr txBox="1"/>
          <p:nvPr/>
        </p:nvSpPr>
        <p:spPr>
          <a:xfrm>
            <a:off x="448775" y="2616200"/>
            <a:ext cx="8170250" cy="892552"/>
          </a:xfrm>
          <a:prstGeom prst="rect">
            <a:avLst/>
          </a:prstGeom>
          <a:noFill/>
        </p:spPr>
        <p:txBody>
          <a:bodyPr wrap="none" rtlCol="0">
            <a:spAutoFit/>
          </a:bodyPr>
          <a:lstStyle/>
          <a:p>
            <a:r>
              <a:rPr lang="en-IN" sz="1600" b="1" dirty="0"/>
              <a:t>Olivier </a:t>
            </a:r>
            <a:r>
              <a:rPr lang="en-IN" sz="1600" b="1" dirty="0" err="1" smtClean="0"/>
              <a:t>Dulieu</a:t>
            </a:r>
            <a:r>
              <a:rPr lang="en-IN" sz="1600" b="1" dirty="0" smtClean="0"/>
              <a:t>, </a:t>
            </a:r>
            <a:r>
              <a:rPr lang="en-IN" sz="1600" b="1" dirty="0" err="1" smtClean="0"/>
              <a:t>Amrendra</a:t>
            </a:r>
            <a:r>
              <a:rPr lang="en-IN" sz="1600" b="1" dirty="0" smtClean="0"/>
              <a:t> Pandey, </a:t>
            </a:r>
            <a:r>
              <a:rPr lang="en-IN" sz="1600" b="1" dirty="0" err="1" smtClean="0"/>
              <a:t>Niranjan</a:t>
            </a:r>
            <a:r>
              <a:rPr lang="en-IN" sz="1600" b="1" dirty="0" smtClean="0"/>
              <a:t> </a:t>
            </a:r>
            <a:r>
              <a:rPr lang="en-IN" sz="1600" b="1" dirty="0" err="1" smtClean="0"/>
              <a:t>Myneni</a:t>
            </a:r>
            <a:r>
              <a:rPr lang="en-IN" sz="1600" b="1" dirty="0" smtClean="0"/>
              <a:t>, </a:t>
            </a:r>
            <a:r>
              <a:rPr lang="en-IN" sz="1600" b="1" dirty="0" err="1" smtClean="0"/>
              <a:t>Subodh</a:t>
            </a:r>
            <a:r>
              <a:rPr lang="en-IN" sz="1600" b="1" dirty="0" smtClean="0"/>
              <a:t> </a:t>
            </a:r>
            <a:r>
              <a:rPr lang="en-IN" sz="1600" b="1" dirty="0" err="1" smtClean="0"/>
              <a:t>Vashist</a:t>
            </a:r>
            <a:r>
              <a:rPr lang="en-IN" sz="1600" b="1" dirty="0" smtClean="0"/>
              <a:t>, </a:t>
            </a:r>
            <a:r>
              <a:rPr lang="en-IN" sz="1600" b="1" dirty="0" err="1" smtClean="0"/>
              <a:t>Nishant</a:t>
            </a:r>
            <a:r>
              <a:rPr lang="en-IN" sz="1600" b="1" dirty="0" smtClean="0"/>
              <a:t> </a:t>
            </a:r>
            <a:r>
              <a:rPr lang="en-IN" sz="1600" b="1" dirty="0"/>
              <a:t>Joshi</a:t>
            </a:r>
          </a:p>
          <a:p>
            <a:r>
              <a:rPr lang="en-IN" sz="1600" b="1" dirty="0" err="1"/>
              <a:t>Anand</a:t>
            </a:r>
            <a:r>
              <a:rPr lang="en-IN" sz="1600" b="1" dirty="0"/>
              <a:t> </a:t>
            </a:r>
            <a:r>
              <a:rPr lang="en-IN" sz="1600" b="1" dirty="0" smtClean="0"/>
              <a:t>Prakash, </a:t>
            </a:r>
            <a:r>
              <a:rPr lang="en-IN" sz="1600" b="1" dirty="0" err="1" smtClean="0"/>
              <a:t>Sreyas</a:t>
            </a:r>
            <a:r>
              <a:rPr lang="en-IN" sz="1600" b="1" dirty="0" smtClean="0"/>
              <a:t> Dinesh, </a:t>
            </a:r>
            <a:r>
              <a:rPr lang="en-IN" sz="1600" b="1" dirty="0" err="1" smtClean="0"/>
              <a:t>Arun</a:t>
            </a:r>
            <a:r>
              <a:rPr lang="en-IN" sz="1600" b="1" dirty="0" smtClean="0"/>
              <a:t> </a:t>
            </a:r>
            <a:r>
              <a:rPr lang="en-IN" sz="1600" b="1" dirty="0" err="1" smtClean="0"/>
              <a:t>Bahuleyan</a:t>
            </a:r>
            <a:r>
              <a:rPr lang="en-IN" sz="1600" b="1" dirty="0" smtClean="0"/>
              <a:t>, </a:t>
            </a:r>
            <a:r>
              <a:rPr lang="en-IN" sz="1600" b="1" dirty="0" err="1" smtClean="0"/>
              <a:t>Vardhan</a:t>
            </a:r>
            <a:r>
              <a:rPr lang="en-IN" sz="1600" b="1" dirty="0" smtClean="0"/>
              <a:t> R. </a:t>
            </a:r>
            <a:r>
              <a:rPr lang="en-IN" sz="1600" b="1" dirty="0" err="1" smtClean="0"/>
              <a:t>Thakar</a:t>
            </a:r>
            <a:r>
              <a:rPr lang="en-IN" sz="1600" b="1" dirty="0" smtClean="0"/>
              <a:t>, </a:t>
            </a:r>
            <a:r>
              <a:rPr lang="en-IN" sz="1600" b="1" dirty="0" err="1" smtClean="0"/>
              <a:t>Shivi</a:t>
            </a:r>
            <a:r>
              <a:rPr lang="en-IN" sz="1600" b="1" dirty="0" smtClean="0"/>
              <a:t> Shetty.</a:t>
            </a:r>
            <a:endParaRPr lang="en-IN" sz="1600" b="1" dirty="0"/>
          </a:p>
          <a:p>
            <a:endParaRPr lang="en-IN" dirty="0"/>
          </a:p>
        </p:txBody>
      </p:sp>
    </p:spTree>
    <p:extLst>
      <p:ext uri="{BB962C8B-B14F-4D97-AF65-F5344CB8AC3E}">
        <p14:creationId xmlns:p14="http://schemas.microsoft.com/office/powerpoint/2010/main" val="31069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15962"/>
          </a:xfrm>
        </p:spPr>
        <p:txBody>
          <a:bodyPr/>
          <a:lstStyle/>
          <a:p>
            <a:pPr algn="l"/>
            <a:r>
              <a:rPr lang="en-US" sz="2800" b="1" dirty="0" smtClean="0">
                <a:solidFill>
                  <a:srgbClr val="7F63A1"/>
                </a:solidFill>
                <a:latin typeface="Candara" pitchFamily="34" charset="0"/>
              </a:rPr>
              <a:t>Experiment</a:t>
            </a:r>
            <a:r>
              <a:rPr lang="en-US" sz="2800" dirty="0" smtClean="0">
                <a:solidFill>
                  <a:srgbClr val="7F63A1"/>
                </a:solidFill>
                <a:latin typeface="Candara" pitchFamily="34" charset="0"/>
              </a:rPr>
              <a:t>: Width of the </a:t>
            </a:r>
            <a:r>
              <a:rPr lang="en-US" sz="2800" dirty="0" err="1" smtClean="0">
                <a:solidFill>
                  <a:srgbClr val="7F63A1"/>
                </a:solidFill>
                <a:latin typeface="Candara" pitchFamily="34" charset="0"/>
              </a:rPr>
              <a:t>ToF</a:t>
            </a:r>
            <a:r>
              <a:rPr lang="en-US" sz="2800" dirty="0" smtClean="0">
                <a:solidFill>
                  <a:srgbClr val="7F63A1"/>
                </a:solidFill>
                <a:latin typeface="Candara" pitchFamily="34" charset="0"/>
              </a:rPr>
              <a:t> of Ions </a:t>
            </a:r>
            <a:r>
              <a:rPr lang="en-US" sz="2800" dirty="0" err="1" smtClean="0">
                <a:solidFill>
                  <a:srgbClr val="7F63A1"/>
                </a:solidFill>
                <a:latin typeface="Candara" pitchFamily="34" charset="0"/>
              </a:rPr>
              <a:t>vs</a:t>
            </a:r>
            <a:r>
              <a:rPr lang="en-US" sz="2800" dirty="0" smtClean="0">
                <a:solidFill>
                  <a:srgbClr val="7F63A1"/>
                </a:solidFill>
                <a:latin typeface="Candara" pitchFamily="34" charset="0"/>
              </a:rPr>
              <a:t> Hold Time</a:t>
            </a:r>
          </a:p>
        </p:txBody>
      </p:sp>
      <p:sp>
        <p:nvSpPr>
          <p:cNvPr id="11" name="TextBox 10"/>
          <p:cNvSpPr txBox="1"/>
          <p:nvPr/>
        </p:nvSpPr>
        <p:spPr>
          <a:xfrm>
            <a:off x="609600" y="5105400"/>
            <a:ext cx="4417363" cy="646331"/>
          </a:xfrm>
          <a:prstGeom prst="rect">
            <a:avLst/>
          </a:prstGeom>
          <a:noFill/>
        </p:spPr>
        <p:txBody>
          <a:bodyPr wrap="none">
            <a:spAutoFit/>
          </a:bodyPr>
          <a:lstStyle/>
          <a:p>
            <a:pPr fontAlgn="auto">
              <a:spcBef>
                <a:spcPts val="0"/>
              </a:spcBef>
              <a:spcAft>
                <a:spcPts val="0"/>
              </a:spcAft>
              <a:defRPr/>
            </a:pPr>
            <a:r>
              <a:rPr lang="en-US" dirty="0">
                <a:solidFill>
                  <a:srgbClr val="C00000"/>
                </a:solidFill>
                <a:latin typeface="+mn-lt"/>
              </a:rPr>
              <a:t>Red Squares:  Ion counts without MOT atoms</a:t>
            </a:r>
          </a:p>
          <a:p>
            <a:pPr fontAlgn="auto">
              <a:spcBef>
                <a:spcPts val="0"/>
              </a:spcBef>
              <a:spcAft>
                <a:spcPts val="0"/>
              </a:spcAft>
              <a:defRPr/>
            </a:pPr>
            <a:r>
              <a:rPr lang="en-US" dirty="0">
                <a:solidFill>
                  <a:schemeClr val="accent1">
                    <a:lumMod val="75000"/>
                  </a:schemeClr>
                </a:solidFill>
                <a:latin typeface="+mn-lt"/>
              </a:rPr>
              <a:t>Blue Squares: Ion counts with MOT </a:t>
            </a:r>
            <a:r>
              <a:rPr lang="en-US" dirty="0" smtClean="0">
                <a:solidFill>
                  <a:schemeClr val="accent1">
                    <a:lumMod val="75000"/>
                  </a:schemeClr>
                </a:solidFill>
                <a:latin typeface="+mn-lt"/>
              </a:rPr>
              <a:t>atoms</a:t>
            </a:r>
            <a:endParaRPr lang="en-US" dirty="0">
              <a:solidFill>
                <a:schemeClr val="accent1">
                  <a:lumMod val="75000"/>
                </a:schemeClr>
              </a:solidFill>
              <a:latin typeface="+mn-lt"/>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2103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6395278" y="5157450"/>
            <a:ext cx="2139122" cy="1167149"/>
          </a:xfrm>
          <a:prstGeom prst="rect">
            <a:avLst/>
          </a:prstGeom>
        </p:spPr>
      </p:pic>
    </p:spTree>
    <p:extLst>
      <p:ext uri="{BB962C8B-B14F-4D97-AF65-F5344CB8AC3E}">
        <p14:creationId xmlns:p14="http://schemas.microsoft.com/office/powerpoint/2010/main" val="27301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7200" y="228600"/>
            <a:ext cx="8229600" cy="639763"/>
          </a:xfrm>
          <a:prstGeom prst="rect">
            <a:avLst/>
          </a:prstGeom>
        </p:spPr>
        <p:txBody>
          <a:bodyPr anchor="ctr">
            <a:normAutofit fontScale="97500"/>
          </a:bodyPr>
          <a:lstStyle/>
          <a:p>
            <a:pPr fontAlgn="auto">
              <a:spcAft>
                <a:spcPts val="0"/>
              </a:spcAft>
              <a:defRPr/>
            </a:pPr>
            <a:r>
              <a:rPr lang="en-US" sz="2800" dirty="0">
                <a:solidFill>
                  <a:srgbClr val="7030A0"/>
                </a:solidFill>
                <a:latin typeface="Candara" pitchFamily="34" charset="0"/>
                <a:ea typeface="+mj-ea"/>
                <a:cs typeface="+mj-cs"/>
              </a:rPr>
              <a:t>The Motion Trapped Ions</a:t>
            </a:r>
          </a:p>
        </p:txBody>
      </p:sp>
      <p:pic>
        <p:nvPicPr>
          <p:cNvPr id="20483" name="Picture 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2514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ine Callout 1 (Border and Accent Bar) 29"/>
          <p:cNvSpPr/>
          <p:nvPr/>
        </p:nvSpPr>
        <p:spPr>
          <a:xfrm>
            <a:off x="4343400" y="990600"/>
            <a:ext cx="4572000" cy="914400"/>
          </a:xfrm>
          <a:prstGeom prst="accentBorderCallout1">
            <a:avLst>
              <a:gd name="adj1" fmla="val 18750"/>
              <a:gd name="adj2" fmla="val -8333"/>
              <a:gd name="adj3" fmla="val 33396"/>
              <a:gd name="adj4" fmla="val -254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Overall motion = </a:t>
            </a:r>
            <a:r>
              <a:rPr lang="en-US" dirty="0" err="1"/>
              <a:t>macromotion</a:t>
            </a:r>
            <a:endParaRPr lang="en-US" dirty="0"/>
          </a:p>
          <a:p>
            <a:pPr fontAlgn="auto">
              <a:spcBef>
                <a:spcPts val="0"/>
              </a:spcBef>
              <a:spcAft>
                <a:spcPts val="0"/>
              </a:spcAft>
              <a:defRPr/>
            </a:pPr>
            <a:r>
              <a:rPr lang="en-US" dirty="0" err="1"/>
              <a:t>Macromotion</a:t>
            </a:r>
            <a:r>
              <a:rPr lang="en-US" dirty="0"/>
              <a:t> is the ion motion in the effective</a:t>
            </a:r>
          </a:p>
          <a:p>
            <a:pPr fontAlgn="auto">
              <a:spcBef>
                <a:spcPts val="0"/>
              </a:spcBef>
              <a:spcAft>
                <a:spcPts val="0"/>
              </a:spcAft>
              <a:defRPr/>
            </a:pPr>
            <a:r>
              <a:rPr lang="en-US" dirty="0"/>
              <a:t>secular potential of the trapping fields</a:t>
            </a:r>
          </a:p>
        </p:txBody>
      </p:sp>
      <p:sp>
        <p:nvSpPr>
          <p:cNvPr id="31" name="Oval 30"/>
          <p:cNvSpPr/>
          <p:nvPr/>
        </p:nvSpPr>
        <p:spPr>
          <a:xfrm>
            <a:off x="2667000" y="1946275"/>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Line Callout 1 (Border and Accent Bar) 31"/>
          <p:cNvSpPr/>
          <p:nvPr/>
        </p:nvSpPr>
        <p:spPr>
          <a:xfrm>
            <a:off x="4648200" y="2133600"/>
            <a:ext cx="4267200" cy="533400"/>
          </a:xfrm>
          <a:prstGeom prst="accentBorderCallout1">
            <a:avLst>
              <a:gd name="adj1" fmla="val 18750"/>
              <a:gd name="adj2" fmla="val -8333"/>
              <a:gd name="adj3" fmla="val 10155"/>
              <a:gd name="adj4" fmla="val -380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Field </a:t>
            </a:r>
            <a:r>
              <a:rPr lang="en-US" dirty="0" err="1"/>
              <a:t>synchnonous</a:t>
            </a:r>
            <a:r>
              <a:rPr lang="en-US" dirty="0"/>
              <a:t> Motion = </a:t>
            </a:r>
            <a:r>
              <a:rPr lang="en-US" dirty="0" err="1"/>
              <a:t>micromotion</a:t>
            </a:r>
            <a:endParaRPr lang="en-US" dirty="0"/>
          </a:p>
          <a:p>
            <a:pPr fontAlgn="auto">
              <a:spcBef>
                <a:spcPts val="0"/>
              </a:spcBef>
              <a:spcAft>
                <a:spcPts val="0"/>
              </a:spcAft>
              <a:defRPr/>
            </a:pPr>
            <a:r>
              <a:rPr lang="en-US" dirty="0"/>
              <a:t>  Forced motion with RF field </a:t>
            </a:r>
          </a:p>
        </p:txBody>
      </p:sp>
      <p:sp>
        <p:nvSpPr>
          <p:cNvPr id="35" name="Freeform 34"/>
          <p:cNvSpPr/>
          <p:nvPr/>
        </p:nvSpPr>
        <p:spPr>
          <a:xfrm>
            <a:off x="2633663" y="804863"/>
            <a:ext cx="636587" cy="2238375"/>
          </a:xfrm>
          <a:custGeom>
            <a:avLst/>
            <a:gdLst>
              <a:gd name="connsiteX0" fmla="*/ 286603 w 636895"/>
              <a:gd name="connsiteY0" fmla="*/ 0 h 2238233"/>
              <a:gd name="connsiteX1" fmla="*/ 545910 w 636895"/>
              <a:gd name="connsiteY1" fmla="*/ 545910 h 2238233"/>
              <a:gd name="connsiteX2" fmla="*/ 545910 w 636895"/>
              <a:gd name="connsiteY2" fmla="*/ 1583140 h 2238233"/>
              <a:gd name="connsiteX3" fmla="*/ 0 w 636895"/>
              <a:gd name="connsiteY3" fmla="*/ 2238233 h 2238233"/>
            </a:gdLst>
            <a:ahLst/>
            <a:cxnLst>
              <a:cxn ang="0">
                <a:pos x="connsiteX0" y="connsiteY0"/>
              </a:cxn>
              <a:cxn ang="0">
                <a:pos x="connsiteX1" y="connsiteY1"/>
              </a:cxn>
              <a:cxn ang="0">
                <a:pos x="connsiteX2" y="connsiteY2"/>
              </a:cxn>
              <a:cxn ang="0">
                <a:pos x="connsiteX3" y="connsiteY3"/>
              </a:cxn>
            </a:cxnLst>
            <a:rect l="l" t="t" r="r" b="b"/>
            <a:pathLst>
              <a:path w="636895" h="2238233">
                <a:moveTo>
                  <a:pt x="286603" y="0"/>
                </a:moveTo>
                <a:cubicBezTo>
                  <a:pt x="394647" y="141026"/>
                  <a:pt x="502692" y="282053"/>
                  <a:pt x="545910" y="545910"/>
                </a:cubicBezTo>
                <a:cubicBezTo>
                  <a:pt x="589128" y="809767"/>
                  <a:pt x="636895" y="1301086"/>
                  <a:pt x="545910" y="1583140"/>
                </a:cubicBezTo>
                <a:cubicBezTo>
                  <a:pt x="454925" y="1865194"/>
                  <a:pt x="227462" y="2051713"/>
                  <a:pt x="0" y="22382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6" name="Title 1"/>
          <p:cNvSpPr txBox="1">
            <a:spLocks/>
          </p:cNvSpPr>
          <p:nvPr/>
        </p:nvSpPr>
        <p:spPr>
          <a:xfrm>
            <a:off x="457200" y="2971800"/>
            <a:ext cx="8229600" cy="639763"/>
          </a:xfrm>
          <a:prstGeom prst="rect">
            <a:avLst/>
          </a:prstGeom>
        </p:spPr>
        <p:txBody>
          <a:bodyPr anchor="ctr">
            <a:normAutofit fontScale="97500"/>
          </a:bodyPr>
          <a:lstStyle/>
          <a:p>
            <a:pPr fontAlgn="auto">
              <a:spcAft>
                <a:spcPts val="0"/>
              </a:spcAft>
              <a:defRPr/>
            </a:pPr>
            <a:r>
              <a:rPr lang="en-US" sz="2000" dirty="0" err="1">
                <a:solidFill>
                  <a:srgbClr val="7030A0"/>
                </a:solidFill>
                <a:latin typeface="Cambria" pitchFamily="18" charset="0"/>
                <a:ea typeface="+mj-ea"/>
                <a:cs typeface="+mj-cs"/>
              </a:rPr>
              <a:t>Collisional</a:t>
            </a:r>
            <a:r>
              <a:rPr lang="en-US" sz="2000" dirty="0">
                <a:solidFill>
                  <a:srgbClr val="7030A0"/>
                </a:solidFill>
                <a:latin typeface="Cambria" pitchFamily="18" charset="0"/>
                <a:ea typeface="+mj-ea"/>
                <a:cs typeface="+mj-cs"/>
              </a:rPr>
              <a:t> cooling of trapped ions: 2 cases</a:t>
            </a:r>
          </a:p>
        </p:txBody>
      </p:sp>
      <p:grpSp>
        <p:nvGrpSpPr>
          <p:cNvPr id="2" name="Group 23"/>
          <p:cNvGrpSpPr>
            <a:grpSpLocks/>
          </p:cNvGrpSpPr>
          <p:nvPr/>
        </p:nvGrpSpPr>
        <p:grpSpPr bwMode="auto">
          <a:xfrm>
            <a:off x="152400" y="3581400"/>
            <a:ext cx="4292600" cy="3236913"/>
            <a:chOff x="152400" y="3581400"/>
            <a:chExt cx="4292936" cy="3237131"/>
          </a:xfrm>
        </p:grpSpPr>
        <p:grpSp>
          <p:nvGrpSpPr>
            <p:cNvPr id="20498" name="Group 39"/>
            <p:cNvGrpSpPr>
              <a:grpSpLocks/>
            </p:cNvGrpSpPr>
            <p:nvPr/>
          </p:nvGrpSpPr>
          <p:grpSpPr bwMode="auto">
            <a:xfrm>
              <a:off x="685800" y="4419600"/>
              <a:ext cx="2362200" cy="1600200"/>
              <a:chOff x="685800" y="3733800"/>
              <a:chExt cx="2362200" cy="1600200"/>
            </a:xfrm>
          </p:grpSpPr>
          <p:sp>
            <p:nvSpPr>
              <p:cNvPr id="38" name="Rectangle 37"/>
              <p:cNvSpPr/>
              <p:nvPr/>
            </p:nvSpPr>
            <p:spPr>
              <a:xfrm>
                <a:off x="685842" y="3733856"/>
                <a:ext cx="2362385" cy="1600308"/>
              </a:xfrm>
              <a:prstGeom prst="rect">
                <a:avLst/>
              </a:prstGeom>
              <a:solidFill>
                <a:srgbClr val="BFC4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 name="Picture 314"/>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1508080" y="4191000"/>
                <a:ext cx="754487" cy="653276"/>
              </a:xfrm>
              <a:prstGeom prst="rect">
                <a:avLst/>
              </a:prstGeom>
              <a:noFill/>
              <a:ln w="9525">
                <a:noFill/>
                <a:miter lim="800000"/>
                <a:headEnd/>
                <a:tailEnd/>
              </a:ln>
              <a:effectLst/>
            </p:spPr>
          </p:pic>
        </p:grpSp>
        <p:sp>
          <p:nvSpPr>
            <p:cNvPr id="20499" name="TextBox 42"/>
            <p:cNvSpPr txBox="1">
              <a:spLocks noChangeArrowheads="1"/>
            </p:cNvSpPr>
            <p:nvPr/>
          </p:nvSpPr>
          <p:spPr bwMode="auto">
            <a:xfrm>
              <a:off x="152400" y="6172200"/>
              <a:ext cx="1457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A1ADC9"/>
                  </a:solidFill>
                </a:rPr>
                <a:t>Uniform cold </a:t>
              </a:r>
            </a:p>
            <a:p>
              <a:r>
                <a:rPr lang="en-US">
                  <a:solidFill>
                    <a:srgbClr val="A1ADC9"/>
                  </a:solidFill>
                </a:rPr>
                <a:t>gas density</a:t>
              </a:r>
            </a:p>
          </p:txBody>
        </p:sp>
        <p:cxnSp>
          <p:nvCxnSpPr>
            <p:cNvPr id="45" name="Straight Arrow Connector 44"/>
            <p:cNvCxnSpPr/>
            <p:nvPr/>
          </p:nvCxnSpPr>
          <p:spPr>
            <a:xfrm flipV="1">
              <a:off x="762048" y="5791349"/>
              <a:ext cx="533442" cy="381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V="1">
              <a:off x="1943244" y="5677039"/>
              <a:ext cx="685846" cy="304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02" name="TextBox 49"/>
            <p:cNvSpPr txBox="1">
              <a:spLocks noChangeArrowheads="1"/>
            </p:cNvSpPr>
            <p:nvPr/>
          </p:nvSpPr>
          <p:spPr bwMode="auto">
            <a:xfrm>
              <a:off x="1981200" y="6096000"/>
              <a:ext cx="2464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Ion trap volume much</a:t>
              </a:r>
            </a:p>
            <a:p>
              <a:r>
                <a:rPr lang="en-US"/>
                <a:t>smaller than gas volume</a:t>
              </a:r>
            </a:p>
          </p:txBody>
        </p:sp>
        <p:sp>
          <p:nvSpPr>
            <p:cNvPr id="20503" name="TextBox 51"/>
            <p:cNvSpPr txBox="1">
              <a:spLocks noChangeArrowheads="1"/>
            </p:cNvSpPr>
            <p:nvPr/>
          </p:nvSpPr>
          <p:spPr bwMode="auto">
            <a:xfrm>
              <a:off x="457200" y="3581400"/>
              <a:ext cx="3764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Case 1: Ion trajectory smaller than</a:t>
              </a:r>
            </a:p>
            <a:p>
              <a:r>
                <a:rPr lang="en-US"/>
                <a:t>              volume of uniform gas density</a:t>
              </a:r>
            </a:p>
          </p:txBody>
        </p:sp>
      </p:grpSp>
      <p:grpSp>
        <p:nvGrpSpPr>
          <p:cNvPr id="4" name="Group 24"/>
          <p:cNvGrpSpPr>
            <a:grpSpLocks/>
          </p:cNvGrpSpPr>
          <p:nvPr/>
        </p:nvGrpSpPr>
        <p:grpSpPr bwMode="auto">
          <a:xfrm>
            <a:off x="4648200" y="3276600"/>
            <a:ext cx="4445000" cy="3465513"/>
            <a:chOff x="4648200" y="3276600"/>
            <a:chExt cx="4445336" cy="3465732"/>
          </a:xfrm>
        </p:grpSpPr>
        <p:pic>
          <p:nvPicPr>
            <p:cNvPr id="20491" name="Picture 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514600" cy="21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41"/>
            <p:cNvSpPr/>
            <p:nvPr/>
          </p:nvSpPr>
          <p:spPr>
            <a:xfrm>
              <a:off x="6396170" y="4846737"/>
              <a:ext cx="533440" cy="533434"/>
            </a:xfrm>
            <a:prstGeom prst="ellipse">
              <a:avLst/>
            </a:prstGeom>
            <a:solidFill>
              <a:srgbClr val="BFC4D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3" name="TextBox 52"/>
            <p:cNvSpPr txBox="1">
              <a:spLocks noChangeArrowheads="1"/>
            </p:cNvSpPr>
            <p:nvPr/>
          </p:nvSpPr>
          <p:spPr bwMode="auto">
            <a:xfrm>
              <a:off x="4648200" y="6019800"/>
              <a:ext cx="15381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A1ADC9"/>
                  </a:solidFill>
                </a:rPr>
                <a:t>Localized cold </a:t>
              </a:r>
            </a:p>
            <a:p>
              <a:r>
                <a:rPr lang="en-US">
                  <a:solidFill>
                    <a:srgbClr val="A1ADC9"/>
                  </a:solidFill>
                </a:rPr>
                <a:t>gas density</a:t>
              </a:r>
            </a:p>
          </p:txBody>
        </p:sp>
        <p:cxnSp>
          <p:nvCxnSpPr>
            <p:cNvPr id="54" name="Straight Arrow Connector 53"/>
            <p:cNvCxnSpPr/>
            <p:nvPr/>
          </p:nvCxnSpPr>
          <p:spPr>
            <a:xfrm flipV="1">
              <a:off x="5334052" y="5257925"/>
              <a:ext cx="1066881" cy="838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95" name="TextBox 55"/>
            <p:cNvSpPr txBox="1">
              <a:spLocks noChangeArrowheads="1"/>
            </p:cNvSpPr>
            <p:nvPr/>
          </p:nvSpPr>
          <p:spPr bwMode="auto">
            <a:xfrm>
              <a:off x="5151293" y="3276600"/>
              <a:ext cx="33826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Case 2: Ion trajectory larger than</a:t>
              </a:r>
            </a:p>
            <a:p>
              <a:r>
                <a:rPr lang="en-US">
                  <a:solidFill>
                    <a:srgbClr val="C00000"/>
                  </a:solidFill>
                </a:rPr>
                <a:t>              volume of gas density</a:t>
              </a:r>
            </a:p>
          </p:txBody>
        </p:sp>
        <p:cxnSp>
          <p:nvCxnSpPr>
            <p:cNvPr id="57" name="Straight Arrow Connector 56"/>
            <p:cNvCxnSpPr/>
            <p:nvPr/>
          </p:nvCxnSpPr>
          <p:spPr>
            <a:xfrm rot="16200000" flipV="1">
              <a:off x="7582126" y="5677050"/>
              <a:ext cx="685843" cy="3048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7" name="TextBox 57"/>
            <p:cNvSpPr txBox="1">
              <a:spLocks noChangeArrowheads="1"/>
            </p:cNvSpPr>
            <p:nvPr/>
          </p:nvSpPr>
          <p:spPr bwMode="auto">
            <a:xfrm>
              <a:off x="6629400" y="6096001"/>
              <a:ext cx="2464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Ion trap volume much</a:t>
              </a:r>
            </a:p>
            <a:p>
              <a:r>
                <a:rPr lang="en-US"/>
                <a:t>smaller than gas volume</a:t>
              </a:r>
            </a:p>
          </p:txBody>
        </p:sp>
      </p:grpSp>
      <p:sp>
        <p:nvSpPr>
          <p:cNvPr id="3" name="TextBox 2"/>
          <p:cNvSpPr txBox="1"/>
          <p:nvPr/>
        </p:nvSpPr>
        <p:spPr>
          <a:xfrm>
            <a:off x="3200400" y="2787134"/>
            <a:ext cx="2487861" cy="307777"/>
          </a:xfrm>
          <a:prstGeom prst="rect">
            <a:avLst/>
          </a:prstGeom>
          <a:noFill/>
        </p:spPr>
        <p:txBody>
          <a:bodyPr wrap="none" rtlCol="0">
            <a:spAutoFit/>
          </a:bodyPr>
          <a:lstStyle/>
          <a:p>
            <a:r>
              <a:rPr lang="en-IN" sz="1400" dirty="0" err="1" smtClean="0"/>
              <a:t>Wuerker</a:t>
            </a:r>
            <a:r>
              <a:rPr lang="en-IN" sz="1400" dirty="0" smtClean="0"/>
              <a:t> and Langmuir, 1959</a:t>
            </a:r>
            <a:endParaRPr lang="en-IN" sz="1400" dirty="0"/>
          </a:p>
        </p:txBody>
      </p:sp>
    </p:spTree>
    <p:extLst>
      <p:ext uri="{BB962C8B-B14F-4D97-AF65-F5344CB8AC3E}">
        <p14:creationId xmlns:p14="http://schemas.microsoft.com/office/powerpoint/2010/main" val="3651451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7200" y="228600"/>
            <a:ext cx="8229600" cy="639763"/>
          </a:xfrm>
          <a:prstGeom prst="rect">
            <a:avLst/>
          </a:prstGeom>
        </p:spPr>
        <p:txBody>
          <a:bodyPr anchor="ctr">
            <a:normAutofit fontScale="97500"/>
          </a:bodyPr>
          <a:lstStyle/>
          <a:p>
            <a:pPr fontAlgn="auto">
              <a:spcAft>
                <a:spcPts val="0"/>
              </a:spcAft>
              <a:defRPr/>
            </a:pPr>
            <a:r>
              <a:rPr lang="en-US" sz="2800" dirty="0">
                <a:solidFill>
                  <a:srgbClr val="7030A0"/>
                </a:solidFill>
                <a:latin typeface="Candara" pitchFamily="34" charset="0"/>
                <a:ea typeface="+mj-ea"/>
                <a:cs typeface="+mj-cs"/>
              </a:rPr>
              <a:t>Ion cooling by collisions with stationary atoms </a:t>
            </a:r>
          </a:p>
        </p:txBody>
      </p:sp>
      <p:grpSp>
        <p:nvGrpSpPr>
          <p:cNvPr id="4103" name="Group 10"/>
          <p:cNvGrpSpPr>
            <a:grpSpLocks/>
          </p:cNvGrpSpPr>
          <p:nvPr/>
        </p:nvGrpSpPr>
        <p:grpSpPr bwMode="auto">
          <a:xfrm>
            <a:off x="3970338" y="914400"/>
            <a:ext cx="304800" cy="304800"/>
            <a:chOff x="3970360" y="1752600"/>
            <a:chExt cx="304800" cy="304800"/>
          </a:xfrm>
        </p:grpSpPr>
        <p:sp>
          <p:nvSpPr>
            <p:cNvPr id="8" name="Oval 7"/>
            <p:cNvSpPr/>
            <p:nvPr/>
          </p:nvSpPr>
          <p:spPr>
            <a:xfrm>
              <a:off x="3970360" y="1752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079897" y="1863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Oval 6"/>
          <p:cNvSpPr/>
          <p:nvPr/>
        </p:nvSpPr>
        <p:spPr>
          <a:xfrm>
            <a:off x="3851275" y="788988"/>
            <a:ext cx="533400" cy="5413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838200" y="1066800"/>
            <a:ext cx="6781800"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106" name="Group 11"/>
          <p:cNvGrpSpPr>
            <a:grpSpLocks/>
          </p:cNvGrpSpPr>
          <p:nvPr/>
        </p:nvGrpSpPr>
        <p:grpSpPr bwMode="auto">
          <a:xfrm>
            <a:off x="1066800" y="1219200"/>
            <a:ext cx="304800" cy="304800"/>
            <a:chOff x="3970360" y="1752600"/>
            <a:chExt cx="304800" cy="304800"/>
          </a:xfrm>
        </p:grpSpPr>
        <p:sp>
          <p:nvSpPr>
            <p:cNvPr id="13" name="Oval 12"/>
            <p:cNvSpPr/>
            <p:nvPr/>
          </p:nvSpPr>
          <p:spPr>
            <a:xfrm>
              <a:off x="3970360" y="1752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079898" y="1863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7" name="Straight Arrow Connector 16"/>
          <p:cNvCxnSpPr/>
          <p:nvPr/>
        </p:nvCxnSpPr>
        <p:spPr>
          <a:xfrm>
            <a:off x="1447800" y="1371600"/>
            <a:ext cx="685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108" name="Group 17"/>
          <p:cNvGrpSpPr>
            <a:grpSpLocks/>
          </p:cNvGrpSpPr>
          <p:nvPr/>
        </p:nvGrpSpPr>
        <p:grpSpPr bwMode="auto">
          <a:xfrm>
            <a:off x="6324600" y="1725613"/>
            <a:ext cx="304800" cy="304800"/>
            <a:chOff x="3970360" y="1752600"/>
            <a:chExt cx="304800" cy="304800"/>
          </a:xfrm>
        </p:grpSpPr>
        <p:sp>
          <p:nvSpPr>
            <p:cNvPr id="19" name="Oval 18"/>
            <p:cNvSpPr/>
            <p:nvPr/>
          </p:nvSpPr>
          <p:spPr>
            <a:xfrm>
              <a:off x="3970360" y="1752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079898" y="1863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1" name="Straight Arrow Connector 20"/>
          <p:cNvCxnSpPr/>
          <p:nvPr/>
        </p:nvCxnSpPr>
        <p:spPr>
          <a:xfrm>
            <a:off x="6705600" y="1981200"/>
            <a:ext cx="4572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5349875" y="-141287"/>
            <a:ext cx="1271588" cy="368141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098" name="Object 1"/>
          <p:cNvGraphicFramePr>
            <a:graphicFrameLocks noChangeAspect="1"/>
          </p:cNvGraphicFramePr>
          <p:nvPr/>
        </p:nvGraphicFramePr>
        <p:xfrm>
          <a:off x="1066800" y="1524000"/>
          <a:ext cx="1066800" cy="331788"/>
        </p:xfrm>
        <a:graphic>
          <a:graphicData uri="http://schemas.openxmlformats.org/presentationml/2006/ole">
            <mc:AlternateContent xmlns:mc="http://schemas.openxmlformats.org/markup-compatibility/2006">
              <mc:Choice xmlns:v="urn:schemas-microsoft-com:vml" Requires="v">
                <p:oleObj spid="_x0000_s52358" name="Equation" r:id="rId3" imgW="571004" imgH="177646" progId="Equation.3">
                  <p:embed/>
                </p:oleObj>
              </mc:Choice>
              <mc:Fallback>
                <p:oleObj name="Equation" r:id="rId3" imgW="571004"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10668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
          <p:cNvGraphicFramePr>
            <a:graphicFrameLocks noChangeAspect="1"/>
          </p:cNvGraphicFramePr>
          <p:nvPr/>
        </p:nvGraphicFramePr>
        <p:xfrm>
          <a:off x="6692900" y="1600200"/>
          <a:ext cx="1189038" cy="333375"/>
        </p:xfrm>
        <a:graphic>
          <a:graphicData uri="http://schemas.openxmlformats.org/presentationml/2006/ole">
            <mc:AlternateContent xmlns:mc="http://schemas.openxmlformats.org/markup-compatibility/2006">
              <mc:Choice xmlns:v="urn:schemas-microsoft-com:vml" Requires="v">
                <p:oleObj spid="_x0000_s52359" name="Equation" r:id="rId5" imgW="634449" imgH="177646" progId="Equation.3">
                  <p:embed/>
                </p:oleObj>
              </mc:Choice>
              <mc:Fallback>
                <p:oleObj name="Equation" r:id="rId5" imgW="63444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900" y="1600200"/>
                        <a:ext cx="11890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3"/>
          <p:cNvGraphicFramePr>
            <a:graphicFrameLocks noChangeAspect="1"/>
          </p:cNvGraphicFramePr>
          <p:nvPr/>
        </p:nvGraphicFramePr>
        <p:xfrm>
          <a:off x="4997450" y="1065213"/>
          <a:ext cx="282575" cy="390525"/>
        </p:xfrm>
        <a:graphic>
          <a:graphicData uri="http://schemas.openxmlformats.org/presentationml/2006/ole">
            <mc:AlternateContent xmlns:mc="http://schemas.openxmlformats.org/markup-compatibility/2006">
              <mc:Choice xmlns:v="urn:schemas-microsoft-com:vml" Requires="v">
                <p:oleObj spid="_x0000_s52360" name="Equation" r:id="rId7" imgW="165028" imgH="228501" progId="Equation.3">
                  <p:embed/>
                </p:oleObj>
              </mc:Choice>
              <mc:Fallback>
                <p:oleObj name="Equation" r:id="rId7" imgW="16502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450" y="1065213"/>
                        <a:ext cx="2825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187575"/>
            <a:ext cx="2978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1" name="Object 6"/>
          <p:cNvGraphicFramePr>
            <a:graphicFrameLocks noChangeAspect="1"/>
          </p:cNvGraphicFramePr>
          <p:nvPr/>
        </p:nvGraphicFramePr>
        <p:xfrm>
          <a:off x="7924800" y="2179638"/>
          <a:ext cx="282575" cy="433387"/>
        </p:xfrm>
        <a:graphic>
          <a:graphicData uri="http://schemas.openxmlformats.org/presentationml/2006/ole">
            <mc:AlternateContent xmlns:mc="http://schemas.openxmlformats.org/markup-compatibility/2006">
              <mc:Choice xmlns:v="urn:schemas-microsoft-com:vml" Requires="v">
                <p:oleObj spid="_x0000_s52361" name="Equation" r:id="rId10" imgW="164957" imgH="253780" progId="Equation.3">
                  <p:embed/>
                </p:oleObj>
              </mc:Choice>
              <mc:Fallback>
                <p:oleObj name="Equation" r:id="rId10" imgW="164957" imgH="2537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4800" y="2179638"/>
                        <a:ext cx="2825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9"/>
          <p:cNvGrpSpPr>
            <a:grpSpLocks/>
          </p:cNvGrpSpPr>
          <p:nvPr/>
        </p:nvGrpSpPr>
        <p:grpSpPr bwMode="auto">
          <a:xfrm>
            <a:off x="304800" y="2628900"/>
            <a:ext cx="8534400" cy="800100"/>
            <a:chOff x="304800" y="2628328"/>
            <a:chExt cx="8534400" cy="800672"/>
          </a:xfrm>
        </p:grpSpPr>
        <p:pic>
          <p:nvPicPr>
            <p:cNvPr id="414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3086100"/>
              <a:ext cx="853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Box 31"/>
            <p:cNvSpPr txBox="1">
              <a:spLocks noChangeArrowheads="1"/>
            </p:cNvSpPr>
            <p:nvPr/>
          </p:nvSpPr>
          <p:spPr bwMode="auto">
            <a:xfrm>
              <a:off x="304800" y="2628328"/>
              <a:ext cx="3541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After substitution and manipulation</a:t>
              </a:r>
            </a:p>
          </p:txBody>
        </p:sp>
      </p:grpSp>
      <p:grpSp>
        <p:nvGrpSpPr>
          <p:cNvPr id="2" name="Group 1"/>
          <p:cNvGrpSpPr/>
          <p:nvPr/>
        </p:nvGrpSpPr>
        <p:grpSpPr>
          <a:xfrm>
            <a:off x="89403" y="3648563"/>
            <a:ext cx="4205265" cy="2487968"/>
            <a:chOff x="89403" y="3648563"/>
            <a:chExt cx="4205265" cy="2487968"/>
          </a:xfrm>
        </p:grpSpPr>
        <p:grpSp>
          <p:nvGrpSpPr>
            <p:cNvPr id="4128" name="Group 32"/>
            <p:cNvGrpSpPr>
              <a:grpSpLocks/>
            </p:cNvGrpSpPr>
            <p:nvPr/>
          </p:nvGrpSpPr>
          <p:grpSpPr bwMode="auto">
            <a:xfrm>
              <a:off x="2362200" y="4114800"/>
              <a:ext cx="1782762" cy="1101716"/>
              <a:chOff x="685800" y="3733800"/>
              <a:chExt cx="2362200" cy="1600200"/>
            </a:xfrm>
          </p:grpSpPr>
          <p:sp>
            <p:nvSpPr>
              <p:cNvPr id="34" name="Rectangle 33"/>
              <p:cNvSpPr/>
              <p:nvPr/>
            </p:nvSpPr>
            <p:spPr>
              <a:xfrm>
                <a:off x="688094" y="3733800"/>
                <a:ext cx="2361855" cy="1599773"/>
              </a:xfrm>
              <a:prstGeom prst="rect">
                <a:avLst/>
              </a:prstGeom>
              <a:solidFill>
                <a:srgbClr val="BFC4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 name="Picture 314"/>
              <p:cNvPicPr>
                <a:picLocks noChangeAspect="1" noChangeArrowheads="1"/>
              </p:cNvPicPr>
              <p:nvPr/>
            </p:nvPicPr>
            <p:blipFill>
              <a:blip r:embed="rId13" cstate="print">
                <a:duotone>
                  <a:prstClr val="black"/>
                  <a:schemeClr val="tx2">
                    <a:tint val="45000"/>
                    <a:satMod val="400000"/>
                  </a:schemeClr>
                </a:duotone>
              </a:blip>
              <a:srcRect/>
              <a:stretch>
                <a:fillRect/>
              </a:stretch>
            </p:blipFill>
            <p:spPr bwMode="auto">
              <a:xfrm>
                <a:off x="1508080" y="4191000"/>
                <a:ext cx="754487" cy="653276"/>
              </a:xfrm>
              <a:prstGeom prst="rect">
                <a:avLst/>
              </a:prstGeom>
              <a:noFill/>
              <a:ln w="9525">
                <a:noFill/>
                <a:miter lim="800000"/>
                <a:headEnd/>
                <a:tailEnd/>
              </a:ln>
              <a:effectLst/>
            </p:spPr>
          </p:pic>
        </p:grpSp>
        <p:sp>
          <p:nvSpPr>
            <p:cNvPr id="4130" name="TextBox 42"/>
            <p:cNvSpPr txBox="1">
              <a:spLocks noChangeArrowheads="1"/>
            </p:cNvSpPr>
            <p:nvPr/>
          </p:nvSpPr>
          <p:spPr bwMode="auto">
            <a:xfrm>
              <a:off x="609600" y="3648563"/>
              <a:ext cx="793923" cy="36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solidFill>
                    <a:srgbClr val="C00000"/>
                  </a:solidFill>
                </a:rPr>
                <a:t>Case 1</a:t>
              </a:r>
            </a:p>
          </p:txBody>
        </p:sp>
        <p:pic>
          <p:nvPicPr>
            <p:cNvPr id="41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9436" y="3689518"/>
              <a:ext cx="2534021" cy="30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403" y="5230135"/>
              <a:ext cx="2210124" cy="2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54" y="5573127"/>
              <a:ext cx="4191614" cy="25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4" name="Group 50"/>
            <p:cNvGrpSpPr>
              <a:grpSpLocks/>
            </p:cNvGrpSpPr>
            <p:nvPr/>
          </p:nvGrpSpPr>
          <p:grpSpPr bwMode="auto">
            <a:xfrm>
              <a:off x="89403" y="5846581"/>
              <a:ext cx="2210124" cy="289950"/>
              <a:chOff x="1981200" y="5958527"/>
              <a:chExt cx="2514600" cy="330817"/>
            </a:xfrm>
          </p:grpSpPr>
          <p:pic>
            <p:nvPicPr>
              <p:cNvPr id="4141"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1200" y="5958527"/>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0400" y="5965494"/>
                <a:ext cx="129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35" name="Group 36"/>
            <p:cNvGrpSpPr>
              <a:grpSpLocks/>
            </p:cNvGrpSpPr>
            <p:nvPr/>
          </p:nvGrpSpPr>
          <p:grpSpPr bwMode="auto">
            <a:xfrm>
              <a:off x="179264" y="4182105"/>
              <a:ext cx="1555702" cy="929162"/>
              <a:chOff x="609600" y="5105400"/>
              <a:chExt cx="2438400" cy="1219200"/>
            </a:xfrm>
          </p:grpSpPr>
          <p:sp>
            <p:nvSpPr>
              <p:cNvPr id="55" name="Freeform 54"/>
              <p:cNvSpPr/>
              <p:nvPr/>
            </p:nvSpPr>
            <p:spPr>
              <a:xfrm>
                <a:off x="784758" y="5186453"/>
                <a:ext cx="2124957" cy="991526"/>
              </a:xfrm>
              <a:custGeom>
                <a:avLst/>
                <a:gdLst>
                  <a:gd name="connsiteX0" fmla="*/ 0 w 2125684"/>
                  <a:gd name="connsiteY0" fmla="*/ 0 h 991590"/>
                  <a:gd name="connsiteX1" fmla="*/ 997528 w 2125684"/>
                  <a:gd name="connsiteY1" fmla="*/ 985652 h 991590"/>
                  <a:gd name="connsiteX2" fmla="*/ 2125684 w 2125684"/>
                  <a:gd name="connsiteY2" fmla="*/ 35626 h 991590"/>
                </a:gdLst>
                <a:ahLst/>
                <a:cxnLst>
                  <a:cxn ang="0">
                    <a:pos x="connsiteX0" y="connsiteY0"/>
                  </a:cxn>
                  <a:cxn ang="0">
                    <a:pos x="connsiteX1" y="connsiteY1"/>
                  </a:cxn>
                  <a:cxn ang="0">
                    <a:pos x="connsiteX2" y="connsiteY2"/>
                  </a:cxn>
                </a:cxnLst>
                <a:rect l="l" t="t" r="r" b="b"/>
                <a:pathLst>
                  <a:path w="2125684" h="991590">
                    <a:moveTo>
                      <a:pt x="0" y="0"/>
                    </a:moveTo>
                    <a:cubicBezTo>
                      <a:pt x="321623" y="489857"/>
                      <a:pt x="643247" y="979714"/>
                      <a:pt x="997528" y="985652"/>
                    </a:cubicBezTo>
                    <a:cubicBezTo>
                      <a:pt x="1351809" y="991590"/>
                      <a:pt x="1738746" y="513608"/>
                      <a:pt x="2125684" y="3562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Rounded Rectangle 55"/>
              <p:cNvSpPr/>
              <p:nvPr/>
            </p:nvSpPr>
            <p:spPr>
              <a:xfrm>
                <a:off x="609600" y="5105400"/>
                <a:ext cx="2438400" cy="1219200"/>
              </a:xfrm>
              <a:prstGeom prst="roundRect">
                <a:avLst/>
              </a:prstGeom>
              <a:solidFill>
                <a:schemeClr val="accent1">
                  <a:alpha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Point Star 56"/>
              <p:cNvSpPr/>
              <p:nvPr/>
            </p:nvSpPr>
            <p:spPr>
              <a:xfrm>
                <a:off x="879311" y="5334348"/>
                <a:ext cx="151783" cy="152062"/>
              </a:xfrm>
              <a:prstGeom prst="star5">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3" name="Group 2"/>
          <p:cNvGrpSpPr/>
          <p:nvPr/>
        </p:nvGrpSpPr>
        <p:grpSpPr>
          <a:xfrm>
            <a:off x="4447090" y="3650151"/>
            <a:ext cx="4617487" cy="2971800"/>
            <a:chOff x="4447090" y="3650151"/>
            <a:chExt cx="4617487" cy="2971800"/>
          </a:xfrm>
        </p:grpSpPr>
        <p:cxnSp>
          <p:nvCxnSpPr>
            <p:cNvPr id="39" name="Elbow Connector 38"/>
            <p:cNvCxnSpPr/>
            <p:nvPr/>
          </p:nvCxnSpPr>
          <p:spPr bwMode="auto">
            <a:xfrm rot="5400000">
              <a:off x="2961984" y="5135257"/>
              <a:ext cx="29718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4115" name="Group 41"/>
            <p:cNvGrpSpPr>
              <a:grpSpLocks/>
            </p:cNvGrpSpPr>
            <p:nvPr/>
          </p:nvGrpSpPr>
          <p:grpSpPr bwMode="auto">
            <a:xfrm>
              <a:off x="7391400" y="4166085"/>
              <a:ext cx="1349375" cy="945182"/>
              <a:chOff x="5410200" y="3810000"/>
              <a:chExt cx="2514600" cy="2177276"/>
            </a:xfrm>
          </p:grpSpPr>
          <p:pic>
            <p:nvPicPr>
              <p:cNvPr id="4126" name="Picture 31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10200" y="3810000"/>
                <a:ext cx="2514600" cy="21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p:cNvSpPr/>
              <p:nvPr/>
            </p:nvSpPr>
            <p:spPr>
              <a:xfrm>
                <a:off x="6395085" y="4844193"/>
                <a:ext cx="534356" cy="535243"/>
              </a:xfrm>
              <a:prstGeom prst="ellipse">
                <a:avLst/>
              </a:prstGeom>
              <a:solidFill>
                <a:srgbClr val="BFC4D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16" name="TextBox 43"/>
            <p:cNvSpPr txBox="1">
              <a:spLocks noChangeArrowheads="1"/>
            </p:cNvSpPr>
            <p:nvPr/>
          </p:nvSpPr>
          <p:spPr bwMode="auto">
            <a:xfrm>
              <a:off x="5105400" y="3694903"/>
              <a:ext cx="793807" cy="36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solidFill>
                    <a:srgbClr val="C00000"/>
                  </a:solidFill>
                </a:rPr>
                <a:t>Case 2</a:t>
              </a:r>
            </a:p>
          </p:txBody>
        </p:sp>
        <p:pic>
          <p:nvPicPr>
            <p:cNvPr id="4117"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00725" y="3712674"/>
              <a:ext cx="2428875" cy="3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8" name="Group 37"/>
            <p:cNvGrpSpPr>
              <a:grpSpLocks/>
            </p:cNvGrpSpPr>
            <p:nvPr/>
          </p:nvGrpSpPr>
          <p:grpSpPr bwMode="auto">
            <a:xfrm>
              <a:off x="4666748" y="4228310"/>
              <a:ext cx="1502229" cy="838211"/>
              <a:chOff x="6193971" y="4724400"/>
              <a:chExt cx="2125684" cy="1013362"/>
            </a:xfrm>
          </p:grpSpPr>
          <p:sp>
            <p:nvSpPr>
              <p:cNvPr id="61" name="Freeform 60"/>
              <p:cNvSpPr/>
              <p:nvPr/>
            </p:nvSpPr>
            <p:spPr>
              <a:xfrm>
                <a:off x="6194613" y="4724392"/>
                <a:ext cx="2125042" cy="992238"/>
              </a:xfrm>
              <a:custGeom>
                <a:avLst/>
                <a:gdLst>
                  <a:gd name="connsiteX0" fmla="*/ 0 w 2125684"/>
                  <a:gd name="connsiteY0" fmla="*/ 0 h 991590"/>
                  <a:gd name="connsiteX1" fmla="*/ 997528 w 2125684"/>
                  <a:gd name="connsiteY1" fmla="*/ 985652 h 991590"/>
                  <a:gd name="connsiteX2" fmla="*/ 2125684 w 2125684"/>
                  <a:gd name="connsiteY2" fmla="*/ 35626 h 991590"/>
                </a:gdLst>
                <a:ahLst/>
                <a:cxnLst>
                  <a:cxn ang="0">
                    <a:pos x="connsiteX0" y="connsiteY0"/>
                  </a:cxn>
                  <a:cxn ang="0">
                    <a:pos x="connsiteX1" y="connsiteY1"/>
                  </a:cxn>
                  <a:cxn ang="0">
                    <a:pos x="connsiteX2" y="connsiteY2"/>
                  </a:cxn>
                </a:cxnLst>
                <a:rect l="l" t="t" r="r" b="b"/>
                <a:pathLst>
                  <a:path w="2125684" h="991590">
                    <a:moveTo>
                      <a:pt x="0" y="0"/>
                    </a:moveTo>
                    <a:cubicBezTo>
                      <a:pt x="321623" y="489857"/>
                      <a:pt x="643247" y="979714"/>
                      <a:pt x="997528" y="985652"/>
                    </a:cubicBezTo>
                    <a:cubicBezTo>
                      <a:pt x="1351809" y="991590"/>
                      <a:pt x="1738746" y="513608"/>
                      <a:pt x="2125684" y="3562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2" name="Freeform 61"/>
              <p:cNvSpPr/>
              <p:nvPr/>
            </p:nvSpPr>
            <p:spPr>
              <a:xfrm>
                <a:off x="6805551" y="4969821"/>
                <a:ext cx="890649" cy="752104"/>
              </a:xfrm>
              <a:custGeom>
                <a:avLst/>
                <a:gdLst>
                  <a:gd name="connsiteX0" fmla="*/ 0 w 890649"/>
                  <a:gd name="connsiteY0" fmla="*/ 752104 h 752104"/>
                  <a:gd name="connsiteX1" fmla="*/ 130628 w 890649"/>
                  <a:gd name="connsiteY1" fmla="*/ 704603 h 752104"/>
                  <a:gd name="connsiteX2" fmla="*/ 225631 w 890649"/>
                  <a:gd name="connsiteY2" fmla="*/ 467097 h 752104"/>
                  <a:gd name="connsiteX3" fmla="*/ 320633 w 890649"/>
                  <a:gd name="connsiteY3" fmla="*/ 170213 h 752104"/>
                  <a:gd name="connsiteX4" fmla="*/ 415636 w 890649"/>
                  <a:gd name="connsiteY4" fmla="*/ 15834 h 752104"/>
                  <a:gd name="connsiteX5" fmla="*/ 498763 w 890649"/>
                  <a:gd name="connsiteY5" fmla="*/ 75211 h 752104"/>
                  <a:gd name="connsiteX6" fmla="*/ 558140 w 890649"/>
                  <a:gd name="connsiteY6" fmla="*/ 241465 h 752104"/>
                  <a:gd name="connsiteX7" fmla="*/ 629392 w 890649"/>
                  <a:gd name="connsiteY7" fmla="*/ 467097 h 752104"/>
                  <a:gd name="connsiteX8" fmla="*/ 688768 w 890649"/>
                  <a:gd name="connsiteY8" fmla="*/ 621476 h 752104"/>
                  <a:gd name="connsiteX9" fmla="*/ 688768 w 890649"/>
                  <a:gd name="connsiteY9" fmla="*/ 621476 h 752104"/>
                  <a:gd name="connsiteX10" fmla="*/ 748145 w 890649"/>
                  <a:gd name="connsiteY10" fmla="*/ 692728 h 752104"/>
                  <a:gd name="connsiteX11" fmla="*/ 831272 w 890649"/>
                  <a:gd name="connsiteY11" fmla="*/ 728354 h 752104"/>
                  <a:gd name="connsiteX12" fmla="*/ 890649 w 890649"/>
                  <a:gd name="connsiteY12" fmla="*/ 728354 h 752104"/>
                  <a:gd name="connsiteX13" fmla="*/ 0 w 890649"/>
                  <a:gd name="connsiteY13" fmla="*/ 752104 h 75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649" h="752104">
                    <a:moveTo>
                      <a:pt x="0" y="752104"/>
                    </a:moveTo>
                    <a:cubicBezTo>
                      <a:pt x="46511" y="752104"/>
                      <a:pt x="93023" y="752104"/>
                      <a:pt x="130628" y="704603"/>
                    </a:cubicBezTo>
                    <a:cubicBezTo>
                      <a:pt x="168233" y="657102"/>
                      <a:pt x="193964" y="556162"/>
                      <a:pt x="225631" y="467097"/>
                    </a:cubicBezTo>
                    <a:cubicBezTo>
                      <a:pt x="257299" y="378032"/>
                      <a:pt x="288966" y="245423"/>
                      <a:pt x="320633" y="170213"/>
                    </a:cubicBezTo>
                    <a:cubicBezTo>
                      <a:pt x="352300" y="95003"/>
                      <a:pt x="385948" y="31668"/>
                      <a:pt x="415636" y="15834"/>
                    </a:cubicBezTo>
                    <a:cubicBezTo>
                      <a:pt x="445324" y="0"/>
                      <a:pt x="475012" y="37606"/>
                      <a:pt x="498763" y="75211"/>
                    </a:cubicBezTo>
                    <a:cubicBezTo>
                      <a:pt x="522514" y="112816"/>
                      <a:pt x="536369" y="176151"/>
                      <a:pt x="558140" y="241465"/>
                    </a:cubicBezTo>
                    <a:cubicBezTo>
                      <a:pt x="579911" y="306779"/>
                      <a:pt x="607621" y="403762"/>
                      <a:pt x="629392" y="467097"/>
                    </a:cubicBezTo>
                    <a:cubicBezTo>
                      <a:pt x="651163" y="530432"/>
                      <a:pt x="688768" y="621476"/>
                      <a:pt x="688768" y="621476"/>
                    </a:cubicBezTo>
                    <a:lnTo>
                      <a:pt x="688768" y="621476"/>
                    </a:lnTo>
                    <a:cubicBezTo>
                      <a:pt x="698664" y="633351"/>
                      <a:pt x="724395" y="674915"/>
                      <a:pt x="748145" y="692728"/>
                    </a:cubicBezTo>
                    <a:cubicBezTo>
                      <a:pt x="771895" y="710541"/>
                      <a:pt x="807521" y="722416"/>
                      <a:pt x="831272" y="728354"/>
                    </a:cubicBezTo>
                    <a:cubicBezTo>
                      <a:pt x="855023" y="734292"/>
                      <a:pt x="890649" y="728354"/>
                      <a:pt x="890649" y="728354"/>
                    </a:cubicBezTo>
                    <a:lnTo>
                      <a:pt x="0" y="752104"/>
                    </a:lnTo>
                    <a:close/>
                  </a:path>
                </a:pathLst>
              </a:custGeom>
              <a:solidFill>
                <a:schemeClr val="accent1">
                  <a:alpha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5-Point Star 62"/>
              <p:cNvSpPr/>
              <p:nvPr/>
            </p:nvSpPr>
            <p:spPr>
              <a:xfrm>
                <a:off x="7250395" y="5586122"/>
                <a:ext cx="152751" cy="1516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4119"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11627" y="5149404"/>
              <a:ext cx="4552950" cy="48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TextBox 64"/>
            <p:cNvSpPr txBox="1">
              <a:spLocks noChangeArrowheads="1"/>
            </p:cNvSpPr>
            <p:nvPr/>
          </p:nvSpPr>
          <p:spPr bwMode="auto">
            <a:xfrm>
              <a:off x="4492577" y="5687798"/>
              <a:ext cx="4300023" cy="9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solidFill>
                    <a:srgbClr val="C00000"/>
                  </a:solidFill>
                </a:rPr>
                <a:t>The ion cools irrespective of the mass ratio</a:t>
              </a:r>
            </a:p>
            <a:p>
              <a:endParaRPr lang="en-US" b="1" dirty="0">
                <a:solidFill>
                  <a:srgbClr val="C00000"/>
                </a:solidFill>
              </a:endParaRPr>
            </a:p>
            <a:p>
              <a:r>
                <a:rPr lang="en-US" b="1" dirty="0">
                  <a:solidFill>
                    <a:srgbClr val="C00000"/>
                  </a:solidFill>
                </a:rPr>
                <a:t>For fastest cooling, </a:t>
              </a:r>
              <a:r>
                <a:rPr lang="en-US" b="1" i="1" dirty="0" err="1">
                  <a:solidFill>
                    <a:srgbClr val="00B050"/>
                  </a:solidFill>
                </a:rPr>
                <a:t>m</a:t>
              </a:r>
              <a:r>
                <a:rPr lang="en-US" b="1" i="1" baseline="-25000" dirty="0" err="1">
                  <a:solidFill>
                    <a:srgbClr val="00B050"/>
                  </a:solidFill>
                </a:rPr>
                <a:t>I</a:t>
              </a:r>
              <a:r>
                <a:rPr lang="en-US" b="1" dirty="0">
                  <a:solidFill>
                    <a:srgbClr val="00B050"/>
                  </a:solidFill>
                </a:rPr>
                <a:t> = </a:t>
              </a:r>
              <a:r>
                <a:rPr lang="en-US" b="1" i="1" dirty="0">
                  <a:solidFill>
                    <a:srgbClr val="00B050"/>
                  </a:solidFill>
                </a:rPr>
                <a:t>m</a:t>
              </a:r>
              <a:r>
                <a:rPr lang="en-US" b="1" i="1" baseline="-25000" dirty="0">
                  <a:solidFill>
                    <a:srgbClr val="00B050"/>
                  </a:solidFill>
                </a:rPr>
                <a:t>A</a:t>
              </a:r>
              <a:r>
                <a:rPr lang="en-US" b="1" dirty="0">
                  <a:solidFill>
                    <a:srgbClr val="00B050"/>
                  </a:solidFill>
                </a:rPr>
                <a:t> </a:t>
              </a:r>
              <a:r>
                <a:rPr lang="en-US" b="1" dirty="0">
                  <a:solidFill>
                    <a:srgbClr val="C00000"/>
                  </a:solidFill>
                </a:rPr>
                <a:t>is the best ratio</a:t>
              </a:r>
            </a:p>
          </p:txBody>
        </p:sp>
      </p:grpSp>
      <p:sp>
        <p:nvSpPr>
          <p:cNvPr id="4" name="TextBox 3"/>
          <p:cNvSpPr txBox="1"/>
          <p:nvPr/>
        </p:nvSpPr>
        <p:spPr>
          <a:xfrm>
            <a:off x="89403" y="6338234"/>
            <a:ext cx="2095445" cy="307777"/>
          </a:xfrm>
          <a:prstGeom prst="rect">
            <a:avLst/>
          </a:prstGeom>
          <a:noFill/>
        </p:spPr>
        <p:txBody>
          <a:bodyPr wrap="none" rtlCol="0">
            <a:spAutoFit/>
          </a:bodyPr>
          <a:lstStyle/>
          <a:p>
            <a:r>
              <a:rPr lang="en-IN" sz="1400" b="1" dirty="0" smtClean="0">
                <a:solidFill>
                  <a:schemeClr val="accent6">
                    <a:lumMod val="50000"/>
                  </a:schemeClr>
                </a:solidFill>
              </a:rPr>
              <a:t>Major &amp; </a:t>
            </a:r>
            <a:r>
              <a:rPr lang="en-IN" sz="1400" b="1" dirty="0" err="1" smtClean="0">
                <a:solidFill>
                  <a:schemeClr val="accent6">
                    <a:lumMod val="50000"/>
                  </a:schemeClr>
                </a:solidFill>
              </a:rPr>
              <a:t>Dehmelt</a:t>
            </a:r>
            <a:r>
              <a:rPr lang="en-IN" sz="1400" b="1" dirty="0" smtClean="0">
                <a:solidFill>
                  <a:schemeClr val="accent6">
                    <a:lumMod val="50000"/>
                  </a:schemeClr>
                </a:solidFill>
              </a:rPr>
              <a:t>, 1968</a:t>
            </a:r>
            <a:endParaRPr lang="en-IN" sz="1400" b="1" dirty="0">
              <a:solidFill>
                <a:schemeClr val="accent6">
                  <a:lumMod val="50000"/>
                </a:schemeClr>
              </a:solidFill>
            </a:endParaRPr>
          </a:p>
        </p:txBody>
      </p:sp>
    </p:spTree>
    <p:extLst>
      <p:ext uri="{BB962C8B-B14F-4D97-AF65-F5344CB8AC3E}">
        <p14:creationId xmlns:p14="http://schemas.microsoft.com/office/powerpoint/2010/main" val="124755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l"/>
            <a:r>
              <a:rPr lang="en-IN" sz="2800" dirty="0" smtClean="0">
                <a:solidFill>
                  <a:srgbClr val="7F63A1"/>
                </a:solidFill>
              </a:rPr>
              <a:t>Ion cooling for mass ratios &gt;, =, &lt; 1</a:t>
            </a:r>
            <a:endParaRPr lang="en-IN" sz="2800" dirty="0">
              <a:solidFill>
                <a:srgbClr val="7F63A1"/>
              </a:solidFill>
            </a:endParaRPr>
          </a:p>
        </p:txBody>
      </p:sp>
      <p:pic>
        <p:nvPicPr>
          <p:cNvPr id="4" name="Picture 3"/>
          <p:cNvPicPr>
            <a:picLocks noChangeAspect="1"/>
          </p:cNvPicPr>
          <p:nvPr/>
        </p:nvPicPr>
        <p:blipFill>
          <a:blip r:embed="rId2"/>
          <a:stretch>
            <a:fillRect/>
          </a:stretch>
        </p:blipFill>
        <p:spPr>
          <a:xfrm>
            <a:off x="220524" y="1592466"/>
            <a:ext cx="8618675" cy="4527728"/>
          </a:xfrm>
          <a:prstGeom prst="rect">
            <a:avLst/>
          </a:prstGeom>
        </p:spPr>
      </p:pic>
    </p:spTree>
    <p:extLst>
      <p:ext uri="{BB962C8B-B14F-4D97-AF65-F5344CB8AC3E}">
        <p14:creationId xmlns:p14="http://schemas.microsoft.com/office/powerpoint/2010/main" val="130858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IN" dirty="0" smtClean="0"/>
              <a:t>Cooling due to localization I</a:t>
            </a:r>
            <a:endParaRPr lang="en-IN" dirty="0"/>
          </a:p>
        </p:txBody>
      </p:sp>
      <p:pic>
        <p:nvPicPr>
          <p:cNvPr id="5" name="Picture 4"/>
          <p:cNvPicPr>
            <a:picLocks noChangeAspect="1"/>
          </p:cNvPicPr>
          <p:nvPr/>
        </p:nvPicPr>
        <p:blipFill>
          <a:blip r:embed="rId2"/>
          <a:stretch>
            <a:fillRect/>
          </a:stretch>
        </p:blipFill>
        <p:spPr>
          <a:xfrm>
            <a:off x="228600" y="1447800"/>
            <a:ext cx="3790839" cy="3048000"/>
          </a:xfrm>
          <a:prstGeom prst="rect">
            <a:avLst/>
          </a:prstGeom>
        </p:spPr>
      </p:pic>
      <p:pic>
        <p:nvPicPr>
          <p:cNvPr id="6" name="Picture 5"/>
          <p:cNvPicPr>
            <a:picLocks noChangeAspect="1"/>
          </p:cNvPicPr>
          <p:nvPr/>
        </p:nvPicPr>
        <p:blipFill>
          <a:blip r:embed="rId3"/>
          <a:stretch>
            <a:fillRect/>
          </a:stretch>
        </p:blipFill>
        <p:spPr>
          <a:xfrm>
            <a:off x="4267200" y="1371600"/>
            <a:ext cx="4654420" cy="3130340"/>
          </a:xfrm>
          <a:prstGeom prst="rect">
            <a:avLst/>
          </a:prstGeom>
        </p:spPr>
      </p:pic>
      <p:pic>
        <p:nvPicPr>
          <p:cNvPr id="7" name="Picture 6"/>
          <p:cNvPicPr>
            <a:picLocks noChangeAspect="1"/>
          </p:cNvPicPr>
          <p:nvPr/>
        </p:nvPicPr>
        <p:blipFill>
          <a:blip r:embed="rId4"/>
          <a:stretch>
            <a:fillRect/>
          </a:stretch>
        </p:blipFill>
        <p:spPr>
          <a:xfrm>
            <a:off x="820669" y="4648200"/>
            <a:ext cx="2606700" cy="1950939"/>
          </a:xfrm>
          <a:prstGeom prst="rect">
            <a:avLst/>
          </a:prstGeom>
        </p:spPr>
      </p:pic>
      <p:pic>
        <p:nvPicPr>
          <p:cNvPr id="8" name="Picture 7"/>
          <p:cNvPicPr>
            <a:picLocks noChangeAspect="1"/>
          </p:cNvPicPr>
          <p:nvPr/>
        </p:nvPicPr>
        <p:blipFill>
          <a:blip r:embed="rId5"/>
          <a:stretch>
            <a:fillRect/>
          </a:stretch>
        </p:blipFill>
        <p:spPr>
          <a:xfrm>
            <a:off x="4927910" y="4714205"/>
            <a:ext cx="3333000" cy="1818928"/>
          </a:xfrm>
          <a:prstGeom prst="rect">
            <a:avLst/>
          </a:prstGeom>
        </p:spPr>
      </p:pic>
    </p:spTree>
    <p:extLst>
      <p:ext uri="{BB962C8B-B14F-4D97-AF65-F5344CB8AC3E}">
        <p14:creationId xmlns:p14="http://schemas.microsoft.com/office/powerpoint/2010/main" val="167211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615014" y="4975489"/>
            <a:ext cx="2494151" cy="1543098"/>
          </a:xfrm>
          <a:prstGeom prst="rect">
            <a:avLst/>
          </a:prstGeom>
        </p:spPr>
      </p:pic>
      <p:pic>
        <p:nvPicPr>
          <p:cNvPr id="792578" name="Picture 2" descr="C:\Users\Sadiq\Pictures\Fig3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50978" y="1676399"/>
            <a:ext cx="4440621" cy="31376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792162"/>
          </a:xfrm>
        </p:spPr>
        <p:txBody>
          <a:bodyPr>
            <a:normAutofit/>
          </a:bodyPr>
          <a:lstStyle/>
          <a:p>
            <a:r>
              <a:rPr lang="en-IN" sz="2800" b="1" dirty="0" smtClean="0">
                <a:solidFill>
                  <a:srgbClr val="7F63A1"/>
                </a:solidFill>
                <a:latin typeface="Candara" panose="020E0502030303020204" pitchFamily="34" charset="0"/>
              </a:rPr>
              <a:t>Simulations: Kinetic energies and lifetimes K</a:t>
            </a:r>
            <a:r>
              <a:rPr lang="en-IN" sz="2800" b="1" baseline="30000" dirty="0" smtClean="0">
                <a:solidFill>
                  <a:srgbClr val="7F63A1"/>
                </a:solidFill>
                <a:latin typeface="Candara" panose="020E0502030303020204" pitchFamily="34" charset="0"/>
              </a:rPr>
              <a:t>+</a:t>
            </a:r>
            <a:r>
              <a:rPr lang="en-IN" sz="2800" b="1" dirty="0">
                <a:solidFill>
                  <a:srgbClr val="7F63A1"/>
                </a:solidFill>
                <a:latin typeface="Candara" panose="020E0502030303020204" pitchFamily="34" charset="0"/>
              </a:rPr>
              <a:t> </a:t>
            </a:r>
            <a:r>
              <a:rPr lang="en-IN" sz="2800" b="1" dirty="0" smtClean="0">
                <a:solidFill>
                  <a:srgbClr val="7F63A1"/>
                </a:solidFill>
                <a:latin typeface="Candara" panose="020E0502030303020204" pitchFamily="34" charset="0"/>
              </a:rPr>
              <a:t>in </a:t>
            </a:r>
            <a:r>
              <a:rPr lang="en-IN" sz="2800" b="1" dirty="0" err="1" smtClean="0">
                <a:solidFill>
                  <a:srgbClr val="7F63A1"/>
                </a:solidFill>
                <a:latin typeface="Candara" panose="020E0502030303020204" pitchFamily="34" charset="0"/>
              </a:rPr>
              <a:t>Rb</a:t>
            </a:r>
            <a:endParaRPr lang="en-IN" sz="2800" b="1" dirty="0">
              <a:solidFill>
                <a:srgbClr val="7F63A1"/>
              </a:solidFill>
              <a:latin typeface="Candara" panose="020E0502030303020204" pitchFamily="34" charset="0"/>
            </a:endParaRPr>
          </a:p>
        </p:txBody>
      </p:sp>
      <p:pic>
        <p:nvPicPr>
          <p:cNvPr id="6" name="Picture 3" descr="C:\Users\Sadiq\Pictures\Fig3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2547"/>
            <a:ext cx="4587068" cy="3274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50813" y="3244334"/>
            <a:ext cx="242374" cy="369332"/>
          </a:xfrm>
          <a:prstGeom prst="rect">
            <a:avLst/>
          </a:prstGeom>
        </p:spPr>
        <p:txBody>
          <a:bodyPr wrap="none">
            <a:spAutoFit/>
          </a:bodyPr>
          <a:lstStyle/>
          <a:p>
            <a:r>
              <a:rPr lang="en-IN" dirty="0">
                <a:latin typeface="Times" panose="02020603050405020304" pitchFamily="18" charset="0"/>
              </a:rPr>
              <a:t> </a:t>
            </a:r>
            <a:endParaRPr lang="en-IN" dirty="0"/>
          </a:p>
        </p:txBody>
      </p:sp>
    </p:spTree>
    <p:extLst>
      <p:ext uri="{BB962C8B-B14F-4D97-AF65-F5344CB8AC3E}">
        <p14:creationId xmlns:p14="http://schemas.microsoft.com/office/powerpoint/2010/main" val="1259716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l"/>
            <a:r>
              <a:rPr lang="en-IN" sz="2800" b="1" dirty="0" smtClean="0">
                <a:solidFill>
                  <a:srgbClr val="7F63A1"/>
                </a:solidFill>
                <a:latin typeface="Candara" panose="020E0502030303020204" pitchFamily="34" charset="0"/>
              </a:rPr>
              <a:t>Where does the steady state lie?</a:t>
            </a:r>
            <a:endParaRPr lang="en-IN" sz="2800" b="1" dirty="0">
              <a:solidFill>
                <a:srgbClr val="7F63A1"/>
              </a:solidFill>
              <a:latin typeface="Candara" panose="020E0502030303020204"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2" y="1371600"/>
            <a:ext cx="4495800" cy="271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40831"/>
            <a:ext cx="4114800" cy="13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940831"/>
            <a:ext cx="4060273" cy="13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4660392" y="533400"/>
            <a:ext cx="4151776" cy="4193977"/>
            <a:chOff x="4660392" y="533400"/>
            <a:chExt cx="4151776" cy="4193977"/>
          </a:xfrm>
        </p:grpSpPr>
        <p:sp>
          <p:nvSpPr>
            <p:cNvPr id="15" name="Right Arrow 14"/>
            <p:cNvSpPr/>
            <p:nvPr/>
          </p:nvSpPr>
          <p:spPr>
            <a:xfrm>
              <a:off x="4660392" y="1406498"/>
              <a:ext cx="7498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7" name="Group 26"/>
            <p:cNvGrpSpPr/>
            <p:nvPr/>
          </p:nvGrpSpPr>
          <p:grpSpPr>
            <a:xfrm>
              <a:off x="5410200" y="533400"/>
              <a:ext cx="3401968" cy="4193977"/>
              <a:chOff x="5410200" y="533400"/>
              <a:chExt cx="3401968" cy="4193977"/>
            </a:xfrm>
          </p:grpSpPr>
          <p:pic>
            <p:nvPicPr>
              <p:cNvPr id="28" name="Picture 27"/>
              <p:cNvPicPr>
                <a:picLocks noChangeAspect="1"/>
              </p:cNvPicPr>
              <p:nvPr/>
            </p:nvPicPr>
            <p:blipFill>
              <a:blip r:embed="rId5"/>
              <a:stretch>
                <a:fillRect/>
              </a:stretch>
            </p:blipFill>
            <p:spPr>
              <a:xfrm>
                <a:off x="5638800" y="2819401"/>
                <a:ext cx="3173368" cy="1722914"/>
              </a:xfrm>
              <a:prstGeom prst="rect">
                <a:avLst/>
              </a:prstGeom>
            </p:spPr>
          </p:pic>
          <p:sp>
            <p:nvSpPr>
              <p:cNvPr id="29" name="TextBox 28"/>
              <p:cNvSpPr txBox="1"/>
              <p:nvPr/>
            </p:nvSpPr>
            <p:spPr>
              <a:xfrm>
                <a:off x="6858000" y="4419600"/>
                <a:ext cx="801823" cy="307777"/>
              </a:xfrm>
              <a:prstGeom prst="rect">
                <a:avLst/>
              </a:prstGeom>
              <a:noFill/>
            </p:spPr>
            <p:txBody>
              <a:bodyPr wrap="none" rtlCol="0">
                <a:spAutoFit/>
              </a:bodyPr>
              <a:lstStyle/>
              <a:p>
                <a:r>
                  <a:rPr lang="en-IN" sz="1400" dirty="0" smtClean="0"/>
                  <a:t>position</a:t>
                </a:r>
                <a:endParaRPr lang="en-IN" sz="1400" dirty="0"/>
              </a:p>
            </p:txBody>
          </p:sp>
          <p:grpSp>
            <p:nvGrpSpPr>
              <p:cNvPr id="30" name="Group 29"/>
              <p:cNvGrpSpPr/>
              <p:nvPr/>
            </p:nvGrpSpPr>
            <p:grpSpPr>
              <a:xfrm>
                <a:off x="5410200" y="3609681"/>
                <a:ext cx="1371600" cy="307777"/>
                <a:chOff x="5410200" y="3609681"/>
                <a:chExt cx="1371600" cy="307777"/>
              </a:xfrm>
            </p:grpSpPr>
            <p:cxnSp>
              <p:nvCxnSpPr>
                <p:cNvPr id="38" name="Straight Arrow Connector 37"/>
                <p:cNvCxnSpPr/>
                <p:nvPr/>
              </p:nvCxnSpPr>
              <p:spPr>
                <a:xfrm>
                  <a:off x="5410200" y="3886200"/>
                  <a:ext cx="1371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10200" y="3609681"/>
                  <a:ext cx="930063" cy="307777"/>
                </a:xfrm>
                <a:prstGeom prst="rect">
                  <a:avLst/>
                </a:prstGeom>
                <a:noFill/>
              </p:spPr>
              <p:txBody>
                <a:bodyPr wrap="none" rtlCol="0">
                  <a:spAutoFit/>
                </a:bodyPr>
                <a:lstStyle/>
                <a:p>
                  <a:r>
                    <a:rPr lang="en-IN" sz="1400" dirty="0" smtClean="0"/>
                    <a:t>Ion temp.</a:t>
                  </a:r>
                  <a:endParaRPr lang="en-IN" sz="1400" dirty="0"/>
                </a:p>
              </p:txBody>
            </p:sp>
          </p:grpSp>
          <p:grpSp>
            <p:nvGrpSpPr>
              <p:cNvPr id="31" name="Group 30"/>
              <p:cNvGrpSpPr/>
              <p:nvPr/>
            </p:nvGrpSpPr>
            <p:grpSpPr>
              <a:xfrm>
                <a:off x="5486400" y="4085735"/>
                <a:ext cx="1561708" cy="307777"/>
                <a:chOff x="5410200" y="4035623"/>
                <a:chExt cx="1561708" cy="307777"/>
              </a:xfrm>
            </p:grpSpPr>
            <p:cxnSp>
              <p:nvCxnSpPr>
                <p:cNvPr id="36" name="Straight Arrow Connector 35"/>
                <p:cNvCxnSpPr/>
                <p:nvPr/>
              </p:nvCxnSpPr>
              <p:spPr>
                <a:xfrm>
                  <a:off x="5447908" y="4276669"/>
                  <a:ext cx="15240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10200" y="4035623"/>
                  <a:ext cx="1075872" cy="307777"/>
                </a:xfrm>
                <a:prstGeom prst="rect">
                  <a:avLst/>
                </a:prstGeom>
                <a:noFill/>
              </p:spPr>
              <p:txBody>
                <a:bodyPr wrap="none" rtlCol="0">
                  <a:spAutoFit/>
                </a:bodyPr>
                <a:lstStyle/>
                <a:p>
                  <a:r>
                    <a:rPr lang="en-IN" sz="1400" dirty="0" smtClean="0"/>
                    <a:t>MOT temp.</a:t>
                  </a:r>
                  <a:endParaRPr lang="en-IN" sz="1400" dirty="0"/>
                </a:p>
              </p:txBody>
            </p:sp>
          </p:grpSp>
          <p:sp>
            <p:nvSpPr>
              <p:cNvPr id="32" name="TextBox 31"/>
              <p:cNvSpPr txBox="1"/>
              <p:nvPr/>
            </p:nvSpPr>
            <p:spPr>
              <a:xfrm>
                <a:off x="8477516" y="2835112"/>
                <a:ext cx="304800" cy="1384995"/>
              </a:xfrm>
              <a:prstGeom prst="rect">
                <a:avLst/>
              </a:prstGeom>
              <a:noFill/>
            </p:spPr>
            <p:txBody>
              <a:bodyPr wrap="square" rtlCol="0">
                <a:spAutoFit/>
              </a:bodyPr>
              <a:lstStyle/>
              <a:p>
                <a:r>
                  <a:rPr lang="en-IN" sz="1400" dirty="0" smtClean="0">
                    <a:solidFill>
                      <a:schemeClr val="tx1">
                        <a:lumMod val="65000"/>
                        <a:lumOff val="35000"/>
                      </a:schemeClr>
                    </a:solidFill>
                  </a:rPr>
                  <a:t>Energy</a:t>
                </a:r>
                <a:endParaRPr lang="en-IN" sz="1400" dirty="0">
                  <a:solidFill>
                    <a:schemeClr val="tx1">
                      <a:lumMod val="65000"/>
                      <a:lumOff val="35000"/>
                    </a:schemeClr>
                  </a:solidFill>
                </a:endParaRPr>
              </a:p>
            </p:txBody>
          </p:sp>
          <p:pic>
            <p:nvPicPr>
              <p:cNvPr id="33" name="Picture 32"/>
              <p:cNvPicPr>
                <a:picLocks noChangeAspect="1"/>
              </p:cNvPicPr>
              <p:nvPr/>
            </p:nvPicPr>
            <p:blipFill>
              <a:blip r:embed="rId6"/>
              <a:stretch>
                <a:fillRect/>
              </a:stretch>
            </p:blipFill>
            <p:spPr>
              <a:xfrm>
                <a:off x="5638800" y="533400"/>
                <a:ext cx="3173368" cy="2099551"/>
              </a:xfrm>
              <a:prstGeom prst="rect">
                <a:avLst/>
              </a:prstGeom>
            </p:spPr>
          </p:pic>
          <p:sp>
            <p:nvSpPr>
              <p:cNvPr id="34" name="TextBox 33"/>
              <p:cNvSpPr txBox="1"/>
              <p:nvPr/>
            </p:nvSpPr>
            <p:spPr>
              <a:xfrm>
                <a:off x="6858000" y="2514600"/>
                <a:ext cx="801823" cy="307777"/>
              </a:xfrm>
              <a:prstGeom prst="rect">
                <a:avLst/>
              </a:prstGeom>
              <a:noFill/>
            </p:spPr>
            <p:txBody>
              <a:bodyPr wrap="none" rtlCol="0">
                <a:spAutoFit/>
              </a:bodyPr>
              <a:lstStyle/>
              <a:p>
                <a:r>
                  <a:rPr lang="en-IN" sz="1400" dirty="0" smtClean="0"/>
                  <a:t>position</a:t>
                </a:r>
                <a:endParaRPr lang="en-IN" sz="1400" dirty="0"/>
              </a:p>
            </p:txBody>
          </p:sp>
          <p:cxnSp>
            <p:nvCxnSpPr>
              <p:cNvPr id="35" name="Straight Connector 34"/>
              <p:cNvCxnSpPr/>
              <p:nvPr/>
            </p:nvCxnSpPr>
            <p:spPr>
              <a:xfrm>
                <a:off x="6934200" y="2261616"/>
                <a:ext cx="5718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6938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l"/>
            <a:r>
              <a:rPr lang="en-IN" sz="2800" b="1" dirty="0" smtClean="0">
                <a:solidFill>
                  <a:srgbClr val="7F63A1"/>
                </a:solidFill>
                <a:latin typeface="Candara" panose="020E0502030303020204" pitchFamily="34" charset="0"/>
              </a:rPr>
              <a:t>Where does the steady state lie?</a:t>
            </a:r>
            <a:endParaRPr lang="en-IN" sz="2800" b="1" dirty="0">
              <a:solidFill>
                <a:srgbClr val="7F63A1"/>
              </a:solidFill>
              <a:latin typeface="Candara" panose="020E0502030303020204"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2" y="1371600"/>
            <a:ext cx="4495800" cy="271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40831"/>
            <a:ext cx="4114800" cy="13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940831"/>
            <a:ext cx="4060273" cy="13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4686300" y="526846"/>
            <a:ext cx="4076700" cy="4218819"/>
            <a:chOff x="1219200" y="526846"/>
            <a:chExt cx="4076700" cy="4218819"/>
          </a:xfrm>
        </p:grpSpPr>
        <p:grpSp>
          <p:nvGrpSpPr>
            <p:cNvPr id="56" name="Group 55"/>
            <p:cNvGrpSpPr/>
            <p:nvPr/>
          </p:nvGrpSpPr>
          <p:grpSpPr>
            <a:xfrm>
              <a:off x="1954530" y="526846"/>
              <a:ext cx="3341370" cy="4218819"/>
              <a:chOff x="1954530" y="526846"/>
              <a:chExt cx="3341370" cy="4218819"/>
            </a:xfrm>
          </p:grpSpPr>
          <p:pic>
            <p:nvPicPr>
              <p:cNvPr id="58" name="Picture 57"/>
              <p:cNvPicPr>
                <a:picLocks noChangeAspect="1"/>
              </p:cNvPicPr>
              <p:nvPr/>
            </p:nvPicPr>
            <p:blipFill>
              <a:blip r:embed="rId5"/>
              <a:stretch>
                <a:fillRect/>
              </a:stretch>
            </p:blipFill>
            <p:spPr>
              <a:xfrm>
                <a:off x="2057400" y="526846"/>
                <a:ext cx="3238500" cy="2142644"/>
              </a:xfrm>
              <a:prstGeom prst="rect">
                <a:avLst/>
              </a:prstGeom>
            </p:spPr>
          </p:pic>
          <p:cxnSp>
            <p:nvCxnSpPr>
              <p:cNvPr id="59" name="Straight Connector 58"/>
              <p:cNvCxnSpPr/>
              <p:nvPr/>
            </p:nvCxnSpPr>
            <p:spPr>
              <a:xfrm>
                <a:off x="3387090" y="2286000"/>
                <a:ext cx="5718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6"/>
              <a:stretch>
                <a:fillRect/>
              </a:stretch>
            </p:blipFill>
            <p:spPr>
              <a:xfrm>
                <a:off x="2077031" y="2819401"/>
                <a:ext cx="3218869" cy="1747618"/>
              </a:xfrm>
              <a:prstGeom prst="rect">
                <a:avLst/>
              </a:prstGeom>
            </p:spPr>
          </p:pic>
          <p:sp>
            <p:nvSpPr>
              <p:cNvPr id="61" name="TextBox 60"/>
              <p:cNvSpPr txBox="1"/>
              <p:nvPr/>
            </p:nvSpPr>
            <p:spPr>
              <a:xfrm>
                <a:off x="3313176" y="2532888"/>
                <a:ext cx="801823" cy="307777"/>
              </a:xfrm>
              <a:prstGeom prst="rect">
                <a:avLst/>
              </a:prstGeom>
              <a:noFill/>
            </p:spPr>
            <p:txBody>
              <a:bodyPr wrap="none" rtlCol="0">
                <a:spAutoFit/>
              </a:bodyPr>
              <a:lstStyle/>
              <a:p>
                <a:r>
                  <a:rPr lang="en-IN" sz="1400" dirty="0" smtClean="0"/>
                  <a:t>position</a:t>
                </a:r>
                <a:endParaRPr lang="en-IN" sz="1400" dirty="0"/>
              </a:p>
            </p:txBody>
          </p:sp>
          <p:sp>
            <p:nvSpPr>
              <p:cNvPr id="62" name="TextBox 61"/>
              <p:cNvSpPr txBox="1"/>
              <p:nvPr/>
            </p:nvSpPr>
            <p:spPr>
              <a:xfrm>
                <a:off x="3322320" y="4437888"/>
                <a:ext cx="801823" cy="307777"/>
              </a:xfrm>
              <a:prstGeom prst="rect">
                <a:avLst/>
              </a:prstGeom>
              <a:noFill/>
            </p:spPr>
            <p:txBody>
              <a:bodyPr wrap="none" rtlCol="0">
                <a:spAutoFit/>
              </a:bodyPr>
              <a:lstStyle/>
              <a:p>
                <a:r>
                  <a:rPr lang="en-IN" sz="1400" dirty="0" smtClean="0"/>
                  <a:t>position</a:t>
                </a:r>
                <a:endParaRPr lang="en-IN" sz="1400" dirty="0"/>
              </a:p>
            </p:txBody>
          </p:sp>
          <p:cxnSp>
            <p:nvCxnSpPr>
              <p:cNvPr id="63" name="Straight Arrow Connector 62"/>
              <p:cNvCxnSpPr/>
              <p:nvPr/>
            </p:nvCxnSpPr>
            <p:spPr>
              <a:xfrm>
                <a:off x="2038546" y="4245565"/>
                <a:ext cx="1371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38546" y="3969046"/>
                <a:ext cx="930063" cy="307777"/>
              </a:xfrm>
              <a:prstGeom prst="rect">
                <a:avLst/>
              </a:prstGeom>
              <a:noFill/>
            </p:spPr>
            <p:txBody>
              <a:bodyPr wrap="none" rtlCol="0">
                <a:spAutoFit/>
              </a:bodyPr>
              <a:lstStyle/>
              <a:p>
                <a:r>
                  <a:rPr lang="en-IN" sz="1400" dirty="0" smtClean="0"/>
                  <a:t>Ion temp.</a:t>
                </a:r>
                <a:endParaRPr lang="en-IN" sz="1400" dirty="0"/>
              </a:p>
            </p:txBody>
          </p:sp>
          <p:cxnSp>
            <p:nvCxnSpPr>
              <p:cNvPr id="65" name="Straight Arrow Connector 64"/>
              <p:cNvCxnSpPr/>
              <p:nvPr/>
            </p:nvCxnSpPr>
            <p:spPr>
              <a:xfrm>
                <a:off x="1992238" y="4346223"/>
                <a:ext cx="15240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954530" y="4314923"/>
                <a:ext cx="1075872" cy="307777"/>
              </a:xfrm>
              <a:prstGeom prst="rect">
                <a:avLst/>
              </a:prstGeom>
              <a:noFill/>
              <a:ln>
                <a:noFill/>
              </a:ln>
            </p:spPr>
            <p:txBody>
              <a:bodyPr wrap="none" rtlCol="0">
                <a:spAutoFit/>
              </a:bodyPr>
              <a:lstStyle/>
              <a:p>
                <a:r>
                  <a:rPr lang="en-IN" sz="1400" dirty="0" smtClean="0">
                    <a:solidFill>
                      <a:schemeClr val="accent3">
                        <a:lumMod val="75000"/>
                      </a:schemeClr>
                    </a:solidFill>
                  </a:rPr>
                  <a:t>MOT temp.</a:t>
                </a:r>
                <a:endParaRPr lang="en-IN" sz="1400" dirty="0">
                  <a:solidFill>
                    <a:schemeClr val="accent3">
                      <a:lumMod val="75000"/>
                    </a:schemeClr>
                  </a:solidFill>
                </a:endParaRPr>
              </a:p>
            </p:txBody>
          </p:sp>
          <p:sp>
            <p:nvSpPr>
              <p:cNvPr id="67" name="TextBox 66"/>
              <p:cNvSpPr txBox="1"/>
              <p:nvPr/>
            </p:nvSpPr>
            <p:spPr>
              <a:xfrm>
                <a:off x="4876800" y="2882205"/>
                <a:ext cx="304800" cy="1384995"/>
              </a:xfrm>
              <a:prstGeom prst="rect">
                <a:avLst/>
              </a:prstGeom>
              <a:noFill/>
            </p:spPr>
            <p:txBody>
              <a:bodyPr wrap="square" rtlCol="0">
                <a:spAutoFit/>
              </a:bodyPr>
              <a:lstStyle/>
              <a:p>
                <a:r>
                  <a:rPr lang="en-IN" sz="1400" dirty="0" smtClean="0">
                    <a:solidFill>
                      <a:schemeClr val="tx1">
                        <a:lumMod val="65000"/>
                        <a:lumOff val="35000"/>
                      </a:schemeClr>
                    </a:solidFill>
                  </a:rPr>
                  <a:t>Energy</a:t>
                </a:r>
                <a:endParaRPr lang="en-IN" sz="1400" dirty="0">
                  <a:solidFill>
                    <a:schemeClr val="tx1">
                      <a:lumMod val="65000"/>
                      <a:lumOff val="35000"/>
                    </a:schemeClr>
                  </a:solidFill>
                </a:endParaRPr>
              </a:p>
            </p:txBody>
          </p:sp>
        </p:grpSp>
        <p:sp>
          <p:nvSpPr>
            <p:cNvPr id="57" name="Right Arrow 56"/>
            <p:cNvSpPr/>
            <p:nvPr/>
          </p:nvSpPr>
          <p:spPr>
            <a:xfrm>
              <a:off x="1219200" y="2133600"/>
              <a:ext cx="762000" cy="13716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016004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lgn="l"/>
            <a:r>
              <a:rPr lang="en-IN" sz="2800" b="1" dirty="0" smtClean="0">
                <a:solidFill>
                  <a:srgbClr val="7F63A1"/>
                </a:solidFill>
                <a:latin typeface="Candara" panose="020E0502030303020204" pitchFamily="34" charset="0"/>
              </a:rPr>
              <a:t>Where does the steady state lie?</a:t>
            </a:r>
            <a:endParaRPr lang="en-IN" sz="2800" b="1" dirty="0">
              <a:solidFill>
                <a:srgbClr val="7F63A1"/>
              </a:solidFill>
              <a:latin typeface="Candara" panose="020E0502030303020204"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2" y="1371600"/>
            <a:ext cx="4495800" cy="271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940831"/>
            <a:ext cx="4114800" cy="13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940831"/>
            <a:ext cx="4060273" cy="13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596534" y="599061"/>
            <a:ext cx="4158846" cy="4178524"/>
            <a:chOff x="4596534" y="599061"/>
            <a:chExt cx="4158846" cy="4178524"/>
          </a:xfrm>
        </p:grpSpPr>
        <p:pic>
          <p:nvPicPr>
            <p:cNvPr id="69" name="Picture 68"/>
            <p:cNvPicPr>
              <a:picLocks noChangeAspect="1"/>
            </p:cNvPicPr>
            <p:nvPr/>
          </p:nvPicPr>
          <p:blipFill>
            <a:blip r:embed="rId5"/>
            <a:stretch>
              <a:fillRect/>
            </a:stretch>
          </p:blipFill>
          <p:spPr>
            <a:xfrm>
              <a:off x="5639999" y="599061"/>
              <a:ext cx="3094799" cy="2047569"/>
            </a:xfrm>
            <a:prstGeom prst="rect">
              <a:avLst/>
            </a:prstGeom>
            <a:solidFill>
              <a:schemeClr val="accent1">
                <a:lumMod val="60000"/>
                <a:lumOff val="40000"/>
              </a:schemeClr>
            </a:solidFill>
          </p:spPr>
        </p:pic>
        <p:cxnSp>
          <p:nvCxnSpPr>
            <p:cNvPr id="70" name="Straight Connector 69"/>
            <p:cNvCxnSpPr/>
            <p:nvPr/>
          </p:nvCxnSpPr>
          <p:spPr>
            <a:xfrm>
              <a:off x="6897792" y="2275840"/>
              <a:ext cx="5718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6"/>
            <a:stretch>
              <a:fillRect/>
            </a:stretch>
          </p:blipFill>
          <p:spPr>
            <a:xfrm>
              <a:off x="5627548" y="2796540"/>
              <a:ext cx="3127832" cy="1764445"/>
            </a:xfrm>
            <a:prstGeom prst="rect">
              <a:avLst/>
            </a:prstGeom>
          </p:spPr>
        </p:pic>
        <p:sp>
          <p:nvSpPr>
            <p:cNvPr id="73" name="TextBox 72"/>
            <p:cNvSpPr txBox="1"/>
            <p:nvPr/>
          </p:nvSpPr>
          <p:spPr>
            <a:xfrm>
              <a:off x="5527172" y="4050030"/>
              <a:ext cx="930063" cy="307777"/>
            </a:xfrm>
            <a:prstGeom prst="rect">
              <a:avLst/>
            </a:prstGeom>
            <a:noFill/>
            <a:ln>
              <a:noFill/>
              <a:prstDash val="dash"/>
            </a:ln>
          </p:spPr>
          <p:txBody>
            <a:bodyPr wrap="none" rtlCol="0">
              <a:spAutoFit/>
            </a:bodyPr>
            <a:lstStyle/>
            <a:p>
              <a:r>
                <a:rPr lang="en-IN" sz="1400" dirty="0" smtClean="0"/>
                <a:t>Ion temp.</a:t>
              </a:r>
              <a:endParaRPr lang="en-IN" sz="1400" dirty="0"/>
            </a:p>
          </p:txBody>
        </p:sp>
        <p:sp>
          <p:nvSpPr>
            <p:cNvPr id="74" name="TextBox 73"/>
            <p:cNvSpPr txBox="1"/>
            <p:nvPr/>
          </p:nvSpPr>
          <p:spPr>
            <a:xfrm>
              <a:off x="6829604" y="4439483"/>
              <a:ext cx="801823" cy="307777"/>
            </a:xfrm>
            <a:prstGeom prst="rect">
              <a:avLst/>
            </a:prstGeom>
            <a:noFill/>
          </p:spPr>
          <p:txBody>
            <a:bodyPr wrap="none" rtlCol="0">
              <a:spAutoFit/>
            </a:bodyPr>
            <a:lstStyle/>
            <a:p>
              <a:r>
                <a:rPr lang="en-IN" sz="1400" dirty="0" smtClean="0"/>
                <a:t>position</a:t>
              </a:r>
              <a:endParaRPr lang="en-IN" sz="1400" dirty="0"/>
            </a:p>
          </p:txBody>
        </p:sp>
        <p:sp>
          <p:nvSpPr>
            <p:cNvPr id="75" name="TextBox 74"/>
            <p:cNvSpPr txBox="1"/>
            <p:nvPr/>
          </p:nvSpPr>
          <p:spPr>
            <a:xfrm>
              <a:off x="6823508" y="2516124"/>
              <a:ext cx="801823" cy="307777"/>
            </a:xfrm>
            <a:prstGeom prst="rect">
              <a:avLst/>
            </a:prstGeom>
            <a:noFill/>
          </p:spPr>
          <p:txBody>
            <a:bodyPr wrap="none" rtlCol="0">
              <a:spAutoFit/>
            </a:bodyPr>
            <a:lstStyle/>
            <a:p>
              <a:r>
                <a:rPr lang="en-IN" sz="1400" dirty="0" smtClean="0"/>
                <a:t>position</a:t>
              </a:r>
              <a:endParaRPr lang="en-IN" sz="1400" dirty="0"/>
            </a:p>
          </p:txBody>
        </p:sp>
        <p:sp>
          <p:nvSpPr>
            <p:cNvPr id="76" name="TextBox 75"/>
            <p:cNvSpPr txBox="1"/>
            <p:nvPr/>
          </p:nvSpPr>
          <p:spPr>
            <a:xfrm>
              <a:off x="8353604" y="2859345"/>
              <a:ext cx="304800" cy="1384995"/>
            </a:xfrm>
            <a:prstGeom prst="rect">
              <a:avLst/>
            </a:prstGeom>
            <a:noFill/>
          </p:spPr>
          <p:txBody>
            <a:bodyPr wrap="square" rtlCol="0">
              <a:spAutoFit/>
            </a:bodyPr>
            <a:lstStyle/>
            <a:p>
              <a:r>
                <a:rPr lang="en-IN" sz="1400" dirty="0" smtClean="0">
                  <a:solidFill>
                    <a:schemeClr val="tx1">
                      <a:lumMod val="65000"/>
                      <a:lumOff val="35000"/>
                    </a:schemeClr>
                  </a:solidFill>
                </a:rPr>
                <a:t>Energy</a:t>
              </a:r>
              <a:endParaRPr lang="en-IN" sz="1400" dirty="0">
                <a:solidFill>
                  <a:schemeClr val="tx1">
                    <a:lumMod val="65000"/>
                    <a:lumOff val="35000"/>
                  </a:schemeClr>
                </a:solidFill>
              </a:endParaRPr>
            </a:p>
          </p:txBody>
        </p:sp>
        <p:cxnSp>
          <p:nvCxnSpPr>
            <p:cNvPr id="43" name="Straight Arrow Connector 42"/>
            <p:cNvCxnSpPr/>
            <p:nvPr/>
          </p:nvCxnSpPr>
          <p:spPr>
            <a:xfrm>
              <a:off x="5486400" y="4327173"/>
              <a:ext cx="1524000"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527172" y="4326549"/>
              <a:ext cx="1371600"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448692" y="4295873"/>
              <a:ext cx="1075872" cy="307777"/>
            </a:xfrm>
            <a:prstGeom prst="rect">
              <a:avLst/>
            </a:prstGeom>
            <a:noFill/>
            <a:ln>
              <a:noFill/>
            </a:ln>
          </p:spPr>
          <p:txBody>
            <a:bodyPr wrap="none" rtlCol="0">
              <a:spAutoFit/>
            </a:bodyPr>
            <a:lstStyle/>
            <a:p>
              <a:r>
                <a:rPr lang="en-IN" sz="1400" dirty="0" smtClean="0">
                  <a:solidFill>
                    <a:schemeClr val="accent3">
                      <a:lumMod val="75000"/>
                    </a:schemeClr>
                  </a:solidFill>
                </a:rPr>
                <a:t>MOT temp.</a:t>
              </a:r>
              <a:endParaRPr lang="en-IN" sz="1400" dirty="0">
                <a:solidFill>
                  <a:schemeClr val="accent3">
                    <a:lumMod val="75000"/>
                  </a:schemeClr>
                </a:solidFill>
              </a:endParaRPr>
            </a:p>
          </p:txBody>
        </p:sp>
        <p:sp>
          <p:nvSpPr>
            <p:cNvPr id="3" name="Notched Right Arrow 2"/>
            <p:cNvSpPr/>
            <p:nvPr/>
          </p:nvSpPr>
          <p:spPr>
            <a:xfrm rot="19775604">
              <a:off x="4596534" y="4223965"/>
              <a:ext cx="685800" cy="55362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13838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639762"/>
          </a:xfrm>
        </p:spPr>
        <p:txBody>
          <a:bodyPr/>
          <a:lstStyle/>
          <a:p>
            <a:pPr algn="l"/>
            <a:r>
              <a:rPr lang="en-US" sz="2800" dirty="0" smtClean="0">
                <a:solidFill>
                  <a:srgbClr val="7030A0"/>
                </a:solidFill>
                <a:latin typeface="Candara" pitchFamily="34" charset="0"/>
              </a:rPr>
              <a:t>Resonant Charge Exchange Cooling </a:t>
            </a:r>
          </a:p>
        </p:txBody>
      </p:sp>
      <p:sp>
        <p:nvSpPr>
          <p:cNvPr id="22545" name="TextBox 22"/>
          <p:cNvSpPr txBox="1">
            <a:spLocks noChangeArrowheads="1"/>
          </p:cNvSpPr>
          <p:nvPr/>
        </p:nvSpPr>
        <p:spPr bwMode="auto">
          <a:xfrm>
            <a:off x="457200" y="5867400"/>
            <a:ext cx="8193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solidFill>
                  <a:srgbClr val="7030A0"/>
                </a:solidFill>
              </a:rPr>
              <a:t>When </a:t>
            </a:r>
            <a:r>
              <a:rPr lang="en-US" dirty="0" err="1">
                <a:solidFill>
                  <a:srgbClr val="7030A0"/>
                </a:solidFill>
              </a:rPr>
              <a:t>Rb</a:t>
            </a:r>
            <a:r>
              <a:rPr lang="en-US" dirty="0">
                <a:solidFill>
                  <a:srgbClr val="7030A0"/>
                </a:solidFill>
              </a:rPr>
              <a:t> and </a:t>
            </a:r>
            <a:r>
              <a:rPr lang="en-US" dirty="0" err="1">
                <a:solidFill>
                  <a:srgbClr val="7030A0"/>
                </a:solidFill>
              </a:rPr>
              <a:t>Rb</a:t>
            </a:r>
            <a:r>
              <a:rPr lang="en-US" baseline="30000" dirty="0">
                <a:solidFill>
                  <a:srgbClr val="7030A0"/>
                </a:solidFill>
              </a:rPr>
              <a:t>+</a:t>
            </a:r>
            <a:r>
              <a:rPr lang="en-US" dirty="0">
                <a:solidFill>
                  <a:srgbClr val="7030A0"/>
                </a:solidFill>
              </a:rPr>
              <a:t> collide, charge exchange process is resonant at all collision energies</a:t>
            </a:r>
          </a:p>
        </p:txBody>
      </p:sp>
      <p:pic>
        <p:nvPicPr>
          <p:cNvPr id="2254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7" y="1072334"/>
            <a:ext cx="6373813" cy="456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40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l"/>
            <a:r>
              <a:rPr lang="en-IN" sz="2800" dirty="0" smtClean="0">
                <a:solidFill>
                  <a:srgbClr val="333399"/>
                </a:solidFill>
              </a:rPr>
              <a:t>Motivations</a:t>
            </a:r>
            <a:endParaRPr lang="en-IN" sz="2800" dirty="0">
              <a:solidFill>
                <a:srgbClr val="333399"/>
              </a:solidFill>
            </a:endParaRPr>
          </a:p>
        </p:txBody>
      </p:sp>
      <p:sp>
        <p:nvSpPr>
          <p:cNvPr id="3" name="Content Placeholder 2"/>
          <p:cNvSpPr>
            <a:spLocks noGrp="1"/>
          </p:cNvSpPr>
          <p:nvPr>
            <p:ph idx="1"/>
          </p:nvPr>
        </p:nvSpPr>
        <p:spPr>
          <a:xfrm>
            <a:off x="457200" y="833846"/>
            <a:ext cx="8229600" cy="4876800"/>
          </a:xfrm>
        </p:spPr>
        <p:txBody>
          <a:bodyPr/>
          <a:lstStyle/>
          <a:p>
            <a:r>
              <a:rPr lang="en-IN" sz="2000" dirty="0" smtClean="0"/>
              <a:t>Gas atoms and molecules are a ready source of identical quantum systems</a:t>
            </a:r>
          </a:p>
          <a:p>
            <a:r>
              <a:rPr lang="en-IN" sz="2000" dirty="0" smtClean="0"/>
              <a:t>How do such </a:t>
            </a:r>
            <a:r>
              <a:rPr lang="en-IN" sz="2000" dirty="0"/>
              <a:t>quantum </a:t>
            </a:r>
            <a:r>
              <a:rPr lang="en-IN" sz="2000" dirty="0" smtClean="0"/>
              <a:t>entities (atoms, ions, molecules) interact with each other, in regimes where kinetic energy dominated effects are suppressed?</a:t>
            </a:r>
          </a:p>
          <a:p>
            <a:r>
              <a:rPr lang="en-IN" sz="2000" dirty="0" smtClean="0"/>
              <a:t>Kinetic energy typically tend to suppress quantum effects.</a:t>
            </a:r>
          </a:p>
          <a:p>
            <a:r>
              <a:rPr lang="en-IN" sz="2000" dirty="0" smtClean="0"/>
              <a:t>Under such conditions, very weak interactions reveal themselves and quantum effects manifest</a:t>
            </a:r>
          </a:p>
          <a:p>
            <a:r>
              <a:rPr lang="en-IN" sz="2000" dirty="0" smtClean="0"/>
              <a:t>As an extreme example, we have the experimental realization of degenerate dilute gases.</a:t>
            </a:r>
          </a:p>
          <a:p>
            <a:r>
              <a:rPr lang="en-IN" sz="2000" dirty="0" smtClean="0"/>
              <a:t>However the problems are far richer than those with single species or a single interaction</a:t>
            </a:r>
          </a:p>
          <a:p>
            <a:r>
              <a:rPr lang="en-IN" sz="2000" dirty="0" smtClean="0"/>
              <a:t>When multiple interacting species are confined with minimal kinetic energy the possible </a:t>
            </a:r>
            <a:r>
              <a:rPr lang="en-IN" sz="2000" dirty="0" err="1" smtClean="0"/>
              <a:t>outcones</a:t>
            </a:r>
            <a:r>
              <a:rPr lang="en-IN" sz="2000" dirty="0" smtClean="0"/>
              <a:t> of interactions expand rapidly and we move well beyond the ability of present day theory to capture the consequences of even the simplest systems</a:t>
            </a:r>
          </a:p>
          <a:p>
            <a:r>
              <a:rPr lang="en-IN" sz="2000" dirty="0" smtClean="0"/>
              <a:t>This opens up a range of experimental opportunity, which has been intensively studied in our experiments at RRI.</a:t>
            </a:r>
            <a:endParaRPr lang="en-IN" sz="2000" dirty="0"/>
          </a:p>
        </p:txBody>
      </p:sp>
    </p:spTree>
    <p:extLst>
      <p:ext uri="{BB962C8B-B14F-4D97-AF65-F5344CB8AC3E}">
        <p14:creationId xmlns:p14="http://schemas.microsoft.com/office/powerpoint/2010/main" val="417372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solidFill>
                  <a:srgbClr val="7F63A1"/>
                </a:solidFill>
              </a:rPr>
              <a:t>Cross sections for elastic and RCE collision, and their ratio</a:t>
            </a:r>
            <a:endParaRPr lang="en-IN" sz="2800" b="1" dirty="0">
              <a:solidFill>
                <a:srgbClr val="7F63A1"/>
              </a:solidFill>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50" y="2185988"/>
            <a:ext cx="7970043"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nvPr>
        </p:nvGraphicFramePr>
        <p:xfrm>
          <a:off x="1905000" y="2185988"/>
          <a:ext cx="1600942" cy="589821"/>
        </p:xfrm>
        <a:graphic>
          <a:graphicData uri="http://schemas.openxmlformats.org/presentationml/2006/ole">
            <mc:AlternateContent xmlns:mc="http://schemas.openxmlformats.org/markup-compatibility/2006">
              <mc:Choice xmlns:v="urn:schemas-microsoft-com:vml" Requires="v">
                <p:oleObj spid="_x0000_s56336" name="Equation" r:id="rId4" imgW="1066680" imgH="393480" progId="Equation.3">
                  <p:embed/>
                </p:oleObj>
              </mc:Choice>
              <mc:Fallback>
                <p:oleObj name="Equation" r:id="rId4" imgW="1066680" imgH="393480" progId="Equation.3">
                  <p:embed/>
                  <p:pic>
                    <p:nvPicPr>
                      <p:cNvPr id="15" name="Object 14"/>
                      <p:cNvPicPr>
                        <a:picLocks noChangeAspect="1" noChangeArrowheads="1"/>
                      </p:cNvPicPr>
                      <p:nvPr/>
                    </p:nvPicPr>
                    <p:blipFill>
                      <a:blip r:embed="rId5"/>
                      <a:srcRect/>
                      <a:stretch>
                        <a:fillRect/>
                      </a:stretch>
                    </p:blipFill>
                    <p:spPr bwMode="auto">
                      <a:xfrm>
                        <a:off x="1905000" y="2185988"/>
                        <a:ext cx="1600942" cy="589821"/>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nvPr>
        </p:nvGraphicFramePr>
        <p:xfrm>
          <a:off x="1524001" y="3352800"/>
          <a:ext cx="1752600" cy="571377"/>
        </p:xfrm>
        <a:graphic>
          <a:graphicData uri="http://schemas.openxmlformats.org/presentationml/2006/ole">
            <mc:AlternateContent xmlns:mc="http://schemas.openxmlformats.org/markup-compatibility/2006">
              <mc:Choice xmlns:v="urn:schemas-microsoft-com:vml" Requires="v">
                <p:oleObj spid="_x0000_s56337" name="Equation" r:id="rId6" imgW="1205977" imgH="393529" progId="Equation.3">
                  <p:embed/>
                </p:oleObj>
              </mc:Choice>
              <mc:Fallback>
                <p:oleObj name="Equation" r:id="rId6" imgW="1205977" imgH="393529" progId="Equation.3">
                  <p:embed/>
                  <p:pic>
                    <p:nvPicPr>
                      <p:cNvPr id="16"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3352800"/>
                        <a:ext cx="1752600" cy="5713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04820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IN" sz="2800" b="1" dirty="0" smtClean="0">
                <a:solidFill>
                  <a:srgbClr val="7F63A1"/>
                </a:solidFill>
                <a:latin typeface="Candara" panose="020E0502030303020204" pitchFamily="34" charset="0"/>
              </a:rPr>
              <a:t>Ion signal</a:t>
            </a:r>
            <a:endParaRPr lang="en-IN" sz="2800" b="1" dirty="0">
              <a:solidFill>
                <a:srgbClr val="7F63A1"/>
              </a:solidFill>
              <a:latin typeface="Candara" panose="020E0502030303020204" pitchFamily="34" charset="0"/>
            </a:endParaRPr>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3503062" cy="324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005" y="1066800"/>
            <a:ext cx="1707195" cy="324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1325" y="1066800"/>
            <a:ext cx="2767875" cy="330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7172" y="6128266"/>
            <a:ext cx="8168798" cy="369332"/>
          </a:xfrm>
          <a:prstGeom prst="rect">
            <a:avLst/>
          </a:prstGeom>
        </p:spPr>
        <p:txBody>
          <a:bodyPr wrap="square">
            <a:spAutoFit/>
          </a:bodyPr>
          <a:lstStyle/>
          <a:p>
            <a:r>
              <a:rPr lang="en-IN" dirty="0" err="1"/>
              <a:t>Sourav</a:t>
            </a:r>
            <a:r>
              <a:rPr lang="en-IN" dirty="0"/>
              <a:t> Dutta and S. A. </a:t>
            </a:r>
            <a:r>
              <a:rPr lang="en-IN" dirty="0" smtClean="0"/>
              <a:t>Rangwala Phys</a:t>
            </a:r>
            <a:r>
              <a:rPr lang="en-IN" dirty="0"/>
              <a:t>. Rev. A </a:t>
            </a:r>
            <a:r>
              <a:rPr lang="en-IN" b="1" dirty="0"/>
              <a:t>97</a:t>
            </a:r>
            <a:r>
              <a:rPr lang="en-IN" dirty="0"/>
              <a:t>, 041401(R</a:t>
            </a:r>
            <a:r>
              <a:rPr lang="en-IN" dirty="0" smtClean="0"/>
              <a:t>), 2018</a:t>
            </a:r>
            <a:endParaRPr lang="en-IN" dirty="0"/>
          </a:p>
        </p:txBody>
      </p:sp>
      <mc:AlternateContent xmlns:mc="http://schemas.openxmlformats.org/markup-compatibility/2006">
        <mc:Choice xmlns:a14="http://schemas.microsoft.com/office/drawing/2010/main" Requires="a14">
          <p:sp>
            <p:nvSpPr>
              <p:cNvPr id="4" name="Rectangle 3"/>
              <p:cNvSpPr/>
              <p:nvPr/>
            </p:nvSpPr>
            <p:spPr>
              <a:xfrm>
                <a:off x="457200" y="4736068"/>
                <a:ext cx="3485121" cy="369332"/>
              </a:xfrm>
              <a:prstGeom prst="rect">
                <a:avLst/>
              </a:prstGeom>
            </p:spPr>
            <p:txBody>
              <a:bodyPr wrap="none">
                <a:spAutoFit/>
              </a:bodyPr>
              <a:lstStyle/>
              <a:p>
                <a:r>
                  <a:rPr lang="en-IN" dirty="0"/>
                  <a:t>Gives </a:t>
                </a:r>
                <a14:m>
                  <m:oMath xmlns:m="http://schemas.openxmlformats.org/officeDocument/2006/math">
                    <m:r>
                      <a:rPr lang="en-GB" b="1" i="1">
                        <a:solidFill>
                          <a:srgbClr val="C00000"/>
                        </a:solidFill>
                        <a:latin typeface="Cambria Math"/>
                      </a:rPr>
                      <m:t>𝟑𝟗</m:t>
                    </m:r>
                    <m:r>
                      <a:rPr lang="en-GB" b="1" i="1">
                        <a:solidFill>
                          <a:srgbClr val="C00000"/>
                        </a:solidFill>
                        <a:latin typeface="Cambria Math"/>
                      </a:rPr>
                      <m:t> ≲ </m:t>
                    </m:r>
                    <m:r>
                      <a:rPr lang="en-IN" b="1" i="1">
                        <a:solidFill>
                          <a:srgbClr val="C00000"/>
                        </a:solidFill>
                        <a:latin typeface="Cambria Math"/>
                      </a:rPr>
                      <m:t>𝜹</m:t>
                    </m:r>
                    <m:sSubSup>
                      <m:sSubSupPr>
                        <m:ctrlPr>
                          <a:rPr lang="en-IN" b="1" i="1">
                            <a:solidFill>
                              <a:srgbClr val="C00000"/>
                            </a:solidFill>
                            <a:latin typeface="Cambria Math" panose="02040503050406030204" pitchFamily="18" charset="0"/>
                          </a:rPr>
                        </m:ctrlPr>
                      </m:sSubSupPr>
                      <m:e>
                        <m:r>
                          <a:rPr lang="en-IN" b="1" i="1">
                            <a:solidFill>
                              <a:srgbClr val="C00000"/>
                            </a:solidFill>
                            <a:latin typeface="Cambria Math"/>
                          </a:rPr>
                          <m:t>𝑬</m:t>
                        </m:r>
                      </m:e>
                      <m:sub>
                        <m:r>
                          <a:rPr lang="en-IN" b="1" i="1">
                            <a:solidFill>
                              <a:srgbClr val="C00000"/>
                            </a:solidFill>
                            <a:latin typeface="Cambria Math"/>
                          </a:rPr>
                          <m:t>𝑪𝒔</m:t>
                        </m:r>
                      </m:sub>
                      <m:sup>
                        <m:r>
                          <a:rPr lang="en-IN" b="1" i="1">
                            <a:solidFill>
                              <a:srgbClr val="C00000"/>
                            </a:solidFill>
                            <a:latin typeface="Cambria Math"/>
                          </a:rPr>
                          <m:t>𝒙</m:t>
                        </m:r>
                      </m:sup>
                    </m:sSubSup>
                    <m:r>
                      <a:rPr lang="en-GB" b="1" i="1">
                        <a:solidFill>
                          <a:srgbClr val="C00000"/>
                        </a:solidFill>
                        <a:latin typeface="Cambria Math"/>
                      </a:rPr>
                      <m:t>/</m:t>
                    </m:r>
                    <m:r>
                      <a:rPr lang="en-IN" b="1" i="1">
                        <a:solidFill>
                          <a:srgbClr val="C00000"/>
                        </a:solidFill>
                        <a:latin typeface="Cambria Math"/>
                      </a:rPr>
                      <m:t>𝜹</m:t>
                    </m:r>
                    <m:sSubSup>
                      <m:sSubSupPr>
                        <m:ctrlPr>
                          <a:rPr lang="en-IN" b="1" i="1">
                            <a:solidFill>
                              <a:srgbClr val="C00000"/>
                            </a:solidFill>
                            <a:latin typeface="Cambria Math" panose="02040503050406030204" pitchFamily="18" charset="0"/>
                          </a:rPr>
                        </m:ctrlPr>
                      </m:sSubSupPr>
                      <m:e>
                        <m:r>
                          <a:rPr lang="en-IN" b="1" i="1">
                            <a:solidFill>
                              <a:srgbClr val="C00000"/>
                            </a:solidFill>
                            <a:latin typeface="Cambria Math"/>
                          </a:rPr>
                          <m:t>𝑬</m:t>
                        </m:r>
                      </m:e>
                      <m:sub>
                        <m:r>
                          <a:rPr lang="en-IN" b="1" i="1">
                            <a:solidFill>
                              <a:srgbClr val="C00000"/>
                            </a:solidFill>
                            <a:latin typeface="Cambria Math"/>
                          </a:rPr>
                          <m:t>𝑪𝒔</m:t>
                        </m:r>
                      </m:sub>
                      <m:sup>
                        <m:r>
                          <a:rPr lang="en-IN" b="1" i="1">
                            <a:solidFill>
                              <a:srgbClr val="C00000"/>
                            </a:solidFill>
                            <a:latin typeface="Cambria Math"/>
                          </a:rPr>
                          <m:t>𝒆</m:t>
                        </m:r>
                      </m:sup>
                    </m:sSubSup>
                    <m:r>
                      <a:rPr lang="en-IN" b="1" i="1">
                        <a:solidFill>
                          <a:srgbClr val="C00000"/>
                        </a:solidFill>
                        <a:latin typeface="Cambria Math"/>
                      </a:rPr>
                      <m:t> </m:t>
                    </m:r>
                    <m:r>
                      <a:rPr lang="en-GB" b="1" i="1">
                        <a:solidFill>
                          <a:srgbClr val="C00000"/>
                        </a:solidFill>
                        <a:latin typeface="Cambria Math"/>
                      </a:rPr>
                      <m:t>≲ </m:t>
                    </m:r>
                    <m:r>
                      <a:rPr lang="en-GB" b="1" i="1">
                        <a:solidFill>
                          <a:srgbClr val="C00000"/>
                        </a:solidFill>
                        <a:latin typeface="Cambria Math"/>
                      </a:rPr>
                      <m:t>𝟏𝟓𝟒</m:t>
                    </m:r>
                  </m:oMath>
                </a14:m>
                <a:r>
                  <a:rPr lang="en-IN" dirty="0"/>
                  <a:t>.</a:t>
                </a:r>
              </a:p>
            </p:txBody>
          </p:sp>
        </mc:Choice>
        <mc:Fallback>
          <p:sp>
            <p:nvSpPr>
              <p:cNvPr id="4" name="Rectangle 3"/>
              <p:cNvSpPr>
                <a:spLocks noRot="1" noChangeAspect="1" noMove="1" noResize="1" noEditPoints="1" noAdjustHandles="1" noChangeArrowheads="1" noChangeShapeType="1" noTextEdit="1"/>
              </p:cNvSpPr>
              <p:nvPr/>
            </p:nvSpPr>
            <p:spPr>
              <a:xfrm>
                <a:off x="457200" y="4736068"/>
                <a:ext cx="3485121" cy="369332"/>
              </a:xfrm>
              <a:prstGeom prst="rect">
                <a:avLst/>
              </a:prstGeom>
              <a:blipFill>
                <a:blip r:embed="rId5"/>
                <a:stretch>
                  <a:fillRect l="-1399" t="-9836" r="-524" b="-24590"/>
                </a:stretch>
              </a:blipFill>
            </p:spPr>
            <p:txBody>
              <a:bodyPr/>
              <a:lstStyle/>
              <a:p>
                <a:r>
                  <a:rPr lang="en-IN">
                    <a:noFill/>
                  </a:rPr>
                  <a:t> </a:t>
                </a:r>
              </a:p>
            </p:txBody>
          </p:sp>
        </mc:Fallback>
      </mc:AlternateContent>
    </p:spTree>
    <p:extLst>
      <p:ext uri="{BB962C8B-B14F-4D97-AF65-F5344CB8AC3E}">
        <p14:creationId xmlns:p14="http://schemas.microsoft.com/office/powerpoint/2010/main" val="1338729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a:bodyPr>
          <a:lstStyle/>
          <a:p>
            <a:r>
              <a:rPr lang="en-IN" sz="2800" dirty="0" smtClean="0">
                <a:solidFill>
                  <a:srgbClr val="7030A0"/>
                </a:solidFill>
                <a:latin typeface="Candara" panose="020E0502030303020204" pitchFamily="34" charset="0"/>
              </a:rPr>
              <a:t>The experimental schematic</a:t>
            </a:r>
            <a:endParaRPr lang="en-IN" sz="2800" dirty="0">
              <a:solidFill>
                <a:srgbClr val="7030A0"/>
              </a:solidFill>
              <a:latin typeface="Candara" panose="020E0502030303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71525"/>
            <a:ext cx="7560840" cy="581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510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latin typeface="Candara" panose="020E0502030303020204" pitchFamily="34" charset="0"/>
              </a:rPr>
              <a:t>Normal Mode Splitting With and Without Ions</a:t>
            </a:r>
            <a:endParaRPr lang="en-IN" sz="3200" dirty="0">
              <a:latin typeface="Candara" panose="020E0502030303020204" pitchFamily="34" charset="0"/>
            </a:endParaRPr>
          </a:p>
        </p:txBody>
      </p:sp>
      <p:grpSp>
        <p:nvGrpSpPr>
          <p:cNvPr id="29" name="Group 28"/>
          <p:cNvGrpSpPr/>
          <p:nvPr/>
        </p:nvGrpSpPr>
        <p:grpSpPr>
          <a:xfrm>
            <a:off x="349977" y="1556792"/>
            <a:ext cx="6382263" cy="4680520"/>
            <a:chOff x="676988" y="1700808"/>
            <a:chExt cx="7132259" cy="4824536"/>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88" y="1700808"/>
              <a:ext cx="713225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400116" y="2204864"/>
              <a:ext cx="2566162" cy="0"/>
            </a:xfrm>
            <a:prstGeom prst="straightConnector1">
              <a:avLst/>
            </a:prstGeom>
            <a:ln w="57150">
              <a:solidFill>
                <a:srgbClr val="FF0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00116" y="2090482"/>
              <a:ext cx="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0152" y="2086126"/>
              <a:ext cx="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00264" y="3579386"/>
              <a:ext cx="2223864" cy="0"/>
            </a:xfrm>
            <a:prstGeom prst="straightConnector1">
              <a:avLst/>
            </a:prstGeom>
            <a:ln w="57150">
              <a:solidFill>
                <a:srgbClr val="0066FF"/>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00264" y="3465004"/>
              <a:ext cx="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24128" y="3499837"/>
              <a:ext cx="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48959" y="4894963"/>
              <a:ext cx="1872208" cy="0"/>
            </a:xfrm>
            <a:prstGeom prst="straightConnector1">
              <a:avLst/>
            </a:prstGeom>
            <a:ln w="57150">
              <a:solidFill>
                <a:schemeClr val="accent3">
                  <a:lumMod val="75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35896" y="4780581"/>
              <a:ext cx="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95041" y="4802351"/>
              <a:ext cx="0" cy="18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29850" y="2132856"/>
              <a:ext cx="532518" cy="461665"/>
            </a:xfrm>
            <a:prstGeom prst="rect">
              <a:avLst/>
            </a:prstGeom>
            <a:noFill/>
          </p:spPr>
          <p:txBody>
            <a:bodyPr wrap="none" rtlCol="0">
              <a:spAutoFit/>
            </a:bodyPr>
            <a:lstStyle/>
            <a:p>
              <a:r>
                <a:rPr lang="en-IN" sz="2400" b="1" dirty="0" err="1" smtClean="0">
                  <a:solidFill>
                    <a:srgbClr val="FF0000"/>
                  </a:solidFill>
                  <a:latin typeface="Symbol" panose="05050102010706020507" pitchFamily="18" charset="2"/>
                </a:rPr>
                <a:t>Dn</a:t>
              </a:r>
              <a:endParaRPr lang="en-IN" sz="2400" b="1" dirty="0">
                <a:solidFill>
                  <a:srgbClr val="FF0000"/>
                </a:solidFill>
                <a:latin typeface="Symbol" panose="05050102010706020507" pitchFamily="18" charset="2"/>
              </a:endParaRPr>
            </a:p>
          </p:txBody>
        </p:sp>
        <p:sp>
          <p:nvSpPr>
            <p:cNvPr id="31" name="TextBox 30"/>
            <p:cNvSpPr txBox="1"/>
            <p:nvPr/>
          </p:nvSpPr>
          <p:spPr>
            <a:xfrm>
              <a:off x="4283968" y="3514071"/>
              <a:ext cx="614271" cy="461665"/>
            </a:xfrm>
            <a:prstGeom prst="rect">
              <a:avLst/>
            </a:prstGeom>
            <a:noFill/>
          </p:spPr>
          <p:txBody>
            <a:bodyPr wrap="none" rtlCol="0">
              <a:spAutoFit/>
            </a:bodyPr>
            <a:lstStyle/>
            <a:p>
              <a:r>
                <a:rPr lang="en-IN" sz="2400" b="1" dirty="0" err="1" smtClean="0">
                  <a:solidFill>
                    <a:srgbClr val="0066FF"/>
                  </a:solidFill>
                  <a:latin typeface="Symbol" panose="05050102010706020507" pitchFamily="18" charset="2"/>
                </a:rPr>
                <a:t>Dn</a:t>
              </a:r>
              <a:r>
                <a:rPr lang="en-IN" sz="2400" b="1" dirty="0" smtClean="0">
                  <a:solidFill>
                    <a:srgbClr val="0066FF"/>
                  </a:solidFill>
                </a:rPr>
                <a:t>’</a:t>
              </a:r>
              <a:endParaRPr lang="en-IN" sz="2400" b="1" dirty="0">
                <a:solidFill>
                  <a:srgbClr val="0066FF"/>
                </a:solidFill>
                <a:latin typeface="Symbol" panose="05050102010706020507" pitchFamily="18" charset="2"/>
              </a:endParaRPr>
            </a:p>
          </p:txBody>
        </p:sp>
        <p:sp>
          <p:nvSpPr>
            <p:cNvPr id="32" name="TextBox 31"/>
            <p:cNvSpPr txBox="1"/>
            <p:nvPr/>
          </p:nvSpPr>
          <p:spPr>
            <a:xfrm>
              <a:off x="4238086" y="4839543"/>
              <a:ext cx="694421" cy="461665"/>
            </a:xfrm>
            <a:prstGeom prst="rect">
              <a:avLst/>
            </a:prstGeom>
            <a:noFill/>
          </p:spPr>
          <p:txBody>
            <a:bodyPr wrap="none" rtlCol="0">
              <a:spAutoFit/>
            </a:bodyPr>
            <a:lstStyle/>
            <a:p>
              <a:r>
                <a:rPr lang="en-IN" sz="2400" b="1" dirty="0" err="1" smtClean="0">
                  <a:solidFill>
                    <a:schemeClr val="accent3">
                      <a:lumMod val="75000"/>
                    </a:schemeClr>
                  </a:solidFill>
                  <a:latin typeface="Symbol" panose="05050102010706020507" pitchFamily="18" charset="2"/>
                </a:rPr>
                <a:t>Dn</a:t>
              </a:r>
              <a:r>
                <a:rPr lang="en-IN" sz="2400" b="1" dirty="0" smtClean="0">
                  <a:solidFill>
                    <a:schemeClr val="accent3">
                      <a:lumMod val="75000"/>
                    </a:schemeClr>
                  </a:solidFill>
                </a:rPr>
                <a:t>’’</a:t>
              </a:r>
              <a:endParaRPr lang="en-IN" sz="2400" b="1" dirty="0">
                <a:solidFill>
                  <a:schemeClr val="accent3">
                    <a:lumMod val="75000"/>
                  </a:schemeClr>
                </a:solidFill>
                <a:latin typeface="Symbol" panose="05050102010706020507" pitchFamily="18" charset="2"/>
              </a:endParaRPr>
            </a:p>
          </p:txBody>
        </p:sp>
      </p:gr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149080"/>
            <a:ext cx="2088232" cy="1835310"/>
          </a:xfrm>
          <a:prstGeom prst="rect">
            <a:avLst/>
          </a:prstGeom>
          <a:noFill/>
          <a:ln w="28575">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6804248" y="1626353"/>
            <a:ext cx="2088232" cy="1746409"/>
            <a:chOff x="6804248" y="1626353"/>
            <a:chExt cx="2088232" cy="1746409"/>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626353"/>
              <a:ext cx="2088232" cy="1746409"/>
            </a:xfrm>
            <a:prstGeom prst="rect">
              <a:avLst/>
            </a:prstGeom>
            <a:noFill/>
            <a:ln w="28575">
              <a:solidFill>
                <a:srgbClr val="0066FF"/>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rot="18735661">
              <a:off x="6817311" y="2358512"/>
              <a:ext cx="576064" cy="429109"/>
            </a:xfrm>
            <a:prstGeom prst="rightArrow">
              <a:avLst/>
            </a:prstGeom>
            <a:solidFill>
              <a:srgbClr val="0066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Rectangle 3"/>
          <p:cNvSpPr/>
          <p:nvPr/>
        </p:nvSpPr>
        <p:spPr>
          <a:xfrm>
            <a:off x="1303174" y="3184510"/>
            <a:ext cx="5328592" cy="119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1319807" y="4321562"/>
            <a:ext cx="5328592" cy="90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282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lstStyle/>
          <a:p>
            <a:r>
              <a:rPr lang="en-IN" sz="2800" dirty="0" smtClean="0"/>
              <a:t>Atom-Cavity coupling with changing atom numbers</a:t>
            </a:r>
            <a:endParaRPr lang="en-IN" sz="2800" dirty="0"/>
          </a:p>
        </p:txBody>
      </p:sp>
      <p:pic>
        <p:nvPicPr>
          <p:cNvPr id="4" name="Picture 3"/>
          <p:cNvPicPr>
            <a:picLocks noChangeAspect="1"/>
          </p:cNvPicPr>
          <p:nvPr/>
        </p:nvPicPr>
        <p:blipFill>
          <a:blip r:embed="rId2"/>
          <a:stretch>
            <a:fillRect/>
          </a:stretch>
        </p:blipFill>
        <p:spPr>
          <a:xfrm>
            <a:off x="1174800" y="762000"/>
            <a:ext cx="6826200" cy="4339055"/>
          </a:xfrm>
          <a:prstGeom prst="rect">
            <a:avLst/>
          </a:prstGeom>
        </p:spPr>
      </p:pic>
      <p:pic>
        <p:nvPicPr>
          <p:cNvPr id="5" name="Picture 4"/>
          <p:cNvPicPr>
            <a:picLocks noChangeAspect="1"/>
          </p:cNvPicPr>
          <p:nvPr/>
        </p:nvPicPr>
        <p:blipFill>
          <a:blip r:embed="rId3"/>
          <a:stretch>
            <a:fillRect/>
          </a:stretch>
        </p:blipFill>
        <p:spPr>
          <a:xfrm>
            <a:off x="1143000" y="5223293"/>
            <a:ext cx="6934200" cy="1381510"/>
          </a:xfrm>
          <a:prstGeom prst="rect">
            <a:avLst/>
          </a:prstGeom>
        </p:spPr>
      </p:pic>
    </p:spTree>
    <p:extLst>
      <p:ext uri="{BB962C8B-B14F-4D97-AF65-F5344CB8AC3E}">
        <p14:creationId xmlns:p14="http://schemas.microsoft.com/office/powerpoint/2010/main" val="2820398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sz="2800" dirty="0" smtClean="0"/>
              <a:t>Competition between spontaneous and stimulated emission</a:t>
            </a:r>
            <a:endParaRPr lang="en-IN" sz="2800" dirty="0"/>
          </a:p>
        </p:txBody>
      </p:sp>
      <p:pic>
        <p:nvPicPr>
          <p:cNvPr id="4" name="Picture 3"/>
          <p:cNvPicPr>
            <a:picLocks noChangeAspect="1"/>
          </p:cNvPicPr>
          <p:nvPr/>
        </p:nvPicPr>
        <p:blipFill>
          <a:blip r:embed="rId2"/>
          <a:stretch>
            <a:fillRect/>
          </a:stretch>
        </p:blipFill>
        <p:spPr>
          <a:xfrm>
            <a:off x="457200" y="1371600"/>
            <a:ext cx="8266994" cy="4648200"/>
          </a:xfrm>
          <a:prstGeom prst="rect">
            <a:avLst/>
          </a:prstGeom>
        </p:spPr>
      </p:pic>
      <p:grpSp>
        <p:nvGrpSpPr>
          <p:cNvPr id="7" name="Group 6"/>
          <p:cNvGrpSpPr/>
          <p:nvPr/>
        </p:nvGrpSpPr>
        <p:grpSpPr>
          <a:xfrm>
            <a:off x="489856" y="6248400"/>
            <a:ext cx="8216920" cy="311097"/>
            <a:chOff x="489856" y="6248400"/>
            <a:chExt cx="8216920" cy="311097"/>
          </a:xfrm>
        </p:grpSpPr>
        <p:pic>
          <p:nvPicPr>
            <p:cNvPr id="5" name="Picture 4"/>
            <p:cNvPicPr>
              <a:picLocks noChangeAspect="1"/>
            </p:cNvPicPr>
            <p:nvPr/>
          </p:nvPicPr>
          <p:blipFill>
            <a:blip r:embed="rId3"/>
            <a:stretch>
              <a:fillRect/>
            </a:stretch>
          </p:blipFill>
          <p:spPr>
            <a:xfrm>
              <a:off x="489856" y="6248400"/>
              <a:ext cx="2866417" cy="304800"/>
            </a:xfrm>
            <a:prstGeom prst="rect">
              <a:avLst/>
            </a:prstGeom>
          </p:spPr>
        </p:pic>
        <p:pic>
          <p:nvPicPr>
            <p:cNvPr id="6" name="Picture 5"/>
            <p:cNvPicPr>
              <a:picLocks noChangeAspect="1"/>
            </p:cNvPicPr>
            <p:nvPr/>
          </p:nvPicPr>
          <p:blipFill>
            <a:blip r:embed="rId4"/>
            <a:stretch>
              <a:fillRect/>
            </a:stretch>
          </p:blipFill>
          <p:spPr>
            <a:xfrm>
              <a:off x="3319261" y="6308545"/>
              <a:ext cx="5387515" cy="250952"/>
            </a:xfrm>
            <a:prstGeom prst="rect">
              <a:avLst/>
            </a:prstGeom>
          </p:spPr>
        </p:pic>
      </p:grpSp>
    </p:spTree>
    <p:extLst>
      <p:ext uri="{BB962C8B-B14F-4D97-AF65-F5344CB8AC3E}">
        <p14:creationId xmlns:p14="http://schemas.microsoft.com/office/powerpoint/2010/main" val="1437238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25068"/>
            <a:ext cx="1219200" cy="128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25067"/>
            <a:ext cx="1209094" cy="128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4125068"/>
            <a:ext cx="1154517" cy="128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1049935"/>
            <a:ext cx="7162799" cy="277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dirty="0" smtClean="0">
                <a:solidFill>
                  <a:srgbClr val="7030A0"/>
                </a:solidFill>
                <a:latin typeface="Candara" pitchFamily="34" charset="0"/>
              </a:rPr>
              <a:t>The People in the past… </a:t>
            </a:r>
          </a:p>
        </p:txBody>
      </p:sp>
      <p:sp>
        <p:nvSpPr>
          <p:cNvPr id="12" name="TextBox 11"/>
          <p:cNvSpPr txBox="1"/>
          <p:nvPr/>
        </p:nvSpPr>
        <p:spPr>
          <a:xfrm>
            <a:off x="4038600" y="5562600"/>
            <a:ext cx="1058047" cy="369332"/>
          </a:xfrm>
          <a:prstGeom prst="rect">
            <a:avLst/>
          </a:prstGeom>
          <a:noFill/>
        </p:spPr>
        <p:txBody>
          <a:bodyPr wrap="none" rtlCol="0">
            <a:spAutoFit/>
          </a:bodyPr>
          <a:lstStyle/>
          <a:p>
            <a:r>
              <a:rPr lang="en-IN" b="1" dirty="0" smtClean="0">
                <a:latin typeface="Candara" pitchFamily="34" charset="0"/>
                <a:cs typeface="Arial" pitchFamily="34" charset="0"/>
              </a:rPr>
              <a:t>G. </a:t>
            </a:r>
            <a:r>
              <a:rPr lang="en-IN" b="1" dirty="0" err="1" smtClean="0">
                <a:latin typeface="Candara" pitchFamily="34" charset="0"/>
                <a:cs typeface="Arial" pitchFamily="34" charset="0"/>
              </a:rPr>
              <a:t>Werth</a:t>
            </a:r>
            <a:endParaRPr lang="en-IN" b="1" dirty="0">
              <a:latin typeface="Candara" pitchFamily="34" charset="0"/>
              <a:cs typeface="Arial" pitchFamily="34" charset="0"/>
            </a:endParaRPr>
          </a:p>
        </p:txBody>
      </p:sp>
      <p:sp>
        <p:nvSpPr>
          <p:cNvPr id="13" name="TextBox 12"/>
          <p:cNvSpPr txBox="1"/>
          <p:nvPr/>
        </p:nvSpPr>
        <p:spPr>
          <a:xfrm>
            <a:off x="5410200" y="5562600"/>
            <a:ext cx="1476686" cy="369332"/>
          </a:xfrm>
          <a:prstGeom prst="rect">
            <a:avLst/>
          </a:prstGeom>
          <a:noFill/>
        </p:spPr>
        <p:txBody>
          <a:bodyPr wrap="none" rtlCol="0">
            <a:spAutoFit/>
          </a:bodyPr>
          <a:lstStyle/>
          <a:p>
            <a:r>
              <a:rPr lang="en-IN" b="1" dirty="0" err="1" smtClean="0">
                <a:latin typeface="Candara" pitchFamily="34" charset="0"/>
                <a:cs typeface="Arial" pitchFamily="34" charset="0"/>
              </a:rPr>
              <a:t>Sourav</a:t>
            </a:r>
            <a:r>
              <a:rPr lang="en-IN" b="1" dirty="0" smtClean="0">
                <a:latin typeface="Candara" pitchFamily="34" charset="0"/>
                <a:cs typeface="Arial" pitchFamily="34" charset="0"/>
              </a:rPr>
              <a:t> Dutta</a:t>
            </a:r>
            <a:endParaRPr lang="en-IN" b="1" dirty="0">
              <a:latin typeface="Candara" pitchFamily="34" charset="0"/>
              <a:cs typeface="Arial" pitchFamily="34" charset="0"/>
            </a:endParaRPr>
          </a:p>
        </p:txBody>
      </p:sp>
      <p:sp>
        <p:nvSpPr>
          <p:cNvPr id="14" name="TextBox 13"/>
          <p:cNvSpPr txBox="1"/>
          <p:nvPr/>
        </p:nvSpPr>
        <p:spPr>
          <a:xfrm>
            <a:off x="2438400" y="1002268"/>
            <a:ext cx="1611339" cy="369332"/>
          </a:xfrm>
          <a:prstGeom prst="rect">
            <a:avLst/>
          </a:prstGeom>
          <a:noFill/>
        </p:spPr>
        <p:txBody>
          <a:bodyPr wrap="none" rtlCol="0">
            <a:spAutoFit/>
          </a:bodyPr>
          <a:lstStyle/>
          <a:p>
            <a:r>
              <a:rPr lang="en-IN" b="1" dirty="0" err="1" smtClean="0">
                <a:solidFill>
                  <a:srgbClr val="FFFF00"/>
                </a:solidFill>
                <a:latin typeface="Candara" pitchFamily="34" charset="0"/>
                <a:cs typeface="Arial" pitchFamily="34" charset="0"/>
              </a:rPr>
              <a:t>Bhargava</a:t>
            </a:r>
            <a:r>
              <a:rPr lang="en-IN" b="1" dirty="0" smtClean="0">
                <a:solidFill>
                  <a:srgbClr val="FFFF00"/>
                </a:solidFill>
                <a:latin typeface="Candara" pitchFamily="34" charset="0"/>
                <a:cs typeface="Arial" pitchFamily="34" charset="0"/>
              </a:rPr>
              <a:t> Ram</a:t>
            </a:r>
            <a:endParaRPr lang="en-IN" b="1" dirty="0">
              <a:solidFill>
                <a:srgbClr val="FFFF00"/>
              </a:solidFill>
              <a:latin typeface="Candara" pitchFamily="34" charset="0"/>
              <a:cs typeface="Arial" pitchFamily="34" charset="0"/>
            </a:endParaRPr>
          </a:p>
        </p:txBody>
      </p:sp>
      <p:sp>
        <p:nvSpPr>
          <p:cNvPr id="15" name="TextBox 14"/>
          <p:cNvSpPr txBox="1"/>
          <p:nvPr/>
        </p:nvSpPr>
        <p:spPr>
          <a:xfrm>
            <a:off x="1066800" y="1154668"/>
            <a:ext cx="1271502" cy="369332"/>
          </a:xfrm>
          <a:prstGeom prst="rect">
            <a:avLst/>
          </a:prstGeom>
          <a:noFill/>
        </p:spPr>
        <p:txBody>
          <a:bodyPr wrap="none" rtlCol="0">
            <a:spAutoFit/>
          </a:bodyPr>
          <a:lstStyle/>
          <a:p>
            <a:r>
              <a:rPr lang="en-IN" b="1" dirty="0" err="1" smtClean="0">
                <a:solidFill>
                  <a:srgbClr val="FFFF00"/>
                </a:solidFill>
                <a:latin typeface="Candara" pitchFamily="34" charset="0"/>
                <a:cs typeface="Arial" pitchFamily="34" charset="0"/>
              </a:rPr>
              <a:t>Niranjan</a:t>
            </a:r>
            <a:r>
              <a:rPr lang="en-IN" b="1" dirty="0" smtClean="0">
                <a:solidFill>
                  <a:srgbClr val="FFFF00"/>
                </a:solidFill>
                <a:latin typeface="Candara" pitchFamily="34" charset="0"/>
                <a:cs typeface="Arial" pitchFamily="34" charset="0"/>
              </a:rPr>
              <a:t> M</a:t>
            </a:r>
            <a:endParaRPr lang="en-IN" b="1" dirty="0">
              <a:solidFill>
                <a:srgbClr val="FFFF00"/>
              </a:solidFill>
              <a:latin typeface="Candara" pitchFamily="34" charset="0"/>
              <a:cs typeface="Arial" pitchFamily="34" charset="0"/>
            </a:endParaRPr>
          </a:p>
        </p:txBody>
      </p:sp>
      <p:sp>
        <p:nvSpPr>
          <p:cNvPr id="16" name="TextBox 15"/>
          <p:cNvSpPr txBox="1"/>
          <p:nvPr/>
        </p:nvSpPr>
        <p:spPr>
          <a:xfrm>
            <a:off x="3886453" y="1611868"/>
            <a:ext cx="761747" cy="369332"/>
          </a:xfrm>
          <a:prstGeom prst="rect">
            <a:avLst/>
          </a:prstGeom>
          <a:noFill/>
        </p:spPr>
        <p:txBody>
          <a:bodyPr wrap="none" rtlCol="0">
            <a:spAutoFit/>
          </a:bodyPr>
          <a:lstStyle/>
          <a:p>
            <a:r>
              <a:rPr lang="en-IN" b="1" dirty="0" smtClean="0">
                <a:solidFill>
                  <a:srgbClr val="FFFF00"/>
                </a:solidFill>
                <a:latin typeface="Candara" pitchFamily="34" charset="0"/>
                <a:cs typeface="Arial" pitchFamily="34" charset="0"/>
              </a:rPr>
              <a:t>S. Lee</a:t>
            </a:r>
            <a:endParaRPr lang="en-IN" b="1" dirty="0">
              <a:solidFill>
                <a:srgbClr val="FFFF00"/>
              </a:solidFill>
              <a:latin typeface="Candara" pitchFamily="34" charset="0"/>
              <a:cs typeface="Arial" pitchFamily="34" charset="0"/>
            </a:endParaRPr>
          </a:p>
        </p:txBody>
      </p:sp>
      <p:sp>
        <p:nvSpPr>
          <p:cNvPr id="17" name="TextBox 16"/>
          <p:cNvSpPr txBox="1"/>
          <p:nvPr/>
        </p:nvSpPr>
        <p:spPr>
          <a:xfrm>
            <a:off x="1207487" y="5562600"/>
            <a:ext cx="849913" cy="369332"/>
          </a:xfrm>
          <a:prstGeom prst="rect">
            <a:avLst/>
          </a:prstGeom>
          <a:noFill/>
        </p:spPr>
        <p:txBody>
          <a:bodyPr wrap="none" rtlCol="0">
            <a:spAutoFit/>
          </a:bodyPr>
          <a:lstStyle/>
          <a:p>
            <a:r>
              <a:rPr lang="en-IN" b="1" dirty="0" smtClean="0">
                <a:latin typeface="Candara" pitchFamily="34" charset="0"/>
                <a:cs typeface="Arial" pitchFamily="34" charset="0"/>
              </a:rPr>
              <a:t>Ravi K.</a:t>
            </a:r>
            <a:endParaRPr lang="en-IN" b="1" dirty="0">
              <a:latin typeface="Candara" pitchFamily="34" charset="0"/>
              <a:cs typeface="Arial" pitchFamily="34" charset="0"/>
            </a:endParaRPr>
          </a:p>
        </p:txBody>
      </p:sp>
      <p:sp>
        <p:nvSpPr>
          <p:cNvPr id="18" name="TextBox 17"/>
          <p:cNvSpPr txBox="1"/>
          <p:nvPr/>
        </p:nvSpPr>
        <p:spPr>
          <a:xfrm>
            <a:off x="2590800" y="5562600"/>
            <a:ext cx="1192955" cy="369332"/>
          </a:xfrm>
          <a:prstGeom prst="rect">
            <a:avLst/>
          </a:prstGeom>
          <a:noFill/>
        </p:spPr>
        <p:txBody>
          <a:bodyPr wrap="none" rtlCol="0">
            <a:spAutoFit/>
          </a:bodyPr>
          <a:lstStyle/>
          <a:p>
            <a:r>
              <a:rPr lang="en-IN" b="1" dirty="0" smtClean="0">
                <a:latin typeface="Candara" pitchFamily="34" charset="0"/>
                <a:cs typeface="Arial" pitchFamily="34" charset="0"/>
              </a:rPr>
              <a:t>A. Sharma</a:t>
            </a:r>
            <a:endParaRPr lang="en-IN" b="1" dirty="0">
              <a:latin typeface="Candara" pitchFamily="34" charset="0"/>
              <a:cs typeface="Arial" pitchFamily="34" charset="0"/>
            </a:endParaRPr>
          </a:p>
        </p:txBody>
      </p:sp>
      <p:sp>
        <p:nvSpPr>
          <p:cNvPr id="19" name="TextBox 18"/>
          <p:cNvSpPr txBox="1"/>
          <p:nvPr/>
        </p:nvSpPr>
        <p:spPr>
          <a:xfrm>
            <a:off x="4800600" y="1395968"/>
            <a:ext cx="764120" cy="369332"/>
          </a:xfrm>
          <a:prstGeom prst="rect">
            <a:avLst/>
          </a:prstGeom>
          <a:noFill/>
        </p:spPr>
        <p:txBody>
          <a:bodyPr wrap="none" rtlCol="0">
            <a:spAutoFit/>
          </a:bodyPr>
          <a:lstStyle/>
          <a:p>
            <a:r>
              <a:rPr lang="en-IN" b="1" dirty="0" smtClean="0">
                <a:solidFill>
                  <a:srgbClr val="FFFF00"/>
                </a:solidFill>
                <a:latin typeface="Candara" pitchFamily="34" charset="0"/>
                <a:cs typeface="Arial" pitchFamily="34" charset="0"/>
              </a:rPr>
              <a:t>T. Ray</a:t>
            </a:r>
            <a:endParaRPr lang="en-IN" b="1" dirty="0">
              <a:solidFill>
                <a:srgbClr val="FFFF00"/>
              </a:solidFill>
              <a:latin typeface="Candara" pitchFamily="34" charset="0"/>
              <a:cs typeface="Arial" pitchFamily="34" charset="0"/>
            </a:endParaRPr>
          </a:p>
        </p:txBody>
      </p:sp>
      <p:sp>
        <p:nvSpPr>
          <p:cNvPr id="20" name="TextBox 19"/>
          <p:cNvSpPr txBox="1"/>
          <p:nvPr/>
        </p:nvSpPr>
        <p:spPr>
          <a:xfrm>
            <a:off x="7010653" y="1535668"/>
            <a:ext cx="1063112" cy="369332"/>
          </a:xfrm>
          <a:prstGeom prst="rect">
            <a:avLst/>
          </a:prstGeom>
          <a:noFill/>
        </p:spPr>
        <p:txBody>
          <a:bodyPr wrap="none" rtlCol="0">
            <a:spAutoFit/>
          </a:bodyPr>
          <a:lstStyle/>
          <a:p>
            <a:r>
              <a:rPr lang="en-IN" b="1" dirty="0" err="1" smtClean="0">
                <a:solidFill>
                  <a:srgbClr val="FFFF00"/>
                </a:solidFill>
                <a:latin typeface="Candara" pitchFamily="34" charset="0"/>
                <a:cs typeface="Arial" pitchFamily="34" charset="0"/>
              </a:rPr>
              <a:t>Jyothi</a:t>
            </a:r>
            <a:r>
              <a:rPr lang="en-IN" b="1" dirty="0" smtClean="0">
                <a:solidFill>
                  <a:srgbClr val="FFFF00"/>
                </a:solidFill>
                <a:latin typeface="Candara" pitchFamily="34" charset="0"/>
                <a:cs typeface="Arial" pitchFamily="34" charset="0"/>
              </a:rPr>
              <a:t> S. </a:t>
            </a:r>
            <a:endParaRPr lang="en-IN" b="1" dirty="0">
              <a:solidFill>
                <a:srgbClr val="FFFF00"/>
              </a:solidFill>
              <a:latin typeface="Candara" pitchFamily="34" charset="0"/>
              <a:cs typeface="Arial" pitchFamily="34" charset="0"/>
            </a:endParaRPr>
          </a:p>
        </p:txBody>
      </p:sp>
      <p:pic>
        <p:nvPicPr>
          <p:cNvPr id="45058" name="Picture 2" descr="Image result for sourav dut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125066"/>
            <a:ext cx="1289701" cy="1289701"/>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125066"/>
            <a:ext cx="1013337" cy="128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934200" y="5566348"/>
            <a:ext cx="1535998" cy="369332"/>
          </a:xfrm>
          <a:prstGeom prst="rect">
            <a:avLst/>
          </a:prstGeom>
          <a:noFill/>
        </p:spPr>
        <p:txBody>
          <a:bodyPr wrap="none" rtlCol="0">
            <a:spAutoFit/>
          </a:bodyPr>
          <a:lstStyle/>
          <a:p>
            <a:r>
              <a:rPr lang="en-IN" b="1" dirty="0" smtClean="0">
                <a:latin typeface="Candara" pitchFamily="34" charset="0"/>
                <a:cs typeface="Arial" pitchFamily="34" charset="0"/>
              </a:rPr>
              <a:t>Rahul </a:t>
            </a:r>
            <a:r>
              <a:rPr lang="en-IN" b="1" dirty="0" err="1" smtClean="0">
                <a:latin typeface="Candara" pitchFamily="34" charset="0"/>
                <a:cs typeface="Arial" pitchFamily="34" charset="0"/>
              </a:rPr>
              <a:t>Sawant</a:t>
            </a:r>
            <a:endParaRPr lang="en-IN" b="1" dirty="0">
              <a:latin typeface="Candara" pitchFamily="34" charset="0"/>
              <a:cs typeface="Arial" pitchFamily="34" charset="0"/>
            </a:endParaRPr>
          </a:p>
        </p:txBody>
      </p:sp>
      <p:sp>
        <p:nvSpPr>
          <p:cNvPr id="2" name="TextBox 1"/>
          <p:cNvSpPr txBox="1"/>
          <p:nvPr/>
        </p:nvSpPr>
        <p:spPr>
          <a:xfrm>
            <a:off x="381000" y="6248400"/>
            <a:ext cx="6505886" cy="369332"/>
          </a:xfrm>
          <a:prstGeom prst="rect">
            <a:avLst/>
          </a:prstGeom>
          <a:noFill/>
        </p:spPr>
        <p:txBody>
          <a:bodyPr wrap="square" rtlCol="0">
            <a:spAutoFit/>
          </a:bodyPr>
          <a:lstStyle/>
          <a:p>
            <a:r>
              <a:rPr lang="en-IN" dirty="0">
                <a:solidFill>
                  <a:srgbClr val="FF0000"/>
                </a:solidFill>
              </a:rPr>
              <a:t>S</a:t>
            </a:r>
            <a:r>
              <a:rPr lang="en-IN" dirty="0" smtClean="0">
                <a:solidFill>
                  <a:srgbClr val="FF0000"/>
                </a:solidFill>
              </a:rPr>
              <a:t>pecial thanks to RRI for all the possibilities </a:t>
            </a:r>
            <a:r>
              <a:rPr lang="en-IN" dirty="0">
                <a:solidFill>
                  <a:srgbClr val="FF0000"/>
                </a:solidFill>
              </a:rPr>
              <a:t>it </a:t>
            </a:r>
            <a:r>
              <a:rPr lang="en-IN" dirty="0" smtClean="0">
                <a:solidFill>
                  <a:srgbClr val="FF0000"/>
                </a:solidFill>
              </a:rPr>
              <a:t>offers </a:t>
            </a:r>
            <a:r>
              <a:rPr lang="en-IN" dirty="0" smtClean="0">
                <a:solidFill>
                  <a:srgbClr val="FF0000"/>
                </a:solidFill>
              </a:rPr>
              <a:t>and effort</a:t>
            </a:r>
            <a:endParaRPr lang="en-IN" dirty="0">
              <a:solidFill>
                <a:srgbClr val="FF0000"/>
              </a:solidFill>
            </a:endParaRPr>
          </a:p>
        </p:txBody>
      </p:sp>
    </p:spTree>
    <p:extLst>
      <p:ext uri="{BB962C8B-B14F-4D97-AF65-F5344CB8AC3E}">
        <p14:creationId xmlns:p14="http://schemas.microsoft.com/office/powerpoint/2010/main" val="4247106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888"/>
            <a:ext cx="9144000" cy="4320312"/>
          </a:xfrm>
          <a:prstGeom prst="rect">
            <a:avLst/>
          </a:prstGeom>
        </p:spPr>
      </p:pic>
      <p:cxnSp>
        <p:nvCxnSpPr>
          <p:cNvPr id="6" name="Straight Arrow Connector 5"/>
          <p:cNvCxnSpPr/>
          <p:nvPr/>
        </p:nvCxnSpPr>
        <p:spPr>
          <a:xfrm>
            <a:off x="827584" y="2160796"/>
            <a:ext cx="648072" cy="719996"/>
          </a:xfrm>
          <a:prstGeom prst="straightConnector1">
            <a:avLst/>
          </a:prstGeom>
          <a:ln w="381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1512640"/>
            <a:ext cx="1042273" cy="646331"/>
          </a:xfrm>
          <a:prstGeom prst="rect">
            <a:avLst/>
          </a:prstGeom>
          <a:noFill/>
        </p:spPr>
        <p:txBody>
          <a:bodyPr wrap="none" rtlCol="0">
            <a:spAutoFit/>
          </a:bodyPr>
          <a:lstStyle/>
          <a:p>
            <a:r>
              <a:rPr lang="en-IN" dirty="0" smtClean="0"/>
              <a:t>Vacuum </a:t>
            </a:r>
          </a:p>
          <a:p>
            <a:r>
              <a:rPr lang="en-IN" dirty="0" smtClean="0"/>
              <a:t>Chamber</a:t>
            </a:r>
            <a:endParaRPr lang="en-IN" dirty="0"/>
          </a:p>
        </p:txBody>
      </p:sp>
      <p:grpSp>
        <p:nvGrpSpPr>
          <p:cNvPr id="13" name="Group 12"/>
          <p:cNvGrpSpPr/>
          <p:nvPr/>
        </p:nvGrpSpPr>
        <p:grpSpPr>
          <a:xfrm>
            <a:off x="3449368" y="1152600"/>
            <a:ext cx="4780232" cy="2952328"/>
            <a:chOff x="3449368" y="1152600"/>
            <a:chExt cx="4780232" cy="2952328"/>
          </a:xfrm>
        </p:grpSpPr>
        <p:cxnSp>
          <p:nvCxnSpPr>
            <p:cNvPr id="8" name="Straight Arrow Connector 7"/>
            <p:cNvCxnSpPr>
              <a:stCxn id="9" idx="2"/>
            </p:cNvCxnSpPr>
            <p:nvPr/>
          </p:nvCxnSpPr>
          <p:spPr>
            <a:xfrm>
              <a:off x="4463850" y="1521932"/>
              <a:ext cx="0" cy="998820"/>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79912" y="1152600"/>
              <a:ext cx="1367875" cy="369332"/>
            </a:xfrm>
            <a:prstGeom prst="rect">
              <a:avLst/>
            </a:prstGeom>
            <a:noFill/>
          </p:spPr>
          <p:txBody>
            <a:bodyPr wrap="none" rtlCol="0">
              <a:spAutoFit/>
            </a:bodyPr>
            <a:lstStyle/>
            <a:p>
              <a:r>
                <a:rPr lang="en-IN" dirty="0" smtClean="0"/>
                <a:t>MOT beams </a:t>
              </a:r>
            </a:p>
          </p:txBody>
        </p:sp>
        <p:cxnSp>
          <p:nvCxnSpPr>
            <p:cNvPr id="12" name="Straight Arrow Connector 11"/>
            <p:cNvCxnSpPr/>
            <p:nvPr/>
          </p:nvCxnSpPr>
          <p:spPr>
            <a:xfrm flipH="1">
              <a:off x="3449368" y="1540362"/>
              <a:ext cx="1008112" cy="980432"/>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57480" y="1540362"/>
              <a:ext cx="3772120" cy="2564566"/>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051720" y="4464968"/>
            <a:ext cx="5360161" cy="1908468"/>
            <a:chOff x="2051720" y="4464968"/>
            <a:chExt cx="5360161" cy="1908468"/>
          </a:xfrm>
        </p:grpSpPr>
        <p:cxnSp>
          <p:nvCxnSpPr>
            <p:cNvPr id="20" name="Straight Arrow Connector 19"/>
            <p:cNvCxnSpPr/>
            <p:nvPr/>
          </p:nvCxnSpPr>
          <p:spPr>
            <a:xfrm flipV="1">
              <a:off x="2555776" y="4464968"/>
              <a:ext cx="720080" cy="61206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1720" y="5113040"/>
              <a:ext cx="1401794" cy="369332"/>
            </a:xfrm>
            <a:prstGeom prst="rect">
              <a:avLst/>
            </a:prstGeom>
            <a:noFill/>
          </p:spPr>
          <p:txBody>
            <a:bodyPr wrap="none" rtlCol="0">
              <a:spAutoFit/>
            </a:bodyPr>
            <a:lstStyle/>
            <a:p>
              <a:r>
                <a:rPr lang="en-IN" dirty="0" smtClean="0"/>
                <a:t>Cavity mirror</a:t>
              </a:r>
            </a:p>
          </p:txBody>
        </p:sp>
        <p:cxnSp>
          <p:nvCxnSpPr>
            <p:cNvPr id="25" name="Straight Arrow Connector 24"/>
            <p:cNvCxnSpPr/>
            <p:nvPr/>
          </p:nvCxnSpPr>
          <p:spPr>
            <a:xfrm flipH="1" flipV="1">
              <a:off x="5292080" y="4969024"/>
              <a:ext cx="1222064" cy="99907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0087" y="6004104"/>
              <a:ext cx="1401794" cy="369332"/>
            </a:xfrm>
            <a:prstGeom prst="rect">
              <a:avLst/>
            </a:prstGeom>
            <a:noFill/>
          </p:spPr>
          <p:txBody>
            <a:bodyPr wrap="none" rtlCol="0">
              <a:spAutoFit/>
            </a:bodyPr>
            <a:lstStyle/>
            <a:p>
              <a:r>
                <a:rPr lang="en-IN" dirty="0" smtClean="0"/>
                <a:t>Cavity mirror</a:t>
              </a:r>
            </a:p>
          </p:txBody>
        </p:sp>
      </p:grpSp>
      <p:grpSp>
        <p:nvGrpSpPr>
          <p:cNvPr id="3" name="Group 2"/>
          <p:cNvGrpSpPr/>
          <p:nvPr/>
        </p:nvGrpSpPr>
        <p:grpSpPr>
          <a:xfrm>
            <a:off x="5439204" y="4863271"/>
            <a:ext cx="2543478" cy="789957"/>
            <a:chOff x="5439204" y="4863271"/>
            <a:chExt cx="2543478" cy="789957"/>
          </a:xfrm>
        </p:grpSpPr>
        <p:cxnSp>
          <p:nvCxnSpPr>
            <p:cNvPr id="29" name="Straight Arrow Connector 28"/>
            <p:cNvCxnSpPr/>
            <p:nvPr/>
          </p:nvCxnSpPr>
          <p:spPr>
            <a:xfrm flipH="1" flipV="1">
              <a:off x="5439204" y="4863271"/>
              <a:ext cx="1222064" cy="4995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80659" y="5283896"/>
              <a:ext cx="1302023" cy="369332"/>
            </a:xfrm>
            <a:prstGeom prst="rect">
              <a:avLst/>
            </a:prstGeom>
            <a:noFill/>
          </p:spPr>
          <p:txBody>
            <a:bodyPr wrap="none" rtlCol="0">
              <a:spAutoFit/>
            </a:bodyPr>
            <a:lstStyle/>
            <a:p>
              <a:r>
                <a:rPr lang="en-IN" dirty="0" smtClean="0"/>
                <a:t>Cavity piezo</a:t>
              </a:r>
            </a:p>
          </p:txBody>
        </p:sp>
      </p:grpSp>
      <p:grpSp>
        <p:nvGrpSpPr>
          <p:cNvPr id="10" name="Group 9"/>
          <p:cNvGrpSpPr/>
          <p:nvPr/>
        </p:nvGrpSpPr>
        <p:grpSpPr>
          <a:xfrm>
            <a:off x="5637372" y="1935396"/>
            <a:ext cx="3036308" cy="2025516"/>
            <a:chOff x="5637372" y="1935396"/>
            <a:chExt cx="3036308" cy="2025516"/>
          </a:xfrm>
        </p:grpSpPr>
        <p:cxnSp>
          <p:nvCxnSpPr>
            <p:cNvPr id="54" name="Straight Arrow Connector 53"/>
            <p:cNvCxnSpPr/>
            <p:nvPr/>
          </p:nvCxnSpPr>
          <p:spPr>
            <a:xfrm flipH="1">
              <a:off x="5637372" y="2520752"/>
              <a:ext cx="1094868" cy="144016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84445" y="1935396"/>
              <a:ext cx="2589235" cy="369332"/>
            </a:xfrm>
            <a:prstGeom prst="rect">
              <a:avLst/>
            </a:prstGeom>
            <a:noFill/>
          </p:spPr>
          <p:txBody>
            <a:bodyPr wrap="none" rtlCol="0">
              <a:spAutoFit/>
            </a:bodyPr>
            <a:lstStyle/>
            <a:p>
              <a:r>
                <a:rPr lang="en-IN" dirty="0" smtClean="0"/>
                <a:t>Charged Particle Detector</a:t>
              </a:r>
            </a:p>
          </p:txBody>
        </p:sp>
      </p:grpSp>
      <p:sp>
        <p:nvSpPr>
          <p:cNvPr id="2" name="TextBox 1"/>
          <p:cNvSpPr txBox="1"/>
          <p:nvPr/>
        </p:nvSpPr>
        <p:spPr>
          <a:xfrm>
            <a:off x="323528" y="304800"/>
            <a:ext cx="5606920" cy="523220"/>
          </a:xfrm>
          <a:prstGeom prst="rect">
            <a:avLst/>
          </a:prstGeom>
          <a:noFill/>
        </p:spPr>
        <p:txBody>
          <a:bodyPr wrap="none" rtlCol="0">
            <a:spAutoFit/>
          </a:bodyPr>
          <a:lstStyle/>
          <a:p>
            <a:r>
              <a:rPr lang="en-IN" sz="2800" dirty="0" smtClean="0">
                <a:solidFill>
                  <a:srgbClr val="7030A0"/>
                </a:solidFill>
                <a:latin typeface="+mj-lt"/>
              </a:rPr>
              <a:t>Atom-Ion-Molecule-Light Hybrid Trap</a:t>
            </a:r>
            <a:endParaRPr lang="en-IN" sz="2800" dirty="0">
              <a:solidFill>
                <a:srgbClr val="7030A0"/>
              </a:solidFill>
              <a:latin typeface="+mj-lt"/>
            </a:endParaRPr>
          </a:p>
        </p:txBody>
      </p:sp>
    </p:spTree>
    <p:extLst>
      <p:ext uri="{BB962C8B-B14F-4D97-AF65-F5344CB8AC3E}">
        <p14:creationId xmlns:p14="http://schemas.microsoft.com/office/powerpoint/2010/main" val="231101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841047"/>
            <a:ext cx="2880320" cy="4252249"/>
          </a:xfrm>
          <a:prstGeom prst="rect">
            <a:avLst/>
          </a:prstGeom>
        </p:spPr>
      </p:pic>
      <p:grpSp>
        <p:nvGrpSpPr>
          <p:cNvPr id="2" name="Group 1"/>
          <p:cNvGrpSpPr/>
          <p:nvPr/>
        </p:nvGrpSpPr>
        <p:grpSpPr>
          <a:xfrm>
            <a:off x="4772481" y="2992045"/>
            <a:ext cx="3899116" cy="1307812"/>
            <a:chOff x="4772481" y="2992045"/>
            <a:chExt cx="3899116" cy="1307812"/>
          </a:xfrm>
        </p:grpSpPr>
        <p:sp>
          <p:nvSpPr>
            <p:cNvPr id="6" name="TextBox 5"/>
            <p:cNvSpPr txBox="1"/>
            <p:nvPr/>
          </p:nvSpPr>
          <p:spPr>
            <a:xfrm>
              <a:off x="6687143" y="2992045"/>
              <a:ext cx="1984454" cy="646331"/>
            </a:xfrm>
            <a:prstGeom prst="rect">
              <a:avLst/>
            </a:prstGeom>
            <a:noFill/>
          </p:spPr>
          <p:txBody>
            <a:bodyPr wrap="none" rtlCol="0">
              <a:spAutoFit/>
            </a:bodyPr>
            <a:lstStyle/>
            <a:p>
              <a:r>
                <a:rPr lang="en-IN" dirty="0" smtClean="0"/>
                <a:t>Spherical Paul trap </a:t>
              </a:r>
            </a:p>
            <a:p>
              <a:r>
                <a:rPr lang="en-IN" dirty="0" err="1" smtClean="0"/>
                <a:t>rf</a:t>
              </a:r>
              <a:r>
                <a:rPr lang="en-IN" dirty="0" smtClean="0"/>
                <a:t> electrodes</a:t>
              </a:r>
            </a:p>
          </p:txBody>
        </p:sp>
        <p:cxnSp>
          <p:nvCxnSpPr>
            <p:cNvPr id="7" name="Straight Arrow Connector 6"/>
            <p:cNvCxnSpPr/>
            <p:nvPr/>
          </p:nvCxnSpPr>
          <p:spPr>
            <a:xfrm flipH="1">
              <a:off x="5076056" y="3375020"/>
              <a:ext cx="1584177" cy="557769"/>
            </a:xfrm>
            <a:prstGeom prst="straightConnector1">
              <a:avLst/>
            </a:prstGeom>
            <a:ln w="381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72481" y="3375020"/>
              <a:ext cx="1887752" cy="924837"/>
            </a:xfrm>
            <a:prstGeom prst="straightConnector1">
              <a:avLst/>
            </a:prstGeom>
            <a:ln w="38100">
              <a:solidFill>
                <a:srgbClr val="003399"/>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95536" y="2057071"/>
            <a:ext cx="2376264" cy="2736304"/>
            <a:chOff x="395536" y="2057071"/>
            <a:chExt cx="2376264" cy="2736304"/>
          </a:xfrm>
        </p:grpSpPr>
        <p:cxnSp>
          <p:nvCxnSpPr>
            <p:cNvPr id="14" name="Straight Arrow Connector 13"/>
            <p:cNvCxnSpPr/>
            <p:nvPr/>
          </p:nvCxnSpPr>
          <p:spPr>
            <a:xfrm flipV="1">
              <a:off x="1619672" y="2057071"/>
              <a:ext cx="1152128" cy="87629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619672" y="2777151"/>
              <a:ext cx="1152128" cy="15621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19672" y="2933364"/>
              <a:ext cx="1152128" cy="111553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19672" y="2933364"/>
              <a:ext cx="1152128" cy="186001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5536" y="2129079"/>
              <a:ext cx="2202462" cy="1754326"/>
            </a:xfrm>
            <a:prstGeom prst="rect">
              <a:avLst/>
            </a:prstGeom>
            <a:noFill/>
          </p:spPr>
          <p:txBody>
            <a:bodyPr wrap="none" rtlCol="0">
              <a:spAutoFit/>
            </a:bodyPr>
            <a:lstStyle/>
            <a:p>
              <a:r>
                <a:rPr lang="en-IN" dirty="0" smtClean="0"/>
                <a:t>Linear Paul</a:t>
              </a:r>
            </a:p>
            <a:p>
              <a:r>
                <a:rPr lang="en-IN" dirty="0"/>
                <a:t>t</a:t>
              </a:r>
              <a:r>
                <a:rPr lang="en-IN" dirty="0" smtClean="0"/>
                <a:t>rap electrodes</a:t>
              </a:r>
            </a:p>
            <a:p>
              <a:r>
                <a:rPr lang="en-IN" dirty="0" smtClean="0"/>
                <a:t>and</a:t>
              </a:r>
            </a:p>
            <a:p>
              <a:r>
                <a:rPr lang="en-IN" dirty="0" smtClean="0"/>
                <a:t>extraction electrodes</a:t>
              </a:r>
            </a:p>
            <a:p>
              <a:r>
                <a:rPr lang="en-IN" dirty="0" smtClean="0"/>
                <a:t>for the spherical Paul</a:t>
              </a:r>
            </a:p>
            <a:p>
              <a:r>
                <a:rPr lang="en-IN" dirty="0" smtClean="0"/>
                <a:t>trap </a:t>
              </a:r>
            </a:p>
          </p:txBody>
        </p:sp>
      </p:grpSp>
      <p:grpSp>
        <p:nvGrpSpPr>
          <p:cNvPr id="5" name="Group 4"/>
          <p:cNvGrpSpPr/>
          <p:nvPr/>
        </p:nvGrpSpPr>
        <p:grpSpPr>
          <a:xfrm>
            <a:off x="827584" y="4299857"/>
            <a:ext cx="3600400" cy="1549321"/>
            <a:chOff x="827584" y="4299857"/>
            <a:chExt cx="3600400" cy="1549321"/>
          </a:xfrm>
        </p:grpSpPr>
        <p:sp>
          <p:nvSpPr>
            <p:cNvPr id="9" name="TextBox 8"/>
            <p:cNvSpPr txBox="1"/>
            <p:nvPr/>
          </p:nvSpPr>
          <p:spPr>
            <a:xfrm>
              <a:off x="827584" y="5202847"/>
              <a:ext cx="2210605" cy="646331"/>
            </a:xfrm>
            <a:prstGeom prst="rect">
              <a:avLst/>
            </a:prstGeom>
            <a:noFill/>
          </p:spPr>
          <p:txBody>
            <a:bodyPr wrap="none" rtlCol="0">
              <a:spAutoFit/>
            </a:bodyPr>
            <a:lstStyle/>
            <a:p>
              <a:r>
                <a:rPr lang="en-IN" dirty="0" smtClean="0"/>
                <a:t>Both ion trap endcap</a:t>
              </a:r>
            </a:p>
            <a:p>
              <a:r>
                <a:rPr lang="en-IN" dirty="0" smtClean="0"/>
                <a:t>electrodes</a:t>
              </a:r>
            </a:p>
          </p:txBody>
        </p:sp>
        <p:cxnSp>
          <p:nvCxnSpPr>
            <p:cNvPr id="18" name="Straight Arrow Connector 17"/>
            <p:cNvCxnSpPr/>
            <p:nvPr/>
          </p:nvCxnSpPr>
          <p:spPr>
            <a:xfrm flipV="1">
              <a:off x="2411760" y="4299857"/>
              <a:ext cx="1440160" cy="9029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1760" y="4751352"/>
              <a:ext cx="2016224" cy="45149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716016" y="2201087"/>
            <a:ext cx="3782476" cy="1656184"/>
            <a:chOff x="4716016" y="2201087"/>
            <a:chExt cx="3782476" cy="1656184"/>
          </a:xfrm>
        </p:grpSpPr>
        <p:cxnSp>
          <p:nvCxnSpPr>
            <p:cNvPr id="25" name="Straight Arrow Connector 24"/>
            <p:cNvCxnSpPr/>
            <p:nvPr/>
          </p:nvCxnSpPr>
          <p:spPr>
            <a:xfrm flipH="1">
              <a:off x="4716016" y="2495217"/>
              <a:ext cx="1971127" cy="136205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60232" y="2201087"/>
              <a:ext cx="1838260" cy="646331"/>
            </a:xfrm>
            <a:prstGeom prst="rect">
              <a:avLst/>
            </a:prstGeom>
            <a:noFill/>
          </p:spPr>
          <p:txBody>
            <a:bodyPr wrap="none" rtlCol="0">
              <a:spAutoFit/>
            </a:bodyPr>
            <a:lstStyle/>
            <a:p>
              <a:r>
                <a:rPr lang="en-IN" dirty="0" smtClean="0"/>
                <a:t>Volume for stable</a:t>
              </a:r>
            </a:p>
            <a:p>
              <a:r>
                <a:rPr lang="en-IN" dirty="0" smtClean="0"/>
                <a:t>ion trapping</a:t>
              </a:r>
            </a:p>
          </p:txBody>
        </p:sp>
      </p:grpSp>
      <p:grpSp>
        <p:nvGrpSpPr>
          <p:cNvPr id="12" name="Group 11"/>
          <p:cNvGrpSpPr/>
          <p:nvPr/>
        </p:nvGrpSpPr>
        <p:grpSpPr>
          <a:xfrm>
            <a:off x="4604062" y="1052736"/>
            <a:ext cx="3069817" cy="2768948"/>
            <a:chOff x="4604062" y="1052736"/>
            <a:chExt cx="3069817" cy="2768948"/>
          </a:xfrm>
        </p:grpSpPr>
        <p:cxnSp>
          <p:nvCxnSpPr>
            <p:cNvPr id="28" name="Straight Arrow Connector 27"/>
            <p:cNvCxnSpPr/>
            <p:nvPr/>
          </p:nvCxnSpPr>
          <p:spPr>
            <a:xfrm flipH="1">
              <a:off x="4604062" y="1667542"/>
              <a:ext cx="792087" cy="215414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88024" y="1052736"/>
              <a:ext cx="2885855" cy="646331"/>
            </a:xfrm>
            <a:prstGeom prst="rect">
              <a:avLst/>
            </a:prstGeom>
            <a:noFill/>
          </p:spPr>
          <p:txBody>
            <a:bodyPr wrap="none" rtlCol="0">
              <a:spAutoFit/>
            </a:bodyPr>
            <a:lstStyle/>
            <a:p>
              <a:r>
                <a:rPr lang="en-IN" dirty="0" smtClean="0"/>
                <a:t>Trapped atom density at the </a:t>
              </a:r>
            </a:p>
            <a:p>
              <a:r>
                <a:rPr lang="en-IN" dirty="0" err="1" smtClean="0"/>
                <a:t>center</a:t>
              </a:r>
              <a:r>
                <a:rPr lang="en-IN" dirty="0" smtClean="0"/>
                <a:t> of the experiment</a:t>
              </a:r>
            </a:p>
          </p:txBody>
        </p:sp>
      </p:grpSp>
      <p:sp>
        <p:nvSpPr>
          <p:cNvPr id="23" name="TextBox 22"/>
          <p:cNvSpPr txBox="1"/>
          <p:nvPr/>
        </p:nvSpPr>
        <p:spPr>
          <a:xfrm>
            <a:off x="323528" y="304800"/>
            <a:ext cx="6632970" cy="523220"/>
          </a:xfrm>
          <a:prstGeom prst="rect">
            <a:avLst/>
          </a:prstGeom>
          <a:noFill/>
        </p:spPr>
        <p:txBody>
          <a:bodyPr wrap="none" rtlCol="0">
            <a:spAutoFit/>
          </a:bodyPr>
          <a:lstStyle/>
          <a:p>
            <a:r>
              <a:rPr lang="en-IN" sz="2800" dirty="0" smtClean="0">
                <a:solidFill>
                  <a:srgbClr val="7030A0"/>
                </a:solidFill>
                <a:latin typeface="+mj-lt"/>
              </a:rPr>
              <a:t>Atom-Ion-Molecule-Light Hybrid Trap: Detail</a:t>
            </a:r>
            <a:endParaRPr lang="en-IN" sz="2800" dirty="0">
              <a:solidFill>
                <a:srgbClr val="7030A0"/>
              </a:solidFill>
              <a:latin typeface="+mj-lt"/>
            </a:endParaRPr>
          </a:p>
        </p:txBody>
      </p:sp>
    </p:spTree>
    <p:extLst>
      <p:ext uri="{BB962C8B-B14F-4D97-AF65-F5344CB8AC3E}">
        <p14:creationId xmlns:p14="http://schemas.microsoft.com/office/powerpoint/2010/main" val="412876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IN" sz="3200" dirty="0" smtClean="0">
                <a:solidFill>
                  <a:srgbClr val="7F63A1"/>
                </a:solidFill>
              </a:rPr>
              <a:t>Collisional cooling of ions with trapped atoms</a:t>
            </a:r>
            <a:endParaRPr lang="en-IN" sz="3200" dirty="0">
              <a:solidFill>
                <a:srgbClr val="7F63A1"/>
              </a:solidFill>
            </a:endParaRPr>
          </a:p>
        </p:txBody>
      </p:sp>
      <p:sp>
        <p:nvSpPr>
          <p:cNvPr id="3" name="Content Placeholder 2"/>
          <p:cNvSpPr>
            <a:spLocks noGrp="1"/>
          </p:cNvSpPr>
          <p:nvPr>
            <p:ph idx="1"/>
          </p:nvPr>
        </p:nvSpPr>
        <p:spPr>
          <a:xfrm>
            <a:off x="457200" y="1219200"/>
            <a:ext cx="8229600" cy="4906963"/>
          </a:xfrm>
        </p:spPr>
        <p:txBody>
          <a:bodyPr/>
          <a:lstStyle/>
          <a:p>
            <a:r>
              <a:rPr lang="en-IN" sz="2400" dirty="0" smtClean="0">
                <a:solidFill>
                  <a:srgbClr val="0070C0"/>
                </a:solidFill>
              </a:rPr>
              <a:t>Imagine a single, cold ion within a cold dilute  gas of atoms</a:t>
            </a:r>
          </a:p>
          <a:p>
            <a:r>
              <a:rPr lang="en-IN" sz="2400" dirty="0" smtClean="0">
                <a:solidFill>
                  <a:schemeClr val="tx2">
                    <a:lumMod val="60000"/>
                    <a:lumOff val="40000"/>
                  </a:schemeClr>
                </a:solidFill>
              </a:rPr>
              <a:t>The ion will interact with the surrounding atoms via collisions (typically)…</a:t>
            </a:r>
          </a:p>
          <a:p>
            <a:r>
              <a:rPr lang="en-IN" sz="2400" dirty="0" smtClean="0">
                <a:solidFill>
                  <a:schemeClr val="tx2">
                    <a:lumMod val="60000"/>
                    <a:lumOff val="40000"/>
                  </a:schemeClr>
                </a:solidFill>
              </a:rPr>
              <a:t>The question is how will the ion exchange energy with the surrounding atoms.</a:t>
            </a:r>
          </a:p>
          <a:p>
            <a:r>
              <a:rPr lang="en-IN" sz="2400" dirty="0" smtClean="0">
                <a:solidFill>
                  <a:schemeClr val="accent2">
                    <a:lumMod val="60000"/>
                    <a:lumOff val="40000"/>
                  </a:schemeClr>
                </a:solidFill>
              </a:rPr>
              <a:t>Will the ion heat as it collides, sequentially with a number of atoms. or will it cool?</a:t>
            </a:r>
          </a:p>
          <a:p>
            <a:r>
              <a:rPr lang="en-IN" sz="2400" dirty="0" smtClean="0">
                <a:solidFill>
                  <a:schemeClr val="accent2">
                    <a:lumMod val="75000"/>
                  </a:schemeClr>
                </a:solidFill>
              </a:rPr>
              <a:t>Collisional cooling is the most general mechanism for trapped particles and has led to remarkable states like the BEC, degenerate Fermi gases, precision spectroscopy with ions etc.</a:t>
            </a:r>
          </a:p>
          <a:p>
            <a:r>
              <a:rPr lang="en-IN" sz="2400" dirty="0" smtClean="0">
                <a:solidFill>
                  <a:schemeClr val="accent2">
                    <a:lumMod val="50000"/>
                  </a:schemeClr>
                </a:solidFill>
              </a:rPr>
              <a:t>This is the story of what our experiments at RRI have contributed to ion cooling and where we go from here</a:t>
            </a:r>
            <a:endParaRPr lang="en-IN" sz="2400" dirty="0">
              <a:solidFill>
                <a:schemeClr val="accent2">
                  <a:lumMod val="50000"/>
                </a:schemeClr>
              </a:solidFill>
            </a:endParaRPr>
          </a:p>
          <a:p>
            <a:pPr marL="0" indent="0">
              <a:buNone/>
            </a:pPr>
            <a:endParaRPr lang="en-IN" sz="2400" dirty="0" smtClean="0"/>
          </a:p>
          <a:p>
            <a:pPr marL="0" indent="0">
              <a:buNone/>
            </a:pPr>
            <a:r>
              <a:rPr lang="en-IN" sz="2400" dirty="0" smtClean="0"/>
              <a:t>  </a:t>
            </a:r>
          </a:p>
          <a:p>
            <a:endParaRPr lang="en-IN" sz="2400" dirty="0" smtClean="0"/>
          </a:p>
          <a:p>
            <a:endParaRPr lang="en-IN" sz="2400" dirty="0"/>
          </a:p>
        </p:txBody>
      </p:sp>
    </p:spTree>
    <p:extLst>
      <p:ext uri="{BB962C8B-B14F-4D97-AF65-F5344CB8AC3E}">
        <p14:creationId xmlns:p14="http://schemas.microsoft.com/office/powerpoint/2010/main" val="4364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89100"/>
            <a:ext cx="3048000" cy="492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9762"/>
          </a:xfrm>
        </p:spPr>
        <p:txBody>
          <a:bodyPr/>
          <a:lstStyle/>
          <a:p>
            <a:r>
              <a:rPr lang="en-IN" sz="3200" dirty="0" smtClean="0">
                <a:solidFill>
                  <a:srgbClr val="7030A0"/>
                </a:solidFill>
                <a:latin typeface="Candara" panose="020E0502030303020204" pitchFamily="34" charset="0"/>
              </a:rPr>
              <a:t>How its done</a:t>
            </a:r>
            <a:endParaRPr lang="en-IN" sz="3200" dirty="0">
              <a:solidFill>
                <a:srgbClr val="7030A0"/>
              </a:solidFill>
              <a:latin typeface="Candara" panose="020E0502030303020204" pitchFamily="34" charset="0"/>
            </a:endParaRPr>
          </a:p>
        </p:txBody>
      </p:sp>
      <p:sp>
        <p:nvSpPr>
          <p:cNvPr id="3" name="Content Placeholder 2"/>
          <p:cNvSpPr>
            <a:spLocks noGrp="1"/>
          </p:cNvSpPr>
          <p:nvPr>
            <p:ph idx="1"/>
          </p:nvPr>
        </p:nvSpPr>
        <p:spPr>
          <a:xfrm>
            <a:off x="457200" y="838200"/>
            <a:ext cx="3962400" cy="609600"/>
          </a:xfrm>
        </p:spPr>
        <p:txBody>
          <a:bodyPr/>
          <a:lstStyle/>
          <a:p>
            <a:r>
              <a:rPr lang="en-IN" dirty="0" smtClean="0"/>
              <a:t>Ions</a:t>
            </a:r>
            <a:endParaRPr lang="en-IN" dirty="0"/>
          </a:p>
        </p:txBody>
      </p:sp>
      <p:sp>
        <p:nvSpPr>
          <p:cNvPr id="4" name="Content Placeholder 2"/>
          <p:cNvSpPr txBox="1">
            <a:spLocks/>
          </p:cNvSpPr>
          <p:nvPr/>
        </p:nvSpPr>
        <p:spPr bwMode="auto">
          <a:xfrm>
            <a:off x="4724400" y="838200"/>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smtClean="0"/>
              <a:t>Atoms</a:t>
            </a:r>
            <a:endParaRPr lang="en-IN" dirty="0"/>
          </a:p>
        </p:txBody>
      </p:sp>
      <p:grpSp>
        <p:nvGrpSpPr>
          <p:cNvPr id="7" name="Group 6"/>
          <p:cNvGrpSpPr/>
          <p:nvPr/>
        </p:nvGrpSpPr>
        <p:grpSpPr>
          <a:xfrm>
            <a:off x="609600" y="1890712"/>
            <a:ext cx="3438019" cy="3076575"/>
            <a:chOff x="766762" y="1357312"/>
            <a:chExt cx="3438019" cy="3076575"/>
          </a:xfrm>
        </p:grpSpPr>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 y="1357312"/>
              <a:ext cx="343801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0"/>
            <p:cNvGrpSpPr>
              <a:grpSpLocks noChangeAspect="1"/>
            </p:cNvGrpSpPr>
            <p:nvPr/>
          </p:nvGrpSpPr>
          <p:grpSpPr bwMode="auto">
            <a:xfrm>
              <a:off x="779462" y="1866900"/>
              <a:ext cx="1976438" cy="1976438"/>
              <a:chOff x="1824" y="1638"/>
              <a:chExt cx="2682" cy="2682"/>
            </a:xfrm>
            <a:solidFill>
              <a:schemeClr val="accent1">
                <a:alpha val="46000"/>
              </a:schemeClr>
            </a:solidFill>
          </p:grpSpPr>
          <p:sp>
            <p:nvSpPr>
              <p:cNvPr id="6" name="AutoShape 9"/>
              <p:cNvSpPr>
                <a:spLocks noChangeAspect="1" noChangeArrowheads="1" noTextEdit="1"/>
              </p:cNvSpPr>
              <p:nvPr/>
            </p:nvSpPr>
            <p:spPr bwMode="auto">
              <a:xfrm>
                <a:off x="1824" y="1638"/>
                <a:ext cx="2682" cy="26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532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1638"/>
                <a:ext cx="2688" cy="2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532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046" y="1447801"/>
            <a:ext cx="2638354" cy="270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4"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223553"/>
            <a:ext cx="4038600" cy="23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6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IN" sz="3200" dirty="0" smtClean="0">
                <a:solidFill>
                  <a:srgbClr val="7F63A1"/>
                </a:solidFill>
                <a:latin typeface="Candara" panose="020E0502030303020204" pitchFamily="34" charset="0"/>
              </a:rPr>
              <a:t>Collisional cooling before our experiments</a:t>
            </a:r>
            <a:endParaRPr lang="en-IN" sz="3200" dirty="0">
              <a:solidFill>
                <a:srgbClr val="7F63A1"/>
              </a:solidFill>
              <a:latin typeface="Candara" panose="020E0502030303020204" pitchFamily="34" charset="0"/>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7725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p:cNvSpPr txBox="1">
            <a:spLocks noChangeArrowheads="1"/>
          </p:cNvSpPr>
          <p:nvPr/>
        </p:nvSpPr>
        <p:spPr bwMode="auto">
          <a:xfrm>
            <a:off x="685800" y="3165476"/>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solidFill>
                  <a:srgbClr val="CC0000"/>
                </a:solidFill>
              </a:rPr>
              <a:t>Collisional cooling or buffer gas cooling: </a:t>
            </a:r>
          </a:p>
          <a:p>
            <a:endParaRPr lang="en-US"/>
          </a:p>
          <a:p>
            <a:r>
              <a:rPr lang="en-US"/>
              <a:t>The neutral buffer gas floods the entire volume of the ion trap</a:t>
            </a:r>
          </a:p>
          <a:p>
            <a:endParaRPr lang="en-US"/>
          </a:p>
          <a:p>
            <a:r>
              <a:rPr lang="en-US"/>
              <a:t>In this situation ions are collisionally cooled by the neutral atoms when… </a:t>
            </a:r>
          </a:p>
        </p:txBody>
      </p:sp>
      <p:graphicFrame>
        <p:nvGraphicFramePr>
          <p:cNvPr id="6" name="Table 5"/>
          <p:cNvGraphicFramePr>
            <a:graphicFrameLocks noGrp="1"/>
          </p:cNvGraphicFramePr>
          <p:nvPr>
            <p:extLst>
              <p:ext uri="{D42A27DB-BD31-4B8C-83A1-F6EECF244321}">
                <p14:modId xmlns:p14="http://schemas.microsoft.com/office/powerpoint/2010/main" val="2288746155"/>
              </p:ext>
            </p:extLst>
          </p:nvPr>
        </p:nvGraphicFramePr>
        <p:xfrm>
          <a:off x="1358721" y="4918076"/>
          <a:ext cx="6413679" cy="1482724"/>
        </p:xfrm>
        <a:graphic>
          <a:graphicData uri="http://schemas.openxmlformats.org/drawingml/2006/table">
            <a:tbl>
              <a:tblPr firstRow="1" bandRow="1">
                <a:tableStyleId>{5C22544A-7EE6-4342-B048-85BDC9FD1C3A}</a:tableStyleId>
              </a:tblPr>
              <a:tblGrid>
                <a:gridCol w="4327301">
                  <a:extLst>
                    <a:ext uri="{9D8B030D-6E8A-4147-A177-3AD203B41FA5}">
                      <a16:colId xmlns:a16="http://schemas.microsoft.com/office/drawing/2014/main" val="20000"/>
                    </a:ext>
                  </a:extLst>
                </a:gridCol>
                <a:gridCol w="2086378">
                  <a:extLst>
                    <a:ext uri="{9D8B030D-6E8A-4147-A177-3AD203B41FA5}">
                      <a16:colId xmlns:a16="http://schemas.microsoft.com/office/drawing/2014/main" val="20001"/>
                    </a:ext>
                  </a:extLst>
                </a:gridCol>
              </a:tblGrid>
              <a:tr h="370681">
                <a:tc>
                  <a:txBody>
                    <a:bodyPr/>
                    <a:lstStyle/>
                    <a:p>
                      <a:r>
                        <a:rPr lang="en-US" sz="1800" dirty="0" smtClean="0"/>
                        <a:t>Mass of Ion (</a:t>
                      </a:r>
                      <a:r>
                        <a:rPr lang="en-US" sz="1800" baseline="0" dirty="0" smtClean="0"/>
                        <a:t> M</a:t>
                      </a:r>
                      <a:r>
                        <a:rPr lang="en-US" sz="1800" baseline="-25000" dirty="0" smtClean="0"/>
                        <a:t>I</a:t>
                      </a:r>
                      <a:r>
                        <a:rPr lang="en-US" sz="1800" baseline="0" dirty="0" smtClean="0"/>
                        <a:t> )</a:t>
                      </a:r>
                      <a:r>
                        <a:rPr lang="en-US" sz="1800" dirty="0" smtClean="0"/>
                        <a:t> / Mass</a:t>
                      </a:r>
                      <a:r>
                        <a:rPr lang="en-US" sz="1800" baseline="0" dirty="0" smtClean="0"/>
                        <a:t> of Atom </a:t>
                      </a:r>
                      <a:r>
                        <a:rPr lang="en-US" sz="1800" dirty="0" smtClean="0"/>
                        <a:t>(</a:t>
                      </a:r>
                      <a:r>
                        <a:rPr lang="en-US" sz="1800" baseline="0" dirty="0" smtClean="0"/>
                        <a:t> M</a:t>
                      </a:r>
                      <a:r>
                        <a:rPr lang="en-US" sz="1800" baseline="-25000" dirty="0" smtClean="0"/>
                        <a:t>A</a:t>
                      </a:r>
                      <a:r>
                        <a:rPr lang="en-US" sz="1800" baseline="0" dirty="0" smtClean="0"/>
                        <a:t> )</a:t>
                      </a:r>
                      <a:r>
                        <a:rPr lang="en-US" sz="1800" dirty="0" smtClean="0"/>
                        <a:t> </a:t>
                      </a:r>
                      <a:endParaRPr lang="en-US" sz="1800" dirty="0"/>
                    </a:p>
                  </a:txBody>
                  <a:tcPr marT="45700" marB="45700"/>
                </a:tc>
                <a:tc>
                  <a:txBody>
                    <a:bodyPr/>
                    <a:lstStyle/>
                    <a:p>
                      <a:r>
                        <a:rPr lang="en-US" sz="1800" dirty="0" smtClean="0"/>
                        <a:t>Cooled/Heated</a:t>
                      </a:r>
                      <a:endParaRPr lang="en-US" sz="1800" dirty="0"/>
                    </a:p>
                  </a:txBody>
                  <a:tcPr marT="45700" marB="45700"/>
                </a:tc>
                <a:extLst>
                  <a:ext uri="{0D108BD9-81ED-4DB2-BD59-A6C34878D82A}">
                    <a16:rowId xmlns:a16="http://schemas.microsoft.com/office/drawing/2014/main" val="10000"/>
                  </a:ext>
                </a:extLst>
              </a:tr>
              <a:tr h="370681">
                <a:tc>
                  <a:txBody>
                    <a:bodyPr/>
                    <a:lstStyle/>
                    <a:p>
                      <a:r>
                        <a:rPr lang="en-US" sz="1800" baseline="0" dirty="0" smtClean="0"/>
                        <a:t> (a)       M</a:t>
                      </a:r>
                      <a:r>
                        <a:rPr lang="en-US" sz="1800" baseline="-25000" dirty="0" smtClean="0"/>
                        <a:t>I</a:t>
                      </a:r>
                      <a:r>
                        <a:rPr lang="en-US" sz="1800" baseline="0" dirty="0" smtClean="0"/>
                        <a:t> / M</a:t>
                      </a:r>
                      <a:r>
                        <a:rPr lang="en-US" sz="1800" baseline="-25000" dirty="0" smtClean="0"/>
                        <a:t>A</a:t>
                      </a:r>
                      <a:r>
                        <a:rPr lang="en-US" sz="1800" baseline="0" dirty="0" smtClean="0"/>
                        <a:t> &lt;&lt; 1</a:t>
                      </a:r>
                      <a:endParaRPr lang="en-US" sz="1800" dirty="0"/>
                    </a:p>
                  </a:txBody>
                  <a:tcPr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Rapid</a:t>
                      </a:r>
                      <a:r>
                        <a:rPr lang="en-US" sz="1800" baseline="0" dirty="0" smtClean="0"/>
                        <a:t> Heating</a:t>
                      </a:r>
                      <a:endParaRPr lang="en-US" sz="1800" dirty="0" smtClean="0"/>
                    </a:p>
                  </a:txBody>
                  <a:tcPr marT="45700" marB="45700"/>
                </a:tc>
                <a:extLst>
                  <a:ext uri="{0D108BD9-81ED-4DB2-BD59-A6C34878D82A}">
                    <a16:rowId xmlns:a16="http://schemas.microsoft.com/office/drawing/2014/main" val="10001"/>
                  </a:ext>
                </a:extLst>
              </a:tr>
              <a:tr h="370681">
                <a:tc>
                  <a:txBody>
                    <a:bodyPr/>
                    <a:lstStyle/>
                    <a:p>
                      <a:r>
                        <a:rPr lang="en-US" sz="1800" baseline="0" dirty="0" smtClean="0"/>
                        <a:t> (b)       M</a:t>
                      </a:r>
                      <a:r>
                        <a:rPr lang="en-US" sz="1800" baseline="-25000" dirty="0" smtClean="0"/>
                        <a:t>I</a:t>
                      </a:r>
                      <a:r>
                        <a:rPr lang="en-US" sz="1800" baseline="0" dirty="0" smtClean="0"/>
                        <a:t> / M</a:t>
                      </a:r>
                      <a:r>
                        <a:rPr lang="en-US" sz="1800" baseline="-25000" dirty="0" smtClean="0"/>
                        <a:t>A</a:t>
                      </a:r>
                      <a:r>
                        <a:rPr lang="en-US" sz="1800" baseline="0" dirty="0" smtClean="0"/>
                        <a:t> ~ 1</a:t>
                      </a:r>
                      <a:endParaRPr lang="en-US" sz="1800" dirty="0"/>
                    </a:p>
                  </a:txBody>
                  <a:tcPr marT="45700" marB="45700"/>
                </a:tc>
                <a:tc>
                  <a:txBody>
                    <a:bodyPr/>
                    <a:lstStyle/>
                    <a:p>
                      <a:r>
                        <a:rPr lang="en-US" sz="1800" dirty="0" smtClean="0"/>
                        <a:t>No Heating/Cooling</a:t>
                      </a:r>
                      <a:endParaRPr lang="en-US" sz="1800" dirty="0"/>
                    </a:p>
                  </a:txBody>
                  <a:tcPr marT="45700" marB="45700"/>
                </a:tc>
                <a:extLst>
                  <a:ext uri="{0D108BD9-81ED-4DB2-BD59-A6C34878D82A}">
                    <a16:rowId xmlns:a16="http://schemas.microsoft.com/office/drawing/2014/main" val="10002"/>
                  </a:ext>
                </a:extLst>
              </a:tr>
              <a:tr h="370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 (c)       M</a:t>
                      </a:r>
                      <a:r>
                        <a:rPr lang="en-US" sz="1800" baseline="-25000" dirty="0" smtClean="0"/>
                        <a:t>I</a:t>
                      </a:r>
                      <a:r>
                        <a:rPr lang="en-US" sz="1800" baseline="0" dirty="0" smtClean="0"/>
                        <a:t> / M</a:t>
                      </a:r>
                      <a:r>
                        <a:rPr lang="en-US" sz="1800" baseline="-25000" dirty="0" smtClean="0"/>
                        <a:t>A</a:t>
                      </a:r>
                      <a:r>
                        <a:rPr lang="en-US" sz="1800" baseline="0" dirty="0" smtClean="0"/>
                        <a:t> &gt;&gt; 1</a:t>
                      </a:r>
                      <a:endParaRPr lang="en-US" sz="1800" dirty="0" smtClean="0"/>
                    </a:p>
                  </a:txBody>
                  <a:tcPr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Cooled</a:t>
                      </a:r>
                    </a:p>
                  </a:txBody>
                  <a:tcPr marT="45700" marB="457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3445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7200" y="228600"/>
            <a:ext cx="8229600" cy="639763"/>
          </a:xfrm>
          <a:prstGeom prst="rect">
            <a:avLst/>
          </a:prstGeom>
        </p:spPr>
        <p:txBody>
          <a:bodyPr anchor="ctr">
            <a:normAutofit fontScale="97500"/>
          </a:bodyPr>
          <a:lstStyle/>
          <a:p>
            <a:pPr fontAlgn="auto">
              <a:spcAft>
                <a:spcPts val="0"/>
              </a:spcAft>
              <a:defRPr/>
            </a:pPr>
            <a:r>
              <a:rPr lang="en-US" sz="2800" dirty="0" smtClean="0">
                <a:solidFill>
                  <a:srgbClr val="7030A0"/>
                </a:solidFill>
                <a:latin typeface="Candara" pitchFamily="34" charset="0"/>
                <a:ea typeface="+mj-ea"/>
                <a:cs typeface="+mj-cs"/>
              </a:rPr>
              <a:t>The Experiments</a:t>
            </a:r>
            <a:endParaRPr lang="en-US" sz="2800" dirty="0">
              <a:solidFill>
                <a:srgbClr val="7030A0"/>
              </a:solidFill>
              <a:latin typeface="Candara" pitchFamily="34" charset="0"/>
              <a:ea typeface="+mj-ea"/>
              <a:cs typeface="+mj-cs"/>
            </a:endParaRPr>
          </a:p>
        </p:txBody>
      </p:sp>
      <p:sp>
        <p:nvSpPr>
          <p:cNvPr id="19459" name="TextBox 2"/>
          <p:cNvSpPr txBox="1">
            <a:spLocks noChangeArrowheads="1"/>
          </p:cNvSpPr>
          <p:nvPr/>
        </p:nvSpPr>
        <p:spPr bwMode="auto">
          <a:xfrm>
            <a:off x="685800" y="924342"/>
            <a:ext cx="784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smtClean="0">
                <a:solidFill>
                  <a:srgbClr val="CC0000"/>
                </a:solidFill>
              </a:rPr>
              <a:t>Trapped Atom-Ion collision experiment with </a:t>
            </a:r>
            <a:r>
              <a:rPr lang="en-US" sz="2400" b="1" dirty="0" err="1" smtClean="0">
                <a:solidFill>
                  <a:srgbClr val="CC0000"/>
                </a:solidFill>
              </a:rPr>
              <a:t>Rb-Rb</a:t>
            </a:r>
            <a:r>
              <a:rPr lang="en-US" sz="2400" b="1" baseline="30000" dirty="0" smtClean="0">
                <a:solidFill>
                  <a:srgbClr val="CC0000"/>
                </a:solidFill>
              </a:rPr>
              <a:t>+</a:t>
            </a:r>
            <a:endParaRPr lang="en-US" sz="2400" b="1" baseline="30000" dirty="0">
              <a:solidFill>
                <a:srgbClr val="CC0000"/>
              </a:solidFill>
            </a:endParaRPr>
          </a:p>
          <a:p>
            <a:pPr lvl="1"/>
            <a:r>
              <a:rPr lang="en-US" dirty="0" smtClean="0"/>
              <a:t>Summary of the ion cooling results</a:t>
            </a:r>
          </a:p>
          <a:p>
            <a:pPr lvl="1"/>
            <a:r>
              <a:rPr lang="en-US" b="1" dirty="0" smtClean="0"/>
              <a:t>Predictions based on the results</a:t>
            </a:r>
          </a:p>
          <a:p>
            <a:pPr lvl="1"/>
            <a:r>
              <a:rPr lang="en-US" dirty="0"/>
              <a:t>	</a:t>
            </a:r>
            <a:r>
              <a:rPr lang="en-US" i="1" dirty="0" smtClean="0">
                <a:solidFill>
                  <a:srgbClr val="009900"/>
                </a:solidFill>
              </a:rPr>
              <a:t>Cooling for all mass ratios</a:t>
            </a:r>
          </a:p>
          <a:p>
            <a:pPr lvl="1"/>
            <a:r>
              <a:rPr lang="en-US" dirty="0">
                <a:solidFill>
                  <a:srgbClr val="009900"/>
                </a:solidFill>
              </a:rPr>
              <a:t>	</a:t>
            </a:r>
            <a:r>
              <a:rPr lang="en-US" i="1" dirty="0" smtClean="0">
                <a:solidFill>
                  <a:srgbClr val="009900"/>
                </a:solidFill>
              </a:rPr>
              <a:t>Spatial extent of atoms determining temperature </a:t>
            </a:r>
          </a:p>
          <a:p>
            <a:pPr lvl="1"/>
            <a:r>
              <a:rPr lang="en-US" i="1" dirty="0"/>
              <a:t>	</a:t>
            </a:r>
            <a:r>
              <a:rPr lang="en-US" i="1" dirty="0" smtClean="0">
                <a:solidFill>
                  <a:srgbClr val="0070C0"/>
                </a:solidFill>
              </a:rPr>
              <a:t>Swap cooling (cooling by resonant charge exchange)</a:t>
            </a:r>
          </a:p>
          <a:p>
            <a:pPr lvl="1"/>
            <a:endParaRPr lang="en-US" i="1" dirty="0"/>
          </a:p>
        </p:txBody>
      </p:sp>
      <p:sp>
        <p:nvSpPr>
          <p:cNvPr id="5" name="TextBox 2"/>
          <p:cNvSpPr txBox="1">
            <a:spLocks noChangeArrowheads="1"/>
          </p:cNvSpPr>
          <p:nvPr/>
        </p:nvSpPr>
        <p:spPr bwMode="auto">
          <a:xfrm>
            <a:off x="685800" y="2981742"/>
            <a:ext cx="7848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smtClean="0">
                <a:solidFill>
                  <a:srgbClr val="00B050"/>
                </a:solidFill>
              </a:rPr>
              <a:t>Trapped atom-ion collision </a:t>
            </a:r>
            <a:r>
              <a:rPr lang="en-US" sz="2400" b="1" dirty="0">
                <a:solidFill>
                  <a:srgbClr val="00B050"/>
                </a:solidFill>
              </a:rPr>
              <a:t>experiment with </a:t>
            </a:r>
            <a:r>
              <a:rPr lang="en-US" sz="2400" b="1" dirty="0" err="1" smtClean="0">
                <a:solidFill>
                  <a:srgbClr val="00B050"/>
                </a:solidFill>
              </a:rPr>
              <a:t>Rb</a:t>
            </a:r>
            <a:r>
              <a:rPr lang="en-US" sz="2400" b="1" dirty="0" smtClean="0">
                <a:solidFill>
                  <a:srgbClr val="00B050"/>
                </a:solidFill>
              </a:rPr>
              <a:t>-K</a:t>
            </a:r>
            <a:r>
              <a:rPr lang="en-US" sz="2400" b="1" baseline="30000" dirty="0" smtClean="0">
                <a:solidFill>
                  <a:srgbClr val="00B050"/>
                </a:solidFill>
              </a:rPr>
              <a:t>+</a:t>
            </a:r>
            <a:r>
              <a:rPr lang="en-US" sz="2400" b="1" dirty="0" smtClean="0">
                <a:solidFill>
                  <a:srgbClr val="00B050"/>
                </a:solidFill>
              </a:rPr>
              <a:t> &amp; Cs-</a:t>
            </a:r>
            <a:r>
              <a:rPr lang="en-US" sz="2400" b="1" dirty="0" err="1" smtClean="0">
                <a:solidFill>
                  <a:srgbClr val="00B050"/>
                </a:solidFill>
              </a:rPr>
              <a:t>Rb</a:t>
            </a:r>
            <a:r>
              <a:rPr lang="en-US" sz="2400" b="1" baseline="30000" dirty="0" smtClean="0">
                <a:solidFill>
                  <a:srgbClr val="00B050"/>
                </a:solidFill>
              </a:rPr>
              <a:t>+</a:t>
            </a:r>
            <a:r>
              <a:rPr lang="en-US" sz="2400" b="1" dirty="0" smtClean="0">
                <a:solidFill>
                  <a:srgbClr val="00B050"/>
                </a:solidFill>
              </a:rPr>
              <a:t> </a:t>
            </a:r>
            <a:endParaRPr lang="en-US" sz="2400" b="1" baseline="30000" dirty="0">
              <a:solidFill>
                <a:srgbClr val="00B050"/>
              </a:solidFill>
            </a:endParaRPr>
          </a:p>
          <a:p>
            <a:pPr lvl="1"/>
            <a:endParaRPr lang="en-US" i="1" dirty="0">
              <a:solidFill>
                <a:srgbClr val="00B050"/>
              </a:solidFill>
            </a:endParaRPr>
          </a:p>
        </p:txBody>
      </p:sp>
      <p:sp>
        <p:nvSpPr>
          <p:cNvPr id="6" name="TextBox 2"/>
          <p:cNvSpPr txBox="1">
            <a:spLocks noChangeArrowheads="1"/>
          </p:cNvSpPr>
          <p:nvPr/>
        </p:nvSpPr>
        <p:spPr bwMode="auto">
          <a:xfrm>
            <a:off x="685800" y="3757136"/>
            <a:ext cx="7848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smtClean="0">
                <a:solidFill>
                  <a:srgbClr val="0070C0"/>
                </a:solidFill>
              </a:rPr>
              <a:t>Trapped atom-ion </a:t>
            </a:r>
            <a:r>
              <a:rPr lang="en-US" sz="2400" b="1" dirty="0">
                <a:solidFill>
                  <a:srgbClr val="0070C0"/>
                </a:solidFill>
              </a:rPr>
              <a:t>collision experiment </a:t>
            </a:r>
            <a:r>
              <a:rPr lang="en-US" sz="2400" b="1" dirty="0" smtClean="0">
                <a:solidFill>
                  <a:srgbClr val="0070C0"/>
                </a:solidFill>
              </a:rPr>
              <a:t>with  Cs-</a:t>
            </a:r>
            <a:r>
              <a:rPr lang="en-US" sz="2400" b="1" dirty="0" err="1" smtClean="0">
                <a:solidFill>
                  <a:srgbClr val="0070C0"/>
                </a:solidFill>
              </a:rPr>
              <a:t>Rb</a:t>
            </a:r>
            <a:r>
              <a:rPr lang="en-US" sz="2400" b="1" baseline="30000" dirty="0" smtClean="0">
                <a:solidFill>
                  <a:srgbClr val="0070C0"/>
                </a:solidFill>
              </a:rPr>
              <a:t>+</a:t>
            </a:r>
            <a:r>
              <a:rPr lang="en-US" sz="2400" b="1" dirty="0" smtClean="0">
                <a:solidFill>
                  <a:srgbClr val="0070C0"/>
                </a:solidFill>
              </a:rPr>
              <a:t> &amp; Cs-Cs</a:t>
            </a:r>
            <a:r>
              <a:rPr lang="en-US" sz="2400" b="1" baseline="30000" dirty="0" smtClean="0">
                <a:solidFill>
                  <a:srgbClr val="0070C0"/>
                </a:solidFill>
              </a:rPr>
              <a:t>+</a:t>
            </a:r>
            <a:r>
              <a:rPr lang="en-US" sz="2400" b="1" dirty="0" smtClean="0">
                <a:solidFill>
                  <a:srgbClr val="0070C0"/>
                </a:solidFill>
              </a:rPr>
              <a:t> </a:t>
            </a:r>
            <a:endParaRPr lang="en-US" sz="2400" b="1" baseline="30000" dirty="0">
              <a:solidFill>
                <a:srgbClr val="0070C0"/>
              </a:solidFill>
            </a:endParaRPr>
          </a:p>
          <a:p>
            <a:pPr lvl="1"/>
            <a:endParaRPr lang="en-US" i="1" dirty="0">
              <a:solidFill>
                <a:srgbClr val="0070C0"/>
              </a:solidFill>
            </a:endParaRPr>
          </a:p>
        </p:txBody>
      </p:sp>
      <p:sp>
        <p:nvSpPr>
          <p:cNvPr id="8" name="TextBox 2"/>
          <p:cNvSpPr txBox="1">
            <a:spLocks noChangeArrowheads="1"/>
          </p:cNvSpPr>
          <p:nvPr/>
        </p:nvSpPr>
        <p:spPr bwMode="auto">
          <a:xfrm>
            <a:off x="685800" y="4554061"/>
            <a:ext cx="7848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smtClean="0">
                <a:solidFill>
                  <a:srgbClr val="0070C0"/>
                </a:solidFill>
              </a:rPr>
              <a:t>Outlook </a:t>
            </a:r>
            <a:endParaRPr lang="en-US" sz="2400" b="1" baseline="30000" dirty="0">
              <a:solidFill>
                <a:srgbClr val="0070C0"/>
              </a:solidFill>
            </a:endParaRPr>
          </a:p>
          <a:p>
            <a:pPr lvl="1"/>
            <a:endParaRPr lang="en-US" i="1" dirty="0">
              <a:solidFill>
                <a:srgbClr val="0070C0"/>
              </a:solidFill>
            </a:endParaRPr>
          </a:p>
        </p:txBody>
      </p:sp>
      <p:grpSp>
        <p:nvGrpSpPr>
          <p:cNvPr id="3" name="Group 2"/>
          <p:cNvGrpSpPr/>
          <p:nvPr/>
        </p:nvGrpSpPr>
        <p:grpSpPr>
          <a:xfrm>
            <a:off x="2552700" y="5292725"/>
            <a:ext cx="4038600" cy="685800"/>
            <a:chOff x="2552700" y="5292725"/>
            <a:chExt cx="4038600" cy="685800"/>
          </a:xfrm>
        </p:grpSpPr>
        <p:sp>
          <p:nvSpPr>
            <p:cNvPr id="9" name="Rectangle 8"/>
            <p:cNvSpPr/>
            <p:nvPr/>
          </p:nvSpPr>
          <p:spPr>
            <a:xfrm>
              <a:off x="2552700" y="5292725"/>
              <a:ext cx="4038600" cy="685800"/>
            </a:xfrm>
            <a:prstGeom prst="rect">
              <a:avLst/>
            </a:prstGeom>
            <a:solidFill>
              <a:srgbClr val="3399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dirty="0" smtClean="0">
                  <a:solidFill>
                    <a:srgbClr val="C00000"/>
                  </a:solidFill>
                </a:rPr>
                <a:t>Ion </a:t>
              </a:r>
              <a:r>
                <a:rPr lang="en-US" dirty="0">
                  <a:solidFill>
                    <a:srgbClr val="C00000"/>
                  </a:solidFill>
                </a:rPr>
                <a:t>– Atom</a:t>
              </a:r>
            </a:p>
          </p:txBody>
        </p:sp>
        <p:graphicFrame>
          <p:nvGraphicFramePr>
            <p:cNvPr id="2" name="Object 1"/>
            <p:cNvGraphicFramePr>
              <a:graphicFrameLocks noChangeAspect="1"/>
            </p:cNvGraphicFramePr>
            <p:nvPr>
              <p:extLst>
                <p:ext uri="{D42A27DB-BD31-4B8C-83A1-F6EECF244321}">
                  <p14:modId xmlns:p14="http://schemas.microsoft.com/office/powerpoint/2010/main" val="3592360197"/>
                </p:ext>
              </p:extLst>
            </p:nvPr>
          </p:nvGraphicFramePr>
          <p:xfrm>
            <a:off x="4419600" y="5304631"/>
            <a:ext cx="1900237" cy="661987"/>
          </p:xfrm>
          <a:graphic>
            <a:graphicData uri="http://schemas.openxmlformats.org/presentationml/2006/ole">
              <mc:AlternateContent xmlns:mc="http://schemas.openxmlformats.org/markup-compatibility/2006">
                <mc:Choice xmlns:v="urn:schemas-microsoft-com:vml" Requires="v">
                  <p:oleObj spid="_x0000_s51249" name="Equation" r:id="rId3" imgW="1130040" imgH="393480" progId="Equation.3">
                    <p:embed/>
                  </p:oleObj>
                </mc:Choice>
                <mc:Fallback>
                  <p:oleObj name="Equation" r:id="rId3" imgW="1130040" imgH="393480" progId="Equation.3">
                    <p:embed/>
                    <p:pic>
                      <p:nvPicPr>
                        <p:cNvPr id="0" name="Object 6"/>
                        <p:cNvPicPr>
                          <a:picLocks noChangeAspect="1" noChangeArrowheads="1"/>
                        </p:cNvPicPr>
                        <p:nvPr/>
                      </p:nvPicPr>
                      <p:blipFill>
                        <a:blip r:embed="rId4"/>
                        <a:srcRect/>
                        <a:stretch>
                          <a:fillRect/>
                        </a:stretch>
                      </p:blipFill>
                      <p:spPr bwMode="auto">
                        <a:xfrm>
                          <a:off x="4419600" y="5304631"/>
                          <a:ext cx="190023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44934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15962"/>
          </a:xfrm>
        </p:spPr>
        <p:txBody>
          <a:bodyPr/>
          <a:lstStyle/>
          <a:p>
            <a:r>
              <a:rPr lang="en-US" sz="2800" b="1" dirty="0">
                <a:solidFill>
                  <a:srgbClr val="CC0000"/>
                </a:solidFill>
              </a:rPr>
              <a:t>Trapped Atom-Ion collision experiment with </a:t>
            </a:r>
            <a:r>
              <a:rPr lang="en-US" sz="2800" b="1" dirty="0" err="1">
                <a:solidFill>
                  <a:srgbClr val="CC0000"/>
                </a:solidFill>
              </a:rPr>
              <a:t>Rb-Rb</a:t>
            </a:r>
            <a:r>
              <a:rPr lang="en-US" sz="2800" b="1" baseline="30000" dirty="0">
                <a:solidFill>
                  <a:srgbClr val="CC0000"/>
                </a:solidFill>
              </a:rPr>
              <a:t>+</a:t>
            </a:r>
          </a:p>
        </p:txBody>
      </p:sp>
      <p:pic>
        <p:nvPicPr>
          <p:cNvPr id="2355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066800"/>
            <a:ext cx="62769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9600" y="5029200"/>
            <a:ext cx="4417363" cy="646331"/>
          </a:xfrm>
          <a:prstGeom prst="rect">
            <a:avLst/>
          </a:prstGeom>
          <a:noFill/>
        </p:spPr>
        <p:txBody>
          <a:bodyPr wrap="none">
            <a:spAutoFit/>
          </a:bodyPr>
          <a:lstStyle/>
          <a:p>
            <a:pPr fontAlgn="auto">
              <a:spcBef>
                <a:spcPts val="0"/>
              </a:spcBef>
              <a:spcAft>
                <a:spcPts val="0"/>
              </a:spcAft>
              <a:defRPr/>
            </a:pPr>
            <a:r>
              <a:rPr lang="en-US" dirty="0">
                <a:solidFill>
                  <a:srgbClr val="C00000"/>
                </a:solidFill>
                <a:latin typeface="+mn-lt"/>
              </a:rPr>
              <a:t>Red Squares:  Ion counts without MOT atoms</a:t>
            </a:r>
          </a:p>
          <a:p>
            <a:pPr fontAlgn="auto">
              <a:spcBef>
                <a:spcPts val="0"/>
              </a:spcBef>
              <a:spcAft>
                <a:spcPts val="0"/>
              </a:spcAft>
              <a:defRPr/>
            </a:pPr>
            <a:r>
              <a:rPr lang="en-US" dirty="0">
                <a:solidFill>
                  <a:schemeClr val="accent1">
                    <a:lumMod val="75000"/>
                  </a:schemeClr>
                </a:solidFill>
                <a:latin typeface="+mn-lt"/>
              </a:rPr>
              <a:t>Blue Squares: Ion counts with MOT </a:t>
            </a:r>
            <a:r>
              <a:rPr lang="en-US" dirty="0" smtClean="0">
                <a:solidFill>
                  <a:schemeClr val="accent1">
                    <a:lumMod val="75000"/>
                  </a:schemeClr>
                </a:solidFill>
                <a:latin typeface="+mn-lt"/>
              </a:rPr>
              <a:t>atoms</a:t>
            </a:r>
            <a:endParaRPr lang="en-US" dirty="0">
              <a:solidFill>
                <a:schemeClr val="accent1">
                  <a:lumMod val="75000"/>
                </a:schemeClr>
              </a:solidFill>
              <a:latin typeface="+mn-lt"/>
            </a:endParaRPr>
          </a:p>
        </p:txBody>
      </p:sp>
      <p:grpSp>
        <p:nvGrpSpPr>
          <p:cNvPr id="5" name="Group 4"/>
          <p:cNvGrpSpPr/>
          <p:nvPr/>
        </p:nvGrpSpPr>
        <p:grpSpPr>
          <a:xfrm>
            <a:off x="215900" y="6115050"/>
            <a:ext cx="6527800" cy="589763"/>
            <a:chOff x="215900" y="6115050"/>
            <a:chExt cx="6527800" cy="589763"/>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6115050"/>
              <a:ext cx="56292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381750"/>
              <a:ext cx="6515100" cy="3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Picture 1"/>
          <p:cNvPicPr>
            <a:picLocks noChangeAspect="1"/>
          </p:cNvPicPr>
          <p:nvPr/>
        </p:nvPicPr>
        <p:blipFill>
          <a:blip r:embed="rId5"/>
          <a:stretch>
            <a:fillRect/>
          </a:stretch>
        </p:blipFill>
        <p:spPr>
          <a:xfrm>
            <a:off x="6395278" y="5157450"/>
            <a:ext cx="2139122" cy="1167149"/>
          </a:xfrm>
          <a:prstGeom prst="rect">
            <a:avLst/>
          </a:prstGeom>
        </p:spPr>
      </p:pic>
    </p:spTree>
    <p:extLst>
      <p:ext uri="{BB962C8B-B14F-4D97-AF65-F5344CB8AC3E}">
        <p14:creationId xmlns:p14="http://schemas.microsoft.com/office/powerpoint/2010/main" val="1541631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63087</TotalTime>
  <Words>1088</Words>
  <Application>Microsoft Office PowerPoint</Application>
  <PresentationFormat>On-screen Show (4:3)</PresentationFormat>
  <Paragraphs>171</Paragraphs>
  <Slides>26</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vt:lpstr>
      <vt:lpstr>Calibri</vt:lpstr>
      <vt:lpstr>Cambria</vt:lpstr>
      <vt:lpstr>Cambria Math</vt:lpstr>
      <vt:lpstr>Candara</vt:lpstr>
      <vt:lpstr>Copperplate Gothic Light</vt:lpstr>
      <vt:lpstr>Palatino Linotype</vt:lpstr>
      <vt:lpstr>Symbol</vt:lpstr>
      <vt:lpstr>Times</vt:lpstr>
      <vt:lpstr>Office Theme</vt:lpstr>
      <vt:lpstr>Equation</vt:lpstr>
      <vt:lpstr>Interactions in Trapped Cold Gases</vt:lpstr>
      <vt:lpstr>Motivations</vt:lpstr>
      <vt:lpstr>PowerPoint Presentation</vt:lpstr>
      <vt:lpstr>PowerPoint Presentation</vt:lpstr>
      <vt:lpstr>Collisional cooling of ions with trapped atoms</vt:lpstr>
      <vt:lpstr>How its done</vt:lpstr>
      <vt:lpstr>Collisional cooling before our experiments</vt:lpstr>
      <vt:lpstr>PowerPoint Presentation</vt:lpstr>
      <vt:lpstr>Trapped Atom-Ion collision experiment with Rb-Rb+</vt:lpstr>
      <vt:lpstr>Experiment: Width of the ToF of Ions vs Hold Time</vt:lpstr>
      <vt:lpstr>PowerPoint Presentation</vt:lpstr>
      <vt:lpstr>PowerPoint Presentation</vt:lpstr>
      <vt:lpstr>Ion cooling for mass ratios &gt;, =, &lt; 1</vt:lpstr>
      <vt:lpstr>Cooling due to localization I</vt:lpstr>
      <vt:lpstr>Simulations: Kinetic energies and lifetimes K+ in Rb</vt:lpstr>
      <vt:lpstr>Where does the steady state lie?</vt:lpstr>
      <vt:lpstr>Where does the steady state lie?</vt:lpstr>
      <vt:lpstr>Where does the steady state lie?</vt:lpstr>
      <vt:lpstr>Resonant Charge Exchange Cooling </vt:lpstr>
      <vt:lpstr>Cross sections for elastic and RCE collision, and their ratio</vt:lpstr>
      <vt:lpstr>Ion signal</vt:lpstr>
      <vt:lpstr>The experimental schematic</vt:lpstr>
      <vt:lpstr>Normal Mode Splitting With and Without Ions</vt:lpstr>
      <vt:lpstr>Atom-Cavity coupling with changing atom numbers</vt:lpstr>
      <vt:lpstr>Competition between spontaneous and stimulated emission</vt:lpstr>
      <vt:lpstr>PowerPoint Presentation</vt:lpstr>
    </vt:vector>
  </TitlesOfParts>
  <Company>rri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at very cold temperatures</dc:title>
  <dc:creator>Sadiq Rangwala</dc:creator>
  <cp:lastModifiedBy>Sadiq Rangwala</cp:lastModifiedBy>
  <cp:revision>850</cp:revision>
  <dcterms:created xsi:type="dcterms:W3CDTF">2011-05-21T06:59:28Z</dcterms:created>
  <dcterms:modified xsi:type="dcterms:W3CDTF">2019-11-03T16:32:53Z</dcterms:modified>
</cp:coreProperties>
</file>