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7" r:id="rId2"/>
    <p:sldId id="308" r:id="rId3"/>
    <p:sldId id="309" r:id="rId4"/>
    <p:sldId id="310" r:id="rId5"/>
    <p:sldId id="265" r:id="rId6"/>
    <p:sldId id="263" r:id="rId7"/>
    <p:sldId id="280" r:id="rId8"/>
    <p:sldId id="273" r:id="rId9"/>
    <p:sldId id="274" r:id="rId10"/>
    <p:sldId id="258" r:id="rId11"/>
    <p:sldId id="264" r:id="rId12"/>
    <p:sldId id="259" r:id="rId13"/>
    <p:sldId id="261" r:id="rId14"/>
    <p:sldId id="268" r:id="rId15"/>
    <p:sldId id="272" r:id="rId16"/>
    <p:sldId id="279" r:id="rId17"/>
    <p:sldId id="276" r:id="rId18"/>
    <p:sldId id="256" r:id="rId19"/>
    <p:sldId id="277" r:id="rId20"/>
    <p:sldId id="278" r:id="rId21"/>
    <p:sldId id="281" r:id="rId22"/>
    <p:sldId id="282" r:id="rId23"/>
    <p:sldId id="283" r:id="rId24"/>
    <p:sldId id="284" r:id="rId25"/>
    <p:sldId id="307" r:id="rId26"/>
    <p:sldId id="260" r:id="rId27"/>
    <p:sldId id="286" r:id="rId28"/>
    <p:sldId id="290" r:id="rId29"/>
    <p:sldId id="292" r:id="rId30"/>
    <p:sldId id="294" r:id="rId31"/>
    <p:sldId id="298" r:id="rId32"/>
    <p:sldId id="299" r:id="rId33"/>
    <p:sldId id="300" r:id="rId34"/>
    <p:sldId id="304" r:id="rId35"/>
    <p:sldId id="305" r:id="rId36"/>
    <p:sldId id="306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1F13-4FFC-465C-890C-EA1BC192AD14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0D185-2522-4016-BBC5-9F88DEED0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B794-0410-43FE-9216-C5EF79ED4407}" type="datetime1">
              <a:rPr lang="en-US" smtClean="0"/>
              <a:t>9/5/2014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826-790A-4F54-A0D8-E2AA13919BCE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D31A-2888-4FEC-A04E-7E46E6B9D992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5880-3297-419D-ACCC-D8F1AD573EBA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E173-797F-4AA8-8137-7A3012F70887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14AD-307D-42C8-B516-C1110AEFCDC8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AF36-87F1-46E7-8309-BDB5C773C8A9}" type="datetime1">
              <a:rPr lang="en-US" smtClean="0"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D7CC-D950-4589-BDC5-67BEF7FC756E}" type="datetime1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13FC-CF54-40C5-9A1D-1C0A14AD0508}" type="datetime1">
              <a:rPr lang="en-US" smtClean="0"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5469-B8FC-4F0B-976B-FF3F57E98BD2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1CDB-2CE2-4A70-AD50-700E8CA12383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D5B50E9-7226-4C4A-88BF-40CDAE393395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AD047EF-291C-42E9-BA05-B6D5FBBB53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google.co.in/url?sa=i&amp;rct=j&amp;q=&amp;esrc=s&amp;source=images&amp;cd=&amp;cad=rja&amp;uact=8&amp;docid=gsFWm-dtccpD_M&amp;tbnid=m_UAzOxTpH_SFM:&amp;ved=0CAUQjRw&amp;url=http://mrmarketingmiles.blogspot.com/2010/12/distribution-supply-chain-process-for.html&amp;ei=A1cIVP3KBYi9uASJp4KQCg&amp;psig=AFQjCNE5Hi_YdrtZg69a7BDIyIKzCbW_gg&amp;ust=1409918932214860" TargetMode="External"/><Relationship Id="rId18" Type="http://schemas.openxmlformats.org/officeDocument/2006/relationships/image" Target="../media/image10.jpeg"/><Relationship Id="rId3" Type="http://schemas.openxmlformats.org/officeDocument/2006/relationships/hyperlink" Target="javascript:void(0);" TargetMode="External"/><Relationship Id="rId7" Type="http://schemas.openxmlformats.org/officeDocument/2006/relationships/hyperlink" Target="http://richthediabetic.com/wp-content/uploads/2013/07/Pizza.jpg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://www.google.co.in/url?sa=i&amp;rct=j&amp;q=&amp;esrc=s&amp;source=images&amp;cd=&amp;cad=rja&amp;uact=8&amp;docid=JN3WFuG0FmYEGM&amp;tbnid=OtGReUOFkmV7SM:&amp;ved=0CAUQjRw&amp;url=http://www.surfindia.com/recipes/non-vegeterian-recipes.html&amp;ei=zFcIVNLqLYafugSfkYEw&amp;psig=AFQjCNH4lWi5Tf3Jx0e0IzPFd72B5JmHbQ&amp;ust=1409919154437075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www.google.co.in/url?sa=i&amp;rct=j&amp;q=&amp;esrc=s&amp;source=images&amp;cd=&amp;cad=rja&amp;uact=8&amp;docid=s4KBAfADvdt-WM&amp;tbnid=MHu5BoTO3IHQMM:&amp;ved=0CAUQjRw&amp;url=http://www.thestar.com/life/health_wellness/nutrition/2011/06/23/potato_chips_fries_worst_two_foods_for_weight_gain.html&amp;ei=eVYIVNniOc20uATVpIFw&amp;bvm=bv.74649129,d.c2E&amp;psig=AFQjCNE5Hi_YdrtZg69a7BDIyIKzCbW_gg&amp;ust=1409918932214860" TargetMode="External"/><Relationship Id="rId5" Type="http://schemas.openxmlformats.org/officeDocument/2006/relationships/hyperlink" Target="https://www.google.co.in/imgres?imgurl&amp;imgrefurl=http://idiva.com/news-health/what-does-300-calories-look-like/1883&amp;h=0&amp;w=0&amp;tbnid=tq0Py2Dz1KYMMM&amp;zoom=1&amp;tbnh=194&amp;tbnw=259&amp;docid=RiwQHdDG7zNoxM&amp;hl=en&amp;tbm=isch&amp;ei=_lQIVKuzBMS8uASU_YGQDQ&amp;ved=0CAIQsCUoAA" TargetMode="External"/><Relationship Id="rId15" Type="http://schemas.openxmlformats.org/officeDocument/2006/relationships/hyperlink" Target="http://www.google.co.in/url?sa=i&amp;rct=j&amp;q=&amp;esrc=s&amp;source=images&amp;cd=&amp;cad=rja&amp;uact=8&amp;docid=GM5Me0pqSZxWQM&amp;tbnid=tFNcP1OzDP62IM:&amp;ved=0CAUQjRw&amp;url=http://bookyourtable-byt.blogspot.com/search/label/The%20Lalit&amp;ei=t1cIVNuDMYuRuASOkYDYBg&amp;psig=AFQjCNH4lWi5Tf3Jx0e0IzPFd72B5JmHbQ&amp;ust=1409919154437075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chitrangimungekar.files.wordpress.com/2012/09/vada-pav-1.jpg" TargetMode="External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.in/url?sa=i&amp;rct=j&amp;q=&amp;esrc=s&amp;source=images&amp;cd=&amp;cad=rja&amp;uact=8&amp;docid=fBBBchXmNyYeoM&amp;tbnid=11Rex7lG9IHFVM:&amp;ved=0CAUQjRw&amp;url=http://www.salemfreemedclinic.org/5582/food-for-diabetes-cure/&amp;ei=6UQEVM-mJ87JuAS994CQAw&amp;bvm=bv.74115972,d.c2E&amp;psig=AFQjCNEqtnY8d7JzjrYsy-erk6mhT1FSuA&amp;ust=1409648491282670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n/url?sa=i&amp;rct=j&amp;q=&amp;esrc=s&amp;source=images&amp;cd=&amp;cad=rja&amp;uact=8&amp;docid=MwnIx-J-jruWCM&amp;tbnid=WPVPyaI58ptGnM:&amp;ved=0CAUQjRw&amp;url=http://www.pinterest.com/pin/258534834833838789/&amp;ei=508EVMrjCcKJuATHpYHADw&amp;bvm=bv.74115972,d.c2E&amp;psig=AFQjCNFMxwfQn5vfd1OL8hs22TgqCqdjeA&amp;ust=1409654693329140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www.google.co.in/url?sa=i&amp;rct=j&amp;q=&amp;esrc=s&amp;source=images&amp;cd=&amp;cad=rja&amp;uact=8&amp;docid=odGWAjPYf396dM&amp;tbnid=6J90vGjJN6HCSM:&amp;ved=0CAUQjRw&amp;url=http://www.healthworks.my/type-2-diabetes-dangers/&amp;ei=cjYEVKqTJcGyuASErYLgBg&amp;bvm=bv.74115972,d.c2E&amp;psig=AFQjCNEqtnY8d7JzjrYsy-erk6mhT1FSuA&amp;ust=14096484912826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n/url?sa=i&amp;rct=j&amp;q=&amp;esrc=s&amp;source=images&amp;cd=&amp;cad=rja&amp;uact=8&amp;docid=hPLxZwTtHBtsYM&amp;tbnid=TxWMeIU21Z2SxM:&amp;ved=0CAUQjRw&amp;url=http://www.salemfreemedclinic.org/130/diabetes-diet-for-cats/&amp;ei=x0QEVOjyCJeGuASeqIH4Cw&amp;bvm=bv.74115972,d.c2E&amp;psig=AFQjCNEqtnY8d7JzjrYsy-erk6mhT1FSuA&amp;ust=1409648491282670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://vivienveil.files.wordpress.com/2013/03/2ee877c246e83223c2718efa608f2611.jpg" TargetMode="External"/><Relationship Id="rId4" Type="http://schemas.openxmlformats.org/officeDocument/2006/relationships/hyperlink" Target="http://www.google.co.in/url?sa=i&amp;rct=j&amp;q=&amp;esrc=s&amp;source=images&amp;cd=&amp;cad=rja&amp;uact=8&amp;docid=odGWAjPYf396dM&amp;tbnid=6J90vGjJN6HCSM:&amp;ved=0CAUQjRw&amp;url=http://www.accessexcellence.org/HHQ/HRC/HF/diabetes_2009.php&amp;ei=AjgEVI2kD42QuASZ5QI&amp;bvm=bv.74115972,d.c2E&amp;psig=AFQjCNEqtnY8d7JzjrYsy-erk6mhT1FSuA&amp;ust=1409648491282670" TargetMode="External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vivienveil.files.wordpress.com/2013/03/exercise-quote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www.google.co.in/url?sa=i&amp;rct=j&amp;q=&amp;esrc=s&amp;source=images&amp;cd=&amp;cad=rja&amp;uact=8&amp;docid=XYScrDaFXOyqQM&amp;tbnid=HPCo6zW5iFoI-M:&amp;ved=0CAUQjRw&amp;url=http://graemethomasonline.com/the-role-of-exercise-in-weight-loss-part-1/&amp;ei=2lYEVOvYCs-zuASu7oCoDw&amp;psig=AFQjCNEg5MFgHNcNQXsyxRU7hODYdOPR1Q&amp;ust=140965662487108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www.shutterstock.com/subscribe.m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orange.us/Objects/medicine/medicines-for-blood-pressure-19206.html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www.google.co.in/url?sa=i&amp;rct=j&amp;q=&amp;esrc=s&amp;source=images&amp;cd=&amp;cad=rja&amp;uact=8&amp;docid=1bas17RCvCJwAM&amp;tbnid=-uhRd93Q6n6dMM:&amp;ved=0CAUQjRw&amp;url=http://www.wpclipart.com/education/graduate/degree.png.html&amp;ei=2ToIVNTSLNShugSJiICYCg&amp;bvm=bv.74649129,d.c2E&amp;psig=AFQjCNGqCZynq0BN-Ay7PqifYiDzWNg91Q&amp;ust=140991144592088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.in/url?sa=i&amp;rct=j&amp;q=&amp;esrc=s&amp;source=images&amp;cd=&amp;cad=rja&amp;uact=8&amp;docid=JWVpZzuwLZdbJM&amp;tbnid=R36iNOe3YgFh_M:&amp;ved=0CAUQjRw&amp;url=http://mayat-s.deviantart.com/art/I-CAN-Prevent-Diabetes-337685071&amp;ei=cEUEVMOIDcG2uASBjYG4CQ&amp;bvm=bv.74115972,d.c2E&amp;psig=AFQjCNEqtnY8d7JzjrYsy-erk6mhT1FSuA&amp;ust=140964849128267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n/url?sa=i&amp;rct=j&amp;q=&amp;esrc=s&amp;source=images&amp;cd=&amp;cad=rja&amp;uact=8&amp;docid=cOB6xlIExEudaM&amp;tbnid=9eWND0AWERQo6M:&amp;ved=0CAUQjRw&amp;url=http://wall.alphacoders.com/by_sub_category.php?id%3D159951&amp;ei=H1YIVKCVM9PIuAT8roGYBQ&amp;bvm=bv.74649129,d.c2E&amp;psig=AFQjCNGNaQIrXYF0b8DOUHlt7nBN6VwxGw&amp;ust=1409918824622623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://www.google.co.in/url?sa=i&amp;rct=j&amp;q=&amp;esrc=s&amp;source=images&amp;cd=&amp;cad=rja&amp;uact=8&amp;docid=wqezg2-qJwQ4iM&amp;tbnid=tDW_-BmkcGBjCM:&amp;ved=0CAUQjRw&amp;url=http://www.4theall.com/%D9%85%D8%A7-%D9%84%D8%A7-%D8%AA%D8%B9%D8%B1%D9%81%D9%87-%D8%B9%D9%86-%D8%A7%D9%84%D9%85%D8%B4%D8%B1%D9%88%D8%A8%D8%A7%D8%AA-%D8%A7%D9%84%D8%BA%D8%A7%D8%B2%D9%8A%D8%A9-%D8%AE%D8%B7%D9%8A%D8%B1/&amp;ei=mFkIVLzMDNSeugSV5YDoBA&amp;psig=AFQjCNGeKXRhMoFQaIsdBxVNquzihzyi5A&amp;ust=1409919734626627" TargetMode="External"/><Relationship Id="rId2" Type="http://schemas.openxmlformats.org/officeDocument/2006/relationships/hyperlink" Target="http://www.google.co.in/url?sa=i&amp;rct=j&amp;q=&amp;esrc=s&amp;source=images&amp;cd=&amp;cad=rja&amp;uact=8&amp;docid=73YtBhiWsHxrmM&amp;tbnid=jAQuv0hP7EEHtM:&amp;ved=0CAUQjRw&amp;url=http://www.juxtapost.com/site/permlink/ad060260-3629-11e1-ae98-bf375dcab134/post/50_different_foods_you_can_put_in_a_jar_saturday_inspiration_amp_ideas/&amp;ei=EFQIVNngCcuxuASx5oKQDw&amp;bvm=bv.74649129,d.c2E&amp;psig=AFQjCNFmMbewJXgrp2AImHcC9GMTePC1UQ&amp;ust=14099182178726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odacakeshop.com/product_images/r/563/Gulab_Jamun__23118_zoom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www.google.co.in/url?sa=i&amp;rct=j&amp;q=&amp;esrc=s&amp;source=images&amp;cd=&amp;cad=rja&amp;uact=8&amp;docid=9FqU3ZMCSNe6UM&amp;tbnid=eEGy8dr-HmkPJM:&amp;ved=0CAUQjRw&amp;url=http://vegindianrecipe.com/tags/kesar-jalebi/&amp;ei=WFkIVK22Nsu9ugSnrICIBQ&amp;psig=AFQjCNG92cunJxMG9FpfKEkW0yclKbQpTQ&amp;ust=1409919637137006" TargetMode="External"/><Relationship Id="rId4" Type="http://schemas.openxmlformats.org/officeDocument/2006/relationships/hyperlink" Target="http://www.google.co.in/url?sa=i&amp;rct=j&amp;q=&amp;esrc=s&amp;source=images&amp;cd=&amp;cad=rja&amp;uact=8&amp;docid=7nT49vMnCxHvtM&amp;tbnid=h8nq88DAMV6dpM:&amp;ved=0CAUQjRw&amp;url=http://k-lossfitness.blogspot.com/2012_08_01_archive.html&amp;ei=eVUIVJLEL8WKuAS3t4KoAw&amp;bvm=bv.74649129,d.c2E&amp;psig=AFQjCNFWcEZqEgGhht04MiC5LEhpVLtx0g&amp;ust=1409918664512256" TargetMode="External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rapidonline.com/catalogueimages/Module/M061349P01WL.jpg" TargetMode="External"/><Relationship Id="rId13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12" Type="http://schemas.openxmlformats.org/officeDocument/2006/relationships/hyperlink" Target="http://www.google.co.in/url?sa=i&amp;rct=j&amp;q=&amp;esrc=s&amp;source=images&amp;cd=&amp;cad=rja&amp;uact=8&amp;docid=6AdX_Nqf0dm1vM&amp;tbnid=-dt7y9a7tJzhNM:&amp;ved=0CAUQjRw&amp;url=http://www.heroesinwhite.com/&amp;ei=vHP9U5b6MomSuATR1IDIDQ&amp;psig=AFQjCNHYR0_DI1KgbvpZmxSZ9DRlmicOJw&amp;ust=1409205292472339" TargetMode="External"/><Relationship Id="rId2" Type="http://schemas.openxmlformats.org/officeDocument/2006/relationships/hyperlink" Target="http://dtpm.ws/wp-content/uploads/2012/08/latex-glove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n/url?sa=i&amp;rct=j&amp;q=&amp;esrc=s&amp;source=images&amp;cd=&amp;cad=rja&amp;uact=8&amp;docid=8DwSHvAIU9FA-M&amp;tbnid=rKP5rLz80XI5gM:&amp;ved=0CAUQjRw&amp;url=http://www.asia.ru/en/ProductInfo/1258780.html&amp;ei=3Lz9U5fPBpedugTct4LwBw&amp;psig=AFQjCNGABkhWbBeDbvdyYWXHuTOq7_VPHA&amp;ust=1409223917922784" TargetMode="External"/><Relationship Id="rId11" Type="http://schemas.openxmlformats.org/officeDocument/2006/relationships/image" Target="../media/image51.jpeg"/><Relationship Id="rId5" Type="http://schemas.openxmlformats.org/officeDocument/2006/relationships/image" Target="../media/image48.jpeg"/><Relationship Id="rId10" Type="http://schemas.openxmlformats.org/officeDocument/2006/relationships/hyperlink" Target="http://www.google.co.in/url?sa=i&amp;rct=j&amp;q=&amp;esrc=s&amp;source=images&amp;cd=&amp;cad=rja&amp;uact=8&amp;docid=mrs1q6WnSxpArM&amp;tbnid=blJiXZp5g1EUJM:&amp;ved=0CAUQjRw&amp;url=http://www.criticalenvironmentsolutions.co.uk/clothing-accessories-footwear.php&amp;ei=bb39U5KPMI-cugSh_IDAAw&amp;psig=AFQjCNH7LLW724MYHRTMtHvwlOVq5cCOfQ&amp;ust=1409224391167612" TargetMode="External"/><Relationship Id="rId4" Type="http://schemas.openxmlformats.org/officeDocument/2006/relationships/hyperlink" Target="http://thumbs.dreamstime.com/z/surgical-cap-mask-28577775.jpg" TargetMode="External"/><Relationship Id="rId9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1.bp.blogspot.com/_CT2ZZQqoDjw/SnDMfFUm5mI/AAAAAAAAAXk/9yFR8UTtoUw/s1600-h/cartoon_addiction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in/url?sa=i&amp;rct=j&amp;q=&amp;esrc=s&amp;source=images&amp;cd=&amp;cad=rja&amp;uact=8&amp;docid=4xvcuogOL82ZYM&amp;tbnid=bEcQo4p0334o7M:&amp;ved=0CAUQjRw&amp;url=http://flycheaper.com/wordpress/10-lesser-known-tourist-spots-you-must-visit-in-india/&amp;ei=VaYFVNWhHIjB0QW0uIHoBQ&amp;psig=AFQjCNEueZ_aN7Hl5Dn56mB0fDMbiSOlWQ&amp;ust=140974279330789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WHO CARES?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Dr. Sandhya </a:t>
            </a:r>
            <a:r>
              <a:rPr lang="en-US" b="1" i="1" dirty="0" err="1" smtClean="0">
                <a:solidFill>
                  <a:srgbClr val="7030A0"/>
                </a:solidFill>
              </a:rPr>
              <a:t>Raghavan</a:t>
            </a:r>
            <a:endParaRPr lang="en-US" b="1" i="1" dirty="0" smtClean="0">
              <a:solidFill>
                <a:srgbClr val="7030A0"/>
              </a:solidFill>
            </a:endParaRPr>
          </a:p>
          <a:p>
            <a:r>
              <a:rPr lang="en-US" b="1" i="1" dirty="0" smtClean="0">
                <a:solidFill>
                  <a:srgbClr val="7030A0"/>
                </a:solidFill>
              </a:rPr>
              <a:t>Medical section, TIFR.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05/09/2014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579437"/>
            <a:ext cx="8229600" cy="5973763"/>
          </a:xfrm>
        </p:spPr>
        <p:txBody>
          <a:bodyPr>
            <a:normAutofit/>
          </a:bodyPr>
          <a:lstStyle/>
          <a:p>
            <a:r>
              <a:rPr lang="en-US" b="1" dirty="0"/>
              <a:t>Diabetes &amp; hypertension are the biggest health problem &amp; </a:t>
            </a:r>
            <a:r>
              <a:rPr lang="en-US" b="1" dirty="0" smtClean="0"/>
              <a:t>pandemic </a:t>
            </a:r>
            <a:r>
              <a:rPr lang="en-US" b="1" dirty="0"/>
              <a:t>in human history. </a:t>
            </a:r>
            <a:endParaRPr lang="en-US" b="1" dirty="0" smtClean="0"/>
          </a:p>
          <a:p>
            <a:r>
              <a:rPr lang="en-US" b="1" dirty="0" smtClean="0"/>
              <a:t>Diabetes &amp; hypertension is the deadly combination to have.</a:t>
            </a:r>
          </a:p>
          <a:p>
            <a:pPr marL="0" indent="0">
              <a:buNone/>
            </a:pPr>
            <a:r>
              <a:rPr lang="en-US" b="1" dirty="0" smtClean="0"/>
              <a:t>Let us see what are the common features </a:t>
            </a:r>
          </a:p>
          <a:p>
            <a:r>
              <a:rPr lang="en-US" b="1" dirty="0" smtClean="0"/>
              <a:t>Both diabetes &amp; hypertension are silent killers.</a:t>
            </a:r>
          </a:p>
          <a:p>
            <a:r>
              <a:rPr lang="en-US" b="1" dirty="0" smtClean="0"/>
              <a:t>Causation for both is not definitely known. Genetic &amp; environmental factors have a lot of influence. </a:t>
            </a:r>
          </a:p>
          <a:p>
            <a:r>
              <a:rPr lang="en-US" b="1" dirty="0" smtClean="0"/>
              <a:t>Common Risk factors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45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11</a:t>
            </a:fld>
            <a:endParaRPr lang="en-US"/>
          </a:p>
        </p:txBody>
      </p:sp>
      <p:pic>
        <p:nvPicPr>
          <p:cNvPr id="4" name="Content Placeholder 3" descr="http://www.diabetesinfo.org.au/webdata/images/risk%20factors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52400"/>
            <a:ext cx="89916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6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38138"/>
            <a:ext cx="8229600" cy="6477000"/>
          </a:xfrm>
        </p:spPr>
        <p:txBody>
          <a:bodyPr>
            <a:normAutofit/>
          </a:bodyPr>
          <a:lstStyle/>
          <a:p>
            <a:r>
              <a:rPr lang="en-US" b="1" dirty="0" smtClean="0"/>
              <a:t>Both have common complications: 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b="1" dirty="0"/>
              <a:t>Cardiovascular  &amp; cerebrovascular complications like myocardial infarction &amp; </a:t>
            </a:r>
            <a:r>
              <a:rPr lang="en-US" b="1" dirty="0" smtClean="0"/>
              <a:t>stroke</a:t>
            </a:r>
            <a:r>
              <a:rPr lang="en-US" b="1" dirty="0"/>
              <a:t>.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Nephropathy- leading cause of end stage renal disease globally.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b="1" dirty="0"/>
              <a:t>Neuropathy- peripheral &amp; </a:t>
            </a:r>
            <a:r>
              <a:rPr lang="en-US" b="1" dirty="0" smtClean="0"/>
              <a:t>autonomic</a:t>
            </a:r>
            <a:r>
              <a:rPr lang="en-US" b="1" dirty="0"/>
              <a:t>.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b="1" dirty="0" smtClean="0"/>
              <a:t>Retinopathy- </a:t>
            </a:r>
            <a:r>
              <a:rPr lang="en-US" b="1" dirty="0"/>
              <a:t>most common cause of </a:t>
            </a:r>
            <a:r>
              <a:rPr lang="en-US" b="1" dirty="0" smtClean="0"/>
              <a:t>preventable </a:t>
            </a:r>
            <a:r>
              <a:rPr lang="en-US" b="1" dirty="0"/>
              <a:t>blindness worldwide.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For </a:t>
            </a:r>
            <a:r>
              <a:rPr lang="en-US" b="1" dirty="0"/>
              <a:t>control of hypertension, sugar must b</a:t>
            </a:r>
            <a:r>
              <a:rPr lang="en-US" b="1" dirty="0" smtClean="0"/>
              <a:t>e </a:t>
            </a:r>
            <a:r>
              <a:rPr lang="en-US" b="1" dirty="0"/>
              <a:t>under control &amp; vice versa</a:t>
            </a:r>
            <a:r>
              <a:rPr lang="en-US" b="1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Both </a:t>
            </a:r>
            <a:r>
              <a:rPr lang="en-US" b="1" dirty="0"/>
              <a:t>the diseases &amp; their complications are preventable by easy measures.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45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20385"/>
            <a:ext cx="409733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omplications of hypertension - stock phot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0384"/>
            <a:ext cx="4257675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                                         </a:t>
            </a:r>
            <a:r>
              <a:rPr lang="en-US" sz="2400" b="1" dirty="0" smtClean="0"/>
              <a:t>                         </a:t>
            </a:r>
          </a:p>
          <a:p>
            <a:pPr marL="0" indent="0">
              <a:buNone/>
            </a:pPr>
            <a:r>
              <a:rPr lang="en-US" b="1" dirty="0" smtClean="0"/>
              <a:t>Medicines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                                                Diet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                                 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                                    Exercise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066800"/>
            <a:ext cx="5029200" cy="395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Role of life- style modification in diabetes prevention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Malmo study [Sweden]</a:t>
            </a:r>
          </a:p>
          <a:p>
            <a:r>
              <a:rPr lang="en-US" b="1" dirty="0" smtClean="0"/>
              <a:t>Da Qing study [China]</a:t>
            </a:r>
          </a:p>
          <a:p>
            <a:r>
              <a:rPr lang="en-US" b="1" dirty="0" smtClean="0"/>
              <a:t>Diabetes prevention study [Finland]</a:t>
            </a:r>
          </a:p>
          <a:p>
            <a:r>
              <a:rPr lang="en-US" b="1" dirty="0" smtClean="0"/>
              <a:t>Diabetes prevention program [US]</a:t>
            </a:r>
          </a:p>
          <a:p>
            <a:r>
              <a:rPr lang="en-US" b="1" dirty="0" smtClean="0"/>
              <a:t>Indian diabetes prevention program [India]</a:t>
            </a:r>
          </a:p>
          <a:p>
            <a:pPr marL="0" indent="0">
              <a:buNone/>
            </a:pPr>
            <a:r>
              <a:rPr lang="en-US" b="1" dirty="0" smtClean="0"/>
              <a:t>Conclusion:</a:t>
            </a:r>
          </a:p>
          <a:p>
            <a:pPr marL="0" indent="0">
              <a:buNone/>
            </a:pPr>
            <a:r>
              <a:rPr lang="en-US" b="1" dirty="0" smtClean="0"/>
              <a:t>On an average 30 to 40% reduction in diabetes development.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idf.org/sites/default/files/pictures/infographic-reduce-your-ris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8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Parents, teachers &amp; healthcare providers have very important role in imparting health education.</a:t>
            </a:r>
          </a:p>
          <a:p>
            <a:r>
              <a:rPr lang="en-US" b="1" dirty="0" smtClean="0"/>
              <a:t>Conduct health awareness &amp; education programs.</a:t>
            </a:r>
          </a:p>
          <a:p>
            <a:r>
              <a:rPr lang="en-US" b="1" dirty="0" smtClean="0"/>
              <a:t>Canteens in the teaching institutes must serve healthy snacks &amp; fruits in place of junk food like </a:t>
            </a:r>
            <a:r>
              <a:rPr lang="en-US" b="1" dirty="0" err="1" smtClean="0"/>
              <a:t>vada-pav</a:t>
            </a:r>
            <a:r>
              <a:rPr lang="en-US" b="1" dirty="0" smtClean="0"/>
              <a:t>, pizza, burger, samosa, aerated drinks, etc</a:t>
            </a:r>
            <a:r>
              <a:rPr lang="en-US" b="1" dirty="0"/>
              <a:t>.</a:t>
            </a:r>
            <a:endParaRPr lang="en-US" b="1" dirty="0" smtClean="0"/>
          </a:p>
          <a:p>
            <a:r>
              <a:rPr lang="en-US" b="1" dirty="0" smtClean="0"/>
              <a:t>Compulsory physical exercise period at least three times in a week.</a:t>
            </a:r>
          </a:p>
          <a:p>
            <a:r>
              <a:rPr lang="en-US" b="1" dirty="0" smtClean="0"/>
              <a:t>Psychological counseling sessions at schools to help children to tackle the stressors in their life.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354411"/>
            <a:ext cx="64008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http://www.cadiresearch.org/wp-content/uploads/2011/10/048-Fig-1024x6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9248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1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style modification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Weight control</a:t>
            </a:r>
          </a:p>
          <a:p>
            <a:r>
              <a:rPr lang="en-US" sz="2000" b="1" dirty="0" smtClean="0"/>
              <a:t>Regular physical exercise for at least 30 to 45 min. 5 days a week.</a:t>
            </a:r>
          </a:p>
          <a:p>
            <a:r>
              <a:rPr lang="en-US" sz="2000" b="1" dirty="0" smtClean="0"/>
              <a:t>Salt restricted diet has proven advantage in controlling blood pressure.</a:t>
            </a:r>
          </a:p>
          <a:p>
            <a:r>
              <a:rPr lang="en-US" sz="2000" b="1" dirty="0" smtClean="0"/>
              <a:t>Diet rich in proteins, complex carbohydrates, fruits &amp; vegetables with less fats &amp; sugars.</a:t>
            </a:r>
          </a:p>
          <a:p>
            <a:r>
              <a:rPr lang="en-US" sz="2000" b="1" dirty="0" smtClean="0"/>
              <a:t>Abstain from smoking &amp; alcohol consumption.</a:t>
            </a:r>
          </a:p>
          <a:p>
            <a:r>
              <a:rPr lang="en-US" sz="2000" b="1" dirty="0" smtClean="0"/>
              <a:t>Maintain positive attitude towards life &amp; manage stress by stress relieving activities, psychological counseling, etc. </a:t>
            </a:r>
          </a:p>
          <a:p>
            <a:r>
              <a:rPr lang="en-US" sz="2000" b="1" dirty="0" smtClean="0"/>
              <a:t>Regular health check up.</a:t>
            </a:r>
          </a:p>
          <a:p>
            <a:r>
              <a:rPr lang="en-US" sz="2000" b="1" dirty="0" smtClean="0"/>
              <a:t>HTN/DM groups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" y="1929493"/>
            <a:ext cx="3657917" cy="188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Paneer Tikka Sub © 2009 Doctor's Associates/Subway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36576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encrypted-tbn2.gstatic.com/images?q=tbn:ANd9GcRXSPgy7Zlsx1C9ck-_J147t2EhY4fLTFsw_mSMoEUo8atq3flkl9QGyaV7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986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izza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96836"/>
            <a:ext cx="2362200" cy="183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Vadapav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86" y="2140132"/>
            <a:ext cx="2705100" cy="210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encrypted-tbn1.gstatic.com/images?q=tbn:ANd9GcRPm_KExYQlJ1lG9vvYepmjpmsIgK4tUifrynPUaPQo6nVnRmMI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6" y="129268"/>
            <a:ext cx="261121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encrypted-tbn0.gstatic.com/images?q=tbn:ANd9GcRixPPFEKR1fdSs_W-OpDTYEye8Ml2bVUK_LmDVvO5vu3srZrA6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781175" cy="205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encrypted-tbn0.gstatic.com/images?q=tbn:ANd9GcQhg8tWK8TUKKuuXu9g_-JY2o8vOt92yGiKLuy_5aEryN47MT5q">
            <a:hlinkClick r:id="rId15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" y="3962400"/>
            <a:ext cx="303149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encrypted-tbn1.gstatic.com/images?q=tbn:ANd9GcR-Y9b1MYGy66x0yGrMBYp_bG4Jaf95zfP8TwEU1KZ2L8zKhctdgQ">
            <a:hlinkClick r:id="rId17"/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49" y="4190999"/>
            <a:ext cx="2428875" cy="157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6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305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359620"/>
            <a:ext cx="175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 Hypertension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99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16724">
            <a:off x="313019" y="4702959"/>
            <a:ext cx="4195272" cy="128467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I have to exercise early in the morning before my brain figures out what I am doing.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17" y="10886"/>
            <a:ext cx="5065683" cy="387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921040">
            <a:off x="-83673" y="847461"/>
            <a:ext cx="4724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 exercised once, but found I was allergic to it. My skin flushed &amp; my heart raced. I got sweaty &amp; Short of breath. </a:t>
            </a:r>
            <a:r>
              <a:rPr lang="en-US" sz="2400" b="1" i="1" dirty="0" smtClean="0">
                <a:solidFill>
                  <a:srgbClr val="FF0000"/>
                </a:solidFill>
              </a:rPr>
              <a:t>Very dangerous!!!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56706">
            <a:off x="4473264" y="4428061"/>
            <a:ext cx="4043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I joined the health club last year, spent around </a:t>
            </a:r>
            <a:r>
              <a:rPr lang="en-US" sz="2400" b="1" dirty="0" err="1">
                <a:solidFill>
                  <a:srgbClr val="0070C0"/>
                </a:solidFill>
              </a:rPr>
              <a:t>Rs</a:t>
            </a:r>
            <a:r>
              <a:rPr lang="en-US" sz="2400" b="1" dirty="0">
                <a:solidFill>
                  <a:srgbClr val="0070C0"/>
                </a:solidFill>
              </a:rPr>
              <a:t> 40,000/. </a:t>
            </a:r>
            <a:r>
              <a:rPr lang="en-US" sz="2400" b="1" dirty="0" smtClean="0">
                <a:solidFill>
                  <a:srgbClr val="0070C0"/>
                </a:solidFill>
              </a:rPr>
              <a:t>Have not </a:t>
            </a:r>
            <a:r>
              <a:rPr lang="en-US" sz="2400" b="1" dirty="0">
                <a:solidFill>
                  <a:srgbClr val="0070C0"/>
                </a:solidFill>
              </a:rPr>
              <a:t>lost a pound. Apparently you have to show up</a:t>
            </a:r>
            <a:r>
              <a:rPr lang="en-US" sz="2400" b="1" dirty="0" smtClean="0">
                <a:solidFill>
                  <a:srgbClr val="0070C0"/>
                </a:solidFill>
              </a:rPr>
              <a:t>.??????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2819400" y="17526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22</a:t>
            </a:fld>
            <a:endParaRPr lang="en-US"/>
          </a:p>
        </p:txBody>
      </p:sp>
      <p:pic>
        <p:nvPicPr>
          <p:cNvPr id="4" name="Content Placeholder 3" descr="https://encrypted-tbn2.gstatic.com/images?q=tbn:ANd9GcRE7VdOVAPq-Fb1-lYiy3EvKNfrVLNkqf46T25ZPIh9gDyBsUEaAQ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1628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" y="4147234"/>
            <a:ext cx="328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&amp; </a:t>
            </a:r>
            <a:r>
              <a:rPr lang="en-US" sz="3200" b="1" dirty="0" smtClean="0">
                <a:solidFill>
                  <a:srgbClr val="FFFF00"/>
                </a:solidFill>
              </a:rPr>
              <a:t>hypertension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s://encrypted-tbn0.gstatic.com/images?q=tbn:ANd9GcRjz8KsnaAnYCYyoImc2sKF07uiz5HICjJQOgf-37fUt0dy-CWU4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7099"/>
            <a:ext cx="228600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https://encrypted-tbn3.gstatic.com/images?q=tbn:ANd9GcQCV32MgdEQ3xsjMCm-4OTuj_tiJoNOKphJp3BIfvAHV8Os3NM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22514"/>
            <a:ext cx="2905125" cy="155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0.gstatic.com/images?q=tbn:ANd9GcQq-jrQ4ce0jEI1YjHlDQ4P8nta7MHgMMWypf6rOqGpmcsBOie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19087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encrypted-tbn3.gstatic.com/images?q=tbn:ANd9GcQdxAYsqUetVyLEb_RdGyafKDDSqOVx2d2eMPA0ksCEVinICggs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9163"/>
            <a:ext cx="3200400" cy="279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2ee877c246e83223c2718efa608f2611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24175"/>
            <a:ext cx="3324225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48114" y="3505200"/>
            <a:ext cx="150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hypertension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899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24</a:t>
            </a:fld>
            <a:endParaRPr lang="en-US"/>
          </a:p>
        </p:txBody>
      </p:sp>
      <p:pic>
        <p:nvPicPr>
          <p:cNvPr id="4" name="Content Placeholder 3" descr="exercise quote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2700"/>
            <a:ext cx="4495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0.gstatic.com/images?q=tbn:ANd9GcTj8PjF3bDrHjiLSgDuQkqMhhhL2tHhE3DFmnnagYkehyndlAw1Iw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4958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0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 dressed business man standing on a big red question mark with his hands and arms stretched out to the sides. - stock vecto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9297"/>
            <a:ext cx="4605338" cy="373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encrypted-tbn1.gstatic.com/images?q=tbn:ANd9GcQ4U1MW9nejbwr6FknYrG6tUsPiQdmlKW1kwEEyee8VVXA0lfn4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60" y="1524000"/>
            <a:ext cx="3048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inphoto" descr="medicines for blood pressure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15886"/>
            <a:ext cx="1415144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2.gstatic.com/images?q=tbn:ANd9GcQs0l090ifAge6lMHF_FscsSbStV-KfWLs2EnIAl3l_njkaLlOm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93371"/>
            <a:ext cx="82296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27</a:t>
            </a:fld>
            <a:endParaRPr lang="en-US"/>
          </a:p>
        </p:txBody>
      </p:sp>
      <p:pic>
        <p:nvPicPr>
          <p:cNvPr id="6" name="Content Placeholder 5" descr="Aids awareness, world aids day, awareness about aids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7713"/>
            <a:ext cx="5238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564"/>
            <a:ext cx="4440162" cy="314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9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EBOLA- A GLANCE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Dr.Sandhya</a:t>
            </a:r>
            <a:r>
              <a:rPr lang="en-US" b="1" dirty="0" smtClean="0"/>
              <a:t> </a:t>
            </a:r>
            <a:r>
              <a:rPr lang="en-US" b="1" dirty="0" err="1" smtClean="0"/>
              <a:t>Raghavan</a:t>
            </a:r>
            <a:endParaRPr lang="en-US" b="1" dirty="0" smtClean="0"/>
          </a:p>
          <a:p>
            <a:r>
              <a:rPr lang="en-US" b="1" dirty="0" smtClean="0"/>
              <a:t>TIFR Medical Section</a:t>
            </a:r>
          </a:p>
          <a:p>
            <a:r>
              <a:rPr lang="en-US" b="1" dirty="0" smtClean="0"/>
              <a:t>05/09/2014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Ebola is a virus from </a:t>
            </a:r>
            <a:r>
              <a:rPr lang="en-US" b="1" dirty="0" err="1" smtClean="0"/>
              <a:t>filoviridae</a:t>
            </a:r>
            <a:r>
              <a:rPr lang="en-US" b="1" dirty="0" smtClean="0"/>
              <a:t> family.</a:t>
            </a:r>
          </a:p>
          <a:p>
            <a:r>
              <a:rPr lang="en-US" b="1" dirty="0" smtClean="0"/>
              <a:t>Ebola virus has five strains.</a:t>
            </a:r>
          </a:p>
          <a:p>
            <a:r>
              <a:rPr lang="en-US" b="1" dirty="0" smtClean="0"/>
              <a:t>In the present epidemic, all cases of Ebola virus have been reported in four countries: West and Central Africa, Liberia, Siberia and Nigeria.</a:t>
            </a:r>
          </a:p>
          <a:p>
            <a:r>
              <a:rPr lang="en-US" b="1" dirty="0" smtClean="0"/>
              <a:t>As on today, no case has been reported in India. So please do not panic.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ttps://encrypted-tbn2.gstatic.com/images?q=tbn:ANd9GcT4HnJSQPIITWdjRATqmgy6MoPSaPQAP_u9EcPQaWxqY1yyxcC9u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590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https://encrypted-tbn2.gstatic.com/images?q=tbn:ANd9GcTn_yQ62Sq_ZUHa8-mjAXQnfl-vbvx2RwDlwBhX9ThuJGvTTeLX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28600"/>
            <a:ext cx="3262312" cy="226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1 Kg Gulab Jamun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457200"/>
            <a:ext cx="2909887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encrypted-tbn1.gstatic.com/images?q=tbn:ANd9GcTHV0lj50uRBai8nWMR9DnSdbrxAJRiXCZFFNTA3P7Rt9z3YzI2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48" y="3048000"/>
            <a:ext cx="2886075" cy="21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encrypted-tbn2.gstatic.com/images?q=tbn:ANd9GcSezqconLEBP4KgSlqNIkco8ziPdGhWcX-quH49vvUYJYYuPh28sQ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g15c93ogRjypiEv-6wz_NBFM_9xIPpiKU71dq8fwLFbJK1bmr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460420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 VIRUS</a:t>
            </a:r>
            <a:endParaRPr lang="en-US" dirty="0"/>
          </a:p>
        </p:txBody>
      </p:sp>
      <p:pic>
        <p:nvPicPr>
          <p:cNvPr id="4" name="Content Placeholder 3" descr="http://news.images.itv.com/image/file/422437/article_im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000" y="1793081"/>
            <a:ext cx="7366000" cy="41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Initial human infection is believed to be by contact with body fluid of infected animal.</a:t>
            </a:r>
          </a:p>
          <a:p>
            <a:r>
              <a:rPr lang="en-US" b="1" dirty="0" smtClean="0"/>
              <a:t>Person to person transmission requires direct contact with blood or other body fluids vomits, urine, feces and, probably, sweat.</a:t>
            </a:r>
          </a:p>
          <a:p>
            <a:r>
              <a:rPr lang="en-US" b="1" dirty="0" smtClean="0"/>
              <a:t>Direct contact can lead to infection in the ritual washing or embalming of dead bodies of </a:t>
            </a:r>
            <a:r>
              <a:rPr lang="en-US" b="1" dirty="0" err="1" smtClean="0"/>
              <a:t>ebola</a:t>
            </a:r>
            <a:r>
              <a:rPr lang="en-US" b="1" dirty="0" smtClean="0"/>
              <a:t> victims.</a:t>
            </a:r>
          </a:p>
          <a:p>
            <a:r>
              <a:rPr lang="en-US" b="1" dirty="0" smtClean="0"/>
              <a:t>The disease is not transmitted via air borne droplets, food or 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of the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incubation period is 8–10 days after exposure (ranging from 2–21 days). There is no evidence that asymptomatic persons still in the incubation period are infectious to others.</a:t>
            </a:r>
          </a:p>
          <a:p>
            <a:r>
              <a:rPr lang="en-US" b="1" dirty="0" smtClean="0"/>
              <a:t>Non specific symptoms like fever, fatigue, headache, joint &amp; muscle pains. Diarrhea, vomiting, abdominal pain, loss of appetite can also occur.</a:t>
            </a:r>
          </a:p>
          <a:p>
            <a:r>
              <a:rPr lang="en-US" b="1" dirty="0" smtClean="0"/>
              <a:t>Less commonly patient may have sore throat, dry cough.</a:t>
            </a:r>
          </a:p>
          <a:p>
            <a:r>
              <a:rPr lang="en-US" b="1" dirty="0" smtClean="0"/>
              <a:t>Bleeding from eyes or mouth may sometimes occur.</a:t>
            </a:r>
          </a:p>
          <a:p>
            <a:r>
              <a:rPr lang="en-US" b="1" dirty="0"/>
              <a:t>Patient may rapidly deteriorate in a week with multi organ failure &amp; septic shock. </a:t>
            </a:r>
            <a:endParaRPr lang="en-US" b="1" dirty="0" smtClean="0"/>
          </a:p>
          <a:p>
            <a:r>
              <a:rPr lang="en-US" b="1" dirty="0" smtClean="0"/>
              <a:t>Mortality </a:t>
            </a:r>
            <a:r>
              <a:rPr lang="en-US" b="1" dirty="0"/>
              <a:t>is 58%, death occurs between 7 to 16 days.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&amp;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There is no rapid diagnostic test available.</a:t>
            </a:r>
          </a:p>
          <a:p>
            <a:r>
              <a:rPr lang="en-US" b="1" dirty="0"/>
              <a:t>Virus culture, Real time PCR, ELISA test can be done.</a:t>
            </a:r>
          </a:p>
          <a:p>
            <a:r>
              <a:rPr lang="en-US" b="1" dirty="0" smtClean="0"/>
              <a:t>Blood investigation may show decreased platelets between 50, 000 to 1 lakh; Liver enzymes may be elevated.</a:t>
            </a:r>
          </a:p>
          <a:p>
            <a:r>
              <a:rPr lang="en-US" b="1" dirty="0" smtClean="0"/>
              <a:t>No specific </a:t>
            </a:r>
            <a:r>
              <a:rPr lang="en-US" b="1" dirty="0"/>
              <a:t>treatment is available. Patient is treated </a:t>
            </a:r>
            <a:r>
              <a:rPr lang="en-US" b="1" dirty="0" smtClean="0"/>
              <a:t>symptomatically.</a:t>
            </a:r>
          </a:p>
          <a:p>
            <a:r>
              <a:rPr lang="en-US" b="1" dirty="0"/>
              <a:t>Barrier nursing is </a:t>
            </a:r>
            <a:r>
              <a:rPr lang="en-US" b="1" dirty="0" smtClean="0"/>
              <a:t>very essential to control transmission. </a:t>
            </a:r>
            <a:endParaRPr lang="en-US" b="1" dirty="0"/>
          </a:p>
          <a:p>
            <a:endParaRPr lang="en-US" b="1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Universal precautions- precautions to be taken considering each patient to be contagious.</a:t>
            </a:r>
          </a:p>
          <a:p>
            <a:r>
              <a:rPr lang="en-US" b="1" dirty="0" smtClean="0"/>
              <a:t>Frequent hand washing is a very important preventive measure.</a:t>
            </a:r>
          </a:p>
          <a:p>
            <a:r>
              <a:rPr lang="en-US" b="1" dirty="0" smtClean="0"/>
              <a:t>Covering nose/mouth while coughing or sneezing.</a:t>
            </a:r>
          </a:p>
          <a:p>
            <a:r>
              <a:rPr lang="en-US" b="1" dirty="0" smtClean="0"/>
              <a:t>Avoid crowded places if you have symptoms of flu.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PRECAUTIONS</a:t>
            </a:r>
            <a:endParaRPr lang="en-US" dirty="0"/>
          </a:p>
        </p:txBody>
      </p:sp>
      <p:pic>
        <p:nvPicPr>
          <p:cNvPr id="4" name="Content Placeholder 3" descr="http://dtpm.ws/wp-content/uploads/2012/08/latex-gloves-e1347917316396-300x23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2669">
            <a:off x="23614" y="1440666"/>
            <a:ext cx="2429102" cy="1769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Surgical Cap And Mask">
            <a:hlinkClick r:id="rId4" tooltip="&quot;Download Surgical Cap And Mask Royalty Free Stock Photo - Image: 28577775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117">
            <a:off x="715685" y="4407983"/>
            <a:ext cx="3167288" cy="1883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1.gstatic.com/images?q=tbn:ANd9GcTH9-4b8WES8wd4hAt7pOQi_6wq3poxUdsnI3POQwkbLuEHxLxh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9805">
            <a:off x="2073868" y="2320407"/>
            <a:ext cx="2303167" cy="192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 JSP-Martcare-Indirectly-Vent-Safety-Goggles 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186">
            <a:off x="3926381" y="1708644"/>
            <a:ext cx="1961512" cy="188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encrypted-tbn2.gstatic.com/images?q=tbn:ANd9GcQIK6OUJ7RU4Ky36qzX8ySJmY6wQj5dOGBfr91cVQj52Wzws1Bd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969">
            <a:off x="6230632" y="1457715"/>
            <a:ext cx="1828800" cy="22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encrypted-tbn3.gstatic.com/images?q=tbn:ANd9GcTqgqAivopQrxNDAJ9UaiyPDTkL9FjTRn85it72yu9FLTM5nkEk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77" y="3748087"/>
            <a:ext cx="3733800" cy="295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2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be followed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Symptomatic </a:t>
            </a:r>
            <a:r>
              <a:rPr lang="en-US" b="1" dirty="0"/>
              <a:t>patients should not be allowed to board a flight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If </a:t>
            </a:r>
            <a:r>
              <a:rPr lang="en-US" b="1" dirty="0" smtClean="0"/>
              <a:t>a suspected patient enters in the country, he or she will be compulsorily isolated for 30 days.</a:t>
            </a:r>
          </a:p>
          <a:p>
            <a:r>
              <a:rPr lang="en-US" b="1" dirty="0" smtClean="0"/>
              <a:t>As per the Indian government rules, all passengers who show symptoms that resemble with Ebola infection, should report to Health Officer on arrival.</a:t>
            </a:r>
          </a:p>
          <a:p>
            <a:r>
              <a:rPr lang="en-US" b="1" dirty="0"/>
              <a:t>In Mumbai, Kasturba hospital &amp; </a:t>
            </a:r>
            <a:r>
              <a:rPr lang="en-US" b="1" dirty="0" err="1"/>
              <a:t>Jogeshwari</a:t>
            </a:r>
            <a:r>
              <a:rPr lang="en-US" b="1" dirty="0"/>
              <a:t> trauma center are designated for Ebola treatment.</a:t>
            </a:r>
          </a:p>
          <a:p>
            <a:r>
              <a:rPr lang="en-US" b="1" dirty="0" smtClean="0"/>
              <a:t>Besides</a:t>
            </a:r>
            <a:r>
              <a:rPr lang="en-US" b="1" dirty="0" smtClean="0"/>
              <a:t>, anybody who has visited above mentioned countries and develops these symptoms, within 30 days of arrival in India should be vigilant &amp; immediately visit designated hospitals.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01136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0243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img_1006862" descr="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4410075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LOGGER_PHOTO_ID_5364011990574884450" descr="http://1.bp.blogspot.com/_CT2ZZQqoDjw/SnDMfFUm5mI/AAAAAAAAAXk/9yFR8UTtoUw/s400/cartoon_addiction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89325"/>
            <a:ext cx="4400550" cy="306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-76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It was predicted by the scientists in 1990 that the number of diabetics will reach 100 million worldwide by 2013, but the actual number now is 382 million.</a:t>
            </a:r>
          </a:p>
          <a:p>
            <a:r>
              <a:rPr lang="en-US" sz="2400" b="1" dirty="0" smtClean="0"/>
              <a:t>65.1 million Indians are diabetic &amp; about 78 million are in pre-diabetes stage. There may be many more undetected.</a:t>
            </a:r>
          </a:p>
          <a:p>
            <a:r>
              <a:rPr lang="en-US" sz="2400" b="1" dirty="0" smtClean="0"/>
              <a:t>The number predicted for 2030 is 123 million</a:t>
            </a:r>
            <a:r>
              <a:rPr lang="en-US" b="1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7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6</a:t>
            </a:fld>
            <a:endParaRPr lang="en-US"/>
          </a:p>
        </p:txBody>
      </p:sp>
      <p:pic>
        <p:nvPicPr>
          <p:cNvPr id="4" name="Content Placeholder 3" descr="http://www.idf.org/sites/default/files/pictures/atlas-2013-chart-7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01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8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228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/>
              <a:t>As per JNC 8 on hypertension, there are more than 1 billion </a:t>
            </a:r>
            <a:r>
              <a:rPr lang="en-US" sz="2400" b="1" dirty="0" smtClean="0"/>
              <a:t>hypertensive </a:t>
            </a:r>
            <a:r>
              <a:rPr lang="en-US" sz="2400" b="1" dirty="0"/>
              <a:t>globally. </a:t>
            </a:r>
            <a:endParaRPr lang="en-US" sz="2400" b="1" dirty="0" smtClean="0"/>
          </a:p>
          <a:p>
            <a:r>
              <a:rPr lang="en-US" sz="2400" b="1" dirty="0" smtClean="0"/>
              <a:t>Indian </a:t>
            </a:r>
            <a:r>
              <a:rPr lang="en-US" sz="2400" b="1" dirty="0"/>
              <a:t>number is 140 million &amp; predicted number for 2030 is 214 million.</a:t>
            </a:r>
          </a:p>
          <a:p>
            <a:r>
              <a:rPr lang="en-US" sz="2400" b="1" dirty="0"/>
              <a:t>33% males &amp; 32% females above the age of 25years are hypertensive. Many more are in pre-hypertensive stage. </a:t>
            </a:r>
            <a:endParaRPr lang="en-US" sz="2400" b="1" dirty="0" smtClean="0"/>
          </a:p>
          <a:p>
            <a:r>
              <a:rPr lang="en-US" sz="2400" b="1" dirty="0" smtClean="0"/>
              <a:t>Rule of half: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8506804" cy="467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9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 descr="https://encrypted-tbn0.gstatic.com/images?q=tbn:ANd9GcRUOzJ8Xwchv9qZjrKnSGJwdVqNDEx1HCwnKQOvDh6v-FdONYR3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34" y="685800"/>
            <a:ext cx="67818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57400" y="2971800"/>
            <a:ext cx="334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Youngistan</a:t>
            </a:r>
            <a:r>
              <a:rPr lang="en-US" b="1" dirty="0" smtClean="0"/>
              <a:t> India with more than </a:t>
            </a:r>
          </a:p>
          <a:p>
            <a:r>
              <a:rPr lang="en-US" b="1" dirty="0" smtClean="0"/>
              <a:t>60% population below 35years.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05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Prevention of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Primary prevention: Health promotion &amp; specific protection.</a:t>
            </a:r>
          </a:p>
          <a:p>
            <a:r>
              <a:rPr lang="en-US" b="1" dirty="0" smtClean="0"/>
              <a:t>Secondary prevention: Early diagnosis &amp; prompt treatment.</a:t>
            </a:r>
          </a:p>
          <a:p>
            <a:r>
              <a:rPr lang="en-US" b="1" dirty="0" smtClean="0"/>
              <a:t>Tertiary prevention: Disability prevention &amp; Rehabilitation.</a:t>
            </a:r>
          </a:p>
          <a:p>
            <a:pPr marL="0" indent="0">
              <a:buNone/>
            </a:pPr>
            <a:r>
              <a:rPr lang="en-US" b="1" dirty="0" smtClean="0"/>
              <a:t>Primordial Prevention-</a:t>
            </a:r>
            <a:endParaRPr lang="en-US" b="1" dirty="0"/>
          </a:p>
          <a:p>
            <a:r>
              <a:rPr lang="en-US" b="1" dirty="0"/>
              <a:t>Relatively new concept</a:t>
            </a:r>
            <a:r>
              <a:rPr lang="en-US" b="1" dirty="0" smtClean="0"/>
              <a:t>.</a:t>
            </a:r>
          </a:p>
          <a:p>
            <a:r>
              <a:rPr lang="en-US" b="1" dirty="0"/>
              <a:t>Prevention of development of risk factors themselves.</a:t>
            </a:r>
          </a:p>
          <a:p>
            <a:r>
              <a:rPr lang="en-US" b="1" dirty="0"/>
              <a:t>It is very important to change the environment that promotes major risk factor development.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47EF-291C-42E9-BA05-B6D5FBBB53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1552</TotalTime>
  <Words>1139</Words>
  <Application>Microsoft Office PowerPoint</Application>
  <PresentationFormat>On-screen Show (4:3)</PresentationFormat>
  <Paragraphs>152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Executive</vt:lpstr>
      <vt:lpstr>WHO CARES?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 of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of life- style modification in diabetes prevention</vt:lpstr>
      <vt:lpstr>PowerPoint Presentation</vt:lpstr>
      <vt:lpstr>What can be done?</vt:lpstr>
      <vt:lpstr>PowerPoint Presentation</vt:lpstr>
      <vt:lpstr>Life style modification</vt:lpstr>
      <vt:lpstr>PowerPoint Presentation</vt:lpstr>
      <vt:lpstr>I have to exercise early in the morning before my brain figures out what I am doing.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EBOLA- A GLANCE</vt:lpstr>
      <vt:lpstr>EBOLA VIRUS</vt:lpstr>
      <vt:lpstr>EBOLA VIRUS</vt:lpstr>
      <vt:lpstr>Transmission </vt:lpstr>
      <vt:lpstr>Course of the disease</vt:lpstr>
      <vt:lpstr>Investigation &amp; treatment</vt:lpstr>
      <vt:lpstr>Precaution </vt:lpstr>
      <vt:lpstr>UNIVERSAL PRECAUTIONS</vt:lpstr>
      <vt:lpstr>Things to be followed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rahul</cp:lastModifiedBy>
  <cp:revision>84</cp:revision>
  <dcterms:created xsi:type="dcterms:W3CDTF">2014-08-28T11:14:59Z</dcterms:created>
  <dcterms:modified xsi:type="dcterms:W3CDTF">2014-09-05T02:28:20Z</dcterms:modified>
</cp:coreProperties>
</file>