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Default Extension="ppt" ContentType="application/vnd.ms-powerpoint"/>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81" r:id="rId2"/>
    <p:sldId id="284" r:id="rId3"/>
    <p:sldId id="283" r:id="rId4"/>
    <p:sldId id="360" r:id="rId5"/>
    <p:sldId id="282" r:id="rId6"/>
    <p:sldId id="289" r:id="rId7"/>
    <p:sldId id="286" r:id="rId8"/>
    <p:sldId id="287" r:id="rId9"/>
    <p:sldId id="288" r:id="rId10"/>
    <p:sldId id="292" r:id="rId11"/>
    <p:sldId id="357" r:id="rId12"/>
    <p:sldId id="290" r:id="rId13"/>
    <p:sldId id="294" r:id="rId14"/>
    <p:sldId id="296" r:id="rId15"/>
    <p:sldId id="297" r:id="rId16"/>
    <p:sldId id="339" r:id="rId17"/>
    <p:sldId id="356" r:id="rId18"/>
    <p:sldId id="298" r:id="rId19"/>
    <p:sldId id="301" r:id="rId20"/>
    <p:sldId id="302" r:id="rId21"/>
    <p:sldId id="303" r:id="rId22"/>
    <p:sldId id="304" r:id="rId23"/>
    <p:sldId id="299" r:id="rId24"/>
    <p:sldId id="305" r:id="rId25"/>
    <p:sldId id="307" r:id="rId26"/>
    <p:sldId id="308" r:id="rId27"/>
    <p:sldId id="306" r:id="rId28"/>
    <p:sldId id="300" r:id="rId29"/>
    <p:sldId id="256" r:id="rId30"/>
    <p:sldId id="258" r:id="rId31"/>
    <p:sldId id="257" r:id="rId32"/>
    <p:sldId id="259" r:id="rId33"/>
    <p:sldId id="317" r:id="rId34"/>
    <p:sldId id="341" r:id="rId35"/>
    <p:sldId id="277" r:id="rId36"/>
    <p:sldId id="318" r:id="rId37"/>
    <p:sldId id="319" r:id="rId38"/>
    <p:sldId id="279" r:id="rId39"/>
    <p:sldId id="261" r:id="rId40"/>
    <p:sldId id="309" r:id="rId41"/>
    <p:sldId id="310" r:id="rId42"/>
    <p:sldId id="311" r:id="rId43"/>
    <p:sldId id="315" r:id="rId44"/>
    <p:sldId id="314" r:id="rId45"/>
    <p:sldId id="316" r:id="rId46"/>
    <p:sldId id="312" r:id="rId47"/>
    <p:sldId id="313" r:id="rId48"/>
    <p:sldId id="265" r:id="rId49"/>
    <p:sldId id="320" r:id="rId50"/>
    <p:sldId id="321" r:id="rId51"/>
    <p:sldId id="322" r:id="rId52"/>
    <p:sldId id="323" r:id="rId53"/>
    <p:sldId id="324" r:id="rId54"/>
    <p:sldId id="325" r:id="rId55"/>
    <p:sldId id="326" r:id="rId56"/>
    <p:sldId id="338" r:id="rId57"/>
    <p:sldId id="328" r:id="rId58"/>
    <p:sldId id="353" r:id="rId59"/>
    <p:sldId id="331" r:id="rId60"/>
    <p:sldId id="334" r:id="rId61"/>
    <p:sldId id="342" r:id="rId62"/>
    <p:sldId id="346" r:id="rId63"/>
    <p:sldId id="344" r:id="rId64"/>
    <p:sldId id="359" r:id="rId65"/>
    <p:sldId id="358" r:id="rId66"/>
    <p:sldId id="366" r:id="rId67"/>
    <p:sldId id="354" r:id="rId68"/>
    <p:sldId id="355" r:id="rId69"/>
    <p:sldId id="361" r:id="rId70"/>
    <p:sldId id="362" r:id="rId71"/>
    <p:sldId id="363" r:id="rId72"/>
    <p:sldId id="364" r:id="rId73"/>
    <p:sldId id="365" r:id="rId74"/>
    <p:sldId id="347" r:id="rId75"/>
    <p:sldId id="348" r:id="rId76"/>
    <p:sldId id="349" r:id="rId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3250" autoAdjust="0"/>
  </p:normalViewPr>
  <p:slideViewPr>
    <p:cSldViewPr>
      <p:cViewPr varScale="1">
        <p:scale>
          <a:sx n="36" d="100"/>
          <a:sy n="36" d="100"/>
        </p:scale>
        <p:origin x="-91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D58885B3-816F-4481-8B31-3331021A596F}" type="datetimeFigureOut">
              <a:rPr lang="en-US"/>
              <a:pPr>
                <a:defRPr/>
              </a:pPr>
              <a:t>8/20/2010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9058A63C-0B3F-4BC0-99F2-48E0791BB15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a:t>
            </a:r>
            <a:r>
              <a:rPr lang="en-US" baseline="0" dirty="0" smtClean="0"/>
              <a:t> thank the organizer of this prestigious colloquium series for asking we to give a talk</a:t>
            </a:r>
            <a:r>
              <a:rPr lang="en-US" dirty="0" smtClean="0"/>
              <a:t>.</a:t>
            </a:r>
            <a:r>
              <a:rPr lang="en-US" baseline="0" dirty="0" smtClean="0"/>
              <a:t> There is a significant difference in the theme of this talk from the talks delivered earlier as the audience were from my research field or students. Here I am before distinguished  experts in very many fields of science and technology and I need to  communicate how bright x-ray beams available from Indus-1 and Indus-2 synchrotron sources can be  used in their specific realms of research. The objective is to put forward a case for having Indus synchrotrons facilities as a scientific hub for multidisciplinary research.  Communicating the strength of x-ray beams to a set of experts, who already are aware of most of the information , is a rather difficult proposition,  but I venture to make a modest effort. I may please be excused, if some of the projections are too elementary, but I thought of including these for building up a base for  what I want to drive home.</a:t>
            </a:r>
          </a:p>
          <a:p>
            <a:pPr eaLnBrk="1" hangingPunct="1">
              <a:spcBef>
                <a:spcPct val="0"/>
              </a:spcBef>
            </a:pPr>
            <a:r>
              <a:rPr lang="en-US" baseline="0" dirty="0" smtClean="0"/>
              <a:t>The talk will cover the essential ingredients towards generation of focused x-ray beams and the type of science which can  be done using these beam. Then I will give a broad introduction to the Indus synchrotron sources available Raja </a:t>
            </a:r>
            <a:r>
              <a:rPr lang="en-US" baseline="0" dirty="0" err="1" smtClean="0"/>
              <a:t>Rammana</a:t>
            </a:r>
            <a:r>
              <a:rPr lang="en-US" baseline="0" dirty="0" smtClean="0"/>
              <a:t> Centre for Advanced Technology, Indore and the </a:t>
            </a:r>
            <a:r>
              <a:rPr lang="en-US" baseline="0" dirty="0" err="1" smtClean="0"/>
              <a:t>beamlines</a:t>
            </a:r>
            <a:r>
              <a:rPr lang="en-US" baseline="0" dirty="0" smtClean="0"/>
              <a:t> available as national facilities.  I am glad to share an important milestone at RRCAT,  “Indus -1 and Indus-2 synchrotron sources are now available to the users on a round the clock basis, week after week”.</a:t>
            </a:r>
            <a:endParaRPr lang="en-IN" dirty="0" smtClean="0"/>
          </a:p>
          <a:p>
            <a:pPr eaLnBrk="1" hangingPunct="1">
              <a:spcBef>
                <a:spcPct val="0"/>
              </a:spcBef>
            </a:pPr>
            <a:r>
              <a:rPr lang="en-US" dirty="0" smtClean="0"/>
              <a:t>With this introduction,</a:t>
            </a:r>
            <a:r>
              <a:rPr lang="en-US" baseline="0" dirty="0" smtClean="0"/>
              <a:t>  in the next 40 minutes, I take you to journey of introducing the topic of generation of focused x-ray beams of micro m to nm and the type of science on can do using these beams.</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26AF49-F5BA-468B-8B49-4291C68B9BB4}"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higher diffraction limited resolution one needs to use shorter wavelength.</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Depth of focus increases with energy and decreases with focal spot size. This parameter becomes important for 2D</a:t>
            </a:r>
            <a:r>
              <a:rPr lang="en-US" baseline="0" dirty="0" smtClean="0"/>
              <a:t> and 3D imaging, as this depends on the depth from which x-rays are scattered in the sample and reaching the detector for constructing the image.</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x-ray reflecting optics, many a times, one is forced to use extreme</a:t>
            </a:r>
            <a:r>
              <a:rPr lang="en-US" baseline="0" dirty="0" smtClean="0"/>
              <a:t> grazing incidence optics, where astigmatism become a major constraint, thus requiring aspheric  grazing incidence optics of very large size (~1.5 m) with very low figure errors and </a:t>
            </a:r>
            <a:r>
              <a:rPr lang="en-US" baseline="0" dirty="0" err="1" smtClean="0"/>
              <a:t>rms</a:t>
            </a:r>
            <a:r>
              <a:rPr lang="en-US" baseline="0" dirty="0" smtClean="0"/>
              <a:t> roughness. SR sources are usually asymmetric in shape, but for many experiments there is  a requirement of symmetric x-ray beams. One of the major breakthrough came about by decoupling the </a:t>
            </a:r>
            <a:r>
              <a:rPr lang="en-US" baseline="0" dirty="0" err="1" smtClean="0"/>
              <a:t>merridonal</a:t>
            </a:r>
            <a:r>
              <a:rPr lang="en-US" baseline="0" dirty="0" smtClean="0"/>
              <a:t> and </a:t>
            </a:r>
            <a:r>
              <a:rPr lang="en-US" baseline="0" dirty="0" err="1" smtClean="0"/>
              <a:t>sagittal</a:t>
            </a:r>
            <a:r>
              <a:rPr lang="en-US" baseline="0" dirty="0" smtClean="0"/>
              <a:t> focusing elements, the technique first proposed </a:t>
            </a:r>
            <a:r>
              <a:rPr lang="en-US" baseline="0" smtClean="0"/>
              <a:t>by Krapatric </a:t>
            </a:r>
            <a:r>
              <a:rPr lang="en-US" baseline="0" dirty="0" smtClean="0"/>
              <a:t>and Benz in 50’s but has now become extremely </a:t>
            </a:r>
            <a:r>
              <a:rPr lang="en-US" baseline="0" dirty="0" err="1" smtClean="0"/>
              <a:t>powerfull</a:t>
            </a:r>
            <a:r>
              <a:rPr lang="en-US" baseline="0" dirty="0" smtClean="0"/>
              <a:t> for </a:t>
            </a:r>
            <a:r>
              <a:rPr lang="en-US" baseline="0" dirty="0" err="1" smtClean="0"/>
              <a:t>nano</a:t>
            </a:r>
            <a:r>
              <a:rPr lang="en-US" baseline="0" dirty="0" smtClean="0"/>
              <a:t> focusing reflecting optics with high NA.</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22964C-D87B-420B-A997-F701AE66F327}" type="slidenum">
              <a:rPr lang="en-US" smtClean="0">
                <a:latin typeface="Arial" charset="0"/>
              </a:rPr>
              <a:pPr/>
              <a:t>17</a:t>
            </a:fld>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Conical optics</a:t>
            </a:r>
            <a:r>
              <a:rPr lang="en-US" baseline="0" dirty="0" smtClean="0"/>
              <a:t> (hyperbolic and elliptical profile). Parabolic profile can be used under relaxed spot requirements. If spot size requirements are further relaxed, one can use cylindrical approximation SXT planned aboard ASTROSAT. </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Limited</a:t>
            </a:r>
            <a:r>
              <a:rPr lang="en-US" baseline="0" dirty="0" smtClean="0"/>
              <a:t> acceptance. X-ray beam can be pre focused followed by a capillary reflecting optics for further focusing to micron size.</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phase zone plates, the thickness of the material</a:t>
            </a:r>
            <a:r>
              <a:rPr lang="en-US" baseline="0" dirty="0" smtClean="0"/>
              <a:t> in the material should be such that it introduces a phase difference of phi, between the blocked and unblocked portion. The resolution is dependent the smallest zone width one can make, with the required aspect ratio.  As delta decreases (hard x-rays), </a:t>
            </a:r>
            <a:r>
              <a:rPr lang="en-US" baseline="0" dirty="0" err="1" smtClean="0"/>
              <a:t>deta</a:t>
            </a:r>
            <a:r>
              <a:rPr lang="en-US" baseline="0" dirty="0" smtClean="0"/>
              <a:t> t increases, thus one needs zone plates with very high aspect ratio. One uses x-ray lithography to fabricate high aspect ratio zone plates required for hard x-ray focusing.</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Refractive index in x-ray region slightly</a:t>
            </a:r>
            <a:r>
              <a:rPr lang="en-US" baseline="0" dirty="0" smtClean="0"/>
              <a:t> less than unity. For focusing x-ray beam, one needs to use concave lens instead of convex lens. As refraction term is very small (10(-6)), R should be small and N should be large (compound refractive lens). For reduction of spherical aberration, parabolic profile required. Modern micro fabrication technology has allowed development of refracting optics  for the generation of </a:t>
            </a:r>
            <a:r>
              <a:rPr lang="en-US" baseline="0" dirty="0" err="1" smtClean="0"/>
              <a:t>nano</a:t>
            </a:r>
            <a:r>
              <a:rPr lang="en-US" baseline="0" dirty="0" smtClean="0"/>
              <a:t> focused hard x-ray beams (Major development efforts at ESRF). </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Let me start, by refreshing</a:t>
            </a:r>
            <a:r>
              <a:rPr lang="en-US" baseline="0" dirty="0" smtClean="0"/>
              <a:t> our knowledge of how x-ray interact with matter.  Some of the projected figures are taken from the WEB. I have tried to put the required acknowledgements, but I sincerely apologize if I have missed to this at some places.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996D67-AA03-494F-8D52-8EFC8B1DCCA6}" type="slidenum">
              <a:rPr lang="en-US" smtClean="0">
                <a:latin typeface="Arial" charset="0"/>
              </a:rPr>
              <a:pPr/>
              <a:t>33</a:t>
            </a:fld>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423F6D-9492-4CDD-9E06-B050CAE6093F}" type="slidenum">
              <a:rPr lang="en-US" smtClean="0">
                <a:latin typeface="Arial" charset="0"/>
              </a:rPr>
              <a:pPr/>
              <a:t>36</a:t>
            </a:fld>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84996"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charset="0"/>
              </a:rPr>
              <a:t>7/9/2008</a:t>
            </a:r>
          </a:p>
        </p:txBody>
      </p:sp>
      <p:sp>
        <p:nvSpPr>
          <p:cNvPr id="8499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When Roentgen realized that the high energy beams</a:t>
            </a:r>
            <a:r>
              <a:rPr lang="en-US" baseline="0" dirty="0" smtClean="0"/>
              <a:t> had  no charge, he immediately concluded that these may be high light beams and started experiments towards reflection and refraction. By measuring the transmission of single crystal rock salt and powdered salt, he concluded that multiple scattering was insignificant,  implying that refractive index of all materials was very near to unity.</a:t>
            </a:r>
          </a:p>
          <a:p>
            <a:pPr eaLnBrk="1" hangingPunct="1"/>
            <a:r>
              <a:rPr lang="en-US" baseline="0" dirty="0" smtClean="0"/>
              <a:t>With the significant improvement in technology towards generating brighter x-ray sources and  fabrication of optical components, it is now possible to focus beams to &lt;30 nm, with ongoing efforts towards reaching diffraction limited resolution in the x-ray region of the e-m spectrum.</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smtClean="0">
                <a:latin typeface="Arial" charset="0"/>
              </a:rPr>
              <a:t>7/9/2008</a:t>
            </a:r>
          </a:p>
        </p:txBody>
      </p:sp>
      <p:sp>
        <p:nvSpPr>
          <p:cNvPr id="9318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8DAA10-6E1E-4547-A8FE-7D011F28456D}" type="slidenum">
              <a:rPr lang="en-US" smtClean="0">
                <a:latin typeface="Arial" charset="0"/>
              </a:rPr>
              <a:pPr/>
              <a:t>50</a:t>
            </a:fld>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CA5F9EE-9EA4-4ED7-8589-AA357EDBB84E}" type="slidenum">
              <a:rPr lang="en-US" smtClean="0">
                <a:latin typeface="Arial" charset="0"/>
              </a:rPr>
              <a:pPr/>
              <a:t>51</a:t>
            </a:fld>
            <a:endParaRPr lang="en-US" smtClean="0">
              <a:latin typeface="Arial" charset="0"/>
            </a:endParaRPr>
          </a:p>
        </p:txBody>
      </p:sp>
      <p:sp>
        <p:nvSpPr>
          <p:cNvPr id="952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95236" name="Rectangle 3"/>
          <p:cNvSpPr>
            <a:spLocks noGrp="1" noChangeArrowheads="1"/>
          </p:cNvSpPr>
          <p:nvPr>
            <p:ph type="body" idx="1"/>
          </p:nvPr>
        </p:nvSpPr>
        <p:spPr bwMode="auto">
          <a:xfrm>
            <a:off x="915988" y="4343400"/>
            <a:ext cx="5026025" cy="4114800"/>
          </a:xfrm>
          <a:noFill/>
        </p:spPr>
        <p:txBody>
          <a:bodyPr wrap="square" lIns="90212" tIns="45106" rIns="90212" bIns="45106" numCol="1" anchor="t" anchorCtr="0" compatLnSpc="1">
            <a:prstTxWarp prst="textNoShape">
              <a:avLst/>
            </a:prstTxWarp>
          </a:bodyPr>
          <a:lstStyle/>
          <a:p>
            <a:pPr eaLnBrk="1" hangingPunct="1"/>
            <a:endParaRPr lang="en-IN"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A2DA88-B79A-4C88-A82F-48705452F2DC}" type="slidenum">
              <a:rPr lang="en-US" smtClean="0">
                <a:latin typeface="Arial" charset="0"/>
              </a:rPr>
              <a:pPr/>
              <a:t>52</a:t>
            </a:fld>
            <a:endParaRPr 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C528C4-0196-4F01-87A8-44D2A7A61F97}" type="slidenum">
              <a:rPr lang="en-US" smtClean="0">
                <a:latin typeface="Arial" charset="0"/>
              </a:rPr>
              <a:pPr/>
              <a:t>53</a:t>
            </a:fld>
            <a:endParaRPr 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EB896B-F06E-4356-9E3C-D3318C02DEE0}" type="slidenum">
              <a:rPr lang="en-US" smtClean="0">
                <a:latin typeface="Arial" charset="0"/>
              </a:rPr>
              <a:pPr/>
              <a:t>54</a:t>
            </a:fld>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7194C9-E3BD-43C8-A23C-6130587A76E8}" type="slidenum">
              <a:rPr lang="en-US" smtClean="0">
                <a:latin typeface="Arial" charset="0"/>
              </a:rPr>
              <a:pPr/>
              <a:t>55</a:t>
            </a:fld>
            <a:endParaRPr 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9A3CD6-8E16-43F8-9D0B-88CFFBEB72B2}" type="slidenum">
              <a:rPr lang="en-US" smtClean="0">
                <a:latin typeface="Arial" charset="0"/>
              </a:rPr>
              <a:pPr/>
              <a:t>57</a:t>
            </a:fld>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4" name="Slide Number Placeholder 3"/>
          <p:cNvSpPr>
            <a:spLocks noGrp="1"/>
          </p:cNvSpPr>
          <p:nvPr>
            <p:ph type="sldNum" sz="quarter" idx="5"/>
          </p:nvPr>
        </p:nvSpPr>
        <p:spPr/>
        <p:txBody>
          <a:bodyPr/>
          <a:lstStyle/>
          <a:p>
            <a:pPr>
              <a:defRPr/>
            </a:pPr>
            <a:fld id="{A039BCBA-F37D-4D04-A9E2-4C915D3D96CD}" type="slidenum">
              <a:rPr lang="en-US" smtClean="0"/>
              <a:pPr>
                <a:defRPr/>
              </a:pPr>
              <a:t>58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A86A00-FD65-488B-8270-0A3BB35F85B5}" type="slidenum">
              <a:rPr lang="en-US" smtClean="0">
                <a:latin typeface="Arial" charset="0"/>
              </a:rPr>
              <a:pPr/>
              <a:t>59</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Refractive index very near to unity for all materials. Refraction is very small.</a:t>
            </a:r>
            <a:r>
              <a:rPr lang="en-US" baseline="0" dirty="0" smtClean="0"/>
              <a:t> </a:t>
            </a:r>
            <a:r>
              <a:rPr lang="en-US" dirty="0" smtClean="0"/>
              <a:t>Further absorption is very high. For</a:t>
            </a:r>
            <a:r>
              <a:rPr lang="en-US" baseline="0" dirty="0" smtClean="0"/>
              <a:t> soft x-ray/ VUV region,  air also becomes absorbing. Experiments needs to be done in windowless UHV  mode. Extremely rich region of the </a:t>
            </a:r>
            <a:r>
              <a:rPr lang="en-US" baseline="0" dirty="0" err="1" smtClean="0"/>
              <a:t>em</a:t>
            </a:r>
            <a:r>
              <a:rPr lang="en-US" baseline="0" dirty="0" smtClean="0"/>
              <a:t> spectrum as K, L, M photo absorption edges lie in this region.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IN"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E0F1B9-262E-4464-8894-1876395976E6}" type="slidenum">
              <a:rPr lang="en-US" smtClean="0">
                <a:latin typeface="Arial" charset="0"/>
              </a:rPr>
              <a:pPr/>
              <a:t>60</a:t>
            </a:fld>
            <a:endParaRPr 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40" name="Header Placeholder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Indus-2 beamlines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Header Placeholder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Indus-2 beamlines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BEDEEB1D-3D63-4491-938E-CC93413492A5}" type="slidenum">
              <a:rPr lang="en-US" smtClean="0"/>
              <a:pPr>
                <a:defRPr/>
              </a:pPr>
              <a:t>67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p:spPr>
      </p:sp>
      <p:sp>
        <p:nvSpPr>
          <p:cNvPr id="901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p:spPr>
      </p:sp>
      <p:sp>
        <p:nvSpPr>
          <p:cNvPr id="911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9763C1-851A-441D-93FA-B4B70A4917D3}" type="slidenum">
              <a:rPr lang="en-US" smtClean="0">
                <a:latin typeface="Arial" charset="0"/>
              </a:rPr>
              <a:pPr/>
              <a:t>73</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question is “Why one wants to focus x-ray beams to finer and finer</a:t>
            </a:r>
            <a:r>
              <a:rPr lang="en-US" baseline="0" dirty="0" smtClean="0"/>
              <a:t> spot size?” One wants to see objects with features that cannot be observed in visible light because of diffraction limited resolution constraints. One can do some of the imaging at much higher resolution using electron beams (TEM, SEM…), but significant limitations due to multiple complex scattering processes. </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I get towards putting</a:t>
            </a:r>
            <a:r>
              <a:rPr lang="en-US" baseline="0" dirty="0" smtClean="0"/>
              <a:t> the projections of various devices used  for focusing x-rays, please permit me to reintroduce a few terminologies which all of you are aware while dealing with visible light optics but looking with a prospective of x-ray beam instead of visible beam.</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Unlike laser sources, most of  the x-ray sources are in-coherent. With bright</a:t>
            </a:r>
            <a:r>
              <a:rPr lang="en-US" baseline="0" dirty="0" smtClean="0"/>
              <a:t> </a:t>
            </a:r>
            <a:r>
              <a:rPr lang="en-US" dirty="0" smtClean="0"/>
              <a:t> x-ray</a:t>
            </a:r>
            <a:r>
              <a:rPr lang="en-US" baseline="0" dirty="0" smtClean="0"/>
              <a:t> sources and devices for generating beams with high </a:t>
            </a:r>
            <a:r>
              <a:rPr lang="en-US" baseline="0" dirty="0" err="1" smtClean="0"/>
              <a:t>monocromaticity</a:t>
            </a:r>
            <a:r>
              <a:rPr lang="en-US" baseline="0" dirty="0" smtClean="0"/>
              <a:t>,  one can now generate x-ray beams with high spatial and temporal coherence. With the quality of beams available, the source can be de-magnified by almost 10000. This will further improve  significantly with the availability forth  generation light sources (free electron x-ray lasers), in advanced stage of development in synchrotron light source laboratories.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Improvement</a:t>
            </a:r>
            <a:r>
              <a:rPr lang="en-US" baseline="0" dirty="0" smtClean="0"/>
              <a:t> of</a:t>
            </a:r>
            <a:r>
              <a:rPr lang="en-US" dirty="0" smtClean="0"/>
              <a:t> light collection power</a:t>
            </a:r>
            <a:r>
              <a:rPr lang="en-US" baseline="0" dirty="0" smtClean="0"/>
              <a:t>  of the x-ray optical elements is one of the major technological challenge. With significant improvement in mi</a:t>
            </a:r>
            <a:r>
              <a:rPr lang="en-US" baseline="0" dirty="0" smtClean="0"/>
              <a:t>cro/</a:t>
            </a:r>
            <a:r>
              <a:rPr lang="en-US" baseline="0" dirty="0" smtClean="0"/>
              <a:t> </a:t>
            </a:r>
            <a:r>
              <a:rPr lang="en-US" baseline="0" dirty="0" err="1" smtClean="0"/>
              <a:t>nano</a:t>
            </a:r>
            <a:r>
              <a:rPr lang="en-US" baseline="0" dirty="0" smtClean="0"/>
              <a:t> fabrication technology availability, it is now possible to overcome this constraint to a great extent.</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Requirement of high brightness in</a:t>
            </a:r>
            <a:r>
              <a:rPr lang="en-US" baseline="0" dirty="0" smtClean="0"/>
              <a:t> x-ray region can be meet with third and fourth generation light sources and large numerical aperture by improvement in technology towards fabrication of x-ray optics.</a:t>
            </a:r>
            <a:endParaRPr lang="en-IN" dirty="0"/>
          </a:p>
        </p:txBody>
      </p:sp>
      <p:sp>
        <p:nvSpPr>
          <p:cNvPr id="4" name="Slide Number Placeholder 3"/>
          <p:cNvSpPr>
            <a:spLocks noGrp="1"/>
          </p:cNvSpPr>
          <p:nvPr>
            <p:ph type="sldNum" sz="quarter" idx="10"/>
          </p:nvPr>
        </p:nvSpPr>
        <p:spPr/>
        <p:txBody>
          <a:bodyPr/>
          <a:lstStyle/>
          <a:p>
            <a:pPr>
              <a:defRPr/>
            </a:pPr>
            <a:fld id="{9058A63C-0B3F-4BC0-99F2-48E0791BB15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BF1C3F-64D3-441E-97B0-B59AD73FE746}" type="datetimeFigureOut">
              <a:rPr lang="en-US"/>
              <a:pPr>
                <a:defRPr/>
              </a:pPr>
              <a:t>8/20/2010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A3E225-1773-46B7-95C4-583DA7408DF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A28C66-E145-4B6B-BEA3-2C10FBF147C2}" type="datetimeFigureOut">
              <a:rPr lang="en-US"/>
              <a:pPr>
                <a:defRPr/>
              </a:pPr>
              <a:t>8/20/2010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8D9342-1979-4051-9DCF-1FD8F8B3CA3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4E61CE-5135-457F-A2E3-D1503A4F1AA8}" type="datetimeFigureOut">
              <a:rPr lang="en-US"/>
              <a:pPr>
                <a:defRPr/>
              </a:pPr>
              <a:t>8/20/2010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38FF3-D9CA-43C2-882E-A06D1378FCD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98450" y="1436688"/>
            <a:ext cx="4238625"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689475" y="1436688"/>
            <a:ext cx="4238625" cy="4735512"/>
          </a:xfrm>
        </p:spPr>
        <p:txBody>
          <a:bodyPr rtlCol="0">
            <a:normAutofit/>
          </a:bodyPr>
          <a:lstStyle/>
          <a:p>
            <a:pPr lvl="0"/>
            <a:endParaRPr lang="en-IN" noProof="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985D30-942E-4A65-A90D-002D9E86286C}" type="datetimeFigureOut">
              <a:rPr lang="en-US"/>
              <a:pPr>
                <a:defRPr/>
              </a:pPr>
              <a:t>8/20/2010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AD7498-A768-46BF-B5F4-A9D3AF8BC9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CC6F550-ADAB-487C-B53A-28BA7DC07F89}" type="datetimeFigureOut">
              <a:rPr lang="en-US"/>
              <a:pPr>
                <a:defRPr/>
              </a:pPr>
              <a:t>8/20/2010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5843F-A1B3-4609-89D6-09777986F8C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CFCA76E-A027-4F10-8C12-CF024EBB3BB9}" type="datetimeFigureOut">
              <a:rPr lang="en-US"/>
              <a:pPr>
                <a:defRPr/>
              </a:pPr>
              <a:t>8/20/2010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218677-D947-4D5D-9DF9-9A172BA0666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C8A339-564E-449B-8B31-15ABC0F42DD8}" type="datetimeFigureOut">
              <a:rPr lang="en-US"/>
              <a:pPr>
                <a:defRPr/>
              </a:pPr>
              <a:t>8/20/2010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8AA08F-6951-4EE2-A9C6-026884550E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691F66D-5496-4AE2-BDBC-C0E1D810F742}" type="datetimeFigureOut">
              <a:rPr lang="en-US"/>
              <a:pPr>
                <a:defRPr/>
              </a:pPr>
              <a:t>8/20/2010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662455-7375-4A6F-B411-3804A8EB99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4AA40D-3342-4897-81E8-C9BAD0A1D45A}" type="datetimeFigureOut">
              <a:rPr lang="en-US"/>
              <a:pPr>
                <a:defRPr/>
              </a:pPr>
              <a:t>8/20/2010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ABEB78-1493-470F-88CC-D65C5F9FD4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52EF8D-084E-40BC-99B9-0AD9A635C7E1}" type="datetimeFigureOut">
              <a:rPr lang="en-US"/>
              <a:pPr>
                <a:defRPr/>
              </a:pPr>
              <a:t>8/20/2010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49777C-A782-44B6-AC37-03F1D74DDEE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1E3AA5-C17E-4017-8A56-0F5B07DF358F}" type="datetimeFigureOut">
              <a:rPr lang="en-US"/>
              <a:pPr>
                <a:defRPr/>
              </a:pPr>
              <a:t>8/20/2010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E53FFB-821A-4670-B7B7-B2E44823FF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CCDD191-AE87-44FA-B678-68FD391F1FF6}" type="datetimeFigureOut">
              <a:rPr lang="en-US"/>
              <a:pPr>
                <a:defRPr/>
              </a:pPr>
              <a:t>8/20/2010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748E969-E07E-4AED-AB13-E464CE2799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entury Schoolbook" pitchFamily="18" charset="0"/>
        </a:defRPr>
      </a:lvl2pPr>
      <a:lvl3pPr algn="ctr" rtl="0" eaLnBrk="0" fontAlgn="base" hangingPunct="0">
        <a:spcBef>
          <a:spcPct val="0"/>
        </a:spcBef>
        <a:spcAft>
          <a:spcPct val="0"/>
        </a:spcAft>
        <a:defRPr sz="4400">
          <a:solidFill>
            <a:schemeClr val="tx1"/>
          </a:solidFill>
          <a:latin typeface="Century Schoolbook" pitchFamily="18" charset="0"/>
        </a:defRPr>
      </a:lvl3pPr>
      <a:lvl4pPr algn="ctr" rtl="0" eaLnBrk="0" fontAlgn="base" hangingPunct="0">
        <a:spcBef>
          <a:spcPct val="0"/>
        </a:spcBef>
        <a:spcAft>
          <a:spcPct val="0"/>
        </a:spcAft>
        <a:defRPr sz="4400">
          <a:solidFill>
            <a:schemeClr val="tx1"/>
          </a:solidFill>
          <a:latin typeface="Century Schoolbook" pitchFamily="18" charset="0"/>
        </a:defRPr>
      </a:lvl4pPr>
      <a:lvl5pPr algn="ctr" rtl="0" eaLnBrk="0" fontAlgn="base" hangingPunct="0">
        <a:spcBef>
          <a:spcPct val="0"/>
        </a:spcBef>
        <a:spcAft>
          <a:spcPct val="0"/>
        </a:spcAft>
        <a:defRPr sz="4400">
          <a:solidFill>
            <a:schemeClr val="tx1"/>
          </a:solidFill>
          <a:latin typeface="Century Schoolbook"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Microsoft_Office_PowerPoint_97-2003_Presentation1.ppt"/></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package" Target="../embeddings/Microsoft_Office_Word_Document1.docx"/></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48.jpeg"/><Relationship Id="rId4" Type="http://schemas.openxmlformats.org/officeDocument/2006/relationships/package" Target="../embeddings/Microsoft_Office_Word_Document2.docx"/></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package" Target="../embeddings/Microsoft_Office_Word_Document3.docx"/><Relationship Id="rId5" Type="http://schemas.openxmlformats.org/officeDocument/2006/relationships/image" Target="../media/image1.pn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png"/><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pic>
        <p:nvPicPr>
          <p:cNvPr id="9219"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
        <p:nvSpPr>
          <p:cNvPr id="33797" name="Rectangle 5"/>
          <p:cNvSpPr>
            <a:spLocks noChangeArrowheads="1"/>
          </p:cNvSpPr>
          <p:nvPr/>
        </p:nvSpPr>
        <p:spPr bwMode="auto">
          <a:xfrm>
            <a:off x="838200" y="2971800"/>
            <a:ext cx="7924800" cy="1384995"/>
          </a:xfrm>
          <a:prstGeom prst="rect">
            <a:avLst/>
          </a:prstGeom>
          <a:noFill/>
          <a:ln w="9525">
            <a:noFill/>
            <a:miter lim="800000"/>
            <a:headEnd/>
            <a:tailEnd/>
          </a:ln>
        </p:spPr>
        <p:txBody>
          <a:bodyPr>
            <a:spAutoFit/>
          </a:bodyPr>
          <a:lstStyle/>
          <a:p>
            <a:pPr algn="ct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rPr>
              <a:t>G S  Lodha</a:t>
            </a:r>
          </a:p>
          <a:p>
            <a:pPr algn="ct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rPr>
              <a:t>Indus Synchrotrons Utilization Division</a:t>
            </a:r>
          </a:p>
          <a:p>
            <a:pPr algn="ct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rPr>
              <a:t>RRCAT, Indore</a:t>
            </a:r>
          </a:p>
        </p:txBody>
      </p:sp>
      <p:sp>
        <p:nvSpPr>
          <p:cNvPr id="33798" name="TextBox 6"/>
          <p:cNvSpPr txBox="1">
            <a:spLocks noChangeArrowheads="1"/>
          </p:cNvSpPr>
          <p:nvPr/>
        </p:nvSpPr>
        <p:spPr bwMode="auto">
          <a:xfrm>
            <a:off x="2438400" y="5257800"/>
            <a:ext cx="6477000" cy="584775"/>
          </a:xfrm>
          <a:prstGeom prst="rect">
            <a:avLst/>
          </a:prstGeom>
          <a:solidFill>
            <a:schemeClr val="accent2">
              <a:lumMod val="60000"/>
              <a:lumOff val="40000"/>
            </a:schemeClr>
          </a:solidFill>
          <a:ln w="9525">
            <a:noFill/>
            <a:miter lim="800000"/>
            <a:headEnd/>
            <a:tailEnd/>
          </a:ln>
        </p:spPr>
        <p:txBody>
          <a:bodyPr wrap="square">
            <a:spAutoFit/>
          </a:bodyPr>
          <a:lstStyle/>
          <a:p>
            <a:pPr algn="r">
              <a:defRPr/>
            </a:pPr>
            <a:r>
              <a:rPr lang="en-US" sz="1600" b="1" dirty="0">
                <a:latin typeface="Arial" pitchFamily="34" charset="0"/>
              </a:rPr>
              <a:t>Advances in Science, Engineering and Technology Colloquium  </a:t>
            </a:r>
          </a:p>
          <a:p>
            <a:pPr algn="r">
              <a:defRPr/>
            </a:pPr>
            <a:r>
              <a:rPr lang="en-IN"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rPr>
              <a:t>TIFR, August 20, 2010</a:t>
            </a:r>
          </a:p>
        </p:txBody>
      </p:sp>
      <p:sp>
        <p:nvSpPr>
          <p:cNvPr id="9222" name="TextBox 7"/>
          <p:cNvSpPr txBox="1">
            <a:spLocks noChangeArrowheads="1"/>
          </p:cNvSpPr>
          <p:nvPr/>
        </p:nvSpPr>
        <p:spPr bwMode="auto">
          <a:xfrm>
            <a:off x="304800" y="6138446"/>
            <a:ext cx="2438400" cy="338554"/>
          </a:xfrm>
          <a:prstGeom prst="rect">
            <a:avLst/>
          </a:prstGeom>
          <a:noFill/>
          <a:ln w="9525">
            <a:noFill/>
            <a:miter lim="800000"/>
            <a:headEnd/>
            <a:tailEnd/>
          </a:ln>
        </p:spPr>
        <p:txBody>
          <a:bodyPr>
            <a:spAutoFit/>
          </a:bodyPr>
          <a:lstStyle/>
          <a:p>
            <a:r>
              <a:rPr lang="en-US" sz="1600" b="1" dirty="0">
                <a:solidFill>
                  <a:srgbClr val="0070C0"/>
                </a:solidFill>
                <a:latin typeface="Arial Black" pitchFamily="34" charset="0"/>
              </a:rPr>
              <a:t>lodha@rrcat.gov.in</a:t>
            </a:r>
          </a:p>
        </p:txBody>
      </p:sp>
      <p:sp>
        <p:nvSpPr>
          <p:cNvPr id="9" name="TextBox 8"/>
          <p:cNvSpPr txBox="1"/>
          <p:nvPr/>
        </p:nvSpPr>
        <p:spPr>
          <a:xfrm>
            <a:off x="381000" y="1219200"/>
            <a:ext cx="8534400" cy="1077218"/>
          </a:xfrm>
          <a:prstGeom prst="rect">
            <a:avLst/>
          </a:prstGeom>
          <a:solidFill>
            <a:schemeClr val="accent2">
              <a:lumMod val="40000"/>
              <a:lumOff val="60000"/>
            </a:schemeClr>
          </a:solidFill>
        </p:spPr>
        <p:txBody>
          <a:bodyPr>
            <a:spAutoFit/>
          </a:bodyPr>
          <a:lstStyle/>
          <a:p>
            <a:pPr algn="ctr">
              <a:defRPr/>
            </a:pPr>
            <a:r>
              <a:rPr lang="en-IN" sz="3200" b="1" dirty="0">
                <a:latin typeface="Arial" pitchFamily="34" charset="0"/>
              </a:rPr>
              <a:t>Focused X-Ray </a:t>
            </a:r>
            <a:r>
              <a:rPr lang="en-IN" sz="3200" b="1" dirty="0" smtClean="0">
                <a:latin typeface="Arial" pitchFamily="34" charset="0"/>
              </a:rPr>
              <a:t>Beams :</a:t>
            </a:r>
          </a:p>
          <a:p>
            <a:pPr algn="ctr">
              <a:defRPr/>
            </a:pPr>
            <a:r>
              <a:rPr lang="en-IN" sz="3200" b="1" dirty="0" smtClean="0">
                <a:latin typeface="Arial" pitchFamily="34" charset="0"/>
              </a:rPr>
              <a:t>Generation </a:t>
            </a:r>
            <a:r>
              <a:rPr lang="en-IN" sz="3200" b="1" dirty="0">
                <a:latin typeface="Arial" pitchFamily="34" charset="0"/>
              </a:rPr>
              <a:t>and Applications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304800"/>
            <a:ext cx="8229600" cy="762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Rayleigh’s Criterion: Resolution Limit</a:t>
            </a:r>
          </a:p>
        </p:txBody>
      </p:sp>
      <p:pic>
        <p:nvPicPr>
          <p:cNvPr id="18435" name="Picture 2"/>
          <p:cNvPicPr>
            <a:picLocks noGrp="1" noChangeAspect="1" noChangeArrowheads="1"/>
          </p:cNvPicPr>
          <p:nvPr>
            <p:ph idx="1"/>
          </p:nvPr>
        </p:nvPicPr>
        <p:blipFill>
          <a:blip r:embed="rId3"/>
          <a:srcRect l="5556" r="44444" b="46516"/>
          <a:stretch>
            <a:fillRect/>
          </a:stretch>
        </p:blipFill>
        <p:spPr>
          <a:xfrm>
            <a:off x="762000" y="1371600"/>
            <a:ext cx="3429000" cy="2667000"/>
          </a:xfrm>
        </p:spPr>
      </p:pic>
      <p:pic>
        <p:nvPicPr>
          <p:cNvPr id="18436" name="Picture 3"/>
          <p:cNvPicPr>
            <a:picLocks noChangeAspect="1" noChangeArrowheads="1"/>
          </p:cNvPicPr>
          <p:nvPr/>
        </p:nvPicPr>
        <p:blipFill>
          <a:blip r:embed="rId4"/>
          <a:srcRect/>
          <a:stretch>
            <a:fillRect/>
          </a:stretch>
        </p:blipFill>
        <p:spPr bwMode="auto">
          <a:xfrm>
            <a:off x="5181600" y="4038600"/>
            <a:ext cx="2803525" cy="1524000"/>
          </a:xfrm>
          <a:prstGeom prst="rect">
            <a:avLst/>
          </a:prstGeom>
          <a:noFill/>
          <a:ln w="9525">
            <a:noFill/>
            <a:miter lim="800000"/>
            <a:headEnd/>
            <a:tailEnd/>
          </a:ln>
        </p:spPr>
      </p:pic>
      <p:pic>
        <p:nvPicPr>
          <p:cNvPr id="18438" name="Picture 2"/>
          <p:cNvPicPr>
            <a:picLocks noChangeAspect="1" noChangeArrowheads="1"/>
          </p:cNvPicPr>
          <p:nvPr/>
        </p:nvPicPr>
        <p:blipFill>
          <a:blip r:embed="rId3"/>
          <a:srcRect l="56667" r="5556" b="46516"/>
          <a:stretch>
            <a:fillRect/>
          </a:stretch>
        </p:blipFill>
        <p:spPr bwMode="auto">
          <a:xfrm>
            <a:off x="4191000" y="1371600"/>
            <a:ext cx="2590800" cy="2667000"/>
          </a:xfrm>
          <a:prstGeom prst="rect">
            <a:avLst/>
          </a:prstGeom>
          <a:noFill/>
          <a:ln w="9525">
            <a:noFill/>
            <a:miter lim="800000"/>
            <a:headEnd/>
            <a:tailEnd/>
          </a:ln>
        </p:spPr>
      </p:pic>
      <p:sp>
        <p:nvSpPr>
          <p:cNvPr id="18439" name="TextBox 6"/>
          <p:cNvSpPr txBox="1">
            <a:spLocks noChangeArrowheads="1"/>
          </p:cNvSpPr>
          <p:nvPr/>
        </p:nvSpPr>
        <p:spPr bwMode="auto">
          <a:xfrm>
            <a:off x="609600" y="4259263"/>
            <a:ext cx="8229600" cy="1754326"/>
          </a:xfrm>
          <a:prstGeom prst="rect">
            <a:avLst/>
          </a:prstGeom>
          <a:noFill/>
          <a:ln w="9525">
            <a:noFill/>
            <a:miter lim="800000"/>
            <a:headEnd/>
            <a:tailEnd/>
          </a:ln>
        </p:spPr>
        <p:txBody>
          <a:bodyPr>
            <a:spAutoFit/>
          </a:bodyPr>
          <a:lstStyle/>
          <a:p>
            <a:pPr>
              <a:buFont typeface="Wingdings" pitchFamily="2" charset="2"/>
              <a:buChar char="§"/>
            </a:pPr>
            <a:r>
              <a:rPr lang="en-US" dirty="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 </a:t>
            </a:r>
            <a:r>
              <a:rPr lang="en-US" dirty="0" smtClean="0">
                <a:latin typeface="Times New Roman" pitchFamily="18" charset="0"/>
                <a:cs typeface="Times New Roman" pitchFamily="18" charset="0"/>
              </a:rPr>
              <a:t>Point </a:t>
            </a:r>
            <a:r>
              <a:rPr lang="en-US" dirty="0">
                <a:latin typeface="Times New Roman" pitchFamily="18" charset="0"/>
                <a:cs typeface="Times New Roman" pitchFamily="18" charset="0"/>
              </a:rPr>
              <a:t>sources are spatially coherent</a:t>
            </a:r>
            <a:endParaRPr lang="en-US" dirty="0">
              <a:solidFill>
                <a:srgbClr val="0000FF"/>
              </a:solidFill>
              <a:latin typeface="Times New Roman" pitchFamily="18" charset="0"/>
              <a:cs typeface="Times New Roman" pitchFamily="18" charset="0"/>
            </a:endParaRPr>
          </a:p>
          <a:p>
            <a:pPr>
              <a:buFont typeface="Wingdings" pitchFamily="2" charset="2"/>
              <a:buChar char="§"/>
            </a:pPr>
            <a:r>
              <a:rPr lang="en-US" dirty="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 </a:t>
            </a:r>
            <a:r>
              <a:rPr lang="en-US" dirty="0" err="1" smtClean="0">
                <a:latin typeface="Times New Roman" pitchFamily="18" charset="0"/>
                <a:cs typeface="Times New Roman" pitchFamily="18" charset="0"/>
              </a:rPr>
              <a:t>Mutally</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incoherent</a:t>
            </a:r>
          </a:p>
          <a:p>
            <a:pPr>
              <a:buFont typeface="Wingdings" pitchFamily="2" charset="2"/>
              <a:buChar char="§"/>
            </a:pPr>
            <a:r>
              <a:rPr lang="en-US" dirty="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 </a:t>
            </a:r>
            <a:r>
              <a:rPr lang="en-US" dirty="0" smtClean="0">
                <a:latin typeface="Times New Roman" pitchFamily="18" charset="0"/>
                <a:cs typeface="Times New Roman" pitchFamily="18" charset="0"/>
              </a:rPr>
              <a:t>Intensities </a:t>
            </a:r>
            <a:r>
              <a:rPr lang="en-US" dirty="0">
                <a:latin typeface="Times New Roman" pitchFamily="18" charset="0"/>
                <a:cs typeface="Times New Roman" pitchFamily="18" charset="0"/>
              </a:rPr>
              <a:t>add</a:t>
            </a:r>
          </a:p>
          <a:p>
            <a:pPr>
              <a:buFont typeface="Wingdings" pitchFamily="2" charset="2"/>
              <a:buChar char="§"/>
            </a:pPr>
            <a:r>
              <a:rPr lang="en-US" dirty="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 </a:t>
            </a:r>
            <a:r>
              <a:rPr lang="en-US" dirty="0" smtClean="0">
                <a:latin typeface="Times New Roman" pitchFamily="18" charset="0"/>
                <a:cs typeface="Times New Roman" pitchFamily="18" charset="0"/>
              </a:rPr>
              <a:t>Rayleigh </a:t>
            </a:r>
            <a:r>
              <a:rPr lang="en-US" dirty="0">
                <a:latin typeface="Times New Roman" pitchFamily="18" charset="0"/>
                <a:cs typeface="Times New Roman" pitchFamily="18" charset="0"/>
              </a:rPr>
              <a:t>criterion (26.5% dip)</a:t>
            </a:r>
          </a:p>
          <a:p>
            <a:pPr>
              <a:buFont typeface="Arial" charset="0"/>
              <a:buChar char="•"/>
            </a:pP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Conclusion : With spatially coherent illumination, objects are “just </a:t>
            </a:r>
            <a:r>
              <a:rPr lang="en-US" dirty="0" err="1">
                <a:latin typeface="Times New Roman" pitchFamily="18" charset="0"/>
                <a:cs typeface="Times New Roman" pitchFamily="18" charset="0"/>
              </a:rPr>
              <a:t>resolavable</a:t>
            </a:r>
            <a:r>
              <a:rPr lang="en-US" dirty="0">
                <a:latin typeface="Times New Roman" pitchFamily="18" charset="0"/>
                <a:cs typeface="Times New Roman" pitchFamily="18" charset="0"/>
              </a:rPr>
              <a:t>” when</a:t>
            </a:r>
          </a:p>
        </p:txBody>
      </p:sp>
      <p:pic>
        <p:nvPicPr>
          <p:cNvPr id="18440" name="Picture 2"/>
          <p:cNvPicPr>
            <a:picLocks noChangeAspect="1" noChangeArrowheads="1"/>
          </p:cNvPicPr>
          <p:nvPr/>
        </p:nvPicPr>
        <p:blipFill>
          <a:blip r:embed="rId3"/>
          <a:srcRect l="32224" t="84047" r="31111"/>
          <a:stretch>
            <a:fillRect/>
          </a:stretch>
        </p:blipFill>
        <p:spPr bwMode="auto">
          <a:xfrm>
            <a:off x="1600200" y="5951538"/>
            <a:ext cx="2514600" cy="795337"/>
          </a:xfrm>
          <a:prstGeom prst="rect">
            <a:avLst/>
          </a:prstGeom>
          <a:noFill/>
          <a:ln w="9525">
            <a:noFill/>
            <a:miter lim="800000"/>
            <a:headEnd/>
            <a:tailEnd/>
          </a:ln>
        </p:spPr>
      </p:pic>
      <p:pic>
        <p:nvPicPr>
          <p:cNvPr id="9"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
        <p:nvSpPr>
          <p:cNvPr id="10" name="TextBox 9"/>
          <p:cNvSpPr txBox="1"/>
          <p:nvPr/>
        </p:nvSpPr>
        <p:spPr>
          <a:xfrm>
            <a:off x="6705600" y="6324600"/>
            <a:ext cx="18288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a:t>
            </a:r>
            <a:r>
              <a:rPr lang="en-US" sz="1200" dirty="0">
                <a:latin typeface="Times New Roman" pitchFamily="18" charset="0"/>
                <a:cs typeface="Times New Roman" pitchFamily="18" charset="0"/>
              </a:rPr>
              <a:t>: D. Attwood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Resolution improves with smaller </a:t>
            </a:r>
            <a:r>
              <a:rPr lang="el-GR" sz="3200" b="1" dirty="0" smtClean="0">
                <a:latin typeface="Arial" pitchFamily="34" charset="0"/>
                <a:cs typeface="Arial" pitchFamily="34" charset="0"/>
              </a:rPr>
              <a:t>λ</a:t>
            </a:r>
            <a:endParaRPr lang="en-US" sz="3200" b="1" dirty="0" smtClean="0">
              <a:latin typeface="Arial" pitchFamily="34" charset="0"/>
              <a:cs typeface="Arial" pitchFamily="34" charset="0"/>
            </a:endParaRPr>
          </a:p>
        </p:txBody>
      </p:sp>
      <p:pic>
        <p:nvPicPr>
          <p:cNvPr id="5"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pic>
        <p:nvPicPr>
          <p:cNvPr id="123906" name="Picture 2"/>
          <p:cNvPicPr>
            <a:picLocks noGrp="1" noChangeAspect="1" noChangeArrowheads="1"/>
          </p:cNvPicPr>
          <p:nvPr>
            <p:ph idx="1"/>
          </p:nvPr>
        </p:nvPicPr>
        <p:blipFill>
          <a:blip r:embed="rId3"/>
          <a:srcRect/>
          <a:stretch>
            <a:fillRect/>
          </a:stretch>
        </p:blipFill>
        <p:spPr bwMode="auto">
          <a:xfrm>
            <a:off x="695042" y="1600200"/>
            <a:ext cx="7963331" cy="4648200"/>
          </a:xfrm>
          <a:prstGeom prst="rect">
            <a:avLst/>
          </a:prstGeom>
          <a:noFill/>
          <a:ln w="9525">
            <a:noFill/>
            <a:miter lim="800000"/>
            <a:headEnd/>
            <a:tailEnd/>
          </a:ln>
          <a:effectLst/>
        </p:spPr>
      </p:pic>
      <p:pic>
        <p:nvPicPr>
          <p:cNvPr id="123907" name="Picture 3"/>
          <p:cNvPicPr>
            <a:picLocks noChangeAspect="1" noChangeArrowheads="1"/>
          </p:cNvPicPr>
          <p:nvPr/>
        </p:nvPicPr>
        <p:blipFill>
          <a:blip r:embed="rId4"/>
          <a:srcRect/>
          <a:stretch>
            <a:fillRect/>
          </a:stretch>
        </p:blipFill>
        <p:spPr bwMode="auto">
          <a:xfrm>
            <a:off x="5105400" y="6324600"/>
            <a:ext cx="3581400" cy="285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Depth of focus</a:t>
            </a:r>
          </a:p>
        </p:txBody>
      </p:sp>
      <p:pic>
        <p:nvPicPr>
          <p:cNvPr id="19459" name="Content Placeholder 3" descr="DOF.gif"/>
          <p:cNvPicPr>
            <a:picLocks noGrp="1" noChangeAspect="1"/>
          </p:cNvPicPr>
          <p:nvPr>
            <p:ph idx="1"/>
          </p:nvPr>
        </p:nvPicPr>
        <p:blipFill>
          <a:blip r:embed="rId3"/>
          <a:srcRect/>
          <a:stretch>
            <a:fillRect/>
          </a:stretch>
        </p:blipFill>
        <p:spPr>
          <a:xfrm>
            <a:off x="3886200" y="1905000"/>
            <a:ext cx="4852988" cy="1674813"/>
          </a:xfrm>
        </p:spPr>
      </p:pic>
      <p:pic>
        <p:nvPicPr>
          <p:cNvPr id="19460" name="Picture 2"/>
          <p:cNvPicPr>
            <a:picLocks noChangeAspect="1" noChangeArrowheads="1"/>
          </p:cNvPicPr>
          <p:nvPr/>
        </p:nvPicPr>
        <p:blipFill>
          <a:blip r:embed="rId4"/>
          <a:srcRect/>
          <a:stretch>
            <a:fillRect/>
          </a:stretch>
        </p:blipFill>
        <p:spPr bwMode="auto">
          <a:xfrm>
            <a:off x="685800" y="3789363"/>
            <a:ext cx="7848600" cy="2878137"/>
          </a:xfrm>
          <a:prstGeom prst="rect">
            <a:avLst/>
          </a:prstGeom>
          <a:noFill/>
          <a:ln w="9525">
            <a:noFill/>
            <a:miter lim="800000"/>
            <a:headEnd/>
            <a:tailEnd/>
          </a:ln>
        </p:spPr>
      </p:pic>
      <p:pic>
        <p:nvPicPr>
          <p:cNvPr id="19461" name="Picture 3"/>
          <p:cNvPicPr>
            <a:picLocks noChangeAspect="1" noChangeArrowheads="1"/>
          </p:cNvPicPr>
          <p:nvPr/>
        </p:nvPicPr>
        <p:blipFill>
          <a:blip r:embed="rId5"/>
          <a:srcRect/>
          <a:stretch>
            <a:fillRect/>
          </a:stretch>
        </p:blipFill>
        <p:spPr bwMode="auto">
          <a:xfrm>
            <a:off x="533400" y="2057400"/>
            <a:ext cx="3324616" cy="990600"/>
          </a:xfrm>
          <a:prstGeom prst="rect">
            <a:avLst/>
          </a:prstGeom>
          <a:noFill/>
          <a:ln w="9525">
            <a:noFill/>
            <a:miter lim="800000"/>
            <a:headEnd/>
            <a:tailEnd/>
          </a:ln>
        </p:spPr>
      </p:pic>
      <p:sp>
        <p:nvSpPr>
          <p:cNvPr id="19462" name="TextBox 7"/>
          <p:cNvSpPr txBox="1">
            <a:spLocks noChangeArrowheads="1"/>
          </p:cNvSpPr>
          <p:nvPr/>
        </p:nvSpPr>
        <p:spPr bwMode="auto">
          <a:xfrm>
            <a:off x="762000" y="3124200"/>
            <a:ext cx="327660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Where </a:t>
            </a:r>
            <a:r>
              <a:rPr lang="en-US" sz="2400" dirty="0">
                <a:latin typeface="Times New Roman" pitchFamily="18" charset="0"/>
                <a:cs typeface="Times New Roman" pitchFamily="18" charset="0"/>
                <a:sym typeface="Symbol" pitchFamily="18" charset="2"/>
              </a:rPr>
              <a:t></a:t>
            </a:r>
            <a:r>
              <a:rPr lang="en-US" sz="2400" dirty="0">
                <a:solidFill>
                  <a:srgbClr val="FF0000"/>
                </a:solidFill>
                <a:latin typeface="Times New Roman" pitchFamily="18" charset="0"/>
                <a:cs typeface="Times New Roman" pitchFamily="18" charset="0"/>
                <a:sym typeface="Symbol" pitchFamily="18" charset="2"/>
              </a:rPr>
              <a:t> </a:t>
            </a:r>
            <a:r>
              <a:rPr lang="en-US" sz="2400" dirty="0">
                <a:latin typeface="Times New Roman" pitchFamily="18" charset="0"/>
                <a:cs typeface="Times New Roman" pitchFamily="18" charset="0"/>
                <a:sym typeface="Symbol" pitchFamily="18" charset="2"/>
              </a:rPr>
              <a:t>is a spot size</a:t>
            </a:r>
            <a:endParaRPr lang="en-US" sz="2400" dirty="0">
              <a:latin typeface="Times New Roman" pitchFamily="18" charset="0"/>
              <a:cs typeface="Times New Roman" pitchFamily="18" charset="0"/>
            </a:endParaRPr>
          </a:p>
        </p:txBody>
      </p:sp>
      <p:pic>
        <p:nvPicPr>
          <p:cNvPr id="7" name="Picture 8" descr="C:\Documents and Settings\Administrator\My Documents\My Pictures\logorrcat.gif"/>
          <p:cNvPicPr>
            <a:picLocks noChangeAspect="1" noChangeArrowheads="1"/>
          </p:cNvPicPr>
          <p:nvPr/>
        </p:nvPicPr>
        <p:blipFill>
          <a:blip r:embed="rId6"/>
          <a:srcRect/>
          <a:stretch>
            <a:fillRect/>
          </a:stretch>
        </p:blipFill>
        <p:spPr bwMode="auto">
          <a:xfrm>
            <a:off x="8212372" y="152400"/>
            <a:ext cx="779228" cy="533400"/>
          </a:xfrm>
          <a:prstGeom prst="rect">
            <a:avLst/>
          </a:prstGeom>
          <a:noFill/>
          <a:ln w="9525">
            <a:noFill/>
            <a:miter lim="800000"/>
            <a:headEnd/>
            <a:tailEnd/>
          </a:ln>
        </p:spPr>
      </p:pic>
      <p:sp>
        <p:nvSpPr>
          <p:cNvPr id="8" name="TextBox 7"/>
          <p:cNvSpPr txBox="1"/>
          <p:nvPr/>
        </p:nvSpPr>
        <p:spPr>
          <a:xfrm>
            <a:off x="7315200" y="6581001"/>
            <a:ext cx="18288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a:t>
            </a:r>
            <a:r>
              <a:rPr lang="en-US" sz="1200" dirty="0">
                <a:latin typeface="Times New Roman" pitchFamily="18" charset="0"/>
                <a:cs typeface="Times New Roman" pitchFamily="18" charset="0"/>
              </a:rPr>
              <a:t>: </a:t>
            </a:r>
            <a:r>
              <a:rPr lang="en-US" sz="1200" dirty="0" err="1" smtClean="0">
                <a:latin typeface="Times New Roman" pitchFamily="18" charset="0"/>
                <a:cs typeface="Times New Roman" pitchFamily="18" charset="0"/>
              </a:rPr>
              <a:t>Xradia</a:t>
            </a:r>
            <a:r>
              <a:rPr lang="en-US" sz="1200" dirty="0" smtClean="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Astigmatism</a:t>
            </a:r>
          </a:p>
        </p:txBody>
      </p:sp>
      <p:grpSp>
        <p:nvGrpSpPr>
          <p:cNvPr id="20483" name="Group 26"/>
          <p:cNvGrpSpPr>
            <a:grpSpLocks/>
          </p:cNvGrpSpPr>
          <p:nvPr/>
        </p:nvGrpSpPr>
        <p:grpSpPr bwMode="auto">
          <a:xfrm>
            <a:off x="533400" y="4114800"/>
            <a:ext cx="3352800" cy="2286000"/>
            <a:chOff x="990600" y="3505200"/>
            <a:chExt cx="3352800" cy="2286000"/>
          </a:xfrm>
        </p:grpSpPr>
        <p:sp>
          <p:nvSpPr>
            <p:cNvPr id="9" name="Oval 8"/>
            <p:cNvSpPr/>
            <p:nvPr/>
          </p:nvSpPr>
          <p:spPr>
            <a:xfrm>
              <a:off x="1219200" y="4038600"/>
              <a:ext cx="1143000" cy="381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3048000" y="3962400"/>
              <a:ext cx="304800" cy="381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600200" y="5029200"/>
              <a:ext cx="3048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2667000" y="4900613"/>
              <a:ext cx="304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rot="5400000">
              <a:off x="3505200" y="4876800"/>
              <a:ext cx="304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8" name="TextBox 15"/>
            <p:cNvSpPr txBox="1">
              <a:spLocks noChangeArrowheads="1"/>
            </p:cNvSpPr>
            <p:nvPr/>
          </p:nvSpPr>
          <p:spPr bwMode="auto">
            <a:xfrm>
              <a:off x="1143000" y="3581400"/>
              <a:ext cx="1295400" cy="381000"/>
            </a:xfrm>
            <a:prstGeom prst="rect">
              <a:avLst/>
            </a:prstGeom>
            <a:noFill/>
            <a:ln w="9525">
              <a:noFill/>
              <a:miter lim="800000"/>
              <a:headEnd/>
              <a:tailEnd/>
            </a:ln>
          </p:spPr>
          <p:txBody>
            <a:bodyPr>
              <a:spAutoFit/>
            </a:bodyPr>
            <a:lstStyle/>
            <a:p>
              <a:r>
                <a:rPr lang="en-US"/>
                <a:t>Source</a:t>
              </a:r>
            </a:p>
          </p:txBody>
        </p:sp>
        <p:sp>
          <p:nvSpPr>
            <p:cNvPr id="20499" name="TextBox 16"/>
            <p:cNvSpPr txBox="1">
              <a:spLocks noChangeArrowheads="1"/>
            </p:cNvSpPr>
            <p:nvPr/>
          </p:nvSpPr>
          <p:spPr bwMode="auto">
            <a:xfrm>
              <a:off x="2743200" y="3581400"/>
              <a:ext cx="1295400" cy="381000"/>
            </a:xfrm>
            <a:prstGeom prst="rect">
              <a:avLst/>
            </a:prstGeom>
            <a:noFill/>
            <a:ln w="9525">
              <a:noFill/>
              <a:miter lim="800000"/>
              <a:headEnd/>
              <a:tailEnd/>
            </a:ln>
          </p:spPr>
          <p:txBody>
            <a:bodyPr>
              <a:spAutoFit/>
            </a:bodyPr>
            <a:lstStyle/>
            <a:p>
              <a:r>
                <a:rPr lang="en-US"/>
                <a:t>Focus</a:t>
              </a:r>
            </a:p>
          </p:txBody>
        </p:sp>
        <p:sp>
          <p:nvSpPr>
            <p:cNvPr id="20500" name="TextBox 18"/>
            <p:cNvSpPr txBox="1">
              <a:spLocks noChangeArrowheads="1"/>
            </p:cNvSpPr>
            <p:nvPr/>
          </p:nvSpPr>
          <p:spPr bwMode="auto">
            <a:xfrm>
              <a:off x="2971800" y="5023338"/>
              <a:ext cx="457200" cy="381000"/>
            </a:xfrm>
            <a:prstGeom prst="rect">
              <a:avLst/>
            </a:prstGeom>
            <a:noFill/>
            <a:ln w="9525">
              <a:noFill/>
              <a:miter lim="800000"/>
              <a:headEnd/>
              <a:tailEnd/>
            </a:ln>
          </p:spPr>
          <p:txBody>
            <a:bodyPr>
              <a:spAutoFit/>
            </a:bodyPr>
            <a:lstStyle/>
            <a:p>
              <a:r>
                <a:rPr lang="en-US"/>
                <a:t>or</a:t>
              </a:r>
            </a:p>
          </p:txBody>
        </p:sp>
        <p:cxnSp>
          <p:nvCxnSpPr>
            <p:cNvPr id="22" name="Straight Arrow Connector 21"/>
            <p:cNvCxnSpPr/>
            <p:nvPr/>
          </p:nvCxnSpPr>
          <p:spPr>
            <a:xfrm>
              <a:off x="2514600" y="4191000"/>
              <a:ext cx="381000" cy="158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133600" y="5181600"/>
              <a:ext cx="381000" cy="158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90600" y="3505200"/>
              <a:ext cx="335280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484" name="Group 25"/>
          <p:cNvGrpSpPr>
            <a:grpSpLocks/>
          </p:cNvGrpSpPr>
          <p:nvPr/>
        </p:nvGrpSpPr>
        <p:grpSpPr bwMode="auto">
          <a:xfrm>
            <a:off x="4495800" y="4038600"/>
            <a:ext cx="3733800" cy="2286000"/>
            <a:chOff x="4572000" y="3505200"/>
            <a:chExt cx="3733800" cy="2286000"/>
          </a:xfrm>
        </p:grpSpPr>
        <p:sp>
          <p:nvSpPr>
            <p:cNvPr id="14" name="Oval 13"/>
            <p:cNvSpPr/>
            <p:nvPr/>
          </p:nvSpPr>
          <p:spPr>
            <a:xfrm>
              <a:off x="5410200" y="3886200"/>
              <a:ext cx="2057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4876800" y="4876800"/>
              <a:ext cx="914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0" name="TextBox 17"/>
            <p:cNvSpPr txBox="1">
              <a:spLocks noChangeArrowheads="1"/>
            </p:cNvSpPr>
            <p:nvPr/>
          </p:nvSpPr>
          <p:spPr bwMode="auto">
            <a:xfrm>
              <a:off x="4572000" y="3505200"/>
              <a:ext cx="3733800" cy="369332"/>
            </a:xfrm>
            <a:prstGeom prst="rect">
              <a:avLst/>
            </a:prstGeom>
            <a:noFill/>
            <a:ln w="9525">
              <a:noFill/>
              <a:miter lim="800000"/>
              <a:headEnd/>
              <a:tailEnd/>
            </a:ln>
          </p:spPr>
          <p:txBody>
            <a:bodyPr>
              <a:spAutoFit/>
            </a:bodyPr>
            <a:lstStyle/>
            <a:p>
              <a:r>
                <a:rPr lang="en-US"/>
                <a:t>Synchrotron radiation sources</a:t>
              </a:r>
            </a:p>
          </p:txBody>
        </p:sp>
        <p:sp>
          <p:nvSpPr>
            <p:cNvPr id="20491" name="TextBox 19"/>
            <p:cNvSpPr txBox="1">
              <a:spLocks noChangeArrowheads="1"/>
            </p:cNvSpPr>
            <p:nvPr/>
          </p:nvSpPr>
          <p:spPr bwMode="auto">
            <a:xfrm>
              <a:off x="5562600" y="4267200"/>
              <a:ext cx="457200" cy="381000"/>
            </a:xfrm>
            <a:prstGeom prst="rect">
              <a:avLst/>
            </a:prstGeom>
            <a:noFill/>
            <a:ln w="9525">
              <a:noFill/>
              <a:miter lim="800000"/>
              <a:headEnd/>
              <a:tailEnd/>
            </a:ln>
          </p:spPr>
          <p:txBody>
            <a:bodyPr>
              <a:spAutoFit/>
            </a:bodyPr>
            <a:lstStyle/>
            <a:p>
              <a:r>
                <a:rPr lang="en-US"/>
                <a:t>or</a:t>
              </a:r>
            </a:p>
          </p:txBody>
        </p:sp>
        <p:sp>
          <p:nvSpPr>
            <p:cNvPr id="25" name="Rectangle 24"/>
            <p:cNvSpPr/>
            <p:nvPr/>
          </p:nvSpPr>
          <p:spPr>
            <a:xfrm>
              <a:off x="4572000" y="3505200"/>
              <a:ext cx="342900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0485" name="Picture 27" descr="kb-mirrors.jpg"/>
          <p:cNvPicPr>
            <a:picLocks noChangeAspect="1"/>
          </p:cNvPicPr>
          <p:nvPr/>
        </p:nvPicPr>
        <p:blipFill>
          <a:blip r:embed="rId3"/>
          <a:srcRect/>
          <a:stretch>
            <a:fillRect/>
          </a:stretch>
        </p:blipFill>
        <p:spPr bwMode="auto">
          <a:xfrm>
            <a:off x="5486400" y="1981200"/>
            <a:ext cx="3505200" cy="1563687"/>
          </a:xfrm>
          <a:prstGeom prst="rect">
            <a:avLst/>
          </a:prstGeom>
          <a:noFill/>
          <a:ln w="9525">
            <a:noFill/>
            <a:miter lim="800000"/>
            <a:headEnd/>
            <a:tailEnd/>
          </a:ln>
        </p:spPr>
      </p:pic>
      <p:sp>
        <p:nvSpPr>
          <p:cNvPr id="20486" name="Rectangle 28"/>
          <p:cNvSpPr>
            <a:spLocks noChangeArrowheads="1"/>
          </p:cNvSpPr>
          <p:nvPr/>
        </p:nvSpPr>
        <p:spPr bwMode="auto">
          <a:xfrm>
            <a:off x="609600" y="1600200"/>
            <a:ext cx="4800600" cy="2308324"/>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Horizontal and </a:t>
            </a:r>
            <a:r>
              <a:rPr lang="en-US" sz="2400" b="1" dirty="0" smtClean="0">
                <a:solidFill>
                  <a:srgbClr val="FF0000"/>
                </a:solidFill>
                <a:latin typeface="Times New Roman" pitchFamily="18" charset="0"/>
                <a:cs typeface="Times New Roman" pitchFamily="18" charset="0"/>
              </a:rPr>
              <a:t>vertical focusing </a:t>
            </a:r>
            <a:r>
              <a:rPr lang="en-US" sz="2400" b="1" dirty="0">
                <a:solidFill>
                  <a:srgbClr val="FF0000"/>
                </a:solidFill>
                <a:latin typeface="Times New Roman" pitchFamily="18" charset="0"/>
                <a:cs typeface="Times New Roman" pitchFamily="18" charset="0"/>
              </a:rPr>
              <a:t>are separated at </a:t>
            </a:r>
            <a:r>
              <a:rPr lang="en-US" sz="2400" b="1" dirty="0" smtClean="0">
                <a:solidFill>
                  <a:srgbClr val="FF0000"/>
                </a:solidFill>
                <a:latin typeface="Times New Roman" pitchFamily="18" charset="0"/>
                <a:cs typeface="Times New Roman" pitchFamily="18" charset="0"/>
              </a:rPr>
              <a:t>grazing incidence</a:t>
            </a:r>
            <a:r>
              <a:rPr lang="en-US" sz="2400" b="1" dirty="0">
                <a:solidFill>
                  <a:srgbClr val="FF0000"/>
                </a:solidFill>
                <a:latin typeface="Times New Roman" pitchFamily="18" charset="0"/>
                <a:cs typeface="Times New Roman" pitchFamily="18" charset="0"/>
              </a:rPr>
              <a:t>.</a:t>
            </a:r>
          </a:p>
          <a:p>
            <a:endParaRPr lang="en-US" sz="2400" b="1" dirty="0" smtClean="0">
              <a:solidFill>
                <a:srgbClr val="FF0000"/>
              </a:solidFill>
              <a:latin typeface="Times New Roman" pitchFamily="18" charset="0"/>
              <a:cs typeface="Times New Roman" pitchFamily="18" charset="0"/>
            </a:endParaRPr>
          </a:p>
          <a:p>
            <a:r>
              <a:rPr lang="en-US" sz="2400" b="1" dirty="0" smtClean="0">
                <a:solidFill>
                  <a:srgbClr val="FF0000"/>
                </a:solidFill>
                <a:latin typeface="Times New Roman" pitchFamily="18" charset="0"/>
                <a:cs typeface="Times New Roman" pitchFamily="18" charset="0"/>
              </a:rPr>
              <a:t>f</a:t>
            </a:r>
            <a:r>
              <a:rPr lang="en-US" sz="2400" b="1" baseline="-25000" dirty="0" smtClean="0">
                <a:solidFill>
                  <a:srgbClr val="FF0000"/>
                </a:solidFill>
                <a:latin typeface="Times New Roman" pitchFamily="18" charset="0"/>
                <a:cs typeface="Times New Roman" pitchFamily="18" charset="0"/>
              </a:rPr>
              <a:t>m </a:t>
            </a:r>
            <a:r>
              <a:rPr lang="en-US" sz="2400" b="1" dirty="0">
                <a:solidFill>
                  <a:srgbClr val="FF0000"/>
                </a:solidFill>
                <a:latin typeface="Times New Roman" pitchFamily="18" charset="0"/>
                <a:cs typeface="Times New Roman" pitchFamily="18" charset="0"/>
              </a:rPr>
              <a:t>=</a:t>
            </a:r>
            <a:r>
              <a:rPr lang="en-US" sz="2400" b="1" baseline="-25000"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 (R Sin </a:t>
            </a:r>
            <a:r>
              <a:rPr lang="el-GR" sz="2400" b="1" dirty="0">
                <a:solidFill>
                  <a:srgbClr val="FF0000"/>
                </a:solidFill>
                <a:latin typeface="Times New Roman" pitchFamily="18" charset="0"/>
                <a:cs typeface="Times New Roman" pitchFamily="18" charset="0"/>
              </a:rPr>
              <a:t>θ)</a:t>
            </a:r>
            <a:r>
              <a:rPr lang="en-US" sz="2400" b="1" dirty="0">
                <a:solidFill>
                  <a:srgbClr val="FF0000"/>
                </a:solidFill>
                <a:latin typeface="Times New Roman" pitchFamily="18" charset="0"/>
                <a:cs typeface="Times New Roman" pitchFamily="18" charset="0"/>
              </a:rPr>
              <a:t>/2</a:t>
            </a:r>
          </a:p>
          <a:p>
            <a:endParaRPr lang="en-US" sz="2400" b="1" dirty="0" smtClean="0">
              <a:solidFill>
                <a:srgbClr val="FF0000"/>
              </a:solidFill>
              <a:latin typeface="Times New Roman" pitchFamily="18" charset="0"/>
              <a:cs typeface="Times New Roman" pitchFamily="18" charset="0"/>
            </a:endParaRPr>
          </a:p>
          <a:p>
            <a:r>
              <a:rPr lang="en-US" sz="2400" b="1" dirty="0" err="1" smtClean="0">
                <a:solidFill>
                  <a:srgbClr val="FF0000"/>
                </a:solidFill>
                <a:latin typeface="Times New Roman" pitchFamily="18" charset="0"/>
                <a:cs typeface="Times New Roman" pitchFamily="18" charset="0"/>
              </a:rPr>
              <a:t>f</a:t>
            </a:r>
            <a:r>
              <a:rPr lang="en-US" sz="2400" b="1" baseline="-25000" dirty="0" err="1" smtClean="0">
                <a:solidFill>
                  <a:srgbClr val="FF0000"/>
                </a:solidFill>
                <a:latin typeface="Times New Roman" pitchFamily="18" charset="0"/>
                <a:cs typeface="Times New Roman" pitchFamily="18" charset="0"/>
              </a:rPr>
              <a:t>s</a:t>
            </a:r>
            <a:r>
              <a:rPr lang="en-US" sz="2400" b="1" dirty="0" smtClean="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 R/(2Sin</a:t>
            </a:r>
            <a:r>
              <a:rPr lang="el-GR" sz="2400" b="1" dirty="0">
                <a:solidFill>
                  <a:srgbClr val="FF0000"/>
                </a:solidFill>
                <a:latin typeface="Times New Roman" pitchFamily="18" charset="0"/>
                <a:cs typeface="Times New Roman" pitchFamily="18" charset="0"/>
              </a:rPr>
              <a:t>θ</a:t>
            </a:r>
            <a:r>
              <a:rPr lang="en-US" sz="2400" b="1" dirty="0">
                <a:solidFill>
                  <a:srgbClr val="FF0000"/>
                </a:solidFill>
                <a:latin typeface="Times New Roman" pitchFamily="18" charset="0"/>
                <a:cs typeface="Times New Roman" pitchFamily="18" charset="0"/>
              </a:rPr>
              <a:t>)</a:t>
            </a:r>
          </a:p>
        </p:txBody>
      </p:sp>
      <p:sp>
        <p:nvSpPr>
          <p:cNvPr id="20487" name="Rectangle 29"/>
          <p:cNvSpPr>
            <a:spLocks noChangeArrowheads="1"/>
          </p:cNvSpPr>
          <p:nvPr/>
        </p:nvSpPr>
        <p:spPr bwMode="auto">
          <a:xfrm>
            <a:off x="4343400" y="3581400"/>
            <a:ext cx="6172200" cy="338554"/>
          </a:xfrm>
          <a:prstGeom prst="rect">
            <a:avLst/>
          </a:prstGeom>
          <a:noFill/>
          <a:ln w="9525">
            <a:noFill/>
            <a:miter lim="800000"/>
            <a:headEnd/>
            <a:tailEnd/>
          </a:ln>
        </p:spPr>
        <p:txBody>
          <a:bodyPr>
            <a:spAutoFit/>
          </a:bodyPr>
          <a:lstStyle/>
          <a:p>
            <a:r>
              <a:rPr lang="en-US" sz="1600" dirty="0">
                <a:latin typeface="Times New Roman" pitchFamily="18" charset="0"/>
                <a:cs typeface="Times New Roman" pitchFamily="18" charset="0"/>
              </a:rPr>
              <a:t>Reflection Crossed mirror pair (Kirkpatrick-Baez system)</a:t>
            </a:r>
          </a:p>
        </p:txBody>
      </p:sp>
      <p:pic>
        <p:nvPicPr>
          <p:cNvPr id="26"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Chromatic aberration</a:t>
            </a:r>
          </a:p>
        </p:txBody>
      </p:sp>
      <p:pic>
        <p:nvPicPr>
          <p:cNvPr id="21507" name="Picture 2"/>
          <p:cNvPicPr>
            <a:picLocks noGrp="1" noChangeAspect="1" noChangeArrowheads="1"/>
          </p:cNvPicPr>
          <p:nvPr>
            <p:ph idx="1"/>
          </p:nvPr>
        </p:nvPicPr>
        <p:blipFill>
          <a:blip r:embed="rId3"/>
          <a:srcRect/>
          <a:stretch>
            <a:fillRect/>
          </a:stretch>
        </p:blipFill>
        <p:spPr>
          <a:xfrm>
            <a:off x="2895600" y="1371600"/>
            <a:ext cx="3381375" cy="1924050"/>
          </a:xfrm>
          <a:noFill/>
        </p:spPr>
      </p:pic>
      <p:sp>
        <p:nvSpPr>
          <p:cNvPr id="21508" name="TextBox 26"/>
          <p:cNvSpPr txBox="1">
            <a:spLocks noChangeArrowheads="1"/>
          </p:cNvSpPr>
          <p:nvPr/>
        </p:nvSpPr>
        <p:spPr bwMode="auto">
          <a:xfrm>
            <a:off x="838200" y="3048000"/>
            <a:ext cx="8001000" cy="3539430"/>
          </a:xfrm>
          <a:prstGeom prst="rect">
            <a:avLst/>
          </a:prstGeom>
          <a:noFill/>
          <a:ln w="9525">
            <a:noFill/>
            <a:miter lim="800000"/>
            <a:headEnd/>
            <a:tailEnd/>
          </a:ln>
        </p:spPr>
        <p:txBody>
          <a:bodyPr wrap="square">
            <a:spAutoFit/>
          </a:bodyPr>
          <a:lstStyle/>
          <a:p>
            <a:r>
              <a:rPr lang="en-US" sz="3200" dirty="0">
                <a:solidFill>
                  <a:srgbClr val="FF0000"/>
                </a:solidFill>
                <a:latin typeface="Times New Roman" pitchFamily="18" charset="0"/>
                <a:cs typeface="Times New Roman" pitchFamily="18" charset="0"/>
              </a:rPr>
              <a:t>Reflective Optics: </a:t>
            </a:r>
            <a:r>
              <a:rPr lang="en-US" sz="3200" dirty="0">
                <a:latin typeface="Times New Roman" pitchFamily="18" charset="0"/>
                <a:cs typeface="Times New Roman" pitchFamily="18" charset="0"/>
              </a:rPr>
              <a:t>Can focus </a:t>
            </a:r>
            <a:r>
              <a:rPr lang="en-US" sz="3200" dirty="0" smtClean="0">
                <a:latin typeface="Times New Roman" pitchFamily="18" charset="0"/>
                <a:cs typeface="Times New Roman" pitchFamily="18" charset="0"/>
              </a:rPr>
              <a:t>pink beams using grazing incidence optics. Grazing angles can be higher by using x-ray multilayer reflector, but at the cost  of limited energy </a:t>
            </a:r>
            <a:endParaRPr lang="en-US" sz="3200" dirty="0" smtClean="0">
              <a:latin typeface="Times New Roman" pitchFamily="18" charset="0"/>
              <a:cs typeface="Times New Roman" pitchFamily="18" charset="0"/>
            </a:endParaRPr>
          </a:p>
          <a:p>
            <a:r>
              <a:rPr lang="en-US" sz="3200" dirty="0" smtClean="0">
                <a:solidFill>
                  <a:srgbClr val="FF0000"/>
                </a:solidFill>
                <a:latin typeface="Times New Roman" pitchFamily="18" charset="0"/>
                <a:cs typeface="Times New Roman" pitchFamily="18" charset="0"/>
              </a:rPr>
              <a:t>Diffractive </a:t>
            </a:r>
            <a:r>
              <a:rPr lang="en-US" sz="3200" dirty="0">
                <a:solidFill>
                  <a:srgbClr val="FF0000"/>
                </a:solidFill>
                <a:latin typeface="Times New Roman" pitchFamily="18" charset="0"/>
                <a:cs typeface="Times New Roman" pitchFamily="18" charset="0"/>
              </a:rPr>
              <a:t>Optics : </a:t>
            </a:r>
            <a:r>
              <a:rPr lang="en-US" sz="3200" dirty="0">
                <a:latin typeface="Times New Roman" pitchFamily="18" charset="0"/>
                <a:cs typeface="Times New Roman" pitchFamily="18" charset="0"/>
              </a:rPr>
              <a:t>f ~ </a:t>
            </a:r>
            <a:r>
              <a:rPr lang="en-US" sz="3200" dirty="0" smtClean="0">
                <a:latin typeface="Times New Roman" pitchFamily="18" charset="0"/>
                <a:cs typeface="Times New Roman" pitchFamily="18" charset="0"/>
              </a:rPr>
              <a:t>E , small NA</a:t>
            </a:r>
            <a:endParaRPr lang="en-US" sz="3200" dirty="0" smtClean="0">
              <a:latin typeface="Times New Roman" pitchFamily="18" charset="0"/>
              <a:cs typeface="Times New Roman" pitchFamily="18" charset="0"/>
            </a:endParaRPr>
          </a:p>
          <a:p>
            <a:r>
              <a:rPr lang="en-US" sz="3200" dirty="0" smtClean="0">
                <a:solidFill>
                  <a:srgbClr val="FF0000"/>
                </a:solidFill>
                <a:latin typeface="Times New Roman" pitchFamily="18" charset="0"/>
                <a:cs typeface="Times New Roman" pitchFamily="18" charset="0"/>
              </a:rPr>
              <a:t>Refractive </a:t>
            </a:r>
            <a:r>
              <a:rPr lang="en-US" sz="3200" dirty="0">
                <a:solidFill>
                  <a:srgbClr val="FF0000"/>
                </a:solidFill>
                <a:latin typeface="Times New Roman" pitchFamily="18" charset="0"/>
                <a:cs typeface="Times New Roman" pitchFamily="18" charset="0"/>
              </a:rPr>
              <a:t>Optics </a:t>
            </a:r>
            <a:r>
              <a:rPr lang="en-US" sz="3200" dirty="0">
                <a:latin typeface="Times New Roman" pitchFamily="18" charset="0"/>
                <a:cs typeface="Times New Roman" pitchFamily="18" charset="0"/>
              </a:rPr>
              <a:t>: f ~ E</a:t>
            </a:r>
            <a:r>
              <a:rPr lang="en-US" sz="3200" baseline="30000" dirty="0">
                <a:latin typeface="Times New Roman" pitchFamily="18" charset="0"/>
                <a:cs typeface="Times New Roman" pitchFamily="18" charset="0"/>
              </a:rPr>
              <a:t>2 </a:t>
            </a:r>
            <a:r>
              <a:rPr lang="en-US" sz="3200" baseline="300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endParaRPr lang="en-US" sz="3200" dirty="0"/>
          </a:p>
        </p:txBody>
      </p:sp>
      <p:pic>
        <p:nvPicPr>
          <p:cNvPr id="5"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X-ray </a:t>
            </a:r>
            <a:r>
              <a:rPr lang="en-US" sz="3200" b="1" dirty="0" smtClean="0">
                <a:latin typeface="Arial" pitchFamily="34" charset="0"/>
                <a:cs typeface="Arial" pitchFamily="34" charset="0"/>
              </a:rPr>
              <a:t>Micro </a:t>
            </a:r>
            <a:r>
              <a:rPr lang="en-US" sz="3200" b="1" dirty="0" err="1" smtClean="0">
                <a:latin typeface="Arial" pitchFamily="34" charset="0"/>
                <a:cs typeface="Arial" pitchFamily="34" charset="0"/>
              </a:rPr>
              <a:t>focussing</a:t>
            </a:r>
            <a:r>
              <a:rPr lang="en-US" sz="3200" b="1" dirty="0" smtClean="0">
                <a:latin typeface="Arial" pitchFamily="34" charset="0"/>
                <a:cs typeface="Arial" pitchFamily="34" charset="0"/>
              </a:rPr>
              <a:t> </a:t>
            </a:r>
            <a:r>
              <a:rPr lang="en-US" sz="3200" b="1" dirty="0" smtClean="0">
                <a:latin typeface="Arial" pitchFamily="34" charset="0"/>
                <a:cs typeface="Arial" pitchFamily="34" charset="0"/>
              </a:rPr>
              <a:t>optics </a:t>
            </a:r>
          </a:p>
        </p:txBody>
      </p:sp>
      <p:sp>
        <p:nvSpPr>
          <p:cNvPr id="22531" name="TextBox 6"/>
          <p:cNvSpPr txBox="1">
            <a:spLocks noChangeArrowheads="1"/>
          </p:cNvSpPr>
          <p:nvPr/>
        </p:nvSpPr>
        <p:spPr bwMode="auto">
          <a:xfrm>
            <a:off x="914400" y="2362200"/>
            <a:ext cx="7315200" cy="3416320"/>
          </a:xfrm>
          <a:prstGeom prst="rect">
            <a:avLst/>
          </a:prstGeom>
          <a:noFill/>
          <a:ln w="9525">
            <a:noFill/>
            <a:miter lim="800000"/>
            <a:headEnd/>
            <a:tailEnd/>
          </a:ln>
        </p:spPr>
        <p:txBody>
          <a:bodyPr wrap="square">
            <a:spAutoFit/>
          </a:bodyPr>
          <a:lstStyle/>
          <a:p>
            <a:pPr>
              <a:buFont typeface="Wingdings" pitchFamily="2" charset="2"/>
              <a:buChar char="§"/>
            </a:pPr>
            <a:r>
              <a:rPr lang="en-US" sz="3600" dirty="0">
                <a:solidFill>
                  <a:srgbClr val="0000FF"/>
                </a:solidFill>
              </a:rPr>
              <a:t>   </a:t>
            </a:r>
            <a:r>
              <a:rPr lang="en-US" sz="3600" dirty="0"/>
              <a:t>Reflective </a:t>
            </a:r>
            <a:r>
              <a:rPr lang="en-US" sz="3600" dirty="0" smtClean="0"/>
              <a:t>optics</a:t>
            </a:r>
          </a:p>
          <a:p>
            <a:pPr>
              <a:buFont typeface="Wingdings" pitchFamily="2" charset="2"/>
              <a:buChar char="§"/>
            </a:pPr>
            <a:endParaRPr lang="en-US" sz="3600" dirty="0"/>
          </a:p>
          <a:p>
            <a:pPr>
              <a:buFont typeface="Wingdings" pitchFamily="2" charset="2"/>
              <a:buChar char="§"/>
            </a:pPr>
            <a:r>
              <a:rPr lang="en-US" sz="3600" dirty="0">
                <a:solidFill>
                  <a:srgbClr val="0000FF"/>
                </a:solidFill>
              </a:rPr>
              <a:t> </a:t>
            </a:r>
            <a:r>
              <a:rPr lang="en-US" sz="3600" dirty="0"/>
              <a:t>  Diffractive </a:t>
            </a:r>
            <a:r>
              <a:rPr lang="en-US" sz="3600" dirty="0" smtClean="0"/>
              <a:t>optics</a:t>
            </a:r>
          </a:p>
          <a:p>
            <a:pPr>
              <a:buFont typeface="Wingdings" pitchFamily="2" charset="2"/>
              <a:buChar char="§"/>
            </a:pPr>
            <a:endParaRPr lang="en-US" sz="3600" dirty="0">
              <a:solidFill>
                <a:srgbClr val="0000FF"/>
              </a:solidFill>
            </a:endParaRPr>
          </a:p>
          <a:p>
            <a:pPr>
              <a:buFont typeface="Wingdings" pitchFamily="2" charset="2"/>
              <a:buChar char="§"/>
            </a:pPr>
            <a:r>
              <a:rPr lang="en-US" sz="3600" dirty="0">
                <a:solidFill>
                  <a:srgbClr val="0000FF"/>
                </a:solidFill>
              </a:rPr>
              <a:t> </a:t>
            </a:r>
            <a:r>
              <a:rPr lang="en-US" sz="3600" dirty="0"/>
              <a:t>  Refractive optics</a:t>
            </a:r>
          </a:p>
          <a:p>
            <a:pPr>
              <a:buFont typeface="Wingdings" pitchFamily="2" charset="2"/>
              <a:buChar char="§"/>
            </a:pPr>
            <a:endParaRPr lang="en-US" sz="3600" dirty="0"/>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X-ray Reflectivity: Single and Multilayer</a:t>
            </a:r>
          </a:p>
        </p:txBody>
      </p:sp>
      <p:pic>
        <p:nvPicPr>
          <p:cNvPr id="23555" name="Picture 2"/>
          <p:cNvPicPr>
            <a:picLocks noChangeAspect="1" noChangeArrowheads="1"/>
          </p:cNvPicPr>
          <p:nvPr/>
        </p:nvPicPr>
        <p:blipFill>
          <a:blip r:embed="rId2"/>
          <a:srcRect/>
          <a:stretch>
            <a:fillRect/>
          </a:stretch>
        </p:blipFill>
        <p:spPr bwMode="auto">
          <a:xfrm>
            <a:off x="457200" y="1600200"/>
            <a:ext cx="4034672" cy="2438400"/>
          </a:xfrm>
          <a:prstGeom prst="rect">
            <a:avLst/>
          </a:prstGeom>
          <a:noFill/>
          <a:ln w="9525">
            <a:noFill/>
            <a:miter lim="800000"/>
            <a:headEnd/>
            <a:tailEnd/>
          </a:ln>
        </p:spPr>
      </p:pic>
      <p:pic>
        <p:nvPicPr>
          <p:cNvPr id="23556" name="Picture 3"/>
          <p:cNvPicPr>
            <a:picLocks noChangeAspect="1" noChangeArrowheads="1"/>
          </p:cNvPicPr>
          <p:nvPr/>
        </p:nvPicPr>
        <p:blipFill>
          <a:blip r:embed="rId3"/>
          <a:srcRect/>
          <a:stretch>
            <a:fillRect/>
          </a:stretch>
        </p:blipFill>
        <p:spPr bwMode="auto">
          <a:xfrm>
            <a:off x="4419600" y="1572490"/>
            <a:ext cx="3810000" cy="2598796"/>
          </a:xfrm>
          <a:prstGeom prst="rect">
            <a:avLst/>
          </a:prstGeom>
          <a:noFill/>
          <a:ln w="9525">
            <a:noFill/>
            <a:miter lim="800000"/>
            <a:headEnd/>
            <a:tailEnd/>
          </a:ln>
        </p:spPr>
      </p:pic>
      <p:sp>
        <p:nvSpPr>
          <p:cNvPr id="23557" name="TextBox 5"/>
          <p:cNvSpPr txBox="1">
            <a:spLocks noChangeArrowheads="1"/>
          </p:cNvSpPr>
          <p:nvPr/>
        </p:nvSpPr>
        <p:spPr bwMode="auto">
          <a:xfrm>
            <a:off x="685800" y="4191099"/>
            <a:ext cx="3581400" cy="3785652"/>
          </a:xfrm>
          <a:prstGeom prst="rect">
            <a:avLst/>
          </a:prstGeom>
          <a:noFill/>
          <a:ln w="9525">
            <a:noFill/>
            <a:miter lim="800000"/>
            <a:headEnd/>
            <a:tailEnd/>
          </a:ln>
        </p:spPr>
        <p:txBody>
          <a:bodyPr wrap="square">
            <a:spAutoFit/>
          </a:bodyPr>
          <a:lstStyle/>
          <a:p>
            <a:r>
              <a:rPr lang="en-US" sz="2400" b="1" dirty="0">
                <a:solidFill>
                  <a:srgbClr val="0000FF"/>
                </a:solidFill>
                <a:latin typeface="Times New Roman" pitchFamily="18" charset="0"/>
                <a:cs typeface="Times New Roman" pitchFamily="18" charset="0"/>
              </a:rPr>
              <a:t>Single </a:t>
            </a:r>
            <a:r>
              <a:rPr lang="en-US" sz="2400" b="1" dirty="0" smtClean="0">
                <a:solidFill>
                  <a:srgbClr val="0000FF"/>
                </a:solidFill>
                <a:latin typeface="Times New Roman" pitchFamily="18" charset="0"/>
                <a:cs typeface="Times New Roman" pitchFamily="18" charset="0"/>
              </a:rPr>
              <a:t>Layer</a:t>
            </a:r>
          </a:p>
          <a:p>
            <a:endParaRPr lang="en-US" sz="2400" b="1" dirty="0">
              <a:solidFill>
                <a:srgbClr val="0000FF"/>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Total </a:t>
            </a:r>
            <a:r>
              <a:rPr lang="en-US" sz="2400" dirty="0">
                <a:latin typeface="Times New Roman" pitchFamily="18" charset="0"/>
                <a:cs typeface="Times New Roman" pitchFamily="18" charset="0"/>
              </a:rPr>
              <a:t>external reflection when </a:t>
            </a:r>
            <a:r>
              <a:rPr lang="el-GR" sz="2400" dirty="0">
                <a:latin typeface="Times New Roman" pitchFamily="18" charset="0"/>
                <a:cs typeface="Times New Roman" pitchFamily="18" charset="0"/>
              </a:rPr>
              <a:t>θ</a:t>
            </a:r>
            <a:r>
              <a:rPr lang="en-US" sz="2400" dirty="0">
                <a:latin typeface="Times New Roman" pitchFamily="18" charset="0"/>
                <a:cs typeface="Times New Roman" pitchFamily="18" charset="0"/>
              </a:rPr>
              <a:t>&lt;</a:t>
            </a:r>
            <a:r>
              <a:rPr lang="el-GR" sz="2400" dirty="0">
                <a:latin typeface="Times New Roman" pitchFamily="18" charset="0"/>
                <a:cs typeface="Times New Roman" pitchFamily="18" charset="0"/>
              </a:rPr>
              <a:t>θ</a:t>
            </a:r>
            <a:r>
              <a:rPr lang="en-US" sz="2400" baseline="-25000" dirty="0">
                <a:latin typeface="Times New Roman" pitchFamily="18" charset="0"/>
                <a:cs typeface="Times New Roman" pitchFamily="18" charset="0"/>
              </a:rPr>
              <a:t>c</a:t>
            </a:r>
            <a:r>
              <a:rPr lang="en-US" sz="2400" dirty="0">
                <a:latin typeface="Times New Roman" pitchFamily="18" charset="0"/>
                <a:cs typeface="Times New Roman" pitchFamily="18" charset="0"/>
              </a:rPr>
              <a:t>  (a few </a:t>
            </a:r>
            <a:r>
              <a:rPr lang="en-US" sz="2400" dirty="0" err="1">
                <a:latin typeface="Times New Roman" pitchFamily="18" charset="0"/>
                <a:cs typeface="Times New Roman" pitchFamily="18" charset="0"/>
              </a:rPr>
              <a:t>mrad</a:t>
            </a:r>
            <a:r>
              <a:rPr lang="en-US" sz="2400" dirty="0">
                <a:latin typeface="Times New Roman" pitchFamily="18" charset="0"/>
                <a:cs typeface="Times New Roman" pitchFamily="18" charset="0"/>
              </a:rPr>
              <a:t>)</a:t>
            </a:r>
          </a:p>
          <a:p>
            <a:endParaRPr lang="en-US" sz="2400" dirty="0" smtClean="0">
              <a:latin typeface="Times New Roman" pitchFamily="18" charset="0"/>
              <a:cs typeface="Times New Roman" pitchFamily="18" charset="0"/>
              <a:sym typeface="Symbol" pitchFamily="18" charset="2"/>
            </a:endParaRPr>
          </a:p>
          <a:p>
            <a:r>
              <a:rPr lang="el-GR" sz="2400" dirty="0" smtClean="0">
                <a:latin typeface="Times New Roman" pitchFamily="18" charset="0"/>
                <a:cs typeface="Times New Roman" pitchFamily="18" charset="0"/>
                <a:sym typeface="Symbol" pitchFamily="18" charset="2"/>
              </a:rPr>
              <a:t></a:t>
            </a:r>
            <a:r>
              <a:rPr lang="en-US" sz="2400" baseline="-25000" dirty="0">
                <a:latin typeface="Times New Roman" pitchFamily="18" charset="0"/>
                <a:cs typeface="Times New Roman" pitchFamily="18" charset="0"/>
              </a:rPr>
              <a:t>c </a:t>
            </a:r>
            <a:r>
              <a:rPr lang="en-US" sz="2400" dirty="0">
                <a:latin typeface="Times New Roman" pitchFamily="18" charset="0"/>
                <a:cs typeface="Times New Roman" pitchFamily="18" charset="0"/>
              </a:rPr>
              <a:t>  = √2 </a:t>
            </a:r>
            <a:r>
              <a:rPr lang="en-US" sz="2400" dirty="0">
                <a:latin typeface="Times New Roman" pitchFamily="18" charset="0"/>
                <a:cs typeface="Times New Roman" pitchFamily="18" charset="0"/>
                <a:sym typeface="Symbol" pitchFamily="18" charset="2"/>
              </a:rPr>
              <a:t> = </a:t>
            </a:r>
            <a:r>
              <a:rPr lang="el-GR" sz="2400" dirty="0">
                <a:latin typeface="Times New Roman" pitchFamily="18" charset="0"/>
                <a:cs typeface="Times New Roman" pitchFamily="18" charset="0"/>
                <a:sym typeface="Symbol" pitchFamily="18" charset="2"/>
              </a:rPr>
              <a:t>λ√</a:t>
            </a:r>
            <a:r>
              <a:rPr lang="en-US" sz="2400" dirty="0">
                <a:latin typeface="Times New Roman" pitchFamily="18" charset="0"/>
                <a:cs typeface="Times New Roman" pitchFamily="18" charset="0"/>
                <a:sym typeface="Symbol" pitchFamily="18" charset="2"/>
              </a:rPr>
              <a:t>Z</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23558" name="TextBox 7"/>
          <p:cNvSpPr txBox="1">
            <a:spLocks noChangeArrowheads="1"/>
          </p:cNvSpPr>
          <p:nvPr/>
        </p:nvSpPr>
        <p:spPr bwMode="auto">
          <a:xfrm>
            <a:off x="4648200" y="4191000"/>
            <a:ext cx="4343400" cy="3046988"/>
          </a:xfrm>
          <a:prstGeom prst="rect">
            <a:avLst/>
          </a:prstGeom>
          <a:noFill/>
          <a:ln w="9525">
            <a:noFill/>
            <a:miter lim="800000"/>
            <a:headEnd/>
            <a:tailEnd/>
          </a:ln>
        </p:spPr>
        <p:txBody>
          <a:bodyPr wrap="square">
            <a:spAutoFit/>
          </a:bodyPr>
          <a:lstStyle/>
          <a:p>
            <a:r>
              <a:rPr lang="en-US" sz="2400" b="1" dirty="0" smtClean="0">
                <a:solidFill>
                  <a:srgbClr val="0000FF"/>
                </a:solidFill>
                <a:latin typeface="Times New Roman" pitchFamily="18" charset="0"/>
                <a:cs typeface="Times New Roman" pitchFamily="18" charset="0"/>
              </a:rPr>
              <a:t>Multilayer</a:t>
            </a:r>
          </a:p>
          <a:p>
            <a:endParaRPr lang="en-US" sz="2400" b="1" dirty="0">
              <a:solidFill>
                <a:srgbClr val="0000FF"/>
              </a:solidFill>
              <a:latin typeface="Times New Roman" pitchFamily="18" charset="0"/>
              <a:cs typeface="Times New Roman" pitchFamily="18" charset="0"/>
            </a:endParaRPr>
          </a:p>
          <a:p>
            <a:r>
              <a:rPr lang="en-US" sz="2400" dirty="0">
                <a:latin typeface="Times New Roman" pitchFamily="18" charset="0"/>
                <a:cs typeface="Times New Roman" pitchFamily="18" charset="0"/>
              </a:rPr>
              <a:t>Large </a:t>
            </a:r>
            <a:r>
              <a:rPr lang="el-GR" sz="2400" dirty="0">
                <a:latin typeface="Times New Roman" pitchFamily="18" charset="0"/>
                <a:cs typeface="Times New Roman" pitchFamily="18" charset="0"/>
              </a:rPr>
              <a:t>θ</a:t>
            </a:r>
            <a:r>
              <a:rPr lang="en-US" sz="2400" dirty="0">
                <a:latin typeface="Times New Roman" pitchFamily="18" charset="0"/>
                <a:cs typeface="Times New Roman" pitchFamily="18" charset="0"/>
              </a:rPr>
              <a:t> leads to larger acceptance or shorter mirror length.</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Spectral </a:t>
            </a:r>
            <a:r>
              <a:rPr lang="en-US" sz="2400" dirty="0">
                <a:latin typeface="Times New Roman" pitchFamily="18" charset="0"/>
                <a:cs typeface="Times New Roman" pitchFamily="18" charset="0"/>
              </a:rPr>
              <a:t>bandwidth ~ a few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7"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3078" name="Rectangle 7"/>
          <p:cNvSpPr>
            <a:spLocks noChangeArrowheads="1"/>
          </p:cNvSpPr>
          <p:nvPr/>
        </p:nvSpPr>
        <p:spPr bwMode="auto">
          <a:xfrm>
            <a:off x="114300" y="0"/>
            <a:ext cx="8801100" cy="1143000"/>
          </a:xfrm>
          <a:prstGeom prst="rect">
            <a:avLst/>
          </a:prstGeom>
          <a:noFill/>
          <a:ln w="9525">
            <a:noFill/>
            <a:miter lim="800000"/>
            <a:headEnd/>
            <a:tailEnd/>
          </a:ln>
        </p:spPr>
        <p:txBody>
          <a:bodyPr anchor="ctr"/>
          <a:lstStyle/>
          <a:p>
            <a:endParaRPr lang="en-US" sz="4000" b="1" dirty="0">
              <a:solidFill>
                <a:srgbClr val="92D050"/>
              </a:solidFill>
              <a:latin typeface="Calibri" pitchFamily="34" charset="0"/>
            </a:endParaRPr>
          </a:p>
        </p:txBody>
      </p:sp>
      <p:sp>
        <p:nvSpPr>
          <p:cNvPr id="3080" name="Text Box 6"/>
          <p:cNvSpPr txBox="1">
            <a:spLocks noChangeArrowheads="1"/>
          </p:cNvSpPr>
          <p:nvPr/>
        </p:nvSpPr>
        <p:spPr bwMode="auto">
          <a:xfrm>
            <a:off x="2362200" y="5029200"/>
            <a:ext cx="5334000" cy="1681102"/>
          </a:xfrm>
          <a:prstGeom prst="rect">
            <a:avLst/>
          </a:prstGeom>
          <a:solidFill>
            <a:srgbClr val="FFCC99"/>
          </a:solidFill>
          <a:ln w="28575">
            <a:solidFill>
              <a:srgbClr val="993300"/>
            </a:solidFill>
            <a:miter lim="800000"/>
            <a:headEnd/>
            <a:tailEnd/>
          </a:ln>
        </p:spPr>
        <p:txBody>
          <a:bodyPr wrap="square" lIns="18288" tIns="46038" rIns="18288" bIns="46038" anchor="ctr">
            <a:spAutoFit/>
          </a:bodyPr>
          <a:lstStyle/>
          <a:p>
            <a:pPr>
              <a:lnSpc>
                <a:spcPct val="130000"/>
              </a:lnSpc>
              <a:spcBef>
                <a:spcPct val="20000"/>
              </a:spcBef>
              <a:buClr>
                <a:schemeClr val="tx2"/>
              </a:buClr>
              <a:buSzPct val="75000"/>
              <a:buFont typeface="Wingdings" pitchFamily="2" charset="2"/>
              <a:buNone/>
            </a:pPr>
            <a:r>
              <a:rPr lang="en-US" sz="2400" b="1" u="sng" dirty="0">
                <a:solidFill>
                  <a:srgbClr val="990000"/>
                </a:solidFill>
                <a:latin typeface="Times New Roman" pitchFamily="18" charset="0"/>
                <a:cs typeface="Times New Roman" pitchFamily="18" charset="0"/>
              </a:rPr>
              <a:t>Advantages</a:t>
            </a:r>
          </a:p>
          <a:p>
            <a:pPr>
              <a:lnSpc>
                <a:spcPct val="130000"/>
              </a:lnSpc>
              <a:spcBef>
                <a:spcPct val="20000"/>
              </a:spcBef>
              <a:buClr>
                <a:schemeClr val="tx2"/>
              </a:buClr>
              <a:buSzPct val="75000"/>
              <a:buFont typeface="Wingdings" pitchFamily="2" charset="2"/>
              <a:buChar char="Ø"/>
            </a:pPr>
            <a:r>
              <a:rPr lang="en-US" sz="2400" dirty="0">
                <a:solidFill>
                  <a:srgbClr val="990000"/>
                </a:solidFill>
                <a:latin typeface="Times New Roman" pitchFamily="18" charset="0"/>
                <a:cs typeface="Times New Roman" pitchFamily="18" charset="0"/>
              </a:rPr>
              <a:t>Layer thicknesses can be tailored</a:t>
            </a:r>
          </a:p>
          <a:p>
            <a:pPr>
              <a:lnSpc>
                <a:spcPct val="130000"/>
              </a:lnSpc>
              <a:spcBef>
                <a:spcPct val="20000"/>
              </a:spcBef>
              <a:buClr>
                <a:schemeClr val="tx2"/>
              </a:buClr>
              <a:buSzPct val="75000"/>
              <a:buFont typeface="Wingdings" pitchFamily="2" charset="2"/>
              <a:buChar char="Ø"/>
            </a:pPr>
            <a:r>
              <a:rPr lang="en-US" sz="2400" dirty="0">
                <a:solidFill>
                  <a:srgbClr val="990000"/>
                </a:solidFill>
                <a:latin typeface="Times New Roman" pitchFamily="18" charset="0"/>
                <a:cs typeface="Times New Roman" pitchFamily="18" charset="0"/>
              </a:rPr>
              <a:t>Can be deposited on figured surfaces</a:t>
            </a:r>
          </a:p>
        </p:txBody>
      </p:sp>
      <p:pic>
        <p:nvPicPr>
          <p:cNvPr id="9"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
        <p:nvSpPr>
          <p:cNvPr id="10" name="Rectangle 17"/>
          <p:cNvSpPr>
            <a:spLocks noChangeArrowheads="1"/>
          </p:cNvSpPr>
          <p:nvPr/>
        </p:nvSpPr>
        <p:spPr bwMode="auto">
          <a:xfrm>
            <a:off x="304800" y="228600"/>
            <a:ext cx="79248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da-DK" sz="3200" b="1" dirty="0">
                <a:latin typeface="Arial" pitchFamily="34" charset="0"/>
                <a:ea typeface="+mj-ea"/>
                <a:cs typeface="Arial" pitchFamily="34" charset="0"/>
              </a:rPr>
              <a:t>X-ray Multilayer Optics</a:t>
            </a:r>
          </a:p>
        </p:txBody>
      </p:sp>
      <p:pic>
        <p:nvPicPr>
          <p:cNvPr id="11" name="Picture 7"/>
          <p:cNvPicPr>
            <a:picLocks noChangeAspect="1" noChangeArrowheads="1"/>
          </p:cNvPicPr>
          <p:nvPr/>
        </p:nvPicPr>
        <p:blipFill>
          <a:blip r:embed="rId5"/>
          <a:srcRect/>
          <a:stretch>
            <a:fillRect/>
          </a:stretch>
        </p:blipFill>
        <p:spPr bwMode="auto">
          <a:xfrm>
            <a:off x="4876800" y="1600200"/>
            <a:ext cx="4013446" cy="1905000"/>
          </a:xfrm>
          <a:prstGeom prst="rect">
            <a:avLst/>
          </a:prstGeom>
          <a:noFill/>
          <a:ln w="9525">
            <a:noFill/>
            <a:miter lim="800000"/>
            <a:headEnd/>
            <a:tailEnd/>
          </a:ln>
          <a:effectLst/>
        </p:spPr>
      </p:pic>
      <p:pic>
        <p:nvPicPr>
          <p:cNvPr id="12" name="Picture 6"/>
          <p:cNvPicPr>
            <a:picLocks noChangeAspect="1" noChangeArrowheads="1"/>
          </p:cNvPicPr>
          <p:nvPr/>
        </p:nvPicPr>
        <p:blipFill>
          <a:blip r:embed="rId6"/>
          <a:srcRect/>
          <a:stretch>
            <a:fillRect/>
          </a:stretch>
        </p:blipFill>
        <p:spPr bwMode="auto">
          <a:xfrm>
            <a:off x="533400" y="914400"/>
            <a:ext cx="3209026" cy="36576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Reflective optics</a:t>
            </a:r>
          </a:p>
        </p:txBody>
      </p:sp>
      <p:sp>
        <p:nvSpPr>
          <p:cNvPr id="24579" name="TextBox 4"/>
          <p:cNvSpPr txBox="1">
            <a:spLocks noChangeArrowheads="1"/>
          </p:cNvSpPr>
          <p:nvPr/>
        </p:nvSpPr>
        <p:spPr bwMode="auto">
          <a:xfrm>
            <a:off x="914400" y="1905000"/>
            <a:ext cx="7086600" cy="4031873"/>
          </a:xfrm>
          <a:prstGeom prst="rect">
            <a:avLst/>
          </a:prstGeom>
          <a:noFill/>
          <a:ln w="9525">
            <a:noFill/>
            <a:miter lim="800000"/>
            <a:headEnd/>
            <a:tailEnd/>
          </a:ln>
        </p:spPr>
        <p:txBody>
          <a:bodyPr>
            <a:spAutoFit/>
          </a:bodyPr>
          <a:lstStyle/>
          <a:p>
            <a:pPr>
              <a:buFont typeface="Wingdings" pitchFamily="2" charset="2"/>
              <a:buChar char="§"/>
            </a:pPr>
            <a:r>
              <a:rPr lang="en-US" sz="3200" dirty="0">
                <a:solidFill>
                  <a:srgbClr val="0000FF"/>
                </a:solidFill>
              </a:rPr>
              <a:t> </a:t>
            </a:r>
            <a:r>
              <a:rPr lang="en-US" sz="3200" dirty="0"/>
              <a:t>Schwarzschild </a:t>
            </a:r>
            <a:r>
              <a:rPr lang="en-US" sz="3200" dirty="0" smtClean="0"/>
              <a:t>objective</a:t>
            </a:r>
          </a:p>
          <a:p>
            <a:pPr>
              <a:buFont typeface="Wingdings" pitchFamily="2" charset="2"/>
              <a:buChar char="§"/>
            </a:pPr>
            <a:endParaRPr lang="en-US" sz="3200" dirty="0">
              <a:solidFill>
                <a:srgbClr val="0000FF"/>
              </a:solidFill>
            </a:endParaRPr>
          </a:p>
          <a:p>
            <a:pPr>
              <a:buFont typeface="Wingdings" pitchFamily="2" charset="2"/>
              <a:buChar char="§"/>
            </a:pPr>
            <a:r>
              <a:rPr lang="en-US" sz="3200" dirty="0">
                <a:solidFill>
                  <a:srgbClr val="0000FF"/>
                </a:solidFill>
              </a:rPr>
              <a:t> </a:t>
            </a:r>
            <a:r>
              <a:rPr lang="en-US" sz="3200" dirty="0" err="1"/>
              <a:t>Wolter</a:t>
            </a:r>
            <a:r>
              <a:rPr lang="en-US" sz="3200" dirty="0"/>
              <a:t> </a:t>
            </a:r>
            <a:r>
              <a:rPr lang="en-US" sz="3200" dirty="0" smtClean="0"/>
              <a:t>microscope</a:t>
            </a:r>
          </a:p>
          <a:p>
            <a:pPr>
              <a:buFont typeface="Wingdings" pitchFamily="2" charset="2"/>
              <a:buChar char="§"/>
            </a:pPr>
            <a:endParaRPr lang="en-US" sz="3200" dirty="0">
              <a:solidFill>
                <a:srgbClr val="0000FF"/>
              </a:solidFill>
            </a:endParaRPr>
          </a:p>
          <a:p>
            <a:pPr>
              <a:buFont typeface="Wingdings" pitchFamily="2" charset="2"/>
              <a:buChar char="§"/>
            </a:pPr>
            <a:r>
              <a:rPr lang="en-US" sz="3200" dirty="0">
                <a:solidFill>
                  <a:srgbClr val="0000FF"/>
                </a:solidFill>
              </a:rPr>
              <a:t> </a:t>
            </a:r>
            <a:r>
              <a:rPr lang="en-US" sz="3200" dirty="0"/>
              <a:t>Capillary </a:t>
            </a:r>
            <a:r>
              <a:rPr lang="en-US" sz="3200" dirty="0" smtClean="0"/>
              <a:t>optics</a:t>
            </a:r>
          </a:p>
          <a:p>
            <a:pPr>
              <a:buFont typeface="Wingdings" pitchFamily="2" charset="2"/>
              <a:buChar char="§"/>
            </a:pPr>
            <a:endParaRPr lang="en-US" sz="3200" dirty="0"/>
          </a:p>
          <a:p>
            <a:pPr>
              <a:buFont typeface="Wingdings" pitchFamily="2" charset="2"/>
              <a:buChar char="§"/>
            </a:pPr>
            <a:r>
              <a:rPr lang="en-US" sz="3200" dirty="0">
                <a:solidFill>
                  <a:srgbClr val="0000FF"/>
                </a:solidFill>
              </a:rPr>
              <a:t> </a:t>
            </a:r>
            <a:r>
              <a:rPr lang="en-US" sz="3200" dirty="0"/>
              <a:t> Kirkpatrick-Baez mirrors</a:t>
            </a:r>
          </a:p>
          <a:p>
            <a:pPr>
              <a:buFont typeface="Wingdings" pitchFamily="2" charset="2"/>
              <a:buChar char="§"/>
            </a:pPr>
            <a:endParaRPr lang="en-US" sz="3200" dirty="0"/>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Schwarzschild objective</a:t>
            </a:r>
          </a:p>
        </p:txBody>
      </p:sp>
      <p:pic>
        <p:nvPicPr>
          <p:cNvPr id="25603" name="Picture 2"/>
          <p:cNvPicPr>
            <a:picLocks noChangeAspect="1" noChangeArrowheads="1"/>
          </p:cNvPicPr>
          <p:nvPr/>
        </p:nvPicPr>
        <p:blipFill>
          <a:blip r:embed="rId2"/>
          <a:srcRect/>
          <a:stretch>
            <a:fillRect/>
          </a:stretch>
        </p:blipFill>
        <p:spPr bwMode="auto">
          <a:xfrm>
            <a:off x="3886200" y="1600200"/>
            <a:ext cx="4592638" cy="4495800"/>
          </a:xfrm>
          <a:prstGeom prst="rect">
            <a:avLst/>
          </a:prstGeom>
          <a:noFill/>
          <a:ln w="9525">
            <a:noFill/>
            <a:miter lim="800000"/>
            <a:headEnd/>
            <a:tailEnd/>
          </a:ln>
        </p:spPr>
      </p:pic>
      <p:sp>
        <p:nvSpPr>
          <p:cNvPr id="25605" name="Rectangle 6"/>
          <p:cNvSpPr>
            <a:spLocks noChangeArrowheads="1"/>
          </p:cNvSpPr>
          <p:nvPr/>
        </p:nvSpPr>
        <p:spPr bwMode="auto">
          <a:xfrm>
            <a:off x="381000" y="2817813"/>
            <a:ext cx="4191000" cy="2308324"/>
          </a:xfrm>
          <a:prstGeom prst="rect">
            <a:avLst/>
          </a:prstGeom>
          <a:noFill/>
          <a:ln w="9525">
            <a:noFill/>
            <a:miter lim="800000"/>
            <a:headEnd/>
            <a:tailEnd/>
          </a:ln>
        </p:spPr>
        <p:txBody>
          <a:bodyPr wrap="square">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Near normal incidence with     </a:t>
            </a:r>
          </a:p>
          <a:p>
            <a:r>
              <a:rPr lang="en-US" sz="2400" dirty="0">
                <a:latin typeface="Times New Roman" pitchFamily="18" charset="0"/>
                <a:cs typeface="Times New Roman" pitchFamily="18" charset="0"/>
              </a:rPr>
              <a:t>    multilayer coating (126 </a:t>
            </a:r>
            <a:r>
              <a:rPr lang="en-US" sz="2400" dirty="0" err="1">
                <a:latin typeface="Times New Roman" pitchFamily="18" charset="0"/>
                <a:cs typeface="Times New Roman" pitchFamily="18" charset="0"/>
              </a:rPr>
              <a:t>eV</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N.A. &gt; 0.1</a:t>
            </a:r>
          </a:p>
          <a:p>
            <a:pPr>
              <a:buFont typeface="Wingdings" pitchFamily="2" charset="2"/>
              <a:buChar char="§"/>
            </a:pPr>
            <a:endParaRPr lang="en-US" sz="2400" dirty="0">
              <a:latin typeface="Times New Roman" pitchFamily="18" charset="0"/>
              <a:cs typeface="Times New Roman" pitchFamily="18" charset="0"/>
            </a:endParaRPr>
          </a:p>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Imaging microscope</a:t>
            </a:r>
          </a:p>
        </p:txBody>
      </p:sp>
      <p:pic>
        <p:nvPicPr>
          <p:cNvPr id="6"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
        <p:nvSpPr>
          <p:cNvPr id="7" name="TextBox 6"/>
          <p:cNvSpPr txBox="1"/>
          <p:nvPr/>
        </p:nvSpPr>
        <p:spPr>
          <a:xfrm>
            <a:off x="5105400" y="6400800"/>
            <a:ext cx="38100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a:t>
            </a:r>
            <a:r>
              <a:rPr lang="en-US" sz="1200" dirty="0">
                <a:latin typeface="Times New Roman" pitchFamily="18" charset="0"/>
                <a:cs typeface="Times New Roman" pitchFamily="18" charset="0"/>
              </a:rPr>
              <a:t>: F. </a:t>
            </a:r>
            <a:r>
              <a:rPr lang="en-US" sz="1200" dirty="0" err="1">
                <a:latin typeface="Times New Roman" pitchFamily="18" charset="0"/>
                <a:cs typeface="Times New Roman" pitchFamily="18" charset="0"/>
              </a:rPr>
              <a:t>Cerrina</a:t>
            </a:r>
            <a:r>
              <a:rPr lang="en-US" sz="1200" dirty="0">
                <a:latin typeface="Times New Roman" pitchFamily="18" charset="0"/>
                <a:cs typeface="Times New Roman" pitchFamily="18" charset="0"/>
              </a:rPr>
              <a:t> (UW-Madison), J. Underwood (LBNL</a:t>
            </a:r>
            <a:r>
              <a:rPr lang="en-US" sz="1200" dirty="0" smtClean="0">
                <a:latin typeface="Times New Roman" pitchFamily="18" charset="0"/>
                <a:cs typeface="Times New Roman" pitchFamily="18" charset="0"/>
              </a:rPr>
              <a:t>)</a:t>
            </a:r>
            <a:endParaRPr lang="en-US"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solidFill>
            <a:schemeClr val="accent2">
              <a:lumMod val="40000"/>
              <a:lumOff val="60000"/>
            </a:schemeClr>
          </a:solidFill>
        </p:spPr>
        <p:txBody>
          <a:bodyPr/>
          <a:lstStyle/>
          <a:p>
            <a:pPr eaLnBrk="1" hangingPunct="1">
              <a:defRPr/>
            </a:pPr>
            <a:r>
              <a:rPr lang="en-US" sz="3200" b="1" dirty="0" smtClean="0">
                <a:latin typeface="Arial" pitchFamily="34" charset="0"/>
                <a:cs typeface="Arial" pitchFamily="34" charset="0"/>
              </a:rPr>
              <a:t>X-ray Interaction with Matter</a:t>
            </a:r>
          </a:p>
        </p:txBody>
      </p:sp>
      <p:pic>
        <p:nvPicPr>
          <p:cNvPr id="11267" name="Content Placeholder 3" descr="x_interact_Matter.gif"/>
          <p:cNvPicPr>
            <a:picLocks noGrp="1" noChangeAspect="1"/>
          </p:cNvPicPr>
          <p:nvPr>
            <p:ph idx="4294967295"/>
          </p:nvPr>
        </p:nvPicPr>
        <p:blipFill>
          <a:blip r:embed="rId3"/>
          <a:srcRect/>
          <a:stretch>
            <a:fillRect/>
          </a:stretch>
        </p:blipFill>
        <p:spPr>
          <a:xfrm>
            <a:off x="304800" y="1905000"/>
            <a:ext cx="8466138" cy="3505200"/>
          </a:xfrm>
        </p:spPr>
      </p:pic>
      <p:sp>
        <p:nvSpPr>
          <p:cNvPr id="4" name="TextBox 3"/>
          <p:cNvSpPr txBox="1"/>
          <p:nvPr/>
        </p:nvSpPr>
        <p:spPr>
          <a:xfrm>
            <a:off x="6629400" y="6324600"/>
            <a:ext cx="18288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 </a:t>
            </a:r>
            <a:r>
              <a:rPr lang="en-US" sz="1200" dirty="0">
                <a:latin typeface="Times New Roman" pitchFamily="18" charset="0"/>
                <a:cs typeface="Times New Roman" pitchFamily="18" charset="0"/>
              </a:rPr>
              <a:t>Spring-8 web site</a:t>
            </a:r>
          </a:p>
        </p:txBody>
      </p:sp>
      <p:pic>
        <p:nvPicPr>
          <p:cNvPr id="5"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err="1" smtClean="0">
                <a:latin typeface="Arial" pitchFamily="34" charset="0"/>
                <a:cs typeface="Arial" pitchFamily="34" charset="0"/>
              </a:rPr>
              <a:t>Wolter</a:t>
            </a:r>
            <a:r>
              <a:rPr lang="en-US" sz="3200" b="1" dirty="0" smtClean="0">
                <a:latin typeface="Arial" pitchFamily="34" charset="0"/>
                <a:cs typeface="Arial" pitchFamily="34" charset="0"/>
              </a:rPr>
              <a:t> microscope</a:t>
            </a:r>
          </a:p>
        </p:txBody>
      </p:sp>
      <p:pic>
        <p:nvPicPr>
          <p:cNvPr id="26627" name="Picture 2"/>
          <p:cNvPicPr>
            <a:picLocks noChangeAspect="1" noChangeArrowheads="1"/>
          </p:cNvPicPr>
          <p:nvPr/>
        </p:nvPicPr>
        <p:blipFill>
          <a:blip r:embed="rId3"/>
          <a:srcRect/>
          <a:stretch>
            <a:fillRect/>
          </a:stretch>
        </p:blipFill>
        <p:spPr bwMode="auto">
          <a:xfrm>
            <a:off x="3352800" y="1752600"/>
            <a:ext cx="5387975" cy="4343400"/>
          </a:xfrm>
          <a:prstGeom prst="rect">
            <a:avLst/>
          </a:prstGeom>
          <a:noFill/>
          <a:ln w="9525">
            <a:noFill/>
            <a:miter lim="800000"/>
            <a:headEnd/>
            <a:tailEnd/>
          </a:ln>
        </p:spPr>
      </p:pic>
      <p:sp>
        <p:nvSpPr>
          <p:cNvPr id="26628" name="Rectangle 5"/>
          <p:cNvSpPr>
            <a:spLocks noChangeArrowheads="1"/>
          </p:cNvSpPr>
          <p:nvPr/>
        </p:nvSpPr>
        <p:spPr bwMode="auto">
          <a:xfrm>
            <a:off x="381000" y="2286000"/>
            <a:ext cx="3886200" cy="3046988"/>
          </a:xfrm>
          <a:prstGeom prst="rect">
            <a:avLst/>
          </a:prstGeom>
          <a:noFill/>
          <a:ln w="9525">
            <a:noFill/>
            <a:miter lim="800000"/>
            <a:headEnd/>
            <a:tailEnd/>
          </a:ln>
        </p:spPr>
        <p:txBody>
          <a:bodyPr>
            <a:spAutoFit/>
          </a:bodyPr>
          <a:lstStyle/>
          <a:p>
            <a:pPr algn="just">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Use 2 coaxial conical mirrors </a:t>
            </a:r>
            <a:r>
              <a:rPr lang="en-US" sz="2400" dirty="0" smtClean="0">
                <a:latin typeface="Times New Roman" pitchFamily="18" charset="0"/>
                <a:cs typeface="Times New Roman" pitchFamily="18" charset="0"/>
              </a:rPr>
              <a:t>with hyperbolic </a:t>
            </a:r>
            <a:r>
              <a:rPr lang="en-US" sz="2400" dirty="0">
                <a:latin typeface="Times New Roman" pitchFamily="18" charset="0"/>
                <a:cs typeface="Times New Roman" pitchFamily="18" charset="0"/>
              </a:rPr>
              <a:t>and elliptical profile</a:t>
            </a:r>
          </a:p>
          <a:p>
            <a:pPr algn="just">
              <a:buFont typeface="Wingdings" pitchFamily="2" charset="2"/>
              <a:buChar char="§"/>
            </a:pPr>
            <a:endParaRPr lang="en-US" sz="2400" dirty="0">
              <a:solidFill>
                <a:srgbClr val="0000FF"/>
              </a:solidFill>
              <a:latin typeface="Times New Roman" pitchFamily="18" charset="0"/>
              <a:cs typeface="Times New Roman" pitchFamily="18" charset="0"/>
            </a:endParaRPr>
          </a:p>
          <a:p>
            <a:pPr algn="just">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Imaging microscope</a:t>
            </a:r>
          </a:p>
          <a:p>
            <a:pPr algn="just"/>
            <a:r>
              <a:rPr lang="en-US" sz="2400" dirty="0">
                <a:solidFill>
                  <a:srgbClr val="0000FF"/>
                </a:solidFill>
                <a:latin typeface="Times New Roman" pitchFamily="18" charset="0"/>
                <a:cs typeface="Times New Roman" pitchFamily="18" charset="0"/>
              </a:rPr>
              <a:t>  </a:t>
            </a:r>
          </a:p>
          <a:p>
            <a:pPr algn="just">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Difficult to polish for the </a:t>
            </a:r>
            <a:r>
              <a:rPr lang="en-US" sz="2400" dirty="0" smtClean="0">
                <a:latin typeface="Times New Roman" pitchFamily="18" charset="0"/>
                <a:cs typeface="Times New Roman" pitchFamily="18" charset="0"/>
              </a:rPr>
              <a:t>right figures </a:t>
            </a:r>
            <a:r>
              <a:rPr lang="en-US" sz="2400" dirty="0">
                <a:latin typeface="Times New Roman" pitchFamily="18" charset="0"/>
                <a:cs typeface="Times New Roman" pitchFamily="18" charset="0"/>
              </a:rPr>
              <a:t>and roughness</a:t>
            </a:r>
          </a:p>
        </p:txBody>
      </p:sp>
      <p:pic>
        <p:nvPicPr>
          <p:cNvPr id="5"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pic>
        <p:nvPicPr>
          <p:cNvPr id="26629" name="Picture 5"/>
          <p:cNvPicPr>
            <a:picLocks noChangeAspect="1" noChangeArrowheads="1"/>
          </p:cNvPicPr>
          <p:nvPr/>
        </p:nvPicPr>
        <p:blipFill>
          <a:blip r:embed="rId5"/>
          <a:srcRect/>
          <a:stretch>
            <a:fillRect/>
          </a:stretch>
        </p:blipFill>
        <p:spPr bwMode="auto">
          <a:xfrm>
            <a:off x="6781800" y="6324600"/>
            <a:ext cx="1562100" cy="285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ChangeArrowheads="1"/>
          </p:cNvSpPr>
          <p:nvPr/>
        </p:nvSpPr>
        <p:spPr bwMode="auto">
          <a:xfrm>
            <a:off x="4648200" y="1371600"/>
            <a:ext cx="4495800" cy="4078039"/>
          </a:xfrm>
          <a:prstGeom prst="rect">
            <a:avLst/>
          </a:prstGeom>
          <a:noFill/>
          <a:ln w="9525">
            <a:noFill/>
            <a:miter lim="800000"/>
            <a:headEnd/>
            <a:tailEnd/>
          </a:ln>
        </p:spPr>
        <p:txBody>
          <a:bodyPr wrap="square">
            <a:spAutoFit/>
          </a:bodyPr>
          <a:lstStyle/>
          <a:p>
            <a:r>
              <a:rPr lang="en-US" sz="2400" b="1" dirty="0">
                <a:solidFill>
                  <a:srgbClr val="0000FF"/>
                </a:solidFill>
                <a:latin typeface="Times New Roman" pitchFamily="18" charset="0"/>
                <a:cs typeface="Times New Roman" pitchFamily="18" charset="0"/>
              </a:rPr>
              <a:t>Multi- bounce condensing capillary</a:t>
            </a: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endParaRPr lang="en-US" sz="2200" b="1" dirty="0">
              <a:solidFill>
                <a:srgbClr val="0000FF"/>
              </a:solidFill>
              <a:latin typeface="Times New Roman" pitchFamily="18" charset="0"/>
              <a:cs typeface="Times New Roman" pitchFamily="18" charset="0"/>
            </a:endParaRPr>
          </a:p>
          <a:p>
            <a:pPr>
              <a:spcBef>
                <a:spcPts val="600"/>
              </a:spcBef>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a:latin typeface="Times New Roman" pitchFamily="18" charset="0"/>
                <a:cs typeface="Times New Roman" pitchFamily="18" charset="0"/>
              </a:rPr>
              <a:t>Easy to make with small            </a:t>
            </a:r>
          </a:p>
          <a:p>
            <a:pPr>
              <a:spcAft>
                <a:spcPts val="600"/>
              </a:spcAft>
            </a:pPr>
            <a:r>
              <a:rPr lang="en-US" sz="2200" dirty="0">
                <a:latin typeface="Times New Roman" pitchFamily="18" charset="0"/>
                <a:cs typeface="Times New Roman" pitchFamily="18" charset="0"/>
              </a:rPr>
              <a:t>    opening (submicron)</a:t>
            </a:r>
          </a:p>
          <a:p>
            <a:pPr>
              <a:spcBef>
                <a:spcPts val="600"/>
              </a:spcBef>
              <a:spcAft>
                <a:spcPts val="600"/>
              </a:spcAft>
              <a:buFont typeface="Wingdings" pitchFamily="2" charset="2"/>
              <a:buChar char="§"/>
            </a:pPr>
            <a:r>
              <a:rPr lang="en-US" sz="2200" dirty="0">
                <a:solidFill>
                  <a:srgbClr val="0000FF"/>
                </a:solidFill>
                <a:latin typeface="Times New Roman" pitchFamily="18" charset="0"/>
                <a:cs typeface="Times New Roman" pitchFamily="18" charset="0"/>
              </a:rPr>
              <a:t>  </a:t>
            </a:r>
            <a:r>
              <a:rPr lang="en-US" sz="2200" dirty="0">
                <a:latin typeface="Times New Roman" pitchFamily="18" charset="0"/>
                <a:cs typeface="Times New Roman" pitchFamily="18" charset="0"/>
              </a:rPr>
              <a:t>Short working distance (100 </a:t>
            </a:r>
            <a:r>
              <a:rPr lang="en-US" sz="2200" dirty="0" err="1">
                <a:latin typeface="Times New Roman" pitchFamily="18" charset="0"/>
                <a:cs typeface="Times New Roman" pitchFamily="18" charset="0"/>
              </a:rPr>
              <a:t>μm</a:t>
            </a:r>
            <a:r>
              <a:rPr lang="en-US" sz="2200" dirty="0">
                <a:latin typeface="Times New Roman" pitchFamily="18" charset="0"/>
                <a:cs typeface="Times New Roman" pitchFamily="18" charset="0"/>
              </a:rPr>
              <a:t>)</a:t>
            </a:r>
          </a:p>
          <a:p>
            <a:pPr>
              <a:spcBef>
                <a:spcPts val="600"/>
              </a:spcBef>
              <a:spcAft>
                <a:spcPts val="600"/>
              </a:spcAft>
              <a:buFont typeface="Wingdings" pitchFamily="2" charset="2"/>
              <a:buChar char="§"/>
            </a:pPr>
            <a:r>
              <a:rPr lang="en-US" sz="2200" dirty="0">
                <a:solidFill>
                  <a:srgbClr val="0000FF"/>
                </a:solidFill>
                <a:latin typeface="Times New Roman" pitchFamily="18" charset="0"/>
                <a:cs typeface="Times New Roman" pitchFamily="18" charset="0"/>
              </a:rPr>
              <a:t>  </a:t>
            </a:r>
            <a:r>
              <a:rPr lang="en-US" sz="2200" dirty="0">
                <a:latin typeface="Times New Roman" pitchFamily="18" charset="0"/>
                <a:cs typeface="Times New Roman" pitchFamily="18" charset="0"/>
              </a:rPr>
              <a:t>Low transmission</a:t>
            </a:r>
          </a:p>
        </p:txBody>
      </p:sp>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Capillary optics</a:t>
            </a:r>
          </a:p>
        </p:txBody>
      </p:sp>
      <p:pic>
        <p:nvPicPr>
          <p:cNvPr id="27652" name="Picture 2"/>
          <p:cNvPicPr>
            <a:picLocks noChangeAspect="1" noChangeArrowheads="1"/>
          </p:cNvPicPr>
          <p:nvPr/>
        </p:nvPicPr>
        <p:blipFill>
          <a:blip r:embed="rId3"/>
          <a:srcRect/>
          <a:stretch>
            <a:fillRect/>
          </a:stretch>
        </p:blipFill>
        <p:spPr bwMode="auto">
          <a:xfrm>
            <a:off x="762000" y="2286000"/>
            <a:ext cx="3238500" cy="1028700"/>
          </a:xfrm>
          <a:prstGeom prst="rect">
            <a:avLst/>
          </a:prstGeom>
          <a:noFill/>
          <a:ln w="9525">
            <a:noFill/>
            <a:miter lim="800000"/>
            <a:headEnd/>
            <a:tailEnd/>
          </a:ln>
        </p:spPr>
      </p:pic>
      <p:pic>
        <p:nvPicPr>
          <p:cNvPr id="27653" name="Picture 3"/>
          <p:cNvPicPr>
            <a:picLocks noChangeAspect="1" noChangeArrowheads="1"/>
          </p:cNvPicPr>
          <p:nvPr/>
        </p:nvPicPr>
        <p:blipFill>
          <a:blip r:embed="rId4"/>
          <a:srcRect/>
          <a:stretch>
            <a:fillRect/>
          </a:stretch>
        </p:blipFill>
        <p:spPr bwMode="auto">
          <a:xfrm>
            <a:off x="4495800" y="2362200"/>
            <a:ext cx="3190875" cy="933450"/>
          </a:xfrm>
          <a:prstGeom prst="rect">
            <a:avLst/>
          </a:prstGeom>
          <a:noFill/>
          <a:ln w="9525">
            <a:noFill/>
            <a:miter lim="800000"/>
            <a:headEnd/>
            <a:tailEnd/>
          </a:ln>
        </p:spPr>
      </p:pic>
      <p:sp>
        <p:nvSpPr>
          <p:cNvPr id="27654" name="Rectangle 5"/>
          <p:cNvSpPr>
            <a:spLocks noChangeArrowheads="1"/>
          </p:cNvSpPr>
          <p:nvPr/>
        </p:nvSpPr>
        <p:spPr bwMode="auto">
          <a:xfrm>
            <a:off x="457200" y="1371600"/>
            <a:ext cx="4191000" cy="5632311"/>
          </a:xfrm>
          <a:prstGeom prst="rect">
            <a:avLst/>
          </a:prstGeom>
          <a:noFill/>
          <a:ln w="9525">
            <a:noFill/>
            <a:miter lim="800000"/>
            <a:headEnd/>
            <a:tailEnd/>
          </a:ln>
        </p:spPr>
        <p:txBody>
          <a:bodyPr wrap="square">
            <a:spAutoFit/>
          </a:bodyPr>
          <a:lstStyle/>
          <a:p>
            <a:r>
              <a:rPr lang="en-US" sz="2400" b="1" dirty="0">
                <a:solidFill>
                  <a:srgbClr val="0000FF"/>
                </a:solidFill>
                <a:latin typeface="Times New Roman" pitchFamily="18" charset="0"/>
                <a:cs typeface="Times New Roman" pitchFamily="18" charset="0"/>
              </a:rPr>
              <a:t>One-bounce capillary</a:t>
            </a: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Large working distance (cm)</a:t>
            </a: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Compact: may fit into space too</a:t>
            </a: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small for K-B</a:t>
            </a: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Nearly 100% transmission</a:t>
            </a: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N.A. ~ 2-4 </a:t>
            </a:r>
            <a:r>
              <a:rPr lang="en-US" sz="2200" dirty="0" err="1" smtClean="0">
                <a:latin typeface="Times New Roman" pitchFamily="18" charset="0"/>
                <a:cs typeface="Times New Roman" pitchFamily="18" charset="0"/>
              </a:rPr>
              <a:t>mrad</a:t>
            </a:r>
            <a:r>
              <a:rPr lang="en-US" sz="2200" dirty="0" smtClean="0">
                <a:latin typeface="Times New Roman" pitchFamily="18" charset="0"/>
                <a:cs typeface="Times New Roman" pitchFamily="18" charset="0"/>
              </a:rPr>
              <a:t> (¡Ü 2</a:t>
            </a:r>
            <a:r>
              <a:rPr lang="el-GR" sz="2200" dirty="0" smtClean="0">
                <a:latin typeface="Times New Roman" pitchFamily="18" charset="0"/>
                <a:cs typeface="Times New Roman" pitchFamily="18" charset="0"/>
              </a:rPr>
              <a:t>θ</a:t>
            </a:r>
            <a:r>
              <a:rPr lang="en-US" sz="2200" dirty="0" smtClean="0">
                <a:latin typeface="Times New Roman" pitchFamily="18" charset="0"/>
                <a:cs typeface="Times New Roman" pitchFamily="18" charset="0"/>
              </a:rPr>
              <a:t>c)</a:t>
            </a:r>
          </a:p>
          <a:p>
            <a:pPr>
              <a:spcBef>
                <a:spcPts val="600"/>
              </a:spcBef>
              <a:spcAft>
                <a:spcPts val="600"/>
              </a:spcAft>
              <a:buFont typeface="Wingdings" pitchFamily="2" charset="2"/>
              <a:buChar char="§"/>
            </a:pPr>
            <a:r>
              <a:rPr lang="en-US" sz="2200" dirty="0" smtClean="0">
                <a:solidFill>
                  <a:srgbClr val="0000FF"/>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Difficult to make submicron spot</a:t>
            </a:r>
          </a:p>
          <a:p>
            <a:endParaRPr lang="en-US" sz="2400" b="1" dirty="0">
              <a:solidFill>
                <a:srgbClr val="0000FF"/>
              </a:solidFill>
              <a:latin typeface="Times New Roman" pitchFamily="18" charset="0"/>
              <a:cs typeface="Times New Roman" pitchFamily="18" charset="0"/>
            </a:endParaRPr>
          </a:p>
        </p:txBody>
      </p:sp>
      <p:pic>
        <p:nvPicPr>
          <p:cNvPr id="8"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
        <p:nvSpPr>
          <p:cNvPr id="9" name="TextBox 8"/>
          <p:cNvSpPr txBox="1"/>
          <p:nvPr/>
        </p:nvSpPr>
        <p:spPr>
          <a:xfrm>
            <a:off x="6781800" y="6400800"/>
            <a:ext cx="21336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a:t>
            </a:r>
            <a:r>
              <a:rPr lang="en-US" sz="1200" dirty="0">
                <a:latin typeface="Times New Roman" pitchFamily="18" charset="0"/>
                <a:cs typeface="Times New Roman" pitchFamily="18" charset="0"/>
              </a:rPr>
              <a:t>: D. </a:t>
            </a:r>
            <a:r>
              <a:rPr lang="en-US" sz="1200" dirty="0" err="1">
                <a:latin typeface="Times New Roman" pitchFamily="18" charset="0"/>
                <a:cs typeface="Times New Roman" pitchFamily="18" charset="0"/>
              </a:rPr>
              <a:t>Bilderback</a:t>
            </a:r>
            <a:r>
              <a:rPr lang="en-US" sz="1200" dirty="0">
                <a:latin typeface="Times New Roman" pitchFamily="18" charset="0"/>
                <a:cs typeface="Times New Roman" pitchFamily="18" charset="0"/>
              </a:rPr>
              <a:t> (Cornell)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Kirkpatrick-Baez mirrors</a:t>
            </a:r>
          </a:p>
        </p:txBody>
      </p:sp>
      <p:sp>
        <p:nvSpPr>
          <p:cNvPr id="28675" name="Rectangle 3"/>
          <p:cNvSpPr>
            <a:spLocks noChangeArrowheads="1"/>
          </p:cNvSpPr>
          <p:nvPr/>
        </p:nvSpPr>
        <p:spPr bwMode="auto">
          <a:xfrm>
            <a:off x="457200" y="2610683"/>
            <a:ext cx="8229600" cy="3816429"/>
          </a:xfrm>
          <a:prstGeom prst="rect">
            <a:avLst/>
          </a:prstGeom>
          <a:noFill/>
          <a:ln w="9525">
            <a:noFill/>
            <a:miter lim="800000"/>
            <a:headEnd/>
            <a:tailEnd/>
          </a:ln>
        </p:spPr>
        <p:txBody>
          <a:bodyPr wrap="square">
            <a:spAutoFit/>
          </a:bodyPr>
          <a:lstStyle/>
          <a:p>
            <a:pPr algn="just">
              <a:buFont typeface="Wingdings" pitchFamily="2" charset="2"/>
              <a:buChar char="§"/>
            </a:pPr>
            <a:r>
              <a:rPr lang="en-US" dirty="0">
                <a:solidFill>
                  <a:srgbClr val="0000FF"/>
                </a:solidFill>
                <a:latin typeface="Times New Roman" pitchFamily="18" charset="0"/>
                <a:cs typeface="Times New Roman" pitchFamily="18" charset="0"/>
              </a:rPr>
              <a:t>  </a:t>
            </a:r>
            <a:r>
              <a:rPr lang="en-US" sz="2800" dirty="0">
                <a:latin typeface="Times New Roman" pitchFamily="18" charset="0"/>
                <a:cs typeface="Times New Roman" pitchFamily="18" charset="0"/>
              </a:rPr>
              <a:t>A horizontal and a vertical mirror arranged to have  </a:t>
            </a:r>
            <a:r>
              <a:rPr lang="en-US" sz="2800" dirty="0" smtClean="0">
                <a:latin typeface="Times New Roman" pitchFamily="18" charset="0"/>
                <a:cs typeface="Times New Roman" pitchFamily="18" charset="0"/>
              </a:rPr>
              <a:t>a </a:t>
            </a:r>
            <a:r>
              <a:rPr lang="en-US" sz="2800" dirty="0">
                <a:latin typeface="Times New Roman" pitchFamily="18" charset="0"/>
                <a:cs typeface="Times New Roman" pitchFamily="18" charset="0"/>
              </a:rPr>
              <a:t>common </a:t>
            </a:r>
            <a:r>
              <a:rPr lang="en-US" sz="2800" dirty="0" smtClean="0">
                <a:latin typeface="Times New Roman" pitchFamily="18" charset="0"/>
                <a:cs typeface="Times New Roman" pitchFamily="18" charset="0"/>
              </a:rPr>
              <a:t>focus</a:t>
            </a: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a:latin typeface="Times New Roman" pitchFamily="18" charset="0"/>
                <a:cs typeface="Times New Roman" pitchFamily="18" charset="0"/>
              </a:rPr>
              <a:t>Achromatic: can focus pink beam </a:t>
            </a:r>
            <a:r>
              <a:rPr lang="en-US" sz="2800" dirty="0" smtClean="0">
                <a:latin typeface="Times New Roman" pitchFamily="18" charset="0"/>
                <a:cs typeface="Times New Roman" pitchFamily="18" charset="0"/>
              </a:rPr>
              <a:t>(</a:t>
            </a:r>
            <a:r>
              <a:rPr lang="en-US" sz="2800" dirty="0">
                <a:latin typeface="Times New Roman" pitchFamily="18" charset="0"/>
                <a:cs typeface="Times New Roman" pitchFamily="18" charset="0"/>
              </a:rPr>
              <a:t>but not with multilayer coating</a:t>
            </a:r>
            <a:r>
              <a:rPr lang="en-US" sz="2800" dirty="0" smtClean="0">
                <a:latin typeface="Times New Roman" pitchFamily="18" charset="0"/>
                <a:cs typeface="Times New Roman" pitchFamily="18" charset="0"/>
              </a:rPr>
              <a:t>)</a:t>
            </a: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
            </a:pPr>
            <a:r>
              <a:rPr lang="en-US" sz="2800" dirty="0" smtClean="0">
                <a:latin typeface="Times New Roman" pitchFamily="18" charset="0"/>
                <a:cs typeface="Times New Roman" pitchFamily="18" charset="0"/>
              </a:rPr>
              <a:t>Can   </a:t>
            </a:r>
            <a:r>
              <a:rPr lang="en-US" sz="2800" dirty="0">
                <a:latin typeface="Times New Roman" pitchFamily="18" charset="0"/>
                <a:cs typeface="Times New Roman" pitchFamily="18" charset="0"/>
              </a:rPr>
              <a:t>be used to produce ~ round focal </a:t>
            </a:r>
            <a:r>
              <a:rPr lang="en-US" sz="2800" dirty="0" smtClean="0">
                <a:latin typeface="Times New Roman" pitchFamily="18" charset="0"/>
                <a:cs typeface="Times New Roman" pitchFamily="18" charset="0"/>
              </a:rPr>
              <a:t>spot</a:t>
            </a: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a:latin typeface="Times New Roman" pitchFamily="18" charset="0"/>
                <a:cs typeface="Times New Roman" pitchFamily="18" charset="0"/>
              </a:rPr>
              <a:t>Very popular for focusing in the 1-10 </a:t>
            </a:r>
            <a:r>
              <a:rPr lang="en-US" sz="2800" dirty="0" err="1" smtClean="0">
                <a:latin typeface="Times New Roman" pitchFamily="18" charset="0"/>
                <a:cs typeface="Times New Roman" pitchFamily="18" charset="0"/>
              </a:rPr>
              <a:t>μm</a:t>
            </a: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
            </a:pPr>
            <a:r>
              <a:rPr lang="en-US" sz="2800" dirty="0" smtClean="0">
                <a:latin typeface="Times New Roman" pitchFamily="18" charset="0"/>
                <a:cs typeface="Times New Roman" pitchFamily="18" charset="0"/>
              </a:rPr>
              <a:t>APS </a:t>
            </a:r>
            <a:r>
              <a:rPr lang="en-US" sz="2800" dirty="0">
                <a:latin typeface="Times New Roman" pitchFamily="18" charset="0"/>
                <a:cs typeface="Times New Roman" pitchFamily="18" charset="0"/>
              </a:rPr>
              <a:t>85x90 nm</a:t>
            </a:r>
            <a:r>
              <a:rPr lang="en-US" sz="2800" baseline="30000" dirty="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ESRF 45 nm, Spring8 25x30 nm</a:t>
            </a:r>
            <a:r>
              <a:rPr lang="en-US" sz="2800" baseline="30000" dirty="0" smtClean="0">
                <a:latin typeface="Times New Roman" pitchFamily="18" charset="0"/>
                <a:cs typeface="Times New Roman" pitchFamily="18" charset="0"/>
              </a:rPr>
              <a:t>2  </a:t>
            </a:r>
          </a:p>
          <a:p>
            <a:pPr algn="just"/>
            <a:r>
              <a:rPr lang="en-US" sz="2800" baseline="300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(diffraction limit ~ 17 nm)</a:t>
            </a:r>
          </a:p>
          <a:p>
            <a:pPr algn="just"/>
            <a:endParaRPr lang="en-US" dirty="0">
              <a:solidFill>
                <a:srgbClr val="0000FF"/>
              </a:solidFill>
            </a:endParaRPr>
          </a:p>
        </p:txBody>
      </p:sp>
      <p:pic>
        <p:nvPicPr>
          <p:cNvPr id="5"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pic>
        <p:nvPicPr>
          <p:cNvPr id="7" name="Picture 27" descr="kb-mirrors.jpg"/>
          <p:cNvPicPr>
            <a:picLocks noChangeAspect="1"/>
          </p:cNvPicPr>
          <p:nvPr/>
        </p:nvPicPr>
        <p:blipFill>
          <a:blip r:embed="rId3"/>
          <a:srcRect/>
          <a:stretch>
            <a:fillRect/>
          </a:stretch>
        </p:blipFill>
        <p:spPr bwMode="auto">
          <a:xfrm>
            <a:off x="2895600" y="1524001"/>
            <a:ext cx="34290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Diffractive optics</a:t>
            </a:r>
          </a:p>
        </p:txBody>
      </p:sp>
      <p:sp>
        <p:nvSpPr>
          <p:cNvPr id="29699" name="TextBox 3"/>
          <p:cNvSpPr txBox="1">
            <a:spLocks noChangeArrowheads="1"/>
          </p:cNvSpPr>
          <p:nvPr/>
        </p:nvSpPr>
        <p:spPr bwMode="auto">
          <a:xfrm>
            <a:off x="1219200" y="2706231"/>
            <a:ext cx="6400800" cy="2246769"/>
          </a:xfrm>
          <a:prstGeom prst="rect">
            <a:avLst/>
          </a:prstGeom>
          <a:noFill/>
          <a:ln w="9525">
            <a:noFill/>
            <a:miter lim="800000"/>
            <a:headEnd/>
            <a:tailEnd/>
          </a:ln>
        </p:spPr>
        <p:txBody>
          <a:bodyPr wrap="square">
            <a:spAutoFit/>
          </a:bodyPr>
          <a:lstStyle/>
          <a:p>
            <a:pPr>
              <a:buFont typeface="Wingdings" pitchFamily="2" charset="2"/>
              <a:buChar char="§"/>
            </a:pPr>
            <a:r>
              <a:rPr lang="en-US" sz="2800" dirty="0">
                <a:solidFill>
                  <a:srgbClr val="0000FF"/>
                </a:solidFill>
              </a:rPr>
              <a:t>  </a:t>
            </a:r>
            <a:r>
              <a:rPr lang="en-US" sz="2800" dirty="0"/>
              <a:t>Fresnel zone plates (FZP</a:t>
            </a:r>
            <a:r>
              <a:rPr lang="en-US" sz="2800" dirty="0" smtClean="0"/>
              <a:t>)</a:t>
            </a:r>
          </a:p>
          <a:p>
            <a:pPr>
              <a:buFont typeface="Wingdings" pitchFamily="2" charset="2"/>
              <a:buChar char="§"/>
            </a:pPr>
            <a:endParaRPr lang="en-US" sz="2800" dirty="0">
              <a:solidFill>
                <a:srgbClr val="0000FF"/>
              </a:solidFill>
            </a:endParaRPr>
          </a:p>
          <a:p>
            <a:pPr>
              <a:buFont typeface="Wingdings" pitchFamily="2" charset="2"/>
              <a:buChar char="§"/>
            </a:pPr>
            <a:r>
              <a:rPr lang="en-US" sz="2800" dirty="0">
                <a:solidFill>
                  <a:srgbClr val="0000FF"/>
                </a:solidFill>
              </a:rPr>
              <a:t>  </a:t>
            </a:r>
            <a:r>
              <a:rPr lang="en-US" sz="2800" dirty="0"/>
              <a:t>Multilayer Laue Lens (MLL)</a:t>
            </a:r>
          </a:p>
          <a:p>
            <a:pPr>
              <a:buFont typeface="Wingdings" pitchFamily="2" charset="2"/>
              <a:buChar char="§"/>
            </a:pPr>
            <a:endParaRPr lang="en-US" sz="2800" dirty="0"/>
          </a:p>
          <a:p>
            <a:pPr>
              <a:buFont typeface="Wingdings" pitchFamily="2" charset="2"/>
              <a:buChar char="§"/>
            </a:pPr>
            <a:endParaRPr lang="en-US" sz="2800" dirty="0"/>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52400"/>
            <a:ext cx="8229600" cy="10969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Fresnel zone plates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(Phase ZP and Amplitude ZP)</a:t>
            </a:r>
          </a:p>
        </p:txBody>
      </p:sp>
      <p:pic>
        <p:nvPicPr>
          <p:cNvPr id="30723" name="Picture 2"/>
          <p:cNvPicPr>
            <a:picLocks noChangeAspect="1" noChangeArrowheads="1"/>
          </p:cNvPicPr>
          <p:nvPr/>
        </p:nvPicPr>
        <p:blipFill>
          <a:blip r:embed="rId3"/>
          <a:srcRect/>
          <a:stretch>
            <a:fillRect/>
          </a:stretch>
        </p:blipFill>
        <p:spPr bwMode="auto">
          <a:xfrm>
            <a:off x="1066800" y="2971800"/>
            <a:ext cx="3257550" cy="3143250"/>
          </a:xfrm>
          <a:prstGeom prst="rect">
            <a:avLst/>
          </a:prstGeom>
          <a:noFill/>
          <a:ln w="9525">
            <a:noFill/>
            <a:miter lim="800000"/>
            <a:headEnd/>
            <a:tailEnd/>
          </a:ln>
        </p:spPr>
      </p:pic>
      <p:pic>
        <p:nvPicPr>
          <p:cNvPr id="30724" name="Picture 2"/>
          <p:cNvPicPr>
            <a:picLocks noChangeAspect="1" noChangeArrowheads="1"/>
          </p:cNvPicPr>
          <p:nvPr/>
        </p:nvPicPr>
        <p:blipFill>
          <a:blip r:embed="rId4"/>
          <a:srcRect/>
          <a:stretch>
            <a:fillRect/>
          </a:stretch>
        </p:blipFill>
        <p:spPr bwMode="auto">
          <a:xfrm>
            <a:off x="6019800" y="3048000"/>
            <a:ext cx="1419225" cy="768350"/>
          </a:xfrm>
          <a:prstGeom prst="rect">
            <a:avLst/>
          </a:prstGeom>
          <a:noFill/>
          <a:ln w="9525">
            <a:noFill/>
            <a:miter lim="800000"/>
            <a:headEnd/>
            <a:tailEnd/>
          </a:ln>
        </p:spPr>
      </p:pic>
      <p:sp>
        <p:nvSpPr>
          <p:cNvPr id="30725" name="TextBox 6"/>
          <p:cNvSpPr txBox="1">
            <a:spLocks noChangeArrowheads="1"/>
          </p:cNvSpPr>
          <p:nvPr/>
        </p:nvSpPr>
        <p:spPr bwMode="auto">
          <a:xfrm>
            <a:off x="3124200" y="2667000"/>
            <a:ext cx="5105400" cy="369888"/>
          </a:xfrm>
          <a:prstGeom prst="rect">
            <a:avLst/>
          </a:prstGeom>
          <a:noFill/>
          <a:ln w="9525">
            <a:noFill/>
            <a:miter lim="800000"/>
            <a:headEnd/>
            <a:tailEnd/>
          </a:ln>
        </p:spPr>
        <p:txBody>
          <a:bodyPr>
            <a:spAutoFit/>
          </a:bodyPr>
          <a:lstStyle/>
          <a:p>
            <a:r>
              <a:rPr lang="en-US" dirty="0">
                <a:latin typeface="Times New Roman" pitchFamily="18" charset="0"/>
                <a:cs typeface="Times New Roman" pitchFamily="18" charset="0"/>
              </a:rPr>
              <a:t>Phase 			For a phase shift of </a:t>
            </a:r>
            <a:r>
              <a:rPr lang="en-US" dirty="0">
                <a:latin typeface="Times New Roman" pitchFamily="18" charset="0"/>
                <a:cs typeface="Times New Roman" pitchFamily="18" charset="0"/>
                <a:sym typeface="Symbol" pitchFamily="18" charset="2"/>
              </a:rPr>
              <a:t></a:t>
            </a:r>
            <a:endParaRPr lang="en-US" dirty="0">
              <a:latin typeface="Times New Roman" pitchFamily="18" charset="0"/>
              <a:cs typeface="Times New Roman" pitchFamily="18" charset="0"/>
            </a:endParaRPr>
          </a:p>
        </p:txBody>
      </p:sp>
      <p:pic>
        <p:nvPicPr>
          <p:cNvPr id="30726" name="Picture 3"/>
          <p:cNvPicPr>
            <a:picLocks noChangeAspect="1" noChangeArrowheads="1"/>
          </p:cNvPicPr>
          <p:nvPr/>
        </p:nvPicPr>
        <p:blipFill>
          <a:blip r:embed="rId5"/>
          <a:srcRect/>
          <a:stretch>
            <a:fillRect/>
          </a:stretch>
        </p:blipFill>
        <p:spPr bwMode="auto">
          <a:xfrm>
            <a:off x="3124200" y="2971800"/>
            <a:ext cx="2382838" cy="838200"/>
          </a:xfrm>
          <a:prstGeom prst="rect">
            <a:avLst/>
          </a:prstGeom>
          <a:noFill/>
          <a:ln w="9525">
            <a:noFill/>
            <a:miter lim="800000"/>
            <a:headEnd/>
            <a:tailEnd/>
          </a:ln>
        </p:spPr>
      </p:pic>
      <p:sp>
        <p:nvSpPr>
          <p:cNvPr id="30727" name="Rectangle 9"/>
          <p:cNvSpPr>
            <a:spLocks noChangeArrowheads="1"/>
          </p:cNvSpPr>
          <p:nvPr/>
        </p:nvSpPr>
        <p:spPr bwMode="auto">
          <a:xfrm>
            <a:off x="762000" y="1447800"/>
            <a:ext cx="7772400" cy="1200329"/>
          </a:xfrm>
          <a:prstGeom prst="rect">
            <a:avLst/>
          </a:prstGeom>
          <a:noFill/>
          <a:ln w="9525">
            <a:noFill/>
            <a:miter lim="800000"/>
            <a:headEnd/>
            <a:tailEnd/>
          </a:ln>
        </p:spPr>
        <p:txBody>
          <a:bodyPr wrap="square">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Efficiency of an </a:t>
            </a:r>
            <a:r>
              <a:rPr lang="en-US" sz="2400" b="1" dirty="0">
                <a:latin typeface="Times New Roman" pitchFamily="18" charset="0"/>
                <a:cs typeface="Times New Roman" pitchFamily="18" charset="0"/>
              </a:rPr>
              <a:t>amplitude ZP with opaque zones ~ 10</a:t>
            </a:r>
            <a:r>
              <a:rPr lang="en-US" sz="2400" b="1" dirty="0" smtClean="0">
                <a:latin typeface="Times New Roman" pitchFamily="18" charset="0"/>
                <a:cs typeface="Times New Roman" pitchFamily="18" charset="0"/>
              </a:rPr>
              <a:t>%</a:t>
            </a:r>
          </a:p>
          <a:p>
            <a:pPr>
              <a:buFont typeface="Wingdings" pitchFamily="2" charset="2"/>
              <a:buChar char="§"/>
            </a:pPr>
            <a:endParaRPr lang="en-US" sz="2400" b="1" dirty="0">
              <a:latin typeface="Times New Roman" pitchFamily="18" charset="0"/>
              <a:cs typeface="Times New Roman" pitchFamily="18" charset="0"/>
            </a:endParaRPr>
          </a:p>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Efficiency of a </a:t>
            </a:r>
            <a:r>
              <a:rPr lang="en-US" sz="2400" b="1" dirty="0">
                <a:latin typeface="Times New Roman" pitchFamily="18" charset="0"/>
                <a:cs typeface="Times New Roman" pitchFamily="18" charset="0"/>
              </a:rPr>
              <a:t>phase ZP with π-phase shift ~ 40%</a:t>
            </a:r>
          </a:p>
        </p:txBody>
      </p:sp>
      <p:pic>
        <p:nvPicPr>
          <p:cNvPr id="30728" name="Picture 4"/>
          <p:cNvPicPr>
            <a:picLocks noChangeAspect="1" noChangeArrowheads="1"/>
          </p:cNvPicPr>
          <p:nvPr/>
        </p:nvPicPr>
        <p:blipFill>
          <a:blip r:embed="rId6"/>
          <a:srcRect/>
          <a:stretch>
            <a:fillRect/>
          </a:stretch>
        </p:blipFill>
        <p:spPr bwMode="auto">
          <a:xfrm>
            <a:off x="5257800" y="4038600"/>
            <a:ext cx="3419475" cy="2581275"/>
          </a:xfrm>
          <a:prstGeom prst="rect">
            <a:avLst/>
          </a:prstGeom>
          <a:noFill/>
          <a:ln w="9525">
            <a:noFill/>
            <a:miter lim="800000"/>
            <a:headEnd/>
            <a:tailEnd/>
          </a:ln>
        </p:spPr>
      </p:pic>
      <p:pic>
        <p:nvPicPr>
          <p:cNvPr id="9" name="Picture 8" descr="C:\Documents and Settings\Administrator\My Documents\My Pictures\logorrcat.gif"/>
          <p:cNvPicPr>
            <a:picLocks noChangeAspect="1" noChangeArrowheads="1"/>
          </p:cNvPicPr>
          <p:nvPr/>
        </p:nvPicPr>
        <p:blipFill>
          <a:blip r:embed="rId7"/>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Fabrication Fresnel zone plates </a:t>
            </a:r>
          </a:p>
        </p:txBody>
      </p:sp>
      <p:grpSp>
        <p:nvGrpSpPr>
          <p:cNvPr id="31747" name="Group 13"/>
          <p:cNvGrpSpPr>
            <a:grpSpLocks/>
          </p:cNvGrpSpPr>
          <p:nvPr/>
        </p:nvGrpSpPr>
        <p:grpSpPr bwMode="auto">
          <a:xfrm>
            <a:off x="457200" y="1447800"/>
            <a:ext cx="9067800" cy="5334000"/>
            <a:chOff x="457200" y="1447800"/>
            <a:chExt cx="9067800" cy="5334000"/>
          </a:xfrm>
        </p:grpSpPr>
        <p:pic>
          <p:nvPicPr>
            <p:cNvPr id="31748" name="Picture 2"/>
            <p:cNvPicPr>
              <a:picLocks noChangeAspect="1" noChangeArrowheads="1"/>
            </p:cNvPicPr>
            <p:nvPr/>
          </p:nvPicPr>
          <p:blipFill>
            <a:blip r:embed="rId2"/>
            <a:srcRect b="7692"/>
            <a:stretch>
              <a:fillRect/>
            </a:stretch>
          </p:blipFill>
          <p:spPr bwMode="auto">
            <a:xfrm>
              <a:off x="457200" y="1447800"/>
              <a:ext cx="8247822" cy="4572000"/>
            </a:xfrm>
            <a:prstGeom prst="rect">
              <a:avLst/>
            </a:prstGeom>
            <a:noFill/>
            <a:ln w="9525">
              <a:noFill/>
              <a:miter lim="800000"/>
              <a:headEnd/>
              <a:tailEnd/>
            </a:ln>
          </p:spPr>
        </p:pic>
        <p:sp>
          <p:nvSpPr>
            <p:cNvPr id="31749" name="TextBox 10"/>
            <p:cNvSpPr txBox="1">
              <a:spLocks noChangeArrowheads="1"/>
            </p:cNvSpPr>
            <p:nvPr/>
          </p:nvSpPr>
          <p:spPr bwMode="auto">
            <a:xfrm>
              <a:off x="2209800" y="6412468"/>
              <a:ext cx="7315200" cy="369332"/>
            </a:xfrm>
            <a:prstGeom prst="rect">
              <a:avLst/>
            </a:prstGeom>
            <a:noFill/>
            <a:ln w="9525">
              <a:noFill/>
              <a:miter lim="800000"/>
              <a:headEnd/>
              <a:tailEnd/>
            </a:ln>
          </p:spPr>
          <p:txBody>
            <a:bodyPr>
              <a:spAutoFit/>
            </a:bodyPr>
            <a:lstStyle/>
            <a:p>
              <a:endParaRPr lang="en-US" dirty="0"/>
            </a:p>
          </p:txBody>
        </p:sp>
      </p:grpSp>
      <p:pic>
        <p:nvPicPr>
          <p:cNvPr id="6"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
        <p:nvSpPr>
          <p:cNvPr id="7" name="TextBox 6"/>
          <p:cNvSpPr txBox="1"/>
          <p:nvPr/>
        </p:nvSpPr>
        <p:spPr>
          <a:xfrm>
            <a:off x="4495800" y="6400800"/>
            <a:ext cx="4419600" cy="276999"/>
          </a:xfrm>
          <a:prstGeom prst="rect">
            <a:avLst/>
          </a:prstGeom>
          <a:solidFill>
            <a:schemeClr val="accent4">
              <a:lumMod val="20000"/>
              <a:lumOff val="80000"/>
            </a:schemeClr>
          </a:solidFill>
        </p:spPr>
        <p:txBody>
          <a:bodyPr wrap="square">
            <a:spAutoFit/>
          </a:bodyPr>
          <a:lstStyle/>
          <a:p>
            <a:pPr>
              <a:defRPr/>
            </a:pPr>
            <a:r>
              <a:rPr lang="en-US" sz="1200" dirty="0">
                <a:latin typeface="Times New Roman" pitchFamily="18" charset="0"/>
                <a:cs typeface="Times New Roman" pitchFamily="18" charset="0"/>
              </a:rPr>
              <a:t>E Anderson, A </a:t>
            </a:r>
            <a:r>
              <a:rPr lang="en-US" sz="1200" dirty="0" err="1">
                <a:latin typeface="Times New Roman" pitchFamily="18" charset="0"/>
                <a:cs typeface="Times New Roman" pitchFamily="18" charset="0"/>
              </a:rPr>
              <a:t>Liddle</a:t>
            </a:r>
            <a:r>
              <a:rPr lang="en-US" sz="1200" dirty="0">
                <a:latin typeface="Times New Roman" pitchFamily="18" charset="0"/>
                <a:cs typeface="Times New Roman" pitchFamily="18" charset="0"/>
              </a:rPr>
              <a:t>, W Chao, D </a:t>
            </a:r>
            <a:r>
              <a:rPr lang="en-US" sz="1200" dirty="0" err="1">
                <a:latin typeface="Times New Roman" pitchFamily="18" charset="0"/>
                <a:cs typeface="Times New Roman" pitchFamily="18" charset="0"/>
              </a:rPr>
              <a:t>Olynick</a:t>
            </a:r>
            <a:r>
              <a:rPr lang="en-US" sz="1200" dirty="0">
                <a:latin typeface="Times New Roman" pitchFamily="18" charset="0"/>
                <a:cs typeface="Times New Roman" pitchFamily="18" charset="0"/>
              </a:rPr>
              <a:t> and B </a:t>
            </a:r>
            <a:r>
              <a:rPr lang="en-US" sz="1200" dirty="0" err="1">
                <a:latin typeface="Times New Roman" pitchFamily="18" charset="0"/>
                <a:cs typeface="Times New Roman" pitchFamily="18" charset="0"/>
              </a:rPr>
              <a:t>Harteneck</a:t>
            </a:r>
            <a:r>
              <a:rPr lang="en-US" sz="1200" dirty="0">
                <a:latin typeface="Times New Roman" pitchFamily="18" charset="0"/>
                <a:cs typeface="Times New Roman" pitchFamily="18" charset="0"/>
              </a:rPr>
              <a:t> (LBNL)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Hard X-ray ZP: recently available</a:t>
            </a:r>
          </a:p>
        </p:txBody>
      </p:sp>
      <p:grpSp>
        <p:nvGrpSpPr>
          <p:cNvPr id="32771" name="Group 12"/>
          <p:cNvGrpSpPr>
            <a:grpSpLocks/>
          </p:cNvGrpSpPr>
          <p:nvPr/>
        </p:nvGrpSpPr>
        <p:grpSpPr bwMode="auto">
          <a:xfrm>
            <a:off x="2286000" y="1676400"/>
            <a:ext cx="4114800" cy="2971800"/>
            <a:chOff x="0" y="4191000"/>
            <a:chExt cx="3419475" cy="2428875"/>
          </a:xfrm>
        </p:grpSpPr>
        <p:pic>
          <p:nvPicPr>
            <p:cNvPr id="32774" name="Picture 3"/>
            <p:cNvPicPr>
              <a:picLocks noChangeAspect="1" noChangeArrowheads="1"/>
            </p:cNvPicPr>
            <p:nvPr/>
          </p:nvPicPr>
          <p:blipFill>
            <a:blip r:embed="rId2"/>
            <a:srcRect/>
            <a:stretch>
              <a:fillRect/>
            </a:stretch>
          </p:blipFill>
          <p:spPr bwMode="auto">
            <a:xfrm>
              <a:off x="0" y="4191000"/>
              <a:ext cx="3419475" cy="2428875"/>
            </a:xfrm>
            <a:prstGeom prst="rect">
              <a:avLst/>
            </a:prstGeom>
            <a:noFill/>
            <a:ln w="9525">
              <a:noFill/>
              <a:miter lim="800000"/>
              <a:headEnd/>
              <a:tailEnd/>
            </a:ln>
          </p:spPr>
        </p:pic>
        <p:sp>
          <p:nvSpPr>
            <p:cNvPr id="32775" name="Rectangle 11"/>
            <p:cNvSpPr>
              <a:spLocks noChangeArrowheads="1"/>
            </p:cNvSpPr>
            <p:nvPr/>
          </p:nvSpPr>
          <p:spPr bwMode="auto">
            <a:xfrm>
              <a:off x="2133600" y="6248400"/>
              <a:ext cx="1283878" cy="369332"/>
            </a:xfrm>
            <a:prstGeom prst="rect">
              <a:avLst/>
            </a:prstGeom>
            <a:solidFill>
              <a:srgbClr val="FFFF00"/>
            </a:solidFill>
            <a:ln w="9525">
              <a:noFill/>
              <a:miter lim="800000"/>
              <a:headEnd/>
              <a:tailEnd/>
            </a:ln>
          </p:spPr>
          <p:txBody>
            <a:bodyPr wrap="none">
              <a:spAutoFit/>
            </a:bodyPr>
            <a:lstStyle/>
            <a:p>
              <a:r>
                <a:rPr lang="en-US" sz="1200"/>
                <a:t>W. Yun (Xradia</a:t>
              </a:r>
              <a:r>
                <a:rPr lang="en-US"/>
                <a:t>)</a:t>
              </a:r>
            </a:p>
          </p:txBody>
        </p:sp>
      </p:grpSp>
      <p:sp>
        <p:nvSpPr>
          <p:cNvPr id="32772" name="Rectangle 8"/>
          <p:cNvSpPr>
            <a:spLocks noChangeArrowheads="1"/>
          </p:cNvSpPr>
          <p:nvPr/>
        </p:nvSpPr>
        <p:spPr bwMode="auto">
          <a:xfrm>
            <a:off x="1828800" y="4953000"/>
            <a:ext cx="6477000" cy="369888"/>
          </a:xfrm>
          <a:prstGeom prst="rect">
            <a:avLst/>
          </a:prstGeom>
          <a:noFill/>
          <a:ln w="9525">
            <a:noFill/>
            <a:miter lim="800000"/>
            <a:headEnd/>
            <a:tailEnd/>
          </a:ln>
        </p:spPr>
        <p:txBody>
          <a:bodyPr>
            <a:spAutoFit/>
          </a:bodyPr>
          <a:lstStyle/>
          <a:p>
            <a:r>
              <a:rPr lang="pt-BR"/>
              <a:t>Δr = 24 nm, 300 nm thick, Aspect Ratio = 12.5 (Xradia)</a:t>
            </a:r>
          </a:p>
        </p:txBody>
      </p:sp>
      <p:sp>
        <p:nvSpPr>
          <p:cNvPr id="32773" name="Rectangle 9"/>
          <p:cNvSpPr>
            <a:spLocks noChangeArrowheads="1"/>
          </p:cNvSpPr>
          <p:nvPr/>
        </p:nvSpPr>
        <p:spPr bwMode="auto">
          <a:xfrm>
            <a:off x="96838" y="5943600"/>
            <a:ext cx="8839200" cy="369888"/>
          </a:xfrm>
          <a:prstGeom prst="rect">
            <a:avLst/>
          </a:prstGeom>
          <a:noFill/>
          <a:ln w="9525">
            <a:noFill/>
            <a:miter lim="800000"/>
            <a:headEnd/>
            <a:tailEnd/>
          </a:ln>
        </p:spPr>
        <p:txBody>
          <a:bodyPr>
            <a:spAutoFit/>
          </a:bodyPr>
          <a:lstStyle/>
          <a:p>
            <a:r>
              <a:rPr lang="en-US" b="1" dirty="0">
                <a:solidFill>
                  <a:srgbClr val="0000FF"/>
                </a:solidFill>
                <a:latin typeface="Times New Roman" pitchFamily="18" charset="0"/>
                <a:cs typeface="Times New Roman" pitchFamily="18" charset="0"/>
              </a:rPr>
              <a:t>Aspect ratio &gt; 100 is probably difficult to achieve with lithographic zone plates!</a:t>
            </a:r>
          </a:p>
        </p:txBody>
      </p:sp>
      <p:pic>
        <p:nvPicPr>
          <p:cNvPr id="8"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572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Multilayer Laue Lens (MLL)</a:t>
            </a:r>
          </a:p>
        </p:txBody>
      </p:sp>
      <p:pic>
        <p:nvPicPr>
          <p:cNvPr id="33795" name="Picture 2"/>
          <p:cNvPicPr>
            <a:picLocks noChangeAspect="1" noChangeArrowheads="1"/>
          </p:cNvPicPr>
          <p:nvPr/>
        </p:nvPicPr>
        <p:blipFill>
          <a:blip r:embed="rId2"/>
          <a:srcRect/>
          <a:stretch>
            <a:fillRect/>
          </a:stretch>
        </p:blipFill>
        <p:spPr bwMode="auto">
          <a:xfrm>
            <a:off x="304800" y="2057400"/>
            <a:ext cx="8529638" cy="2514600"/>
          </a:xfrm>
          <a:prstGeom prst="rect">
            <a:avLst/>
          </a:prstGeom>
          <a:noFill/>
          <a:ln w="9525">
            <a:noFill/>
            <a:miter lim="800000"/>
            <a:headEnd/>
            <a:tailEnd/>
          </a:ln>
        </p:spPr>
      </p:pic>
      <p:sp>
        <p:nvSpPr>
          <p:cNvPr id="33796" name="TextBox 6"/>
          <p:cNvSpPr txBox="1">
            <a:spLocks noChangeArrowheads="1"/>
          </p:cNvSpPr>
          <p:nvPr/>
        </p:nvSpPr>
        <p:spPr bwMode="auto">
          <a:xfrm>
            <a:off x="762000" y="1524000"/>
            <a:ext cx="5334000" cy="461665"/>
          </a:xfrm>
          <a:prstGeom prst="rect">
            <a:avLst/>
          </a:prstGeom>
          <a:noFill/>
          <a:ln w="9525">
            <a:noFill/>
            <a:miter lim="800000"/>
            <a:headEnd/>
            <a:tailEnd/>
          </a:ln>
        </p:spPr>
        <p:txBody>
          <a:bodyPr>
            <a:spAutoFit/>
          </a:bodyPr>
          <a:lstStyle/>
          <a:p>
            <a:r>
              <a:rPr lang="en-US" sz="2400" b="1" dirty="0">
                <a:solidFill>
                  <a:srgbClr val="0000FF"/>
                </a:solidFill>
                <a:latin typeface="Times New Roman" pitchFamily="18" charset="0"/>
                <a:cs typeface="Times New Roman" pitchFamily="18" charset="0"/>
              </a:rPr>
              <a:t>For high aspect ratio</a:t>
            </a:r>
          </a:p>
        </p:txBody>
      </p:sp>
      <p:sp>
        <p:nvSpPr>
          <p:cNvPr id="33797" name="Rectangle 7"/>
          <p:cNvSpPr>
            <a:spLocks noChangeArrowheads="1"/>
          </p:cNvSpPr>
          <p:nvPr/>
        </p:nvSpPr>
        <p:spPr bwMode="auto">
          <a:xfrm>
            <a:off x="762000" y="4943475"/>
            <a:ext cx="8153400" cy="1200329"/>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Aspect ratio &gt; 1000 (</a:t>
            </a:r>
            <a:r>
              <a:rPr lang="el-GR" sz="2400" dirty="0">
                <a:latin typeface="Times New Roman" pitchFamily="18" charset="0"/>
                <a:cs typeface="Times New Roman" pitchFamily="18" charset="0"/>
              </a:rPr>
              <a:t>Δ</a:t>
            </a:r>
            <a:r>
              <a:rPr lang="en-US" sz="2400" dirty="0">
                <a:latin typeface="Times New Roman" pitchFamily="18" charset="0"/>
                <a:cs typeface="Times New Roman" pitchFamily="18" charset="0"/>
              </a:rPr>
              <a:t>r = 5-10 nm, </a:t>
            </a:r>
            <a:r>
              <a:rPr lang="el-GR" sz="2400" dirty="0">
                <a:latin typeface="Times New Roman" pitchFamily="18" charset="0"/>
                <a:cs typeface="Times New Roman" pitchFamily="18" charset="0"/>
              </a:rPr>
              <a:t>10 μ</a:t>
            </a:r>
            <a:r>
              <a:rPr lang="en-US" sz="2400" dirty="0">
                <a:latin typeface="Times New Roman" pitchFamily="18" charset="0"/>
                <a:cs typeface="Times New Roman" pitchFamily="18" charset="0"/>
              </a:rPr>
              <a:t>m thick) demonstrated</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7"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
        <p:nvSpPr>
          <p:cNvPr id="8" name="TextBox 7"/>
          <p:cNvSpPr txBox="1"/>
          <p:nvPr/>
        </p:nvSpPr>
        <p:spPr>
          <a:xfrm>
            <a:off x="6858000" y="6400800"/>
            <a:ext cx="20574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 : 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Macrander</a:t>
            </a:r>
            <a:r>
              <a:rPr lang="en-US" sz="1200" dirty="0">
                <a:latin typeface="Times New Roman" pitchFamily="18" charset="0"/>
                <a:cs typeface="Times New Roman" pitchFamily="18" charset="0"/>
              </a:rPr>
              <a:t> (APS)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4800" y="228600"/>
            <a:ext cx="8229600" cy="944563"/>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Refractive optics</a:t>
            </a:r>
          </a:p>
        </p:txBody>
      </p:sp>
      <p:sp>
        <p:nvSpPr>
          <p:cNvPr id="34819" name="Rectangle 3"/>
          <p:cNvSpPr>
            <a:spLocks noChangeArrowheads="1"/>
          </p:cNvSpPr>
          <p:nvPr/>
        </p:nvSpPr>
        <p:spPr bwMode="auto">
          <a:xfrm>
            <a:off x="457200" y="1595438"/>
            <a:ext cx="4475905" cy="461665"/>
          </a:xfrm>
          <a:prstGeom prst="rect">
            <a:avLst/>
          </a:prstGeom>
          <a:noFill/>
          <a:ln w="9525">
            <a:noFill/>
            <a:miter lim="800000"/>
            <a:headEnd/>
            <a:tailEnd/>
          </a:ln>
        </p:spPr>
        <p:txBody>
          <a:bodyPr wrap="none">
            <a:spAutoFit/>
          </a:bodyPr>
          <a:lstStyle/>
          <a:p>
            <a:pPr>
              <a:buFont typeface="Wingdings" pitchFamily="2" charset="2"/>
              <a:buChar char="§"/>
            </a:pPr>
            <a:r>
              <a:rPr lang="en-US" sz="2400" dirty="0">
                <a:solidFill>
                  <a:srgbClr val="0000FF"/>
                </a:solidFill>
                <a:latin typeface="Times New Roman" pitchFamily="18" charset="0"/>
                <a:cs typeface="Times New Roman" pitchFamily="18" charset="0"/>
              </a:rPr>
              <a:t> </a:t>
            </a:r>
            <a:r>
              <a:rPr lang="en-US" sz="2400" dirty="0">
                <a:latin typeface="Times New Roman" pitchFamily="18" charset="0"/>
                <a:cs typeface="Times New Roman" pitchFamily="18" charset="0"/>
              </a:rPr>
              <a:t>Compound refractive lens (CRL)</a:t>
            </a:r>
            <a:endParaRPr lang="en-US" sz="2400" dirty="0">
              <a:solidFill>
                <a:srgbClr val="0000FF"/>
              </a:solidFill>
              <a:latin typeface="Times New Roman" pitchFamily="18" charset="0"/>
              <a:cs typeface="Times New Roman" pitchFamily="18" charset="0"/>
            </a:endParaRPr>
          </a:p>
        </p:txBody>
      </p:sp>
      <p:sp>
        <p:nvSpPr>
          <p:cNvPr id="34820" name="Text Box 7"/>
          <p:cNvSpPr txBox="1">
            <a:spLocks noChangeArrowheads="1"/>
          </p:cNvSpPr>
          <p:nvPr/>
        </p:nvSpPr>
        <p:spPr bwMode="auto">
          <a:xfrm>
            <a:off x="762000" y="3276600"/>
            <a:ext cx="6477000" cy="3104696"/>
          </a:xfrm>
          <a:prstGeom prst="rect">
            <a:avLst/>
          </a:prstGeom>
          <a:noFill/>
          <a:ln w="9525">
            <a:noFill/>
            <a:miter lim="800000"/>
            <a:headEnd/>
            <a:tailEnd/>
          </a:ln>
        </p:spPr>
        <p:txBody>
          <a:bodyPr>
            <a:spAutoFit/>
          </a:bodyPr>
          <a:lstStyle/>
          <a:p>
            <a:pPr>
              <a:spcBef>
                <a:spcPct val="50000"/>
              </a:spcBef>
            </a:pPr>
            <a:r>
              <a:rPr lang="en-US" sz="2400" b="1" dirty="0">
                <a:latin typeface="Times New Roman" pitchFamily="18" charset="0"/>
                <a:cs typeface="Times New Roman" pitchFamily="18" charset="0"/>
              </a:rPr>
              <a:t>f = R/2N</a:t>
            </a:r>
            <a:r>
              <a:rPr lang="el-GR" sz="2400" b="1" dirty="0">
                <a:latin typeface="Times New Roman" pitchFamily="18" charset="0"/>
                <a:cs typeface="Times New Roman" pitchFamily="18" charset="0"/>
                <a:sym typeface="Symbol" pitchFamily="18" charset="2"/>
              </a:rPr>
              <a:t></a:t>
            </a:r>
            <a:endParaRPr lang="en-US" sz="2400" b="1" dirty="0">
              <a:latin typeface="Times New Roman" pitchFamily="18" charset="0"/>
              <a:cs typeface="Times New Roman" pitchFamily="18" charset="0"/>
              <a:sym typeface="Symbol" pitchFamily="18" charset="2"/>
            </a:endParaRPr>
          </a:p>
          <a:p>
            <a:pPr>
              <a:spcBef>
                <a:spcPct val="50000"/>
              </a:spcBef>
            </a:pPr>
            <a:endParaRPr lang="en-US" sz="900" dirty="0" smtClean="0">
              <a:latin typeface="Times New Roman" pitchFamily="18" charset="0"/>
              <a:cs typeface="Times New Roman" pitchFamily="18" charset="0"/>
              <a:sym typeface="Symbol" pitchFamily="18" charset="2"/>
            </a:endParaRPr>
          </a:p>
          <a:p>
            <a:pPr>
              <a:spcBef>
                <a:spcPct val="50000"/>
              </a:spcBef>
            </a:pPr>
            <a:r>
              <a:rPr lang="en-US" sz="1600" dirty="0" smtClean="0">
                <a:latin typeface="Times New Roman" pitchFamily="18" charset="0"/>
                <a:cs typeface="Times New Roman" pitchFamily="18" charset="0"/>
                <a:sym typeface="Symbol" pitchFamily="18" charset="2"/>
              </a:rPr>
              <a:t>R</a:t>
            </a:r>
            <a:r>
              <a:rPr lang="en-US" sz="1600" dirty="0">
                <a:latin typeface="Times New Roman" pitchFamily="18" charset="0"/>
                <a:cs typeface="Times New Roman" pitchFamily="18" charset="0"/>
                <a:sym typeface="Wingdings" pitchFamily="2" charset="2"/>
              </a:rPr>
              <a:t> radius  (~200 </a:t>
            </a:r>
            <a:r>
              <a:rPr lang="en-US" sz="1600" dirty="0">
                <a:latin typeface="Times New Roman" pitchFamily="18" charset="0"/>
                <a:cs typeface="Times New Roman" pitchFamily="18" charset="0"/>
                <a:sym typeface="Symbol" pitchFamily="18" charset="2"/>
              </a:rPr>
              <a:t>m)</a:t>
            </a:r>
            <a:endParaRPr lang="en-US" sz="1600" dirty="0">
              <a:latin typeface="Times New Roman" pitchFamily="18" charset="0"/>
              <a:cs typeface="Times New Roman" pitchFamily="18" charset="0"/>
              <a:sym typeface="Wingdings" pitchFamily="2" charset="2"/>
            </a:endParaRPr>
          </a:p>
          <a:p>
            <a:pPr>
              <a:spcBef>
                <a:spcPct val="50000"/>
              </a:spcBef>
            </a:pPr>
            <a:r>
              <a:rPr lang="en-US" sz="1600" dirty="0">
                <a:latin typeface="Times New Roman" pitchFamily="18" charset="0"/>
                <a:cs typeface="Times New Roman" pitchFamily="18" charset="0"/>
                <a:sym typeface="Wingdings" pitchFamily="2" charset="2"/>
              </a:rPr>
              <a:t>N number of lenses (10 …300)</a:t>
            </a:r>
          </a:p>
          <a:p>
            <a:pPr>
              <a:spcBef>
                <a:spcPct val="50000"/>
              </a:spcBef>
            </a:pPr>
            <a:r>
              <a:rPr lang="el-GR" sz="1600" dirty="0">
                <a:latin typeface="Times New Roman" pitchFamily="18" charset="0"/>
                <a:cs typeface="Times New Roman" pitchFamily="18" charset="0"/>
                <a:sym typeface="Symbol" pitchFamily="18" charset="2"/>
              </a:rPr>
              <a:t></a:t>
            </a:r>
            <a:r>
              <a:rPr lang="en-US" sz="1600" dirty="0">
                <a:latin typeface="Times New Roman" pitchFamily="18" charset="0"/>
                <a:cs typeface="Times New Roman" pitchFamily="18" charset="0"/>
                <a:sym typeface="Wingdings" pitchFamily="2" charset="2"/>
              </a:rPr>
              <a:t> real part of refractive index (10</a:t>
            </a:r>
            <a:r>
              <a:rPr lang="en-US" sz="1600" baseline="30000" dirty="0">
                <a:latin typeface="Times New Roman" pitchFamily="18" charset="0"/>
                <a:cs typeface="Times New Roman" pitchFamily="18" charset="0"/>
                <a:sym typeface="Wingdings" pitchFamily="2" charset="2"/>
              </a:rPr>
              <a:t>-5</a:t>
            </a:r>
            <a:r>
              <a:rPr lang="en-US" sz="1600" dirty="0">
                <a:latin typeface="Times New Roman" pitchFamily="18" charset="0"/>
                <a:cs typeface="Times New Roman" pitchFamily="18" charset="0"/>
                <a:sym typeface="Wingdings" pitchFamily="2" charset="2"/>
              </a:rPr>
              <a:t> to 10</a:t>
            </a:r>
            <a:r>
              <a:rPr lang="en-US" sz="1600" baseline="30000" dirty="0">
                <a:latin typeface="Times New Roman" pitchFamily="18" charset="0"/>
                <a:cs typeface="Times New Roman" pitchFamily="18" charset="0"/>
                <a:sym typeface="Wingdings" pitchFamily="2" charset="2"/>
              </a:rPr>
              <a:t>-6</a:t>
            </a:r>
            <a:r>
              <a:rPr lang="en-US" sz="1600" dirty="0">
                <a:latin typeface="Times New Roman" pitchFamily="18" charset="0"/>
                <a:cs typeface="Times New Roman" pitchFamily="18" charset="0"/>
                <a:sym typeface="Wingdings" pitchFamily="2" charset="2"/>
              </a:rPr>
              <a:t>)</a:t>
            </a:r>
          </a:p>
          <a:p>
            <a:pPr>
              <a:spcBef>
                <a:spcPct val="50000"/>
              </a:spcBef>
            </a:pPr>
            <a:r>
              <a:rPr lang="en-US" sz="1600" dirty="0">
                <a:latin typeface="Times New Roman" pitchFamily="18" charset="0"/>
                <a:cs typeface="Times New Roman" pitchFamily="18" charset="0"/>
                <a:sym typeface="Wingdings" pitchFamily="2" charset="2"/>
              </a:rPr>
              <a:t>2R0  800</a:t>
            </a:r>
            <a:r>
              <a:rPr lang="en-US" sz="1600" dirty="0">
                <a:latin typeface="Times New Roman" pitchFamily="18" charset="0"/>
                <a:cs typeface="Times New Roman" pitchFamily="18" charset="0"/>
                <a:sym typeface="Symbol" pitchFamily="18" charset="2"/>
              </a:rPr>
              <a:t> m </a:t>
            </a:r>
            <a:r>
              <a:rPr lang="en-US" sz="1600" dirty="0">
                <a:latin typeface="Times New Roman" pitchFamily="18" charset="0"/>
                <a:cs typeface="Times New Roman" pitchFamily="18" charset="0"/>
                <a:sym typeface="Wingdings" pitchFamily="2" charset="2"/>
              </a:rPr>
              <a:t>-1000</a:t>
            </a:r>
            <a:r>
              <a:rPr lang="en-US" sz="1600" dirty="0">
                <a:latin typeface="Times New Roman" pitchFamily="18" charset="0"/>
                <a:cs typeface="Times New Roman" pitchFamily="18" charset="0"/>
                <a:sym typeface="Symbol" pitchFamily="18" charset="2"/>
              </a:rPr>
              <a:t> m</a:t>
            </a:r>
          </a:p>
          <a:p>
            <a:pPr>
              <a:spcBef>
                <a:spcPct val="50000"/>
              </a:spcBef>
            </a:pPr>
            <a:r>
              <a:rPr lang="en-US" sz="1600" dirty="0">
                <a:latin typeface="Times New Roman" pitchFamily="18" charset="0"/>
                <a:cs typeface="Times New Roman" pitchFamily="18" charset="0"/>
                <a:sym typeface="Symbol" pitchFamily="18" charset="2"/>
              </a:rPr>
              <a:t>d</a:t>
            </a:r>
            <a:r>
              <a:rPr lang="en-US" sz="1600" dirty="0">
                <a:latin typeface="Times New Roman" pitchFamily="18" charset="0"/>
                <a:cs typeface="Times New Roman" pitchFamily="18" charset="0"/>
                <a:sym typeface="Wingdings" pitchFamily="2" charset="2"/>
              </a:rPr>
              <a:t> 10</a:t>
            </a:r>
            <a:r>
              <a:rPr lang="en-US" sz="1600" dirty="0">
                <a:latin typeface="Times New Roman" pitchFamily="18" charset="0"/>
                <a:cs typeface="Times New Roman" pitchFamily="18" charset="0"/>
                <a:sym typeface="Symbol" pitchFamily="18" charset="2"/>
              </a:rPr>
              <a:t> m</a:t>
            </a:r>
            <a:r>
              <a:rPr lang="en-US" sz="1600" dirty="0">
                <a:latin typeface="Times New Roman" pitchFamily="18" charset="0"/>
                <a:cs typeface="Times New Roman" pitchFamily="18" charset="0"/>
                <a:sym typeface="Wingdings" pitchFamily="2" charset="2"/>
              </a:rPr>
              <a:t> -50</a:t>
            </a:r>
            <a:r>
              <a:rPr lang="en-US" sz="1600" dirty="0">
                <a:latin typeface="Times New Roman" pitchFamily="18" charset="0"/>
                <a:cs typeface="Times New Roman" pitchFamily="18" charset="0"/>
                <a:sym typeface="Symbol" pitchFamily="18" charset="2"/>
              </a:rPr>
              <a:t> m</a:t>
            </a:r>
          </a:p>
          <a:p>
            <a:pPr>
              <a:spcBef>
                <a:spcPct val="50000"/>
              </a:spcBef>
            </a:pPr>
            <a:r>
              <a:rPr lang="en-US" sz="2400" dirty="0">
                <a:solidFill>
                  <a:srgbClr val="0000FF"/>
                </a:solidFill>
                <a:latin typeface="Times New Roman" pitchFamily="18" charset="0"/>
                <a:cs typeface="Times New Roman" pitchFamily="18" charset="0"/>
                <a:sym typeface="Symbol" pitchFamily="18" charset="2"/>
              </a:rPr>
              <a:t>Parabolic profile : No spherical aberration</a:t>
            </a:r>
            <a:endParaRPr lang="el-GR" sz="2400" dirty="0">
              <a:solidFill>
                <a:srgbClr val="0000FF"/>
              </a:solidFill>
              <a:latin typeface="Times New Roman" pitchFamily="18" charset="0"/>
              <a:cs typeface="Times New Roman" pitchFamily="18" charset="0"/>
            </a:endParaRPr>
          </a:p>
        </p:txBody>
      </p:sp>
      <p:sp>
        <p:nvSpPr>
          <p:cNvPr id="8" name="TextBox 7"/>
          <p:cNvSpPr txBox="1"/>
          <p:nvPr/>
        </p:nvSpPr>
        <p:spPr>
          <a:xfrm>
            <a:off x="838200" y="2133600"/>
            <a:ext cx="3200400" cy="923925"/>
          </a:xfrm>
          <a:prstGeom prst="rect">
            <a:avLst/>
          </a:prstGeom>
          <a:solidFill>
            <a:schemeClr val="accent3">
              <a:lumMod val="20000"/>
              <a:lumOff val="80000"/>
            </a:schemeClr>
          </a:solidFill>
        </p:spPr>
        <p:txBody>
          <a:bodyPr>
            <a:spAutoFit/>
          </a:bodyPr>
          <a:lstStyle/>
          <a:p>
            <a:pPr marL="609600" indent="-609600">
              <a:defRPr/>
            </a:pPr>
            <a:r>
              <a:rPr lang="en-US" dirty="0">
                <a:latin typeface="Times New Roman" pitchFamily="18" charset="0"/>
                <a:cs typeface="Times New Roman" pitchFamily="18" charset="0"/>
              </a:rPr>
              <a:t>Small aperture </a:t>
            </a:r>
          </a:p>
          <a:p>
            <a:pPr marL="609600" indent="-609600">
              <a:defRPr/>
            </a:pPr>
            <a:r>
              <a:rPr lang="en-US" dirty="0">
                <a:latin typeface="Times New Roman" pitchFamily="18" charset="0"/>
                <a:cs typeface="Times New Roman" pitchFamily="18" charset="0"/>
              </a:rPr>
              <a:t>Small focusing strength</a:t>
            </a:r>
          </a:p>
          <a:p>
            <a:pPr marL="609600" indent="-609600">
              <a:defRPr/>
            </a:pPr>
            <a:r>
              <a:rPr lang="en-US" dirty="0">
                <a:latin typeface="Times New Roman" pitchFamily="18" charset="0"/>
                <a:cs typeface="Times New Roman" pitchFamily="18" charset="0"/>
              </a:rPr>
              <a:t>Strong absorption E&gt;20keV</a:t>
            </a:r>
          </a:p>
        </p:txBody>
      </p:sp>
      <p:pic>
        <p:nvPicPr>
          <p:cNvPr id="34822" name="Picture 2"/>
          <p:cNvPicPr>
            <a:picLocks noChangeAspect="1" noChangeArrowheads="1"/>
          </p:cNvPicPr>
          <p:nvPr/>
        </p:nvPicPr>
        <p:blipFill>
          <a:blip r:embed="rId3"/>
          <a:srcRect/>
          <a:stretch>
            <a:fillRect/>
          </a:stretch>
        </p:blipFill>
        <p:spPr bwMode="auto">
          <a:xfrm>
            <a:off x="6477000" y="4114800"/>
            <a:ext cx="2562225" cy="2324100"/>
          </a:xfrm>
          <a:prstGeom prst="rect">
            <a:avLst/>
          </a:prstGeom>
          <a:noFill/>
          <a:ln w="9525">
            <a:noFill/>
            <a:miter lim="800000"/>
            <a:headEnd/>
            <a:tailEnd/>
          </a:ln>
        </p:spPr>
      </p:pic>
      <p:pic>
        <p:nvPicPr>
          <p:cNvPr id="34823" name="Picture 3"/>
          <p:cNvPicPr>
            <a:picLocks noChangeAspect="1" noChangeArrowheads="1"/>
          </p:cNvPicPr>
          <p:nvPr/>
        </p:nvPicPr>
        <p:blipFill>
          <a:blip r:embed="rId4"/>
          <a:srcRect/>
          <a:stretch>
            <a:fillRect/>
          </a:stretch>
        </p:blipFill>
        <p:spPr bwMode="auto">
          <a:xfrm>
            <a:off x="6324600" y="1371600"/>
            <a:ext cx="2209800" cy="2727325"/>
          </a:xfrm>
          <a:prstGeom prst="rect">
            <a:avLst/>
          </a:prstGeom>
          <a:noFill/>
          <a:ln w="9525">
            <a:noFill/>
            <a:miter lim="800000"/>
            <a:headEnd/>
            <a:tailEnd/>
          </a:ln>
        </p:spPr>
      </p:pic>
      <p:pic>
        <p:nvPicPr>
          <p:cNvPr id="9"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
        <p:nvSpPr>
          <p:cNvPr id="10" name="TextBox 9"/>
          <p:cNvSpPr txBox="1"/>
          <p:nvPr/>
        </p:nvSpPr>
        <p:spPr>
          <a:xfrm>
            <a:off x="6019800" y="6400800"/>
            <a:ext cx="2895600" cy="276999"/>
          </a:xfrm>
          <a:prstGeom prst="rect">
            <a:avLst/>
          </a:prstGeom>
          <a:solidFill>
            <a:schemeClr val="accent4">
              <a:lumMod val="20000"/>
              <a:lumOff val="80000"/>
            </a:schemeClr>
          </a:solidFill>
        </p:spPr>
        <p:txBody>
          <a:bodyPr wrap="square">
            <a:spAutoFit/>
          </a:bodyPr>
          <a:lstStyle/>
          <a:p>
            <a:pPr>
              <a:defRPr/>
            </a:pPr>
            <a:r>
              <a:rPr lang="en-US" sz="1200" dirty="0" smtClean="0">
                <a:latin typeface="Times New Roman" pitchFamily="18" charset="0"/>
                <a:cs typeface="Times New Roman" pitchFamily="18" charset="0"/>
              </a:rPr>
              <a:t>Source : </a:t>
            </a:r>
            <a:r>
              <a:rPr lang="de-DE" sz="1200" dirty="0">
                <a:latin typeface="Times New Roman" pitchFamily="18" charset="0"/>
                <a:cs typeface="Times New Roman" pitchFamily="18" charset="0"/>
              </a:rPr>
              <a:t>Achen Univ., APL 74, 3924 (1999)</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533400" y="609600"/>
            <a:ext cx="8229600" cy="1470025"/>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What is Synchrotron Radiation?</a:t>
            </a:r>
          </a:p>
        </p:txBody>
      </p:sp>
      <p:sp>
        <p:nvSpPr>
          <p:cNvPr id="3" name="Subtitle 2"/>
          <p:cNvSpPr>
            <a:spLocks noGrp="1"/>
          </p:cNvSpPr>
          <p:nvPr>
            <p:ph type="subTitle" idx="1"/>
          </p:nvPr>
        </p:nvSpPr>
        <p:spPr>
          <a:xfrm>
            <a:off x="533400" y="2133600"/>
            <a:ext cx="8229600" cy="4114800"/>
          </a:xfrm>
        </p:spPr>
        <p:txBody>
          <a:bodyPr rtlCol="0">
            <a:normAutofit/>
          </a:bodyPr>
          <a:lstStyle/>
          <a:p>
            <a:pPr algn="just" eaLnBrk="1" fontAlgn="auto" hangingPunct="1">
              <a:lnSpc>
                <a:spcPct val="150000"/>
              </a:lnSpc>
              <a:spcAft>
                <a:spcPts val="0"/>
              </a:spcAft>
              <a:buFont typeface="Arial" pitchFamily="34" charset="0"/>
              <a:buNone/>
              <a:defRPr/>
            </a:pPr>
            <a:r>
              <a:rPr lang="en-US" sz="2800" dirty="0" smtClean="0">
                <a:solidFill>
                  <a:schemeClr val="tx1"/>
                </a:solidFill>
                <a:latin typeface="Times New Roman" pitchFamily="18" charset="0"/>
                <a:cs typeface="Times New Roman" pitchFamily="18" charset="0"/>
              </a:rPr>
              <a:t>Synchrotron radiation is emitted from an electron traveling at almost the speed of light (0.99999999C) and its path is bent by </a:t>
            </a:r>
            <a:r>
              <a:rPr lang="en-US" sz="2800" dirty="0" smtClean="0">
                <a:solidFill>
                  <a:srgbClr val="FF0000"/>
                </a:solidFill>
                <a:latin typeface="Times New Roman" pitchFamily="18" charset="0"/>
                <a:cs typeface="Times New Roman" pitchFamily="18" charset="0"/>
              </a:rPr>
              <a:t>a magnetic field</a:t>
            </a:r>
            <a:r>
              <a:rPr lang="en-US" sz="2800" dirty="0" smtClean="0">
                <a:solidFill>
                  <a:schemeClr val="tx1"/>
                </a:solidFill>
                <a:latin typeface="Times New Roman" pitchFamily="18" charset="0"/>
                <a:cs typeface="Times New Roman" pitchFamily="18" charset="0"/>
              </a:rPr>
              <a:t>. It was first observed in a synchrotron in 1947. Thus the name</a:t>
            </a:r>
          </a:p>
          <a:p>
            <a:pPr eaLnBrk="1" fontAlgn="auto" hangingPunct="1">
              <a:lnSpc>
                <a:spcPct val="150000"/>
              </a:lnSpc>
              <a:spcAft>
                <a:spcPts val="0"/>
              </a:spcAft>
              <a:buFont typeface="Arial" pitchFamily="34" charset="0"/>
              <a:buNone/>
              <a:defRPr/>
            </a:pPr>
            <a:r>
              <a:rPr lang="en-US" sz="2800" dirty="0" smtClean="0">
                <a:solidFill>
                  <a:schemeClr val="tx1"/>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synchrotron radiation</a:t>
            </a:r>
            <a:r>
              <a:rPr lang="en-US" sz="2800" dirty="0" smtClean="0">
                <a:solidFill>
                  <a:schemeClr val="tx1"/>
                </a:solidFill>
                <a:latin typeface="Times New Roman" pitchFamily="18" charset="0"/>
                <a:cs typeface="Times New Roman" pitchFamily="18" charset="0"/>
              </a:rPr>
              <a:t>".</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endParaRPr lang="en-US" sz="2800" dirty="0" smtClean="0">
              <a:latin typeface="Times New Roman" pitchFamily="18" charset="0"/>
              <a:cs typeface="Times New Roman" pitchFamily="18" charset="0"/>
            </a:endParaRPr>
          </a:p>
          <a:p>
            <a:pPr eaLnBrk="1" fontAlgn="auto" hangingPunct="1">
              <a:spcAft>
                <a:spcPts val="0"/>
              </a:spcAft>
              <a:buFont typeface="Arial" pitchFamily="34" charset="0"/>
              <a:buNone/>
              <a:defRPr/>
            </a:pPr>
            <a:endParaRPr lang="en-US" sz="2800" dirty="0" smtClean="0">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381000" y="152400"/>
            <a:ext cx="8229600" cy="715963"/>
          </a:xfrm>
          <a:solidFill>
            <a:schemeClr val="accent2">
              <a:lumMod val="40000"/>
              <a:lumOff val="60000"/>
            </a:schemeClr>
          </a:solidFill>
        </p:spPr>
        <p:txBody>
          <a:bodyPr/>
          <a:lstStyle/>
          <a:p>
            <a:pPr>
              <a:defRPr/>
            </a:pPr>
            <a:r>
              <a:rPr lang="en-US" sz="4000" dirty="0" smtClean="0"/>
              <a:t/>
            </a:r>
            <a:br>
              <a:rPr lang="en-US" sz="4000" dirty="0" smtClean="0"/>
            </a:br>
            <a:r>
              <a:rPr lang="en-US" sz="3200" b="1" dirty="0" smtClean="0">
                <a:latin typeface="Arial" pitchFamily="34" charset="0"/>
                <a:cs typeface="Arial" pitchFamily="34" charset="0"/>
              </a:rPr>
              <a:t>Focused X-ray Beams </a:t>
            </a:r>
            <a:br>
              <a:rPr lang="en-US" sz="3200" b="1" dirty="0" smtClean="0">
                <a:latin typeface="Arial" pitchFamily="34" charset="0"/>
                <a:cs typeface="Arial" pitchFamily="34" charset="0"/>
              </a:rPr>
            </a:br>
            <a:endParaRPr lang="en-US" sz="3200" b="1" dirty="0" smtClean="0">
              <a:latin typeface="Arial" pitchFamily="34" charset="0"/>
              <a:cs typeface="Arial" pitchFamily="34" charset="0"/>
            </a:endParaRPr>
          </a:p>
        </p:txBody>
      </p:sp>
      <p:sp>
        <p:nvSpPr>
          <p:cNvPr id="41987" name="Rectangle 3"/>
          <p:cNvSpPr>
            <a:spLocks noGrp="1"/>
          </p:cNvSpPr>
          <p:nvPr>
            <p:ph type="body" idx="1"/>
          </p:nvPr>
        </p:nvSpPr>
        <p:spPr>
          <a:xfrm>
            <a:off x="457200" y="1143000"/>
            <a:ext cx="8229600" cy="5334000"/>
          </a:xfrm>
        </p:spPr>
        <p:txBody>
          <a:bodyPr/>
          <a:lstStyle/>
          <a:p>
            <a:pPr algn="ctr">
              <a:lnSpc>
                <a:spcPct val="80000"/>
              </a:lnSpc>
              <a:buFont typeface="Arial" charset="0"/>
              <a:buNone/>
              <a:defRPr/>
            </a:pPr>
            <a:r>
              <a:rPr lang="en-US" sz="2400" b="1" u="sng" dirty="0" smtClean="0">
                <a:solidFill>
                  <a:schemeClr val="tx2">
                    <a:lumMod val="60000"/>
                    <a:lumOff val="40000"/>
                  </a:schemeClr>
                </a:solidFill>
                <a:latin typeface="Times New Roman" pitchFamily="18" charset="0"/>
                <a:cs typeface="Times New Roman" pitchFamily="18" charset="0"/>
              </a:rPr>
              <a:t>W.C. Roentgen </a:t>
            </a:r>
            <a:r>
              <a:rPr lang="en-US" sz="2400" dirty="0" smtClean="0">
                <a:solidFill>
                  <a:schemeClr val="tx2">
                    <a:lumMod val="60000"/>
                    <a:lumOff val="40000"/>
                  </a:schemeClr>
                </a:solidFill>
                <a:latin typeface="Times New Roman" pitchFamily="18" charset="0"/>
                <a:cs typeface="Times New Roman" pitchFamily="18" charset="0"/>
              </a:rPr>
              <a:t>: Refractive index of all materials ≈ unity</a:t>
            </a: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a:p>
            <a:pPr algn="ctr">
              <a:lnSpc>
                <a:spcPct val="80000"/>
              </a:lnSpc>
              <a:buFont typeface="Arial" charset="0"/>
              <a:buNone/>
              <a:defRPr/>
            </a:pPr>
            <a:endParaRPr lang="en-US" sz="2400" dirty="0" smtClean="0">
              <a:solidFill>
                <a:schemeClr val="tx2">
                  <a:lumMod val="60000"/>
                  <a:lumOff val="40000"/>
                </a:schemeClr>
              </a:solidFill>
              <a:latin typeface="Times New Roman" pitchFamily="18" charset="0"/>
              <a:cs typeface="Times New Roman" pitchFamily="18" charset="0"/>
            </a:endParaRPr>
          </a:p>
          <a:p>
            <a:pPr algn="ctr">
              <a:lnSpc>
                <a:spcPct val="80000"/>
              </a:lnSpc>
              <a:buFont typeface="Arial" charset="0"/>
              <a:buNone/>
              <a:defRPr/>
            </a:pPr>
            <a:r>
              <a:rPr lang="en-US" sz="2400" dirty="0" smtClean="0">
                <a:solidFill>
                  <a:schemeClr val="tx2">
                    <a:lumMod val="60000"/>
                    <a:lumOff val="40000"/>
                  </a:schemeClr>
                </a:solidFill>
                <a:latin typeface="Times New Roman" pitchFamily="18" charset="0"/>
                <a:cs typeface="Times New Roman" pitchFamily="18" charset="0"/>
              </a:rPr>
              <a:t>Difficult to make an x-ray lens.</a:t>
            </a:r>
          </a:p>
          <a:p>
            <a:pPr algn="ctr">
              <a:lnSpc>
                <a:spcPct val="80000"/>
              </a:lnSpc>
              <a:buFont typeface="Arial" charset="0"/>
              <a:buNone/>
              <a:defRPr/>
            </a:pPr>
            <a:endParaRPr lang="en-US" sz="2400" dirty="0" smtClean="0">
              <a:latin typeface="Times New Roman" pitchFamily="18" charset="0"/>
              <a:cs typeface="Times New Roman" pitchFamily="18" charset="0"/>
            </a:endParaRPr>
          </a:p>
          <a:p>
            <a:pPr indent="0" algn="just">
              <a:lnSpc>
                <a:spcPct val="80000"/>
              </a:lnSpc>
              <a:buFont typeface="Arial" charset="0"/>
              <a:buNone/>
              <a:defRPr/>
            </a:pPr>
            <a:r>
              <a:rPr lang="en-US" sz="2400" dirty="0" smtClean="0">
                <a:solidFill>
                  <a:schemeClr val="accent3">
                    <a:lumMod val="50000"/>
                  </a:schemeClr>
                </a:solidFill>
                <a:latin typeface="Times New Roman" pitchFamily="18" charset="0"/>
                <a:cs typeface="Times New Roman" pitchFamily="18" charset="0"/>
              </a:rPr>
              <a:t>With the recent availability of extremely bright x-ray sources (synchrotron storage rings, x-ray free electron lasers, …), R&amp;D efforts towards focusing x-rays to smaller and smaller size have become intense. </a:t>
            </a:r>
          </a:p>
          <a:p>
            <a:pPr indent="0" algn="just">
              <a:lnSpc>
                <a:spcPct val="80000"/>
              </a:lnSpc>
              <a:buFont typeface="Arial" charset="0"/>
              <a:buNone/>
              <a:defRPr/>
            </a:pPr>
            <a:endParaRPr lang="en-US" sz="2400" dirty="0" smtClean="0">
              <a:solidFill>
                <a:schemeClr val="accent3">
                  <a:lumMod val="50000"/>
                </a:schemeClr>
              </a:solidFill>
              <a:latin typeface="Times New Roman" pitchFamily="18" charset="0"/>
              <a:cs typeface="Times New Roman" pitchFamily="18" charset="0"/>
            </a:endParaRPr>
          </a:p>
          <a:p>
            <a:pPr indent="0" algn="just">
              <a:lnSpc>
                <a:spcPct val="80000"/>
              </a:lnSpc>
              <a:buFont typeface="Arial" charset="0"/>
              <a:buNone/>
              <a:defRPr/>
            </a:pPr>
            <a:r>
              <a:rPr lang="en-US" sz="2400" dirty="0" smtClean="0">
                <a:solidFill>
                  <a:srgbClr val="0070C0"/>
                </a:solidFill>
                <a:latin typeface="Times New Roman" pitchFamily="18" charset="0"/>
                <a:cs typeface="Times New Roman" pitchFamily="18" charset="0"/>
              </a:rPr>
              <a:t>At present it is possible to generate focused x-ray beam  of &lt;30 nm, using the </a:t>
            </a:r>
            <a:r>
              <a:rPr lang="en-US" sz="2400" i="1" u="sng" dirty="0" smtClean="0">
                <a:solidFill>
                  <a:srgbClr val="0070C0"/>
                </a:solidFill>
                <a:latin typeface="Times New Roman" pitchFamily="18" charset="0"/>
                <a:cs typeface="Times New Roman" pitchFamily="18" charset="0"/>
              </a:rPr>
              <a:t>reflection, diffraction and refraction phenomena in the x-ray region. </a:t>
            </a: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a:p>
            <a:pPr>
              <a:lnSpc>
                <a:spcPct val="80000"/>
              </a:lnSpc>
              <a:buFont typeface="Arial" charset="0"/>
              <a:buNone/>
              <a:defRPr/>
            </a:pPr>
            <a:endParaRPr lang="en-US" sz="2400" dirty="0" smtClean="0">
              <a:latin typeface="Times New Roman" pitchFamily="18" charset="0"/>
              <a:cs typeface="Times New Roman" pitchFamily="18" charset="0"/>
            </a:endParaRPr>
          </a:p>
        </p:txBody>
      </p:sp>
      <p:sp>
        <p:nvSpPr>
          <p:cNvPr id="12292" name="AutoShape 4"/>
          <p:cNvSpPr>
            <a:spLocks noChangeArrowheads="1"/>
          </p:cNvSpPr>
          <p:nvPr/>
        </p:nvSpPr>
        <p:spPr bwMode="auto">
          <a:xfrm>
            <a:off x="3962400" y="1828800"/>
            <a:ext cx="485775" cy="609600"/>
          </a:xfrm>
          <a:prstGeom prst="downArrow">
            <a:avLst>
              <a:gd name="adj1" fmla="val 50000"/>
              <a:gd name="adj2" fmla="val 31373"/>
            </a:avLst>
          </a:prstGeom>
          <a:solidFill>
            <a:schemeClr val="accent1"/>
          </a:solidFill>
          <a:ln w="9525">
            <a:solidFill>
              <a:schemeClr val="tx1"/>
            </a:solidFill>
            <a:miter lim="800000"/>
            <a:headEnd/>
            <a:tailEnd/>
          </a:ln>
        </p:spPr>
        <p:txBody>
          <a:bodyPr wrap="none" anchor="ctr"/>
          <a:lstStyle/>
          <a:p>
            <a:endParaRPr lang="en-US"/>
          </a:p>
        </p:txBody>
      </p:sp>
      <p:pic>
        <p:nvPicPr>
          <p:cNvPr id="5"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Generation of Synchrotron Radiation</a:t>
            </a:r>
          </a:p>
        </p:txBody>
      </p:sp>
      <p:sp>
        <p:nvSpPr>
          <p:cNvPr id="37891" name="Content Placeholder 2"/>
          <p:cNvSpPr>
            <a:spLocks noGrp="1"/>
          </p:cNvSpPr>
          <p:nvPr>
            <p:ph idx="1"/>
          </p:nvPr>
        </p:nvSpPr>
        <p:spPr>
          <a:xfrm>
            <a:off x="457200" y="1600200"/>
            <a:ext cx="8382000" cy="5029200"/>
          </a:xfrm>
        </p:spPr>
        <p:txBody>
          <a:bodyPr/>
          <a:lstStyle/>
          <a:p>
            <a:pPr algn="just" eaLnBrk="1" hangingPunct="1">
              <a:buFont typeface="Arial" charset="0"/>
              <a:buNone/>
            </a:pPr>
            <a:r>
              <a:rPr lang="en-US" sz="2800" dirty="0" smtClean="0">
                <a:latin typeface="Times New Roman" pitchFamily="18" charset="0"/>
                <a:cs typeface="Times New Roman" pitchFamily="18" charset="0"/>
              </a:rPr>
              <a:t>	Synchrotron radiation is emitted at a bending magnet or at an insertion device. Corresponding to the weak and strong magnetic field, there are two types of insertion devices: an </a:t>
            </a:r>
            <a:r>
              <a:rPr lang="en-US" sz="2800" dirty="0" err="1" smtClean="0">
                <a:latin typeface="Times New Roman" pitchFamily="18" charset="0"/>
                <a:cs typeface="Times New Roman" pitchFamily="18" charset="0"/>
              </a:rPr>
              <a:t>undulator</a:t>
            </a:r>
            <a:r>
              <a:rPr lang="en-US" sz="2800" dirty="0" smtClean="0">
                <a:latin typeface="Times New Roman" pitchFamily="18" charset="0"/>
                <a:cs typeface="Times New Roman" pitchFamily="18" charset="0"/>
              </a:rPr>
              <a:t> and a wiggler.</a:t>
            </a:r>
          </a:p>
        </p:txBody>
      </p:sp>
      <p:pic>
        <p:nvPicPr>
          <p:cNvPr id="37892" name="Picture 3" descr="sr_ben_mag.gif"/>
          <p:cNvPicPr>
            <a:picLocks noChangeAspect="1"/>
          </p:cNvPicPr>
          <p:nvPr/>
        </p:nvPicPr>
        <p:blipFill>
          <a:blip r:embed="rId3"/>
          <a:srcRect/>
          <a:stretch>
            <a:fillRect/>
          </a:stretch>
        </p:blipFill>
        <p:spPr bwMode="auto">
          <a:xfrm>
            <a:off x="457200" y="4114800"/>
            <a:ext cx="4127500" cy="1905000"/>
          </a:xfrm>
          <a:prstGeom prst="rect">
            <a:avLst/>
          </a:prstGeom>
          <a:noFill/>
          <a:ln w="9525">
            <a:noFill/>
            <a:miter lim="800000"/>
            <a:headEnd/>
            <a:tailEnd/>
          </a:ln>
        </p:spPr>
      </p:pic>
      <p:pic>
        <p:nvPicPr>
          <p:cNvPr id="37893" name="Picture 4" descr="sr_undu.gif"/>
          <p:cNvPicPr>
            <a:picLocks noChangeAspect="1"/>
          </p:cNvPicPr>
          <p:nvPr/>
        </p:nvPicPr>
        <p:blipFill>
          <a:blip r:embed="rId4"/>
          <a:srcRect/>
          <a:stretch>
            <a:fillRect/>
          </a:stretch>
        </p:blipFill>
        <p:spPr bwMode="auto">
          <a:xfrm>
            <a:off x="4800600" y="4038600"/>
            <a:ext cx="4178300" cy="1873250"/>
          </a:xfrm>
          <a:prstGeom prst="rect">
            <a:avLst/>
          </a:prstGeom>
          <a:noFill/>
          <a:ln w="9525">
            <a:noFill/>
            <a:miter lim="800000"/>
            <a:headEnd/>
            <a:tailEnd/>
          </a:ln>
        </p:spPr>
      </p:pic>
      <p:pic>
        <p:nvPicPr>
          <p:cNvPr id="6"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274638"/>
            <a:ext cx="79248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General Properties of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Synchrotron Radiation</a:t>
            </a:r>
          </a:p>
        </p:txBody>
      </p:sp>
      <p:sp>
        <p:nvSpPr>
          <p:cNvPr id="3" name="Content Placeholder 2"/>
          <p:cNvSpPr>
            <a:spLocks noGrp="1"/>
          </p:cNvSpPr>
          <p:nvPr>
            <p:ph idx="1"/>
          </p:nvPr>
        </p:nvSpPr>
        <p:spPr/>
        <p:txBody>
          <a:bodyPr rtlCol="0">
            <a:normAutofit/>
          </a:bodyPr>
          <a:lstStyle/>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Ultra-bright</a:t>
            </a:r>
          </a:p>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Highly directional</a:t>
            </a:r>
          </a:p>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Spectrally continuous (Bending Magnet /Wiggler) </a:t>
            </a:r>
          </a:p>
          <a:p>
            <a:pPr eaLnBrk="1" fontAlgn="t" hangingPunct="1">
              <a:spcBef>
                <a:spcPts val="600"/>
              </a:spcBef>
              <a:spcAft>
                <a:spcPts val="600"/>
              </a:spcAft>
              <a:buFont typeface="Arial" charset="0"/>
              <a:buNone/>
              <a:defRPr/>
            </a:pPr>
            <a:r>
              <a:rPr lang="en-US" sz="2400" dirty="0" smtClean="0">
                <a:latin typeface="Times New Roman" pitchFamily="18" charset="0"/>
                <a:cs typeface="Times New Roman" pitchFamily="18" charset="0"/>
              </a:rPr>
              <a:t>	or quasi-monochromatic (</a:t>
            </a:r>
            <a:r>
              <a:rPr lang="en-US" sz="2400" dirty="0" err="1" smtClean="0">
                <a:latin typeface="Times New Roman" pitchFamily="18" charset="0"/>
                <a:cs typeface="Times New Roman" pitchFamily="18" charset="0"/>
              </a:rPr>
              <a:t>Undulator</a:t>
            </a:r>
            <a:r>
              <a:rPr lang="en-US" sz="2400" dirty="0" smtClean="0">
                <a:latin typeface="Times New Roman" pitchFamily="18" charset="0"/>
                <a:cs typeface="Times New Roman" pitchFamily="18" charset="0"/>
              </a:rPr>
              <a:t>)</a:t>
            </a:r>
          </a:p>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Linearly or circularly polarized</a:t>
            </a:r>
            <a:endParaRPr lang="en-US" sz="2400" dirty="0" smtClean="0">
              <a:solidFill>
                <a:srgbClr val="0000FF"/>
              </a:solidFill>
              <a:latin typeface="Times New Roman" pitchFamily="18" charset="0"/>
              <a:cs typeface="Times New Roman" pitchFamily="18" charset="0"/>
            </a:endParaRPr>
          </a:p>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Pulsed with controlled intervals</a:t>
            </a:r>
          </a:p>
          <a:p>
            <a:pPr eaLnBrk="1" fontAlgn="t" hangingPunct="1">
              <a:spcBef>
                <a:spcPts val="600"/>
              </a:spcBef>
              <a:spcAft>
                <a:spcPts val="600"/>
              </a:spcAft>
              <a:buFont typeface="Wingdings" pitchFamily="2" charset="2"/>
              <a:buChar char="§"/>
              <a:defRP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Temporally and spatially stable</a:t>
            </a:r>
          </a:p>
          <a:p>
            <a:pPr eaLnBrk="1" fontAlgn="auto" hangingPunct="1">
              <a:spcBef>
                <a:spcPts val="600"/>
              </a:spcBef>
              <a:spcAft>
                <a:spcPts val="600"/>
              </a:spcAft>
              <a:buFont typeface="Arial" pitchFamily="34" charset="0"/>
              <a:buNone/>
              <a:defRPr/>
            </a:pPr>
            <a:endParaRPr lang="en-US" sz="24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76962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Synchrotron Radiation Spectrum</a:t>
            </a:r>
          </a:p>
        </p:txBody>
      </p:sp>
      <p:pic>
        <p:nvPicPr>
          <p:cNvPr id="39939" name="Content Placeholder 3" descr="sr-curve.gif"/>
          <p:cNvPicPr>
            <a:picLocks noGrp="1" noChangeAspect="1"/>
          </p:cNvPicPr>
          <p:nvPr>
            <p:ph idx="1"/>
          </p:nvPr>
        </p:nvPicPr>
        <p:blipFill>
          <a:blip r:embed="rId3"/>
          <a:srcRect/>
          <a:stretch>
            <a:fillRect/>
          </a:stretch>
        </p:blipFill>
        <p:spPr>
          <a:xfrm>
            <a:off x="1143000" y="1654175"/>
            <a:ext cx="6432550" cy="4781550"/>
          </a:xfrm>
        </p:spPr>
      </p:pic>
      <p:pic>
        <p:nvPicPr>
          <p:cNvPr id="4"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76962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Brightness of synchrotron sources</a:t>
            </a:r>
          </a:p>
        </p:txBody>
      </p:sp>
      <p:pic>
        <p:nvPicPr>
          <p:cNvPr id="40963" name="Content Placeholder 3" descr="SR EM spectrum_flux.GIF"/>
          <p:cNvPicPr>
            <a:picLocks noGrp="1" noChangeAspect="1"/>
          </p:cNvPicPr>
          <p:nvPr>
            <p:ph idx="1"/>
          </p:nvPr>
        </p:nvPicPr>
        <p:blipFill>
          <a:blip r:embed="rId3"/>
          <a:srcRect/>
          <a:stretch>
            <a:fillRect/>
          </a:stretch>
        </p:blipFill>
        <p:spPr>
          <a:xfrm>
            <a:off x="2530475" y="1600200"/>
            <a:ext cx="4556125" cy="5049838"/>
          </a:xfrm>
        </p:spPr>
      </p:pic>
      <p:pic>
        <p:nvPicPr>
          <p:cNvPr id="4"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962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X-ray Sources: Peak Brilliance</a:t>
            </a: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pic>
        <p:nvPicPr>
          <p:cNvPr id="7" name="Content Placeholder 6" descr="peak brillance.gif"/>
          <p:cNvPicPr>
            <a:picLocks noGrp="1" noChangeAspect="1"/>
          </p:cNvPicPr>
          <p:nvPr>
            <p:ph idx="1"/>
          </p:nvPr>
        </p:nvPicPr>
        <p:blipFill>
          <a:blip r:embed="rId3"/>
          <a:stretch>
            <a:fillRect/>
          </a:stretch>
        </p:blipFill>
        <p:spPr>
          <a:xfrm>
            <a:off x="2299855" y="1198420"/>
            <a:ext cx="4038600" cy="555613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3200400" y="4191000"/>
            <a:ext cx="2338387" cy="1570038"/>
          </a:xfrm>
          <a:prstGeom prst="rect">
            <a:avLst/>
          </a:prstGeom>
          <a:noFill/>
          <a:ln w="9525">
            <a:noFill/>
            <a:miter lim="800000"/>
            <a:headEnd/>
            <a:tailEnd/>
          </a:ln>
        </p:spPr>
        <p:txBody>
          <a:bodyPr wrap="none">
            <a:spAutoFit/>
          </a:bodyPr>
          <a:lstStyle/>
          <a:p>
            <a:r>
              <a:rPr lang="en-US" sz="2400" dirty="0">
                <a:solidFill>
                  <a:srgbClr val="0066FF"/>
                </a:solidFill>
                <a:latin typeface="Times New Roman" pitchFamily="18" charset="0"/>
                <a:cs typeface="Times New Roman" pitchFamily="18" charset="0"/>
              </a:rPr>
              <a:t>America:	18</a:t>
            </a:r>
          </a:p>
          <a:p>
            <a:r>
              <a:rPr lang="en-US" sz="2400" dirty="0">
                <a:solidFill>
                  <a:srgbClr val="0066FF"/>
                </a:solidFill>
                <a:latin typeface="Times New Roman" pitchFamily="18" charset="0"/>
                <a:cs typeface="Times New Roman" pitchFamily="18" charset="0"/>
              </a:rPr>
              <a:t>Asia:		25</a:t>
            </a:r>
          </a:p>
          <a:p>
            <a:r>
              <a:rPr lang="en-US" sz="2400" dirty="0">
                <a:solidFill>
                  <a:srgbClr val="0066FF"/>
                </a:solidFill>
                <a:latin typeface="Times New Roman" pitchFamily="18" charset="0"/>
                <a:cs typeface="Times New Roman" pitchFamily="18" charset="0"/>
              </a:rPr>
              <a:t>Europe:	22</a:t>
            </a:r>
          </a:p>
          <a:p>
            <a:r>
              <a:rPr lang="en-US" sz="2400" dirty="0">
                <a:solidFill>
                  <a:srgbClr val="0066FF"/>
                </a:solidFill>
                <a:latin typeface="Times New Roman" pitchFamily="18" charset="0"/>
                <a:cs typeface="Times New Roman" pitchFamily="18" charset="0"/>
              </a:rPr>
              <a:t>Oceania:	1</a:t>
            </a:r>
          </a:p>
        </p:txBody>
      </p:sp>
      <p:sp>
        <p:nvSpPr>
          <p:cNvPr id="43011" name="TextBox 4"/>
          <p:cNvSpPr txBox="1">
            <a:spLocks noChangeArrowheads="1"/>
          </p:cNvSpPr>
          <p:nvPr/>
        </p:nvSpPr>
        <p:spPr bwMode="auto">
          <a:xfrm>
            <a:off x="0" y="6019800"/>
            <a:ext cx="8839200" cy="461665"/>
          </a:xfrm>
          <a:prstGeom prst="rect">
            <a:avLst/>
          </a:prstGeom>
          <a:noFill/>
          <a:ln w="9525">
            <a:noFill/>
            <a:miter lim="800000"/>
            <a:headEnd/>
            <a:tailEnd/>
          </a:ln>
        </p:spPr>
        <p:txBody>
          <a:bodyPr wrap="square">
            <a:spAutoFit/>
          </a:bodyPr>
          <a:lstStyle/>
          <a:p>
            <a:r>
              <a:rPr lang="en-US" sz="2400" b="1" u="sng" dirty="0" smtClean="0">
                <a:solidFill>
                  <a:srgbClr val="0066FF"/>
                </a:solidFill>
                <a:latin typeface="Times New Roman" pitchFamily="18" charset="0"/>
                <a:cs typeface="Times New Roman" pitchFamily="18" charset="0"/>
              </a:rPr>
              <a:t>IV </a:t>
            </a:r>
            <a:r>
              <a:rPr lang="en-US" sz="2400" b="1" u="sng" dirty="0">
                <a:solidFill>
                  <a:srgbClr val="0066FF"/>
                </a:solidFill>
                <a:latin typeface="Times New Roman" pitchFamily="18" charset="0"/>
                <a:cs typeface="Times New Roman" pitchFamily="18" charset="0"/>
              </a:rPr>
              <a:t>generation </a:t>
            </a:r>
            <a:r>
              <a:rPr lang="en-US" sz="2400" b="1" u="sng" dirty="0" smtClean="0">
                <a:solidFill>
                  <a:srgbClr val="0066FF"/>
                </a:solidFill>
                <a:latin typeface="Times New Roman" pitchFamily="18" charset="0"/>
                <a:cs typeface="Times New Roman" pitchFamily="18" charset="0"/>
              </a:rPr>
              <a:t> light sources under construction/ </a:t>
            </a:r>
            <a:r>
              <a:rPr lang="en-US" sz="2400" b="1" u="sng" dirty="0">
                <a:solidFill>
                  <a:srgbClr val="0066FF"/>
                </a:solidFill>
                <a:latin typeface="Times New Roman" pitchFamily="18" charset="0"/>
                <a:cs typeface="Times New Roman" pitchFamily="18" charset="0"/>
              </a:rPr>
              <a:t>planning stage.</a:t>
            </a:r>
          </a:p>
        </p:txBody>
      </p:sp>
      <p:pic>
        <p:nvPicPr>
          <p:cNvPr id="43012" name="Picture 2"/>
          <p:cNvPicPr>
            <a:picLocks noChangeAspect="1" noChangeArrowheads="1"/>
          </p:cNvPicPr>
          <p:nvPr/>
        </p:nvPicPr>
        <p:blipFill>
          <a:blip r:embed="rId3"/>
          <a:srcRect l="6250" t="22917" r="31250" b="37500"/>
          <a:stretch>
            <a:fillRect/>
          </a:stretch>
        </p:blipFill>
        <p:spPr bwMode="auto">
          <a:xfrm>
            <a:off x="1524000" y="1371600"/>
            <a:ext cx="6096000" cy="2895600"/>
          </a:xfrm>
          <a:prstGeom prst="rect">
            <a:avLst/>
          </a:prstGeom>
          <a:noFill/>
          <a:ln w="9525">
            <a:noFill/>
            <a:miter lim="800000"/>
            <a:headEnd/>
            <a:tailEnd/>
          </a:ln>
        </p:spPr>
      </p:pic>
      <p:sp>
        <p:nvSpPr>
          <p:cNvPr id="7" name="Title 1"/>
          <p:cNvSpPr txBox="1">
            <a:spLocks/>
          </p:cNvSpPr>
          <p:nvPr/>
        </p:nvSpPr>
        <p:spPr>
          <a:xfrm>
            <a:off x="228600" y="0"/>
            <a:ext cx="8763000" cy="11430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Synchrotron </a:t>
            </a:r>
            <a:r>
              <a:rPr lang="en-US" sz="3200" b="1" dirty="0" smtClean="0">
                <a:latin typeface="Arial" pitchFamily="34" charset="0"/>
                <a:ea typeface="+mj-ea"/>
                <a:cs typeface="Arial" pitchFamily="34" charset="0"/>
              </a:rPr>
              <a:t>Radiation(SR) </a:t>
            </a:r>
            <a:r>
              <a:rPr lang="en-US" sz="3200" b="1" dirty="0">
                <a:latin typeface="Arial" pitchFamily="34" charset="0"/>
                <a:ea typeface="+mj-ea"/>
                <a:cs typeface="Arial" pitchFamily="34" charset="0"/>
              </a:rPr>
              <a:t>Sources…</a:t>
            </a:r>
          </a:p>
        </p:txBody>
      </p:sp>
      <p:pic>
        <p:nvPicPr>
          <p:cNvPr id="6"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A Typical Synchrotron Facility</a:t>
            </a:r>
          </a:p>
        </p:txBody>
      </p:sp>
      <p:pic>
        <p:nvPicPr>
          <p:cNvPr id="44035" name="Content Placeholder 3" descr="SR demo.gif"/>
          <p:cNvPicPr>
            <a:picLocks noGrp="1" noChangeAspect="1"/>
          </p:cNvPicPr>
          <p:nvPr>
            <p:ph idx="1"/>
          </p:nvPr>
        </p:nvPicPr>
        <p:blipFill>
          <a:blip r:embed="rId3"/>
          <a:srcRect/>
          <a:stretch>
            <a:fillRect/>
          </a:stretch>
        </p:blipFill>
        <p:spPr>
          <a:xfrm>
            <a:off x="831850" y="1676400"/>
            <a:ext cx="7405688" cy="4419600"/>
          </a:xfrm>
        </p:spPr>
      </p:pic>
      <p:pic>
        <p:nvPicPr>
          <p:cNvPr id="4"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machine stylised"/>
          <p:cNvPicPr>
            <a:picLocks noChangeAspect="1" noChangeArrowheads="1"/>
          </p:cNvPicPr>
          <p:nvPr/>
        </p:nvPicPr>
        <p:blipFill>
          <a:blip r:embed="rId3"/>
          <a:srcRect l="7256" t="9335" r="7256" b="12448"/>
          <a:stretch>
            <a:fillRect/>
          </a:stretch>
        </p:blipFill>
        <p:spPr bwMode="auto">
          <a:xfrm>
            <a:off x="152400" y="1828800"/>
            <a:ext cx="4538663" cy="3040063"/>
          </a:xfrm>
          <a:prstGeom prst="rect">
            <a:avLst/>
          </a:prstGeom>
          <a:noFill/>
          <a:ln w="9525">
            <a:noFill/>
            <a:miter lim="800000"/>
            <a:headEnd/>
            <a:tailEnd/>
          </a:ln>
        </p:spPr>
      </p:pic>
      <p:sp>
        <p:nvSpPr>
          <p:cNvPr id="45059" name="Rectangle 2"/>
          <p:cNvSpPr>
            <a:spLocks noChangeArrowheads="1"/>
          </p:cNvSpPr>
          <p:nvPr/>
        </p:nvSpPr>
        <p:spPr bwMode="auto">
          <a:xfrm>
            <a:off x="3200400" y="4419600"/>
            <a:ext cx="1905000" cy="646113"/>
          </a:xfrm>
          <a:prstGeom prst="rect">
            <a:avLst/>
          </a:prstGeom>
          <a:solidFill>
            <a:srgbClr val="FFFF00"/>
          </a:solidFill>
          <a:ln w="9525">
            <a:noFill/>
            <a:miter lim="800000"/>
            <a:headEnd/>
            <a:tailEnd/>
          </a:ln>
        </p:spPr>
        <p:txBody>
          <a:bodyPr>
            <a:spAutoFit/>
          </a:bodyPr>
          <a:lstStyle/>
          <a:p>
            <a:pPr>
              <a:spcBef>
                <a:spcPct val="50000"/>
              </a:spcBef>
            </a:pPr>
            <a:r>
              <a:rPr lang="en-AU">
                <a:solidFill>
                  <a:srgbClr val="FF0000"/>
                </a:solidFill>
              </a:rPr>
              <a:t>(1) Electrons are generated here</a:t>
            </a:r>
            <a:endParaRPr lang="en-US">
              <a:solidFill>
                <a:srgbClr val="FF0000"/>
              </a:solidFill>
            </a:endParaRPr>
          </a:p>
        </p:txBody>
      </p:sp>
      <p:sp>
        <p:nvSpPr>
          <p:cNvPr id="45060" name="Rectangle 3"/>
          <p:cNvSpPr>
            <a:spLocks noChangeArrowheads="1"/>
          </p:cNvSpPr>
          <p:nvPr/>
        </p:nvSpPr>
        <p:spPr bwMode="auto">
          <a:xfrm>
            <a:off x="152400" y="5181600"/>
            <a:ext cx="3852863" cy="369888"/>
          </a:xfrm>
          <a:prstGeom prst="rect">
            <a:avLst/>
          </a:prstGeom>
          <a:solidFill>
            <a:srgbClr val="92D050"/>
          </a:solidFill>
          <a:ln w="9525">
            <a:noFill/>
            <a:miter lim="800000"/>
            <a:headEnd/>
            <a:tailEnd/>
          </a:ln>
        </p:spPr>
        <p:txBody>
          <a:bodyPr wrap="none">
            <a:spAutoFit/>
          </a:bodyPr>
          <a:lstStyle/>
          <a:p>
            <a:pPr>
              <a:spcBef>
                <a:spcPct val="50000"/>
              </a:spcBef>
            </a:pPr>
            <a:r>
              <a:rPr lang="en-AU">
                <a:solidFill>
                  <a:srgbClr val="002060"/>
                </a:solidFill>
              </a:rPr>
              <a:t>(2) Initially accelerated in the LINAC</a:t>
            </a:r>
            <a:endParaRPr lang="en-US">
              <a:solidFill>
                <a:srgbClr val="002060"/>
              </a:solidFill>
            </a:endParaRPr>
          </a:p>
        </p:txBody>
      </p:sp>
      <p:sp>
        <p:nvSpPr>
          <p:cNvPr id="45061" name="Rectangle 4"/>
          <p:cNvSpPr>
            <a:spLocks noChangeArrowheads="1"/>
          </p:cNvSpPr>
          <p:nvPr/>
        </p:nvSpPr>
        <p:spPr bwMode="auto">
          <a:xfrm>
            <a:off x="228600" y="904875"/>
            <a:ext cx="2362200" cy="923925"/>
          </a:xfrm>
          <a:prstGeom prst="rect">
            <a:avLst/>
          </a:prstGeom>
          <a:solidFill>
            <a:srgbClr val="66FFFF"/>
          </a:solidFill>
          <a:ln w="9525">
            <a:noFill/>
            <a:miter lim="800000"/>
            <a:headEnd/>
            <a:tailEnd/>
          </a:ln>
        </p:spPr>
        <p:txBody>
          <a:bodyPr>
            <a:spAutoFit/>
          </a:bodyPr>
          <a:lstStyle/>
          <a:p>
            <a:pPr>
              <a:spcBef>
                <a:spcPct val="50000"/>
              </a:spcBef>
            </a:pPr>
            <a:r>
              <a:rPr lang="en-AU"/>
              <a:t>(3) Then they pass into the booster ring accelerated to </a:t>
            </a:r>
            <a:r>
              <a:rPr lang="en-AU" i="1">
                <a:sym typeface="Symbol" pitchFamily="18" charset="2"/>
              </a:rPr>
              <a:t> </a:t>
            </a:r>
            <a:r>
              <a:rPr lang="en-AU"/>
              <a:t> c</a:t>
            </a:r>
            <a:endParaRPr lang="en-US"/>
          </a:p>
        </p:txBody>
      </p:sp>
      <p:sp>
        <p:nvSpPr>
          <p:cNvPr id="45062" name="Rectangle 5"/>
          <p:cNvSpPr>
            <a:spLocks noChangeArrowheads="1"/>
          </p:cNvSpPr>
          <p:nvPr/>
        </p:nvSpPr>
        <p:spPr bwMode="auto">
          <a:xfrm>
            <a:off x="3429000" y="904875"/>
            <a:ext cx="1981200" cy="923925"/>
          </a:xfrm>
          <a:prstGeom prst="rect">
            <a:avLst/>
          </a:prstGeom>
          <a:solidFill>
            <a:srgbClr val="FFCCFF"/>
          </a:solidFill>
          <a:ln w="9525">
            <a:noFill/>
            <a:miter lim="800000"/>
            <a:headEnd/>
            <a:tailEnd/>
          </a:ln>
        </p:spPr>
        <p:txBody>
          <a:bodyPr>
            <a:spAutoFit/>
          </a:bodyPr>
          <a:lstStyle/>
          <a:p>
            <a:pPr>
              <a:spcBef>
                <a:spcPct val="50000"/>
              </a:spcBef>
            </a:pPr>
            <a:r>
              <a:rPr lang="en-AU"/>
              <a:t>(4) And are finally transferred into the storage ring</a:t>
            </a:r>
            <a:endParaRPr lang="en-US"/>
          </a:p>
        </p:txBody>
      </p:sp>
      <p:cxnSp>
        <p:nvCxnSpPr>
          <p:cNvPr id="9" name="Straight Arrow Connector 8"/>
          <p:cNvCxnSpPr/>
          <p:nvPr/>
        </p:nvCxnSpPr>
        <p:spPr>
          <a:xfrm rot="16200000" flipV="1">
            <a:off x="2857500" y="3695700"/>
            <a:ext cx="8382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257300" y="3695700"/>
            <a:ext cx="1447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276600" y="1676400"/>
            <a:ext cx="13716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 y="1828800"/>
            <a:ext cx="2438400" cy="1447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067" name="Rectangle 15"/>
          <p:cNvSpPr>
            <a:spLocks noChangeArrowheads="1"/>
          </p:cNvSpPr>
          <p:nvPr/>
        </p:nvSpPr>
        <p:spPr bwMode="auto">
          <a:xfrm>
            <a:off x="228600" y="0"/>
            <a:ext cx="6172200" cy="8382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Creating </a:t>
            </a:r>
            <a:r>
              <a:rPr lang="en-US" sz="3200" b="1" dirty="0" smtClean="0">
                <a:latin typeface="Arial" pitchFamily="34" charset="0"/>
                <a:ea typeface="+mj-ea"/>
                <a:cs typeface="Arial" pitchFamily="34" charset="0"/>
              </a:rPr>
              <a:t>SR light</a:t>
            </a:r>
            <a:endParaRPr lang="en-US" sz="3200" b="1" dirty="0">
              <a:latin typeface="Arial" pitchFamily="34" charset="0"/>
              <a:ea typeface="+mj-ea"/>
              <a:cs typeface="Arial" pitchFamily="34" charset="0"/>
            </a:endParaRPr>
          </a:p>
        </p:txBody>
      </p:sp>
      <p:sp>
        <p:nvSpPr>
          <p:cNvPr id="45068" name="TextBox 16"/>
          <p:cNvSpPr txBox="1">
            <a:spLocks noChangeArrowheads="1"/>
          </p:cNvSpPr>
          <p:nvPr/>
        </p:nvSpPr>
        <p:spPr bwMode="auto">
          <a:xfrm>
            <a:off x="5638800" y="4343400"/>
            <a:ext cx="3290888" cy="2084388"/>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solidFill>
              <a:srgbClr val="FF0000"/>
            </a:solidFill>
            <a:miter lim="800000"/>
            <a:headEnd/>
            <a:tailEnd/>
          </a:ln>
        </p:spPr>
        <p:txBody>
          <a:bodyPr>
            <a:spAutoFit/>
          </a:bodyPr>
          <a:lstStyle/>
          <a:p>
            <a:pPr algn="ctr"/>
            <a:r>
              <a:rPr lang="en-US" sz="2800" b="1">
                <a:latin typeface="Calibri" pitchFamily="34" charset="0"/>
              </a:rPr>
              <a:t>A typical Synchrotron source</a:t>
            </a:r>
          </a:p>
          <a:p>
            <a:pPr algn="ctr"/>
            <a:r>
              <a:rPr lang="en-US" b="1" i="1">
                <a:latin typeface="Calibri" pitchFamily="34" charset="0"/>
              </a:rPr>
              <a:t>With</a:t>
            </a:r>
          </a:p>
          <a:p>
            <a:pPr algn="ctr"/>
            <a:r>
              <a:rPr lang="en-US" sz="2800" b="1" i="1">
                <a:latin typeface="Calibri" pitchFamily="34" charset="0"/>
              </a:rPr>
              <a:t>BM and ID</a:t>
            </a:r>
          </a:p>
        </p:txBody>
      </p:sp>
      <p:pic>
        <p:nvPicPr>
          <p:cNvPr id="45069" name="Picture 8"/>
          <p:cNvPicPr>
            <a:picLocks noChangeAspect="1" noChangeArrowheads="1"/>
          </p:cNvPicPr>
          <p:nvPr/>
        </p:nvPicPr>
        <p:blipFill>
          <a:blip r:embed="rId4"/>
          <a:srcRect/>
          <a:stretch>
            <a:fillRect/>
          </a:stretch>
        </p:blipFill>
        <p:spPr bwMode="auto">
          <a:xfrm>
            <a:off x="5638800" y="914400"/>
            <a:ext cx="3238500" cy="3149600"/>
          </a:xfrm>
          <a:prstGeom prst="rect">
            <a:avLst/>
          </a:prstGeom>
          <a:solidFill>
            <a:srgbClr val="66FFFF"/>
          </a:solidFill>
          <a:ln w="9525">
            <a:solidFill>
              <a:srgbClr val="002060"/>
            </a:solidFill>
            <a:miter lim="800000"/>
            <a:headEnd/>
            <a:tailEnd/>
          </a:ln>
        </p:spPr>
      </p:pic>
      <p:cxnSp>
        <p:nvCxnSpPr>
          <p:cNvPr id="16" name="Straight Connector 15"/>
          <p:cNvCxnSpPr/>
          <p:nvPr/>
        </p:nvCxnSpPr>
        <p:spPr>
          <a:xfrm rot="10800000">
            <a:off x="5715000" y="3124200"/>
            <a:ext cx="9906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6858000" y="3352800"/>
            <a:ext cx="914400" cy="685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838200" y="406400"/>
            <a:ext cx="6628739"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Building a Synchrotron Source…</a:t>
            </a:r>
          </a:p>
        </p:txBody>
      </p:sp>
      <p:grpSp>
        <p:nvGrpSpPr>
          <p:cNvPr id="46083" name="Group 15"/>
          <p:cNvGrpSpPr>
            <a:grpSpLocks/>
          </p:cNvGrpSpPr>
          <p:nvPr/>
        </p:nvGrpSpPr>
        <p:grpSpPr bwMode="auto">
          <a:xfrm>
            <a:off x="76200" y="1828800"/>
            <a:ext cx="8763000" cy="4348163"/>
            <a:chOff x="76200" y="1828800"/>
            <a:chExt cx="8763000" cy="4348163"/>
          </a:xfrm>
        </p:grpSpPr>
        <p:sp>
          <p:nvSpPr>
            <p:cNvPr id="4" name="Oval 3"/>
            <p:cNvSpPr/>
            <p:nvPr/>
          </p:nvSpPr>
          <p:spPr>
            <a:xfrm>
              <a:off x="76200" y="1828800"/>
              <a:ext cx="8763000" cy="4343400"/>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rgbClr val="FF0000"/>
                  </a:solidFill>
                  <a:latin typeface="Times New Roman" pitchFamily="18" charset="0"/>
                  <a:cs typeface="Times New Roman" pitchFamily="18" charset="0"/>
                </a:rPr>
                <a:t>Synchrotron</a:t>
              </a:r>
            </a:p>
          </p:txBody>
        </p:sp>
        <p:sp>
          <p:nvSpPr>
            <p:cNvPr id="46088" name="TextBox 4"/>
            <p:cNvSpPr txBox="1">
              <a:spLocks noChangeArrowheads="1"/>
            </p:cNvSpPr>
            <p:nvPr/>
          </p:nvSpPr>
          <p:spPr bwMode="auto">
            <a:xfrm>
              <a:off x="3810000" y="2286000"/>
              <a:ext cx="1312863"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Magnets</a:t>
              </a:r>
            </a:p>
          </p:txBody>
        </p:sp>
        <p:sp>
          <p:nvSpPr>
            <p:cNvPr id="46089" name="TextBox 5"/>
            <p:cNvSpPr txBox="1">
              <a:spLocks noChangeArrowheads="1"/>
            </p:cNvSpPr>
            <p:nvPr/>
          </p:nvSpPr>
          <p:spPr bwMode="auto">
            <a:xfrm>
              <a:off x="3810000" y="4648200"/>
              <a:ext cx="1670050"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RF systems</a:t>
              </a:r>
            </a:p>
          </p:txBody>
        </p:sp>
        <p:sp>
          <p:nvSpPr>
            <p:cNvPr id="46090" name="TextBox 6"/>
            <p:cNvSpPr txBox="1">
              <a:spLocks noChangeArrowheads="1"/>
            </p:cNvSpPr>
            <p:nvPr/>
          </p:nvSpPr>
          <p:spPr bwMode="auto">
            <a:xfrm>
              <a:off x="5257800" y="2667000"/>
              <a:ext cx="920750"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LCW</a:t>
              </a:r>
            </a:p>
          </p:txBody>
        </p:sp>
        <p:sp>
          <p:nvSpPr>
            <p:cNvPr id="46091" name="TextBox 7"/>
            <p:cNvSpPr txBox="1">
              <a:spLocks noChangeArrowheads="1"/>
            </p:cNvSpPr>
            <p:nvPr/>
          </p:nvSpPr>
          <p:spPr bwMode="auto">
            <a:xfrm>
              <a:off x="1676400" y="2667000"/>
              <a:ext cx="1971675"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Beam physics</a:t>
              </a:r>
            </a:p>
          </p:txBody>
        </p:sp>
        <p:sp>
          <p:nvSpPr>
            <p:cNvPr id="46092" name="TextBox 8"/>
            <p:cNvSpPr txBox="1">
              <a:spLocks noChangeArrowheads="1"/>
            </p:cNvSpPr>
            <p:nvPr/>
          </p:nvSpPr>
          <p:spPr bwMode="auto">
            <a:xfrm>
              <a:off x="5638800" y="3276600"/>
              <a:ext cx="2154238"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Power supplies</a:t>
              </a:r>
            </a:p>
          </p:txBody>
        </p:sp>
        <p:sp>
          <p:nvSpPr>
            <p:cNvPr id="46093" name="TextBox 9"/>
            <p:cNvSpPr txBox="1">
              <a:spLocks noChangeArrowheads="1"/>
            </p:cNvSpPr>
            <p:nvPr/>
          </p:nvSpPr>
          <p:spPr bwMode="auto">
            <a:xfrm>
              <a:off x="457200" y="3276600"/>
              <a:ext cx="3074988"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Survey and alignment</a:t>
              </a:r>
            </a:p>
          </p:txBody>
        </p:sp>
        <p:sp>
          <p:nvSpPr>
            <p:cNvPr id="46094" name="TextBox 10"/>
            <p:cNvSpPr txBox="1">
              <a:spLocks noChangeArrowheads="1"/>
            </p:cNvSpPr>
            <p:nvPr/>
          </p:nvSpPr>
          <p:spPr bwMode="auto">
            <a:xfrm>
              <a:off x="5638800" y="4191000"/>
              <a:ext cx="2108200"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Health physics</a:t>
              </a:r>
            </a:p>
          </p:txBody>
        </p:sp>
        <p:sp>
          <p:nvSpPr>
            <p:cNvPr id="46095" name="TextBox 11"/>
            <p:cNvSpPr txBox="1">
              <a:spLocks noChangeArrowheads="1"/>
            </p:cNvSpPr>
            <p:nvPr/>
          </p:nvSpPr>
          <p:spPr bwMode="auto">
            <a:xfrm>
              <a:off x="1066800" y="4343400"/>
              <a:ext cx="2466975" cy="461963"/>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Beam diagnostics</a:t>
              </a:r>
            </a:p>
          </p:txBody>
        </p:sp>
        <p:sp>
          <p:nvSpPr>
            <p:cNvPr id="46096" name="TextBox 4"/>
            <p:cNvSpPr txBox="1">
              <a:spLocks noChangeArrowheads="1"/>
            </p:cNvSpPr>
            <p:nvPr/>
          </p:nvSpPr>
          <p:spPr bwMode="auto">
            <a:xfrm>
              <a:off x="3429000" y="5257800"/>
              <a:ext cx="1654620" cy="461665"/>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Cryogenics</a:t>
              </a:r>
            </a:p>
          </p:txBody>
        </p:sp>
        <p:sp>
          <p:nvSpPr>
            <p:cNvPr id="46097" name="TextBox 4"/>
            <p:cNvSpPr txBox="1">
              <a:spLocks noChangeArrowheads="1"/>
            </p:cNvSpPr>
            <p:nvPr/>
          </p:nvSpPr>
          <p:spPr bwMode="auto">
            <a:xfrm>
              <a:off x="4038600" y="5715000"/>
              <a:ext cx="636588" cy="461963"/>
            </a:xfrm>
            <a:prstGeom prst="rect">
              <a:avLst/>
            </a:prstGeom>
            <a:noFill/>
            <a:ln w="9525">
              <a:noFill/>
              <a:miter lim="800000"/>
              <a:headEnd/>
              <a:tailEnd/>
            </a:ln>
          </p:spPr>
          <p:txBody>
            <a:bodyPr wrap="none">
              <a:spAutoFit/>
            </a:bodyPr>
            <a:lstStyle/>
            <a:p>
              <a:r>
                <a:rPr lang="en-US" sz="2400" b="1">
                  <a:latin typeface="Times New Roman" pitchFamily="18" charset="0"/>
                  <a:cs typeface="Times New Roman" pitchFamily="18" charset="0"/>
                </a:rPr>
                <a:t>etc.</a:t>
              </a:r>
            </a:p>
          </p:txBody>
        </p:sp>
        <p:sp>
          <p:nvSpPr>
            <p:cNvPr id="46098" name="TextBox 4"/>
            <p:cNvSpPr txBox="1">
              <a:spLocks noChangeArrowheads="1"/>
            </p:cNvSpPr>
            <p:nvPr/>
          </p:nvSpPr>
          <p:spPr bwMode="auto">
            <a:xfrm>
              <a:off x="4114800" y="3048000"/>
              <a:ext cx="869149" cy="461665"/>
            </a:xfrm>
            <a:prstGeom prst="rect">
              <a:avLst/>
            </a:prstGeom>
            <a:noFill/>
            <a:ln w="9525">
              <a:solidFill>
                <a:srgbClr val="FF0000"/>
              </a:solidFill>
              <a:miter lim="800000"/>
              <a:headEnd/>
              <a:tailEnd/>
            </a:ln>
          </p:spPr>
          <p:txBody>
            <a:bodyPr wrap="none">
              <a:spAutoFit/>
            </a:bodyPr>
            <a:lstStyle/>
            <a:p>
              <a:r>
                <a:rPr lang="en-US" sz="2400" b="1">
                  <a:latin typeface="Times New Roman" pitchFamily="18" charset="0"/>
                  <a:cs typeface="Times New Roman" pitchFamily="18" charset="0"/>
                </a:rPr>
                <a:t>UHV</a:t>
              </a:r>
            </a:p>
          </p:txBody>
        </p:sp>
      </p:grpSp>
      <p:sp>
        <p:nvSpPr>
          <p:cNvPr id="46084" name="TextBox 16"/>
          <p:cNvSpPr txBox="1">
            <a:spLocks noChangeArrowheads="1"/>
          </p:cNvSpPr>
          <p:nvPr/>
        </p:nvSpPr>
        <p:spPr bwMode="auto">
          <a:xfrm>
            <a:off x="685800" y="3886200"/>
            <a:ext cx="1295400" cy="369888"/>
          </a:xfrm>
          <a:prstGeom prst="rect">
            <a:avLst/>
          </a:prstGeom>
          <a:noFill/>
          <a:ln w="6350">
            <a:solidFill>
              <a:schemeClr val="tx1"/>
            </a:solidFill>
            <a:miter lim="800000"/>
            <a:headEnd/>
            <a:tailEnd/>
          </a:ln>
        </p:spPr>
        <p:txBody>
          <a:bodyPr>
            <a:spAutoFit/>
          </a:bodyPr>
          <a:lstStyle/>
          <a:p>
            <a:r>
              <a:rPr lang="en-US"/>
              <a:t>Controls</a:t>
            </a:r>
          </a:p>
        </p:txBody>
      </p:sp>
      <p:sp>
        <p:nvSpPr>
          <p:cNvPr id="46085" name="TextBox 17"/>
          <p:cNvSpPr txBox="1">
            <a:spLocks noChangeArrowheads="1"/>
          </p:cNvSpPr>
          <p:nvPr/>
        </p:nvSpPr>
        <p:spPr bwMode="auto">
          <a:xfrm>
            <a:off x="1219200" y="4953000"/>
            <a:ext cx="2133600" cy="369888"/>
          </a:xfrm>
          <a:prstGeom prst="rect">
            <a:avLst/>
          </a:prstGeom>
          <a:noFill/>
          <a:ln w="6350">
            <a:solidFill>
              <a:srgbClr val="FF0000"/>
            </a:solidFill>
            <a:miter lim="800000"/>
            <a:headEnd/>
            <a:tailEnd/>
          </a:ln>
        </p:spPr>
        <p:txBody>
          <a:bodyPr>
            <a:spAutoFit/>
          </a:bodyPr>
          <a:lstStyle/>
          <a:p>
            <a:r>
              <a:rPr lang="en-US"/>
              <a:t>Chemical Cleaning</a:t>
            </a:r>
          </a:p>
        </p:txBody>
      </p:sp>
      <p:sp>
        <p:nvSpPr>
          <p:cNvPr id="46086" name="TextBox 18"/>
          <p:cNvSpPr txBox="1">
            <a:spLocks noChangeArrowheads="1"/>
          </p:cNvSpPr>
          <p:nvPr/>
        </p:nvSpPr>
        <p:spPr bwMode="auto">
          <a:xfrm>
            <a:off x="5562600" y="4800600"/>
            <a:ext cx="2133600" cy="646113"/>
          </a:xfrm>
          <a:prstGeom prst="rect">
            <a:avLst/>
          </a:prstGeom>
          <a:noFill/>
          <a:ln w="6350">
            <a:solidFill>
              <a:srgbClr val="FF0000"/>
            </a:solidFill>
            <a:miter lim="800000"/>
            <a:headEnd/>
            <a:tailEnd/>
          </a:ln>
        </p:spPr>
        <p:txBody>
          <a:bodyPr>
            <a:spAutoFit/>
          </a:bodyPr>
          <a:lstStyle/>
          <a:p>
            <a:r>
              <a:rPr lang="en-US"/>
              <a:t>Fabrication and metrology shop</a:t>
            </a:r>
          </a:p>
        </p:txBody>
      </p:sp>
      <p:pic>
        <p:nvPicPr>
          <p:cNvPr id="19"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152400"/>
            <a:ext cx="7848600" cy="9144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Utilization of the properties  of the SR beam: A few examples</a:t>
            </a:r>
          </a:p>
        </p:txBody>
      </p:sp>
      <p:sp>
        <p:nvSpPr>
          <p:cNvPr id="3" name="Content Placeholder 2"/>
          <p:cNvSpPr>
            <a:spLocks noGrp="1"/>
          </p:cNvSpPr>
          <p:nvPr>
            <p:ph idx="1"/>
          </p:nvPr>
        </p:nvSpPr>
        <p:spPr>
          <a:xfrm>
            <a:off x="152400" y="1143000"/>
            <a:ext cx="8763000" cy="5562600"/>
          </a:xfrm>
        </p:spPr>
        <p:txBody>
          <a:bodyPr rtlCol="0">
            <a:normAutofit/>
          </a:bodyPr>
          <a:lstStyle/>
          <a:p>
            <a:pPr eaLnBrk="1" fontAlgn="auto" hangingPunct="1">
              <a:lnSpc>
                <a:spcPct val="120000"/>
              </a:lnSpc>
              <a:spcAft>
                <a:spcPts val="0"/>
              </a:spcAft>
              <a:buFont typeface="Arial" charset="0"/>
              <a:buNone/>
              <a:defRPr/>
            </a:pP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err="1" smtClean="0">
                <a:solidFill>
                  <a:srgbClr val="FF0000"/>
                </a:solidFill>
                <a:latin typeface="Times New Roman" pitchFamily="18" charset="0"/>
                <a:cs typeface="Times New Roman" pitchFamily="18" charset="0"/>
              </a:rPr>
              <a:t>Microbeam</a:t>
            </a:r>
            <a:r>
              <a:rPr lang="en-US" sz="2400" dirty="0" smtClean="0">
                <a:solidFill>
                  <a:srgbClr val="FF0000"/>
                </a:solidFill>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Diffractometry</a:t>
            </a:r>
            <a:r>
              <a:rPr lang="en-US" sz="2400" dirty="0" smtClean="0">
                <a:latin typeface="Times New Roman" pitchFamily="18" charset="0"/>
                <a:cs typeface="Times New Roman" pitchFamily="18" charset="0"/>
              </a:rPr>
              <a:t>, microscopy </a:t>
            </a:r>
            <a:br>
              <a:rPr lang="en-US" sz="2400" dirty="0" smtClean="0">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Pulsed Structure : </a:t>
            </a:r>
            <a:r>
              <a:rPr lang="en-US" sz="2400" dirty="0" smtClean="0">
                <a:latin typeface="Times New Roman" pitchFamily="18" charset="0"/>
                <a:cs typeface="Times New Roman" pitchFamily="18" charset="0"/>
              </a:rPr>
              <a:t>Time-resolved experiments </a:t>
            </a:r>
            <a:br>
              <a:rPr lang="en-US" sz="2400" dirty="0" smtClean="0">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Energy </a:t>
            </a:r>
            <a:r>
              <a:rPr lang="en-US" sz="2400" dirty="0" err="1" smtClean="0">
                <a:solidFill>
                  <a:srgbClr val="FF0000"/>
                </a:solidFill>
                <a:latin typeface="Times New Roman" pitchFamily="18" charset="0"/>
                <a:cs typeface="Times New Roman" pitchFamily="18" charset="0"/>
              </a:rPr>
              <a:t>Tunability</a:t>
            </a:r>
            <a:r>
              <a:rPr lang="en-US" sz="2400" dirty="0" smtClean="0">
                <a:solidFill>
                  <a:srgbClr val="FF0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Crystal structure analysis, anomalous dispersion</a:t>
            </a:r>
            <a:br>
              <a:rPr lang="en-US" sz="2400" dirty="0" smtClean="0">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High collimation: </a:t>
            </a:r>
            <a:r>
              <a:rPr lang="en-US" sz="2400" dirty="0" smtClean="0">
                <a:latin typeface="Times New Roman" pitchFamily="18" charset="0"/>
                <a:cs typeface="Times New Roman" pitchFamily="18" charset="0"/>
              </a:rPr>
              <a:t>Various types of imaging techniques with high spatial resolution</a:t>
            </a:r>
            <a:br>
              <a:rPr lang="en-US" sz="2400" dirty="0" smtClean="0">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Linear / circular </a:t>
            </a:r>
            <a:r>
              <a:rPr lang="en-US" sz="2400" dirty="0" err="1" smtClean="0">
                <a:solidFill>
                  <a:srgbClr val="FF0000"/>
                </a:solidFill>
                <a:latin typeface="Times New Roman" pitchFamily="18" charset="0"/>
                <a:cs typeface="Times New Roman" pitchFamily="18" charset="0"/>
              </a:rPr>
              <a:t>polarizion</a:t>
            </a:r>
            <a:r>
              <a:rPr lang="en-US" sz="2400" dirty="0" smtClean="0">
                <a:solidFill>
                  <a:srgbClr val="FF0000"/>
                </a:solidFill>
                <a:latin typeface="Times New Roman" pitchFamily="18" charset="0"/>
                <a:cs typeface="Times New Roman" pitchFamily="18" charset="0"/>
              </a:rPr>
              <a:t> : </a:t>
            </a:r>
            <a:r>
              <a:rPr lang="en-US" sz="2400" dirty="0" smtClean="0">
                <a:latin typeface="Times New Roman" pitchFamily="18" charset="0"/>
                <a:cs typeface="Times New Roman" pitchFamily="18" charset="0"/>
              </a:rPr>
              <a:t>Magnetic properties of materials.</a:t>
            </a:r>
            <a:br>
              <a:rPr lang="en-US" sz="2400" dirty="0" smtClean="0">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High energy X-ray</a:t>
            </a:r>
            <a:r>
              <a:rPr lang="en-US" sz="2400" dirty="0" smtClean="0">
                <a:latin typeface="Times New Roman" pitchFamily="18" charset="0"/>
                <a:cs typeface="Times New Roman" pitchFamily="18" charset="0"/>
              </a:rPr>
              <a:t>:  High-Q experiments, Compton scattering, Excitation of high-Z atoms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High spatial coherence: </a:t>
            </a:r>
            <a:r>
              <a:rPr lang="en-US" sz="2400" dirty="0" smtClean="0">
                <a:latin typeface="Times New Roman" pitchFamily="18" charset="0"/>
                <a:cs typeface="Times New Roman" pitchFamily="18" charset="0"/>
              </a:rPr>
              <a:t>X-ray phase optics and X-ray </a:t>
            </a:r>
            <a:r>
              <a:rPr lang="en-US" sz="2400" dirty="0" err="1" smtClean="0">
                <a:latin typeface="Times New Roman" pitchFamily="18" charset="0"/>
                <a:cs typeface="Times New Roman" pitchFamily="18" charset="0"/>
              </a:rPr>
              <a:t>interferometry</a:t>
            </a:r>
            <a:r>
              <a:rPr lang="en-US" sz="2400" dirty="0" smtClean="0">
                <a:latin typeface="Times New Roman" pitchFamily="18" charset="0"/>
                <a:cs typeface="Times New Roman" pitchFamily="18" charset="0"/>
              </a:rPr>
              <a:t> </a:t>
            </a: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457200" y="228600"/>
            <a:ext cx="8229600" cy="762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Optics for X-ray (~10 </a:t>
            </a:r>
            <a:r>
              <a:rPr lang="en-US" sz="3200" b="1" dirty="0" err="1" smtClean="0">
                <a:latin typeface="Arial" pitchFamily="34" charset="0"/>
                <a:cs typeface="Arial" pitchFamily="34" charset="0"/>
              </a:rPr>
              <a:t>keV</a:t>
            </a:r>
            <a:r>
              <a:rPr lang="en-US" sz="3200" b="1" dirty="0" smtClean="0">
                <a:latin typeface="Arial" pitchFamily="34" charset="0"/>
                <a:cs typeface="Arial" pitchFamily="34" charset="0"/>
              </a:rPr>
              <a:t>)</a:t>
            </a:r>
          </a:p>
        </p:txBody>
      </p:sp>
      <p:sp>
        <p:nvSpPr>
          <p:cNvPr id="35843" name="Rectangle 3"/>
          <p:cNvSpPr>
            <a:spLocks noGrp="1"/>
          </p:cNvSpPr>
          <p:nvPr>
            <p:ph type="body" idx="1"/>
          </p:nvPr>
        </p:nvSpPr>
        <p:spPr>
          <a:xfrm>
            <a:off x="304800" y="1189037"/>
            <a:ext cx="8382000" cy="5135563"/>
          </a:xfrm>
        </p:spPr>
        <p:txBody>
          <a:bodyPr/>
          <a:lstStyle/>
          <a:p>
            <a:pPr>
              <a:spcBef>
                <a:spcPts val="600"/>
              </a:spcBef>
              <a:spcAft>
                <a:spcPts val="600"/>
              </a:spcAft>
              <a:buFont typeface="Wingdings" pitchFamily="2" charset="2"/>
              <a:buChar cha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Complex refractive index: n=1-</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i</a:t>
            </a:r>
            <a:r>
              <a:rPr lang="el-GR" sz="2400" dirty="0" smtClean="0">
                <a:latin typeface="Times New Roman" pitchFamily="18" charset="0"/>
                <a:cs typeface="Times New Roman" pitchFamily="18" charset="0"/>
              </a:rPr>
              <a:t>β</a:t>
            </a:r>
          </a:p>
          <a:p>
            <a:pPr>
              <a:spcBef>
                <a:spcPts val="600"/>
              </a:spcBef>
              <a:spcAft>
                <a:spcPts val="600"/>
              </a:spcAft>
              <a:buFont typeface="Wingdings" pitchFamily="2" charset="2"/>
              <a:buChar cha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Refraction is small: Re(n)=1-</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with </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=10</a:t>
            </a:r>
            <a:r>
              <a:rPr lang="en-US" sz="2400"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 ….10</a:t>
            </a:r>
            <a:r>
              <a:rPr lang="en-US" sz="2400" baseline="30000" dirty="0" smtClean="0">
                <a:latin typeface="Times New Roman" pitchFamily="18" charset="0"/>
                <a:cs typeface="Times New Roman" pitchFamily="18" charset="0"/>
              </a:rPr>
              <a:t>-5</a:t>
            </a:r>
          </a:p>
          <a:p>
            <a:pPr>
              <a:spcBef>
                <a:spcPts val="600"/>
              </a:spcBef>
              <a:spcAft>
                <a:spcPts val="600"/>
              </a:spcAft>
              <a:buFont typeface="Wingdings" pitchFamily="2" charset="2"/>
              <a:buChar cha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Focal length: f=R/2 (n-1) = R/2</a:t>
            </a:r>
            <a:r>
              <a:rPr lang="el-GR" sz="2400" dirty="0" smtClean="0">
                <a:latin typeface="Times New Roman" pitchFamily="18" charset="0"/>
                <a:cs typeface="Times New Roman" pitchFamily="18" charset="0"/>
              </a:rPr>
              <a:t>δ</a:t>
            </a:r>
          </a:p>
          <a:p>
            <a:pPr>
              <a:spcBef>
                <a:spcPts val="600"/>
              </a:spcBef>
              <a:spcAft>
                <a:spcPts val="600"/>
              </a:spcAft>
              <a:buFont typeface="Wingdings" pitchFamily="2" charset="2"/>
              <a:buChar cha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Absorption is high: absorption lengths 1</a:t>
            </a:r>
            <a:r>
              <a:rPr lang="el-GR" sz="2400" dirty="0" smtClean="0">
                <a:latin typeface="Times New Roman" pitchFamily="18" charset="0"/>
                <a:cs typeface="Times New Roman" pitchFamily="18" charset="0"/>
              </a:rPr>
              <a:t>μ</a:t>
            </a:r>
            <a:r>
              <a:rPr lang="en-US" sz="2400" dirty="0" smtClean="0">
                <a:latin typeface="Times New Roman" pitchFamily="18" charset="0"/>
                <a:cs typeface="Times New Roman" pitchFamily="18" charset="0"/>
              </a:rPr>
              <a:t>m … 10</a:t>
            </a:r>
            <a:r>
              <a:rPr lang="el-GR" sz="2400" dirty="0" smtClean="0">
                <a:latin typeface="Times New Roman" pitchFamily="18" charset="0"/>
                <a:cs typeface="Times New Roman" pitchFamily="18" charset="0"/>
              </a:rPr>
              <a:t>μ</a:t>
            </a:r>
            <a:r>
              <a:rPr lang="en-US" sz="2400" dirty="0" smtClean="0">
                <a:latin typeface="Times New Roman" pitchFamily="18" charset="0"/>
                <a:cs typeface="Times New Roman" pitchFamily="18" charset="0"/>
              </a:rPr>
              <a:t>m</a:t>
            </a:r>
          </a:p>
          <a:p>
            <a:pPr>
              <a:spcBef>
                <a:spcPts val="600"/>
              </a:spcBef>
              <a:spcAft>
                <a:spcPts val="600"/>
              </a:spcAft>
              <a:buFont typeface="Wingdings" pitchFamily="2" charset="2"/>
              <a:buChar char="§"/>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Figure of merit: </a:t>
            </a:r>
            <a:r>
              <a:rPr lang="el-GR" sz="2400" dirty="0" smtClean="0">
                <a:latin typeface="Times New Roman" pitchFamily="18" charset="0"/>
                <a:cs typeface="Times New Roman" pitchFamily="18" charset="0"/>
              </a:rPr>
              <a:t>β</a:t>
            </a:r>
            <a:r>
              <a:rPr lang="en-US" sz="2400" dirty="0" smtClean="0">
                <a:latin typeface="Times New Roman" pitchFamily="18" charset="0"/>
                <a:cs typeface="Times New Roman" pitchFamily="18" charset="0"/>
              </a:rPr>
              <a:t>/</a:t>
            </a:r>
            <a:r>
              <a:rPr lang="el-GR" sz="2400" dirty="0"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 10</a:t>
            </a:r>
            <a:r>
              <a:rPr lang="en-US" sz="2400" baseline="300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Li,Be</a:t>
            </a:r>
            <a:r>
              <a:rPr lang="en-US" sz="2400" dirty="0" smtClean="0">
                <a:latin typeface="Times New Roman" pitchFamily="18" charset="0"/>
                <a:cs typeface="Times New Roman" pitchFamily="18" charset="0"/>
              </a:rPr>
              <a:t>) …10</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C,Al,Si</a:t>
            </a:r>
            <a:r>
              <a:rPr lang="en-US" sz="2400" dirty="0" smtClean="0">
                <a:latin typeface="Times New Roman" pitchFamily="18" charset="0"/>
                <a:cs typeface="Times New Roman" pitchFamily="18" charset="0"/>
              </a:rPr>
              <a:t>) …10</a:t>
            </a:r>
            <a:r>
              <a:rPr lang="en-US" sz="2400" baseline="30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Au,Pt,W</a:t>
            </a:r>
            <a:r>
              <a:rPr lang="en-US" sz="2400" dirty="0" smtClean="0">
                <a:latin typeface="Times New Roman" pitchFamily="18" charset="0"/>
                <a:cs typeface="Times New Roman" pitchFamily="18" charset="0"/>
              </a:rPr>
              <a:t>)</a:t>
            </a:r>
          </a:p>
          <a:p>
            <a:pPr algn="ctr">
              <a:lnSpc>
                <a:spcPct val="120000"/>
              </a:lnSpc>
              <a:buFont typeface="Arial" charset="0"/>
              <a:buNone/>
            </a:pPr>
            <a:r>
              <a:rPr lang="en-US" sz="2400" b="1" dirty="0" smtClean="0">
                <a:solidFill>
                  <a:srgbClr val="0000FF"/>
                </a:solidFill>
                <a:latin typeface="Times New Roman" pitchFamily="18" charset="0"/>
                <a:cs typeface="Times New Roman" pitchFamily="18" charset="0"/>
              </a:rPr>
              <a:t>Dilemma</a:t>
            </a:r>
          </a:p>
          <a:p>
            <a:pPr>
              <a:lnSpc>
                <a:spcPct val="120000"/>
              </a:lnSpc>
              <a:buFont typeface="Wingdings" pitchFamily="2" charset="2"/>
              <a:buChar char="Ø"/>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smaller f                 smaller R</a:t>
            </a:r>
          </a:p>
          <a:p>
            <a:pPr>
              <a:lnSpc>
                <a:spcPct val="120000"/>
              </a:lnSpc>
              <a:buFont typeface="Wingdings" pitchFamily="2" charset="2"/>
              <a:buChar char="Ø"/>
            </a:pPr>
            <a:r>
              <a:rPr lang="en-US" sz="2400" dirty="0" smtClean="0">
                <a:solidFill>
                  <a:srgbClr val="0000FF"/>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more flux                larger aperture             larger R</a:t>
            </a:r>
          </a:p>
        </p:txBody>
      </p:sp>
      <p:grpSp>
        <p:nvGrpSpPr>
          <p:cNvPr id="2" name="Group 9"/>
          <p:cNvGrpSpPr/>
          <p:nvPr/>
        </p:nvGrpSpPr>
        <p:grpSpPr>
          <a:xfrm>
            <a:off x="2209800" y="4648200"/>
            <a:ext cx="3678380" cy="1046020"/>
            <a:chOff x="2036620" y="4683705"/>
            <a:chExt cx="3678380" cy="1046020"/>
          </a:xfrm>
        </p:grpSpPr>
        <p:sp>
          <p:nvSpPr>
            <p:cNvPr id="35844" name="AutoShape 4"/>
            <p:cNvSpPr>
              <a:spLocks noChangeArrowheads="1"/>
            </p:cNvSpPr>
            <p:nvPr/>
          </p:nvSpPr>
          <p:spPr bwMode="auto">
            <a:xfrm>
              <a:off x="2036620" y="5222300"/>
              <a:ext cx="671513" cy="485775"/>
            </a:xfrm>
            <a:prstGeom prst="rightArrow">
              <a:avLst>
                <a:gd name="adj1" fmla="val 50000"/>
                <a:gd name="adj2" fmla="val 34559"/>
              </a:avLst>
            </a:prstGeom>
            <a:solidFill>
              <a:schemeClr val="accent1"/>
            </a:solidFill>
            <a:ln w="9525">
              <a:solidFill>
                <a:schemeClr val="tx1"/>
              </a:solidFill>
              <a:miter lim="800000"/>
              <a:headEnd/>
              <a:tailEnd/>
            </a:ln>
          </p:spPr>
          <p:txBody>
            <a:bodyPr wrap="none" anchor="ctr"/>
            <a:lstStyle/>
            <a:p>
              <a:endParaRPr lang="en-US"/>
            </a:p>
          </p:txBody>
        </p:sp>
        <p:sp>
          <p:nvSpPr>
            <p:cNvPr id="35845" name="AutoShape 5"/>
            <p:cNvSpPr>
              <a:spLocks noChangeArrowheads="1"/>
            </p:cNvSpPr>
            <p:nvPr/>
          </p:nvSpPr>
          <p:spPr bwMode="auto">
            <a:xfrm>
              <a:off x="2057400" y="4683705"/>
              <a:ext cx="671513" cy="485775"/>
            </a:xfrm>
            <a:prstGeom prst="righ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sp>
          <p:nvSpPr>
            <p:cNvPr id="35846" name="AutoShape 6"/>
            <p:cNvSpPr>
              <a:spLocks noChangeArrowheads="1"/>
            </p:cNvSpPr>
            <p:nvPr/>
          </p:nvSpPr>
          <p:spPr bwMode="auto">
            <a:xfrm>
              <a:off x="5029200" y="5243950"/>
              <a:ext cx="685800" cy="485775"/>
            </a:xfrm>
            <a:prstGeom prst="rightArrow">
              <a:avLst>
                <a:gd name="adj1" fmla="val 50000"/>
                <a:gd name="adj2" fmla="val 35294"/>
              </a:avLst>
            </a:prstGeom>
            <a:solidFill>
              <a:schemeClr val="accent1"/>
            </a:solidFill>
            <a:ln w="9525">
              <a:solidFill>
                <a:schemeClr val="tx1"/>
              </a:solidFill>
              <a:miter lim="800000"/>
              <a:headEnd/>
              <a:tailEnd/>
            </a:ln>
          </p:spPr>
          <p:txBody>
            <a:bodyPr wrap="none" anchor="ctr"/>
            <a:lstStyle/>
            <a:p>
              <a:endParaRPr lang="en-US"/>
            </a:p>
          </p:txBody>
        </p:sp>
      </p:grpSp>
      <p:pic>
        <p:nvPicPr>
          <p:cNvPr id="8"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Application of SR</a:t>
            </a:r>
          </a:p>
        </p:txBody>
      </p:sp>
      <p:pic>
        <p:nvPicPr>
          <p:cNvPr id="3"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Life Science</a:t>
            </a:r>
          </a:p>
        </p:txBody>
      </p:sp>
      <p:sp>
        <p:nvSpPr>
          <p:cNvPr id="49155" name="Content Placeholder 2"/>
          <p:cNvSpPr>
            <a:spLocks noGrp="1"/>
          </p:cNvSpPr>
          <p:nvPr>
            <p:ph idx="1"/>
          </p:nvPr>
        </p:nvSpPr>
        <p:spPr>
          <a:xfrm>
            <a:off x="304800" y="2590800"/>
            <a:ext cx="8610600" cy="1905000"/>
          </a:xfrm>
        </p:spPr>
        <p:txBody>
          <a:bodyPr/>
          <a:lstStyle/>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Atomic structure analysis of protein   </a:t>
            </a:r>
            <a:r>
              <a:rPr lang="en-US" sz="2800" dirty="0" smtClean="0">
                <a:latin typeface="Times New Roman" pitchFamily="18" charset="0"/>
                <a:cs typeface="Times New Roman" pitchFamily="18" charset="0"/>
              </a:rPr>
              <a:t>macromolecules</a:t>
            </a:r>
            <a:endParaRPr lang="en-US" sz="2800" dirty="0" smtClean="0">
              <a:latin typeface="Times New Roman" pitchFamily="18" charset="0"/>
              <a:cs typeface="Times New Roman" pitchFamily="18" charset="0"/>
            </a:endParaRPr>
          </a:p>
          <a:p>
            <a:pPr algn="just">
              <a:buNone/>
            </a:pPr>
            <a:endParaRPr lang="en-US" sz="2800" dirty="0" smtClean="0">
              <a:solidFill>
                <a:srgbClr val="0000FF"/>
              </a:solidFill>
              <a:latin typeface="Times New Roman" pitchFamily="18" charset="0"/>
              <a:cs typeface="Times New Roman" pitchFamily="18" charset="0"/>
            </a:endParaRPr>
          </a:p>
          <a:p>
            <a:pPr algn="jus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Elucidation of biological functions</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Materials Science</a:t>
            </a:r>
          </a:p>
        </p:txBody>
      </p:sp>
      <p:sp>
        <p:nvSpPr>
          <p:cNvPr id="50179" name="Content Placeholder 2"/>
          <p:cNvSpPr>
            <a:spLocks noGrp="1"/>
          </p:cNvSpPr>
          <p:nvPr>
            <p:ph idx="1"/>
          </p:nvPr>
        </p:nvSpPr>
        <p:spPr>
          <a:xfrm>
            <a:off x="457200" y="1600200"/>
            <a:ext cx="8305800" cy="4953000"/>
          </a:xfrm>
        </p:spPr>
        <p:txBody>
          <a:bodyPr/>
          <a:lstStyle/>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Precise electron distribution in inorganic crystals</a:t>
            </a:r>
            <a:r>
              <a:rPr lang="en-US" sz="2800" dirty="0" smtClean="0">
                <a:solidFill>
                  <a:srgbClr val="0000FF"/>
                </a:solidFill>
                <a:latin typeface="Times New Roman" pitchFamily="18" charset="0"/>
                <a:cs typeface="Times New Roman" pitchFamily="18" charset="0"/>
              </a:rPr>
              <a:t> </a:t>
            </a:r>
          </a:p>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Structural phase transition</a:t>
            </a:r>
            <a:r>
              <a:rPr lang="en-US" sz="2800" dirty="0" smtClean="0">
                <a:solidFill>
                  <a:srgbClr val="0000FF"/>
                </a:solidFill>
                <a:latin typeface="Times New Roman" pitchFamily="18" charset="0"/>
                <a:cs typeface="Times New Roman" pitchFamily="18" charset="0"/>
              </a:rPr>
              <a:t> </a:t>
            </a:r>
          </a:p>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Atomic and electronic structure of advanced materials superconductors, highly correlated electron systems and magnetic substances</a:t>
            </a:r>
            <a:r>
              <a:rPr lang="en-US" sz="2800" dirty="0" smtClean="0">
                <a:solidFill>
                  <a:srgbClr val="0000FF"/>
                </a:solidFill>
                <a:latin typeface="Times New Roman" pitchFamily="18" charset="0"/>
                <a:cs typeface="Times New Roman" pitchFamily="18" charset="0"/>
              </a:rPr>
              <a:t> </a:t>
            </a:r>
          </a:p>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Local atomic structure of amorphous solids, liquids and melts</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Chemical Science</a:t>
            </a:r>
          </a:p>
        </p:txBody>
      </p:sp>
      <p:sp>
        <p:nvSpPr>
          <p:cNvPr id="51203" name="Content Placeholder 2"/>
          <p:cNvSpPr>
            <a:spLocks noGrp="1"/>
          </p:cNvSpPr>
          <p:nvPr>
            <p:ph idx="1"/>
          </p:nvPr>
        </p:nvSpPr>
        <p:spPr/>
        <p:txBody>
          <a:bodyPr/>
          <a:lstStyle/>
          <a:p>
            <a:pPr>
              <a:spcBef>
                <a:spcPts val="1200"/>
              </a:spcBef>
              <a:spcAft>
                <a:spcPts val="1200"/>
              </a:spcAft>
              <a:buFont typeface="Wingdings" pitchFamily="2" charset="2"/>
              <a:buChar char="§"/>
            </a:pPr>
            <a:r>
              <a:rPr lang="en-US" sz="2800" dirty="0" smtClean="0">
                <a:solidFill>
                  <a:srgbClr val="0000FF"/>
                </a:solidFill>
              </a:rPr>
              <a:t> </a:t>
            </a:r>
            <a:r>
              <a:rPr lang="en-US" sz="2800" dirty="0" smtClean="0">
                <a:latin typeface="Times New Roman" pitchFamily="18" charset="0"/>
                <a:cs typeface="Times New Roman" pitchFamily="18" charset="0"/>
              </a:rPr>
              <a:t>Dynamic behaviors of catalytic reactions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photochemical process at surface</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Atomic and molecular spectroscopy</a:t>
            </a:r>
            <a:endParaRPr lang="en-US" sz="2800" dirty="0" smtClean="0">
              <a:solidFill>
                <a:srgbClr val="0000FF"/>
              </a:solidFill>
              <a:latin typeface="Times New Roman" pitchFamily="18" charset="0"/>
              <a:cs typeface="Times New Roman" pitchFamily="18" charset="0"/>
            </a:endParaRP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Analysis of ultra-trace elements and their chemical states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Archeological studies</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Earth and Planetary Science</a:t>
            </a:r>
          </a:p>
        </p:txBody>
      </p:sp>
      <p:sp>
        <p:nvSpPr>
          <p:cNvPr id="52227" name="Content Placeholder 2"/>
          <p:cNvSpPr>
            <a:spLocks noGrp="1"/>
          </p:cNvSpPr>
          <p:nvPr>
            <p:ph idx="1"/>
          </p:nvPr>
        </p:nvSpPr>
        <p:spPr>
          <a:xfrm>
            <a:off x="457200" y="2332037"/>
            <a:ext cx="8229600" cy="4525963"/>
          </a:xfrm>
        </p:spPr>
        <p:txBody>
          <a:bodyPr/>
          <a:lstStyle/>
          <a:p>
            <a:pPr algn="just">
              <a:spcBef>
                <a:spcPts val="1200"/>
              </a:spcBef>
              <a:spcAft>
                <a:spcPts val="1200"/>
              </a:spcAft>
              <a:buFont typeface="Wingdings" pitchFamily="2" charset="2"/>
              <a:buChar char="§"/>
            </a:pPr>
            <a:r>
              <a:rPr lang="en-US" sz="2800" i="1" dirty="0" smtClean="0">
                <a:solidFill>
                  <a:srgbClr val="0000FF"/>
                </a:solidFill>
                <a:latin typeface="Times New Roman" pitchFamily="18" charset="0"/>
                <a:cs typeface="Times New Roman" pitchFamily="18" charset="0"/>
              </a:rPr>
              <a:t> </a:t>
            </a:r>
            <a:r>
              <a:rPr lang="en-US" sz="2800" i="1" dirty="0" smtClean="0">
                <a:latin typeface="Times New Roman" pitchFamily="18" charset="0"/>
                <a:cs typeface="Times New Roman" pitchFamily="18" charset="0"/>
              </a:rPr>
              <a:t>In situ</a:t>
            </a:r>
            <a:r>
              <a:rPr lang="en-US" sz="2800" dirty="0" smtClean="0">
                <a:latin typeface="Times New Roman" pitchFamily="18" charset="0"/>
                <a:cs typeface="Times New Roman" pitchFamily="18" charset="0"/>
              </a:rPr>
              <a:t> X-ray observation of phase transformation of earth materials at high pressure and high temperature</a:t>
            </a:r>
            <a:r>
              <a:rPr lang="en-US" sz="2800" dirty="0" smtClean="0">
                <a:solidFill>
                  <a:srgbClr val="0000FF"/>
                </a:solidFill>
                <a:latin typeface="Times New Roman" pitchFamily="18" charset="0"/>
                <a:cs typeface="Times New Roman" pitchFamily="18" charset="0"/>
              </a:rPr>
              <a:t> </a:t>
            </a:r>
          </a:p>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Mechanism of earthquakes</a:t>
            </a:r>
            <a:r>
              <a:rPr lang="en-US" sz="2800" dirty="0" smtClean="0">
                <a:solidFill>
                  <a:srgbClr val="0000FF"/>
                </a:solidFill>
                <a:latin typeface="Times New Roman" pitchFamily="18" charset="0"/>
                <a:cs typeface="Times New Roman" pitchFamily="18" charset="0"/>
              </a:rPr>
              <a:t> </a:t>
            </a:r>
          </a:p>
          <a:p>
            <a:pPr algn="just">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Structure of meteorites and interplanetary dusts</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Environmental Science</a:t>
            </a:r>
          </a:p>
        </p:txBody>
      </p:sp>
      <p:sp>
        <p:nvSpPr>
          <p:cNvPr id="53251" name="Content Placeholder 2"/>
          <p:cNvSpPr>
            <a:spLocks noGrp="1"/>
          </p:cNvSpPr>
          <p:nvPr>
            <p:ph idx="1"/>
          </p:nvPr>
        </p:nvSpPr>
        <p:spPr>
          <a:xfrm>
            <a:off x="457200" y="1981200"/>
            <a:ext cx="8229600" cy="4525963"/>
          </a:xfrm>
        </p:spPr>
        <p:txBody>
          <a:bodyPr/>
          <a:lstStyle/>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Analysis of toxic heavy atoms contained in bio-materials</a:t>
            </a:r>
            <a:endParaRPr lang="en-US" sz="2800" dirty="0" smtClean="0">
              <a:solidFill>
                <a:srgbClr val="0000FF"/>
              </a:solidFill>
              <a:latin typeface="Times New Roman" pitchFamily="18" charset="0"/>
              <a:cs typeface="Times New Roman" pitchFamily="18" charset="0"/>
            </a:endParaRP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Development of novel catalysts for purifying pollutants in exhaust gases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Development of high quality batteries and hydrogen storage alloys</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Industrial Application</a:t>
            </a:r>
          </a:p>
        </p:txBody>
      </p:sp>
      <p:sp>
        <p:nvSpPr>
          <p:cNvPr id="54275" name="Content Placeholder 2"/>
          <p:cNvSpPr>
            <a:spLocks noGrp="1"/>
          </p:cNvSpPr>
          <p:nvPr>
            <p:ph idx="1"/>
          </p:nvPr>
        </p:nvSpPr>
        <p:spPr>
          <a:xfrm>
            <a:off x="457200" y="1600200"/>
            <a:ext cx="8229600" cy="4953000"/>
          </a:xfrm>
        </p:spPr>
        <p:txBody>
          <a:bodyPr/>
          <a:lstStyle/>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Characterization of microelectronic devices and nanometer-scale quantum devices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Analysis of chemical composition and chemical state of trace elements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imaging of materials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Residual stress analysis of industrial products</a:t>
            </a:r>
            <a:r>
              <a:rPr lang="en-US" sz="2800" dirty="0" smtClean="0">
                <a:solidFill>
                  <a:srgbClr val="0000FF"/>
                </a:solidFill>
                <a:latin typeface="Times New Roman" pitchFamily="18" charset="0"/>
                <a:cs typeface="Times New Roman" pitchFamily="18" charset="0"/>
              </a:rPr>
              <a:t> </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Pharmaceutical drug design</a:t>
            </a:r>
            <a:endParaRPr lang="en-US" sz="2800" dirty="0" smtClean="0">
              <a:solidFill>
                <a:srgbClr val="0000FF"/>
              </a:solidFill>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Medical Application</a:t>
            </a:r>
          </a:p>
        </p:txBody>
      </p:sp>
      <p:sp>
        <p:nvSpPr>
          <p:cNvPr id="55299" name="Content Placeholder 2"/>
          <p:cNvSpPr>
            <a:spLocks noGrp="1"/>
          </p:cNvSpPr>
          <p:nvPr>
            <p:ph idx="1"/>
          </p:nvPr>
        </p:nvSpPr>
        <p:spPr/>
        <p:txBody>
          <a:bodyPr/>
          <a:lstStyle/>
          <a:p>
            <a:pPr algn="jus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Application of high spatial resolution imaging techniques to medical diagnosis of cancers</a:t>
            </a: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304800"/>
            <a:ext cx="82296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SR Based Research Methods</a:t>
            </a:r>
          </a:p>
        </p:txBody>
      </p:sp>
      <p:sp>
        <p:nvSpPr>
          <p:cNvPr id="56323" name="Rectangle 5"/>
          <p:cNvSpPr>
            <a:spLocks noChangeArrowheads="1"/>
          </p:cNvSpPr>
          <p:nvPr/>
        </p:nvSpPr>
        <p:spPr bwMode="auto">
          <a:xfrm>
            <a:off x="457200" y="2286000"/>
            <a:ext cx="8686800" cy="3170099"/>
          </a:xfrm>
          <a:prstGeom prst="rect">
            <a:avLst/>
          </a:prstGeom>
          <a:noFill/>
          <a:ln w="9525">
            <a:noFill/>
            <a:miter lim="800000"/>
            <a:headEnd/>
            <a:tailEnd/>
          </a:ln>
        </p:spPr>
        <p:txBody>
          <a:bodyPr wrap="square">
            <a:spAutoFit/>
          </a:bodyPr>
          <a:lstStyle/>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a:t>
            </a:r>
            <a:r>
              <a:rPr lang="en-US" sz="2800" dirty="0">
                <a:latin typeface="Times New Roman" pitchFamily="18" charset="0"/>
                <a:cs typeface="Times New Roman" pitchFamily="18" charset="0"/>
              </a:rPr>
              <a:t>Diffraction and Scattering</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Spectroscopy </a:t>
            </a:r>
            <a:r>
              <a:rPr lang="en-US" sz="2800" dirty="0">
                <a:latin typeface="Times New Roman" pitchFamily="18" charset="0"/>
                <a:cs typeface="Times New Roman" pitchFamily="18" charset="0"/>
              </a:rPr>
              <a:t>and </a:t>
            </a:r>
            <a:r>
              <a:rPr lang="en-US" sz="2800" dirty="0" err="1">
                <a:latin typeface="Times New Roman" pitchFamily="18" charset="0"/>
                <a:cs typeface="Times New Roman" pitchFamily="18" charset="0"/>
              </a:rPr>
              <a:t>Spectrochemical</a:t>
            </a:r>
            <a:r>
              <a:rPr lang="en-US" sz="2800" dirty="0">
                <a:latin typeface="Times New Roman" pitchFamily="18" charset="0"/>
                <a:cs typeface="Times New Roman" pitchFamily="18" charset="0"/>
              </a:rPr>
              <a:t> Analysis</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a:t>
            </a:r>
            <a:r>
              <a:rPr lang="en-US" sz="2800" dirty="0">
                <a:latin typeface="Times New Roman" pitchFamily="18" charset="0"/>
                <a:cs typeface="Times New Roman" pitchFamily="18" charset="0"/>
              </a:rPr>
              <a:t>Imaging</a:t>
            </a:r>
          </a:p>
          <a:p>
            <a:pPr>
              <a:spcBef>
                <a:spcPts val="1200"/>
              </a:spcBef>
              <a:spcAft>
                <a:spcPts val="1200"/>
              </a:spcAft>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Radiation </a:t>
            </a:r>
            <a:r>
              <a:rPr lang="en-US" sz="2800" dirty="0">
                <a:latin typeface="Times New Roman" pitchFamily="18" charset="0"/>
                <a:cs typeface="Times New Roman" pitchFamily="18" charset="0"/>
              </a:rPr>
              <a:t>Effects</a:t>
            </a:r>
          </a:p>
          <a:p>
            <a:endParaRPr lang="en-US" b="1" dirty="0"/>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0" y="914400"/>
            <a:ext cx="9144000" cy="422275"/>
          </a:xfrm>
          <a:prstGeom prst="rect">
            <a:avLst/>
          </a:prstGeom>
          <a:noFill/>
          <a:ln w="9525">
            <a:noFill/>
            <a:miter lim="800000"/>
            <a:headEnd/>
            <a:tailEnd/>
          </a:ln>
        </p:spPr>
        <p:txBody>
          <a:bodyPr>
            <a:spAutoFit/>
          </a:bodyPr>
          <a:lstStyle/>
          <a:p>
            <a:pPr algn="ctr">
              <a:lnSpc>
                <a:spcPct val="60000"/>
              </a:lnSpc>
              <a:spcBef>
                <a:spcPct val="50000"/>
              </a:spcBef>
            </a:pPr>
            <a:endParaRPr lang="en-US" sz="3600" b="1">
              <a:solidFill>
                <a:srgbClr val="FF0000"/>
              </a:solidFill>
              <a:latin typeface="Times New Roman" pitchFamily="18" charset="0"/>
            </a:endParaRPr>
          </a:p>
        </p:txBody>
      </p:sp>
      <p:graphicFrame>
        <p:nvGraphicFramePr>
          <p:cNvPr id="1026" name="Object 4"/>
          <p:cNvGraphicFramePr>
            <a:graphicFrameLocks noChangeAspect="1"/>
          </p:cNvGraphicFramePr>
          <p:nvPr/>
        </p:nvGraphicFramePr>
        <p:xfrm>
          <a:off x="0" y="990600"/>
          <a:ext cx="9144000" cy="5791200"/>
        </p:xfrm>
        <a:graphic>
          <a:graphicData uri="http://schemas.openxmlformats.org/presentationml/2006/ole">
            <p:oleObj spid="_x0000_s1026" name="Presentation" r:id="rId4" imgW="4572064" imgH="3429031" progId="PowerPoint.Show.8">
              <p:embed/>
            </p:oleObj>
          </a:graphicData>
        </a:graphic>
      </p:graphicFrame>
      <p:sp>
        <p:nvSpPr>
          <p:cNvPr id="1028" name="TextBox 11"/>
          <p:cNvSpPr txBox="1">
            <a:spLocks noChangeArrowheads="1"/>
          </p:cNvSpPr>
          <p:nvPr/>
        </p:nvSpPr>
        <p:spPr bwMode="auto">
          <a:xfrm>
            <a:off x="228600" y="152400"/>
            <a:ext cx="63246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Indus building complex</a:t>
            </a:r>
          </a:p>
        </p:txBody>
      </p:sp>
      <p:pic>
        <p:nvPicPr>
          <p:cNvPr id="5"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ctrTitle"/>
          </p:nvPr>
        </p:nvSpPr>
        <p:spPr>
          <a:xfrm>
            <a:off x="762000" y="609600"/>
            <a:ext cx="7315200" cy="914400"/>
          </a:xfrm>
          <a:solidFill>
            <a:schemeClr val="accent2">
              <a:lumMod val="60000"/>
              <a:lumOff val="40000"/>
            </a:schemeClr>
          </a:solidFill>
        </p:spPr>
        <p:txBody>
          <a:bodyPr/>
          <a:lstStyle/>
          <a:p>
            <a:pPr>
              <a:defRPr/>
            </a:pPr>
            <a:r>
              <a:rPr lang="en-US" sz="3200" b="1" dirty="0" smtClean="0">
                <a:latin typeface="Arial" pitchFamily="34" charset="0"/>
                <a:cs typeface="Arial" pitchFamily="34" charset="0"/>
              </a:rPr>
              <a:t>Why focus x-ray to sub micron size?</a:t>
            </a:r>
          </a:p>
        </p:txBody>
      </p:sp>
      <p:sp>
        <p:nvSpPr>
          <p:cNvPr id="13315" name="Rectangle 3"/>
          <p:cNvSpPr>
            <a:spLocks noGrp="1"/>
          </p:cNvSpPr>
          <p:nvPr>
            <p:ph type="subTitle" idx="1"/>
          </p:nvPr>
        </p:nvSpPr>
        <p:spPr>
          <a:xfrm>
            <a:off x="762000" y="1752600"/>
            <a:ext cx="7239000" cy="4495800"/>
          </a:xfrm>
        </p:spPr>
        <p:txBody>
          <a:bodyPr/>
          <a:lstStyle/>
          <a:p>
            <a:pPr algn="just">
              <a:spcBef>
                <a:spcPts val="1200"/>
              </a:spcBef>
              <a:spcAft>
                <a:spcPts val="1200"/>
              </a:spcAft>
              <a:buFont typeface="Wingdings" pitchFamily="2" charset="2"/>
              <a:buChar char="§"/>
            </a:pPr>
            <a:r>
              <a:rPr lang="en-US" sz="2400" dirty="0" smtClean="0">
                <a:solidFill>
                  <a:srgbClr val="0000FF"/>
                </a:solidFill>
                <a:latin typeface="Times New Roman" pitchFamily="18" charset="0"/>
                <a:cs typeface="Times New Roman" pitchFamily="18" charset="0"/>
              </a:rPr>
              <a:t> X-ray microscopy: </a:t>
            </a:r>
            <a:r>
              <a:rPr lang="en-US" sz="2400" dirty="0" smtClean="0">
                <a:solidFill>
                  <a:schemeClr val="tx1"/>
                </a:solidFill>
                <a:latin typeface="Times New Roman" pitchFamily="18" charset="0"/>
                <a:cs typeface="Times New Roman" pitchFamily="18" charset="0"/>
              </a:rPr>
              <a:t>Most materials are heterogeneous at length scale of micron to nm (transmission microscopy, scanning microscopy…).</a:t>
            </a:r>
          </a:p>
          <a:p>
            <a:pPr algn="just">
              <a:spcBef>
                <a:spcPts val="1200"/>
              </a:spcBef>
              <a:spcAft>
                <a:spcPts val="1200"/>
              </a:spcAft>
              <a:buFont typeface="Wingdings" pitchFamily="2" charset="2"/>
              <a:buChar char="§"/>
            </a:pPr>
            <a:r>
              <a:rPr lang="en-US" sz="2400" dirty="0" smtClean="0">
                <a:solidFill>
                  <a:srgbClr val="0000FF"/>
                </a:solidFill>
                <a:latin typeface="Times New Roman" pitchFamily="18" charset="0"/>
                <a:cs typeface="Times New Roman" pitchFamily="18" charset="0"/>
              </a:rPr>
              <a:t> Increased flux: </a:t>
            </a:r>
            <a:r>
              <a:rPr lang="en-US" sz="2400" dirty="0" smtClean="0">
                <a:solidFill>
                  <a:schemeClr val="tx1"/>
                </a:solidFill>
                <a:latin typeface="Times New Roman" pitchFamily="18" charset="0"/>
                <a:cs typeface="Times New Roman" pitchFamily="18" charset="0"/>
              </a:rPr>
              <a:t>Higher sensitivity due to reduced background.</a:t>
            </a:r>
          </a:p>
          <a:p>
            <a:pPr algn="just">
              <a:spcBef>
                <a:spcPts val="1200"/>
              </a:spcBef>
              <a:spcAft>
                <a:spcPts val="1200"/>
              </a:spcAft>
              <a:buFont typeface="Wingdings" pitchFamily="2" charset="2"/>
              <a:buChar char="§"/>
            </a:pPr>
            <a:r>
              <a:rPr lang="en-US" sz="2400" dirty="0" smtClean="0">
                <a:solidFill>
                  <a:srgbClr val="0000FF"/>
                </a:solidFill>
                <a:latin typeface="Times New Roman" pitchFamily="18" charset="0"/>
                <a:cs typeface="Times New Roman" pitchFamily="18" charset="0"/>
              </a:rPr>
              <a:t> Small samples </a:t>
            </a:r>
            <a:r>
              <a:rPr lang="en-US" sz="2400" dirty="0" smtClean="0">
                <a:solidFill>
                  <a:schemeClr val="tx1"/>
                </a:solidFill>
                <a:latin typeface="Times New Roman" pitchFamily="18" charset="0"/>
                <a:cs typeface="Times New Roman" pitchFamily="18" charset="0"/>
              </a:rPr>
              <a:t>or samples in different environment (pressure, temperature, magnetic field …)</a:t>
            </a: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533400" y="1371599"/>
          <a:ext cx="8710978" cy="5791201"/>
        </p:xfrm>
        <a:graphic>
          <a:graphicData uri="http://schemas.openxmlformats.org/presentationml/2006/ole">
            <p:oleObj spid="_x0000_s2050" name="Document" r:id="rId4" imgW="6112224" imgH="4064138" progId="Word.Document.12">
              <p:embed/>
            </p:oleObj>
          </a:graphicData>
        </a:graphic>
      </p:graphicFrame>
      <p:sp>
        <p:nvSpPr>
          <p:cNvPr id="2051" name="TextBox 2"/>
          <p:cNvSpPr txBox="1">
            <a:spLocks noChangeArrowheads="1"/>
          </p:cNvSpPr>
          <p:nvPr/>
        </p:nvSpPr>
        <p:spPr bwMode="auto">
          <a:xfrm>
            <a:off x="228600" y="141982"/>
            <a:ext cx="7086600" cy="1077218"/>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IN" sz="3200" b="1" dirty="0">
                <a:latin typeface="Arial" pitchFamily="34" charset="0"/>
                <a:ea typeface="+mj-ea"/>
                <a:cs typeface="Arial" pitchFamily="34" charset="0"/>
              </a:rPr>
              <a:t>Synchrotron Complex at RRCAT housing Indus-1 and Indus-2</a:t>
            </a:r>
          </a:p>
        </p:txBody>
      </p:sp>
      <p:pic>
        <p:nvPicPr>
          <p:cNvPr id="4"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3" name="Group 20"/>
          <p:cNvGrpSpPr>
            <a:grpSpLocks/>
          </p:cNvGrpSpPr>
          <p:nvPr/>
        </p:nvGrpSpPr>
        <p:grpSpPr bwMode="auto">
          <a:xfrm>
            <a:off x="228600" y="1143000"/>
            <a:ext cx="8839200" cy="5181600"/>
            <a:chOff x="144" y="720"/>
            <a:chExt cx="5568" cy="3264"/>
          </a:xfrm>
        </p:grpSpPr>
        <p:pic>
          <p:nvPicPr>
            <p:cNvPr id="61445" name="Picture 2" descr="Indus reduced copy"/>
            <p:cNvPicPr>
              <a:picLocks noChangeAspect="1" noChangeArrowheads="1"/>
            </p:cNvPicPr>
            <p:nvPr/>
          </p:nvPicPr>
          <p:blipFill>
            <a:blip r:embed="rId3"/>
            <a:srcRect b="3830"/>
            <a:stretch>
              <a:fillRect/>
            </a:stretch>
          </p:blipFill>
          <p:spPr bwMode="auto">
            <a:xfrm>
              <a:off x="144" y="720"/>
              <a:ext cx="5472" cy="3264"/>
            </a:xfrm>
            <a:prstGeom prst="rect">
              <a:avLst/>
            </a:prstGeom>
            <a:noFill/>
            <a:ln w="9525">
              <a:noFill/>
              <a:miter lim="800000"/>
              <a:headEnd/>
              <a:tailEnd/>
            </a:ln>
          </p:spPr>
        </p:pic>
        <p:sp>
          <p:nvSpPr>
            <p:cNvPr id="61446" name="Text Box 3"/>
            <p:cNvSpPr txBox="1">
              <a:spLocks noChangeArrowheads="1"/>
            </p:cNvSpPr>
            <p:nvPr/>
          </p:nvSpPr>
          <p:spPr bwMode="auto">
            <a:xfrm>
              <a:off x="3600" y="1776"/>
              <a:ext cx="432" cy="212"/>
            </a:xfrm>
            <a:prstGeom prst="rect">
              <a:avLst/>
            </a:prstGeom>
            <a:noFill/>
            <a:ln w="9525">
              <a:noFill/>
              <a:miter lim="800000"/>
              <a:headEnd/>
              <a:tailEnd/>
            </a:ln>
          </p:spPr>
          <p:txBody>
            <a:bodyPr>
              <a:spAutoFit/>
            </a:bodyPr>
            <a:lstStyle/>
            <a:p>
              <a:pPr>
                <a:spcBef>
                  <a:spcPct val="50000"/>
                </a:spcBef>
              </a:pPr>
              <a:r>
                <a:rPr lang="en-US" sz="1600" b="1">
                  <a:latin typeface="Times New Roman" pitchFamily="18" charset="0"/>
                </a:rPr>
                <a:t>TL-3</a:t>
              </a:r>
            </a:p>
          </p:txBody>
        </p:sp>
        <p:sp>
          <p:nvSpPr>
            <p:cNvPr id="61447" name="Text Box 4"/>
            <p:cNvSpPr txBox="1">
              <a:spLocks noChangeArrowheads="1"/>
            </p:cNvSpPr>
            <p:nvPr/>
          </p:nvSpPr>
          <p:spPr bwMode="auto">
            <a:xfrm>
              <a:off x="4800" y="1008"/>
              <a:ext cx="432" cy="192"/>
            </a:xfrm>
            <a:prstGeom prst="rect">
              <a:avLst/>
            </a:prstGeom>
            <a:noFill/>
            <a:ln w="9525">
              <a:noFill/>
              <a:miter lim="800000"/>
              <a:headEnd/>
              <a:tailEnd/>
            </a:ln>
          </p:spPr>
          <p:txBody>
            <a:bodyPr>
              <a:spAutoFit/>
            </a:bodyPr>
            <a:lstStyle/>
            <a:p>
              <a:pPr>
                <a:spcBef>
                  <a:spcPct val="50000"/>
                </a:spcBef>
              </a:pPr>
              <a:r>
                <a:rPr lang="en-US" sz="1400" b="1">
                  <a:latin typeface="Times New Roman" pitchFamily="18" charset="0"/>
                </a:rPr>
                <a:t>TL-1</a:t>
              </a:r>
            </a:p>
          </p:txBody>
        </p:sp>
        <p:sp>
          <p:nvSpPr>
            <p:cNvPr id="61448" name="Text Box 5"/>
            <p:cNvSpPr txBox="1">
              <a:spLocks noChangeArrowheads="1"/>
            </p:cNvSpPr>
            <p:nvPr/>
          </p:nvSpPr>
          <p:spPr bwMode="auto">
            <a:xfrm>
              <a:off x="4704" y="1488"/>
              <a:ext cx="432" cy="192"/>
            </a:xfrm>
            <a:prstGeom prst="rect">
              <a:avLst/>
            </a:prstGeom>
            <a:noFill/>
            <a:ln w="9525">
              <a:noFill/>
              <a:miter lim="800000"/>
              <a:headEnd/>
              <a:tailEnd/>
            </a:ln>
          </p:spPr>
          <p:txBody>
            <a:bodyPr>
              <a:spAutoFit/>
            </a:bodyPr>
            <a:lstStyle/>
            <a:p>
              <a:pPr>
                <a:spcBef>
                  <a:spcPct val="50000"/>
                </a:spcBef>
              </a:pPr>
              <a:r>
                <a:rPr lang="en-US" sz="1400" b="1">
                  <a:latin typeface="Times New Roman" pitchFamily="18" charset="0"/>
                </a:rPr>
                <a:t>TL-2</a:t>
              </a:r>
            </a:p>
          </p:txBody>
        </p:sp>
        <p:sp>
          <p:nvSpPr>
            <p:cNvPr id="61449" name="Rectangle 7"/>
            <p:cNvSpPr>
              <a:spLocks noChangeArrowheads="1"/>
            </p:cNvSpPr>
            <p:nvPr/>
          </p:nvSpPr>
          <p:spPr bwMode="auto">
            <a:xfrm>
              <a:off x="720" y="2437"/>
              <a:ext cx="1872" cy="535"/>
            </a:xfrm>
            <a:prstGeom prst="rect">
              <a:avLst/>
            </a:prstGeom>
            <a:solidFill>
              <a:srgbClr val="CCFFFF"/>
            </a:solidFill>
            <a:ln w="9525">
              <a:noFill/>
              <a:miter lim="800000"/>
              <a:headEnd/>
              <a:tailEnd/>
            </a:ln>
          </p:spPr>
          <p:txBody>
            <a:bodyPr>
              <a:spAutoFit/>
            </a:bodyPr>
            <a:lstStyle/>
            <a:p>
              <a:pPr algn="ctr"/>
              <a:r>
                <a:rPr lang="en-US" sz="2000" b="1">
                  <a:solidFill>
                    <a:srgbClr val="FF0000"/>
                  </a:solidFill>
                </a:rPr>
                <a:t>Indus-2, 2.5 GeV SR</a:t>
              </a:r>
            </a:p>
            <a:p>
              <a:pPr algn="ctr">
                <a:lnSpc>
                  <a:spcPct val="80000"/>
                </a:lnSpc>
                <a:spcBef>
                  <a:spcPct val="30000"/>
                </a:spcBef>
              </a:pPr>
              <a:r>
                <a:rPr lang="en-US" sz="1400" b="1">
                  <a:solidFill>
                    <a:srgbClr val="0000CC"/>
                  </a:solidFill>
                </a:rPr>
                <a:t>Trials to store the beam began in December 2005</a:t>
              </a:r>
              <a:r>
                <a:rPr lang="en-US" b="1">
                  <a:solidFill>
                    <a:srgbClr val="FF6600"/>
                  </a:solidFill>
                </a:rPr>
                <a:t> </a:t>
              </a:r>
            </a:p>
          </p:txBody>
        </p:sp>
        <p:sp>
          <p:nvSpPr>
            <p:cNvPr id="61450" name="Text Box 9"/>
            <p:cNvSpPr txBox="1">
              <a:spLocks noChangeArrowheads="1"/>
            </p:cNvSpPr>
            <p:nvPr/>
          </p:nvSpPr>
          <p:spPr bwMode="auto">
            <a:xfrm>
              <a:off x="4272" y="1968"/>
              <a:ext cx="1344" cy="557"/>
            </a:xfrm>
            <a:prstGeom prst="rect">
              <a:avLst/>
            </a:prstGeom>
            <a:solidFill>
              <a:srgbClr val="CCFFCC"/>
            </a:solidFill>
            <a:ln w="9525">
              <a:noFill/>
              <a:miter lim="800000"/>
              <a:headEnd/>
              <a:tailEnd/>
            </a:ln>
          </p:spPr>
          <p:txBody>
            <a:bodyPr>
              <a:spAutoFit/>
            </a:bodyPr>
            <a:lstStyle/>
            <a:p>
              <a:pPr algn="ctr"/>
              <a:r>
                <a:rPr lang="en-US" sz="2000" b="1">
                  <a:solidFill>
                    <a:srgbClr val="0000FF"/>
                  </a:solidFill>
                  <a:latin typeface="Times New Roman" pitchFamily="18" charset="0"/>
                </a:rPr>
                <a:t>Indus-1 </a:t>
              </a:r>
            </a:p>
            <a:p>
              <a:pPr algn="ctr"/>
              <a:r>
                <a:rPr lang="en-US" b="1">
                  <a:solidFill>
                    <a:srgbClr val="0000FF"/>
                  </a:solidFill>
                  <a:latin typeface="Times New Roman" pitchFamily="18" charset="0"/>
                </a:rPr>
                <a:t>(450 MeV, 100 mA)</a:t>
              </a:r>
            </a:p>
            <a:p>
              <a:pPr algn="ctr"/>
              <a:r>
                <a:rPr lang="en-US" sz="1400" b="1">
                  <a:solidFill>
                    <a:srgbClr val="FF00FF"/>
                  </a:solidFill>
                  <a:latin typeface="Times New Roman" pitchFamily="18" charset="0"/>
                </a:rPr>
                <a:t>(Working since 1999)</a:t>
              </a:r>
              <a:endParaRPr lang="en-US" sz="1400">
                <a:latin typeface="Times New Roman" pitchFamily="18" charset="0"/>
              </a:endParaRPr>
            </a:p>
          </p:txBody>
        </p:sp>
        <p:sp>
          <p:nvSpPr>
            <p:cNvPr id="61451" name="Text Box 10"/>
            <p:cNvSpPr txBox="1">
              <a:spLocks noChangeArrowheads="1"/>
            </p:cNvSpPr>
            <p:nvPr/>
          </p:nvSpPr>
          <p:spPr bwMode="auto">
            <a:xfrm>
              <a:off x="4608" y="768"/>
              <a:ext cx="1104" cy="441"/>
            </a:xfrm>
            <a:prstGeom prst="rect">
              <a:avLst/>
            </a:prstGeom>
            <a:solidFill>
              <a:srgbClr val="CCFFCC"/>
            </a:solidFill>
            <a:ln w="9525">
              <a:noFill/>
              <a:miter lim="800000"/>
              <a:headEnd/>
              <a:tailEnd/>
            </a:ln>
          </p:spPr>
          <p:txBody>
            <a:bodyPr>
              <a:spAutoFit/>
            </a:bodyPr>
            <a:lstStyle/>
            <a:p>
              <a:pPr algn="ctr"/>
              <a:r>
                <a:rPr lang="en-US" sz="1200" b="1">
                  <a:solidFill>
                    <a:srgbClr val="0000FF"/>
                  </a:solidFill>
                  <a:latin typeface="Times New Roman" pitchFamily="18" charset="0"/>
                </a:rPr>
                <a:t>Booster Synchrotron</a:t>
              </a:r>
              <a:r>
                <a:rPr lang="en-US" sz="1400" b="1">
                  <a:solidFill>
                    <a:srgbClr val="0000FF"/>
                  </a:solidFill>
                  <a:latin typeface="Times New Roman" pitchFamily="18" charset="0"/>
                </a:rPr>
                <a:t> </a:t>
              </a:r>
            </a:p>
            <a:p>
              <a:pPr algn="ctr"/>
              <a:r>
                <a:rPr lang="en-US" sz="1400" b="1">
                  <a:solidFill>
                    <a:srgbClr val="0000FF"/>
                  </a:solidFill>
                  <a:latin typeface="Times New Roman" pitchFamily="18" charset="0"/>
                </a:rPr>
                <a:t>(700 MeV)</a:t>
              </a:r>
            </a:p>
            <a:p>
              <a:pPr algn="ctr"/>
              <a:r>
                <a:rPr lang="en-US" sz="1200" b="1">
                  <a:solidFill>
                    <a:srgbClr val="FF00FF"/>
                  </a:solidFill>
                  <a:latin typeface="Times New Roman" pitchFamily="18" charset="0"/>
                </a:rPr>
                <a:t>(Started in 1995)</a:t>
              </a:r>
              <a:endParaRPr lang="en-US" sz="1200">
                <a:latin typeface="Times New Roman" pitchFamily="18" charset="0"/>
              </a:endParaRPr>
            </a:p>
          </p:txBody>
        </p:sp>
        <p:sp>
          <p:nvSpPr>
            <p:cNvPr id="61452" name="Text Box 11"/>
            <p:cNvSpPr txBox="1">
              <a:spLocks noChangeArrowheads="1"/>
            </p:cNvSpPr>
            <p:nvPr/>
          </p:nvSpPr>
          <p:spPr bwMode="auto">
            <a:xfrm>
              <a:off x="3648" y="1152"/>
              <a:ext cx="912" cy="441"/>
            </a:xfrm>
            <a:prstGeom prst="rect">
              <a:avLst/>
            </a:prstGeom>
            <a:solidFill>
              <a:srgbClr val="CCFFCC"/>
            </a:solidFill>
            <a:ln w="9525">
              <a:noFill/>
              <a:miter lim="800000"/>
              <a:headEnd/>
              <a:tailEnd/>
            </a:ln>
          </p:spPr>
          <p:txBody>
            <a:bodyPr>
              <a:spAutoFit/>
            </a:bodyPr>
            <a:lstStyle/>
            <a:p>
              <a:pPr algn="ctr"/>
              <a:r>
                <a:rPr lang="en-US" sz="1200" b="1">
                  <a:solidFill>
                    <a:srgbClr val="0000FF"/>
                  </a:solidFill>
                  <a:latin typeface="Times New Roman" pitchFamily="18" charset="0"/>
                </a:rPr>
                <a:t>Microtron</a:t>
              </a:r>
              <a:r>
                <a:rPr lang="en-US" sz="1400" b="1">
                  <a:solidFill>
                    <a:srgbClr val="0000FF"/>
                  </a:solidFill>
                  <a:latin typeface="Times New Roman" pitchFamily="18" charset="0"/>
                </a:rPr>
                <a:t> </a:t>
              </a:r>
            </a:p>
            <a:p>
              <a:pPr algn="ctr"/>
              <a:r>
                <a:rPr lang="en-US" sz="1400" b="1">
                  <a:solidFill>
                    <a:srgbClr val="0000FF"/>
                  </a:solidFill>
                  <a:latin typeface="Times New Roman" pitchFamily="18" charset="0"/>
                </a:rPr>
                <a:t>(20 MeV)</a:t>
              </a:r>
            </a:p>
            <a:p>
              <a:pPr algn="ctr"/>
              <a:r>
                <a:rPr lang="en-US" sz="1200" b="1">
                  <a:solidFill>
                    <a:srgbClr val="FF00FF"/>
                  </a:solidFill>
                  <a:latin typeface="Times New Roman" pitchFamily="18" charset="0"/>
                </a:rPr>
                <a:t>(Started in 1992)</a:t>
              </a:r>
              <a:endParaRPr lang="en-US" sz="1200">
                <a:latin typeface="Times New Roman" pitchFamily="18" charset="0"/>
              </a:endParaRPr>
            </a:p>
          </p:txBody>
        </p:sp>
        <p:sp>
          <p:nvSpPr>
            <p:cNvPr id="61453" name="Line 12"/>
            <p:cNvSpPr>
              <a:spLocks noChangeShapeType="1"/>
            </p:cNvSpPr>
            <p:nvPr/>
          </p:nvSpPr>
          <p:spPr bwMode="auto">
            <a:xfrm>
              <a:off x="5184" y="1104"/>
              <a:ext cx="192" cy="240"/>
            </a:xfrm>
            <a:prstGeom prst="line">
              <a:avLst/>
            </a:prstGeom>
            <a:noFill/>
            <a:ln w="28575">
              <a:solidFill>
                <a:srgbClr val="FF0000"/>
              </a:solidFill>
              <a:round/>
              <a:headEnd/>
              <a:tailEnd type="triangle" w="med" len="med"/>
            </a:ln>
          </p:spPr>
          <p:txBody>
            <a:bodyPr/>
            <a:lstStyle/>
            <a:p>
              <a:endParaRPr lang="en-US"/>
            </a:p>
          </p:txBody>
        </p:sp>
        <p:sp>
          <p:nvSpPr>
            <p:cNvPr id="61454" name="Line 13"/>
            <p:cNvSpPr>
              <a:spLocks noChangeShapeType="1"/>
            </p:cNvSpPr>
            <p:nvPr/>
          </p:nvSpPr>
          <p:spPr bwMode="auto">
            <a:xfrm flipV="1">
              <a:off x="4512" y="1344"/>
              <a:ext cx="192" cy="48"/>
            </a:xfrm>
            <a:prstGeom prst="line">
              <a:avLst/>
            </a:prstGeom>
            <a:noFill/>
            <a:ln w="38100">
              <a:solidFill>
                <a:srgbClr val="FF0000"/>
              </a:solidFill>
              <a:round/>
              <a:headEnd/>
              <a:tailEnd type="triangle" w="med" len="med"/>
            </a:ln>
          </p:spPr>
          <p:txBody>
            <a:bodyPr/>
            <a:lstStyle/>
            <a:p>
              <a:endParaRPr lang="en-US"/>
            </a:p>
          </p:txBody>
        </p:sp>
        <p:sp>
          <p:nvSpPr>
            <p:cNvPr id="61455" name="Line 14"/>
            <p:cNvSpPr>
              <a:spLocks noChangeShapeType="1"/>
            </p:cNvSpPr>
            <p:nvPr/>
          </p:nvSpPr>
          <p:spPr bwMode="auto">
            <a:xfrm flipV="1">
              <a:off x="4944" y="1872"/>
              <a:ext cx="192" cy="96"/>
            </a:xfrm>
            <a:prstGeom prst="line">
              <a:avLst/>
            </a:prstGeom>
            <a:noFill/>
            <a:ln w="28575">
              <a:solidFill>
                <a:srgbClr val="FF0000"/>
              </a:solidFill>
              <a:round/>
              <a:headEnd/>
              <a:tailEnd type="triangle" w="med" len="med"/>
            </a:ln>
          </p:spPr>
          <p:txBody>
            <a:bodyPr/>
            <a:lstStyle/>
            <a:p>
              <a:endParaRPr lang="en-US"/>
            </a:p>
          </p:txBody>
        </p:sp>
      </p:grpSp>
      <p:sp>
        <p:nvSpPr>
          <p:cNvPr id="61444" name="Rectangle 17"/>
          <p:cNvSpPr>
            <a:spLocks noChangeArrowheads="1"/>
          </p:cNvSpPr>
          <p:nvPr/>
        </p:nvSpPr>
        <p:spPr bwMode="auto">
          <a:xfrm>
            <a:off x="228600" y="177225"/>
            <a:ext cx="7772400" cy="7371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Schematic View of Indus Complex</a:t>
            </a:r>
          </a:p>
        </p:txBody>
      </p:sp>
      <p:pic>
        <p:nvPicPr>
          <p:cNvPr id="17"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62470" name="Text Box 6"/>
          <p:cNvSpPr txBox="1">
            <a:spLocks noChangeArrowheads="1"/>
          </p:cNvSpPr>
          <p:nvPr/>
        </p:nvSpPr>
        <p:spPr bwMode="auto">
          <a:xfrm>
            <a:off x="1981200" y="2209800"/>
            <a:ext cx="3733800" cy="366713"/>
          </a:xfrm>
          <a:prstGeom prst="rect">
            <a:avLst/>
          </a:prstGeom>
          <a:noFill/>
          <a:ln w="9525">
            <a:noFill/>
            <a:miter lim="800000"/>
            <a:headEnd/>
            <a:tailEnd/>
          </a:ln>
        </p:spPr>
        <p:txBody>
          <a:bodyPr>
            <a:spAutoFit/>
          </a:bodyPr>
          <a:lstStyle/>
          <a:p>
            <a:pPr>
              <a:spcBef>
                <a:spcPct val="50000"/>
              </a:spcBef>
            </a:pPr>
            <a:endParaRPr lang="en-US"/>
          </a:p>
        </p:txBody>
      </p:sp>
      <p:pic>
        <p:nvPicPr>
          <p:cNvPr id="62471" name="Picture 64" descr="i1ring4.jpg"/>
          <p:cNvPicPr>
            <a:picLocks noChangeAspect="1"/>
          </p:cNvPicPr>
          <p:nvPr/>
        </p:nvPicPr>
        <p:blipFill>
          <a:blip r:embed="rId3"/>
          <a:srcRect/>
          <a:stretch>
            <a:fillRect/>
          </a:stretch>
        </p:blipFill>
        <p:spPr bwMode="auto">
          <a:xfrm>
            <a:off x="2590800" y="1295400"/>
            <a:ext cx="3568700" cy="5224463"/>
          </a:xfrm>
          <a:prstGeom prst="rect">
            <a:avLst/>
          </a:prstGeom>
          <a:noFill/>
          <a:ln w="9525">
            <a:noFill/>
            <a:miter lim="800000"/>
            <a:headEnd/>
            <a:tailEnd/>
          </a:ln>
        </p:spPr>
      </p:pic>
      <p:sp>
        <p:nvSpPr>
          <p:cNvPr id="9" name="Rectangle 17"/>
          <p:cNvSpPr>
            <a:spLocks noChangeArrowheads="1"/>
          </p:cNvSpPr>
          <p:nvPr/>
        </p:nvSpPr>
        <p:spPr bwMode="auto">
          <a:xfrm>
            <a:off x="228600" y="304800"/>
            <a:ext cx="6858000" cy="6858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smtClean="0">
                <a:latin typeface="Arial" pitchFamily="34" charset="0"/>
                <a:ea typeface="+mj-ea"/>
                <a:cs typeface="Arial" pitchFamily="34" charset="0"/>
              </a:rPr>
              <a:t>Indus-1 Storage Ring</a:t>
            </a:r>
            <a:endParaRPr lang="en-US" sz="3200" b="1" dirty="0">
              <a:latin typeface="Arial" pitchFamily="34" charset="0"/>
              <a:ea typeface="+mj-ea"/>
              <a:cs typeface="Arial" pitchFamily="34" charset="0"/>
            </a:endParaRPr>
          </a:p>
        </p:txBody>
      </p:sp>
      <p:pic>
        <p:nvPicPr>
          <p:cNvPr id="10"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pic>
        <p:nvPicPr>
          <p:cNvPr id="63494" name="Picture 2" descr="Cover_03"/>
          <p:cNvPicPr>
            <a:picLocks noChangeAspect="1" noChangeArrowheads="1"/>
          </p:cNvPicPr>
          <p:nvPr/>
        </p:nvPicPr>
        <p:blipFill>
          <a:blip r:embed="rId3"/>
          <a:srcRect l="19327" t="16245" r="20042" b="18634"/>
          <a:stretch>
            <a:fillRect/>
          </a:stretch>
        </p:blipFill>
        <p:spPr bwMode="auto">
          <a:xfrm>
            <a:off x="482600" y="1371600"/>
            <a:ext cx="5842000" cy="4724400"/>
          </a:xfrm>
          <a:prstGeom prst="rect">
            <a:avLst/>
          </a:prstGeom>
          <a:noFill/>
          <a:ln w="9525">
            <a:noFill/>
            <a:miter lim="800000"/>
            <a:headEnd/>
            <a:tailEnd/>
          </a:ln>
        </p:spPr>
      </p:pic>
      <p:sp>
        <p:nvSpPr>
          <p:cNvPr id="33800" name="TextBox 7"/>
          <p:cNvSpPr txBox="1">
            <a:spLocks noChangeArrowheads="1"/>
          </p:cNvSpPr>
          <p:nvPr/>
        </p:nvSpPr>
        <p:spPr bwMode="auto">
          <a:xfrm>
            <a:off x="838200" y="6172200"/>
            <a:ext cx="8001000" cy="646331"/>
          </a:xfrm>
          <a:prstGeom prst="rect">
            <a:avLst/>
          </a:prstGeom>
          <a:noFill/>
          <a:ln w="9525">
            <a:noFill/>
            <a:miter lim="800000"/>
            <a:headEnd/>
            <a:tailEnd/>
          </a:ln>
        </p:spPr>
        <p:txBody>
          <a:bodyPr>
            <a:spAutoFit/>
          </a:bodyPr>
          <a:lstStyle/>
          <a:p>
            <a:pPr>
              <a:defRPr/>
            </a:pPr>
            <a:r>
              <a:rPr lang="en-IN"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X-ray absorption and Infra red spectroscopy </a:t>
            </a:r>
            <a:r>
              <a:rPr lang="en-IN"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beamlines</a:t>
            </a:r>
            <a:r>
              <a:rPr lang="en-IN"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under installation</a:t>
            </a:r>
          </a:p>
        </p:txBody>
      </p:sp>
      <p:sp>
        <p:nvSpPr>
          <p:cNvPr id="63497" name="TextBox 8"/>
          <p:cNvSpPr txBox="1">
            <a:spLocks noChangeArrowheads="1"/>
          </p:cNvSpPr>
          <p:nvPr/>
        </p:nvSpPr>
        <p:spPr bwMode="auto">
          <a:xfrm>
            <a:off x="6324600" y="2057400"/>
            <a:ext cx="2514600" cy="2100263"/>
          </a:xfrm>
          <a:prstGeom prst="rect">
            <a:avLst/>
          </a:prstGeom>
          <a:noFill/>
          <a:ln w="9525">
            <a:noFill/>
            <a:miter lim="800000"/>
            <a:headEnd/>
            <a:tailEnd/>
          </a:ln>
        </p:spPr>
        <p:txBody>
          <a:bodyPr>
            <a:spAutoFit/>
          </a:bodyPr>
          <a:lstStyle/>
          <a:p>
            <a:pPr>
              <a:spcBef>
                <a:spcPct val="25000"/>
              </a:spcBef>
            </a:pPr>
            <a:r>
              <a:rPr lang="en-US" b="1">
                <a:solidFill>
                  <a:srgbClr val="FF0000"/>
                </a:solidFill>
                <a:latin typeface="Times New Roman" pitchFamily="18" charset="0"/>
              </a:rPr>
              <a:t>Five beamlines have been operational. </a:t>
            </a:r>
          </a:p>
          <a:p>
            <a:pPr>
              <a:spcBef>
                <a:spcPct val="25000"/>
              </a:spcBef>
            </a:pPr>
            <a:r>
              <a:rPr lang="en-US" b="1">
                <a:solidFill>
                  <a:srgbClr val="0000FF"/>
                </a:solidFill>
                <a:latin typeface="Times New Roman" pitchFamily="18" charset="0"/>
              </a:rPr>
              <a:t>Several publications (~50) have resulted from utilization of these beamlines.</a:t>
            </a:r>
            <a:endParaRPr lang="en-US">
              <a:solidFill>
                <a:srgbClr val="0000FF"/>
              </a:solidFill>
              <a:latin typeface="Times New Roman" pitchFamily="18" charset="0"/>
            </a:endParaRPr>
          </a:p>
          <a:p>
            <a:endParaRPr lang="en-IN"/>
          </a:p>
        </p:txBody>
      </p:sp>
      <p:sp>
        <p:nvSpPr>
          <p:cNvPr id="10" name="Rectangle 17"/>
          <p:cNvSpPr>
            <a:spLocks noChangeArrowheads="1"/>
          </p:cNvSpPr>
          <p:nvPr/>
        </p:nvSpPr>
        <p:spPr bwMode="auto">
          <a:xfrm>
            <a:off x="304800" y="381000"/>
            <a:ext cx="7391400" cy="10668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Schematic representation of experimental hall</a:t>
            </a:r>
          </a:p>
        </p:txBody>
      </p:sp>
      <p:pic>
        <p:nvPicPr>
          <p:cNvPr id="11"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64516" name="Rectangle 7"/>
          <p:cNvSpPr>
            <a:spLocks noChangeArrowheads="1"/>
          </p:cNvSpPr>
          <p:nvPr/>
        </p:nvSpPr>
        <p:spPr bwMode="auto">
          <a:xfrm>
            <a:off x="114300" y="0"/>
            <a:ext cx="8801100" cy="1143000"/>
          </a:xfrm>
          <a:prstGeom prst="rect">
            <a:avLst/>
          </a:prstGeom>
          <a:noFill/>
          <a:ln w="9525">
            <a:noFill/>
            <a:miter lim="800000"/>
            <a:headEnd/>
            <a:tailEnd/>
          </a:ln>
        </p:spPr>
        <p:txBody>
          <a:bodyPr anchor="ctr"/>
          <a:lstStyle/>
          <a:p>
            <a:endParaRPr lang="en-US" sz="4000" b="1">
              <a:solidFill>
                <a:srgbClr val="00FF00"/>
              </a:solidFill>
              <a:latin typeface="Calibri" pitchFamily="34" charset="0"/>
            </a:endParaRPr>
          </a:p>
        </p:txBody>
      </p:sp>
      <p:sp>
        <p:nvSpPr>
          <p:cNvPr id="64519" name="Line 499"/>
          <p:cNvSpPr>
            <a:spLocks noChangeShapeType="1"/>
          </p:cNvSpPr>
          <p:nvPr/>
        </p:nvSpPr>
        <p:spPr bwMode="auto">
          <a:xfrm>
            <a:off x="2738438" y="1852613"/>
            <a:ext cx="0" cy="0"/>
          </a:xfrm>
          <a:prstGeom prst="line">
            <a:avLst/>
          </a:prstGeom>
          <a:noFill/>
          <a:ln w="9525" cap="rnd">
            <a:solidFill>
              <a:srgbClr val="000000"/>
            </a:solidFill>
            <a:round/>
            <a:headEnd/>
            <a:tailEnd/>
          </a:ln>
        </p:spPr>
        <p:txBody>
          <a:bodyPr/>
          <a:lstStyle/>
          <a:p>
            <a:endParaRPr lang="en-US"/>
          </a:p>
        </p:txBody>
      </p:sp>
      <p:sp>
        <p:nvSpPr>
          <p:cNvPr id="64520" name="Line 511"/>
          <p:cNvSpPr>
            <a:spLocks noChangeShapeType="1"/>
          </p:cNvSpPr>
          <p:nvPr/>
        </p:nvSpPr>
        <p:spPr bwMode="auto">
          <a:xfrm>
            <a:off x="5734050" y="1852613"/>
            <a:ext cx="0" cy="0"/>
          </a:xfrm>
          <a:prstGeom prst="line">
            <a:avLst/>
          </a:prstGeom>
          <a:noFill/>
          <a:ln w="12700" cap="rnd">
            <a:solidFill>
              <a:srgbClr val="000000"/>
            </a:solidFill>
            <a:round/>
            <a:headEnd/>
            <a:tailEnd/>
          </a:ln>
        </p:spPr>
        <p:txBody>
          <a:bodyPr/>
          <a:lstStyle/>
          <a:p>
            <a:endParaRPr lang="en-US"/>
          </a:p>
        </p:txBody>
      </p:sp>
      <p:sp>
        <p:nvSpPr>
          <p:cNvPr id="64521" name="Line 890"/>
          <p:cNvSpPr>
            <a:spLocks noChangeShapeType="1"/>
          </p:cNvSpPr>
          <p:nvPr/>
        </p:nvSpPr>
        <p:spPr bwMode="auto">
          <a:xfrm>
            <a:off x="2738438" y="1852613"/>
            <a:ext cx="0" cy="0"/>
          </a:xfrm>
          <a:prstGeom prst="line">
            <a:avLst/>
          </a:prstGeom>
          <a:noFill/>
          <a:ln w="9525" cap="rnd">
            <a:solidFill>
              <a:srgbClr val="000000"/>
            </a:solidFill>
            <a:round/>
            <a:headEnd/>
            <a:tailEnd/>
          </a:ln>
        </p:spPr>
        <p:txBody>
          <a:bodyPr/>
          <a:lstStyle/>
          <a:p>
            <a:endParaRPr lang="en-US"/>
          </a:p>
        </p:txBody>
      </p:sp>
      <p:sp>
        <p:nvSpPr>
          <p:cNvPr id="64522" name="Line 902"/>
          <p:cNvSpPr>
            <a:spLocks noChangeShapeType="1"/>
          </p:cNvSpPr>
          <p:nvPr/>
        </p:nvSpPr>
        <p:spPr bwMode="auto">
          <a:xfrm>
            <a:off x="5734050" y="1852613"/>
            <a:ext cx="0" cy="0"/>
          </a:xfrm>
          <a:prstGeom prst="line">
            <a:avLst/>
          </a:prstGeom>
          <a:noFill/>
          <a:ln w="12700" cap="rnd">
            <a:solidFill>
              <a:srgbClr val="000000"/>
            </a:solidFill>
            <a:round/>
            <a:headEnd/>
            <a:tailEnd/>
          </a:ln>
        </p:spPr>
        <p:txBody>
          <a:bodyPr/>
          <a:lstStyle/>
          <a:p>
            <a:endParaRPr lang="en-US"/>
          </a:p>
        </p:txBody>
      </p:sp>
      <p:graphicFrame>
        <p:nvGraphicFramePr>
          <p:cNvPr id="46171" name="Group 1115"/>
          <p:cNvGraphicFramePr>
            <a:graphicFrameLocks noGrp="1"/>
          </p:cNvGraphicFramePr>
          <p:nvPr/>
        </p:nvGraphicFramePr>
        <p:xfrm>
          <a:off x="75802" y="1447800"/>
          <a:ext cx="8915799" cy="5378768"/>
        </p:xfrm>
        <a:graphic>
          <a:graphicData uri="http://schemas.openxmlformats.org/drawingml/2006/table">
            <a:tbl>
              <a:tblPr/>
              <a:tblGrid>
                <a:gridCol w="1449541"/>
                <a:gridCol w="912358"/>
                <a:gridCol w="1870760"/>
                <a:gridCol w="1712163"/>
                <a:gridCol w="872845"/>
                <a:gridCol w="2098132"/>
              </a:tblGrid>
              <a:tr h="35242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err="1" smtClean="0">
                          <a:ln>
                            <a:noFill/>
                          </a:ln>
                          <a:solidFill>
                            <a:schemeClr val="tx1"/>
                          </a:solidFill>
                          <a:effectLst/>
                          <a:latin typeface="Times New Roman" pitchFamily="18" charset="0"/>
                          <a:cs typeface="Times New Roman" pitchFamily="18" charset="0"/>
                        </a:rPr>
                        <a:t>Beamline</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Range (nm)</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err="1" smtClean="0">
                          <a:ln>
                            <a:noFill/>
                          </a:ln>
                          <a:solidFill>
                            <a:schemeClr val="tx1"/>
                          </a:solidFill>
                          <a:effectLst/>
                          <a:latin typeface="Times New Roman" pitchFamily="18" charset="0"/>
                          <a:cs typeface="Times New Roman" pitchFamily="18" charset="0"/>
                        </a:rPr>
                        <a:t>Beamline</a:t>
                      </a:r>
                      <a:r>
                        <a:rPr kumimoji="0" lang="en-US" sz="1800" b="1" i="0" u="none" strike="noStrike" cap="none" spc="-150" normalizeH="0" baseline="0" smtClean="0">
                          <a:ln>
                            <a:noFill/>
                          </a:ln>
                          <a:solidFill>
                            <a:schemeClr val="tx1"/>
                          </a:solidFill>
                          <a:effectLst/>
                          <a:latin typeface="Times New Roman" pitchFamily="18" charset="0"/>
                          <a:cs typeface="Times New Roman" pitchFamily="18" charset="0"/>
                        </a:rPr>
                        <a:t>  Optics</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IN"/>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λ/ </a:t>
                      </a:r>
                      <a:r>
                        <a:rPr kumimoji="0" lang="en-US" sz="1800" b="1" i="0" u="none" strike="noStrike" cap="none" spc="-150" normalizeH="0" baseline="0" dirty="0" err="1" smtClean="0">
                          <a:ln>
                            <a:noFill/>
                          </a:ln>
                          <a:solidFill>
                            <a:schemeClr val="tx1"/>
                          </a:solidFill>
                          <a:effectLst/>
                          <a:latin typeface="Times New Roman" pitchFamily="18" charset="0"/>
                          <a:cs typeface="Times New Roman" pitchFamily="18" charset="0"/>
                        </a:rPr>
                        <a:t>Δλ</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Experimental  station</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41350">
                <a:tc vMerge="1">
                  <a:txBody>
                    <a:bodyPr/>
                    <a:lstStyle/>
                    <a:p>
                      <a:endParaRPr lang="en-IN"/>
                    </a:p>
                  </a:txBody>
                  <a:tcPr/>
                </a:tc>
                <a:tc vMerge="1">
                  <a:txBody>
                    <a:bodyPr/>
                    <a:lstStyle/>
                    <a:p>
                      <a:endParaRPr lang="en-I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Pre and Post mirror</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err="1" smtClean="0">
                          <a:ln>
                            <a:noFill/>
                          </a:ln>
                          <a:solidFill>
                            <a:schemeClr val="tx1"/>
                          </a:solidFill>
                          <a:effectLst/>
                          <a:latin typeface="Times New Roman" pitchFamily="18" charset="0"/>
                          <a:cs typeface="Times New Roman" pitchFamily="18" charset="0"/>
                        </a:rPr>
                        <a:t>Monochromator</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endParaRPr lang="en-IN"/>
                    </a:p>
                  </a:txBody>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spc="-150"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679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Reflectivity  (RRCAT)</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4-100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Au coated </a:t>
                      </a:r>
                      <a:r>
                        <a:rPr kumimoji="0" lang="en-US" sz="1800" b="0" i="0" u="none" strike="noStrike" cap="none" spc="-150" normalizeH="0" baseline="0" dirty="0" err="1" smtClean="0">
                          <a:ln>
                            <a:noFill/>
                          </a:ln>
                          <a:solidFill>
                            <a:schemeClr val="tx1"/>
                          </a:solidFill>
                          <a:effectLst/>
                          <a:latin typeface="Times New Roman" pitchFamily="18" charset="0"/>
                          <a:cs typeface="Times New Roman" pitchFamily="18" charset="0"/>
                        </a:rPr>
                        <a:t>Toroidal</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1.4 m TGM  with three gratings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err="1" smtClean="0">
                          <a:ln>
                            <a:noFill/>
                          </a:ln>
                          <a:solidFill>
                            <a:schemeClr val="tx1"/>
                          </a:solidFill>
                          <a:effectLst/>
                          <a:latin typeface="Times New Roman" pitchFamily="18" charset="0"/>
                          <a:cs typeface="Times New Roman" pitchFamily="18" charset="0"/>
                        </a:rPr>
                        <a:t>Reflectometer</a:t>
                      </a: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 and  time of flight mass spectrometer</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Angle Integrated PES (UGC-DAE-CSR)</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6-160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Pt coated </a:t>
                      </a:r>
                      <a:r>
                        <a:rPr kumimoji="0" lang="en-US" sz="1800" b="0" i="0" u="none" strike="noStrike" cap="none" spc="-150" normalizeH="0" baseline="0" dirty="0" err="1" smtClean="0">
                          <a:ln>
                            <a:noFill/>
                          </a:ln>
                          <a:solidFill>
                            <a:schemeClr val="tx1"/>
                          </a:solidFill>
                          <a:effectLst/>
                          <a:latin typeface="Times New Roman" pitchFamily="18" charset="0"/>
                          <a:cs typeface="Times New Roman" pitchFamily="18" charset="0"/>
                        </a:rPr>
                        <a:t>Toroidal</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smtClean="0">
                          <a:ln>
                            <a:noFill/>
                          </a:ln>
                          <a:solidFill>
                            <a:schemeClr val="tx1"/>
                          </a:solidFill>
                          <a:effectLst/>
                          <a:latin typeface="Times New Roman" pitchFamily="18" charset="0"/>
                          <a:cs typeface="Times New Roman" pitchFamily="18" charset="0"/>
                        </a:rPr>
                        <a:t>2.6 m TGM with three gratings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Hemi-spherical analyzer (HSA)</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Angle Resolved PES (BARC)</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4-100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Pt coated </a:t>
                      </a:r>
                      <a:r>
                        <a:rPr kumimoji="0" lang="en-US" sz="1800" b="0" i="0" u="none" strike="noStrike" cap="none" spc="-150" normalizeH="0" baseline="0" dirty="0" err="1" smtClean="0">
                          <a:ln>
                            <a:noFill/>
                          </a:ln>
                          <a:solidFill>
                            <a:schemeClr val="tx1"/>
                          </a:solidFill>
                          <a:effectLst/>
                          <a:latin typeface="Times New Roman" pitchFamily="18" charset="0"/>
                          <a:cs typeface="Times New Roman" pitchFamily="18" charset="0"/>
                        </a:rPr>
                        <a:t>Toroidal</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1.4 m TGM with three gratings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Angle resolved HSA electron analyzer</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Photo Physics (BARC)</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50-250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smtClean="0">
                          <a:ln>
                            <a:noFill/>
                          </a:ln>
                          <a:solidFill>
                            <a:schemeClr val="tx1"/>
                          </a:solidFill>
                          <a:effectLst/>
                          <a:latin typeface="Times New Roman" pitchFamily="18" charset="0"/>
                          <a:cs typeface="Times New Roman" pitchFamily="18" charset="0"/>
                        </a:rPr>
                        <a:t>Au coated Toroidal</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1 m Seya-</a:t>
                      </a:r>
                      <a:r>
                        <a:rPr kumimoji="0" lang="en-US" sz="1800" b="0" i="0" u="none" strike="noStrike" cap="none" spc="-150" normalizeH="0" baseline="0" dirty="0" err="1" smtClean="0">
                          <a:ln>
                            <a:noFill/>
                          </a:ln>
                          <a:solidFill>
                            <a:schemeClr val="tx1"/>
                          </a:solidFill>
                          <a:effectLst/>
                          <a:latin typeface="Times New Roman" pitchFamily="18" charset="0"/>
                          <a:cs typeface="Times New Roman" pitchFamily="18" charset="0"/>
                        </a:rPr>
                        <a:t>Nomioka</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~1000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Absorption cell , sample manipulator</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65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spc="-150" normalizeH="0" baseline="0" dirty="0" smtClean="0">
                          <a:ln>
                            <a:noFill/>
                          </a:ln>
                          <a:solidFill>
                            <a:schemeClr val="tx1"/>
                          </a:solidFill>
                          <a:effectLst/>
                          <a:latin typeface="Times New Roman" pitchFamily="18" charset="0"/>
                          <a:cs typeface="Times New Roman" pitchFamily="18" charset="0"/>
                        </a:rPr>
                        <a:t>High resolution VUV (BARC)</a:t>
                      </a:r>
                      <a:endPar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70-200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smtClean="0">
                          <a:ln>
                            <a:noFill/>
                          </a:ln>
                          <a:solidFill>
                            <a:schemeClr val="tx1"/>
                          </a:solidFill>
                          <a:effectLst/>
                          <a:latin typeface="Times New Roman" pitchFamily="18" charset="0"/>
                          <a:cs typeface="Times New Roman" pitchFamily="18" charset="0"/>
                        </a:rPr>
                        <a:t>Au coated cylindrical</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6.65 m off plane Eagle mount spectrometer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~70000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spc="-150" normalizeH="0" baseline="0" dirty="0" smtClean="0">
                          <a:ln>
                            <a:noFill/>
                          </a:ln>
                          <a:solidFill>
                            <a:schemeClr val="tx1"/>
                          </a:solidFill>
                          <a:effectLst/>
                          <a:latin typeface="Times New Roman" pitchFamily="18" charset="0"/>
                          <a:cs typeface="Times New Roman" pitchFamily="18" charset="0"/>
                        </a:rPr>
                        <a:t>High temperature furnace, absorption cell </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 name="Rectangle 17"/>
          <p:cNvSpPr>
            <a:spLocks noChangeArrowheads="1"/>
          </p:cNvSpPr>
          <p:nvPr/>
        </p:nvSpPr>
        <p:spPr bwMode="auto">
          <a:xfrm>
            <a:off x="228600" y="304800"/>
            <a:ext cx="74676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err="1">
                <a:latin typeface="Arial" pitchFamily="34" charset="0"/>
                <a:ea typeface="+mj-ea"/>
                <a:cs typeface="Arial" pitchFamily="34" charset="0"/>
              </a:rPr>
              <a:t>Beamlines</a:t>
            </a:r>
            <a:r>
              <a:rPr lang="en-US" sz="3200" b="1" dirty="0">
                <a:latin typeface="Arial" pitchFamily="34" charset="0"/>
                <a:ea typeface="+mj-ea"/>
                <a:cs typeface="Arial" pitchFamily="34" charset="0"/>
              </a:rPr>
              <a:t> operational on Indus-1</a:t>
            </a:r>
          </a:p>
        </p:txBody>
      </p:sp>
      <p:pic>
        <p:nvPicPr>
          <p:cNvPr id="1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65540" name="Rectangle 7"/>
          <p:cNvSpPr>
            <a:spLocks noChangeArrowheads="1"/>
          </p:cNvSpPr>
          <p:nvPr/>
        </p:nvSpPr>
        <p:spPr bwMode="auto">
          <a:xfrm>
            <a:off x="114300" y="0"/>
            <a:ext cx="8801100" cy="1143000"/>
          </a:xfrm>
          <a:prstGeom prst="rect">
            <a:avLst/>
          </a:prstGeom>
          <a:noFill/>
          <a:ln w="9525">
            <a:noFill/>
            <a:miter lim="800000"/>
            <a:headEnd/>
            <a:tailEnd/>
          </a:ln>
        </p:spPr>
        <p:txBody>
          <a:bodyPr anchor="ctr"/>
          <a:lstStyle/>
          <a:p>
            <a:endParaRPr lang="en-US" sz="4000" b="1" dirty="0">
              <a:solidFill>
                <a:srgbClr val="00FF00"/>
              </a:solidFill>
              <a:latin typeface="Calibri" pitchFamily="34" charset="0"/>
            </a:endParaRPr>
          </a:p>
        </p:txBody>
      </p:sp>
      <p:sp>
        <p:nvSpPr>
          <p:cNvPr id="65542" name="Content Placeholder 2"/>
          <p:cNvSpPr txBox="1">
            <a:spLocks/>
          </p:cNvSpPr>
          <p:nvPr/>
        </p:nvSpPr>
        <p:spPr bwMode="auto">
          <a:xfrm>
            <a:off x="381000" y="1341438"/>
            <a:ext cx="8229600" cy="5745162"/>
          </a:xfrm>
          <a:prstGeom prst="rect">
            <a:avLst/>
          </a:prstGeom>
          <a:noFill/>
          <a:ln w="9525">
            <a:noFill/>
            <a:miter lim="800000"/>
            <a:headEnd/>
            <a:tailEnd/>
          </a:ln>
        </p:spPr>
        <p:txBody>
          <a:bodyPr/>
          <a:lstStyle/>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Reflectivity </a:t>
            </a:r>
            <a:r>
              <a:rPr lang="en-US" sz="2800" dirty="0">
                <a:latin typeface="Times New Roman" pitchFamily="18" charset="0"/>
                <a:cs typeface="Times New Roman" pitchFamily="18" charset="0"/>
              </a:rPr>
              <a:t>near absorption edge energies</a:t>
            </a:r>
          </a:p>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Hydrogen </a:t>
            </a:r>
            <a:r>
              <a:rPr lang="en-US" sz="2800" dirty="0">
                <a:latin typeface="Times New Roman" pitchFamily="18" charset="0"/>
                <a:cs typeface="Times New Roman" pitchFamily="18" charset="0"/>
              </a:rPr>
              <a:t>bond braking near absorption edge energies</a:t>
            </a:r>
          </a:p>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Interface </a:t>
            </a:r>
            <a:r>
              <a:rPr lang="en-US" sz="2800" dirty="0">
                <a:latin typeface="Times New Roman" pitchFamily="18" charset="0"/>
                <a:cs typeface="Times New Roman" pitchFamily="18" charset="0"/>
              </a:rPr>
              <a:t>studies</a:t>
            </a:r>
          </a:p>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Photo </a:t>
            </a:r>
            <a:r>
              <a:rPr lang="en-US" sz="2800" dirty="0">
                <a:latin typeface="Times New Roman" pitchFamily="18" charset="0"/>
                <a:cs typeface="Times New Roman" pitchFamily="18" charset="0"/>
              </a:rPr>
              <a:t>dissociation spectroscopy</a:t>
            </a:r>
          </a:p>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a:t>
            </a:r>
            <a:r>
              <a:rPr lang="en-US" sz="2800" dirty="0">
                <a:latin typeface="Times New Roman" pitchFamily="18" charset="0"/>
                <a:cs typeface="Times New Roman" pitchFamily="18" charset="0"/>
              </a:rPr>
              <a:t>multilayer optics and optical response in soft x-ray region</a:t>
            </a:r>
          </a:p>
          <a:p>
            <a:pPr marL="342900" indent="-342900">
              <a:spcBef>
                <a:spcPct val="20000"/>
              </a:spcBef>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X-ray  </a:t>
            </a:r>
            <a:r>
              <a:rPr lang="en-US" sz="2800" dirty="0">
                <a:latin typeface="Times New Roman" pitchFamily="18" charset="0"/>
                <a:cs typeface="Times New Roman" pitchFamily="18" charset="0"/>
              </a:rPr>
              <a:t>Telescope Calibration</a:t>
            </a:r>
          </a:p>
          <a:p>
            <a:pPr marL="342900" indent="-342900">
              <a:spcBef>
                <a:spcPct val="20000"/>
              </a:spcBef>
              <a:buFont typeface="Arial" charset="0"/>
              <a:buChar char="•"/>
            </a:pPr>
            <a:endParaRPr lang="en-US" sz="2800" dirty="0">
              <a:latin typeface="Times New Roman" pitchFamily="18" charset="0"/>
              <a:cs typeface="Times New Roman" pitchFamily="18" charset="0"/>
            </a:endParaRPr>
          </a:p>
        </p:txBody>
      </p:sp>
      <p:sp>
        <p:nvSpPr>
          <p:cNvPr id="7" name="Rectangle 17"/>
          <p:cNvSpPr>
            <a:spLocks noChangeArrowheads="1"/>
          </p:cNvSpPr>
          <p:nvPr/>
        </p:nvSpPr>
        <p:spPr bwMode="auto">
          <a:xfrm>
            <a:off x="228600" y="304800"/>
            <a:ext cx="74676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Recent studies using Indus -1</a:t>
            </a:r>
          </a:p>
        </p:txBody>
      </p:sp>
      <p:pic>
        <p:nvPicPr>
          <p:cNvPr id="8"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52400" y="1077912"/>
            <a:ext cx="4953000" cy="4953000"/>
          </a:xfrm>
          <a:prstGeom prst="rect">
            <a:avLst/>
          </a:prstGeom>
          <a:noFill/>
          <a:ln w="9525">
            <a:solidFill>
              <a:srgbClr val="FF0000"/>
            </a:solidFill>
            <a:miter lim="800000"/>
            <a:headEnd/>
            <a:tailEnd/>
          </a:ln>
        </p:spPr>
      </p:pic>
      <p:graphicFrame>
        <p:nvGraphicFramePr>
          <p:cNvPr id="5" name="Group 332"/>
          <p:cNvGraphicFramePr>
            <a:graphicFrameLocks noGrp="1"/>
          </p:cNvGraphicFramePr>
          <p:nvPr/>
        </p:nvGraphicFramePr>
        <p:xfrm>
          <a:off x="5214938" y="1135062"/>
          <a:ext cx="3810000" cy="5284153"/>
        </p:xfrm>
        <a:graphic>
          <a:graphicData uri="http://schemas.openxmlformats.org/drawingml/2006/table">
            <a:tbl>
              <a:tblPr/>
              <a:tblGrid>
                <a:gridCol w="1925285"/>
                <a:gridCol w="607983"/>
                <a:gridCol w="1276732"/>
              </a:tblGrid>
              <a:tr h="29845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AU" sz="1200" b="1" i="0" u="none" strike="noStrike" cap="none" normalizeH="0" baseline="0" dirty="0" smtClean="0">
                          <a:ln>
                            <a:noFill/>
                          </a:ln>
                          <a:solidFill>
                            <a:schemeClr val="tx2"/>
                          </a:solidFill>
                          <a:effectLst/>
                          <a:latin typeface="Calibri" pitchFamily="34" charset="0"/>
                        </a:rPr>
                        <a:t>BM </a:t>
                      </a:r>
                      <a:r>
                        <a:rPr kumimoji="0" lang="en-AU" sz="1200" b="1" i="0" u="none" strike="noStrike" cap="none" normalizeH="0" baseline="0" dirty="0" err="1" smtClean="0">
                          <a:ln>
                            <a:noFill/>
                          </a:ln>
                          <a:solidFill>
                            <a:schemeClr val="tx2"/>
                          </a:solidFill>
                          <a:effectLst/>
                          <a:latin typeface="Calibri" pitchFamily="34" charset="0"/>
                        </a:rPr>
                        <a:t>Beamlines</a:t>
                      </a:r>
                      <a:endParaRPr kumimoji="0" lang="en-AU" sz="1200" b="1" i="0" u="none" strike="noStrike" cap="none" normalizeH="0" baseline="0" dirty="0" smtClean="0">
                        <a:ln>
                          <a:noFill/>
                        </a:ln>
                        <a:solidFill>
                          <a:schemeClr val="tx2"/>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rgbClr val="FF0000"/>
                          </a:solidFill>
                          <a:effectLst/>
                          <a:latin typeface="Calibri" pitchFamily="34" charset="0"/>
                        </a:rPr>
                        <a:t>BL#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rgbClr val="0000FF"/>
                          </a:solidFill>
                          <a:effectLst/>
                          <a:latin typeface="Calibri" pitchFamily="34" charset="0"/>
                        </a:rPr>
                        <a:t>Groups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cap="none" normalizeH="0" baseline="0" dirty="0" smtClean="0">
                          <a:ln>
                            <a:noFill/>
                          </a:ln>
                          <a:solidFill>
                            <a:srgbClr val="0000FF"/>
                          </a:solidFill>
                          <a:effectLst/>
                          <a:latin typeface="Calibri" pitchFamily="34" charset="0"/>
                        </a:rPr>
                        <a:t>ADXRD        (</a:t>
                      </a:r>
                      <a:r>
                        <a:rPr kumimoji="0" lang="en-US" sz="1200" b="1" i="0" u="none" strike="noStrike" cap="none" normalizeH="0" baseline="0" dirty="0" smtClean="0">
                          <a:ln>
                            <a:noFill/>
                          </a:ln>
                          <a:solidFill>
                            <a:srgbClr val="FF0000"/>
                          </a:solidFill>
                          <a:effectLst/>
                          <a:latin typeface="Calibri" pitchFamily="34" charset="0"/>
                        </a:rPr>
                        <a:t>commissioned)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rgbClr val="FF0000"/>
                          </a:solidFill>
                          <a:effectLst/>
                          <a:latin typeface="Calibri" pitchFamily="34" charset="0"/>
                        </a:rPr>
                        <a:t>BL-12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EDXRD     (</a:t>
                      </a:r>
                      <a:r>
                        <a:rPr kumimoji="0" lang="en-US" sz="1200" b="1" i="0" u="none" strike="noStrike" cap="none" normalizeH="0" baseline="0" dirty="0" smtClean="0">
                          <a:ln>
                            <a:noFill/>
                          </a:ln>
                          <a:solidFill>
                            <a:srgbClr val="FF0000"/>
                          </a:solidFill>
                          <a:effectLst/>
                          <a:latin typeface="Calibri" pitchFamily="34" charset="0"/>
                        </a:rPr>
                        <a:t>commissioned)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EXAFS       </a:t>
                      </a:r>
                      <a:r>
                        <a:rPr kumimoji="0" lang="en-US" sz="1200" b="1" i="0" u="sng" strike="noStrike" cap="none" normalizeH="0" baseline="0" dirty="0" smtClean="0">
                          <a:ln>
                            <a:noFill/>
                          </a:ln>
                          <a:solidFill>
                            <a:srgbClr val="FF0000"/>
                          </a:solidFill>
                          <a:effectLst/>
                          <a:latin typeface="Calibri" pitchFamily="34" charset="0"/>
                        </a:rPr>
                        <a:t>(</a:t>
                      </a:r>
                      <a:r>
                        <a:rPr kumimoji="0" lang="en-US" sz="1200" b="1" i="0" u="none" strike="noStrike" cap="none" normalizeH="0" baseline="0" dirty="0" smtClean="0">
                          <a:ln>
                            <a:noFill/>
                          </a:ln>
                          <a:solidFill>
                            <a:srgbClr val="FF0000"/>
                          </a:solidFill>
                          <a:effectLst/>
                          <a:latin typeface="Calibri" pitchFamily="34" charset="0"/>
                        </a:rPr>
                        <a:t>commissioned</a:t>
                      </a:r>
                      <a:r>
                        <a:rPr kumimoji="0" lang="en-US" sz="1200" b="1" i="0" u="sng" strike="noStrike" cap="none" normalizeH="0" baseline="0" dirty="0" smtClean="0">
                          <a:ln>
                            <a:noFill/>
                          </a:ln>
                          <a:solidFill>
                            <a:srgbClr val="FF0000"/>
                          </a:solidFill>
                          <a:effectLst/>
                          <a:latin typeface="Calibri" pitchFamily="34" charset="0"/>
                        </a:rPr>
                        <a:t>)</a:t>
                      </a:r>
                      <a:endParaRPr kumimoji="0" lang="en-US" sz="1200" b="1" i="0" u="none" strike="noStrike" cap="none" normalizeH="0" baseline="0" dirty="0" smtClean="0">
                        <a:ln>
                          <a:noFill/>
                        </a:ln>
                        <a:solidFill>
                          <a:srgbClr val="FF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BL- 8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GIMS ( </a:t>
                      </a:r>
                      <a:r>
                        <a:rPr kumimoji="0" lang="en-US" sz="1200" b="1" i="0" u="none" strike="noStrike" cap="none" normalizeH="0" baseline="0" dirty="0" smtClean="0">
                          <a:ln>
                            <a:noFill/>
                          </a:ln>
                          <a:solidFill>
                            <a:srgbClr val="FF3300"/>
                          </a:solidFill>
                          <a:effectLst/>
                          <a:latin typeface="Calibri" pitchFamily="34" charset="0"/>
                        </a:rPr>
                        <a:t>being installed)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SINP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PES    </a:t>
                      </a:r>
                      <a:r>
                        <a:rPr kumimoji="0" lang="en-US" sz="1200" b="1" i="0" u="none" strike="noStrike" cap="none" normalizeH="0" baseline="0" dirty="0" smtClean="0">
                          <a:ln>
                            <a:noFill/>
                          </a:ln>
                          <a:solidFill>
                            <a:srgbClr val="FF3300"/>
                          </a:solidFill>
                          <a:effectLst/>
                          <a:latin typeface="Calibri" pitchFamily="34" charset="0"/>
                        </a:rPr>
                        <a:t>(being installed)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Under Construction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rgbClr val="FF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rgbClr val="0000FF"/>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BM MCD/PES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UGC-DAE-CSR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Imaging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 + </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UGC-DAE-CSR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ARPES/PEEM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White-beam lithography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Scanning EXAFS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rPr>
                        <a:t>BL-9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cap="none" normalizeH="0" baseline="0" dirty="0" smtClean="0">
                          <a:ln>
                            <a:noFill/>
                          </a:ln>
                          <a:solidFill>
                            <a:srgbClr val="0000FF"/>
                          </a:solidFill>
                          <a:effectLst/>
                          <a:latin typeface="Calibri" pitchFamily="34" charset="0"/>
                        </a:rPr>
                        <a:t>XRF-microprobe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cap="none" normalizeH="0" baseline="0" dirty="0" smtClean="0">
                          <a:ln>
                            <a:noFill/>
                          </a:ln>
                          <a:solidFill>
                            <a:srgbClr val="FF0000"/>
                          </a:solidFill>
                          <a:effectLst/>
                          <a:latin typeface="Calibri" pitchFamily="34" charset="0"/>
                        </a:rPr>
                        <a:t>BL-16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SWAXS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Protein Crystallography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BARC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0000FF"/>
                          </a:solidFill>
                          <a:effectLst/>
                          <a:latin typeface="Calibri" pitchFamily="34" charset="0"/>
                        </a:rPr>
                        <a:t>X-ray diagnostics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FF0000"/>
                          </a:solidFill>
                          <a:effectLst/>
                          <a:latin typeface="Calibri" pitchFamily="34" charset="0"/>
                        </a:rPr>
                        <a:t>BL-23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0000FF"/>
                          </a:solidFill>
                          <a:effectLst/>
                          <a:latin typeface="Calibri" pitchFamily="34" charset="0"/>
                        </a:rPr>
                        <a:t>Visible  diagnostics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FF0000"/>
                          </a:solidFill>
                          <a:effectLst/>
                          <a:latin typeface="Calibri" pitchFamily="34" charset="0"/>
                        </a:rPr>
                        <a:t>BL-24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Soft X-ray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FF0000"/>
                          </a:solidFill>
                          <a:effectLst/>
                          <a:latin typeface="Calibri" pitchFamily="34" charset="0"/>
                        </a:rPr>
                        <a:t>BL-26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rgbClr val="0000FF"/>
                          </a:solidFill>
                          <a:effectLst/>
                          <a:latin typeface="Calibri" pitchFamily="34" charset="0"/>
                        </a:rPr>
                        <a:t>RRCAT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Isosceles Triangle 6"/>
          <p:cNvSpPr/>
          <p:nvPr/>
        </p:nvSpPr>
        <p:spPr>
          <a:xfrm>
            <a:off x="3124200" y="6172200"/>
            <a:ext cx="3048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6643" name="TextBox 7"/>
          <p:cNvSpPr txBox="1">
            <a:spLocks noChangeArrowheads="1"/>
          </p:cNvSpPr>
          <p:nvPr/>
        </p:nvSpPr>
        <p:spPr bwMode="auto">
          <a:xfrm>
            <a:off x="3505200" y="6096000"/>
            <a:ext cx="979488" cy="369888"/>
          </a:xfrm>
          <a:prstGeom prst="rect">
            <a:avLst/>
          </a:prstGeom>
          <a:solidFill>
            <a:srgbClr val="99FFCC"/>
          </a:solidFill>
          <a:ln w="9525">
            <a:noFill/>
            <a:miter lim="800000"/>
            <a:headEnd/>
            <a:tailEnd/>
          </a:ln>
        </p:spPr>
        <p:txBody>
          <a:bodyPr wrap="none">
            <a:spAutoFit/>
          </a:bodyPr>
          <a:lstStyle/>
          <a:p>
            <a:r>
              <a:rPr lang="en-US">
                <a:latin typeface="Times New Roman" pitchFamily="18" charset="0"/>
                <a:cs typeface="Times New Roman" pitchFamily="18" charset="0"/>
              </a:rPr>
              <a:t>Installed</a:t>
            </a:r>
          </a:p>
        </p:txBody>
      </p:sp>
      <p:sp>
        <p:nvSpPr>
          <p:cNvPr id="9" name="Isosceles Triangle 8"/>
          <p:cNvSpPr/>
          <p:nvPr/>
        </p:nvSpPr>
        <p:spPr>
          <a:xfrm flipV="1">
            <a:off x="228600" y="6172200"/>
            <a:ext cx="304800" cy="228600"/>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6645" name="TextBox 9"/>
          <p:cNvSpPr txBox="1">
            <a:spLocks noChangeArrowheads="1"/>
          </p:cNvSpPr>
          <p:nvPr/>
        </p:nvSpPr>
        <p:spPr bwMode="auto">
          <a:xfrm>
            <a:off x="571500" y="6135687"/>
            <a:ext cx="1909763" cy="646113"/>
          </a:xfrm>
          <a:prstGeom prst="rect">
            <a:avLst/>
          </a:prstGeom>
          <a:solidFill>
            <a:srgbClr val="99FFCC"/>
          </a:solidFill>
          <a:ln w="9525">
            <a:noFill/>
            <a:miter lim="800000"/>
            <a:headEnd/>
            <a:tailEnd/>
          </a:ln>
        </p:spPr>
        <p:txBody>
          <a:bodyPr wrap="none">
            <a:spAutoFit/>
          </a:bodyPr>
          <a:lstStyle/>
          <a:p>
            <a:r>
              <a:rPr lang="en-US">
                <a:latin typeface="Times New Roman" pitchFamily="18" charset="0"/>
                <a:cs typeface="Times New Roman" pitchFamily="18" charset="0"/>
              </a:rPr>
              <a:t>being installed/</a:t>
            </a:r>
          </a:p>
          <a:p>
            <a:r>
              <a:rPr lang="en-US">
                <a:latin typeface="Times New Roman" pitchFamily="18" charset="0"/>
                <a:cs typeface="Times New Roman" pitchFamily="18" charset="0"/>
              </a:rPr>
              <a:t>under construction</a:t>
            </a:r>
          </a:p>
        </p:txBody>
      </p:sp>
      <p:sp>
        <p:nvSpPr>
          <p:cNvPr id="10" name="Isosceles Triangle 9"/>
          <p:cNvSpPr/>
          <p:nvPr/>
        </p:nvSpPr>
        <p:spPr>
          <a:xfrm flipV="1">
            <a:off x="1500188" y="4643438"/>
            <a:ext cx="142875" cy="142875"/>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Rectangle 17"/>
          <p:cNvSpPr>
            <a:spLocks noChangeArrowheads="1"/>
          </p:cNvSpPr>
          <p:nvPr/>
        </p:nvSpPr>
        <p:spPr bwMode="auto">
          <a:xfrm>
            <a:off x="228600" y="304800"/>
            <a:ext cx="79248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da-DK" sz="3200" b="1" dirty="0">
                <a:latin typeface="Arial" pitchFamily="34" charset="0"/>
                <a:ea typeface="+mj-ea"/>
                <a:cs typeface="Arial" pitchFamily="34" charset="0"/>
              </a:rPr>
              <a:t>Indus-2 </a:t>
            </a:r>
            <a:r>
              <a:rPr lang="da-DK" sz="3200" b="1" dirty="0" smtClean="0">
                <a:latin typeface="Arial" pitchFamily="34" charset="0"/>
                <a:ea typeface="+mj-ea"/>
                <a:cs typeface="Arial" pitchFamily="34" charset="0"/>
              </a:rPr>
              <a:t>beamlines</a:t>
            </a:r>
            <a:endParaRPr lang="da-DK" sz="3200" b="1" dirty="0">
              <a:latin typeface="Arial" pitchFamily="34" charset="0"/>
              <a:ea typeface="+mj-ea"/>
              <a:cs typeface="Arial" pitchFamily="34" charset="0"/>
            </a:endParaRPr>
          </a:p>
        </p:txBody>
      </p:sp>
      <p:pic>
        <p:nvPicPr>
          <p:cNvPr id="13"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graphicFrame>
        <p:nvGraphicFramePr>
          <p:cNvPr id="4098" name="Object 6"/>
          <p:cNvGraphicFramePr>
            <a:graphicFrameLocks noChangeAspect="1"/>
          </p:cNvGraphicFramePr>
          <p:nvPr/>
        </p:nvGraphicFramePr>
        <p:xfrm>
          <a:off x="152400" y="1752600"/>
          <a:ext cx="3962400" cy="3622675"/>
        </p:xfrm>
        <a:graphic>
          <a:graphicData uri="http://schemas.openxmlformats.org/presentationml/2006/ole">
            <p:oleObj spid="_x0000_s4098" name="Document" r:id="rId4" imgW="4688066" imgH="4286368" progId="Word.Document.12">
              <p:embed/>
            </p:oleObj>
          </a:graphicData>
        </a:graphic>
      </p:graphicFrame>
      <p:pic>
        <p:nvPicPr>
          <p:cNvPr id="4103" name="Picture 86" descr="DSC05594"/>
          <p:cNvPicPr>
            <a:picLocks noChangeAspect="1" noChangeArrowheads="1"/>
          </p:cNvPicPr>
          <p:nvPr/>
        </p:nvPicPr>
        <p:blipFill>
          <a:blip r:embed="rId5"/>
          <a:srcRect/>
          <a:stretch>
            <a:fillRect/>
          </a:stretch>
        </p:blipFill>
        <p:spPr bwMode="auto">
          <a:xfrm>
            <a:off x="4057015" y="1752600"/>
            <a:ext cx="4834255" cy="3505200"/>
          </a:xfrm>
          <a:prstGeom prst="rect">
            <a:avLst/>
          </a:prstGeom>
          <a:noFill/>
          <a:ln w="9525">
            <a:solidFill>
              <a:srgbClr val="000000"/>
            </a:solidFill>
            <a:miter lim="800000"/>
            <a:headEnd/>
            <a:tailEnd/>
          </a:ln>
        </p:spPr>
      </p:pic>
      <p:sp>
        <p:nvSpPr>
          <p:cNvPr id="9" name="Rectangle 17"/>
          <p:cNvSpPr>
            <a:spLocks noChangeArrowheads="1"/>
          </p:cNvSpPr>
          <p:nvPr/>
        </p:nvSpPr>
        <p:spPr bwMode="auto">
          <a:xfrm>
            <a:off x="228600" y="304800"/>
            <a:ext cx="7924800" cy="584775"/>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da-DK" sz="3200" b="1" dirty="0">
                <a:latin typeface="Arial" pitchFamily="34" charset="0"/>
                <a:ea typeface="+mj-ea"/>
                <a:cs typeface="Arial" pitchFamily="34" charset="0"/>
              </a:rPr>
              <a:t>X-ray Multilayer </a:t>
            </a:r>
            <a:r>
              <a:rPr lang="da-DK" sz="3200" b="1" dirty="0" smtClean="0">
                <a:latin typeface="Arial" pitchFamily="34" charset="0"/>
                <a:ea typeface="+mj-ea"/>
                <a:cs typeface="Arial" pitchFamily="34" charset="0"/>
              </a:rPr>
              <a:t>Deposition Laboratory</a:t>
            </a:r>
            <a:endParaRPr lang="da-DK" sz="3200" b="1" dirty="0">
              <a:latin typeface="Arial" pitchFamily="34" charset="0"/>
              <a:ea typeface="+mj-ea"/>
              <a:cs typeface="Arial" pitchFamily="34" charset="0"/>
            </a:endParaRPr>
          </a:p>
        </p:txBody>
      </p:sp>
      <p:pic>
        <p:nvPicPr>
          <p:cNvPr id="10" name="Picture 8" descr="C:\Documents and Settings\Administrator\My Documents\My Pictures\logorrcat.gif"/>
          <p:cNvPicPr>
            <a:picLocks noChangeAspect="1" noChangeArrowheads="1"/>
          </p:cNvPicPr>
          <p:nvPr/>
        </p:nvPicPr>
        <p:blipFill>
          <a:blip r:embed="rId6"/>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C:\WINDOWS\Desktop\Presentation2.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52"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2053" name="Rectangle 7"/>
          <p:cNvSpPr>
            <a:spLocks noChangeArrowheads="1"/>
          </p:cNvSpPr>
          <p:nvPr/>
        </p:nvSpPr>
        <p:spPr bwMode="auto">
          <a:xfrm>
            <a:off x="0" y="0"/>
            <a:ext cx="7620000" cy="1143000"/>
          </a:xfrm>
          <a:prstGeom prst="rect">
            <a:avLst/>
          </a:prstGeom>
          <a:solidFill>
            <a:schemeClr val="accent2">
              <a:lumMod val="60000"/>
              <a:lumOff val="40000"/>
            </a:schemeClr>
          </a:solidFill>
          <a:ln w="9525">
            <a:noFill/>
            <a:miter lim="800000"/>
            <a:headEnd/>
            <a:tailEnd/>
          </a:ln>
        </p:spPr>
        <p:txBody>
          <a:bodyPr anchor="ctr"/>
          <a:lstStyle/>
          <a:p>
            <a:r>
              <a:rPr lang="en-US" sz="4000" b="1" dirty="0">
                <a:solidFill>
                  <a:srgbClr val="00FF00"/>
                </a:solidFill>
                <a:latin typeface="Calibri" pitchFamily="34" charset="0"/>
              </a:rPr>
              <a:t>Reflectivity </a:t>
            </a:r>
            <a:r>
              <a:rPr lang="en-US" sz="4000" b="1" dirty="0" err="1">
                <a:solidFill>
                  <a:srgbClr val="00FF00"/>
                </a:solidFill>
                <a:latin typeface="Calibri" pitchFamily="34" charset="0"/>
              </a:rPr>
              <a:t>Beamline</a:t>
            </a:r>
            <a:r>
              <a:rPr lang="en-US" sz="4000" b="1" dirty="0">
                <a:solidFill>
                  <a:srgbClr val="00FF00"/>
                </a:solidFill>
                <a:latin typeface="Calibri" pitchFamily="34" charset="0"/>
              </a:rPr>
              <a:t> Indus-1</a:t>
            </a:r>
          </a:p>
        </p:txBody>
      </p:sp>
      <p:pic>
        <p:nvPicPr>
          <p:cNvPr id="2054" name="Picture 8" descr="C:\Documents and Settings\Administrator\My Documents\My Pictures\logorrcat.gif"/>
          <p:cNvPicPr>
            <a:picLocks noChangeAspect="1" noChangeArrowheads="1"/>
          </p:cNvPicPr>
          <p:nvPr/>
        </p:nvPicPr>
        <p:blipFill>
          <a:blip r:embed="rId5"/>
          <a:srcRect/>
          <a:stretch>
            <a:fillRect/>
          </a:stretch>
        </p:blipFill>
        <p:spPr bwMode="auto">
          <a:xfrm>
            <a:off x="7696200" y="228600"/>
            <a:ext cx="1066800" cy="730250"/>
          </a:xfrm>
          <a:prstGeom prst="rect">
            <a:avLst/>
          </a:prstGeom>
          <a:noFill/>
          <a:ln w="9525">
            <a:noFill/>
            <a:miter lim="800000"/>
            <a:headEnd/>
            <a:tailEnd/>
          </a:ln>
        </p:spPr>
      </p:pic>
      <p:graphicFrame>
        <p:nvGraphicFramePr>
          <p:cNvPr id="2050" name="Object 6"/>
          <p:cNvGraphicFramePr>
            <a:graphicFrameLocks noChangeAspect="1"/>
          </p:cNvGraphicFramePr>
          <p:nvPr/>
        </p:nvGraphicFramePr>
        <p:xfrm>
          <a:off x="914400" y="1219200"/>
          <a:ext cx="7696200" cy="5437188"/>
        </p:xfrm>
        <a:graphic>
          <a:graphicData uri="http://schemas.openxmlformats.org/presentationml/2006/ole">
            <p:oleObj spid="_x0000_s120834" name="Document" r:id="rId6" imgW="6112224" imgH="4317945" progId="Word.Document.12">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810490" y="1295400"/>
          <a:ext cx="6858000" cy="5286796"/>
        </p:xfrm>
        <a:graphic>
          <a:graphicData uri="http://schemas.openxmlformats.org/presentationml/2006/ole">
            <p:oleObj spid="_x0000_s5122" r:id="rId4" imgW="3358080" imgH="2737440" progId="">
              <p:embed/>
            </p:oleObj>
          </a:graphicData>
        </a:graphic>
      </p:graphicFrame>
      <p:pic>
        <p:nvPicPr>
          <p:cNvPr id="4"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
        <p:nvSpPr>
          <p:cNvPr id="5" name="Rectangle 17"/>
          <p:cNvSpPr>
            <a:spLocks noChangeArrowheads="1"/>
          </p:cNvSpPr>
          <p:nvPr/>
        </p:nvSpPr>
        <p:spPr bwMode="auto">
          <a:xfrm>
            <a:off x="228600" y="3048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da-DK" sz="3200" b="1" dirty="0">
                <a:latin typeface="Arial" pitchFamily="34" charset="0"/>
                <a:ea typeface="+mj-ea"/>
                <a:cs typeface="Arial" pitchFamily="34" charset="0"/>
              </a:rPr>
              <a:t>Normal incidence soft x-ray reflector: Mo/Si multilayer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305800" cy="1249362"/>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 General Terminology in </a:t>
            </a:r>
            <a:r>
              <a:rPr lang="en-US" sz="3200" b="1" dirty="0" smtClean="0">
                <a:latin typeface="Arial" pitchFamily="34" charset="0"/>
                <a:cs typeface="Arial" pitchFamily="34" charset="0"/>
              </a:rPr>
              <a:t>X-Ray Optics</a:t>
            </a:r>
            <a:endParaRPr lang="en-US" sz="3200" b="1" dirty="0" smtClean="0">
              <a:latin typeface="Arial" pitchFamily="34" charset="0"/>
              <a:cs typeface="Arial" pitchFamily="34" charset="0"/>
            </a:endParaRPr>
          </a:p>
        </p:txBody>
      </p:sp>
      <p:sp>
        <p:nvSpPr>
          <p:cNvPr id="14339" name="Content Placeholder 2"/>
          <p:cNvSpPr>
            <a:spLocks noGrp="1"/>
          </p:cNvSpPr>
          <p:nvPr>
            <p:ph idx="1"/>
          </p:nvPr>
        </p:nvSpPr>
        <p:spPr>
          <a:xfrm>
            <a:off x="457200" y="1905000"/>
            <a:ext cx="8229600" cy="3352800"/>
          </a:xfrm>
        </p:spPr>
        <p:txBody>
          <a:bodyPr/>
          <a:lstStyle/>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Magnification</a:t>
            </a:r>
          </a:p>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Numerical Aperture</a:t>
            </a:r>
          </a:p>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Resolution</a:t>
            </a:r>
          </a:p>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Depth of focus</a:t>
            </a:r>
          </a:p>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Astigmatism</a:t>
            </a:r>
          </a:p>
          <a:p>
            <a:pPr>
              <a:buFont typeface="Wingdings" pitchFamily="2" charset="2"/>
              <a:buChar char="§"/>
            </a:pPr>
            <a:r>
              <a:rPr lang="en-US" sz="2800" dirty="0" smtClean="0">
                <a:solidFill>
                  <a:srgbClr val="0000FF"/>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Chromatic Aberration</a:t>
            </a:r>
          </a:p>
          <a:p>
            <a:pPr>
              <a:buNone/>
            </a:pPr>
            <a:r>
              <a:rPr lang="en-US" dirty="0" smtClean="0"/>
              <a:t> </a:t>
            </a: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69638" name="TextBox 5"/>
          <p:cNvSpPr txBox="1">
            <a:spLocks noChangeArrowheads="1"/>
          </p:cNvSpPr>
          <p:nvPr/>
        </p:nvSpPr>
        <p:spPr bwMode="auto">
          <a:xfrm>
            <a:off x="152400" y="1225550"/>
            <a:ext cx="3429000" cy="5632311"/>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ASTROSAT :One of the most ambitious space astronomy </a:t>
            </a:r>
            <a:r>
              <a:rPr lang="en-US" sz="2400" dirty="0" err="1">
                <a:latin typeface="Times New Roman" pitchFamily="18" charset="0"/>
                <a:cs typeface="Times New Roman" pitchFamily="18" charset="0"/>
              </a:rPr>
              <a:t>programme</a:t>
            </a:r>
            <a:r>
              <a:rPr lang="en-US" sz="2400" dirty="0">
                <a:latin typeface="Times New Roman" pitchFamily="18" charset="0"/>
                <a:cs typeface="Times New Roman" pitchFamily="18" charset="0"/>
              </a:rPr>
              <a:t> initiated by Space Science Community in India.</a:t>
            </a:r>
          </a:p>
          <a:p>
            <a:r>
              <a:rPr lang="en-US" sz="2400" dirty="0">
                <a:latin typeface="Times New Roman" pitchFamily="18" charset="0"/>
                <a:cs typeface="Times New Roman" pitchFamily="18" charset="0"/>
              </a:rPr>
              <a:t>Payload of soft x-ray imaging telescope (SXT) sensitive to 0.3 to 8 </a:t>
            </a:r>
            <a:r>
              <a:rPr lang="en-US" sz="2400" dirty="0" err="1">
                <a:latin typeface="Times New Roman" pitchFamily="18" charset="0"/>
                <a:cs typeface="Times New Roman" pitchFamily="18" charset="0"/>
              </a:rPr>
              <a:t>keV</a:t>
            </a:r>
            <a:r>
              <a:rPr lang="en-US" sz="2400" dirty="0">
                <a:latin typeface="Times New Roman" pitchFamily="18" charset="0"/>
                <a:cs typeface="Times New Roman" pitchFamily="18" charset="0"/>
              </a:rPr>
              <a:t> is planned.</a:t>
            </a:r>
          </a:p>
          <a:p>
            <a:r>
              <a:rPr lang="en-US" sz="2400" dirty="0">
                <a:latin typeface="Times New Roman" pitchFamily="18" charset="0"/>
                <a:cs typeface="Times New Roman" pitchFamily="18" charset="0"/>
              </a:rPr>
              <a:t>Performance of SXT grazing incidence foil mirrors evaluated using Indus-1 soft x-ray reflectivity </a:t>
            </a:r>
            <a:r>
              <a:rPr lang="en-US" sz="2400" dirty="0" err="1">
                <a:latin typeface="Times New Roman" pitchFamily="18" charset="0"/>
                <a:cs typeface="Times New Roman" pitchFamily="18" charset="0"/>
              </a:rPr>
              <a:t>beamline</a:t>
            </a:r>
            <a:endParaRPr lang="en-US" sz="2400" dirty="0">
              <a:latin typeface="Times New Roman" pitchFamily="18" charset="0"/>
              <a:cs typeface="Times New Roman" pitchFamily="18" charset="0"/>
            </a:endParaRPr>
          </a:p>
          <a:p>
            <a:r>
              <a:rPr lang="en-US" sz="2400" dirty="0">
                <a:latin typeface="Calibri" pitchFamily="34" charset="0"/>
              </a:rPr>
              <a:t> </a:t>
            </a:r>
          </a:p>
        </p:txBody>
      </p:sp>
      <p:pic>
        <p:nvPicPr>
          <p:cNvPr id="7" name="Picture 2"/>
          <p:cNvPicPr>
            <a:picLocks noChangeAspect="1" noChangeArrowheads="1"/>
          </p:cNvPicPr>
          <p:nvPr/>
        </p:nvPicPr>
        <p:blipFill>
          <a:blip r:embed="rId3"/>
          <a:srcRect l="6044" t="12675" r="6044" b="37558"/>
          <a:stretch>
            <a:fillRect/>
          </a:stretch>
        </p:blipFill>
        <p:spPr bwMode="auto">
          <a:xfrm>
            <a:off x="3733800" y="1752600"/>
            <a:ext cx="4953000" cy="3962400"/>
          </a:xfrm>
          <a:prstGeom prst="rect">
            <a:avLst/>
          </a:prstGeom>
          <a:gradFill flip="none" rotWithShape="1">
            <a:gsLst>
              <a:gs pos="0">
                <a:srgbClr val="FF00FF"/>
              </a:gs>
              <a:gs pos="53000">
                <a:srgbClr val="D4DEFF"/>
              </a:gs>
              <a:gs pos="83000">
                <a:srgbClr val="D4DEFF"/>
              </a:gs>
              <a:gs pos="100000">
                <a:srgbClr val="96AB94"/>
              </a:gs>
            </a:gsLst>
            <a:path path="circle">
              <a:fillToRect l="50000" t="50000" r="50000" b="50000"/>
            </a:path>
            <a:tileRect/>
          </a:gradFill>
          <a:ln w="38100" cmpd="thickThin">
            <a:solidFill>
              <a:srgbClr val="0000FF"/>
            </a:solidFill>
            <a:miter lim="800000"/>
            <a:headEnd/>
            <a:tailEnd/>
          </a:ln>
          <a:effectLst/>
        </p:spPr>
      </p:pic>
      <p:sp>
        <p:nvSpPr>
          <p:cNvPr id="69640" name="TextBox 7"/>
          <p:cNvSpPr txBox="1">
            <a:spLocks noChangeArrowheads="1"/>
          </p:cNvSpPr>
          <p:nvPr/>
        </p:nvSpPr>
        <p:spPr bwMode="auto">
          <a:xfrm>
            <a:off x="3810000" y="6019800"/>
            <a:ext cx="4648200" cy="646331"/>
          </a:xfrm>
          <a:prstGeom prst="rect">
            <a:avLst/>
          </a:prstGeom>
          <a:noFill/>
          <a:ln w="9525">
            <a:noFill/>
            <a:miter lim="800000"/>
            <a:headEnd/>
            <a:tailEnd/>
          </a:ln>
        </p:spPr>
        <p:txBody>
          <a:bodyPr>
            <a:spAutoFit/>
          </a:bodyPr>
          <a:lstStyle/>
          <a:p>
            <a:r>
              <a:rPr lang="en-IN" dirty="0" err="1"/>
              <a:t>Archana</a:t>
            </a:r>
            <a:r>
              <a:rPr lang="en-IN" dirty="0"/>
              <a:t> et al Experimental </a:t>
            </a:r>
            <a:r>
              <a:rPr lang="en-IN" dirty="0" smtClean="0"/>
              <a:t>Astronomy (2010) 28:11-23</a:t>
            </a:r>
            <a:endParaRPr lang="en-IN" dirty="0"/>
          </a:p>
        </p:txBody>
      </p:sp>
      <p:sp>
        <p:nvSpPr>
          <p:cNvPr id="9" name="Rectangle 17"/>
          <p:cNvSpPr>
            <a:spLocks noChangeArrowheads="1"/>
          </p:cNvSpPr>
          <p:nvPr/>
        </p:nvSpPr>
        <p:spPr bwMode="auto">
          <a:xfrm>
            <a:off x="381000" y="2286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X-ray calibration: Soft X-ray Telescope</a:t>
            </a:r>
          </a:p>
        </p:txBody>
      </p:sp>
      <p:pic>
        <p:nvPicPr>
          <p:cNvPr id="10"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p>
        </p:txBody>
      </p:sp>
      <p:sp>
        <p:nvSpPr>
          <p:cNvPr id="2052" name="Rectangle 9"/>
          <p:cNvSpPr>
            <a:spLocks noChangeArrowheads="1"/>
          </p:cNvSpPr>
          <p:nvPr/>
        </p:nvSpPr>
        <p:spPr bwMode="auto">
          <a:xfrm>
            <a:off x="114300" y="-71438"/>
            <a:ext cx="7600950" cy="1143001"/>
          </a:xfrm>
          <a:prstGeom prst="rect">
            <a:avLst/>
          </a:prstGeom>
          <a:noFill/>
          <a:ln w="9525">
            <a:noFill/>
            <a:miter lim="800000"/>
            <a:headEnd/>
            <a:tailEnd/>
          </a:ln>
        </p:spPr>
        <p:txBody>
          <a:bodyPr anchor="ctr"/>
          <a:lstStyle/>
          <a:p>
            <a:pPr algn="ctr"/>
            <a:endParaRPr lang="en-US" sz="4000" b="1" dirty="0">
              <a:solidFill>
                <a:srgbClr val="00FF00"/>
              </a:solidFill>
            </a:endParaRPr>
          </a:p>
        </p:txBody>
      </p:sp>
      <p:sp>
        <p:nvSpPr>
          <p:cNvPr id="11" name="Rectangle 17"/>
          <p:cNvSpPr>
            <a:spLocks noChangeArrowheads="1"/>
          </p:cNvSpPr>
          <p:nvPr/>
        </p:nvSpPr>
        <p:spPr bwMode="auto">
          <a:xfrm>
            <a:off x="381000" y="2286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Soft &amp; Deep X-ray Lithography (SDXRL) </a:t>
            </a:r>
            <a:r>
              <a:rPr lang="en-US" sz="3200" b="1" dirty="0" err="1">
                <a:latin typeface="Arial" pitchFamily="34" charset="0"/>
                <a:ea typeface="+mj-ea"/>
                <a:cs typeface="Arial" pitchFamily="34" charset="0"/>
              </a:rPr>
              <a:t>beamline</a:t>
            </a:r>
            <a:r>
              <a:rPr lang="en-US" sz="3200" b="1" dirty="0">
                <a:latin typeface="Arial" pitchFamily="34" charset="0"/>
                <a:ea typeface="+mj-ea"/>
                <a:cs typeface="Arial" pitchFamily="34" charset="0"/>
              </a:rPr>
              <a:t> -BL7</a:t>
            </a:r>
          </a:p>
        </p:txBody>
      </p:sp>
      <p:pic>
        <p:nvPicPr>
          <p:cNvPr id="14" name="Picture 4" descr="SDXRL10"/>
          <p:cNvPicPr>
            <a:picLocks noChangeAspect="1" noChangeArrowheads="1"/>
          </p:cNvPicPr>
          <p:nvPr/>
        </p:nvPicPr>
        <p:blipFill>
          <a:blip r:embed="rId2"/>
          <a:srcRect/>
          <a:stretch>
            <a:fillRect/>
          </a:stretch>
        </p:blipFill>
        <p:spPr bwMode="auto">
          <a:xfrm>
            <a:off x="457200" y="2438400"/>
            <a:ext cx="7816469" cy="3352801"/>
          </a:xfrm>
          <a:prstGeom prst="rect">
            <a:avLst/>
          </a:prstGeom>
          <a:noFill/>
          <a:ln w="9525" cmpd="thickThin">
            <a:solidFill>
              <a:schemeClr val="accent2"/>
            </a:solidFill>
            <a:miter lim="800000"/>
            <a:headEnd/>
            <a:tailEnd/>
          </a:ln>
        </p:spPr>
      </p:pic>
      <p:pic>
        <p:nvPicPr>
          <p:cNvPr id="17"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p>
        </p:txBody>
      </p:sp>
      <p:sp>
        <p:nvSpPr>
          <p:cNvPr id="17412" name="Rectangle 9"/>
          <p:cNvSpPr>
            <a:spLocks noChangeArrowheads="1"/>
          </p:cNvSpPr>
          <p:nvPr/>
        </p:nvSpPr>
        <p:spPr bwMode="auto">
          <a:xfrm>
            <a:off x="114300" y="0"/>
            <a:ext cx="8801100" cy="1143000"/>
          </a:xfrm>
          <a:prstGeom prst="rect">
            <a:avLst/>
          </a:prstGeom>
          <a:noFill/>
          <a:ln w="9525">
            <a:noFill/>
            <a:miter lim="800000"/>
            <a:headEnd/>
            <a:tailEnd/>
          </a:ln>
        </p:spPr>
        <p:txBody>
          <a:bodyPr anchor="ctr"/>
          <a:lstStyle/>
          <a:p>
            <a:endParaRPr lang="en-US" sz="4000" b="1" dirty="0">
              <a:solidFill>
                <a:srgbClr val="00FF00"/>
              </a:solidFill>
            </a:endParaRPr>
          </a:p>
        </p:txBody>
      </p:sp>
      <p:pic>
        <p:nvPicPr>
          <p:cNvPr id="2059" name="Picture 11" descr="D:\2000Yr\Seminar\microgear.gif"/>
          <p:cNvPicPr>
            <a:picLocks noChangeAspect="1" noChangeArrowheads="1"/>
          </p:cNvPicPr>
          <p:nvPr/>
        </p:nvPicPr>
        <p:blipFill>
          <a:blip r:embed="rId2"/>
          <a:srcRect/>
          <a:stretch>
            <a:fillRect/>
          </a:stretch>
        </p:blipFill>
        <p:spPr bwMode="auto">
          <a:xfrm>
            <a:off x="285750" y="1285875"/>
            <a:ext cx="2922588" cy="2071688"/>
          </a:xfrm>
          <a:prstGeom prst="rect">
            <a:avLst/>
          </a:prstGeom>
          <a:noFill/>
          <a:ln w="9525">
            <a:noFill/>
            <a:miter lim="800000"/>
            <a:headEnd/>
            <a:tailEnd/>
          </a:ln>
          <a:effectLst>
            <a:outerShdw dist="81320" dir="3080412" algn="ctr" rotWithShape="0">
              <a:srgbClr val="241C88"/>
            </a:outerShdw>
          </a:effectLst>
        </p:spPr>
      </p:pic>
      <p:pic>
        <p:nvPicPr>
          <p:cNvPr id="2060" name="Picture 12" descr="D:\2000Yr\Seminar\z2.gif"/>
          <p:cNvPicPr>
            <a:picLocks noChangeAspect="1" noChangeArrowheads="1"/>
          </p:cNvPicPr>
          <p:nvPr/>
        </p:nvPicPr>
        <p:blipFill>
          <a:blip r:embed="rId3"/>
          <a:srcRect t="11111"/>
          <a:stretch>
            <a:fillRect/>
          </a:stretch>
        </p:blipFill>
        <p:spPr bwMode="auto">
          <a:xfrm>
            <a:off x="3125788" y="1295400"/>
            <a:ext cx="1651000" cy="2057400"/>
          </a:xfrm>
          <a:prstGeom prst="rect">
            <a:avLst/>
          </a:prstGeom>
          <a:noFill/>
          <a:effectLst>
            <a:outerShdw dist="101600" dir="2700000" algn="ctr" rotWithShape="0">
              <a:srgbClr val="231B85"/>
            </a:outerShdw>
          </a:effectLst>
        </p:spPr>
      </p:pic>
      <p:sp>
        <p:nvSpPr>
          <p:cNvPr id="17416" name="Text Box 13"/>
          <p:cNvSpPr txBox="1">
            <a:spLocks noChangeArrowheads="1"/>
          </p:cNvSpPr>
          <p:nvPr/>
        </p:nvSpPr>
        <p:spPr bwMode="auto">
          <a:xfrm>
            <a:off x="152400" y="3357563"/>
            <a:ext cx="4495800" cy="457200"/>
          </a:xfrm>
          <a:prstGeom prst="rect">
            <a:avLst/>
          </a:prstGeom>
          <a:noFill/>
          <a:ln w="9525">
            <a:noFill/>
            <a:miter lim="800000"/>
            <a:headEnd/>
            <a:tailEnd/>
          </a:ln>
        </p:spPr>
        <p:txBody>
          <a:bodyPr>
            <a:spAutoFit/>
          </a:bodyPr>
          <a:lstStyle/>
          <a:p>
            <a:pPr>
              <a:spcBef>
                <a:spcPct val="50000"/>
              </a:spcBef>
            </a:pPr>
            <a:r>
              <a:rPr lang="en-US" dirty="0"/>
              <a:t>MEMS (Micro-Gears, …) </a:t>
            </a:r>
          </a:p>
        </p:txBody>
      </p:sp>
      <p:pic>
        <p:nvPicPr>
          <p:cNvPr id="2062" name="Picture 14" descr="C:\WINDOWS\Desktop\fe1_b3.jpg"/>
          <p:cNvPicPr>
            <a:picLocks noChangeAspect="1" noChangeArrowheads="1"/>
          </p:cNvPicPr>
          <p:nvPr/>
        </p:nvPicPr>
        <p:blipFill>
          <a:blip r:embed="rId4"/>
          <a:srcRect/>
          <a:stretch>
            <a:fillRect/>
          </a:stretch>
        </p:blipFill>
        <p:spPr bwMode="auto">
          <a:xfrm>
            <a:off x="203200" y="3886200"/>
            <a:ext cx="2819400" cy="2114550"/>
          </a:xfrm>
          <a:prstGeom prst="rect">
            <a:avLst/>
          </a:prstGeom>
          <a:noFill/>
          <a:effectLst>
            <a:outerShdw dist="107763" dir="2700000" algn="ctr" rotWithShape="0">
              <a:srgbClr val="000099"/>
            </a:outerShdw>
          </a:effectLst>
        </p:spPr>
      </p:pic>
      <p:sp>
        <p:nvSpPr>
          <p:cNvPr id="17418" name="Text Box 15"/>
          <p:cNvSpPr txBox="1">
            <a:spLocks noChangeArrowheads="1"/>
          </p:cNvSpPr>
          <p:nvPr/>
        </p:nvSpPr>
        <p:spPr bwMode="auto">
          <a:xfrm>
            <a:off x="142875" y="6019800"/>
            <a:ext cx="4495800" cy="457200"/>
          </a:xfrm>
          <a:prstGeom prst="rect">
            <a:avLst/>
          </a:prstGeom>
          <a:noFill/>
          <a:ln w="9525">
            <a:noFill/>
            <a:miter lim="800000"/>
            <a:headEnd/>
            <a:tailEnd/>
          </a:ln>
        </p:spPr>
        <p:txBody>
          <a:bodyPr>
            <a:spAutoFit/>
          </a:bodyPr>
          <a:lstStyle/>
          <a:p>
            <a:pPr>
              <a:spcBef>
                <a:spcPct val="50000"/>
              </a:spcBef>
            </a:pPr>
            <a:r>
              <a:rPr lang="en-US"/>
              <a:t>High aspect ratio micro-structures</a:t>
            </a:r>
          </a:p>
        </p:txBody>
      </p:sp>
      <p:sp>
        <p:nvSpPr>
          <p:cNvPr id="17419" name="Rectangle 16"/>
          <p:cNvSpPr>
            <a:spLocks noChangeArrowheads="1"/>
          </p:cNvSpPr>
          <p:nvPr/>
        </p:nvSpPr>
        <p:spPr bwMode="auto">
          <a:xfrm>
            <a:off x="3357563" y="3786188"/>
            <a:ext cx="6143625" cy="2308225"/>
          </a:xfrm>
          <a:prstGeom prst="rect">
            <a:avLst/>
          </a:prstGeom>
          <a:noFill/>
          <a:ln w="9525">
            <a:noFill/>
            <a:miter lim="800000"/>
            <a:headEnd/>
            <a:tailEnd/>
          </a:ln>
        </p:spPr>
        <p:txBody>
          <a:bodyPr>
            <a:spAutoFit/>
          </a:bodyPr>
          <a:lstStyle/>
          <a:p>
            <a:pPr indent="-227013">
              <a:tabLst>
                <a:tab pos="457200" algn="l"/>
              </a:tabLst>
            </a:pPr>
            <a:r>
              <a:rPr lang="en-US" sz="1800">
                <a:latin typeface="Wingdings" pitchFamily="2" charset="2"/>
                <a:cs typeface="Times New Roman" pitchFamily="18" charset="0"/>
              </a:rPr>
              <a:t>Ø</a:t>
            </a:r>
            <a:r>
              <a:rPr lang="en-US" sz="700">
                <a:cs typeface="Times New Roman" pitchFamily="18" charset="0"/>
              </a:rPr>
              <a:t>       </a:t>
            </a:r>
            <a:r>
              <a:rPr lang="en-US" sz="1800">
                <a:cs typeface="Times New Roman" pitchFamily="18" charset="0"/>
              </a:rPr>
              <a:t>Fabrication of Hard x-rays optics</a:t>
            </a:r>
            <a:endParaRPr lang="en-US" sz="1200">
              <a:cs typeface="Times New Roman" pitchFamily="18" charset="0"/>
            </a:endParaRPr>
          </a:p>
          <a:p>
            <a:pPr indent="-227013" eaLnBrk="0" hangingPunct="0">
              <a:tabLst>
                <a:tab pos="457200" algn="l"/>
              </a:tabLst>
            </a:pPr>
            <a:r>
              <a:rPr lang="en-US" sz="1800">
                <a:latin typeface="Wingdings" pitchFamily="2" charset="2"/>
                <a:cs typeface="Times New Roman" pitchFamily="18" charset="0"/>
              </a:rPr>
              <a:t>Ø</a:t>
            </a:r>
            <a:r>
              <a:rPr lang="en-US" sz="700">
                <a:cs typeface="Times New Roman" pitchFamily="18" charset="0"/>
              </a:rPr>
              <a:t>   </a:t>
            </a:r>
            <a:r>
              <a:rPr lang="en-US" sz="1800">
                <a:cs typeface="Times New Roman" pitchFamily="18" charset="0"/>
              </a:rPr>
              <a:t>  Small periodicity gratings</a:t>
            </a:r>
            <a:r>
              <a:rPr lang="en-US" sz="1800"/>
              <a:t> </a:t>
            </a:r>
          </a:p>
          <a:p>
            <a:pPr indent="-227013" eaLnBrk="0" hangingPunct="0">
              <a:tabLst>
                <a:tab pos="457200" algn="l"/>
              </a:tabLst>
            </a:pPr>
            <a:r>
              <a:rPr lang="en-US" sz="1800">
                <a:latin typeface="Wingdings" pitchFamily="2" charset="2"/>
                <a:cs typeface="Times New Roman" pitchFamily="18" charset="0"/>
              </a:rPr>
              <a:t>Ø </a:t>
            </a:r>
            <a:r>
              <a:rPr lang="en-US" sz="1800">
                <a:cs typeface="Times New Roman" pitchFamily="18" charset="0"/>
              </a:rPr>
              <a:t>Micro Electro Mechanical Systems (MEMS)</a:t>
            </a:r>
            <a:endParaRPr lang="en-US" sz="1200">
              <a:cs typeface="Times New Roman" pitchFamily="18" charset="0"/>
            </a:endParaRPr>
          </a:p>
          <a:p>
            <a:pPr indent="-227013" eaLnBrk="0" hangingPunct="0">
              <a:tabLst>
                <a:tab pos="457200" algn="l"/>
              </a:tabLst>
            </a:pPr>
            <a:r>
              <a:rPr lang="en-US" sz="1800">
                <a:latin typeface="Wingdings" pitchFamily="2" charset="2"/>
                <a:cs typeface="Times New Roman" pitchFamily="18" charset="0"/>
              </a:rPr>
              <a:t>Ø</a:t>
            </a:r>
            <a:r>
              <a:rPr lang="en-US" sz="700">
                <a:cs typeface="Times New Roman" pitchFamily="18" charset="0"/>
              </a:rPr>
              <a:t>        </a:t>
            </a:r>
            <a:r>
              <a:rPr lang="en-US" sz="1800">
                <a:cs typeface="Times New Roman" pitchFamily="18" charset="0"/>
              </a:rPr>
              <a:t>Photonic band gap crystals (for visible radiation)</a:t>
            </a:r>
            <a:endParaRPr lang="en-US" sz="1200">
              <a:cs typeface="Times New Roman" pitchFamily="18" charset="0"/>
            </a:endParaRPr>
          </a:p>
          <a:p>
            <a:pPr indent="-227013" eaLnBrk="0" hangingPunct="0">
              <a:tabLst>
                <a:tab pos="457200" algn="l"/>
              </a:tabLst>
            </a:pPr>
            <a:r>
              <a:rPr lang="en-US" sz="1800">
                <a:latin typeface="Wingdings" pitchFamily="2" charset="2"/>
                <a:cs typeface="Times New Roman" pitchFamily="18" charset="0"/>
              </a:rPr>
              <a:t>Ø</a:t>
            </a:r>
            <a:r>
              <a:rPr lang="en-US" sz="700">
                <a:cs typeface="Times New Roman" pitchFamily="18" charset="0"/>
              </a:rPr>
              <a:t>       </a:t>
            </a:r>
            <a:r>
              <a:rPr lang="en-US" sz="1800">
                <a:cs typeface="Times New Roman" pitchFamily="18" charset="0"/>
              </a:rPr>
              <a:t>Quantum wires and quantum dots devices (high density pattering over large areas)</a:t>
            </a:r>
            <a:endParaRPr lang="en-US" sz="1200">
              <a:cs typeface="Times New Roman" pitchFamily="18" charset="0"/>
            </a:endParaRPr>
          </a:p>
          <a:p>
            <a:pPr indent="-227013" eaLnBrk="0" hangingPunct="0">
              <a:tabLst>
                <a:tab pos="457200" algn="l"/>
              </a:tabLst>
            </a:pPr>
            <a:r>
              <a:rPr lang="en-US" sz="1800">
                <a:latin typeface="Wingdings" pitchFamily="2" charset="2"/>
                <a:cs typeface="Times New Roman" pitchFamily="18" charset="0"/>
              </a:rPr>
              <a:t>Ø</a:t>
            </a:r>
            <a:r>
              <a:rPr lang="en-US" sz="700">
                <a:cs typeface="Times New Roman" pitchFamily="18" charset="0"/>
              </a:rPr>
              <a:t>      </a:t>
            </a:r>
            <a:r>
              <a:rPr lang="en-US" sz="1800">
                <a:cs typeface="Times New Roman" pitchFamily="18" charset="0"/>
              </a:rPr>
              <a:t>Fabrication of high density hetrostructures for nano devices</a:t>
            </a:r>
          </a:p>
          <a:p>
            <a:pPr indent="-227013" eaLnBrk="0" hangingPunct="0">
              <a:tabLst>
                <a:tab pos="457200" algn="l"/>
              </a:tabLst>
            </a:pPr>
            <a:r>
              <a:rPr lang="en-US" sz="1800">
                <a:cs typeface="Times New Roman" pitchFamily="18" charset="0"/>
              </a:rPr>
              <a:t>  </a:t>
            </a:r>
            <a:endParaRPr lang="en-US" sz="1800"/>
          </a:p>
        </p:txBody>
      </p:sp>
      <p:sp>
        <p:nvSpPr>
          <p:cNvPr id="12" name="Rectangle 17"/>
          <p:cNvSpPr>
            <a:spLocks noChangeArrowheads="1"/>
          </p:cNvSpPr>
          <p:nvPr/>
        </p:nvSpPr>
        <p:spPr bwMode="auto">
          <a:xfrm>
            <a:off x="381000" y="2286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SDXRL </a:t>
            </a:r>
            <a:r>
              <a:rPr lang="en-US" sz="3200" b="1" dirty="0" err="1">
                <a:latin typeface="Arial" pitchFamily="34" charset="0"/>
                <a:ea typeface="+mj-ea"/>
                <a:cs typeface="Arial" pitchFamily="34" charset="0"/>
              </a:rPr>
              <a:t>beamline</a:t>
            </a:r>
            <a:r>
              <a:rPr lang="en-US" sz="3200" b="1" dirty="0">
                <a:latin typeface="Arial" pitchFamily="34" charset="0"/>
                <a:ea typeface="+mj-ea"/>
                <a:cs typeface="Arial" pitchFamily="34" charset="0"/>
              </a:rPr>
              <a:t> - Applications</a:t>
            </a:r>
          </a:p>
        </p:txBody>
      </p:sp>
      <p:pic>
        <p:nvPicPr>
          <p:cNvPr id="13" name="Picture 12" descr="zone plates.jpg"/>
          <p:cNvPicPr>
            <a:picLocks noChangeAspect="1"/>
          </p:cNvPicPr>
          <p:nvPr/>
        </p:nvPicPr>
        <p:blipFill>
          <a:blip r:embed="rId5"/>
          <a:srcRect t="10723"/>
          <a:stretch>
            <a:fillRect/>
          </a:stretch>
        </p:blipFill>
        <p:spPr>
          <a:xfrm>
            <a:off x="5181600" y="1295400"/>
            <a:ext cx="2895600" cy="2066663"/>
          </a:xfrm>
          <a:prstGeom prst="rect">
            <a:avLst/>
          </a:prstGeom>
          <a:effectLst>
            <a:outerShdw dist="101600" dir="2700000" algn="ctr" rotWithShape="0">
              <a:srgbClr val="231B85"/>
            </a:outerShdw>
          </a:effectLst>
        </p:spPr>
      </p:pic>
      <p:sp>
        <p:nvSpPr>
          <p:cNvPr id="14" name="Text Box 13"/>
          <p:cNvSpPr txBox="1">
            <a:spLocks noChangeArrowheads="1"/>
          </p:cNvSpPr>
          <p:nvPr/>
        </p:nvSpPr>
        <p:spPr bwMode="auto">
          <a:xfrm>
            <a:off x="5105400" y="3352800"/>
            <a:ext cx="4495800" cy="369332"/>
          </a:xfrm>
          <a:prstGeom prst="rect">
            <a:avLst/>
          </a:prstGeom>
          <a:noFill/>
          <a:ln w="9525">
            <a:noFill/>
            <a:miter lim="800000"/>
            <a:headEnd/>
            <a:tailEnd/>
          </a:ln>
        </p:spPr>
        <p:txBody>
          <a:bodyPr>
            <a:spAutoFit/>
          </a:bodyPr>
          <a:lstStyle/>
          <a:p>
            <a:pPr>
              <a:spcBef>
                <a:spcPct val="50000"/>
              </a:spcBef>
            </a:pPr>
            <a:r>
              <a:rPr lang="en-US" dirty="0" smtClean="0"/>
              <a:t>Zone Plate</a:t>
            </a:r>
            <a:endParaRPr lang="en-US" dirty="0"/>
          </a:p>
        </p:txBody>
      </p:sp>
      <p:pic>
        <p:nvPicPr>
          <p:cNvPr id="15" name="Picture 8" descr="C:\Documents and Settings\Administrator\My Documents\My Pictures\logorrcat.gif"/>
          <p:cNvPicPr>
            <a:picLocks noChangeAspect="1" noChangeArrowheads="1"/>
          </p:cNvPicPr>
          <p:nvPr/>
        </p:nvPicPr>
        <p:blipFill>
          <a:blip r:embed="rId6"/>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1833563" y="2547938"/>
            <a:ext cx="9144000" cy="0"/>
          </a:xfrm>
          <a:prstGeom prst="rect">
            <a:avLst/>
          </a:prstGeom>
          <a:noFill/>
          <a:ln w="9525">
            <a:noFill/>
            <a:miter lim="800000"/>
            <a:headEnd/>
            <a:tailEnd/>
          </a:ln>
        </p:spPr>
        <p:txBody>
          <a:bodyPr>
            <a:spAutoFit/>
          </a:bodyPr>
          <a:lstStyle/>
          <a:p>
            <a:endParaRPr lang="en-US"/>
          </a:p>
        </p:txBody>
      </p:sp>
      <p:sp>
        <p:nvSpPr>
          <p:cNvPr id="4100" name="Rectangle 9"/>
          <p:cNvSpPr>
            <a:spLocks noChangeArrowheads="1"/>
          </p:cNvSpPr>
          <p:nvPr/>
        </p:nvSpPr>
        <p:spPr bwMode="auto">
          <a:xfrm>
            <a:off x="114300" y="0"/>
            <a:ext cx="8801100" cy="1143000"/>
          </a:xfrm>
          <a:prstGeom prst="rect">
            <a:avLst/>
          </a:prstGeom>
          <a:noFill/>
          <a:ln w="9525">
            <a:noFill/>
            <a:miter lim="800000"/>
            <a:headEnd/>
            <a:tailEnd/>
          </a:ln>
        </p:spPr>
        <p:txBody>
          <a:bodyPr anchor="ctr"/>
          <a:lstStyle/>
          <a:p>
            <a:endParaRPr lang="en-US" sz="4000" b="1">
              <a:solidFill>
                <a:srgbClr val="00FF00"/>
              </a:solidFill>
            </a:endParaRPr>
          </a:p>
        </p:txBody>
      </p:sp>
      <p:pic>
        <p:nvPicPr>
          <p:cNvPr id="4101" name="Picture 19" descr="DSC00846.JPG"/>
          <p:cNvPicPr>
            <a:picLocks noChangeAspect="1"/>
          </p:cNvPicPr>
          <p:nvPr/>
        </p:nvPicPr>
        <p:blipFill>
          <a:blip r:embed="rId2"/>
          <a:srcRect l="12941"/>
          <a:stretch>
            <a:fillRect/>
          </a:stretch>
        </p:blipFill>
        <p:spPr bwMode="auto">
          <a:xfrm>
            <a:off x="357188" y="4143375"/>
            <a:ext cx="4214812" cy="2214563"/>
          </a:xfrm>
          <a:prstGeom prst="rect">
            <a:avLst/>
          </a:prstGeom>
          <a:noFill/>
          <a:ln w="9525">
            <a:noFill/>
            <a:miter lim="800000"/>
            <a:headEnd/>
            <a:tailEnd/>
          </a:ln>
        </p:spPr>
      </p:pic>
      <p:pic>
        <p:nvPicPr>
          <p:cNvPr id="4102" name="Picture 18" descr="DSC00848.JPG"/>
          <p:cNvPicPr>
            <a:picLocks noChangeAspect="1"/>
          </p:cNvPicPr>
          <p:nvPr/>
        </p:nvPicPr>
        <p:blipFill>
          <a:blip r:embed="rId3"/>
          <a:srcRect l="26865" t="4166" r="13281" b="6250"/>
          <a:stretch>
            <a:fillRect/>
          </a:stretch>
        </p:blipFill>
        <p:spPr bwMode="auto">
          <a:xfrm>
            <a:off x="5429250" y="1285875"/>
            <a:ext cx="2643188" cy="2151063"/>
          </a:xfrm>
          <a:prstGeom prst="rect">
            <a:avLst/>
          </a:prstGeom>
          <a:noFill/>
          <a:ln w="9525">
            <a:noFill/>
            <a:miter lim="800000"/>
            <a:headEnd/>
            <a:tailEnd/>
          </a:ln>
        </p:spPr>
      </p:pic>
      <p:sp>
        <p:nvSpPr>
          <p:cNvPr id="51" name="TextBox 50"/>
          <p:cNvSpPr txBox="1"/>
          <p:nvPr/>
        </p:nvSpPr>
        <p:spPr>
          <a:xfrm>
            <a:off x="6096000" y="3581400"/>
            <a:ext cx="1771650" cy="369888"/>
          </a:xfrm>
          <a:prstGeom prst="rect">
            <a:avLst/>
          </a:prstGeom>
          <a:solidFill>
            <a:srgbClr val="33CC33"/>
          </a:solidFill>
          <a:ln w="9525">
            <a:noFill/>
            <a:miter lim="800000"/>
            <a:headEnd/>
            <a:tailEnd/>
          </a:ln>
        </p:spPr>
        <p:txBody>
          <a:bodyPr wrap="square">
            <a:spAutoFit/>
          </a:bodyPr>
          <a:lstStyle/>
          <a:p>
            <a:pPr>
              <a:defRPr/>
            </a:pPr>
            <a:r>
              <a:rPr lang="en-US" sz="1800" b="1" dirty="0">
                <a:latin typeface="+mj-lt"/>
                <a:cs typeface="Arial" charset="0"/>
              </a:rPr>
              <a:t>Primary slits</a:t>
            </a:r>
          </a:p>
        </p:txBody>
      </p:sp>
      <p:sp>
        <p:nvSpPr>
          <p:cNvPr id="53" name="TextBox 52"/>
          <p:cNvSpPr txBox="1"/>
          <p:nvPr/>
        </p:nvSpPr>
        <p:spPr>
          <a:xfrm>
            <a:off x="1000125" y="6357938"/>
            <a:ext cx="3571875" cy="369887"/>
          </a:xfrm>
          <a:prstGeom prst="rect">
            <a:avLst/>
          </a:prstGeom>
          <a:solidFill>
            <a:srgbClr val="33CC33"/>
          </a:solidFill>
          <a:ln w="9525">
            <a:noFill/>
            <a:miter lim="800000"/>
            <a:headEnd/>
            <a:tailEnd/>
          </a:ln>
        </p:spPr>
        <p:txBody>
          <a:bodyPr wrap="none">
            <a:spAutoFit/>
          </a:bodyPr>
          <a:lstStyle/>
          <a:p>
            <a:pPr>
              <a:defRPr/>
            </a:pPr>
            <a:r>
              <a:rPr lang="en-US" sz="1800" b="1" dirty="0">
                <a:latin typeface="+mj-lt"/>
                <a:cs typeface="Arial" charset="0"/>
              </a:rPr>
              <a:t>X-ray mirrors with  manipulators </a:t>
            </a:r>
          </a:p>
        </p:txBody>
      </p:sp>
      <p:pic>
        <p:nvPicPr>
          <p:cNvPr id="4105" name="Picture 9" descr="DSC00779.JPG"/>
          <p:cNvPicPr>
            <a:picLocks noChangeAspect="1"/>
          </p:cNvPicPr>
          <p:nvPr/>
        </p:nvPicPr>
        <p:blipFill>
          <a:blip r:embed="rId4">
            <a:lum bright="10000" contrast="16000"/>
          </a:blip>
          <a:srcRect l="14726" t="8156" r="12460" b="6737"/>
          <a:stretch>
            <a:fillRect/>
          </a:stretch>
        </p:blipFill>
        <p:spPr bwMode="auto">
          <a:xfrm>
            <a:off x="285750" y="1314450"/>
            <a:ext cx="4286250" cy="2214563"/>
          </a:xfrm>
          <a:prstGeom prst="rect">
            <a:avLst/>
          </a:prstGeom>
          <a:noFill/>
          <a:ln w="9525">
            <a:noFill/>
            <a:miter lim="800000"/>
            <a:headEnd/>
            <a:tailEnd/>
          </a:ln>
        </p:spPr>
      </p:pic>
      <p:sp>
        <p:nvSpPr>
          <p:cNvPr id="25" name="TextBox 10"/>
          <p:cNvSpPr txBox="1">
            <a:spLocks noChangeArrowheads="1"/>
          </p:cNvSpPr>
          <p:nvPr/>
        </p:nvSpPr>
        <p:spPr bwMode="auto">
          <a:xfrm>
            <a:off x="609600" y="3657600"/>
            <a:ext cx="4648200" cy="369332"/>
          </a:xfrm>
          <a:prstGeom prst="rect">
            <a:avLst/>
          </a:prstGeom>
          <a:solidFill>
            <a:srgbClr val="33CC33"/>
          </a:solidFill>
          <a:ln w="9525">
            <a:noFill/>
            <a:miter lim="800000"/>
            <a:headEnd/>
            <a:tailEnd/>
          </a:ln>
        </p:spPr>
        <p:txBody>
          <a:bodyPr wrap="square">
            <a:spAutoFit/>
          </a:bodyPr>
          <a:lstStyle/>
          <a:p>
            <a:pPr>
              <a:defRPr/>
            </a:pPr>
            <a:r>
              <a:rPr lang="en-US" sz="1800" b="1" dirty="0">
                <a:latin typeface="+mj-lt"/>
                <a:cs typeface="Arial" charset="0"/>
              </a:rPr>
              <a:t>Installed beamline inside hutch</a:t>
            </a:r>
          </a:p>
        </p:txBody>
      </p:sp>
      <p:pic>
        <p:nvPicPr>
          <p:cNvPr id="4107" name="Picture 2"/>
          <p:cNvPicPr>
            <a:picLocks noChangeAspect="1" noChangeArrowheads="1"/>
          </p:cNvPicPr>
          <p:nvPr/>
        </p:nvPicPr>
        <p:blipFill>
          <a:blip r:embed="rId5"/>
          <a:srcRect/>
          <a:stretch>
            <a:fillRect/>
          </a:stretch>
        </p:blipFill>
        <p:spPr bwMode="auto">
          <a:xfrm>
            <a:off x="5786438" y="3941763"/>
            <a:ext cx="2286000" cy="2773362"/>
          </a:xfrm>
          <a:prstGeom prst="rect">
            <a:avLst/>
          </a:prstGeom>
          <a:noFill/>
          <a:ln w="9525">
            <a:noFill/>
            <a:miter lim="800000"/>
            <a:headEnd/>
            <a:tailEnd/>
          </a:ln>
        </p:spPr>
      </p:pic>
      <p:sp>
        <p:nvSpPr>
          <p:cNvPr id="17" name="TextBox 16"/>
          <p:cNvSpPr txBox="1"/>
          <p:nvPr/>
        </p:nvSpPr>
        <p:spPr>
          <a:xfrm>
            <a:off x="6357938" y="6345238"/>
            <a:ext cx="1714500" cy="369887"/>
          </a:xfrm>
          <a:prstGeom prst="rect">
            <a:avLst/>
          </a:prstGeom>
          <a:solidFill>
            <a:srgbClr val="FFFF00"/>
          </a:solidFill>
          <a:ln w="9525">
            <a:noFill/>
            <a:miter lim="800000"/>
            <a:headEnd/>
            <a:tailEnd/>
          </a:ln>
        </p:spPr>
        <p:txBody>
          <a:bodyPr>
            <a:spAutoFit/>
          </a:bodyPr>
          <a:lstStyle/>
          <a:p>
            <a:pPr>
              <a:defRPr/>
            </a:pPr>
            <a:r>
              <a:rPr lang="en-US" sz="1800" b="1" dirty="0">
                <a:latin typeface="+mj-lt"/>
                <a:cs typeface="Arial" charset="0"/>
              </a:rPr>
              <a:t>X-ray Scanner</a:t>
            </a:r>
          </a:p>
        </p:txBody>
      </p:sp>
      <p:sp>
        <p:nvSpPr>
          <p:cNvPr id="15" name="Rectangle 17"/>
          <p:cNvSpPr>
            <a:spLocks noChangeArrowheads="1"/>
          </p:cNvSpPr>
          <p:nvPr/>
        </p:nvSpPr>
        <p:spPr bwMode="auto">
          <a:xfrm>
            <a:off x="381000" y="2286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dirty="0">
                <a:latin typeface="Arial" pitchFamily="34" charset="0"/>
                <a:ea typeface="+mj-ea"/>
                <a:cs typeface="Arial" pitchFamily="34" charset="0"/>
              </a:rPr>
              <a:t>SDXRL </a:t>
            </a:r>
            <a:r>
              <a:rPr lang="en-US" sz="3200" b="1" dirty="0" err="1">
                <a:latin typeface="Arial" pitchFamily="34" charset="0"/>
                <a:ea typeface="+mj-ea"/>
                <a:cs typeface="Arial" pitchFamily="34" charset="0"/>
              </a:rPr>
              <a:t>beamline</a:t>
            </a:r>
            <a:r>
              <a:rPr lang="en-US" sz="3200" b="1" dirty="0">
                <a:latin typeface="Arial" pitchFamily="34" charset="0"/>
                <a:ea typeface="+mj-ea"/>
                <a:cs typeface="Arial" pitchFamily="34" charset="0"/>
              </a:rPr>
              <a:t> – Present Status</a:t>
            </a:r>
          </a:p>
        </p:txBody>
      </p:sp>
      <p:pic>
        <p:nvPicPr>
          <p:cNvPr id="16" name="Picture 8" descr="C:\Documents and Settings\Administrator\My Documents\My Pictures\logorrcat.gif"/>
          <p:cNvPicPr>
            <a:picLocks noChangeAspect="1" noChangeArrowheads="1"/>
          </p:cNvPicPr>
          <p:nvPr/>
        </p:nvPicPr>
        <p:blipFill>
          <a:blip r:embed="rId6"/>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381000" y="304800"/>
            <a:ext cx="8305800" cy="1200150"/>
          </a:xfrm>
          <a:prstGeom prst="rect">
            <a:avLst/>
          </a:prstGeom>
          <a:noFill/>
          <a:ln w="9525">
            <a:noFill/>
            <a:miter lim="800000"/>
            <a:headEnd/>
            <a:tailEnd/>
          </a:ln>
        </p:spPr>
        <p:txBody>
          <a:bodyPr>
            <a:spAutoFit/>
          </a:bodyPr>
          <a:lstStyle/>
          <a:p>
            <a:r>
              <a:rPr lang="en-US" sz="3600" b="1">
                <a:latin typeface="Calibri" pitchFamily="34" charset="0"/>
              </a:rPr>
              <a:t>BL16</a:t>
            </a:r>
            <a:r>
              <a:rPr lang="en-US" sz="3600">
                <a:latin typeface="Calibri" pitchFamily="34" charset="0"/>
              </a:rPr>
              <a:t> </a:t>
            </a:r>
          </a:p>
          <a:p>
            <a:endParaRPr lang="en-US" sz="3600">
              <a:latin typeface="Calibri" pitchFamily="34" charset="0"/>
            </a:endParaRPr>
          </a:p>
        </p:txBody>
      </p:sp>
      <p:cxnSp>
        <p:nvCxnSpPr>
          <p:cNvPr id="5" name="Straight Connector 4"/>
          <p:cNvCxnSpPr/>
          <p:nvPr/>
        </p:nvCxnSpPr>
        <p:spPr>
          <a:xfrm>
            <a:off x="0" y="1066800"/>
            <a:ext cx="9144000" cy="1588"/>
          </a:xfrm>
          <a:prstGeom prst="line">
            <a:avLst/>
          </a:prstGeom>
          <a:ln w="508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100" name="Picture 3" descr="F:\mktiwari\McroXRF beamline\Director visit _pres\13 Aug 2010\DSC00844.JPG"/>
          <p:cNvPicPr>
            <a:picLocks noChangeAspect="1" noChangeArrowheads="1"/>
          </p:cNvPicPr>
          <p:nvPr/>
        </p:nvPicPr>
        <p:blipFill>
          <a:blip r:embed="rId3">
            <a:lum bright="6000" contrast="8000"/>
          </a:blip>
          <a:srcRect l="13496"/>
          <a:stretch>
            <a:fillRect/>
          </a:stretch>
        </p:blipFill>
        <p:spPr bwMode="auto">
          <a:xfrm>
            <a:off x="304800" y="1905000"/>
            <a:ext cx="3032125" cy="2209800"/>
          </a:xfrm>
          <a:prstGeom prst="rect">
            <a:avLst/>
          </a:prstGeom>
          <a:noFill/>
          <a:ln w="9525">
            <a:noFill/>
            <a:miter lim="800000"/>
            <a:headEnd/>
            <a:tailEnd/>
          </a:ln>
        </p:spPr>
      </p:pic>
      <p:sp>
        <p:nvSpPr>
          <p:cNvPr id="4101" name="Rectangle 5"/>
          <p:cNvSpPr>
            <a:spLocks noChangeArrowheads="1"/>
          </p:cNvSpPr>
          <p:nvPr/>
        </p:nvSpPr>
        <p:spPr bwMode="auto">
          <a:xfrm>
            <a:off x="228600" y="1219200"/>
            <a:ext cx="3105150" cy="523875"/>
          </a:xfrm>
          <a:prstGeom prst="rect">
            <a:avLst/>
          </a:prstGeom>
          <a:solidFill>
            <a:srgbClr val="FFFF00">
              <a:alpha val="70195"/>
            </a:srgbClr>
          </a:solidFill>
          <a:ln w="9525">
            <a:noFill/>
            <a:miter lim="800000"/>
            <a:headEnd/>
            <a:tailEnd/>
          </a:ln>
        </p:spPr>
        <p:txBody>
          <a:bodyPr wrap="none">
            <a:spAutoFit/>
          </a:bodyPr>
          <a:lstStyle/>
          <a:p>
            <a:pPr algn="ctr"/>
            <a:r>
              <a:rPr lang="en-US" sz="2800" b="1">
                <a:latin typeface="Calibri" pitchFamily="34" charset="0"/>
              </a:rPr>
              <a:t>Beamline Front End</a:t>
            </a:r>
          </a:p>
        </p:txBody>
      </p:sp>
      <p:pic>
        <p:nvPicPr>
          <p:cNvPr id="4102" name="Picture 2"/>
          <p:cNvPicPr>
            <a:picLocks noChangeAspect="1" noChangeArrowheads="1"/>
          </p:cNvPicPr>
          <p:nvPr/>
        </p:nvPicPr>
        <p:blipFill>
          <a:blip r:embed="rId4"/>
          <a:srcRect l="7610"/>
          <a:stretch>
            <a:fillRect/>
          </a:stretch>
        </p:blipFill>
        <p:spPr bwMode="auto">
          <a:xfrm>
            <a:off x="3429000" y="2209800"/>
            <a:ext cx="5424488" cy="3760788"/>
          </a:xfrm>
          <a:prstGeom prst="rect">
            <a:avLst/>
          </a:prstGeom>
          <a:noFill/>
          <a:ln w="9525">
            <a:noFill/>
            <a:miter lim="800000"/>
            <a:headEnd/>
            <a:tailEnd/>
          </a:ln>
        </p:spPr>
      </p:pic>
      <p:sp>
        <p:nvSpPr>
          <p:cNvPr id="4103" name="Rectangle 5"/>
          <p:cNvSpPr>
            <a:spLocks noChangeArrowheads="1"/>
          </p:cNvSpPr>
          <p:nvPr/>
        </p:nvSpPr>
        <p:spPr bwMode="auto">
          <a:xfrm>
            <a:off x="4648200" y="1524000"/>
            <a:ext cx="2559050" cy="523875"/>
          </a:xfrm>
          <a:prstGeom prst="rect">
            <a:avLst/>
          </a:prstGeom>
          <a:solidFill>
            <a:srgbClr val="FFFF00">
              <a:alpha val="70195"/>
            </a:srgbClr>
          </a:solidFill>
          <a:ln w="9525">
            <a:noFill/>
            <a:miter lim="800000"/>
            <a:headEnd/>
            <a:tailEnd/>
          </a:ln>
        </p:spPr>
        <p:txBody>
          <a:bodyPr wrap="none">
            <a:spAutoFit/>
          </a:bodyPr>
          <a:lstStyle/>
          <a:p>
            <a:pPr algn="ctr"/>
            <a:r>
              <a:rPr lang="en-US" sz="2800" b="1">
                <a:latin typeface="Calibri" pitchFamily="34" charset="0"/>
              </a:rPr>
              <a:t>Beamline optics</a:t>
            </a:r>
          </a:p>
        </p:txBody>
      </p:sp>
      <p:sp>
        <p:nvSpPr>
          <p:cNvPr id="8" name="Rectangle 7"/>
          <p:cNvSpPr/>
          <p:nvPr/>
        </p:nvSpPr>
        <p:spPr>
          <a:xfrm>
            <a:off x="5181600" y="6096000"/>
            <a:ext cx="2319338" cy="461963"/>
          </a:xfrm>
          <a:prstGeom prst="rect">
            <a:avLst/>
          </a:prstGeom>
          <a:solidFill>
            <a:srgbClr val="FFFF00">
              <a:alpha val="70000"/>
            </a:srgbClr>
          </a:solidFill>
        </p:spPr>
        <p:txBody>
          <a:bodyPr wrap="none">
            <a:spAutoFit/>
          </a:bodyPr>
          <a:lstStyle/>
          <a:p>
            <a:pPr algn="ctr" fontAlgn="auto">
              <a:spcBef>
                <a:spcPts val="0"/>
              </a:spcBef>
              <a:spcAft>
                <a:spcPts val="0"/>
              </a:spcAft>
              <a:defRPr/>
            </a:pPr>
            <a:r>
              <a:rPr lang="en-US" sz="2400" b="1" dirty="0">
                <a:latin typeface="+mn-lt"/>
              </a:rPr>
              <a:t>Pre-DCM section</a:t>
            </a:r>
          </a:p>
        </p:txBody>
      </p:sp>
      <p:sp>
        <p:nvSpPr>
          <p:cNvPr id="4105" name="TextBox 8"/>
          <p:cNvSpPr txBox="1">
            <a:spLocks noChangeArrowheads="1"/>
          </p:cNvSpPr>
          <p:nvPr/>
        </p:nvSpPr>
        <p:spPr bwMode="auto">
          <a:xfrm>
            <a:off x="4572000" y="2819400"/>
            <a:ext cx="711200" cy="369888"/>
          </a:xfrm>
          <a:prstGeom prst="rect">
            <a:avLst/>
          </a:prstGeom>
          <a:solidFill>
            <a:srgbClr val="00FF00"/>
          </a:solidFill>
          <a:ln w="9525">
            <a:noFill/>
            <a:miter lim="800000"/>
            <a:headEnd/>
            <a:tailEnd/>
          </a:ln>
        </p:spPr>
        <p:txBody>
          <a:bodyPr wrap="none">
            <a:spAutoFit/>
          </a:bodyPr>
          <a:lstStyle/>
          <a:p>
            <a:pPr algn="ctr"/>
            <a:r>
              <a:rPr lang="en-US"/>
              <a:t>DCM</a:t>
            </a:r>
          </a:p>
        </p:txBody>
      </p:sp>
      <p:sp>
        <p:nvSpPr>
          <p:cNvPr id="4106" name="TextBox 12"/>
          <p:cNvSpPr txBox="1">
            <a:spLocks noChangeArrowheads="1"/>
          </p:cNvSpPr>
          <p:nvPr/>
        </p:nvSpPr>
        <p:spPr bwMode="auto">
          <a:xfrm>
            <a:off x="7543800" y="4806950"/>
            <a:ext cx="1295400" cy="646113"/>
          </a:xfrm>
          <a:prstGeom prst="rect">
            <a:avLst/>
          </a:prstGeom>
          <a:solidFill>
            <a:srgbClr val="FFFF00">
              <a:alpha val="70195"/>
            </a:srgbClr>
          </a:solidFill>
          <a:ln w="9525">
            <a:noFill/>
            <a:miter lim="800000"/>
            <a:headEnd/>
            <a:tailEnd/>
          </a:ln>
        </p:spPr>
        <p:txBody>
          <a:bodyPr>
            <a:spAutoFit/>
          </a:bodyPr>
          <a:lstStyle/>
          <a:p>
            <a:r>
              <a:rPr lang="en-US" b="1">
                <a:cs typeface="Times New Roman" pitchFamily="18" charset="0"/>
              </a:rPr>
              <a:t>Front end </a:t>
            </a:r>
          </a:p>
          <a:p>
            <a:r>
              <a:rPr lang="en-US" b="1">
                <a:cs typeface="Times New Roman" pitchFamily="18" charset="0"/>
              </a:rPr>
              <a:t>exit</a:t>
            </a:r>
            <a:endParaRPr lang="en-US"/>
          </a:p>
        </p:txBody>
      </p:sp>
      <p:sp>
        <p:nvSpPr>
          <p:cNvPr id="4107" name="TextBox 13"/>
          <p:cNvSpPr txBox="1">
            <a:spLocks noChangeArrowheads="1"/>
          </p:cNvSpPr>
          <p:nvPr/>
        </p:nvSpPr>
        <p:spPr bwMode="auto">
          <a:xfrm>
            <a:off x="4953000" y="4738688"/>
            <a:ext cx="2514600" cy="923925"/>
          </a:xfrm>
          <a:prstGeom prst="rect">
            <a:avLst/>
          </a:prstGeom>
          <a:solidFill>
            <a:srgbClr val="FFFF00">
              <a:alpha val="70195"/>
            </a:srgbClr>
          </a:solidFill>
          <a:ln w="9525">
            <a:noFill/>
            <a:miter lim="800000"/>
            <a:headEnd/>
            <a:tailEnd/>
          </a:ln>
        </p:spPr>
        <p:txBody>
          <a:bodyPr>
            <a:spAutoFit/>
          </a:bodyPr>
          <a:lstStyle/>
          <a:p>
            <a:r>
              <a:rPr lang="en-US" b="1">
                <a:cs typeface="Times New Roman" pitchFamily="18" charset="0"/>
              </a:rPr>
              <a:t>Beam transport pipes and vacuum components</a:t>
            </a:r>
            <a:endParaRPr lang="en-US"/>
          </a:p>
        </p:txBody>
      </p:sp>
      <p:cxnSp>
        <p:nvCxnSpPr>
          <p:cNvPr id="16" name="Straight Arrow Connector 15"/>
          <p:cNvCxnSpPr/>
          <p:nvPr/>
        </p:nvCxnSpPr>
        <p:spPr>
          <a:xfrm rot="5400000" flipH="1" flipV="1">
            <a:off x="5943600" y="3886200"/>
            <a:ext cx="1295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7467600" y="3962400"/>
            <a:ext cx="1295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10" name="Picture 14" descr="DSC00012.JPG"/>
          <p:cNvPicPr>
            <a:picLocks noChangeAspect="1"/>
          </p:cNvPicPr>
          <p:nvPr/>
        </p:nvPicPr>
        <p:blipFill>
          <a:blip r:embed="rId5"/>
          <a:srcRect l="8475" t="14124" r="6779" b="22598"/>
          <a:stretch>
            <a:fillRect/>
          </a:stretch>
        </p:blipFill>
        <p:spPr bwMode="auto">
          <a:xfrm>
            <a:off x="381000" y="4267200"/>
            <a:ext cx="2857500" cy="1600200"/>
          </a:xfrm>
          <a:prstGeom prst="rect">
            <a:avLst/>
          </a:prstGeom>
          <a:noFill/>
          <a:ln w="9525">
            <a:noFill/>
            <a:miter lim="800000"/>
            <a:headEnd/>
            <a:tailEnd/>
          </a:ln>
        </p:spPr>
      </p:pic>
      <p:sp>
        <p:nvSpPr>
          <p:cNvPr id="4111" name="Rectangle 5"/>
          <p:cNvSpPr>
            <a:spLocks noChangeArrowheads="1"/>
          </p:cNvSpPr>
          <p:nvPr/>
        </p:nvSpPr>
        <p:spPr bwMode="auto">
          <a:xfrm>
            <a:off x="1066800" y="5943600"/>
            <a:ext cx="1617663" cy="523875"/>
          </a:xfrm>
          <a:prstGeom prst="rect">
            <a:avLst/>
          </a:prstGeom>
          <a:solidFill>
            <a:srgbClr val="FFFF00">
              <a:alpha val="70195"/>
            </a:srgbClr>
          </a:solidFill>
          <a:ln w="9525">
            <a:noFill/>
            <a:miter lim="800000"/>
            <a:headEnd/>
            <a:tailEnd/>
          </a:ln>
        </p:spPr>
        <p:txBody>
          <a:bodyPr wrap="none">
            <a:spAutoFit/>
          </a:bodyPr>
          <a:lstStyle/>
          <a:p>
            <a:pPr algn="ctr"/>
            <a:r>
              <a:rPr lang="en-US" sz="2800" b="1">
                <a:latin typeface="Calibri" pitchFamily="34" charset="0"/>
              </a:rPr>
              <a:t>KB mirror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381000" y="304800"/>
            <a:ext cx="8305800" cy="1200150"/>
          </a:xfrm>
          <a:prstGeom prst="rect">
            <a:avLst/>
          </a:prstGeom>
          <a:noFill/>
          <a:ln w="9525">
            <a:noFill/>
            <a:miter lim="800000"/>
            <a:headEnd/>
            <a:tailEnd/>
          </a:ln>
        </p:spPr>
        <p:txBody>
          <a:bodyPr>
            <a:spAutoFit/>
          </a:bodyPr>
          <a:lstStyle/>
          <a:p>
            <a:r>
              <a:rPr lang="en-US" sz="3600" b="1" dirty="0" smtClean="0">
                <a:latin typeface="Calibri" pitchFamily="34" charset="0"/>
              </a:rPr>
              <a:t>X-ray Microprobe </a:t>
            </a:r>
            <a:r>
              <a:rPr lang="en-US" sz="3600" b="1" dirty="0" err="1" smtClean="0">
                <a:latin typeface="Calibri" pitchFamily="34" charset="0"/>
              </a:rPr>
              <a:t>beamline</a:t>
            </a:r>
            <a:endParaRPr lang="en-US" sz="3600" dirty="0">
              <a:latin typeface="Calibri" pitchFamily="34" charset="0"/>
            </a:endParaRPr>
          </a:p>
          <a:p>
            <a:endParaRPr lang="en-US" sz="3600" dirty="0">
              <a:latin typeface="Calibri" pitchFamily="34" charset="0"/>
            </a:endParaRPr>
          </a:p>
        </p:txBody>
      </p:sp>
      <p:cxnSp>
        <p:nvCxnSpPr>
          <p:cNvPr id="5" name="Straight Connector 4"/>
          <p:cNvCxnSpPr/>
          <p:nvPr/>
        </p:nvCxnSpPr>
        <p:spPr>
          <a:xfrm>
            <a:off x="0" y="1066800"/>
            <a:ext cx="9144000" cy="1588"/>
          </a:xfrm>
          <a:prstGeom prst="line">
            <a:avLst/>
          </a:prstGeom>
          <a:ln w="508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124" name="Rectangle 5"/>
          <p:cNvSpPr>
            <a:spLocks noChangeArrowheads="1"/>
          </p:cNvSpPr>
          <p:nvPr/>
        </p:nvSpPr>
        <p:spPr bwMode="auto">
          <a:xfrm>
            <a:off x="228600" y="1219200"/>
            <a:ext cx="2559050" cy="523875"/>
          </a:xfrm>
          <a:prstGeom prst="rect">
            <a:avLst/>
          </a:prstGeom>
          <a:solidFill>
            <a:srgbClr val="FFFF00">
              <a:alpha val="72940"/>
            </a:srgbClr>
          </a:solidFill>
          <a:ln w="9525">
            <a:noFill/>
            <a:miter lim="800000"/>
            <a:headEnd/>
            <a:tailEnd/>
          </a:ln>
        </p:spPr>
        <p:txBody>
          <a:bodyPr wrap="none">
            <a:spAutoFit/>
          </a:bodyPr>
          <a:lstStyle/>
          <a:p>
            <a:pPr algn="ctr"/>
            <a:r>
              <a:rPr lang="en-US" sz="2800" b="1">
                <a:latin typeface="Calibri" pitchFamily="34" charset="0"/>
              </a:rPr>
              <a:t>Beamline optics</a:t>
            </a:r>
          </a:p>
        </p:txBody>
      </p:sp>
      <p:sp>
        <p:nvSpPr>
          <p:cNvPr id="9" name="Rectangle 8"/>
          <p:cNvSpPr/>
          <p:nvPr/>
        </p:nvSpPr>
        <p:spPr>
          <a:xfrm>
            <a:off x="5791200" y="1295400"/>
            <a:ext cx="2820988" cy="523875"/>
          </a:xfrm>
          <a:prstGeom prst="rect">
            <a:avLst/>
          </a:prstGeom>
          <a:solidFill>
            <a:srgbClr val="FFFF00">
              <a:alpha val="70000"/>
            </a:srgbClr>
          </a:solidFill>
        </p:spPr>
        <p:txBody>
          <a:bodyPr wrap="none">
            <a:spAutoFit/>
          </a:bodyPr>
          <a:lstStyle/>
          <a:p>
            <a:pPr algn="ctr" fontAlgn="auto">
              <a:spcBef>
                <a:spcPts val="0"/>
              </a:spcBef>
              <a:spcAft>
                <a:spcPts val="0"/>
              </a:spcAft>
              <a:defRPr/>
            </a:pPr>
            <a:r>
              <a:rPr lang="en-US" sz="2800" b="1" dirty="0">
                <a:latin typeface="+mn-lt"/>
              </a:rPr>
              <a:t>Post-DCM section</a:t>
            </a:r>
          </a:p>
        </p:txBody>
      </p:sp>
      <p:pic>
        <p:nvPicPr>
          <p:cNvPr id="5126" name="Picture 12" descr="DSC00878.JPG"/>
          <p:cNvPicPr>
            <a:picLocks noChangeAspect="1"/>
          </p:cNvPicPr>
          <p:nvPr/>
        </p:nvPicPr>
        <p:blipFill>
          <a:blip r:embed="rId3">
            <a:lum bright="16000" contrast="42000"/>
          </a:blip>
          <a:srcRect t="26666" r="2499" b="8334"/>
          <a:stretch>
            <a:fillRect/>
          </a:stretch>
        </p:blipFill>
        <p:spPr bwMode="auto">
          <a:xfrm>
            <a:off x="146050" y="1974850"/>
            <a:ext cx="8839200" cy="4419600"/>
          </a:xfrm>
          <a:prstGeom prst="rect">
            <a:avLst/>
          </a:prstGeom>
          <a:noFill/>
          <a:ln w="9525">
            <a:noFill/>
            <a:miter lim="800000"/>
            <a:headEnd/>
            <a:tailEnd/>
          </a:ln>
        </p:spPr>
      </p:pic>
      <p:sp>
        <p:nvSpPr>
          <p:cNvPr id="16" name="TextBox 5"/>
          <p:cNvSpPr txBox="1">
            <a:spLocks noChangeArrowheads="1"/>
          </p:cNvSpPr>
          <p:nvPr/>
        </p:nvSpPr>
        <p:spPr bwMode="auto">
          <a:xfrm rot="21156841">
            <a:off x="1233488" y="4125913"/>
            <a:ext cx="1371600" cy="307975"/>
          </a:xfrm>
          <a:prstGeom prst="rect">
            <a:avLst/>
          </a:prstGeom>
          <a:solidFill>
            <a:srgbClr val="00FF00">
              <a:alpha val="49000"/>
            </a:srgbClr>
          </a:solidFill>
          <a:ln w="9525">
            <a:solidFill>
              <a:srgbClr val="FF0000"/>
            </a:solidFill>
            <a:miter lim="800000"/>
            <a:headEnd/>
            <a:tailEnd/>
          </a:ln>
        </p:spPr>
        <p:txBody>
          <a:bodyPr lIns="0" tIns="0" rIns="0" bIns="0">
            <a:spAutoFit/>
          </a:bodyPr>
          <a:lstStyle/>
          <a:p>
            <a:pPr algn="ctr" fontAlgn="auto">
              <a:spcBef>
                <a:spcPts val="0"/>
              </a:spcBef>
              <a:spcAft>
                <a:spcPts val="0"/>
              </a:spcAft>
              <a:defRPr/>
            </a:pPr>
            <a:r>
              <a:rPr lang="en-US" sz="2000" b="1" dirty="0">
                <a:latin typeface="+mn-lt"/>
                <a:cs typeface="Times New Roman" pitchFamily="18" charset="0"/>
              </a:rPr>
              <a:t>Optics table</a:t>
            </a:r>
            <a:r>
              <a:rPr lang="en-US" sz="2000" dirty="0">
                <a:latin typeface="+mn-lt"/>
                <a:cs typeface="Times New Roman" pitchFamily="18" charset="0"/>
              </a:rPr>
              <a:t> </a:t>
            </a:r>
            <a:endParaRPr lang="en-US" sz="2000" dirty="0">
              <a:latin typeface="Calibri" pitchFamily="34" charset="0"/>
            </a:endParaRPr>
          </a:p>
        </p:txBody>
      </p:sp>
      <p:sp>
        <p:nvSpPr>
          <p:cNvPr id="17" name="TextBox 5"/>
          <p:cNvSpPr txBox="1">
            <a:spLocks noChangeArrowheads="1"/>
          </p:cNvSpPr>
          <p:nvPr/>
        </p:nvSpPr>
        <p:spPr bwMode="auto">
          <a:xfrm>
            <a:off x="5181600" y="4191000"/>
            <a:ext cx="2133600" cy="1016000"/>
          </a:xfrm>
          <a:prstGeom prst="rect">
            <a:avLst/>
          </a:prstGeom>
          <a:solidFill>
            <a:srgbClr val="FFFF00">
              <a:alpha val="65000"/>
            </a:srgbClr>
          </a:solidFill>
          <a:ln w="9525">
            <a:solidFill>
              <a:srgbClr val="FF0000"/>
            </a:solidFill>
            <a:miter lim="800000"/>
            <a:headEnd/>
            <a:tailEnd/>
          </a:ln>
        </p:spPr>
        <p:txBody>
          <a:bodyPr>
            <a:spAutoFit/>
          </a:bodyPr>
          <a:lstStyle/>
          <a:p>
            <a:pPr fontAlgn="auto">
              <a:spcBef>
                <a:spcPts val="0"/>
              </a:spcBef>
              <a:spcAft>
                <a:spcPts val="0"/>
              </a:spcAft>
              <a:defRPr/>
            </a:pPr>
            <a:r>
              <a:rPr lang="en-US" sz="2000" b="1" dirty="0">
                <a:latin typeface="+mn-lt"/>
                <a:cs typeface="Times New Roman" pitchFamily="18" charset="0"/>
              </a:rPr>
              <a:t>Beam transport pipes and vacuum components</a:t>
            </a:r>
            <a:r>
              <a:rPr lang="en-US" sz="2000" dirty="0">
                <a:latin typeface="+mn-lt"/>
                <a:cs typeface="Times New Roman" pitchFamily="18" charset="0"/>
              </a:rPr>
              <a:t> </a:t>
            </a:r>
            <a:endParaRPr lang="en-US" sz="2000" dirty="0">
              <a:latin typeface="Calibri" pitchFamily="34" charset="0"/>
            </a:endParaRPr>
          </a:p>
        </p:txBody>
      </p:sp>
      <p:cxnSp>
        <p:nvCxnSpPr>
          <p:cNvPr id="18" name="Straight Arrow Connector 17"/>
          <p:cNvCxnSpPr/>
          <p:nvPr/>
        </p:nvCxnSpPr>
        <p:spPr>
          <a:xfrm rot="16200000" flipV="1">
            <a:off x="5736431" y="3677444"/>
            <a:ext cx="642938" cy="3810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5"/>
          <p:cNvSpPr txBox="1">
            <a:spLocks noChangeArrowheads="1"/>
          </p:cNvSpPr>
          <p:nvPr/>
        </p:nvSpPr>
        <p:spPr bwMode="auto">
          <a:xfrm>
            <a:off x="5175250" y="2016125"/>
            <a:ext cx="762000" cy="400050"/>
          </a:xfrm>
          <a:prstGeom prst="rect">
            <a:avLst/>
          </a:prstGeom>
          <a:solidFill>
            <a:srgbClr val="00B050">
              <a:alpha val="65000"/>
            </a:srgbClr>
          </a:solidFill>
          <a:ln w="9525">
            <a:solidFill>
              <a:srgbClr val="FF0000"/>
            </a:solidFill>
            <a:miter lim="800000"/>
            <a:headEnd/>
            <a:tailEnd/>
          </a:ln>
        </p:spPr>
        <p:txBody>
          <a:bodyPr>
            <a:spAutoFit/>
          </a:bodyPr>
          <a:lstStyle/>
          <a:p>
            <a:pPr algn="ctr" fontAlgn="auto">
              <a:spcBef>
                <a:spcPts val="0"/>
              </a:spcBef>
              <a:spcAft>
                <a:spcPts val="0"/>
              </a:spcAft>
              <a:defRPr/>
            </a:pPr>
            <a:r>
              <a:rPr lang="en-US" sz="2000" b="1" dirty="0">
                <a:latin typeface="+mn-lt"/>
                <a:cs typeface="Times New Roman" pitchFamily="18" charset="0"/>
              </a:rPr>
              <a:t>DCM</a:t>
            </a:r>
            <a:r>
              <a:rPr lang="en-US" sz="2000" dirty="0">
                <a:latin typeface="+mn-lt"/>
                <a:cs typeface="Times New Roman" pitchFamily="18" charset="0"/>
              </a:rPr>
              <a:t> </a:t>
            </a:r>
            <a:endParaRPr lang="en-US" sz="2000" dirty="0">
              <a:latin typeface="Calibri" pitchFamily="34" charset="0"/>
            </a:endParaRPr>
          </a:p>
        </p:txBody>
      </p:sp>
      <p:cxnSp>
        <p:nvCxnSpPr>
          <p:cNvPr id="20" name="Straight Arrow Connector 19"/>
          <p:cNvCxnSpPr/>
          <p:nvPr/>
        </p:nvCxnSpPr>
        <p:spPr>
          <a:xfrm>
            <a:off x="5943600" y="2286000"/>
            <a:ext cx="381000" cy="2286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219200"/>
          </a:xfrm>
          <a:solidFill>
            <a:schemeClr val="accent2">
              <a:lumMod val="60000"/>
              <a:lumOff val="40000"/>
            </a:schemeClr>
          </a:solidFill>
        </p:spPr>
        <p:txBody>
          <a:bodyPr/>
          <a:lstStyle/>
          <a:p>
            <a:pPr algn="l"/>
            <a:r>
              <a:rPr lang="en-US" sz="3600" dirty="0" smtClean="0"/>
              <a:t>Road Ahead….</a:t>
            </a:r>
            <a:endParaRPr lang="en-IN" sz="3600" dirty="0"/>
          </a:p>
        </p:txBody>
      </p:sp>
      <p:sp>
        <p:nvSpPr>
          <p:cNvPr id="3" name="Content Placeholder 2"/>
          <p:cNvSpPr>
            <a:spLocks noGrp="1"/>
          </p:cNvSpPr>
          <p:nvPr>
            <p:ph idx="1"/>
          </p:nvPr>
        </p:nvSpPr>
        <p:spPr>
          <a:xfrm>
            <a:off x="0" y="1295400"/>
            <a:ext cx="9144000" cy="5562600"/>
          </a:xfrm>
        </p:spPr>
        <p:txBody>
          <a:bodyPr/>
          <a:lstStyle/>
          <a:p>
            <a:r>
              <a:rPr lang="en-US" sz="2800" dirty="0" smtClean="0">
                <a:solidFill>
                  <a:srgbClr val="00B050"/>
                </a:solidFill>
              </a:rPr>
              <a:t>A modest start has been done at RRCAT with the availability of  synchrotron radiation sources Indus-1 and Indus-2.  These sources are being operated on a round the clock basis, week after week.</a:t>
            </a:r>
          </a:p>
          <a:p>
            <a:r>
              <a:rPr lang="en-US" sz="2800" dirty="0" smtClean="0">
                <a:solidFill>
                  <a:schemeClr val="tx2">
                    <a:lumMod val="60000"/>
                    <a:lumOff val="40000"/>
                  </a:schemeClr>
                </a:solidFill>
              </a:rPr>
              <a:t>Few x-ray </a:t>
            </a:r>
            <a:r>
              <a:rPr lang="en-US" sz="2800" dirty="0" err="1" smtClean="0">
                <a:solidFill>
                  <a:schemeClr val="tx2">
                    <a:lumMod val="60000"/>
                    <a:lumOff val="40000"/>
                  </a:schemeClr>
                </a:solidFill>
              </a:rPr>
              <a:t>beamlines</a:t>
            </a:r>
            <a:r>
              <a:rPr lang="en-US" sz="2800" dirty="0" smtClean="0">
                <a:solidFill>
                  <a:schemeClr val="tx2">
                    <a:lumMod val="60000"/>
                    <a:lumOff val="40000"/>
                  </a:schemeClr>
                </a:solidFill>
              </a:rPr>
              <a:t> have become operational, with many more in implementation stage.</a:t>
            </a:r>
          </a:p>
          <a:p>
            <a:r>
              <a:rPr lang="en-US" sz="2800" dirty="0" smtClean="0">
                <a:solidFill>
                  <a:srgbClr val="FF0000"/>
                </a:solidFill>
              </a:rPr>
              <a:t>These are national science facilities. Users from various fields are welcome to plan research using these  facilities, which will significantly help us to improve the performance further.  It will be our endeavor to support all users of this national facility.</a:t>
            </a:r>
            <a:endParaRPr lang="en-IN" sz="2800" dirty="0">
              <a:solidFill>
                <a:srgbClr val="FF0000"/>
              </a:solidFill>
            </a:endParaRP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8117EDFE-29E9-4B51-8684-C06A7D7427AC}" type="slidenum">
              <a:rPr lang="en-US"/>
              <a:pPr>
                <a:defRPr/>
              </a:pPr>
              <a:t>67</a:t>
            </a:fld>
            <a:endParaRPr lang="en-US"/>
          </a:p>
        </p:txBody>
      </p:sp>
      <p:sp>
        <p:nvSpPr>
          <p:cNvPr id="35843" name="WordArt 2"/>
          <p:cNvSpPr>
            <a:spLocks noChangeArrowheads="1" noChangeShapeType="1" noTextEdit="1"/>
          </p:cNvSpPr>
          <p:nvPr/>
        </p:nvSpPr>
        <p:spPr bwMode="auto">
          <a:xfrm>
            <a:off x="1600200" y="1524000"/>
            <a:ext cx="6096000" cy="3810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Thank you</a:t>
            </a:r>
          </a:p>
        </p:txBody>
      </p:sp>
      <p:sp>
        <p:nvSpPr>
          <p:cNvPr id="4" name="TextBox 3"/>
          <p:cNvSpPr txBox="1"/>
          <p:nvPr/>
        </p:nvSpPr>
        <p:spPr>
          <a:xfrm>
            <a:off x="1905000" y="762000"/>
            <a:ext cx="5486400" cy="369332"/>
          </a:xfrm>
          <a:prstGeom prst="rect">
            <a:avLst/>
          </a:prstGeom>
          <a:noFill/>
        </p:spPr>
        <p:txBody>
          <a:bodyPr wrap="square" rtlCol="0">
            <a:spAutoFit/>
          </a:bodyPr>
          <a:lstStyle/>
          <a:p>
            <a:r>
              <a:rPr lang="en-US" dirty="0" smtClean="0"/>
              <a:t>All are welcome to Indus  SR Facility</a:t>
            </a:r>
            <a:endParaRPr lang="en-IN"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219200" y="533400"/>
            <a:ext cx="6400800" cy="369888"/>
          </a:xfrm>
          <a:prstGeom prst="rect">
            <a:avLst/>
          </a:prstGeom>
          <a:noFill/>
          <a:ln w="9525">
            <a:noFill/>
            <a:miter lim="800000"/>
            <a:headEnd/>
            <a:tailEnd/>
          </a:ln>
        </p:spPr>
        <p:txBody>
          <a:bodyPr>
            <a:spAutoFit/>
          </a:bodyPr>
          <a:lstStyle/>
          <a:p>
            <a:r>
              <a:rPr lang="en-US"/>
              <a:t>Acknowledgements:</a:t>
            </a:r>
          </a:p>
        </p:txBody>
      </p:sp>
      <p:pic>
        <p:nvPicPr>
          <p:cNvPr id="4" name="Picture 8" descr="C:\Documents and Settings\Administrator\My Documents\My Pictures\logorrcat.gif"/>
          <p:cNvPicPr>
            <a:picLocks noChangeAspect="1" noChangeArrowheads="1"/>
          </p:cNvPicPr>
          <p:nvPr/>
        </p:nvPicPr>
        <p:blipFill>
          <a:blip r:embed="rId2"/>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304800"/>
            <a:ext cx="8229600" cy="6096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X-ray Diffraction and Scattering</a:t>
            </a:r>
          </a:p>
        </p:txBody>
      </p:sp>
      <p:graphicFrame>
        <p:nvGraphicFramePr>
          <p:cNvPr id="4" name="Content Placeholder 3"/>
          <p:cNvGraphicFramePr>
            <a:graphicFrameLocks noGrp="1"/>
          </p:cNvGraphicFramePr>
          <p:nvPr>
            <p:ph idx="1"/>
          </p:nvPr>
        </p:nvGraphicFramePr>
        <p:xfrm>
          <a:off x="304800" y="1143000"/>
          <a:ext cx="8610600" cy="5608320"/>
        </p:xfrm>
        <a:graphic>
          <a:graphicData uri="http://schemas.openxmlformats.org/drawingml/2006/table">
            <a:tbl>
              <a:tblPr firstRow="1" bandRow="1">
                <a:tableStyleId>{5C22544A-7EE6-4342-B048-85BDC9FD1C3A}</a:tableStyleId>
              </a:tblPr>
              <a:tblGrid>
                <a:gridCol w="3348567"/>
                <a:gridCol w="5262033"/>
              </a:tblGrid>
              <a:tr h="370840">
                <a:tc>
                  <a:txBody>
                    <a:bodyPr/>
                    <a:lstStyle/>
                    <a:p>
                      <a:r>
                        <a:rPr lang="en-US" sz="2000" dirty="0" smtClean="0">
                          <a:latin typeface="Times New Roman" pitchFamily="18" charset="0"/>
                          <a:cs typeface="Times New Roman" pitchFamily="18" charset="0"/>
                        </a:rPr>
                        <a:t>Research  Methods</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Typical</a:t>
                      </a:r>
                      <a:r>
                        <a:rPr lang="en-US" sz="2000" baseline="0" dirty="0" smtClean="0">
                          <a:latin typeface="Times New Roman" pitchFamily="18" charset="0"/>
                          <a:cs typeface="Times New Roman" pitchFamily="18" charset="0"/>
                        </a:rPr>
                        <a:t> Examples  of Research Subjects</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Macromolecular</a:t>
                      </a:r>
                      <a:r>
                        <a:rPr lang="en-US" sz="2000" kern="1200" baseline="0" dirty="0" smtClean="0">
                          <a:solidFill>
                            <a:schemeClr val="dk1"/>
                          </a:solidFill>
                          <a:latin typeface="Times New Roman" pitchFamily="18" charset="0"/>
                          <a:ea typeface="+mn-ea"/>
                          <a:cs typeface="Times New Roman" pitchFamily="18" charset="0"/>
                        </a:rPr>
                        <a:t>  </a:t>
                      </a:r>
                      <a:r>
                        <a:rPr lang="en-US" sz="2000" kern="1200" dirty="0" smtClean="0">
                          <a:solidFill>
                            <a:schemeClr val="dk1"/>
                          </a:solidFill>
                          <a:latin typeface="Times New Roman" pitchFamily="18" charset="0"/>
                          <a:ea typeface="+mn-ea"/>
                          <a:cs typeface="Times New Roman" pitchFamily="18" charset="0"/>
                        </a:rPr>
                        <a:t>crystallography </a:t>
                      </a:r>
                      <a:r>
                        <a:rPr lang="en-US" sz="2000" kern="1200" dirty="0" smtClean="0">
                          <a:solidFill>
                            <a:srgbClr val="FF0000"/>
                          </a:solidFill>
                          <a:latin typeface="Times New Roman" pitchFamily="18" charset="0"/>
                          <a:ea typeface="+mn-ea"/>
                          <a:cs typeface="Times New Roman" pitchFamily="18" charset="0"/>
                        </a:rPr>
                        <a:t>( I-2)</a:t>
                      </a:r>
                      <a:endParaRPr lang="en-US" sz="2000" dirty="0">
                        <a:solidFill>
                          <a:srgbClr val="FF0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Atomic structure and function of proteins. </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X-ray diffraction under extreme conditions </a:t>
                      </a:r>
                      <a:r>
                        <a:rPr lang="en-US" sz="2000" kern="1200" dirty="0" smtClean="0">
                          <a:solidFill>
                            <a:srgbClr val="00B050"/>
                          </a:solidFill>
                          <a:latin typeface="Times New Roman" pitchFamily="18" charset="0"/>
                          <a:ea typeface="+mn-ea"/>
                          <a:cs typeface="Times New Roman" pitchFamily="18" charset="0"/>
                        </a:rPr>
                        <a:t>(I-2)</a:t>
                      </a:r>
                      <a:endParaRPr lang="en-US" sz="2000" dirty="0">
                        <a:solidFill>
                          <a:srgbClr val="00B05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Structural phase transition at high pressure / high or low temperature</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X-ray powder diffraction  </a:t>
                      </a:r>
                    </a:p>
                    <a:p>
                      <a:r>
                        <a:rPr lang="en-US" sz="2000" kern="1200" dirty="0" smtClean="0">
                          <a:solidFill>
                            <a:srgbClr val="00B050"/>
                          </a:solidFill>
                          <a:latin typeface="Times New Roman" pitchFamily="18" charset="0"/>
                          <a:ea typeface="+mn-ea"/>
                          <a:cs typeface="Times New Roman" pitchFamily="18" charset="0"/>
                        </a:rPr>
                        <a:t>(I-2)</a:t>
                      </a:r>
                      <a:endParaRPr lang="en-US" sz="2000" dirty="0">
                        <a:solidFill>
                          <a:srgbClr val="00B05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Precise electron distribution in inorganic crystals</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Surface diffraction </a:t>
                      </a:r>
                      <a:r>
                        <a:rPr lang="en-US" sz="2000" kern="1200" dirty="0" smtClean="0">
                          <a:solidFill>
                            <a:srgbClr val="FFC000"/>
                          </a:solidFill>
                          <a:latin typeface="Times New Roman" pitchFamily="18" charset="0"/>
                          <a:ea typeface="+mn-ea"/>
                          <a:cs typeface="Times New Roman" pitchFamily="18" charset="0"/>
                        </a:rPr>
                        <a:t>(I-2)</a:t>
                      </a:r>
                      <a:endParaRPr lang="en-US" sz="2000" dirty="0">
                        <a:solidFill>
                          <a:srgbClr val="FFC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Atomic structure of surfaces and interfaces. Phase transition, melting, roughening, morphology and catalytic reactions on surfaces</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Small angle scattering </a:t>
                      </a:r>
                      <a:r>
                        <a:rPr lang="en-US" sz="2000" kern="1200" dirty="0" smtClean="0">
                          <a:solidFill>
                            <a:srgbClr val="FF0000"/>
                          </a:solidFill>
                          <a:latin typeface="Times New Roman" pitchFamily="18" charset="0"/>
                          <a:ea typeface="+mn-ea"/>
                          <a:cs typeface="Times New Roman" pitchFamily="18" charset="0"/>
                        </a:rPr>
                        <a:t>(I-2)</a:t>
                      </a:r>
                      <a:endParaRPr lang="en-US" sz="2000" dirty="0">
                        <a:solidFill>
                          <a:srgbClr val="FF0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Shape of protein molecules and biopolymers. Dynamics of muscle fibers</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X-ray magnetic scattering </a:t>
                      </a:r>
                      <a:endParaRPr lang="en-US" sz="2000" dirty="0">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Magnetic structure. Bulk and surface magnetic properties</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X-ray Optics</a:t>
                      </a:r>
                    </a:p>
                    <a:p>
                      <a:endParaRPr lang="en-US" sz="2000" dirty="0">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X-ray </a:t>
                      </a:r>
                      <a:r>
                        <a:rPr lang="en-US" sz="2000" kern="1200" dirty="0" err="1" smtClean="0">
                          <a:solidFill>
                            <a:schemeClr val="dk1"/>
                          </a:solidFill>
                          <a:latin typeface="Times New Roman" pitchFamily="18" charset="0"/>
                          <a:ea typeface="+mn-ea"/>
                          <a:cs typeface="Times New Roman" pitchFamily="18" charset="0"/>
                        </a:rPr>
                        <a:t>interferometry</a:t>
                      </a:r>
                      <a:r>
                        <a:rPr lang="en-US" sz="2000" kern="1200" dirty="0" smtClean="0">
                          <a:solidFill>
                            <a:schemeClr val="dk1"/>
                          </a:solidFill>
                          <a:latin typeface="Times New Roman" pitchFamily="18" charset="0"/>
                          <a:ea typeface="+mn-ea"/>
                          <a:cs typeface="Times New Roman" pitchFamily="18" charset="0"/>
                        </a:rPr>
                        <a:t>. Coherent X-ray optics. X-ray quantum optics</a:t>
                      </a:r>
                      <a:endParaRPr lang="en-US" sz="2000" dirty="0">
                        <a:latin typeface="Times New Roman" pitchFamily="18" charset="0"/>
                        <a:cs typeface="Times New Roman" pitchFamily="18" charset="0"/>
                      </a:endParaRPr>
                    </a:p>
                  </a:txBody>
                  <a:tcPr/>
                </a:tc>
              </a:tr>
            </a:tbl>
          </a:graphicData>
        </a:graphic>
      </p:graphicFrame>
      <p:pic>
        <p:nvPicPr>
          <p:cNvPr id="5"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a:xfrm>
            <a:off x="0" y="0"/>
            <a:ext cx="8153400" cy="16764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Ideal focusing lens: Converts plane wave to a spherical wave, with the conservation of the coherence</a:t>
            </a:r>
          </a:p>
        </p:txBody>
      </p:sp>
      <p:sp>
        <p:nvSpPr>
          <p:cNvPr id="15363" name="Rectangle 3"/>
          <p:cNvSpPr>
            <a:spLocks noGrp="1"/>
          </p:cNvSpPr>
          <p:nvPr>
            <p:ph type="body" idx="1"/>
          </p:nvPr>
        </p:nvSpPr>
        <p:spPr>
          <a:xfrm>
            <a:off x="152400" y="1752600"/>
            <a:ext cx="8458200" cy="4876800"/>
          </a:xfrm>
          <a:ln>
            <a:solidFill>
              <a:schemeClr val="accent1"/>
            </a:solidFill>
          </a:ln>
        </p:spPr>
        <p:txBody>
          <a:bodyPr/>
          <a:lstStyle/>
          <a:p>
            <a:pPr>
              <a:lnSpc>
                <a:spcPct val="90000"/>
              </a:lnSpc>
              <a:buFont typeface="Wingdings" pitchFamily="2" charset="2"/>
              <a:buChar char="§"/>
            </a:pPr>
            <a:r>
              <a:rPr lang="en-US" sz="2400" dirty="0" smtClean="0">
                <a:solidFill>
                  <a:srgbClr val="0000FF"/>
                </a:solidFill>
                <a:latin typeface="Times New Roman" pitchFamily="18" charset="0"/>
                <a:cs typeface="Times New Roman" pitchFamily="18" charset="0"/>
              </a:rPr>
              <a:t>In-coherent source  </a:t>
            </a:r>
            <a:r>
              <a:rPr lang="en-US" sz="2400" dirty="0" smtClean="0">
                <a:solidFill>
                  <a:schemeClr val="accent1"/>
                </a:solidFill>
                <a:latin typeface="Times New Roman" pitchFamily="18" charset="0"/>
                <a:cs typeface="Times New Roman" pitchFamily="18" charset="0"/>
              </a:rPr>
              <a:t>      </a:t>
            </a:r>
          </a:p>
          <a:p>
            <a:pPr>
              <a:lnSpc>
                <a:spcPct val="90000"/>
              </a:lnSpc>
              <a:buFont typeface="Arial" charset="0"/>
              <a:buNone/>
            </a:pPr>
            <a:r>
              <a:rPr lang="en-US" sz="2400" dirty="0" smtClean="0">
                <a:latin typeface="Times New Roman" pitchFamily="18" charset="0"/>
                <a:cs typeface="Times New Roman" pitchFamily="18" charset="0"/>
              </a:rPr>
              <a:t>     Geometric Optics</a:t>
            </a:r>
          </a:p>
          <a:p>
            <a:pPr>
              <a:lnSpc>
                <a:spcPct val="90000"/>
              </a:lnSpc>
              <a:buFont typeface="Arial" charset="0"/>
              <a:buNone/>
            </a:pPr>
            <a:r>
              <a:rPr lang="en-US" sz="2400" dirty="0" smtClean="0">
                <a:latin typeface="Times New Roman" pitchFamily="18" charset="0"/>
                <a:cs typeface="Times New Roman" pitchFamily="18" charset="0"/>
              </a:rPr>
              <a:t>    	 Refraction        </a:t>
            </a:r>
          </a:p>
          <a:p>
            <a:pPr>
              <a:lnSpc>
                <a:spcPct val="90000"/>
              </a:lnSpc>
              <a:buFont typeface="Arial" charset="0"/>
              <a:buNone/>
            </a:pPr>
            <a:r>
              <a:rPr lang="en-US" sz="2400" dirty="0" smtClean="0">
                <a:latin typeface="Times New Roman" pitchFamily="18" charset="0"/>
                <a:cs typeface="Times New Roman" pitchFamily="18" charset="0"/>
              </a:rPr>
              <a:t>           1/F = (n-1) (1/D</a:t>
            </a:r>
            <a:r>
              <a:rPr lang="en-US" sz="2400" baseline="-25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 + 1/D</a:t>
            </a:r>
            <a:r>
              <a:rPr lang="en-US" sz="2400" baseline="-25000" dirty="0" smtClean="0">
                <a:latin typeface="Times New Roman" pitchFamily="18" charset="0"/>
                <a:cs typeface="Times New Roman" pitchFamily="18" charset="0"/>
              </a:rPr>
              <a:t>i</a:t>
            </a:r>
            <a:r>
              <a:rPr lang="en-US" sz="2400" dirty="0" smtClean="0">
                <a:latin typeface="Times New Roman" pitchFamily="18" charset="0"/>
                <a:cs typeface="Times New Roman" pitchFamily="18" charset="0"/>
              </a:rPr>
              <a:t>)</a:t>
            </a:r>
          </a:p>
          <a:p>
            <a:pPr>
              <a:lnSpc>
                <a:spcPct val="90000"/>
              </a:lnSpc>
              <a:buFont typeface="Wingdings" pitchFamily="2" charset="2"/>
              <a:buChar char="§"/>
            </a:pPr>
            <a:r>
              <a:rPr lang="en-US" sz="2400" dirty="0" smtClean="0">
                <a:solidFill>
                  <a:srgbClr val="0000FF"/>
                </a:solidFill>
                <a:latin typeface="Times New Roman" pitchFamily="18" charset="0"/>
                <a:cs typeface="Times New Roman" pitchFamily="18" charset="0"/>
              </a:rPr>
              <a:t>Coherent source</a:t>
            </a:r>
          </a:p>
          <a:p>
            <a:pPr>
              <a:lnSpc>
                <a:spcPct val="90000"/>
              </a:lnSpc>
              <a:buFont typeface="Arial" charset="0"/>
              <a:buNone/>
            </a:pPr>
            <a:r>
              <a:rPr lang="en-US" sz="2400" dirty="0" smtClean="0">
                <a:latin typeface="Times New Roman" pitchFamily="18" charset="0"/>
                <a:cs typeface="Times New Roman" pitchFamily="18" charset="0"/>
              </a:rPr>
              <a:t>	Wave Optics</a:t>
            </a:r>
          </a:p>
          <a:p>
            <a:pPr>
              <a:lnSpc>
                <a:spcPct val="90000"/>
              </a:lnSpc>
              <a:buFont typeface="Arial" charset="0"/>
              <a:buNone/>
            </a:pPr>
            <a:r>
              <a:rPr lang="en-US" sz="2400" dirty="0" smtClean="0">
                <a:latin typeface="Times New Roman" pitchFamily="18" charset="0"/>
                <a:cs typeface="Times New Roman" pitchFamily="18" charset="0"/>
              </a:rPr>
              <a:t>		Refraction</a:t>
            </a:r>
          </a:p>
          <a:p>
            <a:pPr>
              <a:lnSpc>
                <a:spcPct val="90000"/>
              </a:lnSpc>
              <a:buFont typeface="Arial" charset="0"/>
              <a:buNone/>
            </a:pPr>
            <a:r>
              <a:rPr lang="en-US" sz="2400" dirty="0" smtClean="0">
                <a:latin typeface="Times New Roman" pitchFamily="18" charset="0"/>
                <a:cs typeface="Times New Roman" pitchFamily="18" charset="0"/>
              </a:rPr>
              <a:t>		Phase shift along the optical path</a:t>
            </a:r>
          </a:p>
          <a:p>
            <a:pPr>
              <a:lnSpc>
                <a:spcPct val="90000"/>
              </a:lnSpc>
              <a:buFont typeface="Arial" charset="0"/>
              <a:buNone/>
            </a:pPr>
            <a:endParaRPr lang="en-US" sz="2400" dirty="0" smtClean="0">
              <a:latin typeface="Times New Roman" pitchFamily="18" charset="0"/>
              <a:cs typeface="Times New Roman" pitchFamily="18" charset="0"/>
            </a:endParaRPr>
          </a:p>
          <a:p>
            <a:pPr>
              <a:lnSpc>
                <a:spcPct val="90000"/>
              </a:lnSpc>
              <a:buFont typeface="Arial" charset="0"/>
              <a:buNone/>
            </a:pPr>
            <a:endParaRPr lang="en-US" sz="2400" dirty="0" smtClean="0">
              <a:latin typeface="Times New Roman" pitchFamily="18" charset="0"/>
              <a:cs typeface="Times New Roman" pitchFamily="18" charset="0"/>
            </a:endParaRPr>
          </a:p>
          <a:p>
            <a:pPr>
              <a:lnSpc>
                <a:spcPct val="90000"/>
              </a:lnSpc>
              <a:buFont typeface="Arial" charset="0"/>
              <a:buNone/>
            </a:pPr>
            <a:r>
              <a:rPr lang="en-US" sz="2400" dirty="0" smtClean="0">
                <a:latin typeface="Times New Roman" pitchFamily="18" charset="0"/>
                <a:cs typeface="Times New Roman" pitchFamily="18" charset="0"/>
              </a:rPr>
              <a:t>For generating x-ray micro/ </a:t>
            </a:r>
            <a:r>
              <a:rPr lang="en-US" sz="2400" dirty="0" err="1" smtClean="0">
                <a:latin typeface="Times New Roman" pitchFamily="18" charset="0"/>
                <a:cs typeface="Times New Roman" pitchFamily="18" charset="0"/>
              </a:rPr>
              <a:t>nano</a:t>
            </a:r>
            <a:r>
              <a:rPr lang="en-US" sz="2400" dirty="0" smtClean="0">
                <a:latin typeface="Times New Roman" pitchFamily="18" charset="0"/>
                <a:cs typeface="Times New Roman" pitchFamily="18" charset="0"/>
              </a:rPr>
              <a:t> focused beam  M~10</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to 10</a:t>
            </a:r>
            <a:r>
              <a:rPr lang="en-US" sz="2400" baseline="30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in synchrotron </a:t>
            </a:r>
            <a:r>
              <a:rPr lang="en-US" sz="2400" dirty="0" err="1" smtClean="0">
                <a:latin typeface="Times New Roman" pitchFamily="18" charset="0"/>
                <a:cs typeface="Times New Roman" pitchFamily="18" charset="0"/>
              </a:rPr>
              <a:t>beamline</a:t>
            </a:r>
            <a:r>
              <a:rPr lang="en-US" sz="2400" dirty="0" smtClean="0">
                <a:latin typeface="Times New Roman" pitchFamily="18" charset="0"/>
                <a:cs typeface="Times New Roman" pitchFamily="18" charset="0"/>
              </a:rPr>
              <a:t>.</a:t>
            </a:r>
            <a:endParaRPr lang="en-US" sz="2400" baseline="30000" dirty="0" smtClean="0">
              <a:latin typeface="Times New Roman" pitchFamily="18" charset="0"/>
              <a:cs typeface="Times New Roman" pitchFamily="18" charset="0"/>
            </a:endParaRPr>
          </a:p>
          <a:p>
            <a:pPr>
              <a:lnSpc>
                <a:spcPct val="90000"/>
              </a:lnSpc>
              <a:buFont typeface="Arial" charset="0"/>
              <a:buNone/>
            </a:pPr>
            <a:endParaRPr lang="en-US" sz="2800" baseline="30000" dirty="0" smtClean="0"/>
          </a:p>
          <a:p>
            <a:pPr>
              <a:lnSpc>
                <a:spcPct val="90000"/>
              </a:lnSpc>
              <a:buFont typeface="Arial" charset="0"/>
              <a:buNone/>
            </a:pPr>
            <a:endParaRPr lang="en-US" sz="2800" dirty="0" smtClean="0"/>
          </a:p>
          <a:p>
            <a:pPr>
              <a:lnSpc>
                <a:spcPct val="90000"/>
              </a:lnSpc>
              <a:buFont typeface="Arial" charset="0"/>
              <a:buNone/>
            </a:pPr>
            <a:endParaRPr lang="en-US" sz="2800" dirty="0" smtClean="0"/>
          </a:p>
        </p:txBody>
      </p:sp>
      <p:pic>
        <p:nvPicPr>
          <p:cNvPr id="15364" name="Picture 3" descr="TLEdiagram.jpg"/>
          <p:cNvPicPr>
            <a:picLocks noChangeAspect="1"/>
          </p:cNvPicPr>
          <p:nvPr/>
        </p:nvPicPr>
        <p:blipFill>
          <a:blip r:embed="rId3"/>
          <a:srcRect/>
          <a:stretch>
            <a:fillRect/>
          </a:stretch>
        </p:blipFill>
        <p:spPr bwMode="auto">
          <a:xfrm>
            <a:off x="4419600" y="2514600"/>
            <a:ext cx="4017963" cy="1752600"/>
          </a:xfrm>
          <a:prstGeom prst="rect">
            <a:avLst/>
          </a:prstGeom>
          <a:noFill/>
          <a:ln w="9525">
            <a:noFill/>
            <a:miter lim="800000"/>
            <a:headEnd/>
            <a:tailEnd/>
          </a:ln>
        </p:spPr>
      </p:pic>
      <p:sp>
        <p:nvSpPr>
          <p:cNvPr id="15365" name="TextBox 4"/>
          <p:cNvSpPr txBox="1">
            <a:spLocks noChangeArrowheads="1"/>
          </p:cNvSpPr>
          <p:nvPr/>
        </p:nvSpPr>
        <p:spPr bwMode="auto">
          <a:xfrm>
            <a:off x="304800" y="5176837"/>
            <a:ext cx="4191000" cy="461963"/>
          </a:xfrm>
          <a:prstGeom prst="rect">
            <a:avLst/>
          </a:prstGeom>
          <a:noFill/>
          <a:ln w="9525">
            <a:noFill/>
            <a:miter lim="800000"/>
            <a:headEnd/>
            <a:tailEnd/>
          </a:ln>
        </p:spPr>
        <p:txBody>
          <a:bodyPr>
            <a:spAutoFit/>
          </a:bodyPr>
          <a:lstStyle/>
          <a:p>
            <a:r>
              <a:rPr lang="en-US" sz="2400" dirty="0">
                <a:solidFill>
                  <a:srgbClr val="0070C0"/>
                </a:solidFill>
                <a:latin typeface="Times New Roman" pitchFamily="18" charset="0"/>
                <a:cs typeface="Times New Roman" pitchFamily="18" charset="0"/>
              </a:rPr>
              <a:t>Magnification: M=D</a:t>
            </a:r>
            <a:r>
              <a:rPr lang="en-US" sz="2400" baseline="-25000" dirty="0">
                <a:solidFill>
                  <a:srgbClr val="0070C0"/>
                </a:solidFill>
                <a:latin typeface="Times New Roman" pitchFamily="18" charset="0"/>
                <a:cs typeface="Times New Roman" pitchFamily="18" charset="0"/>
              </a:rPr>
              <a:t>i</a:t>
            </a:r>
            <a:r>
              <a:rPr lang="en-US" sz="2400" dirty="0">
                <a:solidFill>
                  <a:srgbClr val="0070C0"/>
                </a:solidFill>
                <a:latin typeface="Times New Roman" pitchFamily="18" charset="0"/>
                <a:cs typeface="Times New Roman" pitchFamily="18" charset="0"/>
              </a:rPr>
              <a:t>/D</a:t>
            </a:r>
            <a:r>
              <a:rPr lang="en-US" sz="2400" baseline="-25000" dirty="0">
                <a:solidFill>
                  <a:srgbClr val="0070C0"/>
                </a:solidFill>
                <a:latin typeface="Times New Roman" pitchFamily="18" charset="0"/>
                <a:cs typeface="Times New Roman" pitchFamily="18" charset="0"/>
              </a:rPr>
              <a:t>o</a:t>
            </a:r>
          </a:p>
        </p:txBody>
      </p:sp>
      <p:pic>
        <p:nvPicPr>
          <p:cNvPr id="7"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1143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Spectroscopy and </a:t>
            </a:r>
            <a:r>
              <a:rPr lang="en-US" sz="3200" b="1" dirty="0" err="1" smtClean="0">
                <a:latin typeface="Arial" pitchFamily="34" charset="0"/>
                <a:cs typeface="Arial" pitchFamily="34" charset="0"/>
              </a:rPr>
              <a:t>Spectrochemical</a:t>
            </a:r>
            <a:r>
              <a:rPr lang="en-US" sz="3200" b="1" dirty="0" smtClean="0">
                <a:latin typeface="Arial" pitchFamily="34" charset="0"/>
                <a:cs typeface="Arial" pitchFamily="34" charset="0"/>
              </a:rPr>
              <a:t> Analysis</a:t>
            </a:r>
          </a:p>
        </p:txBody>
      </p:sp>
      <p:graphicFrame>
        <p:nvGraphicFramePr>
          <p:cNvPr id="4" name="Content Placeholder 3"/>
          <p:cNvGraphicFramePr>
            <a:graphicFrameLocks noGrp="1"/>
          </p:cNvGraphicFramePr>
          <p:nvPr>
            <p:ph idx="1"/>
          </p:nvPr>
        </p:nvGraphicFramePr>
        <p:xfrm>
          <a:off x="304800" y="1066800"/>
          <a:ext cx="8839200" cy="5674360"/>
        </p:xfrm>
        <a:graphic>
          <a:graphicData uri="http://schemas.openxmlformats.org/drawingml/2006/table">
            <a:tbl>
              <a:tblPr firstRow="1" bandRow="1">
                <a:tableStyleId>{5C22544A-7EE6-4342-B048-85BDC9FD1C3A}</a:tableStyleId>
              </a:tblPr>
              <a:tblGrid>
                <a:gridCol w="2841171"/>
                <a:gridCol w="5998029"/>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Research  Methods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Typical</a:t>
                      </a:r>
                      <a:r>
                        <a:rPr lang="en-US" sz="1800" baseline="0" dirty="0" smtClean="0">
                          <a:latin typeface="Times New Roman" pitchFamily="18" charset="0"/>
                          <a:cs typeface="Times New Roman" pitchFamily="18" charset="0"/>
                        </a:rPr>
                        <a:t> Examples  of Research Subjects</a:t>
                      </a:r>
                      <a:endParaRPr lang="en-US" sz="1800" dirty="0" smtClean="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Photoelectron spectroscopy </a:t>
                      </a:r>
                      <a:r>
                        <a:rPr lang="en-US" sz="1800" kern="1200" dirty="0" smtClean="0">
                          <a:solidFill>
                            <a:srgbClr val="00B050"/>
                          </a:solidFill>
                          <a:latin typeface="Times New Roman" pitchFamily="18" charset="0"/>
                          <a:ea typeface="+mn-ea"/>
                          <a:cs typeface="Times New Roman" pitchFamily="18" charset="0"/>
                        </a:rPr>
                        <a:t>(I-1)</a:t>
                      </a:r>
                      <a:endParaRPr lang="en-US" sz="1800" dirty="0">
                        <a:solidFill>
                          <a:srgbClr val="00B050"/>
                        </a:solidFill>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Electronic structure of advanced materials such as superconductors, magnetic substances, and highly correlated electron systems.</a:t>
                      </a:r>
                      <a:endParaRPr lang="en-US" sz="1800" dirty="0">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Times New Roman" pitchFamily="18" charset="0"/>
                          <a:ea typeface="+mn-ea"/>
                          <a:cs typeface="Times New Roman" pitchFamily="18" charset="0"/>
                        </a:rPr>
                        <a:t>Atomic and molecular spectroscopy </a:t>
                      </a:r>
                      <a:r>
                        <a:rPr lang="en-US" sz="1800" kern="1200" dirty="0" smtClean="0">
                          <a:solidFill>
                            <a:srgbClr val="00B050"/>
                          </a:solidFill>
                          <a:latin typeface="Times New Roman" pitchFamily="18" charset="0"/>
                          <a:ea typeface="+mn-ea"/>
                          <a:cs typeface="Times New Roman" pitchFamily="18" charset="0"/>
                        </a:rPr>
                        <a:t>(I-1)</a:t>
                      </a:r>
                      <a:endParaRPr lang="en-US" sz="1800" dirty="0" smtClean="0">
                        <a:solidFill>
                          <a:srgbClr val="00B050"/>
                        </a:solidFill>
                        <a:latin typeface="Times New Roman" pitchFamily="18" charset="0"/>
                        <a:cs typeface="Times New Roman" pitchFamily="18" charset="0"/>
                      </a:endParaRPr>
                    </a:p>
                    <a:p>
                      <a:endParaRPr lang="en-US" sz="1800" dirty="0">
                        <a:latin typeface="Times New Roman" pitchFamily="18" charset="0"/>
                        <a:cs typeface="Times New Roman" pitchFamily="18" charset="0"/>
                      </a:endParaRPr>
                    </a:p>
                  </a:txBody>
                  <a:tcPr/>
                </a:tc>
                <a:tc>
                  <a:txBody>
                    <a:bodyPr/>
                    <a:lstStyle/>
                    <a:p>
                      <a:r>
                        <a:rPr lang="en-US" sz="1800" kern="1200" dirty="0" err="1" smtClean="0">
                          <a:solidFill>
                            <a:schemeClr val="dk1"/>
                          </a:solidFill>
                          <a:latin typeface="Times New Roman" pitchFamily="18" charset="0"/>
                          <a:ea typeface="+mn-ea"/>
                          <a:cs typeface="Times New Roman" pitchFamily="18" charset="0"/>
                        </a:rPr>
                        <a:t>Photoionization</a:t>
                      </a:r>
                      <a:r>
                        <a:rPr lang="en-US" sz="1800" kern="1200" dirty="0" smtClean="0">
                          <a:solidFill>
                            <a:schemeClr val="dk1"/>
                          </a:solidFill>
                          <a:latin typeface="Times New Roman" pitchFamily="18" charset="0"/>
                          <a:ea typeface="+mn-ea"/>
                          <a:cs typeface="Times New Roman" pitchFamily="18" charset="0"/>
                        </a:rPr>
                        <a:t> spectra, </a:t>
                      </a:r>
                      <a:r>
                        <a:rPr lang="en-US" sz="1800" kern="1200" dirty="0" err="1" smtClean="0">
                          <a:solidFill>
                            <a:schemeClr val="dk1"/>
                          </a:solidFill>
                          <a:latin typeface="Times New Roman" pitchFamily="18" charset="0"/>
                          <a:ea typeface="+mn-ea"/>
                          <a:cs typeface="Times New Roman" pitchFamily="18" charset="0"/>
                        </a:rPr>
                        <a:t>photoabsorption</a:t>
                      </a:r>
                      <a:r>
                        <a:rPr lang="en-US" sz="1800" kern="1200" dirty="0" smtClean="0">
                          <a:solidFill>
                            <a:schemeClr val="dk1"/>
                          </a:solidFill>
                          <a:latin typeface="Times New Roman" pitchFamily="18" charset="0"/>
                          <a:ea typeface="+mn-ea"/>
                          <a:cs typeface="Times New Roman" pitchFamily="18" charset="0"/>
                        </a:rPr>
                        <a:t> spectra and photoelectron spectra of neutral ,</a:t>
                      </a:r>
                      <a:r>
                        <a:rPr lang="en-US" sz="1800" kern="1200" baseline="0" dirty="0" smtClean="0">
                          <a:solidFill>
                            <a:schemeClr val="dk1"/>
                          </a:solidFill>
                          <a:latin typeface="Times New Roman" pitchFamily="18" charset="0"/>
                          <a:ea typeface="+mn-ea"/>
                          <a:cs typeface="Times New Roman" pitchFamily="18" charset="0"/>
                        </a:rPr>
                        <a:t> </a:t>
                      </a:r>
                      <a:r>
                        <a:rPr lang="en-US" sz="1800" kern="1200" dirty="0" smtClean="0">
                          <a:solidFill>
                            <a:schemeClr val="dk1"/>
                          </a:solidFill>
                          <a:latin typeface="Times New Roman" pitchFamily="18" charset="0"/>
                          <a:ea typeface="+mn-ea"/>
                          <a:cs typeface="Times New Roman" pitchFamily="18" charset="0"/>
                        </a:rPr>
                        <a:t>atoms and simple molecules. Spectra of </a:t>
                      </a:r>
                      <a:r>
                        <a:rPr lang="en-US" sz="1800" kern="1200" dirty="0" err="1" smtClean="0">
                          <a:solidFill>
                            <a:schemeClr val="dk1"/>
                          </a:solidFill>
                          <a:latin typeface="Times New Roman" pitchFamily="18" charset="0"/>
                          <a:ea typeface="+mn-ea"/>
                          <a:cs typeface="Times New Roman" pitchFamily="18" charset="0"/>
                        </a:rPr>
                        <a:t>multicharged</a:t>
                      </a:r>
                      <a:r>
                        <a:rPr lang="en-US" sz="1800" kern="1200" dirty="0" smtClean="0">
                          <a:solidFill>
                            <a:schemeClr val="dk1"/>
                          </a:solidFill>
                          <a:latin typeface="Times New Roman" pitchFamily="18" charset="0"/>
                          <a:ea typeface="+mn-ea"/>
                          <a:cs typeface="Times New Roman" pitchFamily="18" charset="0"/>
                        </a:rPr>
                        <a:t> ions.</a:t>
                      </a:r>
                      <a:endParaRPr lang="en-US" sz="1800" dirty="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X-ray fluorescence spectroscopy </a:t>
                      </a:r>
                      <a:r>
                        <a:rPr lang="en-US" sz="1800" kern="1200" dirty="0" smtClean="0">
                          <a:solidFill>
                            <a:srgbClr val="FFC000"/>
                          </a:solidFill>
                          <a:latin typeface="Times New Roman" pitchFamily="18" charset="0"/>
                          <a:ea typeface="+mn-ea"/>
                          <a:cs typeface="Times New Roman" pitchFamily="18" charset="0"/>
                        </a:rPr>
                        <a:t>(I-2)</a:t>
                      </a:r>
                      <a:endParaRPr lang="en-US" sz="1800" dirty="0">
                        <a:solidFill>
                          <a:srgbClr val="FFC000"/>
                        </a:solidFill>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Ultra-trace element analysis. Chemical states of trace elements. Archeological and geological studies. </a:t>
                      </a:r>
                      <a:endParaRPr lang="en-US" sz="1800" dirty="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X-ray absorption fine structure</a:t>
                      </a:r>
                      <a:r>
                        <a:rPr lang="en-US" sz="1800" kern="1200" baseline="0" dirty="0" smtClean="0">
                          <a:solidFill>
                            <a:schemeClr val="dk1"/>
                          </a:solidFill>
                          <a:latin typeface="Times New Roman" pitchFamily="18" charset="0"/>
                          <a:ea typeface="+mn-ea"/>
                          <a:cs typeface="Times New Roman" pitchFamily="18" charset="0"/>
                        </a:rPr>
                        <a:t> </a:t>
                      </a:r>
                      <a:r>
                        <a:rPr lang="en-US" sz="1800" kern="1200" baseline="0" dirty="0" smtClean="0">
                          <a:solidFill>
                            <a:srgbClr val="00B050"/>
                          </a:solidFill>
                          <a:latin typeface="Times New Roman" pitchFamily="18" charset="0"/>
                          <a:ea typeface="+mn-ea"/>
                          <a:cs typeface="Times New Roman" pitchFamily="18" charset="0"/>
                        </a:rPr>
                        <a:t>(I-2)</a:t>
                      </a:r>
                      <a:endParaRPr lang="en-US" sz="1800" dirty="0">
                        <a:solidFill>
                          <a:srgbClr val="00B050"/>
                        </a:solidFill>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Atomic structure and electronic state around a specific atom in amorphous materials, thin films, catalysts, metal proteins and liquids.</a:t>
                      </a:r>
                      <a:endParaRPr lang="en-US" sz="1800" dirty="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X-ray magnetic circular </a:t>
                      </a:r>
                      <a:r>
                        <a:rPr lang="en-US" sz="1800" kern="1200" dirty="0" err="1" smtClean="0">
                          <a:solidFill>
                            <a:schemeClr val="dk1"/>
                          </a:solidFill>
                          <a:latin typeface="Times New Roman" pitchFamily="18" charset="0"/>
                          <a:ea typeface="+mn-ea"/>
                          <a:cs typeface="Times New Roman" pitchFamily="18" charset="0"/>
                        </a:rPr>
                        <a:t>dichroism</a:t>
                      </a:r>
                      <a:r>
                        <a:rPr lang="en-US" sz="1800" kern="1200" dirty="0" smtClean="0">
                          <a:solidFill>
                            <a:schemeClr val="dk1"/>
                          </a:solidFill>
                          <a:latin typeface="Times New Roman" pitchFamily="18" charset="0"/>
                          <a:ea typeface="+mn-ea"/>
                          <a:cs typeface="Times New Roman" pitchFamily="18" charset="0"/>
                        </a:rPr>
                        <a:t> </a:t>
                      </a:r>
                      <a:r>
                        <a:rPr lang="en-US" sz="1800" kern="1200" dirty="0" smtClean="0">
                          <a:solidFill>
                            <a:srgbClr val="FFC000"/>
                          </a:solidFill>
                          <a:latin typeface="Times New Roman" pitchFamily="18" charset="0"/>
                          <a:ea typeface="+mn-ea"/>
                          <a:cs typeface="Times New Roman" pitchFamily="18" charset="0"/>
                        </a:rPr>
                        <a:t>(I-2)</a:t>
                      </a:r>
                      <a:endParaRPr lang="en-US" sz="1800" dirty="0">
                        <a:solidFill>
                          <a:srgbClr val="FFC000"/>
                        </a:solidFill>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Magnetic properties of solids, thin films and surfaces. Orbital and spin magnetic moments. </a:t>
                      </a:r>
                      <a:endParaRPr lang="en-US" sz="1800" dirty="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Infrared spectroscopy </a:t>
                      </a:r>
                      <a:r>
                        <a:rPr lang="en-US" sz="1800" kern="1200" dirty="0" smtClean="0">
                          <a:solidFill>
                            <a:srgbClr val="FFC000"/>
                          </a:solidFill>
                          <a:latin typeface="Times New Roman" pitchFamily="18" charset="0"/>
                          <a:ea typeface="+mn-ea"/>
                          <a:cs typeface="Times New Roman" pitchFamily="18" charset="0"/>
                        </a:rPr>
                        <a:t>(I-2)</a:t>
                      </a:r>
                      <a:endParaRPr lang="en-US" sz="1800" dirty="0">
                        <a:solidFill>
                          <a:srgbClr val="FFC000"/>
                        </a:solidFill>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Infrared </a:t>
                      </a:r>
                      <a:r>
                        <a:rPr lang="en-US" sz="1800" kern="1200" dirty="0" err="1" smtClean="0">
                          <a:solidFill>
                            <a:schemeClr val="dk1"/>
                          </a:solidFill>
                          <a:latin typeface="Times New Roman" pitchFamily="18" charset="0"/>
                          <a:ea typeface="+mn-ea"/>
                          <a:cs typeface="Times New Roman" pitchFamily="18" charset="0"/>
                        </a:rPr>
                        <a:t>microspectroscopy</a:t>
                      </a:r>
                      <a:r>
                        <a:rPr lang="en-US" sz="1800" kern="1200" dirty="0" smtClean="0">
                          <a:solidFill>
                            <a:schemeClr val="dk1"/>
                          </a:solidFill>
                          <a:latin typeface="Times New Roman" pitchFamily="18" charset="0"/>
                          <a:ea typeface="+mn-ea"/>
                          <a:cs typeface="Times New Roman" pitchFamily="18" charset="0"/>
                        </a:rPr>
                        <a:t>. Infrared reflection and absorption spectroscopy.</a:t>
                      </a:r>
                      <a:endParaRPr lang="en-US" sz="1800" dirty="0">
                        <a:latin typeface="Times New Roman" pitchFamily="18" charset="0"/>
                        <a:cs typeface="Times New Roman" pitchFamily="18" charset="0"/>
                      </a:endParaRPr>
                    </a:p>
                  </a:txBody>
                  <a:tcPr/>
                </a:tc>
              </a:tr>
              <a:tr h="370840">
                <a:tc>
                  <a:txBody>
                    <a:bodyPr/>
                    <a:lstStyle/>
                    <a:p>
                      <a:r>
                        <a:rPr lang="en-US" sz="1800" kern="1200" dirty="0" smtClean="0">
                          <a:solidFill>
                            <a:schemeClr val="dk1"/>
                          </a:solidFill>
                          <a:latin typeface="Times New Roman" pitchFamily="18" charset="0"/>
                          <a:ea typeface="+mn-ea"/>
                          <a:cs typeface="Times New Roman" pitchFamily="18" charset="0"/>
                        </a:rPr>
                        <a:t>X-ray inelastic scattering </a:t>
                      </a:r>
                      <a:endParaRPr lang="en-US" sz="1800" dirty="0">
                        <a:latin typeface="Times New Roman" pitchFamily="18" charset="0"/>
                        <a:cs typeface="Times New Roman" pitchFamily="18" charset="0"/>
                      </a:endParaRPr>
                    </a:p>
                  </a:txBody>
                  <a:tcPr/>
                </a:tc>
                <a:tc>
                  <a:txBody>
                    <a:bodyPr/>
                    <a:lstStyle/>
                    <a:p>
                      <a:r>
                        <a:rPr lang="en-US" sz="1800" kern="1200" dirty="0" smtClean="0">
                          <a:solidFill>
                            <a:schemeClr val="dk1"/>
                          </a:solidFill>
                          <a:latin typeface="Times New Roman" pitchFamily="18" charset="0"/>
                          <a:ea typeface="+mn-ea"/>
                          <a:cs typeface="Times New Roman" pitchFamily="18" charset="0"/>
                        </a:rPr>
                        <a:t>Electronic excitation. Electron correlations in the ground state. Phonon excitation. </a:t>
                      </a:r>
                      <a:endParaRPr lang="en-US" sz="1800" dirty="0">
                        <a:latin typeface="Times New Roman" pitchFamily="18" charset="0"/>
                        <a:cs typeface="Times New Roman" pitchFamily="18" charset="0"/>
                      </a:endParaRPr>
                    </a:p>
                  </a:txBody>
                  <a:tcPr/>
                </a:tc>
              </a:tr>
            </a:tbl>
          </a:graphicData>
        </a:graphic>
      </p:graphicFrame>
      <p:pic>
        <p:nvPicPr>
          <p:cNvPr id="5"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X-ray Imaging</a:t>
            </a:r>
          </a:p>
        </p:txBody>
      </p:sp>
      <p:graphicFrame>
        <p:nvGraphicFramePr>
          <p:cNvPr id="4" name="Content Placeholder 3"/>
          <p:cNvGraphicFramePr>
            <a:graphicFrameLocks noGrp="1"/>
          </p:cNvGraphicFramePr>
          <p:nvPr>
            <p:ph idx="1"/>
          </p:nvPr>
        </p:nvGraphicFramePr>
        <p:xfrm>
          <a:off x="457200" y="1600200"/>
          <a:ext cx="8382000" cy="4730656"/>
        </p:xfrm>
        <a:graphic>
          <a:graphicData uri="http://schemas.openxmlformats.org/drawingml/2006/table">
            <a:tbl>
              <a:tblPr firstRow="1" bandRow="1">
                <a:tableStyleId>{5C22544A-7EE6-4342-B048-85BDC9FD1C3A}</a:tableStyleId>
              </a:tblPr>
              <a:tblGrid>
                <a:gridCol w="2871611"/>
                <a:gridCol w="5510389"/>
              </a:tblGrid>
              <a:tr h="4661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Research  Methods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Typical</a:t>
                      </a:r>
                      <a:r>
                        <a:rPr lang="en-US" sz="2000" baseline="0" dirty="0" smtClean="0">
                          <a:latin typeface="Times New Roman" pitchFamily="18" charset="0"/>
                          <a:cs typeface="Times New Roman" pitchFamily="18" charset="0"/>
                        </a:rPr>
                        <a:t> Examples  of Research Subjects</a:t>
                      </a:r>
                      <a:endParaRPr lang="en-US" sz="2000" dirty="0" smtClean="0">
                        <a:latin typeface="Times New Roman" pitchFamily="18" charset="0"/>
                        <a:cs typeface="Times New Roman" pitchFamily="18" charset="0"/>
                      </a:endParaRPr>
                    </a:p>
                  </a:txBody>
                  <a:tcPr/>
                </a:tc>
              </a:tr>
              <a:tr h="466184">
                <a:tc>
                  <a:txBody>
                    <a:bodyPr/>
                    <a:lstStyle/>
                    <a:p>
                      <a:r>
                        <a:rPr lang="en-US" sz="2000" kern="1200" dirty="0" smtClean="0">
                          <a:solidFill>
                            <a:schemeClr val="dk1"/>
                          </a:solidFill>
                          <a:latin typeface="Times New Roman" pitchFamily="18" charset="0"/>
                          <a:ea typeface="+mn-ea"/>
                          <a:cs typeface="Times New Roman" pitchFamily="18" charset="0"/>
                        </a:rPr>
                        <a:t>Refraction-contrast imaging </a:t>
                      </a:r>
                      <a:r>
                        <a:rPr lang="en-US" sz="2000" kern="1200" dirty="0" smtClean="0">
                          <a:solidFill>
                            <a:srgbClr val="FF0000"/>
                          </a:solidFill>
                          <a:latin typeface="Times New Roman" pitchFamily="18" charset="0"/>
                          <a:ea typeface="+mn-ea"/>
                          <a:cs typeface="Times New Roman" pitchFamily="18" charset="0"/>
                        </a:rPr>
                        <a:t>(I-2)</a:t>
                      </a:r>
                      <a:endParaRPr lang="en-US" sz="2000" dirty="0">
                        <a:solidFill>
                          <a:srgbClr val="FF0000"/>
                        </a:solidFill>
                        <a:latin typeface="Times New Roman" pitchFamily="18" charset="0"/>
                        <a:cs typeface="Times New Roman" pitchFamily="18" charset="0"/>
                      </a:endParaRPr>
                    </a:p>
                  </a:txBody>
                  <a:tcPr/>
                </a:tc>
                <a:tc>
                  <a:txBody>
                    <a:bodyPr/>
                    <a:lstStyle/>
                    <a:p>
                      <a:r>
                        <a:rPr lang="en-US" sz="2000" kern="1200" dirty="0" err="1" smtClean="0">
                          <a:solidFill>
                            <a:schemeClr val="dk1"/>
                          </a:solidFill>
                          <a:latin typeface="Times New Roman" pitchFamily="18" charset="0"/>
                          <a:ea typeface="+mn-ea"/>
                          <a:cs typeface="Times New Roman" pitchFamily="18" charset="0"/>
                        </a:rPr>
                        <a:t>lmaging</a:t>
                      </a:r>
                      <a:r>
                        <a:rPr lang="en-US" sz="2000" kern="1200" dirty="0" smtClean="0">
                          <a:solidFill>
                            <a:schemeClr val="dk1"/>
                          </a:solidFill>
                          <a:latin typeface="Times New Roman" pitchFamily="18" charset="0"/>
                          <a:ea typeface="+mn-ea"/>
                          <a:cs typeface="Times New Roman" pitchFamily="18" charset="0"/>
                        </a:rPr>
                        <a:t> of low absorbing specimens. </a:t>
                      </a:r>
                      <a:endParaRPr lang="en-US" sz="2000" dirty="0">
                        <a:latin typeface="Times New Roman" pitchFamily="18" charset="0"/>
                        <a:cs typeface="Times New Roman" pitchFamily="18" charset="0"/>
                      </a:endParaRPr>
                    </a:p>
                  </a:txBody>
                  <a:tcPr/>
                </a:tc>
              </a:tr>
              <a:tr h="804646">
                <a:tc>
                  <a:txBody>
                    <a:bodyPr/>
                    <a:lstStyle/>
                    <a:p>
                      <a:r>
                        <a:rPr lang="en-US" sz="2000" kern="1200" dirty="0" smtClean="0">
                          <a:solidFill>
                            <a:schemeClr val="dk1"/>
                          </a:solidFill>
                          <a:latin typeface="Times New Roman" pitchFamily="18" charset="0"/>
                          <a:ea typeface="+mn-ea"/>
                          <a:cs typeface="Times New Roman" pitchFamily="18" charset="0"/>
                        </a:rPr>
                        <a:t>X-ray fluorescence microscopy  </a:t>
                      </a:r>
                      <a:r>
                        <a:rPr lang="en-US" sz="2000" kern="1200" dirty="0" smtClean="0">
                          <a:solidFill>
                            <a:srgbClr val="FFC000"/>
                          </a:solidFill>
                          <a:latin typeface="Times New Roman" pitchFamily="18" charset="0"/>
                          <a:ea typeface="+mn-ea"/>
                          <a:cs typeface="Times New Roman" pitchFamily="18" charset="0"/>
                        </a:rPr>
                        <a:t>(I-2)</a:t>
                      </a:r>
                      <a:endParaRPr lang="en-US" sz="2000" dirty="0">
                        <a:solidFill>
                          <a:srgbClr val="FFC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Imaging of trace elemental distribution with a scanning X-ray microprobe.</a:t>
                      </a:r>
                      <a:endParaRPr lang="en-US" sz="2000" dirty="0">
                        <a:latin typeface="Times New Roman" pitchFamily="18" charset="0"/>
                        <a:cs typeface="Times New Roman" pitchFamily="18" charset="0"/>
                      </a:endParaRPr>
                    </a:p>
                  </a:txBody>
                  <a:tcPr/>
                </a:tc>
              </a:tr>
              <a:tr h="804646">
                <a:tc>
                  <a:txBody>
                    <a:bodyPr/>
                    <a:lstStyle/>
                    <a:p>
                      <a:r>
                        <a:rPr lang="en-US" sz="2000" kern="1200" dirty="0" smtClean="0">
                          <a:solidFill>
                            <a:schemeClr val="dk1"/>
                          </a:solidFill>
                          <a:latin typeface="Times New Roman" pitchFamily="18" charset="0"/>
                          <a:ea typeface="+mn-ea"/>
                          <a:cs typeface="Times New Roman" pitchFamily="18" charset="0"/>
                        </a:rPr>
                        <a:t>X-ray microscopy  </a:t>
                      </a:r>
                      <a:r>
                        <a:rPr lang="en-US" sz="2000" kern="1200" dirty="0" smtClean="0">
                          <a:solidFill>
                            <a:srgbClr val="FFC000"/>
                          </a:solidFill>
                          <a:latin typeface="Times New Roman" pitchFamily="18" charset="0"/>
                          <a:ea typeface="+mn-ea"/>
                          <a:cs typeface="Times New Roman" pitchFamily="18" charset="0"/>
                        </a:rPr>
                        <a:t>(I-2)</a:t>
                      </a:r>
                      <a:endParaRPr lang="en-US" sz="2000" dirty="0">
                        <a:solidFill>
                          <a:srgbClr val="FFC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Imaging of materials by magnifying with </a:t>
                      </a:r>
                      <a:r>
                        <a:rPr lang="en-US" sz="2000" kern="1200" dirty="0" err="1" smtClean="0">
                          <a:solidFill>
                            <a:schemeClr val="dk1"/>
                          </a:solidFill>
                          <a:latin typeface="Times New Roman" pitchFamily="18" charset="0"/>
                          <a:ea typeface="+mn-ea"/>
                          <a:cs typeface="Times New Roman" pitchFamily="18" charset="0"/>
                        </a:rPr>
                        <a:t>microfocusing</a:t>
                      </a:r>
                      <a:r>
                        <a:rPr lang="en-US" sz="2000" kern="1200" dirty="0" smtClean="0">
                          <a:solidFill>
                            <a:schemeClr val="dk1"/>
                          </a:solidFill>
                          <a:latin typeface="Times New Roman" pitchFamily="18" charset="0"/>
                          <a:ea typeface="+mn-ea"/>
                          <a:cs typeface="Times New Roman" pitchFamily="18" charset="0"/>
                        </a:rPr>
                        <a:t> elements. </a:t>
                      </a:r>
                      <a:endParaRPr lang="en-US" sz="2000" dirty="0">
                        <a:latin typeface="Times New Roman" pitchFamily="18" charset="0"/>
                        <a:cs typeface="Times New Roman" pitchFamily="18" charset="0"/>
                      </a:endParaRPr>
                    </a:p>
                  </a:txBody>
                  <a:tcPr/>
                </a:tc>
              </a:tr>
              <a:tr h="1149494">
                <a:tc>
                  <a:txBody>
                    <a:bodyPr/>
                    <a:lstStyle/>
                    <a:p>
                      <a:r>
                        <a:rPr lang="en-US" sz="2000" kern="1200" dirty="0" smtClean="0">
                          <a:solidFill>
                            <a:schemeClr val="dk1"/>
                          </a:solidFill>
                          <a:latin typeface="Times New Roman" pitchFamily="18" charset="0"/>
                          <a:ea typeface="+mn-ea"/>
                          <a:cs typeface="Times New Roman" pitchFamily="18" charset="0"/>
                        </a:rPr>
                        <a:t>X-ray topography  </a:t>
                      </a:r>
                      <a:r>
                        <a:rPr lang="en-US" sz="2000" kern="1200" dirty="0" smtClean="0">
                          <a:solidFill>
                            <a:srgbClr val="FFC000"/>
                          </a:solidFill>
                          <a:latin typeface="Times New Roman" pitchFamily="18" charset="0"/>
                          <a:ea typeface="+mn-ea"/>
                          <a:cs typeface="Times New Roman" pitchFamily="18" charset="0"/>
                        </a:rPr>
                        <a:t>(I-2)</a:t>
                      </a:r>
                      <a:endParaRPr lang="en-US" sz="2000" dirty="0">
                        <a:solidFill>
                          <a:srgbClr val="FFC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Static and dynamic processes of crystal growth, phase transition and plastic deformation in crystals. Crystal lattice imperfections.</a:t>
                      </a:r>
                      <a:endParaRPr lang="en-US" sz="2000" dirty="0">
                        <a:latin typeface="Times New Roman" pitchFamily="18" charset="0"/>
                        <a:cs typeface="Times New Roman" pitchFamily="18" charset="0"/>
                      </a:endParaRPr>
                    </a:p>
                  </a:txBody>
                  <a:tcPr/>
                </a:tc>
              </a:tr>
              <a:tr h="804646">
                <a:tc>
                  <a:txBody>
                    <a:bodyPr/>
                    <a:lstStyle/>
                    <a:p>
                      <a:r>
                        <a:rPr lang="en-US" sz="2000" kern="1200" dirty="0" smtClean="0">
                          <a:solidFill>
                            <a:schemeClr val="dk1"/>
                          </a:solidFill>
                          <a:latin typeface="Times New Roman" pitchFamily="18" charset="0"/>
                          <a:ea typeface="+mn-ea"/>
                          <a:cs typeface="Times New Roman" pitchFamily="18" charset="0"/>
                        </a:rPr>
                        <a:t>Photoelectron emission microscopy </a:t>
                      </a:r>
                      <a:r>
                        <a:rPr lang="en-US" sz="2000" kern="1200" dirty="0" smtClean="0">
                          <a:solidFill>
                            <a:srgbClr val="FF0000"/>
                          </a:solidFill>
                          <a:latin typeface="Times New Roman" pitchFamily="18" charset="0"/>
                          <a:ea typeface="+mn-ea"/>
                          <a:cs typeface="Times New Roman" pitchFamily="18" charset="0"/>
                        </a:rPr>
                        <a:t>(I-2)</a:t>
                      </a:r>
                      <a:endParaRPr lang="en-US" sz="2000" dirty="0">
                        <a:solidFill>
                          <a:srgbClr val="FF0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Element-specific surface morphology. Chemical reaction at surface. Magnetic domains.</a:t>
                      </a:r>
                      <a:endParaRPr lang="en-US" sz="2000" dirty="0">
                        <a:latin typeface="Times New Roman" pitchFamily="18" charset="0"/>
                        <a:cs typeface="Times New Roman" pitchFamily="18" charset="0"/>
                      </a:endParaRPr>
                    </a:p>
                  </a:txBody>
                  <a:tcPr/>
                </a:tc>
              </a:tr>
            </a:tbl>
          </a:graphicData>
        </a:graphic>
      </p:graphicFrame>
      <p:pic>
        <p:nvPicPr>
          <p:cNvPr id="5"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Radiation Effects</a:t>
            </a:r>
          </a:p>
        </p:txBody>
      </p:sp>
      <p:graphicFrame>
        <p:nvGraphicFramePr>
          <p:cNvPr id="4" name="Content Placeholder 3"/>
          <p:cNvGraphicFramePr>
            <a:graphicFrameLocks noGrp="1"/>
          </p:cNvGraphicFramePr>
          <p:nvPr>
            <p:ph idx="1"/>
          </p:nvPr>
        </p:nvGraphicFramePr>
        <p:xfrm>
          <a:off x="457200" y="1600200"/>
          <a:ext cx="8229600" cy="1188720"/>
        </p:xfrm>
        <a:graphic>
          <a:graphicData uri="http://schemas.openxmlformats.org/drawingml/2006/table">
            <a:tbl>
              <a:tblPr firstRow="1" bandRow="1">
                <a:tableStyleId>{5C22544A-7EE6-4342-B048-85BDC9FD1C3A}</a:tableStyleId>
              </a:tblPr>
              <a:tblGrid>
                <a:gridCol w="2895600"/>
                <a:gridCol w="5334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Research  Methods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Typical</a:t>
                      </a:r>
                      <a:r>
                        <a:rPr lang="en-US" sz="2000" baseline="0" dirty="0" smtClean="0">
                          <a:latin typeface="Times New Roman" pitchFamily="18" charset="0"/>
                          <a:cs typeface="Times New Roman" pitchFamily="18" charset="0"/>
                        </a:rPr>
                        <a:t> Examples  of Research Subjects</a:t>
                      </a:r>
                      <a:endParaRPr lang="en-US" sz="2000" dirty="0" smtClean="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Material processing </a:t>
                      </a:r>
                      <a:r>
                        <a:rPr lang="en-US" sz="2000" kern="1200" dirty="0" smtClean="0">
                          <a:solidFill>
                            <a:srgbClr val="FFC000"/>
                          </a:solidFill>
                          <a:latin typeface="Times New Roman" pitchFamily="18" charset="0"/>
                          <a:ea typeface="+mn-ea"/>
                          <a:cs typeface="Times New Roman" pitchFamily="18" charset="0"/>
                        </a:rPr>
                        <a:t>(I-2)</a:t>
                      </a:r>
                      <a:endParaRPr lang="en-US" sz="2000" dirty="0">
                        <a:solidFill>
                          <a:srgbClr val="FFC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Soft X-ray CVD. </a:t>
                      </a:r>
                      <a:r>
                        <a:rPr lang="en-US" sz="2000" kern="1200" dirty="0" err="1" smtClean="0">
                          <a:solidFill>
                            <a:schemeClr val="dk1"/>
                          </a:solidFill>
                          <a:latin typeface="Times New Roman" pitchFamily="18" charset="0"/>
                          <a:ea typeface="+mn-ea"/>
                          <a:cs typeface="Times New Roman" pitchFamily="18" charset="0"/>
                        </a:rPr>
                        <a:t>Microfabrication</a:t>
                      </a:r>
                      <a:r>
                        <a:rPr lang="en-US" sz="2000" kern="1200" dirty="0" smtClean="0">
                          <a:solidFill>
                            <a:schemeClr val="dk1"/>
                          </a:solidFill>
                          <a:latin typeface="Times New Roman" pitchFamily="18" charset="0"/>
                          <a:ea typeface="+mn-ea"/>
                          <a:cs typeface="Times New Roman" pitchFamily="18" charset="0"/>
                        </a:rPr>
                        <a:t>.</a:t>
                      </a:r>
                      <a:endParaRPr lang="en-US" sz="2000" dirty="0">
                        <a:latin typeface="Times New Roman" pitchFamily="18" charset="0"/>
                        <a:cs typeface="Times New Roman" pitchFamily="18" charset="0"/>
                      </a:endParaRPr>
                    </a:p>
                  </a:txBody>
                  <a:tcPr/>
                </a:tc>
              </a:tr>
              <a:tr h="370840">
                <a:tc>
                  <a:txBody>
                    <a:bodyPr/>
                    <a:lstStyle/>
                    <a:p>
                      <a:r>
                        <a:rPr lang="en-US" sz="2000" kern="1200" dirty="0" smtClean="0">
                          <a:solidFill>
                            <a:schemeClr val="dk1"/>
                          </a:solidFill>
                          <a:latin typeface="Times New Roman" pitchFamily="18" charset="0"/>
                          <a:ea typeface="+mn-ea"/>
                          <a:cs typeface="Times New Roman" pitchFamily="18" charset="0"/>
                        </a:rPr>
                        <a:t>Radiation biology </a:t>
                      </a:r>
                      <a:r>
                        <a:rPr lang="en-US" sz="2000" kern="1200" dirty="0" smtClean="0">
                          <a:solidFill>
                            <a:srgbClr val="FF0000"/>
                          </a:solidFill>
                          <a:latin typeface="Times New Roman" pitchFamily="18" charset="0"/>
                          <a:ea typeface="+mn-ea"/>
                          <a:cs typeface="Times New Roman" pitchFamily="18" charset="0"/>
                        </a:rPr>
                        <a:t>(I-2)</a:t>
                      </a:r>
                      <a:endParaRPr lang="en-US" sz="2000" dirty="0">
                        <a:solidFill>
                          <a:srgbClr val="FF0000"/>
                        </a:solidFill>
                        <a:latin typeface="Times New Roman" pitchFamily="18" charset="0"/>
                        <a:cs typeface="Times New Roman" pitchFamily="18" charset="0"/>
                      </a:endParaRPr>
                    </a:p>
                  </a:txBody>
                  <a:tcPr/>
                </a:tc>
                <a:tc>
                  <a:txBody>
                    <a:bodyPr/>
                    <a:lstStyle/>
                    <a:p>
                      <a:r>
                        <a:rPr lang="en-US" sz="2000" kern="1200" dirty="0" smtClean="0">
                          <a:solidFill>
                            <a:schemeClr val="dk1"/>
                          </a:solidFill>
                          <a:latin typeface="Times New Roman" pitchFamily="18" charset="0"/>
                          <a:ea typeface="+mn-ea"/>
                          <a:cs typeface="Times New Roman" pitchFamily="18" charset="0"/>
                        </a:rPr>
                        <a:t>Radiation damage of biological substances. </a:t>
                      </a:r>
                      <a:endParaRPr lang="en-US" sz="2000" dirty="0">
                        <a:latin typeface="Times New Roman" pitchFamily="18" charset="0"/>
                        <a:cs typeface="Times New Roman" pitchFamily="18" charset="0"/>
                      </a:endParaRPr>
                    </a:p>
                  </a:txBody>
                  <a:tcPr/>
                </a:tc>
              </a:tr>
            </a:tbl>
          </a:graphicData>
        </a:graphic>
      </p:graphicFrame>
      <p:pic>
        <p:nvPicPr>
          <p:cNvPr id="5"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p:cNvSpPr>
            <a:spLocks noChangeArrowheads="1"/>
          </p:cNvSpPr>
          <p:nvPr/>
        </p:nvSpPr>
        <p:spPr bwMode="auto">
          <a:xfrm>
            <a:off x="2647950" y="1857375"/>
            <a:ext cx="9144000" cy="0"/>
          </a:xfrm>
          <a:prstGeom prst="rect">
            <a:avLst/>
          </a:prstGeom>
          <a:noFill/>
          <a:ln w="9525">
            <a:noFill/>
            <a:miter lim="800000"/>
            <a:headEnd/>
            <a:tailEnd/>
          </a:ln>
        </p:spPr>
        <p:txBody>
          <a:bodyPr>
            <a:spAutoFit/>
          </a:bodyPr>
          <a:lstStyle/>
          <a:p>
            <a:endParaRPr lang="en-IN"/>
          </a:p>
        </p:txBody>
      </p:sp>
      <p:graphicFrame>
        <p:nvGraphicFramePr>
          <p:cNvPr id="6146" name="Object 4"/>
          <p:cNvGraphicFramePr>
            <a:graphicFrameLocks noChangeAspect="1"/>
          </p:cNvGraphicFramePr>
          <p:nvPr/>
        </p:nvGraphicFramePr>
        <p:xfrm>
          <a:off x="226818" y="685800"/>
          <a:ext cx="8459982" cy="5904722"/>
        </p:xfrm>
        <a:graphic>
          <a:graphicData uri="http://schemas.openxmlformats.org/presentationml/2006/ole">
            <p:oleObj spid="_x0000_s126978" name="Graph" r:id="rId4" imgW="4152240" imgH="2899080" progId="">
              <p:embed/>
            </p:oleObj>
          </a:graphicData>
        </a:graphic>
      </p:graphicFrame>
      <p:sp>
        <p:nvSpPr>
          <p:cNvPr id="4" name="Rectangle 5"/>
          <p:cNvSpPr txBox="1">
            <a:spLocks noChangeArrowheads="1"/>
          </p:cNvSpPr>
          <p:nvPr/>
        </p:nvSpPr>
        <p:spPr bwMode="auto">
          <a:xfrm>
            <a:off x="1066800" y="381000"/>
            <a:ext cx="7162800" cy="838200"/>
          </a:xfrm>
          <a:prstGeom prst="rect">
            <a:avLst/>
          </a:prstGeom>
          <a:noFill/>
          <a:ln w="12700">
            <a:noFill/>
            <a:miter lim="800000"/>
            <a:headEnd/>
            <a:tailEnd/>
          </a:ln>
        </p:spPr>
        <p:txBody>
          <a:bodyPr lIns="90488" tIns="44450" rIns="90488" bIns="44450" anchor="ctr" anchorCtr="1"/>
          <a:lstStyle/>
          <a:p>
            <a:pPr algn="ctr">
              <a:lnSpc>
                <a:spcPct val="90000"/>
              </a:lnSpc>
              <a:defRPr/>
            </a:pPr>
            <a:endParaRPr lang="en-GB" sz="3600" kern="0" dirty="0">
              <a:solidFill>
                <a:schemeClr val="tx2"/>
              </a:solidFill>
              <a:latin typeface="+mj-lt"/>
              <a:ea typeface="+mj-ea"/>
              <a:cs typeface="+mj-cs"/>
            </a:endParaRPr>
          </a:p>
        </p:txBody>
      </p:sp>
      <p:pic>
        <p:nvPicPr>
          <p:cNvPr id="5" name="Picture 8" descr="C:\Documents and Settings\Administrator\My Documents\My Pictures\logorrcat.gif"/>
          <p:cNvPicPr>
            <a:picLocks noChangeAspect="1" noChangeArrowheads="1"/>
          </p:cNvPicPr>
          <p:nvPr/>
        </p:nvPicPr>
        <p:blipFill>
          <a:blip r:embed="rId5"/>
          <a:srcRect/>
          <a:stretch>
            <a:fillRect/>
          </a:stretch>
        </p:blipFill>
        <p:spPr bwMode="auto">
          <a:xfrm>
            <a:off x="8212372" y="152400"/>
            <a:ext cx="779228" cy="533400"/>
          </a:xfrm>
          <a:prstGeom prst="rect">
            <a:avLst/>
          </a:prstGeom>
          <a:noFill/>
          <a:ln w="9525">
            <a:noFill/>
            <a:miter lim="800000"/>
            <a:headEnd/>
            <a:tailEnd/>
          </a:ln>
        </p:spPr>
      </p:pic>
      <p:sp>
        <p:nvSpPr>
          <p:cNvPr id="6" name="Rectangle 17"/>
          <p:cNvSpPr>
            <a:spLocks noChangeArrowheads="1"/>
          </p:cNvSpPr>
          <p:nvPr/>
        </p:nvSpPr>
        <p:spPr bwMode="auto">
          <a:xfrm>
            <a:off x="304800" y="228600"/>
            <a:ext cx="7924800" cy="9144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da-DK" sz="3200" b="1" dirty="0">
                <a:latin typeface="Arial" pitchFamily="34" charset="0"/>
                <a:ea typeface="+mj-ea"/>
                <a:cs typeface="Arial" pitchFamily="34" charset="0"/>
              </a:rPr>
              <a:t>Mo/Si soft x-ray Polarizer multilayer</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Documents and Settings\Administrator\My Documents\My Pictures\logorrcat.gif"/>
          <p:cNvPicPr>
            <a:picLocks noChangeAspect="1" noChangeArrowheads="1"/>
          </p:cNvPicPr>
          <p:nvPr/>
        </p:nvPicPr>
        <p:blipFill>
          <a:blip r:embed="rId2"/>
          <a:srcRect/>
          <a:stretch>
            <a:fillRect/>
          </a:stretch>
        </p:blipFill>
        <p:spPr bwMode="auto">
          <a:xfrm>
            <a:off x="8364772" y="3048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Documents and Settings\Administrator\My Documents\My Pictures\logorrcat.gif"/>
          <p:cNvPicPr>
            <a:picLocks noChangeAspect="1" noChangeArrowheads="1"/>
          </p:cNvPicPr>
          <p:nvPr/>
        </p:nvPicPr>
        <p:blipFill>
          <a:blip r:embed="rId2"/>
          <a:srcRect/>
          <a:stretch>
            <a:fillRect/>
          </a:stretch>
        </p:blipFill>
        <p:spPr bwMode="auto">
          <a:xfrm>
            <a:off x="8364772" y="3048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Documents and Settings\Administrator\My Documents\My Pictures\logorrcat.gif"/>
          <p:cNvPicPr>
            <a:picLocks noChangeAspect="1" noChangeArrowheads="1"/>
          </p:cNvPicPr>
          <p:nvPr/>
        </p:nvPicPr>
        <p:blipFill>
          <a:blip r:embed="rId2"/>
          <a:srcRect/>
          <a:stretch>
            <a:fillRect/>
          </a:stretch>
        </p:blipFill>
        <p:spPr bwMode="auto">
          <a:xfrm>
            <a:off x="8364772" y="3048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81000"/>
            <a:ext cx="8229600" cy="8382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Numerical Aperture</a:t>
            </a:r>
          </a:p>
        </p:txBody>
      </p:sp>
      <p:sp>
        <p:nvSpPr>
          <p:cNvPr id="16387" name="Content Placeholder 2"/>
          <p:cNvSpPr>
            <a:spLocks noGrp="1"/>
          </p:cNvSpPr>
          <p:nvPr>
            <p:ph idx="1"/>
          </p:nvPr>
        </p:nvSpPr>
        <p:spPr>
          <a:xfrm>
            <a:off x="533400" y="1295400"/>
            <a:ext cx="8610600" cy="5029200"/>
          </a:xfrm>
        </p:spPr>
        <p:txBody>
          <a:bodyPr/>
          <a:lstStyle/>
          <a:p>
            <a:r>
              <a:rPr lang="en-US" sz="2800" dirty="0" smtClean="0">
                <a:latin typeface="Times New Roman" pitchFamily="18" charset="0"/>
                <a:cs typeface="Times New Roman" pitchFamily="18" charset="0"/>
              </a:rPr>
              <a:t>Measure of light collection power</a:t>
            </a:r>
          </a:p>
          <a:p>
            <a:pPr>
              <a:buFont typeface="Arial" charset="0"/>
              <a:buNone/>
            </a:pPr>
            <a:endParaRPr lang="en-US" sz="2400" dirty="0" smtClean="0">
              <a:latin typeface="Times New Roman" pitchFamily="18" charset="0"/>
              <a:cs typeface="Times New Roman" pitchFamily="18" charset="0"/>
            </a:endParaRPr>
          </a:p>
          <a:p>
            <a:pPr>
              <a:buFont typeface="Arial" charset="0"/>
              <a:buNone/>
            </a:pPr>
            <a:endParaRPr lang="en-US" sz="2400"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NA= n Sin </a:t>
            </a:r>
            <a:r>
              <a:rPr lang="el-GR" dirty="0" smtClean="0">
                <a:latin typeface="Times New Roman" pitchFamily="18" charset="0"/>
                <a:cs typeface="Times New Roman" pitchFamily="18" charset="0"/>
              </a:rPr>
              <a:t>θ</a:t>
            </a:r>
            <a:r>
              <a:rPr lang="en-US" baseline="-25000" dirty="0" smtClean="0">
                <a:latin typeface="Times New Roman" pitchFamily="18" charset="0"/>
                <a:cs typeface="Times New Roman" pitchFamily="18" charset="0"/>
              </a:rPr>
              <a:t>max</a:t>
            </a:r>
          </a:p>
          <a:p>
            <a:pPr>
              <a:buNone/>
            </a:pPr>
            <a:r>
              <a:rPr lang="en-US" dirty="0" smtClean="0">
                <a:latin typeface="Times New Roman" pitchFamily="18" charset="0"/>
                <a:cs typeface="Times New Roman" pitchFamily="18" charset="0"/>
              </a:rPr>
              <a:t>NA ~ 0.5 (D/f</a:t>
            </a:r>
            <a:r>
              <a:rPr lang="en-US"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buFont typeface="Arial" charset="0"/>
              <a:buNone/>
            </a:pPr>
            <a:endParaRPr lang="en-US" sz="2400" dirty="0" smtClean="0">
              <a:latin typeface="Times New Roman" pitchFamily="18" charset="0"/>
              <a:cs typeface="Times New Roman" pitchFamily="18" charset="0"/>
            </a:endParaRPr>
          </a:p>
          <a:p>
            <a:pPr>
              <a:buFont typeface="Arial" charset="0"/>
              <a:buNone/>
            </a:pPr>
            <a:r>
              <a:rPr lang="en-US" sz="2400" dirty="0" smtClean="0">
                <a:latin typeface="Times New Roman" pitchFamily="18" charset="0"/>
                <a:cs typeface="Times New Roman" pitchFamily="18" charset="0"/>
              </a:rPr>
              <a:t>	</a:t>
            </a:r>
            <a:r>
              <a:rPr lang="en-US" dirty="0" smtClean="0">
                <a:solidFill>
                  <a:srgbClr val="0070C0"/>
                </a:solidFill>
                <a:latin typeface="Times New Roman" pitchFamily="18" charset="0"/>
                <a:cs typeface="Times New Roman" pitchFamily="18" charset="0"/>
              </a:rPr>
              <a:t>NA is very closely related to performance of the optics (e.g. depth of focus, diffraction limited resolution, flux etc.).  </a:t>
            </a:r>
            <a:r>
              <a:rPr lang="en-US" dirty="0" smtClean="0">
                <a:solidFill>
                  <a:srgbClr val="0070C0"/>
                </a:solidFill>
                <a:latin typeface="Times New Roman" pitchFamily="18" charset="0"/>
                <a:cs typeface="Times New Roman" pitchFamily="18" charset="0"/>
              </a:rPr>
              <a:t>Low NA is one of the  </a:t>
            </a:r>
            <a:r>
              <a:rPr lang="en-US" dirty="0" smtClean="0">
                <a:solidFill>
                  <a:srgbClr val="FF0000"/>
                </a:solidFill>
                <a:latin typeface="Times New Roman" pitchFamily="18" charset="0"/>
                <a:cs typeface="Times New Roman" pitchFamily="18" charset="0"/>
              </a:rPr>
              <a:t>major  constraint for x-ray optics.</a:t>
            </a:r>
          </a:p>
          <a:p>
            <a:pPr>
              <a:buFont typeface="Arial" charset="0"/>
              <a:buNone/>
            </a:pPr>
            <a:endParaRPr lang="en-US" sz="2400" dirty="0" smtClean="0">
              <a:solidFill>
                <a:srgbClr val="0070C0"/>
              </a:solidFill>
              <a:latin typeface="Times New Roman" pitchFamily="18" charset="0"/>
              <a:cs typeface="Times New Roman" pitchFamily="18" charset="0"/>
            </a:endParaRPr>
          </a:p>
        </p:txBody>
      </p:sp>
      <p:pic>
        <p:nvPicPr>
          <p:cNvPr id="16388" name="Picture 3" descr="Numerical_aperture.png"/>
          <p:cNvPicPr>
            <a:picLocks noChangeAspect="1"/>
          </p:cNvPicPr>
          <p:nvPr/>
        </p:nvPicPr>
        <p:blipFill>
          <a:blip r:embed="rId3"/>
          <a:srcRect/>
          <a:stretch>
            <a:fillRect/>
          </a:stretch>
        </p:blipFill>
        <p:spPr bwMode="auto">
          <a:xfrm>
            <a:off x="5334000" y="1981200"/>
            <a:ext cx="2211991" cy="1752600"/>
          </a:xfrm>
          <a:prstGeom prst="rect">
            <a:avLst/>
          </a:prstGeom>
          <a:noFill/>
          <a:ln w="9525">
            <a:noFill/>
            <a:miter lim="800000"/>
            <a:headEnd/>
            <a:tailEnd/>
          </a:ln>
        </p:spPr>
      </p:pic>
      <p:pic>
        <p:nvPicPr>
          <p:cNvPr id="5" name="Picture 8" descr="C:\Documents and Settings\Administrator\My Documents\My Pictures\logorrcat.gif"/>
          <p:cNvPicPr>
            <a:picLocks noChangeAspect="1" noChangeArrowheads="1"/>
          </p:cNvPicPr>
          <p:nvPr/>
        </p:nvPicPr>
        <p:blipFill>
          <a:blip r:embed="rId4"/>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4635"/>
            <a:ext cx="8229600" cy="1524000"/>
          </a:xfr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smtClean="0">
                <a:latin typeface="Arial" pitchFamily="34" charset="0"/>
                <a:cs typeface="Arial" pitchFamily="34" charset="0"/>
              </a:rPr>
              <a:t>For high photon flux at the focus:</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High brightness and large numerical aperture</a:t>
            </a:r>
          </a:p>
        </p:txBody>
      </p:sp>
      <p:sp>
        <p:nvSpPr>
          <p:cNvPr id="9219" name="Content Placeholder 2"/>
          <p:cNvSpPr>
            <a:spLocks noGrp="1"/>
          </p:cNvSpPr>
          <p:nvPr>
            <p:ph idx="1"/>
          </p:nvPr>
        </p:nvSpPr>
        <p:spPr>
          <a:xfrm>
            <a:off x="381000" y="1676400"/>
            <a:ext cx="8305800" cy="4953000"/>
          </a:xfrm>
        </p:spPr>
        <p:txBody>
          <a:bodyPr/>
          <a:lstStyle/>
          <a:p>
            <a:pPr>
              <a:buFont typeface="Wingdings" pitchFamily="2" charset="2"/>
              <a:buChar char="§"/>
              <a:defRPr/>
            </a:pPr>
            <a:r>
              <a:rPr lang="en-US" dirty="0" smtClean="0">
                <a:solidFill>
                  <a:srgbClr val="0000FF"/>
                </a:solidFill>
                <a:latin typeface="Times New Roman" pitchFamily="18" charset="0"/>
                <a:cs typeface="Times New Roman" pitchFamily="18" charset="0"/>
              </a:rPr>
              <a:t> </a:t>
            </a:r>
            <a:r>
              <a:rPr lang="en-US" dirty="0" smtClean="0">
                <a:latin typeface="Times New Roman" pitchFamily="18" charset="0"/>
                <a:cs typeface="Times New Roman" pitchFamily="18" charset="0"/>
              </a:rPr>
              <a:t>Focusing increases the angular spread.</a:t>
            </a:r>
          </a:p>
          <a:p>
            <a:pPr>
              <a:buFont typeface="Wingdings" pitchFamily="2" charset="2"/>
              <a:buChar char="§"/>
              <a:defRPr/>
            </a:pPr>
            <a:r>
              <a:rPr lang="en-US" dirty="0" smtClean="0">
                <a:solidFill>
                  <a:srgbClr val="0000FF"/>
                </a:solidFill>
                <a:latin typeface="Times New Roman" pitchFamily="18" charset="0"/>
                <a:cs typeface="Times New Roman" pitchFamily="18" charset="0"/>
              </a:rPr>
              <a:t> </a:t>
            </a:r>
            <a:r>
              <a:rPr lang="en-US" dirty="0" smtClean="0">
                <a:solidFill>
                  <a:srgbClr val="0070C0"/>
                </a:solidFill>
                <a:latin typeface="Times New Roman" pitchFamily="18" charset="0"/>
                <a:cs typeface="Times New Roman" pitchFamily="18" charset="0"/>
              </a:rPr>
              <a:t>Brightness: B= P/ (</a:t>
            </a:r>
            <a:r>
              <a:rPr lang="el-GR" dirty="0" smtClean="0">
                <a:solidFill>
                  <a:srgbClr val="0070C0"/>
                </a:solidFill>
                <a:latin typeface="Times New Roman" pitchFamily="18" charset="0"/>
                <a:cs typeface="Times New Roman" pitchFamily="18" charset="0"/>
              </a:rPr>
              <a:t>Δ</a:t>
            </a:r>
            <a:r>
              <a:rPr lang="en-US" dirty="0" smtClean="0">
                <a:solidFill>
                  <a:srgbClr val="0070C0"/>
                </a:solidFill>
                <a:latin typeface="Times New Roman" pitchFamily="18" charset="0"/>
                <a:cs typeface="Times New Roman" pitchFamily="18" charset="0"/>
              </a:rPr>
              <a:t>As . </a:t>
            </a:r>
            <a:r>
              <a:rPr lang="el-GR" dirty="0" smtClean="0">
                <a:solidFill>
                  <a:srgbClr val="0070C0"/>
                </a:solidFill>
                <a:latin typeface="Times New Roman" pitchFamily="18" charset="0"/>
                <a:cs typeface="Times New Roman" pitchFamily="18" charset="0"/>
              </a:rPr>
              <a:t>ΔΩ</a:t>
            </a:r>
            <a:r>
              <a:rPr lang="en-US" dirty="0" smtClean="0">
                <a:solidFill>
                  <a:srgbClr val="0070C0"/>
                </a:solidFill>
                <a:latin typeface="Times New Roman" pitchFamily="18" charset="0"/>
                <a:cs typeface="Times New Roman" pitchFamily="18" charset="0"/>
              </a:rPr>
              <a:t>s) </a:t>
            </a:r>
          </a:p>
          <a:p>
            <a:pPr>
              <a:buFont typeface="Arial" charset="0"/>
              <a:buNone/>
              <a:defRPr/>
            </a:pPr>
            <a:r>
              <a:rPr lang="en-US" dirty="0" smtClean="0">
                <a:latin typeface="Times New Roman" pitchFamily="18" charset="0"/>
                <a:cs typeface="Times New Roman" pitchFamily="18" charset="0"/>
              </a:rPr>
              <a:t>P </a:t>
            </a:r>
            <a:r>
              <a:rPr lang="en-US" dirty="0" smtClean="0">
                <a:latin typeface="Times New Roman" pitchFamily="18" charset="0"/>
                <a:cs typeface="Times New Roman" pitchFamily="18" charset="0"/>
              </a:rPr>
              <a:t>: radiated power; </a:t>
            </a:r>
            <a:r>
              <a:rPr lang="el-GR" dirty="0" smtClean="0">
                <a:latin typeface="Times New Roman" pitchFamily="18" charset="0"/>
                <a:cs typeface="Times New Roman" pitchFamily="18" charset="0"/>
              </a:rPr>
              <a:t>Δ</a:t>
            </a:r>
            <a:r>
              <a:rPr lang="en-US" dirty="0" smtClean="0">
                <a:latin typeface="Times New Roman" pitchFamily="18" charset="0"/>
                <a:cs typeface="Times New Roman" pitchFamily="18" charset="0"/>
              </a:rPr>
              <a:t>As :source area ; </a:t>
            </a:r>
            <a:endParaRPr lang="en-US" dirty="0" smtClean="0">
              <a:latin typeface="Times New Roman" pitchFamily="18" charset="0"/>
              <a:cs typeface="Times New Roman" pitchFamily="18" charset="0"/>
            </a:endParaRPr>
          </a:p>
          <a:p>
            <a:pPr>
              <a:buFont typeface="Arial" charset="0"/>
              <a:buNone/>
              <a:defRPr/>
            </a:pPr>
            <a:r>
              <a:rPr lang="el-GR" dirty="0" smtClean="0">
                <a:latin typeface="Times New Roman" pitchFamily="18" charset="0"/>
                <a:cs typeface="Times New Roman" pitchFamily="18" charset="0"/>
              </a:rPr>
              <a:t>ΔΩ</a:t>
            </a:r>
            <a:r>
              <a:rPr lang="en-US" dirty="0" smtClean="0">
                <a:latin typeface="Times New Roman" pitchFamily="18" charset="0"/>
                <a:cs typeface="Times New Roman" pitchFamily="18" charset="0"/>
              </a:rPr>
              <a:t>s : source divergence</a:t>
            </a:r>
          </a:p>
          <a:p>
            <a:pPr>
              <a:buFont typeface="Arial" charset="0"/>
              <a:buNone/>
              <a:defRPr/>
            </a:pPr>
            <a:r>
              <a:rPr lang="en-US" dirty="0" smtClean="0">
                <a:solidFill>
                  <a:srgbClr val="0070C0"/>
                </a:solidFill>
                <a:latin typeface="Times New Roman" pitchFamily="18" charset="0"/>
                <a:cs typeface="Times New Roman" pitchFamily="18" charset="0"/>
              </a:rPr>
              <a:t>The photon flux at the focus is ~ B</a:t>
            </a:r>
            <a:r>
              <a:rPr lang="en-US" b="1" dirty="0" smtClean="0">
                <a:solidFill>
                  <a:schemeClr val="tx2">
                    <a:lumMod val="60000"/>
                    <a:lumOff val="40000"/>
                  </a:schemeClr>
                </a:solidFill>
                <a:latin typeface="Times New Roman" pitchFamily="18" charset="0"/>
                <a:cs typeface="Times New Roman" pitchFamily="18" charset="0"/>
              </a:rPr>
              <a:t>. </a:t>
            </a:r>
            <a:r>
              <a:rPr lang="en-US" b="1" dirty="0" smtClean="0">
                <a:solidFill>
                  <a:schemeClr val="tx2">
                    <a:lumMod val="60000"/>
                    <a:lumOff val="40000"/>
                  </a:schemeClr>
                </a:solidFill>
                <a:latin typeface="Times New Roman" pitchFamily="18" charset="0"/>
                <a:cs typeface="Times New Roman" pitchFamily="18" charset="0"/>
                <a:sym typeface="Symbol"/>
              </a:rPr>
              <a:t></a:t>
            </a:r>
            <a:r>
              <a:rPr lang="en-US" b="1" baseline="30000" dirty="0" smtClean="0">
                <a:solidFill>
                  <a:schemeClr val="tx2">
                    <a:lumMod val="60000"/>
                    <a:lumOff val="40000"/>
                  </a:schemeClr>
                </a:solidFill>
                <a:latin typeface="Times New Roman" pitchFamily="18" charset="0"/>
                <a:cs typeface="Times New Roman" pitchFamily="18" charset="0"/>
              </a:rPr>
              <a:t>2</a:t>
            </a:r>
            <a:r>
              <a:rPr lang="en-US" dirty="0" smtClean="0">
                <a:solidFill>
                  <a:srgbClr val="0070C0"/>
                </a:solidFill>
                <a:latin typeface="Times New Roman" pitchFamily="18" charset="0"/>
                <a:cs typeface="Times New Roman" pitchFamily="18" charset="0"/>
              </a:rPr>
              <a:t> . NA</a:t>
            </a:r>
            <a:r>
              <a:rPr lang="en-US" baseline="30000" dirty="0" smtClean="0">
                <a:solidFill>
                  <a:srgbClr val="0070C0"/>
                </a:solidFill>
                <a:latin typeface="Times New Roman" pitchFamily="18" charset="0"/>
                <a:cs typeface="Times New Roman" pitchFamily="18" charset="0"/>
              </a:rPr>
              <a:t>2</a:t>
            </a:r>
            <a:r>
              <a:rPr lang="en-US" dirty="0" smtClean="0">
                <a:solidFill>
                  <a:srgbClr val="0070C0"/>
                </a:solidFill>
                <a:latin typeface="Times New Roman" pitchFamily="18" charset="0"/>
                <a:cs typeface="Times New Roman" pitchFamily="18" charset="0"/>
              </a:rPr>
              <a:t>. </a:t>
            </a:r>
            <a:r>
              <a:rPr lang="el-GR" dirty="0" smtClean="0">
                <a:solidFill>
                  <a:srgbClr val="0070C0"/>
                </a:solidFill>
                <a:latin typeface="Times New Roman" pitchFamily="18" charset="0"/>
                <a:cs typeface="Times New Roman" pitchFamily="18" charset="0"/>
              </a:rPr>
              <a:t>η</a:t>
            </a:r>
            <a:endParaRPr lang="en-US" dirty="0" smtClean="0">
              <a:latin typeface="Times New Roman" pitchFamily="18" charset="0"/>
              <a:cs typeface="Times New Roman" pitchFamily="18" charset="0"/>
            </a:endParaRPr>
          </a:p>
          <a:p>
            <a:pPr>
              <a:buFont typeface="Arial" charset="0"/>
              <a:buNone/>
              <a:defRPr/>
            </a:pPr>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sym typeface="Symbol"/>
              </a:rPr>
              <a:t></a:t>
            </a:r>
            <a:r>
              <a:rPr lang="en-US" dirty="0" smtClean="0">
                <a:latin typeface="Times New Roman" pitchFamily="18" charset="0"/>
                <a:cs typeface="Times New Roman" pitchFamily="18" charset="0"/>
              </a:rPr>
              <a:t> is spot size and </a:t>
            </a:r>
            <a:r>
              <a:rPr lang="el-GR" dirty="0" smtClean="0">
                <a:latin typeface="Times New Roman" pitchFamily="18" charset="0"/>
                <a:cs typeface="Times New Roman" pitchFamily="18" charset="0"/>
              </a:rPr>
              <a:t>η</a:t>
            </a:r>
            <a:r>
              <a:rPr lang="en-US" dirty="0" smtClean="0">
                <a:latin typeface="Times New Roman" pitchFamily="18" charset="0"/>
                <a:cs typeface="Times New Roman" pitchFamily="18" charset="0"/>
              </a:rPr>
              <a:t> is the efficiency of the optics. </a:t>
            </a:r>
          </a:p>
          <a:p>
            <a:pPr algn="just">
              <a:buFont typeface="Arial" charset="0"/>
              <a:buNone/>
              <a:defRPr/>
            </a:pPr>
            <a:r>
              <a:rPr lang="en-US" dirty="0" smtClean="0">
                <a:solidFill>
                  <a:srgbClr val="0070C0"/>
                </a:solidFill>
                <a:latin typeface="Times New Roman" pitchFamily="18" charset="0"/>
                <a:cs typeface="Times New Roman" pitchFamily="18" charset="0"/>
              </a:rPr>
              <a:t>	Thus the high photon flux at the focus requires  high source brightness and large numerical aperture optics.</a:t>
            </a:r>
          </a:p>
          <a:p>
            <a:pPr>
              <a:defRPr/>
            </a:pPr>
            <a:endParaRPr lang="en-US" sz="2000" dirty="0" smtClean="0">
              <a:latin typeface="Times New Roman" pitchFamily="18" charset="0"/>
              <a:cs typeface="Times New Roman" pitchFamily="18" charset="0"/>
            </a:endParaRPr>
          </a:p>
        </p:txBody>
      </p:sp>
      <p:pic>
        <p:nvPicPr>
          <p:cNvPr id="4" name="Picture 8" descr="C:\Documents and Settings\Administrator\My Documents\My Pictures\logorrcat.gif"/>
          <p:cNvPicPr>
            <a:picLocks noChangeAspect="1" noChangeArrowheads="1"/>
          </p:cNvPicPr>
          <p:nvPr/>
        </p:nvPicPr>
        <p:blipFill>
          <a:blip r:embed="rId3"/>
          <a:srcRect/>
          <a:stretch>
            <a:fillRect/>
          </a:stretch>
        </p:blipFill>
        <p:spPr bwMode="auto">
          <a:xfrm>
            <a:off x="8212372" y="152400"/>
            <a:ext cx="779228"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3.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1850</TotalTime>
  <Words>3810</Words>
  <Application>Microsoft Office PowerPoint</Application>
  <PresentationFormat>On-screen Show (4:3)</PresentationFormat>
  <Paragraphs>576</Paragraphs>
  <Slides>76</Slides>
  <Notes>48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76</vt:i4>
      </vt:variant>
    </vt:vector>
  </HeadingPairs>
  <TitlesOfParts>
    <vt:vector size="80" baseType="lpstr">
      <vt:lpstr>Office Theme</vt:lpstr>
      <vt:lpstr>Presentation</vt:lpstr>
      <vt:lpstr>Document</vt:lpstr>
      <vt:lpstr>Graph</vt:lpstr>
      <vt:lpstr>Slide 1</vt:lpstr>
      <vt:lpstr>X-ray Interaction with Matter</vt:lpstr>
      <vt:lpstr> Focused X-ray Beams  </vt:lpstr>
      <vt:lpstr>Optics for X-ray (~10 keV)</vt:lpstr>
      <vt:lpstr>Why focus x-ray to sub micron size?</vt:lpstr>
      <vt:lpstr> General Terminology in X-Ray Optics</vt:lpstr>
      <vt:lpstr>Ideal focusing lens: Converts plane wave to a spherical wave, with the conservation of the coherence</vt:lpstr>
      <vt:lpstr>Numerical Aperture</vt:lpstr>
      <vt:lpstr>For high photon flux at the focus: High brightness and large numerical aperture</vt:lpstr>
      <vt:lpstr>Rayleigh’s Criterion: Resolution Limit</vt:lpstr>
      <vt:lpstr>Resolution improves with smaller λ</vt:lpstr>
      <vt:lpstr>Depth of focus</vt:lpstr>
      <vt:lpstr>Astigmatism</vt:lpstr>
      <vt:lpstr>Chromatic aberration</vt:lpstr>
      <vt:lpstr>X-ray Micro focussing optics </vt:lpstr>
      <vt:lpstr>X-ray Reflectivity: Single and Multilayer</vt:lpstr>
      <vt:lpstr>Slide 17</vt:lpstr>
      <vt:lpstr>Reflective optics</vt:lpstr>
      <vt:lpstr>Schwarzschild objective</vt:lpstr>
      <vt:lpstr>Wolter microscope</vt:lpstr>
      <vt:lpstr>Capillary optics</vt:lpstr>
      <vt:lpstr>Kirkpatrick-Baez mirrors</vt:lpstr>
      <vt:lpstr>Diffractive optics</vt:lpstr>
      <vt:lpstr>Fresnel zone plates  (Phase ZP and Amplitude ZP)</vt:lpstr>
      <vt:lpstr>Fabrication Fresnel zone plates </vt:lpstr>
      <vt:lpstr>Hard X-ray ZP: recently available</vt:lpstr>
      <vt:lpstr>Multilayer Laue Lens (MLL)</vt:lpstr>
      <vt:lpstr>Refractive optics</vt:lpstr>
      <vt:lpstr>What is Synchrotron Radiation?</vt:lpstr>
      <vt:lpstr>Generation of Synchrotron Radiation</vt:lpstr>
      <vt:lpstr>General Properties of  Synchrotron Radiation</vt:lpstr>
      <vt:lpstr>Synchrotron Radiation Spectrum</vt:lpstr>
      <vt:lpstr>Brightness of synchrotron sources</vt:lpstr>
      <vt:lpstr>X-ray Sources: Peak Brilliance</vt:lpstr>
      <vt:lpstr>Slide 35</vt:lpstr>
      <vt:lpstr>A Typical Synchrotron Facility</vt:lpstr>
      <vt:lpstr>Slide 37</vt:lpstr>
      <vt:lpstr>Slide 38</vt:lpstr>
      <vt:lpstr>Utilization of the properties  of the SR beam: A few examples</vt:lpstr>
      <vt:lpstr>Application of SR</vt:lpstr>
      <vt:lpstr>Life Science</vt:lpstr>
      <vt:lpstr>Materials Science</vt:lpstr>
      <vt:lpstr>Chemical Science</vt:lpstr>
      <vt:lpstr>Earth and Planetary Science</vt:lpstr>
      <vt:lpstr>Environmental Science</vt:lpstr>
      <vt:lpstr>Industrial Application</vt:lpstr>
      <vt:lpstr>Medical Application</vt:lpstr>
      <vt:lpstr>SR Based Research Methods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Road Ahead….</vt:lpstr>
      <vt:lpstr>Slide 67</vt:lpstr>
      <vt:lpstr>Slide 68</vt:lpstr>
      <vt:lpstr>X-ray Diffraction and Scattering</vt:lpstr>
      <vt:lpstr>Spectroscopy and Spectrochemical Analysis</vt:lpstr>
      <vt:lpstr>X-ray Imaging</vt:lpstr>
      <vt:lpstr>Radiation Effects</vt:lpstr>
      <vt:lpstr>Slide 73</vt:lpstr>
      <vt:lpstr>Slide 74</vt:lpstr>
      <vt:lpstr>Slide 75</vt:lpstr>
      <vt:lpstr>Slide 76</vt:lpstr>
    </vt:vector>
  </TitlesOfParts>
  <Company>RRCAT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Synchrotron Radiation?</dc:title>
  <dc:creator>Lodha</dc:creator>
  <cp:lastModifiedBy>Nayak</cp:lastModifiedBy>
  <cp:revision>203</cp:revision>
  <dcterms:created xsi:type="dcterms:W3CDTF">2010-08-14T13:56:18Z</dcterms:created>
  <dcterms:modified xsi:type="dcterms:W3CDTF">2010-08-20T07:19:28Z</dcterms:modified>
</cp:coreProperties>
</file>