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4" r:id="rId1"/>
    <p:sldMasterId id="2147483777" r:id="rId2"/>
    <p:sldMasterId id="2147483779" r:id="rId3"/>
  </p:sldMasterIdLst>
  <p:notesMasterIdLst>
    <p:notesMasterId r:id="rId30"/>
  </p:notesMasterIdLst>
  <p:sldIdLst>
    <p:sldId id="256" r:id="rId4"/>
    <p:sldId id="257" r:id="rId5"/>
    <p:sldId id="262" r:id="rId6"/>
    <p:sldId id="263" r:id="rId7"/>
    <p:sldId id="260" r:id="rId8"/>
    <p:sldId id="285" r:id="rId9"/>
    <p:sldId id="286" r:id="rId10"/>
    <p:sldId id="270" r:id="rId11"/>
    <p:sldId id="266" r:id="rId12"/>
    <p:sldId id="269" r:id="rId13"/>
    <p:sldId id="277" r:id="rId14"/>
    <p:sldId id="268" r:id="rId15"/>
    <p:sldId id="272" r:id="rId16"/>
    <p:sldId id="287" r:id="rId17"/>
    <p:sldId id="283" r:id="rId18"/>
    <p:sldId id="273" r:id="rId19"/>
    <p:sldId id="271" r:id="rId20"/>
    <p:sldId id="276" r:id="rId21"/>
    <p:sldId id="274" r:id="rId22"/>
    <p:sldId id="275" r:id="rId23"/>
    <p:sldId id="278" r:id="rId24"/>
    <p:sldId id="279" r:id="rId25"/>
    <p:sldId id="280" r:id="rId26"/>
    <p:sldId id="284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765440-2A60-4996-9A46-9DEB882DF6D5}">
          <p14:sldIdLst>
            <p14:sldId id="256"/>
            <p14:sldId id="257"/>
            <p14:sldId id="262"/>
            <p14:sldId id="263"/>
            <p14:sldId id="260"/>
            <p14:sldId id="285"/>
            <p14:sldId id="286"/>
            <p14:sldId id="270"/>
            <p14:sldId id="266"/>
            <p14:sldId id="269"/>
            <p14:sldId id="277"/>
            <p14:sldId id="268"/>
            <p14:sldId id="272"/>
            <p14:sldId id="287"/>
            <p14:sldId id="283"/>
            <p14:sldId id="273"/>
            <p14:sldId id="271"/>
            <p14:sldId id="276"/>
            <p14:sldId id="274"/>
            <p14:sldId id="275"/>
            <p14:sldId id="278"/>
            <p14:sldId id="279"/>
            <p14:sldId id="280"/>
            <p14:sldId id="284"/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dar Saraf" initials="MS" lastIdx="1" clrIdx="0">
    <p:extLst>
      <p:ext uri="{19B8F6BF-5375-455C-9EA6-DF929625EA0E}">
        <p15:presenceInfo xmlns:p15="http://schemas.microsoft.com/office/powerpoint/2012/main" userId="739bcdd5040420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 autoAdjust="0"/>
    <p:restoredTop sz="95607" autoAdjust="0"/>
  </p:normalViewPr>
  <p:slideViewPr>
    <p:cSldViewPr snapToGrid="0">
      <p:cViewPr varScale="1">
        <p:scale>
          <a:sx n="73" d="100"/>
          <a:sy n="73" d="100"/>
        </p:scale>
        <p:origin x="77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EB4AE-A5DC-4F49-B136-6784DD08CC5E}" type="datetimeFigureOut">
              <a:rPr lang="en-IN" smtClean="0"/>
              <a:t>04-05-2022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AFDC2-7F5C-4381-829C-46AD199C3D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430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AFDC2-7F5C-4381-829C-46AD199C3D41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071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AFDC2-7F5C-4381-829C-46AD199C3D41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730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>
          <a:xfrm>
            <a:off x="-371092" y="-5775293"/>
            <a:ext cx="12934185" cy="19262698"/>
          </a:xfrm>
          <a:prstGeom prst="rect">
            <a:avLst/>
          </a:prstGeom>
          <a:solidFill>
            <a:srgbClr val="97C8AD"/>
          </a:solidFill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1" y="1495565"/>
            <a:ext cx="10515600" cy="1325563"/>
          </a:xfrm>
        </p:spPr>
        <p:txBody>
          <a:bodyPr/>
          <a:lstStyle>
            <a:lvl1pPr algn="ctr">
              <a:defRPr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165840" y="2821128"/>
            <a:ext cx="7860323" cy="146951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373314" y="2972411"/>
            <a:ext cx="7439025" cy="11430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Half Frame 12"/>
          <p:cNvSpPr/>
          <p:nvPr/>
        </p:nvSpPr>
        <p:spPr>
          <a:xfrm rot="13500000">
            <a:off x="5202643" y="3925928"/>
            <a:ext cx="1786717" cy="1786717"/>
          </a:xfrm>
          <a:prstGeom prst="halfFrame">
            <a:avLst/>
          </a:prstGeom>
          <a:noFill/>
          <a:ln w="44450" cap="rnd" cmpd="sng">
            <a:solidFill>
              <a:schemeClr val="tx1">
                <a:lumMod val="75000"/>
                <a:lumOff val="25000"/>
              </a:schemeClr>
            </a:solidFill>
            <a:prstDash val="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85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82222 L -0.00091 -0.9162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86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xit" presetSubtype="4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accel="50000" decel="50000" fill="hold" grpId="3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8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9" grpId="3"/>
      <p:bldP spid="10" grpId="0" animBg="1"/>
      <p:bldP spid="10" grpId="1" animBg="1"/>
      <p:bldP spid="12" grpId="0" build="p">
        <p:tmplLst>
          <p:tmpl lvl="1">
            <p:tnLst>
              <p:par>
                <p:cTn presetID="2" presetClass="entr" presetSubtype="8" accel="50000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2" presetClass="exit" presetSubtype="8" accel="50000" decel="50000" fill="hold" nodeType="withEffect">
                  <p:stCondLst>
                    <p:cond delay="4000"/>
                  </p:stCondLst>
                  <p:childTnLst>
                    <p:anim calcmode="lin" valueType="num">
                      <p:cBhvr additive="base">
                        <p:cTn dur="1000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100000">
                          <p:val>
                            <p:strVal val="0-ppt_w/2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3" grpId="0" animBg="1"/>
      <p:bldP spid="13" grpId="1" animBg="1"/>
      <p:bldP spid="13" grpId="2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2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32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35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3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99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DBD5F-C6EC-485E-8ECE-A5152736C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C0BE6-E24A-4679-B786-AAB41ADC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B9417-93D4-4C41-8E0E-1553E0B5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F31B-23FA-4075-AF7D-6228CFD12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8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4-6 May 2022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9FB8BBC3-A466-4C61-B4B1-FD09425AB044}" type="slidenum">
              <a:rPr lang="en-IN" smtClean="0"/>
              <a:t>‹#›</a:t>
            </a:fld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3587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3414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07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9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93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4-6 May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18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42100B-A111-4379-AEED-6341AC79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142F8-7540-4733-B343-07D1C3577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DAD19-89EC-4830-AED6-293680316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4-6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C5E59-6466-4E0A-8317-7FF66CBF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Mandar Saraf                DHEP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CDD0A-74FF-4205-80A3-283831D0C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4F31B-23FA-4075-AF7D-6228CFD12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4-6 May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45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6600" dirty="0"/>
              <a:t>Overview of the Cosmic Muon Veto for the mini-ICAL detector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Mandar Saraf on Behalf of  INO Collaboration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6F6216-24F9-4CF2-94BC-31F0E46B5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58" y="365760"/>
            <a:ext cx="2064327" cy="10318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5871FD4-A0C1-48CC-8323-32CAD1AFFF7D}"/>
              </a:ext>
            </a:extLst>
          </p:cNvPr>
          <p:cNvGrpSpPr/>
          <p:nvPr/>
        </p:nvGrpSpPr>
        <p:grpSpPr>
          <a:xfrm>
            <a:off x="9775999" y="197283"/>
            <a:ext cx="1154129" cy="1368758"/>
            <a:chOff x="9775999" y="363272"/>
            <a:chExt cx="1154129" cy="13687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DA97A40-4505-4C14-BBD5-B3EDBCB6A930}"/>
                </a:ext>
              </a:extLst>
            </p:cNvPr>
            <p:cNvSpPr/>
            <p:nvPr/>
          </p:nvSpPr>
          <p:spPr>
            <a:xfrm>
              <a:off x="9822180" y="1402645"/>
              <a:ext cx="1059180" cy="2864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46FBCB-30CD-4EFC-B186-AB266914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5999" y="363272"/>
              <a:ext cx="1154129" cy="1368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253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B3165E-15D8-49B8-B950-D74B55B2B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CMVD Around the Mini-ICAL</a:t>
            </a:r>
            <a:br>
              <a:rPr lang="en-IN" dirty="0"/>
            </a:br>
            <a:endParaRPr lang="en-IN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6FE5A64-C34F-44D4-820F-3C45CB48B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38" y="926163"/>
            <a:ext cx="6080125" cy="500567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FE4043-B819-4B1C-B86F-F0C04BBD3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/>
              <a:t>CMV covers mini-ICAL on 3 sides and top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/>
              <a:t>Each side/top consists of 3/4 layers of staggered plastic scintillator strips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/>
              <a:t>Total 712 scintillator strips of length 4.5 to 4.7m</a:t>
            </a:r>
            <a:endParaRPr lang="en-IN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5E91BD-29CB-45BF-A33F-AF2B69018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39" y="926164"/>
            <a:ext cx="6080124" cy="50056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AF6FA5-9F2A-4C5B-89D1-627FF0E40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37" y="926162"/>
            <a:ext cx="6080125" cy="5005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86722A-2194-4130-8431-B9606278F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37" y="926163"/>
            <a:ext cx="6080124" cy="50056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152242-1E8C-42C6-B4AB-C3710A339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37" y="926163"/>
            <a:ext cx="6080124" cy="50056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7ED0C9-1FFE-478E-8DB8-DDB5ECD0E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38" y="926162"/>
            <a:ext cx="6080124" cy="5005674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63E565A-521C-482F-A7DE-598642B2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7BA964A5-0C06-42D6-9D78-B05BD6EC9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8DA915-A1DC-43DB-BE39-4A34817B9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2488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B25278B-55C2-42E0-941C-4313690E7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865" y="3095004"/>
            <a:ext cx="3663441" cy="29247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4046E2-9751-4FD6-B40A-F74982F3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6" y="1959527"/>
            <a:ext cx="7060071" cy="4060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B2770D-E14A-4503-A8DC-B1C4A961E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Scintillator Staggered Arrangement</a:t>
            </a:r>
            <a:br>
              <a:rPr lang="en-IN" dirty="0"/>
            </a:br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1E0A-1CD1-4CD1-9C27-95296130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63C53-2792-4EDE-959E-29570A44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E74AFA-7BE9-4472-A551-91D192CE000C}"/>
              </a:ext>
            </a:extLst>
          </p:cNvPr>
          <p:cNvSpPr/>
          <p:nvPr/>
        </p:nvSpPr>
        <p:spPr>
          <a:xfrm>
            <a:off x="199261" y="2110614"/>
            <a:ext cx="1451008" cy="14510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3F41400-47C0-4608-A9B0-023E78D86BBF}"/>
              </a:ext>
            </a:extLst>
          </p:cNvPr>
          <p:cNvSpPr/>
          <p:nvPr/>
        </p:nvSpPr>
        <p:spPr>
          <a:xfrm>
            <a:off x="1303325" y="1570999"/>
            <a:ext cx="8140148" cy="1734799"/>
          </a:xfrm>
          <a:custGeom>
            <a:avLst/>
            <a:gdLst>
              <a:gd name="connsiteX0" fmla="*/ 0 w 8140148"/>
              <a:gd name="connsiteY0" fmla="*/ 651434 h 1734799"/>
              <a:gd name="connsiteX1" fmla="*/ 2862470 w 8140148"/>
              <a:gd name="connsiteY1" fmla="*/ 45147 h 1734799"/>
              <a:gd name="connsiteX2" fmla="*/ 8140148 w 8140148"/>
              <a:gd name="connsiteY2" fmla="*/ 1734799 h 173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0148" h="1734799">
                <a:moveTo>
                  <a:pt x="0" y="651434"/>
                </a:moveTo>
                <a:cubicBezTo>
                  <a:pt x="752889" y="258010"/>
                  <a:pt x="1505779" y="-135414"/>
                  <a:pt x="2862470" y="45147"/>
                </a:cubicBezTo>
                <a:cubicBezTo>
                  <a:pt x="4219161" y="225708"/>
                  <a:pt x="6179654" y="980253"/>
                  <a:pt x="8140148" y="1734799"/>
                </a:cubicBezTo>
              </a:path>
            </a:pathLst>
          </a:custGeom>
          <a:noFill/>
          <a:ln>
            <a:solidFill>
              <a:srgbClr val="C0000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31F27-0A54-49D7-8F89-1F4F6E19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89709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0C9EABC-AB21-49BC-9CE4-5259246BA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4097" y="376272"/>
            <a:ext cx="6526291" cy="290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0B1C2B2-3C7F-42A0-B574-44063D284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28792" y="2677822"/>
            <a:ext cx="6256919" cy="1325562"/>
          </a:xfrm>
        </p:spPr>
        <p:txBody>
          <a:bodyPr/>
          <a:lstStyle/>
          <a:p>
            <a:r>
              <a:rPr lang="en-IN" dirty="0"/>
              <a:t>Di-Counter Making</a:t>
            </a:r>
            <a:br>
              <a:rPr lang="en-IN" dirty="0"/>
            </a:br>
            <a:endParaRPr lang="en-IN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B1F9607-20CE-4621-8BEE-BEA000396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4B224A-89F4-439E-9B26-98B6FDAA7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127" y="376272"/>
            <a:ext cx="2112557" cy="2905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3CA8155-11CE-4F08-8775-BB25BE399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802" y="3542098"/>
            <a:ext cx="2777665" cy="2630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98D025-D634-41D2-8115-932FD6D79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8" r="-1"/>
          <a:stretch/>
        </p:blipFill>
        <p:spPr>
          <a:xfrm>
            <a:off x="955802" y="376273"/>
            <a:ext cx="2112557" cy="2905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880EDD-391F-4108-A2AF-B5F3659DF517}"/>
              </a:ext>
            </a:extLst>
          </p:cNvPr>
          <p:cNvPicPr/>
          <p:nvPr/>
        </p:nvPicPr>
        <p:blipFill rotWithShape="1">
          <a:blip r:embed="rId7"/>
          <a:srcRect l="4963" t="8198" r="9805" b="2035"/>
          <a:stretch/>
        </p:blipFill>
        <p:spPr>
          <a:xfrm>
            <a:off x="3914185" y="3542098"/>
            <a:ext cx="3853129" cy="2630101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4A52D-3C0A-4AE5-8B6C-A25121918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8032" y="5381066"/>
            <a:ext cx="4052360" cy="7911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668FEC-59FF-4575-9B2D-20D4923088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91"/>
          <a:stretch/>
        </p:blipFill>
        <p:spPr>
          <a:xfrm>
            <a:off x="10191442" y="3542099"/>
            <a:ext cx="1807242" cy="1623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2A2512-0027-470E-AB8C-B1DE895BB3AC}"/>
              </a:ext>
            </a:extLst>
          </p:cNvPr>
          <p:cNvPicPr/>
          <p:nvPr/>
        </p:nvPicPr>
        <p:blipFill rotWithShape="1">
          <a:blip r:embed="rId10"/>
          <a:srcRect l="4929" r="9581" b="12250"/>
          <a:stretch/>
        </p:blipFill>
        <p:spPr>
          <a:xfrm>
            <a:off x="7952586" y="3542097"/>
            <a:ext cx="1807243" cy="1623417"/>
          </a:xfrm>
          <a:prstGeom prst="rect">
            <a:avLst/>
          </a:prstGeom>
          <a:ln w="9360">
            <a:solidFill>
              <a:schemeClr val="tx1"/>
            </a:solidFill>
            <a:rou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0BB304-340D-47C5-AD15-46DFFADEA04C}"/>
              </a:ext>
            </a:extLst>
          </p:cNvPr>
          <p:cNvSpPr txBox="1"/>
          <p:nvPr/>
        </p:nvSpPr>
        <p:spPr>
          <a:xfrm>
            <a:off x="10408639" y="362635"/>
            <a:ext cx="1655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Glue: </a:t>
            </a:r>
            <a:r>
              <a:rPr lang="en-IN" dirty="0" err="1">
                <a:solidFill>
                  <a:schemeClr val="bg1"/>
                </a:solidFill>
              </a:rPr>
              <a:t>Fevitite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IN" dirty="0" err="1">
                <a:solidFill>
                  <a:schemeClr val="bg1"/>
                </a:solidFill>
              </a:rPr>
              <a:t>Superstrong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77191-B1E2-4FC0-960D-6F181496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Tile Making</a:t>
            </a:r>
            <a:br>
              <a:rPr lang="en-IN" dirty="0"/>
            </a:b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C5B860-8D27-4D06-A03B-FFD63AB5C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5510F-8709-42E1-B4CD-E09EEBF2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70" y="1691322"/>
            <a:ext cx="3265541" cy="4377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21E12-66EB-4D82-88F1-3E211BD53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051" y="1691322"/>
            <a:ext cx="2951123" cy="4377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1A89F-77CD-4925-9A87-832AC8329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114" y="1691322"/>
            <a:ext cx="5126056" cy="4377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E008E-6582-49CC-A3A1-60DB0FB7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3376983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3672-1C93-4AED-974F-77C237797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Electronics – Counter Mother Board</a:t>
            </a:r>
            <a:br>
              <a:rPr lang="en-IN" dirty="0"/>
            </a:b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936218-F357-46FB-8E87-93484345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FCF5B-BCCD-470C-9BE6-506E462F1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7A183-3C0A-43AE-A38F-4BE4069D4906}"/>
              </a:ext>
            </a:extLst>
          </p:cNvPr>
          <p:cNvSpPr txBox="1"/>
          <p:nvPr/>
        </p:nvSpPr>
        <p:spPr>
          <a:xfrm>
            <a:off x="7313466" y="5743787"/>
            <a:ext cx="26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Counter Mother 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BDD1D-2A05-4FE9-873D-D962DE884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8" y="1584254"/>
            <a:ext cx="5172463" cy="3295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AFCA4-B5C9-462A-90C0-DFBDC4F0F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717" y="5319924"/>
            <a:ext cx="6181725" cy="847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F06DE-0931-435E-9523-57F6DD3BA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075" y="3597717"/>
            <a:ext cx="4032504" cy="1282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114FF419-96EA-4323-81AE-697037C0FB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" t="28098" r="60891" b="55166"/>
          <a:stretch/>
        </p:blipFill>
        <p:spPr>
          <a:xfrm flipH="1">
            <a:off x="5950624" y="1584254"/>
            <a:ext cx="4939405" cy="166109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C142BA2-0B24-450E-9197-2D8A3887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9446EB-398D-4E33-B965-C25420338498}"/>
              </a:ext>
            </a:extLst>
          </p:cNvPr>
          <p:cNvCxnSpPr/>
          <p:nvPr/>
        </p:nvCxnSpPr>
        <p:spPr>
          <a:xfrm>
            <a:off x="1706880" y="3196590"/>
            <a:ext cx="209550" cy="0"/>
          </a:xfrm>
          <a:prstGeom prst="line">
            <a:avLst/>
          </a:prstGeom>
          <a:ln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4109A-ED38-4784-9781-1821F338B6E3}"/>
              </a:ext>
            </a:extLst>
          </p:cNvPr>
          <p:cNvCxnSpPr/>
          <p:nvPr/>
        </p:nvCxnSpPr>
        <p:spPr>
          <a:xfrm>
            <a:off x="1710690" y="3615690"/>
            <a:ext cx="209550" cy="0"/>
          </a:xfrm>
          <a:prstGeom prst="line">
            <a:avLst/>
          </a:prstGeom>
          <a:ln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658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B3DB6B-1165-4457-BB73-61F3DB05D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Electronics – Devices Studied</a:t>
            </a:r>
            <a:br>
              <a:rPr lang="en-IN" dirty="0"/>
            </a:b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C2EF0-7C34-483D-A279-DE9A91E35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1554D-8C1E-4FDB-93C6-78A29D866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70A6575-2D53-4741-B682-DCF78BD3E5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180472"/>
              </p:ext>
            </p:extLst>
          </p:nvPr>
        </p:nvGraphicFramePr>
        <p:xfrm>
          <a:off x="525191" y="1828063"/>
          <a:ext cx="10068467" cy="4463884"/>
        </p:xfrm>
        <a:graphic>
          <a:graphicData uri="http://schemas.openxmlformats.org/drawingml/2006/table">
            <a:tbl>
              <a:tblPr firstRow="1" lastCol="1" bandRow="1">
                <a:tableStyleId>{10A1B5D5-9B99-4C35-A422-299274C87663}</a:tableStyleId>
              </a:tblPr>
              <a:tblGrid>
                <a:gridCol w="1526633">
                  <a:extLst>
                    <a:ext uri="{9D8B030D-6E8A-4147-A177-3AD203B41FA5}">
                      <a16:colId xmlns:a16="http://schemas.microsoft.com/office/drawing/2014/main" val="534647515"/>
                    </a:ext>
                  </a:extLst>
                </a:gridCol>
                <a:gridCol w="2107581">
                  <a:extLst>
                    <a:ext uri="{9D8B030D-6E8A-4147-A177-3AD203B41FA5}">
                      <a16:colId xmlns:a16="http://schemas.microsoft.com/office/drawing/2014/main" val="963569847"/>
                    </a:ext>
                  </a:extLst>
                </a:gridCol>
                <a:gridCol w="1557051">
                  <a:extLst>
                    <a:ext uri="{9D8B030D-6E8A-4147-A177-3AD203B41FA5}">
                      <a16:colId xmlns:a16="http://schemas.microsoft.com/office/drawing/2014/main" val="1807817566"/>
                    </a:ext>
                  </a:extLst>
                </a:gridCol>
                <a:gridCol w="1625734">
                  <a:extLst>
                    <a:ext uri="{9D8B030D-6E8A-4147-A177-3AD203B41FA5}">
                      <a16:colId xmlns:a16="http://schemas.microsoft.com/office/drawing/2014/main" val="3840810924"/>
                    </a:ext>
                  </a:extLst>
                </a:gridCol>
                <a:gridCol w="1625734">
                  <a:extLst>
                    <a:ext uri="{9D8B030D-6E8A-4147-A177-3AD203B41FA5}">
                      <a16:colId xmlns:a16="http://schemas.microsoft.com/office/drawing/2014/main" val="3005620225"/>
                    </a:ext>
                  </a:extLst>
                </a:gridCol>
                <a:gridCol w="1625734">
                  <a:extLst>
                    <a:ext uri="{9D8B030D-6E8A-4147-A177-3AD203B41FA5}">
                      <a16:colId xmlns:a16="http://schemas.microsoft.com/office/drawing/2014/main" val="1346681501"/>
                    </a:ext>
                  </a:extLst>
                </a:gridCol>
              </a:tblGrid>
              <a:tr h="109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Features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CMVD Spec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VMM3a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Petiroc 2a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Triroc 1A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u="none" strike="noStrike">
                          <a:effectLst/>
                        </a:rPr>
                        <a:t>DRS4</a:t>
                      </a:r>
                      <a:endParaRPr lang="en-IN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951362"/>
                  </a:ext>
                </a:extLst>
              </a:tr>
              <a:tr h="100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Channels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64 or 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9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825631"/>
                  </a:ext>
                </a:extLst>
              </a:tr>
              <a:tr h="5049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Architecture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LG Charge, HG Charge and Timing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Amplifier, shaper, Peak Detector, TAC and ADCs,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Amplifier, LG CR-RC Shaper, SCA/ Peak detector, TAC, ADCs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Amplifier, LG and HG CR-RC Shaper, SCA/ Peak detector,  TAC, ADCs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Domino Ring  waveform Sampler, 1024 cells, up to 5GHz sampling rate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4226373"/>
                  </a:ext>
                </a:extLst>
              </a:tr>
              <a:tr h="3029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AMP gain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Reasonable gain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0.5, 1, 3, 4, 5, 6, 9, 12, 16 mV/fC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Fixed gain 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13mV/p.e positive</a:t>
                      </a:r>
                      <a:br>
                        <a:rPr lang="en-US" sz="1000" u="none" strike="noStrike">
                          <a:effectLst/>
                        </a:rPr>
                      </a:br>
                      <a:r>
                        <a:rPr lang="en-US" sz="1000" u="none" strike="noStrike">
                          <a:effectLst/>
                        </a:rPr>
                        <a:t>16.5mV/p.e negative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u="none" strike="noStrike">
                          <a:effectLst/>
                        </a:rPr>
                        <a:t>NA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204637"/>
                  </a:ext>
                </a:extLst>
              </a:tr>
              <a:tr h="2019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Shaper peaking time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Tunable to capture Peak amplitude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Adjustable  25, 50, 100 and 200ns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Adjustable 25, 50, 75 &amp; 100 ns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Adjustable 10ns to 1.28us (10ns res)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u="none" strike="noStrike">
                          <a:effectLst/>
                        </a:rPr>
                        <a:t>NA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313524"/>
                  </a:ext>
                </a:extLst>
              </a:tr>
              <a:tr h="3029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ADCs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 bit or higher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 bit – Peak,</a:t>
                      </a:r>
                      <a:br>
                        <a:rPr lang="en-US" sz="1000" u="none" strike="noStrike">
                          <a:effectLst/>
                        </a:rPr>
                      </a:br>
                      <a:r>
                        <a:rPr lang="en-US" sz="1000" u="none" strike="noStrike">
                          <a:effectLst/>
                        </a:rPr>
                        <a:t>8 bit – TAC,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 bit – Peak or SCA</a:t>
                      </a:r>
                      <a:br>
                        <a:rPr lang="en-US" sz="1000" u="none" strike="noStrike">
                          <a:effectLst/>
                        </a:rPr>
                      </a:br>
                      <a:r>
                        <a:rPr lang="en-US" sz="1000" u="none" strike="noStrike">
                          <a:effectLst/>
                        </a:rPr>
                        <a:t>10 bit - TAC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 bit – Peak or SCA</a:t>
                      </a:r>
                      <a:br>
                        <a:rPr lang="en-US" sz="1000" u="none" strike="noStrike">
                          <a:effectLst/>
                        </a:rPr>
                      </a:br>
                      <a:r>
                        <a:rPr lang="en-US" sz="1000" u="none" strike="noStrike">
                          <a:effectLst/>
                        </a:rPr>
                        <a:t>10 bit - TAC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u="none" strike="noStrike">
                          <a:effectLst/>
                        </a:rPr>
                        <a:t>None, analog output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580763"/>
                  </a:ext>
                </a:extLst>
              </a:tr>
              <a:tr h="4039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Charge Dynamic range &amp; resolution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50 </a:t>
                      </a:r>
                      <a:r>
                        <a:rPr lang="en-US" sz="1000" u="none" strike="noStrike" dirty="0" err="1">
                          <a:effectLst/>
                        </a:rPr>
                        <a:t>pC</a:t>
                      </a:r>
                      <a:r>
                        <a:rPr lang="en-US" sz="1000" u="none" strike="noStrike" dirty="0">
                          <a:effectLst/>
                        </a:rPr>
                        <a:t> with res of 0.04 </a:t>
                      </a:r>
                      <a:r>
                        <a:rPr lang="en-US" sz="1000" u="none" strike="noStrike" dirty="0" err="1">
                          <a:effectLst/>
                        </a:rPr>
                        <a:t>pC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0.1 to 2pC</a:t>
                      </a:r>
                      <a:br>
                        <a:rPr lang="en-US" sz="1000" u="none" strike="noStrike">
                          <a:effectLst/>
                        </a:rPr>
                      </a:br>
                      <a:r>
                        <a:rPr lang="en-US" sz="1000" u="none" strike="noStrike">
                          <a:effectLst/>
                        </a:rPr>
                        <a:t>resolution : less than 1fC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0-480 pC i.e. 3000 pe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000" u="none" strike="noStrike">
                          <a:effectLst/>
                        </a:rPr>
                        <a:t>HG : 100 pe,</a:t>
                      </a:r>
                      <a:br>
                        <a:rPr lang="da-DK" sz="1000" u="none" strike="noStrike">
                          <a:effectLst/>
                        </a:rPr>
                      </a:br>
                      <a:r>
                        <a:rPr lang="da-DK" sz="1000" u="none" strike="noStrike">
                          <a:effectLst/>
                        </a:rPr>
                        <a:t>LG :  3000 pe,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u="none" strike="noStrike">
                          <a:effectLst/>
                        </a:rPr>
                        <a:t>0.1pC, 28pC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784909"/>
                  </a:ext>
                </a:extLst>
              </a:tr>
              <a:tr h="2019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Timing resolution (With 40 MHz ref clk)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100ps – 150ps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97 ps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100 ps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88 ps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u="none" strike="noStrike">
                          <a:effectLst/>
                        </a:rPr>
                        <a:t>1 ns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407796"/>
                  </a:ext>
                </a:extLst>
              </a:tr>
              <a:tr h="3029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Multiplexed Analog out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Required if ext ADC needed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PDO, TDO, MO (amp all 64 channels) &amp; more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LG Peak or SCA  out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LG (Peak or SCA), HG (Peak or SCA)  and TAC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u="none" strike="noStrike">
                          <a:effectLst/>
                        </a:rPr>
                        <a:t>Available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095036"/>
                  </a:ext>
                </a:extLst>
              </a:tr>
              <a:tr h="3029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Trigger Out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ToT</a:t>
                      </a:r>
                      <a:r>
                        <a:rPr lang="en-US" sz="1000" u="none" strike="noStrike" dirty="0">
                          <a:effectLst/>
                        </a:rPr>
                        <a:t> or </a:t>
                      </a:r>
                      <a:r>
                        <a:rPr lang="en-US" sz="1000" u="none" strike="noStrike" dirty="0" err="1">
                          <a:effectLst/>
                        </a:rPr>
                        <a:t>ORed</a:t>
                      </a:r>
                      <a:r>
                        <a:rPr lang="en-US" sz="1000" u="none" strike="noStrike" dirty="0">
                          <a:effectLst/>
                        </a:rPr>
                        <a:t> Time or charge trigger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Disc out all 64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Disc out all 32, Charge OR32, Time OR32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Time trig ch, Charge OR64, Time OR64,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u="none" strike="noStrike">
                          <a:effectLst/>
                        </a:rPr>
                        <a:t>NA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207113"/>
                  </a:ext>
                </a:extLst>
              </a:tr>
              <a:tr h="7069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Detecting method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Capturing and digitizing of CMVD signals on RPC stack muon trigger.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L0 mode (refer VMM document)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Local trig using 32 </a:t>
                      </a:r>
                      <a:r>
                        <a:rPr lang="en-US" sz="1000" u="none" strike="noStrike" dirty="0" err="1">
                          <a:effectLst/>
                        </a:rPr>
                        <a:t>ch</a:t>
                      </a:r>
                      <a:r>
                        <a:rPr lang="en-US" sz="1000" u="none" strike="noStrike" dirty="0">
                          <a:effectLst/>
                        </a:rPr>
                        <a:t> Disc out and issue hold signal when RPC trigger and local trigger matches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Issue Hold signal when RPC trigger comes, Note: shapers peaking time to be set close to RPC trigger latency.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Pre-sampling of analog signal, readout through ADC on </a:t>
                      </a:r>
                      <a:r>
                        <a:rPr lang="en-US" sz="1000" u="none" strike="noStrike" dirty="0" err="1">
                          <a:effectLst/>
                        </a:rPr>
                        <a:t>ext</a:t>
                      </a:r>
                      <a:r>
                        <a:rPr lang="en-US" sz="1000" u="none" strike="noStrike" dirty="0">
                          <a:effectLst/>
                        </a:rPr>
                        <a:t> trigger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719072"/>
                  </a:ext>
                </a:extLst>
              </a:tr>
              <a:tr h="6059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LG, HG and TAC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At least 32 channel LG charge, HG charge and Timing from one card.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32 Ch in LG peak and 32 CH in HG peak, TAC only with HG.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32 Ch LG charge INT ADC, 32 CH TAC INT ADC.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LG 64 </a:t>
                      </a:r>
                      <a:r>
                        <a:rPr lang="en-US" sz="1000" u="none" strike="noStrike" dirty="0" err="1">
                          <a:effectLst/>
                        </a:rPr>
                        <a:t>ch</a:t>
                      </a:r>
                      <a:r>
                        <a:rPr lang="en-US" sz="1000" u="none" strike="noStrike" dirty="0">
                          <a:effectLst/>
                        </a:rPr>
                        <a:t> charge INT ADC , HG 64 Ch TAC INT ADC and MUX HG charge (peak or SCA) EXT ADC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u="none" strike="noStrike" dirty="0">
                          <a:effectLst/>
                        </a:rPr>
                        <a:t>NA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08" marR="4208" marT="4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590020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DE4EE9-99A0-498E-A41F-A458F4E6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314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8393D68-65E9-406E-A3BC-B1663203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Electronics – DRS4 Based on DAQ</a:t>
            </a:r>
            <a:br>
              <a:rPr lang="en-IN" dirty="0"/>
            </a:b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69722-FEBD-4817-A526-A3E04CE25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508DC8C-C9A1-4C1F-801C-F4C5F35F1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5" y="1371601"/>
            <a:ext cx="7809180" cy="495752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21542-6D5D-4B17-BA4D-22E3F739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B6941-E90F-403B-9A59-05F1E0FDF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23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E43C2E-62ED-4909-B6EF-39867CF0A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SiPM Characterisation</a:t>
            </a:r>
            <a:br>
              <a:rPr lang="en-IN" dirty="0"/>
            </a:br>
            <a:endParaRPr lang="en-IN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0EB1C77-9A16-4A5D-8090-D7F21EC92F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70" y="1691322"/>
            <a:ext cx="7185576" cy="4421636"/>
          </a:xfrm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C0118C96-A155-433C-AE79-8CA944C077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59396" y="2133599"/>
            <a:ext cx="3472639" cy="3149428"/>
          </a:xfr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110B047-F2E3-417C-AD7B-EE463391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6D84F4-3387-4F89-B107-29894A3CB27C}"/>
              </a:ext>
            </a:extLst>
          </p:cNvPr>
          <p:cNvSpPr txBox="1"/>
          <p:nvPr/>
        </p:nvSpPr>
        <p:spPr>
          <a:xfrm>
            <a:off x="2247597" y="4890053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/>
              <a:t>TIA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98488AE2-4FCD-4CB4-A1DB-DF2BCB7E3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99AE0-247F-423C-9C83-13337673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92168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E318E9-343B-479B-8F75-2380B1BA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Simulation studies of CMVD</a:t>
            </a:r>
            <a:br>
              <a:rPr lang="en-IN" dirty="0"/>
            </a:br>
            <a:endParaRPr lang="en-IN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0D66E0E0-E4D1-4C96-A26F-A4442FD185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6053" y="1937657"/>
            <a:ext cx="6532575" cy="318951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7B3A9-13F7-410B-992E-45E4ABFA1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88628" y="1828800"/>
            <a:ext cx="3618411" cy="4060371"/>
          </a:xfrm>
        </p:spPr>
        <p:txBody>
          <a:bodyPr>
            <a:normAutofit/>
          </a:bodyPr>
          <a:lstStyle/>
          <a:p>
            <a:r>
              <a:rPr lang="en-US" sz="2000" dirty="0"/>
              <a:t>Simulation to measure the efficiency of CMVD</a:t>
            </a:r>
          </a:p>
          <a:p>
            <a:pPr lvl="1"/>
            <a:r>
              <a:rPr lang="en-US" sz="1800" dirty="0"/>
              <a:t>Based on inputs from the experimental results</a:t>
            </a:r>
          </a:p>
          <a:p>
            <a:pPr lvl="1"/>
            <a:r>
              <a:rPr lang="en-US" sz="1800" dirty="0"/>
              <a:t>Effect of multiple scattering and dead spaces due to electronics and gaps</a:t>
            </a:r>
          </a:p>
          <a:p>
            <a:r>
              <a:rPr lang="en-US" sz="2000" dirty="0"/>
              <a:t>Generate inputs for designing of front-end electronics</a:t>
            </a:r>
            <a:endParaRPr lang="en-IN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840C3-32E1-4C7B-B85D-17D84EDA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E680C-D5FD-47BA-B44B-9C5DEC24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C1373-4CA6-42A3-95DF-EA60CFBA8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14451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83D25-1330-4789-A108-1566753A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Status</a:t>
            </a:r>
            <a:br>
              <a:rPr lang="en-IN" dirty="0"/>
            </a:b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D4C2-F50C-4D79-B3F9-BE9489678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2595" y="1828800"/>
            <a:ext cx="4480560" cy="4351337"/>
          </a:xfrm>
        </p:spPr>
        <p:txBody>
          <a:bodyPr>
            <a:normAutofit/>
          </a:bodyPr>
          <a:lstStyle/>
          <a:p>
            <a:r>
              <a:rPr lang="en-IN" sz="2000" dirty="0"/>
              <a:t>~3500 </a:t>
            </a:r>
            <a:r>
              <a:rPr lang="en-IN" sz="2000" dirty="0" err="1"/>
              <a:t>SiPMs</a:t>
            </a:r>
            <a:r>
              <a:rPr lang="en-IN" sz="2000" dirty="0"/>
              <a:t> procured and tested</a:t>
            </a:r>
          </a:p>
          <a:p>
            <a:r>
              <a:rPr lang="en-IN" sz="2000" dirty="0"/>
              <a:t>8 km of WLS fibre procured</a:t>
            </a:r>
          </a:p>
          <a:p>
            <a:r>
              <a:rPr lang="en-IN" sz="2000" dirty="0"/>
              <a:t>All small components, FGBs, SMBs, Threaded Sleeves, Pins Screws, etc. procured or fabricated locally</a:t>
            </a:r>
          </a:p>
          <a:p>
            <a:r>
              <a:rPr lang="en-IN" sz="2000" dirty="0"/>
              <a:t>Counter Mother Boards deigned and pilot production carried out</a:t>
            </a:r>
          </a:p>
          <a:p>
            <a:r>
              <a:rPr lang="en-IN" sz="2000" dirty="0"/>
              <a:t>Main DAQ system design is underway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FB6B4-CE89-4A6A-8399-AF004C91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38D8D6-47BA-43CE-B9DF-A6223DE2F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690136DB-40C3-4F14-A63C-D7C83E7AA11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9762286"/>
              </p:ext>
            </p:extLst>
          </p:nvPr>
        </p:nvGraphicFramePr>
        <p:xfrm>
          <a:off x="509341" y="1828800"/>
          <a:ext cx="559037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786">
                  <a:extLst>
                    <a:ext uri="{9D8B030D-6E8A-4147-A177-3AD203B41FA5}">
                      <a16:colId xmlns:a16="http://schemas.microsoft.com/office/drawing/2014/main" val="2966968859"/>
                    </a:ext>
                  </a:extLst>
                </a:gridCol>
                <a:gridCol w="1382751">
                  <a:extLst>
                    <a:ext uri="{9D8B030D-6E8A-4147-A177-3AD203B41FA5}">
                      <a16:colId xmlns:a16="http://schemas.microsoft.com/office/drawing/2014/main" val="2749900888"/>
                    </a:ext>
                  </a:extLst>
                </a:gridCol>
                <a:gridCol w="1572322">
                  <a:extLst>
                    <a:ext uri="{9D8B030D-6E8A-4147-A177-3AD203B41FA5}">
                      <a16:colId xmlns:a16="http://schemas.microsoft.com/office/drawing/2014/main" val="3201894178"/>
                    </a:ext>
                  </a:extLst>
                </a:gridCol>
                <a:gridCol w="1070517">
                  <a:extLst>
                    <a:ext uri="{9D8B030D-6E8A-4147-A177-3AD203B41FA5}">
                      <a16:colId xmlns:a16="http://schemas.microsoft.com/office/drawing/2014/main" val="23050949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Fabricated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Tested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096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900" dirty="0"/>
                        <a:t>Di-Counters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359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267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846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900" dirty="0"/>
                        <a:t>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51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900" dirty="0"/>
                        <a:t>CMBs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69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900" dirty="0"/>
                        <a:t>Wall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514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900" dirty="0"/>
                        <a:t>DAQ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Under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900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339937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4CF6F-4D8B-4B39-8538-778EBC592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289837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Outline of the Talk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Background</a:t>
            </a:r>
          </a:p>
          <a:p>
            <a:r>
              <a:rPr lang="en-IN" dirty="0"/>
              <a:t>CMVD Specs</a:t>
            </a:r>
          </a:p>
          <a:p>
            <a:r>
              <a:rPr lang="en-IN" dirty="0"/>
              <a:t>Mini-ICAL at IICHEP</a:t>
            </a:r>
          </a:p>
          <a:p>
            <a:r>
              <a:rPr lang="en-IN" dirty="0"/>
              <a:t>Main Components of the CMV</a:t>
            </a:r>
          </a:p>
          <a:p>
            <a:r>
              <a:rPr lang="en-IN" dirty="0"/>
              <a:t>Scintillator Assembly</a:t>
            </a:r>
          </a:p>
          <a:p>
            <a:r>
              <a:rPr lang="en-IN" dirty="0"/>
              <a:t>CMVD Around the mini-ICAL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IN" dirty="0"/>
              <a:t>Di-Counter Making</a:t>
            </a:r>
          </a:p>
          <a:p>
            <a:r>
              <a:rPr lang="en-IN" dirty="0"/>
              <a:t>Tile Making</a:t>
            </a:r>
          </a:p>
          <a:p>
            <a:r>
              <a:rPr lang="en-IN" dirty="0"/>
              <a:t>CMVD Electronics</a:t>
            </a:r>
          </a:p>
          <a:p>
            <a:r>
              <a:rPr lang="en-IN" dirty="0"/>
              <a:t>SiPM Characterisation and Testing</a:t>
            </a:r>
          </a:p>
          <a:p>
            <a:r>
              <a:rPr lang="en-IN" dirty="0"/>
              <a:t>Simulation Studies of the CMVD</a:t>
            </a:r>
          </a:p>
          <a:p>
            <a:r>
              <a:rPr lang="en-IN" dirty="0"/>
              <a:t>Status</a:t>
            </a:r>
          </a:p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1129A-D194-49CC-9A71-3E06A9464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2B8A6-BC52-424F-931B-A6E09A754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EF56E-4EAD-4E4A-9BC2-7280ED49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31604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E95A72-4F56-4C40-A04A-F76F298F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Thank You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AC2A19-0DFC-4769-B673-5FE76693E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N" dirty="0"/>
              <a:t>Q &amp; A …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703C2-E947-4E18-927B-AC4D90410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04F38-99FB-4C38-9742-B6D02F19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34FE5B7-7000-487C-B530-B3D2E18D66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549" b="4549"/>
          <a:stretch/>
        </p:blipFill>
        <p:spPr/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D7B55-E55F-4B7C-930C-98FDCD9C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6870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F9EA-9E68-4042-A55C-E9573CF8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7B298-802E-4058-A370-83D0D6581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DD8-0C96-48B8-B581-5C25A3F0D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0D1AF-66C3-459B-9B26-61A5A264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CB3FF2-6779-4243-AE8D-4976712B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041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2537E-5971-4102-A1EA-13271959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8CA503-47CA-4CC1-94A2-F7A22FCB8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4522" y="2047063"/>
            <a:ext cx="9501378" cy="432777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8A4DC-279B-4D74-96E3-D5864171F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D6C56-0A2D-4886-B6DC-26565754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D9397E-A795-47D0-A194-9A3712AB1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A383BB-59DD-48C6-924C-2BBAD24AE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639" y="1937781"/>
            <a:ext cx="3833032" cy="455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8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2A44-E41E-45F7-BAB8-8845179D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E3304FB-C7CA-45FC-AE07-84854C892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063" y="2007642"/>
            <a:ext cx="8594725" cy="399365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8F9DC-C46C-484F-9120-542759E4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8AD30-3BB0-49C9-9377-51E057EA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0D7A3F-23CA-4597-A1B1-2ED5C5D7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474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32F4A5-488E-4B62-9B08-D6F75AAC7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547898-13DA-48A9-A95B-6481B808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CD7D5-DCF3-4BE6-82F5-4352662D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79D0D8-AC22-4B8E-95CF-36321C2A55C9}"/>
              </a:ext>
            </a:extLst>
          </p:cNvPr>
          <p:cNvGrpSpPr/>
          <p:nvPr/>
        </p:nvGrpSpPr>
        <p:grpSpPr>
          <a:xfrm>
            <a:off x="5590859" y="2225942"/>
            <a:ext cx="4660577" cy="3093500"/>
            <a:chOff x="7531423" y="2724806"/>
            <a:chExt cx="4660577" cy="30935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30C0C6-1319-4A2E-886A-B952CBCB9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1423" y="2724806"/>
              <a:ext cx="4660577" cy="30294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92C7CE-F8D3-4C53-8FFE-2161057BC4B8}"/>
                </a:ext>
              </a:extLst>
            </p:cNvPr>
            <p:cNvSpPr txBox="1"/>
            <p:nvPr/>
          </p:nvSpPr>
          <p:spPr>
            <a:xfrm>
              <a:off x="8287537" y="5448974"/>
              <a:ext cx="2863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dirty="0"/>
                <a:t>Di-Counter Assembly Jig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EFCE507-CC62-4F99-A37F-017715729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81"/>
          <a:stretch/>
        </p:blipFill>
        <p:spPr>
          <a:xfrm>
            <a:off x="2641845" y="2425605"/>
            <a:ext cx="1907835" cy="2630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0048FFA-E0B1-45E9-86AC-04E341B5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21613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DBD5B-7F33-4D3C-A541-F1316EBC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7613D-8748-4350-99B8-7BBF78B0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234C5A-7831-43EB-8159-B838C206E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3" y="1657217"/>
            <a:ext cx="7071973" cy="33530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CD9F2D-1B05-45FD-AE8B-B3DF7C24E0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12" y="457027"/>
            <a:ext cx="6850974" cy="19813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DC50C8-1F07-4514-A111-630979653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62" y="1089596"/>
            <a:ext cx="1691787" cy="147840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2758E4-AF23-4B89-8832-3127A91A5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13355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28C6D9-BC3F-414B-820D-D2B4EB762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653295-5ADB-4EDB-8431-BFD058872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7460A8-97DC-4E4E-8DD9-DA9BDE803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239" y="1175872"/>
            <a:ext cx="6439521" cy="450625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1B6FF-ED1A-483A-9014-2103E5CA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275351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Background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To minimize cosmic muon background, it is necessary to have the ICAL under a km of rock cover on all the sides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The advantage of shallow depth is </a:t>
            </a:r>
            <a:r>
              <a:rPr lang="en-US" dirty="0"/>
              <a:t>many more available sites at a low cost</a:t>
            </a:r>
            <a:endParaRPr lang="en-IN" dirty="0"/>
          </a:p>
          <a:p>
            <a:r>
              <a:rPr lang="en-IN" dirty="0"/>
              <a:t>The feasibility of constructing a Cosmic Muon Veto Detector (CMVD) to study rare events at shallow depth, needs to be validated.</a:t>
            </a:r>
          </a:p>
          <a:p>
            <a:r>
              <a:rPr lang="en-IN" dirty="0"/>
              <a:t>As a proof-of-principle, the CMVD is being built around the mini-ICAL detector at the IICHEP lab at Madurai</a:t>
            </a:r>
          </a:p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E3BA1-18CD-452A-A109-2D533C0C8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DD1C-6D31-41B2-BD6B-A671E16F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CD0B17-D4F7-4C2B-A753-486A69674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9" b="-1"/>
          <a:stretch/>
        </p:blipFill>
        <p:spPr>
          <a:xfrm>
            <a:off x="8283417" y="4278571"/>
            <a:ext cx="2750158" cy="23235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239EB8-F009-43A9-8466-CCEED071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696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CMVD Specifications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000" dirty="0"/>
              <a:t>Basically, tag every muon passing through CMVD</a:t>
            </a:r>
          </a:p>
          <a:p>
            <a:r>
              <a:rPr lang="en-IN" sz="2000" dirty="0"/>
              <a:t>Efficiency requirement of 99.99%</a:t>
            </a:r>
          </a:p>
          <a:p>
            <a:r>
              <a:rPr lang="en-IN" sz="2000" dirty="0"/>
              <a:t>False trigger rate to be &lt; 10</a:t>
            </a:r>
            <a:r>
              <a:rPr lang="en-IN" sz="2000" baseline="30000" dirty="0"/>
              <a:t>-5</a:t>
            </a:r>
          </a:p>
          <a:p>
            <a:endParaRPr lang="en-IN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1E917-1306-48E2-99E9-9BCB4CEE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76F52-AE78-4FB2-8A19-5D39553B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A6A76AD-0FE3-4699-9E89-6A3316D6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74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mini-ICAL at Madurai</a:t>
            </a:r>
            <a:br>
              <a:rPr lang="en-IN" dirty="0"/>
            </a:br>
            <a:endParaRPr lang="en-IN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7089422" y="1828800"/>
            <a:ext cx="3522134" cy="4351337"/>
          </a:xfrm>
        </p:spPr>
        <p:txBody>
          <a:bodyPr>
            <a:normAutofit fontScale="92500"/>
          </a:bodyPr>
          <a:lstStyle/>
          <a:p>
            <a:r>
              <a:rPr lang="en-IN" sz="2000" dirty="0"/>
              <a:t>Mini-ICAL is a 1/600</a:t>
            </a:r>
            <a:r>
              <a:rPr lang="en-IN" sz="2000" baseline="30000" dirty="0"/>
              <a:t>th</a:t>
            </a:r>
            <a:r>
              <a:rPr lang="en-IN" sz="2000" dirty="0"/>
              <a:t> scaled down version of ICAL </a:t>
            </a:r>
          </a:p>
          <a:p>
            <a:r>
              <a:rPr lang="en-IN" sz="2000" dirty="0"/>
              <a:t>Consists of 4m x 4m x 1.1m electromagnet of 11 layers</a:t>
            </a:r>
          </a:p>
          <a:p>
            <a:r>
              <a:rPr lang="en-IN" sz="2000" dirty="0"/>
              <a:t>Magnet interleaved with 20 RPCs, 2 RPCs in each layer</a:t>
            </a:r>
          </a:p>
          <a:p>
            <a:r>
              <a:rPr lang="en-IN" sz="2000" dirty="0"/>
              <a:t>RPC: 1.74m x 1.85m, 61 strips on x-side and 58 on y-side</a:t>
            </a:r>
          </a:p>
          <a:p>
            <a:r>
              <a:rPr lang="en-IN" sz="2000" dirty="0"/>
              <a:t>Main task: tracking of muons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5E0AC-3EF0-4DE6-8301-3E6D3E211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0" y="1571919"/>
            <a:ext cx="6527006" cy="43513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8D109A-ACB1-47BF-9A89-8ACCC01B1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C6646-E169-4DEC-AC9C-F855E227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31CD32-0E60-445A-BC53-A41C04212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10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0FBA-0A65-4E99-A2EB-FF3F7A49E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Main Components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45E23-BE7C-4F55-AED3-313BBF0E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461052"/>
            <a:ext cx="8595360" cy="4719085"/>
          </a:xfrm>
        </p:spPr>
        <p:txBody>
          <a:bodyPr>
            <a:normAutofit/>
          </a:bodyPr>
          <a:lstStyle/>
          <a:p>
            <a:r>
              <a:rPr lang="en-IN" sz="2000" b="1" dirty="0"/>
              <a:t>Active Detector</a:t>
            </a:r>
            <a:r>
              <a:rPr lang="en-IN" sz="2000" dirty="0"/>
              <a:t>: Extruded Plastic Scintillator – Polystyrene + POPOP &amp; PPO Dopants | From Fermilab’s in-house factory</a:t>
            </a:r>
          </a:p>
          <a:p>
            <a:endParaRPr lang="en-IN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C7998F-953F-4CDC-943F-B6AC0C2E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A87203-AF90-41AF-9CD8-F7D5CDEDA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E7DA95-C736-4B41-AB04-0CECE5CEE2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02" t="30055" r="826" b="28250"/>
          <a:stretch/>
        </p:blipFill>
        <p:spPr>
          <a:xfrm>
            <a:off x="1355032" y="2242800"/>
            <a:ext cx="4883490" cy="38657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F29D31-1FE7-478E-8D6F-78DB30039C2C}"/>
              </a:ext>
            </a:extLst>
          </p:cNvPr>
          <p:cNvSpPr txBox="1"/>
          <p:nvPr/>
        </p:nvSpPr>
        <p:spPr>
          <a:xfrm>
            <a:off x="1908279" y="6167172"/>
            <a:ext cx="377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000" dirty="0"/>
              <a:t>4.5m to 4.7m long scintillators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E9B6DF-7BAE-4C3B-9AED-CB5C945EF2CA}"/>
              </a:ext>
            </a:extLst>
          </p:cNvPr>
          <p:cNvGrpSpPr/>
          <p:nvPr/>
        </p:nvGrpSpPr>
        <p:grpSpPr>
          <a:xfrm>
            <a:off x="6280906" y="2222965"/>
            <a:ext cx="4631004" cy="4331351"/>
            <a:chOff x="6280906" y="2222965"/>
            <a:chExt cx="4631004" cy="433135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48D9BFF-6715-411A-9721-AABAE9304A8F}"/>
                </a:ext>
              </a:extLst>
            </p:cNvPr>
            <p:cNvGrpSpPr/>
            <p:nvPr/>
          </p:nvGrpSpPr>
          <p:grpSpPr>
            <a:xfrm>
              <a:off x="6436953" y="4777306"/>
              <a:ext cx="4417028" cy="1331222"/>
              <a:chOff x="-1" y="1070597"/>
              <a:chExt cx="11958003" cy="360395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6AAC0E8-53AC-4414-AD3A-D0C8531BD6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40" t="32688" r="19376" b="39097"/>
              <a:stretch/>
            </p:blipFill>
            <p:spPr>
              <a:xfrm>
                <a:off x="464910" y="1070597"/>
                <a:ext cx="11493092" cy="360395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D74617F-EBB1-4C06-A768-630C314CB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1194486"/>
                <a:ext cx="11857683" cy="3355947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4EEDE7-8914-4E34-9AE9-1464A1DADD1A}"/>
                </a:ext>
              </a:extLst>
            </p:cNvPr>
            <p:cNvSpPr txBox="1"/>
            <p:nvPr/>
          </p:nvSpPr>
          <p:spPr>
            <a:xfrm>
              <a:off x="7616995" y="4238590"/>
              <a:ext cx="2528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dirty="0"/>
                <a:t>50 x 20 mm counter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6A2A0-17B9-4717-B59D-98C21F271EFB}"/>
                </a:ext>
              </a:extLst>
            </p:cNvPr>
            <p:cNvSpPr txBox="1"/>
            <p:nvPr/>
          </p:nvSpPr>
          <p:spPr>
            <a:xfrm>
              <a:off x="7583420" y="6154206"/>
              <a:ext cx="2528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dirty="0"/>
                <a:t>50 x 10 mm counter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C6C65D9-86EC-4FB4-8DAD-3A3792160178}"/>
                </a:ext>
              </a:extLst>
            </p:cNvPr>
            <p:cNvGrpSpPr/>
            <p:nvPr/>
          </p:nvGrpSpPr>
          <p:grpSpPr>
            <a:xfrm>
              <a:off x="6280906" y="2222965"/>
              <a:ext cx="4631004" cy="4031250"/>
              <a:chOff x="6280906" y="2222965"/>
              <a:chExt cx="4631004" cy="403125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981AF4D-C641-4FB9-BD26-1A1B94154E0C}"/>
                  </a:ext>
                </a:extLst>
              </p:cNvPr>
              <p:cNvGrpSpPr/>
              <p:nvPr/>
            </p:nvGrpSpPr>
            <p:grpSpPr>
              <a:xfrm>
                <a:off x="6287712" y="2242801"/>
                <a:ext cx="4624198" cy="1950027"/>
                <a:chOff x="-5899" y="814094"/>
                <a:chExt cx="12192000" cy="5515898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7B32CBA7-F02E-4FC1-B799-EF10778DD2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721" t="18150" r="18666" b="37291"/>
                <a:stretch/>
              </p:blipFill>
              <p:spPr>
                <a:xfrm>
                  <a:off x="861964" y="814094"/>
                  <a:ext cx="11159578" cy="5515898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27C8360-F097-4B49-90B2-2255B5892B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899" y="899267"/>
                  <a:ext cx="12192000" cy="5303487"/>
                </a:xfrm>
                <a:prstGeom prst="rect">
                  <a:avLst/>
                </a:prstGeom>
              </p:spPr>
            </p:pic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31BDD3D-49C6-404A-AAC5-4C6CA4FC9BE1}"/>
                  </a:ext>
                </a:extLst>
              </p:cNvPr>
              <p:cNvSpPr/>
              <p:nvPr/>
            </p:nvSpPr>
            <p:spPr>
              <a:xfrm>
                <a:off x="6280906" y="2222965"/>
                <a:ext cx="259158" cy="4031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735CEE9-A794-492F-A1C3-B7730D9A2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99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2CE6A-3852-4EA3-AB1D-B0C21B3CF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Main Components continued …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89F7D-AC0A-4A65-8C11-84AC18530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691322"/>
            <a:ext cx="8818830" cy="4488815"/>
          </a:xfrm>
        </p:spPr>
        <p:txBody>
          <a:bodyPr>
            <a:normAutofit/>
          </a:bodyPr>
          <a:lstStyle/>
          <a:p>
            <a:r>
              <a:rPr lang="en-IN" sz="2000" b="1" dirty="0"/>
              <a:t>Light Collection</a:t>
            </a:r>
            <a:r>
              <a:rPr lang="en-IN" sz="2000" dirty="0"/>
              <a:t>: Wavelength Shifting (WLS) Fibre | Kuraray Y-11, </a:t>
            </a:r>
            <a:r>
              <a:rPr lang="en-US" sz="2000" dirty="0"/>
              <a:t>Round, 1.4 mm diameter, Multi-clad, non-S type, Peak absorption wavelength: 430nm, Peak emission wavelength: 475nm</a:t>
            </a:r>
          </a:p>
          <a:p>
            <a:r>
              <a:rPr lang="en-IN" sz="2000" b="1" dirty="0"/>
              <a:t>Readout</a:t>
            </a:r>
            <a:r>
              <a:rPr lang="en-IN" sz="2000" dirty="0"/>
              <a:t>: Hamamatsu MPPC (</a:t>
            </a:r>
            <a:r>
              <a:rPr lang="en-IN" sz="2000" dirty="0" err="1"/>
              <a:t>SiPM</a:t>
            </a:r>
            <a:r>
              <a:rPr lang="en-IN" sz="2000" dirty="0"/>
              <a:t>) – S13360-2050VE, 2 mm x 2 mm active area, 1584 pixels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F3309-CA51-4801-A988-49DE0B4BA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77956-CD5E-4018-8D06-3D1E8CA6F2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50" y="3825639"/>
            <a:ext cx="3250673" cy="2363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E0F6FC-3939-4F4C-A5B6-DE3574FA7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1" t="9708" r="8886" b="8853"/>
          <a:stretch/>
        </p:blipFill>
        <p:spPr>
          <a:xfrm>
            <a:off x="389063" y="3876231"/>
            <a:ext cx="3051836" cy="2313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F0A72-2271-490F-8948-7FADDB355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919" y="3784039"/>
            <a:ext cx="2497537" cy="2497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3860FE-0FF0-486D-90D3-C95F40D47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152" y="3880672"/>
            <a:ext cx="2159888" cy="1480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906684-FCA3-47D5-B734-62E1C638DBF2}"/>
              </a:ext>
            </a:extLst>
          </p:cNvPr>
          <p:cNvSpPr txBox="1"/>
          <p:nvPr/>
        </p:nvSpPr>
        <p:spPr>
          <a:xfrm>
            <a:off x="9613557" y="5410309"/>
            <a:ext cx="2113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/>
              <a:t>SiPM Mounted on</a:t>
            </a:r>
          </a:p>
          <a:p>
            <a:pPr algn="ctr"/>
            <a:r>
              <a:rPr lang="en-IN" dirty="0"/>
              <a:t>a Carrier Board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6C5835-A1A0-4E33-8358-E4CDB7DE13CD}"/>
              </a:ext>
            </a:extLst>
          </p:cNvPr>
          <p:cNvSpPr txBox="1"/>
          <p:nvPr/>
        </p:nvSpPr>
        <p:spPr>
          <a:xfrm>
            <a:off x="7861632" y="3479292"/>
            <a:ext cx="84029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IN" sz="2000" dirty="0">
                <a:solidFill>
                  <a:schemeClr val="tx1"/>
                </a:solidFill>
              </a:rPr>
              <a:t>SiPM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482B6-38E0-4D0A-A12F-154237076629}"/>
              </a:ext>
            </a:extLst>
          </p:cNvPr>
          <p:cNvSpPr txBox="1"/>
          <p:nvPr/>
        </p:nvSpPr>
        <p:spPr>
          <a:xfrm>
            <a:off x="4849142" y="3479292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/>
              <a:t>Fibre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E83E8B5-569B-4DFB-B78E-8C00E0B91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49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>
            <a:extLst>
              <a:ext uri="{FF2B5EF4-FFF2-40B4-BE49-F238E27FC236}">
                <a16:creationId xmlns:a16="http://schemas.microsoft.com/office/drawing/2014/main" id="{4650DE2A-0DD8-4D22-889E-00112C89F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Scintillator Assembly (Di-counter)</a:t>
            </a:r>
            <a:br>
              <a:rPr lang="en-IN" dirty="0"/>
            </a:br>
            <a:endParaRPr lang="en-IN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94CCFA-5501-40FD-89D7-907EAD556C30}"/>
              </a:ext>
            </a:extLst>
          </p:cNvPr>
          <p:cNvSpPr txBox="1"/>
          <p:nvPr/>
        </p:nvSpPr>
        <p:spPr>
          <a:xfrm>
            <a:off x="8258878" y="6063839"/>
            <a:ext cx="31483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Cross sectional view of a Di-Counter Assembly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53DC999-9840-4F91-8281-3E1328132A7C}"/>
              </a:ext>
            </a:extLst>
          </p:cNvPr>
          <p:cNvSpPr txBox="1"/>
          <p:nvPr/>
        </p:nvSpPr>
        <p:spPr>
          <a:xfrm>
            <a:off x="2500047" y="6063839"/>
            <a:ext cx="24932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Blown up view of a Di-Counter Assembly</a:t>
            </a:r>
          </a:p>
        </p:txBody>
      </p:sp>
      <p:pic>
        <p:nvPicPr>
          <p:cNvPr id="54" name="Content Placeholder 53">
            <a:extLst>
              <a:ext uri="{FF2B5EF4-FFF2-40B4-BE49-F238E27FC236}">
                <a16:creationId xmlns:a16="http://schemas.microsoft.com/office/drawing/2014/main" id="{2C611C5F-FC49-41D8-923A-EF9063D406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166" y="1021868"/>
            <a:ext cx="4333638" cy="5097726"/>
          </a:xfrm>
        </p:spPr>
      </p:pic>
      <p:pic>
        <p:nvPicPr>
          <p:cNvPr id="58" name="Content Placeholder 57">
            <a:extLst>
              <a:ext uri="{FF2B5EF4-FFF2-40B4-BE49-F238E27FC236}">
                <a16:creationId xmlns:a16="http://schemas.microsoft.com/office/drawing/2014/main" id="{25720595-8E3A-49EA-92FC-FB8B9BBF86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2" y="1343364"/>
            <a:ext cx="6785063" cy="4582677"/>
          </a:xfrm>
        </p:spPr>
      </p:pic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A53817C8-6C01-4303-889B-C69547907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29626-1143-49C5-8075-0DE76E043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35443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Components of designed and manufactured locally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3941610"/>
              </p:ext>
            </p:extLst>
          </p:nvPr>
        </p:nvGraphicFramePr>
        <p:xfrm>
          <a:off x="6956385" y="1828800"/>
          <a:ext cx="3761772" cy="4683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4455">
                  <a:extLst>
                    <a:ext uri="{9D8B030D-6E8A-4147-A177-3AD203B41FA5}">
                      <a16:colId xmlns:a16="http://schemas.microsoft.com/office/drawing/2014/main" val="1090461377"/>
                    </a:ext>
                  </a:extLst>
                </a:gridCol>
                <a:gridCol w="764573">
                  <a:extLst>
                    <a:ext uri="{9D8B030D-6E8A-4147-A177-3AD203B41FA5}">
                      <a16:colId xmlns:a16="http://schemas.microsoft.com/office/drawing/2014/main" val="1189030397"/>
                    </a:ext>
                  </a:extLst>
                </a:gridCol>
                <a:gridCol w="1122744">
                  <a:extLst>
                    <a:ext uri="{9D8B030D-6E8A-4147-A177-3AD203B41FA5}">
                      <a16:colId xmlns:a16="http://schemas.microsoft.com/office/drawing/2014/main" val="3151102403"/>
                    </a:ext>
                  </a:extLst>
                </a:gridCol>
              </a:tblGrid>
              <a:tr h="646056">
                <a:tc>
                  <a:txBody>
                    <a:bodyPr/>
                    <a:lstStyle/>
                    <a:p>
                      <a:r>
                        <a:rPr lang="en-IN" sz="1600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Qty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err="1"/>
                        <a:t>Mfr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677884"/>
                  </a:ext>
                </a:extLst>
              </a:tr>
              <a:tr h="667828">
                <a:tc>
                  <a:txBody>
                    <a:bodyPr/>
                    <a:lstStyle/>
                    <a:p>
                      <a:r>
                        <a:rPr lang="en-IN" sz="1600" dirty="0"/>
                        <a:t>Counter Mother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Pvt </a:t>
                      </a:r>
                      <a:r>
                        <a:rPr lang="en-IN" sz="1600" dirty="0" err="1"/>
                        <a:t>Mfr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143079"/>
                  </a:ext>
                </a:extLst>
              </a:tr>
              <a:tr h="743951">
                <a:tc>
                  <a:txBody>
                    <a:bodyPr/>
                    <a:lstStyle/>
                    <a:p>
                      <a:r>
                        <a:rPr lang="en-IN" sz="1600" dirty="0"/>
                        <a:t>SiPM Mounting Block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Pvt </a:t>
                      </a:r>
                      <a:r>
                        <a:rPr lang="en-IN" sz="1600" dirty="0" err="1"/>
                        <a:t>Mfr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543371"/>
                  </a:ext>
                </a:extLst>
              </a:tr>
              <a:tr h="667828">
                <a:tc>
                  <a:txBody>
                    <a:bodyPr/>
                    <a:lstStyle/>
                    <a:p>
                      <a:r>
                        <a:rPr lang="en-IN" sz="1600" dirty="0"/>
                        <a:t>Polyurethane Gasket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Pvt </a:t>
                      </a:r>
                      <a:r>
                        <a:rPr lang="en-IN" sz="1600" dirty="0" err="1"/>
                        <a:t>Mfr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722405"/>
                  </a:ext>
                </a:extLst>
              </a:tr>
              <a:tr h="6435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err="1"/>
                        <a:t>Fiber</a:t>
                      </a:r>
                      <a:r>
                        <a:rPr lang="en-IN" sz="1600" baseline="0" dirty="0"/>
                        <a:t> Guide Bar</a:t>
                      </a:r>
                      <a:endParaRPr lang="en-IN" sz="1600" dirty="0"/>
                    </a:p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Pvt </a:t>
                      </a:r>
                      <a:r>
                        <a:rPr lang="en-IN" sz="1600" dirty="0" err="1"/>
                        <a:t>Mfr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592290"/>
                  </a:ext>
                </a:extLst>
              </a:tr>
              <a:tr h="667828">
                <a:tc>
                  <a:txBody>
                    <a:bodyPr/>
                    <a:lstStyle/>
                    <a:p>
                      <a:r>
                        <a:rPr lang="en-IN" sz="1600" dirty="0"/>
                        <a:t>Threaded</a:t>
                      </a:r>
                      <a:r>
                        <a:rPr lang="en-IN" sz="1600" baseline="0" dirty="0"/>
                        <a:t> Sleeve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1424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In 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082972"/>
                  </a:ext>
                </a:extLst>
              </a:tr>
              <a:tr h="646056">
                <a:tc>
                  <a:txBody>
                    <a:bodyPr/>
                    <a:lstStyle/>
                    <a:p>
                      <a:r>
                        <a:rPr lang="en-IN" sz="1600" dirty="0"/>
                        <a:t>Sleeve Pin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1424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In 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310896"/>
                  </a:ext>
                </a:extLst>
              </a:tr>
            </a:tbl>
          </a:graphicData>
        </a:graphic>
      </p:graphicFrame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/>
          <a:stretch/>
        </p:blipFill>
        <p:spPr>
          <a:xfrm>
            <a:off x="597825" y="1828800"/>
            <a:ext cx="6170024" cy="46830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AB6B32-A34C-450C-B536-C7C9C5B2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C00377-489B-40EC-B059-26BDDD2E89B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9E969-E397-47F5-9201-9EFA90D29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Mandar Saraf                DHEP Annual Meeting</a:t>
            </a:r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969CD-11CE-450F-9208-5D3399220FC6}"/>
              </a:ext>
            </a:extLst>
          </p:cNvPr>
          <p:cNvSpPr txBox="1"/>
          <p:nvPr/>
        </p:nvSpPr>
        <p:spPr>
          <a:xfrm>
            <a:off x="4841771" y="2156790"/>
            <a:ext cx="250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SiPM Panel as received from Hamamatsu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5AFCCF-11D2-4DD0-9C8C-ACB72301AFC4}"/>
              </a:ext>
            </a:extLst>
          </p:cNvPr>
          <p:cNvCxnSpPr/>
          <p:nvPr/>
        </p:nvCxnSpPr>
        <p:spPr>
          <a:xfrm flipH="1">
            <a:off x="4354754" y="2859318"/>
            <a:ext cx="487017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51145AB-1EAF-4AC4-A55B-769CC0ED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4-6 May 2022</a:t>
            </a:r>
          </a:p>
        </p:txBody>
      </p:sp>
    </p:spTree>
    <p:extLst>
      <p:ext uri="{BB962C8B-B14F-4D97-AF65-F5344CB8AC3E}">
        <p14:creationId xmlns:p14="http://schemas.microsoft.com/office/powerpoint/2010/main" val="2041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F55994529">
  <a:themeElements>
    <a:clrScheme name="Blue City">
      <a:dk1>
        <a:srgbClr val="000000"/>
      </a:dk1>
      <a:lt1>
        <a:srgbClr val="FFFFFF"/>
      </a:lt1>
      <a:dk2>
        <a:srgbClr val="000000"/>
      </a:dk2>
      <a:lt2>
        <a:srgbClr val="C3F5D9"/>
      </a:lt2>
      <a:accent1>
        <a:srgbClr val="81D2CF"/>
      </a:accent1>
      <a:accent2>
        <a:srgbClr val="C0ACBE"/>
      </a:accent2>
      <a:accent3>
        <a:srgbClr val="A5A5A5"/>
      </a:accent3>
      <a:accent4>
        <a:srgbClr val="914093"/>
      </a:accent4>
      <a:accent5>
        <a:srgbClr val="380359"/>
      </a:accent5>
      <a:accent6>
        <a:srgbClr val="FFC900"/>
      </a:accent6>
      <a:hlink>
        <a:srgbClr val="0563C1"/>
      </a:hlink>
      <a:folHlink>
        <a:srgbClr val="7F7F7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imated grass slideTF55994529 (1).potx" id="{01345CA9-9CA2-42BD-8057-15B15C742C76}" vid="{8689541C-A2E5-4CFF-9367-52B2941FBE5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imated grass slideTF55994529 (1).potx" id="{01345CA9-9CA2-42BD-8057-15B15C742C76}" vid="{749C199F-DBBB-41B7-A4B0-B9E1D6E7074B}"/>
    </a:ext>
  </a:extLst>
</a:theme>
</file>

<file path=ppt/theme/theme3.xml><?xml version="1.0" encoding="utf-8"?>
<a:theme xmlns:a="http://schemas.openxmlformats.org/drawingml/2006/main" name="Theme6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6" id="{783B0906-7297-47C3-B47A-778C218BAFC5}" vid="{B94DD08E-F95B-46CB-A7BD-11053BA3329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TF55994529</Template>
  <TotalTime>10949</TotalTime>
  <Words>1270</Words>
  <Application>Microsoft Office PowerPoint</Application>
  <PresentationFormat>Widescreen</PresentationFormat>
  <Paragraphs>264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Century Schoolbook</vt:lpstr>
      <vt:lpstr>Franklin Gothic Book</vt:lpstr>
      <vt:lpstr>Franklin Gothic Medium</vt:lpstr>
      <vt:lpstr>Wingdings 2</vt:lpstr>
      <vt:lpstr>TF55994529</vt:lpstr>
      <vt:lpstr>1_Office Theme</vt:lpstr>
      <vt:lpstr>Theme6</vt:lpstr>
      <vt:lpstr>Overview of the Cosmic Muon Veto for the mini-ICAL detector</vt:lpstr>
      <vt:lpstr>Outline of the Talk </vt:lpstr>
      <vt:lpstr>Background </vt:lpstr>
      <vt:lpstr>CMVD Specifications </vt:lpstr>
      <vt:lpstr>The mini-ICAL at Madurai </vt:lpstr>
      <vt:lpstr>Main Components </vt:lpstr>
      <vt:lpstr>Main Components continued … </vt:lpstr>
      <vt:lpstr>Scintillator Assembly (Di-counter) </vt:lpstr>
      <vt:lpstr>Components of designed and manufactured locally</vt:lpstr>
      <vt:lpstr>CMVD Around the Mini-ICAL </vt:lpstr>
      <vt:lpstr>Scintillator Staggered Arrangement </vt:lpstr>
      <vt:lpstr>Di-Counter Making </vt:lpstr>
      <vt:lpstr>Tile Making </vt:lpstr>
      <vt:lpstr>Electronics – Counter Mother Board </vt:lpstr>
      <vt:lpstr>Electronics – Devices Studied </vt:lpstr>
      <vt:lpstr>Electronics – DRS4 Based on DAQ </vt:lpstr>
      <vt:lpstr>SiPM Characterisation </vt:lpstr>
      <vt:lpstr>Simulation studies of CMVD </vt:lpstr>
      <vt:lpstr>Status </vt:lpstr>
      <vt:lpstr>Thank You</vt:lpstr>
      <vt:lpstr>Extra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Tata Institute of Fundamental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CMVD</dc:title>
  <dc:creator>Mandar Saraf</dc:creator>
  <cp:lastModifiedBy>Mandar Saraf</cp:lastModifiedBy>
  <cp:revision>89</cp:revision>
  <dcterms:created xsi:type="dcterms:W3CDTF">2022-04-26T05:40:34Z</dcterms:created>
  <dcterms:modified xsi:type="dcterms:W3CDTF">2022-05-06T02:02:45Z</dcterms:modified>
</cp:coreProperties>
</file>