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</p:sldMasterIdLst>
  <p:notesMasterIdLst>
    <p:notesMasterId r:id="rId66"/>
  </p:notesMasterIdLst>
  <p:sldIdLst>
    <p:sldId id="889" r:id="rId12"/>
    <p:sldId id="901" r:id="rId13"/>
    <p:sldId id="946" r:id="rId14"/>
    <p:sldId id="978" r:id="rId15"/>
    <p:sldId id="979" r:id="rId16"/>
    <p:sldId id="980" r:id="rId17"/>
    <p:sldId id="981" r:id="rId18"/>
    <p:sldId id="982" r:id="rId19"/>
    <p:sldId id="988" r:id="rId20"/>
    <p:sldId id="921" r:id="rId21"/>
    <p:sldId id="948" r:id="rId22"/>
    <p:sldId id="949" r:id="rId23"/>
    <p:sldId id="952" r:id="rId24"/>
    <p:sldId id="947" r:id="rId25"/>
    <p:sldId id="902" r:id="rId26"/>
    <p:sldId id="983" r:id="rId27"/>
    <p:sldId id="984" r:id="rId28"/>
    <p:sldId id="985" r:id="rId29"/>
    <p:sldId id="990" r:id="rId30"/>
    <p:sldId id="989" r:id="rId31"/>
    <p:sldId id="917" r:id="rId32"/>
    <p:sldId id="915" r:id="rId33"/>
    <p:sldId id="998" r:id="rId34"/>
    <p:sldId id="958" r:id="rId35"/>
    <p:sldId id="986" r:id="rId36"/>
    <p:sldId id="940" r:id="rId37"/>
    <p:sldId id="975" r:id="rId38"/>
    <p:sldId id="996" r:id="rId39"/>
    <p:sldId id="997" r:id="rId40"/>
    <p:sldId id="959" r:id="rId41"/>
    <p:sldId id="995" r:id="rId42"/>
    <p:sldId id="962" r:id="rId43"/>
    <p:sldId id="964" r:id="rId44"/>
    <p:sldId id="991" r:id="rId45"/>
    <p:sldId id="992" r:id="rId46"/>
    <p:sldId id="993" r:id="rId47"/>
    <p:sldId id="994" r:id="rId48"/>
    <p:sldId id="968" r:id="rId49"/>
    <p:sldId id="775" r:id="rId50"/>
    <p:sldId id="865" r:id="rId51"/>
    <p:sldId id="866" r:id="rId52"/>
    <p:sldId id="868" r:id="rId53"/>
    <p:sldId id="870" r:id="rId54"/>
    <p:sldId id="891" r:id="rId55"/>
    <p:sldId id="888" r:id="rId56"/>
    <p:sldId id="1000" r:id="rId57"/>
    <p:sldId id="999" r:id="rId58"/>
    <p:sldId id="969" r:id="rId59"/>
    <p:sldId id="970" r:id="rId60"/>
    <p:sldId id="971" r:id="rId61"/>
    <p:sldId id="972" r:id="rId62"/>
    <p:sldId id="924" r:id="rId63"/>
    <p:sldId id="976" r:id="rId64"/>
    <p:sldId id="977" r:id="rId6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00"/>
    <a:srgbClr val="003300"/>
    <a:srgbClr val="4EA5D8"/>
    <a:srgbClr val="FFFFFF"/>
    <a:srgbClr val="000000"/>
    <a:srgbClr val="9F2936"/>
    <a:srgbClr val="CCCC00"/>
    <a:srgbClr val="66FF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10" autoAdjust="0"/>
    <p:restoredTop sz="96488" autoAdjust="0"/>
  </p:normalViewPr>
  <p:slideViewPr>
    <p:cSldViewPr>
      <p:cViewPr varScale="1">
        <p:scale>
          <a:sx n="93" d="100"/>
          <a:sy n="93" d="100"/>
        </p:scale>
        <p:origin x="89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0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4.xml"/><Relationship Id="rId61" Type="http://schemas.openxmlformats.org/officeDocument/2006/relationships/slide" Target="slides/slide50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7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presProps" Target="presProp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9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C838E-31EC-40C1-8940-369804504364}" type="datetimeFigureOut">
              <a:rPr kumimoji="1" lang="ja-JP" altLang="en-US" smtClean="0"/>
              <a:t>2019/11/18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0489-EC92-4AD8-80DC-FB4734E5B9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2660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8148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0489-EC92-4AD8-80DC-FB4734E5B95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501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0489-EC92-4AD8-80DC-FB4734E5B95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315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0489-EC92-4AD8-80DC-FB4734E5B95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042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0489-EC92-4AD8-80DC-FB4734E5B95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047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0489-EC92-4AD8-80DC-FB4734E5B95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800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0489-EC92-4AD8-80DC-FB4734E5B95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818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lang="ja-JP" altLang="en-US" smtClean="0">
                <a:solidFill>
                  <a:prstClr val="black"/>
                </a:solidFill>
              </a:rPr>
              <a:pPr/>
              <a:t>39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16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0489-EC92-4AD8-80DC-FB4734E5B95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287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0489-EC92-4AD8-80DC-FB4734E5B95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05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2019/11/18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2019/11/18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09700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5484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91528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27081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30330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1284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83076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8701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02059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288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2019/11/18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144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9BA512-35E8-4945-BB66-7C75C7A9A5D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36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4B2FA-F574-46F2-AF1C-A2680DFEBA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04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0F91CF-C1EE-40EB-B802-8F459F546B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3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1F9BD-0A74-446D-B320-346F566E18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19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56DDD-71C9-46F5-BC45-019488E393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30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BA56AD-AD03-42A2-9106-7954672CD0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3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EF6A9-588B-4AEC-9349-908E5F15EC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28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F78D39-C9EA-4E9A-AA9B-9D7C874FC60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1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2019/11/18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2CFDE-7AE8-495B-A323-72A40F5E4E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00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147FB-E1B1-46AE-8150-718A0694FB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64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9412D-31DA-458A-9D7F-A98F41294A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51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E2792-234D-449C-ADB6-209F5F905DE8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2019/11/18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74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8E589-C177-4643-A396-135197EABC72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2019/11/18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1519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DB963-C960-48DC-A1AE-B28FC5F28E0C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2019/11/18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0153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39A36-EFF9-4011-A07A-C13A58A8CE3B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2019/11/18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8344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C4C20-1EE1-4AE6-A757-02362DDBC68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2019/11/18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5260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FD4B-92F2-403A-A5F1-222472C77B52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2019/11/18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6778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4A3AA-D18B-4550-B18A-708B11DEE364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2019/11/18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728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2019/11/18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4192E-5EB2-4E5A-BD42-933888B8BA9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2019/11/18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0001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C2425F-BC23-47F3-9D01-658ED77EE065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2019/11/18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3339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E2EAF8-1148-4230-B8AC-7525966683F5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2019/11/18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2805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FA06A-C3FD-46DA-BB34-5230A85E4F10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2019/11/18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1360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8244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1671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3649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9005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8965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141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2019/11/18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245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4678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5776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7382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8366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42749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6306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81113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6425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458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2019/11/18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1634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9820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45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6974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2489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0406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8938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9154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0620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369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2019/11/18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4337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9580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5390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466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6145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464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3671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2041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8491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888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2019/11/18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3802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8300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3519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9764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1877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1883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6267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6812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7375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41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2019/11/18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1412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9189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1010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5012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3655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3505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0476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9779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95646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43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2019/11/18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0425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14534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6290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0481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15163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03809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78295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11720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817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063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2019/11/18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2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713E-A067-4D1A-9ABF-A9979DBDEA2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9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3B2A54-07F6-40ED-8E47-7B4510F7AA59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2019/11/18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88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6454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865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72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70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8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67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49.png"/><Relationship Id="rId5" Type="http://schemas.openxmlformats.org/officeDocument/2006/relationships/image" Target="../media/image43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emf"/><Relationship Id="rId7" Type="http://schemas.openxmlformats.org/officeDocument/2006/relationships/image" Target="../media/image7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4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5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27.png"/><Relationship Id="rId3" Type="http://schemas.openxmlformats.org/officeDocument/2006/relationships/image" Target="../media/image96.emf"/><Relationship Id="rId7" Type="http://schemas.openxmlformats.org/officeDocument/2006/relationships/image" Target="../media/image100.emf"/><Relationship Id="rId12" Type="http://schemas.openxmlformats.org/officeDocument/2006/relationships/image" Target="../media/image105.png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9.emf"/><Relationship Id="rId11" Type="http://schemas.openxmlformats.org/officeDocument/2006/relationships/image" Target="../media/image104.png"/><Relationship Id="rId5" Type="http://schemas.openxmlformats.org/officeDocument/2006/relationships/image" Target="../media/image98.emf"/><Relationship Id="rId10" Type="http://schemas.openxmlformats.org/officeDocument/2006/relationships/image" Target="../media/image103.emf"/><Relationship Id="rId4" Type="http://schemas.openxmlformats.org/officeDocument/2006/relationships/image" Target="../media/image97.emf"/><Relationship Id="rId9" Type="http://schemas.openxmlformats.org/officeDocument/2006/relationships/image" Target="../media/image102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107.emf"/><Relationship Id="rId7" Type="http://schemas.openxmlformats.org/officeDocument/2006/relationships/image" Target="../media/image111.png"/><Relationship Id="rId12" Type="http://schemas.openxmlformats.org/officeDocument/2006/relationships/image" Target="../media/image105.png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0.emf"/><Relationship Id="rId11" Type="http://schemas.openxmlformats.org/officeDocument/2006/relationships/image" Target="../media/image104.png"/><Relationship Id="rId5" Type="http://schemas.openxmlformats.org/officeDocument/2006/relationships/image" Target="../media/image109.emf"/><Relationship Id="rId10" Type="http://schemas.openxmlformats.org/officeDocument/2006/relationships/image" Target="../media/image113.emf"/><Relationship Id="rId4" Type="http://schemas.openxmlformats.org/officeDocument/2006/relationships/image" Target="../media/image108.emf"/><Relationship Id="rId9" Type="http://schemas.openxmlformats.org/officeDocument/2006/relationships/image" Target="../media/image112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emf"/><Relationship Id="rId3" Type="http://schemas.openxmlformats.org/officeDocument/2006/relationships/image" Target="../media/image115.emf"/><Relationship Id="rId7" Type="http://schemas.openxmlformats.org/officeDocument/2006/relationships/image" Target="../media/image112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8.png"/><Relationship Id="rId5" Type="http://schemas.openxmlformats.org/officeDocument/2006/relationships/image" Target="../media/image117.emf"/><Relationship Id="rId10" Type="http://schemas.openxmlformats.org/officeDocument/2006/relationships/image" Target="../media/image119.png"/><Relationship Id="rId4" Type="http://schemas.openxmlformats.org/officeDocument/2006/relationships/image" Target="../media/image116.emf"/><Relationship Id="rId9" Type="http://schemas.openxmlformats.org/officeDocument/2006/relationships/image" Target="../media/image10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22.png"/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1.png"/><Relationship Id="rId5" Type="http://schemas.openxmlformats.org/officeDocument/2006/relationships/image" Target="../media/image111.png"/><Relationship Id="rId4" Type="http://schemas.openxmlformats.org/officeDocument/2006/relationships/image" Target="../media/image90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7.png"/><Relationship Id="rId5" Type="http://schemas.openxmlformats.org/officeDocument/2006/relationships/image" Target="../media/image129.png"/><Relationship Id="rId4" Type="http://schemas.openxmlformats.org/officeDocument/2006/relationships/image" Target="../media/image6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63.png"/><Relationship Id="rId7" Type="http://schemas.openxmlformats.org/officeDocument/2006/relationships/image" Target="../media/image1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1.emf"/><Relationship Id="rId7" Type="http://schemas.openxmlformats.org/officeDocument/2006/relationships/image" Target="../media/image140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5.png"/><Relationship Id="rId4" Type="http://schemas.openxmlformats.org/officeDocument/2006/relationships/image" Target="../media/image144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48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5" Type="http://schemas.openxmlformats.org/officeDocument/2006/relationships/image" Target="../media/image146.emf"/><Relationship Id="rId4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52.png"/><Relationship Id="rId2" Type="http://schemas.openxmlformats.org/officeDocument/2006/relationships/image" Target="../media/image14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3.png"/><Relationship Id="rId4" Type="http://schemas.openxmlformats.org/officeDocument/2006/relationships/image" Target="../media/image6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5.jp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6.gif"/><Relationship Id="rId7" Type="http://schemas.openxmlformats.org/officeDocument/2006/relationships/image" Target="../media/image1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8.jpeg"/><Relationship Id="rId10" Type="http://schemas.openxmlformats.org/officeDocument/2006/relationships/image" Target="../media/image16.png"/><Relationship Id="rId4" Type="http://schemas.openxmlformats.org/officeDocument/2006/relationships/image" Target="../media/image7.jp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7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gif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ctrTitle"/>
          </p:nvPr>
        </p:nvSpPr>
        <p:spPr>
          <a:xfrm>
            <a:off x="0" y="1238895"/>
            <a:ext cx="9144000" cy="1470025"/>
          </a:xfrm>
        </p:spPr>
        <p:txBody>
          <a:bodyPr>
            <a:noAutofit/>
          </a:bodyPr>
          <a:lstStyle/>
          <a:p>
            <a:r>
              <a:rPr kumimoji="1" lang="en-US" altLang="ja-JP" sz="4800" dirty="0" smtClean="0">
                <a:latin typeface="Arial Rounded MT Bold" panose="020F0704030504030204" pitchFamily="34" charset="0"/>
              </a:rPr>
              <a:t>Critica</a:t>
            </a:r>
            <a:r>
              <a:rPr lang="en-US" altLang="ja-JP" sz="4800" dirty="0" smtClean="0">
                <a:latin typeface="Arial Rounded MT Bold" panose="020F0704030504030204" pitchFamily="34" charset="0"/>
              </a:rPr>
              <a:t>l Fluctuations</a:t>
            </a:r>
            <a:br>
              <a:rPr lang="en-US" altLang="ja-JP" sz="4800" dirty="0" smtClean="0">
                <a:latin typeface="Arial Rounded MT Bold" panose="020F0704030504030204" pitchFamily="34" charset="0"/>
              </a:rPr>
            </a:br>
            <a:r>
              <a:rPr lang="en-US" altLang="ja-JP" sz="4800" dirty="0" smtClean="0">
                <a:latin typeface="Arial Rounded MT Bold" panose="020F0704030504030204" pitchFamily="34" charset="0"/>
              </a:rPr>
              <a:t>in Heavy-Ion Collisions</a:t>
            </a:r>
            <a:endParaRPr kumimoji="1" lang="ja-JP" altLang="en-US" sz="4800" dirty="0">
              <a:latin typeface="Arial Rounded MT Bold" panose="020F0704030504030204" pitchFamily="34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711709" y="3501008"/>
            <a:ext cx="3724288" cy="1237262"/>
          </a:xfrm>
        </p:spPr>
        <p:txBody>
          <a:bodyPr wrap="none">
            <a:spAutoFit/>
          </a:bodyPr>
          <a:lstStyle/>
          <a:p>
            <a:r>
              <a:rPr lang="en-US" altLang="ja-JP" sz="3600" dirty="0" err="1" smtClean="0">
                <a:solidFill>
                  <a:schemeClr val="tx1"/>
                </a:solidFill>
              </a:rPr>
              <a:t>Masakiyo</a:t>
            </a:r>
            <a:r>
              <a:rPr lang="en-US" altLang="ja-JP" sz="3600" dirty="0" smtClean="0">
                <a:solidFill>
                  <a:schemeClr val="tx1"/>
                </a:solidFill>
              </a:rPr>
              <a:t> Kitazawa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(Osaka U.)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878050" y="5797713"/>
            <a:ext cx="5387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/>
              <a:t>Workshop on QCD in the </a:t>
            </a:r>
            <a:r>
              <a:rPr lang="en-US" altLang="ja-JP" sz="2000" dirty="0" err="1"/>
              <a:t>N</a:t>
            </a:r>
            <a:r>
              <a:rPr lang="en-US" altLang="ja-JP" sz="2000" dirty="0" err="1" smtClean="0"/>
              <a:t>onperturbative</a:t>
            </a:r>
            <a:r>
              <a:rPr lang="en-US" altLang="ja-JP" sz="2000" dirty="0" smtClean="0"/>
              <a:t> Regime</a:t>
            </a:r>
            <a:endParaRPr lang="en-US" altLang="ja-JP" sz="2000" dirty="0" smtClean="0"/>
          </a:p>
          <a:p>
            <a:pPr algn="ctr"/>
            <a:r>
              <a:rPr lang="en-US" altLang="ja-JP" sz="2000" dirty="0" smtClean="0"/>
              <a:t>TIFR, Mumbai, India,  18/Nov./2019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3589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Higher-Order </a:t>
            </a:r>
            <a:r>
              <a:rPr kumimoji="1" lang="en-US" altLang="ja-JP" dirty="0" err="1" smtClean="0"/>
              <a:t>Cumulants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19" y="1258130"/>
            <a:ext cx="4392488" cy="414973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158095" y="1153862"/>
            <a:ext cx="9222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STAR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2010~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2632" y="5476151"/>
            <a:ext cx="51106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Non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-zero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non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-Gaussian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cumulants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have been established!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article}&#10;\usepackage{amsmath}&#10;\pagestyle{empty}&lt;/preamble&gt;&#10;  &lt;body&gt;\begin{align*} &#10;\langle N_p^3 \rangle_c&#10;\end{align*}&lt;/body&gt;&#10;  &lt;fcolor&gt;FF000000&lt;/fcolor&gt;&#10;  &lt;bcolor&gt;FFFFFFFF&lt;/bcolor&gt;&#10;  &lt;transparent&gt;True&lt;/transparent&gt;&#10;  &lt;resolution&gt;1800&lt;/resolution&gt;&#10;  &lt;imageh&gt;313&lt;/imageh&gt;&#10;  &lt;imagew&gt;591&lt;/imagew&gt;&#10;  &lt;scale&gt;50&lt;/scale&gt;&#10;  &lt;cursor&gt;3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107" y="4203472"/>
            <a:ext cx="792088" cy="419498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article}&#10;\usepackage{amsmath}&#10;\pagestyle{empty}&lt;/preamble&gt;&#10;  &lt;body&gt;\begin{align*} &#10;\langle N_p^4 \rangle_c&#10;\end{align*}&lt;/body&gt;&#10;  &lt;fcolor&gt;FF000000&lt;/fcolor&gt;&#10;  &lt;bcolor&gt;FFFFFFFF&lt;/bcolor&gt;&#10;  &lt;transparent&gt;True&lt;/transparent&gt;&#10;  &lt;resolution&gt;1800&lt;/resolution&gt;&#10;  &lt;imageh&gt;314&lt;/imageh&gt;&#10;  &lt;imagew&gt;591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089" y="2316546"/>
            <a:ext cx="792088" cy="420838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 rot="21404902">
            <a:off x="4302048" y="1787098"/>
            <a:ext cx="2202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+mn-cs"/>
              </a:rPr>
              <a:t>Enhancement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928684" y="6035213"/>
            <a:ext cx="29905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002060"/>
                </a:solidFill>
              </a:rPr>
              <a:t>General Review</a:t>
            </a:r>
            <a:r>
              <a:rPr lang="en-US" altLang="ja-JP" sz="2000" dirty="0" smtClean="0">
                <a:solidFill>
                  <a:srgbClr val="002060"/>
                </a:solidFill>
              </a:rPr>
              <a:t>:</a:t>
            </a:r>
          </a:p>
          <a:p>
            <a:r>
              <a:rPr lang="en-US" altLang="ja-JP" sz="2000" dirty="0" err="1" smtClean="0">
                <a:solidFill>
                  <a:srgbClr val="002060"/>
                </a:solidFill>
              </a:rPr>
              <a:t>Asakawa</a:t>
            </a:r>
            <a:r>
              <a:rPr lang="en-US" altLang="ja-JP" sz="2000" dirty="0">
                <a:solidFill>
                  <a:srgbClr val="002060"/>
                </a:solidFill>
              </a:rPr>
              <a:t>, MK, PPNP (2016)</a:t>
            </a:r>
          </a:p>
        </p:txBody>
      </p:sp>
      <p:sp>
        <p:nvSpPr>
          <p:cNvPr id="17" name="下矢印 16"/>
          <p:cNvSpPr/>
          <p:nvPr/>
        </p:nvSpPr>
        <p:spPr>
          <a:xfrm>
            <a:off x="4044079" y="3573016"/>
            <a:ext cx="994009" cy="1097184"/>
          </a:xfrm>
          <a:prstGeom prst="downArrow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19" name="下矢印 18"/>
          <p:cNvSpPr/>
          <p:nvPr/>
        </p:nvSpPr>
        <p:spPr>
          <a:xfrm flipV="1">
            <a:off x="4044080" y="1603021"/>
            <a:ext cx="527920" cy="1134363"/>
          </a:xfrm>
          <a:prstGeom prst="downArrow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20" name="下矢印 19"/>
          <p:cNvSpPr/>
          <p:nvPr/>
        </p:nvSpPr>
        <p:spPr>
          <a:xfrm>
            <a:off x="4156428" y="2804316"/>
            <a:ext cx="1024287" cy="480706"/>
          </a:xfrm>
          <a:prstGeom prst="downArrow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pic>
        <p:nvPicPr>
          <p:cNvPr id="21" name="TexTeXPicture" descr="&lt;?xml version=&quot;1.0&quot; encoding=&quot;utf-16&quot;?&gt;&#10;&lt;TeXTeX&gt;&#10;  &lt;preamble&gt;\documentclass{article}&#10;\usepackage{amsmath}&#10;\pagestyle{empty}&lt;/preamble&gt;&#10;  &lt;body&gt;\begin{align*} &#10;\frac{ \langle N_p^4 \rangle_c }{ \langle N_p^2 \rangle_c }&#10;\end{align*}&lt;/body&gt;&#10;  &lt;fcolor&gt;FF000000&lt;/fcolor&gt;&#10;  &lt;bcolor&gt;FFFFFFFF&lt;/bcolor&gt;&#10;  &lt;transparent&gt;True&lt;/transparent&gt;&#10;  &lt;resolution&gt;1800&lt;/resolution&gt;&#10;  &lt;imageh&gt;664&lt;/imageh&gt;&#10;  &lt;imagew&gt;635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74" y="2037568"/>
            <a:ext cx="851059" cy="889925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article}&#10;\usepackage{amsmath}&#10;\pagestyle{empty}&lt;/preamble&gt;&#10;  &lt;body&gt;\begin{align*} &#10;\frac{ \langle N_p^3 \rangle_c }{ \langle N_p^2 \rangle_c }&#10;\end{align*}&lt;/body&gt;&#10;  &lt;fcolor&gt;FF000000&lt;/fcolor&gt;&#10;  &lt;bcolor&gt;FFFFFFFF&lt;/bcolor&gt;&#10;  &lt;transparent&gt;True&lt;/transparent&gt;&#10;  &lt;resolution&gt;1800&lt;/resolution&gt;&#10;  &lt;imageh&gt;663&lt;/imageh&gt;&#10;  &lt;imagew&gt;635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93377"/>
            <a:ext cx="851059" cy="888585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 rot="21404902">
            <a:off x="4851415" y="4162855"/>
            <a:ext cx="1859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+mn-cs"/>
              </a:rPr>
              <a:t>Supression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09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2</a:t>
            </a:r>
            <a:r>
              <a:rPr lang="en-US" altLang="ja-JP" baseline="30000" dirty="0" smtClean="0"/>
              <a:t>nd</a:t>
            </a:r>
            <a:r>
              <a:rPr lang="en-US" altLang="ja-JP" dirty="0" smtClean="0"/>
              <a:t> Order</a:t>
            </a:r>
            <a:r>
              <a:rPr kumimoji="1" lang="en-US" altLang="ja-JP" dirty="0" smtClean="0"/>
              <a:t> @ ALICE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/>
          <a:stretch/>
        </p:blipFill>
        <p:spPr bwMode="auto">
          <a:xfrm>
            <a:off x="107505" y="1951164"/>
            <a:ext cx="4248472" cy="33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293037" y="1348352"/>
            <a:ext cx="3516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Net charge fluctuation</a:t>
            </a:r>
            <a:endParaRPr kumimoji="1" lang="ja-JP" altLang="en-US" sz="2800" b="1" dirty="0" smtClean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26&lt;/imageh&gt;&#10;  &lt;imagew&gt;319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616" y="5022926"/>
            <a:ext cx="457200" cy="32391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テキスト ボックス 10"/>
          <p:cNvSpPr txBox="1"/>
          <p:nvPr/>
        </p:nvSpPr>
        <p:spPr>
          <a:xfrm>
            <a:off x="2051720" y="3353165"/>
            <a:ext cx="1787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ALICE, PRL2013</a:t>
            </a:r>
            <a:endParaRPr kumimoji="1" lang="ja-JP" altLang="en-US" sz="2000" dirty="0" smtClean="0"/>
          </a:p>
        </p:txBody>
      </p:sp>
      <p:sp>
        <p:nvSpPr>
          <p:cNvPr id="14" name="角丸四角形吹き出し 13"/>
          <p:cNvSpPr/>
          <p:nvPr/>
        </p:nvSpPr>
        <p:spPr>
          <a:xfrm>
            <a:off x="4932040" y="2132856"/>
            <a:ext cx="3168352" cy="1804453"/>
          </a:xfrm>
          <a:prstGeom prst="wedgeRoundRectCallout">
            <a:avLst>
              <a:gd name="adj1" fmla="val -61654"/>
              <a:gd name="adj2" fmla="val 21412"/>
              <a:gd name="adj3" fmla="val 16667"/>
            </a:avLst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D \simeq 4 \frac{\langle \delta N_{\rm Q}^2 \rangle }{ \langle \delta N_{\rm Q}^2 \rangle_{\rm HRG} }&#10;\end{align*}&lt;/body&gt;&#10;  &lt;fcolor&gt;FF000000&lt;/fcolor&gt;&#10;  &lt;bcolor&gt;FFFFFFFF&lt;/bcolor&gt;&#10;  &lt;transparent&gt;True&lt;/transparent&gt;&#10;  &lt;resolution&gt;1800&lt;/resolution&gt;&#10;  &lt;imageh&gt;682&lt;/imageh&gt;&#10;  &lt;imagew&gt;1824&lt;/imagew&gt;&#10;  &lt;scale&gt;50&lt;/scale&gt;&#10;  &lt;cursor&gt;11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852936"/>
            <a:ext cx="2322935" cy="868553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5609974" y="2276872"/>
            <a:ext cx="181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D-measure</a:t>
            </a:r>
            <a:endParaRPr kumimoji="1" lang="ja-JP" alt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3873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 17"/>
          <p:cNvSpPr/>
          <p:nvPr/>
        </p:nvSpPr>
        <p:spPr>
          <a:xfrm>
            <a:off x="555889" y="5670746"/>
            <a:ext cx="6392375" cy="1091070"/>
          </a:xfrm>
          <a:prstGeom prst="roundRect">
            <a:avLst>
              <a:gd name="adj" fmla="val 9803"/>
            </a:avLst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2"/>
          <a:srcRect l="15690" b="10827"/>
          <a:stretch/>
        </p:blipFill>
        <p:spPr>
          <a:xfrm>
            <a:off x="5067303" y="1772816"/>
            <a:ext cx="3924558" cy="350365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2</a:t>
            </a:r>
            <a:r>
              <a:rPr lang="en-US" altLang="ja-JP" baseline="30000" dirty="0" smtClean="0"/>
              <a:t>nd</a:t>
            </a:r>
            <a:r>
              <a:rPr lang="en-US" altLang="ja-JP" dirty="0" smtClean="0"/>
              <a:t> Order</a:t>
            </a:r>
            <a:r>
              <a:rPr kumimoji="1" lang="en-US" altLang="ja-JP" dirty="0" smtClean="0"/>
              <a:t> @ ALICE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/>
          <a:stretch/>
        </p:blipFill>
        <p:spPr bwMode="auto">
          <a:xfrm>
            <a:off x="107505" y="1951164"/>
            <a:ext cx="4248472" cy="33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293037" y="1348352"/>
            <a:ext cx="3516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Net charge fluctuation</a:t>
            </a:r>
            <a:endParaRPr kumimoji="1" lang="ja-JP" altLang="en-US" sz="2800" b="1" dirty="0" smtClean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26&lt;/imageh&gt;&#10;  &lt;imagew&gt;319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616" y="5022926"/>
            <a:ext cx="457200" cy="32391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/>
          <a:srcRect r="84105" b="58709"/>
          <a:stretch/>
        </p:blipFill>
        <p:spPr>
          <a:xfrm>
            <a:off x="4588476" y="1831555"/>
            <a:ext cx="648072" cy="1420996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051720" y="3353165"/>
            <a:ext cx="1787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ALICE, PRL2013</a:t>
            </a:r>
            <a:endParaRPr kumimoji="1" lang="ja-JP" altLang="en-US" sz="2000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169294" y="1348352"/>
            <a:ext cx="3538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Net proton fluctuation</a:t>
            </a:r>
            <a:endParaRPr kumimoji="1" lang="ja-JP" altLang="en-US" sz="2800" b="1" dirty="0" smtClean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26&lt;/imageh&gt;&#10;  &lt;imagew&gt;319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346836"/>
            <a:ext cx="457200" cy="32391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テキスト ボックス 4"/>
          <p:cNvSpPr txBox="1"/>
          <p:nvPr/>
        </p:nvSpPr>
        <p:spPr>
          <a:xfrm>
            <a:off x="5613959" y="4509120"/>
            <a:ext cx="1839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Rustamov</a:t>
            </a:r>
            <a:r>
              <a:rPr kumimoji="1" lang="en-US" altLang="ja-JP" sz="2000" dirty="0" smtClean="0"/>
              <a:t>, 2017</a:t>
            </a:r>
            <a:endParaRPr kumimoji="1" lang="ja-JP" altLang="en-US" sz="2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3568" y="5791935"/>
            <a:ext cx="60975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Net-charge fluctuation has a suppression, 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but net-proton fluctuation does not. Why??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1366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4"/>
          <a:stretch/>
        </p:blipFill>
        <p:spPr bwMode="auto">
          <a:xfrm>
            <a:off x="2108200" y="2055533"/>
            <a:ext cx="5272112" cy="41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正方形/長方形 25"/>
          <p:cNvSpPr/>
          <p:nvPr/>
        </p:nvSpPr>
        <p:spPr>
          <a:xfrm>
            <a:off x="1888563" y="2055533"/>
            <a:ext cx="219637" cy="4037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1259632" y="908720"/>
            <a:ext cx="5544616" cy="10081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9814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&lt;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 smtClean="0"/>
              <a:t>N</a:t>
            </a:r>
            <a:r>
              <a:rPr lang="en-US" altLang="ja-JP" baseline="-25000" dirty="0" smtClean="0"/>
              <a:t>B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&gt; and &lt;</a:t>
            </a:r>
            <a:r>
              <a:rPr lang="en-US" altLang="ja-JP" i="1" dirty="0">
                <a:latin typeface="Symbol" pitchFamily="18" charset="2"/>
              </a:rPr>
              <a:t> 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/>
              <a:t>N</a:t>
            </a:r>
            <a:r>
              <a:rPr lang="en-US" altLang="ja-JP" i="1" baseline="-25000" dirty="0" smtClean="0"/>
              <a:t>p</a:t>
            </a:r>
            <a:r>
              <a:rPr lang="en-US" altLang="ja-JP" baseline="30000" dirty="0" smtClean="0"/>
              <a:t>2 </a:t>
            </a:r>
            <a:r>
              <a:rPr lang="en-US" altLang="ja-JP" dirty="0" smtClean="0"/>
              <a:t>&gt; @ LHC ?  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 rot="222982">
            <a:off x="4137707" y="4362374"/>
            <a:ext cx="2450636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3851920" y="4199152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3610000" y="406052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3396568" y="3898567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173063" y="3697753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2809817" y="3134389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2615700" y="2836672"/>
            <a:ext cx="234210" cy="37205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正方形/長方形 33"/>
          <p:cNvSpPr/>
          <p:nvPr/>
        </p:nvSpPr>
        <p:spPr>
          <a:xfrm rot="20070266">
            <a:off x="2284819" y="2317002"/>
            <a:ext cx="198022" cy="40530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2711770" y="3190466"/>
            <a:ext cx="265061" cy="20191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023828" y="3457486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934637" y="3423685"/>
            <a:ext cx="297554" cy="273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707107" y="284762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2388443" y="2492896"/>
            <a:ext cx="263805" cy="2648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2200600" y="2399107"/>
            <a:ext cx="2268864" cy="3050796"/>
            <a:chOff x="2200600" y="2399107"/>
            <a:chExt cx="2268864" cy="3050796"/>
          </a:xfrm>
        </p:grpSpPr>
        <p:sp>
          <p:nvSpPr>
            <p:cNvPr id="20" name="フリーフォーム 19"/>
            <p:cNvSpPr/>
            <p:nvPr/>
          </p:nvSpPr>
          <p:spPr>
            <a:xfrm>
              <a:off x="2200600" y="2399107"/>
              <a:ext cx="1219272" cy="2550803"/>
            </a:xfrm>
            <a:custGeom>
              <a:avLst/>
              <a:gdLst>
                <a:gd name="connsiteX0" fmla="*/ 0 w 4038600"/>
                <a:gd name="connsiteY0" fmla="*/ 0 h 2057400"/>
                <a:gd name="connsiteX1" fmla="*/ 1257300 w 4038600"/>
                <a:gd name="connsiteY1" fmla="*/ 1003300 h 2057400"/>
                <a:gd name="connsiteX2" fmla="*/ 2717800 w 4038600"/>
                <a:gd name="connsiteY2" fmla="*/ 1727200 h 2057400"/>
                <a:gd name="connsiteX3" fmla="*/ 4038600 w 4038600"/>
                <a:gd name="connsiteY3" fmla="*/ 2057400 h 2057400"/>
                <a:gd name="connsiteX0" fmla="*/ 0 w 4143504"/>
                <a:gd name="connsiteY0" fmla="*/ 0 h 2080155"/>
                <a:gd name="connsiteX1" fmla="*/ 1257300 w 4143504"/>
                <a:gd name="connsiteY1" fmla="*/ 1003300 h 2080155"/>
                <a:gd name="connsiteX2" fmla="*/ 2717800 w 4143504"/>
                <a:gd name="connsiteY2" fmla="*/ 1727200 h 2080155"/>
                <a:gd name="connsiteX3" fmla="*/ 4038600 w 4143504"/>
                <a:gd name="connsiteY3" fmla="*/ 2057400 h 2080155"/>
                <a:gd name="connsiteX4" fmla="*/ 4062250 w 4143504"/>
                <a:gd name="connsiteY4" fmla="*/ 2051219 h 2080155"/>
                <a:gd name="connsiteX0" fmla="*/ 0 w 4446660"/>
                <a:gd name="connsiteY0" fmla="*/ 0 h 2080155"/>
                <a:gd name="connsiteX1" fmla="*/ 1257300 w 4446660"/>
                <a:gd name="connsiteY1" fmla="*/ 1003300 h 2080155"/>
                <a:gd name="connsiteX2" fmla="*/ 2717800 w 4446660"/>
                <a:gd name="connsiteY2" fmla="*/ 1727200 h 2080155"/>
                <a:gd name="connsiteX3" fmla="*/ 4038600 w 4446660"/>
                <a:gd name="connsiteY3" fmla="*/ 2057400 h 2080155"/>
                <a:gd name="connsiteX4" fmla="*/ 4446660 w 4446660"/>
                <a:gd name="connsiteY4" fmla="*/ 2051219 h 2080155"/>
                <a:gd name="connsiteX0" fmla="*/ 0 w 5557178"/>
                <a:gd name="connsiteY0" fmla="*/ 0 h 2118923"/>
                <a:gd name="connsiteX1" fmla="*/ 1257300 w 5557178"/>
                <a:gd name="connsiteY1" fmla="*/ 1003300 h 2118923"/>
                <a:gd name="connsiteX2" fmla="*/ 2717800 w 5557178"/>
                <a:gd name="connsiteY2" fmla="*/ 1727200 h 2118923"/>
                <a:gd name="connsiteX3" fmla="*/ 4038600 w 5557178"/>
                <a:gd name="connsiteY3" fmla="*/ 2057400 h 2118923"/>
                <a:gd name="connsiteX4" fmla="*/ 5557178 w 5557178"/>
                <a:gd name="connsiteY4" fmla="*/ 2118807 h 2118923"/>
                <a:gd name="connsiteX0" fmla="*/ 0 w 5642602"/>
                <a:gd name="connsiteY0" fmla="*/ 0 h 2157454"/>
                <a:gd name="connsiteX1" fmla="*/ 1257300 w 5642602"/>
                <a:gd name="connsiteY1" fmla="*/ 1003300 h 2157454"/>
                <a:gd name="connsiteX2" fmla="*/ 2717800 w 5642602"/>
                <a:gd name="connsiteY2" fmla="*/ 1727200 h 2157454"/>
                <a:gd name="connsiteX3" fmla="*/ 4038600 w 5642602"/>
                <a:gd name="connsiteY3" fmla="*/ 2057400 h 2157454"/>
                <a:gd name="connsiteX4" fmla="*/ 5642602 w 5642602"/>
                <a:gd name="connsiteY4" fmla="*/ 2157429 h 2157454"/>
                <a:gd name="connsiteX0" fmla="*/ 0 w 5685314"/>
                <a:gd name="connsiteY0" fmla="*/ 0 h 2186411"/>
                <a:gd name="connsiteX1" fmla="*/ 1257300 w 5685314"/>
                <a:gd name="connsiteY1" fmla="*/ 1003300 h 2186411"/>
                <a:gd name="connsiteX2" fmla="*/ 2717800 w 5685314"/>
                <a:gd name="connsiteY2" fmla="*/ 1727200 h 2186411"/>
                <a:gd name="connsiteX3" fmla="*/ 4038600 w 5685314"/>
                <a:gd name="connsiteY3" fmla="*/ 2057400 h 2186411"/>
                <a:gd name="connsiteX4" fmla="*/ 5685314 w 5685314"/>
                <a:gd name="connsiteY4" fmla="*/ 2186395 h 218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5314" h="2186411">
                  <a:moveTo>
                    <a:pt x="0" y="0"/>
                  </a:moveTo>
                  <a:cubicBezTo>
                    <a:pt x="402166" y="357716"/>
                    <a:pt x="804333" y="715433"/>
                    <a:pt x="1257300" y="1003300"/>
                  </a:cubicBezTo>
                  <a:cubicBezTo>
                    <a:pt x="1710267" y="1291167"/>
                    <a:pt x="2254250" y="1551517"/>
                    <a:pt x="2717800" y="1727200"/>
                  </a:cubicBezTo>
                  <a:cubicBezTo>
                    <a:pt x="3181350" y="1902883"/>
                    <a:pt x="3609975" y="1980141"/>
                    <a:pt x="4038600" y="2057400"/>
                  </a:cubicBezTo>
                  <a:cubicBezTo>
                    <a:pt x="4262675" y="2111403"/>
                    <a:pt x="5680387" y="2187683"/>
                    <a:pt x="5685314" y="2186395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pic>
          <p:nvPicPr>
  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2 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629&lt;/imagew&gt;&#10;  &lt;scale&gt;50&lt;/scale&gt;&#10;  &lt;cursor&gt;44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5013176"/>
              <a:ext cx="977584" cy="43672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  <p:sp>
        <p:nvSpPr>
          <p:cNvPr id="23" name="正方形/長方形 22"/>
          <p:cNvSpPr/>
          <p:nvPr/>
        </p:nvSpPr>
        <p:spPr>
          <a:xfrm>
            <a:off x="4319972" y="2591972"/>
            <a:ext cx="2124236" cy="110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39446" y="1455167"/>
            <a:ext cx="5364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should have different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ＭＳ Ｐゴシック"/>
                <a:cs typeface="+mn-cs"/>
              </a:rPr>
              <a:t>Dh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dependence.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,&#10;\langle \delta N_B^2 \rangle,&#10;\langle \delta N_p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218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53" y="1033291"/>
            <a:ext cx="2929027" cy="421876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627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360" y="4128061"/>
            <a:ext cx="839735" cy="421876"/>
          </a:xfrm>
          <a:prstGeom prst="rect">
            <a:avLst/>
          </a:prstGeom>
        </p:spPr>
      </p:pic>
      <p:sp>
        <p:nvSpPr>
          <p:cNvPr id="31" name="正方形/長方形 30"/>
          <p:cNvSpPr/>
          <p:nvPr/>
        </p:nvSpPr>
        <p:spPr>
          <a:xfrm>
            <a:off x="2465910" y="2579740"/>
            <a:ext cx="396044" cy="330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2597390" y="2916562"/>
            <a:ext cx="109717" cy="2527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正方形/長方形 36"/>
          <p:cNvSpPr/>
          <p:nvPr/>
        </p:nvSpPr>
        <p:spPr>
          <a:xfrm rot="20086231">
            <a:off x="2527292" y="2850394"/>
            <a:ext cx="146677" cy="2962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(\eta)}{\langle \delta N^2 \rangle (0)}&#10;\end{align*}&lt;/body&gt;&#10;  &lt;fcolor&gt;FF000000&lt;/fcolor&gt;&#10;  &lt;bcolor&gt;FFFFFFFF&lt;/bcolor&gt;&#10;  &lt;transparent&gt;True&lt;/transparent&gt;&#10;  &lt;resolution&gt;1800&lt;/resolution&gt;&#10;  &lt;imageh&gt;608&lt;/imageh&gt;&#10;  &lt;imagew&gt;980&lt;/imagew&gt;&#10;  &lt;scale&gt;50&lt;/scale&gt;&#10;  &lt;cursor&gt;8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5924" y="3402848"/>
            <a:ext cx="1536496" cy="95325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000000&lt;/fcolor&gt;&#10;  &lt;bcolor&gt;FFFFFFFF&lt;/bcolor&gt;&#10;  &lt;transparent&gt;True&lt;/transparent&gt;&#10;  &lt;resolution&gt;1800&lt;/resolution&gt;&#10;  &lt;imageh&gt;166&lt;/imageh&gt;&#10;  &lt;imagew&gt;8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938" y="2137998"/>
            <a:ext cx="128981" cy="261109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0.5&#10;\end{align*}&lt;/body&gt;&#10;  &lt;fcolor&gt;FF000000&lt;/fcolor&gt;&#10;  &lt;bcolor&gt;FFFFFFFF&lt;/bcolor&gt;&#10;  &lt;transparent&gt;True&lt;/transparent&gt;&#10;  &lt;resolution&gt;1800&lt;/resolution&gt;&#10;  &lt;imageh&gt;172&lt;/imageh&gt;&#10;  &lt;imagew&gt;29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814637"/>
            <a:ext cx="465590" cy="27054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テキスト ボックス 9"/>
          <p:cNvSpPr txBox="1"/>
          <p:nvPr/>
        </p:nvSpPr>
        <p:spPr>
          <a:xfrm>
            <a:off x="179512" y="6413266"/>
            <a:ext cx="8490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Baryon # 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cumulants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are experimentally observable!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MK, 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Asakawa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, 2012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38" name="グループ化 37"/>
          <p:cNvGrpSpPr/>
          <p:nvPr/>
        </p:nvGrpSpPr>
        <p:grpSpPr>
          <a:xfrm>
            <a:off x="2231258" y="2271558"/>
            <a:ext cx="2906998" cy="1647011"/>
            <a:chOff x="2231258" y="2271558"/>
            <a:chExt cx="2906998" cy="1647011"/>
          </a:xfrm>
        </p:grpSpPr>
        <p:sp>
          <p:nvSpPr>
            <p:cNvPr id="39" name="フリーフォーム 38"/>
            <p:cNvSpPr/>
            <p:nvPr/>
          </p:nvSpPr>
          <p:spPr>
            <a:xfrm>
              <a:off x="2231258" y="2271558"/>
              <a:ext cx="1890589" cy="1406144"/>
            </a:xfrm>
            <a:custGeom>
              <a:avLst/>
              <a:gdLst>
                <a:gd name="connsiteX0" fmla="*/ 0 w 4038600"/>
                <a:gd name="connsiteY0" fmla="*/ 0 h 2057400"/>
                <a:gd name="connsiteX1" fmla="*/ 1257300 w 4038600"/>
                <a:gd name="connsiteY1" fmla="*/ 1003300 h 2057400"/>
                <a:gd name="connsiteX2" fmla="*/ 2717800 w 4038600"/>
                <a:gd name="connsiteY2" fmla="*/ 1727200 h 2057400"/>
                <a:gd name="connsiteX3" fmla="*/ 4038600 w 4038600"/>
                <a:gd name="connsiteY3" fmla="*/ 2057400 h 205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38600" h="2057400">
                  <a:moveTo>
                    <a:pt x="0" y="0"/>
                  </a:moveTo>
                  <a:cubicBezTo>
                    <a:pt x="402166" y="357716"/>
                    <a:pt x="804333" y="715433"/>
                    <a:pt x="1257300" y="1003300"/>
                  </a:cubicBezTo>
                  <a:cubicBezTo>
                    <a:pt x="1710267" y="1291167"/>
                    <a:pt x="2254250" y="1551517"/>
                    <a:pt x="2717800" y="1727200"/>
                  </a:cubicBezTo>
                  <a:cubicBezTo>
                    <a:pt x="3181350" y="1902883"/>
                    <a:pt x="3609975" y="1980141"/>
                    <a:pt x="4038600" y="2057400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pic>
          <p:nvPicPr>
  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p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596&lt;/imagew&gt;&#10;  &lt;scale&gt;50&lt;/scale&gt;&#10;  &lt;cursor&gt;34&lt;/cursor&gt;&#10;&lt;/TeXTeX&gt;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3429000"/>
              <a:ext cx="926296" cy="48956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</p:grp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b="10450"/>
          <a:stretch/>
        </p:blipFill>
        <p:spPr bwMode="auto">
          <a:xfrm>
            <a:off x="7812360" y="5006555"/>
            <a:ext cx="1213580" cy="140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テキスト ボックス 41"/>
          <p:cNvSpPr txBox="1"/>
          <p:nvPr/>
        </p:nvSpPr>
        <p:spPr>
          <a:xfrm>
            <a:off x="6902113" y="0"/>
            <a:ext cx="2249334" cy="1785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MK, presentations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GSI, Jan. 2013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Berkeley, Sep. 2014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FIAS, Jul. 2015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GSI, Jan. 2016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…</a:t>
            </a:r>
            <a:endParaRPr kumimoji="1" lang="ja-JP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57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611560" y="2768729"/>
            <a:ext cx="7416824" cy="1224136"/>
          </a:xfrm>
          <a:prstGeom prst="roundRect">
            <a:avLst/>
          </a:prstGeom>
          <a:solidFill>
            <a:srgbClr val="FF0000">
              <a:alpha val="10000"/>
            </a:srgbClr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Message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7584" y="2840737"/>
            <a:ext cx="6956520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kumimoji="1" lang="en-US" altLang="ja-JP" sz="2800" dirty="0" smtClean="0"/>
              <a:t>Problems in experimental analysis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800" dirty="0" smtClean="0"/>
              <a:t>proper correction of detector’s </a:t>
            </a:r>
            <a:r>
              <a:rPr lang="en-US" altLang="ja-JP" sz="2800" dirty="0" smtClean="0"/>
              <a:t>property</a:t>
            </a:r>
          </a:p>
          <a:p>
            <a:endParaRPr lang="en-US" altLang="ja-JP" sz="2800" dirty="0"/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sz="2800" dirty="0" smtClean="0"/>
              <a:t>Dynamics of non-Gaussian fluctuations</a:t>
            </a:r>
          </a:p>
          <a:p>
            <a:pPr marL="457200" indent="-457200">
              <a:buFont typeface="+mj-lt"/>
              <a:buAutoNum type="arabicPeriod"/>
            </a:pPr>
            <a:endParaRPr lang="en-US" altLang="ja-JP" sz="2800" dirty="0"/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sz="2800" dirty="0" smtClean="0"/>
              <a:t>A suggestion: </a:t>
            </a:r>
            <a:r>
              <a:rPr kumimoji="1" lang="en-US" altLang="ja-JP" sz="2800" dirty="0" err="1" smtClean="0"/>
              <a:t>chiB</a:t>
            </a:r>
            <a:r>
              <a:rPr kumimoji="1" lang="en-US" altLang="ja-JP" sz="2800" dirty="0" smtClean="0"/>
              <a:t>/</a:t>
            </a:r>
            <a:r>
              <a:rPr kumimoji="1" lang="en-US" altLang="ja-JP" sz="2800" dirty="0" err="1" smtClean="0"/>
              <a:t>chiQ</a:t>
            </a:r>
            <a:endParaRPr kumimoji="1" lang="en-US" altLang="ja-JP" sz="2800" dirty="0" smtClean="0"/>
          </a:p>
          <a:p>
            <a:pPr marL="457200" indent="-457200">
              <a:buFont typeface="+mj-lt"/>
              <a:buAutoNum type="arabicPeriod"/>
            </a:pPr>
            <a:endParaRPr kumimoji="1" lang="ja-JP" altLang="en-US" sz="2800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03270" y="1404065"/>
            <a:ext cx="5937459" cy="10772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/>
              <a:t>U</a:t>
            </a:r>
            <a:r>
              <a:rPr kumimoji="1" lang="en-US" altLang="ja-JP" sz="3200" dirty="0" smtClean="0"/>
              <a:t>nderstand 2</a:t>
            </a:r>
            <a:r>
              <a:rPr kumimoji="1" lang="en-US" altLang="ja-JP" sz="3200" baseline="30000" dirty="0" smtClean="0"/>
              <a:t>nd</a:t>
            </a:r>
            <a:r>
              <a:rPr lang="en-US" altLang="ja-JP" sz="3200" dirty="0"/>
              <a:t>-</a:t>
            </a:r>
            <a:r>
              <a:rPr kumimoji="1" lang="en-US" altLang="ja-JP" sz="3200" dirty="0" smtClean="0"/>
              <a:t>order fluctuations</a:t>
            </a:r>
            <a:endParaRPr lang="en-US" altLang="ja-JP" sz="3200" dirty="0" smtClean="0"/>
          </a:p>
          <a:p>
            <a:pPr algn="ctr"/>
            <a:r>
              <a:rPr lang="en-US" altLang="ja-JP" sz="3200" dirty="0" smtClean="0"/>
              <a:t>@ LHC &amp; top-RHIC</a:t>
            </a:r>
            <a:endParaRPr kumimoji="1" lang="en-US" altLang="ja-JP" sz="3200" dirty="0" smtClean="0"/>
          </a:p>
        </p:txBody>
      </p:sp>
    </p:spTree>
    <p:extLst>
      <p:ext uri="{BB962C8B-B14F-4D97-AF65-F5344CB8AC3E}">
        <p14:creationId xmlns:p14="http://schemas.microsoft.com/office/powerpoint/2010/main" val="54184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Detector-Response</a:t>
            </a:r>
            <a:r>
              <a:rPr kumimoji="1" lang="en-US" altLang="ja-JP" dirty="0" smtClean="0"/>
              <a:t> Correction</a:t>
            </a:r>
            <a:endParaRPr kumimoji="1" lang="ja-JP" altLang="en-US" dirty="0"/>
          </a:p>
        </p:txBody>
      </p:sp>
      <p:pic>
        <p:nvPicPr>
          <p:cNvPr id="3" name="Picture 25" descr="ev2_front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371" y="1207249"/>
            <a:ext cx="3600400" cy="277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角丸四角形 3"/>
          <p:cNvSpPr/>
          <p:nvPr/>
        </p:nvSpPr>
        <p:spPr>
          <a:xfrm>
            <a:off x="590018" y="1509920"/>
            <a:ext cx="2797968" cy="1970582"/>
          </a:xfrm>
          <a:prstGeom prst="roundRect">
            <a:avLst/>
          </a:prstGeom>
          <a:solidFill>
            <a:srgbClr val="FFFFFF">
              <a:alpha val="90000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075" y="1580462"/>
            <a:ext cx="2645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+mj-lt"/>
              </a:rPr>
              <a:t>True distribution</a:t>
            </a:r>
            <a:endParaRPr kumimoji="1" lang="ja-JP" altLang="en-US" sz="2400" dirty="0">
              <a:latin typeface="+mj-lt"/>
            </a:endParaRPr>
          </a:p>
        </p:txBody>
      </p:sp>
      <p:pic>
        <p:nvPicPr>
          <p:cNvPr id="46" name="図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989519"/>
            <a:ext cx="2014155" cy="1401358"/>
          </a:xfrm>
          <a:prstGeom prst="rect">
            <a:avLst/>
          </a:prstGeom>
        </p:spPr>
      </p:pic>
      <p:sp>
        <p:nvSpPr>
          <p:cNvPr id="48" name="角丸四角形 47"/>
          <p:cNvSpPr/>
          <p:nvPr/>
        </p:nvSpPr>
        <p:spPr>
          <a:xfrm>
            <a:off x="5676584" y="1463747"/>
            <a:ext cx="2797968" cy="1970582"/>
          </a:xfrm>
          <a:prstGeom prst="roundRect">
            <a:avLst/>
          </a:prstGeom>
          <a:solidFill>
            <a:srgbClr val="FFFFFF">
              <a:alpha val="90000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7" name="図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398" y="1926612"/>
            <a:ext cx="2008050" cy="1397110"/>
          </a:xfrm>
          <a:prstGeom prst="rect">
            <a:avLst/>
          </a:prstGeom>
        </p:spPr>
      </p:pic>
      <p:sp>
        <p:nvSpPr>
          <p:cNvPr id="49" name="テキスト ボックス 48"/>
          <p:cNvSpPr txBox="1"/>
          <p:nvPr/>
        </p:nvSpPr>
        <p:spPr>
          <a:xfrm>
            <a:off x="5845936" y="1584941"/>
            <a:ext cx="2459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+mj-lt"/>
              </a:rPr>
              <a:t>Observed distr.</a:t>
            </a:r>
            <a:endParaRPr kumimoji="1" lang="ja-JP" altLang="en-US" sz="2400" dirty="0" smtClean="0">
              <a:latin typeface="+mj-lt"/>
            </a:endParaRPr>
          </a:p>
        </p:txBody>
      </p:sp>
      <p:sp>
        <p:nvSpPr>
          <p:cNvPr id="50" name="右矢印 49"/>
          <p:cNvSpPr/>
          <p:nvPr/>
        </p:nvSpPr>
        <p:spPr>
          <a:xfrm>
            <a:off x="3307955" y="1580462"/>
            <a:ext cx="2546561" cy="181041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Efficiency loss</a:t>
            </a:r>
          </a:p>
          <a:p>
            <a:pPr algn="ctr"/>
            <a:r>
              <a:rPr lang="en-US" altLang="ja-JP" sz="2400" dirty="0" smtClean="0"/>
              <a:t>Particle </a:t>
            </a:r>
            <a:r>
              <a:rPr lang="en-US" altLang="ja-JP" sz="2400" dirty="0" err="1" smtClean="0"/>
              <a:t>missID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2644" y="4830137"/>
            <a:ext cx="6718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latin typeface="+mj-lt"/>
              </a:rPr>
              <a:t>Correction</a:t>
            </a:r>
            <a:r>
              <a:rPr kumimoji="1" lang="ja-JP" altLang="en-US" sz="2400" dirty="0" smtClean="0">
                <a:latin typeface="+mj-lt"/>
              </a:rPr>
              <a:t> </a:t>
            </a:r>
            <a:r>
              <a:rPr lang="en-US" altLang="ja-JP" sz="2400" dirty="0" smtClean="0">
                <a:latin typeface="+mj-lt"/>
              </a:rPr>
              <a:t>assuming</a:t>
            </a:r>
            <a:r>
              <a:rPr kumimoji="1" lang="en-US" altLang="ja-JP" sz="2400" dirty="0" smtClean="0">
                <a:latin typeface="+mj-lt"/>
              </a:rPr>
              <a:t> a </a:t>
            </a:r>
            <a:r>
              <a:rPr lang="en-US" altLang="ja-JP" sz="2400" dirty="0" smtClean="0">
                <a:latin typeface="+mj-lt"/>
              </a:rPr>
              <a:t>b</a:t>
            </a:r>
            <a:r>
              <a:rPr kumimoji="1" lang="en-US" altLang="ja-JP" sz="2400" dirty="0" smtClean="0">
                <a:latin typeface="+mj-lt"/>
              </a:rPr>
              <a:t>inomial response</a:t>
            </a:r>
            <a:endParaRPr kumimoji="1" lang="ja-JP" altLang="en-US" sz="2400" dirty="0" smtClean="0">
              <a:latin typeface="+mj-lt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39933" y="5343511"/>
            <a:ext cx="4770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ja-JP" sz="2000" dirty="0" err="1">
                <a:solidFill>
                  <a:srgbClr val="002060"/>
                </a:solidFill>
              </a:rPr>
              <a:t>Bialas</a:t>
            </a:r>
            <a:r>
              <a:rPr lang="en-US" altLang="ja-JP" sz="2000" dirty="0">
                <a:solidFill>
                  <a:srgbClr val="002060"/>
                </a:solidFill>
              </a:rPr>
              <a:t>, 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Peschanski</a:t>
            </a:r>
            <a:r>
              <a:rPr lang="en-US" altLang="ja-JP" sz="2000" dirty="0" smtClean="0">
                <a:solidFill>
                  <a:srgbClr val="002060"/>
                </a:solidFill>
              </a:rPr>
              <a:t> (1986); </a:t>
            </a:r>
          </a:p>
          <a:p>
            <a:pPr lvl="0"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MK, 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Asakawa</a:t>
            </a:r>
            <a:r>
              <a:rPr kumimoji="1" lang="en-US" altLang="ja-JP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(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2012)</a:t>
            </a:r>
            <a:r>
              <a:rPr lang="en-US" altLang="ja-JP" sz="2000" dirty="0" smtClean="0">
                <a:solidFill>
                  <a:srgbClr val="002060"/>
                </a:solidFill>
                <a:latin typeface="Calibri"/>
                <a:ea typeface="ＭＳ Ｐゴシック"/>
              </a:rPr>
              <a:t>; 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Bzdak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Koch (2012); ….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67862" y="6042295"/>
            <a:ext cx="6478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But, the response of the detector is not binomial…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9792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490332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Slot Machine Analogy  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b="10450"/>
          <a:stretch/>
        </p:blipFill>
        <p:spPr bwMode="auto">
          <a:xfrm>
            <a:off x="1259632" y="1173083"/>
            <a:ext cx="2076821" cy="239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81128"/>
            <a:ext cx="2989596" cy="1526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7619415" y="2916233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N</a:t>
            </a:r>
            <a:endParaRPr kumimoji="1" lang="ja-JP" alt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387167" y="2416534"/>
            <a:ext cx="1440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531183" y="3010600"/>
            <a:ext cx="144016" cy="198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675199" y="2812578"/>
            <a:ext cx="144016" cy="396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819215" y="2488542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963230" y="2416534"/>
            <a:ext cx="144017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6107247" y="2200510"/>
            <a:ext cx="14401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251263" y="2056494"/>
            <a:ext cx="14401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6395279" y="2056494"/>
            <a:ext cx="14401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539295" y="2272518"/>
            <a:ext cx="14401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6683311" y="2416534"/>
            <a:ext cx="1440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6827327" y="2488542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6971343" y="2668562"/>
            <a:ext cx="144016" cy="54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7115359" y="2920590"/>
            <a:ext cx="14401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7259375" y="3017596"/>
            <a:ext cx="144016" cy="19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44008" y="1188041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 (</a:t>
            </a:r>
            <a:r>
              <a:rPr kumimoji="1" lang="en-US" altLang="ja-JP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N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)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634636" y="573761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N</a:t>
            </a:r>
            <a:endParaRPr kumimoji="1" lang="ja-JP" alt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5402388" y="5237911"/>
            <a:ext cx="1440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5546404" y="5669959"/>
            <a:ext cx="1440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5690420" y="5489939"/>
            <a:ext cx="128795" cy="54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5834436" y="5309919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5978452" y="5237911"/>
            <a:ext cx="1440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6122468" y="5489939"/>
            <a:ext cx="128795" cy="54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6266484" y="5309919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6410500" y="5561947"/>
            <a:ext cx="144016" cy="468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6554516" y="5795973"/>
            <a:ext cx="144016" cy="234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6698532" y="5669959"/>
            <a:ext cx="1440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6842548" y="5849979"/>
            <a:ext cx="144016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7125989" y="5930988"/>
            <a:ext cx="144016" cy="99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4644008" y="3933056"/>
            <a:ext cx="1354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  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(</a:t>
            </a:r>
            <a:r>
              <a:rPr kumimoji="1" lang="en-US" altLang="ja-JP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N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)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" name="下矢印 25"/>
          <p:cNvSpPr/>
          <p:nvPr/>
        </p:nvSpPr>
        <p:spPr>
          <a:xfrm>
            <a:off x="1619672" y="3789040"/>
            <a:ext cx="1584176" cy="584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" name="円/楕円 52"/>
          <p:cNvSpPr/>
          <p:nvPr/>
        </p:nvSpPr>
        <p:spPr>
          <a:xfrm>
            <a:off x="6588224" y="690955"/>
            <a:ext cx="489653" cy="457934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116282" y="574438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=     +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579940" y="658084"/>
            <a:ext cx="520452" cy="53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444036" y="658084"/>
            <a:ext cx="520452" cy="53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988827" y="4251806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027194" y="6031171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円/楕円 59"/>
          <p:cNvSpPr/>
          <p:nvPr/>
        </p:nvSpPr>
        <p:spPr>
          <a:xfrm>
            <a:off x="7993445" y="3275563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5" b="16137"/>
          <a:stretch/>
        </p:blipFill>
        <p:spPr bwMode="auto">
          <a:xfrm>
            <a:off x="5002344" y="1531034"/>
            <a:ext cx="276857" cy="33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直線矢印コネクタ 3"/>
          <p:cNvCxnSpPr/>
          <p:nvPr/>
        </p:nvCxnSpPr>
        <p:spPr>
          <a:xfrm flipV="1">
            <a:off x="5387167" y="1840470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>
            <a:off x="5171143" y="3208622"/>
            <a:ext cx="24482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flipV="1">
            <a:off x="5402388" y="4661847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>
            <a:off x="5186364" y="6029999"/>
            <a:ext cx="24482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97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966150" cy="584775"/>
          </a:xfrm>
        </p:spPr>
        <p:txBody>
          <a:bodyPr/>
          <a:lstStyle/>
          <a:p>
            <a:r>
              <a:rPr kumimoji="1" lang="en-US" altLang="ja-JP" dirty="0" smtClean="0"/>
              <a:t> Extreme Examples  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b="10450"/>
          <a:stretch/>
        </p:blipFill>
        <p:spPr bwMode="auto">
          <a:xfrm>
            <a:off x="107504" y="1252518"/>
            <a:ext cx="1513860" cy="174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383013" y="2552671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N</a:t>
            </a:r>
            <a:endParaRPr kumimoji="1" lang="ja-JP" alt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022973" y="1500370"/>
            <a:ext cx="144016" cy="1344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4757043" y="2912001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 flipV="1">
            <a:off x="2150765" y="1476908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1934741" y="2845060"/>
            <a:ext cx="24482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2015271" y="879103"/>
            <a:ext cx="2340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Fixed # of coins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140802" y="2560547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N</a:t>
            </a:r>
            <a:endParaRPr kumimoji="1" lang="ja-JP" alt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5908554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6052570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6196586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6340602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6484617" y="2132856"/>
            <a:ext cx="144017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6628634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6772650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6916666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7060682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7204698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7348714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7492730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7636746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7780762" y="2132856"/>
            <a:ext cx="144016" cy="720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41" name="直線矢印コネクタ 40"/>
          <p:cNvCxnSpPr/>
          <p:nvPr/>
        </p:nvCxnSpPr>
        <p:spPr>
          <a:xfrm flipV="1">
            <a:off x="5908554" y="1484784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>
            <a:off x="5692530" y="2852936"/>
            <a:ext cx="24482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5527837" y="908720"/>
            <a:ext cx="3148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Constant probabilities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383013" y="528897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N</a:t>
            </a:r>
            <a:endParaRPr kumimoji="1" lang="ja-JP" alt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2438797" y="5482352"/>
            <a:ext cx="144016" cy="99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2582813" y="5288974"/>
            <a:ext cx="144015" cy="292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2726828" y="5005300"/>
            <a:ext cx="144017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2870845" y="4725144"/>
            <a:ext cx="144016" cy="856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3014861" y="4429236"/>
            <a:ext cx="14401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3158877" y="4429236"/>
            <a:ext cx="14401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3302893" y="4725144"/>
            <a:ext cx="144016" cy="856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3446909" y="5005300"/>
            <a:ext cx="1440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3590925" y="5288974"/>
            <a:ext cx="144016" cy="292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3734941" y="5482352"/>
            <a:ext cx="144016" cy="99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60" name="直線矢印コネクタ 59"/>
          <p:cNvCxnSpPr/>
          <p:nvPr/>
        </p:nvCxnSpPr>
        <p:spPr>
          <a:xfrm flipV="1">
            <a:off x="2150765" y="4213212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>
            <a:off x="1934741" y="5581364"/>
            <a:ext cx="24482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テキスト ボックス 63"/>
          <p:cNvSpPr txBox="1"/>
          <p:nvPr/>
        </p:nvSpPr>
        <p:spPr>
          <a:xfrm>
            <a:off x="8140802" y="528897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N</a:t>
            </a:r>
            <a:endParaRPr kumimoji="1" lang="ja-JP" alt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5908554" y="4861284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6052570" y="4725144"/>
            <a:ext cx="144016" cy="856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6196586" y="4725144"/>
            <a:ext cx="144016" cy="856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6340602" y="4653136"/>
            <a:ext cx="144015" cy="928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6484617" y="4581128"/>
            <a:ext cx="144017" cy="1000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6628634" y="4581128"/>
            <a:ext cx="144016" cy="1000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6772650" y="4653136"/>
            <a:ext cx="144016" cy="928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6916666" y="4725144"/>
            <a:ext cx="144016" cy="856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7060682" y="5005300"/>
            <a:ext cx="1440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7204698" y="5153254"/>
            <a:ext cx="144016" cy="428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7348714" y="5293332"/>
            <a:ext cx="14401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7492730" y="5435168"/>
            <a:ext cx="144016" cy="146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7636746" y="5482352"/>
            <a:ext cx="144016" cy="99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80" name="直線矢印コネクタ 79"/>
          <p:cNvCxnSpPr/>
          <p:nvPr/>
        </p:nvCxnSpPr>
        <p:spPr>
          <a:xfrm flipV="1">
            <a:off x="5908554" y="4213212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80"/>
          <p:cNvCxnSpPr/>
          <p:nvPr/>
        </p:nvCxnSpPr>
        <p:spPr>
          <a:xfrm>
            <a:off x="5692530" y="5581364"/>
            <a:ext cx="24482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51520" y="4365103"/>
            <a:ext cx="1224136" cy="1266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下矢印 82"/>
          <p:cNvSpPr/>
          <p:nvPr/>
        </p:nvSpPr>
        <p:spPr>
          <a:xfrm>
            <a:off x="2438798" y="3429000"/>
            <a:ext cx="1368152" cy="576064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4" name="下矢印 83"/>
          <p:cNvSpPr/>
          <p:nvPr/>
        </p:nvSpPr>
        <p:spPr>
          <a:xfrm>
            <a:off x="6383394" y="3429000"/>
            <a:ext cx="1368152" cy="576064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85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523392" y="5581364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757043" y="5581362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" name="円/楕円 86"/>
          <p:cNvSpPr/>
          <p:nvPr/>
        </p:nvSpPr>
        <p:spPr>
          <a:xfrm>
            <a:off x="8530755" y="2924944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69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811480" cy="584775"/>
          </a:xfrm>
        </p:spPr>
        <p:txBody>
          <a:bodyPr/>
          <a:lstStyle/>
          <a:p>
            <a:r>
              <a:rPr kumimoji="1" lang="en-US" altLang="ja-JP" dirty="0" smtClean="0"/>
              <a:t> Reconstructing Total Coin Number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55576" y="1484784"/>
            <a:ext cx="7379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  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(</a:t>
            </a:r>
            <a:r>
              <a:rPr kumimoji="1" lang="en-US" altLang="ja-JP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N   </a:t>
            </a: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)=      </a:t>
            </a:r>
            <a:r>
              <a:rPr kumimoji="1" lang="en-US" altLang="ja-JP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</a:t>
            </a: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  (</a:t>
            </a:r>
            <a:r>
              <a:rPr kumimoji="1" lang="en-US" altLang="ja-JP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N</a:t>
            </a: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  )</a:t>
            </a:r>
            <a:r>
              <a:rPr kumimoji="1" lang="en-US" altLang="ja-JP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B</a:t>
            </a:r>
            <a:r>
              <a:rPr kumimoji="1" lang="en-US" altLang="ja-JP" sz="36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1/2</a:t>
            </a: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(</a:t>
            </a:r>
            <a:r>
              <a:rPr kumimoji="1" lang="en-US" altLang="ja-JP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N</a:t>
            </a: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  ;</a:t>
            </a:r>
            <a:r>
              <a:rPr kumimoji="1" lang="en-US" altLang="ja-JP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N</a:t>
            </a: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  )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139939" y="1844824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04035" y="1844824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472923" y="1844824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角丸四角形 9"/>
          <p:cNvSpPr/>
          <p:nvPr/>
        </p:nvSpPr>
        <p:spPr>
          <a:xfrm>
            <a:off x="467544" y="1196752"/>
            <a:ext cx="7667488" cy="1368152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sum&#10;\end{align*}&lt;/body&gt;&#10;  &lt;fcolor&gt;FF000000&lt;/fcolor&gt;&#10;  &lt;bcolor&gt;FFFFFFFF&lt;/bcolor&gt;&#10;  &lt;transparent&gt;True&lt;/transparent&gt;&#10;  &lt;resolution&gt;1800&lt;/resolution&gt;&#10;  &lt;imageh&gt;349&lt;/imageh&gt;&#10;  &lt;imagew&gt;331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916" y="1541762"/>
            <a:ext cx="558956" cy="589353"/>
          </a:xfrm>
          <a:prstGeom prst="rect">
            <a:avLst/>
          </a:prstGeom>
        </p:spPr>
      </p:pic>
      <p:sp>
        <p:nvSpPr>
          <p:cNvPr id="13" name="円/楕円 12"/>
          <p:cNvSpPr/>
          <p:nvPr/>
        </p:nvSpPr>
        <p:spPr>
          <a:xfrm>
            <a:off x="3017981" y="2168083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4759222" y="1880828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7351510" y="1880827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b="10450"/>
          <a:stretch/>
        </p:blipFill>
        <p:spPr bwMode="auto">
          <a:xfrm>
            <a:off x="5531483" y="2973283"/>
            <a:ext cx="2076821" cy="239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" r="9722"/>
          <a:stretch/>
        </p:blipFill>
        <p:spPr bwMode="auto">
          <a:xfrm>
            <a:off x="587337" y="3317978"/>
            <a:ext cx="2675470" cy="163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左右矢印 18"/>
          <p:cNvSpPr/>
          <p:nvPr/>
        </p:nvSpPr>
        <p:spPr>
          <a:xfrm>
            <a:off x="3473196" y="3704743"/>
            <a:ext cx="1656184" cy="86409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5" b="16137"/>
          <a:stretch/>
        </p:blipFill>
        <p:spPr bwMode="auto">
          <a:xfrm>
            <a:off x="3852318" y="1861524"/>
            <a:ext cx="287634" cy="34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B_p ( k;N) = p^k (1-p)^{N-k} \phantom{|}_k C_N&#10;\end{align*}&lt;/body&gt;&#10;  &lt;fcolor&gt;FF000000&lt;/fcolor&gt;&#10;  &lt;bcolor&gt;FFFFFFFF&lt;/bcolor&gt;&#10;  &lt;transparent&gt;True&lt;/transparent&gt;&#10;  &lt;resolution&gt;1800&lt;/resolution&gt;&#10;  &lt;imageh&gt;296&lt;/imageh&gt;&#10;  &lt;imagew&gt;3282&lt;/imagew&gt;&#10;  &lt;scale&gt;50&lt;/scale&gt;&#10;  &lt;cursor&gt;5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35" y="6165304"/>
            <a:ext cx="4790473" cy="432048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6049102" y="6150495"/>
            <a:ext cx="3008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:binomial distr.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func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20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Proton vs Baryon </a:t>
            </a:r>
            <a:r>
              <a:rPr kumimoji="1" lang="en-US" altLang="ja-JP" dirty="0" err="1" smtClean="0"/>
              <a:t>Cumulants</a:t>
            </a:r>
            <a:endParaRPr kumimoji="1" lang="ja-JP" altLang="en-US" dirty="0"/>
          </a:p>
        </p:txBody>
      </p:sp>
      <p:sp>
        <p:nvSpPr>
          <p:cNvPr id="3" name="角丸四角形 2"/>
          <p:cNvSpPr/>
          <p:nvPr/>
        </p:nvSpPr>
        <p:spPr>
          <a:xfrm>
            <a:off x="4932040" y="1573049"/>
            <a:ext cx="3816424" cy="184404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60583" y="1573049"/>
            <a:ext cx="3816424" cy="184404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4703260"/>
            <a:ext cx="86409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Clear difference b/w these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cumulants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Isospin randomization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justifies the reconstruction of &lt;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</a:t>
            </a:r>
            <a:r>
              <a:rPr kumimoji="1" lang="en-US" altLang="ja-JP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B</a:t>
            </a:r>
            <a:r>
              <a:rPr kumimoji="1" lang="en-US" altLang="ja-JP" sz="24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&gt;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via the binomial model.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Similar problem on the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momentum cut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…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552" y="1717065"/>
            <a:ext cx="346319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587C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Experiments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proton number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cumulants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94518" y="1717064"/>
            <a:ext cx="349146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F2936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Many theories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baryon number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cumulants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langle N_p^n \rangle_{\rm c}&#10;\end{align*}&lt;/body&gt;&#10;  &lt;fcolor&gt;FF000000&lt;/fcolor&gt;&#10;  &lt;bcolor&gt;FFFFFFFF&lt;/bcolor&gt;&#10;  &lt;transparent&gt;True&lt;/transparent&gt;&#10;  &lt;resolution&gt;1800&lt;/resolution&gt;&#10;  &lt;imageh&gt;283&lt;/imageh&gt;&#10;  &lt;imagew&gt;612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725177"/>
            <a:ext cx="1010214" cy="467141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langle N_{\rm B}^n \rangle_{\rm c}&#10;\end{align*}&lt;/body&gt;&#10;  &lt;fcolor&gt;FF000000&lt;/fcolor&gt;&#10;  &lt;bcolor&gt;FFFFFFFF&lt;/bcolor&gt;&#10;  &lt;transparent&gt;True&lt;/transparent&gt;&#10;  &lt;resolution&gt;1800&lt;/resolution&gt;&#10;  &lt;imageh&gt;250&lt;/imageh&gt;&#10;  &lt;imagew&gt;612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145" y="2748952"/>
            <a:ext cx="1010214" cy="412669"/>
          </a:xfrm>
          <a:prstGeom prst="rect">
            <a:avLst/>
          </a:prstGeom>
        </p:spPr>
      </p:pic>
      <p:sp>
        <p:nvSpPr>
          <p:cNvPr id="10" name="左右矢印 9"/>
          <p:cNvSpPr/>
          <p:nvPr/>
        </p:nvSpPr>
        <p:spPr>
          <a:xfrm>
            <a:off x="4050468" y="1918974"/>
            <a:ext cx="1008112" cy="1083156"/>
          </a:xfrm>
          <a:prstGeom prst="leftRightArrow">
            <a:avLst>
              <a:gd name="adj1" fmla="val 50000"/>
              <a:gd name="adj2" fmla="val 34543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1" name="下カーブ矢印 10"/>
          <p:cNvSpPr/>
          <p:nvPr/>
        </p:nvSpPr>
        <p:spPr>
          <a:xfrm flipV="1">
            <a:off x="3320073" y="3425081"/>
            <a:ext cx="2548071" cy="691393"/>
          </a:xfrm>
          <a:prstGeom prst="curvedDownArrow">
            <a:avLst>
              <a:gd name="adj1" fmla="val 55347"/>
              <a:gd name="adj2" fmla="val 128348"/>
              <a:gd name="adj3" fmla="val 42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91680" y="3647540"/>
            <a:ext cx="262392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measurement with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50% efficiency loss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286486" y="1038648"/>
            <a:ext cx="2857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MK, 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Asakawa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2012; 2012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9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Beam-Energy Scan Program</a:t>
            </a:r>
            <a:br>
              <a:rPr kumimoji="1" lang="en-US" altLang="ja-JP" dirty="0" smtClean="0"/>
            </a:br>
            <a:r>
              <a:rPr lang="en-US" altLang="ja-JP" dirty="0" smtClean="0"/>
              <a:t>in Heavy-Ion Collisions</a:t>
            </a:r>
            <a:endParaRPr kumimoji="1" lang="ja-JP" altLang="en-US" dirty="0"/>
          </a:p>
        </p:txBody>
      </p:sp>
      <p:sp>
        <p:nvSpPr>
          <p:cNvPr id="212" name="正方形/長方形 211"/>
          <p:cNvSpPr/>
          <p:nvPr/>
        </p:nvSpPr>
        <p:spPr>
          <a:xfrm>
            <a:off x="1403898" y="1690689"/>
            <a:ext cx="6162167" cy="3815691"/>
          </a:xfrm>
          <a:prstGeom prst="rect">
            <a:avLst/>
          </a:prstGeom>
          <a:gradFill flip="none" rotWithShape="1">
            <a:gsLst>
              <a:gs pos="0">
                <a:srgbClr val="FF7C80">
                  <a:tint val="66000"/>
                  <a:satMod val="160000"/>
                </a:srgbClr>
              </a:gs>
              <a:gs pos="50000">
                <a:srgbClr val="FF7C80">
                  <a:tint val="44500"/>
                  <a:satMod val="160000"/>
                </a:srgbClr>
              </a:gs>
              <a:gs pos="100000">
                <a:srgbClr val="FF7C8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13" name="円/楕円 646"/>
          <p:cNvSpPr/>
          <p:nvPr/>
        </p:nvSpPr>
        <p:spPr>
          <a:xfrm>
            <a:off x="3923627" y="4988244"/>
            <a:ext cx="5103812" cy="1422400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14" name="円弧 213"/>
          <p:cNvSpPr/>
          <p:nvPr/>
        </p:nvSpPr>
        <p:spPr>
          <a:xfrm>
            <a:off x="-1643736" y="3759519"/>
            <a:ext cx="6096000" cy="4397375"/>
          </a:xfrm>
          <a:prstGeom prst="arc">
            <a:avLst/>
          </a:prstGeom>
          <a:solidFill>
            <a:srgbClr val="99CC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15" name="正方形/長方形 214"/>
          <p:cNvSpPr/>
          <p:nvPr/>
        </p:nvSpPr>
        <p:spPr>
          <a:xfrm>
            <a:off x="1405852" y="5959794"/>
            <a:ext cx="7024687" cy="45085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cxnSp>
        <p:nvCxnSpPr>
          <p:cNvPr id="216" name="直線矢印コネクタ 215"/>
          <p:cNvCxnSpPr/>
          <p:nvPr/>
        </p:nvCxnSpPr>
        <p:spPr>
          <a:xfrm rot="5400000" flipH="1" flipV="1">
            <a:off x="-761879" y="3920650"/>
            <a:ext cx="4335462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217" name="直線矢印コネクタ 216"/>
          <p:cNvCxnSpPr/>
          <p:nvPr/>
        </p:nvCxnSpPr>
        <p:spPr>
          <a:xfrm>
            <a:off x="1272502" y="5959794"/>
            <a:ext cx="6429375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218" name="円/楕円 654"/>
          <p:cNvSpPr/>
          <p:nvPr/>
        </p:nvSpPr>
        <p:spPr>
          <a:xfrm>
            <a:off x="2136102" y="5504181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19" name="円/楕円 655"/>
          <p:cNvSpPr/>
          <p:nvPr/>
        </p:nvSpPr>
        <p:spPr>
          <a:xfrm>
            <a:off x="2317077" y="570103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0" name="円/楕円 656"/>
          <p:cNvSpPr/>
          <p:nvPr/>
        </p:nvSpPr>
        <p:spPr>
          <a:xfrm>
            <a:off x="2201189" y="5664519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1" name="円/楕円 657"/>
          <p:cNvSpPr/>
          <p:nvPr/>
        </p:nvSpPr>
        <p:spPr>
          <a:xfrm>
            <a:off x="2294852" y="556926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2" name="円/楕円 658"/>
          <p:cNvSpPr/>
          <p:nvPr/>
        </p:nvSpPr>
        <p:spPr>
          <a:xfrm>
            <a:off x="2001164" y="3437256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3" name="円/楕円 659"/>
          <p:cNvSpPr/>
          <p:nvPr/>
        </p:nvSpPr>
        <p:spPr>
          <a:xfrm>
            <a:off x="1537614" y="5053331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4" name="円/楕円 660"/>
          <p:cNvSpPr/>
          <p:nvPr/>
        </p:nvSpPr>
        <p:spPr>
          <a:xfrm>
            <a:off x="5515889" y="5762944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5" name="円/楕円 661"/>
          <p:cNvSpPr/>
          <p:nvPr/>
        </p:nvSpPr>
        <p:spPr>
          <a:xfrm>
            <a:off x="5247602" y="524700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6" name="円/楕円 662"/>
          <p:cNvSpPr/>
          <p:nvPr/>
        </p:nvSpPr>
        <p:spPr>
          <a:xfrm>
            <a:off x="4718964" y="576294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7" name="円/楕円 663"/>
          <p:cNvSpPr/>
          <p:nvPr/>
        </p:nvSpPr>
        <p:spPr>
          <a:xfrm rot="19629234">
            <a:off x="2001164" y="4727894"/>
            <a:ext cx="263525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8" name="円/楕円 664"/>
          <p:cNvSpPr>
            <a:spLocks noChangeArrowheads="1"/>
          </p:cNvSpPr>
          <p:nvPr/>
        </p:nvSpPr>
        <p:spPr bwMode="auto">
          <a:xfrm rot="-4990811">
            <a:off x="1673345" y="4468338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9" name="円/楕円 665"/>
          <p:cNvSpPr>
            <a:spLocks noChangeArrowheads="1"/>
          </p:cNvSpPr>
          <p:nvPr/>
        </p:nvSpPr>
        <p:spPr bwMode="auto">
          <a:xfrm rot="5190236">
            <a:off x="2201190" y="4275456"/>
            <a:ext cx="258762" cy="198437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0" name="円/楕円 666"/>
          <p:cNvSpPr/>
          <p:nvPr/>
        </p:nvSpPr>
        <p:spPr>
          <a:xfrm>
            <a:off x="3060027" y="5181919"/>
            <a:ext cx="333375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1" name="円/楕円 667"/>
          <p:cNvSpPr/>
          <p:nvPr/>
        </p:nvSpPr>
        <p:spPr>
          <a:xfrm>
            <a:off x="3261639" y="5569269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2" name="円/楕円 668"/>
          <p:cNvSpPr/>
          <p:nvPr/>
        </p:nvSpPr>
        <p:spPr>
          <a:xfrm>
            <a:off x="3658514" y="5375594"/>
            <a:ext cx="330200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3" name="テキスト ボックス 93"/>
          <p:cNvSpPr txBox="1">
            <a:spLocks noChangeArrowheads="1"/>
          </p:cNvSpPr>
          <p:nvPr/>
        </p:nvSpPr>
        <p:spPr bwMode="auto">
          <a:xfrm>
            <a:off x="3858539" y="6012181"/>
            <a:ext cx="1482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 smtClean="0">
                <a:solidFill>
                  <a:srgbClr val="000000"/>
                </a:solidFill>
                <a:cs typeface="Times New Roman" pitchFamily="18" charset="0"/>
              </a:rPr>
              <a:t>~10</a:t>
            </a:r>
            <a:r>
              <a:rPr lang="en-US" altLang="ja-JP" sz="2000" b="1" baseline="30000" dirty="0" smtClean="0">
                <a:solidFill>
                  <a:srgbClr val="000000"/>
                </a:solidFill>
                <a:cs typeface="Times New Roman" pitchFamily="18" charset="0"/>
              </a:rPr>
              <a:t>15</a:t>
            </a:r>
            <a:r>
              <a:rPr lang="en-US" altLang="ja-JP" sz="2000" b="1" i="1" dirty="0" smtClean="0">
                <a:solidFill>
                  <a:srgbClr val="000000"/>
                </a:solidFill>
                <a:cs typeface="Times New Roman" pitchFamily="18" charset="0"/>
              </a:rPr>
              <a:t>g/cm</a:t>
            </a:r>
            <a:r>
              <a:rPr lang="en-US" altLang="ja-JP" sz="2000" b="1" baseline="30000" dirty="0" smtClean="0">
                <a:solidFill>
                  <a:srgbClr val="00000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234" name="テキスト ボックス 94"/>
          <p:cNvSpPr txBox="1">
            <a:spLocks noChangeArrowheads="1"/>
          </p:cNvSpPr>
          <p:nvPr/>
        </p:nvSpPr>
        <p:spPr bwMode="auto">
          <a:xfrm rot="-5400000">
            <a:off x="577062" y="3476914"/>
            <a:ext cx="11400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srgbClr val="000000"/>
                </a:solidFill>
                <a:latin typeface="Arial" panose="020B0604020202020204" pitchFamily="34" charset="0"/>
                <a:ea typeface="HGｺﾞｼｯｸE" pitchFamily="49" charset="-128"/>
                <a:cs typeface="Arial" panose="020B0604020202020204" pitchFamily="34" charset="0"/>
              </a:rPr>
              <a:t>150MeV</a:t>
            </a:r>
            <a:endParaRPr lang="ja-JP" altLang="en-US" sz="2000" baseline="30000" dirty="0" smtClean="0">
              <a:solidFill>
                <a:srgbClr val="000000"/>
              </a:solidFill>
              <a:latin typeface="Arial" panose="020B0604020202020204" pitchFamily="34" charset="0"/>
              <a:ea typeface="HGｺﾞｼｯｸE" pitchFamily="49" charset="-128"/>
              <a:cs typeface="Arial" panose="020B0604020202020204" pitchFamily="34" charset="0"/>
            </a:endParaRPr>
          </a:p>
        </p:txBody>
      </p:sp>
      <p:sp>
        <p:nvSpPr>
          <p:cNvPr id="235" name="線吹き出し 2 (枠付き) 234"/>
          <p:cNvSpPr>
            <a:spLocks/>
          </p:cNvSpPr>
          <p:nvPr/>
        </p:nvSpPr>
        <p:spPr bwMode="auto">
          <a:xfrm>
            <a:off x="1703508" y="6091556"/>
            <a:ext cx="1839912" cy="322262"/>
          </a:xfrm>
          <a:prstGeom prst="borderCallout2">
            <a:avLst>
              <a:gd name="adj1" fmla="val 29298"/>
              <a:gd name="adj2" fmla="val -1074"/>
              <a:gd name="adj3" fmla="val 29298"/>
              <a:gd name="adj4" fmla="val -11746"/>
              <a:gd name="adj5" fmla="val -27520"/>
              <a:gd name="adj6" fmla="val -11746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12700" algn="ctr">
            <a:solidFill>
              <a:srgbClr val="000000"/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Our Universe</a:t>
            </a:r>
            <a:endParaRPr kumimoji="0" lang="ja-JP" altLang="en-US" b="1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6" name="円/楕円 672"/>
          <p:cNvSpPr>
            <a:spLocks noChangeArrowheads="1"/>
          </p:cNvSpPr>
          <p:nvPr/>
        </p:nvSpPr>
        <p:spPr bwMode="auto">
          <a:xfrm rot="-3497947">
            <a:off x="6512045" y="5181126"/>
            <a:ext cx="257175" cy="19526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7" name="円/楕円 673"/>
          <p:cNvSpPr/>
          <p:nvPr/>
        </p:nvSpPr>
        <p:spPr>
          <a:xfrm rot="1849631">
            <a:off x="6773189" y="5569269"/>
            <a:ext cx="265113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8" name="円/楕円 674"/>
          <p:cNvSpPr>
            <a:spLocks noChangeArrowheads="1"/>
          </p:cNvSpPr>
          <p:nvPr/>
        </p:nvSpPr>
        <p:spPr bwMode="auto">
          <a:xfrm rot="-4852152">
            <a:off x="5132508" y="5566888"/>
            <a:ext cx="260350" cy="20161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9" name="円/楕円 675"/>
          <p:cNvSpPr/>
          <p:nvPr/>
        </p:nvSpPr>
        <p:spPr>
          <a:xfrm rot="19961792">
            <a:off x="5644477" y="5310506"/>
            <a:ext cx="266700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0" name="円/楕円 676"/>
          <p:cNvSpPr/>
          <p:nvPr/>
        </p:nvSpPr>
        <p:spPr>
          <a:xfrm>
            <a:off x="6176289" y="5634356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1" name="円/楕円 677"/>
          <p:cNvSpPr/>
          <p:nvPr/>
        </p:nvSpPr>
        <p:spPr>
          <a:xfrm rot="1508149">
            <a:off x="4747539" y="5291456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2" name="円/楕円 678"/>
          <p:cNvSpPr/>
          <p:nvPr/>
        </p:nvSpPr>
        <p:spPr>
          <a:xfrm rot="19365573">
            <a:off x="1867814" y="3368994"/>
            <a:ext cx="268288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3" name="円/楕円 679"/>
          <p:cNvSpPr/>
          <p:nvPr/>
        </p:nvSpPr>
        <p:spPr>
          <a:xfrm rot="572975">
            <a:off x="1537614" y="3240406"/>
            <a:ext cx="263525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4" name="円/楕円 680"/>
          <p:cNvSpPr/>
          <p:nvPr/>
        </p:nvSpPr>
        <p:spPr>
          <a:xfrm>
            <a:off x="6904952" y="567563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5" name="円/楕円 681"/>
          <p:cNvSpPr/>
          <p:nvPr/>
        </p:nvSpPr>
        <p:spPr>
          <a:xfrm>
            <a:off x="3393402" y="563435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6" name="円/楕円 682"/>
          <p:cNvSpPr/>
          <p:nvPr/>
        </p:nvSpPr>
        <p:spPr>
          <a:xfrm>
            <a:off x="6573164" y="5310506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7" name="円/楕円 683"/>
          <p:cNvSpPr/>
          <p:nvPr/>
        </p:nvSpPr>
        <p:spPr>
          <a:xfrm>
            <a:off x="1588414" y="3305494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8" name="円/楕円 684"/>
          <p:cNvSpPr/>
          <p:nvPr/>
        </p:nvSpPr>
        <p:spPr>
          <a:xfrm>
            <a:off x="6242964" y="569785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9" name="円/楕円 685"/>
          <p:cNvSpPr/>
          <p:nvPr/>
        </p:nvSpPr>
        <p:spPr>
          <a:xfrm>
            <a:off x="3193377" y="5375594"/>
            <a:ext cx="68262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0" name="円/楕円 686"/>
          <p:cNvSpPr/>
          <p:nvPr/>
        </p:nvSpPr>
        <p:spPr>
          <a:xfrm>
            <a:off x="6839864" y="5621656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1" name="円/楕円 687"/>
          <p:cNvSpPr/>
          <p:nvPr/>
        </p:nvSpPr>
        <p:spPr>
          <a:xfrm>
            <a:off x="1786852" y="4496119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2" name="円/楕円 688"/>
          <p:cNvSpPr/>
          <p:nvPr/>
        </p:nvSpPr>
        <p:spPr>
          <a:xfrm>
            <a:off x="5712739" y="537559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3" name="円/楕円 689"/>
          <p:cNvSpPr/>
          <p:nvPr/>
        </p:nvSpPr>
        <p:spPr>
          <a:xfrm>
            <a:off x="1588414" y="5116831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4" name="円/楕円 690"/>
          <p:cNvSpPr/>
          <p:nvPr/>
        </p:nvSpPr>
        <p:spPr>
          <a:xfrm>
            <a:off x="5779414" y="537559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5" name="円/楕円 691"/>
          <p:cNvSpPr/>
          <p:nvPr/>
        </p:nvSpPr>
        <p:spPr>
          <a:xfrm>
            <a:off x="2294852" y="4275456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6" name="円/楕円 692"/>
          <p:cNvSpPr/>
          <p:nvPr/>
        </p:nvSpPr>
        <p:spPr>
          <a:xfrm>
            <a:off x="5247602" y="5569269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7" name="円/楕円 693"/>
          <p:cNvSpPr/>
          <p:nvPr/>
        </p:nvSpPr>
        <p:spPr>
          <a:xfrm>
            <a:off x="6641427" y="5181919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8" name="円/楕円 694"/>
          <p:cNvSpPr/>
          <p:nvPr/>
        </p:nvSpPr>
        <p:spPr>
          <a:xfrm>
            <a:off x="5247602" y="5697856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9" name="円/楕円 695"/>
          <p:cNvSpPr/>
          <p:nvPr/>
        </p:nvSpPr>
        <p:spPr>
          <a:xfrm>
            <a:off x="1537614" y="2594294"/>
            <a:ext cx="65088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0" name="円/楕円 696"/>
          <p:cNvSpPr/>
          <p:nvPr/>
        </p:nvSpPr>
        <p:spPr>
          <a:xfrm>
            <a:off x="4850727" y="537559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1" name="円/楕円 697"/>
          <p:cNvSpPr/>
          <p:nvPr/>
        </p:nvSpPr>
        <p:spPr>
          <a:xfrm>
            <a:off x="6309639" y="5697856"/>
            <a:ext cx="65088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2" name="円/楕円 698"/>
          <p:cNvSpPr/>
          <p:nvPr/>
        </p:nvSpPr>
        <p:spPr>
          <a:xfrm>
            <a:off x="4785639" y="5310506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3" name="円/楕円 699"/>
          <p:cNvSpPr/>
          <p:nvPr/>
        </p:nvSpPr>
        <p:spPr>
          <a:xfrm>
            <a:off x="1602702" y="2984819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4" name="円/楕円 700"/>
          <p:cNvSpPr/>
          <p:nvPr/>
        </p:nvSpPr>
        <p:spPr>
          <a:xfrm>
            <a:off x="3856952" y="5440681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5" name="円/楕円 701"/>
          <p:cNvSpPr/>
          <p:nvPr/>
        </p:nvSpPr>
        <p:spPr>
          <a:xfrm>
            <a:off x="3723602" y="5504181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6" name="円/楕円 702"/>
          <p:cNvSpPr/>
          <p:nvPr/>
        </p:nvSpPr>
        <p:spPr>
          <a:xfrm>
            <a:off x="2399627" y="3565844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7" name="円/楕円 703"/>
          <p:cNvSpPr/>
          <p:nvPr/>
        </p:nvSpPr>
        <p:spPr>
          <a:xfrm>
            <a:off x="3460077" y="5762944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8" name="円/楕円 704"/>
          <p:cNvSpPr/>
          <p:nvPr/>
        </p:nvSpPr>
        <p:spPr>
          <a:xfrm>
            <a:off x="3325139" y="576294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9" name="円/楕円 705"/>
          <p:cNvSpPr/>
          <p:nvPr/>
        </p:nvSpPr>
        <p:spPr>
          <a:xfrm>
            <a:off x="1691602" y="5124769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0" name="円/楕円 706"/>
          <p:cNvSpPr/>
          <p:nvPr/>
        </p:nvSpPr>
        <p:spPr>
          <a:xfrm>
            <a:off x="3129877" y="5247006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1" name="円/楕円 707"/>
          <p:cNvSpPr/>
          <p:nvPr/>
        </p:nvSpPr>
        <p:spPr>
          <a:xfrm>
            <a:off x="3261639" y="5291456"/>
            <a:ext cx="63500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2" name="円/楕円 708"/>
          <p:cNvSpPr/>
          <p:nvPr/>
        </p:nvSpPr>
        <p:spPr>
          <a:xfrm>
            <a:off x="2136102" y="4727894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3" name="円/楕円 709"/>
          <p:cNvSpPr/>
          <p:nvPr/>
        </p:nvSpPr>
        <p:spPr>
          <a:xfrm>
            <a:off x="4056977" y="4405631"/>
            <a:ext cx="65087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4" name="円/楕円 710"/>
          <p:cNvSpPr/>
          <p:nvPr/>
        </p:nvSpPr>
        <p:spPr>
          <a:xfrm>
            <a:off x="6773189" y="343725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5" name="円/楕円 711"/>
          <p:cNvSpPr/>
          <p:nvPr/>
        </p:nvSpPr>
        <p:spPr>
          <a:xfrm>
            <a:off x="5050752" y="421195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6" name="円/楕円 712"/>
          <p:cNvSpPr/>
          <p:nvPr/>
        </p:nvSpPr>
        <p:spPr>
          <a:xfrm>
            <a:off x="3193377" y="2853056"/>
            <a:ext cx="68262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7" name="円/楕円 713"/>
          <p:cNvSpPr/>
          <p:nvPr/>
        </p:nvSpPr>
        <p:spPr>
          <a:xfrm>
            <a:off x="6904952" y="265938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8" name="円/楕円 714"/>
          <p:cNvSpPr/>
          <p:nvPr/>
        </p:nvSpPr>
        <p:spPr>
          <a:xfrm>
            <a:off x="3757460" y="1964205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9" name="円/楕円 715"/>
          <p:cNvSpPr/>
          <p:nvPr/>
        </p:nvSpPr>
        <p:spPr>
          <a:xfrm>
            <a:off x="3525164" y="2465706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0" name="円/楕円 716"/>
          <p:cNvSpPr/>
          <p:nvPr/>
        </p:nvSpPr>
        <p:spPr>
          <a:xfrm>
            <a:off x="2863177" y="3500756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1" name="円/楕円 717"/>
          <p:cNvSpPr/>
          <p:nvPr/>
        </p:nvSpPr>
        <p:spPr>
          <a:xfrm>
            <a:off x="5644477" y="265938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2" name="円/楕円 718"/>
          <p:cNvSpPr/>
          <p:nvPr/>
        </p:nvSpPr>
        <p:spPr>
          <a:xfrm>
            <a:off x="5115839" y="2724469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3" name="円/楕円 719"/>
          <p:cNvSpPr/>
          <p:nvPr/>
        </p:nvSpPr>
        <p:spPr>
          <a:xfrm>
            <a:off x="2929852" y="2143444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4" name="円/楕円 720"/>
          <p:cNvSpPr/>
          <p:nvPr/>
        </p:nvSpPr>
        <p:spPr>
          <a:xfrm>
            <a:off x="2201189" y="2206944"/>
            <a:ext cx="63500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5" name="円/楕円 721"/>
          <p:cNvSpPr/>
          <p:nvPr/>
        </p:nvSpPr>
        <p:spPr>
          <a:xfrm>
            <a:off x="5846089" y="3500756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6" name="円/楕円 722"/>
          <p:cNvSpPr/>
          <p:nvPr/>
        </p:nvSpPr>
        <p:spPr>
          <a:xfrm>
            <a:off x="4388764" y="4211956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7" name="円/楕円 723"/>
          <p:cNvSpPr/>
          <p:nvPr/>
        </p:nvSpPr>
        <p:spPr>
          <a:xfrm>
            <a:off x="5446039" y="4018281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8" name="円/楕円 724"/>
          <p:cNvSpPr/>
          <p:nvPr/>
        </p:nvSpPr>
        <p:spPr>
          <a:xfrm>
            <a:off x="3393402" y="2143444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9" name="円/楕円 725"/>
          <p:cNvSpPr/>
          <p:nvPr/>
        </p:nvSpPr>
        <p:spPr>
          <a:xfrm>
            <a:off x="6839864" y="3888106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0" name="円/楕円 726"/>
          <p:cNvSpPr/>
          <p:nvPr/>
        </p:nvSpPr>
        <p:spPr>
          <a:xfrm>
            <a:off x="1685252" y="330549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1" name="円/楕円 727"/>
          <p:cNvSpPr/>
          <p:nvPr/>
        </p:nvSpPr>
        <p:spPr>
          <a:xfrm>
            <a:off x="4917402" y="4665981"/>
            <a:ext cx="65087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2" name="円/楕円 728"/>
          <p:cNvSpPr/>
          <p:nvPr/>
        </p:nvSpPr>
        <p:spPr>
          <a:xfrm>
            <a:off x="1934489" y="2400619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3" name="円/楕円 729"/>
          <p:cNvSpPr/>
          <p:nvPr/>
        </p:nvSpPr>
        <p:spPr>
          <a:xfrm>
            <a:off x="2001164" y="3408681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4" name="円/楕円 730"/>
          <p:cNvSpPr/>
          <p:nvPr/>
        </p:nvSpPr>
        <p:spPr>
          <a:xfrm>
            <a:off x="6242964" y="460089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5" name="円/楕円 731"/>
          <p:cNvSpPr/>
          <p:nvPr/>
        </p:nvSpPr>
        <p:spPr>
          <a:xfrm>
            <a:off x="1670964" y="2078356"/>
            <a:ext cx="65088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6" name="円/楕円 732"/>
          <p:cNvSpPr/>
          <p:nvPr/>
        </p:nvSpPr>
        <p:spPr>
          <a:xfrm>
            <a:off x="2310727" y="4381819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7" name="円/楕円 733"/>
          <p:cNvSpPr/>
          <p:nvPr/>
        </p:nvSpPr>
        <p:spPr>
          <a:xfrm>
            <a:off x="1926552" y="3486469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8" name="円/楕円 734"/>
          <p:cNvSpPr/>
          <p:nvPr/>
        </p:nvSpPr>
        <p:spPr>
          <a:xfrm>
            <a:off x="2264689" y="3111819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9" name="円/楕円 735"/>
          <p:cNvSpPr/>
          <p:nvPr/>
        </p:nvSpPr>
        <p:spPr>
          <a:xfrm>
            <a:off x="1742402" y="4586606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0" name="円/楕円 736"/>
          <p:cNvSpPr/>
          <p:nvPr/>
        </p:nvSpPr>
        <p:spPr>
          <a:xfrm>
            <a:off x="2066252" y="4832669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1" name="円/楕円 737"/>
          <p:cNvSpPr/>
          <p:nvPr/>
        </p:nvSpPr>
        <p:spPr>
          <a:xfrm>
            <a:off x="2001164" y="2853056"/>
            <a:ext cx="65088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2" name="円/楕円 738"/>
          <p:cNvSpPr/>
          <p:nvPr/>
        </p:nvSpPr>
        <p:spPr>
          <a:xfrm>
            <a:off x="4652289" y="2530794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3" name="円/楕円 739"/>
          <p:cNvSpPr/>
          <p:nvPr/>
        </p:nvSpPr>
        <p:spPr>
          <a:xfrm>
            <a:off x="2596477" y="2530794"/>
            <a:ext cx="68262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4" name="円/楕円 740"/>
          <p:cNvSpPr/>
          <p:nvPr/>
        </p:nvSpPr>
        <p:spPr>
          <a:xfrm>
            <a:off x="1537614" y="2853056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5" name="円/楕円 741"/>
          <p:cNvSpPr/>
          <p:nvPr/>
        </p:nvSpPr>
        <p:spPr>
          <a:xfrm>
            <a:off x="5515889" y="1964205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6" name="円/楕円 742"/>
          <p:cNvSpPr/>
          <p:nvPr/>
        </p:nvSpPr>
        <p:spPr>
          <a:xfrm>
            <a:off x="1801139" y="298481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7" name="円/楕円 743"/>
          <p:cNvSpPr/>
          <p:nvPr/>
        </p:nvSpPr>
        <p:spPr>
          <a:xfrm>
            <a:off x="4850727" y="3049906"/>
            <a:ext cx="66675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8" name="円/楕円 744"/>
          <p:cNvSpPr/>
          <p:nvPr/>
        </p:nvSpPr>
        <p:spPr>
          <a:xfrm>
            <a:off x="6641427" y="4340544"/>
            <a:ext cx="6350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9" name="円/楕円 745"/>
          <p:cNvSpPr/>
          <p:nvPr/>
        </p:nvSpPr>
        <p:spPr>
          <a:xfrm>
            <a:off x="7170064" y="460089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0" name="円/楕円 746"/>
          <p:cNvSpPr/>
          <p:nvPr/>
        </p:nvSpPr>
        <p:spPr>
          <a:xfrm>
            <a:off x="7303414" y="369443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1" name="円/楕円 747"/>
          <p:cNvSpPr/>
          <p:nvPr/>
        </p:nvSpPr>
        <p:spPr>
          <a:xfrm>
            <a:off x="2001164" y="3111819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2" name="円/楕円 748"/>
          <p:cNvSpPr/>
          <p:nvPr/>
        </p:nvSpPr>
        <p:spPr>
          <a:xfrm>
            <a:off x="1934489" y="201326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3" name="円/楕円 749"/>
          <p:cNvSpPr/>
          <p:nvPr/>
        </p:nvSpPr>
        <p:spPr>
          <a:xfrm>
            <a:off x="7303414" y="210822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4" name="円/楕円 750"/>
          <p:cNvSpPr/>
          <p:nvPr/>
        </p:nvSpPr>
        <p:spPr>
          <a:xfrm>
            <a:off x="7170064" y="324040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5" name="円/楕円 751"/>
          <p:cNvSpPr/>
          <p:nvPr/>
        </p:nvSpPr>
        <p:spPr>
          <a:xfrm>
            <a:off x="6773189" y="298481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6" name="円/楕円 752"/>
          <p:cNvSpPr/>
          <p:nvPr/>
        </p:nvSpPr>
        <p:spPr>
          <a:xfrm>
            <a:off x="6439814" y="3824606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7" name="円/楕円 753"/>
          <p:cNvSpPr/>
          <p:nvPr/>
        </p:nvSpPr>
        <p:spPr>
          <a:xfrm>
            <a:off x="2466302" y="291973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8" name="円/楕円 754"/>
          <p:cNvSpPr/>
          <p:nvPr/>
        </p:nvSpPr>
        <p:spPr>
          <a:xfrm>
            <a:off x="5779414" y="298481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9" name="円/楕円 755"/>
          <p:cNvSpPr/>
          <p:nvPr/>
        </p:nvSpPr>
        <p:spPr>
          <a:xfrm>
            <a:off x="3790277" y="324040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0" name="円/楕円 756"/>
          <p:cNvSpPr/>
          <p:nvPr/>
        </p:nvSpPr>
        <p:spPr>
          <a:xfrm>
            <a:off x="2929852" y="3759519"/>
            <a:ext cx="65087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1" name="円/楕円 757"/>
          <p:cNvSpPr/>
          <p:nvPr/>
        </p:nvSpPr>
        <p:spPr>
          <a:xfrm>
            <a:off x="1736052" y="2724469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2" name="円/楕円 758"/>
          <p:cNvSpPr/>
          <p:nvPr/>
        </p:nvSpPr>
        <p:spPr>
          <a:xfrm>
            <a:off x="1670964" y="2337119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3" name="円/楕円 759"/>
          <p:cNvSpPr/>
          <p:nvPr/>
        </p:nvSpPr>
        <p:spPr>
          <a:xfrm>
            <a:off x="1470939" y="1949769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4" name="円/楕円 760"/>
          <p:cNvSpPr/>
          <p:nvPr/>
        </p:nvSpPr>
        <p:spPr>
          <a:xfrm>
            <a:off x="4388764" y="4727894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5" name="円/楕円 761"/>
          <p:cNvSpPr/>
          <p:nvPr/>
        </p:nvSpPr>
        <p:spPr>
          <a:xfrm>
            <a:off x="3525164" y="3500756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6" name="円/楕円 762"/>
          <p:cNvSpPr/>
          <p:nvPr/>
        </p:nvSpPr>
        <p:spPr>
          <a:xfrm>
            <a:off x="2466302" y="3368994"/>
            <a:ext cx="65087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7" name="円/楕円 763"/>
          <p:cNvSpPr/>
          <p:nvPr/>
        </p:nvSpPr>
        <p:spPr>
          <a:xfrm>
            <a:off x="5115839" y="369443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8" name="円/楕円 764"/>
          <p:cNvSpPr/>
          <p:nvPr/>
        </p:nvSpPr>
        <p:spPr>
          <a:xfrm>
            <a:off x="3460077" y="3888106"/>
            <a:ext cx="65087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9" name="円/楕円 765"/>
          <p:cNvSpPr/>
          <p:nvPr/>
        </p:nvSpPr>
        <p:spPr>
          <a:xfrm>
            <a:off x="5580977" y="4472306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0" name="円/楕円 766"/>
          <p:cNvSpPr/>
          <p:nvPr/>
        </p:nvSpPr>
        <p:spPr>
          <a:xfrm>
            <a:off x="6573164" y="2272031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1" name="円/楕円 767"/>
          <p:cNvSpPr/>
          <p:nvPr/>
        </p:nvSpPr>
        <p:spPr>
          <a:xfrm>
            <a:off x="6309639" y="3759519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2" name="円/楕円 768"/>
          <p:cNvSpPr/>
          <p:nvPr/>
        </p:nvSpPr>
        <p:spPr>
          <a:xfrm>
            <a:off x="4587202" y="4535806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3" name="円/楕円 769"/>
          <p:cNvSpPr/>
          <p:nvPr/>
        </p:nvSpPr>
        <p:spPr>
          <a:xfrm>
            <a:off x="6439814" y="2984819"/>
            <a:ext cx="6985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4" name="円/楕円 770"/>
          <p:cNvSpPr/>
          <p:nvPr/>
        </p:nvSpPr>
        <p:spPr>
          <a:xfrm>
            <a:off x="3923627" y="330549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5" name="円/楕円 771"/>
          <p:cNvSpPr/>
          <p:nvPr/>
        </p:nvSpPr>
        <p:spPr>
          <a:xfrm>
            <a:off x="3593427" y="3888106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6" name="円/楕円 772"/>
          <p:cNvSpPr/>
          <p:nvPr/>
        </p:nvSpPr>
        <p:spPr>
          <a:xfrm>
            <a:off x="5779414" y="3175319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7" name="円/楕円 773"/>
          <p:cNvSpPr/>
          <p:nvPr/>
        </p:nvSpPr>
        <p:spPr>
          <a:xfrm>
            <a:off x="4652289" y="343725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8" name="円/楕円 774"/>
          <p:cNvSpPr/>
          <p:nvPr/>
        </p:nvSpPr>
        <p:spPr>
          <a:xfrm>
            <a:off x="4517352" y="3759519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9" name="円/楕円 775"/>
          <p:cNvSpPr/>
          <p:nvPr/>
        </p:nvSpPr>
        <p:spPr>
          <a:xfrm>
            <a:off x="4982489" y="3953194"/>
            <a:ext cx="68263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0" name="円/楕円 776"/>
          <p:cNvSpPr/>
          <p:nvPr/>
        </p:nvSpPr>
        <p:spPr>
          <a:xfrm>
            <a:off x="3790277" y="434054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1" name="円/楕円 777"/>
          <p:cNvSpPr/>
          <p:nvPr/>
        </p:nvSpPr>
        <p:spPr>
          <a:xfrm>
            <a:off x="5050752" y="421195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2" name="円/楕円 778"/>
          <p:cNvSpPr/>
          <p:nvPr/>
        </p:nvSpPr>
        <p:spPr>
          <a:xfrm>
            <a:off x="6374727" y="4211956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3" name="円/楕円 779"/>
          <p:cNvSpPr/>
          <p:nvPr/>
        </p:nvSpPr>
        <p:spPr>
          <a:xfrm>
            <a:off x="4187152" y="2853056"/>
            <a:ext cx="66675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4" name="円/楕円 780"/>
          <p:cNvSpPr/>
          <p:nvPr/>
        </p:nvSpPr>
        <p:spPr>
          <a:xfrm>
            <a:off x="5314277" y="2659381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5" name="円/楕円 781"/>
          <p:cNvSpPr/>
          <p:nvPr/>
        </p:nvSpPr>
        <p:spPr>
          <a:xfrm>
            <a:off x="4388764" y="3368994"/>
            <a:ext cx="63500" cy="68262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6" name="円/楕円 782"/>
          <p:cNvSpPr/>
          <p:nvPr/>
        </p:nvSpPr>
        <p:spPr>
          <a:xfrm>
            <a:off x="6176289" y="4665981"/>
            <a:ext cx="66675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7" name="円/楕円 783"/>
          <p:cNvSpPr/>
          <p:nvPr/>
        </p:nvSpPr>
        <p:spPr>
          <a:xfrm>
            <a:off x="6839864" y="4018281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8" name="円/楕円 784"/>
          <p:cNvSpPr/>
          <p:nvPr/>
        </p:nvSpPr>
        <p:spPr>
          <a:xfrm>
            <a:off x="6704927" y="2530794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9" name="円/楕円 785"/>
          <p:cNvSpPr/>
          <p:nvPr/>
        </p:nvSpPr>
        <p:spPr>
          <a:xfrm>
            <a:off x="6704927" y="3565844"/>
            <a:ext cx="68262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0" name="円/楕円 786"/>
          <p:cNvSpPr/>
          <p:nvPr/>
        </p:nvSpPr>
        <p:spPr>
          <a:xfrm>
            <a:off x="6309639" y="3305494"/>
            <a:ext cx="65088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1" name="円/楕円 787"/>
          <p:cNvSpPr/>
          <p:nvPr/>
        </p:nvSpPr>
        <p:spPr>
          <a:xfrm>
            <a:off x="5976264" y="414686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2" name="円/楕円 788"/>
          <p:cNvSpPr/>
          <p:nvPr/>
        </p:nvSpPr>
        <p:spPr>
          <a:xfrm>
            <a:off x="5314277" y="3305494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3" name="円/楕円 789"/>
          <p:cNvSpPr/>
          <p:nvPr/>
        </p:nvSpPr>
        <p:spPr>
          <a:xfrm>
            <a:off x="4652289" y="401828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4" name="円/楕円 790"/>
          <p:cNvSpPr/>
          <p:nvPr/>
        </p:nvSpPr>
        <p:spPr>
          <a:xfrm>
            <a:off x="4587202" y="214344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5" name="円/楕円 791"/>
          <p:cNvSpPr/>
          <p:nvPr/>
        </p:nvSpPr>
        <p:spPr>
          <a:xfrm>
            <a:off x="7435177" y="524700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6" name="円/楕円 792"/>
          <p:cNvSpPr/>
          <p:nvPr/>
        </p:nvSpPr>
        <p:spPr>
          <a:xfrm>
            <a:off x="7170064" y="298481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7" name="円/楕円 793"/>
          <p:cNvSpPr/>
          <p:nvPr/>
        </p:nvSpPr>
        <p:spPr>
          <a:xfrm>
            <a:off x="7303414" y="5762944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8" name="円/楕円 794"/>
          <p:cNvSpPr/>
          <p:nvPr/>
        </p:nvSpPr>
        <p:spPr>
          <a:xfrm>
            <a:off x="5050752" y="4792981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9" name="円/楕円 795"/>
          <p:cNvSpPr/>
          <p:nvPr/>
        </p:nvSpPr>
        <p:spPr>
          <a:xfrm>
            <a:off x="3060027" y="3175319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0" name="円/楕円 796"/>
          <p:cNvSpPr/>
          <p:nvPr/>
        </p:nvSpPr>
        <p:spPr>
          <a:xfrm>
            <a:off x="6904952" y="4665981"/>
            <a:ext cx="68262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1" name="円/楕円 797"/>
          <p:cNvSpPr/>
          <p:nvPr/>
        </p:nvSpPr>
        <p:spPr>
          <a:xfrm>
            <a:off x="5779414" y="4535806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2" name="円/楕円 798"/>
          <p:cNvSpPr/>
          <p:nvPr/>
        </p:nvSpPr>
        <p:spPr>
          <a:xfrm>
            <a:off x="5314277" y="5440681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3" name="円/楕円 799"/>
          <p:cNvSpPr/>
          <p:nvPr/>
        </p:nvSpPr>
        <p:spPr>
          <a:xfrm>
            <a:off x="6509664" y="5310506"/>
            <a:ext cx="63500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4" name="円/楕円 800"/>
          <p:cNvSpPr/>
          <p:nvPr/>
        </p:nvSpPr>
        <p:spPr>
          <a:xfrm>
            <a:off x="4917402" y="5828031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5" name="円/楕円 801"/>
          <p:cNvSpPr/>
          <p:nvPr/>
        </p:nvSpPr>
        <p:spPr>
          <a:xfrm>
            <a:off x="6573164" y="556926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6" name="円/楕円 802"/>
          <p:cNvSpPr/>
          <p:nvPr/>
        </p:nvSpPr>
        <p:spPr>
          <a:xfrm>
            <a:off x="6641427" y="5828031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7" name="円/楕円 803"/>
          <p:cNvSpPr/>
          <p:nvPr/>
        </p:nvSpPr>
        <p:spPr>
          <a:xfrm>
            <a:off x="5314277" y="434054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8" name="円/楕円 804"/>
          <p:cNvSpPr/>
          <p:nvPr/>
        </p:nvSpPr>
        <p:spPr>
          <a:xfrm>
            <a:off x="6176289" y="4018281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9" name="円/楕円 805"/>
          <p:cNvSpPr/>
          <p:nvPr/>
        </p:nvSpPr>
        <p:spPr>
          <a:xfrm>
            <a:off x="5515889" y="4856481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0" name="円/楕円 806"/>
          <p:cNvSpPr/>
          <p:nvPr/>
        </p:nvSpPr>
        <p:spPr>
          <a:xfrm>
            <a:off x="6904952" y="5310506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1" name="円/楕円 807"/>
          <p:cNvSpPr/>
          <p:nvPr/>
        </p:nvSpPr>
        <p:spPr>
          <a:xfrm>
            <a:off x="7038302" y="537559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2" name="円/楕円 808"/>
          <p:cNvSpPr/>
          <p:nvPr/>
        </p:nvSpPr>
        <p:spPr>
          <a:xfrm>
            <a:off x="6176289" y="5440681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3" name="円/楕円 809"/>
          <p:cNvSpPr/>
          <p:nvPr/>
        </p:nvSpPr>
        <p:spPr>
          <a:xfrm>
            <a:off x="6044527" y="511683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4" name="円/楕円 810"/>
          <p:cNvSpPr/>
          <p:nvPr/>
        </p:nvSpPr>
        <p:spPr>
          <a:xfrm>
            <a:off x="7435177" y="479298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5" name="円/楕円 811"/>
          <p:cNvSpPr/>
          <p:nvPr/>
        </p:nvSpPr>
        <p:spPr>
          <a:xfrm>
            <a:off x="7104977" y="563435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6" name="円/楕円 812"/>
          <p:cNvSpPr/>
          <p:nvPr/>
        </p:nvSpPr>
        <p:spPr>
          <a:xfrm>
            <a:off x="6439814" y="4792981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7" name="円/楕円 813"/>
          <p:cNvSpPr/>
          <p:nvPr/>
        </p:nvSpPr>
        <p:spPr>
          <a:xfrm>
            <a:off x="5779414" y="550418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8" name="円/楕円 814"/>
          <p:cNvSpPr/>
          <p:nvPr/>
        </p:nvSpPr>
        <p:spPr>
          <a:xfrm>
            <a:off x="7236739" y="408178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9" name="円/楕円 815"/>
          <p:cNvSpPr/>
          <p:nvPr/>
        </p:nvSpPr>
        <p:spPr>
          <a:xfrm>
            <a:off x="5446039" y="3368994"/>
            <a:ext cx="69850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0" name="円/楕円 816"/>
          <p:cNvSpPr/>
          <p:nvPr/>
        </p:nvSpPr>
        <p:spPr>
          <a:xfrm>
            <a:off x="3723602" y="414686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1" name="円/楕円 817"/>
          <p:cNvSpPr/>
          <p:nvPr/>
        </p:nvSpPr>
        <p:spPr>
          <a:xfrm>
            <a:off x="6109614" y="2659381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2" name="円/楕円 818"/>
          <p:cNvSpPr/>
          <p:nvPr/>
        </p:nvSpPr>
        <p:spPr>
          <a:xfrm>
            <a:off x="3060027" y="2919731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3" name="円/楕円 819"/>
          <p:cNvSpPr/>
          <p:nvPr/>
        </p:nvSpPr>
        <p:spPr>
          <a:xfrm>
            <a:off x="2729827" y="3500756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4" name="円/楕円 820"/>
          <p:cNvSpPr/>
          <p:nvPr/>
        </p:nvSpPr>
        <p:spPr>
          <a:xfrm>
            <a:off x="4917402" y="2787969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5" name="円/楕円 821"/>
          <p:cNvSpPr/>
          <p:nvPr/>
        </p:nvSpPr>
        <p:spPr>
          <a:xfrm>
            <a:off x="3790277" y="265938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6" name="円/楕円 822"/>
          <p:cNvSpPr/>
          <p:nvPr/>
        </p:nvSpPr>
        <p:spPr>
          <a:xfrm>
            <a:off x="3325139" y="356584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7" name="円/楕円 823"/>
          <p:cNvSpPr/>
          <p:nvPr/>
        </p:nvSpPr>
        <p:spPr>
          <a:xfrm>
            <a:off x="4517352" y="3437256"/>
            <a:ext cx="6985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8" name="円/楕円 824"/>
          <p:cNvSpPr/>
          <p:nvPr/>
        </p:nvSpPr>
        <p:spPr>
          <a:xfrm>
            <a:off x="2929852" y="3953194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9" name="円/楕円 825"/>
          <p:cNvSpPr/>
          <p:nvPr/>
        </p:nvSpPr>
        <p:spPr>
          <a:xfrm>
            <a:off x="4187152" y="3824606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0" name="円/楕円 826"/>
          <p:cNvSpPr/>
          <p:nvPr/>
        </p:nvSpPr>
        <p:spPr>
          <a:xfrm>
            <a:off x="5515889" y="3824606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1" name="円/楕円 827"/>
          <p:cNvSpPr/>
          <p:nvPr/>
        </p:nvSpPr>
        <p:spPr>
          <a:xfrm>
            <a:off x="2994939" y="2594294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2" name="円/楕円 828"/>
          <p:cNvSpPr/>
          <p:nvPr/>
        </p:nvSpPr>
        <p:spPr>
          <a:xfrm>
            <a:off x="4187152" y="2143444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3" name="円/楕円 829"/>
          <p:cNvSpPr/>
          <p:nvPr/>
        </p:nvSpPr>
        <p:spPr>
          <a:xfrm>
            <a:off x="3525164" y="298481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4" name="円/楕円 830"/>
          <p:cNvSpPr/>
          <p:nvPr/>
        </p:nvSpPr>
        <p:spPr>
          <a:xfrm>
            <a:off x="5580977" y="4211956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5" name="円/楕円 831"/>
          <p:cNvSpPr/>
          <p:nvPr/>
        </p:nvSpPr>
        <p:spPr>
          <a:xfrm>
            <a:off x="5976264" y="3630931"/>
            <a:ext cx="68263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6" name="円/楕円 832"/>
          <p:cNvSpPr/>
          <p:nvPr/>
        </p:nvSpPr>
        <p:spPr>
          <a:xfrm>
            <a:off x="5976264" y="220694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7" name="円/楕円 833"/>
          <p:cNvSpPr/>
          <p:nvPr/>
        </p:nvSpPr>
        <p:spPr>
          <a:xfrm>
            <a:off x="6044527" y="3305494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8" name="円/楕円 834"/>
          <p:cNvSpPr/>
          <p:nvPr/>
        </p:nvSpPr>
        <p:spPr>
          <a:xfrm>
            <a:off x="5446039" y="2919731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9" name="円/楕円 835"/>
          <p:cNvSpPr/>
          <p:nvPr/>
        </p:nvSpPr>
        <p:spPr>
          <a:xfrm>
            <a:off x="5380952" y="3630931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0" name="円/楕円 836"/>
          <p:cNvSpPr/>
          <p:nvPr/>
        </p:nvSpPr>
        <p:spPr>
          <a:xfrm>
            <a:off x="4452264" y="291973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1" name="円/楕円 837"/>
          <p:cNvSpPr/>
          <p:nvPr/>
        </p:nvSpPr>
        <p:spPr>
          <a:xfrm>
            <a:off x="3812502" y="5569269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2" name="円/楕円 838"/>
          <p:cNvSpPr/>
          <p:nvPr/>
        </p:nvSpPr>
        <p:spPr>
          <a:xfrm>
            <a:off x="5247602" y="220694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3" name="テキスト ボックス 402"/>
          <p:cNvSpPr txBox="1"/>
          <p:nvPr/>
        </p:nvSpPr>
        <p:spPr>
          <a:xfrm>
            <a:off x="5198389" y="5220019"/>
            <a:ext cx="1348446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Color SC</a:t>
            </a:r>
            <a:endParaRPr lang="ja-JP" altLang="en-US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4" name="テキスト ボックス 403"/>
          <p:cNvSpPr txBox="1"/>
          <p:nvPr/>
        </p:nvSpPr>
        <p:spPr>
          <a:xfrm>
            <a:off x="2879052" y="2627631"/>
            <a:ext cx="2935419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Quark-Gluon Plasma</a:t>
            </a:r>
            <a:endParaRPr lang="ja-JP" altLang="en-US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5" name="テキスト ボックス 404"/>
          <p:cNvSpPr txBox="1"/>
          <p:nvPr/>
        </p:nvSpPr>
        <p:spPr>
          <a:xfrm>
            <a:off x="1740814" y="4915219"/>
            <a:ext cx="2060179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Hadron Phase</a:t>
            </a:r>
            <a:endParaRPr lang="ja-JP" altLang="en-US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(confined)</a:t>
            </a:r>
          </a:p>
        </p:txBody>
      </p:sp>
      <p:sp>
        <p:nvSpPr>
          <p:cNvPr id="408" name="円/楕円 844"/>
          <p:cNvSpPr/>
          <p:nvPr/>
        </p:nvSpPr>
        <p:spPr>
          <a:xfrm>
            <a:off x="3525164" y="4146869"/>
            <a:ext cx="68263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9" name="円/楕円 845"/>
          <p:cNvSpPr/>
          <p:nvPr/>
        </p:nvSpPr>
        <p:spPr>
          <a:xfrm>
            <a:off x="1470939" y="3175319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0" name="円/楕円 846"/>
          <p:cNvSpPr/>
          <p:nvPr/>
        </p:nvSpPr>
        <p:spPr>
          <a:xfrm>
            <a:off x="2359939" y="2814956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1" name="円/楕円 847"/>
          <p:cNvSpPr/>
          <p:nvPr/>
        </p:nvSpPr>
        <p:spPr>
          <a:xfrm>
            <a:off x="3193377" y="4535806"/>
            <a:ext cx="331787" cy="320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2" name="円/楕円 848"/>
          <p:cNvSpPr/>
          <p:nvPr/>
        </p:nvSpPr>
        <p:spPr>
          <a:xfrm>
            <a:off x="3393402" y="460089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3" name="円/楕円 849"/>
          <p:cNvSpPr/>
          <p:nvPr/>
        </p:nvSpPr>
        <p:spPr>
          <a:xfrm>
            <a:off x="3261639" y="4665981"/>
            <a:ext cx="63500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4" name="円/楕円 850"/>
          <p:cNvSpPr/>
          <p:nvPr/>
        </p:nvSpPr>
        <p:spPr>
          <a:xfrm>
            <a:off x="3348952" y="472789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5" name="円/楕円 851"/>
          <p:cNvSpPr/>
          <p:nvPr/>
        </p:nvSpPr>
        <p:spPr>
          <a:xfrm>
            <a:off x="2729827" y="4340544"/>
            <a:ext cx="265112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6" name="円/楕円 852"/>
          <p:cNvSpPr/>
          <p:nvPr/>
        </p:nvSpPr>
        <p:spPr>
          <a:xfrm>
            <a:off x="2782214" y="4405631"/>
            <a:ext cx="66675" cy="66675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7" name="円/楕円 853"/>
          <p:cNvSpPr/>
          <p:nvPr/>
        </p:nvSpPr>
        <p:spPr>
          <a:xfrm>
            <a:off x="2883814" y="4415156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8" name="正方形/長方形 417"/>
          <p:cNvSpPr/>
          <p:nvPr/>
        </p:nvSpPr>
        <p:spPr>
          <a:xfrm>
            <a:off x="7578051" y="4988244"/>
            <a:ext cx="2009171" cy="121205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9" name="フリーフォーム 418"/>
          <p:cNvSpPr/>
          <p:nvPr/>
        </p:nvSpPr>
        <p:spPr>
          <a:xfrm>
            <a:off x="3430452" y="4303923"/>
            <a:ext cx="1038387" cy="1642821"/>
          </a:xfrm>
          <a:custGeom>
            <a:avLst/>
            <a:gdLst>
              <a:gd name="connsiteX0" fmla="*/ 1038387 w 1038387"/>
              <a:gd name="connsiteY0" fmla="*/ 1642821 h 1642821"/>
              <a:gd name="connsiteX1" fmla="*/ 968644 w 1038387"/>
              <a:gd name="connsiteY1" fmla="*/ 1162373 h 1642821"/>
              <a:gd name="connsiteX2" fmla="*/ 743919 w 1038387"/>
              <a:gd name="connsiteY2" fmla="*/ 712922 h 1642821"/>
              <a:gd name="connsiteX3" fmla="*/ 379709 w 1038387"/>
              <a:gd name="connsiteY3" fmla="*/ 294468 h 1642821"/>
              <a:gd name="connsiteX4" fmla="*/ 0 w 1038387"/>
              <a:gd name="connsiteY4" fmla="*/ 0 h 164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387" h="1642821">
                <a:moveTo>
                  <a:pt x="1038387" y="1642821"/>
                </a:moveTo>
                <a:cubicBezTo>
                  <a:pt x="1028054" y="1480088"/>
                  <a:pt x="1017722" y="1317356"/>
                  <a:pt x="968644" y="1162373"/>
                </a:cubicBezTo>
                <a:cubicBezTo>
                  <a:pt x="919566" y="1007390"/>
                  <a:pt x="842075" y="857573"/>
                  <a:pt x="743919" y="712922"/>
                </a:cubicBezTo>
                <a:cubicBezTo>
                  <a:pt x="645763" y="568271"/>
                  <a:pt x="503695" y="413288"/>
                  <a:pt x="379709" y="294468"/>
                </a:cubicBezTo>
                <a:cubicBezTo>
                  <a:pt x="255723" y="175648"/>
                  <a:pt x="127861" y="87824"/>
                  <a:pt x="0" y="0"/>
                </a:cubicBezTo>
              </a:path>
            </a:pathLst>
          </a:cu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oval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420" name="テキスト ボックス 419"/>
          <p:cNvSpPr txBox="1"/>
          <p:nvPr/>
        </p:nvSpPr>
        <p:spPr>
          <a:xfrm>
            <a:off x="3460077" y="3695158"/>
            <a:ext cx="2670924" cy="400110"/>
          </a:xfrm>
          <a:prstGeom prst="wedgeRectCallout">
            <a:avLst>
              <a:gd name="adj1" fmla="val -45561"/>
              <a:gd name="adj2" fmla="val 87678"/>
            </a:avLst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ＱＣＤ</a:t>
            </a:r>
            <a:r>
              <a:rPr lang="ja-JP" altLang="en-US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Critical Point</a:t>
            </a:r>
            <a:endParaRPr lang="ja-JP" altLang="en-US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1" name="テキスト ボックス 420"/>
          <p:cNvSpPr txBox="1"/>
          <p:nvPr/>
        </p:nvSpPr>
        <p:spPr>
          <a:xfrm>
            <a:off x="1011797" y="1578001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T</a:t>
            </a:r>
            <a:endParaRPr kumimoji="1" lang="ja-JP" altLang="en-US" sz="2800" dirty="0"/>
          </a:p>
        </p:txBody>
      </p:sp>
      <p:sp>
        <p:nvSpPr>
          <p:cNvPr id="422" name="テキスト ボックス 421"/>
          <p:cNvSpPr txBox="1"/>
          <p:nvPr/>
        </p:nvSpPr>
        <p:spPr>
          <a:xfrm>
            <a:off x="7054041" y="5885194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Symbol" panose="05050102010706020507" pitchFamily="18" charset="2"/>
              </a:rPr>
              <a:t>m</a:t>
            </a:r>
            <a:endParaRPr kumimoji="1" lang="ja-JP" altLang="en-US" sz="2800" dirty="0">
              <a:latin typeface="Symbol" panose="05050102010706020507" pitchFamily="18" charset="2"/>
            </a:endParaRPr>
          </a:p>
        </p:txBody>
      </p:sp>
      <p:grpSp>
        <p:nvGrpSpPr>
          <p:cNvPr id="406" name="グループ化 405"/>
          <p:cNvGrpSpPr/>
          <p:nvPr/>
        </p:nvGrpSpPr>
        <p:grpSpPr>
          <a:xfrm>
            <a:off x="1473081" y="2081534"/>
            <a:ext cx="3395882" cy="3282808"/>
            <a:chOff x="1253328" y="1328765"/>
            <a:chExt cx="3395882" cy="3282808"/>
          </a:xfrm>
        </p:grpSpPr>
        <p:sp>
          <p:nvSpPr>
            <p:cNvPr id="407" name="下矢印 406"/>
            <p:cNvSpPr/>
            <p:nvPr/>
          </p:nvSpPr>
          <p:spPr>
            <a:xfrm rot="255889">
              <a:off x="1514218" y="2614268"/>
              <a:ext cx="454100" cy="1040631"/>
            </a:xfrm>
            <a:prstGeom prst="downArrow">
              <a:avLst/>
            </a:prstGeom>
            <a:solidFill>
              <a:srgbClr val="549E39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29" name="下矢印 428"/>
            <p:cNvSpPr/>
            <p:nvPr/>
          </p:nvSpPr>
          <p:spPr>
            <a:xfrm rot="687617">
              <a:off x="2078566" y="2777578"/>
              <a:ext cx="454100" cy="1040631"/>
            </a:xfrm>
            <a:prstGeom prst="downArrow">
              <a:avLst/>
            </a:prstGeom>
            <a:solidFill>
              <a:srgbClr val="549E39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0" name="下矢印 429"/>
            <p:cNvSpPr/>
            <p:nvPr/>
          </p:nvSpPr>
          <p:spPr>
            <a:xfrm rot="1153134">
              <a:off x="2879157" y="3024618"/>
              <a:ext cx="454100" cy="1040631"/>
            </a:xfrm>
            <a:prstGeom prst="downArrow">
              <a:avLst/>
            </a:prstGeom>
            <a:solidFill>
              <a:srgbClr val="549E39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1" name="下矢印 430"/>
            <p:cNvSpPr/>
            <p:nvPr/>
          </p:nvSpPr>
          <p:spPr>
            <a:xfrm rot="1907133">
              <a:off x="3589847" y="3570942"/>
              <a:ext cx="454100" cy="1040631"/>
            </a:xfrm>
            <a:prstGeom prst="downArrow">
              <a:avLst/>
            </a:prstGeom>
            <a:solidFill>
              <a:srgbClr val="549E39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2" name="フリーフォーム 431"/>
            <p:cNvSpPr/>
            <p:nvPr/>
          </p:nvSpPr>
          <p:spPr>
            <a:xfrm>
              <a:off x="1895590" y="1834023"/>
              <a:ext cx="2444443" cy="1267381"/>
            </a:xfrm>
            <a:custGeom>
              <a:avLst/>
              <a:gdLst>
                <a:gd name="connsiteX0" fmla="*/ 0 w 2292439"/>
                <a:gd name="connsiteY0" fmla="*/ 12540 h 682241"/>
                <a:gd name="connsiteX1" fmla="*/ 1133341 w 2292439"/>
                <a:gd name="connsiteY1" fmla="*/ 89813 h 682241"/>
                <a:gd name="connsiteX2" fmla="*/ 2292439 w 2292439"/>
                <a:gd name="connsiteY2" fmla="*/ 682241 h 682241"/>
                <a:gd name="connsiteX0" fmla="*/ 0 w 2292439"/>
                <a:gd name="connsiteY0" fmla="*/ 1253 h 670954"/>
                <a:gd name="connsiteX1" fmla="*/ 592428 w 2292439"/>
                <a:gd name="connsiteY1" fmla="*/ 258830 h 670954"/>
                <a:gd name="connsiteX2" fmla="*/ 2292439 w 2292439"/>
                <a:gd name="connsiteY2" fmla="*/ 670954 h 670954"/>
                <a:gd name="connsiteX0" fmla="*/ 0 w 2369712"/>
                <a:gd name="connsiteY0" fmla="*/ 873 h 747847"/>
                <a:gd name="connsiteX1" fmla="*/ 669701 w 2369712"/>
                <a:gd name="connsiteY1" fmla="*/ 335723 h 747847"/>
                <a:gd name="connsiteX2" fmla="*/ 2369712 w 2369712"/>
                <a:gd name="connsiteY2" fmla="*/ 747847 h 747847"/>
                <a:gd name="connsiteX0" fmla="*/ 0 w 2369712"/>
                <a:gd name="connsiteY0" fmla="*/ 0 h 746974"/>
                <a:gd name="connsiteX1" fmla="*/ 669701 w 2369712"/>
                <a:gd name="connsiteY1" fmla="*/ 334850 h 746974"/>
                <a:gd name="connsiteX2" fmla="*/ 2369712 w 2369712"/>
                <a:gd name="connsiteY2" fmla="*/ 746974 h 746974"/>
                <a:gd name="connsiteX0" fmla="*/ 0 w 2472743"/>
                <a:gd name="connsiteY0" fmla="*/ 0 h 991672"/>
                <a:gd name="connsiteX1" fmla="*/ 772732 w 2472743"/>
                <a:gd name="connsiteY1" fmla="*/ 579548 h 991672"/>
                <a:gd name="connsiteX2" fmla="*/ 2472743 w 2472743"/>
                <a:gd name="connsiteY2" fmla="*/ 991672 h 991672"/>
                <a:gd name="connsiteX0" fmla="*/ 0 w 2472743"/>
                <a:gd name="connsiteY0" fmla="*/ 0 h 991672"/>
                <a:gd name="connsiteX1" fmla="*/ 772732 w 2472743"/>
                <a:gd name="connsiteY1" fmla="*/ 579548 h 991672"/>
                <a:gd name="connsiteX2" fmla="*/ 2472743 w 2472743"/>
                <a:gd name="connsiteY2" fmla="*/ 991672 h 991672"/>
                <a:gd name="connsiteX0" fmla="*/ 0 w 2472743"/>
                <a:gd name="connsiteY0" fmla="*/ 0 h 991672"/>
                <a:gd name="connsiteX1" fmla="*/ 772732 w 2472743"/>
                <a:gd name="connsiteY1" fmla="*/ 579548 h 991672"/>
                <a:gd name="connsiteX2" fmla="*/ 2472743 w 2472743"/>
                <a:gd name="connsiteY2" fmla="*/ 991672 h 991672"/>
                <a:gd name="connsiteX0" fmla="*/ 0 w 2395470"/>
                <a:gd name="connsiteY0" fmla="*/ 0 h 1171976"/>
                <a:gd name="connsiteX1" fmla="*/ 772732 w 2395470"/>
                <a:gd name="connsiteY1" fmla="*/ 579548 h 1171976"/>
                <a:gd name="connsiteX2" fmla="*/ 2395470 w 2395470"/>
                <a:gd name="connsiteY2" fmla="*/ 1171976 h 1171976"/>
                <a:gd name="connsiteX0" fmla="*/ 0 w 2421228"/>
                <a:gd name="connsiteY0" fmla="*/ 0 h 1094703"/>
                <a:gd name="connsiteX1" fmla="*/ 772732 w 2421228"/>
                <a:gd name="connsiteY1" fmla="*/ 579548 h 1094703"/>
                <a:gd name="connsiteX2" fmla="*/ 2421228 w 2421228"/>
                <a:gd name="connsiteY2" fmla="*/ 1094703 h 1094703"/>
                <a:gd name="connsiteX0" fmla="*/ 0 w 2421228"/>
                <a:gd name="connsiteY0" fmla="*/ 0 h 1094703"/>
                <a:gd name="connsiteX1" fmla="*/ 746974 w 2421228"/>
                <a:gd name="connsiteY1" fmla="*/ 476517 h 1094703"/>
                <a:gd name="connsiteX2" fmla="*/ 2421228 w 2421228"/>
                <a:gd name="connsiteY2" fmla="*/ 1094703 h 1094703"/>
                <a:gd name="connsiteX0" fmla="*/ 0 w 2408349"/>
                <a:gd name="connsiteY0" fmla="*/ 0 h 1159097"/>
                <a:gd name="connsiteX1" fmla="*/ 734095 w 2408349"/>
                <a:gd name="connsiteY1" fmla="*/ 540911 h 1159097"/>
                <a:gd name="connsiteX2" fmla="*/ 2408349 w 2408349"/>
                <a:gd name="connsiteY2" fmla="*/ 1159097 h 1159097"/>
                <a:gd name="connsiteX0" fmla="*/ 0 w 2408349"/>
                <a:gd name="connsiteY0" fmla="*/ 0 h 1159097"/>
                <a:gd name="connsiteX1" fmla="*/ 721216 w 2408349"/>
                <a:gd name="connsiteY1" fmla="*/ 489395 h 1159097"/>
                <a:gd name="connsiteX2" fmla="*/ 2408349 w 2408349"/>
                <a:gd name="connsiteY2" fmla="*/ 1159097 h 1159097"/>
                <a:gd name="connsiteX0" fmla="*/ 0 w 2408349"/>
                <a:gd name="connsiteY0" fmla="*/ 0 h 1159097"/>
                <a:gd name="connsiteX1" fmla="*/ 721216 w 2408349"/>
                <a:gd name="connsiteY1" fmla="*/ 489395 h 1159097"/>
                <a:gd name="connsiteX2" fmla="*/ 2408349 w 2408349"/>
                <a:gd name="connsiteY2" fmla="*/ 1159097 h 1159097"/>
                <a:gd name="connsiteX0" fmla="*/ 0 w 2408349"/>
                <a:gd name="connsiteY0" fmla="*/ 0 h 1159097"/>
                <a:gd name="connsiteX1" fmla="*/ 721216 w 2408349"/>
                <a:gd name="connsiteY1" fmla="*/ 489395 h 1159097"/>
                <a:gd name="connsiteX2" fmla="*/ 2408349 w 2408349"/>
                <a:gd name="connsiteY2" fmla="*/ 1159097 h 1159097"/>
                <a:gd name="connsiteX0" fmla="*/ 0 w 2444443"/>
                <a:gd name="connsiteY0" fmla="*/ 0 h 1267381"/>
                <a:gd name="connsiteX1" fmla="*/ 721216 w 2444443"/>
                <a:gd name="connsiteY1" fmla="*/ 489395 h 1267381"/>
                <a:gd name="connsiteX2" fmla="*/ 2444443 w 2444443"/>
                <a:gd name="connsiteY2" fmla="*/ 1267381 h 1267381"/>
                <a:gd name="connsiteX0" fmla="*/ 0 w 2444443"/>
                <a:gd name="connsiteY0" fmla="*/ 0 h 1267381"/>
                <a:gd name="connsiteX1" fmla="*/ 721216 w 2444443"/>
                <a:gd name="connsiteY1" fmla="*/ 489395 h 1267381"/>
                <a:gd name="connsiteX2" fmla="*/ 2444443 w 2444443"/>
                <a:gd name="connsiteY2" fmla="*/ 1267381 h 126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4443" h="1267381">
                  <a:moveTo>
                    <a:pt x="0" y="0"/>
                  </a:moveTo>
                  <a:cubicBezTo>
                    <a:pt x="195330" y="227527"/>
                    <a:pt x="339143" y="377778"/>
                    <a:pt x="721216" y="489395"/>
                  </a:cubicBezTo>
                  <a:cubicBezTo>
                    <a:pt x="1103289" y="601012"/>
                    <a:pt x="1964083" y="978849"/>
                    <a:pt x="2444443" y="1267381"/>
                  </a:cubicBezTo>
                </a:path>
              </a:pathLst>
            </a:custGeom>
            <a:noFill/>
            <a:ln w="57150" cap="flat" cmpd="sng" algn="ctr">
              <a:solidFill>
                <a:srgbClr val="549E39"/>
              </a:solidFill>
              <a:prstDash val="solid"/>
              <a:miter lim="800000"/>
              <a:headEnd type="triangle" w="lg" len="lg"/>
              <a:tailEnd type="triangle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3" name="テキスト ボックス 432"/>
            <p:cNvSpPr txBox="1"/>
            <p:nvPr/>
          </p:nvSpPr>
          <p:spPr>
            <a:xfrm>
              <a:off x="1537082" y="1328765"/>
              <a:ext cx="8659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55F51">
                      <a:lumMod val="75000"/>
                    </a:srgbClr>
                  </a:solidFill>
                  <a:effectLst>
                    <a:glow rad="190500">
                      <a:schemeClr val="accent2">
                        <a:lumMod val="20000"/>
                        <a:lumOff val="80000"/>
                        <a:alpha val="89000"/>
                      </a:schemeClr>
                    </a:glow>
                  </a:effectLst>
                  <a:uLnTx/>
                  <a:uFillTx/>
                  <a:latin typeface="Arial"/>
                  <a:ea typeface="ＭＳ Ｐゴシック"/>
                </a:rPr>
                <a:t>high</a:t>
              </a:r>
              <a:endParaRPr kumimoji="0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>
                  <a:glow rad="190500">
                    <a:schemeClr val="accent2">
                      <a:lumMod val="20000"/>
                      <a:lumOff val="80000"/>
                      <a:alpha val="89000"/>
                    </a:schemeClr>
                  </a:glow>
                </a:effectLst>
                <a:uLnTx/>
                <a:uFillTx/>
                <a:latin typeface="Arial"/>
                <a:ea typeface="ＭＳ Ｐゴシック"/>
              </a:endParaRPr>
            </a:p>
          </p:txBody>
        </p:sp>
        <p:sp>
          <p:nvSpPr>
            <p:cNvPr id="434" name="テキスト ボックス 433"/>
            <p:cNvSpPr txBox="1"/>
            <p:nvPr/>
          </p:nvSpPr>
          <p:spPr>
            <a:xfrm>
              <a:off x="3924332" y="3067060"/>
              <a:ext cx="7248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55F51">
                      <a:lumMod val="75000"/>
                    </a:srgbClr>
                  </a:solidFill>
                  <a:effectLst>
                    <a:glow rad="190500">
                      <a:schemeClr val="accent2">
                        <a:lumMod val="20000"/>
                        <a:lumOff val="80000"/>
                        <a:alpha val="89000"/>
                      </a:schemeClr>
                    </a:glow>
                  </a:effectLst>
                  <a:uLnTx/>
                  <a:uFillTx/>
                  <a:latin typeface="Arial"/>
                  <a:ea typeface="ＭＳ Ｐゴシック"/>
                </a:rPr>
                <a:t>low</a:t>
              </a:r>
              <a:endParaRPr kumimoji="0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>
                  <a:glow rad="190500">
                    <a:schemeClr val="accent2">
                      <a:lumMod val="20000"/>
                      <a:lumOff val="80000"/>
                      <a:alpha val="89000"/>
                    </a:schemeClr>
                  </a:glow>
                </a:effectLst>
                <a:uLnTx/>
                <a:uFillTx/>
                <a:latin typeface="Arial"/>
                <a:ea typeface="ＭＳ Ｐゴシック"/>
              </a:endParaRPr>
            </a:p>
          </p:txBody>
        </p:sp>
        <p:sp>
          <p:nvSpPr>
            <p:cNvPr id="435" name="テキスト ボックス 434"/>
            <p:cNvSpPr txBox="1"/>
            <p:nvPr/>
          </p:nvSpPr>
          <p:spPr>
            <a:xfrm rot="1279305">
              <a:off x="2211042" y="2019918"/>
              <a:ext cx="22862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55F51">
                      <a:lumMod val="75000"/>
                    </a:srgbClr>
                  </a:solidFill>
                  <a:effectLst>
                    <a:glow rad="190500">
                      <a:schemeClr val="accent2">
                        <a:lumMod val="20000"/>
                        <a:lumOff val="80000"/>
                        <a:alpha val="89000"/>
                      </a:schemeClr>
                    </a:glow>
                  </a:effectLst>
                  <a:uLnTx/>
                  <a:uFillTx/>
                  <a:latin typeface="Arial"/>
                  <a:ea typeface="ＭＳ Ｐゴシック"/>
                </a:rPr>
                <a:t>beam energy</a:t>
              </a:r>
              <a:endParaRPr kumimoji="0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>
                  <a:glow rad="190500">
                    <a:schemeClr val="accent2">
                      <a:lumMod val="20000"/>
                      <a:lumOff val="80000"/>
                      <a:alpha val="89000"/>
                    </a:schemeClr>
                  </a:glow>
                </a:effectLst>
                <a:uLnTx/>
                <a:uFillTx/>
                <a:latin typeface="Arial"/>
                <a:ea typeface="ＭＳ Ｐゴシック"/>
              </a:endParaRPr>
            </a:p>
          </p:txBody>
        </p:sp>
        <p:sp>
          <p:nvSpPr>
            <p:cNvPr id="436" name="下矢印 435"/>
            <p:cNvSpPr/>
            <p:nvPr/>
          </p:nvSpPr>
          <p:spPr>
            <a:xfrm rot="209270">
              <a:off x="1378803" y="2298190"/>
              <a:ext cx="454100" cy="1292415"/>
            </a:xfrm>
            <a:prstGeom prst="downArrow">
              <a:avLst/>
            </a:prstGeom>
            <a:solidFill>
              <a:srgbClr val="549E39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7" name="下矢印 436"/>
            <p:cNvSpPr/>
            <p:nvPr/>
          </p:nvSpPr>
          <p:spPr>
            <a:xfrm rot="156018">
              <a:off x="1253328" y="1869066"/>
              <a:ext cx="454100" cy="1685735"/>
            </a:xfrm>
            <a:prstGeom prst="downArrow">
              <a:avLst/>
            </a:prstGeom>
            <a:solidFill>
              <a:srgbClr val="549E39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432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/>
          <p:cNvSpPr/>
          <p:nvPr/>
        </p:nvSpPr>
        <p:spPr>
          <a:xfrm>
            <a:off x="570384" y="1484784"/>
            <a:ext cx="8003232" cy="4464496"/>
          </a:xfrm>
          <a:prstGeom prst="roundRect">
            <a:avLst>
              <a:gd name="adj" fmla="val 11500"/>
            </a:avLst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1B587C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Fragile Higher Orders</a:t>
            </a:r>
            <a:endParaRPr kumimoji="1" lang="ja-JP" altLang="en-US" dirty="0"/>
          </a:p>
        </p:txBody>
      </p:sp>
      <p:sp>
        <p:nvSpPr>
          <p:cNvPr id="3" name="角丸四角形 2"/>
          <p:cNvSpPr/>
          <p:nvPr/>
        </p:nvSpPr>
        <p:spPr>
          <a:xfrm>
            <a:off x="5565801" y="2899208"/>
            <a:ext cx="2448272" cy="2160240"/>
          </a:xfrm>
          <a:prstGeom prst="roundRect">
            <a:avLst>
              <a:gd name="adj" fmla="val 7247"/>
            </a:avLst>
          </a:prstGeom>
          <a:solidFill>
            <a:srgbClr val="FF9900">
              <a:alpha val="1961"/>
            </a:srgbClr>
          </a:solidFill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549577" y="2899208"/>
            <a:ext cx="1800200" cy="2160240"/>
          </a:xfrm>
          <a:prstGeom prst="roundRect">
            <a:avLst>
              <a:gd name="adj" fmla="val 7366"/>
            </a:avLst>
          </a:prstGeom>
          <a:solidFill>
            <a:srgbClr val="008000">
              <a:alpha val="1961"/>
            </a:srgbClr>
          </a:solidFill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左中かっこ 4"/>
          <p:cNvSpPr/>
          <p:nvPr/>
        </p:nvSpPr>
        <p:spPr>
          <a:xfrm>
            <a:off x="1103610" y="3043224"/>
            <a:ext cx="360040" cy="18002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50959" y="5059448"/>
            <a:ext cx="1949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genuine info.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25841" y="5059448"/>
            <a:ext cx="1871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Poisson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noise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2\langle (\delta N_p^{\rm (net)})^2 \rangle&#10;=&amp;amp; \frac12 \langle (\delta N_{\rm B}^{\rm (net)})^2 \rangle&#10;+\frac12 \langle (\delta N_{\rm B}^{\rm (net)})^2 \rangle_{\rm free}&#10;\\&#10;2\langle (\delta N_p^{\rm (net)})^3 \rangle&#10;=&amp;amp; \frac14 \langle (\delta N_{\rm B}^{\rm (net)})^3 \rangle&#10;+\frac34 \langle (\delta N_{\rm B}^{\rm (net)})^3 \rangle_{\rm free}&#10;\\&#10;2\langle (\delta N_p^{\rm (net)})^4 \rangle_c&#10;=&amp;amp; \frac18 \langle (\delta N_{\rm B}^{\rm (net)})^4 \rangle_c&#10;+\cdots&#10;\end{align*}&lt;/body&gt;&#10;  &lt;fcolor&gt;FF000000&lt;/fcolor&gt;&#10;  &lt;bcolor&gt;FFFFFFFF&lt;/bcolor&gt;&#10;  &lt;transparent&gt;True&lt;/transparent&gt;&#10;  &lt;resolution&gt;1800&lt;/resolution&gt;&#10;  &lt;imageh&gt;1708&lt;/imageh&gt;&#10;  &lt;imagew&gt;5332&lt;/imagew&gt;&#10;  &lt;scale&gt;50&lt;/scale&gt;&#10;  &lt;cursor&gt;48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666" y="2971216"/>
            <a:ext cx="6050702" cy="193822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064020" y="1628800"/>
            <a:ext cx="70159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Ex.: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R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elation b/w baryon &amp; proton # </a:t>
            </a:r>
            <a:r>
              <a:rPr kumimoji="1" lang="en-US" altLang="ja-JP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cumulants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(with approximations)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MK, 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Asakawa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2012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27584" y="6131973"/>
            <a:ext cx="7610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Higher orders are more seriously affected by efficiency loss.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29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Non-Binomial Correction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3967" y="4716260"/>
            <a:ext cx="735618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R(</a:t>
            </a:r>
            <a:r>
              <a:rPr kumimoji="1" lang="en-US" altLang="ja-JP" sz="2400" dirty="0" err="1" smtClean="0"/>
              <a:t>n;N</a:t>
            </a:r>
            <a:r>
              <a:rPr kumimoji="1" lang="en-US" altLang="ja-JP" sz="2400" dirty="0" smtClean="0"/>
              <a:t>) describes the property of the detector. 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Detailed properties of the detector have to be known.</a:t>
            </a:r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Multi-distribution function can be handled.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Huge numerical cost would be required.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T</a:t>
            </a:r>
            <a:r>
              <a:rPr kumimoji="1" lang="en-US" altLang="ja-JP" sz="2400" dirty="0" smtClean="0"/>
              <a:t>runcation is required in general: another systematics?</a:t>
            </a:r>
            <a:endParaRPr kumimoji="1" lang="ja-JP" altLang="en-US" sz="2400" dirty="0" smtClean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n^m \rangle_R = \sum_n n^m {\cal R}(n;N)&#10;\end{align*}&lt;/body&gt;&#10;  &lt;fcolor&gt;FF000000&lt;/fcolor&gt;&#10;  &lt;bcolor&gt;FFFFFFFF&lt;/bcolor&gt;&#10;  &lt;transparent&gt;True&lt;/transparent&gt;&#10;  &lt;resolution&gt;1800&lt;/resolution&gt;&#10;  &lt;imageh&gt;524&lt;/imageh&gt;&#10;  &lt;imagew&gt;2609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492" y="3492362"/>
            <a:ext cx="3043116" cy="61119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979" y="1688614"/>
            <a:ext cx="3312368" cy="2109343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tilde{P}(n) = \sum_N {\cal R}(n;N) P(N)&#10;\end{align*}&lt;/body&gt;&#10;  &lt;fcolor&gt;FF000000&lt;/fcolor&gt;&#10;  &lt;bcolor&gt;FFFFFFFF&lt;/bcolor&gt;&#10;  &lt;transparent&gt;True&lt;/transparent&gt;&#10;  &lt;resolution&gt;1800&lt;/resolution&gt;&#10;  &lt;imageh&gt;534&lt;/imageh&gt;&#10;  &lt;imagew&gt;2746&lt;/imagew&gt;&#10;  &lt;scale&gt;50&lt;/scale&gt;&#10;  &lt;cursor&gt;5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64" y="1865740"/>
            <a:ext cx="3581072" cy="69639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82138" y="1268760"/>
            <a:ext cx="3060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Response matrix</a:t>
            </a:r>
            <a:endParaRPr kumimoji="1" lang="ja-JP" altLang="en-US" sz="28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84168" y="1078577"/>
            <a:ext cx="293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002060"/>
                </a:solidFill>
              </a:rPr>
              <a:t>Nonaka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MK, </a:t>
            </a:r>
            <a:r>
              <a:rPr kumimoji="1" lang="en-US" altLang="ja-JP" sz="2000" dirty="0" err="1" smtClean="0">
                <a:solidFill>
                  <a:srgbClr val="002060"/>
                </a:solidFill>
              </a:rPr>
              <a:t>Esumi</a:t>
            </a:r>
            <a:r>
              <a:rPr lang="en-US" altLang="ja-JP" sz="2000" dirty="0" smtClean="0">
                <a:solidFill>
                  <a:srgbClr val="002060"/>
                </a:solidFill>
              </a:rPr>
              <a:t> (2018)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57200" y="2968133"/>
            <a:ext cx="3240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with moments of R(</a:t>
            </a:r>
            <a:r>
              <a:rPr kumimoji="1" lang="en-US" altLang="ja-JP" sz="2400" dirty="0" err="1" smtClean="0"/>
              <a:t>n;N</a:t>
            </a:r>
            <a:r>
              <a:rPr kumimoji="1" lang="en-US" altLang="ja-JP" sz="2400" dirty="0" smtClean="0"/>
              <a:t>)</a:t>
            </a:r>
            <a:endParaRPr kumimoji="1" lang="ja-JP" altLang="en-US" sz="24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15067" y="2568140"/>
            <a:ext cx="3868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Reconstruction for any R(</a:t>
            </a:r>
            <a:r>
              <a:rPr kumimoji="1" lang="en-US" altLang="ja-JP" sz="2400" dirty="0" err="1" smtClean="0"/>
              <a:t>n;N</a:t>
            </a:r>
            <a:r>
              <a:rPr kumimoji="1" lang="en-US" altLang="ja-JP" sz="2400" dirty="0" smtClean="0"/>
              <a:t>)</a:t>
            </a:r>
            <a:endParaRPr kumimoji="1" lang="ja-JP" altLang="en-US" sz="2400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87258" y="4219419"/>
            <a:ext cx="1864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Caveats:</a:t>
            </a:r>
            <a:endParaRPr kumimoji="1" lang="ja-JP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02005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36358" y="110044"/>
            <a:ext cx="4467890" cy="584775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Result </a:t>
            </a:r>
            <a:r>
              <a:rPr lang="en-US" altLang="ja-JP" dirty="0" smtClean="0"/>
              <a:t>in a</a:t>
            </a:r>
            <a:r>
              <a:rPr kumimoji="1" lang="en-US" altLang="ja-JP" dirty="0" smtClean="0"/>
              <a:t> Toy-Model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779" y="2630727"/>
            <a:ext cx="6230406" cy="40267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テキスト ボックス 7"/>
          <p:cNvSpPr txBox="1"/>
          <p:nvPr/>
        </p:nvSpPr>
        <p:spPr>
          <a:xfrm>
            <a:off x="7421578" y="785609"/>
            <a:ext cx="15749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002060"/>
                </a:solidFill>
              </a:rPr>
              <a:t>Nonaka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MK,</a:t>
            </a:r>
          </a:p>
          <a:p>
            <a:r>
              <a:rPr kumimoji="1" lang="en-US" altLang="ja-JP" sz="2000" dirty="0" err="1" smtClean="0">
                <a:solidFill>
                  <a:srgbClr val="002060"/>
                </a:solidFill>
              </a:rPr>
              <a:t>Esumi</a:t>
            </a:r>
            <a:r>
              <a:rPr lang="en-US" altLang="ja-JP" sz="2000" dirty="0">
                <a:solidFill>
                  <a:srgbClr val="002060"/>
                </a:solidFill>
              </a:rPr>
              <a:t> </a:t>
            </a:r>
            <a:r>
              <a:rPr lang="en-US" altLang="ja-JP" sz="2000" dirty="0" smtClean="0">
                <a:solidFill>
                  <a:srgbClr val="002060"/>
                </a:solidFill>
              </a:rPr>
              <a:t>(2018)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5536" y="2564904"/>
            <a:ext cx="1953035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Input P(N): </a:t>
            </a:r>
          </a:p>
          <a:p>
            <a:r>
              <a:rPr kumimoji="1" lang="en-US" altLang="ja-JP" sz="2400" dirty="0" smtClean="0"/>
              <a:t>Poisson(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sz="2400" dirty="0" smtClean="0"/>
              <a:t>=40)</a:t>
            </a:r>
            <a:endParaRPr kumimoji="1" lang="ja-JP" altLang="en-US" sz="2400" dirty="0"/>
          </a:p>
        </p:txBody>
      </p:sp>
      <p:sp>
        <p:nvSpPr>
          <p:cNvPr id="11" name="角丸四角形 10"/>
          <p:cNvSpPr/>
          <p:nvPr/>
        </p:nvSpPr>
        <p:spPr>
          <a:xfrm>
            <a:off x="292930" y="858789"/>
            <a:ext cx="6655334" cy="120205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95536" y="908720"/>
            <a:ext cx="5948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Binomial</a:t>
            </a:r>
            <a:r>
              <a:rPr lang="en-US" altLang="ja-JP" sz="2400" dirty="0" smtClean="0"/>
              <a:t> w/ m</a:t>
            </a:r>
            <a:r>
              <a:rPr kumimoji="1" lang="en-US" altLang="ja-JP" sz="2400" dirty="0" smtClean="0"/>
              <a:t>ultiplicity-dependent efficiency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epsilon(N) = \epsilon_0 + (N-N_{\rm ave}) \epsilon'&#10;\end{align*}&lt;/body&gt;&#10;  &lt;fcolor&gt;FF000000&lt;/fcolor&gt;&#10;  &lt;bcolor&gt;FFFFFFFF&lt;/bcolor&gt;&#10;  &lt;transparent&gt;True&lt;/transparent&gt;&#10;  &lt;resolution&gt;1800&lt;/resolution&gt;&#10;  &lt;imageh&gt;264&lt;/imageh&gt;&#10;  &lt;imagew&gt;2730&lt;/imagew&gt;&#10;  &lt;scale&gt;50&lt;/scale&gt;&#10;  &lt;cursor&gt;6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22731"/>
            <a:ext cx="3394197" cy="328230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5004048" y="1370385"/>
            <a:ext cx="1857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2060"/>
                </a:solidFill>
              </a:rPr>
              <a:t>Holtzman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002060"/>
                </a:solidFill>
              </a:rPr>
              <a:t>Bzdak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</a:t>
            </a:r>
          </a:p>
          <a:p>
            <a:r>
              <a:rPr kumimoji="1" lang="en-US" altLang="ja-JP" dirty="0" smtClean="0">
                <a:solidFill>
                  <a:srgbClr val="002060"/>
                </a:solidFill>
              </a:rPr>
              <a:t>Koch (16)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epsilon_0=0.7&#10;\end{align*}&lt;/body&gt;&#10;  &lt;fcolor&gt;FF000000&lt;/fcolor&gt;&#10;  &lt;bcolor&gt;FFFFFFFF&lt;/bcolor&gt;&#10;  &lt;transparent&gt;True&lt;/transparent&gt;&#10;  &lt;resolution&gt;1800&lt;/resolution&gt;&#10;  &lt;imageh&gt;209&lt;/imageh&gt;&#10;  &lt;imagew&gt;848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86" y="3678765"/>
            <a:ext cx="897467" cy="22119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98425" y="5338275"/>
            <a:ext cx="3033415" cy="138499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accent2">
                    <a:lumMod val="50000"/>
                  </a:schemeClr>
                </a:solidFill>
              </a:rPr>
              <a:t>True </a:t>
            </a:r>
            <a:r>
              <a:rPr kumimoji="1" lang="en-US" altLang="ja-JP" sz="2800" b="1" dirty="0" err="1" smtClean="0">
                <a:solidFill>
                  <a:schemeClr val="accent2">
                    <a:lumMod val="50000"/>
                  </a:schemeClr>
                </a:solidFill>
              </a:rPr>
              <a:t>cumulants</a:t>
            </a:r>
            <a:r>
              <a:rPr kumimoji="1" lang="en-US" altLang="ja-JP" sz="2800" b="1" dirty="0" smtClean="0">
                <a:solidFill>
                  <a:schemeClr val="accent2">
                    <a:lumMod val="50000"/>
                  </a:schemeClr>
                </a:solidFill>
              </a:rPr>
              <a:t> are</a:t>
            </a:r>
          </a:p>
          <a:p>
            <a:r>
              <a:rPr kumimoji="1" lang="en-US" altLang="ja-JP" sz="2800" b="1" dirty="0" smtClean="0">
                <a:solidFill>
                  <a:schemeClr val="accent2">
                    <a:lumMod val="50000"/>
                  </a:schemeClr>
                </a:solidFill>
              </a:rPr>
              <a:t>reproduced within</a:t>
            </a:r>
          </a:p>
          <a:p>
            <a:r>
              <a:rPr kumimoji="1" lang="en-US" altLang="ja-JP" sz="2800" b="1" dirty="0" smtClean="0">
                <a:solidFill>
                  <a:schemeClr val="accent2">
                    <a:lumMod val="50000"/>
                  </a:schemeClr>
                </a:solidFill>
              </a:rPr>
              <a:t>statistics!</a:t>
            </a:r>
            <a:endParaRPr kumimoji="1" lang="ja-JP" alt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90663" y="4145146"/>
            <a:ext cx="1957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Red: </a:t>
            </a:r>
          </a:p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true 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cumulant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336553" y="2225296"/>
            <a:ext cx="335220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Reconstructed </a:t>
            </a:r>
            <a:r>
              <a:rPr kumimoji="1" lang="en-US" altLang="ja-JP" sz="2400" dirty="0" err="1" smtClean="0"/>
              <a:t>cumulants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2613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6" grpId="0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611560" y="3933056"/>
            <a:ext cx="7416824" cy="936104"/>
          </a:xfrm>
          <a:prstGeom prst="roundRect">
            <a:avLst/>
          </a:prstGeom>
          <a:solidFill>
            <a:srgbClr val="FF0000">
              <a:alpha val="10000"/>
            </a:srgbClr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Message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7584" y="2840737"/>
            <a:ext cx="6956520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Problems in experimental analysis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proper correction of detector’s property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Dynamics of non-Gaussian fluctuations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 suggestion: </a:t>
            </a:r>
            <a:r>
              <a:rPr kumimoji="1" lang="en-US" altLang="ja-JP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chiB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/</a:t>
            </a:r>
            <a:r>
              <a:rPr kumimoji="1" lang="en-US" altLang="ja-JP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chiQ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1" lang="ja-JP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03270" y="1404065"/>
            <a:ext cx="5937459" cy="10772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Understand 2</a:t>
            </a:r>
            <a:r>
              <a:rPr kumimoji="1" lang="en-US" altLang="ja-JP" sz="32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nd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-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order fluctuations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@ LHC &amp; top-RHIC</a:t>
            </a:r>
          </a:p>
        </p:txBody>
      </p:sp>
    </p:spTree>
    <p:extLst>
      <p:ext uri="{BB962C8B-B14F-4D97-AF65-F5344CB8AC3E}">
        <p14:creationId xmlns:p14="http://schemas.microsoft.com/office/powerpoint/2010/main" val="218414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/>
          <p:cNvSpPr/>
          <p:nvPr/>
        </p:nvSpPr>
        <p:spPr>
          <a:xfrm>
            <a:off x="663062" y="1241918"/>
            <a:ext cx="7321698" cy="2123655"/>
          </a:xfrm>
          <a:prstGeom prst="roundRect">
            <a:avLst>
              <a:gd name="adj" fmla="val 9803"/>
            </a:avLst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Why Conserved Charges?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47385" y="1470520"/>
            <a:ext cx="677179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Direct comparison with theory / lattice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Strong constraint from lattice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Ignorance on spatial volume of medium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Slow time evolution</a:t>
            </a:r>
            <a:endParaRPr kumimoji="1" lang="ja-JP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30610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/>
          <p:cNvSpPr/>
          <p:nvPr/>
        </p:nvSpPr>
        <p:spPr>
          <a:xfrm>
            <a:off x="663062" y="1241918"/>
            <a:ext cx="7321698" cy="2123655"/>
          </a:xfrm>
          <a:prstGeom prst="roundRect">
            <a:avLst>
              <a:gd name="adj" fmla="val 9803"/>
            </a:avLst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Why Conserved Charges?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47385" y="1470520"/>
            <a:ext cx="677179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Direct comparison with theory / lattice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Strong constraint from lattice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Ignorance on spatial volume of medium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Slow time evolution</a:t>
            </a:r>
            <a:endParaRPr kumimoji="1" lang="ja-JP" altLang="en-US" sz="28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61502" y="4365104"/>
            <a:ext cx="181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D-measure</a:t>
            </a:r>
            <a:endParaRPr kumimoji="1" lang="ja-JP" altLang="en-US" sz="2800" b="1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15616" y="3645024"/>
            <a:ext cx="2366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AHM-JK (2000)</a:t>
            </a:r>
            <a:endParaRPr kumimoji="1" lang="ja-JP" altLang="en-US" sz="2800" dirty="0" smtClean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D&#10;\sim \frac{ \langle \delta N_{\rm Q}^2 \rangle }{S}&#10;\end{align*}&lt;/body&gt;&#10;  &lt;fcolor&gt;FF000000&lt;/fcolor&gt;&#10;  &lt;bcolor&gt;FFFFFFFF&lt;/bcolor&gt;&#10;  &lt;transparent&gt;True&lt;/transparent&gt;&#10;  &lt;resolution&gt;1800&lt;/resolution&gt;&#10;  &lt;imageh&gt;578&lt;/imageh&gt;&#10;  &lt;imagew&gt;124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377" y="4933566"/>
            <a:ext cx="1586829" cy="736105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932040" y="3645024"/>
            <a:ext cx="2969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Ejiri</a:t>
            </a:r>
            <a:r>
              <a:rPr kumimoji="1" lang="en-US" altLang="ja-JP" sz="2800" dirty="0" smtClean="0"/>
              <a:t>-</a:t>
            </a:r>
            <a:r>
              <a:rPr kumimoji="1" lang="en-US" altLang="ja-JP" sz="2800" dirty="0" err="1" smtClean="0"/>
              <a:t>Karsch</a:t>
            </a:r>
            <a:r>
              <a:rPr kumimoji="1" lang="en-US" altLang="ja-JP" sz="2800" dirty="0" smtClean="0"/>
              <a:t>-Redlich</a:t>
            </a:r>
            <a:endParaRPr kumimoji="1" lang="ja-JP" altLang="en-US" sz="28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71600" y="6093296"/>
            <a:ext cx="2887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S</a:t>
            </a:r>
            <a:r>
              <a:rPr kumimoji="1" lang="en-US" altLang="ja-JP" sz="2400" dirty="0" smtClean="0"/>
              <a:t> is model dependent</a:t>
            </a:r>
            <a:endParaRPr kumimoji="1" lang="ja-JP" altLang="en-US" sz="24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921262" y="4228690"/>
            <a:ext cx="2986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Ratio of </a:t>
            </a:r>
            <a:r>
              <a:rPr kumimoji="1" lang="en-US" altLang="ja-JP" sz="2800" b="1" dirty="0" err="1" smtClean="0"/>
              <a:t>cumulants</a:t>
            </a:r>
            <a:endParaRPr kumimoji="1" lang="ja-JP" altLang="en-US" sz="2800" b="1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44220" y="6082843"/>
            <a:ext cx="314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Experimentally difficult</a:t>
            </a:r>
            <a:endParaRPr kumimoji="1" lang="ja-JP" altLang="en-US" sz="2400" dirty="0" smtClean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frac{ \langle N_{\rm B}^4 \rangle_c }{ \langle N_{\rm B}^2 \rangle_c }&#10;\end{align*}&lt;/body&gt;&#10;  &lt;fcolor&gt;FF000000&lt;/fcolor&gt;&#10;  &lt;bcolor&gt;FFFFFFFF&lt;/bcolor&gt;&#10;  &lt;transparent&gt;True&lt;/transparent&gt;&#10;  &lt;resolution&gt;1800&lt;/resolution&gt;&#10;  &lt;imageh&gt;618&lt;/imageh&gt;&#10;  &lt;imagew&gt;648&lt;/imagew&gt;&#10;  &lt;scale&gt;50&lt;/scale&gt;&#10;  &lt;cursor&gt;7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974955"/>
            <a:ext cx="825253" cy="787047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frac{ \langle N_{\rm Q}^4 \rangle_c }{ \langle N_{\rm Q}^2 \rangle_c },&#10;\end{align*}&lt;/body&gt;&#10;  &lt;fcolor&gt;FF000000&lt;/fcolor&gt;&#10;  &lt;bcolor&gt;FFFFFFFF&lt;/bcolor&gt;&#10;  &lt;transparent&gt;True&lt;/transparent&gt;&#10;  &lt;resolution&gt;1800&lt;/resolution&gt;&#10;  &lt;imageh&gt;683&lt;/imageh&gt;&#10;  &lt;imagew&gt;741&lt;/imagew&gt;&#10;  &lt;scale&gt;50&lt;/scale&gt;&#10;  &lt;cursor&gt;8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933566"/>
            <a:ext cx="943692" cy="86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5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Time Evolution of Fluctuations</a:t>
            </a:r>
            <a:endParaRPr kumimoji="1" lang="ja-JP" altLang="en-US" dirty="0"/>
          </a:p>
        </p:txBody>
      </p:sp>
      <p:pic>
        <p:nvPicPr>
          <p:cNvPr id="73" name="図 72"/>
          <p:cNvPicPr>
            <a:picLocks noChangeAspect="1"/>
          </p:cNvPicPr>
          <p:nvPr/>
        </p:nvPicPr>
        <p:blipFill rotWithShape="1">
          <a:blip r:embed="rId2"/>
          <a:srcRect l="35929"/>
          <a:stretch/>
        </p:blipFill>
        <p:spPr>
          <a:xfrm>
            <a:off x="-36512" y="1484784"/>
            <a:ext cx="5008066" cy="6036323"/>
          </a:xfrm>
          <a:prstGeom prst="rect">
            <a:avLst/>
          </a:prstGeom>
        </p:spPr>
      </p:pic>
      <p:cxnSp>
        <p:nvCxnSpPr>
          <p:cNvPr id="74" name="直線コネクタ 73"/>
          <p:cNvCxnSpPr/>
          <p:nvPr/>
        </p:nvCxnSpPr>
        <p:spPr>
          <a:xfrm flipV="1">
            <a:off x="971600" y="1988840"/>
            <a:ext cx="1296144" cy="4248472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下矢印 74"/>
          <p:cNvSpPr/>
          <p:nvPr/>
        </p:nvSpPr>
        <p:spPr>
          <a:xfrm rot="1022266" flipV="1">
            <a:off x="1631826" y="2228954"/>
            <a:ext cx="827218" cy="943514"/>
          </a:xfrm>
          <a:prstGeom prst="downArrow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6" name="直線矢印コネクタ 75"/>
          <p:cNvCxnSpPr/>
          <p:nvPr/>
        </p:nvCxnSpPr>
        <p:spPr>
          <a:xfrm flipH="1" flipV="1">
            <a:off x="1875514" y="2634314"/>
            <a:ext cx="0" cy="439076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7" name="直線矢印コネクタ 76"/>
          <p:cNvCxnSpPr/>
          <p:nvPr/>
        </p:nvCxnSpPr>
        <p:spPr>
          <a:xfrm flipV="1">
            <a:off x="1969101" y="2634314"/>
            <a:ext cx="108506" cy="432048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8" name="直線矢印コネクタ 77"/>
          <p:cNvCxnSpPr/>
          <p:nvPr/>
        </p:nvCxnSpPr>
        <p:spPr>
          <a:xfrm flipV="1">
            <a:off x="2083986" y="2634314"/>
            <a:ext cx="178183" cy="411165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9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000000&lt;/fcolor&gt;&#10;  &lt;bcolor&gt;FFFFFFFF&lt;/bcolor&gt;&#10;  &lt;transparent&gt;True&lt;/transparent&gt;&#10;  &lt;resolution&gt;1800&lt;/resolution&gt;&#10;  &lt;imageh&gt;112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453336"/>
            <a:ext cx="244358" cy="260648"/>
          </a:xfrm>
          <a:prstGeom prst="rect">
            <a:avLst/>
          </a:prstGeom>
        </p:spPr>
      </p:pic>
      <p:sp>
        <p:nvSpPr>
          <p:cNvPr id="81" name="フリーフォーム 80"/>
          <p:cNvSpPr>
            <a:spLocks noChangeAspect="1"/>
          </p:cNvSpPr>
          <p:nvPr/>
        </p:nvSpPr>
        <p:spPr>
          <a:xfrm>
            <a:off x="51591" y="3132120"/>
            <a:ext cx="1840017" cy="140832"/>
          </a:xfrm>
          <a:custGeom>
            <a:avLst/>
            <a:gdLst>
              <a:gd name="connsiteX0" fmla="*/ 0 w 679268"/>
              <a:gd name="connsiteY0" fmla="*/ 0 h 122184"/>
              <a:gd name="connsiteX1" fmla="*/ 391885 w 679268"/>
              <a:gd name="connsiteY1" fmla="*/ 121920 h 122184"/>
              <a:gd name="connsiteX2" fmla="*/ 679268 w 679268"/>
              <a:gd name="connsiteY2" fmla="*/ 26126 h 122184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82"/>
              <a:gd name="connsiteX1" fmla="*/ 355489 w 679268"/>
              <a:gd name="connsiteY1" fmla="*/ 111853 h 111982"/>
              <a:gd name="connsiteX2" fmla="*/ 679268 w 679268"/>
              <a:gd name="connsiteY2" fmla="*/ 26126 h 111982"/>
              <a:gd name="connsiteX0" fmla="*/ 0 w 679268"/>
              <a:gd name="connsiteY0" fmla="*/ 0 h 111859"/>
              <a:gd name="connsiteX1" fmla="*/ 355489 w 679268"/>
              <a:gd name="connsiteY1" fmla="*/ 111853 h 111859"/>
              <a:gd name="connsiteX2" fmla="*/ 679268 w 679268"/>
              <a:gd name="connsiteY2" fmla="*/ 26126 h 111859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88367"/>
              <a:gd name="connsiteY0" fmla="*/ 0 h 111999"/>
              <a:gd name="connsiteX1" fmla="*/ 355489 w 688367"/>
              <a:gd name="connsiteY1" fmla="*/ 111853 h 111999"/>
              <a:gd name="connsiteX2" fmla="*/ 688367 w 688367"/>
              <a:gd name="connsiteY2" fmla="*/ 18575 h 111999"/>
              <a:gd name="connsiteX0" fmla="*/ 0 w 719905"/>
              <a:gd name="connsiteY0" fmla="*/ 0 h 188523"/>
              <a:gd name="connsiteX1" fmla="*/ 387027 w 719905"/>
              <a:gd name="connsiteY1" fmla="*/ 186004 h 188523"/>
              <a:gd name="connsiteX2" fmla="*/ 719905 w 719905"/>
              <a:gd name="connsiteY2" fmla="*/ 92726 h 188523"/>
              <a:gd name="connsiteX0" fmla="*/ 0 w 728665"/>
              <a:gd name="connsiteY0" fmla="*/ 6141 h 192152"/>
              <a:gd name="connsiteX1" fmla="*/ 387027 w 728665"/>
              <a:gd name="connsiteY1" fmla="*/ 192145 h 192152"/>
              <a:gd name="connsiteX2" fmla="*/ 728665 w 728665"/>
              <a:gd name="connsiteY2" fmla="*/ 0 h 192152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55512"/>
              <a:gd name="connsiteX1" fmla="*/ 376514 w 728665"/>
              <a:gd name="connsiteY1" fmla="*/ 55474 h 55512"/>
              <a:gd name="connsiteX2" fmla="*/ 728665 w 728665"/>
              <a:gd name="connsiteY2" fmla="*/ 0 h 5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665" h="55512">
                <a:moveTo>
                  <a:pt x="0" y="6141"/>
                </a:moveTo>
                <a:cubicBezTo>
                  <a:pt x="100791" y="37300"/>
                  <a:pt x="248061" y="56497"/>
                  <a:pt x="376514" y="55474"/>
                </a:cubicBezTo>
                <a:cubicBezTo>
                  <a:pt x="504967" y="54451"/>
                  <a:pt x="608288" y="38443"/>
                  <a:pt x="728665" y="0"/>
                </a:cubicBezTo>
              </a:path>
            </a:pathLst>
          </a:custGeom>
          <a:noFill/>
          <a:ln w="76200">
            <a:solidFill>
              <a:srgbClr val="FFC0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2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175&lt;/imageh&gt;&#10;  &lt;imagew&gt;38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91" y="2839896"/>
            <a:ext cx="625760" cy="284436"/>
          </a:xfrm>
          <a:prstGeom prst="rect">
            <a:avLst/>
          </a:prstGeom>
        </p:spPr>
      </p:pic>
      <p:pic>
        <p:nvPicPr>
          <p:cNvPr id="83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225&lt;/imageh&gt;&#10;  &lt;imagew&gt;318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51" y="1118524"/>
            <a:ext cx="517647" cy="366260"/>
          </a:xfrm>
          <a:prstGeom prst="rect">
            <a:avLst/>
          </a:prstGeom>
        </p:spPr>
      </p:pic>
      <p:sp>
        <p:nvSpPr>
          <p:cNvPr id="84" name="テキスト ボックス 83"/>
          <p:cNvSpPr txBox="1"/>
          <p:nvPr/>
        </p:nvSpPr>
        <p:spPr>
          <a:xfrm>
            <a:off x="5538489" y="3175808"/>
            <a:ext cx="33371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Distributions in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D</a:t>
            </a:r>
            <a:r>
              <a:rPr kumimoji="1" lang="en-US" altLang="ja-JP" sz="2400" dirty="0" smtClean="0"/>
              <a:t>Y and</a:t>
            </a:r>
            <a:endParaRPr lang="en-US" altLang="ja-JP" sz="2400" dirty="0" smtClean="0"/>
          </a:p>
          <a:p>
            <a:r>
              <a:rPr lang="en-US" altLang="ja-JP" sz="2400" dirty="0" err="1" smtClean="0">
                <a:latin typeface="Symbol" panose="05050102010706020507" pitchFamily="18" charset="2"/>
              </a:rPr>
              <a:t>D</a:t>
            </a:r>
            <a:r>
              <a:rPr lang="en-US" altLang="ja-JP" sz="2400" dirty="0" err="1" smtClean="0"/>
              <a:t>y</a:t>
            </a:r>
            <a:r>
              <a:rPr lang="en-US" altLang="ja-JP" sz="2400" dirty="0" smtClean="0"/>
              <a:t> are different due to</a:t>
            </a:r>
          </a:p>
          <a:p>
            <a:r>
              <a:rPr kumimoji="1" lang="en-US" altLang="ja-JP" sz="2400" dirty="0" smtClean="0"/>
              <a:t>“thermal blurring”.</a:t>
            </a:r>
          </a:p>
          <a:p>
            <a:pPr algn="r"/>
            <a:r>
              <a:rPr lang="en-US" altLang="ja-JP" dirty="0" smtClean="0">
                <a:solidFill>
                  <a:srgbClr val="002060"/>
                </a:solidFill>
              </a:rPr>
              <a:t>Ohnishi, MK, </a:t>
            </a:r>
            <a:r>
              <a:rPr lang="en-US" altLang="ja-JP" dirty="0" err="1" smtClean="0">
                <a:solidFill>
                  <a:srgbClr val="002060"/>
                </a:solidFill>
              </a:rPr>
              <a:t>Asakawa</a:t>
            </a:r>
            <a:r>
              <a:rPr lang="en-US" altLang="ja-JP" dirty="0" smtClean="0">
                <a:solidFill>
                  <a:srgbClr val="002060"/>
                </a:solidFill>
              </a:rPr>
              <a:t>, PRC(2016)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85" name="二等辺三角形 84"/>
          <p:cNvSpPr/>
          <p:nvPr/>
        </p:nvSpPr>
        <p:spPr>
          <a:xfrm flipV="1">
            <a:off x="-396552" y="1873965"/>
            <a:ext cx="2696370" cy="4384391"/>
          </a:xfrm>
          <a:prstGeom prst="triangle">
            <a:avLst/>
          </a:prstGeom>
          <a:solidFill>
            <a:srgbClr val="4EA5D8">
              <a:alpha val="4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6" name="グループ化 85"/>
          <p:cNvGrpSpPr/>
          <p:nvPr/>
        </p:nvGrpSpPr>
        <p:grpSpPr>
          <a:xfrm>
            <a:off x="1572307" y="4663354"/>
            <a:ext cx="2952328" cy="2160240"/>
            <a:chOff x="4637049" y="3851642"/>
            <a:chExt cx="2952328" cy="2160240"/>
          </a:xfrm>
        </p:grpSpPr>
        <p:sp>
          <p:nvSpPr>
            <p:cNvPr id="87" name="四角形吹き出し 86"/>
            <p:cNvSpPr/>
            <p:nvPr/>
          </p:nvSpPr>
          <p:spPr>
            <a:xfrm>
              <a:off x="4637049" y="3851642"/>
              <a:ext cx="2952328" cy="2160240"/>
            </a:xfrm>
            <a:prstGeom prst="wedgeRectCallout">
              <a:avLst>
                <a:gd name="adj1" fmla="val -67010"/>
                <a:gd name="adj2" fmla="val -62780"/>
              </a:avLst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正方形/長方形 87"/>
            <p:cNvSpPr/>
            <p:nvPr/>
          </p:nvSpPr>
          <p:spPr>
            <a:xfrm>
              <a:off x="5320145" y="5435818"/>
              <a:ext cx="144016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89" name="正方形/長方形 88"/>
            <p:cNvSpPr/>
            <p:nvPr/>
          </p:nvSpPr>
          <p:spPr>
            <a:xfrm>
              <a:off x="5464161" y="5425600"/>
              <a:ext cx="144016" cy="822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0" name="正方形/長方形 89"/>
            <p:cNvSpPr/>
            <p:nvPr/>
          </p:nvSpPr>
          <p:spPr>
            <a:xfrm>
              <a:off x="5608176" y="5363810"/>
              <a:ext cx="144015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1" name="正方形/長方形 90"/>
            <p:cNvSpPr/>
            <p:nvPr/>
          </p:nvSpPr>
          <p:spPr>
            <a:xfrm>
              <a:off x="5752193" y="5269414"/>
              <a:ext cx="144016" cy="2384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2" name="正方形/長方形 91"/>
            <p:cNvSpPr/>
            <p:nvPr/>
          </p:nvSpPr>
          <p:spPr>
            <a:xfrm>
              <a:off x="5896209" y="4822324"/>
              <a:ext cx="144016" cy="6855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3" name="正方形/長方形 92"/>
            <p:cNvSpPr/>
            <p:nvPr/>
          </p:nvSpPr>
          <p:spPr>
            <a:xfrm>
              <a:off x="6040225" y="4355698"/>
              <a:ext cx="144016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4" name="正方形/長方形 93"/>
            <p:cNvSpPr/>
            <p:nvPr/>
          </p:nvSpPr>
          <p:spPr>
            <a:xfrm>
              <a:off x="6184241" y="4318268"/>
              <a:ext cx="144016" cy="11895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5" name="正方形/長方形 94"/>
            <p:cNvSpPr/>
            <p:nvPr/>
          </p:nvSpPr>
          <p:spPr>
            <a:xfrm>
              <a:off x="6328257" y="5038348"/>
              <a:ext cx="144016" cy="469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6" name="正方形/長方形 95"/>
            <p:cNvSpPr/>
            <p:nvPr/>
          </p:nvSpPr>
          <p:spPr>
            <a:xfrm>
              <a:off x="6472273" y="5316800"/>
              <a:ext cx="144016" cy="1910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7" name="正方形/長方形 96"/>
            <p:cNvSpPr/>
            <p:nvPr/>
          </p:nvSpPr>
          <p:spPr>
            <a:xfrm>
              <a:off x="6616289" y="5425600"/>
              <a:ext cx="144016" cy="822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8" name="正方形/長方形 97"/>
            <p:cNvSpPr/>
            <p:nvPr/>
          </p:nvSpPr>
          <p:spPr>
            <a:xfrm>
              <a:off x="6760305" y="5462106"/>
              <a:ext cx="144016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99" name="直線矢印コネクタ 98"/>
            <p:cNvCxnSpPr/>
            <p:nvPr/>
          </p:nvCxnSpPr>
          <p:spPr>
            <a:xfrm flipV="1">
              <a:off x="5032113" y="4139674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矢印コネクタ 99"/>
            <p:cNvCxnSpPr/>
            <p:nvPr/>
          </p:nvCxnSpPr>
          <p:spPr>
            <a:xfrm>
              <a:off x="4816089" y="5507826"/>
              <a:ext cx="24482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1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765" y="5670376"/>
              <a:ext cx="254612" cy="207101"/>
            </a:xfrm>
            <a:prstGeom prst="rect">
              <a:avLst/>
            </a:prstGeom>
          </p:spPr>
        </p:pic>
        <p:pic>
          <p:nvPicPr>
            <p:cNvPr id="102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9615" y="4047262"/>
              <a:ext cx="684586" cy="293393"/>
            </a:xfrm>
            <a:prstGeom prst="rect">
              <a:avLst/>
            </a:prstGeom>
          </p:spPr>
        </p:pic>
      </p:grpSp>
      <p:sp>
        <p:nvSpPr>
          <p:cNvPr id="103" name="フリーフォーム 102"/>
          <p:cNvSpPr>
            <a:spLocks noChangeAspect="1"/>
          </p:cNvSpPr>
          <p:nvPr/>
        </p:nvSpPr>
        <p:spPr>
          <a:xfrm>
            <a:off x="395538" y="4265788"/>
            <a:ext cx="1184201" cy="108718"/>
          </a:xfrm>
          <a:custGeom>
            <a:avLst/>
            <a:gdLst>
              <a:gd name="connsiteX0" fmla="*/ 0 w 679268"/>
              <a:gd name="connsiteY0" fmla="*/ 0 h 122184"/>
              <a:gd name="connsiteX1" fmla="*/ 391885 w 679268"/>
              <a:gd name="connsiteY1" fmla="*/ 121920 h 122184"/>
              <a:gd name="connsiteX2" fmla="*/ 679268 w 679268"/>
              <a:gd name="connsiteY2" fmla="*/ 26126 h 122184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82"/>
              <a:gd name="connsiteX1" fmla="*/ 355489 w 679268"/>
              <a:gd name="connsiteY1" fmla="*/ 111853 h 111982"/>
              <a:gd name="connsiteX2" fmla="*/ 679268 w 679268"/>
              <a:gd name="connsiteY2" fmla="*/ 26126 h 111982"/>
              <a:gd name="connsiteX0" fmla="*/ 0 w 679268"/>
              <a:gd name="connsiteY0" fmla="*/ 0 h 111859"/>
              <a:gd name="connsiteX1" fmla="*/ 355489 w 679268"/>
              <a:gd name="connsiteY1" fmla="*/ 111853 h 111859"/>
              <a:gd name="connsiteX2" fmla="*/ 679268 w 679268"/>
              <a:gd name="connsiteY2" fmla="*/ 26126 h 111859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88367"/>
              <a:gd name="connsiteY0" fmla="*/ 0 h 111999"/>
              <a:gd name="connsiteX1" fmla="*/ 355489 w 688367"/>
              <a:gd name="connsiteY1" fmla="*/ 111853 h 111999"/>
              <a:gd name="connsiteX2" fmla="*/ 688367 w 688367"/>
              <a:gd name="connsiteY2" fmla="*/ 18575 h 111999"/>
              <a:gd name="connsiteX0" fmla="*/ 0 w 719905"/>
              <a:gd name="connsiteY0" fmla="*/ 0 h 188523"/>
              <a:gd name="connsiteX1" fmla="*/ 387027 w 719905"/>
              <a:gd name="connsiteY1" fmla="*/ 186004 h 188523"/>
              <a:gd name="connsiteX2" fmla="*/ 719905 w 719905"/>
              <a:gd name="connsiteY2" fmla="*/ 92726 h 188523"/>
              <a:gd name="connsiteX0" fmla="*/ 0 w 728665"/>
              <a:gd name="connsiteY0" fmla="*/ 6141 h 192152"/>
              <a:gd name="connsiteX1" fmla="*/ 387027 w 728665"/>
              <a:gd name="connsiteY1" fmla="*/ 192145 h 192152"/>
              <a:gd name="connsiteX2" fmla="*/ 728665 w 728665"/>
              <a:gd name="connsiteY2" fmla="*/ 0 h 192152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55512"/>
              <a:gd name="connsiteX1" fmla="*/ 376514 w 728665"/>
              <a:gd name="connsiteY1" fmla="*/ 55474 h 55512"/>
              <a:gd name="connsiteX2" fmla="*/ 728665 w 728665"/>
              <a:gd name="connsiteY2" fmla="*/ 0 h 5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665" h="55512">
                <a:moveTo>
                  <a:pt x="0" y="6141"/>
                </a:moveTo>
                <a:cubicBezTo>
                  <a:pt x="100791" y="37300"/>
                  <a:pt x="248061" y="56497"/>
                  <a:pt x="376514" y="55474"/>
                </a:cubicBezTo>
                <a:cubicBezTo>
                  <a:pt x="504967" y="54451"/>
                  <a:pt x="608288" y="38443"/>
                  <a:pt x="728665" y="0"/>
                </a:cubicBezTo>
              </a:path>
            </a:pathLst>
          </a:custGeom>
          <a:noFill/>
          <a:ln w="57150">
            <a:solidFill>
              <a:srgbClr val="0033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4574222" y="5152367"/>
            <a:ext cx="36596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Fluctuations in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D</a:t>
            </a:r>
            <a:r>
              <a:rPr lang="en-US" altLang="ja-JP" sz="2400" dirty="0" smtClean="0"/>
              <a:t>Y</a:t>
            </a:r>
            <a:r>
              <a:rPr lang="en-US" altLang="ja-JP" sz="2400" dirty="0"/>
              <a:t> </a:t>
            </a:r>
            <a:r>
              <a:rPr kumimoji="1" lang="en-US" altLang="ja-JP" sz="2400" dirty="0" smtClean="0"/>
              <a:t>continue</a:t>
            </a:r>
            <a:r>
              <a:rPr lang="en-US" altLang="ja-JP" sz="2400" dirty="0" smtClean="0"/>
              <a:t> </a:t>
            </a:r>
          </a:p>
          <a:p>
            <a:r>
              <a:rPr lang="en-US" altLang="ja-JP" sz="2400" dirty="0" smtClean="0"/>
              <a:t>to change unti</a:t>
            </a:r>
            <a:r>
              <a:rPr lang="en-US" altLang="ja-JP" sz="2400" dirty="0"/>
              <a:t>l</a:t>
            </a:r>
            <a:r>
              <a:rPr kumimoji="1" lang="en-US" altLang="ja-JP" sz="2400" dirty="0" smtClean="0"/>
              <a:t> kinetic </a:t>
            </a:r>
            <a:r>
              <a:rPr kumimoji="1" lang="en-US" altLang="ja-JP" sz="2400" dirty="0" err="1" smtClean="0"/>
              <a:t>f.o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105" name="テキスト ボックス 104"/>
          <p:cNvSpPr txBox="1"/>
          <p:nvPr/>
        </p:nvSpPr>
        <p:spPr>
          <a:xfrm rot="19775408">
            <a:off x="1668092" y="3205372"/>
            <a:ext cx="1313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Hadronic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grpSp>
        <p:nvGrpSpPr>
          <p:cNvPr id="106" name="グループ化 105"/>
          <p:cNvGrpSpPr/>
          <p:nvPr/>
        </p:nvGrpSpPr>
        <p:grpSpPr>
          <a:xfrm>
            <a:off x="2485379" y="2852936"/>
            <a:ext cx="2952328" cy="2160240"/>
            <a:chOff x="4637049" y="3851642"/>
            <a:chExt cx="2952328" cy="2160240"/>
          </a:xfrm>
        </p:grpSpPr>
        <p:sp>
          <p:nvSpPr>
            <p:cNvPr id="107" name="四角形吹き出し 106"/>
            <p:cNvSpPr/>
            <p:nvPr/>
          </p:nvSpPr>
          <p:spPr>
            <a:xfrm>
              <a:off x="4637049" y="3851642"/>
              <a:ext cx="2952328" cy="2160240"/>
            </a:xfrm>
            <a:prstGeom prst="wedgeRectCallout">
              <a:avLst>
                <a:gd name="adj1" fmla="val -74809"/>
                <a:gd name="adj2" fmla="val -31255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正方形/長方形 107"/>
            <p:cNvSpPr/>
            <p:nvPr/>
          </p:nvSpPr>
          <p:spPr>
            <a:xfrm>
              <a:off x="5320145" y="5435818"/>
              <a:ext cx="144016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09" name="正方形/長方形 108"/>
            <p:cNvSpPr/>
            <p:nvPr/>
          </p:nvSpPr>
          <p:spPr>
            <a:xfrm>
              <a:off x="5464161" y="5219794"/>
              <a:ext cx="144016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0" name="正方形/長方形 109"/>
            <p:cNvSpPr/>
            <p:nvPr/>
          </p:nvSpPr>
          <p:spPr>
            <a:xfrm>
              <a:off x="5608176" y="5075778"/>
              <a:ext cx="144017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1" name="正方形/長方形 110"/>
            <p:cNvSpPr/>
            <p:nvPr/>
          </p:nvSpPr>
          <p:spPr>
            <a:xfrm>
              <a:off x="5752193" y="5111782"/>
              <a:ext cx="144016" cy="3960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2" name="正方形/長方形 111"/>
            <p:cNvSpPr/>
            <p:nvPr/>
          </p:nvSpPr>
          <p:spPr>
            <a:xfrm>
              <a:off x="5896209" y="4571722"/>
              <a:ext cx="144016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3" name="正方形/長方形 112"/>
            <p:cNvSpPr/>
            <p:nvPr/>
          </p:nvSpPr>
          <p:spPr>
            <a:xfrm>
              <a:off x="6040225" y="4355698"/>
              <a:ext cx="144016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4" name="正方形/長方形 113"/>
            <p:cNvSpPr/>
            <p:nvPr/>
          </p:nvSpPr>
          <p:spPr>
            <a:xfrm>
              <a:off x="6184241" y="4571722"/>
              <a:ext cx="144016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5" name="正方形/長方形 114"/>
            <p:cNvSpPr/>
            <p:nvPr/>
          </p:nvSpPr>
          <p:spPr>
            <a:xfrm>
              <a:off x="6328257" y="4859754"/>
              <a:ext cx="14401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6" name="正方形/長方形 115"/>
            <p:cNvSpPr/>
            <p:nvPr/>
          </p:nvSpPr>
          <p:spPr>
            <a:xfrm>
              <a:off x="6472273" y="5316800"/>
              <a:ext cx="144016" cy="1910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7" name="正方形/長方形 116"/>
            <p:cNvSpPr/>
            <p:nvPr/>
          </p:nvSpPr>
          <p:spPr>
            <a:xfrm>
              <a:off x="6616289" y="536381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8" name="正方形/長方形 117"/>
            <p:cNvSpPr/>
            <p:nvPr/>
          </p:nvSpPr>
          <p:spPr>
            <a:xfrm>
              <a:off x="6760305" y="536381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119" name="直線矢印コネクタ 118"/>
            <p:cNvCxnSpPr/>
            <p:nvPr/>
          </p:nvCxnSpPr>
          <p:spPr>
            <a:xfrm flipV="1">
              <a:off x="5032113" y="4139674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線矢印コネクタ 119"/>
            <p:cNvCxnSpPr/>
            <p:nvPr/>
          </p:nvCxnSpPr>
          <p:spPr>
            <a:xfrm>
              <a:off x="4816089" y="5507826"/>
              <a:ext cx="24482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1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765" y="5670376"/>
              <a:ext cx="254612" cy="207101"/>
            </a:xfrm>
            <a:prstGeom prst="rect">
              <a:avLst/>
            </a:prstGeom>
          </p:spPr>
        </p:pic>
        <p:pic>
          <p:nvPicPr>
            <p:cNvPr id="122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9615" y="4047262"/>
              <a:ext cx="684586" cy="293393"/>
            </a:xfrm>
            <a:prstGeom prst="rect">
              <a:avLst/>
            </a:prstGeom>
          </p:spPr>
        </p:pic>
      </p:grpSp>
      <p:sp>
        <p:nvSpPr>
          <p:cNvPr id="142" name="テキスト ボックス 141"/>
          <p:cNvSpPr txBox="1"/>
          <p:nvPr/>
        </p:nvSpPr>
        <p:spPr>
          <a:xfrm rot="19543470">
            <a:off x="1830686" y="4094663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QGP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80" name="正方形/長方形 79"/>
          <p:cNvSpPr/>
          <p:nvPr/>
        </p:nvSpPr>
        <p:spPr>
          <a:xfrm>
            <a:off x="-252536" y="1556792"/>
            <a:ext cx="2514705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prstClr val="black"/>
                </a:solidFill>
              </a:rPr>
              <a:t>Detector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grpSp>
        <p:nvGrpSpPr>
          <p:cNvPr id="123" name="グループ化 122"/>
          <p:cNvGrpSpPr/>
          <p:nvPr/>
        </p:nvGrpSpPr>
        <p:grpSpPr>
          <a:xfrm>
            <a:off x="3275856" y="980728"/>
            <a:ext cx="2952328" cy="2160240"/>
            <a:chOff x="4785434" y="1196752"/>
            <a:chExt cx="2952328" cy="2160240"/>
          </a:xfrm>
        </p:grpSpPr>
        <p:sp>
          <p:nvSpPr>
            <p:cNvPr id="124" name="四角形吹き出し 123"/>
            <p:cNvSpPr/>
            <p:nvPr/>
          </p:nvSpPr>
          <p:spPr>
            <a:xfrm>
              <a:off x="4785434" y="1196752"/>
              <a:ext cx="2952328" cy="2160240"/>
            </a:xfrm>
            <a:prstGeom prst="wedgeRectCallout">
              <a:avLst>
                <a:gd name="adj1" fmla="val -88973"/>
                <a:gd name="adj2" fmla="val -13322"/>
              </a:avLst>
            </a:prstGeom>
            <a:ln>
              <a:solidFill>
                <a:srgbClr val="002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正方形/長方形 124"/>
            <p:cNvSpPr/>
            <p:nvPr/>
          </p:nvSpPr>
          <p:spPr>
            <a:xfrm>
              <a:off x="5255097" y="2694580"/>
              <a:ext cx="144016" cy="1431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6" name="正方形/長方形 125"/>
            <p:cNvSpPr/>
            <p:nvPr/>
          </p:nvSpPr>
          <p:spPr>
            <a:xfrm>
              <a:off x="5399113" y="2766588"/>
              <a:ext cx="144016" cy="71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7" name="正方形/長方形 126"/>
            <p:cNvSpPr/>
            <p:nvPr/>
          </p:nvSpPr>
          <p:spPr>
            <a:xfrm>
              <a:off x="5543129" y="2622572"/>
              <a:ext cx="144016" cy="215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8" name="正方形/長方形 127"/>
            <p:cNvSpPr/>
            <p:nvPr/>
          </p:nvSpPr>
          <p:spPr>
            <a:xfrm>
              <a:off x="5687144" y="2457312"/>
              <a:ext cx="144017" cy="3804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9" name="正方形/長方形 128"/>
            <p:cNvSpPr/>
            <p:nvPr/>
          </p:nvSpPr>
          <p:spPr>
            <a:xfrm>
              <a:off x="5831161" y="2390665"/>
              <a:ext cx="144016" cy="4470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0" name="正方形/長方形 129"/>
            <p:cNvSpPr/>
            <p:nvPr/>
          </p:nvSpPr>
          <p:spPr>
            <a:xfrm>
              <a:off x="5975177" y="2290109"/>
              <a:ext cx="144016" cy="5476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1" name="正方形/長方形 130"/>
            <p:cNvSpPr/>
            <p:nvPr/>
          </p:nvSpPr>
          <p:spPr>
            <a:xfrm>
              <a:off x="6119193" y="2290110"/>
              <a:ext cx="144016" cy="5476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2" name="正方形/長方形 131"/>
            <p:cNvSpPr/>
            <p:nvPr/>
          </p:nvSpPr>
          <p:spPr>
            <a:xfrm>
              <a:off x="6263209" y="2334540"/>
              <a:ext cx="144016" cy="5032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3" name="正方形/長方形 132"/>
            <p:cNvSpPr/>
            <p:nvPr/>
          </p:nvSpPr>
          <p:spPr>
            <a:xfrm>
              <a:off x="6407225" y="2549724"/>
              <a:ext cx="144016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4" name="正方形/長方形 133"/>
            <p:cNvSpPr/>
            <p:nvPr/>
          </p:nvSpPr>
          <p:spPr>
            <a:xfrm>
              <a:off x="6551241" y="2529320"/>
              <a:ext cx="144016" cy="3084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5" name="正方形/長方形 134"/>
            <p:cNvSpPr/>
            <p:nvPr/>
          </p:nvSpPr>
          <p:spPr>
            <a:xfrm>
              <a:off x="6695257" y="2694580"/>
              <a:ext cx="144016" cy="1431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6" name="正方形/長方形 135"/>
            <p:cNvSpPr/>
            <p:nvPr/>
          </p:nvSpPr>
          <p:spPr>
            <a:xfrm>
              <a:off x="6839273" y="2694579"/>
              <a:ext cx="144016" cy="1431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7" name="正方形/長方形 136"/>
            <p:cNvSpPr/>
            <p:nvPr/>
          </p:nvSpPr>
          <p:spPr>
            <a:xfrm>
              <a:off x="6983289" y="2766588"/>
              <a:ext cx="144016" cy="711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138" name="直線矢印コネクタ 137"/>
            <p:cNvCxnSpPr/>
            <p:nvPr/>
          </p:nvCxnSpPr>
          <p:spPr>
            <a:xfrm flipV="1">
              <a:off x="5111081" y="1469604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矢印コネクタ 138"/>
            <p:cNvCxnSpPr/>
            <p:nvPr/>
          </p:nvCxnSpPr>
          <p:spPr>
            <a:xfrm>
              <a:off x="4895057" y="2837756"/>
              <a:ext cx="24482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0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2733" y="3000306"/>
              <a:ext cx="254612" cy="207101"/>
            </a:xfrm>
            <a:prstGeom prst="rect">
              <a:avLst/>
            </a:prstGeom>
          </p:spPr>
        </p:pic>
        <p:pic>
          <p:nvPicPr>
            <p:cNvPr id="141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8583" y="1377192"/>
              <a:ext cx="684586" cy="2933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460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14788" cy="584775"/>
          </a:xfrm>
        </p:spPr>
        <p:txBody>
          <a:bodyPr/>
          <a:lstStyle/>
          <a:p>
            <a:r>
              <a:rPr kumimoji="1" lang="en-US" altLang="ja-JP" dirty="0" smtClean="0"/>
              <a:t> Time Evolution of Fluctuations 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51520" y="1268760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円/楕円 3"/>
          <p:cNvSpPr/>
          <p:nvPr/>
        </p:nvSpPr>
        <p:spPr>
          <a:xfrm>
            <a:off x="2475725" y="199854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3347864" y="191683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3607833" y="187707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616" y="187049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4572000" y="166481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1640419" y="133892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1994403" y="133006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960644" y="160707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3203824" y="166107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2027035" y="19528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4788024" y="194454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1701045" y="192449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3715833" y="131963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2608457" y="173682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575544" y="131963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899592" y="137678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2718116" y="136251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4337968" y="197452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3903992" y="167720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3160578" y="13406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4283968" y="139292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3955873" y="199100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412188" y="19978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2209154" y="160654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892728" y="198967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2879824" y="204215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467544" y="156920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1694419" y="171507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1259632" y="130477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4734024" y="144692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251520" y="2702633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4208643" y="327858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4734000" y="29909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3372808" y="327562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1383817" y="333168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3426808" y="33775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1318673" y="322983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2" name="円/楕円 41"/>
          <p:cNvSpPr/>
          <p:nvPr/>
        </p:nvSpPr>
        <p:spPr>
          <a:xfrm>
            <a:off x="2555422" y="326850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3" name="円/楕円 42"/>
          <p:cNvSpPr/>
          <p:nvPr/>
        </p:nvSpPr>
        <p:spPr>
          <a:xfrm>
            <a:off x="861559" y="285254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" name="円/楕円 43"/>
          <p:cNvSpPr/>
          <p:nvPr/>
        </p:nvSpPr>
        <p:spPr>
          <a:xfrm>
            <a:off x="4615168" y="293691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478902" y="332659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3845277" y="284529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7" name="円/楕円 46"/>
          <p:cNvSpPr/>
          <p:nvPr/>
        </p:nvSpPr>
        <p:spPr>
          <a:xfrm>
            <a:off x="431528" y="321859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8" name="円/楕円 47"/>
          <p:cNvSpPr/>
          <p:nvPr/>
        </p:nvSpPr>
        <p:spPr>
          <a:xfrm>
            <a:off x="3480808" y="325140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4319933" y="333926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0" name="円/楕円 49"/>
          <p:cNvSpPr/>
          <p:nvPr/>
        </p:nvSpPr>
        <p:spPr>
          <a:xfrm>
            <a:off x="2418648" y="325944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1" name="円/楕円 50"/>
          <p:cNvSpPr/>
          <p:nvPr/>
        </p:nvSpPr>
        <p:spPr>
          <a:xfrm>
            <a:off x="863177" y="299224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2" name="円/楕円 51"/>
          <p:cNvSpPr/>
          <p:nvPr/>
        </p:nvSpPr>
        <p:spPr>
          <a:xfrm>
            <a:off x="2489618" y="332363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" name="円/楕円 52"/>
          <p:cNvSpPr/>
          <p:nvPr/>
        </p:nvSpPr>
        <p:spPr>
          <a:xfrm>
            <a:off x="2028009" y="294813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" name="円/楕円 53"/>
          <p:cNvSpPr/>
          <p:nvPr/>
        </p:nvSpPr>
        <p:spPr>
          <a:xfrm>
            <a:off x="2979612" y="292933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" name="円/楕円 54"/>
          <p:cNvSpPr/>
          <p:nvPr/>
        </p:nvSpPr>
        <p:spPr>
          <a:xfrm>
            <a:off x="2904386" y="303733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6" name="円/楕円 55"/>
          <p:cNvSpPr/>
          <p:nvPr/>
        </p:nvSpPr>
        <p:spPr>
          <a:xfrm>
            <a:off x="3899277" y="297852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7" name="円/楕円 56"/>
          <p:cNvSpPr/>
          <p:nvPr/>
        </p:nvSpPr>
        <p:spPr>
          <a:xfrm>
            <a:off x="4721752" y="288291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8" name="円/楕円 57"/>
          <p:cNvSpPr/>
          <p:nvPr/>
        </p:nvSpPr>
        <p:spPr>
          <a:xfrm>
            <a:off x="1275817" y="332401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9" name="円/楕円 58"/>
          <p:cNvSpPr/>
          <p:nvPr/>
        </p:nvSpPr>
        <p:spPr>
          <a:xfrm>
            <a:off x="2871757" y="291842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0" name="円/楕円 59"/>
          <p:cNvSpPr/>
          <p:nvPr/>
        </p:nvSpPr>
        <p:spPr>
          <a:xfrm>
            <a:off x="369339" y="332257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1" name="円/楕円 60"/>
          <p:cNvSpPr/>
          <p:nvPr/>
        </p:nvSpPr>
        <p:spPr>
          <a:xfrm>
            <a:off x="4315792" y="322458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2" name="円/楕円 61"/>
          <p:cNvSpPr/>
          <p:nvPr/>
        </p:nvSpPr>
        <p:spPr>
          <a:xfrm>
            <a:off x="1957138" y="289413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3" name="円/楕円 62"/>
          <p:cNvSpPr/>
          <p:nvPr/>
        </p:nvSpPr>
        <p:spPr>
          <a:xfrm>
            <a:off x="1970864" y="302494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4" name="円/楕円 63"/>
          <p:cNvSpPr/>
          <p:nvPr/>
        </p:nvSpPr>
        <p:spPr>
          <a:xfrm>
            <a:off x="971177" y="294279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5" name="円/楕円 64"/>
          <p:cNvSpPr/>
          <p:nvPr/>
        </p:nvSpPr>
        <p:spPr>
          <a:xfrm>
            <a:off x="3774583" y="295329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6" name="円/楕円 65"/>
          <p:cNvSpPr/>
          <p:nvPr/>
        </p:nvSpPr>
        <p:spPr>
          <a:xfrm>
            <a:off x="3743944" y="281054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7" name="円/楕円 66"/>
          <p:cNvSpPr/>
          <p:nvPr/>
        </p:nvSpPr>
        <p:spPr>
          <a:xfrm>
            <a:off x="1871736" y="284658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8" name="円/楕円 67"/>
          <p:cNvSpPr/>
          <p:nvPr/>
        </p:nvSpPr>
        <p:spPr>
          <a:xfrm>
            <a:off x="2375792" y="317058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9" name="円/楕円 68"/>
          <p:cNvSpPr/>
          <p:nvPr/>
        </p:nvSpPr>
        <p:spPr>
          <a:xfrm>
            <a:off x="4175992" y="317058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0" name="円/楕円 69"/>
          <p:cNvSpPr/>
          <p:nvPr/>
        </p:nvSpPr>
        <p:spPr>
          <a:xfrm>
            <a:off x="2807840" y="284658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1" name="円/楕円 70"/>
          <p:cNvSpPr/>
          <p:nvPr/>
        </p:nvSpPr>
        <p:spPr>
          <a:xfrm>
            <a:off x="4572000" y="281054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2" name="円/楕円 71"/>
          <p:cNvSpPr/>
          <p:nvPr/>
        </p:nvSpPr>
        <p:spPr>
          <a:xfrm>
            <a:off x="323528" y="317127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3" name="円/楕円 72"/>
          <p:cNvSpPr/>
          <p:nvPr/>
        </p:nvSpPr>
        <p:spPr>
          <a:xfrm>
            <a:off x="3311896" y="318732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4" name="円/楕円 73"/>
          <p:cNvSpPr/>
          <p:nvPr/>
        </p:nvSpPr>
        <p:spPr>
          <a:xfrm>
            <a:off x="1223664" y="317058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5" name="円/楕円 74"/>
          <p:cNvSpPr/>
          <p:nvPr/>
        </p:nvSpPr>
        <p:spPr>
          <a:xfrm>
            <a:off x="791616" y="281054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77" name="直線コネクタ 76"/>
          <p:cNvCxnSpPr/>
          <p:nvPr/>
        </p:nvCxnSpPr>
        <p:spPr>
          <a:xfrm>
            <a:off x="1740618" y="1196752"/>
            <a:ext cx="0" cy="4579044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3347864" y="1196752"/>
            <a:ext cx="0" cy="4579044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正方形/長方形 80"/>
          <p:cNvSpPr/>
          <p:nvPr/>
        </p:nvSpPr>
        <p:spPr>
          <a:xfrm>
            <a:off x="251520" y="4442784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86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\eta}&#10;\end{align*}&lt;/body&gt;&#10;  &lt;fcolor&gt;FF000000&lt;/fcolor&gt;&#10;  &lt;bcolor&gt;FFFFFFFF&lt;/bcolor&gt;&#10;  &lt;transparent&gt;True&lt;/transparent&gt;&#10;  &lt;resolution&gt;1800&lt;/resolution&gt;&#10;  &lt;imageh&gt;600&lt;/imageh&gt;&#10;  &lt;imagew&gt;74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526" y="254035"/>
            <a:ext cx="986395" cy="798701"/>
          </a:xfrm>
          <a:prstGeom prst="rect">
            <a:avLst/>
          </a:prstGeom>
        </p:spPr>
      </p:pic>
      <p:sp>
        <p:nvSpPr>
          <p:cNvPr id="76" name="テキスト ボックス 75"/>
          <p:cNvSpPr txBox="1"/>
          <p:nvPr/>
        </p:nvSpPr>
        <p:spPr>
          <a:xfrm>
            <a:off x="251371" y="836712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Quark-Gluon Plasma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251371" y="2276872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Hadronization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251520" y="4005064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Freezeout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9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39" y="5402833"/>
            <a:ext cx="480113" cy="348081"/>
          </a:xfrm>
          <a:prstGeom prst="rect">
            <a:avLst/>
          </a:prstGeom>
        </p:spPr>
      </p:pic>
      <p:cxnSp>
        <p:nvCxnSpPr>
          <p:cNvPr id="98" name="直線矢印コネクタ 97"/>
          <p:cNvCxnSpPr/>
          <p:nvPr/>
        </p:nvCxnSpPr>
        <p:spPr>
          <a:xfrm>
            <a:off x="6193825" y="1938028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直線矢印コネクタ 98"/>
          <p:cNvCxnSpPr/>
          <p:nvPr/>
        </p:nvCxnSpPr>
        <p:spPr>
          <a:xfrm flipV="1">
            <a:off x="6553865" y="1052736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>
            <a:off x="6567830" y="1723923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1836513"/>
            <a:ext cx="338667" cy="245533"/>
          </a:xfrm>
          <a:prstGeom prst="rect">
            <a:avLst/>
          </a:prstGeom>
        </p:spPr>
      </p:pic>
      <p:sp>
        <p:nvSpPr>
          <p:cNvPr id="102" name="フリーフォーム 101"/>
          <p:cNvSpPr/>
          <p:nvPr/>
        </p:nvSpPr>
        <p:spPr>
          <a:xfrm>
            <a:off x="6558838" y="4607270"/>
            <a:ext cx="1704441" cy="413948"/>
          </a:xfrm>
          <a:custGeom>
            <a:avLst/>
            <a:gdLst>
              <a:gd name="connsiteX0" fmla="*/ 0 w 1704441"/>
              <a:gd name="connsiteY0" fmla="*/ 0 h 585216"/>
              <a:gd name="connsiteX1" fmla="*/ 402336 w 1704441"/>
              <a:gd name="connsiteY1" fmla="*/ 285293 h 585216"/>
              <a:gd name="connsiteX2" fmla="*/ 1009497 w 1704441"/>
              <a:gd name="connsiteY2" fmla="*/ 504749 h 585216"/>
              <a:gd name="connsiteX3" fmla="*/ 1704441 w 1704441"/>
              <a:gd name="connsiteY3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441" h="585216">
                <a:moveTo>
                  <a:pt x="0" y="0"/>
                </a:moveTo>
                <a:cubicBezTo>
                  <a:pt x="117043" y="100584"/>
                  <a:pt x="234087" y="201168"/>
                  <a:pt x="402336" y="285293"/>
                </a:cubicBezTo>
                <a:cubicBezTo>
                  <a:pt x="570585" y="369418"/>
                  <a:pt x="792480" y="454762"/>
                  <a:pt x="1009497" y="504749"/>
                </a:cubicBezTo>
                <a:cubicBezTo>
                  <a:pt x="1226515" y="554736"/>
                  <a:pt x="1465478" y="569976"/>
                  <a:pt x="1704441" y="585216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05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577990"/>
            <a:ext cx="829737" cy="261720"/>
          </a:xfrm>
          <a:prstGeom prst="rect">
            <a:avLst/>
          </a:prstGeom>
        </p:spPr>
      </p:pic>
      <p:pic>
        <p:nvPicPr>
          <p:cNvPr id="107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81944"/>
            <a:ext cx="834051" cy="230084"/>
          </a:xfrm>
          <a:prstGeom prst="rect">
            <a:avLst/>
          </a:prstGeom>
        </p:spPr>
      </p:pic>
      <p:cxnSp>
        <p:nvCxnSpPr>
          <p:cNvPr id="109" name="直線コネクタ 108"/>
          <p:cNvCxnSpPr/>
          <p:nvPr/>
        </p:nvCxnSpPr>
        <p:spPr>
          <a:xfrm flipV="1">
            <a:off x="6567830" y="1713702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 flipV="1">
            <a:off x="6553865" y="1289958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矢印コネクタ 117"/>
          <p:cNvCxnSpPr/>
          <p:nvPr/>
        </p:nvCxnSpPr>
        <p:spPr>
          <a:xfrm>
            <a:off x="6193825" y="3522204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直線矢印コネクタ 118"/>
          <p:cNvCxnSpPr/>
          <p:nvPr/>
        </p:nvCxnSpPr>
        <p:spPr>
          <a:xfrm flipV="1">
            <a:off x="6553865" y="2636912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0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3420689"/>
            <a:ext cx="338667" cy="245533"/>
          </a:xfrm>
          <a:prstGeom prst="rect">
            <a:avLst/>
          </a:prstGeom>
        </p:spPr>
      </p:pic>
      <p:pic>
        <p:nvPicPr>
          <p:cNvPr id="121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162166"/>
            <a:ext cx="829737" cy="261720"/>
          </a:xfrm>
          <a:prstGeom prst="rect">
            <a:avLst/>
          </a:prstGeom>
        </p:spPr>
      </p:pic>
      <p:pic>
        <p:nvPicPr>
          <p:cNvPr id="122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766120"/>
            <a:ext cx="834051" cy="230084"/>
          </a:xfrm>
          <a:prstGeom prst="rect">
            <a:avLst/>
          </a:prstGeom>
        </p:spPr>
      </p:pic>
      <p:cxnSp>
        <p:nvCxnSpPr>
          <p:cNvPr id="123" name="直線コネクタ 122"/>
          <p:cNvCxnSpPr/>
          <p:nvPr/>
        </p:nvCxnSpPr>
        <p:spPr>
          <a:xfrm flipV="1">
            <a:off x="6567830" y="3297878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/>
          <p:nvPr/>
        </p:nvCxnSpPr>
        <p:spPr>
          <a:xfrm flipV="1">
            <a:off x="6553865" y="2874134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矢印コネクタ 124"/>
          <p:cNvCxnSpPr/>
          <p:nvPr/>
        </p:nvCxnSpPr>
        <p:spPr>
          <a:xfrm>
            <a:off x="6193825" y="5250396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直線矢印コネクタ 125"/>
          <p:cNvCxnSpPr/>
          <p:nvPr/>
        </p:nvCxnSpPr>
        <p:spPr>
          <a:xfrm flipV="1">
            <a:off x="6553865" y="4365104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7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5148881"/>
            <a:ext cx="338667" cy="245533"/>
          </a:xfrm>
          <a:prstGeom prst="rect">
            <a:avLst/>
          </a:prstGeom>
        </p:spPr>
      </p:pic>
      <p:pic>
        <p:nvPicPr>
          <p:cNvPr id="128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890358"/>
            <a:ext cx="829737" cy="261720"/>
          </a:xfrm>
          <a:prstGeom prst="rect">
            <a:avLst/>
          </a:prstGeom>
        </p:spPr>
      </p:pic>
      <p:pic>
        <p:nvPicPr>
          <p:cNvPr id="129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494312"/>
            <a:ext cx="834051" cy="230084"/>
          </a:xfrm>
          <a:prstGeom prst="rect">
            <a:avLst/>
          </a:prstGeom>
        </p:spPr>
      </p:pic>
      <p:cxnSp>
        <p:nvCxnSpPr>
          <p:cNvPr id="130" name="直線コネクタ 129"/>
          <p:cNvCxnSpPr/>
          <p:nvPr/>
        </p:nvCxnSpPr>
        <p:spPr>
          <a:xfrm flipV="1">
            <a:off x="6567830" y="5026070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/>
          <p:cNvCxnSpPr/>
          <p:nvPr/>
        </p:nvCxnSpPr>
        <p:spPr>
          <a:xfrm flipV="1">
            <a:off x="6553865" y="4602326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/>
          <p:nvPr/>
        </p:nvCxnSpPr>
        <p:spPr>
          <a:xfrm>
            <a:off x="6588224" y="3306182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6" name="下矢印 135"/>
          <p:cNvSpPr/>
          <p:nvPr/>
        </p:nvSpPr>
        <p:spPr>
          <a:xfrm>
            <a:off x="4445992" y="3501008"/>
            <a:ext cx="702072" cy="798479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7" name="円/楕円 136"/>
          <p:cNvSpPr/>
          <p:nvPr/>
        </p:nvSpPr>
        <p:spPr>
          <a:xfrm>
            <a:off x="4145019" y="511595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8" name="円/楕円 137"/>
          <p:cNvSpPr/>
          <p:nvPr/>
        </p:nvSpPr>
        <p:spPr>
          <a:xfrm>
            <a:off x="4725812" y="4737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9" name="円/楕円 138"/>
          <p:cNvSpPr/>
          <p:nvPr/>
        </p:nvSpPr>
        <p:spPr>
          <a:xfrm>
            <a:off x="3081973" y="493307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0" name="円/楕円 139"/>
          <p:cNvSpPr/>
          <p:nvPr/>
        </p:nvSpPr>
        <p:spPr>
          <a:xfrm>
            <a:off x="1536217" y="47178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1" name="円/楕円 140"/>
          <p:cNvSpPr/>
          <p:nvPr/>
        </p:nvSpPr>
        <p:spPr>
          <a:xfrm>
            <a:off x="3135973" y="503499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2" name="円/楕円 141"/>
          <p:cNvSpPr/>
          <p:nvPr/>
        </p:nvSpPr>
        <p:spPr>
          <a:xfrm>
            <a:off x="1471073" y="461599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3" name="円/楕円 142"/>
          <p:cNvSpPr/>
          <p:nvPr/>
        </p:nvSpPr>
        <p:spPr>
          <a:xfrm>
            <a:off x="2455758" y="46366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4" name="円/楕円 143"/>
          <p:cNvSpPr/>
          <p:nvPr/>
        </p:nvSpPr>
        <p:spPr>
          <a:xfrm>
            <a:off x="789551" y="46707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5" name="円/楕円 144"/>
          <p:cNvSpPr/>
          <p:nvPr/>
        </p:nvSpPr>
        <p:spPr>
          <a:xfrm>
            <a:off x="4606980" y="468311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6" name="円/楕円 145"/>
          <p:cNvSpPr/>
          <p:nvPr/>
        </p:nvSpPr>
        <p:spPr>
          <a:xfrm>
            <a:off x="550910" y="510869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7" name="円/楕円 146"/>
          <p:cNvSpPr/>
          <p:nvPr/>
        </p:nvSpPr>
        <p:spPr>
          <a:xfrm>
            <a:off x="3709645" y="471750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8" name="円/楕円 147"/>
          <p:cNvSpPr/>
          <p:nvPr/>
        </p:nvSpPr>
        <p:spPr>
          <a:xfrm>
            <a:off x="503536" y="500069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9" name="円/楕円 148"/>
          <p:cNvSpPr/>
          <p:nvPr/>
        </p:nvSpPr>
        <p:spPr>
          <a:xfrm>
            <a:off x="3189973" y="490885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0" name="円/楕円 149"/>
          <p:cNvSpPr/>
          <p:nvPr/>
        </p:nvSpPr>
        <p:spPr>
          <a:xfrm>
            <a:off x="4256309" y="517663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1" name="円/楕円 150"/>
          <p:cNvSpPr/>
          <p:nvPr/>
        </p:nvSpPr>
        <p:spPr>
          <a:xfrm>
            <a:off x="2318984" y="462760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2" name="円/楕円 151"/>
          <p:cNvSpPr/>
          <p:nvPr/>
        </p:nvSpPr>
        <p:spPr>
          <a:xfrm>
            <a:off x="791169" y="481045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3" name="円/楕円 152"/>
          <p:cNvSpPr/>
          <p:nvPr/>
        </p:nvSpPr>
        <p:spPr>
          <a:xfrm>
            <a:off x="2389954" y="469178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4" name="円/楕円 153"/>
          <p:cNvSpPr/>
          <p:nvPr/>
        </p:nvSpPr>
        <p:spPr>
          <a:xfrm>
            <a:off x="2108401" y="509033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5" name="円/楕円 154"/>
          <p:cNvSpPr/>
          <p:nvPr/>
        </p:nvSpPr>
        <p:spPr>
          <a:xfrm>
            <a:off x="2627956" y="507154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6" name="円/楕円 155"/>
          <p:cNvSpPr/>
          <p:nvPr/>
        </p:nvSpPr>
        <p:spPr>
          <a:xfrm>
            <a:off x="2552730" y="51795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7" name="円/楕円 156"/>
          <p:cNvSpPr/>
          <p:nvPr/>
        </p:nvSpPr>
        <p:spPr>
          <a:xfrm>
            <a:off x="3763645" y="485073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8" name="円/楕円 157"/>
          <p:cNvSpPr/>
          <p:nvPr/>
        </p:nvSpPr>
        <p:spPr>
          <a:xfrm>
            <a:off x="4713564" y="462911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9" name="円/楕円 158"/>
          <p:cNvSpPr/>
          <p:nvPr/>
        </p:nvSpPr>
        <p:spPr>
          <a:xfrm>
            <a:off x="1428217" y="471017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0" name="円/楕円 159"/>
          <p:cNvSpPr/>
          <p:nvPr/>
        </p:nvSpPr>
        <p:spPr>
          <a:xfrm>
            <a:off x="2520101" y="506062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1" name="円/楕円 160"/>
          <p:cNvSpPr/>
          <p:nvPr/>
        </p:nvSpPr>
        <p:spPr>
          <a:xfrm>
            <a:off x="441347" y="51046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2" name="円/楕円 161"/>
          <p:cNvSpPr/>
          <p:nvPr/>
        </p:nvSpPr>
        <p:spPr>
          <a:xfrm>
            <a:off x="4252168" y="506195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3" name="円/楕円 162"/>
          <p:cNvSpPr/>
          <p:nvPr/>
        </p:nvSpPr>
        <p:spPr>
          <a:xfrm>
            <a:off x="2037530" y="503633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4" name="円/楕円 163"/>
          <p:cNvSpPr/>
          <p:nvPr/>
        </p:nvSpPr>
        <p:spPr>
          <a:xfrm>
            <a:off x="2051256" y="516715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5" name="円/楕円 164"/>
          <p:cNvSpPr/>
          <p:nvPr/>
        </p:nvSpPr>
        <p:spPr>
          <a:xfrm>
            <a:off x="899169" y="476100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6" name="円/楕円 165"/>
          <p:cNvSpPr/>
          <p:nvPr/>
        </p:nvSpPr>
        <p:spPr>
          <a:xfrm>
            <a:off x="3638951" y="482550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7" name="円/楕円 166"/>
          <p:cNvSpPr/>
          <p:nvPr/>
        </p:nvSpPr>
        <p:spPr>
          <a:xfrm>
            <a:off x="3608312" y="468275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8" name="円/楕円 167"/>
          <p:cNvSpPr/>
          <p:nvPr/>
        </p:nvSpPr>
        <p:spPr>
          <a:xfrm>
            <a:off x="1952128" y="498879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9" name="円/楕円 168"/>
          <p:cNvSpPr/>
          <p:nvPr/>
        </p:nvSpPr>
        <p:spPr>
          <a:xfrm>
            <a:off x="2276128" y="453873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0" name="円/楕円 169"/>
          <p:cNvSpPr/>
          <p:nvPr/>
        </p:nvSpPr>
        <p:spPr>
          <a:xfrm>
            <a:off x="4112368" y="50079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1" name="円/楕円 170"/>
          <p:cNvSpPr/>
          <p:nvPr/>
        </p:nvSpPr>
        <p:spPr>
          <a:xfrm>
            <a:off x="2456184" y="498879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2" name="円/楕円 171"/>
          <p:cNvSpPr/>
          <p:nvPr/>
        </p:nvSpPr>
        <p:spPr>
          <a:xfrm>
            <a:off x="4563812" y="455674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3" name="円/楕円 172"/>
          <p:cNvSpPr/>
          <p:nvPr/>
        </p:nvSpPr>
        <p:spPr>
          <a:xfrm>
            <a:off x="395536" y="495337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4" name="円/楕円 173"/>
          <p:cNvSpPr/>
          <p:nvPr/>
        </p:nvSpPr>
        <p:spPr>
          <a:xfrm>
            <a:off x="3021061" y="484477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5" name="円/楕円 174"/>
          <p:cNvSpPr/>
          <p:nvPr/>
        </p:nvSpPr>
        <p:spPr>
          <a:xfrm>
            <a:off x="1376064" y="455674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6" name="円/楕円 175"/>
          <p:cNvSpPr/>
          <p:nvPr/>
        </p:nvSpPr>
        <p:spPr>
          <a:xfrm>
            <a:off x="719608" y="46287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8" name="下矢印 177"/>
          <p:cNvSpPr/>
          <p:nvPr/>
        </p:nvSpPr>
        <p:spPr>
          <a:xfrm>
            <a:off x="4427984" y="2060848"/>
            <a:ext cx="702072" cy="540057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34" name="グループ化 33"/>
          <p:cNvGrpSpPr/>
          <p:nvPr/>
        </p:nvGrpSpPr>
        <p:grpSpPr>
          <a:xfrm>
            <a:off x="194443" y="5913184"/>
            <a:ext cx="8770045" cy="864096"/>
            <a:chOff x="194443" y="5913184"/>
            <a:chExt cx="8770045" cy="864096"/>
          </a:xfrm>
        </p:grpSpPr>
        <p:sp>
          <p:nvSpPr>
            <p:cNvPr id="83" name="角丸四角形 82"/>
            <p:cNvSpPr/>
            <p:nvPr/>
          </p:nvSpPr>
          <p:spPr>
            <a:xfrm>
              <a:off x="194443" y="5913184"/>
              <a:ext cx="8770045" cy="86409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79" name="正方形/長方形 78"/>
            <p:cNvSpPr/>
            <p:nvPr/>
          </p:nvSpPr>
          <p:spPr>
            <a:xfrm>
              <a:off x="194443" y="5913184"/>
              <a:ext cx="492993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Variation of a conserved </a:t>
              </a: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charge </a:t>
              </a: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is achieved only through diffusion.</a:t>
              </a:r>
            </a:p>
          </p:txBody>
        </p:sp>
        <p:sp>
          <p:nvSpPr>
            <p:cNvPr id="80" name="正方形/長方形 79"/>
            <p:cNvSpPr/>
            <p:nvPr/>
          </p:nvSpPr>
          <p:spPr>
            <a:xfrm>
              <a:off x="5980761" y="5946283"/>
              <a:ext cx="281602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The larger </a:t>
              </a: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18" charset="2"/>
                  <a:ea typeface="ＭＳ Ｐゴシック"/>
                  <a:cs typeface="+mn-cs"/>
                </a:rPr>
                <a:t>Dh</a:t>
              </a: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,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the </a:t>
              </a: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slower diffusion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82" name="右矢印 81"/>
            <p:cNvSpPr/>
            <p:nvPr/>
          </p:nvSpPr>
          <p:spPr>
            <a:xfrm>
              <a:off x="5124380" y="6129208"/>
              <a:ext cx="720080" cy="504056"/>
            </a:xfrm>
            <a:prstGeom prst="right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556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5796630" y="908720"/>
            <a:ext cx="3239866" cy="1800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82114" cy="584775"/>
          </a:xfrm>
        </p:spPr>
        <p:txBody>
          <a:bodyPr/>
          <a:lstStyle/>
          <a:p>
            <a:r>
              <a:rPr kumimoji="1" lang="en-US" altLang="ja-JP" dirty="0" smtClean="0"/>
              <a:t> Thermal distribution in</a:t>
            </a:r>
            <a:r>
              <a:rPr lang="ja-JP" altLang="en-US" dirty="0"/>
              <a:t> </a:t>
            </a:r>
            <a:r>
              <a:rPr lang="en-US" altLang="ja-JP" dirty="0" smtClean="0"/>
              <a:t>y</a:t>
            </a:r>
            <a:r>
              <a:rPr kumimoji="1" lang="en-US" altLang="ja-JP" dirty="0" smtClean="0"/>
              <a:t> space  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05" y="766857"/>
            <a:ext cx="4472764" cy="3076634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w = \frac mT&#10;\end{align*}&lt;/body&gt;&#10;  &lt;fcolor&gt;FF000000&lt;/fcolor&gt;&#10;  &lt;bcolor&gt;FFFFFFFF&lt;/bcolor&gt;&#10;  &lt;transparent&gt;True&lt;/transparent&gt;&#10;  &lt;resolution&gt;1800&lt;/resolution&gt;&#10;  &lt;imageh&gt;449&lt;/imageh&gt;&#10;  &lt;imagew&gt;75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859" y="1064320"/>
            <a:ext cx="936104" cy="55376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654766" y="2050746"/>
            <a:ext cx="768159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pion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4982" y="1467227"/>
            <a:ext cx="1265090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nucleon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52195" y="1700808"/>
            <a:ext cx="1707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pions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nucleons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w \simeq 1.5&#10;\end{align*}&lt;/body&gt;&#10;  &lt;fcolor&gt;FF000000&lt;/fcolor&gt;&#10;  &lt;bcolor&gt;FFFFFFFF&lt;/bcolor&gt;&#10;  &lt;transparent&gt;True&lt;/transparent&gt;&#10;  &lt;resolution&gt;1800&lt;/resolution&gt;&#10;  &lt;imageh&gt;170&lt;/imageh&gt;&#10;  &lt;imagew&gt;816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714" y="1856419"/>
            <a:ext cx="932766" cy="194327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w \simeq 9&#10;\end{align*}&lt;/body&gt;&#10;  &lt;fcolor&gt;FF000000&lt;/fcolor&gt;&#10;  &lt;bcolor&gt;FFFFFFFF&lt;/bcolor&gt;&#10;  &lt;transparent&gt;True&lt;/transparent&gt;&#10;  &lt;resolution&gt;1800&lt;/resolution&gt;&#10;  &lt;imageh&gt;170&lt;/imageh&gt;&#10;  &lt;imagew&gt;624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714" y="2201067"/>
            <a:ext cx="713292" cy="194327"/>
          </a:xfrm>
          <a:prstGeom prst="rect">
            <a:avLst/>
          </a:prstGeom>
        </p:spPr>
      </p:pic>
      <p:sp>
        <p:nvSpPr>
          <p:cNvPr id="13" name="左中かっこ 12"/>
          <p:cNvSpPr/>
          <p:nvPr/>
        </p:nvSpPr>
        <p:spPr>
          <a:xfrm>
            <a:off x="6084168" y="1809812"/>
            <a:ext cx="190822" cy="61574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8064" y="2924944"/>
            <a:ext cx="3762750" cy="266333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255550" y="5657671"/>
            <a:ext cx="36442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assume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Bjoroken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picture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blast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wave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flat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freezeout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surface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1" name="フローチャート: 直接アクセス記憶 10"/>
          <p:cNvSpPr/>
          <p:nvPr/>
        </p:nvSpPr>
        <p:spPr>
          <a:xfrm>
            <a:off x="1037839" y="4725144"/>
            <a:ext cx="2767396" cy="1080120"/>
          </a:xfrm>
          <a:prstGeom prst="flowChartMagneticDrum">
            <a:avLst/>
          </a:prstGeom>
          <a:solidFill>
            <a:schemeClr val="accent2">
              <a:alpha val="5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40581" y="5830427"/>
            <a:ext cx="39869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Blast wave squeezes the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distribution in rapidity space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 flipV="1">
            <a:off x="2267744" y="4225369"/>
            <a:ext cx="0" cy="648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V="1">
            <a:off x="2398443" y="4221088"/>
            <a:ext cx="103744" cy="6533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H="1" flipV="1">
            <a:off x="2051720" y="4225369"/>
            <a:ext cx="72008" cy="648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下矢印 8"/>
          <p:cNvSpPr/>
          <p:nvPr/>
        </p:nvSpPr>
        <p:spPr>
          <a:xfrm flipV="1">
            <a:off x="1835696" y="4005063"/>
            <a:ext cx="864096" cy="889260"/>
          </a:xfrm>
          <a:prstGeom prst="downArrow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beta&#10;\end{align*}&lt;/body&gt;&#10;  &lt;fcolor&gt;FF000000&lt;/fcolor&gt;&#10;  &lt;bcolor&gt;FFFFFFFF&lt;/bcolor&gt;&#10;  &lt;transparent&gt;True&lt;/transparent&gt;&#10;  &lt;resolution&gt;1800&lt;/resolution&gt;&#10;  &lt;imageh&gt;223&lt;/imageh&gt;&#10;  &lt;imagew&gt;13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794" y="3868654"/>
            <a:ext cx="270314" cy="443236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6489755" y="78110"/>
            <a:ext cx="26074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/>
              <a:t>Ohnishi, MK, </a:t>
            </a:r>
            <a:r>
              <a:rPr kumimoji="1" lang="en-US" altLang="ja-JP" sz="2000" dirty="0" err="1" smtClean="0"/>
              <a:t>Asakawa</a:t>
            </a:r>
            <a:r>
              <a:rPr kumimoji="1" lang="en-US" altLang="ja-JP" sz="2000" dirty="0" smtClean="0"/>
              <a:t>,</a:t>
            </a:r>
          </a:p>
          <a:p>
            <a:pPr algn="r"/>
            <a:r>
              <a:rPr kumimoji="1" lang="en-US" altLang="ja-JP" sz="2000" dirty="0" smtClean="0"/>
              <a:t>PRC</a:t>
            </a:r>
            <a:r>
              <a:rPr lang="en-US" altLang="ja-JP" sz="2000" dirty="0" smtClean="0"/>
              <a:t> (2016)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9247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486852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dirty="0" smtClean="0"/>
              <a:t> Dependence  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b="68235"/>
          <a:stretch/>
        </p:blipFill>
        <p:spPr>
          <a:xfrm>
            <a:off x="3526962" y="1466857"/>
            <a:ext cx="5617038" cy="217974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25858" y="1274322"/>
            <a:ext cx="3196581" cy="12618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Initial condition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(before blurring)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no e-v-e fluctuations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6225943" y="1712314"/>
            <a:ext cx="97704" cy="1927831"/>
          </a:xfrm>
          <a:prstGeom prst="rect">
            <a:avLst/>
          </a:prstGeom>
          <a:solidFill>
            <a:srgbClr val="3333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下矢印 2"/>
          <p:cNvSpPr/>
          <p:nvPr/>
        </p:nvSpPr>
        <p:spPr>
          <a:xfrm>
            <a:off x="923456" y="2636912"/>
            <a:ext cx="1440160" cy="50405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496" y="3246075"/>
            <a:ext cx="3241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umulants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after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blurring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can take nonzero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values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69564" y="4992920"/>
            <a:ext cx="3205173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dirty="0" smtClean="0">
                <a:solidFill>
                  <a:prstClr val="white"/>
                </a:solidFill>
                <a:latin typeface="Calibri"/>
                <a:ea typeface="ＭＳ Ｐゴシック"/>
              </a:rPr>
              <a:t>At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  <a:cs typeface="+mn-cs"/>
              </a:rPr>
              <a:t>D</a:t>
            </a:r>
            <a:r>
              <a:rPr kumimoji="1" lang="en-US" altLang="ja-JP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y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=1, the effect 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not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well suppressed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99511" y="1159191"/>
            <a:ext cx="3472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Cumulants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after blurring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/>
          <a:srcRect t="89005"/>
          <a:stretch/>
        </p:blipFill>
        <p:spPr>
          <a:xfrm>
            <a:off x="3536724" y="3640146"/>
            <a:ext cx="5607276" cy="753216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5796136" y="4936572"/>
            <a:ext cx="3239866" cy="1800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w = \frac mT&#10;\end{align*}&lt;/body&gt;&#10;  &lt;fcolor&gt;FF000000&lt;/fcolor&gt;&#10;  &lt;bcolor&gt;FFFFFFFF&lt;/bcolor&gt;&#10;  &lt;transparent&gt;True&lt;/transparent&gt;&#10;  &lt;resolution&gt;1800&lt;/resolution&gt;&#10;  &lt;imageh&gt;449&lt;/imageh&gt;&#10;  &lt;imagew&gt;75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365" y="5092172"/>
            <a:ext cx="936104" cy="553769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6251701" y="5728660"/>
            <a:ext cx="1707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pions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nucleons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w \simeq 1.5&#10;\end{align*}&lt;/body&gt;&#10;  &lt;fcolor&gt;FF000000&lt;/fcolor&gt;&#10;  &lt;bcolor&gt;FFFFFFFF&lt;/bcolor&gt;&#10;  &lt;transparent&gt;True&lt;/transparent&gt;&#10;  &lt;resolution&gt;1800&lt;/resolution&gt;&#10;  &lt;imageh&gt;170&lt;/imageh&gt;&#10;  &lt;imagew&gt;816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220" y="5884271"/>
            <a:ext cx="932766" cy="194327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w \simeq 9&#10;\end{align*}&lt;/body&gt;&#10;  &lt;fcolor&gt;FF000000&lt;/fcolor&gt;&#10;  &lt;bcolor&gt;FFFFFFFF&lt;/bcolor&gt;&#10;  &lt;transparent&gt;True&lt;/transparent&gt;&#10;  &lt;resolution&gt;1800&lt;/resolution&gt;&#10;  &lt;imageh&gt;170&lt;/imageh&gt;&#10;  &lt;imagew&gt;624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220" y="6228919"/>
            <a:ext cx="713292" cy="194327"/>
          </a:xfrm>
          <a:prstGeom prst="rect">
            <a:avLst/>
          </a:prstGeom>
        </p:spPr>
      </p:pic>
      <p:sp>
        <p:nvSpPr>
          <p:cNvPr id="16" name="左中かっこ 15"/>
          <p:cNvSpPr/>
          <p:nvPr/>
        </p:nvSpPr>
        <p:spPr>
          <a:xfrm>
            <a:off x="6083674" y="5837664"/>
            <a:ext cx="190822" cy="61574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489755" y="78110"/>
            <a:ext cx="26074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/>
              <a:t>Ohnishi, MK, </a:t>
            </a:r>
            <a:r>
              <a:rPr kumimoji="1" lang="en-US" altLang="ja-JP" sz="2000" dirty="0" err="1" smtClean="0"/>
              <a:t>Asakawa</a:t>
            </a:r>
            <a:r>
              <a:rPr kumimoji="1" lang="en-US" altLang="ja-JP" sz="2000" dirty="0" smtClean="0"/>
              <a:t>,</a:t>
            </a:r>
          </a:p>
          <a:p>
            <a:pPr algn="r"/>
            <a:r>
              <a:rPr kumimoji="1" lang="en-US" altLang="ja-JP" sz="2000" dirty="0" smtClean="0"/>
              <a:t>PRC</a:t>
            </a:r>
            <a:r>
              <a:rPr lang="en-US" altLang="ja-JP" sz="2000" dirty="0" smtClean="0"/>
              <a:t> (2016)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7692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Event-by-Event Fluctuations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93488"/>
            <a:ext cx="4060236" cy="325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角丸四角形 4"/>
          <p:cNvSpPr/>
          <p:nvPr/>
        </p:nvSpPr>
        <p:spPr>
          <a:xfrm>
            <a:off x="2107822" y="6093296"/>
            <a:ext cx="4968552" cy="65039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7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1070997" y="1700808"/>
            <a:ext cx="2304256" cy="165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1115616" y="4437112"/>
            <a:ext cx="2304256" cy="43204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Detector</a:t>
            </a:r>
            <a:endParaRPr kumimoji="0" lang="ja-JP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683568" y="2530768"/>
            <a:ext cx="1539557" cy="2692335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10" name="直線コネクタ 9"/>
          <p:cNvCxnSpPr/>
          <p:nvPr/>
        </p:nvCxnSpPr>
        <p:spPr>
          <a:xfrm flipH="1" flipV="1">
            <a:off x="2267744" y="2530768"/>
            <a:ext cx="1584176" cy="2692335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11" name="直線矢印コネクタ 10"/>
          <p:cNvCxnSpPr/>
          <p:nvPr/>
        </p:nvCxnSpPr>
        <p:spPr>
          <a:xfrm flipH="1">
            <a:off x="1907704" y="3207166"/>
            <a:ext cx="144016" cy="41549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2" name="直線矢印コネクタ 11"/>
          <p:cNvCxnSpPr/>
          <p:nvPr/>
        </p:nvCxnSpPr>
        <p:spPr>
          <a:xfrm flipH="1">
            <a:off x="1453346" y="3106281"/>
            <a:ext cx="310342" cy="41385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3" name="直線矢印コネクタ 12"/>
          <p:cNvCxnSpPr/>
          <p:nvPr/>
        </p:nvCxnSpPr>
        <p:spPr>
          <a:xfrm flipH="1">
            <a:off x="2107822" y="3313206"/>
            <a:ext cx="31812" cy="36831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4" name="直線矢印コネクタ 13"/>
          <p:cNvCxnSpPr/>
          <p:nvPr/>
        </p:nvCxnSpPr>
        <p:spPr>
          <a:xfrm>
            <a:off x="2267744" y="3289614"/>
            <a:ext cx="0" cy="41549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5" name="直線矢印コネクタ 14"/>
          <p:cNvCxnSpPr/>
          <p:nvPr/>
        </p:nvCxnSpPr>
        <p:spPr>
          <a:xfrm flipH="1">
            <a:off x="1763688" y="3232787"/>
            <a:ext cx="144016" cy="340229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6" name="直線矢印コネクタ 15"/>
          <p:cNvCxnSpPr/>
          <p:nvPr/>
        </p:nvCxnSpPr>
        <p:spPr>
          <a:xfrm>
            <a:off x="2938125" y="3179903"/>
            <a:ext cx="243413" cy="26660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7" name="直線矢印コネクタ 16"/>
          <p:cNvCxnSpPr/>
          <p:nvPr/>
        </p:nvCxnSpPr>
        <p:spPr>
          <a:xfrm>
            <a:off x="2552015" y="3212976"/>
            <a:ext cx="151538" cy="41549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8" name="直線矢印コネクタ 17"/>
          <p:cNvCxnSpPr/>
          <p:nvPr/>
        </p:nvCxnSpPr>
        <p:spPr>
          <a:xfrm>
            <a:off x="2411760" y="3266023"/>
            <a:ext cx="64486" cy="41549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19" name="テキスト ボックス 18"/>
          <p:cNvSpPr txBox="1"/>
          <p:nvPr/>
        </p:nvSpPr>
        <p:spPr>
          <a:xfrm>
            <a:off x="5645366" y="1772816"/>
            <a:ext cx="2539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Arial"/>
              </a:rPr>
              <a:t>STAR, PRL</a:t>
            </a:r>
            <a:r>
              <a:rPr lang="en-US" altLang="ja-JP" b="1" dirty="0" smtClean="0">
                <a:solidFill>
                  <a:srgbClr val="000000"/>
                </a:solidFill>
                <a:latin typeface="Arial"/>
              </a:rPr>
              <a:t>105</a:t>
            </a:r>
            <a:r>
              <a:rPr lang="ja-JP" alt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ja-JP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</a:rPr>
              <a:t>2010)</a:t>
            </a:r>
            <a:endParaRPr lang="ja-JP" alt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p^2 \rangle, &#10;\langle \delta N_p^3 \rangle,&#10;\langle \delta N_p^4 \rangle_c&#10;\end{align*}&lt;/body&gt;&#10;  &lt;fcolor&gt;FF000000&lt;/fcolor&gt;&#10;  &lt;bcolor&gt;FFFFFFFF&lt;/bcolor&gt;&#10;  &lt;transparent&gt;True&lt;/transparent&gt;&#10;  &lt;resolution&gt;1800&lt;/resolution&gt;&#10;  &lt;imageh&gt;317&lt;/imageh&gt;&#10;  &lt;imagew&gt;2237&lt;/imagew&gt;&#10;  &lt;scale&gt;50&lt;/scale&gt;&#10;  &lt;cursor&gt;10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132" y="6206734"/>
            <a:ext cx="2927506" cy="414850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2233230" y="6189462"/>
            <a:ext cx="1598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ja-JP" sz="2400" dirty="0" err="1" smtClean="0">
                <a:solidFill>
                  <a:prstClr val="black"/>
                </a:solidFill>
              </a:rPr>
              <a:t>Cumulants</a:t>
            </a:r>
            <a:r>
              <a:rPr lang="en-US" altLang="ja-JP" sz="2400" dirty="0" smtClean="0">
                <a:solidFill>
                  <a:prstClr val="black"/>
                </a:solidFill>
              </a:rPr>
              <a:t>: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4932899" y="1129760"/>
            <a:ext cx="41809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Review: </a:t>
            </a:r>
            <a:r>
              <a:rPr kumimoji="0" lang="en-US" altLang="ja-JP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Asakawa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, MK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, 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PPNP </a:t>
            </a:r>
            <a:r>
              <a:rPr kumimoji="0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90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(2016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)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070997" y="5559623"/>
            <a:ext cx="7105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Structure of distribution </a:t>
            </a:r>
            <a:r>
              <a:rPr lang="en-US" altLang="ja-JP" sz="2400" dirty="0" smtClean="0"/>
              <a:t>reflect</a:t>
            </a:r>
            <a:r>
              <a:rPr kumimoji="1" lang="en-US" altLang="ja-JP" sz="2400" dirty="0" smtClean="0"/>
              <a:t>s microscopic properties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4479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516254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Very Low Energy Collisions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1047" y="1039868"/>
            <a:ext cx="82141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Large contribution of global charge conservation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Violation of </a:t>
            </a:r>
            <a:r>
              <a:rPr kumimoji="1" lang="en-US" altLang="ja-JP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Bjorken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scaling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55576" y="5389426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Careful treatment is required to interpret fluctuations at low beam energies!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Many information should be encoded in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  <a:cs typeface="+mn-cs"/>
              </a:rPr>
              <a:t>Dh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dep.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563410" y="4324032"/>
            <a:ext cx="1637433" cy="5760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025379" y="2409847"/>
            <a:ext cx="2706965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875" y="4953127"/>
            <a:ext cx="480113" cy="348081"/>
          </a:xfrm>
          <a:prstGeom prst="rect">
            <a:avLst/>
          </a:prstGeom>
        </p:spPr>
      </p:pic>
      <p:sp>
        <p:nvSpPr>
          <p:cNvPr id="12" name="円/楕円 11"/>
          <p:cNvSpPr/>
          <p:nvPr/>
        </p:nvSpPr>
        <p:spPr>
          <a:xfrm>
            <a:off x="4310076" y="268490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4244932" y="258305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5229617" y="260372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3563410" y="263781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3313411" y="309784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3277395" y="296776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5092843" y="259466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3565028" y="277751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5163813" y="265884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4882260" y="305740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5401815" y="303860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5326589" y="314660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4202076" y="267723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5293960" y="302769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3203848" y="309382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4811389" y="300340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4825115" y="313422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3673028" y="272806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4725987" y="295585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5049987" y="2505800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3" name="円/楕円 42"/>
          <p:cNvSpPr/>
          <p:nvPr/>
        </p:nvSpPr>
        <p:spPr>
          <a:xfrm>
            <a:off x="5230043" y="295585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3169395" y="292043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7" name="円/楕円 46"/>
          <p:cNvSpPr/>
          <p:nvPr/>
        </p:nvSpPr>
        <p:spPr>
          <a:xfrm>
            <a:off x="4149923" y="2523808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8" name="円/楕円 47"/>
          <p:cNvSpPr/>
          <p:nvPr/>
        </p:nvSpPr>
        <p:spPr>
          <a:xfrm>
            <a:off x="3493467" y="259581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769501" y="4399629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detector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50" name="直線矢印コネクタ 49"/>
          <p:cNvCxnSpPr/>
          <p:nvPr/>
        </p:nvCxnSpPr>
        <p:spPr>
          <a:xfrm flipH="1">
            <a:off x="3381839" y="3453863"/>
            <a:ext cx="1" cy="576064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 flipH="1">
            <a:off x="2987824" y="3474863"/>
            <a:ext cx="274329" cy="555064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>
            <a:off x="3472896" y="3465837"/>
            <a:ext cx="341469" cy="538933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1" name="直線矢印コネクタ 70"/>
          <p:cNvCxnSpPr/>
          <p:nvPr/>
        </p:nvCxnSpPr>
        <p:spPr>
          <a:xfrm flipH="1">
            <a:off x="4317943" y="3407606"/>
            <a:ext cx="1" cy="576064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2" name="直線矢印コネクタ 71"/>
          <p:cNvCxnSpPr/>
          <p:nvPr/>
        </p:nvCxnSpPr>
        <p:spPr>
          <a:xfrm flipH="1">
            <a:off x="3923928" y="3428606"/>
            <a:ext cx="274329" cy="555064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3" name="直線矢印コネクタ 72"/>
          <p:cNvCxnSpPr/>
          <p:nvPr/>
        </p:nvCxnSpPr>
        <p:spPr>
          <a:xfrm>
            <a:off x="4409000" y="3419580"/>
            <a:ext cx="341469" cy="538933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4" name="直線矢印コネクタ 73"/>
          <p:cNvCxnSpPr/>
          <p:nvPr/>
        </p:nvCxnSpPr>
        <p:spPr>
          <a:xfrm flipH="1">
            <a:off x="5326588" y="3398711"/>
            <a:ext cx="1" cy="576064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5" name="直線矢印コネクタ 74"/>
          <p:cNvCxnSpPr/>
          <p:nvPr/>
        </p:nvCxnSpPr>
        <p:spPr>
          <a:xfrm flipH="1">
            <a:off x="4932573" y="3419711"/>
            <a:ext cx="274329" cy="555064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6" name="直線矢印コネクタ 75"/>
          <p:cNvCxnSpPr/>
          <p:nvPr/>
        </p:nvCxnSpPr>
        <p:spPr>
          <a:xfrm>
            <a:off x="5417645" y="3410685"/>
            <a:ext cx="341469" cy="538933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98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Evolution of Conserved-Charge </a:t>
            </a:r>
            <a:br>
              <a:rPr kumimoji="1" lang="en-US" altLang="ja-JP" dirty="0" smtClean="0"/>
            </a:br>
            <a:r>
              <a:rPr kumimoji="1" lang="en-US" altLang="ja-JP" dirty="0" smtClean="0"/>
              <a:t>Fluct</a:t>
            </a:r>
            <a:r>
              <a:rPr lang="en-US" altLang="ja-JP" dirty="0" smtClean="0"/>
              <a:t>uations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6010994" y="3695290"/>
            <a:ext cx="1634138" cy="71199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108069" y="1361813"/>
            <a:ext cx="5498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Equations describing transport of </a:t>
            </a:r>
            <a:r>
              <a:rPr kumimoji="1" lang="en-US" altLang="ja-JP" sz="2800" b="1" i="1" dirty="0" smtClean="0"/>
              <a:t>n</a:t>
            </a:r>
            <a:r>
              <a:rPr kumimoji="1" lang="en-US" altLang="ja-JP" sz="2800" b="1" dirty="0" smtClean="0"/>
              <a:t>:</a:t>
            </a:r>
            <a:endParaRPr kumimoji="1" lang="ja-JP" altLang="en-US" sz="2800" b="1" dirty="0" smtClean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131840" y="1898762"/>
            <a:ext cx="2833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Diffusion Equation</a:t>
            </a:r>
            <a:endParaRPr kumimoji="1" lang="ja-JP" altLang="en-US" sz="2400" dirty="0" smtClean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131840" y="3188518"/>
            <a:ext cx="4899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solidFill>
                  <a:srgbClr val="FF0000"/>
                </a:solidFill>
              </a:rPr>
              <a:t>Stochastic</a:t>
            </a:r>
            <a:r>
              <a:rPr kumimoji="1" lang="en-US" altLang="ja-JP" sz="2400" dirty="0" smtClean="0"/>
              <a:t> Diffusion Equation (SDE)</a:t>
            </a:r>
            <a:endParaRPr kumimoji="1" lang="ja-JP" altLang="en-US" sz="2400" dirty="0" smtClean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132109" y="4544637"/>
            <a:ext cx="3791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SDE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with non-</a:t>
            </a:r>
            <a:r>
              <a:rPr lang="en-US" altLang="ja-JP" sz="2400" dirty="0" smtClean="0">
                <a:solidFill>
                  <a:srgbClr val="FF0000"/>
                </a:solidFill>
              </a:rPr>
              <a:t>linear terms</a:t>
            </a:r>
            <a:endParaRPr kumimoji="1" lang="ja-JP" alt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5693643" y="4939856"/>
            <a:ext cx="500276" cy="827312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\frac{\partial n}{\partial t} = D \nabla^2 n&#10;\end{align*}&lt;/body&gt;&#10;  &lt;fcolor&gt;FF000000&lt;/fcolor&gt;&#10;  &lt;bcolor&gt;FFFFFFFF&lt;/bcolor&gt;&#10;  &lt;transparent&gt;True&lt;/transparent&gt;&#10;  &lt;resolution&gt;1800&lt;/resolution&gt;&#10;  &lt;imageh&gt;518&lt;/imageh&gt;&#10;  &lt;imagew&gt;1331&lt;/imagew&gt;&#10;  &lt;scale&gt;50&lt;/scale&gt;&#10;  &lt;cursor&gt;5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25" y="2367252"/>
            <a:ext cx="1732467" cy="674243"/>
          </a:xfrm>
          <a:prstGeom prst="rect">
            <a:avLst/>
          </a:prstGeom>
        </p:spPr>
      </p:pic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\frac{\partial n}{\partial t} = D \nabla^2 n + \nabla \xi(x,t)&#10;\end{align*}&lt;/body&gt;&#10;  &lt;fcolor&gt;FF000000&lt;/fcolor&gt;&#10;  &lt;bcolor&gt;FFFFFFFF&lt;/bcolor&gt;&#10;  &lt;transparent&gt;True&lt;/transparent&gt;&#10;  &lt;resolution&gt;1800&lt;/resolution&gt;&#10;  &lt;imageh&gt;518&lt;/imageh&gt;&#10;  &lt;imagew&gt;2484&lt;/imagew&gt;&#10;  &lt;scale&gt;50&lt;/scale&gt;&#10;  &lt;cursor&gt;6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971" y="3695290"/>
            <a:ext cx="3233244" cy="674243"/>
          </a:xfrm>
          <a:prstGeom prst="rect">
            <a:avLst/>
          </a:prstGeom>
        </p:spPr>
      </p:pic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frac{\partial n}{\partial t} = \kappa \nabla^2 \frac{\delta {\cal F}}{\delta n}+ \frac{\partial}{\partial x} \xi(x,t)&#10;\end{align*}&lt;/body&gt;&#10;  &lt;fcolor&gt;FF000000&lt;/fcolor&gt;&#10;  &lt;bcolor&gt;FFFFFFFF&lt;/bcolor&gt;&#10;  &lt;transparent&gt;True&lt;/transparent&gt;&#10;  &lt;resolution&gt;1800&lt;/resolution&gt;&#10;  &lt;imageh&gt;520&lt;/imageh&gt;&#10;  &lt;imagew&gt;2789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240" y="5018522"/>
            <a:ext cx="3630240" cy="676846"/>
          </a:xfrm>
          <a:prstGeom prst="rect">
            <a:avLst/>
          </a:prstGeom>
        </p:spPr>
      </p:pic>
      <p:pic>
        <p:nvPicPr>
          <p:cNvPr id="44" name="TexTeXPicture" descr="&lt;?xml version=&quot;1.0&quot; encoding=&quot;utf-16&quot;?&gt;&#10;&lt;TeXTeX&gt;&#10;  &lt;preamble&gt;\documentclass{jarticle}&#10;\usepackage{amsmath}&#10;\pagestyle{empty}&lt;/preamble&gt;&#10;  &lt;body&gt;\begin{align*} &#10;&amp;amp;\langle \xi(1) \xi(2)\rangle&#10;\\&#10;&amp;amp;= 2D \chi_2 \delta(1-2)&#10;\end{align*}&lt;/body&gt;&#10;  &lt;fcolor&gt;FF000000&lt;/fcolor&gt;&#10;  &lt;bcolor&gt;FFFFFFFF&lt;/bcolor&gt;&#10;  &lt;transparent&gt;True&lt;/transparent&gt;&#10;  &lt;resolution&gt;1800&lt;/resolution&gt;&#10;  &lt;imageh&gt;699&lt;/imageh&gt;&#10;  &lt;imagew&gt;1754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113" y="5974695"/>
            <a:ext cx="1542424" cy="614682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{\cal F} = \int dx \big( a \Delta n^2 + c(\nabla n)^2 + \lambda_3 \Delta n^3 + \cdots \big)&#10;\end{align*}&lt;/body&gt;&#10;  &lt;fcolor&gt;FF000000&lt;/fcolor&gt;&#10;  &lt;bcolor&gt;FFFFFFFF&lt;/bcolor&gt;&#10;  &lt;transparent&gt;True&lt;/transparent&gt;&#10;  &lt;resolution&gt;1800&lt;/resolution&gt;&#10;  &lt;imageh&gt;553&lt;/imageh&gt;&#10;  &lt;imagew&gt;4626&lt;/imagew&gt;&#10;  &lt;scale&gt;50&lt;/scale&gt;&#10;  &lt;cursor&gt;8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971" y="6049125"/>
            <a:ext cx="4895850" cy="58525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47" y="1885033"/>
            <a:ext cx="2610594" cy="364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/>
      <p:bldP spid="33" grpId="0"/>
      <p:bldP spid="34" grpId="0"/>
      <p:bldP spid="3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91732" cy="584775"/>
          </a:xfrm>
        </p:spPr>
        <p:txBody>
          <a:bodyPr/>
          <a:lstStyle/>
          <a:p>
            <a:r>
              <a:rPr kumimoji="1" lang="en-US" altLang="ja-JP" dirty="0" smtClean="0"/>
              <a:t> Analysis of 2</a:t>
            </a:r>
            <a:r>
              <a:rPr kumimoji="1" lang="en-US" altLang="ja-JP" baseline="30000" dirty="0" smtClean="0"/>
              <a:t>nd</a:t>
            </a:r>
            <a:r>
              <a:rPr lang="en-US" altLang="ja-JP" dirty="0"/>
              <a:t>-</a:t>
            </a:r>
            <a:r>
              <a:rPr kumimoji="1" lang="en-US" altLang="ja-JP" dirty="0" smtClean="0"/>
              <a:t>order </a:t>
            </a:r>
            <a:r>
              <a:rPr kumimoji="1" lang="en-US" altLang="ja-JP" dirty="0" err="1" smtClean="0"/>
              <a:t>Cumulant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827584" y="1124744"/>
            <a:ext cx="7229955" cy="2808312"/>
          </a:xfrm>
          <a:prstGeom prst="roundRect">
            <a:avLst>
              <a:gd name="adj" fmla="val 1462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46388" y="1197872"/>
            <a:ext cx="466884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Evolution of baryon number density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Stochastic Diffusion Equation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partial_t n = D(t) \partial_x^2 n + \partial_x \xi&#10;\end{align*}&lt;/body&gt;&#10;  &lt;fcolor&gt;FF000000&lt;/fcolor&gt;&#10;  &lt;bcolor&gt;FFFFFFFF&lt;/bcolor&gt;&#10;  &lt;transparent&gt;True&lt;/transparent&gt;&#10;  &lt;resolution&gt;1800&lt;/resolution&gt;&#10;  &lt;imageh&gt;280&lt;/imageh&gt;&#10;  &lt;imagew&gt;2269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155" y="2151847"/>
            <a:ext cx="3645181" cy="449824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3737620" y="2139519"/>
            <a:ext cx="814309" cy="497393"/>
          </a:xfrm>
          <a:prstGeom prst="rect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788024" y="2920560"/>
            <a:ext cx="648072" cy="394758"/>
          </a:xfrm>
          <a:prstGeom prst="rect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D(t),~\chi_2(t)&#10;\end{align*}&lt;/body&gt;&#10;  &lt;fcolor&gt;FF000000&lt;/fcolor&gt;&#10;  &lt;bcolor&gt;FFFFFFFF&lt;/bcolor&gt;&#10;  &lt;transparent&gt;True&lt;/transparent&gt;&#10;  &lt;resolution&gt;1800&lt;/resolution&gt;&#10;  &lt;imageh&gt;250&lt;/imageh&gt;&#10;  &lt;imagew&gt;1208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819" y="3486007"/>
            <a:ext cx="1255372" cy="259804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832191" y="3356992"/>
            <a:ext cx="4721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:parameters characterizing criticality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901527" y="321045"/>
            <a:ext cx="2242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Sakaida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+ (2017)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376048" y="4077076"/>
            <a:ext cx="65864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Analytic solution is obtained.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Study 2</a:t>
            </a:r>
            <a:r>
              <a:rPr kumimoji="1" lang="en-US" altLang="ja-JP" sz="2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nd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order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cumulant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&amp;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correlation function.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521742" y="3412927"/>
            <a:ext cx="5948851" cy="394758"/>
          </a:xfrm>
          <a:prstGeom prst="rect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\xi(x_1,t_1)\xi(x_2,t_2)\rangle = 2 D\chi_2 \delta^{(2)}(1-2)&#10;\end{align*}&lt;/body&gt;&#10;  &lt;fcolor&gt;FF000000&lt;/fcolor&gt;&#10;  &lt;bcolor&gt;FFFFFFFF&lt;/bcolor&gt;&#10;  &lt;transparent&gt;True&lt;/transparent&gt;&#10;  &lt;resolution&gt;1800&lt;/resolution&gt;&#10;  &lt;imageh&gt;297&lt;/imageh&gt;&#10;  &lt;imagew&gt;3977&lt;/imagew&gt;&#10;  &lt;scale&gt;50&lt;/scale&gt;&#10;  &lt;cursor&gt;6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385" y="2939656"/>
            <a:ext cx="4208992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5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505033" cy="584775"/>
          </a:xfrm>
        </p:spPr>
        <p:txBody>
          <a:bodyPr/>
          <a:lstStyle/>
          <a:p>
            <a:r>
              <a:rPr kumimoji="1" lang="en-US" altLang="ja-JP" dirty="0" smtClean="0"/>
              <a:t> Parametrizing D(</a:t>
            </a:r>
            <a:r>
              <a:rPr kumimoji="1" lang="en-US" altLang="ja-JP" dirty="0" smtClean="0">
                <a:latin typeface="Symbol" panose="05050102010706020507" pitchFamily="18" charset="2"/>
              </a:rPr>
              <a:t>t</a:t>
            </a:r>
            <a:r>
              <a:rPr kumimoji="1" lang="en-US" altLang="ja-JP" dirty="0" smtClean="0"/>
              <a:t>) and </a:t>
            </a:r>
            <a:r>
              <a:rPr kumimoji="1" lang="en-US" altLang="ja-JP" dirty="0" smtClean="0">
                <a:latin typeface="Symbol" panose="05050102010706020507" pitchFamily="18" charset="2"/>
              </a:rPr>
              <a:t>c</a:t>
            </a:r>
            <a:r>
              <a:rPr kumimoji="1" lang="en-US" altLang="ja-JP" dirty="0" smtClean="0"/>
              <a:t>(</a:t>
            </a:r>
            <a:r>
              <a:rPr kumimoji="1" lang="en-US" altLang="ja-JP" dirty="0" smtClean="0">
                <a:latin typeface="Symbol" panose="05050102010706020507" pitchFamily="18" charset="2"/>
              </a:rPr>
              <a:t>t</a:t>
            </a:r>
            <a:r>
              <a:rPr kumimoji="1" lang="en-US" altLang="ja-JP" dirty="0" smtClean="0"/>
              <a:t>)  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b="90"/>
          <a:stretch/>
        </p:blipFill>
        <p:spPr>
          <a:xfrm>
            <a:off x="4813216" y="815103"/>
            <a:ext cx="3791232" cy="304046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51520" y="977143"/>
            <a:ext cx="3086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Critical behavior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55576" y="1556792"/>
            <a:ext cx="23445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3D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Ising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(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r,H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model H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95326" y="885126"/>
            <a:ext cx="170912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(critical point)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44062" y="3646241"/>
            <a:ext cx="2862787" cy="352779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724783" y="3626177"/>
            <a:ext cx="2862785" cy="356792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article}&#10;\usepackage{amsmath}&#10;\pagestyle{empty}&lt;/preamble&gt;&#10;  &lt;body&gt;\begin{align*} &#10;D(T)&#10;\end{align*}&lt;/body&gt;&#10;  &lt;fcolor&gt;FF000000&lt;/fcolor&gt;&#10;  &lt;bcolor&gt;FFFFFFFF&lt;/bcolor&gt;&#10;  &lt;transparent&gt;True&lt;/transparent&gt;&#10;  &lt;resolution&gt;1800&lt;/resolution&gt;&#10;  &lt;imageh&gt;250&lt;/imageh&gt;&#10;  &lt;imagew&gt;553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41" y="4533514"/>
            <a:ext cx="735836" cy="332656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article}&#10;\usepackage{amsmath}&#10;\pagestyle{empty}&lt;/preamble&gt;&#10;  &lt;body&gt;\begin{align*} &#10;\chi(T)&#10;\end{align*}&lt;/body&gt;&#10;  &lt;fcolor&gt;FF000000&lt;/fcolor&gt;&#10;  &lt;bcolor&gt;FFFFFFFF&lt;/bcolor&gt;&#10;  &lt;transparent&gt;True&lt;/transparent&gt;&#10;  &lt;resolution&gt;1800&lt;/resolution&gt;&#10;  &lt;imageh&gt;250&lt;/imageh&gt;&#10;  &lt;imagew&gt;49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970" y="4162772"/>
            <a:ext cx="806092" cy="404664"/>
          </a:xfrm>
          <a:prstGeom prst="rect">
            <a:avLst/>
          </a:prstGeom>
        </p:spPr>
      </p:pic>
      <p:sp>
        <p:nvSpPr>
          <p:cNvPr id="4" name="下矢印 3"/>
          <p:cNvSpPr/>
          <p:nvPr/>
        </p:nvSpPr>
        <p:spPr>
          <a:xfrm flipV="1">
            <a:off x="5626492" y="4365104"/>
            <a:ext cx="484632" cy="80443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73691" y="4874644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critical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enhancement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1" name="下矢印 10"/>
          <p:cNvSpPr/>
          <p:nvPr/>
        </p:nvSpPr>
        <p:spPr>
          <a:xfrm>
            <a:off x="2534010" y="5169540"/>
            <a:ext cx="484632" cy="8517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897813" y="4736144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critical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slowing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down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1520" y="3362167"/>
            <a:ext cx="3326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Temperature dep.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50621" y="2414394"/>
            <a:ext cx="3585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Berdnikov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</a:t>
            </a:r>
            <a:r>
              <a:rPr kumimoji="1" lang="en-US" altLang="ja-JP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Rajagopal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(2000)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Stephanov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(2011); Mukherjee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+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(2015)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2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角丸四角形 25"/>
          <p:cNvSpPr/>
          <p:nvPr/>
        </p:nvSpPr>
        <p:spPr>
          <a:xfrm>
            <a:off x="1763688" y="5474841"/>
            <a:ext cx="5688632" cy="133853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22"/>
          <p:cNvSpPr/>
          <p:nvPr/>
        </p:nvSpPr>
        <p:spPr>
          <a:xfrm>
            <a:off x="5511216" y="5661248"/>
            <a:ext cx="1725080" cy="1042396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 21"/>
          <p:cNvSpPr/>
          <p:nvPr/>
        </p:nvSpPr>
        <p:spPr>
          <a:xfrm>
            <a:off x="3318027" y="5661248"/>
            <a:ext cx="1725080" cy="1042396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488729" cy="584775"/>
          </a:xfrm>
        </p:spPr>
        <p:txBody>
          <a:bodyPr/>
          <a:lstStyle/>
          <a:p>
            <a:r>
              <a:rPr kumimoji="1" lang="en-US" altLang="ja-JP" dirty="0" smtClean="0"/>
              <a:t> Crossover / </a:t>
            </a:r>
            <a:r>
              <a:rPr kumimoji="1" lang="en-US" altLang="ja-JP" dirty="0" err="1" smtClean="0"/>
              <a:t>Cumulant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9" y="1196752"/>
            <a:ext cx="5710951" cy="385673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9" y="1196752"/>
            <a:ext cx="5710951" cy="385673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8" y="1196752"/>
            <a:ext cx="5710951" cy="385673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7" y="1196752"/>
            <a:ext cx="5710951" cy="385673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96" y="1196752"/>
            <a:ext cx="5710951" cy="385673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96" y="1196752"/>
            <a:ext cx="5710951" cy="3856734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article}&#10;\usepackage{amsmath}&#10;\pagestyle{empty}&lt;/preamble&gt;&#10;  &lt;body&gt;\begin{align*} &#10;K(\Delta y) = \langle \delta Q^2 \rangle / \langle \delta Q^2 \rangle_{\rm eq.}&#10;\end{align*}&lt;/body&gt;&#10;  &lt;fcolor&gt;FF000000&lt;/fcolor&gt;&#10;  &lt;bcolor&gt;FFFFFFFF&lt;/bcolor&gt;&#10;  &lt;transparent&gt;True&lt;/transparent&gt;&#10;  &lt;resolution&gt;1800&lt;/resolution&gt;&#10;  &lt;imageh&gt;289&lt;/imageh&gt;&#10;  &lt;imagew&gt;2688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4018499" cy="43204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6217468" y="-73594"/>
            <a:ext cx="2376265" cy="3476798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6263017" y="2344537"/>
            <a:ext cx="2288846" cy="348048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905866" y="5013176"/>
            <a:ext cx="3522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monotonically </a:t>
            </a:r>
            <a:r>
              <a:rPr kumimoji="1" lang="en-US" altLang="ja-JP" sz="2400" dirty="0" err="1" smtClean="0"/>
              <a:t>decresing</a:t>
            </a:r>
            <a:endParaRPr kumimoji="1" lang="en-US" altLang="ja-JP" sz="2400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350976" y="5995758"/>
            <a:ext cx="1670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monotonically</a:t>
            </a:r>
          </a:p>
          <a:p>
            <a:pPr algn="ctr"/>
            <a:r>
              <a:rPr lang="en-US" altLang="ja-JP" sz="2000" dirty="0" smtClean="0"/>
              <a:t>increasing</a:t>
            </a:r>
            <a:endParaRPr kumimoji="1" lang="ja-JP" altLang="en-US" sz="2000" dirty="0"/>
          </a:p>
        </p:txBody>
      </p:sp>
      <p:pic>
        <p:nvPicPr>
          <p:cNvPr id="18" name="TexTeXPicture" descr="&lt;?xml version=&quot;1.0&quot; encoding=&quot;utf-16&quot;?&gt;&#10;&lt;TeXTeX&gt;&#10;  &lt;preamble&gt;\documentclass{article}&#10;\usepackage{amsmath}&#10;\pagestyle{empty}&lt;/preamble&gt;&#10;  &lt;body&gt;\begin{align*} &#10;\chi(\tau)&#10;\end{align*}&lt;/body&gt;&#10;  &lt;fcolor&gt;FF000000&lt;/fcolor&gt;&#10;  &lt;bcolor&gt;FFFFFFFF&lt;/bcolor&gt;&#10;  &lt;transparent&gt;True&lt;/transparent&gt;&#10;  &lt;resolution&gt;1800&lt;/resolution&gt;&#10;  &lt;imageh&gt;250&lt;/imageh&gt;&#10;  &lt;imagew&gt;455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626" y="5731175"/>
            <a:ext cx="481542" cy="264583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5535860" y="5995758"/>
            <a:ext cx="1670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monotonically</a:t>
            </a:r>
          </a:p>
          <a:p>
            <a:pPr algn="ctr"/>
            <a:r>
              <a:rPr kumimoji="1" lang="en-US" altLang="ja-JP" sz="2000" dirty="0" smtClean="0"/>
              <a:t>decreasing</a:t>
            </a:r>
            <a:endParaRPr kumimoji="1" lang="ja-JP" altLang="en-US" sz="2000" dirty="0"/>
          </a:p>
        </p:txBody>
      </p:sp>
      <p:pic>
        <p:nvPicPr>
          <p:cNvPr id="21" name="TexTeXPicture" descr="&lt;?xml version=&quot;1.0&quot; encoding=&quot;utf-16&quot;?&gt;&#10;&lt;TeXTeX&gt;&#10;  &lt;preamble&gt;\documentclass{article}&#10;\usepackage{amsmath}&#10;\pagestyle{empty}&lt;/preamble&gt;&#10;  &lt;body&gt;\begin{align*} &#10;K(\Delta y)&#10;\end{align*}&lt;/body&gt;&#10;  &lt;fcolor&gt;FF000000&lt;/fcolor&gt;&#10;  &lt;bcolor&gt;FFFFFFFF&lt;/bcolor&gt;&#10;  &lt;transparent&gt;True&lt;/transparent&gt;&#10;  &lt;resolution&gt;1800&lt;/resolution&gt;&#10;  &lt;imageh&gt;250&lt;/imageh&gt;&#10;  &lt;imagew&gt;728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047" y="5731175"/>
            <a:ext cx="770467" cy="264583"/>
          </a:xfrm>
          <a:prstGeom prst="rect">
            <a:avLst/>
          </a:prstGeom>
        </p:spPr>
      </p:pic>
      <p:sp>
        <p:nvSpPr>
          <p:cNvPr id="24" name="右矢印 23"/>
          <p:cNvSpPr/>
          <p:nvPr/>
        </p:nvSpPr>
        <p:spPr>
          <a:xfrm>
            <a:off x="5076056" y="5894414"/>
            <a:ext cx="392595" cy="576064"/>
          </a:xfrm>
          <a:prstGeom prst="rightArrow">
            <a:avLst/>
          </a:prstGeom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939467" y="5766947"/>
            <a:ext cx="1186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Analytic</a:t>
            </a:r>
          </a:p>
          <a:p>
            <a:r>
              <a:rPr lang="en-US" altLang="ja-JP" sz="2400" dirty="0" smtClean="0"/>
              <a:t>result</a:t>
            </a:r>
            <a:endParaRPr kumimoji="1" lang="ja-JP" altLang="en-US" sz="2400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5511215" y="1297747"/>
            <a:ext cx="3659803" cy="2851333"/>
            <a:chOff x="5511215" y="1297747"/>
            <a:chExt cx="3659803" cy="2851333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74"/>
            <a:stretch/>
          </p:blipFill>
          <p:spPr bwMode="auto">
            <a:xfrm>
              <a:off x="5511215" y="1297747"/>
              <a:ext cx="3659803" cy="28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テキスト ボックス 27"/>
            <p:cNvSpPr txBox="1"/>
            <p:nvPr/>
          </p:nvSpPr>
          <p:spPr>
            <a:xfrm>
              <a:off x="7355207" y="3067263"/>
              <a:ext cx="131651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ja-JP" sz="2000" dirty="0" smtClean="0">
                  <a:solidFill>
                    <a:srgbClr val="0070C0"/>
                  </a:solidFill>
                </a:rPr>
                <a:t>ALICE</a:t>
              </a:r>
            </a:p>
            <a:p>
              <a:pPr algn="r"/>
              <a:r>
                <a:rPr lang="en-US" altLang="ja-JP" sz="2000" dirty="0" smtClean="0">
                  <a:solidFill>
                    <a:srgbClr val="0070C0"/>
                  </a:solidFill>
                </a:rPr>
                <a:t>PRL 2013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03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5710951" cy="385673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68760"/>
            <a:ext cx="5710951" cy="385673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1268760"/>
            <a:ext cx="5710951" cy="385673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68760"/>
            <a:ext cx="5710951" cy="3856734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68760"/>
            <a:ext cx="5710951" cy="3856734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261732"/>
            <a:ext cx="5728606" cy="3863762"/>
          </a:xfrm>
          <a:prstGeom prst="rect">
            <a:avLst/>
          </a:prstGeom>
        </p:spPr>
      </p:pic>
      <p:sp>
        <p:nvSpPr>
          <p:cNvPr id="18" name="角丸四角形 17"/>
          <p:cNvSpPr/>
          <p:nvPr/>
        </p:nvSpPr>
        <p:spPr>
          <a:xfrm>
            <a:off x="1124573" y="5561740"/>
            <a:ext cx="5832648" cy="11646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角丸四角形 27"/>
          <p:cNvSpPr/>
          <p:nvPr/>
        </p:nvSpPr>
        <p:spPr>
          <a:xfrm>
            <a:off x="4940996" y="5732380"/>
            <a:ext cx="1789688" cy="809230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923143" cy="584775"/>
          </a:xfrm>
        </p:spPr>
        <p:txBody>
          <a:bodyPr/>
          <a:lstStyle/>
          <a:p>
            <a:r>
              <a:rPr kumimoji="1" lang="en-US" altLang="ja-JP" dirty="0" smtClean="0"/>
              <a:t> Critical Point / </a:t>
            </a:r>
            <a:r>
              <a:rPr kumimoji="1" lang="en-US" altLang="ja-JP" dirty="0" err="1" smtClean="0"/>
              <a:t>Cumulant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pic>
        <p:nvPicPr>
          <p:cNvPr id="15" name="TexTeXPicture" descr="&lt;?xml version=&quot;1.0&quot; encoding=&quot;utf-16&quot;?&gt;&#10;&lt;TeXTeX&gt;&#10;  &lt;preamble&gt;\documentclass{article}&#10;\usepackage{amsmath}&#10;\pagestyle{empty}&lt;/preamble&gt;&#10;  &lt;body&gt;\begin{align*} &#10;K(\Delta y) = \langle \delta Q^2 \rangle / \langle \delta Q^2 \rangle_{\rm eq.}&#10;\end{align*}&lt;/body&gt;&#10;  &lt;fcolor&gt;FF000000&lt;/fcolor&gt;&#10;  &lt;bcolor&gt;FFFFFFFF&lt;/bcolor&gt;&#10;  &lt;transparent&gt;True&lt;/transparent&gt;&#10;  &lt;resolution&gt;1800&lt;/resolution&gt;&#10;  &lt;imageh&gt;289&lt;/imageh&gt;&#10;  &lt;imagew&gt;2688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4018499" cy="43204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6188856" y="11943"/>
            <a:ext cx="2346397" cy="3563887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6070057" y="2322405"/>
            <a:ext cx="2429261" cy="3718625"/>
          </a:xfrm>
          <a:prstGeom prst="rect">
            <a:avLst/>
          </a:prstGeom>
        </p:spPr>
      </p:pic>
      <p:sp>
        <p:nvSpPr>
          <p:cNvPr id="20" name="角丸四角形 19"/>
          <p:cNvSpPr/>
          <p:nvPr/>
        </p:nvSpPr>
        <p:spPr>
          <a:xfrm>
            <a:off x="2656591" y="5736030"/>
            <a:ext cx="1789688" cy="809230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11560" y="5013176"/>
            <a:ext cx="3429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non-monotonic </a:t>
            </a:r>
            <a:r>
              <a:rPr kumimoji="1" lang="en-US" altLang="ja-JP" sz="2400" dirty="0" err="1" smtClean="0">
                <a:latin typeface="Symbol" panose="05050102010706020507" pitchFamily="18" charset="2"/>
              </a:rPr>
              <a:t>D</a:t>
            </a:r>
            <a:r>
              <a:rPr kumimoji="1" lang="en-US" altLang="ja-JP" sz="2400" dirty="0" err="1" smtClean="0"/>
              <a:t>y</a:t>
            </a:r>
            <a:r>
              <a:rPr kumimoji="1" lang="en-US" altLang="ja-JP" sz="2400" dirty="0" smtClean="0"/>
              <a:t> dep.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648286" y="6082656"/>
            <a:ext cx="1797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non-monotonic</a:t>
            </a:r>
          </a:p>
        </p:txBody>
      </p:sp>
      <p:pic>
        <p:nvPicPr>
          <p:cNvPr id="23" name="TexTeXPicture" descr="&lt;?xml version=&quot;1.0&quot; encoding=&quot;utf-16&quot;?&gt;&#10;&lt;TeXTeX&gt;&#10;  &lt;preamble&gt;\documentclass{article}&#10;\usepackage{amsmath}&#10;\pagestyle{empty}&lt;/preamble&gt;&#10;  &lt;body&gt;\begin{align*} &#10;\chi(\tau)&#10;\end{align*}&lt;/body&gt;&#10;  &lt;fcolor&gt;FF000000&lt;/fcolor&gt;&#10;  &lt;bcolor&gt;FFFFFFFF&lt;/bcolor&gt;&#10;  &lt;transparent&gt;True&lt;/transparent&gt;&#10;  &lt;resolution&gt;1800&lt;/resolution&gt;&#10;  &lt;imageh&gt;250&lt;/imageh&gt;&#10;  &lt;imagew&gt;455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069" y="5851740"/>
            <a:ext cx="481542" cy="264583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4946358" y="6092822"/>
            <a:ext cx="1797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non-monotonic</a:t>
            </a:r>
          </a:p>
        </p:txBody>
      </p:sp>
      <p:pic>
        <p:nvPicPr>
          <p:cNvPr id="25" name="TexTeXPicture" descr="&lt;?xml version=&quot;1.0&quot; encoding=&quot;utf-16&quot;?&gt;&#10;&lt;TeXTeX&gt;&#10;  &lt;preamble&gt;\documentclass{article}&#10;\usepackage{amsmath}&#10;\pagestyle{empty}&lt;/preamble&gt;&#10;  &lt;body&gt;\begin{align*} &#10;K(\Delta y)&#10;\end{align*}&lt;/body&gt;&#10;  &lt;fcolor&gt;FF000000&lt;/fcolor&gt;&#10;  &lt;bcolor&gt;FFFFFFFF&lt;/bcolor&gt;&#10;  &lt;transparent&gt;True&lt;/transparent&gt;&#10;  &lt;resolution&gt;1800&lt;/resolution&gt;&#10;  &lt;imageh&gt;250&lt;/imageh&gt;&#10;  &lt;imagew&gt;728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218" y="5860464"/>
            <a:ext cx="770467" cy="264583"/>
          </a:xfrm>
          <a:prstGeom prst="rect">
            <a:avLst/>
          </a:prstGeom>
        </p:spPr>
      </p:pic>
      <p:sp>
        <p:nvSpPr>
          <p:cNvPr id="26" name="右矢印 25"/>
          <p:cNvSpPr/>
          <p:nvPr/>
        </p:nvSpPr>
        <p:spPr>
          <a:xfrm>
            <a:off x="4494523" y="5852613"/>
            <a:ext cx="392595" cy="576064"/>
          </a:xfrm>
          <a:prstGeom prst="rightArrow">
            <a:avLst/>
          </a:prstGeom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297375" y="5710613"/>
            <a:ext cx="1186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Analytic</a:t>
            </a:r>
          </a:p>
          <a:p>
            <a:r>
              <a:rPr lang="en-US" altLang="ja-JP" sz="2400" dirty="0" smtClean="0"/>
              <a:t>result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264959" y="5732380"/>
            <a:ext cx="187904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See also,</a:t>
            </a:r>
          </a:p>
          <a:p>
            <a:r>
              <a:rPr lang="en-US" altLang="ja-JP" sz="2000" dirty="0" smtClean="0">
                <a:solidFill>
                  <a:srgbClr val="002060"/>
                </a:solidFill>
              </a:rPr>
              <a:t>Wu, Song</a:t>
            </a:r>
          </a:p>
          <a:p>
            <a:r>
              <a:rPr kumimoji="1" lang="en-US" altLang="ja-JP" dirty="0" err="1" smtClean="0">
                <a:solidFill>
                  <a:srgbClr val="002060"/>
                </a:solidFill>
              </a:rPr>
              <a:t>arXiv</a:t>
            </a:r>
            <a:r>
              <a:rPr kumimoji="1" lang="en-US" altLang="ja-JP" dirty="0" smtClean="0">
                <a:solidFill>
                  <a:srgbClr val="002060"/>
                </a:solidFill>
              </a:rPr>
              <a:t>: 1903.06075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58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447599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Criticap</a:t>
            </a:r>
            <a:r>
              <a:rPr kumimoji="1" lang="en-US" altLang="ja-JP" dirty="0" smtClean="0"/>
              <a:t> Point / Correlation </a:t>
            </a:r>
            <a:r>
              <a:rPr kumimoji="1" lang="en-US" altLang="ja-JP" dirty="0" err="1" smtClean="0"/>
              <a:t>Func</a:t>
            </a:r>
            <a:r>
              <a:rPr kumimoji="1" lang="en-US" altLang="ja-JP" dirty="0" smtClean="0"/>
              <a:t>.  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5799151" cy="370733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2776"/>
            <a:ext cx="5799151" cy="370733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412776"/>
            <a:ext cx="5799151" cy="370733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1412776"/>
            <a:ext cx="5799151" cy="3707334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article}&#10;\usepackage{amsmath}&#10;\pagestyle{empty}&lt;/preamble&gt;&#10;  &lt;body&gt;\begin{align*} &#10;C(\bar y) = \langle \delta n(\bar y) \delta n(0) \rangle / \chi_{\rm hadron}&#10;\end{align*}&lt;/body&gt;&#10;  &lt;fcolor&gt;FF000000&lt;/fcolor&gt;&#10;  &lt;bcolor&gt;FFFFFFFF&lt;/bcolor&gt;&#10;  &lt;transparent&gt;True&lt;/transparent&gt;&#10;  &lt;resolution&gt;1800&lt;/resolution&gt;&#10;  &lt;imageh&gt;250&lt;/imageh&gt;&#10;  &lt;imagew&gt;3095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12" y="895132"/>
            <a:ext cx="4626955" cy="37374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188856" y="11943"/>
            <a:ext cx="2346397" cy="356388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6070057" y="2322405"/>
            <a:ext cx="2429261" cy="3718625"/>
          </a:xfrm>
          <a:prstGeom prst="rect">
            <a:avLst/>
          </a:prstGeom>
        </p:spPr>
      </p:pic>
      <p:sp>
        <p:nvSpPr>
          <p:cNvPr id="12" name="角丸四角形 11"/>
          <p:cNvSpPr/>
          <p:nvPr/>
        </p:nvSpPr>
        <p:spPr>
          <a:xfrm>
            <a:off x="1268589" y="5561740"/>
            <a:ext cx="5832648" cy="11646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5085012" y="5732380"/>
            <a:ext cx="1789688" cy="809230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2800607" y="5736030"/>
            <a:ext cx="1789688" cy="809230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55576" y="5013176"/>
            <a:ext cx="3429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non-monotonic </a:t>
            </a:r>
            <a:r>
              <a:rPr kumimoji="1" lang="en-US" altLang="ja-JP" sz="2400" dirty="0" err="1" smtClean="0">
                <a:latin typeface="Symbol" panose="05050102010706020507" pitchFamily="18" charset="2"/>
              </a:rPr>
              <a:t>D</a:t>
            </a:r>
            <a:r>
              <a:rPr kumimoji="1" lang="en-US" altLang="ja-JP" sz="2400" dirty="0" err="1" smtClean="0"/>
              <a:t>y</a:t>
            </a:r>
            <a:r>
              <a:rPr kumimoji="1" lang="en-US" altLang="ja-JP" sz="2400" dirty="0" smtClean="0"/>
              <a:t> dep.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792302" y="6082656"/>
            <a:ext cx="1797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non-monotonic</a:t>
            </a:r>
          </a:p>
        </p:txBody>
      </p:sp>
      <p:pic>
        <p:nvPicPr>
          <p:cNvPr id="17" name="TexTeXPicture" descr="&lt;?xml version=&quot;1.0&quot; encoding=&quot;utf-16&quot;?&gt;&#10;&lt;TeXTeX&gt;&#10;  &lt;preamble&gt;\documentclass{article}&#10;\usepackage{amsmath}&#10;\pagestyle{empty}&lt;/preamble&gt;&#10;  &lt;body&gt;\begin{align*} &#10;\chi(\tau)&#10;\end{align*}&lt;/body&gt;&#10;  &lt;fcolor&gt;FF000000&lt;/fcolor&gt;&#10;  &lt;bcolor&gt;FFFFFFFF&lt;/bcolor&gt;&#10;  &lt;transparent&gt;True&lt;/transparent&gt;&#10;  &lt;resolution&gt;1800&lt;/resolution&gt;&#10;  &lt;imageh&gt;250&lt;/imageh&gt;&#10;  &lt;imagew&gt;455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085" y="5851740"/>
            <a:ext cx="481542" cy="264583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5090374" y="6092822"/>
            <a:ext cx="1797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non-monotonic</a:t>
            </a:r>
          </a:p>
        </p:txBody>
      </p:sp>
      <p:sp>
        <p:nvSpPr>
          <p:cNvPr id="20" name="右矢印 19"/>
          <p:cNvSpPr/>
          <p:nvPr/>
        </p:nvSpPr>
        <p:spPr>
          <a:xfrm>
            <a:off x="4638539" y="5852613"/>
            <a:ext cx="392595" cy="576064"/>
          </a:xfrm>
          <a:prstGeom prst="rightArrow">
            <a:avLst/>
          </a:prstGeom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441391" y="5710613"/>
            <a:ext cx="1186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Analytic</a:t>
            </a:r>
          </a:p>
          <a:p>
            <a:r>
              <a:rPr lang="en-US" altLang="ja-JP" sz="2400" dirty="0" smtClean="0"/>
              <a:t>result</a:t>
            </a:r>
            <a:endParaRPr kumimoji="1" lang="ja-JP" altLang="en-US" sz="2400" dirty="0"/>
          </a:p>
        </p:txBody>
      </p:sp>
      <p:pic>
        <p:nvPicPr>
          <p:cNvPr id="22" name="TexTeXPicture" descr="&lt;?xml version=&quot;1.0&quot; encoding=&quot;utf-16&quot;?&gt;&#10;&lt;TeXTeX&gt;&#10;  &lt;preamble&gt;\documentclass{article}&#10;\usepackage{amsmath}&#10;\pagestyle{empty}&lt;/preamble&gt;&#10;  &lt;body&gt;\begin{align*} &#10;C(\Delta y)&#10;\end{align*}&lt;/body&gt;&#10;  &lt;fcolor&gt;FF000000&lt;/fcolor&gt;&#10;  &lt;bcolor&gt;FFFFFFFF&lt;/bcolor&gt;&#10;  &lt;transparent&gt;True&lt;/transparent&gt;&#10;  &lt;resolution&gt;1800&lt;/resolution&gt;&#10;  &lt;imageh&gt;250&lt;/imageh&gt;&#10;  &lt;imagew&gt;69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173" y="5851740"/>
            <a:ext cx="730250" cy="264583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7264959" y="5732380"/>
            <a:ext cx="187904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See also,</a:t>
            </a:r>
          </a:p>
          <a:p>
            <a:r>
              <a:rPr lang="en-US" altLang="ja-JP" sz="2000" dirty="0" smtClean="0">
                <a:solidFill>
                  <a:srgbClr val="002060"/>
                </a:solidFill>
              </a:rPr>
              <a:t>Wu, Song</a:t>
            </a:r>
          </a:p>
          <a:p>
            <a:r>
              <a:rPr kumimoji="1" lang="en-US" altLang="ja-JP" dirty="0" err="1" smtClean="0">
                <a:solidFill>
                  <a:srgbClr val="002060"/>
                </a:solidFill>
              </a:rPr>
              <a:t>arXiv</a:t>
            </a:r>
            <a:r>
              <a:rPr kumimoji="1" lang="en-US" altLang="ja-JP" dirty="0" smtClean="0">
                <a:solidFill>
                  <a:srgbClr val="002060"/>
                </a:solidFill>
              </a:rPr>
              <a:t>: 1903.06075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91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829895" cy="584775"/>
          </a:xfrm>
        </p:spPr>
        <p:txBody>
          <a:bodyPr/>
          <a:lstStyle/>
          <a:p>
            <a:r>
              <a:rPr kumimoji="1" lang="en-US" altLang="ja-JP" dirty="0" smtClean="0"/>
              <a:t> Away from the CP  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406278"/>
            <a:ext cx="4499992" cy="3038946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article}&#10;\usepackage{amsmath}&#10;\pagestyle{empty}&lt;/preamble&gt;&#10;  &lt;body&gt;\begin{align*} &#10;K(\Delta y) = \langle \delta Q^2 \rangle / \langle \delta Q^2 \rangle_{\rm eq.}&#10;\end{align*}&lt;/body&gt;&#10;  &lt;fcolor&gt;FF000000&lt;/fcolor&gt;&#10;  &lt;bcolor&gt;FFFFFFFF&lt;/bcolor&gt;&#10;  &lt;transparent&gt;True&lt;/transparent&gt;&#10;  &lt;resolution&gt;1800&lt;/resolution&gt;&#10;  &lt;imageh&gt;289&lt;/imageh&gt;&#10;  &lt;imagew&gt;2688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19" y="1519009"/>
            <a:ext cx="3700173" cy="39782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55324" y="5406315"/>
            <a:ext cx="8003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Signal of the critical enhancement can be clearer on a path away from the CP.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54681" y="6237312"/>
            <a:ext cx="649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Away from the CP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 Weaker critical slowing down</a:t>
            </a:r>
            <a:endParaRPr kumimoji="1" lang="ja-JP" altLang="en-US" sz="2400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4"/>
          <a:srcRect b="90"/>
          <a:stretch/>
        </p:blipFill>
        <p:spPr>
          <a:xfrm>
            <a:off x="5377569" y="15492"/>
            <a:ext cx="2906436" cy="233088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3794" y="2400684"/>
            <a:ext cx="4513987" cy="3044540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r&amp;gt;0&#10;\end{align*}&lt;/body&gt;&#10;  &lt;fcolor&gt;FF000000&lt;/fcolor&gt;&#10;  &lt;bcolor&gt;FFFFFFFF&lt;/bcolor&gt;&#10;  &lt;transparent&gt;True&lt;/transparent&gt;&#10;  &lt;resolution&gt;1800&lt;/resolution&gt;&#10;  &lt;imageh&gt;175&lt;/imageh&gt;&#10;  &lt;imagew&gt;558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72" y="2766318"/>
            <a:ext cx="753732" cy="236385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r=0&#10;\end{align*}&lt;/body&gt;&#10;  &lt;fcolor&gt;FF000000&lt;/fcolor&gt;&#10;  &lt;bcolor&gt;FFFFFFFF&lt;/bcolor&gt;&#10;  &lt;transparent&gt;True&lt;/transparent&gt;&#10;  &lt;resolution&gt;1800&lt;/resolution&gt;&#10;  &lt;imageh&gt;167&lt;/imageh&gt;&#10;  &lt;imagew&gt;558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867" y="2699365"/>
            <a:ext cx="753732" cy="225579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7020272" y="4554"/>
            <a:ext cx="170912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(critical point)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60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709936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Extension to </a:t>
            </a:r>
            <a:br>
              <a:rPr kumimoji="1" lang="en-US" altLang="ja-JP" dirty="0" smtClean="0"/>
            </a:br>
            <a:r>
              <a:rPr lang="en-US" altLang="ja-JP" dirty="0" smtClean="0"/>
              <a:t>Higher-order </a:t>
            </a:r>
            <a:r>
              <a:rPr lang="en-US" altLang="ja-JP" dirty="0" err="1" smtClean="0"/>
              <a:t>Cumulants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22176" y="3429000"/>
            <a:ext cx="40996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Analyses with</a:t>
            </a:r>
          </a:p>
          <a:p>
            <a:r>
              <a:rPr kumimoji="1" lang="en-US" altLang="ja-JP" sz="2400" dirty="0" smtClean="0"/>
              <a:t>1. Stochastic diffusion equation</a:t>
            </a:r>
          </a:p>
          <a:p>
            <a:r>
              <a:rPr lang="en-US" altLang="ja-JP" sz="2400" dirty="0" smtClean="0"/>
              <a:t>2. Diffusion master equation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747280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46862" y="897270"/>
            <a:ext cx="8889634" cy="3107794"/>
          </a:xfrm>
          <a:prstGeom prst="rect">
            <a:avLst/>
          </a:prstGeom>
          <a:gradFill flip="none" rotWithShape="1">
            <a:gsLst>
              <a:gs pos="35000">
                <a:srgbClr val="FFC000"/>
              </a:gs>
              <a:gs pos="0">
                <a:srgbClr val="FF0000"/>
              </a:gs>
              <a:gs pos="84000">
                <a:schemeClr val="accent6">
                  <a:lumMod val="4000"/>
                  <a:lumOff val="96000"/>
                </a:schemeClr>
              </a:gs>
              <a:gs pos="100000">
                <a:schemeClr val="accent6">
                  <a:lumMod val="4000"/>
                  <a:lumOff val="96000"/>
                </a:scheme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92209" cy="584775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Baryon</a:t>
            </a:r>
            <a:r>
              <a:rPr kumimoji="1" lang="en-US" altLang="ja-JP" dirty="0" smtClean="0"/>
              <a:t>s in </a:t>
            </a:r>
            <a:r>
              <a:rPr kumimoji="1" lang="en-US" altLang="ja-JP" dirty="0" err="1" smtClean="0"/>
              <a:t>Hadronic</a:t>
            </a:r>
            <a:r>
              <a:rPr kumimoji="1" lang="en-US" altLang="ja-JP" dirty="0" smtClean="0"/>
              <a:t> Phase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 rot="16200000">
            <a:off x="43748" y="4388790"/>
            <a:ext cx="1311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>
                <a:solidFill>
                  <a:prstClr val="black"/>
                </a:solidFill>
              </a:rPr>
              <a:t>hadronize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 rot="16200000">
            <a:off x="435810" y="4386385"/>
            <a:ext cx="1306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chem. </a:t>
            </a:r>
            <a:r>
              <a:rPr lang="en-US" altLang="ja-JP" sz="2000" dirty="0" err="1" smtClean="0">
                <a:solidFill>
                  <a:prstClr val="black"/>
                </a:solidFill>
              </a:rPr>
              <a:t>f.o</a:t>
            </a:r>
            <a:r>
              <a:rPr lang="en-US" altLang="ja-JP" sz="2000" dirty="0" smtClean="0">
                <a:solidFill>
                  <a:prstClr val="black"/>
                </a:solidFill>
              </a:rPr>
              <a:t>.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4247458" y="4401615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kinetic </a:t>
            </a:r>
            <a:r>
              <a:rPr lang="en-US" altLang="ja-JP" sz="2000" dirty="0" err="1" smtClean="0">
                <a:solidFill>
                  <a:prstClr val="black"/>
                </a:solidFill>
              </a:rPr>
              <a:t>f.o</a:t>
            </a:r>
            <a:r>
              <a:rPr lang="en-US" altLang="ja-JP" sz="2000" dirty="0" smtClean="0">
                <a:solidFill>
                  <a:prstClr val="black"/>
                </a:solidFill>
              </a:rPr>
              <a:t>.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cxnSp>
        <p:nvCxnSpPr>
          <p:cNvPr id="303" name="直線矢印コネクタ 302"/>
          <p:cNvCxnSpPr/>
          <p:nvPr/>
        </p:nvCxnSpPr>
        <p:spPr>
          <a:xfrm>
            <a:off x="1633785" y="4783679"/>
            <a:ext cx="273135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テキスト ボックス 305"/>
          <p:cNvSpPr txBox="1"/>
          <p:nvPr/>
        </p:nvSpPr>
        <p:spPr>
          <a:xfrm>
            <a:off x="2483768" y="4437112"/>
            <a:ext cx="1188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10~20fm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318" name="円/楕円 317"/>
          <p:cNvSpPr/>
          <p:nvPr/>
        </p:nvSpPr>
        <p:spPr>
          <a:xfrm>
            <a:off x="4524849" y="134981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0" name="円/楕円 319"/>
          <p:cNvSpPr/>
          <p:nvPr/>
        </p:nvSpPr>
        <p:spPr>
          <a:xfrm>
            <a:off x="2800150" y="290579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1" name="円/楕円 320"/>
          <p:cNvSpPr/>
          <p:nvPr/>
        </p:nvSpPr>
        <p:spPr>
          <a:xfrm>
            <a:off x="878432" y="24010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2" name="円/楕円 321"/>
          <p:cNvSpPr/>
          <p:nvPr/>
        </p:nvSpPr>
        <p:spPr>
          <a:xfrm>
            <a:off x="1029003" y="292496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3" name="円/楕円 322"/>
          <p:cNvSpPr/>
          <p:nvPr/>
        </p:nvSpPr>
        <p:spPr>
          <a:xfrm>
            <a:off x="853162" y="173298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4" name="円/楕円 323"/>
          <p:cNvSpPr/>
          <p:nvPr/>
        </p:nvSpPr>
        <p:spPr>
          <a:xfrm>
            <a:off x="2335514" y="223577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5" name="円/楕円 324"/>
          <p:cNvSpPr/>
          <p:nvPr/>
        </p:nvSpPr>
        <p:spPr>
          <a:xfrm>
            <a:off x="1486426" y="34654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6" name="円/楕円 325"/>
          <p:cNvSpPr/>
          <p:nvPr/>
        </p:nvSpPr>
        <p:spPr>
          <a:xfrm>
            <a:off x="2335514" y="32850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7" name="円/楕円 326"/>
          <p:cNvSpPr/>
          <p:nvPr/>
        </p:nvSpPr>
        <p:spPr>
          <a:xfrm>
            <a:off x="1861268" y="26277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8" name="円/楕円 327"/>
          <p:cNvSpPr/>
          <p:nvPr/>
        </p:nvSpPr>
        <p:spPr>
          <a:xfrm>
            <a:off x="3646666" y="31409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9" name="円/楕円 328"/>
          <p:cNvSpPr/>
          <p:nvPr/>
        </p:nvSpPr>
        <p:spPr>
          <a:xfrm>
            <a:off x="1431888" y="24837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0" name="円/楕円 329"/>
          <p:cNvSpPr/>
          <p:nvPr/>
        </p:nvSpPr>
        <p:spPr>
          <a:xfrm>
            <a:off x="3173130" y="34704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1" name="円/楕円 330"/>
          <p:cNvSpPr/>
          <p:nvPr/>
        </p:nvSpPr>
        <p:spPr>
          <a:xfrm>
            <a:off x="6386649" y="104127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2" name="円/楕円 331"/>
          <p:cNvSpPr/>
          <p:nvPr/>
        </p:nvSpPr>
        <p:spPr>
          <a:xfrm>
            <a:off x="1521301" y="17630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3" name="円/楕円 332"/>
          <p:cNvSpPr/>
          <p:nvPr/>
        </p:nvSpPr>
        <p:spPr>
          <a:xfrm>
            <a:off x="4365139" y="1043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4" name="円/楕円 333"/>
          <p:cNvSpPr/>
          <p:nvPr/>
        </p:nvSpPr>
        <p:spPr>
          <a:xfrm>
            <a:off x="1011395" y="365659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5" name="円/楕円 334"/>
          <p:cNvSpPr/>
          <p:nvPr/>
        </p:nvSpPr>
        <p:spPr>
          <a:xfrm>
            <a:off x="5004048" y="256490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6" name="円/楕円 335"/>
          <p:cNvSpPr/>
          <p:nvPr/>
        </p:nvSpPr>
        <p:spPr>
          <a:xfrm>
            <a:off x="4788024" y="14847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7" name="円/楕円 336"/>
          <p:cNvSpPr/>
          <p:nvPr/>
        </p:nvSpPr>
        <p:spPr>
          <a:xfrm>
            <a:off x="4856001" y="1115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8" name="円/楕円 337"/>
          <p:cNvSpPr/>
          <p:nvPr/>
        </p:nvSpPr>
        <p:spPr>
          <a:xfrm>
            <a:off x="5529356" y="197846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9" name="円/楕円 338"/>
          <p:cNvSpPr/>
          <p:nvPr/>
        </p:nvSpPr>
        <p:spPr>
          <a:xfrm>
            <a:off x="5457071" y="113394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0" name="円/楕円 339"/>
          <p:cNvSpPr/>
          <p:nvPr/>
        </p:nvSpPr>
        <p:spPr>
          <a:xfrm>
            <a:off x="5385071" y="368186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1" name="円/楕円 340"/>
          <p:cNvSpPr/>
          <p:nvPr/>
        </p:nvSpPr>
        <p:spPr>
          <a:xfrm>
            <a:off x="6454962" y="3737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2" name="円/楕円 341"/>
          <p:cNvSpPr/>
          <p:nvPr/>
        </p:nvSpPr>
        <p:spPr>
          <a:xfrm>
            <a:off x="4928001" y="205632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3" name="円/楕円 342"/>
          <p:cNvSpPr/>
          <p:nvPr/>
        </p:nvSpPr>
        <p:spPr>
          <a:xfrm>
            <a:off x="6094922" y="207917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4" name="円/楕円 343"/>
          <p:cNvSpPr/>
          <p:nvPr/>
        </p:nvSpPr>
        <p:spPr>
          <a:xfrm>
            <a:off x="2422514" y="112476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5" name="円/楕円 344"/>
          <p:cNvSpPr/>
          <p:nvPr/>
        </p:nvSpPr>
        <p:spPr>
          <a:xfrm>
            <a:off x="5746356" y="27381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6" name="円/楕円 345"/>
          <p:cNvSpPr/>
          <p:nvPr/>
        </p:nvSpPr>
        <p:spPr>
          <a:xfrm>
            <a:off x="3284332" y="183349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7" name="円/楕円 346"/>
          <p:cNvSpPr/>
          <p:nvPr/>
        </p:nvSpPr>
        <p:spPr>
          <a:xfrm>
            <a:off x="1633785" y="105354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8" name="円/楕円 347"/>
          <p:cNvSpPr/>
          <p:nvPr/>
        </p:nvSpPr>
        <p:spPr>
          <a:xfrm>
            <a:off x="3459289" y="105513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9" name="円/楕円 348"/>
          <p:cNvSpPr/>
          <p:nvPr/>
        </p:nvSpPr>
        <p:spPr>
          <a:xfrm>
            <a:off x="2166827" y="105275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0" name="円/楕円 349"/>
          <p:cNvSpPr/>
          <p:nvPr/>
        </p:nvSpPr>
        <p:spPr>
          <a:xfrm>
            <a:off x="2154440" y="201598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1" name="円/楕円 350"/>
          <p:cNvSpPr/>
          <p:nvPr/>
        </p:nvSpPr>
        <p:spPr>
          <a:xfrm>
            <a:off x="1794890" y="14848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2" name="円/楕円 351"/>
          <p:cNvSpPr/>
          <p:nvPr/>
        </p:nvSpPr>
        <p:spPr>
          <a:xfrm>
            <a:off x="2237451" y="139279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3" name="円/楕円 352"/>
          <p:cNvSpPr/>
          <p:nvPr/>
        </p:nvSpPr>
        <p:spPr>
          <a:xfrm>
            <a:off x="3155913" y="227687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4" name="円/楕円 353"/>
          <p:cNvSpPr/>
          <p:nvPr/>
        </p:nvSpPr>
        <p:spPr>
          <a:xfrm>
            <a:off x="2565085" y="274779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5" name="円/楕円 354"/>
          <p:cNvSpPr/>
          <p:nvPr/>
        </p:nvSpPr>
        <p:spPr>
          <a:xfrm>
            <a:off x="4078714" y="220486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6" name="円/楕円 355"/>
          <p:cNvSpPr/>
          <p:nvPr/>
        </p:nvSpPr>
        <p:spPr>
          <a:xfrm>
            <a:off x="4300160" y="29876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7" name="円/楕円 356"/>
          <p:cNvSpPr/>
          <p:nvPr/>
        </p:nvSpPr>
        <p:spPr>
          <a:xfrm>
            <a:off x="4453936" y="267579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8" name="円/楕円 357"/>
          <p:cNvSpPr/>
          <p:nvPr/>
        </p:nvSpPr>
        <p:spPr>
          <a:xfrm>
            <a:off x="4854459" y="29438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9" name="円/楕円 358"/>
          <p:cNvSpPr/>
          <p:nvPr/>
        </p:nvSpPr>
        <p:spPr>
          <a:xfrm>
            <a:off x="3958883" y="12669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0" name="円/楕円 359"/>
          <p:cNvSpPr/>
          <p:nvPr/>
        </p:nvSpPr>
        <p:spPr>
          <a:xfrm>
            <a:off x="3146117" y="12585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1" name="円/楕円 360"/>
          <p:cNvSpPr/>
          <p:nvPr/>
        </p:nvSpPr>
        <p:spPr>
          <a:xfrm>
            <a:off x="3896304" y="9807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2" name="円/楕円 361"/>
          <p:cNvSpPr/>
          <p:nvPr/>
        </p:nvSpPr>
        <p:spPr>
          <a:xfrm>
            <a:off x="4079682" y="1525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3" name="円/楕円 362"/>
          <p:cNvSpPr/>
          <p:nvPr/>
        </p:nvSpPr>
        <p:spPr>
          <a:xfrm>
            <a:off x="3408639" y="1453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4" name="円/楕円 363"/>
          <p:cNvSpPr/>
          <p:nvPr/>
        </p:nvSpPr>
        <p:spPr>
          <a:xfrm>
            <a:off x="3749783" y="1597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5" name="円/楕円 364"/>
          <p:cNvSpPr/>
          <p:nvPr/>
        </p:nvSpPr>
        <p:spPr>
          <a:xfrm>
            <a:off x="3548890" y="242088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6" name="円/楕円 365"/>
          <p:cNvSpPr/>
          <p:nvPr/>
        </p:nvSpPr>
        <p:spPr>
          <a:xfrm>
            <a:off x="3534372" y="34704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7" name="円/楕円 366"/>
          <p:cNvSpPr/>
          <p:nvPr/>
        </p:nvSpPr>
        <p:spPr>
          <a:xfrm>
            <a:off x="4544542" y="323605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8" name="円/楕円 367"/>
          <p:cNvSpPr/>
          <p:nvPr/>
        </p:nvSpPr>
        <p:spPr>
          <a:xfrm>
            <a:off x="4654778" y="3659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9" name="円/楕円 368"/>
          <p:cNvSpPr/>
          <p:nvPr/>
        </p:nvSpPr>
        <p:spPr>
          <a:xfrm>
            <a:off x="3796894" y="3665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0" name="円/楕円 369"/>
          <p:cNvSpPr/>
          <p:nvPr/>
        </p:nvSpPr>
        <p:spPr>
          <a:xfrm>
            <a:off x="4138038" y="3809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1" name="円/楕円 370"/>
          <p:cNvSpPr/>
          <p:nvPr/>
        </p:nvSpPr>
        <p:spPr>
          <a:xfrm>
            <a:off x="5000001" y="37513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2" name="円/楕円 371"/>
          <p:cNvSpPr/>
          <p:nvPr/>
        </p:nvSpPr>
        <p:spPr>
          <a:xfrm>
            <a:off x="1861268" y="205577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3" name="円/楕円 372"/>
          <p:cNvSpPr/>
          <p:nvPr/>
        </p:nvSpPr>
        <p:spPr>
          <a:xfrm>
            <a:off x="2459350" y="368329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4" name="円/楕円 373"/>
          <p:cNvSpPr/>
          <p:nvPr/>
        </p:nvSpPr>
        <p:spPr>
          <a:xfrm>
            <a:off x="3218117" y="296756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5" name="円/楕円 374"/>
          <p:cNvSpPr/>
          <p:nvPr/>
        </p:nvSpPr>
        <p:spPr>
          <a:xfrm>
            <a:off x="1853994" y="30767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6" name="円/楕円 375"/>
          <p:cNvSpPr/>
          <p:nvPr/>
        </p:nvSpPr>
        <p:spPr>
          <a:xfrm>
            <a:off x="2813161" y="13407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7" name="円/楕円 376"/>
          <p:cNvSpPr/>
          <p:nvPr/>
        </p:nvSpPr>
        <p:spPr>
          <a:xfrm>
            <a:off x="1918474" y="350484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8" name="円/楕円 377"/>
          <p:cNvSpPr/>
          <p:nvPr/>
        </p:nvSpPr>
        <p:spPr>
          <a:xfrm>
            <a:off x="1012839" y="336293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9" name="円/楕円 378"/>
          <p:cNvSpPr/>
          <p:nvPr/>
        </p:nvSpPr>
        <p:spPr>
          <a:xfrm>
            <a:off x="1691696" y="3623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0" name="円/楕円 379"/>
          <p:cNvSpPr/>
          <p:nvPr/>
        </p:nvSpPr>
        <p:spPr>
          <a:xfrm>
            <a:off x="1948043" y="376368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1" name="円/楕円 380"/>
          <p:cNvSpPr/>
          <p:nvPr/>
        </p:nvSpPr>
        <p:spPr>
          <a:xfrm>
            <a:off x="3579736" y="19888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2" name="円/楕円 381"/>
          <p:cNvSpPr/>
          <p:nvPr/>
        </p:nvSpPr>
        <p:spPr>
          <a:xfrm>
            <a:off x="1547664" y="37890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3" name="円/楕円 382"/>
          <p:cNvSpPr/>
          <p:nvPr/>
        </p:nvSpPr>
        <p:spPr>
          <a:xfrm>
            <a:off x="2200791" y="374194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4" name="円/楕円 383"/>
          <p:cNvSpPr/>
          <p:nvPr/>
        </p:nvSpPr>
        <p:spPr>
          <a:xfrm>
            <a:off x="3961558" y="29156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5" name="円/楕円 384"/>
          <p:cNvSpPr/>
          <p:nvPr/>
        </p:nvSpPr>
        <p:spPr>
          <a:xfrm>
            <a:off x="2566546" y="19888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6" name="円/楕円 385"/>
          <p:cNvSpPr/>
          <p:nvPr/>
        </p:nvSpPr>
        <p:spPr>
          <a:xfrm>
            <a:off x="2885161" y="263692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7" name="円/楕円 386"/>
          <p:cNvSpPr/>
          <p:nvPr/>
        </p:nvSpPr>
        <p:spPr>
          <a:xfrm>
            <a:off x="2009946" y="241589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8" name="円/楕円 387"/>
          <p:cNvSpPr/>
          <p:nvPr/>
        </p:nvSpPr>
        <p:spPr>
          <a:xfrm>
            <a:off x="2351090" y="255989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9" name="円/楕円 388"/>
          <p:cNvSpPr/>
          <p:nvPr/>
        </p:nvSpPr>
        <p:spPr>
          <a:xfrm>
            <a:off x="1029976" y="154281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0" name="円/楕円 389"/>
          <p:cNvSpPr/>
          <p:nvPr/>
        </p:nvSpPr>
        <p:spPr>
          <a:xfrm>
            <a:off x="2207118" y="301637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1" name="円/楕円 390"/>
          <p:cNvSpPr/>
          <p:nvPr/>
        </p:nvSpPr>
        <p:spPr>
          <a:xfrm>
            <a:off x="3029161" y="374112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2" name="円/楕円 391"/>
          <p:cNvSpPr/>
          <p:nvPr/>
        </p:nvSpPr>
        <p:spPr>
          <a:xfrm>
            <a:off x="1138037" y="21696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3" name="円/楕円 392"/>
          <p:cNvSpPr/>
          <p:nvPr/>
        </p:nvSpPr>
        <p:spPr>
          <a:xfrm>
            <a:off x="1431888" y="157080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4" name="円/楕円 393"/>
          <p:cNvSpPr/>
          <p:nvPr/>
        </p:nvSpPr>
        <p:spPr>
          <a:xfrm>
            <a:off x="2697202" y="37611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5" name="円/楕円 394"/>
          <p:cNvSpPr/>
          <p:nvPr/>
        </p:nvSpPr>
        <p:spPr>
          <a:xfrm>
            <a:off x="1170172" y="96937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6" name="円/楕円 395"/>
          <p:cNvSpPr/>
          <p:nvPr/>
        </p:nvSpPr>
        <p:spPr>
          <a:xfrm>
            <a:off x="3210392" y="27070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7" name="円/楕円 396"/>
          <p:cNvSpPr/>
          <p:nvPr/>
        </p:nvSpPr>
        <p:spPr>
          <a:xfrm>
            <a:off x="827584" y="9807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8" name="円/楕円 397"/>
          <p:cNvSpPr/>
          <p:nvPr/>
        </p:nvSpPr>
        <p:spPr>
          <a:xfrm>
            <a:off x="1290971" y="119676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9" name="円/楕円 398"/>
          <p:cNvSpPr/>
          <p:nvPr/>
        </p:nvSpPr>
        <p:spPr>
          <a:xfrm>
            <a:off x="1739117" y="235011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0" name="円/楕円 399"/>
          <p:cNvSpPr/>
          <p:nvPr/>
        </p:nvSpPr>
        <p:spPr>
          <a:xfrm>
            <a:off x="961072" y="120812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1" name="円/楕円 400"/>
          <p:cNvSpPr/>
          <p:nvPr/>
        </p:nvSpPr>
        <p:spPr>
          <a:xfrm>
            <a:off x="1558434" y="27809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2" name="円/楕円 401"/>
          <p:cNvSpPr/>
          <p:nvPr/>
        </p:nvSpPr>
        <p:spPr>
          <a:xfrm>
            <a:off x="2828651" y="318270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3" name="円/楕円 402"/>
          <p:cNvSpPr/>
          <p:nvPr/>
        </p:nvSpPr>
        <p:spPr>
          <a:xfrm>
            <a:off x="639284" y="29249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4" name="円/楕円 403"/>
          <p:cNvSpPr/>
          <p:nvPr/>
        </p:nvSpPr>
        <p:spPr>
          <a:xfrm>
            <a:off x="2782570" y="212832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5" name="円/楕円 404"/>
          <p:cNvSpPr/>
          <p:nvPr/>
        </p:nvSpPr>
        <p:spPr>
          <a:xfrm>
            <a:off x="2479514" y="162880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6" name="円/楕円 405"/>
          <p:cNvSpPr/>
          <p:nvPr/>
        </p:nvSpPr>
        <p:spPr>
          <a:xfrm>
            <a:off x="709908" y="334811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7" name="円/楕円 406"/>
          <p:cNvSpPr/>
          <p:nvPr/>
        </p:nvSpPr>
        <p:spPr>
          <a:xfrm>
            <a:off x="1494932" y="31324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8" name="円/楕円 407"/>
          <p:cNvSpPr/>
          <p:nvPr/>
        </p:nvSpPr>
        <p:spPr>
          <a:xfrm>
            <a:off x="885976" y="20256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9" name="円/楕円 408"/>
          <p:cNvSpPr/>
          <p:nvPr/>
        </p:nvSpPr>
        <p:spPr>
          <a:xfrm>
            <a:off x="1146971" y="187353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0" name="円/楕円 409"/>
          <p:cNvSpPr/>
          <p:nvPr/>
        </p:nvSpPr>
        <p:spPr>
          <a:xfrm>
            <a:off x="840460" y="26698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1" name="円/楕円 410"/>
          <p:cNvSpPr/>
          <p:nvPr/>
        </p:nvSpPr>
        <p:spPr>
          <a:xfrm>
            <a:off x="1187159" y="248205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2" name="円/楕円 411"/>
          <p:cNvSpPr/>
          <p:nvPr/>
        </p:nvSpPr>
        <p:spPr>
          <a:xfrm>
            <a:off x="1269561" y="274858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3" name="円/楕円 412"/>
          <p:cNvSpPr/>
          <p:nvPr/>
        </p:nvSpPr>
        <p:spPr>
          <a:xfrm>
            <a:off x="1250487" y="3767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4" name="円/楕円 413"/>
          <p:cNvSpPr/>
          <p:nvPr/>
        </p:nvSpPr>
        <p:spPr>
          <a:xfrm>
            <a:off x="2160238" y="16190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5" name="円/楕円 414"/>
          <p:cNvSpPr/>
          <p:nvPr/>
        </p:nvSpPr>
        <p:spPr>
          <a:xfrm>
            <a:off x="3029130" y="158452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6" name="円/楕円 415"/>
          <p:cNvSpPr/>
          <p:nvPr/>
        </p:nvSpPr>
        <p:spPr>
          <a:xfrm>
            <a:off x="454292" y="172259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7" name="円/楕円 416"/>
          <p:cNvSpPr/>
          <p:nvPr/>
        </p:nvSpPr>
        <p:spPr>
          <a:xfrm>
            <a:off x="1883199" y="1187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8" name="円/楕円 417"/>
          <p:cNvSpPr/>
          <p:nvPr/>
        </p:nvSpPr>
        <p:spPr>
          <a:xfrm>
            <a:off x="1566932" y="130431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9" name="円/楕円 418"/>
          <p:cNvSpPr/>
          <p:nvPr/>
        </p:nvSpPr>
        <p:spPr>
          <a:xfrm>
            <a:off x="3664864" y="268421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0" name="円/楕円 419"/>
          <p:cNvSpPr/>
          <p:nvPr/>
        </p:nvSpPr>
        <p:spPr>
          <a:xfrm>
            <a:off x="5878922" y="110890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2" name="円/楕円 421"/>
          <p:cNvSpPr/>
          <p:nvPr/>
        </p:nvSpPr>
        <p:spPr>
          <a:xfrm>
            <a:off x="3408639" y="3731614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4" name="円/楕円 423"/>
          <p:cNvSpPr/>
          <p:nvPr/>
        </p:nvSpPr>
        <p:spPr>
          <a:xfrm>
            <a:off x="2699816" y="980752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5" name="円/楕円 424"/>
          <p:cNvSpPr/>
          <p:nvPr/>
        </p:nvSpPr>
        <p:spPr>
          <a:xfrm>
            <a:off x="1539413" y="2040636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7" name="円/楕円 426"/>
          <p:cNvSpPr/>
          <p:nvPr/>
        </p:nvSpPr>
        <p:spPr>
          <a:xfrm>
            <a:off x="262274" y="28529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8" name="円/楕円 427"/>
          <p:cNvSpPr/>
          <p:nvPr/>
        </p:nvSpPr>
        <p:spPr>
          <a:xfrm>
            <a:off x="531994" y="2756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9" name="円/楕円 428"/>
          <p:cNvSpPr/>
          <p:nvPr/>
        </p:nvSpPr>
        <p:spPr>
          <a:xfrm>
            <a:off x="370672" y="204774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0" name="円/楕円 429"/>
          <p:cNvSpPr/>
          <p:nvPr/>
        </p:nvSpPr>
        <p:spPr>
          <a:xfrm>
            <a:off x="441912" y="356745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1" name="円/楕円 430"/>
          <p:cNvSpPr/>
          <p:nvPr/>
        </p:nvSpPr>
        <p:spPr>
          <a:xfrm>
            <a:off x="169365" y="37843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2" name="円/楕円 431"/>
          <p:cNvSpPr/>
          <p:nvPr/>
        </p:nvSpPr>
        <p:spPr>
          <a:xfrm>
            <a:off x="423994" y="30365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3" name="円/楕円 432"/>
          <p:cNvSpPr/>
          <p:nvPr/>
        </p:nvSpPr>
        <p:spPr>
          <a:xfrm>
            <a:off x="503560" y="101674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4" name="円/楕円 433"/>
          <p:cNvSpPr/>
          <p:nvPr/>
        </p:nvSpPr>
        <p:spPr>
          <a:xfrm>
            <a:off x="388131" y="125469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5" name="円/楕円 434"/>
          <p:cNvSpPr/>
          <p:nvPr/>
        </p:nvSpPr>
        <p:spPr>
          <a:xfrm>
            <a:off x="346791" y="142928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6" name="円/楕円 435"/>
          <p:cNvSpPr/>
          <p:nvPr/>
        </p:nvSpPr>
        <p:spPr>
          <a:xfrm>
            <a:off x="389903" y="22814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7" name="円/楕円 436"/>
          <p:cNvSpPr/>
          <p:nvPr/>
        </p:nvSpPr>
        <p:spPr>
          <a:xfrm>
            <a:off x="585257" y="211205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8" name="円/楕円 437"/>
          <p:cNvSpPr/>
          <p:nvPr/>
        </p:nvSpPr>
        <p:spPr>
          <a:xfrm>
            <a:off x="223365" y="347318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9" name="円/楕円 438"/>
          <p:cNvSpPr/>
          <p:nvPr/>
        </p:nvSpPr>
        <p:spPr>
          <a:xfrm>
            <a:off x="590020" y="256690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0" name="円/楕円 439"/>
          <p:cNvSpPr/>
          <p:nvPr/>
        </p:nvSpPr>
        <p:spPr>
          <a:xfrm>
            <a:off x="804460" y="318270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1" name="円/楕円 440"/>
          <p:cNvSpPr/>
          <p:nvPr/>
        </p:nvSpPr>
        <p:spPr>
          <a:xfrm>
            <a:off x="182924" y="224117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2" name="円/楕円 441"/>
          <p:cNvSpPr/>
          <p:nvPr/>
        </p:nvSpPr>
        <p:spPr>
          <a:xfrm>
            <a:off x="517621" y="378854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3" name="円/楕円 442"/>
          <p:cNvSpPr/>
          <p:nvPr/>
        </p:nvSpPr>
        <p:spPr>
          <a:xfrm>
            <a:off x="694322" y="231288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4" name="円/楕円 443"/>
          <p:cNvSpPr/>
          <p:nvPr/>
        </p:nvSpPr>
        <p:spPr>
          <a:xfrm>
            <a:off x="655908" y="190549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5" name="円/楕円 444"/>
          <p:cNvSpPr/>
          <p:nvPr/>
        </p:nvSpPr>
        <p:spPr>
          <a:xfrm>
            <a:off x="262274" y="131879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6" name="円/楕円 445"/>
          <p:cNvSpPr/>
          <p:nvPr/>
        </p:nvSpPr>
        <p:spPr>
          <a:xfrm>
            <a:off x="218479" y="259174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7" name="円/楕円 446"/>
          <p:cNvSpPr/>
          <p:nvPr/>
        </p:nvSpPr>
        <p:spPr>
          <a:xfrm>
            <a:off x="578225" y="153201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8" name="円/楕円 447"/>
          <p:cNvSpPr/>
          <p:nvPr/>
        </p:nvSpPr>
        <p:spPr>
          <a:xfrm>
            <a:off x="744247" y="364729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9" name="円/楕円 448"/>
          <p:cNvSpPr/>
          <p:nvPr/>
        </p:nvSpPr>
        <p:spPr>
          <a:xfrm>
            <a:off x="226282" y="306896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50" name="円/楕円 449"/>
          <p:cNvSpPr/>
          <p:nvPr/>
        </p:nvSpPr>
        <p:spPr>
          <a:xfrm>
            <a:off x="358994" y="250930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73" name="直線コネクタ 172"/>
          <p:cNvCxnSpPr/>
          <p:nvPr/>
        </p:nvCxnSpPr>
        <p:spPr>
          <a:xfrm>
            <a:off x="410560" y="5695068"/>
            <a:ext cx="428597" cy="0"/>
          </a:xfrm>
          <a:prstGeom prst="line">
            <a:avLst/>
          </a:prstGeom>
          <a:ln w="57150">
            <a:solidFill>
              <a:srgbClr val="CC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コネクタ 174"/>
          <p:cNvCxnSpPr/>
          <p:nvPr/>
        </p:nvCxnSpPr>
        <p:spPr>
          <a:xfrm>
            <a:off x="410560" y="6021288"/>
            <a:ext cx="428597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コネクタ 179"/>
          <p:cNvCxnSpPr/>
          <p:nvPr/>
        </p:nvCxnSpPr>
        <p:spPr>
          <a:xfrm>
            <a:off x="410560" y="6381328"/>
            <a:ext cx="428597" cy="0"/>
          </a:xfrm>
          <a:prstGeom prst="line">
            <a:avLst/>
          </a:prstGeom>
          <a:ln w="101600" cmpd="tri">
            <a:solidFill>
              <a:srgbClr val="00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p,\bar p&#10;\end{align*}&lt;/body&gt;&#10;  &lt;fcolor&gt;FF000000&lt;/fcolor&gt;&#10;  &lt;bcolor&gt;FFFFFFFF&lt;/bcolor&gt;&#10;  &lt;transparent&gt;True&lt;/transparent&gt;&#10;  &lt;resolution&gt;1800&lt;/resolution&gt;&#10;  &lt;imageh&gt;195&lt;/imageh&gt;&#10;  &lt;imagew&gt;37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7" y="5563844"/>
            <a:ext cx="521415" cy="272590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n,\bar n&#10;\end{align*}&lt;/body&gt;&#10;  &lt;fcolor&gt;FF000000&lt;/fcolor&gt;&#10;  &lt;bcolor&gt;FFFFFFFF&lt;/bcolor&gt;&#10;  &lt;transparent&gt;True&lt;/transparent&gt;&#10;  &lt;resolution&gt;1800&lt;/resolution&gt;&#10;  &lt;imageh&gt;195&lt;/imageh&gt;&#10;  &lt;imagew&gt;39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34" y="5935036"/>
            <a:ext cx="517238" cy="255345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Delta(1232)&#10;\end{align*}&lt;/body&gt;&#10;  &lt;fcolor&gt;FF000000&lt;/fcolor&gt;&#10;  &lt;bcolor&gt;FFFFFFFF&lt;/bcolor&gt;&#10;  &lt;transparent&gt;True&lt;/transparent&gt;&#10;  &lt;resolution&gt;1800&lt;/resolution&gt;&#10;  &lt;imageh&gt;249&lt;/imageh&gt;&#10;  &lt;imagew&gt;864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7" y="6276059"/>
            <a:ext cx="1025472" cy="295535"/>
          </a:xfrm>
          <a:prstGeom prst="rect">
            <a:avLst/>
          </a:prstGeom>
        </p:spPr>
      </p:pic>
      <p:sp>
        <p:nvSpPr>
          <p:cNvPr id="188" name="円/楕円 187"/>
          <p:cNvSpPr/>
          <p:nvPr/>
        </p:nvSpPr>
        <p:spPr>
          <a:xfrm>
            <a:off x="2228049" y="55881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411760" y="5445224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mesons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190" name="円/楕円 189"/>
          <p:cNvSpPr/>
          <p:nvPr/>
        </p:nvSpPr>
        <p:spPr>
          <a:xfrm>
            <a:off x="2195736" y="5949280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411760" y="5837202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baryons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grpSp>
        <p:nvGrpSpPr>
          <p:cNvPr id="195" name="グループ化 194"/>
          <p:cNvGrpSpPr/>
          <p:nvPr/>
        </p:nvGrpSpPr>
        <p:grpSpPr>
          <a:xfrm>
            <a:off x="1055775" y="3220715"/>
            <a:ext cx="7415411" cy="461153"/>
            <a:chOff x="973013" y="3436739"/>
            <a:chExt cx="7415411" cy="461153"/>
          </a:xfrm>
        </p:grpSpPr>
        <p:cxnSp>
          <p:nvCxnSpPr>
            <p:cNvPr id="196" name="直線コネクタ 195"/>
            <p:cNvCxnSpPr/>
            <p:nvPr/>
          </p:nvCxnSpPr>
          <p:spPr>
            <a:xfrm flipV="1">
              <a:off x="2482323" y="3717032"/>
              <a:ext cx="161203" cy="16034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線コネクタ 197"/>
            <p:cNvCxnSpPr/>
            <p:nvPr/>
          </p:nvCxnSpPr>
          <p:spPr>
            <a:xfrm flipV="1">
              <a:off x="4626260" y="3709492"/>
              <a:ext cx="375992" cy="147972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線コネクタ 198"/>
            <p:cNvCxnSpPr/>
            <p:nvPr/>
          </p:nvCxnSpPr>
          <p:spPr>
            <a:xfrm>
              <a:off x="3620998" y="3458605"/>
              <a:ext cx="218974" cy="130956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線コネクタ 200"/>
            <p:cNvCxnSpPr/>
            <p:nvPr/>
          </p:nvCxnSpPr>
          <p:spPr>
            <a:xfrm flipV="1">
              <a:off x="1438612" y="3521092"/>
              <a:ext cx="298591" cy="136939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線コネクタ 201"/>
            <p:cNvCxnSpPr/>
            <p:nvPr/>
          </p:nvCxnSpPr>
          <p:spPr>
            <a:xfrm>
              <a:off x="973013" y="3436739"/>
              <a:ext cx="483638" cy="211977"/>
            </a:xfrm>
            <a:prstGeom prst="line">
              <a:avLst/>
            </a:prstGeom>
            <a:ln w="57150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線コネクタ 202"/>
            <p:cNvCxnSpPr/>
            <p:nvPr/>
          </p:nvCxnSpPr>
          <p:spPr>
            <a:xfrm>
              <a:off x="1716840" y="3521092"/>
              <a:ext cx="766928" cy="376800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線コネクタ 203"/>
            <p:cNvCxnSpPr/>
            <p:nvPr/>
          </p:nvCxnSpPr>
          <p:spPr>
            <a:xfrm flipV="1">
              <a:off x="4968596" y="3521092"/>
              <a:ext cx="3419828" cy="201868"/>
            </a:xfrm>
            <a:prstGeom prst="line">
              <a:avLst/>
            </a:prstGeom>
            <a:ln w="57150">
              <a:solidFill>
                <a:srgbClr val="C00000"/>
              </a:soli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線コネクタ 204"/>
            <p:cNvCxnSpPr/>
            <p:nvPr/>
          </p:nvCxnSpPr>
          <p:spPr>
            <a:xfrm flipV="1">
              <a:off x="2643526" y="3458605"/>
              <a:ext cx="977472" cy="250887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線コネクタ 205"/>
            <p:cNvCxnSpPr/>
            <p:nvPr/>
          </p:nvCxnSpPr>
          <p:spPr>
            <a:xfrm flipH="1" flipV="1">
              <a:off x="3839972" y="3589561"/>
              <a:ext cx="804036" cy="266796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グループ化 206"/>
          <p:cNvGrpSpPr/>
          <p:nvPr/>
        </p:nvGrpSpPr>
        <p:grpSpPr>
          <a:xfrm>
            <a:off x="1064175" y="2319204"/>
            <a:ext cx="7407011" cy="887800"/>
            <a:chOff x="981413" y="2535228"/>
            <a:chExt cx="7407011" cy="887800"/>
          </a:xfrm>
        </p:grpSpPr>
        <p:cxnSp>
          <p:nvCxnSpPr>
            <p:cNvPr id="208" name="直線コネクタ 207"/>
            <p:cNvCxnSpPr/>
            <p:nvPr/>
          </p:nvCxnSpPr>
          <p:spPr>
            <a:xfrm flipV="1">
              <a:off x="2482323" y="2733864"/>
              <a:ext cx="161203" cy="230748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線コネクタ 209"/>
            <p:cNvCxnSpPr/>
            <p:nvPr/>
          </p:nvCxnSpPr>
          <p:spPr>
            <a:xfrm flipV="1">
              <a:off x="4045549" y="2535228"/>
              <a:ext cx="297779" cy="75817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線コネクタ 210"/>
            <p:cNvCxnSpPr/>
            <p:nvPr/>
          </p:nvCxnSpPr>
          <p:spPr>
            <a:xfrm flipV="1">
              <a:off x="4932056" y="2564888"/>
              <a:ext cx="230072" cy="21444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線コネクタ 211"/>
            <p:cNvCxnSpPr/>
            <p:nvPr/>
          </p:nvCxnSpPr>
          <p:spPr>
            <a:xfrm flipV="1">
              <a:off x="981413" y="2964611"/>
              <a:ext cx="1545579" cy="458417"/>
            </a:xfrm>
            <a:prstGeom prst="line">
              <a:avLst/>
            </a:prstGeom>
            <a:ln w="57150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線コネクタ 212"/>
            <p:cNvCxnSpPr/>
            <p:nvPr/>
          </p:nvCxnSpPr>
          <p:spPr>
            <a:xfrm flipV="1">
              <a:off x="3640974" y="2600909"/>
              <a:ext cx="404575" cy="298269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線コネクタ 213"/>
            <p:cNvCxnSpPr/>
            <p:nvPr/>
          </p:nvCxnSpPr>
          <p:spPr>
            <a:xfrm>
              <a:off x="5162128" y="2564888"/>
              <a:ext cx="3226296" cy="268445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線コネクタ 214"/>
            <p:cNvCxnSpPr/>
            <p:nvPr/>
          </p:nvCxnSpPr>
          <p:spPr>
            <a:xfrm>
              <a:off x="2643526" y="2733864"/>
              <a:ext cx="977472" cy="186059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線コネクタ 215"/>
            <p:cNvCxnSpPr/>
            <p:nvPr/>
          </p:nvCxnSpPr>
          <p:spPr>
            <a:xfrm>
              <a:off x="4332024" y="2535228"/>
              <a:ext cx="583673" cy="244105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9" name="グループ化 218"/>
          <p:cNvGrpSpPr/>
          <p:nvPr/>
        </p:nvGrpSpPr>
        <p:grpSpPr>
          <a:xfrm>
            <a:off x="466994" y="1241818"/>
            <a:ext cx="8004192" cy="819030"/>
            <a:chOff x="384232" y="1457842"/>
            <a:chExt cx="8004192" cy="819030"/>
          </a:xfrm>
        </p:grpSpPr>
        <p:cxnSp>
          <p:nvCxnSpPr>
            <p:cNvPr id="220" name="直線コネクタ 219"/>
            <p:cNvCxnSpPr/>
            <p:nvPr/>
          </p:nvCxnSpPr>
          <p:spPr>
            <a:xfrm flipV="1">
              <a:off x="928633" y="1588814"/>
              <a:ext cx="216600" cy="184003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線コネクタ 221"/>
            <p:cNvCxnSpPr/>
            <p:nvPr/>
          </p:nvCxnSpPr>
          <p:spPr>
            <a:xfrm>
              <a:off x="1695023" y="1825485"/>
              <a:ext cx="298591" cy="26051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線コネクタ 222"/>
            <p:cNvCxnSpPr/>
            <p:nvPr/>
          </p:nvCxnSpPr>
          <p:spPr>
            <a:xfrm flipV="1">
              <a:off x="2526992" y="2116825"/>
              <a:ext cx="307276" cy="10611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線コネクタ 223"/>
            <p:cNvCxnSpPr/>
            <p:nvPr/>
          </p:nvCxnSpPr>
          <p:spPr>
            <a:xfrm flipV="1">
              <a:off x="3501690" y="2044817"/>
              <a:ext cx="225986" cy="221668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線コネクタ 225"/>
            <p:cNvCxnSpPr/>
            <p:nvPr/>
          </p:nvCxnSpPr>
          <p:spPr>
            <a:xfrm>
              <a:off x="4773239" y="1862832"/>
              <a:ext cx="308032" cy="92910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線コネクタ 226"/>
            <p:cNvCxnSpPr/>
            <p:nvPr/>
          </p:nvCxnSpPr>
          <p:spPr>
            <a:xfrm>
              <a:off x="384232" y="1628800"/>
              <a:ext cx="597181" cy="144016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線コネクタ 227"/>
            <p:cNvCxnSpPr/>
            <p:nvPr/>
          </p:nvCxnSpPr>
          <p:spPr>
            <a:xfrm>
              <a:off x="1959407" y="2086000"/>
              <a:ext cx="597181" cy="144016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線コネクタ 228"/>
            <p:cNvCxnSpPr/>
            <p:nvPr/>
          </p:nvCxnSpPr>
          <p:spPr>
            <a:xfrm>
              <a:off x="1140022" y="1588814"/>
              <a:ext cx="597181" cy="264394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線コネクタ 229"/>
            <p:cNvCxnSpPr/>
            <p:nvPr/>
          </p:nvCxnSpPr>
          <p:spPr>
            <a:xfrm>
              <a:off x="2834268" y="2116833"/>
              <a:ext cx="662706" cy="160039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線コネクタ 231"/>
            <p:cNvCxnSpPr/>
            <p:nvPr/>
          </p:nvCxnSpPr>
          <p:spPr>
            <a:xfrm flipV="1">
              <a:off x="3680561" y="1853208"/>
              <a:ext cx="1091136" cy="191611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線コネクタ 234"/>
            <p:cNvCxnSpPr/>
            <p:nvPr/>
          </p:nvCxnSpPr>
          <p:spPr>
            <a:xfrm flipV="1">
              <a:off x="5076056" y="1457842"/>
              <a:ext cx="3312368" cy="512990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6" name="円/楕円 235"/>
          <p:cNvSpPr/>
          <p:nvPr/>
        </p:nvSpPr>
        <p:spPr>
          <a:xfrm>
            <a:off x="531994" y="332174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8" name="円/楕円 237"/>
          <p:cNvSpPr/>
          <p:nvPr/>
        </p:nvSpPr>
        <p:spPr>
          <a:xfrm>
            <a:off x="623653" y="116076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9" name="円/楕円 238"/>
          <p:cNvSpPr/>
          <p:nvPr/>
        </p:nvSpPr>
        <p:spPr>
          <a:xfrm>
            <a:off x="218479" y="164680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858362" y="836712"/>
            <a:ext cx="98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218402" y="836712"/>
            <a:ext cx="4382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5074896" y="836712"/>
            <a:ext cx="0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7740352" y="692696"/>
            <a:ext cx="10801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7668344" y="303039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time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40" name="円/楕円 239"/>
          <p:cNvSpPr/>
          <p:nvPr/>
        </p:nvSpPr>
        <p:spPr>
          <a:xfrm>
            <a:off x="226282" y="188562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2" name="円/楕円 241"/>
          <p:cNvSpPr/>
          <p:nvPr/>
        </p:nvSpPr>
        <p:spPr>
          <a:xfrm>
            <a:off x="226282" y="101658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4" name="円/楕円 243"/>
          <p:cNvSpPr/>
          <p:nvPr/>
        </p:nvSpPr>
        <p:spPr>
          <a:xfrm>
            <a:off x="316672" y="325106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218479" y="5445224"/>
            <a:ext cx="3312810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 rot="21304964">
            <a:off x="3892121" y="5299793"/>
            <a:ext cx="5020222" cy="1153543"/>
            <a:chOff x="4223682" y="5299793"/>
            <a:chExt cx="5020222" cy="1153543"/>
          </a:xfrm>
        </p:grpSpPr>
        <p:sp>
          <p:nvSpPr>
            <p:cNvPr id="11" name="角丸四角形 10"/>
            <p:cNvSpPr/>
            <p:nvPr/>
          </p:nvSpPr>
          <p:spPr>
            <a:xfrm>
              <a:off x="4223682" y="5299793"/>
              <a:ext cx="5020222" cy="1153543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4283968" y="5301208"/>
              <a:ext cx="485421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200" dirty="0" smtClean="0"/>
                <a:t>Baryons behave like</a:t>
              </a:r>
            </a:p>
            <a:p>
              <a:pPr algn="ctr"/>
              <a:r>
                <a:rPr lang="en-US" altLang="ja-JP" sz="3200" dirty="0" smtClean="0"/>
                <a:t>Brownian pollens in water</a:t>
              </a:r>
              <a:endParaRPr kumimoji="1" lang="ja-JP" alt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0140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 Coin Game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87245" y="1604092"/>
            <a:ext cx="42407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B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et 25 Euro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You get head coins of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11760" y="5598006"/>
            <a:ext cx="3729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Same expectation value.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4582326" y="2896770"/>
            <a:ext cx="2869034" cy="2272559"/>
            <a:chOff x="4582326" y="2896770"/>
            <a:chExt cx="2869034" cy="2272559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4582326" y="2896770"/>
              <a:ext cx="2869034" cy="2272559"/>
              <a:chOff x="4582326" y="2896770"/>
              <a:chExt cx="2869034" cy="2272559"/>
            </a:xfrm>
          </p:grpSpPr>
          <p:sp>
            <p:nvSpPr>
              <p:cNvPr id="7" name="角丸四角形 6"/>
              <p:cNvSpPr/>
              <p:nvPr/>
            </p:nvSpPr>
            <p:spPr>
              <a:xfrm>
                <a:off x="4582326" y="2896770"/>
                <a:ext cx="2869034" cy="2272559"/>
              </a:xfrm>
              <a:prstGeom prst="round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4929525" y="3154158"/>
                <a:ext cx="21746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B. 25 x 2 Euro</a:t>
                </a: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522" y="3587039"/>
              <a:ext cx="1206623" cy="1206623"/>
            </a:xfrm>
            <a:prstGeom prst="rect">
              <a:avLst/>
            </a:prstGeom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3602396"/>
              <a:ext cx="1157050" cy="1177960"/>
            </a:xfrm>
            <a:prstGeom prst="rect">
              <a:avLst/>
            </a:prstGeom>
          </p:spPr>
        </p:pic>
      </p:grpSp>
      <p:grpSp>
        <p:nvGrpSpPr>
          <p:cNvPr id="16" name="グループ化 15"/>
          <p:cNvGrpSpPr/>
          <p:nvPr/>
        </p:nvGrpSpPr>
        <p:grpSpPr>
          <a:xfrm>
            <a:off x="1187624" y="2896769"/>
            <a:ext cx="2869034" cy="2272559"/>
            <a:chOff x="1187624" y="2896769"/>
            <a:chExt cx="2869034" cy="2272559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1187624" y="2896769"/>
              <a:ext cx="2869034" cy="2272559"/>
              <a:chOff x="1187624" y="2896769"/>
              <a:chExt cx="2869034" cy="2272559"/>
            </a:xfrm>
          </p:grpSpPr>
          <p:sp>
            <p:nvSpPr>
              <p:cNvPr id="8" name="角丸四角形 7"/>
              <p:cNvSpPr/>
              <p:nvPr/>
            </p:nvSpPr>
            <p:spPr>
              <a:xfrm>
                <a:off x="1187624" y="2896769"/>
                <a:ext cx="2869034" cy="2272559"/>
              </a:xfrm>
              <a:prstGeom prst="round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>
                <a:off x="1527353" y="3154158"/>
                <a:ext cx="21895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A. 50</a:t>
                </a:r>
                <a:r>
                  <a:rPr kumimoji="1" lang="ja-JP" alt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x 1 Euro</a:t>
                </a: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4601" y="3602396"/>
              <a:ext cx="1227539" cy="1196850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8077" y="3623029"/>
              <a:ext cx="1170633" cy="1170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862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132354" cy="584775"/>
          </a:xfrm>
        </p:spPr>
        <p:txBody>
          <a:bodyPr/>
          <a:lstStyle/>
          <a:p>
            <a:r>
              <a:rPr kumimoji="1" lang="en-US" altLang="ja-JP" smtClean="0"/>
              <a:t> (Non-Interacting) </a:t>
            </a:r>
            <a:r>
              <a:rPr kumimoji="1" lang="en-US" altLang="ja-JP" dirty="0" smtClean="0"/>
              <a:t>Brownian Particle </a:t>
            </a:r>
            <a:r>
              <a:rPr lang="en-US" altLang="ja-JP" dirty="0" smtClean="0"/>
              <a:t>Model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611560" y="1124744"/>
            <a:ext cx="0" cy="5184576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38485"/>
            <a:ext cx="179512" cy="37083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921684" y="1091715"/>
            <a:ext cx="392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Initial condition (uniform)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007096" y="1642255"/>
            <a:ext cx="6984776" cy="483272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" name="円/楕円 4"/>
          <p:cNvSpPr/>
          <p:nvPr/>
        </p:nvSpPr>
        <p:spPr>
          <a:xfrm>
            <a:off x="5658272" y="191405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円/楕円 11"/>
          <p:cNvSpPr/>
          <p:nvPr/>
        </p:nvSpPr>
        <p:spPr>
          <a:xfrm>
            <a:off x="5539440" y="186005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円/楕円 12"/>
          <p:cNvSpPr/>
          <p:nvPr/>
        </p:nvSpPr>
        <p:spPr>
          <a:xfrm>
            <a:off x="1301857" y="190023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円/楕円 13"/>
          <p:cNvSpPr/>
          <p:nvPr/>
        </p:nvSpPr>
        <p:spPr>
          <a:xfrm>
            <a:off x="4434533" y="178491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円/楕円 14"/>
          <p:cNvSpPr/>
          <p:nvPr/>
        </p:nvSpPr>
        <p:spPr>
          <a:xfrm>
            <a:off x="1254483" y="179223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円/楕円 20"/>
          <p:cNvSpPr/>
          <p:nvPr/>
        </p:nvSpPr>
        <p:spPr>
          <a:xfrm>
            <a:off x="2818445" y="184433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円/楕円 21"/>
          <p:cNvSpPr/>
          <p:nvPr/>
        </p:nvSpPr>
        <p:spPr>
          <a:xfrm>
            <a:off x="3804322" y="182779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円/楕円 22"/>
          <p:cNvSpPr/>
          <p:nvPr/>
        </p:nvSpPr>
        <p:spPr>
          <a:xfrm>
            <a:off x="3729096" y="193579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円/楕円 23"/>
          <p:cNvSpPr/>
          <p:nvPr/>
        </p:nvSpPr>
        <p:spPr>
          <a:xfrm>
            <a:off x="4488533" y="191814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円/楕円 24"/>
          <p:cNvSpPr/>
          <p:nvPr/>
        </p:nvSpPr>
        <p:spPr>
          <a:xfrm>
            <a:off x="5646024" y="180605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円/楕円 26"/>
          <p:cNvSpPr/>
          <p:nvPr/>
        </p:nvSpPr>
        <p:spPr>
          <a:xfrm>
            <a:off x="3696467" y="181688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円/楕円 27"/>
          <p:cNvSpPr/>
          <p:nvPr/>
        </p:nvSpPr>
        <p:spPr>
          <a:xfrm>
            <a:off x="1192294" y="189621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円/楕円 29"/>
          <p:cNvSpPr/>
          <p:nvPr/>
        </p:nvSpPr>
        <p:spPr>
          <a:xfrm>
            <a:off x="2747574" y="179033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円/楕円 30"/>
          <p:cNvSpPr/>
          <p:nvPr/>
        </p:nvSpPr>
        <p:spPr>
          <a:xfrm>
            <a:off x="2761300" y="192114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" name="円/楕円 32"/>
          <p:cNvSpPr/>
          <p:nvPr/>
        </p:nvSpPr>
        <p:spPr>
          <a:xfrm>
            <a:off x="4363839" y="189291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" name="円/楕円 33"/>
          <p:cNvSpPr/>
          <p:nvPr/>
        </p:nvSpPr>
        <p:spPr>
          <a:xfrm>
            <a:off x="4333200" y="175016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" name="円/楕円 34"/>
          <p:cNvSpPr/>
          <p:nvPr/>
        </p:nvSpPr>
        <p:spPr>
          <a:xfrm>
            <a:off x="2662172" y="1742785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" name="円/楕円 37"/>
          <p:cNvSpPr/>
          <p:nvPr/>
        </p:nvSpPr>
        <p:spPr>
          <a:xfrm>
            <a:off x="3632550" y="1745046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" name="円/楕円 38"/>
          <p:cNvSpPr/>
          <p:nvPr/>
        </p:nvSpPr>
        <p:spPr>
          <a:xfrm>
            <a:off x="5496272" y="1733680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" name="円/楕円 39"/>
          <p:cNvSpPr/>
          <p:nvPr/>
        </p:nvSpPr>
        <p:spPr>
          <a:xfrm>
            <a:off x="1146483" y="174491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3" name="円/楕円 88"/>
          <p:cNvSpPr/>
          <p:nvPr/>
        </p:nvSpPr>
        <p:spPr>
          <a:xfrm>
            <a:off x="7330473" y="182610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4" name="円/楕円 89"/>
          <p:cNvSpPr/>
          <p:nvPr/>
        </p:nvSpPr>
        <p:spPr>
          <a:xfrm>
            <a:off x="7384473" y="192802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5" name="円/楕円 90"/>
          <p:cNvSpPr/>
          <p:nvPr/>
        </p:nvSpPr>
        <p:spPr>
          <a:xfrm>
            <a:off x="6704313" y="183599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6" name="円/楕円 91"/>
          <p:cNvSpPr/>
          <p:nvPr/>
        </p:nvSpPr>
        <p:spPr>
          <a:xfrm>
            <a:off x="7438473" y="180188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7" name="円/楕円 92"/>
          <p:cNvSpPr/>
          <p:nvPr/>
        </p:nvSpPr>
        <p:spPr>
          <a:xfrm>
            <a:off x="6567539" y="182693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8" name="円/楕円 93"/>
          <p:cNvSpPr/>
          <p:nvPr/>
        </p:nvSpPr>
        <p:spPr>
          <a:xfrm>
            <a:off x="6638509" y="189112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6" name="円/楕円 101"/>
          <p:cNvSpPr/>
          <p:nvPr/>
        </p:nvSpPr>
        <p:spPr>
          <a:xfrm>
            <a:off x="6524683" y="1738073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8" name="円/楕円 103"/>
          <p:cNvSpPr/>
          <p:nvPr/>
        </p:nvSpPr>
        <p:spPr>
          <a:xfrm>
            <a:off x="7269561" y="1737806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160" name="直線コネクタ 159"/>
          <p:cNvCxnSpPr/>
          <p:nvPr/>
        </p:nvCxnSpPr>
        <p:spPr>
          <a:xfrm>
            <a:off x="425599" y="1931869"/>
            <a:ext cx="360040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グループ化 12"/>
          <p:cNvGrpSpPr/>
          <p:nvPr/>
        </p:nvGrpSpPr>
        <p:grpSpPr>
          <a:xfrm>
            <a:off x="1402155" y="2329541"/>
            <a:ext cx="6887587" cy="1857417"/>
            <a:chOff x="1402155" y="2329541"/>
            <a:chExt cx="6887587" cy="1857417"/>
          </a:xfrm>
        </p:grpSpPr>
        <p:grpSp>
          <p:nvGrpSpPr>
            <p:cNvPr id="125" name="グループ化 124"/>
            <p:cNvGrpSpPr/>
            <p:nvPr/>
          </p:nvGrpSpPr>
          <p:grpSpPr>
            <a:xfrm>
              <a:off x="1402155" y="2329541"/>
              <a:ext cx="5798636" cy="1857417"/>
              <a:chOff x="1933537" y="2422405"/>
              <a:chExt cx="4841734" cy="1835596"/>
            </a:xfrm>
          </p:grpSpPr>
          <p:cxnSp>
            <p:nvCxnSpPr>
              <p:cNvPr id="126" name="直線コネクタ 125"/>
              <p:cNvCxnSpPr/>
              <p:nvPr/>
            </p:nvCxnSpPr>
            <p:spPr>
              <a:xfrm>
                <a:off x="4272896" y="2422405"/>
                <a:ext cx="336873" cy="3600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7" name="直線コネクタ 126"/>
              <p:cNvCxnSpPr/>
              <p:nvPr/>
            </p:nvCxnSpPr>
            <p:spPr>
              <a:xfrm flipH="1">
                <a:off x="4096871" y="2782445"/>
                <a:ext cx="512898" cy="54257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8" name="直線コネクタ 127"/>
              <p:cNvCxnSpPr/>
              <p:nvPr/>
            </p:nvCxnSpPr>
            <p:spPr>
              <a:xfrm flipH="1">
                <a:off x="3643923" y="3314101"/>
                <a:ext cx="460061" cy="213566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9" name="直線コネクタ 128"/>
              <p:cNvCxnSpPr/>
              <p:nvPr/>
            </p:nvCxnSpPr>
            <p:spPr>
              <a:xfrm flipH="1">
                <a:off x="3055863" y="3523091"/>
                <a:ext cx="589192" cy="68383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0" name="直線コネクタ 129"/>
              <p:cNvCxnSpPr/>
              <p:nvPr/>
            </p:nvCxnSpPr>
            <p:spPr>
              <a:xfrm>
                <a:off x="5561570" y="2441099"/>
                <a:ext cx="60270" cy="77346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1" name="直線コネクタ 130"/>
              <p:cNvCxnSpPr/>
              <p:nvPr/>
            </p:nvCxnSpPr>
            <p:spPr>
              <a:xfrm>
                <a:off x="5629401" y="3206030"/>
                <a:ext cx="285152" cy="349752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2" name="直線コネクタ 131"/>
              <p:cNvCxnSpPr/>
              <p:nvPr/>
            </p:nvCxnSpPr>
            <p:spPr>
              <a:xfrm flipH="1">
                <a:off x="5484002" y="3536387"/>
                <a:ext cx="423905" cy="230609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3" name="直線コネクタ 132"/>
              <p:cNvCxnSpPr/>
              <p:nvPr/>
            </p:nvCxnSpPr>
            <p:spPr>
              <a:xfrm>
                <a:off x="5513840" y="3766996"/>
                <a:ext cx="396361" cy="49100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4" name="直線コネクタ 133"/>
              <p:cNvCxnSpPr/>
              <p:nvPr/>
            </p:nvCxnSpPr>
            <p:spPr>
              <a:xfrm flipH="1">
                <a:off x="3147345" y="2427835"/>
                <a:ext cx="84457" cy="411649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5" name="直線コネクタ 134"/>
              <p:cNvCxnSpPr/>
              <p:nvPr/>
            </p:nvCxnSpPr>
            <p:spPr>
              <a:xfrm>
                <a:off x="3147345" y="2821735"/>
                <a:ext cx="164160" cy="283568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6" name="直線コネクタ 135"/>
              <p:cNvCxnSpPr/>
              <p:nvPr/>
            </p:nvCxnSpPr>
            <p:spPr>
              <a:xfrm>
                <a:off x="3311506" y="3089947"/>
                <a:ext cx="192702" cy="60739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7" name="直線コネクタ 136"/>
              <p:cNvCxnSpPr/>
              <p:nvPr/>
            </p:nvCxnSpPr>
            <p:spPr>
              <a:xfrm flipH="1">
                <a:off x="3452854" y="3677766"/>
                <a:ext cx="48682" cy="552684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8" name="直線コネクタ 137"/>
              <p:cNvCxnSpPr/>
              <p:nvPr/>
            </p:nvCxnSpPr>
            <p:spPr>
              <a:xfrm>
                <a:off x="6060070" y="2458614"/>
                <a:ext cx="336873" cy="3600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9" name="直線コネクタ 138"/>
              <p:cNvCxnSpPr/>
              <p:nvPr/>
            </p:nvCxnSpPr>
            <p:spPr>
              <a:xfrm flipH="1">
                <a:off x="6084216" y="2818654"/>
                <a:ext cx="310449" cy="2602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0" name="直線コネクタ 139"/>
              <p:cNvCxnSpPr/>
              <p:nvPr/>
            </p:nvCxnSpPr>
            <p:spPr>
              <a:xfrm>
                <a:off x="6078872" y="3070776"/>
                <a:ext cx="532080" cy="52874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1" name="直線コネクタ 140"/>
              <p:cNvCxnSpPr/>
              <p:nvPr/>
            </p:nvCxnSpPr>
            <p:spPr>
              <a:xfrm>
                <a:off x="6616872" y="3597745"/>
                <a:ext cx="158399" cy="60917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2" name="直線コネクタ 141"/>
              <p:cNvCxnSpPr/>
              <p:nvPr/>
            </p:nvCxnSpPr>
            <p:spPr>
              <a:xfrm>
                <a:off x="1933537" y="2450443"/>
                <a:ext cx="47675" cy="25643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3" name="直線コネクタ 142"/>
              <p:cNvCxnSpPr/>
              <p:nvPr/>
            </p:nvCxnSpPr>
            <p:spPr>
              <a:xfrm>
                <a:off x="1979712" y="2689167"/>
                <a:ext cx="547373" cy="69531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4" name="直線コネクタ 143"/>
              <p:cNvCxnSpPr/>
              <p:nvPr/>
            </p:nvCxnSpPr>
            <p:spPr>
              <a:xfrm>
                <a:off x="2519749" y="3366353"/>
                <a:ext cx="168912" cy="32233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5" name="直線コネクタ 144"/>
              <p:cNvCxnSpPr/>
              <p:nvPr/>
            </p:nvCxnSpPr>
            <p:spPr>
              <a:xfrm>
                <a:off x="2688662" y="3687046"/>
                <a:ext cx="30181" cy="543404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6" name="直線コネクタ 145"/>
              <p:cNvCxnSpPr/>
              <p:nvPr/>
            </p:nvCxnSpPr>
            <p:spPr>
              <a:xfrm flipH="1">
                <a:off x="5157084" y="2437094"/>
                <a:ext cx="55734" cy="34122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7" name="直線コネクタ 146"/>
              <p:cNvCxnSpPr/>
              <p:nvPr/>
            </p:nvCxnSpPr>
            <p:spPr>
              <a:xfrm flipH="1">
                <a:off x="4644186" y="2778317"/>
                <a:ext cx="512898" cy="54257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8" name="直線コネクタ 147"/>
              <p:cNvCxnSpPr/>
              <p:nvPr/>
            </p:nvCxnSpPr>
            <p:spPr>
              <a:xfrm>
                <a:off x="4651299" y="3309973"/>
                <a:ext cx="168912" cy="32233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9" name="直線コネクタ 148"/>
              <p:cNvCxnSpPr/>
              <p:nvPr/>
            </p:nvCxnSpPr>
            <p:spPr>
              <a:xfrm flipH="1">
                <a:off x="4529412" y="3630681"/>
                <a:ext cx="290799" cy="60913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169" name="テキスト ボックス 168"/>
            <p:cNvSpPr txBox="1"/>
            <p:nvPr/>
          </p:nvSpPr>
          <p:spPr>
            <a:xfrm>
              <a:off x="7125513" y="3141218"/>
              <a:ext cx="11642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random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walk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grpSp>
        <p:nvGrpSpPr>
          <p:cNvPr id="151" name="グループ化 150"/>
          <p:cNvGrpSpPr/>
          <p:nvPr/>
        </p:nvGrpSpPr>
        <p:grpSpPr>
          <a:xfrm>
            <a:off x="4932039" y="2308967"/>
            <a:ext cx="4032449" cy="587084"/>
            <a:chOff x="4932039" y="2308967"/>
            <a:chExt cx="4032449" cy="587084"/>
          </a:xfrm>
        </p:grpSpPr>
        <p:sp>
          <p:nvSpPr>
            <p:cNvPr id="153" name="四角形吹き出し 152"/>
            <p:cNvSpPr/>
            <p:nvPr/>
          </p:nvSpPr>
          <p:spPr>
            <a:xfrm>
              <a:off x="4932039" y="2308967"/>
              <a:ext cx="4032449" cy="587084"/>
            </a:xfrm>
            <a:prstGeom prst="wedgeRectCallout">
              <a:avLst>
                <a:gd name="adj1" fmla="val -28824"/>
                <a:gd name="adj2" fmla="val -96033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pic>
          <p:nvPicPr>
            <p:cNvPr id="15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\rangle_c,~&#10;\langle \bar{Q}^3\rangle_c,~&#10;\langle \bar{Q}^4\rangle_c\end{align*}&lt;/body&gt;&#10;  &lt;fcolor&gt;FF000000&lt;/fcolor&gt;&#10;  &lt;bcolor&gt;FFFFFFFF&lt;/bcolor&gt;&#10;  &lt;transparent&gt;True&lt;/transparent&gt;&#10;  &lt;resolution&gt;1800&lt;/resolution&gt;&#10;  &lt;imageh&gt;283&lt;/imageh&gt;&#10;  &lt;imagew&gt;2155&lt;/imagew&gt;&#10;  &lt;scale&gt;50&lt;/scale&gt;&#10;  &lt;cursor&gt;91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4659" y="2456246"/>
              <a:ext cx="2209093" cy="290104"/>
            </a:xfrm>
            <a:prstGeom prst="rect">
              <a:avLst/>
            </a:prstGeom>
          </p:spPr>
        </p:pic>
        <p:sp>
          <p:nvSpPr>
            <p:cNvPr id="156" name="テキスト ボックス 155"/>
            <p:cNvSpPr txBox="1"/>
            <p:nvPr/>
          </p:nvSpPr>
          <p:spPr>
            <a:xfrm>
              <a:off x="5009487" y="2370465"/>
              <a:ext cx="1565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cumulants</a:t>
              </a: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: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159" name="テキスト ボックス 158"/>
          <p:cNvSpPr txBox="1"/>
          <p:nvPr/>
        </p:nvSpPr>
        <p:spPr>
          <a:xfrm>
            <a:off x="4829564" y="6201581"/>
            <a:ext cx="4329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iffusion master equation: MK+, PLB(2014)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probabilistic argument: Ohnishi+, PRC(2016)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2" name="円/楕円 10"/>
          <p:cNvSpPr/>
          <p:nvPr/>
        </p:nvSpPr>
        <p:spPr>
          <a:xfrm>
            <a:off x="1833631" y="179216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3" name="円/楕円 18"/>
          <p:cNvSpPr/>
          <p:nvPr/>
        </p:nvSpPr>
        <p:spPr>
          <a:xfrm>
            <a:off x="1835249" y="193186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4" name="円/楕円 31"/>
          <p:cNvSpPr/>
          <p:nvPr/>
        </p:nvSpPr>
        <p:spPr>
          <a:xfrm>
            <a:off x="1943249" y="188241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5" name="円/楕円 42"/>
          <p:cNvSpPr/>
          <p:nvPr/>
        </p:nvSpPr>
        <p:spPr>
          <a:xfrm>
            <a:off x="1763688" y="175016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63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角丸四角形 154"/>
          <p:cNvSpPr/>
          <p:nvPr/>
        </p:nvSpPr>
        <p:spPr>
          <a:xfrm>
            <a:off x="1284346" y="5877272"/>
            <a:ext cx="2951494" cy="84153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132354" cy="584775"/>
          </a:xfrm>
        </p:spPr>
        <p:txBody>
          <a:bodyPr/>
          <a:lstStyle/>
          <a:p>
            <a:r>
              <a:rPr kumimoji="1" lang="en-US" altLang="ja-JP" dirty="0" smtClean="0"/>
              <a:t> (Non-Interacting) Brownian Particle Model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611560" y="1124744"/>
            <a:ext cx="0" cy="5184576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38485"/>
            <a:ext cx="179512" cy="37083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921684" y="1091715"/>
            <a:ext cx="392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Initial condition (uniform)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007096" y="1642255"/>
            <a:ext cx="6984776" cy="483272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" name="円/楕円 4"/>
          <p:cNvSpPr/>
          <p:nvPr/>
        </p:nvSpPr>
        <p:spPr>
          <a:xfrm>
            <a:off x="5658272" y="191405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円/楕円 10"/>
          <p:cNvSpPr/>
          <p:nvPr/>
        </p:nvSpPr>
        <p:spPr>
          <a:xfrm>
            <a:off x="1833631" y="179216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円/楕円 11"/>
          <p:cNvSpPr/>
          <p:nvPr/>
        </p:nvSpPr>
        <p:spPr>
          <a:xfrm>
            <a:off x="5539440" y="186005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円/楕円 12"/>
          <p:cNvSpPr/>
          <p:nvPr/>
        </p:nvSpPr>
        <p:spPr>
          <a:xfrm>
            <a:off x="1301857" y="190023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円/楕円 13"/>
          <p:cNvSpPr/>
          <p:nvPr/>
        </p:nvSpPr>
        <p:spPr>
          <a:xfrm>
            <a:off x="4434533" y="178491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円/楕円 14"/>
          <p:cNvSpPr/>
          <p:nvPr/>
        </p:nvSpPr>
        <p:spPr>
          <a:xfrm>
            <a:off x="1254483" y="179223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" name="円/楕円 18"/>
          <p:cNvSpPr/>
          <p:nvPr/>
        </p:nvSpPr>
        <p:spPr>
          <a:xfrm>
            <a:off x="1835249" y="193186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円/楕円 20"/>
          <p:cNvSpPr/>
          <p:nvPr/>
        </p:nvSpPr>
        <p:spPr>
          <a:xfrm>
            <a:off x="2818445" y="184433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円/楕円 21"/>
          <p:cNvSpPr/>
          <p:nvPr/>
        </p:nvSpPr>
        <p:spPr>
          <a:xfrm>
            <a:off x="3804322" y="182779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円/楕円 22"/>
          <p:cNvSpPr/>
          <p:nvPr/>
        </p:nvSpPr>
        <p:spPr>
          <a:xfrm>
            <a:off x="3729096" y="193579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円/楕円 23"/>
          <p:cNvSpPr/>
          <p:nvPr/>
        </p:nvSpPr>
        <p:spPr>
          <a:xfrm>
            <a:off x="4488533" y="191814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円/楕円 24"/>
          <p:cNvSpPr/>
          <p:nvPr/>
        </p:nvSpPr>
        <p:spPr>
          <a:xfrm>
            <a:off x="5646024" y="180605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円/楕円 26"/>
          <p:cNvSpPr/>
          <p:nvPr/>
        </p:nvSpPr>
        <p:spPr>
          <a:xfrm>
            <a:off x="3696467" y="181688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円/楕円 27"/>
          <p:cNvSpPr/>
          <p:nvPr/>
        </p:nvSpPr>
        <p:spPr>
          <a:xfrm>
            <a:off x="1192294" y="189621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円/楕円 29"/>
          <p:cNvSpPr/>
          <p:nvPr/>
        </p:nvSpPr>
        <p:spPr>
          <a:xfrm>
            <a:off x="2747574" y="179033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円/楕円 30"/>
          <p:cNvSpPr/>
          <p:nvPr/>
        </p:nvSpPr>
        <p:spPr>
          <a:xfrm>
            <a:off x="2761300" y="192114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" name="円/楕円 31"/>
          <p:cNvSpPr/>
          <p:nvPr/>
        </p:nvSpPr>
        <p:spPr>
          <a:xfrm>
            <a:off x="1943249" y="188241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" name="円/楕円 32"/>
          <p:cNvSpPr/>
          <p:nvPr/>
        </p:nvSpPr>
        <p:spPr>
          <a:xfrm>
            <a:off x="4363839" y="189291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" name="円/楕円 33"/>
          <p:cNvSpPr/>
          <p:nvPr/>
        </p:nvSpPr>
        <p:spPr>
          <a:xfrm>
            <a:off x="4333200" y="175016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" name="円/楕円 34"/>
          <p:cNvSpPr/>
          <p:nvPr/>
        </p:nvSpPr>
        <p:spPr>
          <a:xfrm>
            <a:off x="2662172" y="1742785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" name="円/楕円 37"/>
          <p:cNvSpPr/>
          <p:nvPr/>
        </p:nvSpPr>
        <p:spPr>
          <a:xfrm>
            <a:off x="3632550" y="1745046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" name="円/楕円 38"/>
          <p:cNvSpPr/>
          <p:nvPr/>
        </p:nvSpPr>
        <p:spPr>
          <a:xfrm>
            <a:off x="5496272" y="1733680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" name="円/楕円 39"/>
          <p:cNvSpPr/>
          <p:nvPr/>
        </p:nvSpPr>
        <p:spPr>
          <a:xfrm>
            <a:off x="1146483" y="174491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9" name="円/楕円 42"/>
          <p:cNvSpPr/>
          <p:nvPr/>
        </p:nvSpPr>
        <p:spPr>
          <a:xfrm>
            <a:off x="1763688" y="175016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1007132" y="4221088"/>
            <a:ext cx="6984776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" name="円/楕円 46"/>
          <p:cNvSpPr/>
          <p:nvPr/>
        </p:nvSpPr>
        <p:spPr>
          <a:xfrm>
            <a:off x="4900631" y="489425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" name="円/楕円 47"/>
          <p:cNvSpPr/>
          <p:nvPr/>
        </p:nvSpPr>
        <p:spPr>
          <a:xfrm>
            <a:off x="5481424" y="451541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" name="円/楕円 48"/>
          <p:cNvSpPr/>
          <p:nvPr/>
        </p:nvSpPr>
        <p:spPr>
          <a:xfrm>
            <a:off x="3837585" y="471137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6" name="円/楕円 49"/>
          <p:cNvSpPr/>
          <p:nvPr/>
        </p:nvSpPr>
        <p:spPr>
          <a:xfrm>
            <a:off x="2291829" y="449614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7" name="円/楕円 50"/>
          <p:cNvSpPr/>
          <p:nvPr/>
        </p:nvSpPr>
        <p:spPr>
          <a:xfrm>
            <a:off x="3891585" y="481330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8" name="円/楕円 51"/>
          <p:cNvSpPr/>
          <p:nvPr/>
        </p:nvSpPr>
        <p:spPr>
          <a:xfrm>
            <a:off x="2226685" y="439429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9" name="円/楕円 52"/>
          <p:cNvSpPr/>
          <p:nvPr/>
        </p:nvSpPr>
        <p:spPr>
          <a:xfrm>
            <a:off x="3211370" y="441496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0" name="円/楕円 53"/>
          <p:cNvSpPr/>
          <p:nvPr/>
        </p:nvSpPr>
        <p:spPr>
          <a:xfrm>
            <a:off x="1545163" y="444905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1" name="円/楕円 54"/>
          <p:cNvSpPr/>
          <p:nvPr/>
        </p:nvSpPr>
        <p:spPr>
          <a:xfrm>
            <a:off x="5362592" y="446141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2" name="円/楕円 55"/>
          <p:cNvSpPr/>
          <p:nvPr/>
        </p:nvSpPr>
        <p:spPr>
          <a:xfrm>
            <a:off x="1306522" y="488700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3" name="円/楕円 56"/>
          <p:cNvSpPr/>
          <p:nvPr/>
        </p:nvSpPr>
        <p:spPr>
          <a:xfrm>
            <a:off x="4465257" y="449580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4" name="円/楕円 57"/>
          <p:cNvSpPr/>
          <p:nvPr/>
        </p:nvSpPr>
        <p:spPr>
          <a:xfrm>
            <a:off x="1259148" y="477900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5" name="円/楕円 58"/>
          <p:cNvSpPr/>
          <p:nvPr/>
        </p:nvSpPr>
        <p:spPr>
          <a:xfrm>
            <a:off x="3945585" y="468715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6" name="円/楕円 59"/>
          <p:cNvSpPr/>
          <p:nvPr/>
        </p:nvSpPr>
        <p:spPr>
          <a:xfrm>
            <a:off x="5011921" y="495493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7" name="円/楕円 60"/>
          <p:cNvSpPr/>
          <p:nvPr/>
        </p:nvSpPr>
        <p:spPr>
          <a:xfrm>
            <a:off x="3074596" y="440590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8" name="円/楕円 61"/>
          <p:cNvSpPr/>
          <p:nvPr/>
        </p:nvSpPr>
        <p:spPr>
          <a:xfrm>
            <a:off x="1546781" y="458875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9" name="円/楕円 62"/>
          <p:cNvSpPr/>
          <p:nvPr/>
        </p:nvSpPr>
        <p:spPr>
          <a:xfrm>
            <a:off x="3145566" y="447009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0" name="円/楕円 63"/>
          <p:cNvSpPr/>
          <p:nvPr/>
        </p:nvSpPr>
        <p:spPr>
          <a:xfrm>
            <a:off x="2864013" y="486864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1" name="円/楕円 64"/>
          <p:cNvSpPr/>
          <p:nvPr/>
        </p:nvSpPr>
        <p:spPr>
          <a:xfrm>
            <a:off x="3383568" y="484984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2" name="円/楕円 65"/>
          <p:cNvSpPr/>
          <p:nvPr/>
        </p:nvSpPr>
        <p:spPr>
          <a:xfrm>
            <a:off x="3308342" y="495784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3" name="円/楕円 66"/>
          <p:cNvSpPr/>
          <p:nvPr/>
        </p:nvSpPr>
        <p:spPr>
          <a:xfrm>
            <a:off x="4519257" y="462903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4" name="円/楕円 67"/>
          <p:cNvSpPr/>
          <p:nvPr/>
        </p:nvSpPr>
        <p:spPr>
          <a:xfrm>
            <a:off x="5469176" y="440741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5" name="円/楕円 68"/>
          <p:cNvSpPr/>
          <p:nvPr/>
        </p:nvSpPr>
        <p:spPr>
          <a:xfrm>
            <a:off x="2183829" y="448847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6" name="円/楕円 69"/>
          <p:cNvSpPr/>
          <p:nvPr/>
        </p:nvSpPr>
        <p:spPr>
          <a:xfrm>
            <a:off x="3275713" y="483893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7" name="円/楕円 70"/>
          <p:cNvSpPr/>
          <p:nvPr/>
        </p:nvSpPr>
        <p:spPr>
          <a:xfrm>
            <a:off x="1196959" y="488298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8" name="円/楕円 71"/>
          <p:cNvSpPr/>
          <p:nvPr/>
        </p:nvSpPr>
        <p:spPr>
          <a:xfrm>
            <a:off x="5007780" y="484025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9" name="円/楕円 72"/>
          <p:cNvSpPr/>
          <p:nvPr/>
        </p:nvSpPr>
        <p:spPr>
          <a:xfrm>
            <a:off x="2793142" y="481464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0" name="円/楕円 73"/>
          <p:cNvSpPr/>
          <p:nvPr/>
        </p:nvSpPr>
        <p:spPr>
          <a:xfrm>
            <a:off x="2806868" y="494546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" name="円/楕円 74"/>
          <p:cNvSpPr/>
          <p:nvPr/>
        </p:nvSpPr>
        <p:spPr>
          <a:xfrm>
            <a:off x="1654781" y="453930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2" name="円/楕円 75"/>
          <p:cNvSpPr/>
          <p:nvPr/>
        </p:nvSpPr>
        <p:spPr>
          <a:xfrm>
            <a:off x="4394563" y="460380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3" name="円/楕円 76"/>
          <p:cNvSpPr/>
          <p:nvPr/>
        </p:nvSpPr>
        <p:spPr>
          <a:xfrm>
            <a:off x="4363924" y="446105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4" name="円/楕円 77"/>
          <p:cNvSpPr/>
          <p:nvPr/>
        </p:nvSpPr>
        <p:spPr>
          <a:xfrm>
            <a:off x="2707740" y="476709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5" name="円/楕円 78"/>
          <p:cNvSpPr/>
          <p:nvPr/>
        </p:nvSpPr>
        <p:spPr>
          <a:xfrm>
            <a:off x="3031740" y="4317041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6" name="円/楕円 79"/>
          <p:cNvSpPr/>
          <p:nvPr/>
        </p:nvSpPr>
        <p:spPr>
          <a:xfrm>
            <a:off x="4867980" y="478625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7" name="円/楕円 80"/>
          <p:cNvSpPr/>
          <p:nvPr/>
        </p:nvSpPr>
        <p:spPr>
          <a:xfrm>
            <a:off x="3211796" y="476709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8" name="円/楕円 81"/>
          <p:cNvSpPr/>
          <p:nvPr/>
        </p:nvSpPr>
        <p:spPr>
          <a:xfrm>
            <a:off x="5319424" y="4335049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9" name="円/楕円 82"/>
          <p:cNvSpPr/>
          <p:nvPr/>
        </p:nvSpPr>
        <p:spPr>
          <a:xfrm>
            <a:off x="1151148" y="4731680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0" name="円/楕円 83"/>
          <p:cNvSpPr/>
          <p:nvPr/>
        </p:nvSpPr>
        <p:spPr>
          <a:xfrm>
            <a:off x="3776673" y="4623081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1" name="円/楕円 84"/>
          <p:cNvSpPr/>
          <p:nvPr/>
        </p:nvSpPr>
        <p:spPr>
          <a:xfrm>
            <a:off x="2131676" y="4335049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2" name="円/楕円 85"/>
          <p:cNvSpPr/>
          <p:nvPr/>
        </p:nvSpPr>
        <p:spPr>
          <a:xfrm>
            <a:off x="1475220" y="440705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3" name="円/楕円 88"/>
          <p:cNvSpPr/>
          <p:nvPr/>
        </p:nvSpPr>
        <p:spPr>
          <a:xfrm>
            <a:off x="7330473" y="182610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4" name="円/楕円 89"/>
          <p:cNvSpPr/>
          <p:nvPr/>
        </p:nvSpPr>
        <p:spPr>
          <a:xfrm>
            <a:off x="7384473" y="192802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5" name="円/楕円 90"/>
          <p:cNvSpPr/>
          <p:nvPr/>
        </p:nvSpPr>
        <p:spPr>
          <a:xfrm>
            <a:off x="6704313" y="183599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6" name="円/楕円 91"/>
          <p:cNvSpPr/>
          <p:nvPr/>
        </p:nvSpPr>
        <p:spPr>
          <a:xfrm>
            <a:off x="7438473" y="180188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7" name="円/楕円 92"/>
          <p:cNvSpPr/>
          <p:nvPr/>
        </p:nvSpPr>
        <p:spPr>
          <a:xfrm>
            <a:off x="6567539" y="182693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8" name="円/楕円 93"/>
          <p:cNvSpPr/>
          <p:nvPr/>
        </p:nvSpPr>
        <p:spPr>
          <a:xfrm>
            <a:off x="6638509" y="189112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6" name="円/楕円 101"/>
          <p:cNvSpPr/>
          <p:nvPr/>
        </p:nvSpPr>
        <p:spPr>
          <a:xfrm>
            <a:off x="6524683" y="1738073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8" name="円/楕円 103"/>
          <p:cNvSpPr/>
          <p:nvPr/>
        </p:nvSpPr>
        <p:spPr>
          <a:xfrm>
            <a:off x="7269561" y="1737806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9" name="円/楕円 104"/>
          <p:cNvSpPr/>
          <p:nvPr/>
        </p:nvSpPr>
        <p:spPr>
          <a:xfrm>
            <a:off x="7532434" y="476523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0" name="円/楕円 105"/>
          <p:cNvSpPr/>
          <p:nvPr/>
        </p:nvSpPr>
        <p:spPr>
          <a:xfrm>
            <a:off x="7586434" y="486715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1" name="円/楕円 106"/>
          <p:cNvSpPr/>
          <p:nvPr/>
        </p:nvSpPr>
        <p:spPr>
          <a:xfrm>
            <a:off x="6158130" y="445888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2" name="円/楕円 107"/>
          <p:cNvSpPr/>
          <p:nvPr/>
        </p:nvSpPr>
        <p:spPr>
          <a:xfrm>
            <a:off x="7640434" y="474101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3" name="円/楕円 108"/>
          <p:cNvSpPr/>
          <p:nvPr/>
        </p:nvSpPr>
        <p:spPr>
          <a:xfrm>
            <a:off x="6021356" y="444982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4" name="円/楕円 109"/>
          <p:cNvSpPr/>
          <p:nvPr/>
        </p:nvSpPr>
        <p:spPr>
          <a:xfrm>
            <a:off x="6092326" y="451401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5" name="円/楕円 110"/>
          <p:cNvSpPr/>
          <p:nvPr/>
        </p:nvSpPr>
        <p:spPr>
          <a:xfrm>
            <a:off x="6360431" y="484446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6" name="円/楕円 111"/>
          <p:cNvSpPr/>
          <p:nvPr/>
        </p:nvSpPr>
        <p:spPr>
          <a:xfrm>
            <a:off x="7122908" y="457205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7" name="円/楕円 112"/>
          <p:cNvSpPr/>
          <p:nvPr/>
        </p:nvSpPr>
        <p:spPr>
          <a:xfrm>
            <a:off x="7047682" y="468005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8" name="円/楕円 113"/>
          <p:cNvSpPr/>
          <p:nvPr/>
        </p:nvSpPr>
        <p:spPr>
          <a:xfrm>
            <a:off x="7015053" y="456113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9" name="円/楕円 114"/>
          <p:cNvSpPr/>
          <p:nvPr/>
        </p:nvSpPr>
        <p:spPr>
          <a:xfrm>
            <a:off x="6289560" y="479046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0" name="円/楕円 115"/>
          <p:cNvSpPr/>
          <p:nvPr/>
        </p:nvSpPr>
        <p:spPr>
          <a:xfrm>
            <a:off x="6303286" y="492128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1" name="円/楕円 116"/>
          <p:cNvSpPr/>
          <p:nvPr/>
        </p:nvSpPr>
        <p:spPr>
          <a:xfrm>
            <a:off x="6204158" y="4742924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2" name="円/楕円 117"/>
          <p:cNvSpPr/>
          <p:nvPr/>
        </p:nvSpPr>
        <p:spPr>
          <a:xfrm>
            <a:off x="5978500" y="436096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3" name="円/楕円 118"/>
          <p:cNvSpPr/>
          <p:nvPr/>
        </p:nvSpPr>
        <p:spPr>
          <a:xfrm>
            <a:off x="6951136" y="4489302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4" name="円/楕円 119"/>
          <p:cNvSpPr/>
          <p:nvPr/>
        </p:nvSpPr>
        <p:spPr>
          <a:xfrm>
            <a:off x="7471522" y="4676933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160" name="直線コネクタ 159"/>
          <p:cNvCxnSpPr/>
          <p:nvPr/>
        </p:nvCxnSpPr>
        <p:spPr>
          <a:xfrm>
            <a:off x="425599" y="1931869"/>
            <a:ext cx="360040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グループ化 13"/>
          <p:cNvGrpSpPr/>
          <p:nvPr/>
        </p:nvGrpSpPr>
        <p:grpSpPr>
          <a:xfrm>
            <a:off x="961378" y="1939288"/>
            <a:ext cx="2720930" cy="2312008"/>
            <a:chOff x="961378" y="1939288"/>
            <a:chExt cx="2720930" cy="2247670"/>
          </a:xfrm>
        </p:grpSpPr>
        <p:sp>
          <p:nvSpPr>
            <p:cNvPr id="164" name="二等辺三角形 163"/>
            <p:cNvSpPr/>
            <p:nvPr/>
          </p:nvSpPr>
          <p:spPr>
            <a:xfrm>
              <a:off x="1965808" y="1939288"/>
              <a:ext cx="1716500" cy="2247670"/>
            </a:xfrm>
            <a:prstGeom prst="triangle">
              <a:avLst/>
            </a:prstGeom>
            <a:gradFill flip="none" rotWithShape="1">
              <a:gsLst>
                <a:gs pos="0">
                  <a:srgbClr val="C00000">
                    <a:alpha val="80000"/>
                  </a:srgbClr>
                </a:gs>
                <a:gs pos="100000">
                  <a:srgbClr val="C00000">
                    <a:alpha val="22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65" name="テキスト ボックス 164"/>
            <p:cNvSpPr txBox="1"/>
            <p:nvPr/>
          </p:nvSpPr>
          <p:spPr>
            <a:xfrm>
              <a:off x="961378" y="3140968"/>
              <a:ext cx="10974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diffusion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distance</a:t>
              </a:r>
            </a:p>
          </p:txBody>
        </p:sp>
        <p:pic>
          <p:nvPicPr>
            <p:cNvPr id="168" name="TexTeXPicture" descr="&lt;?xml version=&quot;1.0&quot; encoding=&quot;utf-16&quot;?&gt;&#10;&lt;TeXTeX&gt;&#10;  &lt;preamble&gt;\documentclass{jarticle}&#10;\usepackage{amsmath}&#10;\pagestyle{empty}&lt;/preamble&gt;&#10;  &lt;body&gt;\begin{align*} &#10;\Delta Y_{\rm drift}&#10;\end{align*}&lt;/body&gt;&#10;  &lt;fcolor&gt;FF000000&lt;/fcolor&gt;&#10;  &lt;bcolor&gt;FFFFFFFF&lt;/bcolor&gt;&#10;  &lt;transparent&gt;True&lt;/transparent&gt;&#10;  &lt;resolution&gt;1800&lt;/resolution&gt;&#10;  &lt;imageh&gt;214&lt;/imageh&gt;&#10;  &lt;imagew&gt;711&lt;/imagew&gt;&#10;  &lt;scale&gt;50&lt;/scale&gt;&#10;  &lt;cursor&gt;36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410" y="3856706"/>
              <a:ext cx="845887" cy="254598"/>
            </a:xfrm>
            <a:prstGeom prst="rect">
              <a:avLst/>
            </a:prstGeom>
          </p:spPr>
        </p:pic>
      </p:grpSp>
      <p:grpSp>
        <p:nvGrpSpPr>
          <p:cNvPr id="13" name="グループ化 12"/>
          <p:cNvGrpSpPr/>
          <p:nvPr/>
        </p:nvGrpSpPr>
        <p:grpSpPr>
          <a:xfrm>
            <a:off x="1402155" y="2329541"/>
            <a:ext cx="6887587" cy="1857417"/>
            <a:chOff x="1402155" y="2329541"/>
            <a:chExt cx="6887587" cy="1857417"/>
          </a:xfrm>
        </p:grpSpPr>
        <p:grpSp>
          <p:nvGrpSpPr>
            <p:cNvPr id="125" name="グループ化 124"/>
            <p:cNvGrpSpPr/>
            <p:nvPr/>
          </p:nvGrpSpPr>
          <p:grpSpPr>
            <a:xfrm>
              <a:off x="1402155" y="2329541"/>
              <a:ext cx="5798636" cy="1857417"/>
              <a:chOff x="1933537" y="2422405"/>
              <a:chExt cx="4841734" cy="1835596"/>
            </a:xfrm>
          </p:grpSpPr>
          <p:cxnSp>
            <p:nvCxnSpPr>
              <p:cNvPr id="126" name="直線コネクタ 125"/>
              <p:cNvCxnSpPr/>
              <p:nvPr/>
            </p:nvCxnSpPr>
            <p:spPr>
              <a:xfrm>
                <a:off x="4272896" y="2422405"/>
                <a:ext cx="336873" cy="3600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7" name="直線コネクタ 126"/>
              <p:cNvCxnSpPr/>
              <p:nvPr/>
            </p:nvCxnSpPr>
            <p:spPr>
              <a:xfrm flipH="1">
                <a:off x="4096871" y="2782445"/>
                <a:ext cx="512898" cy="54257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8" name="直線コネクタ 127"/>
              <p:cNvCxnSpPr/>
              <p:nvPr/>
            </p:nvCxnSpPr>
            <p:spPr>
              <a:xfrm flipH="1">
                <a:off x="3643923" y="3314101"/>
                <a:ext cx="460061" cy="213566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9" name="直線コネクタ 128"/>
              <p:cNvCxnSpPr/>
              <p:nvPr/>
            </p:nvCxnSpPr>
            <p:spPr>
              <a:xfrm flipH="1">
                <a:off x="3055863" y="3523091"/>
                <a:ext cx="589192" cy="68383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0" name="直線コネクタ 129"/>
              <p:cNvCxnSpPr/>
              <p:nvPr/>
            </p:nvCxnSpPr>
            <p:spPr>
              <a:xfrm>
                <a:off x="5561570" y="2441099"/>
                <a:ext cx="60270" cy="77346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1" name="直線コネクタ 130"/>
              <p:cNvCxnSpPr/>
              <p:nvPr/>
            </p:nvCxnSpPr>
            <p:spPr>
              <a:xfrm>
                <a:off x="5629401" y="3206030"/>
                <a:ext cx="285152" cy="349752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2" name="直線コネクタ 131"/>
              <p:cNvCxnSpPr/>
              <p:nvPr/>
            </p:nvCxnSpPr>
            <p:spPr>
              <a:xfrm flipH="1">
                <a:off x="5484002" y="3536387"/>
                <a:ext cx="423905" cy="230609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3" name="直線コネクタ 132"/>
              <p:cNvCxnSpPr/>
              <p:nvPr/>
            </p:nvCxnSpPr>
            <p:spPr>
              <a:xfrm>
                <a:off x="5513840" y="3766996"/>
                <a:ext cx="396361" cy="49100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4" name="直線コネクタ 133"/>
              <p:cNvCxnSpPr/>
              <p:nvPr/>
            </p:nvCxnSpPr>
            <p:spPr>
              <a:xfrm flipH="1">
                <a:off x="3147345" y="2427835"/>
                <a:ext cx="84457" cy="411649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5" name="直線コネクタ 134"/>
              <p:cNvCxnSpPr/>
              <p:nvPr/>
            </p:nvCxnSpPr>
            <p:spPr>
              <a:xfrm>
                <a:off x="3147345" y="2821735"/>
                <a:ext cx="164160" cy="283568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6" name="直線コネクタ 135"/>
              <p:cNvCxnSpPr/>
              <p:nvPr/>
            </p:nvCxnSpPr>
            <p:spPr>
              <a:xfrm>
                <a:off x="3311506" y="3089947"/>
                <a:ext cx="192702" cy="60739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7" name="直線コネクタ 136"/>
              <p:cNvCxnSpPr/>
              <p:nvPr/>
            </p:nvCxnSpPr>
            <p:spPr>
              <a:xfrm flipH="1">
                <a:off x="3452854" y="3677766"/>
                <a:ext cx="48682" cy="552684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8" name="直線コネクタ 137"/>
              <p:cNvCxnSpPr/>
              <p:nvPr/>
            </p:nvCxnSpPr>
            <p:spPr>
              <a:xfrm>
                <a:off x="6060070" y="2458614"/>
                <a:ext cx="336873" cy="3600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9" name="直線コネクタ 138"/>
              <p:cNvCxnSpPr/>
              <p:nvPr/>
            </p:nvCxnSpPr>
            <p:spPr>
              <a:xfrm flipH="1">
                <a:off x="6084216" y="2818654"/>
                <a:ext cx="310449" cy="2602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0" name="直線コネクタ 139"/>
              <p:cNvCxnSpPr/>
              <p:nvPr/>
            </p:nvCxnSpPr>
            <p:spPr>
              <a:xfrm>
                <a:off x="6078872" y="3070776"/>
                <a:ext cx="532080" cy="52874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1" name="直線コネクタ 140"/>
              <p:cNvCxnSpPr/>
              <p:nvPr/>
            </p:nvCxnSpPr>
            <p:spPr>
              <a:xfrm>
                <a:off x="6616872" y="3597745"/>
                <a:ext cx="158399" cy="60917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2" name="直線コネクタ 141"/>
              <p:cNvCxnSpPr/>
              <p:nvPr/>
            </p:nvCxnSpPr>
            <p:spPr>
              <a:xfrm>
                <a:off x="1933537" y="2450443"/>
                <a:ext cx="47675" cy="25643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3" name="直線コネクタ 142"/>
              <p:cNvCxnSpPr/>
              <p:nvPr/>
            </p:nvCxnSpPr>
            <p:spPr>
              <a:xfrm>
                <a:off x="1979712" y="2689167"/>
                <a:ext cx="547373" cy="69531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4" name="直線コネクタ 143"/>
              <p:cNvCxnSpPr/>
              <p:nvPr/>
            </p:nvCxnSpPr>
            <p:spPr>
              <a:xfrm>
                <a:off x="2519749" y="3366353"/>
                <a:ext cx="168912" cy="32233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5" name="直線コネクタ 144"/>
              <p:cNvCxnSpPr/>
              <p:nvPr/>
            </p:nvCxnSpPr>
            <p:spPr>
              <a:xfrm>
                <a:off x="2688662" y="3687046"/>
                <a:ext cx="30181" cy="543404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6" name="直線コネクタ 145"/>
              <p:cNvCxnSpPr/>
              <p:nvPr/>
            </p:nvCxnSpPr>
            <p:spPr>
              <a:xfrm flipH="1">
                <a:off x="5157084" y="2437094"/>
                <a:ext cx="55734" cy="34122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7" name="直線コネクタ 146"/>
              <p:cNvCxnSpPr/>
              <p:nvPr/>
            </p:nvCxnSpPr>
            <p:spPr>
              <a:xfrm flipH="1">
                <a:off x="4644186" y="2778317"/>
                <a:ext cx="512898" cy="54257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8" name="直線コネクタ 147"/>
              <p:cNvCxnSpPr/>
              <p:nvPr/>
            </p:nvCxnSpPr>
            <p:spPr>
              <a:xfrm>
                <a:off x="4651299" y="3309973"/>
                <a:ext cx="168912" cy="32233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9" name="直線コネクタ 148"/>
              <p:cNvCxnSpPr/>
              <p:nvPr/>
            </p:nvCxnSpPr>
            <p:spPr>
              <a:xfrm flipH="1">
                <a:off x="4529412" y="3630681"/>
                <a:ext cx="290799" cy="60913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169" name="テキスト ボックス 168"/>
            <p:cNvSpPr txBox="1"/>
            <p:nvPr/>
          </p:nvSpPr>
          <p:spPr>
            <a:xfrm>
              <a:off x="7125513" y="3141218"/>
              <a:ext cx="11642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random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walk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4907981" y="6237312"/>
            <a:ext cx="4259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iffusion master equation: MK+, PLB(2014)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probabilistic argument: Ohnishi+, PRC(2016)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3465024" y="1654562"/>
            <a:ext cx="5571472" cy="4397332"/>
            <a:chOff x="3465024" y="1654562"/>
            <a:chExt cx="5571472" cy="4397332"/>
          </a:xfrm>
        </p:grpSpPr>
        <p:sp>
          <p:nvSpPr>
            <p:cNvPr id="12" name="角丸四角形 11"/>
            <p:cNvSpPr/>
            <p:nvPr/>
          </p:nvSpPr>
          <p:spPr>
            <a:xfrm>
              <a:off x="5191980" y="5373216"/>
              <a:ext cx="3844516" cy="678678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50" name="正方形/長方形 149"/>
            <p:cNvSpPr/>
            <p:nvPr/>
          </p:nvSpPr>
          <p:spPr>
            <a:xfrm>
              <a:off x="3465024" y="1654562"/>
              <a:ext cx="2226956" cy="3466526"/>
            </a:xfrm>
            <a:prstGeom prst="rect">
              <a:avLst/>
            </a:prstGeom>
            <a:solidFill>
              <a:srgbClr val="4F81BD">
                <a:alpha val="37000"/>
              </a:srgbClr>
            </a:solidFill>
            <a:ln w="25400" cap="flat" cmpd="sng" algn="ctr">
              <a:solidFill>
                <a:srgbClr val="4F81BD">
                  <a:shade val="50000"/>
                  <a:alpha val="53000"/>
                </a:srgbClr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52" name="左中かっこ 151"/>
            <p:cNvSpPr/>
            <p:nvPr/>
          </p:nvSpPr>
          <p:spPr>
            <a:xfrm rot="16200000">
              <a:off x="4385730" y="4206001"/>
              <a:ext cx="385543" cy="2226956"/>
            </a:xfrm>
            <a:prstGeom prst="leftBrace">
              <a:avLst>
                <a:gd name="adj1" fmla="val 27563"/>
                <a:gd name="adj2" fmla="val 50000"/>
              </a:avLst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pic>
          <p:nvPicPr>
            <p:cNvPr id="166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175&lt;/imageh&gt;&#10;  &lt;imagew&gt;385&lt;/imagew&gt;&#10;  &lt;scale&gt;50&lt;/scale&gt;&#10;  &lt;cursor&gt;24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200" y="5512251"/>
              <a:ext cx="577636" cy="262561"/>
            </a:xfrm>
            <a:prstGeom prst="rect">
              <a:avLst/>
            </a:prstGeom>
          </p:spPr>
        </p:pic>
        <p:sp>
          <p:nvSpPr>
            <p:cNvPr id="5" name="右矢印 4"/>
            <p:cNvSpPr/>
            <p:nvPr/>
          </p:nvSpPr>
          <p:spPr>
            <a:xfrm>
              <a:off x="5292080" y="5445224"/>
              <a:ext cx="419060" cy="526015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5690056" y="5484851"/>
              <a:ext cx="32263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Study </a:t>
              </a: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anose="05050102010706020507" pitchFamily="18" charset="2"/>
                  <a:ea typeface="ＭＳ Ｐゴシック"/>
                  <a:cs typeface="+mn-cs"/>
                </a:rPr>
                <a:t>D</a:t>
              </a: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Y dependence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t\to\infty&#10;\end{align*}&lt;/body&gt;&#10;  &lt;fcolor&gt;FF000000&lt;/fcolor&gt;&#10;  &lt;bcolor&gt;FFFFFFFF&lt;/bcolor&gt;&#10;  &lt;transparent&gt;True&lt;/transparent&gt;&#10;  &lt;resolution&gt;1800&lt;/resolution&gt;&#10;  &lt;imageh&gt;158&lt;/imageh&gt;&#10;  &lt;imagew&gt;706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320" y="6000013"/>
            <a:ext cx="1075316" cy="240652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1476822" y="6240665"/>
            <a:ext cx="265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Poisson distribution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151" name="グループ化 150"/>
          <p:cNvGrpSpPr/>
          <p:nvPr/>
        </p:nvGrpSpPr>
        <p:grpSpPr>
          <a:xfrm>
            <a:off x="4932039" y="2308967"/>
            <a:ext cx="4032449" cy="587084"/>
            <a:chOff x="4932039" y="2308967"/>
            <a:chExt cx="4032449" cy="587084"/>
          </a:xfrm>
        </p:grpSpPr>
        <p:sp>
          <p:nvSpPr>
            <p:cNvPr id="153" name="四角形吹き出し 152"/>
            <p:cNvSpPr/>
            <p:nvPr/>
          </p:nvSpPr>
          <p:spPr>
            <a:xfrm>
              <a:off x="4932039" y="2308967"/>
              <a:ext cx="4032449" cy="587084"/>
            </a:xfrm>
            <a:prstGeom prst="wedgeRectCallout">
              <a:avLst>
                <a:gd name="adj1" fmla="val -28824"/>
                <a:gd name="adj2" fmla="val -96033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pic>
          <p:nvPicPr>
            <p:cNvPr id="15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\rangle_c,~&#10;\langle \bar{Q}^3\rangle_c,~&#10;\langle \bar{Q}^4\rangle_c\end{align*}&lt;/body&gt;&#10;  &lt;fcolor&gt;FF000000&lt;/fcolor&gt;&#10;  &lt;bcolor&gt;FFFFFFFF&lt;/bcolor&gt;&#10;  &lt;transparent&gt;True&lt;/transparent&gt;&#10;  &lt;resolution&gt;1800&lt;/resolution&gt;&#10;  &lt;imageh&gt;283&lt;/imageh&gt;&#10;  &lt;imagew&gt;2155&lt;/imagew&gt;&#10;  &lt;scale&gt;50&lt;/scale&gt;&#10;  &lt;cursor&gt;91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4659" y="2456246"/>
              <a:ext cx="2209093" cy="290104"/>
            </a:xfrm>
            <a:prstGeom prst="rect">
              <a:avLst/>
            </a:prstGeom>
          </p:spPr>
        </p:pic>
        <p:sp>
          <p:nvSpPr>
            <p:cNvPr id="156" name="テキスト ボックス 155"/>
            <p:cNvSpPr txBox="1"/>
            <p:nvPr/>
          </p:nvSpPr>
          <p:spPr>
            <a:xfrm>
              <a:off x="5009487" y="2370465"/>
              <a:ext cx="1565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cumulants</a:t>
              </a: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: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02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50&lt;/imageh&gt;&#10;  &lt;imagew&gt;1156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83" y="5410752"/>
            <a:ext cx="1467818" cy="31743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/>
          <a:srcRect l="9026" b="6057"/>
          <a:stretch/>
        </p:blipFill>
        <p:spPr>
          <a:xfrm>
            <a:off x="792225" y="1195749"/>
            <a:ext cx="5579975" cy="422219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009431" cy="584775"/>
          </a:xfrm>
        </p:spPr>
        <p:txBody>
          <a:bodyPr>
            <a:spAutoFit/>
          </a:bodyPr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4</a:t>
            </a:r>
            <a:r>
              <a:rPr lang="en-US" altLang="ja-JP" baseline="30000" dirty="0" smtClean="0"/>
              <a:t>th</a:t>
            </a:r>
            <a:r>
              <a:rPr kumimoji="1" lang="en-US" altLang="ja-JP" dirty="0" smtClean="0"/>
              <a:t> Order </a:t>
            </a:r>
            <a:r>
              <a:rPr lang="en-US" altLang="ja-JP" dirty="0" err="1" smtClean="0"/>
              <a:t>Cumulant</a:t>
            </a:r>
            <a:r>
              <a:rPr lang="en-US" altLang="ja-JP" dirty="0" smtClean="0"/>
              <a:t>  </a:t>
            </a:r>
            <a:endParaRPr kumimoji="1" lang="ja-JP" altLang="en-US" dirty="0"/>
          </a:p>
        </p:txBody>
      </p:sp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4\rangle(\eta)/&#10;{\rm Skellam}&#10;\end{align*}&lt;/body&gt;&#10;  &lt;fcolor&gt;FF000000&lt;/fcolor&gt;&#10;  &lt;bcolor&gt;FFFFFFFF&lt;/bcolor&gt;&#10;  &lt;transparent&gt;True&lt;/transparent&gt;&#10;  &lt;resolution&gt;1800&lt;/resolution&gt;&#10;  &lt;imageh&gt;284&lt;/imageh&gt;&#10;  &lt;imagew&gt;1915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90247" y="3128510"/>
            <a:ext cx="2315709" cy="343427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7664859" y="119731"/>
            <a:ext cx="13997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ＭＳ Ｐゴシック"/>
                <a:cs typeface="+mn-cs"/>
              </a:rPr>
              <a:t>MK+ (2014)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ＭＳ Ｐゴシック"/>
                <a:cs typeface="+mn-cs"/>
              </a:rPr>
              <a:t>MK (2015)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ＭＳ Ｐゴシック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1715" y="1291437"/>
            <a:ext cx="2024154" cy="3398311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265800" y="1659281"/>
            <a:ext cx="4500000" cy="3281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237464" y="4077072"/>
            <a:ext cx="43204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5367042" y="1981088"/>
            <a:ext cx="432048" cy="7685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5865250" y="1916832"/>
            <a:ext cx="432048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1218892" y="1574997"/>
            <a:ext cx="4608000" cy="45719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773847" y="820671"/>
            <a:ext cx="3149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Before</a:t>
            </a:r>
            <a:r>
              <a:rPr kumimoji="1" lang="en-US" altLang="ja-JP" sz="2800" dirty="0" smtClean="0"/>
              <a:t> the diffusion</a:t>
            </a:r>
            <a:endParaRPr kumimoji="1" lang="ja-JP" altLang="en-US" sz="2800" dirty="0"/>
          </a:p>
        </p:txBody>
      </p:sp>
      <p:cxnSp>
        <p:nvCxnSpPr>
          <p:cNvPr id="20" name="直線コネクタ 19"/>
          <p:cNvCxnSpPr/>
          <p:nvPr/>
        </p:nvCxnSpPr>
        <p:spPr>
          <a:xfrm>
            <a:off x="5821075" y="1923767"/>
            <a:ext cx="0" cy="936104"/>
          </a:xfrm>
          <a:prstGeom prst="line">
            <a:avLst/>
          </a:prstGeom>
          <a:ln w="1270">
            <a:solidFill>
              <a:srgbClr val="00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3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50&lt;/imageh&gt;&#10;  &lt;imagew&gt;1156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83" y="5410752"/>
            <a:ext cx="1467818" cy="31743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/>
          <a:srcRect l="9026" b="6057"/>
          <a:stretch/>
        </p:blipFill>
        <p:spPr>
          <a:xfrm>
            <a:off x="792225" y="1195749"/>
            <a:ext cx="5579975" cy="422219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009431" cy="584775"/>
          </a:xfrm>
        </p:spPr>
        <p:txBody>
          <a:bodyPr>
            <a:spAutoFit/>
          </a:bodyPr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4</a:t>
            </a:r>
            <a:r>
              <a:rPr lang="en-US" altLang="ja-JP" baseline="30000" dirty="0" smtClean="0"/>
              <a:t>th</a:t>
            </a:r>
            <a:r>
              <a:rPr kumimoji="1" lang="en-US" altLang="ja-JP" dirty="0" smtClean="0"/>
              <a:t> Order </a:t>
            </a:r>
            <a:r>
              <a:rPr lang="en-US" altLang="ja-JP" dirty="0" err="1" smtClean="0"/>
              <a:t>Cumulant</a:t>
            </a:r>
            <a:r>
              <a:rPr lang="en-US" altLang="ja-JP" dirty="0" smtClean="0"/>
              <a:t>  </a:t>
            </a:r>
            <a:endParaRPr kumimoji="1" lang="ja-JP" altLang="en-US" dirty="0"/>
          </a:p>
        </p:txBody>
      </p:sp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4\rangle(\eta)/&#10;{\rm Skellam}&#10;\end{align*}&lt;/body&gt;&#10;  &lt;fcolor&gt;FF000000&lt;/fcolor&gt;&#10;  &lt;bcolor&gt;FFFFFFFF&lt;/bcolor&gt;&#10;  &lt;transparent&gt;True&lt;/transparent&gt;&#10;  &lt;resolution&gt;1800&lt;/resolution&gt;&#10;  &lt;imageh&gt;284&lt;/imageh&gt;&#10;  &lt;imagew&gt;1915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90247" y="3128510"/>
            <a:ext cx="2315709" cy="343427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7664859" y="119731"/>
            <a:ext cx="13997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ＭＳ Ｐゴシック"/>
                <a:cs typeface="+mn-cs"/>
              </a:rPr>
              <a:t>MK+ (2014)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ＭＳ Ｐゴシック"/>
                <a:cs typeface="+mn-cs"/>
              </a:rPr>
              <a:t>MK (2015)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ＭＳ Ｐゴシック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1715" y="1291437"/>
            <a:ext cx="2024154" cy="3398311"/>
          </a:xfrm>
          <a:prstGeom prst="rect">
            <a:avLst/>
          </a:prstGeom>
        </p:spPr>
      </p:pic>
      <p:cxnSp>
        <p:nvCxnSpPr>
          <p:cNvPr id="20" name="直線コネクタ 19"/>
          <p:cNvCxnSpPr/>
          <p:nvPr/>
        </p:nvCxnSpPr>
        <p:spPr>
          <a:xfrm>
            <a:off x="5821075" y="1923767"/>
            <a:ext cx="0" cy="936104"/>
          </a:xfrm>
          <a:prstGeom prst="line">
            <a:avLst/>
          </a:prstGeom>
          <a:ln w="1270">
            <a:solidFill>
              <a:srgbClr val="00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1911993" y="827617"/>
            <a:ext cx="2873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A</a:t>
            </a:r>
            <a:r>
              <a:rPr kumimoji="1" lang="en-US" altLang="ja-JP" sz="2800" b="1" dirty="0" smtClean="0">
                <a:solidFill>
                  <a:srgbClr val="7030A0"/>
                </a:solidFill>
              </a:rPr>
              <a:t>ft</a:t>
            </a:r>
            <a:r>
              <a:rPr kumimoji="1" lang="en-US" altLang="ja-JP" sz="2800" b="1" dirty="0" smtClean="0">
                <a:solidFill>
                  <a:srgbClr val="3333FF"/>
                </a:solidFill>
              </a:rPr>
              <a:t>er</a:t>
            </a:r>
            <a:r>
              <a:rPr kumimoji="1" lang="en-US" altLang="ja-JP" sz="2800" dirty="0" smtClean="0"/>
              <a:t> the diffusion</a:t>
            </a:r>
            <a:endParaRPr kumimoji="1" lang="ja-JP" altLang="en-US" sz="28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39552" y="5912147"/>
            <a:ext cx="836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Cumulant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at small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</a:rPr>
              <a:t>Dh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is modified</a:t>
            </a:r>
            <a:r>
              <a:rPr kumimoji="1" lang="en-US" altLang="ja-JP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toward a Poisson value.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ja-JP" sz="2400" dirty="0" smtClean="0">
                <a:solidFill>
                  <a:prstClr val="black"/>
                </a:solidFill>
                <a:latin typeface="Arial"/>
                <a:ea typeface="ＭＳ Ｐゴシック"/>
              </a:rPr>
              <a:t>N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on-monotonic behavior can appear.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4171508" y="1595244"/>
            <a:ext cx="2056676" cy="3456384"/>
            <a:chOff x="4171508" y="1595244"/>
            <a:chExt cx="2056676" cy="3456384"/>
          </a:xfrm>
        </p:grpSpPr>
        <p:cxnSp>
          <p:nvCxnSpPr>
            <p:cNvPr id="22" name="直線コネクタ 21"/>
            <p:cNvCxnSpPr/>
            <p:nvPr/>
          </p:nvCxnSpPr>
          <p:spPr>
            <a:xfrm>
              <a:off x="4171508" y="1595244"/>
              <a:ext cx="0" cy="3456384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3" name="四角形吹き出し 22"/>
            <p:cNvSpPr/>
            <p:nvPr/>
          </p:nvSpPr>
          <p:spPr>
            <a:xfrm>
              <a:off x="4420284" y="4082270"/>
              <a:ext cx="1751189" cy="902158"/>
            </a:xfrm>
            <a:prstGeom prst="wedgeRectCallout">
              <a:avLst>
                <a:gd name="adj1" fmla="val -63034"/>
                <a:gd name="adj2" fmla="val -103613"/>
              </a:avLst>
            </a:prstGeom>
            <a:solidFill>
              <a:srgbClr val="FFFFFF">
                <a:alpha val="80000"/>
              </a:srgb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363571" y="4574645"/>
              <a:ext cx="1864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(rough estimate)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pic>
          <p:nvPicPr>
  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Delta\eta=1.0&#10;\end{align*}&lt;/body&gt;&#10;  &lt;fcolor&gt;FF000000&lt;/fcolor&gt;&#10;  &lt;bcolor&gt;FFFFFFFF&lt;/bcolor&gt;&#10;  &lt;transparent&gt;True&lt;/transparent&gt;&#10;  &lt;resolution&gt;1800&lt;/resolution&gt;&#10;  &lt;imageh&gt;232&lt;/imageh&gt;&#10;  &lt;imagew&gt;969&lt;/imagew&gt;&#10;  &lt;scale&gt;50&lt;/scale&gt;&#10;  &lt;cursor&gt;30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5840" y="4242002"/>
              <a:ext cx="1216879" cy="291347"/>
            </a:xfrm>
            <a:prstGeom prst="rect">
              <a:avLst/>
            </a:prstGeom>
          </p:spPr>
        </p:pic>
      </p:grpSp>
      <p:sp>
        <p:nvSpPr>
          <p:cNvPr id="31" name="上矢印 30"/>
          <p:cNvSpPr/>
          <p:nvPr/>
        </p:nvSpPr>
        <p:spPr>
          <a:xfrm flipV="1">
            <a:off x="2288887" y="1688211"/>
            <a:ext cx="957247" cy="1236732"/>
          </a:xfrm>
          <a:prstGeom prst="upArrow">
            <a:avLst>
              <a:gd name="adj1" fmla="val 50000"/>
              <a:gd name="adj2" fmla="val 70759"/>
            </a:avLst>
          </a:prstGeom>
          <a:solidFill>
            <a:srgbClr val="9F293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461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37230" cy="584775"/>
          </a:xfrm>
        </p:spPr>
        <p:txBody>
          <a:bodyPr>
            <a:spAutoFit/>
          </a:bodyPr>
          <a:lstStyle/>
          <a:p>
            <a:r>
              <a:rPr kumimoji="1" lang="en-US" altLang="ja-JP" dirty="0" smtClean="0"/>
              <a:t> Time Evolution of Fluctuations  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35929"/>
          <a:stretch/>
        </p:blipFill>
        <p:spPr>
          <a:xfrm>
            <a:off x="-36512" y="1484784"/>
            <a:ext cx="5008066" cy="6036323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000000&lt;/fcolor&gt;&#10;  &lt;bcolor&gt;FFFFFFFF&lt;/bcolor&gt;&#10;  &lt;transparent&gt;True&lt;/transparent&gt;&#10;  &lt;resolution&gt;1800&lt;/resolution&gt;&#10;  &lt;imageh&gt;112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453336"/>
            <a:ext cx="244358" cy="260648"/>
          </a:xfrm>
          <a:prstGeom prst="rect">
            <a:avLst/>
          </a:prstGeom>
        </p:spPr>
      </p:pic>
      <p:sp>
        <p:nvSpPr>
          <p:cNvPr id="11" name="四角形吹き出し 10"/>
          <p:cNvSpPr/>
          <p:nvPr/>
        </p:nvSpPr>
        <p:spPr>
          <a:xfrm>
            <a:off x="3462595" y="3717032"/>
            <a:ext cx="3741641" cy="3068960"/>
          </a:xfrm>
          <a:prstGeom prst="wedgeRectCallout">
            <a:avLst>
              <a:gd name="adj1" fmla="val -98111"/>
              <a:gd name="adj2" fmla="val -3091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971600" y="1988840"/>
            <a:ext cx="1296144" cy="4248472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下矢印 6"/>
          <p:cNvSpPr/>
          <p:nvPr/>
        </p:nvSpPr>
        <p:spPr>
          <a:xfrm rot="1022266" flipV="1">
            <a:off x="1631826" y="2228954"/>
            <a:ext cx="827218" cy="943514"/>
          </a:xfrm>
          <a:prstGeom prst="downArrow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1875514" y="2634314"/>
            <a:ext cx="0" cy="439076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1969101" y="2634314"/>
            <a:ext cx="108506" cy="432048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2083986" y="2634314"/>
            <a:ext cx="178183" cy="411165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正方形/長方形 26"/>
          <p:cNvSpPr/>
          <p:nvPr/>
        </p:nvSpPr>
        <p:spPr>
          <a:xfrm>
            <a:off x="-252536" y="1441919"/>
            <a:ext cx="2514705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prstClr val="black"/>
                </a:solidFill>
              </a:rPr>
              <a:t>Detector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9" name="フリーフォーム 28"/>
          <p:cNvSpPr>
            <a:spLocks noChangeAspect="1"/>
          </p:cNvSpPr>
          <p:nvPr/>
        </p:nvSpPr>
        <p:spPr>
          <a:xfrm>
            <a:off x="51591" y="3132120"/>
            <a:ext cx="1840017" cy="140832"/>
          </a:xfrm>
          <a:custGeom>
            <a:avLst/>
            <a:gdLst>
              <a:gd name="connsiteX0" fmla="*/ 0 w 679268"/>
              <a:gd name="connsiteY0" fmla="*/ 0 h 122184"/>
              <a:gd name="connsiteX1" fmla="*/ 391885 w 679268"/>
              <a:gd name="connsiteY1" fmla="*/ 121920 h 122184"/>
              <a:gd name="connsiteX2" fmla="*/ 679268 w 679268"/>
              <a:gd name="connsiteY2" fmla="*/ 26126 h 122184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82"/>
              <a:gd name="connsiteX1" fmla="*/ 355489 w 679268"/>
              <a:gd name="connsiteY1" fmla="*/ 111853 h 111982"/>
              <a:gd name="connsiteX2" fmla="*/ 679268 w 679268"/>
              <a:gd name="connsiteY2" fmla="*/ 26126 h 111982"/>
              <a:gd name="connsiteX0" fmla="*/ 0 w 679268"/>
              <a:gd name="connsiteY0" fmla="*/ 0 h 111859"/>
              <a:gd name="connsiteX1" fmla="*/ 355489 w 679268"/>
              <a:gd name="connsiteY1" fmla="*/ 111853 h 111859"/>
              <a:gd name="connsiteX2" fmla="*/ 679268 w 679268"/>
              <a:gd name="connsiteY2" fmla="*/ 26126 h 111859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88367"/>
              <a:gd name="connsiteY0" fmla="*/ 0 h 111999"/>
              <a:gd name="connsiteX1" fmla="*/ 355489 w 688367"/>
              <a:gd name="connsiteY1" fmla="*/ 111853 h 111999"/>
              <a:gd name="connsiteX2" fmla="*/ 688367 w 688367"/>
              <a:gd name="connsiteY2" fmla="*/ 18575 h 111999"/>
              <a:gd name="connsiteX0" fmla="*/ 0 w 719905"/>
              <a:gd name="connsiteY0" fmla="*/ 0 h 188523"/>
              <a:gd name="connsiteX1" fmla="*/ 387027 w 719905"/>
              <a:gd name="connsiteY1" fmla="*/ 186004 h 188523"/>
              <a:gd name="connsiteX2" fmla="*/ 719905 w 719905"/>
              <a:gd name="connsiteY2" fmla="*/ 92726 h 188523"/>
              <a:gd name="connsiteX0" fmla="*/ 0 w 728665"/>
              <a:gd name="connsiteY0" fmla="*/ 6141 h 192152"/>
              <a:gd name="connsiteX1" fmla="*/ 387027 w 728665"/>
              <a:gd name="connsiteY1" fmla="*/ 192145 h 192152"/>
              <a:gd name="connsiteX2" fmla="*/ 728665 w 728665"/>
              <a:gd name="connsiteY2" fmla="*/ 0 h 192152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55512"/>
              <a:gd name="connsiteX1" fmla="*/ 376514 w 728665"/>
              <a:gd name="connsiteY1" fmla="*/ 55474 h 55512"/>
              <a:gd name="connsiteX2" fmla="*/ 728665 w 728665"/>
              <a:gd name="connsiteY2" fmla="*/ 0 h 5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665" h="55512">
                <a:moveTo>
                  <a:pt x="0" y="6141"/>
                </a:moveTo>
                <a:cubicBezTo>
                  <a:pt x="100791" y="37300"/>
                  <a:pt x="248061" y="56497"/>
                  <a:pt x="376514" y="55474"/>
                </a:cubicBezTo>
                <a:cubicBezTo>
                  <a:pt x="504967" y="54451"/>
                  <a:pt x="608288" y="38443"/>
                  <a:pt x="728665" y="0"/>
                </a:cubicBezTo>
              </a:path>
            </a:pathLst>
          </a:custGeom>
          <a:noFill/>
          <a:ln w="76200">
            <a:solidFill>
              <a:srgbClr val="FFC0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175&lt;/imageh&gt;&#10;  &lt;imagew&gt;38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91" y="2839896"/>
            <a:ext cx="625760" cy="284436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225&lt;/imageh&gt;&#10;  &lt;imagew&gt;318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51" y="1015745"/>
            <a:ext cx="517647" cy="366260"/>
          </a:xfrm>
          <a:prstGeom prst="rect">
            <a:avLst/>
          </a:prstGeom>
        </p:spPr>
      </p:pic>
      <p:sp>
        <p:nvSpPr>
          <p:cNvPr id="68" name="二等辺三角形 67"/>
          <p:cNvSpPr/>
          <p:nvPr/>
        </p:nvSpPr>
        <p:spPr>
          <a:xfrm flipV="1">
            <a:off x="-396552" y="1873965"/>
            <a:ext cx="2696370" cy="4384391"/>
          </a:xfrm>
          <a:prstGeom prst="triangle">
            <a:avLst/>
          </a:prstGeom>
          <a:solidFill>
            <a:srgbClr val="4EA5D8">
              <a:alpha val="4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/>
          <p:cNvSpPr>
            <a:spLocks noChangeAspect="1"/>
          </p:cNvSpPr>
          <p:nvPr/>
        </p:nvSpPr>
        <p:spPr>
          <a:xfrm>
            <a:off x="395538" y="4265788"/>
            <a:ext cx="1184201" cy="108718"/>
          </a:xfrm>
          <a:custGeom>
            <a:avLst/>
            <a:gdLst>
              <a:gd name="connsiteX0" fmla="*/ 0 w 679268"/>
              <a:gd name="connsiteY0" fmla="*/ 0 h 122184"/>
              <a:gd name="connsiteX1" fmla="*/ 391885 w 679268"/>
              <a:gd name="connsiteY1" fmla="*/ 121920 h 122184"/>
              <a:gd name="connsiteX2" fmla="*/ 679268 w 679268"/>
              <a:gd name="connsiteY2" fmla="*/ 26126 h 122184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82"/>
              <a:gd name="connsiteX1" fmla="*/ 355489 w 679268"/>
              <a:gd name="connsiteY1" fmla="*/ 111853 h 111982"/>
              <a:gd name="connsiteX2" fmla="*/ 679268 w 679268"/>
              <a:gd name="connsiteY2" fmla="*/ 26126 h 111982"/>
              <a:gd name="connsiteX0" fmla="*/ 0 w 679268"/>
              <a:gd name="connsiteY0" fmla="*/ 0 h 111859"/>
              <a:gd name="connsiteX1" fmla="*/ 355489 w 679268"/>
              <a:gd name="connsiteY1" fmla="*/ 111853 h 111859"/>
              <a:gd name="connsiteX2" fmla="*/ 679268 w 679268"/>
              <a:gd name="connsiteY2" fmla="*/ 26126 h 111859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88367"/>
              <a:gd name="connsiteY0" fmla="*/ 0 h 111999"/>
              <a:gd name="connsiteX1" fmla="*/ 355489 w 688367"/>
              <a:gd name="connsiteY1" fmla="*/ 111853 h 111999"/>
              <a:gd name="connsiteX2" fmla="*/ 688367 w 688367"/>
              <a:gd name="connsiteY2" fmla="*/ 18575 h 111999"/>
              <a:gd name="connsiteX0" fmla="*/ 0 w 719905"/>
              <a:gd name="connsiteY0" fmla="*/ 0 h 188523"/>
              <a:gd name="connsiteX1" fmla="*/ 387027 w 719905"/>
              <a:gd name="connsiteY1" fmla="*/ 186004 h 188523"/>
              <a:gd name="connsiteX2" fmla="*/ 719905 w 719905"/>
              <a:gd name="connsiteY2" fmla="*/ 92726 h 188523"/>
              <a:gd name="connsiteX0" fmla="*/ 0 w 728665"/>
              <a:gd name="connsiteY0" fmla="*/ 6141 h 192152"/>
              <a:gd name="connsiteX1" fmla="*/ 387027 w 728665"/>
              <a:gd name="connsiteY1" fmla="*/ 192145 h 192152"/>
              <a:gd name="connsiteX2" fmla="*/ 728665 w 728665"/>
              <a:gd name="connsiteY2" fmla="*/ 0 h 192152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55512"/>
              <a:gd name="connsiteX1" fmla="*/ 376514 w 728665"/>
              <a:gd name="connsiteY1" fmla="*/ 55474 h 55512"/>
              <a:gd name="connsiteX2" fmla="*/ 728665 w 728665"/>
              <a:gd name="connsiteY2" fmla="*/ 0 h 5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665" h="55512">
                <a:moveTo>
                  <a:pt x="0" y="6141"/>
                </a:moveTo>
                <a:cubicBezTo>
                  <a:pt x="100791" y="37300"/>
                  <a:pt x="248061" y="56497"/>
                  <a:pt x="376514" y="55474"/>
                </a:cubicBezTo>
                <a:cubicBezTo>
                  <a:pt x="504967" y="54451"/>
                  <a:pt x="608288" y="38443"/>
                  <a:pt x="728665" y="0"/>
                </a:cubicBezTo>
              </a:path>
            </a:pathLst>
          </a:custGeom>
          <a:noFill/>
          <a:ln w="57150">
            <a:solidFill>
              <a:srgbClr val="0033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 rot="19775408">
            <a:off x="1668092" y="3205372"/>
            <a:ext cx="1313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Hadronic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 rot="19543470">
            <a:off x="1830686" y="4094663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QGP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3815" y="3770650"/>
            <a:ext cx="3630473" cy="2970718"/>
          </a:xfrm>
          <a:prstGeom prst="rect">
            <a:avLst/>
          </a:prstGeom>
        </p:spPr>
      </p:pic>
      <p:grpSp>
        <p:nvGrpSpPr>
          <p:cNvPr id="20" name="グループ化 19"/>
          <p:cNvGrpSpPr/>
          <p:nvPr/>
        </p:nvGrpSpPr>
        <p:grpSpPr>
          <a:xfrm>
            <a:off x="4285247" y="556520"/>
            <a:ext cx="4312598" cy="5543902"/>
            <a:chOff x="4285247" y="556520"/>
            <a:chExt cx="4312598" cy="5543902"/>
          </a:xfrm>
        </p:grpSpPr>
        <p:sp>
          <p:nvSpPr>
            <p:cNvPr id="88" name="四角形吹き出し 87"/>
            <p:cNvSpPr/>
            <p:nvPr/>
          </p:nvSpPr>
          <p:spPr>
            <a:xfrm>
              <a:off x="4285247" y="556520"/>
              <a:ext cx="3741641" cy="3068960"/>
            </a:xfrm>
            <a:prstGeom prst="wedgeRectCallout">
              <a:avLst>
                <a:gd name="adj1" fmla="val -101634"/>
                <a:gd name="adj2" fmla="val -15074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45961" y="620688"/>
              <a:ext cx="3610415" cy="2950681"/>
            </a:xfrm>
            <a:prstGeom prst="rect">
              <a:avLst/>
            </a:prstGeom>
          </p:spPr>
        </p:pic>
        <p:sp>
          <p:nvSpPr>
            <p:cNvPr id="14" name="テキスト ボックス 13"/>
            <p:cNvSpPr txBox="1"/>
            <p:nvPr/>
          </p:nvSpPr>
          <p:spPr>
            <a:xfrm rot="5400000">
              <a:off x="5949203" y="3451780"/>
              <a:ext cx="48356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accent2">
                      <a:lumMod val="50000"/>
                    </a:schemeClr>
                  </a:solidFill>
                </a:rPr>
                <a:t>As a result of a simple random walk…</a:t>
              </a:r>
              <a:endParaRPr kumimoji="1" lang="ja-JP" altLang="en-US" sz="24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5" name="曲折矢印 14"/>
            <p:cNvSpPr/>
            <p:nvPr/>
          </p:nvSpPr>
          <p:spPr>
            <a:xfrm rot="5400000" flipH="1">
              <a:off x="7013638" y="3944431"/>
              <a:ext cx="1275068" cy="751432"/>
            </a:xfrm>
            <a:prstGeom prst="bentArrow">
              <a:avLst>
                <a:gd name="adj1" fmla="val 33028"/>
                <a:gd name="adj2" fmla="val 38188"/>
                <a:gd name="adj3" fmla="val 46789"/>
                <a:gd name="adj4" fmla="val 71273"/>
              </a:avLst>
            </a:prstGeom>
            <a:solidFill>
              <a:srgbClr val="9F2936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9186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559261" cy="584775"/>
          </a:xfrm>
        </p:spPr>
        <p:txBody>
          <a:bodyPr/>
          <a:lstStyle/>
          <a:p>
            <a:r>
              <a:rPr kumimoji="1" lang="en-US" altLang="ja-JP" dirty="0" smtClean="0"/>
              <a:t> Rapidity Window Dep.  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53752" y="1607773"/>
            <a:ext cx="3921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STAR Collab.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(X. Luo, CPOD2014)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99" y="1989991"/>
            <a:ext cx="3960440" cy="3095193"/>
          </a:xfrm>
          <a:prstGeom prst="rect">
            <a:avLst/>
          </a:prstGeom>
        </p:spPr>
      </p:pic>
      <p:sp>
        <p:nvSpPr>
          <p:cNvPr id="19" name="角丸四角形 18"/>
          <p:cNvSpPr/>
          <p:nvPr/>
        </p:nvSpPr>
        <p:spPr>
          <a:xfrm>
            <a:off x="5508104" y="137885"/>
            <a:ext cx="3528392" cy="15121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3"/>
          <a:srcRect l="9026" b="6057"/>
          <a:stretch/>
        </p:blipFill>
        <p:spPr>
          <a:xfrm>
            <a:off x="4824548" y="1700808"/>
            <a:ext cx="4303080" cy="3162551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50&lt;/imageh&gt;&#10;  &lt;imagew&gt;1156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941" y="4863359"/>
            <a:ext cx="1467818" cy="317435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b= \frac{ \langle Q_{\rm(net)}^2 Q_{\rm(tot)} \rangle_c }{&#10;\langle Q_{\rm(ne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2014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77" y="370044"/>
            <a:ext cx="1503272" cy="512785"/>
          </a:xfrm>
          <a:prstGeom prst="rect">
            <a:avLst/>
          </a:prstGeom>
        </p:spPr>
      </p:pic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c= \frac{ \langle Q_{\rm(tot)}^2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375" y="1039593"/>
            <a:ext cx="1032316" cy="515783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D_4 = \frac{ \langle Q_{\rm(net)}^4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6&lt;/imageh&gt;&#10;  &lt;imagew&gt;1608&lt;/imagew&gt;&#10;  &lt;scale&gt;50&lt;/scale&gt;&#10;  &lt;cursor&gt;93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93" y="370045"/>
            <a:ext cx="1212495" cy="517271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D_2 = \frac{ \langle Q_{\rm(net)}^2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5&lt;/imageh&gt;&#10;  &lt;imagew&gt;1608&lt;/imagew&gt;&#10;  &lt;scale&gt;50&lt;/scale&gt;&#10;  &lt;cursor&gt;93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93" y="1039593"/>
            <a:ext cx="1210772" cy="515783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6402079" y="-27384"/>
            <a:ext cx="187743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Initial Conditions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825386" y="968047"/>
            <a:ext cx="3105337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4</a:t>
            </a:r>
            <a:r>
              <a:rPr kumimoji="1" lang="en-US" altLang="ja-JP" sz="2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th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-order </a:t>
            </a:r>
            <a:r>
              <a:rPr kumimoji="1" lang="en-US" altLang="ja-JP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cumulant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02311" y="5279603"/>
            <a:ext cx="8734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  <a:defRPr/>
            </a:pPr>
            <a:r>
              <a:rPr lang="en-US" altLang="ja-JP" sz="2400" dirty="0">
                <a:solidFill>
                  <a:prstClr val="black"/>
                </a:solidFill>
                <a:latin typeface="Calibri" panose="020F0502020204030204" pitchFamily="34" charset="0"/>
              </a:rPr>
              <a:t>Is non-monotonic </a:t>
            </a:r>
            <a:r>
              <a:rPr lang="en-US" altLang="ja-JP" sz="2400" dirty="0">
                <a:solidFill>
                  <a:prstClr val="black"/>
                </a:solidFill>
                <a:latin typeface="Symbol" panose="05050102010706020507" pitchFamily="18" charset="2"/>
              </a:rPr>
              <a:t>Dh</a:t>
            </a:r>
            <a:r>
              <a:rPr lang="en-US" altLang="ja-JP" sz="2400" dirty="0">
                <a:solidFill>
                  <a:prstClr val="black"/>
                </a:solidFill>
                <a:latin typeface="Calibri" panose="020F0502020204030204" pitchFamily="34" charset="0"/>
              </a:rPr>
              <a:t> dependence already observed?</a:t>
            </a:r>
            <a:endParaRPr lang="ja-JP" altLang="en-US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Different initial conditions give rise to different characteristic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  <a:cs typeface="+mn-cs"/>
              </a:rPr>
              <a:t>Dh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 dependence.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  <a:sym typeface="Wingdings" panose="05000000000000000000" pitchFamily="2" charset="2"/>
              </a:rPr>
              <a:t> Study initial condition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+mn-cs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139952" y="6453336"/>
            <a:ext cx="4995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Finite volume effects: </a:t>
            </a:r>
            <a:r>
              <a:rPr kumimoji="1" lang="en-US" altLang="ja-JP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Sakaida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+, PRC90 (2015)</a:t>
            </a:r>
            <a:endParaRPr kumimoji="1" lang="ja-JP" altLang="en-US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004302" y="919548"/>
            <a:ext cx="1306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MK+, 2014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MK, 2015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73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189224"/>
            <a:ext cx="2583927" cy="272481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SDE with Non-Linear Terms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1177588"/>
            <a:ext cx="4163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b="1" dirty="0" smtClean="0"/>
              <a:t>Higher order </a:t>
            </a:r>
            <a:r>
              <a:rPr lang="en-US" altLang="ja-JP" sz="2800" b="1" dirty="0" err="1" smtClean="0"/>
              <a:t>cumulants</a:t>
            </a:r>
            <a:endParaRPr lang="en-US" altLang="ja-JP" sz="2800" b="1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40411" y="1252417"/>
            <a:ext cx="4570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/>
              <a:t>Nahrgang</a:t>
            </a:r>
            <a:r>
              <a:rPr kumimoji="1" lang="en-US" altLang="ja-JP" sz="1600" dirty="0" smtClean="0"/>
              <a:t>, </a:t>
            </a:r>
            <a:r>
              <a:rPr kumimoji="1" lang="en-US" altLang="ja-JP" sz="1600" dirty="0" err="1" smtClean="0"/>
              <a:t>Bluhm</a:t>
            </a:r>
            <a:r>
              <a:rPr lang="en-US" altLang="ja-JP" sz="1600" dirty="0"/>
              <a:t>, Schaefer, Bass, </a:t>
            </a:r>
            <a:r>
              <a:rPr lang="en-US" altLang="ja-JP" sz="1600" dirty="0" smtClean="0"/>
              <a:t>PRD (2019);</a:t>
            </a:r>
          </a:p>
          <a:p>
            <a:r>
              <a:rPr lang="en-US" altLang="ja-JP" sz="1600" dirty="0" err="1"/>
              <a:t>Pihan</a:t>
            </a:r>
            <a:r>
              <a:rPr lang="en-US" altLang="ja-JP" sz="1600" dirty="0"/>
              <a:t>, </a:t>
            </a:r>
            <a:r>
              <a:rPr lang="en-US" altLang="ja-JP" sz="1600" dirty="0" err="1"/>
              <a:t>Touroux</a:t>
            </a:r>
            <a:r>
              <a:rPr lang="en-US" altLang="ja-JP" sz="1600" dirty="0"/>
              <a:t>, </a:t>
            </a:r>
            <a:r>
              <a:rPr lang="en-US" altLang="ja-JP" sz="1600" dirty="0" err="1"/>
              <a:t>Nahrgang</a:t>
            </a:r>
            <a:r>
              <a:rPr lang="en-US" altLang="ja-JP" sz="1600" dirty="0"/>
              <a:t>, </a:t>
            </a:r>
            <a:r>
              <a:rPr lang="en-US" altLang="ja-JP" sz="1600" dirty="0" err="1"/>
              <a:t>Bluhm</a:t>
            </a:r>
            <a:r>
              <a:rPr lang="en-US" altLang="ja-JP" sz="1600" dirty="0"/>
              <a:t>, Sami, MK, in prep</a:t>
            </a:r>
            <a:r>
              <a:rPr lang="en-US" altLang="ja-JP" sz="1600" dirty="0" smtClean="0"/>
              <a:t>.</a:t>
            </a:r>
            <a:endParaRPr lang="en-US" altLang="ja-JP" sz="16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" t="54722" r="51944"/>
          <a:stretch/>
        </p:blipFill>
        <p:spPr>
          <a:xfrm>
            <a:off x="3563888" y="1837192"/>
            <a:ext cx="2880320" cy="204130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700808"/>
            <a:ext cx="2996196" cy="212791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522326" y="2164601"/>
            <a:ext cx="2610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Time evolution of 4th </a:t>
            </a:r>
            <a:r>
              <a:rPr kumimoji="1" lang="en-US" altLang="ja-JP" sz="2400" dirty="0" err="1" smtClean="0"/>
              <a:t>cumulant</a:t>
            </a:r>
            <a:r>
              <a:rPr kumimoji="1" lang="en-US" altLang="ja-JP" sz="2400" dirty="0" smtClean="0"/>
              <a:t> can be described.</a:t>
            </a:r>
            <a:endParaRPr kumimoji="1" lang="ja-JP" altLang="en-US" sz="24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4903" y="3861048"/>
            <a:ext cx="3518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b="1" dirty="0" smtClean="0"/>
              <a:t>1st order transition</a:t>
            </a: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7864" y="4277444"/>
            <a:ext cx="3268500" cy="2636590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6522326" y="4766799"/>
            <a:ext cx="2516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Domain formation and peak structure in the correlation function </a:t>
            </a:r>
            <a:r>
              <a:rPr lang="en-US" altLang="ja-JP" sz="2400" dirty="0" smtClean="0"/>
              <a:t>are found.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383249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611560" y="4797152"/>
            <a:ext cx="7416824" cy="936104"/>
          </a:xfrm>
          <a:prstGeom prst="roundRect">
            <a:avLst/>
          </a:prstGeom>
          <a:solidFill>
            <a:srgbClr val="FF0000">
              <a:alpha val="10000"/>
            </a:srgbClr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Message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7584" y="2840737"/>
            <a:ext cx="6956520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Problems in experimental analysis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proper correction of detector’s property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Dynamics of non-Gaussian fluctuations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 suggestion: </a:t>
            </a:r>
            <a:r>
              <a:rPr kumimoji="1" lang="en-US" altLang="ja-JP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chiB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/</a:t>
            </a:r>
            <a:r>
              <a:rPr kumimoji="1" lang="en-US" altLang="ja-JP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chiQ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1" lang="ja-JP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03270" y="1404065"/>
            <a:ext cx="5937459" cy="10772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Understand 2</a:t>
            </a:r>
            <a:r>
              <a:rPr kumimoji="1" lang="en-US" altLang="ja-JP" sz="32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nd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-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order fluctuations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@ LHC &amp; top-RHIC</a:t>
            </a:r>
          </a:p>
        </p:txBody>
      </p:sp>
    </p:spTree>
    <p:extLst>
      <p:ext uri="{BB962C8B-B14F-4D97-AF65-F5344CB8AC3E}">
        <p14:creationId xmlns:p14="http://schemas.microsoft.com/office/powerpoint/2010/main" val="233333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 17"/>
          <p:cNvSpPr/>
          <p:nvPr/>
        </p:nvSpPr>
        <p:spPr>
          <a:xfrm>
            <a:off x="555889" y="5670746"/>
            <a:ext cx="6392375" cy="1091070"/>
          </a:xfrm>
          <a:prstGeom prst="roundRect">
            <a:avLst>
              <a:gd name="adj" fmla="val 9803"/>
            </a:avLst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2"/>
          <a:srcRect l="15690" b="10827"/>
          <a:stretch/>
        </p:blipFill>
        <p:spPr>
          <a:xfrm>
            <a:off x="5067303" y="1772816"/>
            <a:ext cx="3924558" cy="350365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2</a:t>
            </a:r>
            <a:r>
              <a:rPr lang="en-US" altLang="ja-JP" baseline="30000" dirty="0" smtClean="0"/>
              <a:t>nd</a:t>
            </a:r>
            <a:r>
              <a:rPr lang="en-US" altLang="ja-JP" dirty="0" smtClean="0"/>
              <a:t> Order</a:t>
            </a:r>
            <a:r>
              <a:rPr kumimoji="1" lang="en-US" altLang="ja-JP" dirty="0" smtClean="0"/>
              <a:t> @ ALICE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/>
          <a:stretch/>
        </p:blipFill>
        <p:spPr bwMode="auto">
          <a:xfrm>
            <a:off x="107505" y="1951164"/>
            <a:ext cx="4248472" cy="33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293037" y="1348352"/>
            <a:ext cx="3516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Net charge fluctuation</a:t>
            </a:r>
            <a:endParaRPr kumimoji="1" lang="ja-JP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26&lt;/imageh&gt;&#10;  &lt;imagew&gt;319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616" y="5022926"/>
            <a:ext cx="457200" cy="32391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/>
          <a:srcRect r="84105" b="58709"/>
          <a:stretch/>
        </p:blipFill>
        <p:spPr>
          <a:xfrm>
            <a:off x="4588476" y="1831555"/>
            <a:ext cx="648072" cy="1420996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051720" y="3353165"/>
            <a:ext cx="1787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ALICE, PRL2013</a:t>
            </a:r>
            <a:endParaRPr kumimoji="1" lang="ja-JP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169294" y="1348352"/>
            <a:ext cx="3538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Net proton fluctuation</a:t>
            </a:r>
            <a:endParaRPr kumimoji="1" lang="ja-JP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26&lt;/imageh&gt;&#10;  &lt;imagew&gt;319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346836"/>
            <a:ext cx="457200" cy="32391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テキスト ボックス 4"/>
          <p:cNvSpPr txBox="1"/>
          <p:nvPr/>
        </p:nvSpPr>
        <p:spPr>
          <a:xfrm>
            <a:off x="5613959" y="4509120"/>
            <a:ext cx="1839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Rustamov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2017</a:t>
            </a:r>
            <a:endParaRPr kumimoji="1" lang="ja-JP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3568" y="5791935"/>
            <a:ext cx="60975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Net-charge fluctuation has a suppression,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but net-proton fluctuation does not. Why??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44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4"/>
          <a:stretch/>
        </p:blipFill>
        <p:spPr bwMode="auto">
          <a:xfrm>
            <a:off x="2108200" y="2055533"/>
            <a:ext cx="5272112" cy="41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正方形/長方形 25"/>
          <p:cNvSpPr/>
          <p:nvPr/>
        </p:nvSpPr>
        <p:spPr>
          <a:xfrm>
            <a:off x="1888563" y="2055533"/>
            <a:ext cx="219637" cy="4037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1259632" y="908720"/>
            <a:ext cx="5544616" cy="10081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9814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&lt;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 smtClean="0"/>
              <a:t>N</a:t>
            </a:r>
            <a:r>
              <a:rPr lang="en-US" altLang="ja-JP" baseline="-25000" dirty="0" smtClean="0"/>
              <a:t>B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&gt; and &lt;</a:t>
            </a:r>
            <a:r>
              <a:rPr lang="en-US" altLang="ja-JP" i="1" dirty="0">
                <a:latin typeface="Symbol" pitchFamily="18" charset="2"/>
              </a:rPr>
              <a:t> 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/>
              <a:t>N</a:t>
            </a:r>
            <a:r>
              <a:rPr lang="en-US" altLang="ja-JP" i="1" baseline="-25000" dirty="0" smtClean="0"/>
              <a:t>p</a:t>
            </a:r>
            <a:r>
              <a:rPr lang="en-US" altLang="ja-JP" baseline="30000" dirty="0" smtClean="0"/>
              <a:t>2 </a:t>
            </a:r>
            <a:r>
              <a:rPr lang="en-US" altLang="ja-JP" dirty="0" smtClean="0"/>
              <a:t>&gt; @ LHC ?  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 rot="222982">
            <a:off x="4137707" y="4362374"/>
            <a:ext cx="2450636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3851920" y="4199152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3610000" y="406052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3396568" y="3898567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173063" y="3697753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2809817" y="3134389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2615700" y="2836672"/>
            <a:ext cx="234210" cy="37205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正方形/長方形 33"/>
          <p:cNvSpPr/>
          <p:nvPr/>
        </p:nvSpPr>
        <p:spPr>
          <a:xfrm rot="20070266">
            <a:off x="2284819" y="2317002"/>
            <a:ext cx="198022" cy="40530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2711770" y="3190466"/>
            <a:ext cx="265061" cy="20191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023828" y="3457486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934637" y="3423685"/>
            <a:ext cx="297554" cy="273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707107" y="284762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2388443" y="2492896"/>
            <a:ext cx="263805" cy="2648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2200600" y="2399107"/>
            <a:ext cx="2268864" cy="3050796"/>
            <a:chOff x="2200600" y="2399107"/>
            <a:chExt cx="2268864" cy="3050796"/>
          </a:xfrm>
        </p:grpSpPr>
        <p:sp>
          <p:nvSpPr>
            <p:cNvPr id="20" name="フリーフォーム 19"/>
            <p:cNvSpPr/>
            <p:nvPr/>
          </p:nvSpPr>
          <p:spPr>
            <a:xfrm>
              <a:off x="2200600" y="2399107"/>
              <a:ext cx="1219272" cy="2550803"/>
            </a:xfrm>
            <a:custGeom>
              <a:avLst/>
              <a:gdLst>
                <a:gd name="connsiteX0" fmla="*/ 0 w 4038600"/>
                <a:gd name="connsiteY0" fmla="*/ 0 h 2057400"/>
                <a:gd name="connsiteX1" fmla="*/ 1257300 w 4038600"/>
                <a:gd name="connsiteY1" fmla="*/ 1003300 h 2057400"/>
                <a:gd name="connsiteX2" fmla="*/ 2717800 w 4038600"/>
                <a:gd name="connsiteY2" fmla="*/ 1727200 h 2057400"/>
                <a:gd name="connsiteX3" fmla="*/ 4038600 w 4038600"/>
                <a:gd name="connsiteY3" fmla="*/ 2057400 h 2057400"/>
                <a:gd name="connsiteX0" fmla="*/ 0 w 4143504"/>
                <a:gd name="connsiteY0" fmla="*/ 0 h 2080155"/>
                <a:gd name="connsiteX1" fmla="*/ 1257300 w 4143504"/>
                <a:gd name="connsiteY1" fmla="*/ 1003300 h 2080155"/>
                <a:gd name="connsiteX2" fmla="*/ 2717800 w 4143504"/>
                <a:gd name="connsiteY2" fmla="*/ 1727200 h 2080155"/>
                <a:gd name="connsiteX3" fmla="*/ 4038600 w 4143504"/>
                <a:gd name="connsiteY3" fmla="*/ 2057400 h 2080155"/>
                <a:gd name="connsiteX4" fmla="*/ 4062250 w 4143504"/>
                <a:gd name="connsiteY4" fmla="*/ 2051219 h 2080155"/>
                <a:gd name="connsiteX0" fmla="*/ 0 w 4446660"/>
                <a:gd name="connsiteY0" fmla="*/ 0 h 2080155"/>
                <a:gd name="connsiteX1" fmla="*/ 1257300 w 4446660"/>
                <a:gd name="connsiteY1" fmla="*/ 1003300 h 2080155"/>
                <a:gd name="connsiteX2" fmla="*/ 2717800 w 4446660"/>
                <a:gd name="connsiteY2" fmla="*/ 1727200 h 2080155"/>
                <a:gd name="connsiteX3" fmla="*/ 4038600 w 4446660"/>
                <a:gd name="connsiteY3" fmla="*/ 2057400 h 2080155"/>
                <a:gd name="connsiteX4" fmla="*/ 4446660 w 4446660"/>
                <a:gd name="connsiteY4" fmla="*/ 2051219 h 2080155"/>
                <a:gd name="connsiteX0" fmla="*/ 0 w 5557178"/>
                <a:gd name="connsiteY0" fmla="*/ 0 h 2118923"/>
                <a:gd name="connsiteX1" fmla="*/ 1257300 w 5557178"/>
                <a:gd name="connsiteY1" fmla="*/ 1003300 h 2118923"/>
                <a:gd name="connsiteX2" fmla="*/ 2717800 w 5557178"/>
                <a:gd name="connsiteY2" fmla="*/ 1727200 h 2118923"/>
                <a:gd name="connsiteX3" fmla="*/ 4038600 w 5557178"/>
                <a:gd name="connsiteY3" fmla="*/ 2057400 h 2118923"/>
                <a:gd name="connsiteX4" fmla="*/ 5557178 w 5557178"/>
                <a:gd name="connsiteY4" fmla="*/ 2118807 h 2118923"/>
                <a:gd name="connsiteX0" fmla="*/ 0 w 5642602"/>
                <a:gd name="connsiteY0" fmla="*/ 0 h 2157454"/>
                <a:gd name="connsiteX1" fmla="*/ 1257300 w 5642602"/>
                <a:gd name="connsiteY1" fmla="*/ 1003300 h 2157454"/>
                <a:gd name="connsiteX2" fmla="*/ 2717800 w 5642602"/>
                <a:gd name="connsiteY2" fmla="*/ 1727200 h 2157454"/>
                <a:gd name="connsiteX3" fmla="*/ 4038600 w 5642602"/>
                <a:gd name="connsiteY3" fmla="*/ 2057400 h 2157454"/>
                <a:gd name="connsiteX4" fmla="*/ 5642602 w 5642602"/>
                <a:gd name="connsiteY4" fmla="*/ 2157429 h 2157454"/>
                <a:gd name="connsiteX0" fmla="*/ 0 w 5685314"/>
                <a:gd name="connsiteY0" fmla="*/ 0 h 2186411"/>
                <a:gd name="connsiteX1" fmla="*/ 1257300 w 5685314"/>
                <a:gd name="connsiteY1" fmla="*/ 1003300 h 2186411"/>
                <a:gd name="connsiteX2" fmla="*/ 2717800 w 5685314"/>
                <a:gd name="connsiteY2" fmla="*/ 1727200 h 2186411"/>
                <a:gd name="connsiteX3" fmla="*/ 4038600 w 5685314"/>
                <a:gd name="connsiteY3" fmla="*/ 2057400 h 2186411"/>
                <a:gd name="connsiteX4" fmla="*/ 5685314 w 5685314"/>
                <a:gd name="connsiteY4" fmla="*/ 2186395 h 218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5314" h="2186411">
                  <a:moveTo>
                    <a:pt x="0" y="0"/>
                  </a:moveTo>
                  <a:cubicBezTo>
                    <a:pt x="402166" y="357716"/>
                    <a:pt x="804333" y="715433"/>
                    <a:pt x="1257300" y="1003300"/>
                  </a:cubicBezTo>
                  <a:cubicBezTo>
                    <a:pt x="1710267" y="1291167"/>
                    <a:pt x="2254250" y="1551517"/>
                    <a:pt x="2717800" y="1727200"/>
                  </a:cubicBezTo>
                  <a:cubicBezTo>
                    <a:pt x="3181350" y="1902883"/>
                    <a:pt x="3609975" y="1980141"/>
                    <a:pt x="4038600" y="2057400"/>
                  </a:cubicBezTo>
                  <a:cubicBezTo>
                    <a:pt x="4262675" y="2111403"/>
                    <a:pt x="5680387" y="2187683"/>
                    <a:pt x="5685314" y="2186395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pic>
          <p:nvPicPr>
  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2 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629&lt;/imagew&gt;&#10;  &lt;scale&gt;50&lt;/scale&gt;&#10;  &lt;cursor&gt;44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5013176"/>
              <a:ext cx="977584" cy="43672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  <p:sp>
        <p:nvSpPr>
          <p:cNvPr id="23" name="正方形/長方形 22"/>
          <p:cNvSpPr/>
          <p:nvPr/>
        </p:nvSpPr>
        <p:spPr>
          <a:xfrm>
            <a:off x="4319972" y="2591972"/>
            <a:ext cx="2124236" cy="110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39446" y="1455167"/>
            <a:ext cx="5364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should have different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ＭＳ Ｐゴシック"/>
                <a:cs typeface="+mn-cs"/>
              </a:rPr>
              <a:t>Dh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dependence.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,&#10;\langle \delta N_B^2 \rangle,&#10;\langle \delta N_p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218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53" y="1033291"/>
            <a:ext cx="2929027" cy="421876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627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360" y="4128061"/>
            <a:ext cx="839735" cy="421876"/>
          </a:xfrm>
          <a:prstGeom prst="rect">
            <a:avLst/>
          </a:prstGeom>
        </p:spPr>
      </p:pic>
      <p:sp>
        <p:nvSpPr>
          <p:cNvPr id="31" name="正方形/長方形 30"/>
          <p:cNvSpPr/>
          <p:nvPr/>
        </p:nvSpPr>
        <p:spPr>
          <a:xfrm>
            <a:off x="2465910" y="2579740"/>
            <a:ext cx="396044" cy="330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2597390" y="2916562"/>
            <a:ext cx="109717" cy="2527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正方形/長方形 36"/>
          <p:cNvSpPr/>
          <p:nvPr/>
        </p:nvSpPr>
        <p:spPr>
          <a:xfrm rot="20086231">
            <a:off x="2527292" y="2850394"/>
            <a:ext cx="146677" cy="2962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(\eta)}{\langle \delta N^2 \rangle (0)}&#10;\end{align*}&lt;/body&gt;&#10;  &lt;fcolor&gt;FF000000&lt;/fcolor&gt;&#10;  &lt;bcolor&gt;FFFFFFFF&lt;/bcolor&gt;&#10;  &lt;transparent&gt;True&lt;/transparent&gt;&#10;  &lt;resolution&gt;1800&lt;/resolution&gt;&#10;  &lt;imageh&gt;608&lt;/imageh&gt;&#10;  &lt;imagew&gt;980&lt;/imagew&gt;&#10;  &lt;scale&gt;50&lt;/scale&gt;&#10;  &lt;cursor&gt;8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5924" y="3402848"/>
            <a:ext cx="1536496" cy="95325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000000&lt;/fcolor&gt;&#10;  &lt;bcolor&gt;FFFFFFFF&lt;/bcolor&gt;&#10;  &lt;transparent&gt;True&lt;/transparent&gt;&#10;  &lt;resolution&gt;1800&lt;/resolution&gt;&#10;  &lt;imageh&gt;166&lt;/imageh&gt;&#10;  &lt;imagew&gt;8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938" y="2137998"/>
            <a:ext cx="128981" cy="261109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0.5&#10;\end{align*}&lt;/body&gt;&#10;  &lt;fcolor&gt;FF000000&lt;/fcolor&gt;&#10;  &lt;bcolor&gt;FFFFFFFF&lt;/bcolor&gt;&#10;  &lt;transparent&gt;True&lt;/transparent&gt;&#10;  &lt;resolution&gt;1800&lt;/resolution&gt;&#10;  &lt;imageh&gt;172&lt;/imageh&gt;&#10;  &lt;imagew&gt;29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814637"/>
            <a:ext cx="465590" cy="27054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テキスト ボックス 9"/>
          <p:cNvSpPr txBox="1"/>
          <p:nvPr/>
        </p:nvSpPr>
        <p:spPr>
          <a:xfrm>
            <a:off x="179512" y="6413266"/>
            <a:ext cx="8490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Baryon # 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cumulants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are experimentally observable!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MK, 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Asakawa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, 2012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38" name="グループ化 37"/>
          <p:cNvGrpSpPr/>
          <p:nvPr/>
        </p:nvGrpSpPr>
        <p:grpSpPr>
          <a:xfrm>
            <a:off x="2231258" y="2271558"/>
            <a:ext cx="2906998" cy="1647011"/>
            <a:chOff x="2231258" y="2271558"/>
            <a:chExt cx="2906998" cy="1647011"/>
          </a:xfrm>
        </p:grpSpPr>
        <p:sp>
          <p:nvSpPr>
            <p:cNvPr id="39" name="フリーフォーム 38"/>
            <p:cNvSpPr/>
            <p:nvPr/>
          </p:nvSpPr>
          <p:spPr>
            <a:xfrm>
              <a:off x="2231258" y="2271558"/>
              <a:ext cx="1890589" cy="1406144"/>
            </a:xfrm>
            <a:custGeom>
              <a:avLst/>
              <a:gdLst>
                <a:gd name="connsiteX0" fmla="*/ 0 w 4038600"/>
                <a:gd name="connsiteY0" fmla="*/ 0 h 2057400"/>
                <a:gd name="connsiteX1" fmla="*/ 1257300 w 4038600"/>
                <a:gd name="connsiteY1" fmla="*/ 1003300 h 2057400"/>
                <a:gd name="connsiteX2" fmla="*/ 2717800 w 4038600"/>
                <a:gd name="connsiteY2" fmla="*/ 1727200 h 2057400"/>
                <a:gd name="connsiteX3" fmla="*/ 4038600 w 4038600"/>
                <a:gd name="connsiteY3" fmla="*/ 2057400 h 205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38600" h="2057400">
                  <a:moveTo>
                    <a:pt x="0" y="0"/>
                  </a:moveTo>
                  <a:cubicBezTo>
                    <a:pt x="402166" y="357716"/>
                    <a:pt x="804333" y="715433"/>
                    <a:pt x="1257300" y="1003300"/>
                  </a:cubicBezTo>
                  <a:cubicBezTo>
                    <a:pt x="1710267" y="1291167"/>
                    <a:pt x="2254250" y="1551517"/>
                    <a:pt x="2717800" y="1727200"/>
                  </a:cubicBezTo>
                  <a:cubicBezTo>
                    <a:pt x="3181350" y="1902883"/>
                    <a:pt x="3609975" y="1980141"/>
                    <a:pt x="4038600" y="2057400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pic>
          <p:nvPicPr>
  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p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596&lt;/imagew&gt;&#10;  &lt;scale&gt;50&lt;/scale&gt;&#10;  &lt;cursor&gt;34&lt;/cursor&gt;&#10;&lt;/TeXTeX&gt;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3429000"/>
              <a:ext cx="926296" cy="48956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</p:grp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b="10450"/>
          <a:stretch/>
        </p:blipFill>
        <p:spPr bwMode="auto">
          <a:xfrm>
            <a:off x="7812360" y="5006555"/>
            <a:ext cx="1213580" cy="140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テキスト ボックス 41"/>
          <p:cNvSpPr txBox="1"/>
          <p:nvPr/>
        </p:nvSpPr>
        <p:spPr>
          <a:xfrm>
            <a:off x="6902113" y="0"/>
            <a:ext cx="2249334" cy="1785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MK, presentations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GSI, Jan. 2013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Berkeley, Sep. 2014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FIAS, Jul. 2015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GSI, Jan. 2016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…</a:t>
            </a:r>
            <a:endParaRPr kumimoji="1" lang="ja-JP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20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 Coin Game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87245" y="1604092"/>
            <a:ext cx="42407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B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et 25 Euro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You get head coins of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11760" y="5598006"/>
            <a:ext cx="38829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Same expectation value.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But, different fluctuation.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4582326" y="2896770"/>
            <a:ext cx="2869034" cy="2272559"/>
            <a:chOff x="4582326" y="2896770"/>
            <a:chExt cx="2869034" cy="2272559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4582326" y="2896770"/>
              <a:ext cx="2869034" cy="2272559"/>
              <a:chOff x="4582326" y="2896770"/>
              <a:chExt cx="2869034" cy="2272559"/>
            </a:xfrm>
          </p:grpSpPr>
          <p:sp>
            <p:nvSpPr>
              <p:cNvPr id="7" name="角丸四角形 6"/>
              <p:cNvSpPr/>
              <p:nvPr/>
            </p:nvSpPr>
            <p:spPr>
              <a:xfrm>
                <a:off x="4582326" y="2896770"/>
                <a:ext cx="2869034" cy="2272559"/>
              </a:xfrm>
              <a:prstGeom prst="round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4929525" y="3154158"/>
                <a:ext cx="21746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B. 25 x 2 Euro</a:t>
                </a: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522" y="3587039"/>
              <a:ext cx="1206623" cy="1206623"/>
            </a:xfrm>
            <a:prstGeom prst="rect">
              <a:avLst/>
            </a:prstGeom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3602396"/>
              <a:ext cx="1157050" cy="1177960"/>
            </a:xfrm>
            <a:prstGeom prst="rect">
              <a:avLst/>
            </a:prstGeom>
          </p:spPr>
        </p:pic>
      </p:grpSp>
      <p:grpSp>
        <p:nvGrpSpPr>
          <p:cNvPr id="16" name="グループ化 15"/>
          <p:cNvGrpSpPr/>
          <p:nvPr/>
        </p:nvGrpSpPr>
        <p:grpSpPr>
          <a:xfrm>
            <a:off x="1187624" y="2896769"/>
            <a:ext cx="2869034" cy="2272559"/>
            <a:chOff x="1187624" y="2896769"/>
            <a:chExt cx="2869034" cy="2272559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1187624" y="2896769"/>
              <a:ext cx="2869034" cy="2272559"/>
              <a:chOff x="1187624" y="2896769"/>
              <a:chExt cx="2869034" cy="2272559"/>
            </a:xfrm>
          </p:grpSpPr>
          <p:sp>
            <p:nvSpPr>
              <p:cNvPr id="8" name="角丸四角形 7"/>
              <p:cNvSpPr/>
              <p:nvPr/>
            </p:nvSpPr>
            <p:spPr>
              <a:xfrm>
                <a:off x="1187624" y="2896769"/>
                <a:ext cx="2869034" cy="2272559"/>
              </a:xfrm>
              <a:prstGeom prst="round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>
                <a:off x="1527353" y="3154158"/>
                <a:ext cx="21895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A. 50</a:t>
                </a:r>
                <a:r>
                  <a:rPr kumimoji="1" lang="ja-JP" alt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x 1 Euro</a:t>
                </a: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4601" y="3602396"/>
              <a:ext cx="1227539" cy="1196850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8077" y="3623029"/>
              <a:ext cx="1170633" cy="1170633"/>
            </a:xfrm>
            <a:prstGeom prst="rect">
              <a:avLst/>
            </a:prstGeom>
          </p:spPr>
        </p:pic>
      </p:grpSp>
      <p:grpSp>
        <p:nvGrpSpPr>
          <p:cNvPr id="22" name="グループ化 21"/>
          <p:cNvGrpSpPr/>
          <p:nvPr/>
        </p:nvGrpSpPr>
        <p:grpSpPr>
          <a:xfrm>
            <a:off x="6156176" y="4036761"/>
            <a:ext cx="2869034" cy="2272559"/>
            <a:chOff x="6156176" y="4036761"/>
            <a:chExt cx="2869034" cy="2272559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6156176" y="4036761"/>
              <a:ext cx="2869034" cy="2272559"/>
              <a:chOff x="6156176" y="4036761"/>
              <a:chExt cx="2869034" cy="2272559"/>
            </a:xfrm>
          </p:grpSpPr>
          <p:sp>
            <p:nvSpPr>
              <p:cNvPr id="19" name="角丸四角形 18"/>
              <p:cNvSpPr/>
              <p:nvPr/>
            </p:nvSpPr>
            <p:spPr>
              <a:xfrm>
                <a:off x="6156176" y="4036761"/>
                <a:ext cx="2869034" cy="2272559"/>
              </a:xfrm>
              <a:prstGeom prst="round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0" name="テキスト ボックス 19"/>
              <p:cNvSpPr txBox="1"/>
              <p:nvPr/>
            </p:nvSpPr>
            <p:spPr>
              <a:xfrm>
                <a:off x="6505781" y="4178763"/>
                <a:ext cx="21698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04878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C</a:t>
                </a:r>
                <a:r>
                  <a:rPr kumimoji="1" lang="en-US" altLang="ja-JP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604878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. 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04878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1</a:t>
                </a:r>
                <a:r>
                  <a:rPr kumimoji="1" lang="en-US" altLang="ja-JP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604878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 x 50 Euro</a:t>
                </a: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604878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4690" y="4685927"/>
              <a:ext cx="2484842" cy="13977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521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2"/>
          <a:srcRect l="15690" b="10827"/>
          <a:stretch/>
        </p:blipFill>
        <p:spPr>
          <a:xfrm>
            <a:off x="551166" y="4110899"/>
            <a:ext cx="2768824" cy="247187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 Suggestion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/>
          <a:stretch/>
        </p:blipFill>
        <p:spPr bwMode="auto">
          <a:xfrm>
            <a:off x="412450" y="1549208"/>
            <a:ext cx="3024335" cy="235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146838" y="1126660"/>
            <a:ext cx="3035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Net charge fluctuation</a:t>
            </a:r>
            <a:endParaRPr kumimoji="1" lang="ja-JP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/>
          <a:srcRect r="84105" b="58709"/>
          <a:stretch/>
        </p:blipFill>
        <p:spPr>
          <a:xfrm>
            <a:off x="146838" y="4293096"/>
            <a:ext cx="525449" cy="1152128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1331640" y="2385338"/>
            <a:ext cx="1787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ALICE, PRL2013</a:t>
            </a:r>
            <a:endParaRPr kumimoji="1" lang="ja-JP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46838" y="3815209"/>
            <a:ext cx="3056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Net proton fluctuation</a:t>
            </a:r>
            <a:endParaRPr kumimoji="1" lang="ja-JP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26&lt;/imageh&gt;&#10;  &lt;imagew&gt;319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941" y="6448576"/>
            <a:ext cx="457200" cy="32391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テキスト ボックス 4"/>
          <p:cNvSpPr txBox="1"/>
          <p:nvPr/>
        </p:nvSpPr>
        <p:spPr>
          <a:xfrm>
            <a:off x="1071482" y="5775507"/>
            <a:ext cx="1839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Rustamov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2017</a:t>
            </a:r>
            <a:endParaRPr kumimoji="1" lang="ja-JP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7172" y="2657334"/>
            <a:ext cx="4217236" cy="293190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144704" y="1340768"/>
            <a:ext cx="3441904" cy="14619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Construct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endParaRPr kumimoji="1" lang="en-US" altLang="ja-JP" sz="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Then, take ratio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endParaRPr kumimoji="1" lang="en-US" altLang="ja-JP" sz="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Compare it with lattice 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173722" y="4449306"/>
            <a:ext cx="2287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86000"/>
                    </a:prstClr>
                  </a:glow>
                </a:effectLst>
                <a:uLnTx/>
                <a:uFillTx/>
                <a:latin typeface="Calibri"/>
                <a:ea typeface="ＭＳ Ｐゴシック"/>
                <a:cs typeface="+mn-cs"/>
              </a:rPr>
              <a:t>HotQCD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86000"/>
                    </a:prstClr>
                  </a:glow>
                </a:effectLst>
                <a:uLnTx/>
                <a:uFillTx/>
                <a:latin typeface="Calibri"/>
                <a:ea typeface="ＭＳ Ｐゴシック"/>
                <a:cs typeface="+mn-cs"/>
              </a:rPr>
              <a:t> preliminary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422096" y="5640318"/>
            <a:ext cx="4373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linear T dependence near Tc !!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o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nly 2</a:t>
            </a:r>
            <a:r>
              <a:rPr kumimoji="1" lang="en-US" altLang="ja-JP" sz="2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nd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order: reliable !!</a:t>
            </a:r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2 \rangle ~ &#10;(\langle \delta N_N^2 \rangle), ~&#10;\langle \delta N_Q^2 \rangle&#10;\end{align*}&lt;/body&gt;&#10;  &lt;fcolor&gt;FF000000&lt;/fcolor&gt;&#10;  &lt;bcolor&gt;FFFFFFFF&lt;/bcolor&gt;&#10;  &lt;transparent&gt;True&lt;/transparent&gt;&#10;  &lt;resolution&gt;1800&lt;/resolution&gt;&#10;  &lt;imageh&gt;313&lt;/imageh&gt;&#10;  &lt;imagew&gt;2489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724" y="1436086"/>
            <a:ext cx="2634192" cy="331258"/>
          </a:xfrm>
          <a:prstGeom prst="rect">
            <a:avLst/>
          </a:prstGeom>
        </p:spPr>
      </p:pic>
      <p:sp>
        <p:nvSpPr>
          <p:cNvPr id="25" name="右矢印 24"/>
          <p:cNvSpPr/>
          <p:nvPr/>
        </p:nvSpPr>
        <p:spPr>
          <a:xfrm>
            <a:off x="3448153" y="1268760"/>
            <a:ext cx="696551" cy="149544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2 \rangle /&#10;\langle \delta N_Q^2 \rangle&#10;\end{align*}&lt;/body&gt;&#10;  &lt;fcolor&gt;FF000000&lt;/fcolor&gt;&#10;  &lt;bcolor&gt;FFFFFFFF&lt;/bcolor&gt;&#10;  &lt;transparent&gt;True&lt;/transparent&gt;&#10;  &lt;resolution&gt;1800&lt;/resolution&gt;&#10;  &lt;imageh&gt;313&lt;/imageh&gt;&#10;  &lt;imagew&gt;1441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009" y="1895908"/>
            <a:ext cx="1525059" cy="33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7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2"/>
          <a:srcRect l="4298" t="13591" r="85082" b="15057"/>
          <a:stretch/>
        </p:blipFill>
        <p:spPr>
          <a:xfrm>
            <a:off x="4644008" y="2420888"/>
            <a:ext cx="352860" cy="302433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44824"/>
            <a:ext cx="3322711" cy="4238592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827584" y="3807668"/>
            <a:ext cx="7559883" cy="197396"/>
          </a:xfrm>
          <a:prstGeom prst="rect">
            <a:avLst/>
          </a:prstGeom>
          <a:solidFill>
            <a:srgbClr val="FFC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Prediction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74126" y="1268760"/>
            <a:ext cx="1688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ＭＳ Ｐゴシック"/>
                <a:cs typeface="+mn-cs"/>
              </a:rPr>
              <a:t>LATTICE</a:t>
            </a:r>
            <a:endParaRPr kumimoji="1" lang="ja-JP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/>
              <a:ea typeface="ＭＳ Ｐゴシック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868144" y="1268760"/>
            <a:ext cx="1276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ＭＳ Ｐゴシック"/>
                <a:cs typeface="+mn-cs"/>
              </a:rPr>
              <a:t>ALICE</a:t>
            </a:r>
            <a:endParaRPr kumimoji="1" lang="ja-JP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/>
              <a:ea typeface="ＭＳ Ｐゴシック"/>
              <a:cs typeface="+mn-cs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4644008" y="5661248"/>
            <a:ext cx="4042792" cy="0"/>
          </a:xfrm>
          <a:prstGeom prst="straightConnector1">
            <a:avLst/>
          </a:prstGeom>
          <a:ln w="317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フリーフォーム 11"/>
          <p:cNvSpPr/>
          <p:nvPr/>
        </p:nvSpPr>
        <p:spPr>
          <a:xfrm>
            <a:off x="5000650" y="3367956"/>
            <a:ext cx="3150900" cy="1138437"/>
          </a:xfrm>
          <a:custGeom>
            <a:avLst/>
            <a:gdLst>
              <a:gd name="connsiteX0" fmla="*/ 0 w 3541222"/>
              <a:gd name="connsiteY0" fmla="*/ 822960 h 822960"/>
              <a:gd name="connsiteX1" fmla="*/ 1745673 w 3541222"/>
              <a:gd name="connsiteY1" fmla="*/ 274320 h 822960"/>
              <a:gd name="connsiteX2" fmla="*/ 3541222 w 3541222"/>
              <a:gd name="connsiteY2" fmla="*/ 0 h 822960"/>
              <a:gd name="connsiteX0" fmla="*/ 0 w 3541222"/>
              <a:gd name="connsiteY0" fmla="*/ 822960 h 822960"/>
              <a:gd name="connsiteX1" fmla="*/ 1653091 w 3541222"/>
              <a:gd name="connsiteY1" fmla="*/ 357690 h 822960"/>
              <a:gd name="connsiteX2" fmla="*/ 3541222 w 3541222"/>
              <a:gd name="connsiteY2" fmla="*/ 0 h 822960"/>
              <a:gd name="connsiteX0" fmla="*/ 0 w 3541222"/>
              <a:gd name="connsiteY0" fmla="*/ 822960 h 822960"/>
              <a:gd name="connsiteX1" fmla="*/ 1541991 w 3541222"/>
              <a:gd name="connsiteY1" fmla="*/ 381510 h 822960"/>
              <a:gd name="connsiteX2" fmla="*/ 3541222 w 3541222"/>
              <a:gd name="connsiteY2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1222" h="822960">
                <a:moveTo>
                  <a:pt x="0" y="822960"/>
                </a:moveTo>
                <a:cubicBezTo>
                  <a:pt x="577734" y="617220"/>
                  <a:pt x="951787" y="518670"/>
                  <a:pt x="1541991" y="381510"/>
                </a:cubicBezTo>
                <a:cubicBezTo>
                  <a:pt x="2132195" y="244350"/>
                  <a:pt x="2938549" y="68580"/>
                  <a:pt x="3541222" y="0"/>
                </a:cubicBezTo>
              </a:path>
            </a:pathLst>
          </a:cu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26&lt;/imageh&gt;&#10;  &lt;imagew&gt;319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989940"/>
            <a:ext cx="623783" cy="44192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フリーフォーム 16"/>
          <p:cNvSpPr/>
          <p:nvPr/>
        </p:nvSpPr>
        <p:spPr>
          <a:xfrm>
            <a:off x="5024814" y="3120950"/>
            <a:ext cx="3147503" cy="1372866"/>
          </a:xfrm>
          <a:custGeom>
            <a:avLst/>
            <a:gdLst>
              <a:gd name="connsiteX0" fmla="*/ 0 w 3541222"/>
              <a:gd name="connsiteY0" fmla="*/ 822960 h 822960"/>
              <a:gd name="connsiteX1" fmla="*/ 1745673 w 3541222"/>
              <a:gd name="connsiteY1" fmla="*/ 274320 h 822960"/>
              <a:gd name="connsiteX2" fmla="*/ 3541222 w 3541222"/>
              <a:gd name="connsiteY2" fmla="*/ 0 h 822960"/>
              <a:gd name="connsiteX0" fmla="*/ 0 w 3541222"/>
              <a:gd name="connsiteY0" fmla="*/ 822960 h 822960"/>
              <a:gd name="connsiteX1" fmla="*/ 1421283 w 3541222"/>
              <a:gd name="connsiteY1" fmla="*/ 427403 h 822960"/>
              <a:gd name="connsiteX2" fmla="*/ 3541222 w 3541222"/>
              <a:gd name="connsiteY2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1222" h="822960">
                <a:moveTo>
                  <a:pt x="0" y="822960"/>
                </a:moveTo>
                <a:cubicBezTo>
                  <a:pt x="577734" y="617220"/>
                  <a:pt x="831079" y="564563"/>
                  <a:pt x="1421283" y="427403"/>
                </a:cubicBezTo>
                <a:cubicBezTo>
                  <a:pt x="2011487" y="290243"/>
                  <a:pt x="2938549" y="68580"/>
                  <a:pt x="3541222" y="0"/>
                </a:cubicBezTo>
              </a:path>
            </a:pathLst>
          </a:cu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frac{ \langle \delta N_B^2 \rangle }{&#10;\langle \delta N_Q^2 \rangle}&#10;\end{align*}&lt;/body&gt;&#10;  &lt;fcolor&gt;FF000000&lt;/fcolor&gt;&#10;  &lt;bcolor&gt;FFFFFFFF&lt;/bcolor&gt;&#10;  &lt;transparent&gt;True&lt;/transparent&gt;&#10;  &lt;resolution&gt;1800&lt;/resolution&gt;&#10;  &lt;imageh&gt;651&lt;/imageh&gt;&#10;  &lt;imagew&gt;686&lt;/imagew&gt;&#10;  &lt;scale&gt;50&lt;/scale&gt;&#10;  &lt;cursor&gt;8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173" y="1540213"/>
            <a:ext cx="896908" cy="851146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756532" y="6134258"/>
            <a:ext cx="7630935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Δη</a:t>
            </a: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dependence for tracing back the history!</a:t>
            </a:r>
            <a:endParaRPr kumimoji="1" lang="ja-JP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5000650" y="2132856"/>
            <a:ext cx="3398" cy="3744416"/>
          </a:xfrm>
          <a:prstGeom prst="straightConnector1">
            <a:avLst/>
          </a:prstGeom>
          <a:ln w="317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\sqrt{s_{NN}}=5.02~{\rm TeV}&#10;\end{align*}&lt;/body&gt;&#10;  &lt;fcolor&gt;FF000000&lt;/fcolor&gt;&#10;  &lt;bcolor&gt;FFFFFFFF&lt;/bcolor&gt;&#10;  &lt;transparent&gt;True&lt;/transparent&gt;&#10;  &lt;resolution&gt;1800&lt;/resolution&gt;&#10;  &lt;imageh&gt;249&lt;/imageh&gt;&#10;  &lt;imagew&gt;1982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087" y="2937527"/>
            <a:ext cx="2097616" cy="263525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1603534" y="4523598"/>
            <a:ext cx="2342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86000"/>
                    </a:prstClr>
                  </a:glow>
                </a:effectLst>
                <a:uLnTx/>
                <a:uFillTx/>
                <a:latin typeface="Calibri"/>
                <a:ea typeface="ＭＳ Ｐゴシック"/>
                <a:cs typeface="+mn-cs"/>
              </a:rPr>
              <a:t>HotQCD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86000"/>
                    </a:prstClr>
                  </a:glow>
                </a:effectLst>
                <a:uLnTx/>
                <a:uFillTx/>
                <a:latin typeface="Calibri"/>
                <a:ea typeface="ＭＳ Ｐゴシック"/>
                <a:cs typeface="+mn-cs"/>
              </a:rPr>
              <a:t> preliminary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01600">
                  <a:prstClr val="white">
                    <a:alpha val="86000"/>
                  </a:prstClr>
                </a:glow>
              </a:effectLst>
              <a:uLnTx/>
              <a:uFillTx/>
              <a:latin typeface="Calibri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86000"/>
                    </a:prstClr>
                  </a:glow>
                </a:effectLst>
                <a:uLnTx/>
                <a:uFillTx/>
                <a:latin typeface="Calibri"/>
                <a:ea typeface="ＭＳ Ｐゴシック"/>
                <a:cs typeface="+mn-cs"/>
              </a:rPr>
              <a:t>before continuum limit</a:t>
            </a:r>
            <a:endParaRPr kumimoji="1" lang="ja-JP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101600">
                  <a:prstClr val="white">
                    <a:alpha val="86000"/>
                  </a:prstClr>
                </a:glow>
              </a:effectLst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7378577" y="5397353"/>
            <a:ext cx="1" cy="263895"/>
          </a:xfrm>
          <a:prstGeom prst="line">
            <a:avLst/>
          </a:prstGeom>
          <a:ln w="317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7092280" y="5613722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1.6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2.76~{\rm TeV}&#10;\end{align*}&lt;/body&gt;&#10;  &lt;fcolor&gt;FF000000&lt;/fcolor&gt;&#10;  &lt;bcolor&gt;FFFFFFFF&lt;/bcolor&gt;&#10;  &lt;transparent&gt;True&lt;/transparent&gt;&#10;  &lt;resolution&gt;1800&lt;/resolution&gt;&#10;  &lt;imageh&gt;173&lt;/imageh&gt;&#10;  &lt;imagew&gt;965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156" y="3187792"/>
            <a:ext cx="1021291" cy="183092"/>
          </a:xfrm>
          <a:prstGeom prst="rect">
            <a:avLst/>
          </a:prstGeom>
        </p:spPr>
      </p:pic>
      <p:sp>
        <p:nvSpPr>
          <p:cNvPr id="21" name="フリーフォーム 20"/>
          <p:cNvSpPr/>
          <p:nvPr/>
        </p:nvSpPr>
        <p:spPr>
          <a:xfrm>
            <a:off x="4996868" y="3634695"/>
            <a:ext cx="3150900" cy="874425"/>
          </a:xfrm>
          <a:custGeom>
            <a:avLst/>
            <a:gdLst>
              <a:gd name="connsiteX0" fmla="*/ 0 w 3541222"/>
              <a:gd name="connsiteY0" fmla="*/ 822960 h 822960"/>
              <a:gd name="connsiteX1" fmla="*/ 1745673 w 3541222"/>
              <a:gd name="connsiteY1" fmla="*/ 274320 h 822960"/>
              <a:gd name="connsiteX2" fmla="*/ 3541222 w 3541222"/>
              <a:gd name="connsiteY2" fmla="*/ 0 h 822960"/>
              <a:gd name="connsiteX0" fmla="*/ 0 w 3541222"/>
              <a:gd name="connsiteY0" fmla="*/ 822960 h 822960"/>
              <a:gd name="connsiteX1" fmla="*/ 1625315 w 3541222"/>
              <a:gd name="connsiteY1" fmla="*/ 274320 h 822960"/>
              <a:gd name="connsiteX2" fmla="*/ 3541222 w 3541222"/>
              <a:gd name="connsiteY2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1222" h="822960">
                <a:moveTo>
                  <a:pt x="0" y="822960"/>
                </a:moveTo>
                <a:cubicBezTo>
                  <a:pt x="577734" y="617220"/>
                  <a:pt x="1035111" y="411480"/>
                  <a:pt x="1625315" y="274320"/>
                </a:cubicBezTo>
                <a:cubicBezTo>
                  <a:pt x="2215519" y="137160"/>
                  <a:pt x="2938549" y="68580"/>
                  <a:pt x="3541222" y="0"/>
                </a:cubicBezTo>
              </a:path>
            </a:pathLst>
          </a:custGeom>
          <a:ln w="57150">
            <a:solidFill>
              <a:srgbClr val="0033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200~{\rm GeV}&#10;\end{align*}&lt;/body&gt;&#10;  &lt;fcolor&gt;FF000000&lt;/fcolor&gt;&#10;  &lt;bcolor&gt;FFFFFFFF&lt;/bcolor&gt;&#10;  &lt;transparent&gt;True&lt;/transparent&gt;&#10;  &lt;resolution&gt;1800&lt;/resolution&gt;&#10;  &lt;imageh&gt;176&lt;/imageh&gt;&#10;  &lt;imagew&gt;932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5" y="3688232"/>
            <a:ext cx="986366" cy="186267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729627" y="4136252"/>
            <a:ext cx="16059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Resonance </a:t>
            </a:r>
          </a:p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decays</a:t>
            </a:r>
            <a:endParaRPr kumimoji="1" lang="ja-JP" altLang="en-US" sz="2400" dirty="0" smtClean="0">
              <a:solidFill>
                <a:srgbClr val="002060"/>
              </a:solidFill>
            </a:endParaRPr>
          </a:p>
        </p:txBody>
      </p:sp>
      <p:sp>
        <p:nvSpPr>
          <p:cNvPr id="26" name="下矢印 25"/>
          <p:cNvSpPr/>
          <p:nvPr/>
        </p:nvSpPr>
        <p:spPr>
          <a:xfrm flipV="1">
            <a:off x="7340266" y="2597577"/>
            <a:ext cx="792088" cy="1276922"/>
          </a:xfrm>
          <a:prstGeom prst="downArrow">
            <a:avLst/>
          </a:prstGeom>
          <a:gradFill flip="none" rotWithShape="1">
            <a:gsLst>
              <a:gs pos="0">
                <a:srgbClr val="FF0000">
                  <a:alpha val="2000"/>
                </a:srgbClr>
              </a:gs>
              <a:gs pos="100000">
                <a:srgbClr val="FF0000">
                  <a:alpha val="78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068980" y="1885482"/>
            <a:ext cx="15940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Primordial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Fluctuation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</p:txBody>
      </p:sp>
      <p:sp>
        <p:nvSpPr>
          <p:cNvPr id="14" name="下矢印 13"/>
          <p:cNvSpPr/>
          <p:nvPr/>
        </p:nvSpPr>
        <p:spPr>
          <a:xfrm>
            <a:off x="5086748" y="3874499"/>
            <a:ext cx="792088" cy="1000429"/>
          </a:xfrm>
          <a:prstGeom prst="downArrow">
            <a:avLst/>
          </a:prstGeom>
          <a:gradFill flip="none" rotWithShape="1">
            <a:gsLst>
              <a:gs pos="0">
                <a:srgbClr val="0070C0">
                  <a:alpha val="12000"/>
                </a:srgbClr>
              </a:gs>
              <a:gs pos="100000">
                <a:srgbClr val="3333FF">
                  <a:alpha val="82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08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1560" y="1196752"/>
            <a:ext cx="784887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Large ambiguity in the experimental analysis of higher-order </a:t>
            </a:r>
            <a:r>
              <a:rPr kumimoji="1" lang="en-US" altLang="ja-JP" sz="2400" dirty="0" err="1" smtClean="0"/>
              <a:t>cumulants</a:t>
            </a:r>
            <a:r>
              <a:rPr lang="en-US" altLang="ja-JP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16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Fluctuations observed in HIC are not in equilibrium. </a:t>
            </a: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Plenty of information encoded in rapidity window dependences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16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2nd-order </a:t>
            </a:r>
            <a:r>
              <a:rPr kumimoji="1" lang="en-US" altLang="ja-JP" sz="2400" dirty="0" err="1" smtClean="0"/>
              <a:t>cumulant</a:t>
            </a:r>
            <a:r>
              <a:rPr kumimoji="1" lang="en-US" altLang="ja-JP" sz="2400" dirty="0" smtClean="0"/>
              <a:t> (correlation function) already contains interesting information.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16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Future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Evolution of higher-order </a:t>
            </a:r>
            <a:r>
              <a:rPr lang="en-US" altLang="ja-JP" sz="2400" dirty="0" err="1" smtClean="0"/>
              <a:t>cumulants</a:t>
            </a:r>
            <a:r>
              <a:rPr lang="en-US" altLang="ja-JP" sz="2400" dirty="0" smtClean="0"/>
              <a:t> around the critical point / 1</a:t>
            </a:r>
            <a:r>
              <a:rPr lang="en-US" altLang="ja-JP" sz="2400" baseline="30000" dirty="0" smtClean="0"/>
              <a:t>st</a:t>
            </a:r>
            <a:r>
              <a:rPr lang="en-US" altLang="ja-JP" sz="2400" dirty="0" smtClean="0"/>
              <a:t> transition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combination to momentum (model-H)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more realistic model (dimension, Y dependence, …)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7207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Resonance Decay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251520" y="2167114"/>
            <a:ext cx="4896544" cy="829838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251520" y="3651390"/>
            <a:ext cx="4896544" cy="81519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6" name="円/楕円 74"/>
          <p:cNvSpPr/>
          <p:nvPr/>
        </p:nvSpPr>
        <p:spPr>
          <a:xfrm>
            <a:off x="503536" y="2425464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77" name="直線コネクタ 76"/>
          <p:cNvCxnSpPr/>
          <p:nvPr/>
        </p:nvCxnSpPr>
        <p:spPr>
          <a:xfrm>
            <a:off x="1740618" y="1802284"/>
            <a:ext cx="0" cy="457904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78" name="直線コネクタ 77"/>
          <p:cNvCxnSpPr/>
          <p:nvPr/>
        </p:nvCxnSpPr>
        <p:spPr>
          <a:xfrm>
            <a:off x="3347864" y="1802284"/>
            <a:ext cx="0" cy="457904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4" name="直線矢印コネクタ 83"/>
          <p:cNvCxnSpPr/>
          <p:nvPr/>
        </p:nvCxnSpPr>
        <p:spPr>
          <a:xfrm>
            <a:off x="6193825" y="2996950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5" name="直線矢印コネクタ 84"/>
          <p:cNvCxnSpPr/>
          <p:nvPr/>
        </p:nvCxnSpPr>
        <p:spPr>
          <a:xfrm flipV="1">
            <a:off x="6553865" y="2111658"/>
            <a:ext cx="0" cy="110131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87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2895435"/>
            <a:ext cx="338667" cy="245533"/>
          </a:xfrm>
          <a:prstGeom prst="rect">
            <a:avLst/>
          </a:prstGeom>
        </p:spPr>
      </p:pic>
      <p:cxnSp>
        <p:nvCxnSpPr>
          <p:cNvPr id="91" name="直線コネクタ 90"/>
          <p:cNvCxnSpPr/>
          <p:nvPr/>
        </p:nvCxnSpPr>
        <p:spPr>
          <a:xfrm flipV="1">
            <a:off x="6567830" y="2952647"/>
            <a:ext cx="1709414" cy="8304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2" name="直線コネクタ 91"/>
          <p:cNvCxnSpPr/>
          <p:nvPr/>
        </p:nvCxnSpPr>
        <p:spPr>
          <a:xfrm flipV="1">
            <a:off x="6553865" y="2348880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93" name="直線矢印コネクタ 92"/>
          <p:cNvCxnSpPr/>
          <p:nvPr/>
        </p:nvCxnSpPr>
        <p:spPr>
          <a:xfrm>
            <a:off x="6193825" y="4466578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4" name="直線矢印コネクタ 93"/>
          <p:cNvCxnSpPr/>
          <p:nvPr/>
        </p:nvCxnSpPr>
        <p:spPr>
          <a:xfrm flipV="1">
            <a:off x="6553865" y="3581286"/>
            <a:ext cx="0" cy="110131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95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4365063"/>
            <a:ext cx="338667" cy="245533"/>
          </a:xfrm>
          <a:prstGeom prst="rect">
            <a:avLst/>
          </a:prstGeom>
        </p:spPr>
      </p:pic>
      <p:cxnSp>
        <p:nvCxnSpPr>
          <p:cNvPr id="99" name="直線コネクタ 98"/>
          <p:cNvCxnSpPr/>
          <p:nvPr/>
        </p:nvCxnSpPr>
        <p:spPr>
          <a:xfrm flipV="1">
            <a:off x="6553865" y="3818508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107" name="直線コネクタ 106"/>
          <p:cNvCxnSpPr/>
          <p:nvPr/>
        </p:nvCxnSpPr>
        <p:spPr>
          <a:xfrm>
            <a:off x="6567830" y="4449934"/>
            <a:ext cx="1656184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8" name="下矢印 107"/>
          <p:cNvSpPr/>
          <p:nvPr/>
        </p:nvSpPr>
        <p:spPr>
          <a:xfrm>
            <a:off x="5043991" y="4211356"/>
            <a:ext cx="702072" cy="798479"/>
          </a:xfrm>
          <a:prstGeom prst="downArrow">
            <a:avLst/>
          </a:prstGeom>
          <a:gradFill flip="none" rotWithShape="1">
            <a:gsLst>
              <a:gs pos="0">
                <a:srgbClr val="F79646"/>
              </a:gs>
              <a:gs pos="100000">
                <a:srgbClr val="F79646">
                  <a:alpha val="80000"/>
                </a:srgbClr>
              </a:gs>
            </a:gsLst>
            <a:lin ang="5400000" scaled="1"/>
            <a:tileRect/>
          </a:gra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9" name="下矢印 148"/>
          <p:cNvSpPr/>
          <p:nvPr/>
        </p:nvSpPr>
        <p:spPr>
          <a:xfrm>
            <a:off x="5045445" y="3021312"/>
            <a:ext cx="702072" cy="540057"/>
          </a:xfrm>
          <a:prstGeom prst="downArrow">
            <a:avLst/>
          </a:prstGeom>
          <a:gradFill flip="none" rotWithShape="1">
            <a:gsLst>
              <a:gs pos="0">
                <a:srgbClr val="F79646"/>
              </a:gs>
              <a:gs pos="100000">
                <a:srgbClr val="F79646">
                  <a:alpha val="80000"/>
                </a:srgbClr>
              </a:gs>
            </a:gsLst>
            <a:lin ang="5400000" scaled="1"/>
            <a:tileRect/>
          </a:gra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50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\eta}&#10;\end{align*}&lt;/body&gt;&#10;  &lt;fcolor&gt;FF000000&lt;/fcolor&gt;&#10;  &lt;bcolor&gt;FFFFFFFF&lt;/bcolor&gt;&#10;  &lt;transparent&gt;True&lt;/transparent&gt;&#10;  &lt;resolution&gt;1800&lt;/resolution&gt;&#10;  &lt;imageh&gt;600&lt;/imageh&gt;&#10;  &lt;imagew&gt;74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664" y="1561220"/>
            <a:ext cx="986395" cy="798701"/>
          </a:xfrm>
          <a:prstGeom prst="rect">
            <a:avLst/>
          </a:prstGeom>
        </p:spPr>
      </p:pic>
      <p:sp>
        <p:nvSpPr>
          <p:cNvPr id="151" name="円/楕円 74"/>
          <p:cNvSpPr/>
          <p:nvPr/>
        </p:nvSpPr>
        <p:spPr>
          <a:xfrm>
            <a:off x="1277723" y="2276969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2" name="円/楕円 74"/>
          <p:cNvSpPr/>
          <p:nvPr/>
        </p:nvSpPr>
        <p:spPr>
          <a:xfrm>
            <a:off x="1886053" y="2601039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3" name="円/楕円 74"/>
          <p:cNvSpPr/>
          <p:nvPr/>
        </p:nvSpPr>
        <p:spPr>
          <a:xfrm>
            <a:off x="2475872" y="2252818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4" name="円/楕円 74"/>
          <p:cNvSpPr/>
          <p:nvPr/>
        </p:nvSpPr>
        <p:spPr>
          <a:xfrm>
            <a:off x="2957619" y="2622290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5" name="円/楕円 74"/>
          <p:cNvSpPr/>
          <p:nvPr/>
        </p:nvSpPr>
        <p:spPr>
          <a:xfrm>
            <a:off x="4488965" y="2460290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6" name="円/楕円 74"/>
          <p:cNvSpPr/>
          <p:nvPr/>
        </p:nvSpPr>
        <p:spPr>
          <a:xfrm>
            <a:off x="3677877" y="2239442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7" name="円/楕円 74"/>
          <p:cNvSpPr/>
          <p:nvPr/>
        </p:nvSpPr>
        <p:spPr>
          <a:xfrm>
            <a:off x="503536" y="3899594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8" name="円/楕円 74"/>
          <p:cNvSpPr/>
          <p:nvPr/>
        </p:nvSpPr>
        <p:spPr>
          <a:xfrm>
            <a:off x="1277723" y="3751099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9" name="円/楕円 74"/>
          <p:cNvSpPr/>
          <p:nvPr/>
        </p:nvSpPr>
        <p:spPr>
          <a:xfrm>
            <a:off x="1886053" y="4075169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0" name="円/楕円 74"/>
          <p:cNvSpPr/>
          <p:nvPr/>
        </p:nvSpPr>
        <p:spPr>
          <a:xfrm>
            <a:off x="2475872" y="3726948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1" name="円/楕円 74"/>
          <p:cNvSpPr/>
          <p:nvPr/>
        </p:nvSpPr>
        <p:spPr>
          <a:xfrm>
            <a:off x="2957619" y="4096420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2" name="円/楕円 74"/>
          <p:cNvSpPr/>
          <p:nvPr/>
        </p:nvSpPr>
        <p:spPr>
          <a:xfrm>
            <a:off x="4488965" y="3934420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3" name="円/楕円 74"/>
          <p:cNvSpPr/>
          <p:nvPr/>
        </p:nvSpPr>
        <p:spPr>
          <a:xfrm>
            <a:off x="3677877" y="3713572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5" name="楕円 164"/>
          <p:cNvSpPr/>
          <p:nvPr/>
        </p:nvSpPr>
        <p:spPr>
          <a:xfrm>
            <a:off x="448823" y="3956205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66" name="楕円 165"/>
          <p:cNvSpPr/>
          <p:nvPr/>
        </p:nvSpPr>
        <p:spPr>
          <a:xfrm>
            <a:off x="629536" y="3875619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87" name="楕円 186"/>
          <p:cNvSpPr/>
          <p:nvPr/>
        </p:nvSpPr>
        <p:spPr>
          <a:xfrm>
            <a:off x="1223820" y="3796440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88" name="楕円 187"/>
          <p:cNvSpPr/>
          <p:nvPr/>
        </p:nvSpPr>
        <p:spPr>
          <a:xfrm>
            <a:off x="1404533" y="3715854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89" name="楕円 188"/>
          <p:cNvSpPr/>
          <p:nvPr/>
        </p:nvSpPr>
        <p:spPr>
          <a:xfrm>
            <a:off x="1848659" y="4116080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90" name="楕円 189"/>
          <p:cNvSpPr/>
          <p:nvPr/>
        </p:nvSpPr>
        <p:spPr>
          <a:xfrm>
            <a:off x="2029372" y="4035494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91" name="楕円 190"/>
          <p:cNvSpPr/>
          <p:nvPr/>
        </p:nvSpPr>
        <p:spPr>
          <a:xfrm>
            <a:off x="2421205" y="3799420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92" name="楕円 191"/>
          <p:cNvSpPr/>
          <p:nvPr/>
        </p:nvSpPr>
        <p:spPr>
          <a:xfrm>
            <a:off x="2601918" y="3718834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93" name="楕円 192"/>
          <p:cNvSpPr/>
          <p:nvPr/>
        </p:nvSpPr>
        <p:spPr>
          <a:xfrm>
            <a:off x="2894195" y="4158898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94" name="楕円 193"/>
          <p:cNvSpPr/>
          <p:nvPr/>
        </p:nvSpPr>
        <p:spPr>
          <a:xfrm>
            <a:off x="3074908" y="4078312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95" name="楕円 194"/>
          <p:cNvSpPr/>
          <p:nvPr/>
        </p:nvSpPr>
        <p:spPr>
          <a:xfrm>
            <a:off x="3609086" y="3809444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96" name="楕円 195"/>
          <p:cNvSpPr/>
          <p:nvPr/>
        </p:nvSpPr>
        <p:spPr>
          <a:xfrm>
            <a:off x="3789799" y="3728858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97" name="楕円 196"/>
          <p:cNvSpPr/>
          <p:nvPr/>
        </p:nvSpPr>
        <p:spPr>
          <a:xfrm>
            <a:off x="4433614" y="4001422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98" name="楕円 197"/>
          <p:cNvSpPr/>
          <p:nvPr/>
        </p:nvSpPr>
        <p:spPr>
          <a:xfrm>
            <a:off x="4614327" y="3920836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220" name="TexTeXPicture" descr="&lt;?xml version=&quot;1.0&quot; encoding=&quot;utf-16&quot;?&gt;&#10;&lt;TeXTeX&gt;&#10;  &lt;preamble&gt;\documentclass{jarticle}&#10;\usepackage{amsmath}&#10;\pagestyle{empty}&lt;/preamble&gt;&#10;  &lt;body&gt;\begin{align*} &#10;\rho_0&#10;\end{align*}&lt;/body&gt;&#10;  &lt;fcolor&gt;FF000000&lt;/fcolor&gt;&#10;  &lt;bcolor&gt;FFFFFFFF&lt;/bcolor&gt;&#10;  &lt;transparent&gt;True&lt;/transparent&gt;&#10;  &lt;resolution&gt;1800&lt;/resolution&gt;&#10;  &lt;imageh&gt;160&lt;/imageh&gt;&#10;  &lt;imagew&gt;210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64" y="2279161"/>
            <a:ext cx="222250" cy="169333"/>
          </a:xfrm>
          <a:prstGeom prst="rect">
            <a:avLst/>
          </a:prstGeom>
        </p:spPr>
      </p:pic>
      <p:sp>
        <p:nvSpPr>
          <p:cNvPr id="221" name="テキスト ボックス 220"/>
          <p:cNvSpPr txBox="1"/>
          <p:nvPr/>
        </p:nvSpPr>
        <p:spPr>
          <a:xfrm>
            <a:off x="277397" y="1690285"/>
            <a:ext cx="2244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Neutral Particles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22" name="テキスト ボックス 221"/>
          <p:cNvSpPr txBox="1"/>
          <p:nvPr/>
        </p:nvSpPr>
        <p:spPr>
          <a:xfrm>
            <a:off x="277397" y="3238000"/>
            <a:ext cx="3698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Decay into charged particles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84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Resonance Decay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626908" y="6334846"/>
            <a:ext cx="5323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The larger 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  <a:cs typeface="+mn-cs"/>
              </a:rPr>
              <a:t>Dh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the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slower 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diffusion.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51520" y="2167114"/>
            <a:ext cx="4896544" cy="829838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251520" y="3651390"/>
            <a:ext cx="4896544" cy="81519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6" name="円/楕円 74"/>
          <p:cNvSpPr/>
          <p:nvPr/>
        </p:nvSpPr>
        <p:spPr>
          <a:xfrm>
            <a:off x="503536" y="2425464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77" name="直線コネクタ 76"/>
          <p:cNvCxnSpPr/>
          <p:nvPr/>
        </p:nvCxnSpPr>
        <p:spPr>
          <a:xfrm>
            <a:off x="1740618" y="1802284"/>
            <a:ext cx="0" cy="457904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78" name="直線コネクタ 77"/>
          <p:cNvCxnSpPr/>
          <p:nvPr/>
        </p:nvCxnSpPr>
        <p:spPr>
          <a:xfrm>
            <a:off x="3347864" y="1802284"/>
            <a:ext cx="0" cy="457904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79" name="正方形/長方形 78"/>
          <p:cNvSpPr/>
          <p:nvPr/>
        </p:nvSpPr>
        <p:spPr>
          <a:xfrm>
            <a:off x="251520" y="5131488"/>
            <a:ext cx="4896544" cy="816827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83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39" y="6008365"/>
            <a:ext cx="480113" cy="348081"/>
          </a:xfrm>
          <a:prstGeom prst="rect">
            <a:avLst/>
          </a:prstGeom>
        </p:spPr>
      </p:pic>
      <p:cxnSp>
        <p:nvCxnSpPr>
          <p:cNvPr id="84" name="直線矢印コネクタ 83"/>
          <p:cNvCxnSpPr/>
          <p:nvPr/>
        </p:nvCxnSpPr>
        <p:spPr>
          <a:xfrm>
            <a:off x="6193825" y="2996950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5" name="直線矢印コネクタ 84"/>
          <p:cNvCxnSpPr/>
          <p:nvPr/>
        </p:nvCxnSpPr>
        <p:spPr>
          <a:xfrm flipV="1">
            <a:off x="6553865" y="2111658"/>
            <a:ext cx="0" cy="110131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87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2895435"/>
            <a:ext cx="338667" cy="245533"/>
          </a:xfrm>
          <a:prstGeom prst="rect">
            <a:avLst/>
          </a:prstGeom>
        </p:spPr>
      </p:pic>
      <p:sp>
        <p:nvSpPr>
          <p:cNvPr id="88" name="フリーフォーム 87"/>
          <p:cNvSpPr/>
          <p:nvPr/>
        </p:nvSpPr>
        <p:spPr>
          <a:xfrm>
            <a:off x="6558838" y="5402682"/>
            <a:ext cx="1704441" cy="413948"/>
          </a:xfrm>
          <a:custGeom>
            <a:avLst/>
            <a:gdLst>
              <a:gd name="connsiteX0" fmla="*/ 0 w 1704441"/>
              <a:gd name="connsiteY0" fmla="*/ 0 h 585216"/>
              <a:gd name="connsiteX1" fmla="*/ 402336 w 1704441"/>
              <a:gd name="connsiteY1" fmla="*/ 285293 h 585216"/>
              <a:gd name="connsiteX2" fmla="*/ 1009497 w 1704441"/>
              <a:gd name="connsiteY2" fmla="*/ 504749 h 585216"/>
              <a:gd name="connsiteX3" fmla="*/ 1704441 w 1704441"/>
              <a:gd name="connsiteY3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441" h="585216">
                <a:moveTo>
                  <a:pt x="0" y="0"/>
                </a:moveTo>
                <a:cubicBezTo>
                  <a:pt x="117043" y="100584"/>
                  <a:pt x="234087" y="201168"/>
                  <a:pt x="402336" y="285293"/>
                </a:cubicBezTo>
                <a:cubicBezTo>
                  <a:pt x="570585" y="369418"/>
                  <a:pt x="792480" y="454762"/>
                  <a:pt x="1009497" y="504749"/>
                </a:cubicBezTo>
                <a:cubicBezTo>
                  <a:pt x="1226515" y="554736"/>
                  <a:pt x="1465478" y="569976"/>
                  <a:pt x="1704441" y="585216"/>
                </a:cubicBezTo>
              </a:path>
            </a:pathLst>
          </a:cu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91" name="直線コネクタ 90"/>
          <p:cNvCxnSpPr/>
          <p:nvPr/>
        </p:nvCxnSpPr>
        <p:spPr>
          <a:xfrm flipV="1">
            <a:off x="6567830" y="2952647"/>
            <a:ext cx="1709414" cy="8304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2" name="直線コネクタ 91"/>
          <p:cNvCxnSpPr/>
          <p:nvPr/>
        </p:nvCxnSpPr>
        <p:spPr>
          <a:xfrm flipV="1">
            <a:off x="6553865" y="2348880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93" name="直線矢印コネクタ 92"/>
          <p:cNvCxnSpPr/>
          <p:nvPr/>
        </p:nvCxnSpPr>
        <p:spPr>
          <a:xfrm>
            <a:off x="6193825" y="4466578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4" name="直線矢印コネクタ 93"/>
          <p:cNvCxnSpPr/>
          <p:nvPr/>
        </p:nvCxnSpPr>
        <p:spPr>
          <a:xfrm flipV="1">
            <a:off x="6553865" y="3581286"/>
            <a:ext cx="0" cy="110131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95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4365063"/>
            <a:ext cx="338667" cy="245533"/>
          </a:xfrm>
          <a:prstGeom prst="rect">
            <a:avLst/>
          </a:prstGeom>
        </p:spPr>
      </p:pic>
      <p:cxnSp>
        <p:nvCxnSpPr>
          <p:cNvPr id="99" name="直線コネクタ 98"/>
          <p:cNvCxnSpPr/>
          <p:nvPr/>
        </p:nvCxnSpPr>
        <p:spPr>
          <a:xfrm flipV="1">
            <a:off x="6553865" y="3818508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100" name="直線矢印コネクタ 99"/>
          <p:cNvCxnSpPr/>
          <p:nvPr/>
        </p:nvCxnSpPr>
        <p:spPr>
          <a:xfrm>
            <a:off x="6193825" y="5855928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1" name="直線矢印コネクタ 100"/>
          <p:cNvCxnSpPr/>
          <p:nvPr/>
        </p:nvCxnSpPr>
        <p:spPr>
          <a:xfrm flipV="1">
            <a:off x="6553865" y="4970636"/>
            <a:ext cx="0" cy="110131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02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5754413"/>
            <a:ext cx="338667" cy="245533"/>
          </a:xfrm>
          <a:prstGeom prst="rect">
            <a:avLst/>
          </a:prstGeom>
        </p:spPr>
      </p:pic>
      <p:cxnSp>
        <p:nvCxnSpPr>
          <p:cNvPr id="106" name="直線コネクタ 105"/>
          <p:cNvCxnSpPr/>
          <p:nvPr/>
        </p:nvCxnSpPr>
        <p:spPr>
          <a:xfrm flipV="1">
            <a:off x="6553865" y="5207858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107" name="直線コネクタ 106"/>
          <p:cNvCxnSpPr/>
          <p:nvPr/>
        </p:nvCxnSpPr>
        <p:spPr>
          <a:xfrm>
            <a:off x="6567830" y="4449934"/>
            <a:ext cx="1656184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8" name="下矢印 107"/>
          <p:cNvSpPr/>
          <p:nvPr/>
        </p:nvSpPr>
        <p:spPr>
          <a:xfrm>
            <a:off x="5043991" y="4211356"/>
            <a:ext cx="702072" cy="798479"/>
          </a:xfrm>
          <a:prstGeom prst="downArrow">
            <a:avLst/>
          </a:prstGeom>
          <a:gradFill flip="none" rotWithShape="1">
            <a:gsLst>
              <a:gs pos="0">
                <a:srgbClr val="F79646"/>
              </a:gs>
              <a:gs pos="100000">
                <a:srgbClr val="F79646">
                  <a:alpha val="80000"/>
                </a:srgbClr>
              </a:gs>
            </a:gsLst>
            <a:lin ang="5400000" scaled="1"/>
            <a:tileRect/>
          </a:gra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9" name="下矢印 148"/>
          <p:cNvSpPr/>
          <p:nvPr/>
        </p:nvSpPr>
        <p:spPr>
          <a:xfrm>
            <a:off x="5045445" y="3021312"/>
            <a:ext cx="702072" cy="540057"/>
          </a:xfrm>
          <a:prstGeom prst="downArrow">
            <a:avLst/>
          </a:prstGeom>
          <a:gradFill flip="none" rotWithShape="1">
            <a:gsLst>
              <a:gs pos="0">
                <a:srgbClr val="F79646"/>
              </a:gs>
              <a:gs pos="100000">
                <a:srgbClr val="F79646">
                  <a:alpha val="80000"/>
                </a:srgbClr>
              </a:gs>
            </a:gsLst>
            <a:lin ang="5400000" scaled="1"/>
            <a:tileRect/>
          </a:gra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50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\eta}&#10;\end{align*}&lt;/body&gt;&#10;  &lt;fcolor&gt;FF000000&lt;/fcolor&gt;&#10;  &lt;bcolor&gt;FFFFFFFF&lt;/bcolor&gt;&#10;  &lt;transparent&gt;True&lt;/transparent&gt;&#10;  &lt;resolution&gt;1800&lt;/resolution&gt;&#10;  &lt;imageh&gt;600&lt;/imageh&gt;&#10;  &lt;imagew&gt;74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664" y="1561220"/>
            <a:ext cx="986395" cy="798701"/>
          </a:xfrm>
          <a:prstGeom prst="rect">
            <a:avLst/>
          </a:prstGeom>
        </p:spPr>
      </p:pic>
      <p:sp>
        <p:nvSpPr>
          <p:cNvPr id="151" name="円/楕円 74"/>
          <p:cNvSpPr/>
          <p:nvPr/>
        </p:nvSpPr>
        <p:spPr>
          <a:xfrm>
            <a:off x="1277723" y="2276969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2" name="円/楕円 74"/>
          <p:cNvSpPr/>
          <p:nvPr/>
        </p:nvSpPr>
        <p:spPr>
          <a:xfrm>
            <a:off x="1886053" y="2601039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3" name="円/楕円 74"/>
          <p:cNvSpPr/>
          <p:nvPr/>
        </p:nvSpPr>
        <p:spPr>
          <a:xfrm>
            <a:off x="2475872" y="2252818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4" name="円/楕円 74"/>
          <p:cNvSpPr/>
          <p:nvPr/>
        </p:nvSpPr>
        <p:spPr>
          <a:xfrm>
            <a:off x="2957619" y="2622290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5" name="円/楕円 74"/>
          <p:cNvSpPr/>
          <p:nvPr/>
        </p:nvSpPr>
        <p:spPr>
          <a:xfrm>
            <a:off x="4488965" y="2460290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6" name="円/楕円 74"/>
          <p:cNvSpPr/>
          <p:nvPr/>
        </p:nvSpPr>
        <p:spPr>
          <a:xfrm>
            <a:off x="3677877" y="2239442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7" name="円/楕円 74"/>
          <p:cNvSpPr/>
          <p:nvPr/>
        </p:nvSpPr>
        <p:spPr>
          <a:xfrm>
            <a:off x="503536" y="3899594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8" name="円/楕円 74"/>
          <p:cNvSpPr/>
          <p:nvPr/>
        </p:nvSpPr>
        <p:spPr>
          <a:xfrm>
            <a:off x="1277723" y="3751099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9" name="円/楕円 74"/>
          <p:cNvSpPr/>
          <p:nvPr/>
        </p:nvSpPr>
        <p:spPr>
          <a:xfrm>
            <a:off x="1886053" y="4075169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0" name="円/楕円 74"/>
          <p:cNvSpPr/>
          <p:nvPr/>
        </p:nvSpPr>
        <p:spPr>
          <a:xfrm>
            <a:off x="2475872" y="3726948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1" name="円/楕円 74"/>
          <p:cNvSpPr/>
          <p:nvPr/>
        </p:nvSpPr>
        <p:spPr>
          <a:xfrm>
            <a:off x="2957619" y="4096420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2" name="円/楕円 74"/>
          <p:cNvSpPr/>
          <p:nvPr/>
        </p:nvSpPr>
        <p:spPr>
          <a:xfrm>
            <a:off x="4488965" y="3934420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3" name="円/楕円 74"/>
          <p:cNvSpPr/>
          <p:nvPr/>
        </p:nvSpPr>
        <p:spPr>
          <a:xfrm>
            <a:off x="3677877" y="3713572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5" name="楕円 164"/>
          <p:cNvSpPr/>
          <p:nvPr/>
        </p:nvSpPr>
        <p:spPr>
          <a:xfrm>
            <a:off x="448823" y="3956205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66" name="楕円 165"/>
          <p:cNvSpPr/>
          <p:nvPr/>
        </p:nvSpPr>
        <p:spPr>
          <a:xfrm>
            <a:off x="629536" y="3875619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87" name="楕円 186"/>
          <p:cNvSpPr/>
          <p:nvPr/>
        </p:nvSpPr>
        <p:spPr>
          <a:xfrm>
            <a:off x="1223820" y="3796440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88" name="楕円 187"/>
          <p:cNvSpPr/>
          <p:nvPr/>
        </p:nvSpPr>
        <p:spPr>
          <a:xfrm>
            <a:off x="1404533" y="3715854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89" name="楕円 188"/>
          <p:cNvSpPr/>
          <p:nvPr/>
        </p:nvSpPr>
        <p:spPr>
          <a:xfrm>
            <a:off x="1848659" y="4116080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90" name="楕円 189"/>
          <p:cNvSpPr/>
          <p:nvPr/>
        </p:nvSpPr>
        <p:spPr>
          <a:xfrm>
            <a:off x="2029372" y="4035494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91" name="楕円 190"/>
          <p:cNvSpPr/>
          <p:nvPr/>
        </p:nvSpPr>
        <p:spPr>
          <a:xfrm>
            <a:off x="2421205" y="3799420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92" name="楕円 191"/>
          <p:cNvSpPr/>
          <p:nvPr/>
        </p:nvSpPr>
        <p:spPr>
          <a:xfrm>
            <a:off x="2601918" y="3718834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93" name="楕円 192"/>
          <p:cNvSpPr/>
          <p:nvPr/>
        </p:nvSpPr>
        <p:spPr>
          <a:xfrm>
            <a:off x="2894195" y="4158898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94" name="楕円 193"/>
          <p:cNvSpPr/>
          <p:nvPr/>
        </p:nvSpPr>
        <p:spPr>
          <a:xfrm>
            <a:off x="3074908" y="4078312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95" name="楕円 194"/>
          <p:cNvSpPr/>
          <p:nvPr/>
        </p:nvSpPr>
        <p:spPr>
          <a:xfrm>
            <a:off x="3609086" y="3809444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96" name="楕円 195"/>
          <p:cNvSpPr/>
          <p:nvPr/>
        </p:nvSpPr>
        <p:spPr>
          <a:xfrm>
            <a:off x="3789799" y="3728858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97" name="楕円 196"/>
          <p:cNvSpPr/>
          <p:nvPr/>
        </p:nvSpPr>
        <p:spPr>
          <a:xfrm>
            <a:off x="4433614" y="4001422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98" name="楕円 197"/>
          <p:cNvSpPr/>
          <p:nvPr/>
        </p:nvSpPr>
        <p:spPr>
          <a:xfrm>
            <a:off x="4614327" y="3920836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99" name="楕円 198"/>
          <p:cNvSpPr/>
          <p:nvPr/>
        </p:nvSpPr>
        <p:spPr>
          <a:xfrm>
            <a:off x="322823" y="5493546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00" name="楕円 199"/>
          <p:cNvSpPr/>
          <p:nvPr/>
        </p:nvSpPr>
        <p:spPr>
          <a:xfrm>
            <a:off x="779720" y="5361901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01" name="楕円 200"/>
          <p:cNvSpPr/>
          <p:nvPr/>
        </p:nvSpPr>
        <p:spPr>
          <a:xfrm>
            <a:off x="1772497" y="5207858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02" name="楕円 201"/>
          <p:cNvSpPr/>
          <p:nvPr/>
        </p:nvSpPr>
        <p:spPr>
          <a:xfrm>
            <a:off x="1040344" y="5156683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03" name="楕円 202"/>
          <p:cNvSpPr/>
          <p:nvPr/>
        </p:nvSpPr>
        <p:spPr>
          <a:xfrm>
            <a:off x="1453712" y="5603928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04" name="楕円 203"/>
          <p:cNvSpPr/>
          <p:nvPr/>
        </p:nvSpPr>
        <p:spPr>
          <a:xfrm>
            <a:off x="2206764" y="5603928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05" name="楕円 204"/>
          <p:cNvSpPr/>
          <p:nvPr/>
        </p:nvSpPr>
        <p:spPr>
          <a:xfrm>
            <a:off x="2627784" y="5214663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06" name="楕円 205"/>
          <p:cNvSpPr/>
          <p:nvPr/>
        </p:nvSpPr>
        <p:spPr>
          <a:xfrm>
            <a:off x="2103719" y="5210402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07" name="楕円 206"/>
          <p:cNvSpPr/>
          <p:nvPr/>
        </p:nvSpPr>
        <p:spPr>
          <a:xfrm>
            <a:off x="2907904" y="5667144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08" name="楕円 207"/>
          <p:cNvSpPr/>
          <p:nvPr/>
        </p:nvSpPr>
        <p:spPr>
          <a:xfrm>
            <a:off x="3492745" y="5589792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09" name="楕円 208"/>
          <p:cNvSpPr/>
          <p:nvPr/>
        </p:nvSpPr>
        <p:spPr>
          <a:xfrm>
            <a:off x="3857104" y="5177190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10" name="楕円 209"/>
          <p:cNvSpPr/>
          <p:nvPr/>
        </p:nvSpPr>
        <p:spPr>
          <a:xfrm>
            <a:off x="3099447" y="5251904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11" name="楕円 210"/>
          <p:cNvSpPr/>
          <p:nvPr/>
        </p:nvSpPr>
        <p:spPr>
          <a:xfrm>
            <a:off x="4183442" y="5536138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12" name="楕円 211"/>
          <p:cNvSpPr/>
          <p:nvPr/>
        </p:nvSpPr>
        <p:spPr>
          <a:xfrm>
            <a:off x="4854570" y="5415360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13" name="下矢印 212"/>
          <p:cNvSpPr/>
          <p:nvPr/>
        </p:nvSpPr>
        <p:spPr>
          <a:xfrm rot="314186">
            <a:off x="336855" y="4273443"/>
            <a:ext cx="302700" cy="1142100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14" name="下矢印 213"/>
          <p:cNvSpPr/>
          <p:nvPr/>
        </p:nvSpPr>
        <p:spPr>
          <a:xfrm>
            <a:off x="2882553" y="4364573"/>
            <a:ext cx="302700" cy="1245343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15" name="下矢印 214"/>
          <p:cNvSpPr/>
          <p:nvPr/>
        </p:nvSpPr>
        <p:spPr>
          <a:xfrm rot="20676698">
            <a:off x="3254949" y="4344788"/>
            <a:ext cx="302700" cy="1242041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16" name="下矢印 215"/>
          <p:cNvSpPr/>
          <p:nvPr/>
        </p:nvSpPr>
        <p:spPr>
          <a:xfrm rot="21063856">
            <a:off x="3729910" y="4072043"/>
            <a:ext cx="302700" cy="1102547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17" name="下矢印 216"/>
          <p:cNvSpPr/>
          <p:nvPr/>
        </p:nvSpPr>
        <p:spPr>
          <a:xfrm rot="1248471">
            <a:off x="3426777" y="3997470"/>
            <a:ext cx="302700" cy="1264293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18" name="下矢印 217"/>
          <p:cNvSpPr/>
          <p:nvPr/>
        </p:nvSpPr>
        <p:spPr>
          <a:xfrm rot="556894">
            <a:off x="4278992" y="4270333"/>
            <a:ext cx="302700" cy="1228960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19" name="下矢印 218"/>
          <p:cNvSpPr/>
          <p:nvPr/>
        </p:nvSpPr>
        <p:spPr>
          <a:xfrm rot="20975549">
            <a:off x="4730275" y="4281897"/>
            <a:ext cx="302700" cy="1102547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220" name="TexTeXPicture" descr="&lt;?xml version=&quot;1.0&quot; encoding=&quot;utf-16&quot;?&gt;&#10;&lt;TeXTeX&gt;&#10;  &lt;preamble&gt;\documentclass{jarticle}&#10;\usepackage{amsmath}&#10;\pagestyle{empty}&lt;/preamble&gt;&#10;  &lt;body&gt;\begin{align*} &#10;\rho_0&#10;\end{align*}&lt;/body&gt;&#10;  &lt;fcolor&gt;FF000000&lt;/fcolor&gt;&#10;  &lt;bcolor&gt;FFFFFFFF&lt;/bcolor&gt;&#10;  &lt;transparent&gt;True&lt;/transparent&gt;&#10;  &lt;resolution&gt;1800&lt;/resolution&gt;&#10;  &lt;imageh&gt;160&lt;/imageh&gt;&#10;  &lt;imagew&gt;210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64" y="2279161"/>
            <a:ext cx="222250" cy="169333"/>
          </a:xfrm>
          <a:prstGeom prst="rect">
            <a:avLst/>
          </a:prstGeom>
        </p:spPr>
      </p:pic>
      <p:sp>
        <p:nvSpPr>
          <p:cNvPr id="221" name="テキスト ボックス 220"/>
          <p:cNvSpPr txBox="1"/>
          <p:nvPr/>
        </p:nvSpPr>
        <p:spPr>
          <a:xfrm>
            <a:off x="277397" y="1690285"/>
            <a:ext cx="2244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Neutral Particles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22" name="テキスト ボックス 221"/>
          <p:cNvSpPr txBox="1"/>
          <p:nvPr/>
        </p:nvSpPr>
        <p:spPr>
          <a:xfrm>
            <a:off x="277397" y="3238000"/>
            <a:ext cx="3698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Decay into charged particles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23" name="下矢印 222"/>
          <p:cNvSpPr/>
          <p:nvPr/>
        </p:nvSpPr>
        <p:spPr>
          <a:xfrm rot="21300293">
            <a:off x="2039768" y="4359237"/>
            <a:ext cx="302700" cy="850515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24" name="下矢印 223"/>
          <p:cNvSpPr/>
          <p:nvPr/>
        </p:nvSpPr>
        <p:spPr>
          <a:xfrm rot="21222297">
            <a:off x="2514515" y="4107104"/>
            <a:ext cx="302700" cy="1102547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25" name="下矢印 224"/>
          <p:cNvSpPr/>
          <p:nvPr/>
        </p:nvSpPr>
        <p:spPr>
          <a:xfrm rot="533846">
            <a:off x="2413952" y="4044015"/>
            <a:ext cx="302700" cy="1445176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26" name="下矢印 225"/>
          <p:cNvSpPr/>
          <p:nvPr/>
        </p:nvSpPr>
        <p:spPr>
          <a:xfrm rot="21307905">
            <a:off x="697261" y="4220455"/>
            <a:ext cx="302700" cy="1102547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27" name="下矢印 226"/>
          <p:cNvSpPr/>
          <p:nvPr/>
        </p:nvSpPr>
        <p:spPr>
          <a:xfrm rot="20381314">
            <a:off x="1465189" y="4072900"/>
            <a:ext cx="302700" cy="1174227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28" name="下矢印 227"/>
          <p:cNvSpPr/>
          <p:nvPr/>
        </p:nvSpPr>
        <p:spPr>
          <a:xfrm rot="814641">
            <a:off x="1634866" y="4403372"/>
            <a:ext cx="302700" cy="1141975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29" name="下矢印 228"/>
          <p:cNvSpPr/>
          <p:nvPr/>
        </p:nvSpPr>
        <p:spPr>
          <a:xfrm rot="767608">
            <a:off x="1205893" y="4023140"/>
            <a:ext cx="302700" cy="1102547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2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Fluctuations in HIC: </a:t>
            </a:r>
            <a:r>
              <a:rPr lang="en-US" altLang="ja-JP" dirty="0" smtClean="0"/>
              <a:t>2</a:t>
            </a:r>
            <a:r>
              <a:rPr lang="en-US" altLang="ja-JP" baseline="30000" dirty="0" smtClean="0"/>
              <a:t>nd</a:t>
            </a:r>
            <a:r>
              <a:rPr lang="en-US" altLang="ja-JP" dirty="0" smtClean="0"/>
              <a:t> Order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1073" y="1486949"/>
            <a:ext cx="32824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Search for QCD CP</a:t>
            </a:r>
            <a:endParaRPr kumimoji="1" lang="ja-JP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17618" y="1484784"/>
            <a:ext cx="2490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Onset of QGP</a:t>
            </a:r>
            <a:endParaRPr kumimoji="1" lang="ja-JP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21" y="2428734"/>
            <a:ext cx="567566" cy="56756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987" y="4102395"/>
            <a:ext cx="551822" cy="56179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394" y="2991102"/>
            <a:ext cx="567566" cy="56756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710" y="4102395"/>
            <a:ext cx="551822" cy="56179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894" y="2423536"/>
            <a:ext cx="567566" cy="56756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710" y="3542626"/>
            <a:ext cx="551822" cy="561794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761" y="2988503"/>
            <a:ext cx="567566" cy="567566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496" y="2986478"/>
            <a:ext cx="551822" cy="561794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92" y="3548272"/>
            <a:ext cx="567566" cy="567566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138" y="4104420"/>
            <a:ext cx="551822" cy="561794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94" y="3550584"/>
            <a:ext cx="567566" cy="567566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458" y="3555057"/>
            <a:ext cx="551822" cy="561794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261" y="2423536"/>
            <a:ext cx="567566" cy="567566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710" y="2423536"/>
            <a:ext cx="551822" cy="561794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234" y="2988503"/>
            <a:ext cx="567566" cy="567566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15" y="4099796"/>
            <a:ext cx="551822" cy="561794"/>
          </a:xfrm>
          <a:prstGeom prst="rect">
            <a:avLst/>
          </a:prstGeom>
        </p:spPr>
      </p:pic>
      <p:cxnSp>
        <p:nvCxnSpPr>
          <p:cNvPr id="24" name="直線矢印コネクタ 23"/>
          <p:cNvCxnSpPr>
            <a:endCxn id="21" idx="2"/>
          </p:cNvCxnSpPr>
          <p:nvPr/>
        </p:nvCxnSpPr>
        <p:spPr>
          <a:xfrm>
            <a:off x="1425725" y="2704433"/>
            <a:ext cx="1251292" cy="851636"/>
          </a:xfrm>
          <a:prstGeom prst="straightConnector1">
            <a:avLst/>
          </a:prstGeom>
          <a:ln w="31750">
            <a:solidFill>
              <a:schemeClr val="tx1"/>
            </a:solidFill>
            <a:headEnd type="arrow" w="lg" len="lg"/>
            <a:tailEnd type="arrow" w="lg" len="lg"/>
          </a:ln>
          <a:effectLst>
            <a:glow rad="63500">
              <a:schemeClr val="bg1">
                <a:alpha val="6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xi&#10;\end{align*}&lt;/body&gt;&#10;  &lt;fcolor&gt;FF000000&lt;/fcolor&gt;&#10;  &lt;bcolor&gt;FFFFFFFF&lt;/bcolor&gt;&#10;  &lt;transparent&gt;True&lt;/transparent&gt;&#10;  &lt;resolution&gt;1800&lt;/resolution&gt;&#10;  &lt;imageh&gt;223&lt;/imageh&gt;&#10;  &lt;imagew&gt;10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267" y="2701834"/>
            <a:ext cx="179512" cy="377653"/>
          </a:xfrm>
          <a:prstGeom prst="rect">
            <a:avLst/>
          </a:prstGeom>
          <a:effectLst>
            <a:glow rad="63500">
              <a:schemeClr val="bg1">
                <a:alpha val="63000"/>
              </a:schemeClr>
            </a:glow>
          </a:effectLst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924944"/>
            <a:ext cx="1277653" cy="1277653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638" y="2808432"/>
            <a:ext cx="951492" cy="927704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384" y="3291198"/>
            <a:ext cx="951492" cy="927704"/>
          </a:xfrm>
          <a:prstGeom prst="rect">
            <a:avLst/>
          </a:prstGeom>
        </p:spPr>
      </p:pic>
      <p:sp>
        <p:nvSpPr>
          <p:cNvPr id="4" name="右矢印 3"/>
          <p:cNvSpPr/>
          <p:nvPr/>
        </p:nvSpPr>
        <p:spPr>
          <a:xfrm>
            <a:off x="5936772" y="2996300"/>
            <a:ext cx="651865" cy="111520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486881" y="4725664"/>
            <a:ext cx="18308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Fluctuation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F2936">
                    <a:lumMod val="50000"/>
                  </a:srgbClr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increases</a:t>
            </a:r>
            <a:endParaRPr kumimoji="1" lang="ja-JP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9F2936">
                  <a:lumMod val="50000"/>
                </a:srgb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347292" y="4722267"/>
            <a:ext cx="18308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Fluctuation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F2936">
                    <a:lumMod val="50000"/>
                  </a:srgbClr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decreases</a:t>
            </a:r>
            <a:endParaRPr kumimoji="1" lang="ja-JP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9F2936">
                  <a:lumMod val="50000"/>
                </a:srgb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98030" y="6005988"/>
            <a:ext cx="4208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Stephanov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Rajagopal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Shuryak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1998; 1999</a:t>
            </a:r>
            <a:endParaRPr kumimoji="1" lang="ja-JP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768095" y="5867488"/>
            <a:ext cx="2989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Asakawa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Heinz, Muller, 2000;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Jeon, Koch, 2000</a:t>
            </a:r>
          </a:p>
        </p:txBody>
      </p:sp>
    </p:spTree>
    <p:extLst>
      <p:ext uri="{BB962C8B-B14F-4D97-AF65-F5344CB8AC3E}">
        <p14:creationId xmlns:p14="http://schemas.microsoft.com/office/powerpoint/2010/main" val="208896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09284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Higher-order </a:t>
            </a:r>
            <a:r>
              <a:rPr kumimoji="1" lang="en-US" altLang="ja-JP" dirty="0" err="1" smtClean="0"/>
              <a:t>Cumulants</a:t>
            </a:r>
            <a:endParaRPr kumimoji="1"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4871318" y="1196753"/>
            <a:ext cx="2869034" cy="2272559"/>
            <a:chOff x="4582326" y="2896770"/>
            <a:chExt cx="2869034" cy="2272559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4582326" y="2896770"/>
              <a:ext cx="2869034" cy="2272559"/>
              <a:chOff x="4582326" y="2896770"/>
              <a:chExt cx="2869034" cy="2272559"/>
            </a:xfrm>
          </p:grpSpPr>
          <p:sp>
            <p:nvSpPr>
              <p:cNvPr id="8" name="角丸四角形 7"/>
              <p:cNvSpPr/>
              <p:nvPr/>
            </p:nvSpPr>
            <p:spPr>
              <a:xfrm>
                <a:off x="4582326" y="2896770"/>
                <a:ext cx="2869034" cy="2272559"/>
              </a:xfrm>
              <a:prstGeom prst="round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>
                <a:off x="4929525" y="3154158"/>
                <a:ext cx="21746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B. 25 x 2 Euro</a:t>
                </a: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522" y="3587039"/>
              <a:ext cx="1206623" cy="1206623"/>
            </a:xfrm>
            <a:prstGeom prst="rect">
              <a:avLst/>
            </a:prstGeom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3602396"/>
              <a:ext cx="1157050" cy="1177960"/>
            </a:xfrm>
            <a:prstGeom prst="rect">
              <a:avLst/>
            </a:prstGeom>
          </p:spPr>
        </p:pic>
      </p:grpSp>
      <p:grpSp>
        <p:nvGrpSpPr>
          <p:cNvPr id="10" name="グループ化 9"/>
          <p:cNvGrpSpPr/>
          <p:nvPr/>
        </p:nvGrpSpPr>
        <p:grpSpPr>
          <a:xfrm>
            <a:off x="1476616" y="1196752"/>
            <a:ext cx="2869034" cy="2272559"/>
            <a:chOff x="1187624" y="2896769"/>
            <a:chExt cx="2869034" cy="2272559"/>
          </a:xfrm>
        </p:grpSpPr>
        <p:grpSp>
          <p:nvGrpSpPr>
            <p:cNvPr id="11" name="グループ化 10"/>
            <p:cNvGrpSpPr/>
            <p:nvPr/>
          </p:nvGrpSpPr>
          <p:grpSpPr>
            <a:xfrm>
              <a:off x="1187624" y="2896769"/>
              <a:ext cx="2869034" cy="2272559"/>
              <a:chOff x="1187624" y="2896769"/>
              <a:chExt cx="2869034" cy="2272559"/>
            </a:xfrm>
          </p:grpSpPr>
          <p:sp>
            <p:nvSpPr>
              <p:cNvPr id="14" name="角丸四角形 13"/>
              <p:cNvSpPr/>
              <p:nvPr/>
            </p:nvSpPr>
            <p:spPr>
              <a:xfrm>
                <a:off x="1187624" y="2896769"/>
                <a:ext cx="2869034" cy="2272559"/>
              </a:xfrm>
              <a:prstGeom prst="round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1527353" y="3154158"/>
                <a:ext cx="21895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A. 50</a:t>
                </a:r>
                <a:r>
                  <a:rPr kumimoji="1" lang="ja-JP" alt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x 1 Euro</a:t>
                </a: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4601" y="3602396"/>
              <a:ext cx="1227539" cy="1196850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8077" y="3623029"/>
              <a:ext cx="1170633" cy="1170633"/>
            </a:xfrm>
            <a:prstGeom prst="rect">
              <a:avLst/>
            </a:prstGeom>
          </p:spPr>
        </p:pic>
      </p:grpSp>
      <p:grpSp>
        <p:nvGrpSpPr>
          <p:cNvPr id="16" name="グループ化 15"/>
          <p:cNvGrpSpPr/>
          <p:nvPr/>
        </p:nvGrpSpPr>
        <p:grpSpPr>
          <a:xfrm>
            <a:off x="2179529" y="3789040"/>
            <a:ext cx="4611675" cy="905507"/>
            <a:chOff x="2179529" y="3789040"/>
            <a:chExt cx="4611675" cy="905507"/>
          </a:xfrm>
        </p:grpSpPr>
        <p:pic>
          <p:nvPicPr>
  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2 \langle \quad ~ \rangle ~ = \langle \quad ~ \rangle &#10;\end{align*}&lt;/body&gt;&#10;  &lt;fcolor&gt;FF000000&lt;/fcolor&gt;&#10;  &lt;bcolor&gt;FFFFFFFF&lt;/bcolor&gt;&#10;  &lt;transparent&gt;True&lt;/transparent&gt;&#10;  &lt;resolution&gt;1800&lt;/resolution&gt;&#10;  &lt;imageh&gt;250&lt;/imageh&gt;&#10;  &lt;imagew&gt;1553&lt;/imagew&gt;&#10;  &lt;scale&gt;50&lt;/scale&gt;&#10;  &lt;cursor&gt;69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9529" y="3807898"/>
              <a:ext cx="4224886" cy="680116"/>
            </a:xfrm>
            <a:prstGeom prst="rect">
              <a:avLst/>
            </a:prstGeom>
          </p:spPr>
        </p:pic>
        <p:sp>
          <p:nvSpPr>
            <p:cNvPr id="17" name="テキスト ボックス 16"/>
            <p:cNvSpPr txBox="1"/>
            <p:nvPr/>
          </p:nvSpPr>
          <p:spPr>
            <a:xfrm>
              <a:off x="2715678" y="3789040"/>
              <a:ext cx="101021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anose="05050102010706020507" pitchFamily="18" charset="2"/>
                  <a:ea typeface="ＭＳ Ｐゴシック"/>
                  <a:cs typeface="+mn-cs"/>
                </a:rPr>
                <a:t>d</a:t>
              </a:r>
              <a:r>
                <a:rPr kumimoji="1" lang="ja-JP" alt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€</a:t>
              </a:r>
              <a:r>
                <a:rPr kumimoji="1" lang="en-US" altLang="ja-JP" sz="44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明朝 Demibold" panose="02020600000000000000" pitchFamily="18" charset="-128"/>
                  <a:ea typeface="游明朝 Demibold" panose="02020600000000000000" pitchFamily="18" charset="-128"/>
                  <a:cs typeface="+mn-cs"/>
                </a:rPr>
                <a:t>2</a:t>
              </a:r>
              <a:endParaRPr kumimoji="1" lang="ja-JP" altLang="en-US" sz="4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明朝 Demibold" panose="02020600000000000000" pitchFamily="18" charset="-128"/>
                <a:ea typeface="游明朝 Demibold" panose="02020600000000000000" pitchFamily="18" charset="-128"/>
                <a:cs typeface="+mn-cs"/>
              </a:endParaRPr>
            </a:p>
          </p:txBody>
        </p:sp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884" y="4220631"/>
              <a:ext cx="486069" cy="473916"/>
            </a:xfrm>
            <a:prstGeom prst="rect">
              <a:avLst/>
            </a:prstGeom>
          </p:spPr>
        </p:pic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5655" y="4218998"/>
              <a:ext cx="475549" cy="475549"/>
            </a:xfrm>
            <a:prstGeom prst="rect">
              <a:avLst/>
            </a:prstGeom>
          </p:spPr>
        </p:pic>
        <p:sp>
          <p:nvSpPr>
            <p:cNvPr id="20" name="テキスト ボックス 19"/>
            <p:cNvSpPr txBox="1"/>
            <p:nvPr/>
          </p:nvSpPr>
          <p:spPr>
            <a:xfrm>
              <a:off x="5258256" y="3789040"/>
              <a:ext cx="101021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anose="05050102010706020507" pitchFamily="18" charset="2"/>
                  <a:ea typeface="ＭＳ Ｐゴシック"/>
                  <a:cs typeface="+mn-cs"/>
                </a:rPr>
                <a:t>d</a:t>
              </a:r>
              <a:r>
                <a:rPr kumimoji="1" lang="ja-JP" alt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€</a:t>
              </a:r>
              <a:r>
                <a:rPr kumimoji="1" lang="en-US" altLang="ja-JP" sz="44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明朝 Demibold" panose="02020600000000000000" pitchFamily="18" charset="-128"/>
                  <a:ea typeface="游明朝 Demibold" panose="02020600000000000000" pitchFamily="18" charset="-128"/>
                  <a:cs typeface="+mn-cs"/>
                </a:rPr>
                <a:t>2</a:t>
              </a:r>
              <a:endParaRPr kumimoji="1" lang="ja-JP" altLang="en-US" sz="4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明朝 Demibold" panose="02020600000000000000" pitchFamily="18" charset="-128"/>
                <a:ea typeface="游明朝 Demibold" panose="02020600000000000000" pitchFamily="18" charset="-128"/>
                <a:cs typeface="+mn-cs"/>
              </a:endParaRPr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2162784" y="4807742"/>
            <a:ext cx="4624155" cy="905507"/>
            <a:chOff x="2162784" y="4807742"/>
            <a:chExt cx="4624155" cy="905507"/>
          </a:xfrm>
        </p:grpSpPr>
        <p:pic>
          <p:nvPicPr>
  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4 \langle \quad ~ \rangle ~ = \langle \quad ~ \rangle &#10;\end{align*}&lt;/body&gt;&#10;  &lt;fcolor&gt;FF000000&lt;/fcolor&gt;&#10;  &lt;bcolor&gt;FFFFFFFF&lt;/bcolor&gt;&#10;  &lt;transparent&gt;True&lt;/transparent&gt;&#10;  &lt;resolution&gt;1800&lt;/resolution&gt;&#10;  &lt;imageh&gt;250&lt;/imageh&gt;&#10;  &lt;imagew&gt;1558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2784" y="4826600"/>
              <a:ext cx="4238488" cy="680116"/>
            </a:xfrm>
            <a:prstGeom prst="rect">
              <a:avLst/>
            </a:prstGeom>
          </p:spPr>
        </p:pic>
        <p:sp>
          <p:nvSpPr>
            <p:cNvPr id="29" name="テキスト ボックス 28"/>
            <p:cNvSpPr txBox="1"/>
            <p:nvPr/>
          </p:nvSpPr>
          <p:spPr>
            <a:xfrm>
              <a:off x="2711413" y="4807742"/>
              <a:ext cx="101021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anose="05050102010706020507" pitchFamily="18" charset="2"/>
                  <a:ea typeface="ＭＳ Ｐゴシック"/>
                  <a:cs typeface="+mn-cs"/>
                </a:rPr>
                <a:t>d</a:t>
              </a:r>
              <a:r>
                <a:rPr kumimoji="1" lang="ja-JP" alt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€</a:t>
              </a:r>
              <a:r>
                <a:rPr kumimoji="1" lang="en-US" altLang="ja-JP" sz="44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明朝 Demibold" panose="02020600000000000000" pitchFamily="18" charset="-128"/>
                  <a:ea typeface="游明朝 Demibold" panose="02020600000000000000" pitchFamily="18" charset="-128"/>
                  <a:cs typeface="+mn-cs"/>
                </a:rPr>
                <a:t>3</a:t>
              </a:r>
              <a:endParaRPr kumimoji="1" lang="ja-JP" altLang="en-US" sz="4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明朝 Demibold" panose="02020600000000000000" pitchFamily="18" charset="-128"/>
                <a:ea typeface="游明朝 Demibold" panose="02020600000000000000" pitchFamily="18" charset="-128"/>
                <a:cs typeface="+mn-cs"/>
              </a:endParaRPr>
            </a:p>
          </p:txBody>
        </p:sp>
        <p:pic>
          <p:nvPicPr>
            <p:cNvPr id="30" name="図 29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8619" y="5239333"/>
              <a:ext cx="486069" cy="473916"/>
            </a:xfrm>
            <a:prstGeom prst="rect">
              <a:avLst/>
            </a:prstGeom>
          </p:spPr>
        </p:pic>
        <p:pic>
          <p:nvPicPr>
            <p:cNvPr id="31" name="図 30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1390" y="5237700"/>
              <a:ext cx="475549" cy="475549"/>
            </a:xfrm>
            <a:prstGeom prst="rect">
              <a:avLst/>
            </a:prstGeom>
          </p:spPr>
        </p:pic>
        <p:sp>
          <p:nvSpPr>
            <p:cNvPr id="32" name="テキスト ボックス 31"/>
            <p:cNvSpPr txBox="1"/>
            <p:nvPr/>
          </p:nvSpPr>
          <p:spPr>
            <a:xfrm>
              <a:off x="5253991" y="4807742"/>
              <a:ext cx="101021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anose="05050102010706020507" pitchFamily="18" charset="2"/>
                  <a:ea typeface="ＭＳ Ｐゴシック"/>
                  <a:cs typeface="+mn-cs"/>
                </a:rPr>
                <a:t>d</a:t>
              </a:r>
              <a:r>
                <a:rPr kumimoji="1" lang="ja-JP" alt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€</a:t>
              </a:r>
              <a:r>
                <a:rPr kumimoji="1" lang="en-US" altLang="ja-JP" sz="4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明朝 Demibold" panose="02020600000000000000" pitchFamily="18" charset="-128"/>
                  <a:ea typeface="游明朝 Demibold" panose="02020600000000000000" pitchFamily="18" charset="-128"/>
                  <a:cs typeface="+mn-cs"/>
                </a:rPr>
                <a:t>3</a:t>
              </a:r>
              <a:endParaRPr kumimoji="1" lang="ja-JP" altLang="en-US" sz="4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明朝 Demibold" panose="02020600000000000000" pitchFamily="18" charset="-128"/>
                <a:ea typeface="游明朝 Demibold" panose="02020600000000000000" pitchFamily="18" charset="-128"/>
                <a:cs typeface="+mn-cs"/>
              </a:endParaRPr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2134074" y="5912817"/>
            <a:ext cx="4853246" cy="905507"/>
            <a:chOff x="2134074" y="5912817"/>
            <a:chExt cx="4853246" cy="905507"/>
          </a:xfrm>
        </p:grpSpPr>
        <p:pic>
          <p:nvPicPr>
  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8 \langle \quad  \rangle_{\rm c} ~= \langle \quad  \rangle_{\rm c}&#10;\end{align*}&lt;/body&gt;&#10;  &lt;fcolor&gt;FF000000&lt;/fcolor&gt;&#10;  &lt;bcolor&gt;FFFFFFFF&lt;/bcolor&gt;&#10;  &lt;transparent&gt;True&lt;/transparent&gt;&#10;  &lt;resolution&gt;1800&lt;/resolution&gt;&#10;  &lt;imageh&gt;250&lt;/imageh&gt;&#10;  &lt;imagew&gt;1598&lt;/imagew&gt;&#10;  &lt;scale&gt;50&lt;/scale&gt;&#10;  &lt;cursor&gt;50&lt;/cursor&gt;&#10;&lt;/TeXTeX&gt;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4074" y="5931675"/>
              <a:ext cx="4347308" cy="680116"/>
            </a:xfrm>
            <a:prstGeom prst="rect">
              <a:avLst/>
            </a:prstGeom>
          </p:spPr>
        </p:pic>
        <p:sp>
          <p:nvSpPr>
            <p:cNvPr id="34" name="テキスト ボックス 33"/>
            <p:cNvSpPr txBox="1"/>
            <p:nvPr/>
          </p:nvSpPr>
          <p:spPr>
            <a:xfrm>
              <a:off x="2678461" y="5912817"/>
              <a:ext cx="73129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€</a:t>
              </a:r>
              <a:r>
                <a:rPr kumimoji="1" lang="en-US" altLang="ja-JP" sz="4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明朝 Demibold" panose="02020600000000000000" pitchFamily="18" charset="-128"/>
                  <a:ea typeface="游明朝 Demibold" panose="02020600000000000000" pitchFamily="18" charset="-128"/>
                  <a:cs typeface="+mn-cs"/>
                </a:rPr>
                <a:t>4</a:t>
              </a:r>
              <a:endParaRPr kumimoji="1" lang="ja-JP" altLang="en-US" sz="4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明朝 Demibold" panose="02020600000000000000" pitchFamily="18" charset="-128"/>
                <a:ea typeface="游明朝 Demibold" panose="02020600000000000000" pitchFamily="18" charset="-128"/>
                <a:cs typeface="+mn-cs"/>
              </a:endParaRPr>
            </a:p>
          </p:txBody>
        </p:sp>
        <p:pic>
          <p:nvPicPr>
            <p:cNvPr id="35" name="図 34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7452" y="6297537"/>
              <a:ext cx="486069" cy="473916"/>
            </a:xfrm>
            <a:prstGeom prst="rect">
              <a:avLst/>
            </a:prstGeom>
          </p:spPr>
        </p:pic>
        <p:pic>
          <p:nvPicPr>
            <p:cNvPr id="36" name="図 35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1771" y="6342775"/>
              <a:ext cx="475549" cy="475549"/>
            </a:xfrm>
            <a:prstGeom prst="rect">
              <a:avLst/>
            </a:prstGeom>
          </p:spPr>
        </p:pic>
        <p:sp>
          <p:nvSpPr>
            <p:cNvPr id="37" name="テキスト ボックス 36"/>
            <p:cNvSpPr txBox="1"/>
            <p:nvPr/>
          </p:nvSpPr>
          <p:spPr>
            <a:xfrm>
              <a:off x="5280870" y="5912817"/>
              <a:ext cx="73129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€</a:t>
              </a:r>
              <a:r>
                <a:rPr kumimoji="1" lang="en-US" altLang="ja-JP" sz="44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明朝 Demibold" panose="02020600000000000000" pitchFamily="18" charset="-128"/>
                  <a:ea typeface="游明朝 Demibold" panose="02020600000000000000" pitchFamily="18" charset="-128"/>
                  <a:cs typeface="+mn-cs"/>
                </a:rPr>
                <a:t>4</a:t>
              </a:r>
              <a:endParaRPr kumimoji="1" lang="ja-JP" altLang="en-US" sz="4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明朝 Demibold" panose="02020600000000000000" pitchFamily="18" charset="-128"/>
                <a:ea typeface="游明朝 Demibold" panose="02020600000000000000" pitchFamily="18" charset="-128"/>
                <a:cs typeface="+mn-cs"/>
              </a:endParaRPr>
            </a:p>
          </p:txBody>
        </p:sp>
      </p:grpSp>
      <p:sp>
        <p:nvSpPr>
          <p:cNvPr id="24" name="正方形/長方形 23"/>
          <p:cNvSpPr/>
          <p:nvPr/>
        </p:nvSpPr>
        <p:spPr>
          <a:xfrm>
            <a:off x="7541775" y="5848123"/>
            <a:ext cx="16214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Asakawa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MK, 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PPNP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90, 299 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(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2016)</a:t>
            </a:r>
          </a:p>
        </p:txBody>
      </p:sp>
    </p:spTree>
    <p:extLst>
      <p:ext uri="{BB962C8B-B14F-4D97-AF65-F5344CB8AC3E}">
        <p14:creationId xmlns:p14="http://schemas.microsoft.com/office/powerpoint/2010/main" val="345389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Non-Gaussian Fluctuations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29186" y="1484784"/>
            <a:ext cx="2490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Onset of QGP</a:t>
            </a:r>
            <a:endParaRPr kumimoji="1" lang="ja-JP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24944"/>
            <a:ext cx="1277653" cy="127765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206" y="2808432"/>
            <a:ext cx="951492" cy="92770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952" y="3291198"/>
            <a:ext cx="951492" cy="927704"/>
          </a:xfrm>
          <a:prstGeom prst="rect">
            <a:avLst/>
          </a:prstGeom>
        </p:spPr>
      </p:pic>
      <p:sp>
        <p:nvSpPr>
          <p:cNvPr id="8" name="右矢印 7"/>
          <p:cNvSpPr/>
          <p:nvPr/>
        </p:nvSpPr>
        <p:spPr>
          <a:xfrm>
            <a:off x="2048340" y="2996300"/>
            <a:ext cx="651865" cy="111520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58858" y="4730861"/>
            <a:ext cx="18308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Fluctuation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F2936">
                    <a:lumMod val="50000"/>
                  </a:srgbClr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decreases</a:t>
            </a:r>
            <a:endParaRPr kumimoji="1" lang="ja-JP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9F2936">
                  <a:lumMod val="50000"/>
                </a:srgb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57563" y="5936881"/>
            <a:ext cx="2633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Ejiri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Karsch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Redlich, 2006</a:t>
            </a:r>
            <a:endParaRPr kumimoji="1" lang="ja-JP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761183" y="1492147"/>
            <a:ext cx="32824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Search for QCD CP</a:t>
            </a:r>
            <a:endParaRPr kumimoji="1" lang="ja-JP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531" y="2433932"/>
            <a:ext cx="567566" cy="56756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097" y="4107593"/>
            <a:ext cx="551822" cy="561794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504" y="2996300"/>
            <a:ext cx="567566" cy="567566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820" y="4107593"/>
            <a:ext cx="551822" cy="561794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004" y="2428734"/>
            <a:ext cx="567566" cy="567566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820" y="3547824"/>
            <a:ext cx="551822" cy="561794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871" y="2993701"/>
            <a:ext cx="567566" cy="567566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606" y="2991676"/>
            <a:ext cx="551822" cy="561794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702" y="3553470"/>
            <a:ext cx="567566" cy="567566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248" y="4109618"/>
            <a:ext cx="551822" cy="561794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204" y="3555782"/>
            <a:ext cx="567566" cy="567566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568" y="3560255"/>
            <a:ext cx="551822" cy="561794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371" y="2428734"/>
            <a:ext cx="567566" cy="567566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820" y="2428734"/>
            <a:ext cx="551822" cy="561794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344" y="2993701"/>
            <a:ext cx="567566" cy="567566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525" y="4104994"/>
            <a:ext cx="551822" cy="561794"/>
          </a:xfrm>
          <a:prstGeom prst="rect">
            <a:avLst/>
          </a:prstGeom>
        </p:spPr>
      </p:pic>
      <p:cxnSp>
        <p:nvCxnSpPr>
          <p:cNvPr id="28" name="直線矢印コネクタ 27"/>
          <p:cNvCxnSpPr>
            <a:endCxn id="26" idx="2"/>
          </p:cNvCxnSpPr>
          <p:nvPr/>
        </p:nvCxnSpPr>
        <p:spPr>
          <a:xfrm>
            <a:off x="5425835" y="2709631"/>
            <a:ext cx="1251292" cy="851636"/>
          </a:xfrm>
          <a:prstGeom prst="straightConnector1">
            <a:avLst/>
          </a:prstGeom>
          <a:ln w="31750">
            <a:solidFill>
              <a:schemeClr val="tx1"/>
            </a:solidFill>
            <a:headEnd type="arrow" w="lg" len="lg"/>
            <a:tailEnd type="arrow" w="lg" len="lg"/>
          </a:ln>
          <a:effectLst>
            <a:glow rad="63500">
              <a:schemeClr val="bg1">
                <a:alpha val="6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\xi&#10;\end{align*}&lt;/body&gt;&#10;  &lt;fcolor&gt;FF000000&lt;/fcolor&gt;&#10;  &lt;bcolor&gt;FFFFFFFF&lt;/bcolor&gt;&#10;  &lt;transparent&gt;True&lt;/transparent&gt;&#10;  &lt;resolution&gt;1800&lt;/resolution&gt;&#10;  &lt;imageh&gt;223&lt;/imageh&gt;&#10;  &lt;imagew&gt;10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77" y="2707032"/>
            <a:ext cx="179512" cy="377653"/>
          </a:xfrm>
          <a:prstGeom prst="rect">
            <a:avLst/>
          </a:prstGeom>
          <a:effectLst>
            <a:glow rad="63500">
              <a:schemeClr val="bg1">
                <a:alpha val="63000"/>
              </a:schemeClr>
            </a:glow>
          </a:effectLst>
        </p:spPr>
      </p:pic>
      <p:sp>
        <p:nvSpPr>
          <p:cNvPr id="30" name="テキスト ボックス 29"/>
          <p:cNvSpPr txBox="1"/>
          <p:nvPr/>
        </p:nvSpPr>
        <p:spPr>
          <a:xfrm>
            <a:off x="5486991" y="4730862"/>
            <a:ext cx="18308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Fluctuation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F2936">
                    <a:lumMod val="50000"/>
                  </a:srgbClr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increases</a:t>
            </a:r>
            <a:endParaRPr kumimoji="1" lang="ja-JP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9F2936">
                  <a:lumMod val="50000"/>
                </a:srgb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536419" y="5936881"/>
            <a:ext cx="1742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Stephanov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2009</a:t>
            </a:r>
            <a:endParaRPr kumimoji="1" lang="ja-JP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646" y="2321472"/>
            <a:ext cx="3393198" cy="23714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794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Sign of Higher-order </a:t>
            </a:r>
            <a:r>
              <a:rPr kumimoji="1" lang="en-US" altLang="ja-JP" dirty="0" err="1" smtClean="0"/>
              <a:t>Cumulants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3 \rangle &#10;= T \frac{\partial  \langle \delta N^2 \rangle }{ \partial \mu}&#10;\end{align*}&lt;/body&gt;&#10;  &lt;fcolor&gt;FF000000&lt;/fcolor&gt;&#10;  &lt;bcolor&gt;FFFFFFFF&lt;/bcolor&gt;&#10;  &lt;transparent&gt;True&lt;/transparent&gt;&#10;  &lt;resolution&gt;1800&lt;/resolution&gt;&#10;  &lt;imageh&gt;600&lt;/imageh&gt;&#10;  &lt;imagew&gt;1965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42" y="2420888"/>
            <a:ext cx="2700294" cy="824519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798042" y="2420888"/>
            <a:ext cx="900094" cy="384029"/>
          </a:xfrm>
          <a:prstGeom prst="rect">
            <a:avLst/>
          </a:prstGeom>
          <a:solidFill>
            <a:srgbClr val="0070C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925834" y="2641132"/>
            <a:ext cx="900094" cy="384029"/>
          </a:xfrm>
          <a:prstGeom prst="rect">
            <a:avLst/>
          </a:prstGeom>
          <a:solidFill>
            <a:srgbClr val="FF0000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251520" y="4550685"/>
            <a:ext cx="3889000" cy="13161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フリーフォーム 8"/>
          <p:cNvSpPr/>
          <p:nvPr/>
        </p:nvSpPr>
        <p:spPr>
          <a:xfrm>
            <a:off x="251520" y="3407211"/>
            <a:ext cx="3765896" cy="1056121"/>
          </a:xfrm>
          <a:custGeom>
            <a:avLst/>
            <a:gdLst>
              <a:gd name="connsiteX0" fmla="*/ 0 w 3541690"/>
              <a:gd name="connsiteY0" fmla="*/ 1017453 h 1056090"/>
              <a:gd name="connsiteX1" fmla="*/ 1249250 w 3541690"/>
              <a:gd name="connsiteY1" fmla="*/ 798512 h 1056090"/>
              <a:gd name="connsiteX2" fmla="*/ 1777284 w 3541690"/>
              <a:gd name="connsiteY2" fmla="*/ 22 h 1056090"/>
              <a:gd name="connsiteX3" fmla="*/ 2163650 w 3541690"/>
              <a:gd name="connsiteY3" fmla="*/ 772754 h 1056090"/>
              <a:gd name="connsiteX4" fmla="*/ 3541690 w 3541690"/>
              <a:gd name="connsiteY4" fmla="*/ 1056090 h 1056090"/>
              <a:gd name="connsiteX0" fmla="*/ 0 w 3541690"/>
              <a:gd name="connsiteY0" fmla="*/ 1017433 h 1056070"/>
              <a:gd name="connsiteX1" fmla="*/ 1249250 w 3541690"/>
              <a:gd name="connsiteY1" fmla="*/ 798492 h 1056070"/>
              <a:gd name="connsiteX2" fmla="*/ 1777284 w 3541690"/>
              <a:gd name="connsiteY2" fmla="*/ 2 h 1056070"/>
              <a:gd name="connsiteX3" fmla="*/ 2226193 w 3541690"/>
              <a:gd name="connsiteY3" fmla="*/ 805985 h 1056070"/>
              <a:gd name="connsiteX4" fmla="*/ 3541690 w 3541690"/>
              <a:gd name="connsiteY4" fmla="*/ 1056070 h 1056070"/>
              <a:gd name="connsiteX0" fmla="*/ 0 w 3541690"/>
              <a:gd name="connsiteY0" fmla="*/ 1017433 h 1056070"/>
              <a:gd name="connsiteX1" fmla="*/ 1249250 w 3541690"/>
              <a:gd name="connsiteY1" fmla="*/ 798492 h 1056070"/>
              <a:gd name="connsiteX2" fmla="*/ 1832009 w 3541690"/>
              <a:gd name="connsiteY2" fmla="*/ 2 h 1056070"/>
              <a:gd name="connsiteX3" fmla="*/ 2226193 w 3541690"/>
              <a:gd name="connsiteY3" fmla="*/ 805985 h 1056070"/>
              <a:gd name="connsiteX4" fmla="*/ 3541690 w 3541690"/>
              <a:gd name="connsiteY4" fmla="*/ 1056070 h 1056070"/>
              <a:gd name="connsiteX0" fmla="*/ 0 w 3541690"/>
              <a:gd name="connsiteY0" fmla="*/ 1017484 h 1056121"/>
              <a:gd name="connsiteX1" fmla="*/ 1249250 w 3541690"/>
              <a:gd name="connsiteY1" fmla="*/ 798543 h 1056121"/>
              <a:gd name="connsiteX2" fmla="*/ 1832009 w 3541690"/>
              <a:gd name="connsiteY2" fmla="*/ 53 h 1056121"/>
              <a:gd name="connsiteX3" fmla="*/ 2374732 w 3541690"/>
              <a:gd name="connsiteY3" fmla="*/ 839287 h 1056121"/>
              <a:gd name="connsiteX4" fmla="*/ 3541690 w 3541690"/>
              <a:gd name="connsiteY4" fmla="*/ 1056121 h 1056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1690" h="1056121">
                <a:moveTo>
                  <a:pt x="0" y="1017484"/>
                </a:moveTo>
                <a:cubicBezTo>
                  <a:pt x="476518" y="992799"/>
                  <a:pt x="943915" y="968115"/>
                  <a:pt x="1249250" y="798543"/>
                </a:cubicBezTo>
                <a:cubicBezTo>
                  <a:pt x="1554585" y="628971"/>
                  <a:pt x="1644429" y="-6738"/>
                  <a:pt x="1832009" y="53"/>
                </a:cubicBezTo>
                <a:cubicBezTo>
                  <a:pt x="2019589" y="6844"/>
                  <a:pt x="2080664" y="663276"/>
                  <a:pt x="2374732" y="839287"/>
                </a:cubicBezTo>
                <a:cubicBezTo>
                  <a:pt x="2668800" y="1015298"/>
                  <a:pt x="2999704" y="1002458"/>
                  <a:pt x="3541690" y="1056121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/>
          <p:cNvSpPr/>
          <p:nvPr/>
        </p:nvSpPr>
        <p:spPr>
          <a:xfrm>
            <a:off x="251520" y="3703161"/>
            <a:ext cx="3765896" cy="1550728"/>
          </a:xfrm>
          <a:custGeom>
            <a:avLst/>
            <a:gdLst>
              <a:gd name="connsiteX0" fmla="*/ 0 w 3837904"/>
              <a:gd name="connsiteY0" fmla="*/ 767442 h 1591334"/>
              <a:gd name="connsiteX1" fmla="*/ 1094704 w 3837904"/>
              <a:gd name="connsiteY1" fmla="*/ 677289 h 1591334"/>
              <a:gd name="connsiteX2" fmla="*/ 1674253 w 3837904"/>
              <a:gd name="connsiteY2" fmla="*/ 20467 h 1591334"/>
              <a:gd name="connsiteX3" fmla="*/ 2369712 w 3837904"/>
              <a:gd name="connsiteY3" fmla="*/ 1553053 h 1591334"/>
              <a:gd name="connsiteX4" fmla="*/ 3090929 w 3837904"/>
              <a:gd name="connsiteY4" fmla="*/ 1115171 h 1591334"/>
              <a:gd name="connsiteX5" fmla="*/ 3837904 w 3837904"/>
              <a:gd name="connsiteY5" fmla="*/ 973504 h 1591334"/>
              <a:gd name="connsiteX0" fmla="*/ 0 w 3837904"/>
              <a:gd name="connsiteY0" fmla="*/ 767442 h 1591334"/>
              <a:gd name="connsiteX1" fmla="*/ 1094704 w 3837904"/>
              <a:gd name="connsiteY1" fmla="*/ 677289 h 1591334"/>
              <a:gd name="connsiteX2" fmla="*/ 1674253 w 3837904"/>
              <a:gd name="connsiteY2" fmla="*/ 20467 h 1591334"/>
              <a:gd name="connsiteX3" fmla="*/ 2318197 w 3837904"/>
              <a:gd name="connsiteY3" fmla="*/ 1553053 h 1591334"/>
              <a:gd name="connsiteX4" fmla="*/ 3090929 w 3837904"/>
              <a:gd name="connsiteY4" fmla="*/ 1115171 h 1591334"/>
              <a:gd name="connsiteX5" fmla="*/ 3837904 w 3837904"/>
              <a:gd name="connsiteY5" fmla="*/ 973504 h 1591334"/>
              <a:gd name="connsiteX0" fmla="*/ 0 w 3837904"/>
              <a:gd name="connsiteY0" fmla="*/ 765830 h 1550728"/>
              <a:gd name="connsiteX1" fmla="*/ 1094704 w 3837904"/>
              <a:gd name="connsiteY1" fmla="*/ 675677 h 1550728"/>
              <a:gd name="connsiteX2" fmla="*/ 1674253 w 3837904"/>
              <a:gd name="connsiteY2" fmla="*/ 18855 h 1550728"/>
              <a:gd name="connsiteX3" fmla="*/ 2250423 w 3837904"/>
              <a:gd name="connsiteY3" fmla="*/ 1509877 h 1550728"/>
              <a:gd name="connsiteX4" fmla="*/ 3090929 w 3837904"/>
              <a:gd name="connsiteY4" fmla="*/ 1113559 h 1550728"/>
              <a:gd name="connsiteX5" fmla="*/ 3837904 w 3837904"/>
              <a:gd name="connsiteY5" fmla="*/ 971892 h 155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7904" h="1550728">
                <a:moveTo>
                  <a:pt x="0" y="765830"/>
                </a:moveTo>
                <a:cubicBezTo>
                  <a:pt x="407831" y="783001"/>
                  <a:pt x="815662" y="800173"/>
                  <a:pt x="1094704" y="675677"/>
                </a:cubicBezTo>
                <a:cubicBezTo>
                  <a:pt x="1373746" y="551181"/>
                  <a:pt x="1481633" y="-120178"/>
                  <a:pt x="1674253" y="18855"/>
                </a:cubicBezTo>
                <a:cubicBezTo>
                  <a:pt x="1866873" y="157888"/>
                  <a:pt x="2014310" y="1327426"/>
                  <a:pt x="2250423" y="1509877"/>
                </a:cubicBezTo>
                <a:cubicBezTo>
                  <a:pt x="2486536" y="1692328"/>
                  <a:pt x="2837645" y="1210150"/>
                  <a:pt x="3090929" y="1113559"/>
                </a:cubicBezTo>
                <a:cubicBezTo>
                  <a:pt x="3344213" y="1016968"/>
                  <a:pt x="3586766" y="994430"/>
                  <a:pt x="3837904" y="97189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mu&#10;\end{align*}&lt;/body&gt;&#10;  &lt;fcolor&gt;FF000000&lt;/fcolor&gt;&#10;  &lt;bcolor&gt;FFFFFFFF&lt;/bcolor&gt;&#10;  &lt;transparent&gt;True&lt;/transparent&gt;&#10;  &lt;resolution&gt;1800&lt;/resolution&gt;&#10;  &lt;imageh&gt;164&lt;/imageh&gt;&#10;  &lt;imagew&gt;13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448" y="4827399"/>
            <a:ext cx="251520" cy="305551"/>
          </a:xfrm>
          <a:prstGeom prst="rect">
            <a:avLst/>
          </a:prstGeom>
        </p:spPr>
      </p:pic>
      <p:cxnSp>
        <p:nvCxnSpPr>
          <p:cNvPr id="12" name="直線コネクタ 11"/>
          <p:cNvCxnSpPr/>
          <p:nvPr/>
        </p:nvCxnSpPr>
        <p:spPr>
          <a:xfrm>
            <a:off x="2195736" y="3332750"/>
            <a:ext cx="0" cy="1800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962550" y="1319644"/>
            <a:ext cx="7218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Higher order </a:t>
            </a:r>
            <a:r>
              <a:rPr kumimoji="1" lang="en-US" altLang="ja-JP" sz="2800" dirty="0" err="1" smtClean="0"/>
              <a:t>cumulants</a:t>
            </a:r>
            <a:r>
              <a:rPr kumimoji="1" lang="en-US" altLang="ja-JP" sz="2800" dirty="0" smtClean="0"/>
              <a:t> can change sign near CP.</a:t>
            </a:r>
            <a:endParaRPr kumimoji="1" lang="ja-JP" altLang="en-US" sz="2800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99258" y="5916747"/>
            <a:ext cx="2470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Asakawa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Ejiri</a:t>
            </a:r>
            <a:r>
              <a:rPr kumimoji="1" lang="en-US" altLang="ja-JP" dirty="0" smtClean="0"/>
              <a:t>, MK, 2009</a:t>
            </a:r>
            <a:endParaRPr kumimoji="1" lang="ja-JP" altLang="en-US" dirty="0" smtClean="0"/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409" y="2087150"/>
            <a:ext cx="2688300" cy="2491200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4788024" y="5916747"/>
            <a:ext cx="3948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Stephanov</a:t>
            </a:r>
            <a:r>
              <a:rPr kumimoji="1" lang="en-US" altLang="ja-JP" dirty="0" smtClean="0"/>
              <a:t>, 2011; </a:t>
            </a:r>
          </a:p>
          <a:p>
            <a:r>
              <a:rPr kumimoji="1" lang="en-US" altLang="ja-JP" dirty="0" err="1" smtClean="0"/>
              <a:t>Friman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Karsch</a:t>
            </a:r>
            <a:r>
              <a:rPr kumimoji="1" lang="en-US" altLang="ja-JP" dirty="0" smtClean="0"/>
              <a:t>, Redlich, </a:t>
            </a:r>
            <a:r>
              <a:rPr kumimoji="1" lang="en-US" altLang="ja-JP" dirty="0" err="1" smtClean="0"/>
              <a:t>Skokov</a:t>
            </a:r>
            <a:r>
              <a:rPr kumimoji="1" lang="en-US" altLang="ja-JP" dirty="0" smtClean="0"/>
              <a:t>, 2011; …</a:t>
            </a:r>
            <a:endParaRPr kumimoji="1" lang="ja-JP" altLang="en-US" dirty="0" smtClean="0"/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192" y="3740818"/>
            <a:ext cx="2650794" cy="21795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52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Office テーマ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1">
      <a:majorFont>
        <a:latin typeface="Arial Rounded MT Bold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1750">
          <a:solidFill>
            <a:schemeClr val="tx1"/>
          </a:solidFill>
          <a:headEnd type="none" w="med" len="med"/>
          <a:tailEnd type="arrow" w="med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sz="2400" dirty="0" smtClean="0"/>
        </a:defPPr>
      </a:lstStyle>
    </a:txDef>
  </a:objectDefaults>
  <a:extraClrSchemeLst/>
</a:theme>
</file>

<file path=ppt/theme/theme10.xml><?xml version="1.0" encoding="utf-8"?>
<a:theme xmlns:a="http://schemas.openxmlformats.org/drawingml/2006/main" name="9_標準デザイン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標準デザイン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sz="2400" dirty="0"/>
        </a:defPPr>
      </a:lstStyle>
    </a:tx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sz="2400" dirty="0" smtClean="0"/>
        </a:defPPr>
      </a:lstStyle>
    </a:tx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標準デザイン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75D22EA2-34B8-49A9-B8E1-BD2F8736ABC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20359</TotalTime>
  <Words>1738</Words>
  <Application>Microsoft Office PowerPoint</Application>
  <PresentationFormat>画面に合わせる (4:3)</PresentationFormat>
  <Paragraphs>456</Paragraphs>
  <Slides>54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10</vt:i4>
      </vt:variant>
      <vt:variant>
        <vt:lpstr>スライド タイトル</vt:lpstr>
      </vt:variant>
      <vt:variant>
        <vt:i4>54</vt:i4>
      </vt:variant>
    </vt:vector>
  </HeadingPairs>
  <TitlesOfParts>
    <vt:vector size="76" baseType="lpstr">
      <vt:lpstr>HGｺﾞｼｯｸE</vt:lpstr>
      <vt:lpstr>HG丸ｺﾞｼｯｸM-PRO</vt:lpstr>
      <vt:lpstr>ＭＳ Ｐゴシック</vt:lpstr>
      <vt:lpstr>メイリオ</vt:lpstr>
      <vt:lpstr>游明朝 Demibold</vt:lpstr>
      <vt:lpstr>Arial</vt:lpstr>
      <vt:lpstr>Arial Rounded MT Bold</vt:lpstr>
      <vt:lpstr>Calibri</vt:lpstr>
      <vt:lpstr>Symbol</vt:lpstr>
      <vt:lpstr>Times New Roman</vt:lpstr>
      <vt:lpstr>Trebuchet MS</vt:lpstr>
      <vt:lpstr>Wingdings</vt:lpstr>
      <vt:lpstr>Office テーマ</vt:lpstr>
      <vt:lpstr>1_標準デザイン</vt:lpstr>
      <vt:lpstr>8_標準デザイン</vt:lpstr>
      <vt:lpstr>3_標準デザイン</vt:lpstr>
      <vt:lpstr>2_標準デザイン</vt:lpstr>
      <vt:lpstr>4_標準デザイン</vt:lpstr>
      <vt:lpstr>5_標準デザイン</vt:lpstr>
      <vt:lpstr>6_標準デザイン</vt:lpstr>
      <vt:lpstr>7_標準デザイン</vt:lpstr>
      <vt:lpstr>9_標準デザイン</vt:lpstr>
      <vt:lpstr>Critical Fluctuations in Heavy-Ion Collisions</vt:lpstr>
      <vt:lpstr>Beam-Energy Scan Program in Heavy-Ion Collisions</vt:lpstr>
      <vt:lpstr>Event-by-Event Fluctuations</vt:lpstr>
      <vt:lpstr>A Coin Game</vt:lpstr>
      <vt:lpstr>A Coin Game</vt:lpstr>
      <vt:lpstr>Fluctuations in HIC: 2nd Order</vt:lpstr>
      <vt:lpstr>Higher-order Cumulants</vt:lpstr>
      <vt:lpstr>Non-Gaussian Fluctuations</vt:lpstr>
      <vt:lpstr>Sign of Higher-order Cumulants</vt:lpstr>
      <vt:lpstr>Higher-Order Cumulants</vt:lpstr>
      <vt:lpstr>2nd Order @ ALICE</vt:lpstr>
      <vt:lpstr>2nd Order @ ALICE</vt:lpstr>
      <vt:lpstr> &lt;dNB2&gt; and &lt; dNp2 &gt; @ LHC ?  </vt:lpstr>
      <vt:lpstr>Message</vt:lpstr>
      <vt:lpstr>Detector-Response Correction</vt:lpstr>
      <vt:lpstr> Slot Machine Analogy  </vt:lpstr>
      <vt:lpstr> Extreme Examples  </vt:lpstr>
      <vt:lpstr> Reconstructing Total Coin Number  </vt:lpstr>
      <vt:lpstr>Proton vs Baryon Cumulants</vt:lpstr>
      <vt:lpstr>Fragile Higher Orders</vt:lpstr>
      <vt:lpstr>Non-Binomial Correction</vt:lpstr>
      <vt:lpstr>Result in a Toy-Model</vt:lpstr>
      <vt:lpstr>Message</vt:lpstr>
      <vt:lpstr>Why Conserved Charges?</vt:lpstr>
      <vt:lpstr>Why Conserved Charges?</vt:lpstr>
      <vt:lpstr>Time Evolution of Fluctuations</vt:lpstr>
      <vt:lpstr> Time Evolution of Fluctuations  </vt:lpstr>
      <vt:lpstr> Thermal distribution in y space  </vt:lpstr>
      <vt:lpstr> Dh Dependence  </vt:lpstr>
      <vt:lpstr> Very Low Energy Collisions  </vt:lpstr>
      <vt:lpstr>Evolution of Conserved-Charge  Fluctuations</vt:lpstr>
      <vt:lpstr> Analysis of 2nd-order Cumulant  </vt:lpstr>
      <vt:lpstr> Parametrizing D(t) and c(t)  </vt:lpstr>
      <vt:lpstr> Crossover / Cumulant  </vt:lpstr>
      <vt:lpstr> Critical Point / Cumulant  </vt:lpstr>
      <vt:lpstr> Criticap Point / Correlation Func.  </vt:lpstr>
      <vt:lpstr> Away from the CP  </vt:lpstr>
      <vt:lpstr>Extension to  Higher-order Cumulants</vt:lpstr>
      <vt:lpstr> Baryons in Hadronic Phase  </vt:lpstr>
      <vt:lpstr> (Non-Interacting) Brownian Particle Model  </vt:lpstr>
      <vt:lpstr> (Non-Interacting) Brownian Particle Model  </vt:lpstr>
      <vt:lpstr> 4th Order Cumulant  </vt:lpstr>
      <vt:lpstr> 4th Order Cumulant  </vt:lpstr>
      <vt:lpstr> Time Evolution of Fluctuations  </vt:lpstr>
      <vt:lpstr> Rapidity Window Dep.  </vt:lpstr>
      <vt:lpstr>SDE with Non-Linear Terms</vt:lpstr>
      <vt:lpstr>Message</vt:lpstr>
      <vt:lpstr>2nd Order @ ALICE</vt:lpstr>
      <vt:lpstr> &lt;dNB2&gt; and &lt; dNp2 &gt; @ LHC ?  </vt:lpstr>
      <vt:lpstr>A Suggestion</vt:lpstr>
      <vt:lpstr>Prediction</vt:lpstr>
      <vt:lpstr>Summary</vt:lpstr>
      <vt:lpstr>Resonance Decay</vt:lpstr>
      <vt:lpstr>Resonance Decay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衝突エネルギー走査により QCD相構造に迫る試み</dc:title>
  <dc:creator>kitazawa</dc:creator>
  <cp:lastModifiedBy>Kitazawa Masakiyo</cp:lastModifiedBy>
  <cp:revision>1351</cp:revision>
  <dcterms:created xsi:type="dcterms:W3CDTF">2011-06-07T09:50:32Z</dcterms:created>
  <dcterms:modified xsi:type="dcterms:W3CDTF">2019-11-18T03:15:14Z</dcterms:modified>
</cp:coreProperties>
</file>