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tags/tag23.xml" ContentType="application/vnd.openxmlformats-officedocument.presentationml.tags+xml"/>
  <Override PartName="/ppt/notesSlides/notesSlide39.xml" ContentType="application/vnd.openxmlformats-officedocument.presentationml.notesSlide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tags/tag25.xml" ContentType="application/vnd.openxmlformats-officedocument.presentationml.tags+xml"/>
  <Override PartName="/ppt/notesSlides/notesSlide41.xml" ContentType="application/vnd.openxmlformats-officedocument.presentationml.notesSlid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tags/tag27.xml" ContentType="application/vnd.openxmlformats-officedocument.presentationml.tags+xml"/>
  <Override PartName="/ppt/notesSlides/notesSlide43.xml" ContentType="application/vnd.openxmlformats-officedocument.presentationml.notesSlide+xml"/>
  <Override PartName="/ppt/tags/tag28.xml" ContentType="application/vnd.openxmlformats-officedocument.presentationml.tags+xml"/>
  <Override PartName="/ppt/notesSlides/notesSlide44.xml" ContentType="application/vnd.openxmlformats-officedocument.presentationml.notesSlide+xml"/>
  <Override PartName="/ppt/tags/tag29.xml" ContentType="application/vnd.openxmlformats-officedocument.presentationml.tags+xml"/>
  <Override PartName="/ppt/notesSlides/notesSlide45.xml" ContentType="application/vnd.openxmlformats-officedocument.presentationml.notesSlide+xml"/>
  <Override PartName="/ppt/tags/tag30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5248" r:id="rId2"/>
    <p:sldMasterId id="2147485260" r:id="rId3"/>
  </p:sldMasterIdLst>
  <p:notesMasterIdLst>
    <p:notesMasterId r:id="rId54"/>
  </p:notesMasterIdLst>
  <p:handoutMasterIdLst>
    <p:handoutMasterId r:id="rId55"/>
  </p:handoutMasterIdLst>
  <p:sldIdLst>
    <p:sldId id="279" r:id="rId4"/>
    <p:sldId id="669" r:id="rId5"/>
    <p:sldId id="881" r:id="rId6"/>
    <p:sldId id="781" r:id="rId7"/>
    <p:sldId id="808" r:id="rId8"/>
    <p:sldId id="907" r:id="rId9"/>
    <p:sldId id="887" r:id="rId10"/>
    <p:sldId id="889" r:id="rId11"/>
    <p:sldId id="813" r:id="rId12"/>
    <p:sldId id="891" r:id="rId13"/>
    <p:sldId id="890" r:id="rId14"/>
    <p:sldId id="892" r:id="rId15"/>
    <p:sldId id="893" r:id="rId16"/>
    <p:sldId id="894" r:id="rId17"/>
    <p:sldId id="895" r:id="rId18"/>
    <p:sldId id="897" r:id="rId19"/>
    <p:sldId id="898" r:id="rId20"/>
    <p:sldId id="900" r:id="rId21"/>
    <p:sldId id="899" r:id="rId22"/>
    <p:sldId id="910" r:id="rId23"/>
    <p:sldId id="911" r:id="rId24"/>
    <p:sldId id="906" r:id="rId25"/>
    <p:sldId id="902" r:id="rId26"/>
    <p:sldId id="905" r:id="rId27"/>
    <p:sldId id="908" r:id="rId28"/>
    <p:sldId id="909" r:id="rId29"/>
    <p:sldId id="820" r:id="rId30"/>
    <p:sldId id="818" r:id="rId31"/>
    <p:sldId id="816" r:id="rId32"/>
    <p:sldId id="805" r:id="rId33"/>
    <p:sldId id="800" r:id="rId34"/>
    <p:sldId id="830" r:id="rId35"/>
    <p:sldId id="824" r:id="rId36"/>
    <p:sldId id="871" r:id="rId37"/>
    <p:sldId id="839" r:id="rId38"/>
    <p:sldId id="903" r:id="rId39"/>
    <p:sldId id="904" r:id="rId40"/>
    <p:sldId id="822" r:id="rId41"/>
    <p:sldId id="825" r:id="rId42"/>
    <p:sldId id="826" r:id="rId43"/>
    <p:sldId id="827" r:id="rId44"/>
    <p:sldId id="842" r:id="rId45"/>
    <p:sldId id="857" r:id="rId46"/>
    <p:sldId id="858" r:id="rId47"/>
    <p:sldId id="862" r:id="rId48"/>
    <p:sldId id="838" r:id="rId49"/>
    <p:sldId id="836" r:id="rId50"/>
    <p:sldId id="837" r:id="rId51"/>
    <p:sldId id="843" r:id="rId52"/>
    <p:sldId id="844" r:id="rId53"/>
  </p:sldIdLst>
  <p:sldSz cx="9144000" cy="6858000" type="screen4x3"/>
  <p:notesSz cx="7315200" cy="9601200"/>
  <p:embeddedFontLst>
    <p:embeddedFont>
      <p:font typeface="Lucida Console" panose="020B0609040504020204" pitchFamily="49" charset="0"/>
      <p:regular r:id="rId56"/>
    </p:embeddedFont>
    <p:embeddedFont>
      <p:font typeface="Mathematica1" panose="05000502060100000001" pitchFamily="2" charset="2"/>
      <p:regular r:id="rId57"/>
      <p:bold r:id="rId58"/>
    </p:embeddedFont>
    <p:embeddedFont>
      <p:font typeface="Lucida Calligraphy" panose="03010101010101010101" pitchFamily="66" charset="0"/>
      <p:regular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French Script MT" panose="03020402040607040605" pitchFamily="66" charset="0"/>
      <p:regular r:id="rId68"/>
    </p:embeddedFont>
    <p:embeddedFont>
      <p:font typeface="ＭＳ Ｐゴシック" panose="020B0600070205080204" pitchFamily="34" charset="-128"/>
      <p:regular r:id="rId69"/>
    </p:embeddedFont>
    <p:embeddedFont>
      <p:font typeface="Corbel" panose="020B050302020402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8D36AB4-E406-4447-B49B-68F88ACA0584}">
          <p14:sldIdLst>
            <p14:sldId id="279"/>
            <p14:sldId id="669"/>
            <p14:sldId id="881"/>
            <p14:sldId id="781"/>
          </p14:sldIdLst>
        </p14:section>
        <p14:section name="Emiss" id="{B691C9BE-9468-490C-8F9A-EE165BBA930C}">
          <p14:sldIdLst>
            <p14:sldId id="808"/>
            <p14:sldId id="907"/>
            <p14:sldId id="887"/>
            <p14:sldId id="889"/>
          </p14:sldIdLst>
        </p14:section>
        <p14:section name="Inclusive" id="{869F1FE1-E91A-444B-91B3-49D53DE6E048}">
          <p14:sldIdLst>
            <p14:sldId id="813"/>
            <p14:sldId id="891"/>
            <p14:sldId id="890"/>
            <p14:sldId id="892"/>
            <p14:sldId id="893"/>
            <p14:sldId id="894"/>
          </p14:sldIdLst>
        </p14:section>
        <p14:section name="Neutrals" id="{5D4D751F-8D13-44E8-853F-F6C1C27812BD}">
          <p14:sldIdLst>
            <p14:sldId id="895"/>
            <p14:sldId id="897"/>
            <p14:sldId id="898"/>
            <p14:sldId id="900"/>
          </p14:sldIdLst>
        </p14:section>
        <p14:section name="Additional info" id="{C194907D-3D0B-4979-9398-7D4FB98F11A7}">
          <p14:sldIdLst>
            <p14:sldId id="899"/>
            <p14:sldId id="910"/>
            <p14:sldId id="911"/>
            <p14:sldId id="906"/>
            <p14:sldId id="902"/>
            <p14:sldId id="905"/>
            <p14:sldId id="908"/>
            <p14:sldId id="909"/>
            <p14:sldId id="820"/>
            <p14:sldId id="818"/>
            <p14:sldId id="816"/>
            <p14:sldId id="805"/>
            <p14:sldId id="800"/>
            <p14:sldId id="830"/>
            <p14:sldId id="824"/>
            <p14:sldId id="871"/>
            <p14:sldId id="839"/>
            <p14:sldId id="903"/>
            <p14:sldId id="904"/>
            <p14:sldId id="822"/>
            <p14:sldId id="825"/>
            <p14:sldId id="826"/>
            <p14:sldId id="827"/>
            <p14:sldId id="842"/>
            <p14:sldId id="857"/>
            <p14:sldId id="858"/>
            <p14:sldId id="862"/>
            <p14:sldId id="838"/>
            <p14:sldId id="836"/>
            <p14:sldId id="837"/>
            <p14:sldId id="843"/>
            <p14:sldId id="8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6600"/>
    <a:srgbClr val="00CC00"/>
    <a:srgbClr val="FF5050"/>
    <a:srgbClr val="33CCFF"/>
    <a:srgbClr val="669900"/>
    <a:srgbClr val="66FF33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3" autoAdjust="0"/>
    <p:restoredTop sz="90051" autoAdjust="0"/>
  </p:normalViewPr>
  <p:slideViewPr>
    <p:cSldViewPr snapToGrid="0">
      <p:cViewPr varScale="1">
        <p:scale>
          <a:sx n="55" d="100"/>
          <a:sy n="55" d="100"/>
        </p:scale>
        <p:origin x="-1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32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6C1D5-268D-4C0B-8C5E-6C453C17B2B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background</a:t>
            </a:r>
            <a:r>
              <a:rPr lang="sl-SI" baseline="0" dirty="0" smtClean="0"/>
              <a:t> to hnunu mainly continuum;</a:t>
            </a:r>
            <a:endParaRPr lang="sl-SI" dirty="0" smtClean="0"/>
          </a:p>
          <a:p>
            <a:r>
              <a:rPr lang="sl-SI" dirty="0" smtClean="0"/>
              <a:t>signal</a:t>
            </a:r>
            <a:r>
              <a:rPr lang="sl-SI" baseline="0" dirty="0" smtClean="0"/>
              <a:t> in K* nunu also peaks at 0, the shown red curve is the result of the fit (no signal!)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7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updated</a:t>
            </a:r>
            <a:r>
              <a:rPr lang="sl-SI" baseline="0" dirty="0" smtClean="0"/>
              <a:t> Belle result: using several variabes (Mmiss, E_ECL, p_l,..) to separate the signal, especially </a:t>
            </a:r>
          </a:p>
          <a:p>
            <a:r>
              <a:rPr lang="sl-SI" baseline="0" dirty="0" smtClean="0"/>
              <a:t>from D** backgrounds; </a:t>
            </a:r>
          </a:p>
          <a:p>
            <a:r>
              <a:rPr lang="sl-SI" baseline="0" dirty="0" smtClean="0"/>
              <a:t>split in M_miss into two regions (at 1.5 GeV), lower dominated by D(*) l nu, upper by D(*) tau nu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accuracy estimate details?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18A48-983C-457E-A371-558C1E0927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2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07D8-17FB-4E3A-8866-D865C3DE2BCD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7FE-A650-4449-A8D8-66245D0B7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7C5-F59D-48D6-AF75-E32520397347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4AE6-3F02-42E9-BB94-F7EE19476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5CB-316C-488E-85AD-51FD426DE41D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B0A-34F2-424F-B0C8-6FB7AF28F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1822-F93B-463E-A1E3-612FD61E3655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6B07-7F45-4DEC-B982-98A67B8E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07D8-17FB-4E3A-8866-D865C3DE2BCD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7FE-A650-4449-A8D8-66245D0B7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1822-F93B-463E-A1E3-612FD61E3655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6B07-7F45-4DEC-B982-98A67B8E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F0A-AFC3-4A5F-BB3B-33C39CB86B7A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6A-C673-4BA4-A502-6B9369113B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487F-FB66-4A23-A88A-0C9DD1415BB8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F3E0-5D0B-4089-BBDE-6D987BD1DB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B52F-C632-4CDD-9D30-E06F1FA1F419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D2D9-6073-49CC-90EB-B453A0576B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CD3E-ACC9-426E-8BE5-473F42B5B46E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339-CD5E-4002-BD3F-BDF5B3A65E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A513-B883-4DB4-BD7D-2E557599C4A5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486-820A-44CA-AB74-0756A02E4D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F0A-AFC3-4A5F-BB3B-33C39CB86B7A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6A-C673-4BA4-A502-6B9369113B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50B7-1405-4D8A-B020-3A82474633C4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F6DA-6AB8-40AA-BC96-900082C1B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FF46-A522-45B8-842E-97E615E5EB47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098-293D-4E54-90F0-3958D0B50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7C5-F59D-48D6-AF75-E32520397347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4AE6-3F02-42E9-BB94-F7EE19476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5CB-316C-488E-85AD-51FD426DE41D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B0A-34F2-424F-B0C8-6FB7AF28F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487F-FB66-4A23-A88A-0C9DD1415BB8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F3E0-5D0B-4089-BBDE-6D987BD1DB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B52F-C632-4CDD-9D30-E06F1FA1F419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D2D9-6073-49CC-90EB-B453A0576B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CD3E-ACC9-426E-8BE5-473F42B5B46E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339-CD5E-4002-BD3F-BDF5B3A65E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A513-B883-4DB4-BD7D-2E557599C4A5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486-820A-44CA-AB74-0756A02E4D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50B7-1405-4D8A-B020-3A82474633C4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F6DA-6AB8-40AA-BC96-900082C1B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FF46-A522-45B8-842E-97E615E5EB47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098-293D-4E54-90F0-3958D0B50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6321BB-5DF4-41E6-896A-DE598E10797D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DB4631-35A4-4097-AF32-BA23DB2A2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664929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Arial" charset="0"/>
              </a:rPr>
              <a:t>B. Golob,</a:t>
            </a:r>
            <a:r>
              <a:rPr lang="sl-SI" sz="1200" baseline="0" dirty="0" smtClean="0">
                <a:solidFill>
                  <a:schemeClr val="tx1"/>
                </a:solidFill>
                <a:latin typeface="Arial" charset="0"/>
              </a:rPr>
              <a:t> e+e- Flavor Factories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 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sl-SI" sz="1200" dirty="0" smtClean="0">
                <a:solidFill>
                  <a:schemeClr val="tx1"/>
                </a:solidFill>
                <a:latin typeface="Arial" charset="0"/>
              </a:rPr>
              <a:t>18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Arial" charset="0"/>
              </a:rPr>
              <a:t>WHEPP, December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20</a:t>
            </a:r>
            <a:r>
              <a:rPr lang="sl-SI" sz="1200" dirty="0" smtClean="0">
                <a:solidFill>
                  <a:schemeClr val="bg1"/>
                </a:solidFill>
                <a:latin typeface="Arial" charset="0"/>
              </a:rPr>
              <a:t>13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6321BB-5DF4-41E6-896A-DE598E10797D}" type="datetimeFigureOut">
              <a:rPr lang="sl-SI"/>
              <a:pPr>
                <a:defRPr/>
              </a:pPr>
              <a:t>13.12.2013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DB4631-35A4-4097-AF32-BA23DB2A2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62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8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87.emf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8.wmf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5" Type="http://schemas.openxmlformats.org/officeDocument/2006/relationships/image" Target="../media/image92.wmf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6.wmf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7.jpeg"/><Relationship Id="rId4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4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1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9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notesSlide" Target="../notesSlides/notesSlide41.xml"/><Relationship Id="rId9" Type="http://schemas.openxmlformats.org/officeDocument/2006/relationships/image" Target="../media/image11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3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4.png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>
            <a:off x="5550221" y="2254363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5538932" y="474215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>
            <a:off x="3121834" y="4499201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8877621" y="2254363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6935932" y="4750089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3121834" y="5151663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>
            <a:off x="3277956" y="5421998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3788701" y="5579386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6647007" y="4742152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450235" y="3450373"/>
            <a:ext cx="4872041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Boštjan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Golob</a:t>
            </a:r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University of Ljubljana/</a:t>
            </a:r>
            <a:r>
              <a:rPr lang="en-US" i="1" dirty="0" err="1" smtClean="0">
                <a:solidFill>
                  <a:schemeClr val="tx1"/>
                </a:solidFill>
              </a:rPr>
              <a:t>Jožef</a:t>
            </a:r>
            <a:r>
              <a:rPr lang="en-US" i="1" dirty="0" smtClean="0">
                <a:solidFill>
                  <a:schemeClr val="tx1"/>
                </a:solidFill>
              </a:rPr>
              <a:t> Stefan</a:t>
            </a:r>
            <a:r>
              <a:rPr lang="sl-SI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Institute  Belle/Belle II Collaboration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156" name="Rectangle 30"/>
          <p:cNvSpPr>
            <a:spLocks noGrp="1" noChangeArrowheads="1"/>
          </p:cNvSpPr>
          <p:nvPr>
            <p:ph type="title"/>
          </p:nvPr>
        </p:nvSpPr>
        <p:spPr>
          <a:xfrm>
            <a:off x="4526844" y="1"/>
            <a:ext cx="4617155" cy="661480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Physics at current and future e</a:t>
            </a:r>
            <a:r>
              <a:rPr lang="sl-SI" sz="2400" baseline="30000" dirty="0" smtClean="0"/>
              <a:t>+</a:t>
            </a:r>
            <a:r>
              <a:rPr lang="sl-SI" sz="2400" dirty="0" smtClean="0"/>
              <a:t>e</a:t>
            </a:r>
            <a:r>
              <a:rPr lang="sl-SI" sz="2400" baseline="30000" dirty="0" smtClean="0"/>
              <a:t>-</a:t>
            </a:r>
            <a:r>
              <a:rPr lang="sl-SI" sz="2400" dirty="0" smtClean="0"/>
              <a:t> flavor factories</a:t>
            </a:r>
            <a:endParaRPr lang="en-US" sz="2400" dirty="0" smtClean="0"/>
          </a:p>
        </p:txBody>
      </p:sp>
      <p:sp>
        <p:nvSpPr>
          <p:cNvPr id="6158" name="Text Box 38"/>
          <p:cNvSpPr txBox="1">
            <a:spLocks noChangeArrowheads="1"/>
          </p:cNvSpPr>
          <p:nvPr/>
        </p:nvSpPr>
        <p:spPr bwMode="auto">
          <a:xfrm>
            <a:off x="1040522" y="5305619"/>
            <a:ext cx="9669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University </a:t>
            </a:r>
          </a:p>
          <a:p>
            <a:pPr algn="ctr"/>
            <a:r>
              <a:rPr lang="en-US" sz="1200" smtClean="0">
                <a:solidFill>
                  <a:schemeClr val="tx1"/>
                </a:solidFill>
              </a:rPr>
              <a:t>of Ljubljana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159" name="Picture 39" descr="ij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323" y="4432741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40"/>
          <p:cNvSpPr txBox="1">
            <a:spLocks noChangeArrowheads="1"/>
          </p:cNvSpPr>
          <p:nvPr/>
        </p:nvSpPr>
        <p:spPr bwMode="auto">
          <a:xfrm>
            <a:off x="1902319" y="5305619"/>
            <a:ext cx="118494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“Jožef Stefan” </a:t>
            </a:r>
          </a:p>
          <a:p>
            <a:pPr algn="ctr"/>
            <a:r>
              <a:rPr lang="en-US" sz="1200" smtClean="0">
                <a:solidFill>
                  <a:schemeClr val="tx1"/>
                </a:solidFill>
              </a:rPr>
              <a:t>Institute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162" name="Picture 34" descr="un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7583" y="4365061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elle2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7259" y="4443691"/>
            <a:ext cx="1028635" cy="835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39113"/>
              </p:ext>
            </p:extLst>
          </p:nvPr>
        </p:nvGraphicFramePr>
        <p:xfrm>
          <a:off x="-2" y="-1"/>
          <a:ext cx="4549424" cy="657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219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9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9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5688971" y="1907023"/>
            <a:ext cx="3288773" cy="2800767"/>
          </a:xfrm>
          <a:prstGeom prst="rect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Introduction</a:t>
            </a:r>
            <a:endParaRPr lang="sl-SI" sz="20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sl-SI" sz="2000" i="1" dirty="0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sl-SI" sz="2000" i="1" baseline="-25000" dirty="0" smtClean="0">
                <a:solidFill>
                  <a:schemeClr val="tx1"/>
                </a:solidFill>
                <a:latin typeface="Arial" charset="0"/>
              </a:rPr>
              <a:t>miss</a:t>
            </a:r>
            <a:r>
              <a:rPr lang="sl-SI" sz="2000" dirty="0" smtClean="0">
                <a:solidFill>
                  <a:schemeClr val="tx1"/>
                </a:solidFill>
                <a:latin typeface="Arial" charset="0"/>
              </a:rPr>
              <a:t> measurements</a:t>
            </a:r>
            <a:endParaRPr lang="sl-SI" sz="16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endParaRPr lang="sl-SI" sz="16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sl-SI" sz="2000" dirty="0" smtClean="0">
                <a:solidFill>
                  <a:schemeClr val="tx1"/>
                </a:solidFill>
                <a:latin typeface="Arial" charset="0"/>
              </a:rPr>
              <a:t>Inclusive decays</a:t>
            </a:r>
            <a:endParaRPr lang="sl-SI" sz="16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endParaRPr lang="sl-SI" sz="20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sl-SI" sz="2000" dirty="0" smtClean="0">
                <a:solidFill>
                  <a:schemeClr val="tx1"/>
                </a:solidFill>
                <a:latin typeface="Arial" charset="0"/>
              </a:rPr>
              <a:t>Neutral final states</a:t>
            </a:r>
            <a:endParaRPr lang="sl-SI" sz="16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endParaRPr lang="sl-SI" sz="20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sl-SI" sz="2000" dirty="0" smtClean="0">
                <a:solidFill>
                  <a:schemeClr val="tx1"/>
                </a:solidFill>
                <a:latin typeface="Arial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4977" y="1838864"/>
            <a:ext cx="288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6600"/>
                </a:solidFill>
              </a:rPr>
              <a:t>WHEPP13</a:t>
            </a:r>
          </a:p>
          <a:p>
            <a:pPr algn="ctr"/>
            <a:r>
              <a:rPr lang="sl-SI" sz="2400" b="1" dirty="0">
                <a:solidFill>
                  <a:srgbClr val="006600"/>
                </a:solidFill>
              </a:rPr>
              <a:t>Puri, Odisha, India</a:t>
            </a:r>
            <a:endParaRPr lang="sl-SI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Inclusive decays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3273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5266" y="564479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Inclusive </a:t>
            </a:r>
            <a:r>
              <a:rPr lang="en-US" sz="2400" i="1" dirty="0" smtClean="0">
                <a:solidFill>
                  <a:schemeClr val="tx1"/>
                </a:solidFill>
              </a:rPr>
              <a:t>b </a:t>
            </a:r>
            <a:r>
              <a:rPr lang="en-US" sz="24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US" sz="2400" i="1" dirty="0" smtClean="0">
                <a:solidFill>
                  <a:schemeClr val="tx1"/>
                </a:solidFill>
              </a:rPr>
              <a:t>s(+d)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73413" y="4373341"/>
            <a:ext cx="1737360" cy="32004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9881" y="4377565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~1·10</a:t>
            </a:r>
            <a:r>
              <a:rPr lang="sl-SI" baseline="30000" dirty="0" smtClean="0">
                <a:solidFill>
                  <a:schemeClr val="tx1"/>
                </a:solidFill>
              </a:rPr>
              <a:t>-5</a:t>
            </a:r>
            <a:endParaRPr lang="sl-SI" baseline="30000" dirty="0">
              <a:solidFill>
                <a:schemeClr val="tx1"/>
              </a:solidFill>
            </a:endParaRPr>
          </a:p>
        </p:txBody>
      </p:sp>
      <p:pic>
        <p:nvPicPr>
          <p:cNvPr id="49" name="Picture 48" descr="Bsgamm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019" y="2662602"/>
            <a:ext cx="5166360" cy="23726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57481" y="4808797"/>
            <a:ext cx="53319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5       10     15      20     25      30      35     40      45      50   </a:t>
            </a:r>
            <a:r>
              <a:rPr lang="sl-SI" sz="14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sz="1400" dirty="0" smtClean="0">
                <a:solidFill>
                  <a:schemeClr val="tx1"/>
                </a:solidFill>
              </a:rPr>
              <a:t>[ab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]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9379" y="2843577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expected accuracy on </a:t>
            </a:r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(B</a:t>
            </a:r>
            <a:r>
              <a:rPr lang="sl-SI" i="1" baseline="30000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i="1" baseline="-25000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at Belle II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5939" y="3331257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un-tagged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(assuming 10%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of data at off)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6979" y="400181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hadronic tag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2147" y="1393088"/>
            <a:ext cx="480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main syst. uncertainties: continuum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subtraction,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’s from sources other than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baseline="30000" dirty="0" smtClean="0">
                <a:solidFill>
                  <a:schemeClr val="tx1"/>
                </a:solidFill>
              </a:rPr>
              <a:t>0</a:t>
            </a:r>
            <a:r>
              <a:rPr lang="sl-SI" dirty="0" smtClean="0">
                <a:solidFill>
                  <a:schemeClr val="tx1"/>
                </a:solidFill>
              </a:rPr>
              <a:t>,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endParaRPr lang="sl-SI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2503" y="2514957"/>
            <a:ext cx="43313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sl-SI" sz="1400" i="1" dirty="0" smtClean="0">
              <a:solidFill>
                <a:schemeClr val="tx1"/>
              </a:solidFill>
            </a:endParaRP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0.3</a:t>
            </a: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0.2</a:t>
            </a: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2503" y="2416857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i="1" dirty="0" smtClean="0">
                <a:solidFill>
                  <a:schemeClr val="tx1"/>
                </a:solidFill>
              </a:rPr>
              <a:t>(</a:t>
            </a:r>
            <a:r>
              <a:rPr lang="sl-SI" sz="14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400" i="1" dirty="0" smtClean="0">
                <a:solidFill>
                  <a:schemeClr val="tx1"/>
                </a:solidFill>
              </a:rPr>
              <a:t>)·10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-4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2152743" y="3681777"/>
            <a:ext cx="15240" cy="8229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228943" y="377321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syst. dominated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measurement!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3" name="Text Box 170"/>
          <p:cNvSpPr txBox="1">
            <a:spLocks noChangeArrowheads="1"/>
          </p:cNvSpPr>
          <p:nvPr/>
        </p:nvSpPr>
        <p:spPr bwMode="auto">
          <a:xfrm>
            <a:off x="5687146" y="564479"/>
            <a:ext cx="2847254" cy="276999"/>
          </a:xfrm>
          <a:prstGeom prst="rect">
            <a:avLst/>
          </a:prstGeom>
          <a:solidFill>
            <a:srgbClr val="006600">
              <a:alpha val="5019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chemeClr val="tx1"/>
                </a:solidFill>
              </a:rPr>
              <a:t>M. Misiak et al., PRL98, 022002 (2007)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47805" y="278115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>
                <a:solidFill>
                  <a:schemeClr val="tx1"/>
                </a:solidFill>
              </a:rPr>
              <a:t>Belle, 50 ab</a:t>
            </a:r>
            <a:r>
              <a:rPr lang="en-US" sz="1100" baseline="30000" smtClean="0">
                <a:solidFill>
                  <a:schemeClr val="tx1"/>
                </a:solidFill>
              </a:rPr>
              <a:t>-1</a:t>
            </a:r>
          </a:p>
          <a:p>
            <a:r>
              <a:rPr lang="en-US" sz="1100" smtClean="0">
                <a:solidFill>
                  <a:schemeClr val="tx1"/>
                </a:solidFill>
              </a:rPr>
              <a:t>+ existing meas.</a:t>
            </a:r>
            <a:endParaRPr lang="en-US" sz="1100" baseline="30000">
              <a:solidFill>
                <a:schemeClr val="tx1"/>
              </a:solidFill>
            </a:endParaRPr>
          </a:p>
        </p:txBody>
      </p:sp>
      <p:grpSp>
        <p:nvGrpSpPr>
          <p:cNvPr id="75" name="Group 135"/>
          <p:cNvGrpSpPr/>
          <p:nvPr/>
        </p:nvGrpSpPr>
        <p:grpSpPr>
          <a:xfrm>
            <a:off x="5265653" y="839651"/>
            <a:ext cx="3878347" cy="2743199"/>
            <a:chOff x="4524375" y="373063"/>
            <a:chExt cx="4391025" cy="3019425"/>
          </a:xfrm>
        </p:grpSpPr>
        <p:grpSp>
          <p:nvGrpSpPr>
            <p:cNvPr id="80" name="Group 32"/>
            <p:cNvGrpSpPr/>
            <p:nvPr/>
          </p:nvGrpSpPr>
          <p:grpSpPr>
            <a:xfrm>
              <a:off x="4524375" y="373063"/>
              <a:ext cx="4391025" cy="3019425"/>
              <a:chOff x="4524375" y="373063"/>
              <a:chExt cx="4391025" cy="3019425"/>
            </a:xfrm>
          </p:grpSpPr>
          <p:grpSp>
            <p:nvGrpSpPr>
              <p:cNvPr id="83" name="Group 30"/>
              <p:cNvGrpSpPr/>
              <p:nvPr/>
            </p:nvGrpSpPr>
            <p:grpSpPr>
              <a:xfrm>
                <a:off x="4524375" y="373063"/>
                <a:ext cx="4391025" cy="3019425"/>
                <a:chOff x="4524375" y="373063"/>
                <a:chExt cx="4391025" cy="3019425"/>
              </a:xfrm>
            </p:grpSpPr>
            <p:pic>
              <p:nvPicPr>
                <p:cNvPr id="85" name="Picture 12" descr="bsgamma_9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24375" y="373063"/>
                  <a:ext cx="4391025" cy="3019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" name="Rectangle 85"/>
                <p:cNvSpPr/>
                <p:nvPr/>
              </p:nvSpPr>
              <p:spPr bwMode="auto">
                <a:xfrm>
                  <a:off x="6915150" y="1647825"/>
                  <a:ext cx="171450" cy="180975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4" name="Rectangle 83"/>
              <p:cNvSpPr/>
              <p:nvPr/>
            </p:nvSpPr>
            <p:spPr bwMode="auto">
              <a:xfrm>
                <a:off x="7105650" y="1657350"/>
                <a:ext cx="1333500" cy="1524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1" name="Freeform 80"/>
            <p:cNvSpPr/>
            <p:nvPr/>
          </p:nvSpPr>
          <p:spPr bwMode="auto">
            <a:xfrm>
              <a:off x="6924675" y="1647825"/>
              <a:ext cx="66675" cy="180975"/>
            </a:xfrm>
            <a:custGeom>
              <a:avLst/>
              <a:gdLst>
                <a:gd name="connsiteX0" fmla="*/ 0 w 66675"/>
                <a:gd name="connsiteY0" fmla="*/ 0 h 180975"/>
                <a:gd name="connsiteX1" fmla="*/ 66675 w 66675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180975">
                  <a:moveTo>
                    <a:pt x="0" y="0"/>
                  </a:moveTo>
                  <a:lnTo>
                    <a:pt x="66675" y="18097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7448550" y="1657350"/>
              <a:ext cx="57150" cy="142875"/>
            </a:xfrm>
            <a:custGeom>
              <a:avLst/>
              <a:gdLst>
                <a:gd name="connsiteX0" fmla="*/ 0 w 57150"/>
                <a:gd name="connsiteY0" fmla="*/ 0 h 142875"/>
                <a:gd name="connsiteX1" fmla="*/ 57150 w 57150"/>
                <a:gd name="connsiteY1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42875">
                  <a:moveTo>
                    <a:pt x="0" y="0"/>
                  </a:moveTo>
                  <a:lnTo>
                    <a:pt x="57150" y="14287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Oval 20"/>
          <p:cNvSpPr>
            <a:spLocks noChangeArrowheads="1"/>
          </p:cNvSpPr>
          <p:nvPr/>
        </p:nvSpPr>
        <p:spPr bwMode="auto">
          <a:xfrm>
            <a:off x="7011006" y="955522"/>
            <a:ext cx="67798" cy="8585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7325654" y="3281243"/>
            <a:ext cx="67798" cy="8585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 bwMode="auto">
          <a:xfrm>
            <a:off x="7301575" y="2118945"/>
            <a:ext cx="126194" cy="112497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6786563" y="3292564"/>
            <a:ext cx="1123950" cy="459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40903" y="1045952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>
                <a:solidFill>
                  <a:schemeClr val="tx1"/>
                </a:solidFill>
              </a:rPr>
              <a:t>Belle, 0.6 ab</a:t>
            </a:r>
            <a:r>
              <a:rPr lang="en-US" sz="1100" baseline="30000" smtClean="0">
                <a:solidFill>
                  <a:schemeClr val="tx1"/>
                </a:solidFill>
              </a:rPr>
              <a:t>-1</a:t>
            </a:r>
            <a:endParaRPr lang="en-US" sz="1100" baseline="3000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29201" y="99997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mtClean="0">
                <a:solidFill>
                  <a:schemeClr val="tx1"/>
                </a:solidFill>
              </a:rPr>
              <a:t>(Br)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10955" y="3356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Br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319889" y="2210973"/>
            <a:ext cx="82061" cy="105508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5" name="Text Box 170"/>
          <p:cNvSpPr txBox="1">
            <a:spLocks noChangeArrowheads="1"/>
          </p:cNvSpPr>
          <p:nvPr/>
        </p:nvSpPr>
        <p:spPr bwMode="auto">
          <a:xfrm>
            <a:off x="7461780" y="1911257"/>
            <a:ext cx="1089032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chemeClr val="tx1"/>
                </a:solidFill>
              </a:rPr>
              <a:t>HFAG,2006</a:t>
            </a:r>
          </a:p>
        </p:txBody>
      </p:sp>
      <p:sp>
        <p:nvSpPr>
          <p:cNvPr id="96" name="Text Box 170"/>
          <p:cNvSpPr txBox="1">
            <a:spLocks noChangeArrowheads="1"/>
          </p:cNvSpPr>
          <p:nvPr/>
        </p:nvSpPr>
        <p:spPr bwMode="auto">
          <a:xfrm>
            <a:off x="7438333" y="2216057"/>
            <a:ext cx="1364028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chemeClr val="tx1"/>
                </a:solidFill>
              </a:rPr>
              <a:t>HFAG, ICHEP’10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61760" y="257556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possible range of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central values</a:t>
            </a:r>
          </a:p>
        </p:txBody>
      </p:sp>
    </p:spTree>
    <p:extLst>
      <p:ext uri="{BB962C8B-B14F-4D97-AF65-F5344CB8AC3E}">
        <p14:creationId xmlns:p14="http://schemas.microsoft.com/office/powerpoint/2010/main" val="121681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0" grpId="0" animBg="1"/>
      <p:bldP spid="51" grpId="0"/>
      <p:bldP spid="52" grpId="0"/>
      <p:bldP spid="53" grpId="0"/>
      <p:bldP spid="69" grpId="0" animBg="1"/>
      <p:bldP spid="70" grpId="0"/>
      <p:bldP spid="72" grpId="0"/>
      <p:bldP spid="73" grpId="0" animBg="1"/>
      <p:bldP spid="74" grpId="0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Inclusive decays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4976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514005"/>
            <a:ext cx="3557384" cy="4493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B </a:t>
            </a:r>
            <a:r>
              <a:rPr lang="sl-SI" sz="2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dirty="0" smtClean="0">
                <a:solidFill>
                  <a:schemeClr val="tx1"/>
                </a:solidFill>
              </a:rPr>
              <a:t>s</a:t>
            </a:r>
            <a:r>
              <a:rPr lang="sl-SI" sz="2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direct CPV</a:t>
            </a:r>
            <a:endParaRPr lang="sl-SI" sz="2400" b="1" dirty="0" smtClean="0">
              <a:solidFill>
                <a:schemeClr val="tx1"/>
              </a:solidFill>
              <a:latin typeface="Symbol" pitchFamily="18" charset="2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Semi-inclusive, sum of many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exclusive states: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Symbol" pitchFamily="18" charset="2"/>
              <a:buChar char=" "/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   all flavor specific final states;   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+mn-lt"/>
              </a:rPr>
              <a:t>&lt;D&gt;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 average dilution due to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         flavour mistag, </a:t>
            </a:r>
            <a:r>
              <a:rPr lang="sl-SI" dirty="0" smtClean="0">
                <a:solidFill>
                  <a:schemeClr val="tx1"/>
                </a:solidFill>
                <a:latin typeface="+mn-lt"/>
                <a:sym typeface="Symbol"/>
              </a:rPr>
              <a:t>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1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   difference between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         flavour mistag for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         b and b, &lt;&lt; 1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det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  detector induced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         asymmetry</a:t>
            </a:r>
            <a:endParaRPr lang="sl-SI" dirty="0" smtClean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47" name="Picture 46" descr="b2sgamma_Acp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347" y="829056"/>
            <a:ext cx="5422653" cy="1580316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129969" y="3670685"/>
            <a:ext cx="6014031" cy="2378276"/>
            <a:chOff x="2955072" y="3369381"/>
            <a:chExt cx="6014031" cy="2378276"/>
          </a:xfrm>
        </p:grpSpPr>
        <p:pic>
          <p:nvPicPr>
            <p:cNvPr id="49" name="Picture 48" descr="b2sgamma_Acp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072" y="3369381"/>
              <a:ext cx="6014031" cy="237827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730171" y="3672114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r>
                <a:rPr lang="sl-SI" sz="2000" dirty="0" smtClean="0">
                  <a:solidFill>
                    <a:schemeClr val="tx1"/>
                  </a:solidFill>
                  <a:latin typeface="Calibri"/>
                </a:rPr>
                <a:t> →</a:t>
              </a:r>
              <a:r>
                <a:rPr lang="sl-SI" sz="2000" dirty="0" smtClean="0">
                  <a:solidFill>
                    <a:schemeClr val="tx1"/>
                  </a:solidFill>
                </a:rPr>
                <a:t> s</a:t>
              </a:r>
              <a:r>
                <a:rPr lang="sl-SI" sz="20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sl-SI" sz="2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54800" y="3650342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r>
                <a:rPr lang="sl-SI" sz="2000" dirty="0" smtClean="0">
                  <a:solidFill>
                    <a:schemeClr val="tx1"/>
                  </a:solidFill>
                  <a:latin typeface="Calibri"/>
                </a:rPr>
                <a:t> →</a:t>
              </a:r>
              <a:r>
                <a:rPr lang="sl-SI" sz="2000" dirty="0" smtClean="0">
                  <a:solidFill>
                    <a:schemeClr val="tx1"/>
                  </a:solidFill>
                </a:rPr>
                <a:t> s</a:t>
              </a:r>
              <a:r>
                <a:rPr lang="sl-SI" sz="20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sl-SI" sz="2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6763657" y="3715657"/>
              <a:ext cx="11611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191829" y="3737428"/>
              <a:ext cx="11611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5588000" y="3599543"/>
              <a:ext cx="3018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92778"/>
              </p:ext>
            </p:extLst>
          </p:nvPr>
        </p:nvGraphicFramePr>
        <p:xfrm>
          <a:off x="4827002" y="2551411"/>
          <a:ext cx="41163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252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002" y="2551411"/>
                        <a:ext cx="411638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 bwMode="auto">
          <a:xfrm rot="5400000">
            <a:off x="4536654" y="3600949"/>
            <a:ext cx="420914" cy="2177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6362682" y="3349017"/>
            <a:ext cx="1045028" cy="4209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Text Box 170"/>
          <p:cNvSpPr txBox="1">
            <a:spLocks noChangeArrowheads="1"/>
          </p:cNvSpPr>
          <p:nvPr/>
        </p:nvSpPr>
        <p:spPr bwMode="auto">
          <a:xfrm>
            <a:off x="270285" y="2191380"/>
            <a:ext cx="2841996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B</a:t>
            </a:r>
            <a:r>
              <a:rPr lang="sl-SI" sz="1200" dirty="0" smtClean="0">
                <a:solidFill>
                  <a:schemeClr val="tx1"/>
                </a:solidFill>
              </a:rPr>
              <a:t>aBar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sl-SI" sz="1200" dirty="0" smtClean="0">
                <a:solidFill>
                  <a:schemeClr val="tx1"/>
                </a:solidFill>
              </a:rPr>
              <a:t>PRL101, 171804(2008)</a:t>
            </a:r>
            <a:r>
              <a:rPr lang="en-US" sz="1200" dirty="0" smtClean="0">
                <a:solidFill>
                  <a:schemeClr val="tx1"/>
                </a:solidFill>
              </a:rPr>
              <a:t>,</a:t>
            </a:r>
            <a:r>
              <a:rPr lang="sl-SI" sz="1200" dirty="0" smtClean="0">
                <a:solidFill>
                  <a:schemeClr val="tx1"/>
                </a:solidFill>
              </a:rPr>
              <a:t>350</a:t>
            </a:r>
            <a:r>
              <a:rPr lang="en-US" sz="1200" dirty="0" smtClean="0">
                <a:solidFill>
                  <a:schemeClr val="tx1"/>
                </a:solidFill>
              </a:rPr>
              <a:t> fb</a:t>
            </a:r>
            <a:r>
              <a:rPr lang="en-US" sz="1200" baseline="30000" dirty="0" smtClean="0">
                <a:solidFill>
                  <a:schemeClr val="tx1"/>
                </a:solidFill>
              </a:rPr>
              <a:t>-1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1249680" y="4102600"/>
            <a:ext cx="11611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3818"/>
              </p:ext>
            </p:extLst>
          </p:nvPr>
        </p:nvGraphicFramePr>
        <p:xfrm>
          <a:off x="546695" y="5201552"/>
          <a:ext cx="2289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253" name="Equation" r:id="rId8" imgW="1257120" imgH="228600" progId="Equation.3">
                  <p:embed/>
                </p:oleObj>
              </mc:Choice>
              <mc:Fallback>
                <p:oleObj name="Equation" r:id="rId8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95" y="5201552"/>
                        <a:ext cx="2289175" cy="415925"/>
                      </a:xfrm>
                      <a:prstGeom prst="rect">
                        <a:avLst/>
                      </a:prstGeom>
                      <a:solidFill>
                        <a:srgbClr val="009900">
                          <a:alpha val="50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70"/>
          <p:cNvSpPr txBox="1">
            <a:spLocks noChangeArrowheads="1"/>
          </p:cNvSpPr>
          <p:nvPr/>
        </p:nvSpPr>
        <p:spPr bwMode="auto">
          <a:xfrm>
            <a:off x="580715" y="5704846"/>
            <a:ext cx="1337930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HFAG, Aug 2012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715" y="6048961"/>
            <a:ext cx="28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SM: A</a:t>
            </a:r>
            <a:r>
              <a:rPr lang="sl-SI" baseline="-25000" dirty="0" smtClean="0">
                <a:solidFill>
                  <a:schemeClr val="tx1"/>
                </a:solidFill>
              </a:rPr>
              <a:t>CP</a:t>
            </a:r>
            <a:r>
              <a:rPr lang="sl-SI" dirty="0" smtClean="0">
                <a:solidFill>
                  <a:schemeClr val="tx1"/>
                </a:solidFill>
              </a:rPr>
              <a:t> ~ </a:t>
            </a:r>
            <a:r>
              <a:rPr lang="sl-SI" dirty="0">
                <a:solidFill>
                  <a:schemeClr val="tx1"/>
                </a:solidFill>
              </a:rPr>
              <a:t>(0.44±</a:t>
            </a:r>
            <a:r>
              <a:rPr lang="sl-SI" baseline="30000" dirty="0">
                <a:solidFill>
                  <a:schemeClr val="tx1"/>
                </a:solidFill>
              </a:rPr>
              <a:t>0.24</a:t>
            </a:r>
            <a:r>
              <a:rPr lang="sl-SI" baseline="-25000" dirty="0">
                <a:solidFill>
                  <a:schemeClr val="tx1"/>
                </a:solidFill>
              </a:rPr>
              <a:t>0.14</a:t>
            </a:r>
            <a:r>
              <a:rPr lang="sl-SI" dirty="0" smtClean="0">
                <a:solidFill>
                  <a:schemeClr val="tx1"/>
                </a:solidFill>
              </a:rPr>
              <a:t>)%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2" name="Text Box 170"/>
          <p:cNvSpPr txBox="1">
            <a:spLocks noChangeArrowheads="1"/>
          </p:cNvSpPr>
          <p:nvPr/>
        </p:nvSpPr>
        <p:spPr bwMode="auto">
          <a:xfrm>
            <a:off x="3557384" y="6107583"/>
            <a:ext cx="3537507" cy="307777"/>
          </a:xfrm>
          <a:prstGeom prst="rect">
            <a:avLst/>
          </a:prstGeom>
          <a:solidFill>
            <a:srgbClr val="006600">
              <a:alpha val="5019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T. Hurth et al., Nucl.Phys. B704, 56 (2005)</a:t>
            </a:r>
            <a:endParaRPr lang="en-GB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cpBsgamm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52" y="4316360"/>
            <a:ext cx="4919236" cy="217932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 bwMode="auto">
          <a:xfrm>
            <a:off x="5024954" y="5378605"/>
            <a:ext cx="1737360" cy="32004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74488" y="556425"/>
            <a:ext cx="4418197" cy="338554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B </a:t>
            </a:r>
            <a:r>
              <a:rPr lang="sl-SI" sz="2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dirty="0" smtClean="0">
                <a:solidFill>
                  <a:schemeClr val="tx1"/>
                </a:solidFill>
              </a:rPr>
              <a:t>s</a:t>
            </a:r>
            <a:r>
              <a:rPr lang="sl-SI" sz="2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direct CPV</a:t>
            </a:r>
            <a:endParaRPr lang="sl-SI" sz="2400" b="1" dirty="0" smtClean="0">
              <a:solidFill>
                <a:schemeClr val="tx1"/>
              </a:solidFill>
              <a:latin typeface="Symbol" pitchFamily="18" charset="2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Expectations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det</a:t>
            </a:r>
            <a:r>
              <a:rPr lang="sl-SI" dirty="0" smtClean="0">
                <a:solidFill>
                  <a:schemeClr val="tx1"/>
                </a:solidFill>
              </a:rPr>
              <a:t> = - 0.007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0.005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det</a:t>
            </a:r>
            <a:r>
              <a:rPr lang="sl-SI" dirty="0" smtClean="0">
                <a:solidFill>
                  <a:schemeClr val="tx1"/>
                </a:solidFill>
              </a:rPr>
              <a:t>: careful study of K/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 asymmetries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in (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p,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lab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) using 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decays or inclusive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tracks from fragmentation;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lots of work on system.,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(A</a:t>
            </a:r>
            <a:r>
              <a:rPr lang="sl-SI" i="1" baseline="-25000" dirty="0" smtClean="0">
                <a:solidFill>
                  <a:schemeClr val="tx1"/>
                </a:solidFill>
                <a:latin typeface="+mn-lt"/>
              </a:rPr>
              <a:t>CP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~few 10</a:t>
            </a:r>
            <a:r>
              <a:rPr lang="sl-SI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LHCb, 5 fb</a:t>
            </a:r>
            <a:r>
              <a:rPr lang="sl-SI" baseline="30000" dirty="0" smtClean="0">
                <a:solidFill>
                  <a:schemeClr val="tx1"/>
                </a:solidFill>
                <a:latin typeface="+mn-lt"/>
              </a:rPr>
              <a:t>-1 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(S(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yf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)) ~0.02</a:t>
            </a:r>
          </a:p>
        </p:txBody>
      </p:sp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Inclusive decays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0200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9" name="Picture 38" descr="B2sgamma_Acp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5577" y="1700980"/>
            <a:ext cx="4418260" cy="3185651"/>
          </a:xfrm>
          <a:prstGeom prst="rect">
            <a:avLst/>
          </a:prstGeom>
        </p:spPr>
      </p:pic>
      <p:sp>
        <p:nvSpPr>
          <p:cNvPr id="40" name="Text Box 170"/>
          <p:cNvSpPr txBox="1">
            <a:spLocks noChangeArrowheads="1"/>
          </p:cNvSpPr>
          <p:nvPr/>
        </p:nvSpPr>
        <p:spPr bwMode="auto">
          <a:xfrm>
            <a:off x="2486948" y="3842473"/>
            <a:ext cx="1778051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LHCb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sl-SI" sz="1200" dirty="0" smtClean="0">
                <a:solidFill>
                  <a:schemeClr val="tx1"/>
                </a:solidFill>
              </a:rPr>
              <a:t>arXiv:0912.4179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801203" y="2281080"/>
            <a:ext cx="3195485" cy="511279"/>
          </a:xfrm>
          <a:prstGeom prst="rect">
            <a:avLst/>
          </a:prstGeom>
          <a:solidFill>
            <a:srgbClr val="00800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22315" y="234007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SM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43" name="Text Box 170"/>
          <p:cNvSpPr txBox="1">
            <a:spLocks noChangeArrowheads="1"/>
          </p:cNvSpPr>
          <p:nvPr/>
        </p:nvSpPr>
        <p:spPr bwMode="auto">
          <a:xfrm>
            <a:off x="5092328" y="1505910"/>
            <a:ext cx="2719014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A. Soni et al., PRD82, 033009 (2010)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957973" y="1058828"/>
            <a:ext cx="68826" cy="78658"/>
          </a:xfrm>
          <a:prstGeom prst="ellipse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10278" y="94084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600 GeV</a:t>
            </a:r>
            <a:endParaRPr lang="sl-SI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8130036" y="45414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</a:rPr>
              <a:t>M</a:t>
            </a:r>
            <a:r>
              <a:rPr lang="sl-SI" sz="1400" i="1" baseline="-25000" dirty="0" smtClean="0">
                <a:solidFill>
                  <a:schemeClr val="tx1"/>
                </a:solidFill>
              </a:rPr>
              <a:t>t</a:t>
            </a:r>
            <a:r>
              <a:rPr lang="sl-SI" sz="1400" b="1" i="1" baseline="-25000" dirty="0" smtClean="0">
                <a:solidFill>
                  <a:schemeClr val="tx1"/>
                </a:solidFill>
              </a:rPr>
              <a:t>’</a:t>
            </a:r>
            <a:endParaRPr lang="sl-SI" sz="1400" dirty="0"/>
          </a:p>
        </p:txBody>
      </p:sp>
      <p:sp>
        <p:nvSpPr>
          <p:cNvPr id="56" name="Oval 55"/>
          <p:cNvSpPr/>
          <p:nvPr/>
        </p:nvSpPr>
        <p:spPr bwMode="auto">
          <a:xfrm>
            <a:off x="7933393" y="817938"/>
            <a:ext cx="68826" cy="78658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10278" y="71961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400 GeV</a:t>
            </a:r>
            <a:endParaRPr lang="sl-SI" sz="14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5796287" y="2649790"/>
            <a:ext cx="3195485" cy="565357"/>
          </a:xfrm>
          <a:prstGeom prst="rect">
            <a:avLst/>
          </a:prstGeom>
          <a:solidFill>
            <a:srgbClr val="C0000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426418" y="1838629"/>
            <a:ext cx="108155" cy="2477731"/>
          </a:xfrm>
          <a:prstGeom prst="rect">
            <a:avLst/>
          </a:prstGeom>
          <a:solidFill>
            <a:srgbClr val="FFC000">
              <a:alpha val="61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423192" y="2664695"/>
            <a:ext cx="101548" cy="550452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9993" y="622780"/>
            <a:ext cx="2242922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super B fact. sensitivity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LHCb sensitivity 5 fb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</a:p>
          <a:p>
            <a:endParaRPr lang="sl-SI" sz="1400" baseline="300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example of overlap region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008226" y="1239110"/>
            <a:ext cx="119062" cy="1905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866195" y="701438"/>
            <a:ext cx="403125" cy="181897"/>
          </a:xfrm>
          <a:prstGeom prst="rect">
            <a:avLst/>
          </a:prstGeom>
          <a:solidFill>
            <a:srgbClr val="C0000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861279" y="912831"/>
            <a:ext cx="398209" cy="181900"/>
          </a:xfrm>
          <a:prstGeom prst="rect">
            <a:avLst/>
          </a:prstGeom>
          <a:solidFill>
            <a:srgbClr val="FFC000">
              <a:alpha val="61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11342" y="123911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(M</a:t>
            </a:r>
            <a:r>
              <a:rPr lang="sl-SI" sz="1600" baseline="-25000" dirty="0" smtClean="0">
                <a:solidFill>
                  <a:schemeClr val="tx1"/>
                </a:solidFill>
              </a:rPr>
              <a:t>t‘ </a:t>
            </a:r>
            <a:r>
              <a:rPr lang="sl-SI" sz="1600" dirty="0" smtClean="0">
                <a:solidFill>
                  <a:schemeClr val="tx1"/>
                </a:solidFill>
              </a:rPr>
              <a:t>&gt;550 GeV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from LHC!)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387" y="3839931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extrap. from 337 pb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: ±0.05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(syst. @ 337 pb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 ± 0.07)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24090" y="4517299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expected accuracy on </a:t>
            </a:r>
            <a:r>
              <a:rPr lang="en-US" i="1" dirty="0" smtClean="0">
                <a:solidFill>
                  <a:schemeClr val="tx1"/>
                </a:solidFill>
              </a:rPr>
              <a:t>A</a:t>
            </a:r>
            <a:r>
              <a:rPr lang="en-US" i="1" baseline="-25000" dirty="0" smtClean="0">
                <a:solidFill>
                  <a:schemeClr val="tx1"/>
                </a:solidFill>
              </a:rPr>
              <a:t>CP </a:t>
            </a:r>
            <a:r>
              <a:rPr lang="en-US" dirty="0" smtClean="0">
                <a:solidFill>
                  <a:schemeClr val="tx1"/>
                </a:solidFill>
              </a:rPr>
              <a:t>at Belle II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488" y="4483315"/>
            <a:ext cx="532518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0.02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0.01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24090" y="6268418"/>
            <a:ext cx="50834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5       10     15     20    25     30    35     40     45     50   </a:t>
            </a:r>
            <a:r>
              <a:rPr lang="en-US" sz="14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1400" dirty="0" smtClean="0">
                <a:solidFill>
                  <a:schemeClr val="tx1"/>
                </a:solidFill>
              </a:rPr>
              <a:t>[ab</a:t>
            </a:r>
            <a:r>
              <a:rPr lang="en-US" sz="1400" baseline="30000" dirty="0" smtClean="0">
                <a:solidFill>
                  <a:schemeClr val="tx1"/>
                </a:solidFill>
              </a:rPr>
              <a:t>-1</a:t>
            </a:r>
            <a:r>
              <a:rPr lang="en-US" sz="1400" dirty="0" smtClean="0">
                <a:solidFill>
                  <a:schemeClr val="tx1"/>
                </a:solidFill>
              </a:rPr>
              <a:t>]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43831" y="4732742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i="1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1400" i="1" baseline="-25000" dirty="0" smtClean="0">
                <a:solidFill>
                  <a:schemeClr val="tx1"/>
                </a:solidFill>
                <a:latin typeface="+mn-lt"/>
              </a:rPr>
              <a:t>CP</a:t>
            </a:r>
            <a:r>
              <a:rPr lang="en-US" sz="1400" i="1" dirty="0" smtClean="0">
                <a:solidFill>
                  <a:schemeClr val="tx1"/>
                </a:solidFill>
              </a:rPr>
              <a:t>)</a:t>
            </a:r>
            <a:endParaRPr lang="en-US" sz="1400" i="1" baseline="30000" dirty="0" smtClean="0">
              <a:solidFill>
                <a:schemeClr val="tx1"/>
              </a:solidFill>
            </a:endParaRPr>
          </a:p>
        </p:txBody>
      </p:sp>
      <p:sp>
        <p:nvSpPr>
          <p:cNvPr id="83" name="Text Box 170"/>
          <p:cNvSpPr txBox="1">
            <a:spLocks noChangeArrowheads="1"/>
          </p:cNvSpPr>
          <p:nvPr/>
        </p:nvSpPr>
        <p:spPr bwMode="auto">
          <a:xfrm>
            <a:off x="5874560" y="6201522"/>
            <a:ext cx="3196709" cy="307777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Belle, PRL93, 031803 (2004), 140 fb</a:t>
            </a:r>
            <a:r>
              <a:rPr lang="en-US" sz="1400" baseline="30000" dirty="0" smtClean="0">
                <a:solidFill>
                  <a:schemeClr val="tx1"/>
                </a:solidFill>
              </a:rPr>
              <a:t>-1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1063" y="57699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based on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93578" y="5081343"/>
            <a:ext cx="1615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baseline="-25000" dirty="0">
                <a:solidFill>
                  <a:schemeClr val="tx1"/>
                </a:solidFill>
              </a:rPr>
              <a:t>CP 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~4·10</a:t>
            </a:r>
            <a:r>
              <a:rPr lang="sl-SI" baseline="30000" dirty="0" smtClean="0">
                <a:solidFill>
                  <a:schemeClr val="tx1"/>
                </a:solidFill>
              </a:rPr>
              <a:t>-3</a:t>
            </a:r>
            <a:endParaRPr lang="sl-SI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23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/>
      <p:bldP spid="67" grpId="0"/>
      <p:bldP spid="77" grpId="0"/>
      <p:bldP spid="79" grpId="0" animBg="1"/>
      <p:bldP spid="80" grpId="0" animBg="1"/>
      <p:bldP spid="78" grpId="0"/>
      <p:bldP spid="83" grpId="0" animBg="1"/>
      <p:bldP spid="3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059467" y="3373409"/>
            <a:ext cx="3734906" cy="3103038"/>
            <a:chOff x="5059467" y="3373409"/>
            <a:chExt cx="3734906" cy="310303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467" y="3373409"/>
              <a:ext cx="3734906" cy="3103038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 bwMode="auto">
            <a:xfrm>
              <a:off x="5691188" y="4229063"/>
              <a:ext cx="2481262" cy="664423"/>
            </a:xfrm>
            <a:custGeom>
              <a:avLst/>
              <a:gdLst>
                <a:gd name="connsiteX0" fmla="*/ 0 w 2481262"/>
                <a:gd name="connsiteY0" fmla="*/ 485812 h 664423"/>
                <a:gd name="connsiteX1" fmla="*/ 52387 w 2481262"/>
                <a:gd name="connsiteY1" fmla="*/ 576300 h 664423"/>
                <a:gd name="connsiteX2" fmla="*/ 90487 w 2481262"/>
                <a:gd name="connsiteY2" fmla="*/ 652500 h 664423"/>
                <a:gd name="connsiteX3" fmla="*/ 119062 w 2481262"/>
                <a:gd name="connsiteY3" fmla="*/ 662025 h 664423"/>
                <a:gd name="connsiteX4" fmla="*/ 200025 w 2481262"/>
                <a:gd name="connsiteY4" fmla="*/ 657262 h 664423"/>
                <a:gd name="connsiteX5" fmla="*/ 323850 w 2481262"/>
                <a:gd name="connsiteY5" fmla="*/ 590587 h 664423"/>
                <a:gd name="connsiteX6" fmla="*/ 490537 w 2481262"/>
                <a:gd name="connsiteY6" fmla="*/ 485812 h 664423"/>
                <a:gd name="connsiteX7" fmla="*/ 614362 w 2481262"/>
                <a:gd name="connsiteY7" fmla="*/ 400087 h 664423"/>
                <a:gd name="connsiteX8" fmla="*/ 666750 w 2481262"/>
                <a:gd name="connsiteY8" fmla="*/ 376275 h 664423"/>
                <a:gd name="connsiteX9" fmla="*/ 685800 w 2481262"/>
                <a:gd name="connsiteY9" fmla="*/ 333412 h 664423"/>
                <a:gd name="connsiteX10" fmla="*/ 766762 w 2481262"/>
                <a:gd name="connsiteY10" fmla="*/ 295312 h 664423"/>
                <a:gd name="connsiteX11" fmla="*/ 995362 w 2481262"/>
                <a:gd name="connsiteY11" fmla="*/ 209587 h 664423"/>
                <a:gd name="connsiteX12" fmla="*/ 1238250 w 2481262"/>
                <a:gd name="connsiteY12" fmla="*/ 138150 h 664423"/>
                <a:gd name="connsiteX13" fmla="*/ 1466850 w 2481262"/>
                <a:gd name="connsiteY13" fmla="*/ 85762 h 664423"/>
                <a:gd name="connsiteX14" fmla="*/ 1828800 w 2481262"/>
                <a:gd name="connsiteY14" fmla="*/ 28612 h 664423"/>
                <a:gd name="connsiteX15" fmla="*/ 2114550 w 2481262"/>
                <a:gd name="connsiteY15" fmla="*/ 37 h 664423"/>
                <a:gd name="connsiteX16" fmla="*/ 2247900 w 2481262"/>
                <a:gd name="connsiteY16" fmla="*/ 23850 h 664423"/>
                <a:gd name="connsiteX17" fmla="*/ 2371725 w 2481262"/>
                <a:gd name="connsiteY17" fmla="*/ 76237 h 664423"/>
                <a:gd name="connsiteX18" fmla="*/ 2438400 w 2481262"/>
                <a:gd name="connsiteY18" fmla="*/ 147675 h 664423"/>
                <a:gd name="connsiteX19" fmla="*/ 2466975 w 2481262"/>
                <a:gd name="connsiteY19" fmla="*/ 242925 h 664423"/>
                <a:gd name="connsiteX20" fmla="*/ 2481262 w 2481262"/>
                <a:gd name="connsiteY20" fmla="*/ 333412 h 66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81262" h="664423">
                  <a:moveTo>
                    <a:pt x="0" y="485812"/>
                  </a:moveTo>
                  <a:cubicBezTo>
                    <a:pt x="18653" y="517165"/>
                    <a:pt x="37306" y="548519"/>
                    <a:pt x="52387" y="576300"/>
                  </a:cubicBezTo>
                  <a:cubicBezTo>
                    <a:pt x="67468" y="604081"/>
                    <a:pt x="79375" y="638213"/>
                    <a:pt x="90487" y="652500"/>
                  </a:cubicBezTo>
                  <a:cubicBezTo>
                    <a:pt x="101600" y="666788"/>
                    <a:pt x="100806" y="661231"/>
                    <a:pt x="119062" y="662025"/>
                  </a:cubicBezTo>
                  <a:cubicBezTo>
                    <a:pt x="137318" y="662819"/>
                    <a:pt x="165894" y="669168"/>
                    <a:pt x="200025" y="657262"/>
                  </a:cubicBezTo>
                  <a:cubicBezTo>
                    <a:pt x="234156" y="645356"/>
                    <a:pt x="275431" y="619162"/>
                    <a:pt x="323850" y="590587"/>
                  </a:cubicBezTo>
                  <a:cubicBezTo>
                    <a:pt x="372269" y="562012"/>
                    <a:pt x="442118" y="517562"/>
                    <a:pt x="490537" y="485812"/>
                  </a:cubicBezTo>
                  <a:cubicBezTo>
                    <a:pt x="538956" y="454062"/>
                    <a:pt x="584993" y="418343"/>
                    <a:pt x="614362" y="400087"/>
                  </a:cubicBezTo>
                  <a:cubicBezTo>
                    <a:pt x="643731" y="381831"/>
                    <a:pt x="654844" y="387387"/>
                    <a:pt x="666750" y="376275"/>
                  </a:cubicBezTo>
                  <a:cubicBezTo>
                    <a:pt x="678656" y="365163"/>
                    <a:pt x="669131" y="346906"/>
                    <a:pt x="685800" y="333412"/>
                  </a:cubicBezTo>
                  <a:cubicBezTo>
                    <a:pt x="702469" y="319918"/>
                    <a:pt x="715169" y="315949"/>
                    <a:pt x="766762" y="295312"/>
                  </a:cubicBezTo>
                  <a:cubicBezTo>
                    <a:pt x="818355" y="274675"/>
                    <a:pt x="916781" y="235781"/>
                    <a:pt x="995362" y="209587"/>
                  </a:cubicBezTo>
                  <a:cubicBezTo>
                    <a:pt x="1073943" y="183393"/>
                    <a:pt x="1159669" y="158788"/>
                    <a:pt x="1238250" y="138150"/>
                  </a:cubicBezTo>
                  <a:cubicBezTo>
                    <a:pt x="1316831" y="117512"/>
                    <a:pt x="1368425" y="104018"/>
                    <a:pt x="1466850" y="85762"/>
                  </a:cubicBezTo>
                  <a:cubicBezTo>
                    <a:pt x="1565275" y="67506"/>
                    <a:pt x="1720850" y="42899"/>
                    <a:pt x="1828800" y="28612"/>
                  </a:cubicBezTo>
                  <a:cubicBezTo>
                    <a:pt x="1936750" y="14325"/>
                    <a:pt x="2044700" y="831"/>
                    <a:pt x="2114550" y="37"/>
                  </a:cubicBezTo>
                  <a:cubicBezTo>
                    <a:pt x="2184400" y="-757"/>
                    <a:pt x="2205038" y="11150"/>
                    <a:pt x="2247900" y="23850"/>
                  </a:cubicBezTo>
                  <a:cubicBezTo>
                    <a:pt x="2290763" y="36550"/>
                    <a:pt x="2339975" y="55600"/>
                    <a:pt x="2371725" y="76237"/>
                  </a:cubicBezTo>
                  <a:cubicBezTo>
                    <a:pt x="2403475" y="96874"/>
                    <a:pt x="2422525" y="119894"/>
                    <a:pt x="2438400" y="147675"/>
                  </a:cubicBezTo>
                  <a:cubicBezTo>
                    <a:pt x="2454275" y="175456"/>
                    <a:pt x="2459831" y="211969"/>
                    <a:pt x="2466975" y="242925"/>
                  </a:cubicBezTo>
                  <a:cubicBezTo>
                    <a:pt x="2474119" y="273881"/>
                    <a:pt x="2477690" y="303646"/>
                    <a:pt x="2481262" y="333412"/>
                  </a:cubicBezTo>
                </a:path>
              </a:pathLst>
            </a:cu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548179" y="4882856"/>
              <a:ext cx="108034" cy="8414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93639" y="4740262"/>
              <a:ext cx="633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tx1"/>
                  </a:solidFill>
                </a:rPr>
                <a:t>data</a:t>
              </a:r>
            </a:p>
            <a:p>
              <a:r>
                <a:rPr lang="sl-SI" i="1" dirty="0" smtClean="0">
                  <a:solidFill>
                    <a:schemeClr val="tx1"/>
                  </a:solidFill>
                </a:rPr>
                <a:t>SM</a:t>
              </a:r>
              <a:endParaRPr lang="sl-SI" i="1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7458554" y="5186284"/>
              <a:ext cx="287283" cy="0"/>
            </a:xfrm>
            <a:prstGeom prst="line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946180" y="4052888"/>
              <a:ext cx="0" cy="5429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691188" y="4324350"/>
              <a:ext cx="5143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>
              <a:off x="5892163" y="4266875"/>
              <a:ext cx="108034" cy="8414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6429772" y="4393091"/>
              <a:ext cx="0" cy="5990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205538" y="4685184"/>
              <a:ext cx="442912" cy="74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6880710" y="4397651"/>
              <a:ext cx="282475" cy="345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7023050" y="4149707"/>
              <a:ext cx="6247" cy="4934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8010392" y="4276726"/>
              <a:ext cx="1" cy="2845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7380312" y="4393091"/>
              <a:ext cx="1254101" cy="80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34"/>
            <p:cNvSpPr/>
            <p:nvPr/>
          </p:nvSpPr>
          <p:spPr bwMode="auto">
            <a:xfrm>
              <a:off x="6377938" y="4643112"/>
              <a:ext cx="108034" cy="8414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956376" y="4365104"/>
              <a:ext cx="108034" cy="8414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977463" y="4351019"/>
              <a:ext cx="108034" cy="8414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74488" y="556425"/>
            <a:ext cx="2507418" cy="280076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i="1" dirty="0" smtClean="0">
                <a:solidFill>
                  <a:schemeClr val="tx1"/>
                </a:solidFill>
              </a:rPr>
              <a:t>B </a:t>
            </a:r>
            <a:r>
              <a:rPr lang="sl-SI" sz="2800" i="1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i="1" dirty="0" smtClean="0">
                <a:solidFill>
                  <a:schemeClr val="tx1"/>
                </a:solidFill>
              </a:rPr>
              <a:t>s</a:t>
            </a:r>
            <a:r>
              <a:rPr lang="sl-SI" sz="3200" b="1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ll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semi-inclusive (sum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of exclusive states)</a:t>
            </a:r>
          </a:p>
          <a:p>
            <a:endParaRPr lang="sl-SI" sz="2000" dirty="0" smtClean="0">
              <a:solidFill>
                <a:schemeClr val="tx1"/>
              </a:solidFill>
              <a:latin typeface="+mn-lt"/>
            </a:endParaRPr>
          </a:p>
          <a:p>
            <a:endParaRPr lang="sl-SI" sz="2000" dirty="0">
              <a:solidFill>
                <a:schemeClr val="tx1"/>
              </a:solidFill>
              <a:latin typeface="+mn-lt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sl-SI" sz="2000" baseline="30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(K</a:t>
            </a:r>
            <a:r>
              <a:rPr lang="sl-SI" sz="2000" baseline="30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sl-SI" sz="2000" baseline="-250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)+n</a:t>
            </a:r>
            <a:r>
              <a:rPr lang="sl-SI" sz="20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 +n</a:t>
            </a:r>
            <a:r>
              <a:rPr lang="sl-SI" sz="20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sz="2000" baseline="30000" dirty="0" smtClean="0">
                <a:solidFill>
                  <a:schemeClr val="tx1"/>
                </a:solidFill>
                <a:latin typeface="+mn-lt"/>
              </a:rPr>
              <a:t>0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n</a:t>
            </a:r>
            <a:r>
              <a:rPr lang="sl-SI" sz="2000" baseline="-25000" dirty="0" smtClean="0">
                <a:solidFill>
                  <a:schemeClr val="tx1"/>
                </a:solidFill>
              </a:rPr>
              <a:t>1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sym typeface="Symbol"/>
              </a:rPr>
              <a:t> </a:t>
            </a:r>
            <a:r>
              <a:rPr lang="sl-SI" sz="2000" dirty="0" smtClean="0">
                <a:solidFill>
                  <a:schemeClr val="tx1"/>
                </a:solidFill>
              </a:rPr>
              <a:t>3, n</a:t>
            </a:r>
            <a:r>
              <a:rPr lang="sl-SI" sz="2000" baseline="-25000" dirty="0" smtClean="0">
                <a:solidFill>
                  <a:schemeClr val="tx1"/>
                </a:solidFill>
              </a:rPr>
              <a:t>2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  <a:sym typeface="Symbol"/>
              </a:rPr>
              <a:t> </a:t>
            </a:r>
            <a:r>
              <a:rPr lang="sl-SI" sz="2000" dirty="0" smtClean="0">
                <a:solidFill>
                  <a:schemeClr val="tx1"/>
                </a:solidFill>
              </a:rPr>
              <a:t>1;</a:t>
            </a:r>
          </a:p>
        </p:txBody>
      </p:sp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Inclusive decays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5059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556425"/>
            <a:ext cx="6648450" cy="2667000"/>
          </a:xfrm>
          <a:prstGeom prst="rect">
            <a:avLst/>
          </a:prstGeom>
        </p:spPr>
      </p:pic>
      <p:sp>
        <p:nvSpPr>
          <p:cNvPr id="7" name="Text Box 170"/>
          <p:cNvSpPr txBox="1">
            <a:spLocks noChangeArrowheads="1"/>
          </p:cNvSpPr>
          <p:nvPr/>
        </p:nvSpPr>
        <p:spPr bwMode="auto">
          <a:xfrm>
            <a:off x="4345568" y="510534"/>
            <a:ext cx="3635547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preliminary, to be submitted to PRL, 711 fb-1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" y="4100975"/>
            <a:ext cx="4762849" cy="8239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1414"/>
              </p:ext>
            </p:extLst>
          </p:nvPr>
        </p:nvGraphicFramePr>
        <p:xfrm>
          <a:off x="261396" y="3387303"/>
          <a:ext cx="3822923" cy="7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191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396" y="3387303"/>
                        <a:ext cx="3822923" cy="750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624840" y="5775960"/>
            <a:ext cx="112776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931670" y="5775960"/>
            <a:ext cx="112776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853977" y="5186538"/>
            <a:ext cx="563880" cy="58942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290097" y="5791201"/>
            <a:ext cx="563880" cy="58942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62147" y="542186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5342" y="540662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X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9921" y="4924928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l </a:t>
            </a:r>
            <a:r>
              <a:rPr lang="sl-SI" sz="2800" b="1" i="1" baseline="30000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+</a:t>
            </a:r>
            <a:endParaRPr lang="sl-SI" sz="2800" b="1" i="1" baseline="300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5518" y="5924699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l </a:t>
            </a:r>
            <a:r>
              <a:rPr lang="sl-SI" sz="2800" b="1" i="1" baseline="30000" dirty="0">
                <a:solidFill>
                  <a:schemeClr val="tx1"/>
                </a:solidFill>
                <a:latin typeface="French Script MT" panose="03020402040607040605" pitchFamily="66" charset="0"/>
              </a:rPr>
              <a:t> </a:t>
            </a:r>
            <a:r>
              <a:rPr lang="sl-SI" sz="2800" b="1" i="1" baseline="30000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-</a:t>
            </a:r>
            <a:endParaRPr lang="sl-SI" sz="2800" b="1" i="1" baseline="300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>
            <a:off x="2124706" y="5060957"/>
            <a:ext cx="914400" cy="914400"/>
          </a:xfrm>
          <a:prstGeom prst="arc">
            <a:avLst>
              <a:gd name="adj1" fmla="val 16200000"/>
              <a:gd name="adj2" fmla="val 1417763"/>
            </a:avLst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2928594" y="5081139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endParaRPr lang="sl-SI" sz="20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7452" y="787533"/>
            <a:ext cx="19720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</a:rPr>
              <a:t>B </a:t>
            </a:r>
            <a:r>
              <a:rPr lang="sl-SI" i="1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Calibri"/>
              </a:rPr>
              <a:t>X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ee</a:t>
            </a:r>
            <a:r>
              <a:rPr lang="sl-SI" sz="2000" b="1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, </a:t>
            </a:r>
            <a:r>
              <a:rPr lang="sl-SI" i="1" dirty="0" smtClean="0">
                <a:solidFill>
                  <a:schemeClr val="tx1"/>
                </a:solidFill>
              </a:rPr>
              <a:t>cos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sl-SI" i="1" dirty="0" smtClean="0">
                <a:solidFill>
                  <a:schemeClr val="tx1"/>
                </a:solidFill>
              </a:rPr>
              <a:t>&gt;0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2172" y="787533"/>
            <a:ext cx="19720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</a:rPr>
              <a:t>B </a:t>
            </a:r>
            <a:r>
              <a:rPr lang="sl-SI" i="1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Calibri"/>
              </a:rPr>
              <a:t>X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ee</a:t>
            </a:r>
            <a:r>
              <a:rPr lang="sl-SI" sz="2000" b="1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, </a:t>
            </a:r>
            <a:r>
              <a:rPr lang="sl-SI" i="1" dirty="0" smtClean="0">
                <a:solidFill>
                  <a:schemeClr val="tx1"/>
                </a:solidFill>
              </a:rPr>
              <a:t>cos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sl-SI" i="1" dirty="0">
                <a:solidFill>
                  <a:schemeClr val="tx1"/>
                </a:solidFill>
              </a:rPr>
              <a:t>&lt;</a:t>
            </a:r>
            <a:r>
              <a:rPr lang="sl-SI" i="1" dirty="0" smtClean="0">
                <a:solidFill>
                  <a:schemeClr val="tx1"/>
                </a:solidFill>
              </a:rPr>
              <a:t>0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717" y="3172526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first (semi)inclusive measurement of </a:t>
            </a: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FB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96409" y="527836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N(</a:t>
            </a:r>
            <a:r>
              <a:rPr lang="sl-SI" i="1" dirty="0">
                <a:solidFill>
                  <a:schemeClr val="tx1"/>
                </a:solidFill>
              </a:rPr>
              <a:t>B </a:t>
            </a:r>
            <a:r>
              <a:rPr lang="sl-SI" i="1" dirty="0">
                <a:solidFill>
                  <a:schemeClr val="tx1"/>
                </a:solidFill>
                <a:latin typeface="Calibri"/>
              </a:rPr>
              <a:t>→ X</a:t>
            </a:r>
            <a:r>
              <a:rPr lang="sl-SI" i="1" baseline="-25000" dirty="0">
                <a:solidFill>
                  <a:schemeClr val="tx1"/>
                </a:solidFill>
              </a:rPr>
              <a:t>s</a:t>
            </a:r>
            <a:r>
              <a:rPr lang="sl-SI" i="1" dirty="0">
                <a:solidFill>
                  <a:schemeClr val="tx1"/>
                </a:solidFill>
              </a:rPr>
              <a:t>ee</a:t>
            </a:r>
            <a:r>
              <a:rPr lang="sl-SI" i="1" dirty="0" smtClean="0">
                <a:solidFill>
                  <a:schemeClr val="tx1"/>
                </a:solidFill>
              </a:rPr>
              <a:t>)~140</a:t>
            </a:r>
          </a:p>
          <a:p>
            <a:r>
              <a:rPr lang="sl-SI" i="1" dirty="0">
                <a:solidFill>
                  <a:schemeClr val="tx1"/>
                </a:solidFill>
              </a:rPr>
              <a:t>N(B </a:t>
            </a:r>
            <a:r>
              <a:rPr lang="sl-SI" i="1" dirty="0">
                <a:solidFill>
                  <a:schemeClr val="tx1"/>
                </a:solidFill>
                <a:latin typeface="Calibri"/>
              </a:rPr>
              <a:t>→ X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mm</a:t>
            </a:r>
            <a:r>
              <a:rPr lang="sl-SI" i="1" dirty="0" smtClean="0">
                <a:solidFill>
                  <a:schemeClr val="tx1"/>
                </a:solidFill>
              </a:rPr>
              <a:t>)~160</a:t>
            </a:r>
            <a:endParaRPr lang="sl-S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6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9" grpId="0"/>
      <p:bldP spid="15" grpId="0"/>
      <p:bldP spid="22" grpId="0"/>
      <p:bldP spid="16" grpId="0" animBg="1"/>
      <p:bldP spid="18" grpId="0"/>
      <p:bldP spid="20" grpId="0" animBg="1"/>
      <p:bldP spid="26" grpId="0" animBg="1"/>
      <p:bldP spid="2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713043"/>
            <a:ext cx="4973505" cy="133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92" y="556425"/>
            <a:ext cx="3967308" cy="3786976"/>
          </a:xfrm>
          <a:prstGeom prst="rect">
            <a:avLst/>
          </a:prstGeom>
        </p:spPr>
      </p:pic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Inclusive decays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3310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3" name="Text Box 170"/>
          <p:cNvSpPr txBox="1">
            <a:spLocks noChangeArrowheads="1"/>
          </p:cNvSpPr>
          <p:nvPr/>
        </p:nvSpPr>
        <p:spPr bwMode="auto">
          <a:xfrm>
            <a:off x="137160" y="1187366"/>
            <a:ext cx="3028393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K. S.M. Lee et al., PRD75, 034016 (2007)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88" y="3064654"/>
            <a:ext cx="5314275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prediction by scaling older </a:t>
            </a:r>
            <a:r>
              <a:rPr lang="sl-SI" dirty="0" smtClean="0">
                <a:solidFill>
                  <a:schemeClr val="tx1"/>
                </a:solidFill>
              </a:rPr>
              <a:t>results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                                          to </a:t>
            </a:r>
            <a:r>
              <a:rPr lang="sl-SI" dirty="0">
                <a:solidFill>
                  <a:schemeClr val="tx1"/>
                </a:solidFill>
              </a:rPr>
              <a:t>1 </a:t>
            </a:r>
            <a:r>
              <a:rPr lang="sl-SI" dirty="0" smtClean="0">
                <a:solidFill>
                  <a:schemeClr val="tx1"/>
                </a:solidFill>
              </a:rPr>
              <a:t>ab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;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toy MC study to be done using the most recent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measurement to determine sensitivity of Belle II;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exclusive B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dirty="0" smtClean="0">
                <a:solidFill>
                  <a:schemeClr val="tx1"/>
                </a:solidFill>
              </a:rPr>
              <a:t>K*</a:t>
            </a:r>
            <a:r>
              <a:rPr lang="sl-SI" sz="2400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ll </a:t>
            </a:r>
            <a:r>
              <a:rPr lang="sl-SI" dirty="0" smtClean="0">
                <a:solidFill>
                  <a:schemeClr val="tx1"/>
                </a:solidFill>
              </a:rPr>
              <a:t>can also be used to constrain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Wilson coeff.; theoretical uncertainty larger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chemeClr val="tx1"/>
                </a:solidFill>
              </a:rPr>
              <a:t>                           R=H</a:t>
            </a:r>
            <a:r>
              <a:rPr lang="sl-SI" i="1" baseline="-25000" dirty="0" smtClean="0">
                <a:solidFill>
                  <a:schemeClr val="tx1"/>
                </a:solidFill>
              </a:rPr>
              <a:t>T</a:t>
            </a:r>
            <a:r>
              <a:rPr lang="sl-SI" i="1" dirty="0" smtClean="0">
                <a:solidFill>
                  <a:schemeClr val="tx1"/>
                </a:solidFill>
              </a:rPr>
              <a:t>(q</a:t>
            </a:r>
            <a:r>
              <a:rPr lang="sl-SI" i="1" baseline="-25000" dirty="0" smtClean="0">
                <a:solidFill>
                  <a:schemeClr val="tx1"/>
                </a:solidFill>
              </a:rPr>
              <a:t>1</a:t>
            </a:r>
            <a:r>
              <a:rPr lang="sl-SI" i="1" baseline="30000" dirty="0" smtClean="0">
                <a:solidFill>
                  <a:schemeClr val="tx1"/>
                </a:solidFill>
              </a:rPr>
              <a:t>2</a:t>
            </a:r>
            <a:r>
              <a:rPr lang="sl-SI" i="1" dirty="0" smtClean="0">
                <a:solidFill>
                  <a:schemeClr val="tx1"/>
                </a:solidFill>
              </a:rPr>
              <a:t>,q</a:t>
            </a:r>
            <a:r>
              <a:rPr lang="sl-SI" i="1" baseline="-25000" dirty="0" smtClean="0">
                <a:solidFill>
                  <a:schemeClr val="tx1"/>
                </a:solidFill>
              </a:rPr>
              <a:t>2</a:t>
            </a:r>
            <a:r>
              <a:rPr lang="sl-SI" i="1" baseline="30000" dirty="0" smtClean="0">
                <a:solidFill>
                  <a:schemeClr val="tx1"/>
                </a:solidFill>
              </a:rPr>
              <a:t>2</a:t>
            </a:r>
            <a:r>
              <a:rPr lang="sl-SI" i="1" dirty="0" smtClean="0">
                <a:solidFill>
                  <a:schemeClr val="tx1"/>
                </a:solidFill>
              </a:rPr>
              <a:t>)/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(B </a:t>
            </a:r>
            <a:r>
              <a:rPr lang="sl-SI" i="1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K*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                           r : (unknown) ratio of form factors</a:t>
            </a:r>
          </a:p>
        </p:txBody>
      </p:sp>
      <p:sp>
        <p:nvSpPr>
          <p:cNvPr id="45" name="Text Box 170"/>
          <p:cNvSpPr txBox="1">
            <a:spLocks noChangeArrowheads="1"/>
          </p:cNvSpPr>
          <p:nvPr/>
        </p:nvSpPr>
        <p:spPr bwMode="auto">
          <a:xfrm>
            <a:off x="180302" y="3387819"/>
            <a:ext cx="2803524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PRL93, 081802 (2004), 80 fb-1</a:t>
            </a:r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180302" y="3817218"/>
            <a:ext cx="2836033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PRD72, 092005 (2005), 140 fb-1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90" y="4159900"/>
            <a:ext cx="3557776" cy="2358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1752" y="397406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C</a:t>
            </a:r>
            <a:r>
              <a:rPr lang="sl-SI" i="1" baseline="-25000" dirty="0" smtClean="0">
                <a:solidFill>
                  <a:schemeClr val="tx1"/>
                </a:solidFill>
              </a:rPr>
              <a:t>9</a:t>
            </a:r>
            <a:endParaRPr lang="sl-SI" i="1" baseline="-25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47992" y="81803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C</a:t>
            </a:r>
            <a:r>
              <a:rPr lang="sl-SI" i="1" baseline="-25000" dirty="0" smtClean="0">
                <a:solidFill>
                  <a:schemeClr val="tx1"/>
                </a:solidFill>
              </a:rPr>
              <a:t>10</a:t>
            </a:r>
            <a:endParaRPr lang="sl-SI" i="1" baseline="-25000" dirty="0">
              <a:solidFill>
                <a:schemeClr val="tx1"/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74488" y="556425"/>
            <a:ext cx="5254965" cy="24929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i="1" dirty="0" smtClean="0">
                <a:solidFill>
                  <a:schemeClr val="tx1"/>
                </a:solidFill>
              </a:rPr>
              <a:t>B </a:t>
            </a:r>
            <a:r>
              <a:rPr lang="sl-SI" sz="2800" i="1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i="1" dirty="0" smtClean="0">
                <a:solidFill>
                  <a:schemeClr val="tx1"/>
                </a:solidFill>
              </a:rPr>
              <a:t>s</a:t>
            </a:r>
            <a:r>
              <a:rPr lang="sl-SI" sz="3200" b="1" i="1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ll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</a:t>
            </a:r>
            <a:endParaRPr lang="sl-SI" sz="2400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inclusive </a:t>
            </a:r>
          </a:p>
          <a:p>
            <a:endParaRPr lang="sl-SI" sz="2000" dirty="0">
              <a:solidFill>
                <a:schemeClr val="tx1"/>
              </a:solidFill>
              <a:latin typeface="+mn-lt"/>
            </a:endParaRPr>
          </a:p>
          <a:p>
            <a:endParaRPr lang="sl-SI" sz="2000" dirty="0" smtClean="0">
              <a:solidFill>
                <a:schemeClr val="tx1"/>
              </a:solidFill>
              <a:latin typeface="+mn-lt"/>
            </a:endParaRPr>
          </a:p>
          <a:p>
            <a:endParaRPr lang="sl-SI" sz="2000" dirty="0">
              <a:solidFill>
                <a:schemeClr val="tx1"/>
              </a:solidFill>
              <a:latin typeface="+mn-lt"/>
            </a:endParaRPr>
          </a:p>
          <a:p>
            <a:r>
              <a:rPr lang="sl-SI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                                                         (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z=cos</a:t>
            </a:r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q)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538133" y="5138057"/>
            <a:ext cx="1031157" cy="92891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370286" y="6357257"/>
            <a:ext cx="1977892" cy="1451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691086" y="5302092"/>
            <a:ext cx="0" cy="12166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Text Box 170"/>
          <p:cNvSpPr txBox="1">
            <a:spLocks noChangeArrowheads="1"/>
          </p:cNvSpPr>
          <p:nvPr/>
        </p:nvSpPr>
        <p:spPr bwMode="auto">
          <a:xfrm>
            <a:off x="406966" y="5836138"/>
            <a:ext cx="1269450" cy="461665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PRD73, </a:t>
            </a:r>
          </a:p>
          <a:p>
            <a:r>
              <a:rPr lang="sl-SI" sz="1200" dirty="0" smtClean="0">
                <a:solidFill>
                  <a:schemeClr val="tx1"/>
                </a:solidFill>
              </a:rPr>
              <a:t>092001 (2006)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651356" y="5602514"/>
            <a:ext cx="4923615" cy="2263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408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11" grpId="0"/>
      <p:bldP spid="48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47" y="231422"/>
            <a:ext cx="3791065" cy="3905149"/>
          </a:xfrm>
          <a:prstGeom prst="rect">
            <a:avLst/>
          </a:prstGeom>
        </p:spPr>
      </p:pic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Neutrals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6348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74488" y="556425"/>
            <a:ext cx="2024913" cy="212365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i="1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800" i="1" dirty="0" smtClean="0">
                <a:solidFill>
                  <a:schemeClr val="tx1"/>
                </a:solidFill>
              </a:rPr>
              <a:t> </a:t>
            </a:r>
            <a:r>
              <a:rPr lang="sl-SI" sz="2800" i="1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mg</a:t>
            </a:r>
            <a:endParaRPr lang="sl-SI" sz="3200" b="1" i="1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r>
              <a:rPr lang="sl-SI" sz="2400" dirty="0" smtClean="0">
                <a:solidFill>
                  <a:schemeClr val="tx1"/>
                </a:solidFill>
              </a:rPr>
              <a:t>  </a:t>
            </a:r>
            <a:endParaRPr lang="sl-SI" sz="2400" dirty="0">
              <a:solidFill>
                <a:schemeClr val="tx1"/>
              </a:solidFill>
            </a:endParaRPr>
          </a:p>
          <a:p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E=E</a:t>
            </a:r>
            <a:r>
              <a:rPr lang="sl-SI" sz="2000" i="1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mg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* - E</a:t>
            </a:r>
            <a:r>
              <a:rPr lang="sl-SI" sz="2000" i="1" baseline="-25000" dirty="0" smtClean="0">
                <a:solidFill>
                  <a:schemeClr val="tx1"/>
                </a:solidFill>
                <a:latin typeface="+mn-lt"/>
              </a:rPr>
              <a:t>beam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*</a:t>
            </a:r>
          </a:p>
          <a:p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sl-SI" sz="2000" i="1" baseline="-25000" dirty="0" smtClean="0">
                <a:solidFill>
                  <a:schemeClr val="tx1"/>
                </a:solidFill>
                <a:latin typeface="+mn-lt"/>
              </a:rPr>
              <a:t>inv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=m(</a:t>
            </a:r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mg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) </a:t>
            </a:r>
          </a:p>
          <a:p>
            <a:endParaRPr lang="sl-SI" sz="2000" i="1" dirty="0">
              <a:solidFill>
                <a:schemeClr val="tx1"/>
              </a:solidFill>
              <a:latin typeface="+mn-lt"/>
            </a:endParaRPr>
          </a:p>
          <a:p>
            <a:endParaRPr lang="sl-SI" sz="2000" i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0" y="3661765"/>
            <a:ext cx="3773714" cy="2891434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21" name="Text Box 170"/>
          <p:cNvSpPr txBox="1">
            <a:spLocks noChangeArrowheads="1"/>
          </p:cNvSpPr>
          <p:nvPr/>
        </p:nvSpPr>
        <p:spPr bwMode="auto">
          <a:xfrm>
            <a:off x="2828369" y="556425"/>
            <a:ext cx="2888932" cy="307777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Belle, PLB66</a:t>
            </a:r>
            <a:r>
              <a:rPr lang="sl-SI" sz="1400" dirty="0" smtClean="0">
                <a:solidFill>
                  <a:schemeClr val="tx1"/>
                </a:solidFill>
              </a:rPr>
              <a:t>6</a:t>
            </a:r>
            <a:r>
              <a:rPr lang="en-US" sz="1400" dirty="0" smtClean="0">
                <a:solidFill>
                  <a:schemeClr val="tx1"/>
                </a:solidFill>
              </a:rPr>
              <a:t>, 16 (2008), 535 </a:t>
            </a:r>
            <a:r>
              <a:rPr lang="en-US" sz="1400" dirty="0">
                <a:solidFill>
                  <a:schemeClr val="tx1"/>
                </a:solidFill>
              </a:rPr>
              <a:t>fb</a:t>
            </a:r>
            <a:r>
              <a:rPr lang="en-US" sz="14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9403" y="3477099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inv</a:t>
            </a:r>
            <a:r>
              <a:rPr lang="sl-SI" i="1" dirty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</a:rPr>
              <a:t>[GeV]</a:t>
            </a:r>
            <a:endParaRPr lang="sl-SI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538133" y="1049219"/>
            <a:ext cx="150778" cy="26125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61571" y="1485900"/>
            <a:ext cx="103902" cy="90487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8114" y="104921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signal MC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data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212114" y="458872"/>
            <a:ext cx="2569029" cy="3014255"/>
          </a:xfrm>
          <a:prstGeom prst="line">
            <a:avLst/>
          </a:prstGeom>
          <a:noFill/>
          <a:ln w="285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Arc 17"/>
          <p:cNvSpPr/>
          <p:nvPr/>
        </p:nvSpPr>
        <p:spPr bwMode="auto">
          <a:xfrm rot="16495431">
            <a:off x="5002308" y="2704016"/>
            <a:ext cx="1712686" cy="2351932"/>
          </a:xfrm>
          <a:prstGeom prst="arc">
            <a:avLst>
              <a:gd name="adj1" fmla="val 13460176"/>
              <a:gd name="adj2" fmla="val 192640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TextBox 28"/>
          <p:cNvSpPr txBox="1"/>
          <p:nvPr/>
        </p:nvSpPr>
        <p:spPr>
          <a:xfrm>
            <a:off x="4613523" y="27411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projection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806849" y="1729779"/>
            <a:ext cx="2484120" cy="472440"/>
          </a:xfrm>
          <a:prstGeom prst="rect">
            <a:avLst/>
          </a:prstGeom>
          <a:solidFill>
            <a:srgbClr val="669900">
              <a:alpha val="3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taumuga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1803" y="3332059"/>
            <a:ext cx="2750457" cy="26261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rot="16200000" flipH="1">
            <a:off x="2253648" y="3581864"/>
            <a:ext cx="904082" cy="5802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05329" y="4504995"/>
            <a:ext cx="1009650" cy="8763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95654" y="3828720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sym typeface="Symbol"/>
              </a:rPr>
              <a:t> </a:t>
            </a:r>
            <a:r>
              <a:rPr lang="en-US" sz="1600" smtClean="0">
                <a:solidFill>
                  <a:schemeClr val="tx1"/>
                </a:solidFill>
              </a:rPr>
              <a:t>1/</a:t>
            </a:r>
            <a:r>
              <a:rPr lang="en-US" sz="160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en-US" sz="160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8604" y="4866945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sym typeface="Symbol"/>
              </a:rPr>
              <a:t> </a:t>
            </a:r>
            <a:r>
              <a:rPr lang="en-US" sz="1600" smtClean="0">
                <a:solidFill>
                  <a:schemeClr val="tx1"/>
                </a:solidFill>
              </a:rPr>
              <a:t>1/√</a:t>
            </a:r>
            <a:r>
              <a:rPr lang="en-US" sz="160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en-US" sz="160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2254" y="3266746"/>
            <a:ext cx="4331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4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2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1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0.4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0.2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0879" y="5843257"/>
            <a:ext cx="2847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0.2          1                10      </a:t>
            </a:r>
            <a:r>
              <a:rPr lang="en-US" sz="140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1400" smtClean="0">
                <a:solidFill>
                  <a:schemeClr val="tx1"/>
                </a:solidFill>
              </a:rPr>
              <a:t>[ab</a:t>
            </a:r>
            <a:r>
              <a:rPr lang="en-US" sz="1400" baseline="30000" smtClean="0">
                <a:solidFill>
                  <a:schemeClr val="tx1"/>
                </a:solidFill>
              </a:rPr>
              <a:t>-1</a:t>
            </a:r>
            <a:r>
              <a:rPr lang="en-US" sz="1400" smtClean="0">
                <a:solidFill>
                  <a:schemeClr val="tx1"/>
                </a:solidFill>
              </a:rPr>
              <a:t>]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998" y="3092573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UL</a:t>
            </a:r>
            <a:r>
              <a:rPr lang="en-US" baseline="-25000" dirty="0" smtClean="0">
                <a:solidFill>
                  <a:schemeClr val="tx1"/>
                </a:solidFill>
              </a:rPr>
              <a:t>90%</a:t>
            </a:r>
          </a:p>
          <a:p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→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[10</a:t>
            </a:r>
            <a:r>
              <a:rPr lang="en-US" baseline="30000" dirty="0" smtClean="0">
                <a:solidFill>
                  <a:schemeClr val="tx1"/>
                </a:solidFill>
              </a:rPr>
              <a:t>-8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90879" y="301414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simplified (1D) toy MC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590" y="1745663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→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sl-SI" sz="2000" dirty="0">
                <a:solidFill>
                  <a:schemeClr val="tx1"/>
                </a:solidFill>
              </a:rPr>
              <a:t>&lt;4.4 ·</a:t>
            </a:r>
            <a:r>
              <a:rPr lang="sl-SI" sz="2000" dirty="0" smtClean="0">
                <a:solidFill>
                  <a:schemeClr val="tx1"/>
                </a:solidFill>
              </a:rPr>
              <a:t>10</a:t>
            </a:r>
            <a:r>
              <a:rPr lang="sl-SI" sz="2000" baseline="30000" dirty="0" smtClean="0">
                <a:solidFill>
                  <a:schemeClr val="tx1"/>
                </a:solidFill>
              </a:rPr>
              <a:t>-8</a:t>
            </a:r>
            <a:endParaRPr lang="sl-SI" sz="2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31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9" grpId="0" animBg="1"/>
      <p:bldP spid="13" grpId="0" animBg="1"/>
      <p:bldP spid="14" grpId="0"/>
      <p:bldP spid="18" grpId="0" animBg="1"/>
      <p:bldP spid="29" grpId="0"/>
      <p:bldP spid="30" grpId="0" animBg="1"/>
      <p:bldP spid="22" grpId="0"/>
      <p:bldP spid="23" grpId="0"/>
      <p:bldP spid="24" grpId="0"/>
      <p:bldP spid="25" grpId="0"/>
      <p:bldP spid="26" grpId="0"/>
      <p:bldP spid="3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Neutrals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5332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74488" y="556425"/>
            <a:ext cx="1372492" cy="8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i="1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800" i="1" dirty="0" smtClean="0">
                <a:solidFill>
                  <a:schemeClr val="tx1"/>
                </a:solidFill>
              </a:rPr>
              <a:t> </a:t>
            </a:r>
            <a:r>
              <a:rPr lang="sl-SI" sz="2800" i="1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mg</a:t>
            </a:r>
            <a:endParaRPr lang="sl-SI" sz="3200" b="1" i="1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r>
              <a:rPr lang="sl-SI" sz="2400" dirty="0" smtClean="0">
                <a:solidFill>
                  <a:schemeClr val="tx1"/>
                </a:solidFill>
              </a:rPr>
              <a:t>  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494" y="1199605"/>
            <a:ext cx="45432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w/o polarization: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UL</a:t>
            </a:r>
            <a:r>
              <a:rPr lang="en-US" sz="2000" baseline="-25000" dirty="0" smtClean="0">
                <a:solidFill>
                  <a:schemeClr val="tx1"/>
                </a:solidFill>
              </a:rPr>
              <a:t>90%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 →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sz="2000" dirty="0" smtClean="0">
                <a:solidFill>
                  <a:schemeClr val="tx1"/>
                </a:solidFill>
              </a:rPr>
              <a:t>))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 </a:t>
            </a:r>
            <a:r>
              <a:rPr lang="en-US" sz="2000" dirty="0" smtClean="0">
                <a:solidFill>
                  <a:schemeClr val="tx1"/>
                </a:solidFill>
              </a:rPr>
              <a:t>3x10</a:t>
            </a:r>
            <a:r>
              <a:rPr lang="en-US" sz="2000" baseline="30000" dirty="0" smtClean="0">
                <a:solidFill>
                  <a:schemeClr val="tx1"/>
                </a:solidFill>
              </a:rPr>
              <a:t>-9</a:t>
            </a:r>
            <a:r>
              <a:rPr lang="en-US" sz="2000" dirty="0" smtClean="0">
                <a:solidFill>
                  <a:schemeClr val="tx1"/>
                </a:solidFill>
              </a:rPr>
              <a:t> @ 50 ab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sl-SI" sz="2000" baseline="30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w/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polarization</a:t>
            </a:r>
            <a:r>
              <a:rPr lang="sl-SI" dirty="0" smtClean="0">
                <a:solidFill>
                  <a:schemeClr val="tx1"/>
                </a:solidFill>
              </a:rPr>
              <a:t> (study by SuperB)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factor ~(2-3)x better sensitivity</a:t>
            </a: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tx1"/>
                </a:solidFill>
              </a:rPr>
              <a:t>decays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→ </a:t>
            </a:r>
            <a:r>
              <a:rPr lang="sl-SI" sz="2000" i="1" dirty="0" smtClean="0">
                <a:solidFill>
                  <a:schemeClr val="tx1"/>
                </a:solidFill>
              </a:rPr>
              <a:t>3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sz="2000" i="1" dirty="0" smtClean="0">
                <a:solidFill>
                  <a:schemeClr val="tx1"/>
                </a:solidFill>
              </a:rPr>
              <a:t>,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 </a:t>
            </a:r>
            <a:r>
              <a:rPr lang="sl-SI" sz="2000" i="1" dirty="0" smtClean="0">
                <a:solidFill>
                  <a:schemeClr val="tx1"/>
                </a:solidFill>
              </a:rPr>
              <a:t>h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2000" dirty="0" smtClean="0">
                <a:solidFill>
                  <a:schemeClr val="tx1"/>
                </a:solidFill>
              </a:rPr>
              <a:t> background free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UL</a:t>
            </a:r>
            <a:r>
              <a:rPr lang="en-US" sz="2000" baseline="-25000" dirty="0" smtClean="0">
                <a:solidFill>
                  <a:schemeClr val="tx1"/>
                </a:solidFill>
              </a:rPr>
              <a:t>90%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 →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sz="2000" dirty="0" smtClean="0">
                <a:solidFill>
                  <a:schemeClr val="tx1"/>
                </a:solidFill>
              </a:rPr>
              <a:t>))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  </a:t>
            </a:r>
            <a:r>
              <a:rPr lang="en-US" sz="2000" dirty="0" smtClean="0">
                <a:solidFill>
                  <a:schemeClr val="tx1"/>
                </a:solidFill>
              </a:rPr>
              <a:t>1/ </a:t>
            </a:r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sz="2000" dirty="0" smtClean="0">
                <a:solidFill>
                  <a:schemeClr val="tx1"/>
                </a:solidFill>
              </a:rPr>
              <a:t> to ~5 ab</a:t>
            </a:r>
            <a:r>
              <a:rPr lang="sl-SI" sz="2000" baseline="30000" dirty="0" smtClean="0">
                <a:solidFill>
                  <a:schemeClr val="tx1"/>
                </a:solidFill>
              </a:rPr>
              <a:t>-1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(bkg. from ee</a:t>
            </a:r>
            <a:r>
              <a:rPr lang="sl-SI" dirty="0">
                <a:solidFill>
                  <a:schemeClr val="tx1"/>
                </a:solidFill>
              </a:rPr>
              <a:t>→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mnn</a:t>
            </a:r>
            <a:r>
              <a:rPr lang="sl-SI" dirty="0">
                <a:solidFill>
                  <a:schemeClr val="tx1"/>
                </a:solidFill>
              </a:rPr>
              <a:t>)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 t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pn</a:t>
            </a:r>
            <a:r>
              <a:rPr lang="sl-SI" dirty="0">
                <a:solidFill>
                  <a:schemeClr val="tx1"/>
                </a:solidFill>
              </a:rPr>
              <a:t>)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baseline="-25000" dirty="0" smtClean="0">
                <a:solidFill>
                  <a:schemeClr val="tx1"/>
                </a:solidFill>
              </a:rPr>
              <a:t>ISR</a:t>
            </a:r>
            <a:r>
              <a:rPr lang="sl-SI" dirty="0" smtClean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such bkg. not important </a:t>
            </a:r>
            <a:r>
              <a:rPr lang="sl-SI" dirty="0" smtClean="0">
                <a:solidFill>
                  <a:srgbClr val="006600"/>
                </a:solidFill>
              </a:rPr>
              <a:t>at charm </a:t>
            </a:r>
            <a:r>
              <a:rPr lang="sl-SI" dirty="0" smtClean="0">
                <a:solidFill>
                  <a:srgbClr val="006600"/>
                </a:solidFill>
                <a:latin typeface="Symbol" panose="05050102010706020507" pitchFamily="18" charset="2"/>
              </a:rPr>
              <a:t>t</a:t>
            </a:r>
            <a:r>
              <a:rPr lang="sl-SI" dirty="0" smtClean="0">
                <a:solidFill>
                  <a:srgbClr val="006600"/>
                </a:solidFill>
              </a:rPr>
              <a:t> factory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„level of sensitivity &lt; 10</a:t>
            </a:r>
            <a:r>
              <a:rPr lang="sl-SI" baseline="30000" dirty="0" smtClean="0">
                <a:solidFill>
                  <a:schemeClr val="tx1"/>
                </a:solidFill>
              </a:rPr>
              <a:t>-9</a:t>
            </a:r>
            <a:r>
              <a:rPr lang="sl-SI" dirty="0" smtClean="0">
                <a:solidFill>
                  <a:schemeClr val="tx1"/>
                </a:solidFill>
              </a:rPr>
              <a:t>“</a:t>
            </a:r>
          </a:p>
        </p:txBody>
      </p:sp>
      <p:pic>
        <p:nvPicPr>
          <p:cNvPr id="33" name="Picture 32" descr="tau_s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5714" y="540518"/>
            <a:ext cx="3104393" cy="3041551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 bwMode="auto">
          <a:xfrm>
            <a:off x="8639207" y="2435679"/>
            <a:ext cx="135360" cy="131964"/>
          </a:xfrm>
          <a:prstGeom prst="ellipse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673889" y="2814139"/>
            <a:ext cx="105780" cy="122439"/>
          </a:xfrm>
          <a:prstGeom prst="triangle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965116" y="689176"/>
            <a:ext cx="118222" cy="1190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7968759" y="917776"/>
            <a:ext cx="105055" cy="104774"/>
          </a:xfrm>
          <a:prstGeom prst="triangl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978563" y="1155903"/>
            <a:ext cx="95250" cy="904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5235" y="535824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 </a:t>
            </a:r>
            <a:r>
              <a:rPr lang="en-US" sz="1600" dirty="0" smtClean="0">
                <a:solidFill>
                  <a:schemeClr val="tx1"/>
                </a:solidFill>
              </a:rPr>
              <a:t>→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  <a:endParaRPr lang="sl-SI" sz="1600" dirty="0" smtClean="0">
              <a:solidFill>
                <a:schemeClr val="tx1"/>
              </a:solidFill>
              <a:latin typeface="Symbol" pitchFamily="18" charset="2"/>
            </a:endParaRPr>
          </a:p>
          <a:p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 </a:t>
            </a:r>
            <a:r>
              <a:rPr lang="en-US" sz="1600" dirty="0" smtClean="0">
                <a:solidFill>
                  <a:schemeClr val="tx1"/>
                </a:solidFill>
              </a:rPr>
              <a:t>→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mm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sl-SI" sz="1600" dirty="0" smtClean="0">
              <a:solidFill>
                <a:schemeClr val="tx1"/>
              </a:solidFill>
              <a:latin typeface="Symbol" pitchFamily="18" charset="2"/>
            </a:endParaRPr>
          </a:p>
          <a:p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 </a:t>
            </a:r>
            <a:r>
              <a:rPr lang="en-US" sz="1600" dirty="0" smtClean="0">
                <a:solidFill>
                  <a:schemeClr val="tx1"/>
                </a:solidFill>
              </a:rPr>
              <a:t>→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pic>
        <p:nvPicPr>
          <p:cNvPr id="13" name="Picture 12" descr="tau_th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030" y="3126319"/>
            <a:ext cx="3869055" cy="33401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077750" y="4193119"/>
            <a:ext cx="1798320" cy="1767840"/>
          </a:xfrm>
          <a:prstGeom prst="rect">
            <a:avLst/>
          </a:prstGeom>
          <a:solidFill>
            <a:srgbClr val="669900">
              <a:alpha val="22000"/>
            </a:srgbClr>
          </a:solidFill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32030" y="2943439"/>
            <a:ext cx="2971800" cy="25908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5293" y="3209187"/>
            <a:ext cx="558166" cy="27494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10</a:t>
            </a:r>
            <a:r>
              <a:rPr lang="en-US" sz="1400" baseline="30000" smtClean="0">
                <a:solidFill>
                  <a:schemeClr val="tx1"/>
                </a:solidFill>
              </a:rPr>
              <a:t>-7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10</a:t>
            </a:r>
            <a:r>
              <a:rPr lang="en-US" sz="1400" baseline="30000" smtClean="0">
                <a:solidFill>
                  <a:schemeClr val="tx1"/>
                </a:solidFill>
              </a:rPr>
              <a:t>-8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10</a:t>
            </a:r>
            <a:r>
              <a:rPr lang="en-US" sz="1400" baseline="30000" smtClean="0">
                <a:solidFill>
                  <a:schemeClr val="tx1"/>
                </a:solidFill>
              </a:rPr>
              <a:t>-9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10</a:t>
            </a:r>
            <a:r>
              <a:rPr lang="en-US" sz="1400" baseline="30000" smtClean="0">
                <a:solidFill>
                  <a:schemeClr val="tx1"/>
                </a:solidFill>
              </a:rPr>
              <a:t>-10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10</a:t>
            </a:r>
            <a:r>
              <a:rPr lang="en-US" sz="1400" baseline="30000" smtClean="0">
                <a:solidFill>
                  <a:schemeClr val="tx1"/>
                </a:solidFill>
              </a:rPr>
              <a:t>-11</a:t>
            </a:r>
          </a:p>
          <a:p>
            <a:endParaRPr lang="en-US" sz="1400" baseline="30000" smtClean="0">
              <a:solidFill>
                <a:schemeClr val="tx1"/>
              </a:solidFill>
            </a:endParaRPr>
          </a:p>
          <a:p>
            <a:endParaRPr lang="en-US" sz="1400" baseline="30000" smtClean="0">
              <a:solidFill>
                <a:schemeClr val="tx1"/>
              </a:solidFill>
            </a:endParaRPr>
          </a:p>
          <a:p>
            <a:endParaRPr lang="en-US" sz="1400" baseline="30000" smtClean="0">
              <a:solidFill>
                <a:schemeClr val="tx1"/>
              </a:solidFill>
            </a:endParaRPr>
          </a:p>
          <a:p>
            <a:endParaRPr lang="en-US" sz="1400" baseline="30000" smtClean="0">
              <a:solidFill>
                <a:schemeClr val="tx1"/>
              </a:solidFill>
            </a:endParaRPr>
          </a:p>
          <a:p>
            <a:endParaRPr lang="en-US" sz="1400" baseline="3000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782065" y="3493985"/>
            <a:ext cx="12650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→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32030" y="6084273"/>
            <a:ext cx="3250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-12</a:t>
            </a:r>
            <a:r>
              <a:rPr lang="sl-SI" sz="1600" baseline="30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-11</a:t>
            </a:r>
            <a:r>
              <a:rPr lang="sl-SI" sz="1600" baseline="30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-10</a:t>
            </a:r>
            <a:r>
              <a:rPr lang="sl-SI" sz="1600" baseline="300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-9 </a:t>
            </a:r>
            <a:r>
              <a:rPr lang="sl-SI" sz="1600" baseline="300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-8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5841" y="6084273"/>
            <a:ext cx="1378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→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mmm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6184430" y="3613999"/>
            <a:ext cx="137160" cy="1219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5390" y="347683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mtClean="0">
                <a:solidFill>
                  <a:schemeClr val="tx1"/>
                </a:solidFill>
              </a:rPr>
              <a:t>(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mtClean="0">
                <a:solidFill>
                  <a:schemeClr val="tx1"/>
                </a:solidFill>
              </a:rPr>
              <a:t>→e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mtClean="0">
                <a:solidFill>
                  <a:schemeClr val="tx1"/>
                </a:solidFill>
              </a:rPr>
              <a:t>)&gt;10</a:t>
            </a:r>
            <a:r>
              <a:rPr lang="en-US" baseline="30000" smtClean="0">
                <a:solidFill>
                  <a:schemeClr val="tx1"/>
                </a:solidFill>
              </a:rPr>
              <a:t>-12</a:t>
            </a:r>
            <a:endParaRPr lang="en-US" baseline="3000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70834" y="4385197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Littlest Higgs model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with T parity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834" y="5046916"/>
            <a:ext cx="4341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m(T-odd </a:t>
            </a:r>
            <a:r>
              <a:rPr lang="en-US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en-US" sz="1400" dirty="0" smtClean="0">
                <a:solidFill>
                  <a:schemeClr val="tx1"/>
                </a:solidFill>
              </a:rPr>
              <a:t>)=100GeV – 1 </a:t>
            </a:r>
            <a:r>
              <a:rPr lang="en-US" sz="1400" dirty="0" err="1" smtClean="0">
                <a:solidFill>
                  <a:schemeClr val="tx1"/>
                </a:solidFill>
              </a:rPr>
              <a:t>TeV</a:t>
            </a:r>
            <a:r>
              <a:rPr lang="sl-SI" sz="1400" dirty="0">
                <a:solidFill>
                  <a:schemeClr val="tx1"/>
                </a:solidFill>
              </a:rPr>
              <a:t>,</a:t>
            </a:r>
            <a:r>
              <a:rPr lang="en-US" sz="1400" dirty="0" smtClean="0">
                <a:solidFill>
                  <a:schemeClr val="tx1"/>
                </a:solidFill>
              </a:rPr>
              <a:t>m(T-odd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1400" dirty="0" smtClean="0">
                <a:solidFill>
                  <a:schemeClr val="tx1"/>
                </a:solidFill>
              </a:rPr>
              <a:t>)=500GeV</a:t>
            </a:r>
            <a:endParaRPr lang="sl-SI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expected sensitivity on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mmm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 and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 will severly constrain allowed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parameter space</a:t>
            </a:r>
            <a:endParaRPr lang="en-US" dirty="0"/>
          </a:p>
        </p:txBody>
      </p:sp>
      <p:sp>
        <p:nvSpPr>
          <p:cNvPr id="24" name="Text Box 170"/>
          <p:cNvSpPr txBox="1">
            <a:spLocks noChangeArrowheads="1"/>
          </p:cNvSpPr>
          <p:nvPr/>
        </p:nvSpPr>
        <p:spPr bwMode="auto">
          <a:xfrm>
            <a:off x="1664155" y="4751921"/>
            <a:ext cx="3111686" cy="307777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T. </a:t>
            </a:r>
            <a:r>
              <a:rPr lang="en-US" sz="1400" dirty="0" err="1" smtClean="0">
                <a:solidFill>
                  <a:schemeClr val="tx1"/>
                </a:solidFill>
              </a:rPr>
              <a:t>Goto</a:t>
            </a:r>
            <a:r>
              <a:rPr lang="en-US" sz="1400" dirty="0" smtClean="0">
                <a:solidFill>
                  <a:schemeClr val="tx1"/>
                </a:solidFill>
              </a:rPr>
              <a:t> et al., PRD83, 053011 (2011)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25" name="Text Box 170"/>
          <p:cNvSpPr txBox="1">
            <a:spLocks noChangeArrowheads="1"/>
          </p:cNvSpPr>
          <p:nvPr/>
        </p:nvSpPr>
        <p:spPr bwMode="auto">
          <a:xfrm>
            <a:off x="270261" y="3886811"/>
            <a:ext cx="3832781" cy="307777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A. Bondar, 88th plenary ECFA meeting (2010)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9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Disclaimer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1773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0287" y="632154"/>
            <a:ext cx="84609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only few examples discussed!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specifically, not discussed: </a:t>
            </a: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1) charm </a:t>
            </a:r>
            <a:r>
              <a:rPr lang="sl-SI" sz="2000" dirty="0" smtClean="0">
                <a:solidFill>
                  <a:schemeClr val="tx1"/>
                </a:solidFill>
              </a:rPr>
              <a:t>oscilltions and CPV – separate </a:t>
            </a:r>
            <a:r>
              <a:rPr lang="sl-SI" sz="2000" dirty="0" smtClean="0">
                <a:solidFill>
                  <a:schemeClr val="tx1"/>
                </a:solidFill>
              </a:rPr>
              <a:t>discussion in WG IV on Monday</a:t>
            </a:r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2) more </a:t>
            </a:r>
            <a:r>
              <a:rPr lang="sl-SI" sz="2000" dirty="0" smtClean="0">
                <a:solidFill>
                  <a:schemeClr val="tx1"/>
                </a:solidFill>
              </a:rPr>
              <a:t>existing measurements from BES III (e.g. in the field of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spectroscopy – separate discussion in WG IV on Tuesday) </a:t>
            </a:r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3) more </a:t>
            </a:r>
            <a:r>
              <a:rPr lang="sl-SI" sz="2000" dirty="0" smtClean="0">
                <a:solidFill>
                  <a:schemeClr val="tx1"/>
                </a:solidFill>
              </a:rPr>
              <a:t>oportunities at charm-</a:t>
            </a:r>
            <a:r>
              <a:rPr lang="sl-SI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000" dirty="0" smtClean="0">
                <a:solidFill>
                  <a:schemeClr val="tx1"/>
                </a:solidFill>
              </a:rPr>
              <a:t> factory (but can be discussed together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with the item </a:t>
            </a:r>
            <a:r>
              <a:rPr lang="sl-SI" sz="2000" dirty="0" smtClean="0">
                <a:solidFill>
                  <a:schemeClr val="tx1"/>
                </a:solidFill>
              </a:rPr>
              <a:t>1) above</a:t>
            </a:r>
            <a:r>
              <a:rPr lang="sl-SI" sz="2000" dirty="0" smtClean="0">
                <a:solidFill>
                  <a:schemeClr val="tx1"/>
                </a:solidFill>
              </a:rPr>
              <a:t>)</a:t>
            </a:r>
          </a:p>
          <a:p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13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Summary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4469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204686"/>
            <a:ext cx="775404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</a:rPr>
              <a:t>BaBar and Belle still analyzing their full data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</a:rPr>
              <a:t>Belle II to start datataking in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</a:rPr>
              <a:t>measurements complementary to LHC/LHCb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</a:rPr>
              <a:t>charm </a:t>
            </a:r>
            <a:r>
              <a:rPr lang="sl-SI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400" dirty="0" smtClean="0">
                <a:solidFill>
                  <a:schemeClr val="tx1"/>
                </a:solidFill>
              </a:rPr>
              <a:t> factory with some advantages over Super B </a:t>
            </a:r>
          </a:p>
          <a:p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smtClean="0">
                <a:solidFill>
                  <a:schemeClr val="tx1"/>
                </a:solidFill>
              </a:rPr>
              <a:t>   factory in charm and </a:t>
            </a:r>
            <a:r>
              <a:rPr lang="sl-SI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400" dirty="0" smtClean="0">
                <a:solidFill>
                  <a:schemeClr val="tx1"/>
                </a:solidFill>
              </a:rPr>
              <a:t> physics</a:t>
            </a:r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9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Additional information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0405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8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smtClean="0"/>
              <a:t>Introduction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920" y="514005"/>
            <a:ext cx="9160778" cy="59093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i="1" dirty="0" smtClean="0">
                <a:solidFill>
                  <a:schemeClr val="tx1"/>
                </a:solidFill>
              </a:rPr>
              <a:t>e</a:t>
            </a:r>
            <a:r>
              <a:rPr lang="sl-SI" sz="28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2800" i="1" dirty="0" smtClean="0">
                <a:solidFill>
                  <a:schemeClr val="tx1"/>
                </a:solidFill>
              </a:rPr>
              <a:t>e</a:t>
            </a:r>
            <a:r>
              <a:rPr lang="sl-SI" sz="2800" i="1" baseline="30000" dirty="0" smtClean="0">
                <a:solidFill>
                  <a:schemeClr val="tx1"/>
                </a:solidFill>
              </a:rPr>
              <a:t>-</a:t>
            </a:r>
            <a:r>
              <a:rPr lang="sl-SI" sz="2800" dirty="0" smtClean="0">
                <a:solidFill>
                  <a:schemeClr val="tx1"/>
                </a:solidFill>
              </a:rPr>
              <a:t> Flavor Factories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sl-SI" sz="2000" dirty="0" smtClean="0">
                <a:solidFill>
                  <a:schemeClr val="tx1"/>
                </a:solidFill>
              </a:rPr>
              <a:t>(what I‘ll talk about and what not...)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           current (past)                                       future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facility              location       end           facility               location      start</a:t>
            </a:r>
          </a:p>
          <a:p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>                                      datataking                               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>                datataking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KEKB/Belle      KEK/         2010           SuperKEKB/     KEK/            2016</a:t>
            </a:r>
          </a:p>
          <a:p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>                        Tsukuba                       Belle II              Tsukuba </a:t>
            </a: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PEP-II/BaBar   SLAC/       2008            </a:t>
            </a:r>
            <a:r>
              <a:rPr lang="sl-SI" sz="2000" strike="sngStrike" dirty="0">
                <a:solidFill>
                  <a:schemeClr val="tx1"/>
                </a:solidFill>
              </a:rPr>
              <a:t>SuperB            Tor </a:t>
            </a:r>
            <a:r>
              <a:rPr lang="sl-SI" sz="2000" strike="sngStrike" dirty="0" smtClean="0">
                <a:solidFill>
                  <a:schemeClr val="tx1"/>
                </a:solidFill>
              </a:rPr>
              <a:t>Vergata</a:t>
            </a:r>
            <a:r>
              <a:rPr lang="sl-SI" sz="2000" dirty="0" smtClean="0">
                <a:solidFill>
                  <a:schemeClr val="tx1"/>
                </a:solidFill>
              </a:rPr>
              <a:t>   cancelled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                         Stanford</a:t>
            </a: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EPCII/BESIII  IHEP/        running</a:t>
            </a:r>
            <a:r>
              <a:rPr lang="sl-SI" sz="2000" dirty="0" smtClean="0">
                <a:solidFill>
                  <a:schemeClr val="tx1"/>
                </a:solidFill>
              </a:rPr>
              <a:t>      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Super </a:t>
            </a:r>
            <a:r>
              <a:rPr lang="sl-SI" sz="2000" i="1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t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-Charm  several/           ?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                        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Beijing</a:t>
            </a:r>
            <a:r>
              <a:rPr lang="sl-SI" sz="2000" dirty="0" smtClean="0">
                <a:solidFill>
                  <a:schemeClr val="tx1"/>
                </a:solidFill>
              </a:rPr>
              <a:t>                          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</a:rPr>
              <a:t>Factory              Novosibirsk</a:t>
            </a:r>
            <a:endParaRPr lang="sl-SI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6907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54" y="3053409"/>
            <a:ext cx="7445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9" y="4222868"/>
            <a:ext cx="474828" cy="74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3" y="5511208"/>
            <a:ext cx="746289" cy="7761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297680" y="1676400"/>
            <a:ext cx="0" cy="461094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 descr="belle2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4790" y="3334616"/>
            <a:ext cx="626474" cy="5089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00" y="4166590"/>
            <a:ext cx="2581840" cy="9552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996000" y="4166590"/>
            <a:ext cx="1290920" cy="95528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 flipH="1" flipV="1">
            <a:off x="121920" y="2546331"/>
            <a:ext cx="4087222" cy="394788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 flipV="1">
            <a:off x="4385744" y="2339464"/>
            <a:ext cx="4535715" cy="394788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D</a:t>
            </a:r>
            <a:r>
              <a:rPr lang="sl-SI" sz="2400" i="1" baseline="30000" dirty="0">
                <a:sym typeface="Symbol"/>
              </a:rPr>
              <a:t>(</a:t>
            </a:r>
            <a:r>
              <a:rPr lang="sl-SI" sz="2400" i="1" dirty="0">
                <a:sym typeface="Symbol"/>
              </a:rPr>
              <a:t>*</a:t>
            </a:r>
            <a:r>
              <a:rPr lang="sl-SI" sz="2400" i="1" baseline="30000" dirty="0">
                <a:sym typeface="Symbol"/>
              </a:rPr>
              <a:t>)</a:t>
            </a:r>
            <a:r>
              <a:rPr lang="sl-SI" sz="2400" i="1" dirty="0">
                <a:latin typeface="Symbol" pitchFamily="18" charset="2"/>
                <a:sym typeface="Symbol"/>
              </a:rPr>
              <a:t>tn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6566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57" y="906780"/>
            <a:ext cx="3667125" cy="4191000"/>
          </a:xfrm>
          <a:prstGeom prst="rect">
            <a:avLst/>
          </a:prstGeom>
        </p:spPr>
      </p:pic>
      <p:pic>
        <p:nvPicPr>
          <p:cNvPr id="5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9364" y="1117929"/>
            <a:ext cx="523207" cy="40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90" y="1524000"/>
            <a:ext cx="308751" cy="481652"/>
          </a:xfrm>
          <a:prstGeom prst="rect">
            <a:avLst/>
          </a:prstGeom>
        </p:spPr>
      </p:pic>
      <p:pic>
        <p:nvPicPr>
          <p:cNvPr id="7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854" y="2842909"/>
            <a:ext cx="523207" cy="40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48980"/>
            <a:ext cx="308751" cy="481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4344" y="200565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average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4438" y="37306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average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" name="Text Box 170"/>
          <p:cNvSpPr txBox="1">
            <a:spLocks noChangeArrowheads="1"/>
          </p:cNvSpPr>
          <p:nvPr/>
        </p:nvSpPr>
        <p:spPr bwMode="auto">
          <a:xfrm>
            <a:off x="4765357" y="578354"/>
            <a:ext cx="163698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A. Bozek, FPCP2013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836" y="716854"/>
            <a:ext cx="242726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B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*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Belle</a:t>
            </a:r>
            <a:r>
              <a:rPr lang="sl-SI" dirty="0" smtClean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swapped method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compared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to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 </a:t>
            </a:r>
            <a:r>
              <a:rPr lang="sl-SI" dirty="0" smtClean="0">
                <a:solidFill>
                  <a:schemeClr val="tx1"/>
                </a:solidFill>
              </a:rPr>
              <a:t>; 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BaBar</a:t>
            </a:r>
            <a:r>
              <a:rPr lang="sl-SI" dirty="0" smtClean="0">
                <a:solidFill>
                  <a:schemeClr val="tx1"/>
                </a:solidFill>
              </a:rPr>
              <a:t>: 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conventional method</a:t>
            </a:r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14" name="Text Box 170"/>
          <p:cNvSpPr txBox="1">
            <a:spLocks noChangeArrowheads="1"/>
          </p:cNvSpPr>
          <p:nvPr/>
        </p:nvSpPr>
        <p:spPr bwMode="auto">
          <a:xfrm>
            <a:off x="0" y="3294661"/>
            <a:ext cx="301101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 109, 101802 (2012); 426 fb-1</a:t>
            </a:r>
          </a:p>
        </p:txBody>
      </p:sp>
      <p:sp>
        <p:nvSpPr>
          <p:cNvPr id="15" name="Text Box 170"/>
          <p:cNvSpPr txBox="1">
            <a:spLocks noChangeArrowheads="1"/>
          </p:cNvSpPr>
          <p:nvPr/>
        </p:nvSpPr>
        <p:spPr bwMode="auto">
          <a:xfrm>
            <a:off x="0" y="1117929"/>
            <a:ext cx="2922595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PRD 82, 072007  (2010); 600 fb-1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441660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 = (2.12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</a:rPr>
              <a:t>0.28 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0.29)%</a:t>
            </a:r>
          </a:p>
          <a:p>
            <a:r>
              <a:rPr lang="en-US" i="1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sl-SI" i="1" dirty="0">
                <a:solidFill>
                  <a:schemeClr val="tx1"/>
                </a:solidFill>
              </a:rPr>
              <a:t>B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t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sl-SI" dirty="0">
                <a:solidFill>
                  <a:schemeClr val="tx1"/>
                </a:solidFill>
              </a:rPr>
              <a:t> = </a:t>
            </a:r>
            <a:r>
              <a:rPr lang="sl-SI" dirty="0" smtClean="0">
                <a:solidFill>
                  <a:schemeClr val="tx1"/>
                </a:solidFill>
              </a:rPr>
              <a:t>(0.77 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0.22 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0.12)%</a:t>
            </a:r>
            <a:endParaRPr lang="sl-SI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715728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 = (1.71 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0.17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 ±</a:t>
            </a:r>
            <a:r>
              <a:rPr lang="sl-SI" dirty="0" smtClean="0">
                <a:solidFill>
                  <a:schemeClr val="tx1"/>
                </a:solidFill>
              </a:rPr>
              <a:t> 0.13)%</a:t>
            </a:r>
          </a:p>
          <a:p>
            <a:r>
              <a:rPr lang="en-US" i="1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sl-SI" i="1" dirty="0">
                <a:solidFill>
                  <a:schemeClr val="tx1"/>
                </a:solidFill>
              </a:rPr>
              <a:t>B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t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sl-SI" dirty="0">
                <a:solidFill>
                  <a:schemeClr val="tx1"/>
                </a:solidFill>
              </a:rPr>
              <a:t> = </a:t>
            </a:r>
            <a:r>
              <a:rPr lang="sl-SI" dirty="0" smtClean="0">
                <a:solidFill>
                  <a:schemeClr val="tx1"/>
                </a:solidFill>
              </a:rPr>
              <a:t>(0.99 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0.19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 ±</a:t>
            </a:r>
            <a:r>
              <a:rPr lang="sl-SI" dirty="0" smtClean="0">
                <a:solidFill>
                  <a:schemeClr val="tx1"/>
                </a:solidFill>
              </a:rPr>
              <a:t> 0.13)%</a:t>
            </a:r>
            <a:endParaRPr lang="sl-SI" dirty="0"/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4765357" y="5826226"/>
            <a:ext cx="2922595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PRD 82, 072007  (2010); 600 fb-1</a:t>
            </a:r>
          </a:p>
        </p:txBody>
      </p:sp>
      <p:sp>
        <p:nvSpPr>
          <p:cNvPr id="19" name="Text Box 170"/>
          <p:cNvSpPr txBox="1">
            <a:spLocks noChangeArrowheads="1"/>
          </p:cNvSpPr>
          <p:nvPr/>
        </p:nvSpPr>
        <p:spPr bwMode="auto">
          <a:xfrm>
            <a:off x="4765357" y="5496382"/>
            <a:ext cx="2940228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PRL, 99, 191807  (2007); 470 fb-1</a:t>
            </a:r>
          </a:p>
        </p:txBody>
      </p:sp>
      <p:sp>
        <p:nvSpPr>
          <p:cNvPr id="20" name="Text Box 170"/>
          <p:cNvSpPr txBox="1">
            <a:spLocks noChangeArrowheads="1"/>
          </p:cNvSpPr>
          <p:nvPr/>
        </p:nvSpPr>
        <p:spPr bwMode="auto">
          <a:xfrm>
            <a:off x="4778060" y="5169384"/>
            <a:ext cx="2375971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arXiv:0910.4301; 600 fb-1</a:t>
            </a:r>
          </a:p>
        </p:txBody>
      </p:sp>
      <p:sp>
        <p:nvSpPr>
          <p:cNvPr id="21" name="Text Box 170"/>
          <p:cNvSpPr txBox="1">
            <a:spLocks noChangeArrowheads="1"/>
          </p:cNvSpPr>
          <p:nvPr/>
        </p:nvSpPr>
        <p:spPr bwMode="auto">
          <a:xfrm>
            <a:off x="4752020" y="6129300"/>
            <a:ext cx="301101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 109, 101802 (2012); 426 fb-1</a:t>
            </a:r>
          </a:p>
        </p:txBody>
      </p:sp>
    </p:spTree>
    <p:extLst>
      <p:ext uri="{BB962C8B-B14F-4D97-AF65-F5344CB8AC3E}">
        <p14:creationId xmlns:p14="http://schemas.microsoft.com/office/powerpoint/2010/main" val="263479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 smtClean="0">
                <a:latin typeface="Symbol" pitchFamily="18" charset="2"/>
                <a:sym typeface="Symbol"/>
              </a:rPr>
              <a:t>tn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2892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9717" y="1052535"/>
            <a:ext cx="92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tn</a:t>
            </a:r>
            <a:endParaRPr lang="sl-SI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102" y="1475326"/>
            <a:ext cx="43354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993300"/>
                </a:solidFill>
              </a:rPr>
              <a:t>Deviations of meas. from SM prediciton </a:t>
            </a:r>
          </a:p>
          <a:p>
            <a:r>
              <a:rPr lang="sl-SI" dirty="0" smtClean="0">
                <a:solidFill>
                  <a:srgbClr val="993300"/>
                </a:solidFill>
              </a:rPr>
              <a:t>expose possible NP contribution</a:t>
            </a:r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6927438" y="1466723"/>
            <a:ext cx="10678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flipV="1">
            <a:off x="8007269" y="958515"/>
            <a:ext cx="426879" cy="5082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>
            <a:off x="7993970" y="1454206"/>
            <a:ext cx="426879" cy="5082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6635302" y="881988"/>
            <a:ext cx="327334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u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6617758" y="1693374"/>
            <a:ext cx="327333" cy="400110"/>
            <a:chOff x="4860933" y="1489077"/>
            <a:chExt cx="391125" cy="507509"/>
          </a:xfrm>
        </p:grpSpPr>
        <p:sp>
          <p:nvSpPr>
            <p:cNvPr id="32" name="Text Box 49"/>
            <p:cNvSpPr txBox="1">
              <a:spLocks noChangeArrowheads="1"/>
            </p:cNvSpPr>
            <p:nvPr/>
          </p:nvSpPr>
          <p:spPr bwMode="auto">
            <a:xfrm>
              <a:off x="4860933" y="1489077"/>
              <a:ext cx="391125" cy="50750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962525" y="1582738"/>
              <a:ext cx="165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48937" y="1295234"/>
            <a:ext cx="428322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i="1" dirty="0">
                <a:solidFill>
                  <a:schemeClr val="tx1"/>
                </a:solidFill>
              </a:rPr>
              <a:t>B</a:t>
            </a:r>
            <a:r>
              <a:rPr lang="sl-SI" b="1" i="1" baseline="30000" dirty="0" smtClean="0">
                <a:solidFill>
                  <a:schemeClr val="tx1"/>
                </a:solidFill>
              </a:rPr>
              <a:t>+</a:t>
            </a:r>
            <a:endParaRPr lang="en-US" b="1" i="1" baseline="30000" dirty="0">
              <a:solidFill>
                <a:schemeClr val="tx1"/>
              </a:solidFill>
            </a:endParaRP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8434781" y="1022138"/>
            <a:ext cx="441146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2000" baseline="30000" dirty="0" smtClean="0">
                <a:solidFill>
                  <a:schemeClr val="tx1"/>
                </a:solidFill>
              </a:rPr>
              <a:t>+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8432818" y="1697477"/>
            <a:ext cx="317716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7176316" y="1096042"/>
            <a:ext cx="440178" cy="31544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i="1" dirty="0">
                <a:solidFill>
                  <a:schemeClr val="tx1"/>
                </a:solidFill>
              </a:rPr>
              <a:t>W</a:t>
            </a:r>
            <a:r>
              <a:rPr lang="sl-SI" sz="2000" i="1" baseline="30000" dirty="0">
                <a:solidFill>
                  <a:schemeClr val="tx1"/>
                </a:solidFill>
              </a:rPr>
              <a:t>+</a:t>
            </a:r>
            <a:endParaRPr lang="en-US" sz="2000" i="1" baseline="30000" dirty="0">
              <a:solidFill>
                <a:schemeClr val="tx1"/>
              </a:solidFill>
            </a:endParaRP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7107732" y="1500135"/>
            <a:ext cx="63991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i="1" dirty="0">
                <a:solidFill>
                  <a:srgbClr val="008000"/>
                </a:solidFill>
              </a:rPr>
              <a:t>(H</a:t>
            </a:r>
            <a:r>
              <a:rPr lang="sl-SI" sz="2000" i="1" baseline="30000" dirty="0">
                <a:solidFill>
                  <a:srgbClr val="008000"/>
                </a:solidFill>
              </a:rPr>
              <a:t>+</a:t>
            </a:r>
            <a:r>
              <a:rPr lang="sl-SI" sz="2000" i="1" dirty="0">
                <a:solidFill>
                  <a:srgbClr val="008000"/>
                </a:solidFill>
              </a:rPr>
              <a:t>)</a:t>
            </a:r>
            <a:endParaRPr lang="en-US" sz="2000" i="1" baseline="30000" dirty="0">
              <a:solidFill>
                <a:srgbClr val="008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352675" y="952900"/>
            <a:ext cx="231006" cy="98177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V="1">
            <a:off x="6477803" y="1457425"/>
            <a:ext cx="462826" cy="4965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sl-SI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>
            <a:off x="6510076" y="961714"/>
            <a:ext cx="426879" cy="5082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481624" y="2123953"/>
          <a:ext cx="5247886" cy="78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86" name="Equation" r:id="rId4" imgW="3073320" imgH="457200" progId="Equation.3">
                  <p:embed/>
                </p:oleObj>
              </mc:Choice>
              <mc:Fallback>
                <p:oleObj name="Equation" r:id="rId4" imgW="3073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24" y="2123953"/>
                        <a:ext cx="5247886" cy="783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588369" y="211015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charged Higgs boson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in SUSY</a:t>
            </a:r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32454"/>
              </p:ext>
            </p:extLst>
          </p:nvPr>
        </p:nvGraphicFramePr>
        <p:xfrm>
          <a:off x="466237" y="2947499"/>
          <a:ext cx="33496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87" name="Equation" r:id="rId6" imgW="2031840" imgH="228600" progId="Equation.3">
                  <p:embed/>
                </p:oleObj>
              </mc:Choice>
              <mc:Fallback>
                <p:oleObj name="Equation" r:id="rId6" imgW="2031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37" y="2947499"/>
                        <a:ext cx="33496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00">
                                <a:alpha val="78999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26277"/>
              </p:ext>
            </p:extLst>
          </p:nvPr>
        </p:nvGraphicFramePr>
        <p:xfrm>
          <a:off x="440102" y="3863520"/>
          <a:ext cx="33845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88" name="Equation" r:id="rId8" imgW="2171520" imgH="406080" progId="Equation.3">
                  <p:embed/>
                </p:oleObj>
              </mc:Choice>
              <mc:Fallback>
                <p:oleObj name="Equation" r:id="rId8" imgW="2171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02" y="3863520"/>
                        <a:ext cx="33845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00">
                                <a:alpha val="78999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211"/>
          <p:cNvSpPr txBox="1">
            <a:spLocks noChangeArrowheads="1"/>
          </p:cNvSpPr>
          <p:nvPr/>
        </p:nvSpPr>
        <p:spPr bwMode="auto">
          <a:xfrm>
            <a:off x="3982335" y="2998304"/>
            <a:ext cx="4970784" cy="276999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Heavy Flavor Averaging Group,</a:t>
            </a:r>
            <a:r>
              <a:rPr lang="en-US" sz="1200" dirty="0" smtClean="0">
                <a:solidFill>
                  <a:schemeClr val="tx1"/>
                </a:solidFill>
              </a:rPr>
              <a:t>http://www.slac.stanford.edu/xorg/hfag/</a:t>
            </a:r>
          </a:p>
        </p:txBody>
      </p:sp>
      <p:sp>
        <p:nvSpPr>
          <p:cNvPr id="47" name="Text Box 211"/>
          <p:cNvSpPr txBox="1">
            <a:spLocks noChangeArrowheads="1"/>
          </p:cNvSpPr>
          <p:nvPr/>
        </p:nvSpPr>
        <p:spPr bwMode="auto">
          <a:xfrm>
            <a:off x="3998528" y="4053561"/>
            <a:ext cx="2469650" cy="276999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CKMFitter,http://ckmfitter.in2p3.fr/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35562" y="4500568"/>
            <a:ext cx="2595582" cy="646331"/>
          </a:xfrm>
          <a:prstGeom prst="rect">
            <a:avLst/>
          </a:prstGeom>
          <a:solidFill>
            <a:srgbClr val="009900">
              <a:alpha val="49020"/>
            </a:srgbClr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discrepancy ~2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;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better accuracy needed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119" y="5488442"/>
            <a:ext cx="6211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The example is only one of </a:t>
            </a:r>
            <a:r>
              <a:rPr lang="sl-SI" dirty="0" smtClean="0">
                <a:solidFill>
                  <a:srgbClr val="993300"/>
                </a:solidFill>
              </a:rPr>
              <a:t>slight discrepancies between  </a:t>
            </a:r>
          </a:p>
          <a:p>
            <a:r>
              <a:rPr lang="sl-SI" dirty="0" smtClean="0">
                <a:solidFill>
                  <a:srgbClr val="993300"/>
                </a:solidFill>
              </a:rPr>
              <a:t>SM predicitions and exp. results</a:t>
            </a:r>
          </a:p>
        </p:txBody>
      </p:sp>
    </p:spTree>
    <p:extLst>
      <p:ext uri="{BB962C8B-B14F-4D97-AF65-F5344CB8AC3E}">
        <p14:creationId xmlns:p14="http://schemas.microsoft.com/office/powerpoint/2010/main" val="277266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D</a:t>
            </a:r>
            <a:r>
              <a:rPr lang="sl-SI" sz="2400" i="1" baseline="30000" dirty="0">
                <a:sym typeface="Symbol"/>
              </a:rPr>
              <a:t>(</a:t>
            </a:r>
            <a:r>
              <a:rPr lang="sl-SI" sz="2400" i="1" dirty="0">
                <a:sym typeface="Symbol"/>
              </a:rPr>
              <a:t>*</a:t>
            </a:r>
            <a:r>
              <a:rPr lang="sl-SI" sz="2400" i="1" baseline="30000" dirty="0">
                <a:sym typeface="Symbol"/>
              </a:rPr>
              <a:t>)</a:t>
            </a:r>
            <a:r>
              <a:rPr lang="sl-SI" sz="2400" i="1" dirty="0" smtClean="0">
                <a:latin typeface="Symbol" pitchFamily="18" charset="2"/>
                <a:sym typeface="Symbol"/>
              </a:rPr>
              <a:t>tn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6040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80836" y="716854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B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*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sl-SI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6" y="1715921"/>
            <a:ext cx="4428481" cy="315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29" y="1734971"/>
            <a:ext cx="4146996" cy="3137293"/>
          </a:xfrm>
          <a:prstGeom prst="rect">
            <a:avLst/>
          </a:prstGeom>
        </p:spPr>
      </p:pic>
      <p:sp>
        <p:nvSpPr>
          <p:cNvPr id="11" name="Text Box 170"/>
          <p:cNvSpPr txBox="1">
            <a:spLocks noChangeArrowheads="1"/>
          </p:cNvSpPr>
          <p:nvPr/>
        </p:nvSpPr>
        <p:spPr bwMode="auto">
          <a:xfrm>
            <a:off x="4847329" y="1277530"/>
            <a:ext cx="2922595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PRD 82, 072007  (2010); 600 fb-1</a:t>
            </a:r>
          </a:p>
        </p:txBody>
      </p:sp>
      <p:sp>
        <p:nvSpPr>
          <p:cNvPr id="12" name="Text Box 170"/>
          <p:cNvSpPr txBox="1">
            <a:spLocks noChangeArrowheads="1"/>
          </p:cNvSpPr>
          <p:nvPr/>
        </p:nvSpPr>
        <p:spPr bwMode="auto">
          <a:xfrm>
            <a:off x="280836" y="1277531"/>
            <a:ext cx="301101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 109, 101802 (2012); 426 fb-1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665754" y="2628366"/>
            <a:ext cx="2194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R(D)               R(D*)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817420" y="2647416"/>
            <a:ext cx="2194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R(D)               R(D*)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002" y="5462282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type II 2HDM (</a:t>
            </a:r>
            <a:r>
              <a:rPr lang="sl-SI" i="1" dirty="0" smtClean="0">
                <a:solidFill>
                  <a:schemeClr val="tx1"/>
                </a:solidFill>
              </a:rPr>
              <a:t>H</a:t>
            </a:r>
            <a:r>
              <a:rPr lang="sl-SI" i="1" baseline="30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471" y="4617132"/>
            <a:ext cx="1555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tan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 / m(</a:t>
            </a:r>
            <a:r>
              <a:rPr lang="sl-SI" i="1" dirty="0">
                <a:solidFill>
                  <a:schemeClr val="tx1"/>
                </a:solidFill>
              </a:rPr>
              <a:t>H</a:t>
            </a:r>
            <a:r>
              <a:rPr lang="sl-SI" i="1" baseline="30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3064" y="4617132"/>
            <a:ext cx="1555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tan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 / m(</a:t>
            </a:r>
            <a:r>
              <a:rPr lang="sl-SI" i="1" dirty="0">
                <a:solidFill>
                  <a:schemeClr val="tx1"/>
                </a:solidFill>
              </a:rPr>
              <a:t>H</a:t>
            </a:r>
            <a:r>
              <a:rPr lang="sl-SI" i="1" baseline="30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endParaRPr lang="sl-SI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933371" y="3570514"/>
            <a:ext cx="796494" cy="182880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2728687" y="2293258"/>
            <a:ext cx="1980630" cy="310605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1357" y="546228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measurement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957943" y="2481943"/>
            <a:ext cx="711200" cy="291737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957943" y="3701143"/>
            <a:ext cx="1537133" cy="169817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Text Box 170"/>
          <p:cNvSpPr txBox="1">
            <a:spLocks noChangeArrowheads="1"/>
          </p:cNvSpPr>
          <p:nvPr/>
        </p:nvSpPr>
        <p:spPr bwMode="auto">
          <a:xfrm>
            <a:off x="6152329" y="4986464"/>
            <a:ext cx="2841996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prepared by A. Bozek for KEK FF 2013</a:t>
            </a:r>
          </a:p>
        </p:txBody>
      </p:sp>
      <p:sp>
        <p:nvSpPr>
          <p:cNvPr id="38" name="Text Box 170"/>
          <p:cNvSpPr txBox="1">
            <a:spLocks noChangeArrowheads="1"/>
          </p:cNvSpPr>
          <p:nvPr/>
        </p:nvSpPr>
        <p:spPr bwMode="auto">
          <a:xfrm>
            <a:off x="4847329" y="947686"/>
            <a:ext cx="2940228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PRL, 99, 191807  (2007); 470 fb-1</a:t>
            </a:r>
          </a:p>
        </p:txBody>
      </p:sp>
      <p:sp>
        <p:nvSpPr>
          <p:cNvPr id="39" name="Text Box 170"/>
          <p:cNvSpPr txBox="1">
            <a:spLocks noChangeArrowheads="1"/>
          </p:cNvSpPr>
          <p:nvPr/>
        </p:nvSpPr>
        <p:spPr bwMode="auto">
          <a:xfrm>
            <a:off x="4860032" y="620688"/>
            <a:ext cx="2375971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arXiv:0910.4301; 600 fb-1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94584" y="6012934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from this </a:t>
            </a:r>
            <a:r>
              <a:rPr lang="sl-SI" dirty="0">
                <a:solidFill>
                  <a:schemeClr val="tx1"/>
                </a:solidFill>
              </a:rPr>
              <a:t>type II 2HDM </a:t>
            </a:r>
            <a:r>
              <a:rPr lang="sl-SI" dirty="0" smtClean="0">
                <a:solidFill>
                  <a:schemeClr val="tx1"/>
                </a:solidFill>
              </a:rPr>
              <a:t>is excluded at rather high C.L.</a:t>
            </a:r>
            <a:endParaRPr lang="sl-SI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D</a:t>
            </a:r>
            <a:r>
              <a:rPr lang="sl-SI" sz="2400" i="1" baseline="30000" dirty="0">
                <a:sym typeface="Symbol"/>
              </a:rPr>
              <a:t>(</a:t>
            </a:r>
            <a:r>
              <a:rPr lang="sl-SI" sz="2400" i="1" dirty="0">
                <a:sym typeface="Symbol"/>
              </a:rPr>
              <a:t>*</a:t>
            </a:r>
            <a:r>
              <a:rPr lang="sl-SI" sz="2400" i="1" baseline="30000" dirty="0">
                <a:sym typeface="Symbol"/>
              </a:rPr>
              <a:t>)</a:t>
            </a:r>
            <a:r>
              <a:rPr lang="sl-SI" sz="2400" i="1" dirty="0" smtClean="0">
                <a:latin typeface="Symbol" pitchFamily="18" charset="2"/>
                <a:sym typeface="Symbol"/>
              </a:rPr>
              <a:t>tn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0343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39" y="741622"/>
            <a:ext cx="5026592" cy="1958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2541227"/>
            <a:ext cx="4844761" cy="2829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143" y="741624"/>
            <a:ext cx="300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400" dirty="0" smtClean="0">
                <a:solidFill>
                  <a:schemeClr val="tx1"/>
                </a:solidFill>
              </a:rPr>
              <a:t> polarization</a:t>
            </a:r>
          </a:p>
          <a:p>
            <a:pPr marL="342900" indent="-342900">
              <a:buFont typeface="Symbol" pitchFamily="18" charset="2"/>
              <a:buChar char="t"/>
            </a:pPr>
            <a:endParaRPr lang="sl-SI" sz="2400" dirty="0">
              <a:solidFill>
                <a:schemeClr val="tx1"/>
              </a:solidFill>
            </a:endParaRPr>
          </a:p>
          <a:p>
            <a:r>
              <a:rPr lang="sl-SI" sz="2400" dirty="0" smtClean="0">
                <a:solidFill>
                  <a:schemeClr val="tx1"/>
                </a:solidFill>
              </a:rPr>
              <a:t>using </a:t>
            </a:r>
            <a:r>
              <a:rPr lang="sl-SI" sz="2400" dirty="0">
                <a:solidFill>
                  <a:schemeClr val="tx1"/>
                </a:solidFill>
                <a:latin typeface="Symbol" panose="05050102010706020507" pitchFamily="18" charset="2"/>
              </a:rPr>
              <a:t>t </a:t>
            </a:r>
            <a:r>
              <a:rPr lang="sl-SI" sz="2400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 </a:t>
            </a:r>
            <a:r>
              <a:rPr lang="sl-SI" sz="2400" dirty="0" smtClean="0">
                <a:solidFill>
                  <a:schemeClr val="tx1"/>
                </a:solidFill>
              </a:rPr>
              <a:t>h</a:t>
            </a:r>
            <a:r>
              <a:rPr lang="sl-SI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sl-SI" sz="2400" dirty="0" smtClean="0">
                <a:solidFill>
                  <a:schemeClr val="tx1"/>
                </a:solidFill>
              </a:rPr>
              <a:t> decays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1393" y="3114282"/>
            <a:ext cx="1978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chemeClr val="tx1"/>
                </a:solidFill>
              </a:rPr>
              <a:t>M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W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2</a:t>
            </a:r>
            <a:r>
              <a:rPr lang="sl-SI" sz="2000" i="1" dirty="0" smtClean="0">
                <a:solidFill>
                  <a:schemeClr val="tx1"/>
                </a:solidFill>
              </a:rPr>
              <a:t>=(p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B</a:t>
            </a:r>
            <a:r>
              <a:rPr lang="sl-SI" sz="2000" i="1" dirty="0" smtClean="0">
                <a:solidFill>
                  <a:schemeClr val="tx1"/>
                </a:solidFill>
              </a:rPr>
              <a:t>-p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</a:rPr>
              <a:t>)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sl-SI" sz="2000" i="1" dirty="0" smtClean="0">
                <a:solidFill>
                  <a:schemeClr val="tx1"/>
                </a:solidFill>
              </a:rPr>
              <a:t>M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M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2</a:t>
            </a:r>
            <a:r>
              <a:rPr lang="sl-SI" sz="2000" i="1" dirty="0">
                <a:solidFill>
                  <a:schemeClr val="tx1"/>
                </a:solidFill>
              </a:rPr>
              <a:t>=(</a:t>
            </a:r>
            <a:r>
              <a:rPr lang="sl-SI" sz="2000" i="1" dirty="0" smtClean="0">
                <a:solidFill>
                  <a:schemeClr val="tx1"/>
                </a:solidFill>
              </a:rPr>
              <a:t>p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B</a:t>
            </a:r>
            <a:r>
              <a:rPr lang="sl-SI" sz="2000" i="1" dirty="0" smtClean="0">
                <a:solidFill>
                  <a:schemeClr val="tx1"/>
                </a:solidFill>
              </a:rPr>
              <a:t>-p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</a:rPr>
              <a:t>-p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h</a:t>
            </a:r>
            <a:r>
              <a:rPr lang="sl-SI" sz="2000" i="1" dirty="0" smtClean="0">
                <a:solidFill>
                  <a:schemeClr val="tx1"/>
                </a:solidFill>
              </a:rPr>
              <a:t>)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2</a:t>
            </a:r>
            <a:endParaRPr lang="sl-SI" sz="2000" i="1" baseline="30000" dirty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1393" y="4325257"/>
            <a:ext cx="366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based on Belle data set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one expects ~5000 reconstructed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events in </a:t>
            </a:r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</a:rPr>
              <a:t>t </a:t>
            </a:r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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p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sl-SI" dirty="0" smtClean="0">
                <a:solidFill>
                  <a:schemeClr val="tx1"/>
                </a:solidFill>
              </a:rPr>
              <a:t> and </a:t>
            </a:r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</a:rPr>
              <a:t>t </a:t>
            </a:r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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r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72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i="1" dirty="0" smtClean="0"/>
              <a:t>D</a:t>
            </a:r>
            <a:r>
              <a:rPr lang="sl-SI" sz="2400" i="1" baseline="-25000" dirty="0" smtClean="0"/>
              <a:t>s</a:t>
            </a:r>
            <a:r>
              <a:rPr lang="en-US" sz="2400" i="1" baseline="-25000" dirty="0" smtClean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 smtClean="0">
                <a:latin typeface="Symbol" pitchFamily="18" charset="2"/>
                <a:sym typeface="Symbol"/>
              </a:rPr>
              <a:t>tn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7798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3" y="3925711"/>
            <a:ext cx="4389191" cy="253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39" y="4111989"/>
            <a:ext cx="3677564" cy="216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18" y="1562423"/>
            <a:ext cx="3494685" cy="2063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618"/>
            <a:ext cx="4723924" cy="26932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786" y="106128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miss</a:t>
            </a:r>
            <a:r>
              <a:rPr lang="sl-SI" i="1" baseline="30000" dirty="0" smtClean="0">
                <a:solidFill>
                  <a:schemeClr val="tx1"/>
                </a:solidFill>
              </a:rPr>
              <a:t>2</a:t>
            </a:r>
            <a:r>
              <a:rPr lang="sl-SI" i="1" dirty="0" smtClean="0">
                <a:solidFill>
                  <a:schemeClr val="tx1"/>
                </a:solidFill>
              </a:rPr>
              <a:t>(D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  <a:r>
              <a:rPr lang="sl-SI" i="1" dirty="0" smtClean="0">
                <a:solidFill>
                  <a:schemeClr val="tx1"/>
                </a:solidFill>
              </a:rPr>
              <a:t> K X</a:t>
            </a:r>
            <a:r>
              <a:rPr lang="sl-SI" i="1" baseline="-25000" dirty="0" smtClean="0">
                <a:solidFill>
                  <a:schemeClr val="tx1"/>
                </a:solidFill>
              </a:rPr>
              <a:t>frag</a:t>
            </a:r>
            <a:r>
              <a:rPr lang="sl-SI" i="1" dirty="0" smtClean="0">
                <a:solidFill>
                  <a:schemeClr val="tx1"/>
                </a:solidFill>
              </a:rPr>
              <a:t> 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419" y="626968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inclusive </a:t>
            </a:r>
            <a:r>
              <a:rPr lang="sl-SI" sz="2000" i="1" dirty="0" smtClean="0">
                <a:solidFill>
                  <a:schemeClr val="tx1"/>
                </a:solidFill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s</a:t>
            </a:r>
            <a:r>
              <a:rPr lang="sl-SI" sz="2000" dirty="0" smtClean="0">
                <a:solidFill>
                  <a:schemeClr val="tx1"/>
                </a:solidFill>
              </a:rPr>
              <a:t> reconstruction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680" y="1652195"/>
            <a:ext cx="19591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000" i="1" dirty="0">
                <a:solidFill>
                  <a:schemeClr val="tx1"/>
                </a:solidFill>
              </a:rPr>
              <a:t>D</a:t>
            </a:r>
            <a:r>
              <a:rPr lang="sl-SI" sz="2000" i="1" baseline="-25000" dirty="0">
                <a:solidFill>
                  <a:schemeClr val="tx1"/>
                </a:solidFill>
              </a:rPr>
              <a:t>s</a:t>
            </a:r>
            <a:r>
              <a:rPr lang="en-US" sz="2000" i="1" baseline="-25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tn, </a:t>
            </a:r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pn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1344" y="4279941"/>
            <a:ext cx="20938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000" i="1" dirty="0">
                <a:solidFill>
                  <a:schemeClr val="tx1"/>
                </a:solidFill>
              </a:rPr>
              <a:t>D</a:t>
            </a:r>
            <a:r>
              <a:rPr lang="sl-SI" sz="2000" i="1" baseline="-25000" dirty="0">
                <a:solidFill>
                  <a:schemeClr val="tx1"/>
                </a:solidFill>
              </a:rPr>
              <a:t>s</a:t>
            </a:r>
            <a:r>
              <a:rPr lang="en-US" sz="2000" i="1" baseline="-25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tn, </a:t>
            </a:r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  <a:sym typeface="Symbol"/>
              </a:rPr>
              <a:t>e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nn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3924" y="507288"/>
            <a:ext cx="3849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extra ECL energy as separation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variable due to multiple </a:t>
            </a:r>
            <a:r>
              <a:rPr lang="sl-SI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sl-SI" sz="2000" dirty="0" smtClean="0">
                <a:solidFill>
                  <a:schemeClr val="tx1"/>
                </a:solidFill>
              </a:rPr>
              <a:t>‘s in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final state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4743077" y="3727946"/>
            <a:ext cx="3106876" cy="307777"/>
          </a:xfrm>
          <a:prstGeom prst="rect">
            <a:avLst/>
          </a:prstGeom>
          <a:solidFill>
            <a:srgbClr val="006600">
              <a:alpha val="47843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sl-SI" sz="1400" dirty="0" smtClean="0">
                <a:solidFill>
                  <a:schemeClr val="tx1"/>
                </a:solidFill>
              </a:rPr>
              <a:t>JHEP 09, 139 (2013); 913 fb-1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800" y="1682973"/>
            <a:ext cx="1494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X</a:t>
            </a:r>
            <a:r>
              <a:rPr lang="sl-SI" i="1" baseline="-25000" dirty="0" smtClean="0">
                <a:solidFill>
                  <a:schemeClr val="tx1"/>
                </a:solidFill>
              </a:rPr>
              <a:t>frag</a:t>
            </a:r>
            <a:r>
              <a:rPr lang="sl-SI" dirty="0" smtClean="0">
                <a:solidFill>
                  <a:schemeClr val="tx1"/>
                </a:solidFill>
              </a:rPr>
              <a:t>=nothing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642" y="4279941"/>
            <a:ext cx="1407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X</a:t>
            </a:r>
            <a:r>
              <a:rPr lang="sl-SI" i="1" baseline="-25000" dirty="0" smtClean="0">
                <a:solidFill>
                  <a:schemeClr val="tx1"/>
                </a:solidFill>
              </a:rPr>
              <a:t>frag</a:t>
            </a:r>
            <a:r>
              <a:rPr lang="sl-SI" dirty="0" smtClean="0">
                <a:solidFill>
                  <a:schemeClr val="tx1"/>
                </a:solidFill>
              </a:rPr>
              <a:t>=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</a:rPr>
              <a:t>0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51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i="1" dirty="0" smtClean="0"/>
              <a:t>D</a:t>
            </a:r>
            <a:r>
              <a:rPr lang="sl-SI" sz="2400" i="1" baseline="-25000" dirty="0" smtClean="0"/>
              <a:t>s</a:t>
            </a:r>
            <a:r>
              <a:rPr lang="en-US" sz="2400" i="1" baseline="-25000" dirty="0" smtClean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>
                <a:latin typeface="Symbol" pitchFamily="18" charset="2"/>
                <a:sym typeface="Symbol"/>
              </a:rPr>
              <a:t>m</a:t>
            </a:r>
            <a:r>
              <a:rPr lang="sl-SI" sz="2400" i="1" dirty="0" smtClean="0">
                <a:latin typeface="Symbol" pitchFamily="18" charset="2"/>
                <a:sym typeface="Symbol"/>
              </a:rPr>
              <a:t>n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4369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38" y="2170812"/>
            <a:ext cx="3990400" cy="2412497"/>
          </a:xfrm>
          <a:prstGeom prst="rect">
            <a:avLst/>
          </a:prstGeom>
        </p:spPr>
      </p:pic>
      <p:sp>
        <p:nvSpPr>
          <p:cNvPr id="21" name="Text Box 170"/>
          <p:cNvSpPr txBox="1">
            <a:spLocks noChangeArrowheads="1"/>
          </p:cNvSpPr>
          <p:nvPr/>
        </p:nvSpPr>
        <p:spPr bwMode="auto">
          <a:xfrm>
            <a:off x="2302193" y="1286127"/>
            <a:ext cx="3106876" cy="307777"/>
          </a:xfrm>
          <a:prstGeom prst="rect">
            <a:avLst/>
          </a:prstGeom>
          <a:solidFill>
            <a:srgbClr val="006600">
              <a:alpha val="47843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sl-SI" sz="1400" dirty="0" smtClean="0">
                <a:solidFill>
                  <a:schemeClr val="tx1"/>
                </a:solidFill>
              </a:rPr>
              <a:t>JHEP 09, 139 (2013); 913 fb-1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5464" y="1835431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miss</a:t>
            </a:r>
            <a:r>
              <a:rPr lang="sl-SI" i="1" baseline="30000" dirty="0" smtClean="0">
                <a:solidFill>
                  <a:schemeClr val="tx1"/>
                </a:solidFill>
              </a:rPr>
              <a:t>2</a:t>
            </a:r>
            <a:r>
              <a:rPr lang="sl-SI" i="1" dirty="0" smtClean="0">
                <a:solidFill>
                  <a:schemeClr val="tx1"/>
                </a:solidFill>
              </a:rPr>
              <a:t>(D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  <a:r>
              <a:rPr lang="sl-SI" i="1" dirty="0" smtClean="0">
                <a:solidFill>
                  <a:schemeClr val="tx1"/>
                </a:solidFill>
              </a:rPr>
              <a:t> K X</a:t>
            </a:r>
            <a:r>
              <a:rPr lang="sl-SI" i="1" baseline="-25000" dirty="0" smtClean="0">
                <a:solidFill>
                  <a:schemeClr val="tx1"/>
                </a:solidFill>
              </a:rPr>
              <a:t>frag</a:t>
            </a:r>
            <a:r>
              <a:rPr lang="sl-SI" i="1" dirty="0" smtClean="0">
                <a:solidFill>
                  <a:schemeClr val="tx1"/>
                </a:solidFill>
              </a:rPr>
              <a:t> 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m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564" y="1262871"/>
            <a:ext cx="18726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chemeClr val="tx1"/>
                </a:solidFill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</a:rPr>
              <a:t>*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  </a:t>
            </a:r>
            <a:r>
              <a:rPr lang="sl-SI" sz="2000" i="1" dirty="0" smtClean="0">
                <a:solidFill>
                  <a:schemeClr val="tx1"/>
                </a:solidFill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sz="2000" i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sl-SI" sz="2000" i="1" dirty="0" smtClean="0">
                <a:solidFill>
                  <a:schemeClr val="tx1"/>
                </a:solidFill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m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sl-SI" sz="2000" i="1" dirty="0">
                <a:solidFill>
                  <a:schemeClr val="tx1"/>
                </a:solidFill>
                <a:sym typeface="Symbol"/>
              </a:rPr>
              <a:t>,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sl-SI" sz="2400" dirty="0" smtClean="0"/>
          </a:p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 can 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measured to 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sl-SI" dirty="0" smtClean="0">
                <a:solidFill>
                  <a:schemeClr val="tx1"/>
                </a:solidFill>
              </a:rPr>
              <a:t> with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20 </a:t>
            </a:r>
            <a:r>
              <a:rPr lang="sl-SI" dirty="0">
                <a:solidFill>
                  <a:schemeClr val="tx1"/>
                </a:solidFill>
              </a:rPr>
              <a:t>ab</a:t>
            </a:r>
            <a:r>
              <a:rPr lang="sl-SI" baseline="30000" dirty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;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0935" y="2893923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00"/>
                </a:solidFill>
                <a:latin typeface="Lucida Calligraphy" pitchFamily="66" charset="0"/>
              </a:rPr>
              <a:t>B</a:t>
            </a:r>
            <a:r>
              <a:rPr lang="sl-SI" b="1" i="1" dirty="0" smtClean="0">
                <a:solidFill>
                  <a:srgbClr val="006600"/>
                </a:solidFill>
                <a:latin typeface="Lucida Calligraphy" pitchFamily="66" charset="0"/>
              </a:rPr>
              <a:t> </a:t>
            </a:r>
            <a:r>
              <a:rPr lang="sl-SI" b="1" dirty="0" smtClean="0">
                <a:solidFill>
                  <a:srgbClr val="006600"/>
                </a:solidFill>
              </a:rPr>
              <a:t>= (0.531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"/>
                <a:cs typeface="Arial"/>
              </a:rPr>
              <a:t>±</a:t>
            </a:r>
            <a:r>
              <a:rPr lang="sl-SI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sl-SI" b="1" dirty="0">
                <a:solidFill>
                  <a:srgbClr val="006600"/>
                </a:solidFill>
              </a:rPr>
              <a:t> </a:t>
            </a:r>
            <a:r>
              <a:rPr lang="sl-SI" b="1" dirty="0" smtClean="0">
                <a:solidFill>
                  <a:srgbClr val="006600"/>
                </a:solidFill>
              </a:rPr>
              <a:t>   0.028 </a:t>
            </a:r>
            <a:r>
              <a:rPr lang="en-US" b="1" dirty="0">
                <a:solidFill>
                  <a:srgbClr val="006600"/>
                </a:solidFill>
                <a:latin typeface="Arial"/>
                <a:cs typeface="Arial"/>
              </a:rPr>
              <a:t>± </a:t>
            </a:r>
            <a:r>
              <a:rPr lang="sl-SI" b="1" dirty="0" smtClean="0">
                <a:solidFill>
                  <a:srgbClr val="006600"/>
                </a:solidFill>
              </a:rPr>
              <a:t>0.020)%</a:t>
            </a:r>
            <a:endParaRPr lang="sl-SI" b="1" baseline="30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69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i="1" dirty="0" smtClean="0"/>
              <a:t>D</a:t>
            </a:r>
            <a:r>
              <a:rPr lang="sl-SI" sz="2400" i="1" baseline="-25000" dirty="0" smtClean="0"/>
              <a:t>s</a:t>
            </a:r>
            <a:r>
              <a:rPr lang="en-US" sz="2400" i="1" baseline="-25000" dirty="0" smtClean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>
                <a:latin typeface="Symbol" pitchFamily="18" charset="2"/>
                <a:sym typeface="Symbol"/>
              </a:rPr>
              <a:t>m</a:t>
            </a:r>
            <a:r>
              <a:rPr lang="sl-SI" sz="2400" i="1" dirty="0" smtClean="0">
                <a:latin typeface="Symbol" pitchFamily="18" charset="2"/>
                <a:sym typeface="Symbol"/>
              </a:rPr>
              <a:t>n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9077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52" y="620555"/>
            <a:ext cx="3982557" cy="3444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224" y="834637"/>
            <a:ext cx="460895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chemeClr val="tx1"/>
                </a:solidFill>
              </a:rPr>
              <a:t>D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m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400" i="1" dirty="0">
                <a:solidFill>
                  <a:schemeClr val="tx1"/>
                </a:solidFill>
                <a:latin typeface="Symbol" pitchFamily="18" charset="2"/>
              </a:rPr>
              <a:t>,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sl-SI" sz="2400" dirty="0" smtClean="0">
                <a:solidFill>
                  <a:srgbClr val="006600"/>
                </a:solidFill>
              </a:rPr>
              <a:t>at charm threshold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method similar to B factories for 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tn </a:t>
            </a:r>
            <a:r>
              <a:rPr lang="sl-SI" dirty="0" smtClean="0">
                <a:solidFill>
                  <a:schemeClr val="tx1"/>
                </a:solidFill>
              </a:rPr>
              <a:t>; </a:t>
            </a: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sl-SI" i="1" dirty="0">
                <a:solidFill>
                  <a:schemeClr val="tx1"/>
                </a:solidFill>
              </a:rPr>
              <a:t>D</a:t>
            </a:r>
            <a:r>
              <a:rPr lang="en-US" i="1" baseline="30000" dirty="0">
                <a:solidFill>
                  <a:schemeClr val="tx1"/>
                </a:solidFill>
              </a:rPr>
              <a:t>+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 can </a:t>
            </a:r>
            <a:r>
              <a:rPr lang="en-US" dirty="0" smtClean="0">
                <a:solidFill>
                  <a:schemeClr val="tx1"/>
                </a:solidFill>
              </a:rPr>
              <a:t>be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measured to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with 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20 </a:t>
            </a:r>
            <a:r>
              <a:rPr lang="sl-SI" dirty="0" smtClean="0">
                <a:solidFill>
                  <a:schemeClr val="tx1"/>
                </a:solidFill>
              </a:rPr>
              <a:t>fb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 (and 6 tag modes); </a:t>
            </a: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current:</a:t>
            </a:r>
          </a:p>
          <a:p>
            <a:r>
              <a:rPr lang="en-US" sz="2000" i="1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sl-SI" sz="2000" i="1" dirty="0">
                <a:solidFill>
                  <a:schemeClr val="tx1"/>
                </a:solidFill>
              </a:rPr>
              <a:t>D</a:t>
            </a:r>
            <a:r>
              <a:rPr lang="en-US" sz="2000" i="1" baseline="30000" dirty="0">
                <a:solidFill>
                  <a:schemeClr val="tx1"/>
                </a:solidFill>
              </a:rPr>
              <a:t>+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i="1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sl-SI" sz="2000" dirty="0" smtClean="0">
                <a:solidFill>
                  <a:schemeClr val="tx1"/>
                </a:solidFill>
              </a:rPr>
              <a:t> = (3.74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sz="2000" dirty="0" smtClean="0">
                <a:solidFill>
                  <a:schemeClr val="tx1"/>
                </a:solidFill>
              </a:rPr>
              <a:t>0.21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sz="2000" dirty="0" smtClean="0">
                <a:solidFill>
                  <a:schemeClr val="tx1"/>
                </a:solidFill>
              </a:rPr>
              <a:t>0.06) </a:t>
            </a:r>
            <a:r>
              <a:rPr lang="sl-SI" sz="2000" dirty="0" smtClean="0">
                <a:solidFill>
                  <a:schemeClr val="tx1"/>
                </a:solidFill>
                <a:sym typeface="Symbol"/>
              </a:rPr>
              <a:t></a:t>
            </a:r>
            <a:r>
              <a:rPr lang="sl-SI" sz="2000" dirty="0" smtClean="0">
                <a:solidFill>
                  <a:schemeClr val="tx1"/>
                </a:solidFill>
              </a:rPr>
              <a:t>10</a:t>
            </a:r>
            <a:r>
              <a:rPr lang="sl-SI" sz="2000" baseline="30000" dirty="0" smtClean="0">
                <a:solidFill>
                  <a:schemeClr val="tx1"/>
                </a:solidFill>
              </a:rPr>
              <a:t>-4</a:t>
            </a:r>
            <a:endParaRPr lang="sl-SI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4973" y="4050481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single tag 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candidates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Text Box 170"/>
          <p:cNvSpPr txBox="1">
            <a:spLocks noChangeArrowheads="1"/>
          </p:cNvSpPr>
          <p:nvPr/>
        </p:nvSpPr>
        <p:spPr bwMode="auto">
          <a:xfrm>
            <a:off x="5173430" y="557638"/>
            <a:ext cx="3225114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K.-T. Chao, Y. Wang, eds., arXiv: 0809.1869</a:t>
            </a:r>
          </a:p>
        </p:txBody>
      </p:sp>
      <p:sp>
        <p:nvSpPr>
          <p:cNvPr id="13" name="Text Box 170"/>
          <p:cNvSpPr txBox="1">
            <a:spLocks noChangeArrowheads="1"/>
          </p:cNvSpPr>
          <p:nvPr/>
        </p:nvSpPr>
        <p:spPr bwMode="auto">
          <a:xfrm>
            <a:off x="1180550" y="3163678"/>
            <a:ext cx="2390398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BES III, arXiv: 1209.0085, 3 fb-1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6" y="3850846"/>
            <a:ext cx="4351730" cy="2035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550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68" y="2620074"/>
            <a:ext cx="4022536" cy="29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14005"/>
            <a:ext cx="2270173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Super</a:t>
            </a:r>
            <a:r>
              <a:rPr lang="en-US" sz="2800" dirty="0" smtClean="0">
                <a:solidFill>
                  <a:schemeClr val="tx1"/>
                </a:solidFill>
              </a:rPr>
              <a:t>KEKB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7753645" y="894350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pic>
        <p:nvPicPr>
          <p:cNvPr id="5" name="Picture 4" descr="nanob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2615" y="1153154"/>
            <a:ext cx="2122599" cy="1240018"/>
          </a:xfrm>
          <a:prstGeom prst="rect">
            <a:avLst/>
          </a:prstGeom>
        </p:spPr>
      </p:pic>
      <p:pic>
        <p:nvPicPr>
          <p:cNvPr id="6" name="Picture 5" descr="nonanob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066" y="1347405"/>
            <a:ext cx="2114704" cy="1089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9124" y="887319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x</a:t>
            </a:r>
            <a:r>
              <a:rPr lang="en-US" sz="1400" smtClean="0">
                <a:solidFill>
                  <a:schemeClr val="tx1"/>
                </a:solidFill>
              </a:rPr>
              <a:t>~100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m,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y</a:t>
            </a:r>
            <a:r>
              <a:rPr lang="en-US" sz="1400" smtClean="0">
                <a:solidFill>
                  <a:schemeClr val="tx1"/>
                </a:solidFill>
              </a:rPr>
              <a:t>~2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m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6749" y="849219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x</a:t>
            </a:r>
            <a:r>
              <a:rPr lang="en-US" sz="1400" smtClean="0">
                <a:solidFill>
                  <a:schemeClr val="tx1"/>
                </a:solidFill>
              </a:rPr>
              <a:t>~10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m,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y</a:t>
            </a:r>
            <a:r>
              <a:rPr lang="en-US" sz="1400" smtClean="0">
                <a:solidFill>
                  <a:schemeClr val="tx1"/>
                </a:solidFill>
              </a:rPr>
              <a:t>~60</a:t>
            </a:r>
            <a:r>
              <a:rPr lang="en-US" sz="140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smtClean="0">
                <a:solidFill>
                  <a:schemeClr val="tx1"/>
                </a:solidFill>
              </a:rPr>
              <a:t>m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10800000">
            <a:off x="5479032" y="941807"/>
            <a:ext cx="2050181" cy="14919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49642" y="1654075"/>
            <a:ext cx="3012707" cy="10587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920766" y="133644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e</a:t>
            </a:r>
            <a:r>
              <a:rPr lang="sl-SI" baseline="30000" dirty="0" smtClean="0">
                <a:solidFill>
                  <a:srgbClr val="C00000"/>
                </a:solidFill>
              </a:rPr>
              <a:t>-</a:t>
            </a:r>
            <a:endParaRPr lang="sl-SI" baseline="30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9482" y="20952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e</a:t>
            </a:r>
            <a:r>
              <a:rPr lang="sl-SI" baseline="30000" dirty="0" smtClean="0">
                <a:solidFill>
                  <a:srgbClr val="006600"/>
                </a:solidFill>
              </a:rPr>
              <a:t>+</a:t>
            </a:r>
            <a:endParaRPr lang="sl-SI" baseline="30000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916" y="1061884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Nano beams design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(P. Raimondi)</a:t>
            </a:r>
            <a:endParaRPr lang="sl-SI" sz="240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81236"/>
              </p:ext>
            </p:extLst>
          </p:nvPr>
        </p:nvGraphicFramePr>
        <p:xfrm>
          <a:off x="795097" y="1759953"/>
          <a:ext cx="3581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55" name="Equation" r:id="rId6" imgW="1714500" imgH="520700" progId="Equation.3">
                  <p:embed/>
                </p:oleObj>
              </mc:Choice>
              <mc:Fallback>
                <p:oleObj name="Equation" r:id="rId6" imgW="1714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97" y="1759953"/>
                        <a:ext cx="3581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25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51548" y="3560880"/>
            <a:ext cx="33249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                 </a:t>
            </a:r>
            <a:r>
              <a:rPr lang="sl-SI" dirty="0">
                <a:solidFill>
                  <a:schemeClr val="tx1"/>
                </a:solidFill>
                <a:cs typeface="+mn-cs"/>
              </a:rPr>
              <a:t>small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*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  <a:cs typeface="+mn-cs"/>
              </a:rPr>
              <a:t>large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x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 </a:t>
            </a:r>
            <a:r>
              <a:rPr lang="sl-SI" dirty="0">
                <a:solidFill>
                  <a:schemeClr val="tx1"/>
                </a:solidFill>
                <a:cs typeface="+mn-cs"/>
                <a:sym typeface="Symbol"/>
              </a:rPr>
              <a:t> </a:t>
            </a:r>
            <a:r>
              <a:rPr lang="sl-SI" dirty="0">
                <a:solidFill>
                  <a:schemeClr val="tx1"/>
                </a:solidFill>
                <a:cs typeface="+mn-cs"/>
              </a:rPr>
              <a:t>(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*/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e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) </a:t>
            </a:r>
            <a:r>
              <a:rPr lang="sl-SI" dirty="0">
                <a:solidFill>
                  <a:schemeClr val="tx1"/>
                </a:solidFill>
                <a:cs typeface="+mn-cs"/>
                <a:sym typeface="Symbol"/>
              </a:rPr>
              <a:t> </a:t>
            </a:r>
            <a:r>
              <a:rPr lang="sl-SI" dirty="0">
                <a:solidFill>
                  <a:schemeClr val="tx1"/>
                </a:solidFill>
                <a:cs typeface="+mn-cs"/>
              </a:rPr>
              <a:t>small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e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  <a:cs typeface="+mn-cs"/>
              </a:rPr>
              <a:t>hourglass effect  </a:t>
            </a:r>
            <a:r>
              <a:rPr lang="sl-SI" dirty="0">
                <a:solidFill>
                  <a:schemeClr val="tx1"/>
                </a:solidFill>
                <a:cs typeface="+mn-cs"/>
                <a:sym typeface="Symbol"/>
              </a:rPr>
              <a:t>    </a:t>
            </a:r>
            <a:r>
              <a:rPr lang="sl-SI" dirty="0">
                <a:solidFill>
                  <a:schemeClr val="tx1"/>
                </a:solidFill>
                <a:cs typeface="+mn-cs"/>
              </a:rPr>
              <a:t>small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x</a:t>
            </a:r>
            <a:r>
              <a:rPr lang="sl-SI" dirty="0" smtClean="0">
                <a:solidFill>
                  <a:schemeClr val="tx1"/>
                </a:solidFill>
                <a:cs typeface="+mn-cs"/>
              </a:rPr>
              <a:t>*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rgbClr val="000000"/>
                </a:solidFill>
              </a:rPr>
              <a:t>increase </a:t>
            </a:r>
            <a:r>
              <a:rPr lang="sl-SI" i="1" dirty="0" smtClean="0">
                <a:solidFill>
                  <a:srgbClr val="000000"/>
                </a:solidFill>
              </a:rPr>
              <a:t>I</a:t>
            </a:r>
            <a:endParaRPr lang="sl-SI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23419" y="1807951"/>
            <a:ext cx="737420" cy="943896"/>
          </a:xfrm>
          <a:prstGeom prst="rect">
            <a:avLst/>
          </a:prstGeom>
          <a:solidFill>
            <a:srgbClr val="006600">
              <a:alpha val="4117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96571" y="2816352"/>
            <a:ext cx="28664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sl-SI" sz="1600" dirty="0">
                <a:solidFill>
                  <a:schemeClr val="tx1"/>
                </a:solidFill>
              </a:rPr>
              <a:t>*: beta-function (trajectories </a:t>
            </a:r>
          </a:p>
          <a:p>
            <a:r>
              <a:rPr lang="sl-SI" sz="1600" dirty="0">
                <a:solidFill>
                  <a:schemeClr val="tx1"/>
                </a:solidFill>
              </a:rPr>
              <a:t>     envelope) at </a:t>
            </a:r>
            <a:r>
              <a:rPr lang="sl-SI" sz="1600" dirty="0" smtClean="0">
                <a:solidFill>
                  <a:schemeClr val="tx1"/>
                </a:solidFill>
              </a:rPr>
              <a:t>IP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x</a:t>
            </a:r>
            <a:r>
              <a:rPr lang="sl-SI" sz="1600" baseline="-25000" dirty="0" smtClean="0">
                <a:solidFill>
                  <a:schemeClr val="tx1"/>
                </a:solidFill>
              </a:rPr>
              <a:t>y</a:t>
            </a:r>
            <a:r>
              <a:rPr lang="sl-SI" sz="1600" dirty="0" smtClean="0">
                <a:solidFill>
                  <a:schemeClr val="tx1"/>
                </a:solidFill>
                <a:sym typeface="Symbol"/>
              </a:rPr>
              <a:t>: b</a:t>
            </a:r>
            <a:r>
              <a:rPr lang="sl-SI" sz="1600" dirty="0" smtClean="0">
                <a:solidFill>
                  <a:schemeClr val="tx1"/>
                </a:solidFill>
              </a:rPr>
              <a:t>eam-beam parameter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6497" y="4403426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[s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cm</a:t>
            </a:r>
            <a:r>
              <a:rPr lang="sl-SI" baseline="30000" dirty="0" smtClean="0">
                <a:solidFill>
                  <a:schemeClr val="tx1"/>
                </a:solidFill>
              </a:rPr>
              <a:t>-2</a:t>
            </a:r>
            <a:r>
              <a:rPr lang="sl-SI" dirty="0" smtClean="0">
                <a:solidFill>
                  <a:schemeClr val="tx1"/>
                </a:solidFill>
              </a:rPr>
              <a:t>]</a:t>
            </a:r>
            <a:endParaRPr lang="sl-SI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6997" y="2622251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Lucida Calligraphy" pitchFamily="66" charset="0"/>
              </a:rPr>
              <a:t>∫L </a:t>
            </a:r>
            <a:r>
              <a:rPr lang="sl-SI" sz="1600" dirty="0" smtClean="0">
                <a:solidFill>
                  <a:schemeClr val="tx1"/>
                </a:solidFill>
                <a:latin typeface="+mn-lt"/>
              </a:rPr>
              <a:t>dt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+mn-lt"/>
              </a:rPr>
              <a:t>[ab</a:t>
            </a:r>
            <a:r>
              <a:rPr lang="sl-SI" sz="1600" baseline="30000" dirty="0" smtClean="0">
                <a:solidFill>
                  <a:schemeClr val="tx1"/>
                </a:solidFill>
                <a:latin typeface="+mn-lt"/>
              </a:rPr>
              <a:t>-1</a:t>
            </a:r>
            <a:r>
              <a:rPr lang="sl-SI" sz="1600" dirty="0" smtClean="0">
                <a:solidFill>
                  <a:schemeClr val="tx1"/>
                </a:solidFill>
                <a:latin typeface="+mn-lt"/>
              </a:rPr>
              <a:t>]</a:t>
            </a:r>
            <a:endParaRPr lang="sl-SI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616116" y="3248980"/>
            <a:ext cx="3362325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616116" y="4185084"/>
            <a:ext cx="2457450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616116" y="4401108"/>
            <a:ext cx="3390900" cy="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616116" y="4545124"/>
            <a:ext cx="3362325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19522" y="4498676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8000"/>
                </a:solidFill>
              </a:rPr>
              <a:t>design </a:t>
            </a:r>
            <a:r>
              <a:rPr lang="sl-SI" sz="1600" dirty="0" smtClean="0">
                <a:solidFill>
                  <a:srgbClr val="008000"/>
                </a:solidFill>
                <a:latin typeface="Lucida Calligraphy" pitchFamily="66" charset="0"/>
              </a:rPr>
              <a:t>L</a:t>
            </a:r>
            <a:r>
              <a:rPr lang="sl-SI" sz="1600" dirty="0" smtClean="0">
                <a:solidFill>
                  <a:srgbClr val="008000"/>
                </a:solidFill>
              </a:rPr>
              <a:t>=8·10</a:t>
            </a:r>
            <a:r>
              <a:rPr lang="sl-SI" sz="1600" baseline="30000" dirty="0" smtClean="0">
                <a:solidFill>
                  <a:srgbClr val="008000"/>
                </a:solidFill>
              </a:rPr>
              <a:t>35</a:t>
            </a:r>
            <a:r>
              <a:rPr lang="sl-SI" sz="1600" dirty="0" smtClean="0">
                <a:solidFill>
                  <a:srgbClr val="008000"/>
                </a:solidFill>
              </a:rPr>
              <a:t> s</a:t>
            </a:r>
            <a:r>
              <a:rPr lang="sl-SI" sz="1600" baseline="30000" dirty="0" smtClean="0">
                <a:solidFill>
                  <a:srgbClr val="008000"/>
                </a:solidFill>
              </a:rPr>
              <a:t>-1</a:t>
            </a:r>
            <a:r>
              <a:rPr lang="sl-SI" sz="1600" dirty="0" smtClean="0">
                <a:solidFill>
                  <a:srgbClr val="008000"/>
                </a:solidFill>
              </a:rPr>
              <a:t>cm</a:t>
            </a:r>
            <a:r>
              <a:rPr lang="sl-SI" sz="1600" baseline="30000" dirty="0" smtClean="0">
                <a:solidFill>
                  <a:srgbClr val="008000"/>
                </a:solidFill>
              </a:rPr>
              <a:t>-2</a:t>
            </a:r>
            <a:endParaRPr lang="sl-SI" sz="1600" baseline="30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4797" y="4146251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rgbClr val="C00000"/>
                </a:solidFill>
              </a:rPr>
              <a:t>current B factories</a:t>
            </a:r>
            <a:endParaRPr lang="sl-SI" sz="1400" baseline="30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8547" y="3860501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8000"/>
                </a:solidFill>
                <a:latin typeface="Lucida Calligraphy" pitchFamily="66" charset="0"/>
              </a:rPr>
              <a:t>∫L </a:t>
            </a:r>
            <a:r>
              <a:rPr lang="sl-SI" sz="1600" dirty="0" smtClean="0">
                <a:solidFill>
                  <a:srgbClr val="008000"/>
                </a:solidFill>
              </a:rPr>
              <a:t>dt=10 ab</a:t>
            </a:r>
            <a:r>
              <a:rPr lang="sl-SI" sz="1600" baseline="30000" dirty="0" smtClean="0">
                <a:solidFill>
                  <a:srgbClr val="008000"/>
                </a:solidFill>
              </a:rPr>
              <a:t>-1</a:t>
            </a:r>
            <a:r>
              <a:rPr lang="sl-SI" sz="1600" dirty="0" smtClean="0">
                <a:solidFill>
                  <a:srgbClr val="C00000"/>
                </a:solidFill>
              </a:rPr>
              <a:t> </a:t>
            </a:r>
            <a:r>
              <a:rPr lang="sl-SI" sz="1600" dirty="0" smtClean="0">
                <a:solidFill>
                  <a:srgbClr val="008000"/>
                </a:solidFill>
              </a:rPr>
              <a:t>(2018-2019)</a:t>
            </a:r>
            <a:endParaRPr lang="sl-SI" sz="1600" baseline="30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7672" y="3222326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8000"/>
                </a:solidFill>
                <a:latin typeface="Lucida Calligraphy" pitchFamily="66" charset="0"/>
              </a:rPr>
              <a:t>∫L </a:t>
            </a:r>
            <a:r>
              <a:rPr lang="sl-SI" sz="1600" dirty="0" smtClean="0">
                <a:solidFill>
                  <a:srgbClr val="008000"/>
                </a:solidFill>
              </a:rPr>
              <a:t>dt=50 ab</a:t>
            </a:r>
            <a:r>
              <a:rPr lang="sl-SI" sz="1600" baseline="30000" dirty="0" smtClean="0">
                <a:solidFill>
                  <a:srgbClr val="008000"/>
                </a:solidFill>
              </a:rPr>
              <a:t>-1</a:t>
            </a:r>
            <a:r>
              <a:rPr lang="sl-SI" sz="1600" dirty="0" smtClean="0">
                <a:solidFill>
                  <a:srgbClr val="C00000"/>
                </a:solidFill>
              </a:rPr>
              <a:t> </a:t>
            </a:r>
            <a:r>
              <a:rPr lang="sl-SI" sz="1600" dirty="0" smtClean="0">
                <a:solidFill>
                  <a:srgbClr val="008000"/>
                </a:solidFill>
              </a:rPr>
              <a:t>(2022-2023)</a:t>
            </a:r>
            <a:endParaRPr lang="sl-SI" sz="1600" baseline="30000" dirty="0">
              <a:solidFill>
                <a:srgbClr val="008000"/>
              </a:solidFill>
            </a:endParaRPr>
          </a:p>
        </p:txBody>
      </p:sp>
      <p:sp>
        <p:nvSpPr>
          <p:cNvPr id="28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Accelerator</a:t>
            </a:r>
            <a:endParaRPr lang="en-US" sz="2400" kern="0" dirty="0" smtClean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7211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1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2" y="4726591"/>
            <a:ext cx="2273615" cy="170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023419" y="5012626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magnet installation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for SuperKEKB;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8694" y="5929745"/>
            <a:ext cx="3071489" cy="400110"/>
          </a:xfrm>
          <a:prstGeom prst="rect">
            <a:avLst/>
          </a:prstGeom>
          <a:solidFill>
            <a:srgbClr val="669900">
              <a:alpha val="41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Being built on schedule</a:t>
            </a:r>
          </a:p>
        </p:txBody>
      </p:sp>
    </p:spTree>
    <p:extLst>
      <p:ext uri="{BB962C8B-B14F-4D97-AF65-F5344CB8AC3E}">
        <p14:creationId xmlns:p14="http://schemas.microsoft.com/office/powerpoint/2010/main" val="155569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/>
      <p:bldP spid="12" grpId="0"/>
      <p:bldP spid="15" grpId="0"/>
      <p:bldP spid="16" grpId="0" animBg="1"/>
      <p:bldP spid="18" grpId="0"/>
      <p:bldP spid="19" grpId="0"/>
      <p:bldP spid="24" grpId="0"/>
      <p:bldP spid="25" grpId="0"/>
      <p:bldP spid="26" grpId="0"/>
      <p:bldP spid="27" grpId="0"/>
      <p:bldP spid="32" grpId="0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Accelerator</a:t>
            </a:r>
            <a:endParaRPr lang="en-US" sz="2400" kern="0" dirty="0" smtClean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2924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4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91" y="861752"/>
            <a:ext cx="7871172" cy="56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10" y="5163734"/>
            <a:ext cx="1846653" cy="9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円/楕円 13"/>
          <p:cNvSpPr/>
          <p:nvPr/>
        </p:nvSpPr>
        <p:spPr bwMode="auto">
          <a:xfrm>
            <a:off x="4215228" y="2619559"/>
            <a:ext cx="1134583" cy="4790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37" name="直線矢印コネクタ 14"/>
          <p:cNvCxnSpPr>
            <a:cxnSpLocks noChangeShapeType="1"/>
          </p:cNvCxnSpPr>
          <p:nvPr/>
        </p:nvCxnSpPr>
        <p:spPr bwMode="auto">
          <a:xfrm>
            <a:off x="4847522" y="1477626"/>
            <a:ext cx="425469" cy="6843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図 5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79" y="1219265"/>
            <a:ext cx="1026920" cy="14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128" y="2397347"/>
            <a:ext cx="1125719" cy="85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23"/>
          <p:cNvCxnSpPr>
            <a:cxnSpLocks noChangeShapeType="1"/>
          </p:cNvCxnSpPr>
          <p:nvPr/>
        </p:nvCxnSpPr>
        <p:spPr bwMode="auto">
          <a:xfrm rot="16200000" flipH="1">
            <a:off x="983912" y="2464096"/>
            <a:ext cx="1505626" cy="0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1" name="Picture 330" descr="OHO_TiN_After"/>
          <p:cNvPicPr>
            <a:picLocks noChangeAspect="1" noChangeArrowheads="1"/>
          </p:cNvPicPr>
          <p:nvPr/>
        </p:nvPicPr>
        <p:blipFill>
          <a:blip r:embed="rId6" cstate="screen">
            <a:lum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805" y="5193232"/>
            <a:ext cx="1269019" cy="9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356" y="3497002"/>
            <a:ext cx="1348795" cy="18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2649266" y="4397324"/>
            <a:ext cx="879007" cy="219548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Damping ring</a:t>
            </a: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2743625" y="4730933"/>
            <a:ext cx="780026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H="1">
            <a:off x="4351141" y="4830716"/>
            <a:ext cx="212734" cy="342152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566684" y="5172868"/>
            <a:ext cx="1177425" cy="21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Low emittance gun</a:t>
            </a:r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3712938" y="5172868"/>
            <a:ext cx="638203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5485725" y="4249058"/>
            <a:ext cx="1003102" cy="219548"/>
          </a:xfrm>
          <a:prstGeom prst="rect">
            <a:avLst/>
          </a:prstGeom>
          <a:solidFill>
            <a:srgbClr val="006600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Positron source</a:t>
            </a: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5462279" y="4527221"/>
            <a:ext cx="1063672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2693511" y="1897646"/>
            <a:ext cx="1001624" cy="356408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New beam pipe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&amp; bellows</a:t>
            </a:r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2649266" y="2298791"/>
            <a:ext cx="921849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6809158" y="1027433"/>
            <a:ext cx="527403" cy="219548"/>
          </a:xfrm>
          <a:prstGeom prst="rect">
            <a:avLst/>
          </a:prstGeom>
          <a:solidFill>
            <a:srgbClr val="006600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Belle II</a:t>
            </a:r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 flipV="1">
            <a:off x="6123929" y="1230923"/>
            <a:ext cx="663734" cy="109842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6677778" y="1324601"/>
            <a:ext cx="555473" cy="219548"/>
          </a:xfrm>
          <a:prstGeom prst="rect">
            <a:avLst/>
          </a:prstGeom>
          <a:solidFill>
            <a:srgbClr val="006600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New IR</a:t>
            </a:r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 flipV="1">
            <a:off x="6296775" y="1614486"/>
            <a:ext cx="709115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 flipH="1">
            <a:off x="2436532" y="1477626"/>
            <a:ext cx="496380" cy="273722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 flipV="1">
            <a:off x="5060256" y="1203904"/>
            <a:ext cx="425469" cy="6843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 flipH="1" flipV="1">
            <a:off x="6123928" y="1888208"/>
            <a:ext cx="354557" cy="205291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6194839" y="3051525"/>
            <a:ext cx="496380" cy="273722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>
            <a:off x="6478485" y="1682917"/>
            <a:ext cx="354557" cy="136861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82" y="4759106"/>
            <a:ext cx="910030" cy="6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テキスト ボックス 46"/>
          <p:cNvSpPr txBox="1">
            <a:spLocks noChangeArrowheads="1"/>
          </p:cNvSpPr>
          <p:nvPr/>
        </p:nvSpPr>
        <p:spPr bwMode="auto">
          <a:xfrm>
            <a:off x="448782" y="6153189"/>
            <a:ext cx="2845403" cy="276999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TiN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-coated beam pipe with antechambers</a:t>
            </a:r>
          </a:p>
        </p:txBody>
      </p:sp>
      <p:sp>
        <p:nvSpPr>
          <p:cNvPr id="63" name="テキスト ボックス 47"/>
          <p:cNvSpPr txBox="1">
            <a:spLocks noChangeArrowheads="1"/>
          </p:cNvSpPr>
          <p:nvPr/>
        </p:nvSpPr>
        <p:spPr bwMode="auto">
          <a:xfrm>
            <a:off x="438715" y="4242563"/>
            <a:ext cx="2037229" cy="646331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Redesign the lattices of HER &amp; LER to squeeze the </a:t>
            </a: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emittance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 </a:t>
            </a:r>
          </a:p>
        </p:txBody>
      </p:sp>
      <p:sp>
        <p:nvSpPr>
          <p:cNvPr id="64" name="テキスト ボックス 48"/>
          <p:cNvSpPr txBox="1">
            <a:spLocks noChangeArrowheads="1"/>
          </p:cNvSpPr>
          <p:nvPr/>
        </p:nvSpPr>
        <p:spPr bwMode="auto">
          <a:xfrm>
            <a:off x="5630835" y="3451645"/>
            <a:ext cx="1780173" cy="414860"/>
          </a:xfrm>
          <a:prstGeom prst="rect">
            <a:avLst/>
          </a:prstGeom>
          <a:solidFill>
            <a:srgbClr val="006600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Add / modify RF systems for higher beam current</a:t>
            </a:r>
          </a:p>
        </p:txBody>
      </p:sp>
      <p:sp>
        <p:nvSpPr>
          <p:cNvPr id="65" name="テキスト ボックス 49"/>
          <p:cNvSpPr txBox="1">
            <a:spLocks noChangeArrowheads="1"/>
          </p:cNvSpPr>
          <p:nvPr/>
        </p:nvSpPr>
        <p:spPr bwMode="auto">
          <a:xfrm>
            <a:off x="6154800" y="5538258"/>
            <a:ext cx="1666419" cy="414860"/>
          </a:xfrm>
          <a:prstGeom prst="rect">
            <a:avLst/>
          </a:prstGeom>
          <a:solidFill>
            <a:srgbClr val="006600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New positron target / capture section</a:t>
            </a:r>
          </a:p>
        </p:txBody>
      </p:sp>
      <p:sp>
        <p:nvSpPr>
          <p:cNvPr id="66" name="テキスト ボックス 50"/>
          <p:cNvSpPr txBox="1">
            <a:spLocks noChangeArrowheads="1"/>
          </p:cNvSpPr>
          <p:nvPr/>
        </p:nvSpPr>
        <p:spPr bwMode="auto">
          <a:xfrm>
            <a:off x="7258556" y="1522610"/>
            <a:ext cx="1709261" cy="830997"/>
          </a:xfrm>
          <a:prstGeom prst="rect">
            <a:avLst/>
          </a:prstGeom>
          <a:solidFill>
            <a:srgbClr val="00660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New superconducting /permanent final focusing quads near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Corbel" charset="0"/>
                <a:cs typeface="HGｺﾞｼｯｸM" charset="0"/>
              </a:rPr>
              <a:t>the</a:t>
            </a:r>
            <a:r>
              <a:rPr kumimoji="1" lang="sl-SI" altLang="ja-JP" sz="1200" dirty="0" smtClean="0">
                <a:solidFill>
                  <a:schemeClr val="tx1"/>
                </a:solidFill>
                <a:latin typeface="Corbel" charset="0"/>
                <a:cs typeface="HGｺﾞｼｯｸM" charset="0"/>
              </a:rPr>
              <a:t>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Corbel" charset="0"/>
                <a:cs typeface="HGｺﾞｼｯｸM" charset="0"/>
              </a:rPr>
              <a:t>IP</a:t>
            </a:r>
            <a:endParaRPr kumimoji="1" lang="en-US" altLang="ja-JP" sz="1200" dirty="0">
              <a:solidFill>
                <a:schemeClr val="tx1"/>
              </a:solidFill>
              <a:latin typeface="Corbel" charset="0"/>
              <a:cs typeface="HGｺﾞｼｯｸM" charset="0"/>
            </a:endParaRPr>
          </a:p>
        </p:txBody>
      </p:sp>
      <p:sp>
        <p:nvSpPr>
          <p:cNvPr id="67" name="テキスト ボックス 51"/>
          <p:cNvSpPr txBox="1">
            <a:spLocks noChangeArrowheads="1"/>
          </p:cNvSpPr>
          <p:nvPr/>
        </p:nvSpPr>
        <p:spPr bwMode="auto">
          <a:xfrm>
            <a:off x="3636118" y="5378160"/>
            <a:ext cx="1648691" cy="41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Low </a:t>
            </a: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emittance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 electrons to inject</a:t>
            </a:r>
          </a:p>
        </p:txBody>
      </p:sp>
      <p:sp>
        <p:nvSpPr>
          <p:cNvPr id="68" name="テキスト ボックス 52"/>
          <p:cNvSpPr txBox="1">
            <a:spLocks noChangeArrowheads="1"/>
          </p:cNvSpPr>
          <p:nvPr/>
        </p:nvSpPr>
        <p:spPr bwMode="auto">
          <a:xfrm>
            <a:off x="2864955" y="3897234"/>
            <a:ext cx="1648691" cy="4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Low </a:t>
            </a: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emittance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 positrons to inject</a:t>
            </a:r>
          </a:p>
        </p:txBody>
      </p:sp>
      <p:sp>
        <p:nvSpPr>
          <p:cNvPr id="69" name="テキスト ボックス 45"/>
          <p:cNvSpPr txBox="1">
            <a:spLocks noChangeArrowheads="1"/>
          </p:cNvSpPr>
          <p:nvPr/>
        </p:nvSpPr>
        <p:spPr bwMode="auto">
          <a:xfrm>
            <a:off x="325438" y="2623106"/>
            <a:ext cx="1644260" cy="413434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Replace short  dipoles with longer ones (LER)</a:t>
            </a:r>
          </a:p>
        </p:txBody>
      </p:sp>
      <p:grpSp>
        <p:nvGrpSpPr>
          <p:cNvPr id="70" name="図形グループ 71"/>
          <p:cNvGrpSpPr>
            <a:grpSpLocks/>
          </p:cNvGrpSpPr>
          <p:nvPr/>
        </p:nvGrpSpPr>
        <p:grpSpPr bwMode="auto">
          <a:xfrm>
            <a:off x="470160" y="3027651"/>
            <a:ext cx="2248826" cy="1165622"/>
            <a:chOff x="135650" y="2716983"/>
            <a:chExt cx="2415713" cy="1297180"/>
          </a:xfrm>
        </p:grpSpPr>
        <p:pic>
          <p:nvPicPr>
            <p:cNvPr id="71" name="図 67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6" y="3480724"/>
              <a:ext cx="2404237" cy="53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図 68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0" y="2716983"/>
              <a:ext cx="2362164" cy="51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下矢印 69"/>
            <p:cNvSpPr/>
            <p:nvPr/>
          </p:nvSpPr>
          <p:spPr>
            <a:xfrm>
              <a:off x="1186480" y="3269774"/>
              <a:ext cx="365000" cy="217355"/>
            </a:xfrm>
            <a:prstGeom prst="downArrow">
              <a:avLst/>
            </a:prstGeom>
            <a:solidFill>
              <a:srgbClr val="6699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/>
            </a:p>
          </p:txBody>
        </p:sp>
      </p:grpSp>
      <p:cxnSp>
        <p:nvCxnSpPr>
          <p:cNvPr id="75" name="直線矢印コネクタ 23"/>
          <p:cNvCxnSpPr>
            <a:cxnSpLocks noChangeShapeType="1"/>
          </p:cNvCxnSpPr>
          <p:nvPr/>
        </p:nvCxnSpPr>
        <p:spPr bwMode="auto">
          <a:xfrm flipH="1">
            <a:off x="1266092" y="1705708"/>
            <a:ext cx="1711" cy="90853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6" name="直線矢印コネクタ 23"/>
          <p:cNvCxnSpPr>
            <a:cxnSpLocks noChangeShapeType="1"/>
          </p:cNvCxnSpPr>
          <p:nvPr/>
        </p:nvCxnSpPr>
        <p:spPr bwMode="auto">
          <a:xfrm flipH="1" flipV="1">
            <a:off x="7479323" y="3892062"/>
            <a:ext cx="281354" cy="433753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 flipV="1">
            <a:off x="7256585" y="3634154"/>
            <a:ext cx="199292" cy="24618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418736" y="10913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e</a:t>
            </a:r>
            <a:r>
              <a:rPr lang="sl-SI" sz="2400" baseline="30000" dirty="0" smtClean="0">
                <a:solidFill>
                  <a:srgbClr val="FF0000"/>
                </a:solidFill>
              </a:rPr>
              <a:t>+</a:t>
            </a:r>
            <a:endParaRPr lang="sl-SI" sz="2400" baseline="30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0181" y="280711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e</a:t>
            </a:r>
            <a:r>
              <a:rPr lang="sl-SI" sz="2400" baseline="30000" dirty="0" smtClean="0"/>
              <a:t>-</a:t>
            </a:r>
            <a:endParaRPr lang="sl-SI" sz="2400" baseline="30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14005"/>
            <a:ext cx="2270173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Super</a:t>
            </a:r>
            <a:r>
              <a:rPr lang="en-US" sz="2800" dirty="0" smtClean="0">
                <a:solidFill>
                  <a:schemeClr val="tx1"/>
                </a:solidFill>
              </a:rPr>
              <a:t>KEKB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smtClean="0"/>
              <a:t>Introduction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6678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9506"/>
            <a:ext cx="98901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3"/>
          <p:cNvGrpSpPr>
            <a:grpSpLocks/>
          </p:cNvGrpSpPr>
          <p:nvPr/>
        </p:nvGrpSpPr>
        <p:grpSpPr bwMode="auto">
          <a:xfrm>
            <a:off x="55563" y="635946"/>
            <a:ext cx="9145588" cy="5905500"/>
            <a:chOff x="36104" y="391611"/>
            <a:chExt cx="9143822" cy="590524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線矢印コネクタ 6"/>
            <p:cNvCxnSpPr/>
            <p:nvPr/>
          </p:nvCxnSpPr>
          <p:spPr>
            <a:xfrm>
              <a:off x="540832" y="2348914"/>
              <a:ext cx="2199850" cy="5190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7"/>
            <p:cNvSpPr txBox="1">
              <a:spLocks noChangeArrowheads="1"/>
            </p:cNvSpPr>
            <p:nvPr/>
          </p:nvSpPr>
          <p:spPr bwMode="auto">
            <a:xfrm>
              <a:off x="36104" y="2552002"/>
              <a:ext cx="1981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80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electron</a:t>
              </a:r>
              <a:r>
                <a:rPr kumimoji="1" lang="sl-SI" altLang="ja-JP" sz="180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80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  (7GeV)</a:t>
              </a:r>
              <a:endParaRPr kumimoji="1" lang="ja-JP" altLang="en-US" sz="180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cxnSp>
          <p:nvCxnSpPr>
            <p:cNvPr id="17" name="直線矢印コネクタ 8"/>
            <p:cNvCxnSpPr/>
            <p:nvPr/>
          </p:nvCxnSpPr>
          <p:spPr>
            <a:xfrm>
              <a:off x="6892780" y="3882373"/>
              <a:ext cx="1604653" cy="411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9"/>
            <p:cNvSpPr txBox="1">
              <a:spLocks noChangeArrowheads="1"/>
            </p:cNvSpPr>
            <p:nvPr/>
          </p:nvSpPr>
          <p:spPr bwMode="auto">
            <a:xfrm>
              <a:off x="6893184" y="4365104"/>
              <a:ext cx="1783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80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positron</a:t>
              </a:r>
              <a:r>
                <a:rPr kumimoji="1" lang="sl-SI" altLang="ja-JP" sz="180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80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 (4GeV)</a:t>
              </a:r>
              <a:endParaRPr kumimoji="1" lang="ja-JP" altLang="en-US" sz="18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角丸四角形吹き出し 12"/>
            <p:cNvSpPr/>
            <p:nvPr/>
          </p:nvSpPr>
          <p:spPr>
            <a:xfrm>
              <a:off x="5364313" y="391611"/>
              <a:ext cx="3815613" cy="863563"/>
            </a:xfrm>
            <a:prstGeom prst="wedgeRoundRectCallout">
              <a:avLst>
                <a:gd name="adj1" fmla="val -37974"/>
                <a:gd name="adj2" fmla="val 6360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KL and </a:t>
              </a:r>
              <a:r>
                <a:rPr kumimoji="1" lang="en-US" altLang="ja-JP" sz="1600" dirty="0" err="1">
                  <a:solidFill>
                    <a:srgbClr val="000000"/>
                  </a:solidFill>
                </a:rPr>
                <a:t>muon</a:t>
              </a:r>
              <a:r>
                <a:rPr kumimoji="1" lang="en-US" altLang="ja-JP" sz="1600" dirty="0">
                  <a:solidFill>
                    <a:srgbClr val="000000"/>
                  </a:solidFill>
                </a:rPr>
                <a:t> detector:</a:t>
              </a:r>
            </a:p>
            <a:p>
              <a:pPr>
                <a:defRPr/>
              </a:pPr>
              <a:r>
                <a:rPr kumimoji="1" lang="en-US" altLang="ja-JP" sz="1400" dirty="0">
                  <a:solidFill>
                    <a:srgbClr val="000000"/>
                  </a:solidFill>
                </a:rPr>
                <a:t>Resistive Plate Counter (</a:t>
              </a:r>
              <a:r>
                <a:rPr lang="en-US" altLang="ja-JP" sz="1400" dirty="0"/>
                <a:t>barrel outer layers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)</a:t>
              </a:r>
            </a:p>
            <a:p>
              <a:pPr>
                <a:defRPr/>
              </a:pPr>
              <a:r>
                <a:rPr kumimoji="1" lang="en-US" altLang="ja-JP" sz="1400" dirty="0">
                  <a:solidFill>
                    <a:srgbClr val="000000"/>
                  </a:solidFill>
                </a:rPr>
                <a:t>Scintillator + WLSF + MPPC (end-caps</a:t>
              </a:r>
              <a:r>
                <a:rPr lang="en-US" altLang="ja-JP" sz="1400" dirty="0"/>
                <a:t> , inner 2 barrel layers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)</a:t>
              </a:r>
              <a:endParaRPr kumimoji="1"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角丸四角形吹き出し 14"/>
            <p:cNvSpPr/>
            <p:nvPr/>
          </p:nvSpPr>
          <p:spPr>
            <a:xfrm>
              <a:off x="5580171" y="2248905"/>
              <a:ext cx="3491826" cy="823877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Particle Identification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Time-of-Propagation counter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Prox. focusing Aerogel RICH (fwd)</a:t>
              </a:r>
            </a:p>
          </p:txBody>
        </p:sp>
        <p:sp>
          <p:nvSpPr>
            <p:cNvPr id="21" name="角丸四角形吹き出し 15"/>
            <p:cNvSpPr/>
            <p:nvPr/>
          </p:nvSpPr>
          <p:spPr>
            <a:xfrm>
              <a:off x="828114" y="4734823"/>
              <a:ext cx="3407704" cy="854038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Central Drift Chamber</a:t>
              </a:r>
            </a:p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He(50%):C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2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6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(50%)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, </a:t>
              </a:r>
              <a:r>
                <a:rPr kumimoji="1" lang="sl-SI" altLang="ja-JP" sz="1400" dirty="0">
                  <a:solidFill>
                    <a:srgbClr val="000000"/>
                  </a:solidFill>
                </a:rPr>
                <a:t>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mall cells, long lever arm,  fast electronics</a:t>
              </a:r>
            </a:p>
          </p:txBody>
        </p:sp>
        <p:sp>
          <p:nvSpPr>
            <p:cNvPr id="22" name="角丸四角形吹き出し 16"/>
            <p:cNvSpPr/>
            <p:nvPr/>
          </p:nvSpPr>
          <p:spPr>
            <a:xfrm>
              <a:off x="180539" y="1232950"/>
              <a:ext cx="3887036" cy="896899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EM Calorimeter: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CsI(Tl), waveform sampling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Pure CsI + waveform sampling (end-caps)</a:t>
              </a:r>
            </a:p>
          </p:txBody>
        </p:sp>
        <p:sp>
          <p:nvSpPr>
            <p:cNvPr id="23" name="角丸四角形吹き出し 17"/>
            <p:cNvSpPr/>
            <p:nvPr/>
          </p:nvSpPr>
          <p:spPr>
            <a:xfrm>
              <a:off x="56738" y="3849036"/>
              <a:ext cx="3031540" cy="6476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Vertex Detector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24" name="角丸四角形吹き出し 18"/>
            <p:cNvSpPr/>
            <p:nvPr/>
          </p:nvSpPr>
          <p:spPr>
            <a:xfrm>
              <a:off x="56738" y="3171204"/>
              <a:ext cx="2283971" cy="6476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Beryllium beam pipe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 rot="745634">
            <a:off x="3106550" y="2679840"/>
            <a:ext cx="1760456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5704080">
            <a:off x="3939931" y="3631476"/>
            <a:ext cx="1760456" cy="286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rot="5704080">
            <a:off x="2448321" y="3226529"/>
            <a:ext cx="1760456" cy="286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0026" y="1498893"/>
            <a:ext cx="3887787" cy="8753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 rot="745634">
            <a:off x="3602901" y="3234918"/>
            <a:ext cx="670971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8991" y="4103980"/>
            <a:ext cx="3009335" cy="6372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 rot="745634">
            <a:off x="3420512" y="2861609"/>
            <a:ext cx="992822" cy="11828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47727" y="4978959"/>
            <a:ext cx="3408362" cy="8753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5704080">
            <a:off x="3906366" y="3375002"/>
            <a:ext cx="1415868" cy="516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rot="745634">
            <a:off x="3175283" y="2878977"/>
            <a:ext cx="1760456" cy="84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 rot="1078113">
            <a:off x="3036694" y="4002010"/>
            <a:ext cx="1760456" cy="84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642769" y="2493321"/>
            <a:ext cx="3450431" cy="8239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5985258">
            <a:off x="3020011" y="3411900"/>
            <a:ext cx="4450383" cy="9862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 rot="405526">
            <a:off x="2764470" y="2227646"/>
            <a:ext cx="2310229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84801" y="635947"/>
            <a:ext cx="3816350" cy="86613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23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3" grpId="0" animBg="1"/>
      <p:bldP spid="3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70" y="2359052"/>
            <a:ext cx="2770804" cy="2765917"/>
          </a:xfrm>
          <a:prstGeom prst="rect">
            <a:avLst/>
          </a:prstGeom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64514" y="492837"/>
            <a:ext cx="4831772" cy="5509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sl-SI" sz="2400" dirty="0"/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endParaRPr lang="sl-SI" sz="2400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scope of Intensity Frontier changed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over the last decade: 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Belle/BaBar: confirmation of CPV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mechanism as predicted by CKM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mechanism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Super Flavor Factories: search for NP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in </a:t>
            </a:r>
            <a:r>
              <a:rPr lang="sl-SI" sz="2400" dirty="0" smtClean="0">
                <a:solidFill>
                  <a:schemeClr val="tx1"/>
                </a:solidFill>
              </a:rPr>
              <a:t>complementary</a:t>
            </a:r>
            <a:r>
              <a:rPr lang="sl-SI" sz="2000" dirty="0" smtClean="0">
                <a:solidFill>
                  <a:schemeClr val="tx1"/>
                </a:solidFill>
              </a:rPr>
              <a:t> way to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Energy Frontier</a:t>
            </a: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smtClean="0"/>
              <a:t>Introduction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514005"/>
            <a:ext cx="4639412" cy="37548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General method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endParaRPr lang="sl-SI" sz="2400" dirty="0" smtClean="0">
              <a:solidFill>
                <a:schemeClr val="tx1"/>
              </a:solidFill>
            </a:endParaRPr>
          </a:p>
          <a:p>
            <a:r>
              <a:rPr lang="sl-SI" sz="2000" i="1" dirty="0" smtClean="0">
                <a:solidFill>
                  <a:schemeClr val="tx1"/>
                </a:solidFill>
              </a:rPr>
              <a:t>e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2000" i="1" dirty="0" smtClean="0">
                <a:solidFill>
                  <a:schemeClr val="tx1"/>
                </a:solidFill>
              </a:rPr>
              <a:t>e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-</a:t>
            </a:r>
            <a:r>
              <a:rPr lang="sl-SI" sz="2000" dirty="0" smtClean="0">
                <a:solidFill>
                  <a:schemeClr val="tx1"/>
                </a:solidFill>
              </a:rPr>
              <a:t> facilities discussed here belong to 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Intensity Frontier of HEP </a:t>
            </a:r>
          </a:p>
          <a:p>
            <a:r>
              <a:rPr lang="sl-SI" sz="2000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2000" dirty="0" smtClean="0">
                <a:solidFill>
                  <a:schemeClr val="tx1"/>
                </a:solidFill>
              </a:rPr>
              <a:t>high statistics/precision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measurements to be compared to high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accuracy theoretical predictions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Energy Frontier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2000" dirty="0" smtClean="0">
                <a:solidFill>
                  <a:schemeClr val="tx1"/>
                </a:solidFill>
              </a:rPr>
              <a:t>search for NP at highest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achieveable energies (Atlas, CMS)</a:t>
            </a:r>
            <a:endParaRPr lang="sl-SI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135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98964" y="606845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Intensity frontier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34" name="Picture 33" descr="kobayas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4784" y="3014501"/>
            <a:ext cx="857250" cy="1143000"/>
          </a:xfrm>
          <a:prstGeom prst="rect">
            <a:avLst/>
          </a:prstGeom>
        </p:spPr>
      </p:pic>
      <p:pic>
        <p:nvPicPr>
          <p:cNvPr id="35" name="Picture 34" descr="maskaw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6269" y="3014501"/>
            <a:ext cx="857250" cy="1143000"/>
          </a:xfrm>
          <a:prstGeom prst="rect">
            <a:avLst/>
          </a:prstGeom>
        </p:spPr>
      </p:pic>
      <p:pic>
        <p:nvPicPr>
          <p:cNvPr id="36" name="Picture 35" descr="NP_super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955" y="3867489"/>
            <a:ext cx="2745885" cy="270544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 bwMode="auto">
          <a:xfrm>
            <a:off x="1143367" y="4268879"/>
            <a:ext cx="1981971" cy="1057774"/>
          </a:xfrm>
          <a:custGeom>
            <a:avLst/>
            <a:gdLst>
              <a:gd name="connsiteX0" fmla="*/ 0 w 2595562"/>
              <a:gd name="connsiteY0" fmla="*/ 1476375 h 1476375"/>
              <a:gd name="connsiteX1" fmla="*/ 1228725 w 2595562"/>
              <a:gd name="connsiteY1" fmla="*/ 1476375 h 1476375"/>
              <a:gd name="connsiteX2" fmla="*/ 2590800 w 2595562"/>
              <a:gd name="connsiteY2" fmla="*/ 695325 h 1476375"/>
              <a:gd name="connsiteX3" fmla="*/ 2595562 w 2595562"/>
              <a:gd name="connsiteY3" fmla="*/ 0 h 1476375"/>
              <a:gd name="connsiteX4" fmla="*/ 0 w 2595562"/>
              <a:gd name="connsiteY4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562" h="1476375">
                <a:moveTo>
                  <a:pt x="0" y="1476375"/>
                </a:moveTo>
                <a:lnTo>
                  <a:pt x="1228725" y="1476375"/>
                </a:lnTo>
                <a:lnTo>
                  <a:pt x="2590800" y="695325"/>
                </a:lnTo>
                <a:cubicBezTo>
                  <a:pt x="2592387" y="463550"/>
                  <a:pt x="2593975" y="231775"/>
                  <a:pt x="2595562" y="0"/>
                </a:cubicBezTo>
                <a:lnTo>
                  <a:pt x="0" y="1476375"/>
                </a:lnTo>
                <a:close/>
              </a:path>
            </a:pathLst>
          </a:cu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1108818" y="4839291"/>
            <a:ext cx="2051067" cy="1180612"/>
          </a:xfrm>
          <a:custGeom>
            <a:avLst/>
            <a:gdLst>
              <a:gd name="connsiteX0" fmla="*/ 0 w 2686050"/>
              <a:gd name="connsiteY0" fmla="*/ 1504950 h 1647825"/>
              <a:gd name="connsiteX1" fmla="*/ 2686050 w 2686050"/>
              <a:gd name="connsiteY1" fmla="*/ 0 h 1647825"/>
              <a:gd name="connsiteX2" fmla="*/ 2686050 w 2686050"/>
              <a:gd name="connsiteY2" fmla="*/ 1647825 h 1647825"/>
              <a:gd name="connsiteX3" fmla="*/ 19050 w 2686050"/>
              <a:gd name="connsiteY3" fmla="*/ 1643062 h 1647825"/>
              <a:gd name="connsiteX4" fmla="*/ 0 w 2686050"/>
              <a:gd name="connsiteY4" fmla="*/ 1504950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50" h="1647825">
                <a:moveTo>
                  <a:pt x="0" y="1504950"/>
                </a:moveTo>
                <a:lnTo>
                  <a:pt x="2686050" y="0"/>
                </a:lnTo>
                <a:lnTo>
                  <a:pt x="2686050" y="1647825"/>
                </a:lnTo>
                <a:lnTo>
                  <a:pt x="19050" y="1643062"/>
                </a:lnTo>
                <a:lnTo>
                  <a:pt x="0" y="1504950"/>
                </a:lnTo>
                <a:close/>
              </a:path>
            </a:pathLst>
          </a:custGeom>
          <a:solidFill>
            <a:srgbClr val="669900">
              <a:alpha val="4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57623" y="5326653"/>
            <a:ext cx="2167716" cy="654087"/>
          </a:xfrm>
          <a:prstGeom prst="rect">
            <a:avLst/>
          </a:prstGeom>
          <a:solidFill>
            <a:srgbClr val="C00000">
              <a:alpha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799929">
            <a:off x="1780093" y="4546903"/>
            <a:ext cx="143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Terra Incognita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636766" y="4747485"/>
            <a:ext cx="18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NP reach in terms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of mass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305" y="6300504"/>
            <a:ext cx="388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NP flavor violating couplings( </a:t>
            </a:r>
            <a:r>
              <a:rPr lang="sl-SI" sz="1600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sl-SI" sz="1600" dirty="0" smtClean="0">
                <a:solidFill>
                  <a:schemeClr val="tx1"/>
                </a:solidFill>
              </a:rPr>
              <a:t>1 in MFV)</a:t>
            </a:r>
            <a:endParaRPr lang="sl-SI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48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37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Neutrals</a:t>
            </a:r>
            <a:endParaRPr lang="en-US" sz="24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4187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9506"/>
            <a:ext cx="98901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0"/>
          <p:cNvSpPr txBox="1">
            <a:spLocks noChangeArrowheads="1"/>
          </p:cNvSpPr>
          <p:nvPr/>
        </p:nvSpPr>
        <p:spPr bwMode="auto">
          <a:xfrm>
            <a:off x="177800" y="679450"/>
            <a:ext cx="3836307" cy="3806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B → K</a:t>
            </a:r>
            <a:r>
              <a:rPr lang="sl-SI" sz="2400" dirty="0" smtClean="0">
                <a:solidFill>
                  <a:schemeClr val="tx1"/>
                </a:solidFill>
              </a:rPr>
              <a:t>* (→K</a:t>
            </a:r>
            <a:r>
              <a:rPr lang="sl-SI" sz="2400" baseline="-25000" dirty="0" smtClean="0">
                <a:solidFill>
                  <a:schemeClr val="tx1"/>
                </a:solidFill>
              </a:rPr>
              <a:t>S</a:t>
            </a:r>
            <a:r>
              <a:rPr lang="sl-SI" sz="24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400" baseline="30000" dirty="0" smtClean="0">
                <a:solidFill>
                  <a:schemeClr val="tx1"/>
                </a:solidFill>
              </a:rPr>
              <a:t>0</a:t>
            </a:r>
            <a:r>
              <a:rPr lang="sl-SI" sz="2400" dirty="0" smtClean="0">
                <a:solidFill>
                  <a:schemeClr val="tx1"/>
                </a:solidFill>
              </a:rPr>
              <a:t>)</a:t>
            </a:r>
            <a:r>
              <a:rPr lang="sl-SI" sz="24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t-dependent </a:t>
            </a:r>
            <a:r>
              <a:rPr lang="sl-SI" sz="2400" dirty="0">
                <a:solidFill>
                  <a:schemeClr val="tx1"/>
                </a:solidFill>
              </a:rPr>
              <a:t>CPV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dirty="0">
                <a:solidFill>
                  <a:schemeClr val="tx1"/>
                </a:solidFill>
              </a:rPr>
              <a:t>SM: </a:t>
            </a:r>
          </a:p>
          <a:p>
            <a:r>
              <a:rPr lang="sl-SI" sz="2000" i="1" dirty="0">
                <a:solidFill>
                  <a:schemeClr val="tx1"/>
                </a:solidFill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</a:rPr>
              <a:t>K*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 </a:t>
            </a:r>
            <a:r>
              <a:rPr lang="sl-SI" sz="2000" dirty="0">
                <a:solidFill>
                  <a:schemeClr val="tx1"/>
                </a:solidFill>
                <a:sym typeface="Symbol" pitchFamily="18" charset="2"/>
              </a:rPr>
              <a:t> </a:t>
            </a:r>
            <a:r>
              <a:rPr lang="sl-SI" sz="2000" dirty="0" smtClean="0">
                <a:solidFill>
                  <a:schemeClr val="tx1"/>
                </a:solidFill>
                <a:sym typeface="Symbol" pitchFamily="18" charset="2"/>
              </a:rPr>
              <a:t>-</a:t>
            </a:r>
            <a:r>
              <a:rPr lang="sl-SI" sz="2000" dirty="0" smtClean="0">
                <a:solidFill>
                  <a:schemeClr val="tx1"/>
                </a:solidFill>
              </a:rPr>
              <a:t>(</a:t>
            </a:r>
            <a:r>
              <a:rPr lang="sl-SI" sz="2000" dirty="0">
                <a:solidFill>
                  <a:schemeClr val="tx1"/>
                </a:solidFill>
              </a:rPr>
              <a:t>2m</a:t>
            </a:r>
            <a:r>
              <a:rPr lang="sl-SI" sz="2000" baseline="-25000" dirty="0">
                <a:solidFill>
                  <a:schemeClr val="tx1"/>
                </a:solidFill>
              </a:rPr>
              <a:t>s</a:t>
            </a:r>
            <a:r>
              <a:rPr lang="sl-SI" sz="2000" dirty="0">
                <a:solidFill>
                  <a:schemeClr val="tx1"/>
                </a:solidFill>
              </a:rPr>
              <a:t>/m</a:t>
            </a:r>
            <a:r>
              <a:rPr lang="sl-SI" sz="2000" baseline="-25000" dirty="0">
                <a:solidFill>
                  <a:schemeClr val="tx1"/>
                </a:solidFill>
              </a:rPr>
              <a:t>b</a:t>
            </a:r>
            <a:r>
              <a:rPr lang="sl-SI" sz="2000" dirty="0">
                <a:solidFill>
                  <a:schemeClr val="tx1"/>
                </a:solidFill>
              </a:rPr>
              <a:t>)sin2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baseline="-25000" dirty="0">
                <a:solidFill>
                  <a:schemeClr val="tx1"/>
                </a:solidFill>
              </a:rPr>
              <a:t>1</a:t>
            </a:r>
            <a:r>
              <a:rPr lang="sl-SI" sz="2000" dirty="0">
                <a:solidFill>
                  <a:schemeClr val="tx1"/>
                </a:solidFill>
                <a:sym typeface="Symbol" pitchFamily="18" charset="2"/>
              </a:rPr>
              <a:t>  </a:t>
            </a:r>
            <a:r>
              <a:rPr lang="sl-SI" sz="2000" dirty="0" smtClean="0">
                <a:solidFill>
                  <a:schemeClr val="tx1"/>
                </a:solidFill>
                <a:sym typeface="Symbol" pitchFamily="18" charset="2"/>
              </a:rPr>
              <a:t>-0.04</a:t>
            </a:r>
            <a:endParaRPr lang="sl-SI" sz="2000" dirty="0">
              <a:solidFill>
                <a:schemeClr val="tx1"/>
              </a:solidFill>
              <a:sym typeface="Symbol" pitchFamily="18" charset="2"/>
            </a:endParaRPr>
          </a:p>
          <a:p>
            <a:endParaRPr lang="sl-SI" sz="2000" baseline="-25000" dirty="0">
              <a:solidFill>
                <a:schemeClr val="tx1"/>
              </a:solidFill>
              <a:sym typeface="Symbol" pitchFamily="18" charset="2"/>
            </a:endParaRPr>
          </a:p>
          <a:p>
            <a:r>
              <a:rPr lang="sl-SI" sz="2000" dirty="0">
                <a:solidFill>
                  <a:schemeClr val="tx1"/>
                </a:solidFill>
              </a:rPr>
              <a:t>Left-Right Symmetric Models: </a:t>
            </a:r>
          </a:p>
          <a:p>
            <a:r>
              <a:rPr lang="sl-SI" sz="2000" i="1" dirty="0">
                <a:solidFill>
                  <a:schemeClr val="tx1"/>
                </a:solidFill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</a:rPr>
              <a:t>K*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 </a:t>
            </a:r>
            <a:r>
              <a:rPr lang="sl-SI" sz="2000" dirty="0">
                <a:solidFill>
                  <a:schemeClr val="tx1"/>
                </a:solidFill>
                <a:sym typeface="Symbol" pitchFamily="18" charset="2"/>
              </a:rPr>
              <a:t> 0.67 cos</a:t>
            </a:r>
            <a:r>
              <a:rPr lang="sl-SI" sz="2000" dirty="0">
                <a:solidFill>
                  <a:schemeClr val="tx1"/>
                </a:solidFill>
              </a:rPr>
              <a:t>2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baseline="-25000" dirty="0">
                <a:solidFill>
                  <a:schemeClr val="tx1"/>
                </a:solidFill>
              </a:rPr>
              <a:t>1</a:t>
            </a:r>
            <a:r>
              <a:rPr lang="sl-SI" sz="2000" dirty="0">
                <a:solidFill>
                  <a:schemeClr val="tx1"/>
                </a:solidFill>
                <a:sym typeface="Symbol" pitchFamily="18" charset="2"/>
              </a:rPr>
              <a:t>  0.5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i="1" dirty="0">
                <a:solidFill>
                  <a:schemeClr val="tx1"/>
                </a:solidFill>
              </a:rPr>
              <a:t>     S</a:t>
            </a:r>
            <a:r>
              <a:rPr lang="sl-SI" sz="2000" i="1" baseline="-25000" dirty="0">
                <a:solidFill>
                  <a:schemeClr val="tx1"/>
                </a:solidFill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</a:rPr>
              <a:t>Ks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= -0.15 ±0.20</a:t>
            </a:r>
          </a:p>
          <a:p>
            <a:r>
              <a:rPr lang="sl-SI" sz="2000" i="1" dirty="0">
                <a:solidFill>
                  <a:schemeClr val="tx1"/>
                </a:solidFill>
              </a:rPr>
              <a:t>     A</a:t>
            </a:r>
            <a:r>
              <a:rPr lang="sl-SI" sz="2000" i="1" baseline="-25000" dirty="0">
                <a:solidFill>
                  <a:schemeClr val="tx1"/>
                </a:solidFill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</a:rPr>
              <a:t>Ks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= </a:t>
            </a:r>
            <a:r>
              <a:rPr lang="sl-SI" sz="2000" dirty="0" smtClean="0">
                <a:solidFill>
                  <a:schemeClr val="tx1"/>
                </a:solidFill>
              </a:rPr>
              <a:t>-0.07 </a:t>
            </a:r>
            <a:r>
              <a:rPr lang="sl-SI" sz="2000" dirty="0">
                <a:solidFill>
                  <a:schemeClr val="tx1"/>
                </a:solidFill>
              </a:rPr>
              <a:t>±0.12 </a:t>
            </a:r>
          </a:p>
        </p:txBody>
      </p:sp>
      <p:sp>
        <p:nvSpPr>
          <p:cNvPr id="14" name="Text Box 170"/>
          <p:cNvSpPr txBox="1">
            <a:spLocks noChangeArrowheads="1"/>
          </p:cNvSpPr>
          <p:nvPr/>
        </p:nvSpPr>
        <p:spPr bwMode="auto">
          <a:xfrm>
            <a:off x="307155" y="4434094"/>
            <a:ext cx="1480342" cy="276999"/>
          </a:xfrm>
          <a:prstGeom prst="rect">
            <a:avLst/>
          </a:prstGeom>
          <a:solidFill>
            <a:srgbClr val="6699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chemeClr val="tx1"/>
                </a:solidFill>
              </a:rPr>
              <a:t>HFAG, </a:t>
            </a:r>
            <a:r>
              <a:rPr lang="sl-SI" sz="1200" dirty="0" smtClean="0">
                <a:solidFill>
                  <a:schemeClr val="tx1"/>
                </a:solidFill>
              </a:rPr>
              <a:t>Summer’12</a:t>
            </a:r>
            <a:endParaRPr lang="en-GB" sz="1200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68"/>
          <p:cNvSpPr txBox="1">
            <a:spLocks noChangeArrowheads="1"/>
          </p:cNvSpPr>
          <p:nvPr/>
        </p:nvSpPr>
        <p:spPr bwMode="auto">
          <a:xfrm>
            <a:off x="1869562" y="5801749"/>
            <a:ext cx="1697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1"/>
                </a:solidFill>
              </a:rPr>
              <a:t>(~SM prediction)</a:t>
            </a:r>
          </a:p>
        </p:txBody>
      </p:sp>
      <p:sp>
        <p:nvSpPr>
          <p:cNvPr id="16" name="Text Box 170"/>
          <p:cNvSpPr txBox="1">
            <a:spLocks noChangeArrowheads="1"/>
          </p:cNvSpPr>
          <p:nvPr/>
        </p:nvSpPr>
        <p:spPr bwMode="auto">
          <a:xfrm>
            <a:off x="252412" y="3290682"/>
            <a:ext cx="3015377" cy="461665"/>
          </a:xfrm>
          <a:prstGeom prst="rect">
            <a:avLst/>
          </a:prstGeom>
          <a:solidFill>
            <a:srgbClr val="6699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chemeClr val="tx1"/>
                </a:solidFill>
              </a:rPr>
              <a:t>D. Atwood et al., PRL79, 185 (1997</a:t>
            </a:r>
            <a:r>
              <a:rPr lang="sl-SI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sl-SI" sz="1200" dirty="0" smtClean="0">
                <a:solidFill>
                  <a:schemeClr val="tx1"/>
                </a:solidFill>
              </a:rPr>
              <a:t>B. Grinstein et al., PRD71, 011504 (2005)</a:t>
            </a:r>
            <a:endParaRPr lang="en-GB" sz="1200" baseline="300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791" y="5160041"/>
            <a:ext cx="3570287" cy="708025"/>
          </a:xfrm>
          <a:prstGeom prst="rect">
            <a:avLst/>
          </a:prstGeom>
          <a:solidFill>
            <a:srgbClr val="006600">
              <a:alpha val="40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s</a:t>
            </a: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</a:t>
            </a:r>
            <a:r>
              <a:rPr lang="sl-SI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Ks</a:t>
            </a:r>
            <a:r>
              <a:rPr lang="sl-SI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</a:t>
            </a:r>
            <a:r>
              <a:rPr lang="sl-SI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g</a:t>
            </a: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)=   0.09  @ 5 ab</a:t>
            </a:r>
            <a:r>
              <a:rPr lang="sl-SI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-1</a:t>
            </a:r>
          </a:p>
          <a:p>
            <a:pPr>
              <a:defRPr/>
            </a:pP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    0.03  @ 50 ab</a:t>
            </a:r>
            <a:r>
              <a:rPr lang="sl-SI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-1</a:t>
            </a:r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4375"/>
              </p:ext>
            </p:extLst>
          </p:nvPr>
        </p:nvGraphicFramePr>
        <p:xfrm>
          <a:off x="4144169" y="1345033"/>
          <a:ext cx="47990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901" name="Equation" r:id="rId6" imgW="2717640" imgH="660240" progId="Equation.3">
                  <p:embed/>
                </p:oleObj>
              </mc:Choice>
              <mc:Fallback>
                <p:oleObj name="Equation" r:id="rId6" imgW="2717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169" y="1345033"/>
                        <a:ext cx="4799013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KSpi0gammaS_CPvsC_C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14451" y="2312462"/>
            <a:ext cx="3762221" cy="423332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6429376" y="4603071"/>
            <a:ext cx="352425" cy="180975"/>
          </a:xfrm>
          <a:prstGeom prst="ellipse">
            <a:avLst/>
          </a:prstGeom>
          <a:solidFill>
            <a:srgbClr val="66FF3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543676" y="4660220"/>
            <a:ext cx="123825" cy="71437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1058" y="589936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t-dependent decays rate of </a:t>
            </a:r>
            <a:r>
              <a:rPr lang="sl-SI" i="1" dirty="0" smtClean="0">
                <a:solidFill>
                  <a:schemeClr val="tx1"/>
                </a:solidFill>
              </a:rPr>
              <a:t>B → f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dirty="0" smtClean="0">
                <a:solidFill>
                  <a:schemeClr val="tx1"/>
                </a:solidFill>
              </a:rPr>
              <a:t>; 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 and </a:t>
            </a: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dirty="0" smtClean="0">
                <a:solidFill>
                  <a:schemeClr val="tx1"/>
                </a:solidFill>
              </a:rPr>
              <a:t>: CP violating parameters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0" idx="6"/>
          </p:cNvCxnSpPr>
          <p:nvPr/>
        </p:nvCxnSpPr>
        <p:spPr bwMode="auto">
          <a:xfrm flipV="1">
            <a:off x="6781801" y="4364945"/>
            <a:ext cx="828674" cy="32861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>
            <a:stCxn id="21" idx="4"/>
          </p:cNvCxnSpPr>
          <p:nvPr/>
        </p:nvCxnSpPr>
        <p:spPr bwMode="auto">
          <a:xfrm flipH="1">
            <a:off x="6248401" y="4731657"/>
            <a:ext cx="357188" cy="9191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553325" y="418397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5 ab</a:t>
            </a:r>
            <a:r>
              <a:rPr lang="sl-SI" sz="1600" baseline="30000" dirty="0" smtClean="0">
                <a:solidFill>
                  <a:schemeClr val="tx1"/>
                </a:solidFill>
              </a:rPr>
              <a:t>-1</a:t>
            </a:r>
            <a:endParaRPr lang="sl-SI" sz="1600" baseline="30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4075" y="5641295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50 ab</a:t>
            </a:r>
            <a:r>
              <a:rPr lang="sl-SI" sz="1600" baseline="30000" dirty="0" smtClean="0">
                <a:solidFill>
                  <a:schemeClr val="tx1"/>
                </a:solidFill>
              </a:rPr>
              <a:t>-1</a:t>
            </a:r>
            <a:endParaRPr lang="sl-SI" sz="1600" baseline="30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5929" y="2510258"/>
            <a:ext cx="1148071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/>
                </a:solidFill>
              </a:rPr>
              <a:t>HFAG</a:t>
            </a:r>
          </a:p>
          <a:p>
            <a:r>
              <a:rPr lang="sl-SI" sz="1200" dirty="0" smtClean="0">
                <a:solidFill>
                  <a:schemeClr val="tx1"/>
                </a:solidFill>
              </a:rPr>
              <a:t>Summer 2012</a:t>
            </a:r>
            <a:endParaRPr lang="sl-SI" sz="120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621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build="allAtOnce" animBg="1"/>
      <p:bldP spid="20" grpId="0" animBg="1"/>
      <p:bldP spid="21" grpId="0" animBg="1"/>
      <p:bldP spid="25" grpId="0"/>
      <p:bldP spid="26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/>
              <a:t>Requirements for SBF</a:t>
            </a:r>
            <a:endParaRPr lang="en-US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97210" y="581914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Requirements 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</a:t>
            </a:r>
            <a:endParaRPr lang="sl-SI" sz="20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55079"/>
            <a:ext cx="39709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sym typeface="Symbol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(10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rgbClr val="006600"/>
                </a:solidFill>
              </a:rPr>
              <a:t>higher luminosity</a:t>
            </a:r>
            <a:endParaRPr lang="sl-SI" dirty="0" smtClean="0">
              <a:solidFill>
                <a:srgbClr val="006600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</a:rPr>
              <a:t>  </a:t>
            </a:r>
            <a:r>
              <a:rPr lang="sl-SI" dirty="0" smtClean="0">
                <a:solidFill>
                  <a:srgbClr val="006600"/>
                </a:solidFill>
              </a:rPr>
              <a:t>complementarity</a:t>
            </a:r>
            <a:r>
              <a:rPr lang="sl-SI" dirty="0" smtClean="0">
                <a:solidFill>
                  <a:schemeClr val="tx1"/>
                </a:solidFill>
              </a:rPr>
              <a:t> to other intensity </a:t>
            </a:r>
          </a:p>
          <a:p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frontiers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experiments (LHCb, </a:t>
            </a:r>
          </a:p>
          <a:p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BES III, ....); 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</a:rPr>
              <a:t>   </a:t>
            </a:r>
            <a:r>
              <a:rPr lang="sl-SI" dirty="0" smtClean="0">
                <a:solidFill>
                  <a:srgbClr val="006600"/>
                </a:solidFill>
              </a:rPr>
              <a:t>accurate</a:t>
            </a:r>
            <a:r>
              <a:rPr lang="sl-SI" dirty="0" smtClean="0">
                <a:solidFill>
                  <a:schemeClr val="tx1"/>
                </a:solidFill>
              </a:rPr>
              <a:t> theoretical </a:t>
            </a:r>
            <a:r>
              <a:rPr lang="sl-SI" dirty="0" smtClean="0">
                <a:solidFill>
                  <a:srgbClr val="006600"/>
                </a:solidFill>
              </a:rPr>
              <a:t>predictions</a:t>
            </a:r>
            <a:r>
              <a:rPr lang="sl-SI" dirty="0" smtClean="0">
                <a:solidFill>
                  <a:schemeClr val="tx1"/>
                </a:solidFill>
              </a:rPr>
              <a:t> to </a:t>
            </a:r>
          </a:p>
          <a:p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compare to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Picture 19" descr="compl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799" y="480646"/>
            <a:ext cx="4493807" cy="4782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7910512" y="1038225"/>
            <a:ext cx="452438" cy="328613"/>
          </a:xfrm>
          <a:prstGeom prst="rect">
            <a:avLst/>
          </a:prstGeom>
          <a:solidFill>
            <a:srgbClr val="006600">
              <a:alpha val="28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05750" y="2252662"/>
            <a:ext cx="466725" cy="171451"/>
          </a:xfrm>
          <a:prstGeom prst="rect">
            <a:avLst/>
          </a:prstGeom>
          <a:solidFill>
            <a:srgbClr val="006600">
              <a:alpha val="32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915275" y="2943225"/>
            <a:ext cx="452438" cy="514350"/>
          </a:xfrm>
          <a:prstGeom prst="rect">
            <a:avLst/>
          </a:prstGeom>
          <a:solidFill>
            <a:srgbClr val="006600">
              <a:alpha val="3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910512" y="3976688"/>
            <a:ext cx="466726" cy="509587"/>
          </a:xfrm>
          <a:prstGeom prst="rect">
            <a:avLst/>
          </a:prstGeom>
          <a:solidFill>
            <a:srgbClr val="006600">
              <a:alpha val="29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905750" y="1390651"/>
            <a:ext cx="461963" cy="833437"/>
          </a:xfrm>
          <a:prstGeom prst="rect">
            <a:avLst/>
          </a:prstGeom>
          <a:solidFill>
            <a:srgbClr val="C00000">
              <a:alpha val="29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905750" y="2438400"/>
            <a:ext cx="466725" cy="471488"/>
          </a:xfrm>
          <a:prstGeom prst="rect">
            <a:avLst/>
          </a:prstGeom>
          <a:solidFill>
            <a:srgbClr val="C00000">
              <a:alpha val="28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15275" y="3481388"/>
            <a:ext cx="457200" cy="466725"/>
          </a:xfrm>
          <a:prstGeom prst="rect">
            <a:avLst/>
          </a:prstGeom>
          <a:solidFill>
            <a:srgbClr val="C00000">
              <a:alpha val="28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915275" y="4505324"/>
            <a:ext cx="466725" cy="495301"/>
          </a:xfrm>
          <a:prstGeom prst="rect">
            <a:avLst/>
          </a:prstGeom>
          <a:solidFill>
            <a:srgbClr val="002060">
              <a:alpha val="30000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20037" y="852488"/>
            <a:ext cx="438151" cy="147637"/>
          </a:xfrm>
          <a:prstGeom prst="rect">
            <a:avLst/>
          </a:prstGeom>
          <a:solidFill>
            <a:srgbClr val="002060">
              <a:alpha val="30000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Text Box 170"/>
          <p:cNvSpPr txBox="1">
            <a:spLocks noChangeArrowheads="1"/>
          </p:cNvSpPr>
          <p:nvPr/>
        </p:nvSpPr>
        <p:spPr bwMode="auto">
          <a:xfrm>
            <a:off x="3854119" y="6233005"/>
            <a:ext cx="5070764" cy="276999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Adopted from G. Isidori</a:t>
            </a:r>
            <a:r>
              <a:rPr lang="en-US" sz="1200" dirty="0" smtClean="0">
                <a:solidFill>
                  <a:schemeClr val="tx1"/>
                </a:solidFill>
              </a:rPr>
              <a:t> et al., </a:t>
            </a:r>
            <a:r>
              <a:rPr lang="sl-SI" sz="1200" dirty="0" smtClean="0">
                <a:solidFill>
                  <a:schemeClr val="tx1"/>
                </a:solidFill>
              </a:rPr>
              <a:t>Ann.Rev.Nucl.Part.Sci. 60, 355 (2010)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7202" y="2555580"/>
            <a:ext cx="1629509" cy="338554"/>
          </a:xfrm>
          <a:prstGeom prst="rect">
            <a:avLst/>
          </a:prstGeom>
          <a:solidFill>
            <a:srgbClr val="006600">
              <a:alpha val="31000"/>
            </a:srgbClr>
          </a:solid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Super B factory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7203" y="2954165"/>
            <a:ext cx="726832" cy="338554"/>
          </a:xfrm>
          <a:prstGeom prst="rect">
            <a:avLst/>
          </a:prstGeom>
          <a:solidFill>
            <a:srgbClr val="C00000">
              <a:alpha val="28000"/>
            </a:srgb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LHCb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5479" y="3376196"/>
            <a:ext cx="1535724" cy="338554"/>
          </a:xfrm>
          <a:prstGeom prst="rect">
            <a:avLst/>
          </a:prstGeom>
          <a:solidFill>
            <a:srgbClr val="002060">
              <a:alpha val="32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K experiments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1721" y="5250474"/>
            <a:ext cx="4995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800" i="1" dirty="0" smtClean="0">
                <a:solidFill>
                  <a:schemeClr val="tx1"/>
                </a:solidFill>
              </a:rPr>
              <a:t>(B </a:t>
            </a:r>
            <a:r>
              <a:rPr lang="sl-SI" sz="8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800" i="1" dirty="0" smtClean="0">
                <a:solidFill>
                  <a:schemeClr val="tx1"/>
                </a:solidFill>
              </a:rPr>
              <a:t>X</a:t>
            </a:r>
            <a:r>
              <a:rPr lang="sl-SI" sz="800" i="1" baseline="-25000" dirty="0" smtClean="0">
                <a:solidFill>
                  <a:schemeClr val="tx1"/>
                </a:solidFill>
              </a:rPr>
              <a:t>s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800" dirty="0" smtClean="0">
                <a:solidFill>
                  <a:schemeClr val="tx1"/>
                </a:solidFill>
              </a:rPr>
              <a:t>)                                                                                                   6%          Super-B</a:t>
            </a:r>
          </a:p>
          <a:p>
            <a:r>
              <a:rPr lang="sl-SI" sz="8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800" i="1" dirty="0" smtClean="0">
                <a:solidFill>
                  <a:schemeClr val="tx1"/>
                </a:solidFill>
              </a:rPr>
              <a:t>(B </a:t>
            </a:r>
            <a:r>
              <a:rPr lang="sl-SI" sz="8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800" i="1" dirty="0" smtClean="0">
                <a:solidFill>
                  <a:schemeClr val="tx1"/>
                </a:solidFill>
              </a:rPr>
              <a:t>X</a:t>
            </a:r>
            <a:r>
              <a:rPr lang="sl-SI" sz="800" i="1" baseline="-25000" dirty="0" smtClean="0">
                <a:solidFill>
                  <a:schemeClr val="tx1"/>
                </a:solidFill>
              </a:rPr>
              <a:t>d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800" dirty="0" smtClean="0">
                <a:solidFill>
                  <a:schemeClr val="tx1"/>
                </a:solidFill>
              </a:rPr>
              <a:t>)                                                                                                   20%        Super-B</a:t>
            </a:r>
          </a:p>
          <a:p>
            <a:r>
              <a:rPr lang="sl-SI" sz="800" i="1" dirty="0" smtClean="0">
                <a:solidFill>
                  <a:schemeClr val="tx1"/>
                </a:solidFill>
              </a:rPr>
              <a:t>S(B </a:t>
            </a:r>
            <a:r>
              <a:rPr lang="sl-SI" sz="8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rg</a:t>
            </a:r>
            <a:r>
              <a:rPr lang="sl-SI" sz="800" dirty="0" smtClean="0">
                <a:solidFill>
                  <a:schemeClr val="tx1"/>
                </a:solidFill>
              </a:rPr>
              <a:t>)                                                                                                     0.15        Super-B</a:t>
            </a:r>
          </a:p>
          <a:p>
            <a:r>
              <a:rPr lang="sl-SI" sz="8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800" i="1" dirty="0" smtClean="0">
                <a:solidFill>
                  <a:schemeClr val="tx1"/>
                </a:solidFill>
              </a:rPr>
              <a:t>(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800" i="1" dirty="0" smtClean="0">
                <a:solidFill>
                  <a:schemeClr val="tx1"/>
                </a:solidFill>
              </a:rPr>
              <a:t> </a:t>
            </a:r>
            <a:r>
              <a:rPr lang="sl-SI" sz="8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mg</a:t>
            </a:r>
            <a:r>
              <a:rPr lang="sl-SI" sz="800" i="1" dirty="0" smtClean="0">
                <a:solidFill>
                  <a:schemeClr val="tx1"/>
                </a:solidFill>
              </a:rPr>
              <a:t>) </a:t>
            </a:r>
            <a:r>
              <a:rPr lang="sl-SI" sz="800" dirty="0" smtClean="0">
                <a:solidFill>
                  <a:schemeClr val="tx1"/>
                </a:solidFill>
              </a:rPr>
              <a:t>                                                                                                     3 </a:t>
            </a:r>
            <a:r>
              <a:rPr lang="sl-SI" sz="800" dirty="0" smtClean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sl-SI" sz="800" dirty="0" smtClean="0">
                <a:solidFill>
                  <a:schemeClr val="tx1"/>
                </a:solidFill>
              </a:rPr>
              <a:t>10</a:t>
            </a:r>
            <a:r>
              <a:rPr lang="sl-SI" sz="800" baseline="30000" dirty="0" smtClean="0">
                <a:solidFill>
                  <a:schemeClr val="tx1"/>
                </a:solidFill>
              </a:rPr>
              <a:t>-9</a:t>
            </a:r>
            <a:r>
              <a:rPr lang="sl-SI" sz="800" dirty="0" smtClean="0">
                <a:solidFill>
                  <a:schemeClr val="tx1"/>
                </a:solidFill>
              </a:rPr>
              <a:t>     Super-B (90% U.L.)</a:t>
            </a:r>
          </a:p>
          <a:p>
            <a:r>
              <a:rPr lang="sl-SI" sz="8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800" i="1" dirty="0" smtClean="0">
                <a:solidFill>
                  <a:schemeClr val="tx1"/>
                </a:solidFill>
              </a:rPr>
              <a:t>(B</a:t>
            </a:r>
            <a:r>
              <a:rPr lang="sl-SI" sz="8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800" i="1" dirty="0" smtClean="0">
                <a:solidFill>
                  <a:schemeClr val="tx1"/>
                </a:solidFill>
              </a:rPr>
              <a:t> </a:t>
            </a:r>
            <a:r>
              <a:rPr lang="sl-SI" sz="8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800" i="1" dirty="0" smtClean="0">
                <a:solidFill>
                  <a:schemeClr val="tx1"/>
                </a:solidFill>
              </a:rPr>
              <a:t>D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sz="800" dirty="0" smtClean="0">
                <a:solidFill>
                  <a:schemeClr val="tx1"/>
                </a:solidFill>
              </a:rPr>
              <a:t>)                                                                                                  3%          Super-B</a:t>
            </a:r>
          </a:p>
          <a:p>
            <a:r>
              <a:rPr lang="sl-SI" sz="8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800" i="1" dirty="0" smtClean="0">
                <a:solidFill>
                  <a:schemeClr val="tx1"/>
                </a:solidFill>
              </a:rPr>
              <a:t>(B</a:t>
            </a:r>
            <a:r>
              <a:rPr lang="sl-SI" sz="800" i="1" baseline="-25000" dirty="0" smtClean="0">
                <a:solidFill>
                  <a:schemeClr val="tx1"/>
                </a:solidFill>
              </a:rPr>
              <a:t>s</a:t>
            </a:r>
            <a:r>
              <a:rPr lang="sl-SI" sz="800" i="1" dirty="0" smtClean="0">
                <a:solidFill>
                  <a:schemeClr val="tx1"/>
                </a:solidFill>
              </a:rPr>
              <a:t> </a:t>
            </a:r>
            <a:r>
              <a:rPr lang="sl-SI" sz="8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gg</a:t>
            </a:r>
            <a:r>
              <a:rPr lang="sl-SI" sz="800" i="1" dirty="0" smtClean="0">
                <a:solidFill>
                  <a:schemeClr val="tx1"/>
                </a:solidFill>
              </a:rPr>
              <a:t>)</a:t>
            </a:r>
            <a:r>
              <a:rPr lang="sl-SI" sz="800" dirty="0" smtClean="0">
                <a:solidFill>
                  <a:schemeClr val="tx1"/>
                </a:solidFill>
              </a:rPr>
              <a:t>                                                                                                 0.25 </a:t>
            </a:r>
            <a:r>
              <a:rPr lang="sl-SI" sz="800" dirty="0" smtClean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sl-SI" sz="800" dirty="0" smtClean="0">
                <a:solidFill>
                  <a:schemeClr val="tx1"/>
                </a:solidFill>
              </a:rPr>
              <a:t>10</a:t>
            </a:r>
            <a:r>
              <a:rPr lang="sl-SI" sz="800" baseline="30000" dirty="0" smtClean="0">
                <a:solidFill>
                  <a:schemeClr val="tx1"/>
                </a:solidFill>
              </a:rPr>
              <a:t>-6</a:t>
            </a:r>
            <a:r>
              <a:rPr lang="sl-SI" sz="800" dirty="0" smtClean="0">
                <a:solidFill>
                  <a:schemeClr val="tx1"/>
                </a:solidFill>
              </a:rPr>
              <a:t>    Super-B (5 ab</a:t>
            </a:r>
            <a:r>
              <a:rPr lang="sl-SI" sz="800" baseline="30000" dirty="0" smtClean="0">
                <a:solidFill>
                  <a:schemeClr val="tx1"/>
                </a:solidFill>
              </a:rPr>
              <a:t>-1</a:t>
            </a:r>
            <a:r>
              <a:rPr lang="sl-SI" sz="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sl-SI" sz="800" dirty="0" smtClean="0">
                <a:solidFill>
                  <a:schemeClr val="tx1"/>
                </a:solidFill>
              </a:rPr>
              <a:t> </a:t>
            </a:r>
            <a:r>
              <a:rPr lang="sl-SI" sz="800" i="1" dirty="0" smtClean="0">
                <a:solidFill>
                  <a:schemeClr val="tx1"/>
                </a:solidFill>
              </a:rPr>
              <a:t>sin</a:t>
            </a:r>
            <a:r>
              <a:rPr lang="sl-SI" sz="800" i="1" baseline="30000" dirty="0" smtClean="0">
                <a:solidFill>
                  <a:schemeClr val="tx1"/>
                </a:solidFill>
              </a:rPr>
              <a:t>2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sl-SI" sz="800" i="1" baseline="-25000" dirty="0" smtClean="0">
                <a:solidFill>
                  <a:schemeClr val="tx1"/>
                </a:solidFill>
              </a:rPr>
              <a:t>W</a:t>
            </a:r>
            <a:r>
              <a:rPr lang="sl-SI" sz="800" i="1" dirty="0" smtClean="0">
                <a:solidFill>
                  <a:schemeClr val="tx1"/>
                </a:solidFill>
              </a:rPr>
              <a:t> @ </a:t>
            </a:r>
            <a:r>
              <a:rPr lang="sl-SI" sz="800" i="1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sl-SI" sz="800" i="1" dirty="0" smtClean="0">
                <a:solidFill>
                  <a:schemeClr val="tx1"/>
                </a:solidFill>
              </a:rPr>
              <a:t>(4S)</a:t>
            </a:r>
            <a:r>
              <a:rPr lang="sl-SI" sz="800" dirty="0" smtClean="0">
                <a:solidFill>
                  <a:schemeClr val="tx1"/>
                </a:solidFill>
              </a:rPr>
              <a:t>                                                                                           3 </a:t>
            </a:r>
            <a:r>
              <a:rPr lang="sl-SI" sz="800" dirty="0" smtClean="0">
                <a:solidFill>
                  <a:schemeClr val="tx1"/>
                </a:solidFill>
                <a:latin typeface="Arial"/>
                <a:cs typeface="Arial"/>
              </a:rPr>
              <a:t>·</a:t>
            </a:r>
            <a:r>
              <a:rPr lang="sl-SI" sz="800" dirty="0" smtClean="0">
                <a:solidFill>
                  <a:schemeClr val="tx1"/>
                </a:solidFill>
              </a:rPr>
              <a:t>10</a:t>
            </a:r>
            <a:r>
              <a:rPr lang="sl-SI" sz="800" baseline="30000" dirty="0" smtClean="0">
                <a:solidFill>
                  <a:schemeClr val="tx1"/>
                </a:solidFill>
              </a:rPr>
              <a:t>-4</a:t>
            </a:r>
            <a:r>
              <a:rPr lang="sl-SI" sz="800" dirty="0" smtClean="0">
                <a:solidFill>
                  <a:schemeClr val="tx1"/>
                </a:solidFill>
              </a:rPr>
              <a:t>     Super-B </a:t>
            </a:r>
            <a:endParaRPr lang="sl-SI" sz="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908680" y="5246077"/>
            <a:ext cx="466726" cy="885825"/>
          </a:xfrm>
          <a:prstGeom prst="rect">
            <a:avLst/>
          </a:prstGeom>
          <a:solidFill>
            <a:srgbClr val="006600">
              <a:alpha val="28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409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5578353" y="1130177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578353" y="1282577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664078" y="2338387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664078" y="3024187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664078" y="3197102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664811" y="3363403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640998" y="4065342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627443" y="4253669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640998" y="4418184"/>
            <a:ext cx="27476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1228835" y="4489938"/>
            <a:ext cx="351692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240559" y="5474677"/>
            <a:ext cx="351692" cy="0"/>
          </a:xfrm>
          <a:prstGeom prst="straightConnector1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627420" y="4314092"/>
            <a:ext cx="219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theory uncertainty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matches the expected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exp. precision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7759" y="5287107"/>
            <a:ext cx="2156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theory uncertainty will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match the expected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exp. precision with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expected progress in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LQCD</a:t>
            </a:r>
            <a:endParaRPr lang="sl-SI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47" y="1365287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smtClean="0"/>
              <a:t>Introduction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514005"/>
            <a:ext cx="5511445" cy="8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Accelerator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“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B-Factory”,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sl-SI" sz="2400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KEKB</a:t>
            </a:r>
            <a:r>
              <a:rPr lang="sl-SI" sz="2400" dirty="0" smtClean="0">
                <a:solidFill>
                  <a:schemeClr val="tx1"/>
                </a:solidFill>
              </a:rPr>
              <a:t> @</a:t>
            </a:r>
            <a:r>
              <a:rPr lang="en-US" sz="2400" dirty="0" smtClean="0">
                <a:solidFill>
                  <a:schemeClr val="tx1"/>
                </a:solidFill>
              </a:rPr>
              <a:t> KEK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5554594" y="273233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55545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88819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6662669" y="2732332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5554594" y="3384794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6648382" y="1511544"/>
            <a:ext cx="24705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KEKB: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(HER): 8.0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 (LER): 3.5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crossing angle: 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22 </a:t>
            </a:r>
            <a:r>
              <a:rPr lang="en-US" sz="2000" dirty="0" err="1" smtClean="0">
                <a:solidFill>
                  <a:schemeClr val="tx1"/>
                </a:solidFill>
              </a:rPr>
              <a:t>mrad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</a:rPr>
              <a:t>CMS</a:t>
            </a:r>
            <a:r>
              <a:rPr lang="en-US" sz="2000" dirty="0" smtClean="0">
                <a:solidFill>
                  <a:schemeClr val="tx1"/>
                </a:solidFill>
              </a:rPr>
              <a:t>=M(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(4S))c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dN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dt</a:t>
            </a:r>
            <a:r>
              <a:rPr lang="en-US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→f) </a:t>
            </a:r>
            <a:r>
              <a:rPr lang="en-US" sz="2000" b="1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Down Arrow 49"/>
          <p:cNvSpPr/>
          <p:nvPr/>
        </p:nvSpPr>
        <p:spPr bwMode="auto">
          <a:xfrm rot="19795887" flipV="1">
            <a:off x="1092358" y="2126588"/>
            <a:ext cx="493485" cy="1045028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9199993" lon="2099985" rev="18300000"/>
            </a:camera>
            <a:lightRig rig="threePt" dir="t"/>
          </a:scene3d>
          <a:sp3d extrusionH="76200" contourW="12700">
            <a:bevelT prst="angle"/>
            <a:extrusionClr>
              <a:schemeClr val="bg1"/>
            </a:extrusionClr>
            <a:contourClr>
              <a:srgbClr val="FFC000"/>
            </a:contourClr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468244" y="1546469"/>
            <a:ext cx="3732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Tokyo (40 mins by Tsukuba Exps)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6873" y="4898815"/>
            <a:ext cx="870751" cy="461665"/>
          </a:xfrm>
          <a:prstGeom prst="rect">
            <a:avLst/>
          </a:prstGeom>
          <a:noFill/>
          <a:scene3d>
            <a:camera prst="orthographicFront">
              <a:rot lat="19432261" lon="857816" rev="18805761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smtClean="0">
                <a:solidFill>
                  <a:schemeClr val="bg1"/>
                </a:solidFill>
              </a:rPr>
              <a:t>Belle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10800000" flipV="1">
            <a:off x="2369616" y="4637558"/>
            <a:ext cx="671979" cy="369332"/>
          </a:xfrm>
          <a:prstGeom prst="rect">
            <a:avLst/>
          </a:prstGeom>
          <a:noFill/>
          <a:scene3d>
            <a:camera prst="orthographicFront">
              <a:rot lat="20282831" lon="21519955" rev="195385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HER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4" name="Straight Arrow Connector 19"/>
          <p:cNvCxnSpPr>
            <a:cxnSpLocks noChangeShapeType="1"/>
          </p:cNvCxnSpPr>
          <p:nvPr/>
        </p:nvCxnSpPr>
        <p:spPr bwMode="auto">
          <a:xfrm rot="10800000">
            <a:off x="2270057" y="5015157"/>
            <a:ext cx="447675" cy="21748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55" name="Straight Arrow Connector 20"/>
          <p:cNvCxnSpPr>
            <a:cxnSpLocks noChangeShapeType="1"/>
          </p:cNvCxnSpPr>
          <p:nvPr/>
        </p:nvCxnSpPr>
        <p:spPr bwMode="auto">
          <a:xfrm>
            <a:off x="1549332" y="4456357"/>
            <a:ext cx="384175" cy="28257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56" name="TextBox 55"/>
          <p:cNvSpPr txBox="1"/>
          <p:nvPr/>
        </p:nvSpPr>
        <p:spPr>
          <a:xfrm rot="10800000" flipV="1">
            <a:off x="1655880" y="4179450"/>
            <a:ext cx="633507" cy="369332"/>
          </a:xfrm>
          <a:prstGeom prst="rect">
            <a:avLst/>
          </a:prstGeom>
          <a:noFill/>
          <a:scene3d>
            <a:camera prst="orthographicFront">
              <a:rot lat="20282831" lon="21519955" rev="195385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LER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1322" y="5719141"/>
            <a:ext cx="2000869" cy="400110"/>
          </a:xfrm>
          <a:prstGeom prst="rect">
            <a:avLst/>
          </a:prstGeom>
          <a:solidFill>
            <a:srgbClr val="0066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000" smtClean="0">
                <a:solidFill>
                  <a:schemeClr val="tx1"/>
                </a:solidFill>
                <a:sym typeface="Symbol"/>
              </a:rPr>
              <a:t></a:t>
            </a:r>
            <a:r>
              <a:rPr lang="en-US" sz="2000" b="1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2000" smtClean="0">
                <a:solidFill>
                  <a:schemeClr val="tx1"/>
                </a:solidFill>
              </a:rPr>
              <a:t>dt = 1020 fb</a:t>
            </a:r>
            <a:r>
              <a:rPr lang="en-US" sz="2000" baseline="30000" smtClean="0">
                <a:solidFill>
                  <a:schemeClr val="tx1"/>
                </a:solidFill>
              </a:rPr>
              <a:t>-1</a:t>
            </a:r>
            <a:endParaRPr lang="en-US" sz="2000"/>
          </a:p>
        </p:txBody>
      </p:sp>
      <p:sp>
        <p:nvSpPr>
          <p:cNvPr id="58" name="TextBox 57"/>
          <p:cNvSpPr txBox="1"/>
          <p:nvPr/>
        </p:nvSpPr>
        <p:spPr>
          <a:xfrm>
            <a:off x="6850170" y="5440362"/>
            <a:ext cx="524503" cy="276999"/>
          </a:xfrm>
          <a:prstGeom prst="rect">
            <a:avLst/>
          </a:prstGeom>
          <a:solidFill>
            <a:srgbClr val="006600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aseline="-25000" smtClean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46452" y="6116868"/>
            <a:ext cx="524503" cy="276999"/>
          </a:xfrm>
          <a:prstGeom prst="rect">
            <a:avLst/>
          </a:prstGeom>
          <a:solidFill>
            <a:srgbClr val="006600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aseline="30000" smtClean="0">
                <a:solidFill>
                  <a:schemeClr val="tx1"/>
                </a:solidFill>
              </a:rPr>
              <a:t>1999</a:t>
            </a:r>
          </a:p>
        </p:txBody>
      </p:sp>
      <p:pic>
        <p:nvPicPr>
          <p:cNvPr id="60" name="Picture 59" descr="Picture1.wm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912708">
            <a:off x="318188" y="1297120"/>
            <a:ext cx="5677304" cy="4892256"/>
          </a:xfrm>
          <a:prstGeom prst="rect">
            <a:avLst/>
          </a:prstGeom>
          <a:scene3d>
            <a:camera prst="orthographicFront">
              <a:rot lat="19631091" lon="2458780" rev="21115922"/>
            </a:camera>
            <a:lightRig rig="threePt" dir="t"/>
          </a:scene3d>
        </p:spPr>
      </p:pic>
      <p:sp>
        <p:nvSpPr>
          <p:cNvPr id="23" name="TextBox 22"/>
          <p:cNvSpPr txBox="1"/>
          <p:nvPr/>
        </p:nvSpPr>
        <p:spPr>
          <a:xfrm>
            <a:off x="6839211" y="58872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accelerator</a:t>
            </a:r>
          </a:p>
          <a:p>
            <a:r>
              <a:rPr lang="en-US" smtClean="0">
                <a:solidFill>
                  <a:schemeClr val="tx1"/>
                </a:solidFill>
              </a:rPr>
              <a:t>institute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3845491" y="901874"/>
            <a:ext cx="225468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958225" y="789140"/>
            <a:ext cx="2843408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847573" y="1002082"/>
            <a:ext cx="1981200" cy="36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81819" y="460957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e</a:t>
            </a:r>
            <a:r>
              <a:rPr lang="en-US" sz="2400" baseline="30000" smtClean="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3178" y="5463436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CC00"/>
                </a:solidFill>
              </a:rPr>
              <a:t>e</a:t>
            </a:r>
            <a:r>
              <a:rPr lang="en-US" sz="2400" baseline="30000" smtClean="0">
                <a:solidFill>
                  <a:srgbClr val="00CC00"/>
                </a:solidFill>
              </a:rPr>
              <a:t>+</a:t>
            </a:r>
            <a:endParaRPr lang="en-US" sz="2400">
              <a:solidFill>
                <a:srgbClr val="00CC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384115" y="5756901"/>
            <a:ext cx="298537" cy="17598"/>
          </a:xfrm>
          <a:prstGeom prst="line">
            <a:avLst/>
          </a:prstGeom>
          <a:noFill/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>
            <a:off x="3093928" y="4872626"/>
            <a:ext cx="267222" cy="954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674795" y="6113124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(1.02 ab</a:t>
            </a:r>
            <a:r>
              <a:rPr lang="en-US" baseline="30000" smtClean="0">
                <a:solidFill>
                  <a:schemeClr val="tx1"/>
                </a:solidFill>
              </a:rPr>
              <a:t>-1</a:t>
            </a:r>
            <a:r>
              <a:rPr lang="en-US" smtClean="0">
                <a:solidFill>
                  <a:schemeClr val="tx1"/>
                </a:solidFill>
              </a:rPr>
              <a:t>)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PID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Accelerator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Calorimeter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Vertex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8" descr="y4s_cross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996" y="2539243"/>
            <a:ext cx="4317127" cy="20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Accelerator</a:t>
            </a:r>
            <a:endParaRPr lang="en-US" sz="2400" dirty="0" smtClean="0"/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7688061" y="4096127"/>
            <a:ext cx="422275" cy="136525"/>
          </a:xfrm>
          <a:prstGeom prst="rect">
            <a:avLst/>
          </a:prstGeom>
          <a:solidFill>
            <a:srgbClr val="003300">
              <a:alpha val="6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3" name="Pie 22"/>
          <p:cNvSpPr/>
          <p:nvPr/>
        </p:nvSpPr>
        <p:spPr bwMode="auto">
          <a:xfrm rot="5400000">
            <a:off x="7820618" y="3879208"/>
            <a:ext cx="139700" cy="392113"/>
          </a:xfrm>
          <a:prstGeom prst="pie">
            <a:avLst>
              <a:gd name="adj1" fmla="val 5400009"/>
              <a:gd name="adj2" fmla="val 16200000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239853" y="5228339"/>
            <a:ext cx="5282235" cy="842920"/>
            <a:chOff x="1049878" y="5250578"/>
            <a:chExt cx="5282235" cy="842920"/>
          </a:xfrm>
        </p:grpSpPr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1109208" y="5447167"/>
              <a:ext cx="5222905" cy="6463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 b="1" i="1" dirty="0" smtClean="0">
                <a:solidFill>
                  <a:schemeClr val="tx1"/>
                </a:solidFill>
                <a:latin typeface="Symbol" pitchFamily="18" charset="2"/>
              </a:endParaRPr>
            </a:p>
            <a:p>
              <a:r>
                <a:rPr lang="en-US" b="1" i="1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i="1" dirty="0" smtClean="0">
                  <a:solidFill>
                    <a:schemeClr val="tx1"/>
                  </a:solidFill>
                </a:rPr>
                <a:t>(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err="1" smtClean="0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-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  <a:latin typeface="Lucida Console" pitchFamily="49" charset="0"/>
                </a:rPr>
                <a:t>→ </a:t>
              </a:r>
              <a:r>
                <a:rPr lang="en-US" i="1" dirty="0" smtClean="0">
                  <a:solidFill>
                    <a:schemeClr val="tx1"/>
                  </a:solidFill>
                </a:rPr>
                <a:t>c </a:t>
              </a:r>
              <a:r>
                <a:rPr lang="en-US" i="1" dirty="0" err="1">
                  <a:solidFill>
                    <a:schemeClr val="tx1"/>
                  </a:solidFill>
                </a:rPr>
                <a:t>c</a:t>
              </a:r>
              <a:r>
                <a:rPr lang="en-US" i="1" dirty="0">
                  <a:solidFill>
                    <a:schemeClr val="tx1"/>
                  </a:solidFill>
                </a:rPr>
                <a:t>)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  <a:sym typeface="Symbol" pitchFamily="18" charset="2"/>
                </a:rPr>
                <a:t> 1.3 </a:t>
              </a:r>
              <a:r>
                <a:rPr lang="en-US" dirty="0" err="1">
                  <a:solidFill>
                    <a:schemeClr val="tx1"/>
                  </a:solidFill>
                  <a:sym typeface="Symbol" pitchFamily="18" charset="2"/>
                </a:rPr>
                <a:t>nb</a:t>
              </a:r>
              <a:r>
                <a:rPr lang="en-US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Symbol" pitchFamily="18" charset="2"/>
                </a:rPr>
                <a:t>(~1.3x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10</a:t>
              </a:r>
              <a:r>
                <a:rPr lang="en-US" b="1" baseline="30000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9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X</a:t>
              </a:r>
              <a:r>
                <a:rPr lang="en-US" b="1" baseline="-25000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c</a:t>
              </a:r>
              <a:r>
                <a:rPr lang="en-US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Y</a:t>
              </a:r>
              <a:r>
                <a:rPr lang="en-US" b="1" baseline="-25000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c</a:t>
              </a:r>
              <a:r>
                <a:rPr lang="en-US" dirty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pairs</a:t>
              </a:r>
              <a:r>
                <a:rPr lang="sl-SI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 Belle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6" name="Line 76"/>
            <p:cNvSpPr>
              <a:spLocks noChangeShapeType="1"/>
            </p:cNvSpPr>
            <p:nvPr/>
          </p:nvSpPr>
          <p:spPr bwMode="auto">
            <a:xfrm>
              <a:off x="4734391" y="5730498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2338552" y="5806229"/>
              <a:ext cx="10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Text Box 79"/>
            <p:cNvSpPr txBox="1">
              <a:spLocks noChangeArrowheads="1"/>
            </p:cNvSpPr>
            <p:nvPr/>
          </p:nvSpPr>
          <p:spPr bwMode="auto">
            <a:xfrm>
              <a:off x="1049878" y="5250578"/>
              <a:ext cx="3587842" cy="4616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”continuum” production</a:t>
              </a:r>
              <a:r>
                <a:rPr lang="sl-SI" dirty="0" smtClean="0">
                  <a:solidFill>
                    <a:schemeClr val="tx1"/>
                  </a:solidFill>
                </a:rPr>
                <a:t>, </a:t>
              </a:r>
              <a:r>
                <a:rPr lang="sl-SI" i="1" dirty="0" smtClean="0">
                  <a:solidFill>
                    <a:schemeClr val="tx1"/>
                  </a:solidFill>
                </a:rPr>
                <a:t>qq, </a:t>
              </a:r>
              <a:r>
                <a:rPr lang="sl-SI" sz="2400" i="1" dirty="0" smtClean="0">
                  <a:solidFill>
                    <a:schemeClr val="tx1"/>
                  </a:solidFill>
                  <a:latin typeface="French Script MT" pitchFamily="66" charset="0"/>
                </a:rPr>
                <a:t>ll</a:t>
              </a:r>
              <a:r>
                <a:rPr lang="sl-SI" i="1" dirty="0" smtClean="0">
                  <a:solidFill>
                    <a:schemeClr val="tx1"/>
                  </a:solidFill>
                </a:rPr>
                <a:t>, </a:t>
              </a:r>
              <a:r>
                <a:rPr lang="sl-SI" i="1" dirty="0" smtClean="0">
                  <a:solidFill>
                    <a:schemeClr val="tx1"/>
                  </a:solidFill>
                  <a:latin typeface="Symbol" pitchFamily="18" charset="2"/>
                </a:rPr>
                <a:t>tt</a:t>
              </a: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45080" y="4092487"/>
            <a:ext cx="4629794" cy="923330"/>
            <a:chOff x="1055914" y="4007078"/>
            <a:chExt cx="4629794" cy="923330"/>
          </a:xfrm>
        </p:grpSpPr>
        <p:sp>
          <p:nvSpPr>
            <p:cNvPr id="31" name="TextBox 30"/>
            <p:cNvSpPr txBox="1"/>
            <p:nvPr/>
          </p:nvSpPr>
          <p:spPr>
            <a:xfrm>
              <a:off x="1055914" y="4007078"/>
              <a:ext cx="462979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“on resonance” production</a:t>
              </a:r>
              <a:endParaRPr lang="en-US" dirty="0">
                <a:solidFill>
                  <a:schemeClr val="tx1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en-US" i="1" dirty="0" err="1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err="1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 err="1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>
                  <a:solidFill>
                    <a:schemeClr val="tx1"/>
                  </a:solidFill>
                  <a:latin typeface="Arial" charset="0"/>
                </a:rPr>
                <a:t>-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i="1" dirty="0">
                  <a:solidFill>
                    <a:schemeClr val="tx1"/>
                  </a:solidFill>
                  <a:latin typeface="Lucida Console" pitchFamily="49" charset="0"/>
                </a:rPr>
                <a:t>→ </a:t>
              </a:r>
              <a:r>
                <a:rPr lang="en-US" i="1" dirty="0">
                  <a:solidFill>
                    <a:schemeClr val="tx1"/>
                  </a:solidFill>
                  <a:latin typeface="Symbol" pitchFamily="18" charset="2"/>
                </a:rPr>
                <a:t>U</a:t>
              </a:r>
              <a:r>
                <a:rPr lang="en-US" i="1" dirty="0">
                  <a:solidFill>
                    <a:schemeClr val="tx1"/>
                  </a:solidFill>
                  <a:latin typeface="+mn-lt"/>
                </a:rPr>
                <a:t>(4S)</a:t>
              </a:r>
              <a:r>
                <a:rPr lang="en-US" i="1" dirty="0">
                  <a:solidFill>
                    <a:schemeClr val="tx1"/>
                  </a:solidFill>
                  <a:latin typeface="Lucida Console" pitchFamily="49" charset="0"/>
                </a:rPr>
                <a:t> → 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, B</a:t>
              </a:r>
              <a:r>
                <a:rPr lang="en-US" b="1" i="1" baseline="30000" dirty="0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en-US" b="1" i="1" baseline="30000" dirty="0">
                  <a:solidFill>
                    <a:schemeClr val="tx1"/>
                  </a:solidFill>
                  <a:latin typeface="Arial" charset="0"/>
                </a:rPr>
                <a:t>- 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>
                <a:defRPr/>
              </a:pPr>
              <a:r>
                <a:rPr lang="en-US" b="1" i="1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(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err="1" smtClean="0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-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  <a:latin typeface="Lucida Console" pitchFamily="49" charset="0"/>
                </a:rPr>
                <a:t>→ 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BB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) 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 1.1 </a:t>
              </a:r>
              <a:r>
                <a:rPr lang="en-US" dirty="0" err="1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nb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 (~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10</a:t>
              </a:r>
              <a:r>
                <a:rPr lang="en-US" b="1" baseline="30000" dirty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9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 BB 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pairs</a:t>
              </a:r>
              <a:r>
                <a:rPr lang="sl-SI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 Belle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)</a:t>
              </a:r>
              <a:endParaRPr lang="en-US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2" name="Line 76"/>
            <p:cNvSpPr>
              <a:spLocks noChangeShapeType="1"/>
            </p:cNvSpPr>
            <p:nvPr/>
          </p:nvSpPr>
          <p:spPr bwMode="auto">
            <a:xfrm>
              <a:off x="3253236" y="4327499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" name="Line 76"/>
            <p:cNvSpPr>
              <a:spLocks noChangeShapeType="1"/>
            </p:cNvSpPr>
            <p:nvPr/>
          </p:nvSpPr>
          <p:spPr bwMode="auto">
            <a:xfrm>
              <a:off x="2264021" y="4587689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4" name="Line 76"/>
            <p:cNvSpPr>
              <a:spLocks noChangeShapeType="1"/>
            </p:cNvSpPr>
            <p:nvPr/>
          </p:nvSpPr>
          <p:spPr bwMode="auto">
            <a:xfrm>
              <a:off x="4222035" y="4598610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493841" y="1603399"/>
            <a:ext cx="2645276" cy="707886"/>
          </a:xfrm>
          <a:prstGeom prst="rect">
            <a:avLst/>
          </a:prstGeom>
          <a:solidFill>
            <a:srgbClr val="669900">
              <a:alpha val="3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sym typeface="Symbol"/>
              </a:rPr>
              <a:t>Belle </a:t>
            </a:r>
            <a:r>
              <a:rPr lang="en-US" sz="2000" dirty="0" err="1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2000" dirty="0" err="1" smtClean="0">
                <a:solidFill>
                  <a:schemeClr val="tx1"/>
                </a:solidFill>
              </a:rPr>
              <a:t>dt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2000" dirty="0" smtClean="0">
                <a:solidFill>
                  <a:schemeClr val="tx1"/>
                </a:solidFill>
              </a:rPr>
              <a:t> 1020 fb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sl-SI" sz="2000" baseline="30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sl-SI" sz="2000" dirty="0" smtClean="0">
                <a:solidFill>
                  <a:schemeClr val="tx1"/>
                </a:solidFill>
                <a:sym typeface="Symbol"/>
              </a:rPr>
              <a:t>aBar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 </a:t>
            </a:r>
            <a:r>
              <a:rPr lang="en-US" sz="2000" dirty="0" err="1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2000" dirty="0" err="1" smtClean="0">
                <a:solidFill>
                  <a:schemeClr val="tx1"/>
                </a:solidFill>
              </a:rPr>
              <a:t>dt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>550</a:t>
            </a:r>
            <a:r>
              <a:rPr lang="en-US" sz="2000" dirty="0" smtClean="0">
                <a:solidFill>
                  <a:schemeClr val="tx1"/>
                </a:solidFill>
              </a:rPr>
              <a:t> fb-1</a:t>
            </a:r>
            <a:endParaRPr lang="sl-SI" sz="2000" dirty="0" smtClean="0">
              <a:solidFill>
                <a:schemeClr val="tx1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4933915" cy="8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Accelerator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r>
              <a:rPr lang="sl-SI" sz="2400" dirty="0" smtClean="0">
                <a:solidFill>
                  <a:schemeClr val="tx1"/>
                </a:solidFill>
              </a:rPr>
              <a:t>BF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KEKB</a:t>
            </a:r>
            <a:r>
              <a:rPr lang="sl-SI" sz="2000" dirty="0" smtClean="0">
                <a:solidFill>
                  <a:schemeClr val="tx1"/>
                </a:solidFill>
              </a:rPr>
              <a:t> @</a:t>
            </a:r>
            <a:r>
              <a:rPr lang="en-US" sz="2000" dirty="0" smtClean="0">
                <a:solidFill>
                  <a:schemeClr val="tx1"/>
                </a:solidFill>
              </a:rPr>
              <a:t> KEK</a:t>
            </a:r>
            <a:r>
              <a:rPr lang="sl-SI" sz="2000" dirty="0" smtClean="0">
                <a:solidFill>
                  <a:schemeClr val="tx1"/>
                </a:solidFill>
              </a:rPr>
              <a:t> / PEPII @ SLAC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3666114" y="3435108"/>
            <a:ext cx="21512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e</a:t>
            </a:r>
            <a:r>
              <a:rPr lang="en-US" sz="16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600" dirty="0" err="1" smtClean="0">
                <a:solidFill>
                  <a:schemeClr val="tx1"/>
                </a:solidFill>
              </a:rPr>
              <a:t>e</a:t>
            </a:r>
            <a:r>
              <a:rPr lang="en-US" sz="1600" baseline="30000" dirty="0" smtClean="0">
                <a:solidFill>
                  <a:schemeClr val="tx1"/>
                </a:solidFill>
              </a:rPr>
              <a:t>-</a:t>
            </a:r>
            <a:r>
              <a:rPr lang="en-US" sz="1600" dirty="0" smtClean="0">
                <a:solidFill>
                  <a:schemeClr val="tx1"/>
                </a:solidFill>
              </a:rPr>
              <a:t>→</a:t>
            </a:r>
            <a:r>
              <a:rPr lang="en-US" sz="1600" dirty="0" err="1" smtClean="0">
                <a:solidFill>
                  <a:schemeClr val="tx1"/>
                </a:solidFill>
              </a:rPr>
              <a:t>hadron</a:t>
            </a:r>
            <a:r>
              <a:rPr lang="sl-SI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) [</a:t>
            </a:r>
            <a:r>
              <a:rPr lang="en-US" sz="1600" dirty="0" err="1" smtClean="0">
                <a:solidFill>
                  <a:schemeClr val="tx1"/>
                </a:solidFill>
              </a:rPr>
              <a:t>nb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  <a:endParaRPr lang="en-US" sz="16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867382" y="3121267"/>
            <a:ext cx="671512" cy="780173"/>
            <a:chOff x="806422" y="1614111"/>
            <a:chExt cx="671512" cy="780173"/>
          </a:xfrm>
        </p:grpSpPr>
        <p:sp>
          <p:nvSpPr>
            <p:cNvPr id="50" name="Oval 49"/>
            <p:cNvSpPr/>
            <p:nvPr/>
          </p:nvSpPr>
          <p:spPr>
            <a:xfrm>
              <a:off x="806422" y="1614111"/>
              <a:ext cx="671512" cy="780173"/>
            </a:xfrm>
            <a:prstGeom prst="ellipse">
              <a:avLst/>
            </a:prstGeom>
            <a:solidFill>
              <a:srgbClr val="669900">
                <a:alpha val="31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199065" y="1722856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006447" y="1676026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grpSp>
          <p:nvGrpSpPr>
            <p:cNvPr id="55" name="Group 90"/>
            <p:cNvGrpSpPr>
              <a:grpSpLocks/>
            </p:cNvGrpSpPr>
            <p:nvPr/>
          </p:nvGrpSpPr>
          <p:grpSpPr bwMode="auto">
            <a:xfrm>
              <a:off x="1064127" y="1670469"/>
              <a:ext cx="268288" cy="277812"/>
              <a:chOff x="5587441" y="554810"/>
              <a:chExt cx="269626" cy="276999"/>
            </a:xfrm>
          </p:grpSpPr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5587441" y="55481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5664021" y="588049"/>
                <a:ext cx="861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219118" y="2067761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026500" y="2020931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61" name="TextBox 12"/>
            <p:cNvSpPr txBox="1">
              <a:spLocks noChangeArrowheads="1"/>
            </p:cNvSpPr>
            <p:nvPr/>
          </p:nvSpPr>
          <p:spPr bwMode="auto">
            <a:xfrm>
              <a:off x="1084180" y="2015374"/>
              <a:ext cx="268288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18666" y="2964857"/>
            <a:ext cx="671512" cy="710366"/>
            <a:chOff x="2117864" y="1397543"/>
            <a:chExt cx="671512" cy="710366"/>
          </a:xfrm>
        </p:grpSpPr>
        <p:sp>
          <p:nvSpPr>
            <p:cNvPr id="64" name="Oval 63"/>
            <p:cNvSpPr/>
            <p:nvPr/>
          </p:nvSpPr>
          <p:spPr>
            <a:xfrm>
              <a:off x="2117864" y="1397543"/>
              <a:ext cx="671512" cy="707984"/>
            </a:xfrm>
            <a:prstGeom prst="ellipse">
              <a:avLst/>
            </a:prstGeom>
            <a:solidFill>
              <a:srgbClr val="669900">
                <a:alpha val="29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 flipH="1" flipV="1">
              <a:off x="2510507" y="1506287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2317889" y="1459457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88" name="Oval 87"/>
            <p:cNvSpPr/>
            <p:nvPr/>
          </p:nvSpPr>
          <p:spPr>
            <a:xfrm>
              <a:off x="2286557" y="1822158"/>
              <a:ext cx="285749" cy="285751"/>
            </a:xfrm>
            <a:prstGeom prst="ellipse">
              <a:avLst/>
            </a:prstGeom>
            <a:solidFill>
              <a:schemeClr val="accent3">
                <a:alpha val="68000"/>
              </a:schemeClr>
            </a:solidFill>
            <a:ln w="12700">
              <a:solidFill>
                <a:schemeClr val="accent3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89" name="TextBox 33"/>
            <p:cNvSpPr txBox="1">
              <a:spLocks noChangeArrowheads="1"/>
            </p:cNvSpPr>
            <p:nvPr/>
          </p:nvSpPr>
          <p:spPr bwMode="auto">
            <a:xfrm>
              <a:off x="2310899" y="1775326"/>
              <a:ext cx="3921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u,d</a:t>
              </a:r>
              <a:endPara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0" name="Group 90"/>
            <p:cNvGrpSpPr>
              <a:grpSpLocks/>
            </p:cNvGrpSpPr>
            <p:nvPr/>
          </p:nvGrpSpPr>
          <p:grpSpPr bwMode="auto">
            <a:xfrm>
              <a:off x="2375569" y="1453900"/>
              <a:ext cx="268288" cy="277812"/>
              <a:chOff x="5587441" y="554810"/>
              <a:chExt cx="269626" cy="276999"/>
            </a:xfrm>
          </p:grpSpPr>
          <p:sp>
            <p:nvSpPr>
              <p:cNvPr id="91" name="TextBox 12"/>
              <p:cNvSpPr txBox="1">
                <a:spLocks noChangeArrowheads="1"/>
              </p:cNvSpPr>
              <p:nvPr/>
            </p:nvSpPr>
            <p:spPr bwMode="auto">
              <a:xfrm>
                <a:off x="5587441" y="55481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5664021" y="588049"/>
                <a:ext cx="861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/>
          <p:cNvGrpSpPr/>
          <p:nvPr/>
        </p:nvGrpSpPr>
        <p:grpSpPr>
          <a:xfrm>
            <a:off x="2967394" y="3254115"/>
            <a:ext cx="671512" cy="791704"/>
            <a:chOff x="3604265" y="1518360"/>
            <a:chExt cx="671512" cy="791704"/>
          </a:xfrm>
        </p:grpSpPr>
        <p:sp>
          <p:nvSpPr>
            <p:cNvPr id="96" name="Oval 95"/>
            <p:cNvSpPr/>
            <p:nvPr/>
          </p:nvSpPr>
          <p:spPr>
            <a:xfrm>
              <a:off x="3604265" y="1518360"/>
              <a:ext cx="671512" cy="791704"/>
            </a:xfrm>
            <a:prstGeom prst="ellipse">
              <a:avLst/>
            </a:prstGeom>
            <a:solidFill>
              <a:srgbClr val="669900">
                <a:alpha val="30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5400000" flipH="1" flipV="1">
              <a:off x="3996908" y="1627104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3804290" y="1580274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99" name="Oval 98"/>
            <p:cNvSpPr/>
            <p:nvPr/>
          </p:nvSpPr>
          <p:spPr>
            <a:xfrm>
              <a:off x="3797022" y="2003133"/>
              <a:ext cx="285749" cy="285751"/>
            </a:xfrm>
            <a:prstGeom prst="ellipse">
              <a:avLst/>
            </a:prstGeom>
            <a:solidFill>
              <a:schemeClr val="accent3">
                <a:alpha val="68000"/>
              </a:schemeClr>
            </a:solidFill>
            <a:ln w="12700">
              <a:solidFill>
                <a:schemeClr val="accent3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101" name="TextBox 12"/>
            <p:cNvSpPr txBox="1">
              <a:spLocks noChangeArrowheads="1"/>
            </p:cNvSpPr>
            <p:nvPr/>
          </p:nvSpPr>
          <p:spPr bwMode="auto">
            <a:xfrm>
              <a:off x="3852445" y="1555667"/>
              <a:ext cx="268288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Group 126"/>
            <p:cNvGrpSpPr>
              <a:grpSpLocks/>
            </p:cNvGrpSpPr>
            <p:nvPr/>
          </p:nvGrpSpPr>
          <p:grpSpPr bwMode="auto">
            <a:xfrm>
              <a:off x="3821364" y="1956301"/>
              <a:ext cx="392113" cy="276225"/>
              <a:chOff x="5854169" y="4421982"/>
              <a:chExt cx="393056" cy="276999"/>
            </a:xfrm>
          </p:grpSpPr>
          <p:sp>
            <p:nvSpPr>
              <p:cNvPr id="103" name="TextBox 33"/>
              <p:cNvSpPr txBox="1">
                <a:spLocks noChangeArrowheads="1"/>
              </p:cNvSpPr>
              <p:nvPr/>
            </p:nvSpPr>
            <p:spPr bwMode="auto">
              <a:xfrm>
                <a:off x="5854169" y="4421982"/>
                <a:ext cx="3930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u,d</a:t>
                </a:r>
                <a:endParaRPr lang="en-US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930552" y="4512724"/>
                <a:ext cx="859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6054675" y="4445862"/>
                <a:ext cx="859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Box 106"/>
          <p:cNvSpPr txBox="1"/>
          <p:nvPr/>
        </p:nvSpPr>
        <p:spPr>
          <a:xfrm>
            <a:off x="217370" y="333595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i="1" smtClean="0">
                <a:solidFill>
                  <a:schemeClr val="tx1"/>
                </a:solidFill>
              </a:rPr>
              <a:t>(4S)</a:t>
            </a:r>
            <a:endParaRPr lang="en-US"/>
          </a:p>
        </p:txBody>
      </p:sp>
      <p:cxnSp>
        <p:nvCxnSpPr>
          <p:cNvPr id="109" name="Straight Connector 108"/>
          <p:cNvCxnSpPr/>
          <p:nvPr/>
        </p:nvCxnSpPr>
        <p:spPr bwMode="auto">
          <a:xfrm flipV="1">
            <a:off x="1552876" y="3299861"/>
            <a:ext cx="709863" cy="1203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1552876" y="3576588"/>
            <a:ext cx="1564105" cy="2406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768065" y="29268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b="1" i="1" baseline="30000" dirty="0" smtClean="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, B</a:t>
            </a:r>
            <a:r>
              <a:rPr lang="en-US" b="1" i="1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3678454" y="3500387"/>
            <a:ext cx="841897" cy="369332"/>
            <a:chOff x="3617494" y="1993231"/>
            <a:chExt cx="841897" cy="369332"/>
          </a:xfrm>
        </p:grpSpPr>
        <p:sp>
          <p:nvSpPr>
            <p:cNvPr id="113" name="TextBox 112"/>
            <p:cNvSpPr txBox="1"/>
            <p:nvPr/>
          </p:nvSpPr>
          <p:spPr>
            <a:xfrm>
              <a:off x="3617494" y="1993231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, B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-</a:t>
              </a:r>
              <a:endParaRPr lang="en-US" dirty="0"/>
            </a:p>
          </p:txBody>
        </p:sp>
        <p:sp>
          <p:nvSpPr>
            <p:cNvPr id="114" name="Line 76"/>
            <p:cNvSpPr>
              <a:spLocks noChangeShapeType="1"/>
            </p:cNvSpPr>
            <p:nvPr/>
          </p:nvSpPr>
          <p:spPr bwMode="auto">
            <a:xfrm>
              <a:off x="3751297" y="2043921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cxnSp>
        <p:nvCxnSpPr>
          <p:cNvPr id="121" name="Straight Connector 120"/>
          <p:cNvCxnSpPr/>
          <p:nvPr/>
        </p:nvCxnSpPr>
        <p:spPr bwMode="auto">
          <a:xfrm rot="5400000">
            <a:off x="7416367" y="3855010"/>
            <a:ext cx="325646" cy="7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7110354" y="3103037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energ</a:t>
            </a:r>
            <a:r>
              <a:rPr lang="en-US" sz="1600" dirty="0" smtClean="0">
                <a:solidFill>
                  <a:schemeClr val="tx1"/>
                </a:solidFill>
              </a:rPr>
              <a:t>. threshold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i="1" dirty="0" smtClean="0">
                <a:solidFill>
                  <a:schemeClr val="tx1"/>
                </a:solidFill>
              </a:rPr>
              <a:t>BB </a:t>
            </a:r>
            <a:r>
              <a:rPr lang="en-US" sz="1600" dirty="0" smtClean="0">
                <a:solidFill>
                  <a:schemeClr val="tx1"/>
                </a:solidFill>
              </a:rPr>
              <a:t>production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5" name="Line 76"/>
          <p:cNvSpPr>
            <a:spLocks noChangeShapeType="1"/>
          </p:cNvSpPr>
          <p:nvPr/>
        </p:nvSpPr>
        <p:spPr bwMode="auto">
          <a:xfrm>
            <a:off x="7642342" y="3407945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365166" y="5443977"/>
            <a:ext cx="2760604" cy="963457"/>
            <a:chOff x="5726903" y="5404119"/>
            <a:chExt cx="2760604" cy="963457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6615324" y="5440488"/>
              <a:ext cx="979140" cy="877596"/>
              <a:chOff x="6181724" y="4711146"/>
              <a:chExt cx="979797" cy="877592"/>
            </a:xfrm>
          </p:grpSpPr>
          <p:sp>
            <p:nvSpPr>
              <p:cNvPr id="36" name="Line 54"/>
              <p:cNvSpPr>
                <a:spLocks noChangeShapeType="1"/>
              </p:cNvSpPr>
              <p:nvPr/>
            </p:nvSpPr>
            <p:spPr bwMode="auto">
              <a:xfrm>
                <a:off x="6181724" y="5134142"/>
                <a:ext cx="359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 flipV="1">
                <a:off x="6547448" y="4911551"/>
                <a:ext cx="301845" cy="2225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Line 56"/>
              <p:cNvSpPr>
                <a:spLocks noChangeShapeType="1"/>
              </p:cNvSpPr>
              <p:nvPr/>
            </p:nvSpPr>
            <p:spPr bwMode="auto">
              <a:xfrm>
                <a:off x="6549554" y="5137620"/>
                <a:ext cx="301845" cy="2225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 Box 57"/>
              <p:cNvSpPr txBox="1">
                <a:spLocks noChangeArrowheads="1"/>
              </p:cNvSpPr>
              <p:nvPr/>
            </p:nvSpPr>
            <p:spPr bwMode="auto">
              <a:xfrm>
                <a:off x="6275787" y="4743449"/>
                <a:ext cx="410690" cy="46199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Symbol" pitchFamily="18" charset="2"/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>
                <a:off x="6850200" y="4711146"/>
                <a:ext cx="255369" cy="40010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tx1"/>
                    </a:solidFill>
                  </a:rPr>
                  <a:t>f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 Box 59"/>
              <p:cNvSpPr txBox="1">
                <a:spLocks noChangeArrowheads="1"/>
              </p:cNvSpPr>
              <p:nvPr/>
            </p:nvSpPr>
            <p:spPr bwMode="auto">
              <a:xfrm>
                <a:off x="6906152" y="5188630"/>
                <a:ext cx="255369" cy="40010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tx1"/>
                    </a:solidFill>
                  </a:rPr>
                  <a:t>f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80"/>
              <p:cNvCxnSpPr>
                <a:cxnSpLocks noChangeShapeType="1"/>
              </p:cNvCxnSpPr>
              <p:nvPr/>
            </p:nvCxnSpPr>
            <p:spPr bwMode="auto">
              <a:xfrm rot="10800000" flipH="1">
                <a:off x="6974300" y="5276030"/>
                <a:ext cx="137585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6" name="Line 56"/>
            <p:cNvSpPr>
              <a:spLocks noChangeShapeType="1"/>
            </p:cNvSpPr>
            <p:nvPr/>
          </p:nvSpPr>
          <p:spPr bwMode="auto">
            <a:xfrm flipV="1">
              <a:off x="6235652" y="5846571"/>
              <a:ext cx="371237" cy="261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6196323" y="5586016"/>
              <a:ext cx="371237" cy="261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736735" y="5404119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e</a:t>
              </a:r>
              <a:r>
                <a:rPr lang="en-US" baseline="30000" smtClean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26903" y="5925228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e</a:t>
              </a:r>
              <a:r>
                <a:rPr lang="en-US" baseline="30000" smtClean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 flipV="1">
              <a:off x="7566954" y="5404337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Line 55"/>
            <p:cNvSpPr>
              <a:spLocks noChangeShapeType="1"/>
            </p:cNvSpPr>
            <p:nvPr/>
          </p:nvSpPr>
          <p:spPr bwMode="auto">
            <a:xfrm flipV="1">
              <a:off x="7672462" y="5967045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590401" y="5662245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>
              <a:off x="7672462" y="6213229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971884" y="547240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hadrons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068623" y="602559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hadrons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03274" y="6121790"/>
            <a:ext cx="3711272" cy="369332"/>
            <a:chOff x="433754" y="5451230"/>
            <a:chExt cx="3711272" cy="369332"/>
          </a:xfrm>
        </p:grpSpPr>
        <p:sp>
          <p:nvSpPr>
            <p:cNvPr id="78" name="TextBox 77"/>
            <p:cNvSpPr txBox="1"/>
            <p:nvPr/>
          </p:nvSpPr>
          <p:spPr>
            <a:xfrm>
              <a:off x="433754" y="5451230"/>
              <a:ext cx="371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</a:rPr>
                <a:t>running at </a:t>
              </a:r>
              <a:r>
                <a:rPr lang="sl-SI" i="1" dirty="0" smtClean="0">
                  <a:solidFill>
                    <a:schemeClr val="tx1"/>
                  </a:solidFill>
                </a:rPr>
                <a:t>Y(nS)</a:t>
              </a:r>
              <a:r>
                <a:rPr lang="sl-SI" dirty="0" smtClean="0">
                  <a:solidFill>
                    <a:schemeClr val="tx1"/>
                  </a:solidFill>
                </a:rPr>
                <a:t>, e.g. </a:t>
              </a:r>
              <a:r>
                <a:rPr lang="sl-SI" i="1" dirty="0" smtClean="0">
                  <a:solidFill>
                    <a:schemeClr val="tx1"/>
                  </a:solidFill>
                </a:rPr>
                <a:t>Y(5S)</a:t>
              </a:r>
              <a:r>
                <a:rPr lang="sl-SI" dirty="0" smtClean="0">
                  <a:solidFill>
                    <a:schemeClr val="tx1"/>
                  </a:solidFill>
                </a:rPr>
                <a:t> (</a:t>
              </a:r>
              <a:r>
                <a:rPr lang="sl-SI" i="1" dirty="0" smtClean="0">
                  <a:solidFill>
                    <a:schemeClr val="tx1"/>
                  </a:solidFill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</a:rPr>
                <a:t>s</a:t>
              </a:r>
              <a:r>
                <a:rPr lang="sl-SI" i="1" dirty="0" smtClean="0">
                  <a:solidFill>
                    <a:schemeClr val="tx1"/>
                  </a:solidFill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</a:rPr>
                <a:t>s</a:t>
              </a:r>
              <a:r>
                <a:rPr lang="sl-SI" dirty="0" smtClean="0">
                  <a:solidFill>
                    <a:schemeClr val="tx1"/>
                  </a:solidFill>
                </a:rPr>
                <a:t>)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3763760" y="5508967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 bwMode="auto">
          <a:xfrm>
            <a:off x="5386754" y="4100732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6066692" y="4100732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6688015" y="4100732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9079523" y="4206240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127" name="Picture 126" descr="kek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8874" y="759387"/>
            <a:ext cx="2612571" cy="1742585"/>
          </a:xfrm>
          <a:prstGeom prst="rect">
            <a:avLst/>
          </a:prstGeom>
        </p:spPr>
      </p:pic>
      <p:pic>
        <p:nvPicPr>
          <p:cNvPr id="128" name="Picture 127" descr="slac-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" y="1400556"/>
            <a:ext cx="1791943" cy="1556004"/>
          </a:xfrm>
          <a:prstGeom prst="rect">
            <a:avLst/>
          </a:prstGeom>
        </p:spPr>
      </p:pic>
      <p:sp>
        <p:nvSpPr>
          <p:cNvPr id="129" name="Oval 128"/>
          <p:cNvSpPr/>
          <p:nvPr/>
        </p:nvSpPr>
        <p:spPr bwMode="auto">
          <a:xfrm rot="21338140">
            <a:off x="6218791" y="1552453"/>
            <a:ext cx="762754" cy="346212"/>
          </a:xfrm>
          <a:prstGeom prst="ellips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32" name="Straight Connector 131"/>
          <p:cNvCxnSpPr>
            <a:endCxn id="129" idx="4"/>
          </p:cNvCxnSpPr>
          <p:nvPr/>
        </p:nvCxnSpPr>
        <p:spPr bwMode="auto">
          <a:xfrm flipH="1" flipV="1">
            <a:off x="6613341" y="1898163"/>
            <a:ext cx="230372" cy="125900"/>
          </a:xfrm>
          <a:prstGeom prst="lin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Oval 132"/>
          <p:cNvSpPr/>
          <p:nvPr/>
        </p:nvSpPr>
        <p:spPr bwMode="auto">
          <a:xfrm rot="503905">
            <a:off x="322311" y="2218895"/>
            <a:ext cx="1079518" cy="299246"/>
          </a:xfrm>
          <a:prstGeom prst="ellips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 flipH="1">
            <a:off x="985838" y="1862138"/>
            <a:ext cx="661987" cy="395287"/>
          </a:xfrm>
          <a:prstGeom prst="lin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Line 76"/>
          <p:cNvSpPr>
            <a:spLocks noChangeShapeType="1"/>
          </p:cNvSpPr>
          <p:nvPr/>
        </p:nvSpPr>
        <p:spPr bwMode="auto">
          <a:xfrm>
            <a:off x="3023521" y="5400299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" y="2368039"/>
            <a:ext cx="4094135" cy="3215955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Accelerator Asymmetry</a:t>
            </a:r>
            <a:endParaRPr lang="en-US" sz="2400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PID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Accelerator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Calorimeter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Vertex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65" y="590621"/>
            <a:ext cx="7019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larger asymm.:    larger boost, better relative decay time resolution,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                        better continuum bkg. rejection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smaller asymm.:  more isotropic events, better hermeticity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65" y="5549900"/>
            <a:ext cx="440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2000" baseline="-250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2000" baseline="-25000" dirty="0" smtClean="0">
                <a:solidFill>
                  <a:schemeClr val="tx1"/>
                </a:solidFill>
              </a:rPr>
              <a:t>z</a:t>
            </a:r>
            <a:r>
              <a:rPr lang="sl-SI" sz="2000" dirty="0" smtClean="0">
                <a:solidFill>
                  <a:schemeClr val="tx1"/>
                </a:solidFill>
              </a:rPr>
              <a:t> = 180 </a:t>
            </a:r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sz="2000" dirty="0" smtClean="0">
                <a:solidFill>
                  <a:schemeClr val="tx1"/>
                </a:solidFill>
              </a:rPr>
              <a:t>m, </a:t>
            </a:r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bg</a:t>
            </a:r>
            <a:r>
              <a:rPr lang="sl-SI" sz="2000" dirty="0" smtClean="0">
                <a:solidFill>
                  <a:schemeClr val="tx1"/>
                </a:solidFill>
              </a:rPr>
              <a:t>=0.425 </a:t>
            </a:r>
            <a:r>
              <a:rPr lang="sl-SI" sz="2000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2000" baseline="-250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2000" baseline="-25000" dirty="0" smtClean="0">
                <a:solidFill>
                  <a:schemeClr val="tx1"/>
                </a:solidFill>
              </a:rPr>
              <a:t>t</a:t>
            </a:r>
            <a:r>
              <a:rPr lang="sl-SI" sz="2000" dirty="0" smtClean="0">
                <a:solidFill>
                  <a:schemeClr val="tx1"/>
                </a:solidFill>
              </a:rPr>
              <a:t>=1.4 ps</a:t>
            </a:r>
            <a:endParaRPr lang="sl-SI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08122" y="4194630"/>
            <a:ext cx="769257" cy="132987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799665" y="2552700"/>
            <a:ext cx="22317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t-dependent: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B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dirty="0" smtClean="0">
                <a:solidFill>
                  <a:schemeClr val="tx1"/>
                </a:solidFill>
              </a:rPr>
              <a:t>J/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sl-SI" dirty="0" smtClean="0">
                <a:solidFill>
                  <a:schemeClr val="tx1"/>
                </a:solidFill>
              </a:rPr>
              <a:t> K</a:t>
            </a:r>
            <a:r>
              <a:rPr lang="sl-SI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B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dirty="0" smtClean="0">
                <a:solidFill>
                  <a:schemeClr val="tx1"/>
                </a:solidFill>
              </a:rPr>
              <a:t> K</a:t>
            </a:r>
            <a:r>
              <a:rPr lang="sl-SI" baseline="-25000" dirty="0" smtClean="0">
                <a:solidFill>
                  <a:schemeClr val="tx1"/>
                </a:solidFill>
              </a:rPr>
              <a:t>S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D*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dirty="0" smtClean="0">
                <a:solidFill>
                  <a:schemeClr val="tx1"/>
                </a:solidFill>
              </a:rPr>
              <a:t>D</a:t>
            </a:r>
            <a:r>
              <a:rPr lang="sl-SI" baseline="30000" dirty="0" smtClean="0">
                <a:solidFill>
                  <a:schemeClr val="tx1"/>
                </a:solidFill>
              </a:rPr>
              <a:t>0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, D</a:t>
            </a:r>
            <a:r>
              <a:rPr lang="sl-SI" baseline="30000" dirty="0" smtClean="0">
                <a:solidFill>
                  <a:schemeClr val="tx1"/>
                </a:solidFill>
              </a:rPr>
              <a:t>0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dirty="0" smtClean="0">
                <a:solidFill>
                  <a:schemeClr val="tx1"/>
                </a:solidFill>
              </a:rPr>
              <a:t>K</a:t>
            </a:r>
            <a:r>
              <a:rPr lang="sl-SI" baseline="30000" dirty="0" smtClean="0">
                <a:solidFill>
                  <a:schemeClr val="tx1"/>
                </a:solidFill>
              </a:rPr>
              <a:t>+</a:t>
            </a:r>
            <a:r>
              <a:rPr lang="sl-SI" dirty="0" smtClean="0">
                <a:solidFill>
                  <a:schemeClr val="tx1"/>
                </a:solidFill>
              </a:rPr>
              <a:t>K</a:t>
            </a:r>
            <a:r>
              <a:rPr lang="sl-SI" baseline="30000" dirty="0" smtClean="0">
                <a:solidFill>
                  <a:schemeClr val="tx1"/>
                </a:solidFill>
              </a:rPr>
              <a:t>-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t-independent: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B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1065" y="3009900"/>
            <a:ext cx="228600" cy="1588"/>
          </a:xfrm>
          <a:prstGeom prst="lin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58365" y="3327400"/>
            <a:ext cx="228600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609165" y="4381500"/>
            <a:ext cx="228600" cy="1588"/>
          </a:xfrm>
          <a:prstGeom prst="line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170"/>
          <p:cNvSpPr txBox="1">
            <a:spLocks noChangeArrowheads="1"/>
          </p:cNvSpPr>
          <p:nvPr/>
        </p:nvSpPr>
        <p:spPr bwMode="auto">
          <a:xfrm>
            <a:off x="172214" y="1521487"/>
            <a:ext cx="3006725" cy="276225"/>
          </a:xfrm>
          <a:prstGeom prst="rect">
            <a:avLst/>
          </a:prstGeom>
          <a:solidFill>
            <a:srgbClr val="006600">
              <a:alpha val="5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chemeClr val="tx1"/>
                </a:solidFill>
              </a:rPr>
              <a:t>sBelle Design Group, KEK Report 2008-7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634565" y="3492500"/>
            <a:ext cx="127000" cy="114300"/>
          </a:xfrm>
          <a:prstGeom prst="ellipse">
            <a:avLst/>
          </a:prstGeom>
          <a:solidFill>
            <a:srgbClr val="92D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9665" y="4686300"/>
            <a:ext cx="40302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not including improved resol. of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upgraded PXD+SVD!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if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dirty="0" smtClean="0">
                <a:solidFill>
                  <a:schemeClr val="tx1"/>
                </a:solidFill>
              </a:rPr>
              <a:t>z) improved by 10%-15%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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(t-dependent) improved by 5%-10%</a:t>
            </a:r>
          </a:p>
          <a:p>
            <a:r>
              <a:rPr lang="sl-SI" dirty="0" smtClean="0">
                <a:solidFill>
                  <a:schemeClr val="tx1"/>
                </a:solidFill>
                <a:sym typeface="Symbol"/>
              </a:rPr>
              <a:t>  </a:t>
            </a:r>
            <a:r>
              <a:rPr lang="sl-SI" dirty="0" smtClean="0">
                <a:solidFill>
                  <a:schemeClr val="tx1"/>
                </a:solidFill>
              </a:rPr>
              <a:t>effective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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dt: 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</a:t>
            </a:r>
            <a:r>
              <a:rPr lang="sl-SI" dirty="0" smtClean="0">
                <a:solidFill>
                  <a:schemeClr val="tx1"/>
                </a:solidFill>
              </a:rPr>
              <a:t>10%-20%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4579" y="1229261"/>
            <a:ext cx="256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B mesons: all p</a:t>
            </a:r>
            <a:r>
              <a:rPr lang="sl-SI" sz="1600" baseline="-25000" dirty="0" smtClean="0">
                <a:solidFill>
                  <a:schemeClr val="tx1"/>
                </a:solidFill>
              </a:rPr>
              <a:t>LAB</a:t>
            </a:r>
            <a:r>
              <a:rPr lang="sl-SI" sz="1600" dirty="0" smtClean="0">
                <a:solidFill>
                  <a:schemeClr val="tx1"/>
                </a:solidFill>
              </a:rPr>
              <a:t> from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boost, 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600" dirty="0" smtClean="0">
                <a:solidFill>
                  <a:schemeClr val="tx1"/>
                </a:solidFill>
              </a:rPr>
              <a:t>(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600" dirty="0" smtClean="0">
                <a:solidFill>
                  <a:schemeClr val="tx1"/>
                </a:solidFill>
              </a:rPr>
              <a:t>t) = 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600" dirty="0" smtClean="0">
                <a:solidFill>
                  <a:schemeClr val="tx1"/>
                </a:solidFill>
              </a:rPr>
              <a:t>(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600" dirty="0" smtClean="0">
                <a:solidFill>
                  <a:schemeClr val="tx1"/>
                </a:solidFill>
              </a:rPr>
              <a:t>z) / 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bg</a:t>
            </a:r>
            <a:r>
              <a:rPr lang="sl-SI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D mesons: effect of boost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much smaller,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600" dirty="0" smtClean="0">
                <a:solidFill>
                  <a:schemeClr val="tx1"/>
                </a:solidFill>
              </a:rPr>
              <a:t>(t) = 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600" dirty="0" smtClean="0">
                <a:solidFill>
                  <a:schemeClr val="tx1"/>
                </a:solidFill>
              </a:rPr>
              <a:t>(L) m / p (effect of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boost hidden in p)</a:t>
            </a:r>
            <a:endParaRPr lang="sl-SI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87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8"/>
          <p:cNvSpPr txBox="1">
            <a:spLocks noChangeArrowheads="1"/>
          </p:cNvSpPr>
          <p:nvPr/>
        </p:nvSpPr>
        <p:spPr bwMode="auto">
          <a:xfrm>
            <a:off x="252345" y="578607"/>
            <a:ext cx="499959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Example of </a:t>
            </a:r>
            <a:r>
              <a:rPr lang="en-US" sz="2400" dirty="0" err="1" smtClean="0">
                <a:solidFill>
                  <a:schemeClr val="tx1"/>
                </a:solidFill>
              </a:rPr>
              <a:t>complementarity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MSSM searches 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   Belle II constraints shown @ 5 ab</a:t>
            </a:r>
            <a:r>
              <a:rPr lang="en-US" baseline="30000" dirty="0" smtClean="0">
                <a:solidFill>
                  <a:schemeClr val="tx1"/>
                </a:solidFill>
              </a:rPr>
              <a:t>-1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(B</a:t>
            </a:r>
            <a:r>
              <a:rPr lang="en-US" sz="2000" baseline="-25000" dirty="0" smtClean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)~ (0.8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aseline="30000" dirty="0" smtClean="0">
                <a:solidFill>
                  <a:schemeClr val="tx1"/>
                </a:solidFill>
              </a:rPr>
              <a:t>1.8 </a:t>
            </a:r>
            <a:r>
              <a:rPr lang="en-US" sz="2000" baseline="-25000" dirty="0" smtClean="0">
                <a:solidFill>
                  <a:schemeClr val="tx1"/>
                </a:solidFill>
              </a:rPr>
              <a:t>1.3</a:t>
            </a:r>
            <a:r>
              <a:rPr lang="en-US" sz="2000" dirty="0" smtClean="0">
                <a:solidFill>
                  <a:schemeClr val="tx1"/>
                </a:solidFill>
              </a:rPr>
              <a:t>)·10</a:t>
            </a:r>
            <a:r>
              <a:rPr lang="en-US" sz="2000" baseline="30000" dirty="0" smtClean="0">
                <a:solidFill>
                  <a:schemeClr val="tx1"/>
                </a:solidFill>
              </a:rPr>
              <a:t>-9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(B</a:t>
            </a:r>
            <a:r>
              <a:rPr lang="en-US" sz="2000" baseline="-25000" dirty="0" smtClean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)~ &lt;4.5·10</a:t>
            </a:r>
            <a:r>
              <a:rPr lang="en-US" sz="2000" baseline="30000" dirty="0" smtClean="0">
                <a:solidFill>
                  <a:schemeClr val="tx1"/>
                </a:solidFill>
              </a:rPr>
              <a:t>-9</a:t>
            </a:r>
            <a:r>
              <a:rPr lang="en-US" sz="2000" dirty="0" smtClean="0">
                <a:solidFill>
                  <a:schemeClr val="tx1"/>
                </a:solidFill>
              </a:rPr>
              <a:t>@95% C.L.)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err="1" smtClean="0">
                <a:solidFill>
                  <a:schemeClr val="tx1"/>
                </a:solidFill>
              </a:rPr>
              <a:t>LHCb</a:t>
            </a:r>
            <a:r>
              <a:rPr lang="sl-SI" dirty="0" smtClean="0">
                <a:solidFill>
                  <a:schemeClr val="tx1"/>
                </a:solidFill>
              </a:rPr>
              <a:t> constraint</a:t>
            </a:r>
            <a:r>
              <a:rPr lang="en-US" dirty="0" smtClean="0">
                <a:solidFill>
                  <a:schemeClr val="tx1"/>
                </a:solidFill>
              </a:rPr>
              <a:t>: Br(B</a:t>
            </a:r>
            <a:r>
              <a:rPr lang="en-US" baseline="-25000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err="1" smtClean="0">
                <a:solidFill>
                  <a:schemeClr val="tx1"/>
                </a:solidFill>
              </a:rPr>
              <a:t>+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)~ (4-5)x10</a:t>
            </a:r>
            <a:r>
              <a:rPr lang="en-US" baseline="30000" dirty="0" smtClean="0">
                <a:solidFill>
                  <a:schemeClr val="tx1"/>
                </a:solidFill>
              </a:rPr>
              <a:t>-9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(@ 3 fb</a:t>
            </a:r>
            <a:r>
              <a:rPr lang="en-US" baseline="30000" dirty="0" smtClean="0">
                <a:solidFill>
                  <a:schemeClr val="tx1"/>
                </a:solidFill>
              </a:rPr>
              <a:t>-1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(not yet updated for the recent 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 LHCb measurement)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/>
              <a:t>Neutrals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S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>
                <a:latin typeface="Symbol" pitchFamily="18" charset="2"/>
              </a:rPr>
              <a:t>g</a:t>
            </a:r>
            <a:endParaRPr lang="en-US" sz="2400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5377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 bwMode="auto">
          <a:xfrm>
            <a:off x="259080" y="3125933"/>
            <a:ext cx="4480560" cy="807720"/>
          </a:xfrm>
          <a:prstGeom prst="rect">
            <a:avLst/>
          </a:prstGeom>
          <a:solidFill>
            <a:srgbClr val="669900">
              <a:alpha val="40784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67" name="Picture 66" descr="Belle_tanb_const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606" y="1281919"/>
            <a:ext cx="3774477" cy="3797113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5587267" y="2061991"/>
            <a:ext cx="1952625" cy="2200275"/>
            <a:chOff x="5286375" y="1543050"/>
            <a:chExt cx="1952625" cy="2200275"/>
          </a:xfrm>
        </p:grpSpPr>
        <p:grpSp>
          <p:nvGrpSpPr>
            <p:cNvPr id="86" name="Group 48"/>
            <p:cNvGrpSpPr/>
            <p:nvPr/>
          </p:nvGrpSpPr>
          <p:grpSpPr>
            <a:xfrm>
              <a:off x="5286375" y="1543050"/>
              <a:ext cx="1290638" cy="642937"/>
              <a:chOff x="5286375" y="1543050"/>
              <a:chExt cx="1290638" cy="642937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5286375" y="1543050"/>
                <a:ext cx="1276350" cy="619125"/>
              </a:xfrm>
              <a:custGeom>
                <a:avLst/>
                <a:gdLst>
                  <a:gd name="connsiteX0" fmla="*/ 0 w 1276350"/>
                  <a:gd name="connsiteY0" fmla="*/ 619125 h 619125"/>
                  <a:gd name="connsiteX1" fmla="*/ 495300 w 1276350"/>
                  <a:gd name="connsiteY1" fmla="*/ 485775 h 619125"/>
                  <a:gd name="connsiteX2" fmla="*/ 771525 w 1276350"/>
                  <a:gd name="connsiteY2" fmla="*/ 371475 h 619125"/>
                  <a:gd name="connsiteX3" fmla="*/ 990600 w 1276350"/>
                  <a:gd name="connsiteY3" fmla="*/ 266700 h 619125"/>
                  <a:gd name="connsiteX4" fmla="*/ 1190625 w 1276350"/>
                  <a:gd name="connsiteY4" fmla="*/ 95250 h 619125"/>
                  <a:gd name="connsiteX5" fmla="*/ 1276350 w 1276350"/>
                  <a:gd name="connsiteY5" fmla="*/ 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6350" h="619125">
                    <a:moveTo>
                      <a:pt x="0" y="619125"/>
                    </a:moveTo>
                    <a:cubicBezTo>
                      <a:pt x="183356" y="573087"/>
                      <a:pt x="366713" y="527050"/>
                      <a:pt x="495300" y="485775"/>
                    </a:cubicBezTo>
                    <a:cubicBezTo>
                      <a:pt x="623887" y="444500"/>
                      <a:pt x="688975" y="407987"/>
                      <a:pt x="771525" y="371475"/>
                    </a:cubicBezTo>
                    <a:cubicBezTo>
                      <a:pt x="854075" y="334963"/>
                      <a:pt x="920750" y="312737"/>
                      <a:pt x="990600" y="266700"/>
                    </a:cubicBezTo>
                    <a:cubicBezTo>
                      <a:pt x="1060450" y="220663"/>
                      <a:pt x="1143000" y="139700"/>
                      <a:pt x="1190625" y="95250"/>
                    </a:cubicBezTo>
                    <a:cubicBezTo>
                      <a:pt x="1238250" y="50800"/>
                      <a:pt x="1276350" y="0"/>
                      <a:pt x="127635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>
                <a:stCxn id="96" idx="4"/>
              </p:cNvCxnSpPr>
              <p:nvPr/>
            </p:nvCxnSpPr>
            <p:spPr bwMode="auto">
              <a:xfrm>
                <a:off x="6477000" y="1638300"/>
                <a:ext cx="100013" cy="119063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16200000" flipH="1">
                <a:off x="6176962" y="1881187"/>
                <a:ext cx="133350" cy="66675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16200000" flipH="1">
                <a:off x="5698332" y="2088356"/>
                <a:ext cx="147637" cy="47625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87" name="Group 49"/>
            <p:cNvGrpSpPr/>
            <p:nvPr/>
          </p:nvGrpSpPr>
          <p:grpSpPr>
            <a:xfrm>
              <a:off x="5295900" y="2276475"/>
              <a:ext cx="1943100" cy="238125"/>
              <a:chOff x="5295900" y="2276475"/>
              <a:chExt cx="1943100" cy="238125"/>
            </a:xfrm>
          </p:grpSpPr>
          <p:sp>
            <p:nvSpPr>
              <p:cNvPr id="92" name="Freeform 91"/>
              <p:cNvSpPr/>
              <p:nvPr/>
            </p:nvSpPr>
            <p:spPr bwMode="auto">
              <a:xfrm>
                <a:off x="5295900" y="2295525"/>
                <a:ext cx="1943100" cy="219075"/>
              </a:xfrm>
              <a:custGeom>
                <a:avLst/>
                <a:gdLst>
                  <a:gd name="connsiteX0" fmla="*/ 0 w 1943100"/>
                  <a:gd name="connsiteY0" fmla="*/ 219075 h 219075"/>
                  <a:gd name="connsiteX1" fmla="*/ 523875 w 1943100"/>
                  <a:gd name="connsiteY1" fmla="*/ 219075 h 219075"/>
                  <a:gd name="connsiteX2" fmla="*/ 942975 w 1943100"/>
                  <a:gd name="connsiteY2" fmla="*/ 200025 h 219075"/>
                  <a:gd name="connsiteX3" fmla="*/ 1295400 w 1943100"/>
                  <a:gd name="connsiteY3" fmla="*/ 190500 h 219075"/>
                  <a:gd name="connsiteX4" fmla="*/ 1571625 w 1943100"/>
                  <a:gd name="connsiteY4" fmla="*/ 152400 h 219075"/>
                  <a:gd name="connsiteX5" fmla="*/ 1809750 w 1943100"/>
                  <a:gd name="connsiteY5" fmla="*/ 104775 h 219075"/>
                  <a:gd name="connsiteX6" fmla="*/ 1943100 w 1943100"/>
                  <a:gd name="connsiteY6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3100" h="219075">
                    <a:moveTo>
                      <a:pt x="0" y="219075"/>
                    </a:moveTo>
                    <a:lnTo>
                      <a:pt x="523875" y="219075"/>
                    </a:lnTo>
                    <a:cubicBezTo>
                      <a:pt x="681037" y="215900"/>
                      <a:pt x="814388" y="204787"/>
                      <a:pt x="942975" y="200025"/>
                    </a:cubicBezTo>
                    <a:cubicBezTo>
                      <a:pt x="1071562" y="195263"/>
                      <a:pt x="1190625" y="198438"/>
                      <a:pt x="1295400" y="190500"/>
                    </a:cubicBezTo>
                    <a:cubicBezTo>
                      <a:pt x="1400175" y="182563"/>
                      <a:pt x="1485900" y="166688"/>
                      <a:pt x="1571625" y="152400"/>
                    </a:cubicBezTo>
                    <a:cubicBezTo>
                      <a:pt x="1657350" y="138112"/>
                      <a:pt x="1747838" y="130175"/>
                      <a:pt x="1809750" y="104775"/>
                    </a:cubicBezTo>
                    <a:cubicBezTo>
                      <a:pt x="1871662" y="79375"/>
                      <a:pt x="1907381" y="39687"/>
                      <a:pt x="194310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>
                <a:stCxn id="92" idx="5"/>
              </p:cNvCxnSpPr>
              <p:nvPr/>
            </p:nvCxnSpPr>
            <p:spPr bwMode="auto">
              <a:xfrm flipH="1" flipV="1">
                <a:off x="6981825" y="2276475"/>
                <a:ext cx="123825" cy="123825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16200000" flipV="1">
                <a:off x="6486526" y="2376488"/>
                <a:ext cx="147639" cy="61913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16200000" flipV="1">
                <a:off x="6072188" y="2395538"/>
                <a:ext cx="152401" cy="47626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88" name="Group 53"/>
            <p:cNvGrpSpPr/>
            <p:nvPr/>
          </p:nvGrpSpPr>
          <p:grpSpPr>
            <a:xfrm>
              <a:off x="5324475" y="3086100"/>
              <a:ext cx="1162050" cy="657225"/>
              <a:chOff x="5324475" y="3086100"/>
              <a:chExt cx="1162050" cy="657225"/>
            </a:xfrm>
          </p:grpSpPr>
          <p:sp>
            <p:nvSpPr>
              <p:cNvPr id="89" name="Freeform 88"/>
              <p:cNvSpPr/>
              <p:nvPr/>
            </p:nvSpPr>
            <p:spPr bwMode="auto">
              <a:xfrm>
                <a:off x="5324475" y="3086100"/>
                <a:ext cx="1162050" cy="657225"/>
              </a:xfrm>
              <a:custGeom>
                <a:avLst/>
                <a:gdLst>
                  <a:gd name="connsiteX0" fmla="*/ 0 w 1162050"/>
                  <a:gd name="connsiteY0" fmla="*/ 0 h 657225"/>
                  <a:gd name="connsiteX1" fmla="*/ 419100 w 1162050"/>
                  <a:gd name="connsiteY1" fmla="*/ 142875 h 657225"/>
                  <a:gd name="connsiteX2" fmla="*/ 742950 w 1162050"/>
                  <a:gd name="connsiteY2" fmla="*/ 323850 h 657225"/>
                  <a:gd name="connsiteX3" fmla="*/ 1162050 w 1162050"/>
                  <a:gd name="connsiteY3" fmla="*/ 657225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050" h="657225">
                    <a:moveTo>
                      <a:pt x="0" y="0"/>
                    </a:moveTo>
                    <a:cubicBezTo>
                      <a:pt x="147637" y="44450"/>
                      <a:pt x="295275" y="88900"/>
                      <a:pt x="419100" y="142875"/>
                    </a:cubicBezTo>
                    <a:cubicBezTo>
                      <a:pt x="542925" y="196850"/>
                      <a:pt x="619125" y="238125"/>
                      <a:pt x="742950" y="323850"/>
                    </a:cubicBezTo>
                    <a:cubicBezTo>
                      <a:pt x="866775" y="409575"/>
                      <a:pt x="1162050" y="657225"/>
                      <a:pt x="1162050" y="65722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5507832" y="3236119"/>
                <a:ext cx="171450" cy="61913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5400000">
                <a:off x="6045994" y="3507583"/>
                <a:ext cx="142876" cy="100014"/>
              </a:xfrm>
              <a:prstGeom prst="line">
                <a:avLst/>
              </a:prstGeom>
              <a:noFill/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grpSp>
        <p:nvGrpSpPr>
          <p:cNvPr id="100" name="Group 99"/>
          <p:cNvGrpSpPr/>
          <p:nvPr/>
        </p:nvGrpSpPr>
        <p:grpSpPr>
          <a:xfrm>
            <a:off x="5830155" y="1514304"/>
            <a:ext cx="1353344" cy="3095625"/>
            <a:chOff x="5529263" y="995363"/>
            <a:chExt cx="1353344" cy="3095625"/>
          </a:xfrm>
        </p:grpSpPr>
        <p:grpSp>
          <p:nvGrpSpPr>
            <p:cNvPr id="101" name="Group 50"/>
            <p:cNvGrpSpPr/>
            <p:nvPr/>
          </p:nvGrpSpPr>
          <p:grpSpPr>
            <a:xfrm>
              <a:off x="5543551" y="995363"/>
              <a:ext cx="1339056" cy="2052637"/>
              <a:chOff x="5543551" y="995363"/>
              <a:chExt cx="1339056" cy="2052637"/>
            </a:xfrm>
          </p:grpSpPr>
          <p:sp>
            <p:nvSpPr>
              <p:cNvPr id="107" name="Freeform 106"/>
              <p:cNvSpPr/>
              <p:nvPr/>
            </p:nvSpPr>
            <p:spPr bwMode="auto">
              <a:xfrm>
                <a:off x="5643563" y="995363"/>
                <a:ext cx="1239044" cy="2052637"/>
              </a:xfrm>
              <a:custGeom>
                <a:avLst/>
                <a:gdLst>
                  <a:gd name="connsiteX0" fmla="*/ 0 w 1239044"/>
                  <a:gd name="connsiteY0" fmla="*/ 0 h 2052637"/>
                  <a:gd name="connsiteX1" fmla="*/ 38100 w 1239044"/>
                  <a:gd name="connsiteY1" fmla="*/ 323850 h 2052637"/>
                  <a:gd name="connsiteX2" fmla="*/ 109537 w 1239044"/>
                  <a:gd name="connsiteY2" fmla="*/ 738187 h 2052637"/>
                  <a:gd name="connsiteX3" fmla="*/ 214312 w 1239044"/>
                  <a:gd name="connsiteY3" fmla="*/ 1114425 h 2052637"/>
                  <a:gd name="connsiteX4" fmla="*/ 333375 w 1239044"/>
                  <a:gd name="connsiteY4" fmla="*/ 1347787 h 2052637"/>
                  <a:gd name="connsiteX5" fmla="*/ 528637 w 1239044"/>
                  <a:gd name="connsiteY5" fmla="*/ 1552575 h 2052637"/>
                  <a:gd name="connsiteX6" fmla="*/ 723900 w 1239044"/>
                  <a:gd name="connsiteY6" fmla="*/ 1657350 h 2052637"/>
                  <a:gd name="connsiteX7" fmla="*/ 1014412 w 1239044"/>
                  <a:gd name="connsiteY7" fmla="*/ 1766887 h 2052637"/>
                  <a:gd name="connsiteX8" fmla="*/ 1166812 w 1239044"/>
                  <a:gd name="connsiteY8" fmla="*/ 1819275 h 2052637"/>
                  <a:gd name="connsiteX9" fmla="*/ 1219200 w 1239044"/>
                  <a:gd name="connsiteY9" fmla="*/ 1885950 h 2052637"/>
                  <a:gd name="connsiteX10" fmla="*/ 1238250 w 1239044"/>
                  <a:gd name="connsiteY10" fmla="*/ 1971675 h 2052637"/>
                  <a:gd name="connsiteX11" fmla="*/ 1214437 w 1239044"/>
                  <a:gd name="connsiteY11" fmla="*/ 2052637 h 205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9044" h="2052637">
                    <a:moveTo>
                      <a:pt x="0" y="0"/>
                    </a:moveTo>
                    <a:cubicBezTo>
                      <a:pt x="9922" y="100409"/>
                      <a:pt x="19844" y="200819"/>
                      <a:pt x="38100" y="323850"/>
                    </a:cubicBezTo>
                    <a:cubicBezTo>
                      <a:pt x="56356" y="446881"/>
                      <a:pt x="80168" y="606425"/>
                      <a:pt x="109537" y="738187"/>
                    </a:cubicBezTo>
                    <a:cubicBezTo>
                      <a:pt x="138906" y="869950"/>
                      <a:pt x="177006" y="1012825"/>
                      <a:pt x="214312" y="1114425"/>
                    </a:cubicBezTo>
                    <a:cubicBezTo>
                      <a:pt x="251618" y="1216025"/>
                      <a:pt x="280988" y="1274762"/>
                      <a:pt x="333375" y="1347787"/>
                    </a:cubicBezTo>
                    <a:cubicBezTo>
                      <a:pt x="385762" y="1420812"/>
                      <a:pt x="463550" y="1500981"/>
                      <a:pt x="528637" y="1552575"/>
                    </a:cubicBezTo>
                    <a:cubicBezTo>
                      <a:pt x="593724" y="1604169"/>
                      <a:pt x="642938" y="1621631"/>
                      <a:pt x="723900" y="1657350"/>
                    </a:cubicBezTo>
                    <a:cubicBezTo>
                      <a:pt x="804863" y="1693069"/>
                      <a:pt x="940593" y="1739900"/>
                      <a:pt x="1014412" y="1766887"/>
                    </a:cubicBezTo>
                    <a:cubicBezTo>
                      <a:pt x="1088231" y="1793874"/>
                      <a:pt x="1132681" y="1799431"/>
                      <a:pt x="1166812" y="1819275"/>
                    </a:cubicBezTo>
                    <a:cubicBezTo>
                      <a:pt x="1200943" y="1839119"/>
                      <a:pt x="1207294" y="1860550"/>
                      <a:pt x="1219200" y="1885950"/>
                    </a:cubicBezTo>
                    <a:cubicBezTo>
                      <a:pt x="1231106" y="1911350"/>
                      <a:pt x="1239044" y="1943894"/>
                      <a:pt x="1238250" y="1971675"/>
                    </a:cubicBezTo>
                    <a:cubicBezTo>
                      <a:pt x="1237456" y="1999456"/>
                      <a:pt x="1225946" y="2026046"/>
                      <a:pt x="1214437" y="2052637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 bwMode="auto">
              <a:xfrm rot="10800000" flipV="1">
                <a:off x="5543551" y="1562103"/>
                <a:ext cx="166691" cy="66672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10800000" flipV="1">
                <a:off x="5786438" y="2309816"/>
                <a:ext cx="166691" cy="66672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rot="5400000">
                <a:off x="6343655" y="2724149"/>
                <a:ext cx="152397" cy="8573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02" name="Group 51"/>
            <p:cNvGrpSpPr/>
            <p:nvPr/>
          </p:nvGrpSpPr>
          <p:grpSpPr>
            <a:xfrm>
              <a:off x="5529263" y="2871788"/>
              <a:ext cx="1114428" cy="1219200"/>
              <a:chOff x="5529263" y="2871788"/>
              <a:chExt cx="1114428" cy="1219200"/>
            </a:xfrm>
          </p:grpSpPr>
          <p:sp>
            <p:nvSpPr>
              <p:cNvPr id="103" name="Freeform 102"/>
              <p:cNvSpPr/>
              <p:nvPr/>
            </p:nvSpPr>
            <p:spPr bwMode="auto">
              <a:xfrm>
                <a:off x="5616575" y="2972594"/>
                <a:ext cx="1025525" cy="1118394"/>
              </a:xfrm>
              <a:custGeom>
                <a:avLst/>
                <a:gdLst>
                  <a:gd name="connsiteX0" fmla="*/ 931863 w 1025525"/>
                  <a:gd name="connsiteY0" fmla="*/ 575469 h 1118394"/>
                  <a:gd name="connsiteX1" fmla="*/ 984250 w 1025525"/>
                  <a:gd name="connsiteY1" fmla="*/ 370681 h 1118394"/>
                  <a:gd name="connsiteX2" fmla="*/ 1022350 w 1025525"/>
                  <a:gd name="connsiteY2" fmla="*/ 203994 h 1118394"/>
                  <a:gd name="connsiteX3" fmla="*/ 1003300 w 1025525"/>
                  <a:gd name="connsiteY3" fmla="*/ 113506 h 1118394"/>
                  <a:gd name="connsiteX4" fmla="*/ 946150 w 1025525"/>
                  <a:gd name="connsiteY4" fmla="*/ 46831 h 1118394"/>
                  <a:gd name="connsiteX5" fmla="*/ 855663 w 1025525"/>
                  <a:gd name="connsiteY5" fmla="*/ 8731 h 1118394"/>
                  <a:gd name="connsiteX6" fmla="*/ 741363 w 1025525"/>
                  <a:gd name="connsiteY6" fmla="*/ 3969 h 1118394"/>
                  <a:gd name="connsiteX7" fmla="*/ 584200 w 1025525"/>
                  <a:gd name="connsiteY7" fmla="*/ 32544 h 1118394"/>
                  <a:gd name="connsiteX8" fmla="*/ 407988 w 1025525"/>
                  <a:gd name="connsiteY8" fmla="*/ 103981 h 1118394"/>
                  <a:gd name="connsiteX9" fmla="*/ 293688 w 1025525"/>
                  <a:gd name="connsiteY9" fmla="*/ 213519 h 1118394"/>
                  <a:gd name="connsiteX10" fmla="*/ 179388 w 1025525"/>
                  <a:gd name="connsiteY10" fmla="*/ 399256 h 1118394"/>
                  <a:gd name="connsiteX11" fmla="*/ 117475 w 1025525"/>
                  <a:gd name="connsiteY11" fmla="*/ 561181 h 1118394"/>
                  <a:gd name="connsiteX12" fmla="*/ 60325 w 1025525"/>
                  <a:gd name="connsiteY12" fmla="*/ 737394 h 1118394"/>
                  <a:gd name="connsiteX13" fmla="*/ 22225 w 1025525"/>
                  <a:gd name="connsiteY13" fmla="*/ 942181 h 1118394"/>
                  <a:gd name="connsiteX14" fmla="*/ 3175 w 1025525"/>
                  <a:gd name="connsiteY14" fmla="*/ 1061244 h 1118394"/>
                  <a:gd name="connsiteX15" fmla="*/ 3175 w 1025525"/>
                  <a:gd name="connsiteY15" fmla="*/ 1118394 h 111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25525" h="1118394">
                    <a:moveTo>
                      <a:pt x="931863" y="575469"/>
                    </a:moveTo>
                    <a:cubicBezTo>
                      <a:pt x="950516" y="504031"/>
                      <a:pt x="969169" y="432593"/>
                      <a:pt x="984250" y="370681"/>
                    </a:cubicBezTo>
                    <a:cubicBezTo>
                      <a:pt x="999331" y="308769"/>
                      <a:pt x="1019175" y="246856"/>
                      <a:pt x="1022350" y="203994"/>
                    </a:cubicBezTo>
                    <a:cubicBezTo>
                      <a:pt x="1025525" y="161132"/>
                      <a:pt x="1016000" y="139700"/>
                      <a:pt x="1003300" y="113506"/>
                    </a:cubicBezTo>
                    <a:cubicBezTo>
                      <a:pt x="990600" y="87312"/>
                      <a:pt x="970756" y="64293"/>
                      <a:pt x="946150" y="46831"/>
                    </a:cubicBezTo>
                    <a:cubicBezTo>
                      <a:pt x="921544" y="29369"/>
                      <a:pt x="889794" y="15875"/>
                      <a:pt x="855663" y="8731"/>
                    </a:cubicBezTo>
                    <a:cubicBezTo>
                      <a:pt x="821532" y="1587"/>
                      <a:pt x="786607" y="0"/>
                      <a:pt x="741363" y="3969"/>
                    </a:cubicBezTo>
                    <a:cubicBezTo>
                      <a:pt x="696119" y="7938"/>
                      <a:pt x="639763" y="15875"/>
                      <a:pt x="584200" y="32544"/>
                    </a:cubicBezTo>
                    <a:cubicBezTo>
                      <a:pt x="528638" y="49213"/>
                      <a:pt x="456407" y="73819"/>
                      <a:pt x="407988" y="103981"/>
                    </a:cubicBezTo>
                    <a:cubicBezTo>
                      <a:pt x="359569" y="134143"/>
                      <a:pt x="331788" y="164307"/>
                      <a:pt x="293688" y="213519"/>
                    </a:cubicBezTo>
                    <a:cubicBezTo>
                      <a:pt x="255588" y="262732"/>
                      <a:pt x="208757" y="341312"/>
                      <a:pt x="179388" y="399256"/>
                    </a:cubicBezTo>
                    <a:cubicBezTo>
                      <a:pt x="150019" y="457200"/>
                      <a:pt x="137319" y="504825"/>
                      <a:pt x="117475" y="561181"/>
                    </a:cubicBezTo>
                    <a:cubicBezTo>
                      <a:pt x="97631" y="617537"/>
                      <a:pt x="76200" y="673894"/>
                      <a:pt x="60325" y="737394"/>
                    </a:cubicBezTo>
                    <a:cubicBezTo>
                      <a:pt x="44450" y="800894"/>
                      <a:pt x="31750" y="888206"/>
                      <a:pt x="22225" y="942181"/>
                    </a:cubicBezTo>
                    <a:cubicBezTo>
                      <a:pt x="12700" y="996156"/>
                      <a:pt x="6350" y="1031875"/>
                      <a:pt x="3175" y="1061244"/>
                    </a:cubicBezTo>
                    <a:cubicBezTo>
                      <a:pt x="0" y="1090613"/>
                      <a:pt x="1587" y="1104503"/>
                      <a:pt x="3175" y="1118394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/>
              <p:nvPr/>
            </p:nvCxnSpPr>
            <p:spPr bwMode="auto">
              <a:xfrm rot="5400000" flipH="1" flipV="1">
                <a:off x="6531772" y="2921797"/>
                <a:ext cx="161928" cy="6191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6200000" flipV="1">
                <a:off x="5924552" y="2947987"/>
                <a:ext cx="166691" cy="80968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10800000">
                <a:off x="5529263" y="3629025"/>
                <a:ext cx="147644" cy="95254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111" name="Text Box 170"/>
          <p:cNvSpPr txBox="1">
            <a:spLocks noChangeArrowheads="1"/>
          </p:cNvSpPr>
          <p:nvPr/>
        </p:nvSpPr>
        <p:spPr bwMode="auto">
          <a:xfrm>
            <a:off x="5922910" y="5463832"/>
            <a:ext cx="3130729" cy="307777"/>
          </a:xfrm>
          <a:prstGeom prst="rect">
            <a:avLst/>
          </a:prstGeom>
          <a:solidFill>
            <a:srgbClr val="006600">
              <a:alpha val="5019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A.G. Akeroyd et al., arXiv:1002.5012 </a:t>
            </a:r>
            <a:endParaRPr lang="en-US" sz="1400" baseline="3000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390292" y="1048597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contours of S(K</a:t>
            </a:r>
            <a:r>
              <a:rPr lang="en-US" baseline="-25000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 rot="16200000" flipH="1">
            <a:off x="5840098" y="1620097"/>
            <a:ext cx="914399" cy="46923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319511" y="1997811"/>
            <a:ext cx="364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S(K</a:t>
            </a:r>
            <a:r>
              <a:rPr lang="en-US" baseline="-25000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) ~ -0.4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en-US" dirty="0" smtClean="0">
                <a:solidFill>
                  <a:schemeClr val="tx1"/>
                </a:solidFill>
              </a:rPr>
              <a:t>0.1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S(K</a:t>
            </a:r>
            <a:r>
              <a:rPr lang="en-US" baseline="-25000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) ~ 0.1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en-US" dirty="0" smtClean="0">
                <a:solidFill>
                  <a:schemeClr val="tx1"/>
                </a:solidFill>
              </a:rPr>
              <a:t>0.1</a:t>
            </a:r>
          </a:p>
        </p:txBody>
      </p:sp>
      <p:graphicFrame>
        <p:nvGraphicFramePr>
          <p:cNvPr id="115" name="Object 2"/>
          <p:cNvGraphicFramePr>
            <a:graphicFrameLocks noChangeAspect="1"/>
          </p:cNvGraphicFramePr>
          <p:nvPr/>
        </p:nvGraphicFramePr>
        <p:xfrm>
          <a:off x="351855" y="1442696"/>
          <a:ext cx="2259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103" name="Equation" r:id="rId6" imgW="1041120" imgH="241200" progId="Equation.3">
                  <p:embed/>
                </p:oleObj>
              </mc:Choice>
              <mc:Fallback>
                <p:oleObj name="Equation" r:id="rId6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55" y="1442696"/>
                        <a:ext cx="2259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903718" y="5617720"/>
            <a:ext cx="3696846" cy="646331"/>
          </a:xfrm>
          <a:prstGeom prst="rect">
            <a:avLst/>
          </a:prstGeom>
          <a:solidFill>
            <a:srgbClr val="669900">
              <a:alpha val="40784"/>
            </a:srgb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Belle II/LHCb combination:</a:t>
            </a:r>
          </a:p>
          <a:p>
            <a:r>
              <a:rPr lang="en-US" smtClean="0">
                <a:solidFill>
                  <a:schemeClr val="tx1"/>
                </a:solidFill>
              </a:rPr>
              <a:t>stringent limits on Re(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baseline="30000" smtClean="0">
                <a:solidFill>
                  <a:schemeClr val="tx1"/>
                </a:solidFill>
              </a:rPr>
              <a:t>d</a:t>
            </a:r>
            <a:r>
              <a:rPr lang="en-US" baseline="-25000" smtClean="0">
                <a:solidFill>
                  <a:schemeClr val="tx1"/>
                </a:solidFill>
              </a:rPr>
              <a:t>RL</a:t>
            </a:r>
            <a:r>
              <a:rPr lang="en-US" smtClean="0">
                <a:solidFill>
                  <a:schemeClr val="tx1"/>
                </a:solidFill>
              </a:rPr>
              <a:t>)</a:t>
            </a:r>
            <a:r>
              <a:rPr lang="en-US" baseline="-25000" smtClean="0">
                <a:solidFill>
                  <a:schemeClr val="tx1"/>
                </a:solidFill>
              </a:rPr>
              <a:t>23</a:t>
            </a:r>
            <a:r>
              <a:rPr lang="en-US" smtClean="0">
                <a:solidFill>
                  <a:schemeClr val="tx1"/>
                </a:solidFill>
              </a:rPr>
              <a:t> , tan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303754" y="2793010"/>
            <a:ext cx="264695" cy="1588"/>
          </a:xfrm>
          <a:prstGeom prst="lin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346496" y="4479849"/>
            <a:ext cx="264695" cy="1588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6857999" y="475957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tan 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b</a:t>
            </a:r>
            <a:endParaRPr lang="en-US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4583723" y="2919047"/>
            <a:ext cx="1197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Re(</a:t>
            </a:r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baseline="30000" smtClean="0">
                <a:solidFill>
                  <a:schemeClr val="tx1"/>
                </a:solidFill>
              </a:rPr>
              <a:t>d</a:t>
            </a:r>
            <a:r>
              <a:rPr lang="en-US" baseline="-25000" smtClean="0">
                <a:solidFill>
                  <a:schemeClr val="tx1"/>
                </a:solidFill>
              </a:rPr>
              <a:t>RL</a:t>
            </a:r>
            <a:r>
              <a:rPr lang="en-US" smtClean="0">
                <a:solidFill>
                  <a:schemeClr val="tx1"/>
                </a:solidFill>
              </a:rPr>
              <a:t>)</a:t>
            </a:r>
            <a:r>
              <a:rPr lang="en-US" baseline="-25000" smtClean="0">
                <a:solidFill>
                  <a:schemeClr val="tx1"/>
                </a:solidFill>
              </a:rPr>
              <a:t>23</a:t>
            </a:r>
            <a:endParaRPr lang="en-US"/>
          </a:p>
        </p:txBody>
      </p:sp>
      <p:sp>
        <p:nvSpPr>
          <p:cNvPr id="121" name="Freeform 120"/>
          <p:cNvSpPr/>
          <p:nvPr/>
        </p:nvSpPr>
        <p:spPr bwMode="auto">
          <a:xfrm>
            <a:off x="5579269" y="2527301"/>
            <a:ext cx="839787" cy="507999"/>
          </a:xfrm>
          <a:custGeom>
            <a:avLst/>
            <a:gdLst>
              <a:gd name="connsiteX0" fmla="*/ 26194 w 839787"/>
              <a:gd name="connsiteY0" fmla="*/ 149224 h 507999"/>
              <a:gd name="connsiteX1" fmla="*/ 164306 w 839787"/>
              <a:gd name="connsiteY1" fmla="*/ 120649 h 507999"/>
              <a:gd name="connsiteX2" fmla="*/ 288131 w 839787"/>
              <a:gd name="connsiteY2" fmla="*/ 87312 h 507999"/>
              <a:gd name="connsiteX3" fmla="*/ 454819 w 839787"/>
              <a:gd name="connsiteY3" fmla="*/ 34924 h 507999"/>
              <a:gd name="connsiteX4" fmla="*/ 545306 w 839787"/>
              <a:gd name="connsiteY4" fmla="*/ 1587 h 507999"/>
              <a:gd name="connsiteX5" fmla="*/ 559594 w 839787"/>
              <a:gd name="connsiteY5" fmla="*/ 44449 h 507999"/>
              <a:gd name="connsiteX6" fmla="*/ 597694 w 839787"/>
              <a:gd name="connsiteY6" fmla="*/ 158749 h 507999"/>
              <a:gd name="connsiteX7" fmla="*/ 654844 w 839787"/>
              <a:gd name="connsiteY7" fmla="*/ 282574 h 507999"/>
              <a:gd name="connsiteX8" fmla="*/ 740569 w 839787"/>
              <a:gd name="connsiteY8" fmla="*/ 396874 h 507999"/>
              <a:gd name="connsiteX9" fmla="*/ 812006 w 839787"/>
              <a:gd name="connsiteY9" fmla="*/ 463549 h 507999"/>
              <a:gd name="connsiteX10" fmla="*/ 831056 w 839787"/>
              <a:gd name="connsiteY10" fmla="*/ 487362 h 507999"/>
              <a:gd name="connsiteX11" fmla="*/ 812006 w 839787"/>
              <a:gd name="connsiteY11" fmla="*/ 492124 h 507999"/>
              <a:gd name="connsiteX12" fmla="*/ 664369 w 839787"/>
              <a:gd name="connsiteY12" fmla="*/ 501649 h 507999"/>
              <a:gd name="connsiteX13" fmla="*/ 421481 w 839787"/>
              <a:gd name="connsiteY13" fmla="*/ 501649 h 507999"/>
              <a:gd name="connsiteX14" fmla="*/ 211931 w 839787"/>
              <a:gd name="connsiteY14" fmla="*/ 501649 h 507999"/>
              <a:gd name="connsiteX15" fmla="*/ 30956 w 839787"/>
              <a:gd name="connsiteY15" fmla="*/ 506412 h 507999"/>
              <a:gd name="connsiteX16" fmla="*/ 26194 w 839787"/>
              <a:gd name="connsiteY16" fmla="*/ 492124 h 507999"/>
              <a:gd name="connsiteX17" fmla="*/ 21431 w 839787"/>
              <a:gd name="connsiteY17" fmla="*/ 430212 h 507999"/>
              <a:gd name="connsiteX18" fmla="*/ 21431 w 839787"/>
              <a:gd name="connsiteY18" fmla="*/ 258762 h 507999"/>
              <a:gd name="connsiteX19" fmla="*/ 26194 w 839787"/>
              <a:gd name="connsiteY19" fmla="*/ 149224 h 5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9787" h="507999">
                <a:moveTo>
                  <a:pt x="26194" y="149224"/>
                </a:moveTo>
                <a:cubicBezTo>
                  <a:pt x="50006" y="126205"/>
                  <a:pt x="120650" y="130968"/>
                  <a:pt x="164306" y="120649"/>
                </a:cubicBezTo>
                <a:cubicBezTo>
                  <a:pt x="207962" y="110330"/>
                  <a:pt x="239712" y="101600"/>
                  <a:pt x="288131" y="87312"/>
                </a:cubicBezTo>
                <a:cubicBezTo>
                  <a:pt x="336550" y="73024"/>
                  <a:pt x="411957" y="49211"/>
                  <a:pt x="454819" y="34924"/>
                </a:cubicBezTo>
                <a:cubicBezTo>
                  <a:pt x="497681" y="20637"/>
                  <a:pt x="527844" y="0"/>
                  <a:pt x="545306" y="1587"/>
                </a:cubicBezTo>
                <a:cubicBezTo>
                  <a:pt x="562768" y="3174"/>
                  <a:pt x="559594" y="44449"/>
                  <a:pt x="559594" y="44449"/>
                </a:cubicBezTo>
                <a:cubicBezTo>
                  <a:pt x="568325" y="70643"/>
                  <a:pt x="581819" y="119062"/>
                  <a:pt x="597694" y="158749"/>
                </a:cubicBezTo>
                <a:cubicBezTo>
                  <a:pt x="613569" y="198436"/>
                  <a:pt x="631032" y="242887"/>
                  <a:pt x="654844" y="282574"/>
                </a:cubicBezTo>
                <a:cubicBezTo>
                  <a:pt x="678657" y="322262"/>
                  <a:pt x="714375" y="366712"/>
                  <a:pt x="740569" y="396874"/>
                </a:cubicBezTo>
                <a:cubicBezTo>
                  <a:pt x="766763" y="427036"/>
                  <a:pt x="796925" y="448468"/>
                  <a:pt x="812006" y="463549"/>
                </a:cubicBezTo>
                <a:cubicBezTo>
                  <a:pt x="827087" y="478630"/>
                  <a:pt x="831056" y="482600"/>
                  <a:pt x="831056" y="487362"/>
                </a:cubicBezTo>
                <a:cubicBezTo>
                  <a:pt x="831056" y="492124"/>
                  <a:pt x="839787" y="489743"/>
                  <a:pt x="812006" y="492124"/>
                </a:cubicBezTo>
                <a:cubicBezTo>
                  <a:pt x="784225" y="494505"/>
                  <a:pt x="729456" y="500062"/>
                  <a:pt x="664369" y="501649"/>
                </a:cubicBezTo>
                <a:cubicBezTo>
                  <a:pt x="599282" y="503236"/>
                  <a:pt x="421481" y="501649"/>
                  <a:pt x="421481" y="501649"/>
                </a:cubicBezTo>
                <a:lnTo>
                  <a:pt x="211931" y="501649"/>
                </a:lnTo>
                <a:cubicBezTo>
                  <a:pt x="146844" y="502443"/>
                  <a:pt x="61912" y="507999"/>
                  <a:pt x="30956" y="506412"/>
                </a:cubicBezTo>
                <a:cubicBezTo>
                  <a:pt x="0" y="504825"/>
                  <a:pt x="27781" y="504824"/>
                  <a:pt x="26194" y="492124"/>
                </a:cubicBezTo>
                <a:cubicBezTo>
                  <a:pt x="24607" y="479424"/>
                  <a:pt x="22225" y="469106"/>
                  <a:pt x="21431" y="430212"/>
                </a:cubicBezTo>
                <a:cubicBezTo>
                  <a:pt x="20637" y="391318"/>
                  <a:pt x="20637" y="306387"/>
                  <a:pt x="21431" y="258762"/>
                </a:cubicBezTo>
                <a:cubicBezTo>
                  <a:pt x="22225" y="211137"/>
                  <a:pt x="2382" y="172243"/>
                  <a:pt x="26194" y="149224"/>
                </a:cubicBezTo>
                <a:close/>
              </a:path>
            </a:pathLst>
          </a:custGeom>
          <a:solidFill>
            <a:srgbClr val="669900">
              <a:alpha val="5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5559425" y="3595688"/>
            <a:ext cx="588169" cy="1023937"/>
          </a:xfrm>
          <a:custGeom>
            <a:avLst/>
            <a:gdLst>
              <a:gd name="connsiteX0" fmla="*/ 36513 w 588169"/>
              <a:gd name="connsiteY0" fmla="*/ 0 h 1023937"/>
              <a:gd name="connsiteX1" fmla="*/ 203200 w 588169"/>
              <a:gd name="connsiteY1" fmla="*/ 52387 h 1023937"/>
              <a:gd name="connsiteX2" fmla="*/ 374650 w 588169"/>
              <a:gd name="connsiteY2" fmla="*/ 104775 h 1023937"/>
              <a:gd name="connsiteX3" fmla="*/ 479425 w 588169"/>
              <a:gd name="connsiteY3" fmla="*/ 152400 h 1023937"/>
              <a:gd name="connsiteX4" fmla="*/ 555625 w 588169"/>
              <a:gd name="connsiteY4" fmla="*/ 180975 h 1023937"/>
              <a:gd name="connsiteX5" fmla="*/ 584200 w 588169"/>
              <a:gd name="connsiteY5" fmla="*/ 195262 h 1023937"/>
              <a:gd name="connsiteX6" fmla="*/ 579438 w 588169"/>
              <a:gd name="connsiteY6" fmla="*/ 219075 h 1023937"/>
              <a:gd name="connsiteX7" fmla="*/ 541338 w 588169"/>
              <a:gd name="connsiteY7" fmla="*/ 285750 h 1023937"/>
              <a:gd name="connsiteX8" fmla="*/ 484188 w 588169"/>
              <a:gd name="connsiteY8" fmla="*/ 419100 h 1023937"/>
              <a:gd name="connsiteX9" fmla="*/ 446088 w 588169"/>
              <a:gd name="connsiteY9" fmla="*/ 557212 h 1023937"/>
              <a:gd name="connsiteX10" fmla="*/ 412750 w 588169"/>
              <a:gd name="connsiteY10" fmla="*/ 671512 h 1023937"/>
              <a:gd name="connsiteX11" fmla="*/ 393700 w 588169"/>
              <a:gd name="connsiteY11" fmla="*/ 814387 h 1023937"/>
              <a:gd name="connsiteX12" fmla="*/ 369888 w 588169"/>
              <a:gd name="connsiteY12" fmla="*/ 962025 h 1023937"/>
              <a:gd name="connsiteX13" fmla="*/ 360363 w 588169"/>
              <a:gd name="connsiteY13" fmla="*/ 1014412 h 1023937"/>
              <a:gd name="connsiteX14" fmla="*/ 346075 w 588169"/>
              <a:gd name="connsiteY14" fmla="*/ 1014412 h 1023937"/>
              <a:gd name="connsiteX15" fmla="*/ 50800 w 588169"/>
              <a:gd name="connsiteY15" fmla="*/ 1019175 h 1023937"/>
              <a:gd name="connsiteX16" fmla="*/ 41275 w 588169"/>
              <a:gd name="connsiteY16" fmla="*/ 995362 h 1023937"/>
              <a:gd name="connsiteX17" fmla="*/ 41275 w 588169"/>
              <a:gd name="connsiteY17" fmla="*/ 847725 h 1023937"/>
              <a:gd name="connsiteX18" fmla="*/ 36513 w 588169"/>
              <a:gd name="connsiteY18" fmla="*/ 0 h 1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8169" h="1023937">
                <a:moveTo>
                  <a:pt x="36513" y="0"/>
                </a:moveTo>
                <a:lnTo>
                  <a:pt x="203200" y="52387"/>
                </a:lnTo>
                <a:cubicBezTo>
                  <a:pt x="259556" y="69849"/>
                  <a:pt x="328613" y="88106"/>
                  <a:pt x="374650" y="104775"/>
                </a:cubicBezTo>
                <a:cubicBezTo>
                  <a:pt x="420688" y="121444"/>
                  <a:pt x="449263" y="139700"/>
                  <a:pt x="479425" y="152400"/>
                </a:cubicBezTo>
                <a:cubicBezTo>
                  <a:pt x="509588" y="165100"/>
                  <a:pt x="538163" y="173831"/>
                  <a:pt x="555625" y="180975"/>
                </a:cubicBezTo>
                <a:cubicBezTo>
                  <a:pt x="573087" y="188119"/>
                  <a:pt x="580231" y="188912"/>
                  <a:pt x="584200" y="195262"/>
                </a:cubicBezTo>
                <a:cubicBezTo>
                  <a:pt x="588169" y="201612"/>
                  <a:pt x="586582" y="203994"/>
                  <a:pt x="579438" y="219075"/>
                </a:cubicBezTo>
                <a:cubicBezTo>
                  <a:pt x="572294" y="234156"/>
                  <a:pt x="557213" y="252413"/>
                  <a:pt x="541338" y="285750"/>
                </a:cubicBezTo>
                <a:cubicBezTo>
                  <a:pt x="525463" y="319087"/>
                  <a:pt x="500063" y="373856"/>
                  <a:pt x="484188" y="419100"/>
                </a:cubicBezTo>
                <a:cubicBezTo>
                  <a:pt x="468313" y="464344"/>
                  <a:pt x="457994" y="515143"/>
                  <a:pt x="446088" y="557212"/>
                </a:cubicBezTo>
                <a:cubicBezTo>
                  <a:pt x="434182" y="599281"/>
                  <a:pt x="421481" y="628650"/>
                  <a:pt x="412750" y="671512"/>
                </a:cubicBezTo>
                <a:cubicBezTo>
                  <a:pt x="404019" y="714374"/>
                  <a:pt x="400844" y="765968"/>
                  <a:pt x="393700" y="814387"/>
                </a:cubicBezTo>
                <a:cubicBezTo>
                  <a:pt x="386556" y="862806"/>
                  <a:pt x="375444" y="928688"/>
                  <a:pt x="369888" y="962025"/>
                </a:cubicBezTo>
                <a:cubicBezTo>
                  <a:pt x="364332" y="995363"/>
                  <a:pt x="364332" y="1005681"/>
                  <a:pt x="360363" y="1014412"/>
                </a:cubicBezTo>
                <a:cubicBezTo>
                  <a:pt x="356394" y="1023143"/>
                  <a:pt x="346075" y="1014412"/>
                  <a:pt x="346075" y="1014412"/>
                </a:cubicBezTo>
                <a:cubicBezTo>
                  <a:pt x="294481" y="1015206"/>
                  <a:pt x="101600" y="1022350"/>
                  <a:pt x="50800" y="1019175"/>
                </a:cubicBezTo>
                <a:cubicBezTo>
                  <a:pt x="0" y="1016000"/>
                  <a:pt x="42863" y="1023937"/>
                  <a:pt x="41275" y="995362"/>
                </a:cubicBezTo>
                <a:cubicBezTo>
                  <a:pt x="39688" y="966787"/>
                  <a:pt x="41275" y="847725"/>
                  <a:pt x="41275" y="847725"/>
                </a:cubicBezTo>
                <a:cubicBezTo>
                  <a:pt x="39688" y="565150"/>
                  <a:pt x="38100" y="282575"/>
                  <a:pt x="36513" y="0"/>
                </a:cubicBezTo>
                <a:close/>
              </a:path>
            </a:pathLst>
          </a:custGeom>
          <a:solidFill>
            <a:srgbClr val="669900">
              <a:alpha val="5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23" name="Straight Connector 122"/>
          <p:cNvCxnSpPr/>
          <p:nvPr/>
        </p:nvCxnSpPr>
        <p:spPr bwMode="auto">
          <a:xfrm flipV="1">
            <a:off x="4831080" y="3601616"/>
            <a:ext cx="1924283" cy="124470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4412064" y="4951904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contours of </a:t>
            </a:r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(B</a:t>
            </a:r>
            <a:r>
              <a:rPr lang="en-US" baseline="-25000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err="1" smtClean="0">
                <a:solidFill>
                  <a:schemeClr val="tx1"/>
                </a:solidFill>
              </a:rPr>
              <a:t>+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Text Box 170"/>
          <p:cNvSpPr txBox="1">
            <a:spLocks noChangeArrowheads="1"/>
          </p:cNvSpPr>
          <p:nvPr/>
        </p:nvSpPr>
        <p:spPr bwMode="auto">
          <a:xfrm>
            <a:off x="259080" y="3994077"/>
            <a:ext cx="2731838" cy="307777"/>
          </a:xfrm>
          <a:prstGeom prst="rect">
            <a:avLst/>
          </a:prstGeom>
          <a:solidFill>
            <a:srgbClr val="006600">
              <a:alpha val="5019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LHCb, 1 fb</a:t>
            </a:r>
            <a:r>
              <a:rPr lang="en-US" sz="1400" baseline="30000" smtClean="0">
                <a:solidFill>
                  <a:schemeClr val="tx1"/>
                </a:solidFill>
              </a:rPr>
              <a:t>-1</a:t>
            </a:r>
            <a:r>
              <a:rPr lang="en-US" sz="1400" smtClean="0">
                <a:solidFill>
                  <a:schemeClr val="tx1"/>
                </a:solidFill>
              </a:rPr>
              <a:t>, Moriond EW 2012</a:t>
            </a:r>
            <a:endParaRPr lang="en-US" sz="1400" baseline="300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9080" y="5617720"/>
            <a:ext cx="439529" cy="323165"/>
          </a:xfrm>
          <a:prstGeom prst="rect">
            <a:avLst/>
          </a:prstGeom>
          <a:solidFill>
            <a:srgbClr val="669900">
              <a:alpha val="56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060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i="1" dirty="0" smtClean="0"/>
              <a:t>b </a:t>
            </a:r>
            <a:r>
              <a:rPr lang="sl-SI" sz="2400" i="1" dirty="0" smtClean="0">
                <a:sym typeface="Symbol"/>
              </a:rPr>
              <a:t> </a:t>
            </a:r>
            <a:r>
              <a:rPr lang="sl-SI" sz="2400" i="1" dirty="0" smtClean="0"/>
              <a:t>d</a:t>
            </a:r>
            <a:r>
              <a:rPr lang="en-US" sz="2400" i="1" dirty="0" smtClean="0">
                <a:latin typeface="Symbol" pitchFamily="18" charset="2"/>
              </a:rPr>
              <a:t>g</a:t>
            </a:r>
            <a:endParaRPr lang="en-US" sz="2400" i="1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6888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81647" y="514005"/>
            <a:ext cx="7895110" cy="47705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B </a:t>
            </a:r>
            <a:r>
              <a:rPr lang="sl-SI" sz="2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dirty="0">
                <a:solidFill>
                  <a:schemeClr val="tx1"/>
                </a:solidFill>
              </a:rPr>
              <a:t>d</a:t>
            </a:r>
            <a:r>
              <a:rPr lang="sl-SI" sz="2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Br</a:t>
            </a:r>
            <a:endParaRPr lang="sl-SI" sz="2400" b="1" dirty="0" smtClean="0">
              <a:solidFill>
                <a:schemeClr val="tx1"/>
              </a:solidFill>
              <a:latin typeface="Symbol" pitchFamily="18" charset="2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Expectations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within SM:  Br(</a:t>
            </a:r>
            <a:r>
              <a:rPr lang="sl-SI" dirty="0" smtClean="0">
                <a:solidFill>
                  <a:schemeClr val="tx1"/>
                </a:solidFill>
              </a:rPr>
              <a:t>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dirty="0" smtClean="0">
                <a:solidFill>
                  <a:schemeClr val="tx1"/>
                </a:solidFill>
              </a:rPr>
              <a:t>d</a:t>
            </a:r>
            <a:r>
              <a:rPr lang="sl-SI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 / Br(</a:t>
            </a:r>
            <a:r>
              <a:rPr lang="sl-SI" dirty="0">
                <a:solidFill>
                  <a:schemeClr val="tx1"/>
                </a:solidFill>
              </a:rPr>
              <a:t>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dirty="0">
                <a:solidFill>
                  <a:schemeClr val="tx1"/>
                </a:solidFill>
              </a:rPr>
              <a:t>s</a:t>
            </a:r>
            <a:r>
              <a:rPr lang="sl-SI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 =(3.8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0.5)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</a:t>
            </a:r>
            <a:r>
              <a:rPr lang="sl-SI" i="1" dirty="0" smtClean="0">
                <a:solidFill>
                  <a:schemeClr val="tx1"/>
                </a:solidFill>
              </a:rPr>
              <a:t>10</a:t>
            </a:r>
            <a:r>
              <a:rPr lang="sl-SI" i="1" baseline="30000" dirty="0" smtClean="0">
                <a:solidFill>
                  <a:schemeClr val="tx1"/>
                </a:solidFill>
              </a:rPr>
              <a:t>-2</a:t>
            </a:r>
            <a:endParaRPr lang="sl-SI" i="1" baseline="30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(ratio can be used to determine |V</a:t>
            </a:r>
            <a:r>
              <a:rPr lang="sl-SI" baseline="-25000" dirty="0" smtClean="0">
                <a:solidFill>
                  <a:schemeClr val="tx1"/>
                </a:solidFill>
              </a:rPr>
              <a:t>td</a:t>
            </a:r>
            <a:r>
              <a:rPr lang="sl-SI" dirty="0" smtClean="0">
                <a:solidFill>
                  <a:schemeClr val="tx1"/>
                </a:solidFill>
              </a:rPr>
              <a:t>/V</a:t>
            </a:r>
            <a:r>
              <a:rPr lang="sl-SI" baseline="-25000" dirty="0" smtClean="0">
                <a:solidFill>
                  <a:schemeClr val="tx1"/>
                </a:solidFill>
              </a:rPr>
              <a:t>ts</a:t>
            </a:r>
            <a:r>
              <a:rPr lang="sl-SI" dirty="0" smtClean="0">
                <a:solidFill>
                  <a:schemeClr val="tx1"/>
                </a:solidFill>
              </a:rPr>
              <a:t>|)</a:t>
            </a:r>
          </a:p>
          <a:p>
            <a:pPr>
              <a:defRPr/>
            </a:pPr>
            <a:endParaRPr lang="sl-SI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Br(</a:t>
            </a:r>
            <a:r>
              <a:rPr lang="sl-SI" dirty="0" smtClean="0">
                <a:solidFill>
                  <a:schemeClr val="tx1"/>
                </a:solidFill>
              </a:rPr>
              <a:t>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dirty="0" smtClean="0">
                <a:solidFill>
                  <a:schemeClr val="tx1"/>
                </a:solidFill>
              </a:rPr>
              <a:t>s</a:t>
            </a:r>
            <a:r>
              <a:rPr lang="sl-SI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 = 3.4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</a:t>
            </a:r>
            <a:r>
              <a:rPr lang="sl-SI" i="1" dirty="0" smtClean="0">
                <a:solidFill>
                  <a:schemeClr val="tx1"/>
                </a:solidFill>
              </a:rPr>
              <a:t>10</a:t>
            </a:r>
            <a:r>
              <a:rPr lang="sl-SI" i="1" baseline="30000" dirty="0" smtClean="0">
                <a:solidFill>
                  <a:schemeClr val="tx1"/>
                </a:solidFill>
              </a:rPr>
              <a:t>-4</a:t>
            </a:r>
            <a:endParaRPr lang="sl-SI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Br(</a:t>
            </a:r>
            <a:r>
              <a:rPr lang="sl-SI" dirty="0">
                <a:solidFill>
                  <a:schemeClr val="tx1"/>
                </a:solidFill>
              </a:rPr>
              <a:t>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dirty="0">
                <a:solidFill>
                  <a:schemeClr val="tx1"/>
                </a:solidFill>
              </a:rPr>
              <a:t>d</a:t>
            </a:r>
            <a:r>
              <a:rPr lang="sl-SI" b="1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 should be measured with an accuracy of          ~2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</a:t>
            </a:r>
            <a:r>
              <a:rPr lang="sl-SI" i="1" dirty="0" smtClean="0">
                <a:solidFill>
                  <a:schemeClr val="tx1"/>
                </a:solidFill>
              </a:rPr>
              <a:t>10</a:t>
            </a:r>
            <a:r>
              <a:rPr lang="sl-SI" i="1" baseline="30000" dirty="0" smtClean="0">
                <a:solidFill>
                  <a:schemeClr val="tx1"/>
                </a:solidFill>
              </a:rPr>
              <a:t>-6</a:t>
            </a:r>
            <a:endParaRPr lang="sl-SI" i="1" dirty="0">
              <a:solidFill>
                <a:schemeClr val="tx1"/>
              </a:solidFill>
            </a:endParaRPr>
          </a:p>
          <a:p>
            <a:pPr>
              <a:defRPr/>
            </a:pPr>
            <a:endParaRPr lang="sl-SI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exclusive modes,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sl-SI" i="1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g, r</a:t>
            </a:r>
            <a:r>
              <a:rPr lang="sl-SI" i="1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g, wg </a:t>
            </a:r>
            <a:r>
              <a:rPr lang="sl-SI" i="1" dirty="0" smtClean="0">
                <a:solidFill>
                  <a:schemeClr val="tx1"/>
                </a:solidFill>
              </a:rPr>
              <a:t>;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(Br(</a:t>
            </a:r>
            <a:r>
              <a:rPr lang="sl-SI" i="1" dirty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sl-SI" i="1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0</a:t>
            </a:r>
            <a:r>
              <a:rPr lang="sl-SI" i="1" dirty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)) =  (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1.7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1.0)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</a:t>
            </a:r>
            <a:r>
              <a:rPr lang="sl-SI" i="1" dirty="0" smtClean="0">
                <a:solidFill>
                  <a:schemeClr val="tx1"/>
                </a:solidFill>
              </a:rPr>
              <a:t>10</a:t>
            </a:r>
            <a:r>
              <a:rPr lang="sl-SI" i="1" baseline="30000" dirty="0" smtClean="0">
                <a:solidFill>
                  <a:schemeClr val="tx1"/>
                </a:solidFill>
              </a:rPr>
              <a:t>-7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                                                          s</a:t>
            </a:r>
            <a:r>
              <a:rPr lang="sl-SI" i="1" dirty="0" smtClean="0">
                <a:solidFill>
                  <a:schemeClr val="tx1"/>
                </a:solidFill>
              </a:rPr>
              <a:t>(Br(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sl-SI" i="1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>
                <a:solidFill>
                  <a:schemeClr val="tx1"/>
                </a:solidFill>
              </a:rPr>
              <a:t>)) =  </a:t>
            </a:r>
            <a:r>
              <a:rPr lang="sl-SI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2.8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1.0</a:t>
            </a:r>
            <a:r>
              <a:rPr lang="sl-SI" i="1" dirty="0">
                <a:solidFill>
                  <a:schemeClr val="tx1"/>
                </a:solidFill>
              </a:rPr>
              <a:t>)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</a:t>
            </a:r>
            <a:r>
              <a:rPr lang="sl-SI" i="1" dirty="0">
                <a:solidFill>
                  <a:schemeClr val="tx1"/>
                </a:solidFill>
              </a:rPr>
              <a:t>10</a:t>
            </a:r>
            <a:r>
              <a:rPr lang="sl-SI" i="1" baseline="30000" dirty="0">
                <a:solidFill>
                  <a:schemeClr val="tx1"/>
                </a:solidFill>
              </a:rPr>
              <a:t>-7</a:t>
            </a:r>
            <a:endParaRPr lang="sl-SI" i="1" baseline="30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+mn-lt"/>
              </a:rPr>
              <a:t>sum of exclusive modes:      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(Br(d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>
                <a:solidFill>
                  <a:schemeClr val="tx1"/>
                </a:solidFill>
              </a:rPr>
              <a:t>)) =  </a:t>
            </a:r>
            <a:r>
              <a:rPr lang="sl-SI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3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1)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</a:t>
            </a:r>
            <a:r>
              <a:rPr lang="sl-SI" i="1" dirty="0" smtClean="0">
                <a:solidFill>
                  <a:schemeClr val="tx1"/>
                </a:solidFill>
              </a:rPr>
              <a:t>10</a:t>
            </a:r>
            <a:r>
              <a:rPr lang="sl-SI" i="1" baseline="30000" dirty="0" smtClean="0">
                <a:solidFill>
                  <a:schemeClr val="tx1"/>
                </a:solidFill>
              </a:rPr>
              <a:t>-7   </a:t>
            </a:r>
            <a:r>
              <a:rPr lang="sl-SI" i="1" dirty="0" smtClean="0">
                <a:solidFill>
                  <a:schemeClr val="tx1"/>
                </a:solidFill>
              </a:rPr>
              <a:t>low X</a:t>
            </a:r>
            <a:r>
              <a:rPr lang="sl-SI" i="1" baseline="-25000" dirty="0" smtClean="0">
                <a:solidFill>
                  <a:schemeClr val="tx1"/>
                </a:solidFill>
              </a:rPr>
              <a:t>d </a:t>
            </a:r>
            <a:r>
              <a:rPr lang="sl-SI" i="1" dirty="0" smtClean="0">
                <a:solidFill>
                  <a:schemeClr val="tx1"/>
                </a:solidFill>
              </a:rPr>
              <a:t>mass region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                                                  s</a:t>
            </a:r>
            <a:r>
              <a:rPr lang="sl-SI" i="1" dirty="0" smtClean="0">
                <a:solidFill>
                  <a:schemeClr val="tx1"/>
                </a:solidFill>
              </a:rPr>
              <a:t>(Br(d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>
                <a:solidFill>
                  <a:schemeClr val="tx1"/>
                </a:solidFill>
              </a:rPr>
              <a:t>)) =  </a:t>
            </a:r>
            <a:r>
              <a:rPr lang="sl-SI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20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22)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</a:t>
            </a:r>
            <a:r>
              <a:rPr lang="sl-SI" i="1" dirty="0" smtClean="0">
                <a:solidFill>
                  <a:schemeClr val="tx1"/>
                </a:solidFill>
              </a:rPr>
              <a:t>10</a:t>
            </a:r>
            <a:r>
              <a:rPr lang="sl-SI" i="1" baseline="30000" dirty="0" smtClean="0">
                <a:solidFill>
                  <a:schemeClr val="tx1"/>
                </a:solidFill>
              </a:rPr>
              <a:t>-7   </a:t>
            </a:r>
            <a:r>
              <a:rPr lang="sl-SI" i="1" dirty="0" smtClean="0">
                <a:solidFill>
                  <a:schemeClr val="tx1"/>
                </a:solidFill>
              </a:rPr>
              <a:t>high </a:t>
            </a:r>
            <a:r>
              <a:rPr lang="sl-SI" i="1" dirty="0">
                <a:solidFill>
                  <a:schemeClr val="tx1"/>
                </a:solidFill>
              </a:rPr>
              <a:t>X</a:t>
            </a:r>
            <a:r>
              <a:rPr lang="sl-SI" i="1" baseline="-25000" dirty="0">
                <a:solidFill>
                  <a:schemeClr val="tx1"/>
                </a:solidFill>
              </a:rPr>
              <a:t>d </a:t>
            </a:r>
            <a:r>
              <a:rPr lang="sl-SI" i="1" dirty="0">
                <a:solidFill>
                  <a:schemeClr val="tx1"/>
                </a:solidFill>
              </a:rPr>
              <a:t>mass </a:t>
            </a:r>
            <a:r>
              <a:rPr lang="sl-SI" i="1" dirty="0" smtClean="0">
                <a:solidFill>
                  <a:schemeClr val="tx1"/>
                </a:solidFill>
              </a:rPr>
              <a:t>region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50" name="Text Box 170"/>
          <p:cNvSpPr txBox="1">
            <a:spLocks noChangeArrowheads="1"/>
          </p:cNvSpPr>
          <p:nvPr/>
        </p:nvSpPr>
        <p:spPr bwMode="auto">
          <a:xfrm>
            <a:off x="5653916" y="1908601"/>
            <a:ext cx="3082622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dirty="0" smtClean="0">
                <a:solidFill>
                  <a:schemeClr val="accent4"/>
                </a:solidFill>
              </a:rPr>
              <a:t>T. Hurth et al., Nucl.Phys. B704, 56 </a:t>
            </a:r>
            <a:r>
              <a:rPr lang="sl-SI" sz="1200" dirty="0">
                <a:solidFill>
                  <a:schemeClr val="accent4"/>
                </a:solidFill>
              </a:rPr>
              <a:t>(</a:t>
            </a:r>
            <a:r>
              <a:rPr lang="sl-SI" sz="1200" dirty="0" smtClean="0">
                <a:solidFill>
                  <a:schemeClr val="accent4"/>
                </a:solidFill>
              </a:rPr>
              <a:t>2005)</a:t>
            </a:r>
            <a:endParaRPr lang="sl-SI" sz="1200" dirty="0">
              <a:solidFill>
                <a:schemeClr val="accent4"/>
              </a:solidFill>
            </a:endParaRPr>
          </a:p>
        </p:txBody>
      </p:sp>
      <p:sp>
        <p:nvSpPr>
          <p:cNvPr id="51" name="Text Box 170"/>
          <p:cNvSpPr txBox="1">
            <a:spLocks noChangeArrowheads="1"/>
          </p:cNvSpPr>
          <p:nvPr/>
        </p:nvSpPr>
        <p:spPr bwMode="auto">
          <a:xfrm>
            <a:off x="281647" y="4207577"/>
            <a:ext cx="2910092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PRL 101, 111801 (2008), 0.6 ab-1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Text Box 170"/>
          <p:cNvSpPr txBox="1">
            <a:spLocks noChangeArrowheads="1"/>
          </p:cNvSpPr>
          <p:nvPr/>
        </p:nvSpPr>
        <p:spPr bwMode="auto">
          <a:xfrm>
            <a:off x="201116" y="4988565"/>
            <a:ext cx="3071154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dirty="0" smtClean="0">
                <a:solidFill>
                  <a:schemeClr val="accent4"/>
                </a:solidFill>
              </a:rPr>
              <a:t>BaBar, PRD82,  051101 (2010), 0.4ab-1</a:t>
            </a:r>
            <a:endParaRPr lang="en-US" sz="1200" dirty="0">
              <a:solidFill>
                <a:schemeClr val="accent4"/>
              </a:solidFill>
            </a:endParaRPr>
          </a:p>
        </p:txBody>
      </p:sp>
      <p:cxnSp>
        <p:nvCxnSpPr>
          <p:cNvPr id="54" name="Elbow Connector 53"/>
          <p:cNvCxnSpPr/>
          <p:nvPr/>
        </p:nvCxnSpPr>
        <p:spPr bwMode="auto">
          <a:xfrm rot="16200000" flipV="1">
            <a:off x="6477000" y="3550920"/>
            <a:ext cx="1097280" cy="1097280"/>
          </a:xfrm>
          <a:prstGeom prst="bentConnector3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Elbow Connector 54"/>
          <p:cNvCxnSpPr/>
          <p:nvPr/>
        </p:nvCxnSpPr>
        <p:spPr bwMode="auto">
          <a:xfrm rot="16200000" flipV="1">
            <a:off x="6609923" y="3721102"/>
            <a:ext cx="1437646" cy="1097280"/>
          </a:xfrm>
          <a:prstGeom prst="bentConnector3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909149" y="3520439"/>
            <a:ext cx="223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4"/>
                </a:solidFill>
              </a:rPr>
              <a:t>modest improvement necessary </a:t>
            </a:r>
            <a:endParaRPr lang="sl-SI" sz="16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48454" y="4207577"/>
            <a:ext cx="14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4"/>
                </a:solidFill>
              </a:rPr>
              <a:t>significant improvement necessary </a:t>
            </a:r>
            <a:endParaRPr lang="sl-SI" sz="16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87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i="1" dirty="0" smtClean="0"/>
              <a:t>b </a:t>
            </a:r>
            <a:r>
              <a:rPr lang="sl-SI" sz="2400" i="1" dirty="0" smtClean="0">
                <a:sym typeface="Symbol"/>
              </a:rPr>
              <a:t> </a:t>
            </a:r>
            <a:r>
              <a:rPr lang="sl-SI" sz="2400" i="1" dirty="0" smtClean="0"/>
              <a:t>d</a:t>
            </a:r>
            <a:r>
              <a:rPr lang="en-US" sz="2400" i="1" dirty="0" smtClean="0">
                <a:latin typeface="Symbol" pitchFamily="18" charset="2"/>
              </a:rPr>
              <a:t>g</a:t>
            </a:r>
            <a:endParaRPr lang="en-US" sz="2400" i="1" dirty="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9500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514005"/>
            <a:ext cx="3903633" cy="28315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B </a:t>
            </a:r>
            <a:r>
              <a:rPr lang="sl-SI" sz="2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sz="2800" dirty="0">
                <a:solidFill>
                  <a:schemeClr val="tx1"/>
                </a:solidFill>
              </a:rPr>
              <a:t>d</a:t>
            </a:r>
            <a:r>
              <a:rPr lang="sl-SI" sz="2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direct CPV</a:t>
            </a:r>
            <a:endParaRPr lang="sl-SI" sz="2400" b="1" dirty="0" smtClean="0">
              <a:solidFill>
                <a:schemeClr val="tx1"/>
              </a:solidFill>
              <a:latin typeface="Symbol" pitchFamily="18" charset="2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Expectations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within SM: A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i="1" baseline="30000" dirty="0" smtClean="0">
                <a:solidFill>
                  <a:schemeClr val="tx1"/>
                </a:solidFill>
              </a:rPr>
              <a:t>b </a:t>
            </a:r>
            <a:r>
              <a:rPr lang="sl-SI" baseline="30000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i="1" baseline="30000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baseline="30000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  - </a:t>
            </a: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baseline="30000" dirty="0" smtClean="0">
                <a:solidFill>
                  <a:schemeClr val="tx1"/>
                </a:solidFill>
              </a:rPr>
              <a:t>b </a:t>
            </a:r>
            <a:r>
              <a:rPr lang="sl-SI" baseline="30000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i="1" baseline="30000" dirty="0" smtClean="0">
                <a:solidFill>
                  <a:schemeClr val="tx1"/>
                </a:solidFill>
              </a:rPr>
              <a:t>s</a:t>
            </a:r>
            <a:r>
              <a:rPr lang="sl-SI" i="1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</a:p>
          <a:p>
            <a:pPr>
              <a:defRPr/>
            </a:pPr>
            <a:endParaRPr lang="sl-SI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can probably only be measured as a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sum of exclusive states (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rg, wg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, ...)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088" y="1461373"/>
            <a:ext cx="351891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4"/>
                </a:solidFill>
              </a:rPr>
              <a:t>exclusive, SM:</a:t>
            </a:r>
          </a:p>
          <a:p>
            <a:r>
              <a:rPr lang="sl-SI" i="1" dirty="0" smtClean="0">
                <a:solidFill>
                  <a:schemeClr val="accent4"/>
                </a:solidFill>
              </a:rPr>
              <a:t>A</a:t>
            </a:r>
            <a:r>
              <a:rPr lang="sl-SI" i="1" baseline="-25000" dirty="0" smtClean="0">
                <a:solidFill>
                  <a:schemeClr val="accent4"/>
                </a:solidFill>
              </a:rPr>
              <a:t>CP</a:t>
            </a:r>
            <a:r>
              <a:rPr lang="sl-SI" dirty="0">
                <a:solidFill>
                  <a:schemeClr val="accent4"/>
                </a:solidFill>
              </a:rPr>
              <a:t> (</a:t>
            </a:r>
            <a:r>
              <a:rPr lang="sl-SI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r</a:t>
            </a:r>
            <a:r>
              <a:rPr lang="sl-SI" baseline="300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0</a:t>
            </a:r>
            <a:r>
              <a:rPr lang="sl-SI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g )</a:t>
            </a:r>
            <a:r>
              <a:rPr lang="sl-SI" dirty="0" smtClean="0">
                <a:solidFill>
                  <a:schemeClr val="accent4"/>
                </a:solidFill>
              </a:rPr>
              <a:t>=(-10.4</a:t>
            </a:r>
            <a:r>
              <a:rPr lang="sl-SI" i="1" dirty="0">
                <a:solidFill>
                  <a:schemeClr val="accent4"/>
                </a:solidFill>
                <a:latin typeface="Arial"/>
                <a:cs typeface="Arial"/>
              </a:rPr>
              <a:t> ±</a:t>
            </a:r>
            <a:r>
              <a:rPr lang="sl-SI" dirty="0" smtClean="0">
                <a:solidFill>
                  <a:schemeClr val="accent4"/>
                </a:solidFill>
              </a:rPr>
              <a:t> 3.9)%</a:t>
            </a:r>
          </a:p>
          <a:p>
            <a:r>
              <a:rPr lang="sl-SI" dirty="0" smtClean="0">
                <a:solidFill>
                  <a:schemeClr val="accent4"/>
                </a:solidFill>
              </a:rPr>
              <a:t>+ further uncertaintes due to </a:t>
            </a:r>
          </a:p>
          <a:p>
            <a:r>
              <a:rPr lang="sl-SI" dirty="0" smtClean="0">
                <a:solidFill>
                  <a:schemeClr val="accent4"/>
                </a:solidFill>
              </a:rPr>
              <a:t>unknown power corrections</a:t>
            </a:r>
            <a:endParaRPr lang="sl-SI" dirty="0">
              <a:solidFill>
                <a:schemeClr val="accent4"/>
              </a:solidFill>
            </a:endParaRPr>
          </a:p>
          <a:p>
            <a:endParaRPr lang="sl-SI" dirty="0" smtClean="0">
              <a:solidFill>
                <a:schemeClr val="accent4"/>
              </a:solidFill>
            </a:endParaRPr>
          </a:p>
          <a:p>
            <a:endParaRPr lang="sl-SI" dirty="0" smtClean="0">
              <a:solidFill>
                <a:schemeClr val="accent4"/>
              </a:solidFill>
            </a:endParaRPr>
          </a:p>
          <a:p>
            <a:r>
              <a:rPr lang="sl-SI" dirty="0" smtClean="0">
                <a:solidFill>
                  <a:schemeClr val="accent4"/>
                </a:solidFill>
              </a:rPr>
              <a:t>inclusive, SM:</a:t>
            </a:r>
          </a:p>
          <a:p>
            <a:r>
              <a:rPr lang="sl-SI" i="1" dirty="0">
                <a:solidFill>
                  <a:schemeClr val="tx1"/>
                </a:solidFill>
              </a:rPr>
              <a:t>A</a:t>
            </a:r>
            <a:r>
              <a:rPr lang="sl-SI" i="1" baseline="-25000" dirty="0">
                <a:solidFill>
                  <a:schemeClr val="tx1"/>
                </a:solidFill>
              </a:rPr>
              <a:t>CP</a:t>
            </a:r>
            <a:r>
              <a:rPr lang="sl-SI" i="1" baseline="30000" dirty="0">
                <a:solidFill>
                  <a:schemeClr val="tx1"/>
                </a:solidFill>
              </a:rPr>
              <a:t>b </a:t>
            </a:r>
            <a:r>
              <a:rPr lang="sl-SI" baseline="30000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i="1" baseline="30000" dirty="0">
                <a:solidFill>
                  <a:schemeClr val="tx1"/>
                </a:solidFill>
              </a:rPr>
              <a:t>d</a:t>
            </a:r>
            <a:r>
              <a:rPr lang="sl-SI" i="1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baseline="30000" dirty="0">
                <a:solidFill>
                  <a:schemeClr val="tx1"/>
                </a:solidFill>
              </a:rPr>
              <a:t> 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=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 (-10.2 </a:t>
            </a:r>
            <a:r>
              <a:rPr lang="sl-SI" i="1" dirty="0">
                <a:solidFill>
                  <a:schemeClr val="accent4"/>
                </a:solidFill>
                <a:latin typeface="Arial"/>
                <a:cs typeface="Arial"/>
              </a:rPr>
              <a:t>±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4.6)%</a:t>
            </a:r>
          </a:p>
          <a:p>
            <a:endParaRPr lang="sl-SI" i="1" dirty="0">
              <a:solidFill>
                <a:schemeClr val="tx1"/>
              </a:solidFill>
              <a:sym typeface="Symbol"/>
            </a:endParaRPr>
          </a:p>
          <a:p>
            <a:r>
              <a:rPr lang="sl-SI" dirty="0" smtClean="0">
                <a:solidFill>
                  <a:schemeClr val="tx1"/>
                </a:solidFill>
                <a:sym typeface="Symbol"/>
              </a:rPr>
              <a:t>advantage of inclusive modes is </a:t>
            </a:r>
          </a:p>
          <a:p>
            <a:r>
              <a:rPr lang="sl-SI" dirty="0" smtClean="0">
                <a:solidFill>
                  <a:schemeClr val="tx1"/>
                </a:solidFill>
                <a:sym typeface="Symbol"/>
              </a:rPr>
              <a:t>in the relation </a:t>
            </a:r>
          </a:p>
          <a:p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DG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(d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) = -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DG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(s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)</a:t>
            </a:r>
          </a:p>
          <a:p>
            <a:r>
              <a:rPr lang="sl-SI" dirty="0" smtClean="0">
                <a:solidFill>
                  <a:schemeClr val="tx1"/>
                </a:solidFill>
                <a:sym typeface="Symbol"/>
              </a:rPr>
              <a:t>where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DG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 is defined as </a:t>
            </a:r>
          </a:p>
          <a:p>
            <a:r>
              <a:rPr lang="sl-SI" dirty="0" smtClean="0">
                <a:solidFill>
                  <a:schemeClr val="tx1"/>
                </a:solidFill>
                <a:sym typeface="Symbol"/>
              </a:rPr>
              <a:t>A</a:t>
            </a:r>
            <a:r>
              <a:rPr lang="sl-SI" baseline="-25000" dirty="0" smtClean="0">
                <a:solidFill>
                  <a:schemeClr val="tx1"/>
                </a:solidFill>
                <a:sym typeface="Symbol"/>
              </a:rPr>
              <a:t>CP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 =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DG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/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 = </a:t>
            </a:r>
          </a:p>
          <a:p>
            <a:endParaRPr lang="sl-SI" dirty="0" smtClean="0">
              <a:solidFill>
                <a:schemeClr val="tx1"/>
              </a:solidFill>
              <a:sym typeface="Symbol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[G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(B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</a:t>
            </a:r>
            <a:r>
              <a:rPr lang="sl-SI" baseline="30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sl-SI" dirty="0">
                <a:solidFill>
                  <a:schemeClr val="tx1"/>
                </a:solidFill>
                <a:sym typeface="Symbol"/>
              </a:rPr>
              <a:t>q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) –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(B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 </a:t>
            </a:r>
            <a:r>
              <a:rPr lang="sl-SI" dirty="0">
                <a:solidFill>
                  <a:schemeClr val="tx1"/>
                </a:solidFill>
                <a:sym typeface="Symbol"/>
              </a:rPr>
              <a:t>q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)] /</a:t>
            </a:r>
          </a:p>
          <a:p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[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sl-SI" dirty="0">
                <a:solidFill>
                  <a:schemeClr val="tx1"/>
                </a:solidFill>
                <a:sym typeface="Symbol"/>
              </a:rPr>
              <a:t>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</a:t>
            </a:r>
            <a:r>
              <a:rPr lang="sl-SI" baseline="30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q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) +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sl-SI" dirty="0">
                <a:solidFill>
                  <a:schemeClr val="tx1"/>
                </a:solidFill>
                <a:sym typeface="Symbol"/>
              </a:rPr>
              <a:t>B 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→</a:t>
            </a:r>
            <a:r>
              <a:rPr lang="sl-SI" baseline="30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q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g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)]</a:t>
            </a:r>
            <a:endParaRPr lang="sl-SI" dirty="0">
              <a:solidFill>
                <a:schemeClr val="accent4"/>
              </a:solidFill>
            </a:endParaRPr>
          </a:p>
        </p:txBody>
      </p:sp>
      <p:sp>
        <p:nvSpPr>
          <p:cNvPr id="14" name="Text Box 170"/>
          <p:cNvSpPr txBox="1">
            <a:spLocks noChangeArrowheads="1"/>
          </p:cNvSpPr>
          <p:nvPr/>
        </p:nvSpPr>
        <p:spPr bwMode="auto">
          <a:xfrm>
            <a:off x="4771647" y="2639461"/>
            <a:ext cx="3852939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dirty="0" smtClean="0">
                <a:solidFill>
                  <a:schemeClr val="accent4"/>
                </a:solidFill>
              </a:rPr>
              <a:t>M. Beneke et al., Eur.Phys.J. C41, </a:t>
            </a:r>
            <a:r>
              <a:rPr lang="sl-SI" sz="1200" dirty="0">
                <a:solidFill>
                  <a:schemeClr val="accent4"/>
                </a:solidFill>
              </a:rPr>
              <a:t>173{188 (2005</a:t>
            </a:r>
            <a:r>
              <a:rPr lang="sl-SI" sz="1200" dirty="0" smtClean="0">
                <a:solidFill>
                  <a:schemeClr val="accent4"/>
                </a:solidFill>
              </a:rPr>
              <a:t>)</a:t>
            </a:r>
            <a:endParaRPr lang="sl-SI" sz="1200" dirty="0">
              <a:solidFill>
                <a:schemeClr val="accent4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051885" y="5639574"/>
            <a:ext cx="857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490035" y="5672912"/>
            <a:ext cx="857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051885" y="5901511"/>
            <a:ext cx="857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485271" y="5944374"/>
            <a:ext cx="857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170"/>
          <p:cNvSpPr txBox="1">
            <a:spLocks noChangeArrowheads="1"/>
          </p:cNvSpPr>
          <p:nvPr/>
        </p:nvSpPr>
        <p:spPr bwMode="auto">
          <a:xfrm>
            <a:off x="5156805" y="3723530"/>
            <a:ext cx="3082622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dirty="0" smtClean="0">
                <a:solidFill>
                  <a:schemeClr val="accent4"/>
                </a:solidFill>
              </a:rPr>
              <a:t>T. Hurth et al., Nucl.Phys. B704, 56 </a:t>
            </a:r>
            <a:r>
              <a:rPr lang="sl-SI" sz="1200" dirty="0">
                <a:solidFill>
                  <a:schemeClr val="accent4"/>
                </a:solidFill>
              </a:rPr>
              <a:t>(</a:t>
            </a:r>
            <a:r>
              <a:rPr lang="sl-SI" sz="1200" dirty="0" smtClean="0">
                <a:solidFill>
                  <a:schemeClr val="accent4"/>
                </a:solidFill>
              </a:rPr>
              <a:t>2005)</a:t>
            </a:r>
            <a:endParaRPr lang="sl-SI" sz="12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2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/>
              <a:t>DCPV K</a:t>
            </a:r>
            <a:r>
              <a:rPr lang="sl-SI" sz="2400" dirty="0" smtClean="0">
                <a:latin typeface="Mathematica1" pitchFamily="2" charset="2"/>
              </a:rPr>
              <a:t>p</a:t>
            </a:r>
            <a:r>
              <a:rPr lang="en-US" sz="2400" i="1" dirty="0" smtClean="0"/>
              <a:t> </a:t>
            </a:r>
            <a:r>
              <a:rPr lang="en-US" sz="2000" i="1" dirty="0" smtClean="0"/>
              <a:t> </a:t>
            </a:r>
            <a:endParaRPr lang="en-US" sz="2400" dirty="0" smtClean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0402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296862" y="1009650"/>
            <a:ext cx="468544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DCPV puzzle:</a:t>
            </a:r>
          </a:p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err="1">
                <a:solidFill>
                  <a:schemeClr val="tx1"/>
                </a:solidFill>
              </a:rPr>
              <a:t>tree+penguin</a:t>
            </a:r>
            <a:r>
              <a:rPr lang="en-US" dirty="0">
                <a:solidFill>
                  <a:schemeClr val="tx1"/>
                </a:solidFill>
              </a:rPr>
              <a:t> processes,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sl-SI" baseline="30000" dirty="0" smtClean="0">
                <a:solidFill>
                  <a:schemeClr val="tx1"/>
                </a:solidFill>
              </a:rPr>
              <a:t>+(0)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→</a:t>
            </a:r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sl-SI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baseline="30000" dirty="0" smtClean="0">
                <a:solidFill>
                  <a:schemeClr val="tx1"/>
                </a:solidFill>
                <a:latin typeface="Symbol" pitchFamily="18" charset="2"/>
              </a:rPr>
              <a:t>0(-)</a:t>
            </a:r>
            <a:endParaRPr lang="en-US" baseline="30000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 dirty="0" err="1">
                <a:solidFill>
                  <a:schemeClr val="tx1"/>
                </a:solidFill>
              </a:rPr>
              <a:t>A</a:t>
            </a:r>
            <a:r>
              <a:rPr lang="en-US" i="1" baseline="-25000" dirty="0" err="1">
                <a:solidFill>
                  <a:schemeClr val="tx1"/>
                </a:solidFill>
              </a:rPr>
              <a:t>K</a:t>
            </a:r>
            <a:r>
              <a:rPr lang="en-US" i="1" baseline="-25000" dirty="0" err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dirty="0">
                <a:solidFill>
                  <a:schemeClr val="tx1"/>
                </a:solidFill>
              </a:rPr>
              <a:t>= </a:t>
            </a:r>
            <a:r>
              <a:rPr lang="en-US" i="1" dirty="0" smtClean="0">
                <a:solidFill>
                  <a:schemeClr val="tx1"/>
                </a:solidFill>
              </a:rPr>
              <a:t>A(</a:t>
            </a:r>
            <a:r>
              <a:rPr lang="en-US" i="1" dirty="0" err="1" smtClean="0">
                <a:solidFill>
                  <a:schemeClr val="tx1"/>
                </a:solidFill>
              </a:rPr>
              <a:t>K</a:t>
            </a:r>
            <a:r>
              <a:rPr lang="en-US" i="1" baseline="30000" dirty="0" err="1" smtClean="0">
                <a:solidFill>
                  <a:schemeClr val="tx1"/>
                </a:solidFill>
              </a:rPr>
              <a:t>+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)- A(</a:t>
            </a:r>
            <a:r>
              <a:rPr lang="en-US" i="1" dirty="0" err="1" smtClean="0">
                <a:solidFill>
                  <a:schemeClr val="tx1"/>
                </a:solidFill>
              </a:rPr>
              <a:t>K</a:t>
            </a:r>
            <a:r>
              <a:rPr lang="en-US" i="1" baseline="30000" dirty="0" err="1" smtClean="0">
                <a:solidFill>
                  <a:schemeClr val="tx1"/>
                </a:solidFill>
              </a:rPr>
              <a:t>+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i="1" baseline="30000" dirty="0" smtClean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)= -0.147±0.028</a:t>
            </a: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r>
              <a:rPr lang="en-US" dirty="0">
                <a:solidFill>
                  <a:schemeClr val="tx1"/>
                </a:solidFill>
              </a:rPr>
              <a:t>  model independent sum rule:</a:t>
            </a: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A(K</a:t>
            </a:r>
            <a:r>
              <a:rPr lang="en-US" i="1" baseline="30000" dirty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baseline="30000" dirty="0">
                <a:solidFill>
                  <a:schemeClr val="tx1"/>
                </a:solidFill>
              </a:rPr>
              <a:t>+</a:t>
            </a:r>
            <a:r>
              <a:rPr lang="en-US" i="1" dirty="0">
                <a:solidFill>
                  <a:schemeClr val="tx1"/>
                </a:solidFill>
              </a:rPr>
              <a:t>)=0.009 ±0.025</a:t>
            </a:r>
          </a:p>
          <a:p>
            <a:r>
              <a:rPr lang="en-US" i="1" dirty="0">
                <a:solidFill>
                  <a:schemeClr val="tx1"/>
                </a:solidFill>
              </a:rPr>
              <a:t>A(K</a:t>
            </a:r>
            <a:r>
              <a:rPr lang="en-US" i="1" baseline="30000" dirty="0">
                <a:solidFill>
                  <a:schemeClr val="tx1"/>
                </a:solidFill>
              </a:rPr>
              <a:t>+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baseline="30000" dirty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)=0.050 ±0.025</a:t>
            </a:r>
          </a:p>
          <a:p>
            <a:r>
              <a:rPr lang="en-US" i="1" dirty="0">
                <a:solidFill>
                  <a:schemeClr val="tx1"/>
                </a:solidFill>
              </a:rPr>
              <a:t>A(</a:t>
            </a:r>
            <a:r>
              <a:rPr lang="en-US" i="1" dirty="0" err="1">
                <a:solidFill>
                  <a:schemeClr val="tx1"/>
                </a:solidFill>
              </a:rPr>
              <a:t>K</a:t>
            </a:r>
            <a:r>
              <a:rPr lang="en-US" i="1" baseline="30000" dirty="0" err="1">
                <a:solidFill>
                  <a:schemeClr val="tx1"/>
                </a:solidFill>
              </a:rPr>
              <a:t>+</a:t>
            </a:r>
            <a:r>
              <a:rPr lang="en-US" i="1" dirty="0" err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baseline="30000" dirty="0">
                <a:solidFill>
                  <a:schemeClr val="tx1"/>
                </a:solidFill>
              </a:rPr>
              <a:t>-</a:t>
            </a:r>
            <a:r>
              <a:rPr lang="en-US" i="1" dirty="0">
                <a:solidFill>
                  <a:schemeClr val="tx1"/>
                </a:solidFill>
              </a:rPr>
              <a:t>)=-0.098 ±0.012</a:t>
            </a:r>
          </a:p>
          <a:p>
            <a:r>
              <a:rPr lang="en-US" i="1" dirty="0">
                <a:solidFill>
                  <a:schemeClr val="tx1"/>
                </a:solidFill>
              </a:rPr>
              <a:t>A(K</a:t>
            </a:r>
            <a:r>
              <a:rPr lang="en-US" i="1" baseline="30000" dirty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baseline="30000" dirty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)=-0.01 ±0.10</a:t>
            </a:r>
          </a:p>
          <a:p>
            <a:pPr>
              <a:buFont typeface="Symbol" pitchFamily="18" charset="2"/>
              <a:buChar char=" 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 Box 170"/>
          <p:cNvSpPr txBox="1">
            <a:spLocks noChangeArrowheads="1"/>
          </p:cNvSpPr>
          <p:nvPr/>
        </p:nvSpPr>
        <p:spPr bwMode="auto">
          <a:xfrm>
            <a:off x="377825" y="3887788"/>
            <a:ext cx="3119438" cy="461962"/>
          </a:xfrm>
          <a:prstGeom prst="rect">
            <a:avLst/>
          </a:prstGeom>
          <a:solidFill>
            <a:srgbClr val="6699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M. Gronau,  PLB627, 82 (2005); </a:t>
            </a:r>
          </a:p>
          <a:p>
            <a:r>
              <a:rPr lang="en-US" sz="1200">
                <a:solidFill>
                  <a:schemeClr val="tx1"/>
                </a:solidFill>
              </a:rPr>
              <a:t>D. Atwood, A. Soni, PRD58, 036005 (1998)</a:t>
            </a:r>
            <a:endParaRPr lang="en-US" sz="1200" baseline="30000">
              <a:solidFill>
                <a:schemeClr val="tx1"/>
              </a:solidFill>
            </a:endParaRPr>
          </a:p>
        </p:txBody>
      </p:sp>
      <p:pic>
        <p:nvPicPr>
          <p:cNvPr id="44" name="Picture 43" descr="B2K0pi0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75" y="2741613"/>
            <a:ext cx="4210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70"/>
          <p:cNvSpPr txBox="1">
            <a:spLocks noChangeArrowheads="1"/>
          </p:cNvSpPr>
          <p:nvPr/>
        </p:nvSpPr>
        <p:spPr bwMode="auto">
          <a:xfrm>
            <a:off x="377825" y="5816600"/>
            <a:ext cx="1468928" cy="276999"/>
          </a:xfrm>
          <a:prstGeom prst="rect">
            <a:avLst/>
          </a:prstGeom>
          <a:solidFill>
            <a:srgbClr val="669900">
              <a:alpha val="3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HFAG, </a:t>
            </a:r>
            <a:r>
              <a:rPr lang="sl-SI" sz="1200" dirty="0" smtClean="0">
                <a:solidFill>
                  <a:schemeClr val="tx1"/>
                </a:solidFill>
              </a:rPr>
              <a:t>Summer</a:t>
            </a:r>
            <a:r>
              <a:rPr lang="en-US" sz="1200" dirty="0" smtClean="0">
                <a:solidFill>
                  <a:schemeClr val="tx1"/>
                </a:solidFill>
              </a:rPr>
              <a:t>’</a:t>
            </a:r>
            <a:r>
              <a:rPr lang="sl-SI" sz="1200" dirty="0" smtClean="0">
                <a:solidFill>
                  <a:schemeClr val="tx1"/>
                </a:solidFill>
              </a:rPr>
              <a:t>11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5454650"/>
            <a:ext cx="166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Belle II 50 ab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pic>
        <p:nvPicPr>
          <p:cNvPr id="47" name="Picture 46" descr="K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38" y="684213"/>
            <a:ext cx="37671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AKpi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8400" y="3673475"/>
            <a:ext cx="40211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00663" y="3267075"/>
            <a:ext cx="94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A(K</a:t>
            </a:r>
            <a:r>
              <a:rPr lang="en-US" i="1" baseline="30000">
                <a:solidFill>
                  <a:schemeClr val="tx1"/>
                </a:solidFill>
              </a:rPr>
              <a:t>0</a:t>
            </a:r>
            <a:r>
              <a:rPr lang="en-US" i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baseline="30000">
                <a:solidFill>
                  <a:schemeClr val="tx1"/>
                </a:solidFill>
              </a:rPr>
              <a:t>0</a:t>
            </a:r>
            <a:r>
              <a:rPr lang="en-US" i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039100" y="4730750"/>
            <a:ext cx="94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</a:rPr>
              <a:t>A(K</a:t>
            </a:r>
            <a:r>
              <a:rPr lang="en-US" i="1" baseline="30000">
                <a:solidFill>
                  <a:srgbClr val="006600"/>
                </a:solidFill>
              </a:rPr>
              <a:t>0</a:t>
            </a:r>
            <a:r>
              <a:rPr lang="en-US" i="1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i="1" baseline="30000">
                <a:solidFill>
                  <a:srgbClr val="006600"/>
                </a:solidFill>
              </a:rPr>
              <a:t>+</a:t>
            </a:r>
            <a:r>
              <a:rPr lang="en-US" i="1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19683548">
            <a:off x="6834188" y="5043488"/>
            <a:ext cx="110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sum rule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 rot="3263297">
            <a:off x="8143081" y="3413919"/>
            <a:ext cx="1074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>
                <a:solidFill>
                  <a:schemeClr val="tx1"/>
                </a:solidFill>
              </a:rPr>
              <a:t>A(K</a:t>
            </a:r>
            <a:r>
              <a:rPr lang="en-US" i="1" baseline="30000">
                <a:solidFill>
                  <a:schemeClr val="tx1"/>
                </a:solidFill>
              </a:rPr>
              <a:t>+</a:t>
            </a:r>
            <a:r>
              <a:rPr lang="en-US" i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baseline="30000">
                <a:solidFill>
                  <a:schemeClr val="tx1"/>
                </a:solidFill>
              </a:rPr>
              <a:t>0</a:t>
            </a:r>
            <a:r>
              <a:rPr lang="en-US" i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771900" y="4421188"/>
            <a:ext cx="1274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measured </a:t>
            </a:r>
          </a:p>
          <a:p>
            <a:r>
              <a:rPr lang="en-US">
                <a:solidFill>
                  <a:schemeClr val="tx1"/>
                </a:solidFill>
              </a:rPr>
              <a:t>(HFAG)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794125" y="537845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expected</a:t>
            </a:r>
          </a:p>
          <a:p>
            <a:r>
              <a:rPr lang="en-US">
                <a:solidFill>
                  <a:schemeClr val="tx1"/>
                </a:solidFill>
              </a:rPr>
              <a:t>(sum rule)</a:t>
            </a:r>
          </a:p>
        </p:txBody>
      </p:sp>
      <p:grpSp>
        <p:nvGrpSpPr>
          <p:cNvPr id="92" name="Group 57"/>
          <p:cNvGrpSpPr>
            <a:grpSpLocks/>
          </p:cNvGrpSpPr>
          <p:nvPr/>
        </p:nvGrpSpPr>
        <p:grpSpPr bwMode="auto">
          <a:xfrm>
            <a:off x="4999038" y="3817938"/>
            <a:ext cx="3627437" cy="2298700"/>
            <a:chOff x="4998720" y="3818452"/>
            <a:chExt cx="3627119" cy="2297871"/>
          </a:xfrm>
        </p:grpSpPr>
        <p:cxnSp>
          <p:nvCxnSpPr>
            <p:cNvPr id="93" name="Straight Connector 58"/>
            <p:cNvCxnSpPr>
              <a:cxnSpLocks noChangeShapeType="1"/>
            </p:cNvCxnSpPr>
            <p:nvPr/>
          </p:nvCxnSpPr>
          <p:spPr bwMode="auto">
            <a:xfrm rot="10800000" flipV="1">
              <a:off x="5283201" y="5220786"/>
              <a:ext cx="1004525" cy="145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4" name="Straight Connector 59"/>
            <p:cNvCxnSpPr>
              <a:cxnSpLocks noChangeShapeType="1"/>
            </p:cNvCxnSpPr>
            <p:nvPr/>
          </p:nvCxnSpPr>
          <p:spPr bwMode="auto">
            <a:xfrm rot="5400000">
              <a:off x="4775202" y="5262883"/>
              <a:ext cx="1666238" cy="2031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5" name="Straight Arrow Connector 60"/>
            <p:cNvCxnSpPr>
              <a:cxnSpLocks noChangeShapeType="1"/>
            </p:cNvCxnSpPr>
            <p:nvPr/>
          </p:nvCxnSpPr>
          <p:spPr bwMode="auto">
            <a:xfrm>
              <a:off x="5596843" y="4441371"/>
              <a:ext cx="610917" cy="8709"/>
            </a:xfrm>
            <a:prstGeom prst="straightConnector1">
              <a:avLst/>
            </a:prstGeom>
            <a:noFill/>
            <a:ln w="28575" algn="ctr">
              <a:solidFill>
                <a:srgbClr val="0066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6" name="Straight Arrow Connector 61"/>
            <p:cNvCxnSpPr>
              <a:cxnSpLocks noChangeShapeType="1"/>
            </p:cNvCxnSpPr>
            <p:nvPr/>
          </p:nvCxnSpPr>
          <p:spPr bwMode="auto">
            <a:xfrm rot="5400000">
              <a:off x="4948055" y="5595917"/>
              <a:ext cx="794592" cy="238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7" name="Straight Arrow Connector 62"/>
            <p:cNvCxnSpPr>
              <a:cxnSpLocks noChangeShapeType="1"/>
            </p:cNvCxnSpPr>
            <p:nvPr/>
          </p:nvCxnSpPr>
          <p:spPr bwMode="auto">
            <a:xfrm rot="5400000">
              <a:off x="4270171" y="4605316"/>
              <a:ext cx="1457234" cy="13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8" name="Straight Arrow Connector 63"/>
            <p:cNvCxnSpPr>
              <a:cxnSpLocks noChangeShapeType="1"/>
            </p:cNvCxnSpPr>
            <p:nvPr/>
          </p:nvCxnSpPr>
          <p:spPr bwMode="auto">
            <a:xfrm rot="16200000" flipH="1">
              <a:off x="8356961" y="3866241"/>
              <a:ext cx="316668" cy="22108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9" name="Rectangle 64"/>
            <p:cNvSpPr>
              <a:spLocks noChangeArrowheads="1"/>
            </p:cNvSpPr>
            <p:nvPr/>
          </p:nvSpPr>
          <p:spPr bwMode="auto">
            <a:xfrm rot="-1900211">
              <a:off x="5167219" y="4799690"/>
              <a:ext cx="3452445" cy="350149"/>
            </a:xfrm>
            <a:prstGeom prst="rect">
              <a:avLst/>
            </a:prstGeom>
            <a:solidFill>
              <a:srgbClr val="669900">
                <a:alpha val="34117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cxnSp>
          <p:nvCxnSpPr>
            <p:cNvPr id="100" name="Straight Connector 65"/>
            <p:cNvCxnSpPr>
              <a:cxnSpLocks noChangeShapeType="1"/>
            </p:cNvCxnSpPr>
            <p:nvPr/>
          </p:nvCxnSpPr>
          <p:spPr bwMode="auto">
            <a:xfrm rot="5400000">
              <a:off x="5354322" y="5273044"/>
              <a:ext cx="1666238" cy="2031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1" name="Straight Connector 66"/>
            <p:cNvCxnSpPr>
              <a:cxnSpLocks noChangeShapeType="1"/>
            </p:cNvCxnSpPr>
            <p:nvPr/>
          </p:nvCxnSpPr>
          <p:spPr bwMode="auto">
            <a:xfrm rot="10800000" flipV="1">
              <a:off x="5293361" y="6003106"/>
              <a:ext cx="1004525" cy="145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102" name="Group 67"/>
          <p:cNvGrpSpPr>
            <a:grpSpLocks/>
          </p:cNvGrpSpPr>
          <p:nvPr/>
        </p:nvGrpSpPr>
        <p:grpSpPr bwMode="auto">
          <a:xfrm>
            <a:off x="4987925" y="3881438"/>
            <a:ext cx="3630613" cy="2247900"/>
            <a:chOff x="4995864" y="3890965"/>
            <a:chExt cx="3629705" cy="2247900"/>
          </a:xfrm>
        </p:grpSpPr>
        <p:cxnSp>
          <p:nvCxnSpPr>
            <p:cNvPr id="103" name="Straight Connector 68"/>
            <p:cNvCxnSpPr>
              <a:cxnSpLocks noChangeShapeType="1"/>
            </p:cNvCxnSpPr>
            <p:nvPr/>
          </p:nvCxnSpPr>
          <p:spPr bwMode="auto">
            <a:xfrm rot="10800000">
              <a:off x="5310189" y="5467350"/>
              <a:ext cx="767989" cy="108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4" name="Straight Connector 69"/>
            <p:cNvCxnSpPr>
              <a:cxnSpLocks noChangeShapeType="1"/>
            </p:cNvCxnSpPr>
            <p:nvPr/>
          </p:nvCxnSpPr>
          <p:spPr bwMode="auto">
            <a:xfrm rot="5400000">
              <a:off x="4941096" y="5294792"/>
              <a:ext cx="1679891" cy="825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5" name="Straight Arrow Connector 70"/>
            <p:cNvCxnSpPr>
              <a:cxnSpLocks noChangeShapeType="1"/>
            </p:cNvCxnSpPr>
            <p:nvPr/>
          </p:nvCxnSpPr>
          <p:spPr bwMode="auto">
            <a:xfrm>
              <a:off x="5772150" y="4448175"/>
              <a:ext cx="233363" cy="4763"/>
            </a:xfrm>
            <a:prstGeom prst="straightConnector1">
              <a:avLst/>
            </a:prstGeom>
            <a:noFill/>
            <a:ln w="28575" algn="ctr">
              <a:solidFill>
                <a:srgbClr val="0066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6" name="Straight Arrow Connector 71"/>
            <p:cNvCxnSpPr>
              <a:cxnSpLocks noChangeShapeType="1"/>
            </p:cNvCxnSpPr>
            <p:nvPr/>
          </p:nvCxnSpPr>
          <p:spPr bwMode="auto">
            <a:xfrm rot="16200000" flipH="1">
              <a:off x="5195889" y="5610227"/>
              <a:ext cx="295276" cy="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7" name="Straight Arrow Connector 72"/>
            <p:cNvCxnSpPr>
              <a:cxnSpLocks noChangeShapeType="1"/>
            </p:cNvCxnSpPr>
            <p:nvPr/>
          </p:nvCxnSpPr>
          <p:spPr bwMode="auto">
            <a:xfrm rot="16200000" flipH="1">
              <a:off x="4788696" y="4660108"/>
              <a:ext cx="419097" cy="47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8" name="Straight Arrow Connector 73"/>
            <p:cNvCxnSpPr>
              <a:cxnSpLocks noChangeShapeType="1"/>
            </p:cNvCxnSpPr>
            <p:nvPr/>
          </p:nvCxnSpPr>
          <p:spPr bwMode="auto">
            <a:xfrm rot="16200000" flipH="1">
              <a:off x="8441535" y="3912396"/>
              <a:ext cx="166687" cy="12382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9" name="Rectangle 74"/>
            <p:cNvSpPr>
              <a:spLocks noChangeArrowheads="1"/>
            </p:cNvSpPr>
            <p:nvPr/>
          </p:nvSpPr>
          <p:spPr bwMode="auto">
            <a:xfrm rot="-1900211">
              <a:off x="5173124" y="4917848"/>
              <a:ext cx="3452445" cy="132971"/>
            </a:xfrm>
            <a:prstGeom prst="rect">
              <a:avLst/>
            </a:prstGeom>
            <a:solidFill>
              <a:srgbClr val="669900">
                <a:alpha val="34117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cxnSp>
          <p:nvCxnSpPr>
            <p:cNvPr id="110" name="Straight Connector 75"/>
            <p:cNvCxnSpPr>
              <a:cxnSpLocks noChangeShapeType="1"/>
            </p:cNvCxnSpPr>
            <p:nvPr/>
          </p:nvCxnSpPr>
          <p:spPr bwMode="auto">
            <a:xfrm rot="5400000">
              <a:off x="5169218" y="5289556"/>
              <a:ext cx="1668146" cy="444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1" name="Straight Connector 76"/>
            <p:cNvCxnSpPr>
              <a:cxnSpLocks noChangeShapeType="1"/>
            </p:cNvCxnSpPr>
            <p:nvPr/>
          </p:nvCxnSpPr>
          <p:spPr bwMode="auto">
            <a:xfrm rot="10800000">
              <a:off x="5324476" y="5757863"/>
              <a:ext cx="763861" cy="711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12" name="Text Box 170"/>
          <p:cNvSpPr txBox="1">
            <a:spLocks noChangeArrowheads="1"/>
          </p:cNvSpPr>
          <p:nvPr/>
        </p:nvSpPr>
        <p:spPr bwMode="auto">
          <a:xfrm>
            <a:off x="6042025" y="2438400"/>
            <a:ext cx="2889250" cy="277813"/>
          </a:xfrm>
          <a:prstGeom prst="rect">
            <a:avLst/>
          </a:prstGeom>
          <a:solidFill>
            <a:srgbClr val="669900">
              <a:alpha val="3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>
                <a:solidFill>
                  <a:schemeClr val="tx1"/>
                </a:solidFill>
              </a:rPr>
              <a:t>Belle, Nature 452, 332 (2008), 480 fb</a:t>
            </a:r>
            <a:r>
              <a:rPr lang="sl-SI" sz="1200" baseline="30000">
                <a:solidFill>
                  <a:schemeClr val="tx1"/>
                </a:solidFill>
              </a:rPr>
              <a:t>-1</a:t>
            </a:r>
            <a:r>
              <a:rPr lang="sl-SI" sz="1200">
                <a:solidFill>
                  <a:schemeClr val="tx1"/>
                </a:solidFill>
              </a:rPr>
              <a:t> 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3" name="TextBox 78"/>
          <p:cNvSpPr txBox="1">
            <a:spLocks noChangeArrowheads="1"/>
          </p:cNvSpPr>
          <p:nvPr/>
        </p:nvSpPr>
        <p:spPr bwMode="auto">
          <a:xfrm>
            <a:off x="5467350" y="1050925"/>
            <a:ext cx="1166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chemeClr val="tx1"/>
                </a:solidFill>
              </a:rPr>
              <a:t>misidentif. </a:t>
            </a:r>
          </a:p>
          <a:p>
            <a:r>
              <a:rPr lang="sl-SI" sz="1600">
                <a:solidFill>
                  <a:schemeClr val="tx1"/>
                </a:solidFill>
              </a:rPr>
              <a:t>bkg.</a:t>
            </a:r>
          </a:p>
        </p:txBody>
      </p:sp>
      <p:cxnSp>
        <p:nvCxnSpPr>
          <p:cNvPr id="114" name="Straight Connector 80"/>
          <p:cNvCxnSpPr>
            <a:cxnSpLocks noChangeShapeType="1"/>
          </p:cNvCxnSpPr>
          <p:nvPr/>
        </p:nvCxnSpPr>
        <p:spPr bwMode="auto">
          <a:xfrm rot="16200000" flipH="1">
            <a:off x="6002338" y="1512888"/>
            <a:ext cx="906462" cy="6778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5" name="Straight Connector 81"/>
          <p:cNvCxnSpPr>
            <a:cxnSpLocks noChangeShapeType="1"/>
          </p:cNvCxnSpPr>
          <p:nvPr/>
        </p:nvCxnSpPr>
        <p:spPr bwMode="auto">
          <a:xfrm>
            <a:off x="6108700" y="1398588"/>
            <a:ext cx="2368550" cy="9144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" name="Straight Connector 115"/>
          <p:cNvCxnSpPr/>
          <p:nvPr/>
        </p:nvCxnSpPr>
        <p:spPr bwMode="auto">
          <a:xfrm>
            <a:off x="6764215" y="1137138"/>
            <a:ext cx="168812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6377354" y="457200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B</a:t>
            </a:r>
            <a:r>
              <a:rPr lang="sl-SI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 →K</a:t>
            </a:r>
            <a:r>
              <a:rPr lang="sl-SI" sz="1600" baseline="30000" dirty="0" smtClean="0">
                <a:solidFill>
                  <a:schemeClr val="tx1"/>
                </a:solidFill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600" baseline="300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endParaRPr lang="sl-SI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824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5" grpId="1" animBg="1"/>
      <p:bldP spid="46" grpId="0"/>
      <p:bldP spid="49" grpId="0"/>
      <p:bldP spid="50" grpId="0"/>
      <p:bldP spid="51" grpId="0"/>
      <p:bldP spid="87" grpId="0"/>
      <p:bldP spid="88" grpId="0"/>
      <p:bldP spid="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i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" y="2966846"/>
            <a:ext cx="6682874" cy="806959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sin</a:t>
            </a:r>
            <a:r>
              <a:rPr lang="sl-SI" sz="2400" i="1" dirty="0" smtClean="0"/>
              <a:t>2</a:t>
            </a:r>
            <a:r>
              <a:rPr lang="sl-SI" sz="2400" i="1" dirty="0" smtClean="0">
                <a:latin typeface="Symbol" pitchFamily="18" charset="2"/>
              </a:rPr>
              <a:t>f</a:t>
            </a:r>
            <a:r>
              <a:rPr lang="sl-SI" sz="2400" i="1" baseline="-25000" dirty="0" smtClean="0"/>
              <a:t>1</a:t>
            </a:r>
            <a:endParaRPr lang="en-US" sz="2400" i="1" baseline="-25000" dirty="0" smtClean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1335622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sin</a:t>
            </a:r>
            <a:r>
              <a:rPr lang="sl-SI" sz="2800" i="1" dirty="0" smtClean="0">
                <a:solidFill>
                  <a:schemeClr val="tx1"/>
                </a:solidFill>
              </a:rPr>
              <a:t>2</a:t>
            </a:r>
            <a:r>
              <a:rPr lang="sl-SI" sz="28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800" i="1" baseline="-25000" dirty="0" smtClean="0">
                <a:solidFill>
                  <a:schemeClr val="tx1"/>
                </a:solidFill>
              </a:rPr>
              <a:t>1</a:t>
            </a:r>
            <a:endParaRPr lang="en-US" sz="2400" i="1" baseline="-25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2682" y="1081176"/>
            <a:ext cx="584326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i="1" baseline="30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→ cc K</a:t>
            </a:r>
            <a:r>
              <a:rPr lang="en-US" sz="2400" i="1" baseline="30000" dirty="0" smtClean="0">
                <a:solidFill>
                  <a:schemeClr val="tx1"/>
                </a:solidFill>
                <a:latin typeface="+mn-lt"/>
              </a:rPr>
              <a:t>0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Improved tracking, more data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(50% more statistics than last result with 480 fb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);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cc = J/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(2S), 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c</a:t>
            </a:r>
            <a:r>
              <a:rPr lang="en-US" sz="2000" i="1" baseline="-25000" dirty="0" smtClean="0">
                <a:solidFill>
                  <a:schemeClr val="tx1"/>
                </a:solidFill>
                <a:latin typeface="+mn-lt"/>
              </a:rPr>
              <a:t>c1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only cluster (direction) in ECL, KLM;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missing info from kinematic constraints;</a:t>
            </a:r>
          </a:p>
          <a:p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detector effects: wrong tagging, finite 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resolution,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determined using control data samples </a:t>
            </a:r>
          </a:p>
        </p:txBody>
      </p:sp>
      <p:pic>
        <p:nvPicPr>
          <p:cNvPr id="93" name="Picture 92" descr="phi1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4180" y="585864"/>
            <a:ext cx="2219394" cy="3957561"/>
          </a:xfrm>
          <a:prstGeom prst="rect">
            <a:avLst/>
          </a:prstGeom>
        </p:spPr>
      </p:pic>
      <p:sp>
        <p:nvSpPr>
          <p:cNvPr id="102" name="Line 149"/>
          <p:cNvSpPr>
            <a:spLocks noChangeShapeType="1"/>
          </p:cNvSpPr>
          <p:nvPr/>
        </p:nvSpPr>
        <p:spPr bwMode="auto">
          <a:xfrm>
            <a:off x="2272320" y="1166129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62790" y="662116"/>
            <a:ext cx="2779928" cy="307777"/>
          </a:xfrm>
          <a:prstGeom prst="rect">
            <a:avLst/>
          </a:prstGeom>
          <a:solidFill>
            <a:srgbClr val="0066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Belle, 710 fb</a:t>
            </a:r>
            <a:r>
              <a:rPr lang="en-US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, arXiv:1201.4643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391400" y="1647825"/>
            <a:ext cx="736099" cy="369332"/>
            <a:chOff x="2619375" y="3352800"/>
            <a:chExt cx="736099" cy="369332"/>
          </a:xfrm>
        </p:grpSpPr>
        <p:sp>
          <p:nvSpPr>
            <p:cNvPr id="115" name="TextBox 114"/>
            <p:cNvSpPr txBox="1"/>
            <p:nvPr/>
          </p:nvSpPr>
          <p:spPr>
            <a:xfrm>
              <a:off x="2619375" y="33528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tx1"/>
                  </a:solidFill>
                </a:rPr>
                <a:t>cc K</a:t>
              </a:r>
              <a:r>
                <a:rPr lang="en-US" i="1" baseline="-25000" smtClean="0">
                  <a:solidFill>
                    <a:schemeClr val="tx1"/>
                  </a:solidFill>
                </a:rPr>
                <a:t>S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  <p:sp>
          <p:nvSpPr>
            <p:cNvPr id="126" name="Line 149"/>
            <p:cNvSpPr>
              <a:spLocks noChangeShapeType="1"/>
            </p:cNvSpPr>
            <p:nvPr/>
          </p:nvSpPr>
          <p:spPr bwMode="auto">
            <a:xfrm>
              <a:off x="2842208" y="3449345"/>
              <a:ext cx="120067" cy="8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915275" y="3400425"/>
            <a:ext cx="718466" cy="369332"/>
            <a:chOff x="2619375" y="3352800"/>
            <a:chExt cx="718466" cy="369332"/>
          </a:xfrm>
        </p:grpSpPr>
        <p:sp>
          <p:nvSpPr>
            <p:cNvPr id="128" name="TextBox 127"/>
            <p:cNvSpPr txBox="1"/>
            <p:nvPr/>
          </p:nvSpPr>
          <p:spPr>
            <a:xfrm>
              <a:off x="2619375" y="335280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tx1"/>
                  </a:solidFill>
                </a:rPr>
                <a:t>cc K</a:t>
              </a:r>
              <a:r>
                <a:rPr lang="en-US" i="1" baseline="-25000" smtClean="0">
                  <a:solidFill>
                    <a:schemeClr val="tx1"/>
                  </a:solidFill>
                </a:rPr>
                <a:t>L</a:t>
              </a:r>
              <a:endParaRPr lang="en-US" i="1" baseline="-25000">
                <a:solidFill>
                  <a:schemeClr val="tx1"/>
                </a:solidFill>
              </a:endParaRPr>
            </a:p>
          </p:txBody>
        </p:sp>
        <p:sp>
          <p:nvSpPr>
            <p:cNvPr id="129" name="Line 149"/>
            <p:cNvSpPr>
              <a:spLocks noChangeShapeType="1"/>
            </p:cNvSpPr>
            <p:nvPr/>
          </p:nvSpPr>
          <p:spPr bwMode="auto">
            <a:xfrm>
              <a:off x="2842208" y="3449345"/>
              <a:ext cx="120067" cy="8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0" name="Line 149"/>
          <p:cNvSpPr>
            <a:spLocks noChangeShapeType="1"/>
          </p:cNvSpPr>
          <p:nvPr/>
        </p:nvSpPr>
        <p:spPr bwMode="auto">
          <a:xfrm flipV="1">
            <a:off x="504479" y="2153236"/>
            <a:ext cx="101017" cy="12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31" name="Picture 130" descr="phi1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75810"/>
            <a:ext cx="7328294" cy="2001393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323137" y="4819015"/>
          <a:ext cx="182086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20" name="Equation" r:id="rId8" imgW="888840" imgH="736560" progId="Equation.3">
                  <p:embed/>
                </p:oleObj>
              </mc:Choice>
              <mc:Fallback>
                <p:oleObj name="Equation" r:id="rId8" imgW="8888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7" y="4819015"/>
                        <a:ext cx="1820863" cy="150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199293" y="597878"/>
            <a:ext cx="68916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Methods and processes where </a:t>
            </a:r>
            <a:r>
              <a:rPr lang="sl-SI" i="1" dirty="0" smtClean="0">
                <a:solidFill>
                  <a:schemeClr val="tx1"/>
                </a:solidFill>
              </a:rPr>
              <a:t>e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e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r>
              <a:rPr lang="sl-SI" dirty="0" smtClean="0">
                <a:solidFill>
                  <a:schemeClr val="tx1"/>
                </a:solidFill>
              </a:rPr>
              <a:t> Intensity Frontier can provide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important insight into NP </a:t>
            </a:r>
            <a:r>
              <a:rPr lang="sl-SI" dirty="0" smtClean="0">
                <a:solidFill>
                  <a:srgbClr val="006600"/>
                </a:solidFill>
              </a:rPr>
              <a:t>complementary to other experiments</a:t>
            </a:r>
            <a:r>
              <a:rPr lang="sl-SI" dirty="0" smtClean="0">
                <a:solidFill>
                  <a:schemeClr val="tx1"/>
                </a:solidFill>
              </a:rPr>
              <a:t>: </a:t>
            </a:r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rgbClr val="006600"/>
                </a:solidFill>
              </a:rPr>
              <a:t>E</a:t>
            </a:r>
            <a:r>
              <a:rPr lang="sl-SI" i="1" baseline="-25000" dirty="0" smtClean="0">
                <a:solidFill>
                  <a:srgbClr val="006600"/>
                </a:solidFill>
              </a:rPr>
              <a:t>miss</a:t>
            </a:r>
            <a:r>
              <a:rPr lang="sl-SI" dirty="0" smtClean="0">
                <a:solidFill>
                  <a:srgbClr val="006600"/>
                </a:solidFill>
              </a:rPr>
              <a:t>:</a:t>
            </a:r>
          </a:p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 smtClean="0">
                <a:solidFill>
                  <a:schemeClr val="tx1"/>
                </a:solidFill>
              </a:rPr>
              <a:t> X</a:t>
            </a:r>
            <a:r>
              <a:rPr lang="sl-SI" i="1" baseline="-25000" dirty="0" smtClean="0">
                <a:solidFill>
                  <a:schemeClr val="tx1"/>
                </a:solidFill>
              </a:rPr>
              <a:t>c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 smtClean="0">
                <a:solidFill>
                  <a:schemeClr val="tx1"/>
                </a:solidFill>
              </a:rPr>
              <a:t> h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mnn</a:t>
            </a:r>
            <a:r>
              <a:rPr lang="sl-SI" dirty="0" smtClean="0">
                <a:solidFill>
                  <a:schemeClr val="tx1"/>
                </a:solidFill>
              </a:rPr>
              <a:t> ),</a:t>
            </a:r>
            <a:r>
              <a:rPr lang="sl-SI" dirty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mn</a:t>
            </a:r>
            <a:r>
              <a:rPr lang="sl-SI" dirty="0" smtClean="0">
                <a:solidFill>
                  <a:schemeClr val="tx1"/>
                </a:solidFill>
              </a:rPr>
              <a:t>),...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</a:t>
            </a:r>
          </a:p>
          <a:p>
            <a:r>
              <a:rPr lang="sl-SI" dirty="0" smtClean="0">
                <a:solidFill>
                  <a:srgbClr val="006600"/>
                </a:solidFill>
              </a:rPr>
              <a:t>Inclusive: </a:t>
            </a:r>
          </a:p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ll </a:t>
            </a:r>
            <a:r>
              <a:rPr lang="sl-SI" dirty="0" smtClean="0">
                <a:solidFill>
                  <a:schemeClr val="tx1"/>
                </a:solidFill>
              </a:rPr>
              <a:t>), ...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sl-SI" baseline="30000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rgbClr val="006600"/>
                </a:solidFill>
              </a:rPr>
              <a:t>Neutrals: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sl-SI" i="1" dirty="0" smtClean="0">
                <a:solidFill>
                  <a:schemeClr val="tx1"/>
                </a:solidFill>
              </a:rPr>
              <a:t>’ 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gg</a:t>
            </a:r>
            <a:r>
              <a:rPr lang="sl-SI" dirty="0" smtClean="0">
                <a:solidFill>
                  <a:schemeClr val="tx1"/>
                </a:solidFill>
              </a:rPr>
              <a:t>), ...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l-SI" baseline="-25000" dirty="0" smtClean="0">
                <a:solidFill>
                  <a:srgbClr val="006600"/>
                </a:solidFill>
              </a:rPr>
              <a:t>syst</a:t>
            </a:r>
            <a:r>
              <a:rPr lang="sl-SI" dirty="0" smtClean="0">
                <a:solidFill>
                  <a:srgbClr val="006600"/>
                </a:solidFill>
              </a:rPr>
              <a:t>: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dirty="0" smtClean="0">
                <a:solidFill>
                  <a:schemeClr val="tx1"/>
                </a:solidFill>
              </a:rPr>
              <a:t> in charm,....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10" name="Picture 109" descr="belle2_ph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794" y="4895917"/>
            <a:ext cx="2679192" cy="416052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smtClean="0"/>
              <a:t>Introduction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2738" y="430884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Detailed description of physics program: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6" name="Text Box 170"/>
          <p:cNvSpPr txBox="1">
            <a:spLocks noChangeArrowheads="1"/>
          </p:cNvSpPr>
          <p:nvPr/>
        </p:nvSpPr>
        <p:spPr bwMode="auto">
          <a:xfrm>
            <a:off x="278794" y="4678178"/>
            <a:ext cx="2713756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A.G. Akeroyd et al., arXiv: 1002.5012</a:t>
            </a:r>
          </a:p>
        </p:txBody>
      </p:sp>
      <p:pic>
        <p:nvPicPr>
          <p:cNvPr id="115" name="Picture 114" descr="superb_ph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293" y="5552194"/>
            <a:ext cx="2167621" cy="1044010"/>
          </a:xfrm>
          <a:prstGeom prst="rect">
            <a:avLst/>
          </a:prstGeom>
        </p:spPr>
      </p:pic>
      <p:sp>
        <p:nvSpPr>
          <p:cNvPr id="126" name="Text Box 170"/>
          <p:cNvSpPr txBox="1">
            <a:spLocks noChangeArrowheads="1"/>
          </p:cNvSpPr>
          <p:nvPr/>
        </p:nvSpPr>
        <p:spPr bwMode="auto">
          <a:xfrm>
            <a:off x="278794" y="5275194"/>
            <a:ext cx="2533066" cy="276999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B. O’Leary et al., arXiv: 1008.1541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0128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98000" y="487148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~ 300 pages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9453" y="555219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~ 100 pages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Text Box 170"/>
          <p:cNvSpPr txBox="1">
            <a:spLocks noChangeArrowheads="1"/>
          </p:cNvSpPr>
          <p:nvPr/>
        </p:nvSpPr>
        <p:spPr bwMode="auto">
          <a:xfrm>
            <a:off x="4639656" y="4637306"/>
            <a:ext cx="3644652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A.E. Bondar., Phys. Atomic Nucl., 76, 1072 (2013)</a:t>
            </a:r>
          </a:p>
        </p:txBody>
      </p:sp>
      <p:sp>
        <p:nvSpPr>
          <p:cNvPr id="16" name="Text Box 170"/>
          <p:cNvSpPr txBox="1">
            <a:spLocks noChangeArrowheads="1"/>
          </p:cNvSpPr>
          <p:nvPr/>
        </p:nvSpPr>
        <p:spPr bwMode="auto">
          <a:xfrm>
            <a:off x="4639656" y="5753697"/>
            <a:ext cx="3225114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K.-T. Chao, Y. Wang, eds., arXiv: 0809.1869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4948951"/>
            <a:ext cx="4981575" cy="44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6" y="6100119"/>
            <a:ext cx="1884259" cy="2807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3212" y="6100119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~ </a:t>
            </a:r>
            <a:r>
              <a:rPr lang="sl-SI" dirty="0" smtClean="0">
                <a:solidFill>
                  <a:schemeClr val="tx1"/>
                </a:solidFill>
              </a:rPr>
              <a:t>800 </a:t>
            </a:r>
            <a:r>
              <a:rPr lang="sl-SI" dirty="0" smtClean="0">
                <a:solidFill>
                  <a:schemeClr val="tx1"/>
                </a:solidFill>
              </a:rPr>
              <a:t>pages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2366" y="536752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~ </a:t>
            </a:r>
            <a:r>
              <a:rPr lang="sl-SI" dirty="0" smtClean="0">
                <a:solidFill>
                  <a:schemeClr val="tx1"/>
                </a:solidFill>
              </a:rPr>
              <a:t>15 </a:t>
            </a:r>
            <a:r>
              <a:rPr lang="sl-SI" dirty="0" smtClean="0">
                <a:solidFill>
                  <a:schemeClr val="tx1"/>
                </a:solidFill>
              </a:rPr>
              <a:t>pages</a:t>
            </a:r>
            <a:endParaRPr lang="sl-SI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6" grpId="0" animBg="1"/>
      <p:bldP spid="126" grpId="0" animBg="1"/>
      <p:bldP spid="2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6068563" y="5625601"/>
            <a:ext cx="1341120" cy="33528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3120" y="4282440"/>
            <a:ext cx="2993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“Irreducible” systematic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uncertainty decreased by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50% compared to previous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estimate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(S)</a:t>
            </a:r>
            <a:r>
              <a:rPr lang="sl-SI" dirty="0" smtClean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~</a:t>
            </a:r>
            <a:r>
              <a:rPr lang="sl-SI" dirty="0" smtClean="0">
                <a:solidFill>
                  <a:schemeClr val="tx1"/>
                </a:solidFill>
              </a:rPr>
              <a:t>0.008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3" name="Picture 12" descr="sin2phi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517" y="4113069"/>
            <a:ext cx="5567363" cy="2384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5862" y="6272212"/>
            <a:ext cx="54825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5       10      15      20      25      30     35      40      45      50   </a:t>
            </a:r>
            <a:r>
              <a:rPr lang="sl-SI" sz="14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sz="1400" dirty="0" smtClean="0">
                <a:solidFill>
                  <a:schemeClr val="tx1"/>
                </a:solidFill>
              </a:rPr>
              <a:t>[ab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]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5" y="4086227"/>
            <a:ext cx="631904" cy="18466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i="1" dirty="0" smtClean="0">
                <a:solidFill>
                  <a:schemeClr val="tx1"/>
                </a:solidFill>
              </a:rPr>
              <a:t>(S)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0.02</a:t>
            </a: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0.015</a:t>
            </a: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0.01</a:t>
            </a: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4343400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expected accuracy on sin</a:t>
            </a:r>
            <a:r>
              <a:rPr lang="sl-SI" i="1" dirty="0" smtClean="0">
                <a:solidFill>
                  <a:schemeClr val="tx1"/>
                </a:solidFill>
              </a:rPr>
              <a:t>2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i="1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at Belle II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/>
              <a:t>sin</a:t>
            </a:r>
            <a:r>
              <a:rPr lang="sl-SI" sz="2400" i="1" dirty="0" smtClean="0"/>
              <a:t>2</a:t>
            </a:r>
            <a:r>
              <a:rPr lang="sl-SI" sz="2400" i="1" dirty="0" smtClean="0">
                <a:latin typeface="Symbol" pitchFamily="18" charset="2"/>
              </a:rPr>
              <a:t>f</a:t>
            </a:r>
            <a:r>
              <a:rPr lang="sl-SI" sz="2400" i="1" baseline="-25000" dirty="0" smtClean="0"/>
              <a:t>1 </a:t>
            </a:r>
            <a:endParaRPr lang="en-US" sz="2400" dirty="0" smtClean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1335622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sin</a:t>
            </a:r>
            <a:r>
              <a:rPr lang="sl-SI" sz="2800" i="1" dirty="0" smtClean="0">
                <a:solidFill>
                  <a:schemeClr val="tx1"/>
                </a:solidFill>
              </a:rPr>
              <a:t>2</a:t>
            </a:r>
            <a:r>
              <a:rPr lang="sl-SI" sz="28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800" i="1" baseline="-25000" dirty="0" smtClean="0">
                <a:solidFill>
                  <a:schemeClr val="tx1"/>
                </a:solidFill>
              </a:rPr>
              <a:t>1</a:t>
            </a:r>
            <a:endParaRPr lang="en-US" sz="2400" i="1" baseline="-25000" dirty="0" smtClean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169" y="1406108"/>
            <a:ext cx="3128933" cy="646331"/>
          </a:xfrm>
          <a:prstGeom prst="rect">
            <a:avLst/>
          </a:prstGeom>
          <a:solidFill>
            <a:srgbClr val="6699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= 0.667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0.023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0.012</a:t>
            </a:r>
            <a:endParaRPr lang="sl-SI" baseline="30000" dirty="0" smtClean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dirty="0" smtClean="0">
                <a:solidFill>
                  <a:schemeClr val="tx1"/>
                </a:solidFill>
              </a:rPr>
              <a:t>= 0.006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0.016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0.012</a:t>
            </a:r>
            <a:endParaRPr lang="sl-SI" baseline="300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18" descr="sin2phi1_a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7910" y="293077"/>
            <a:ext cx="4395996" cy="41789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292" y="1007946"/>
            <a:ext cx="2779928" cy="307777"/>
          </a:xfrm>
          <a:prstGeom prst="rect">
            <a:avLst/>
          </a:prstGeom>
          <a:solidFill>
            <a:srgbClr val="0066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Belle, 710 fb</a:t>
            </a:r>
            <a:r>
              <a:rPr lang="en-US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, arXiv:1201.4643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1" y="2112499"/>
            <a:ext cx="409599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main systematic uncertainties: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vertexing,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dirty="0" smtClean="0">
                <a:solidFill>
                  <a:schemeClr val="tx1"/>
                </a:solidFill>
              </a:rPr>
              <a:t>t resolution, tag side interf.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“bread&amp;butter” of BF;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not the main motivation of SBF,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but still extremely important </a:t>
            </a:r>
            <a:endParaRPr lang="sl-SI" sz="2000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3399692" y="1957754"/>
            <a:ext cx="1430216" cy="3048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4747846" y="1160585"/>
            <a:ext cx="4091354" cy="30480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747846" y="2098431"/>
            <a:ext cx="4091354" cy="30480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36123" y="3681046"/>
            <a:ext cx="4091354" cy="30480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exp7-55-semil-taunu"/>
          <p:cNvPicPr>
            <a:picLocks noChangeAspect="1" noChangeArrowheads="1"/>
          </p:cNvPicPr>
          <p:nvPr/>
        </p:nvPicPr>
        <p:blipFill>
          <a:blip r:embed="rId4" cstate="print"/>
          <a:srcRect r="52115" b="45807"/>
          <a:stretch>
            <a:fillRect/>
          </a:stretch>
        </p:blipFill>
        <p:spPr bwMode="auto">
          <a:xfrm>
            <a:off x="5098325" y="2917299"/>
            <a:ext cx="3827235" cy="35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 bwMode="auto">
          <a:xfrm>
            <a:off x="2353408" y="6113026"/>
            <a:ext cx="1737360" cy="365760"/>
          </a:xfrm>
          <a:prstGeom prst="rect">
            <a:avLst/>
          </a:prstGeom>
          <a:solidFill>
            <a:srgbClr val="669900">
              <a:alpha val="5098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 smtClean="0">
                <a:latin typeface="Symbol" pitchFamily="18" charset="2"/>
                <a:sym typeface="Symbol"/>
              </a:rPr>
              <a:t>tn</a:t>
            </a:r>
            <a:endParaRPr lang="en-US" sz="2400" dirty="0" smtClean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311674" y="748480"/>
            <a:ext cx="4913469" cy="35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main syst. is reducible: bkg. ECL shape,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 B</a:t>
            </a:r>
            <a:r>
              <a:rPr lang="sl-SI" baseline="-25000" dirty="0" smtClean="0">
                <a:solidFill>
                  <a:schemeClr val="tx1"/>
                </a:solidFill>
              </a:rPr>
              <a:t>tag</a:t>
            </a:r>
            <a:r>
              <a:rPr lang="sl-SI" dirty="0" smtClean="0">
                <a:solidFill>
                  <a:schemeClr val="tx1"/>
                </a:solidFill>
              </a:rPr>
              <a:t>);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4" name="Picture 43" descr="taunu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5224" y="619125"/>
            <a:ext cx="3674475" cy="2771775"/>
          </a:xfrm>
          <a:prstGeom prst="rect">
            <a:avLst/>
          </a:prstGeom>
        </p:spPr>
      </p:pic>
      <p:sp>
        <p:nvSpPr>
          <p:cNvPr id="47" name="TextBox 45"/>
          <p:cNvSpPr txBox="1">
            <a:spLocks noChangeArrowheads="1"/>
          </p:cNvSpPr>
          <p:nvPr/>
        </p:nvSpPr>
        <p:spPr bwMode="auto">
          <a:xfrm>
            <a:off x="6418219" y="3721917"/>
            <a:ext cx="1481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N</a:t>
            </a:r>
            <a:r>
              <a:rPr lang="sl-SI" sz="1600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dirty="0" smtClean="0">
                <a:solidFill>
                  <a:schemeClr val="tx1"/>
                </a:solidFill>
              </a:rPr>
              <a:t>=154 </a:t>
            </a:r>
            <a:r>
              <a:rPr lang="sl-SI" sz="1600" dirty="0">
                <a:solidFill>
                  <a:schemeClr val="tx1"/>
                </a:solidFill>
              </a:rPr>
              <a:t>± </a:t>
            </a:r>
            <a:r>
              <a:rPr lang="sl-SI" sz="1600" dirty="0" smtClean="0">
                <a:solidFill>
                  <a:schemeClr val="tx1"/>
                </a:solidFill>
              </a:rPr>
              <a:t>36 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48" name="TextBox 45"/>
          <p:cNvSpPr txBox="1">
            <a:spLocks noChangeArrowheads="1"/>
          </p:cNvSpPr>
          <p:nvPr/>
        </p:nvSpPr>
        <p:spPr bwMode="auto">
          <a:xfrm>
            <a:off x="6140451" y="686254"/>
            <a:ext cx="13676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N</a:t>
            </a:r>
            <a:r>
              <a:rPr lang="sl-SI" sz="1600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dirty="0" smtClean="0">
                <a:solidFill>
                  <a:schemeClr val="tx1"/>
                </a:solidFill>
              </a:rPr>
              <a:t>=69 </a:t>
            </a:r>
            <a:r>
              <a:rPr lang="sl-SI" sz="1600" dirty="0">
                <a:solidFill>
                  <a:schemeClr val="tx1"/>
                </a:solidFill>
              </a:rPr>
              <a:t>± </a:t>
            </a:r>
            <a:r>
              <a:rPr lang="sl-SI" sz="1600" dirty="0" smtClean="0">
                <a:solidFill>
                  <a:schemeClr val="tx1"/>
                </a:solidFill>
              </a:rPr>
              <a:t>21 </a:t>
            </a:r>
            <a:endParaRPr lang="sl-SI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7" idx="2"/>
          </p:cNvCxnSpPr>
          <p:nvPr/>
        </p:nvCxnSpPr>
        <p:spPr bwMode="auto">
          <a:xfrm rot="5400000">
            <a:off x="6340559" y="4255605"/>
            <a:ext cx="1013542" cy="62327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198360" y="27744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hadronic tag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0132" y="532166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semilept. tag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6502" y="1274898"/>
            <a:ext cx="4030270" cy="369332"/>
          </a:xfrm>
          <a:prstGeom prst="rect">
            <a:avLst/>
          </a:prstGeom>
          <a:solidFill>
            <a:srgbClr val="6699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(B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=(1.80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0.56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0.26) ∙10</a:t>
            </a:r>
            <a:r>
              <a:rPr lang="sl-SI" baseline="30000" dirty="0" smtClean="0">
                <a:solidFill>
                  <a:schemeClr val="tx1"/>
                </a:solidFill>
              </a:rPr>
              <a:t>-4</a:t>
            </a:r>
            <a:endParaRPr lang="sl-SI" baseline="30000" dirty="0">
              <a:solidFill>
                <a:schemeClr val="tx1"/>
              </a:solidFill>
            </a:endParaRPr>
          </a:p>
        </p:txBody>
      </p:sp>
      <p:sp>
        <p:nvSpPr>
          <p:cNvPr id="56" name="Text Box 170"/>
          <p:cNvSpPr txBox="1">
            <a:spLocks noChangeArrowheads="1"/>
          </p:cNvSpPr>
          <p:nvPr/>
        </p:nvSpPr>
        <p:spPr bwMode="auto">
          <a:xfrm>
            <a:off x="1205784" y="2600909"/>
            <a:ext cx="3164136" cy="307777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Belle,</a:t>
            </a:r>
            <a:r>
              <a:rPr lang="sl-SI" sz="1400" dirty="0" smtClean="0">
                <a:solidFill>
                  <a:schemeClr val="tx1"/>
                </a:solidFill>
              </a:rPr>
              <a:t>PRD82, 071101 (2010)</a:t>
            </a:r>
            <a:r>
              <a:rPr lang="en-US" sz="1400" dirty="0" smtClean="0">
                <a:solidFill>
                  <a:schemeClr val="tx1"/>
                </a:solidFill>
              </a:rPr>
              <a:t>, 60</a:t>
            </a:r>
            <a:r>
              <a:rPr lang="sl-SI" sz="1400" dirty="0" smtClean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fb</a:t>
            </a:r>
            <a:r>
              <a:rPr lang="en-US" sz="14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57" name="Text Box 170"/>
          <p:cNvSpPr txBox="1">
            <a:spLocks noChangeArrowheads="1"/>
          </p:cNvSpPr>
          <p:nvPr/>
        </p:nvSpPr>
        <p:spPr bwMode="auto">
          <a:xfrm>
            <a:off x="1534623" y="1666099"/>
            <a:ext cx="2829364" cy="307777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</a:t>
            </a:r>
            <a:r>
              <a:rPr lang="sl-SI" sz="1400" dirty="0" smtClean="0">
                <a:solidFill>
                  <a:schemeClr val="tx1"/>
                </a:solidFill>
              </a:rPr>
              <a:t>aBar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arXiv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sl-SI" sz="1400" dirty="0" smtClean="0">
                <a:solidFill>
                  <a:schemeClr val="tx1"/>
                </a:solidFill>
              </a:rPr>
              <a:t>1008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sl-SI" sz="1400" dirty="0" smtClean="0">
                <a:solidFill>
                  <a:schemeClr val="tx1"/>
                </a:solidFill>
              </a:rPr>
              <a:t>0104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sl-SI" sz="1400" dirty="0" smtClean="0">
                <a:solidFill>
                  <a:schemeClr val="tx1"/>
                </a:solidFill>
              </a:rPr>
              <a:t>350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fb</a:t>
            </a:r>
            <a:r>
              <a:rPr lang="en-US" sz="14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8273" y="2182041"/>
            <a:ext cx="4030270" cy="369332"/>
          </a:xfrm>
          <a:prstGeom prst="rect">
            <a:avLst/>
          </a:prstGeom>
          <a:solidFill>
            <a:srgbClr val="6699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(B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=(1.65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0.38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0.36) ∙10</a:t>
            </a:r>
            <a:r>
              <a:rPr lang="sl-SI" baseline="30000" dirty="0" smtClean="0">
                <a:solidFill>
                  <a:schemeClr val="tx1"/>
                </a:solidFill>
              </a:rPr>
              <a:t>-4</a:t>
            </a:r>
            <a:endParaRPr lang="sl-SI" baseline="30000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/>
          <p:nvPr/>
        </p:nvCxnSpPr>
        <p:spPr bwMode="auto">
          <a:xfrm flipV="1">
            <a:off x="4450080" y="1203960"/>
            <a:ext cx="853440" cy="2438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Elbow Connector 60"/>
          <p:cNvCxnSpPr/>
          <p:nvPr/>
        </p:nvCxnSpPr>
        <p:spPr bwMode="auto">
          <a:xfrm>
            <a:off x="4465320" y="2407920"/>
            <a:ext cx="1280160" cy="111252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63" name="Picture 62" descr="Btaunu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987" y="3794759"/>
            <a:ext cx="4701493" cy="210312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20102" y="5754052"/>
            <a:ext cx="49840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5       10     15    20     25    30    35     40     45     50   </a:t>
            </a:r>
            <a:r>
              <a:rPr lang="sl-SI" sz="14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sz="1400" dirty="0" smtClean="0">
                <a:solidFill>
                  <a:schemeClr val="tx1"/>
                </a:solidFill>
              </a:rPr>
              <a:t>[ab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r>
              <a:rPr lang="sl-SI" sz="1400" dirty="0" smtClean="0">
                <a:solidFill>
                  <a:schemeClr val="tx1"/>
                </a:solidFill>
              </a:rPr>
              <a:t>]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504" y="3537012"/>
            <a:ext cx="433132" cy="18466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sl-SI" sz="1400" i="1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0.4</a:t>
            </a: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0.3</a:t>
            </a:r>
          </a:p>
          <a:p>
            <a:endParaRPr lang="sl-SI" sz="14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0.2</a:t>
            </a: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endParaRPr lang="sl-SI" sz="800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3550920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i="1" dirty="0" smtClean="0">
                <a:solidFill>
                  <a:schemeClr val="tx1"/>
                </a:solidFill>
              </a:rPr>
              <a:t>(</a:t>
            </a:r>
            <a:r>
              <a:rPr lang="sl-SI" sz="14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400" i="1" dirty="0" smtClean="0">
                <a:solidFill>
                  <a:schemeClr val="tx1"/>
                </a:solidFill>
              </a:rPr>
              <a:t>)·10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66800" y="3931920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expected accuracy on </a:t>
            </a:r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(B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endParaRPr lang="sl-SI" i="1" baseline="-25000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at Belle II, semileptonic tag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0" y="6111240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including hadronic tag,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~0.06·10</a:t>
            </a:r>
            <a:r>
              <a:rPr lang="sl-SI" baseline="30000" dirty="0" smtClean="0">
                <a:solidFill>
                  <a:schemeClr val="tx1"/>
                </a:solidFill>
              </a:rPr>
              <a:t>-4</a:t>
            </a:r>
            <a:endParaRPr lang="sl-SI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 smtClean="0">
                <a:latin typeface="Symbol" pitchFamily="18" charset="2"/>
                <a:sym typeface="Symbol"/>
              </a:rPr>
              <a:t>tn</a:t>
            </a:r>
            <a:endParaRPr lang="en-US" sz="2400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5" descr="btaunu_semil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885" y="3613476"/>
            <a:ext cx="2841352" cy="2815907"/>
          </a:xfrm>
          <a:prstGeom prst="rect">
            <a:avLst/>
          </a:prstGeom>
        </p:spPr>
      </p:pic>
      <p:pic>
        <p:nvPicPr>
          <p:cNvPr id="27" name="Picture 26" descr="btaunu_semil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1371" y="704413"/>
            <a:ext cx="4360636" cy="31326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3829" y="783771"/>
            <a:ext cx="499046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B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+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en-US" sz="2000" i="1" dirty="0" err="1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endParaRPr lang="sl-SI" sz="2000" i="1" baseline="-25000" dirty="0" smtClean="0">
              <a:solidFill>
                <a:schemeClr val="tx1"/>
              </a:solidFill>
              <a:latin typeface="Symbol" pitchFamily="18" charset="2"/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semil. tagging 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</a:rPr>
              <a:t>)0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control samples: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  <a:r>
              <a:rPr lang="sl-SI" i="1" baseline="30000" dirty="0" smtClean="0">
                <a:solidFill>
                  <a:schemeClr val="tx1"/>
                </a:solidFill>
              </a:rPr>
              <a:t>0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</a:rPr>
              <a:t>)+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 bkg., including peaking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bkg.),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off-resonance data (bkg. from continuum),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</a:rPr>
              <a:t>E</a:t>
            </a:r>
            <a:r>
              <a:rPr lang="sl-SI" i="1" baseline="-25000" dirty="0" smtClean="0">
                <a:solidFill>
                  <a:schemeClr val="tx1"/>
                </a:solidFill>
              </a:rPr>
              <a:t>ECL</a:t>
            </a:r>
            <a:r>
              <a:rPr lang="sl-SI" dirty="0" smtClean="0">
                <a:solidFill>
                  <a:schemeClr val="tx1"/>
                </a:solidFill>
              </a:rPr>
              <a:t> sideband (data/MC comparison),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select. variables sidebands ( shape of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mainly non-B bkg.),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double tagged 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</a:rPr>
              <a:t>)0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and</a:t>
            </a:r>
            <a:r>
              <a:rPr lang="sl-SI" i="1" dirty="0" smtClean="0">
                <a:solidFill>
                  <a:schemeClr val="tx1"/>
                </a:solidFill>
              </a:rPr>
              <a:t> B</a:t>
            </a:r>
            <a:r>
              <a:rPr lang="sl-SI" i="1" baseline="-25000" dirty="0" smtClean="0">
                <a:solidFill>
                  <a:schemeClr val="tx1"/>
                </a:solidFill>
              </a:rPr>
              <a:t>sig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</a:rPr>
              <a:t>)0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sl-SI" dirty="0" smtClean="0">
                <a:solidFill>
                  <a:schemeClr val="tx1"/>
                </a:solidFill>
              </a:rPr>
              <a:t>(signal shape)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main syst.: tagging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 (estimated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by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chemeClr val="tx1"/>
                </a:solidFill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</a:rPr>
              <a:t>0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dirty="0" smtClean="0">
                <a:solidFill>
                  <a:schemeClr val="tx1"/>
                </a:solidFill>
              </a:rPr>
              <a:t>) from double tagged events),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signal yield (peaking bkg. with K</a:t>
            </a:r>
            <a:r>
              <a:rPr lang="sl-SI" baseline="-25000" dirty="0" smtClean="0">
                <a:solidFill>
                  <a:schemeClr val="tx1"/>
                </a:solidFill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’s, variation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of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’s for K</a:t>
            </a:r>
            <a:r>
              <a:rPr lang="sl-SI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@ 50 ab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9" name="Text Box 170"/>
          <p:cNvSpPr txBox="1">
            <a:spLocks noChangeArrowheads="1"/>
          </p:cNvSpPr>
          <p:nvPr/>
        </p:nvSpPr>
        <p:spPr bwMode="auto">
          <a:xfrm>
            <a:off x="4667675" y="527097"/>
            <a:ext cx="3081100" cy="276999"/>
          </a:xfrm>
          <a:prstGeom prst="rect">
            <a:avLst/>
          </a:prstGeom>
          <a:solidFill>
            <a:srgbClr val="006600">
              <a:alpha val="5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</a:t>
            </a:r>
            <a:r>
              <a:rPr lang="en-US" sz="1200" dirty="0" smtClean="0">
                <a:solidFill>
                  <a:schemeClr val="tx1"/>
                </a:solidFill>
              </a:rPr>
              <a:t>PRD 82, 071101(R) (2010)  </a:t>
            </a:r>
            <a:r>
              <a:rPr lang="sl-SI" sz="1200" dirty="0" smtClean="0">
                <a:solidFill>
                  <a:schemeClr val="tx1"/>
                </a:solidFill>
              </a:rPr>
              <a:t>605 fb</a:t>
            </a:r>
            <a:r>
              <a:rPr lang="sl-SI" sz="1200" baseline="30000" dirty="0" smtClean="0">
                <a:solidFill>
                  <a:schemeClr val="tx1"/>
                </a:solidFill>
              </a:rPr>
              <a:t>-1</a:t>
            </a: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446767" y="6054046"/>
          <a:ext cx="2919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23" name="Equation" r:id="rId7" imgW="1752480" imgH="228600" progId="Equation.3">
                  <p:embed/>
                </p:oleObj>
              </mc:Choice>
              <mc:Fallback>
                <p:oleObj name="Equation" r:id="rId7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67" y="6054046"/>
                        <a:ext cx="2919413" cy="381000"/>
                      </a:xfrm>
                      <a:prstGeom prst="rect">
                        <a:avLst/>
                      </a:prstGeom>
                      <a:solidFill>
                        <a:srgbClr val="669900">
                          <a:alpha val="49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564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>
                <a:latin typeface="+mn-lt"/>
                <a:sym typeface="Symbol"/>
              </a:rPr>
              <a:t>h</a:t>
            </a:r>
            <a:r>
              <a:rPr lang="sl-SI" sz="2400" i="1" dirty="0" smtClean="0">
                <a:latin typeface="Symbol" pitchFamily="18" charset="2"/>
                <a:sym typeface="Symbol"/>
              </a:rPr>
              <a:t>nn</a:t>
            </a:r>
            <a:endParaRPr lang="en-US" sz="2400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311674" y="748480"/>
            <a:ext cx="4913469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+mn-lt"/>
                <a:sym typeface="Symbol"/>
              </a:rPr>
              <a:t>h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i="1" dirty="0" err="1" smtClean="0">
                <a:solidFill>
                  <a:schemeClr val="tx1"/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sig</a:t>
            </a:r>
            <a:r>
              <a:rPr lang="en-US" sz="2000" i="1" dirty="0" err="1" smtClean="0">
                <a:solidFill>
                  <a:schemeClr val="tx1"/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tag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h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i="1" dirty="0" smtClean="0">
                <a:solidFill>
                  <a:schemeClr val="tx1"/>
                </a:solidFill>
              </a:rPr>
              <a:t>)(</a:t>
            </a:r>
            <a:r>
              <a:rPr lang="en-US" sz="2000" i="1" dirty="0" err="1" smtClean="0">
                <a:solidFill>
                  <a:schemeClr val="tx1"/>
                </a:solidFill>
              </a:rPr>
              <a:t>X</a:t>
            </a:r>
            <a:r>
              <a:rPr lang="en-US" sz="2400" b="1" i="1" dirty="0" err="1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en-US" sz="2000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i="1" dirty="0" smtClean="0">
                <a:solidFill>
                  <a:schemeClr val="tx1"/>
                </a:solidFill>
              </a:rPr>
              <a:t>) </a:t>
            </a:r>
            <a:r>
              <a:rPr lang="sl-SI" sz="2000" dirty="0" smtClean="0">
                <a:solidFill>
                  <a:schemeClr val="tx1"/>
                </a:solidFill>
              </a:rPr>
              <a:t>semil. tag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            </a:t>
            </a:r>
            <a:r>
              <a:rPr lang="en-US" sz="2000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h</a:t>
            </a:r>
            <a:r>
              <a:rPr lang="en-US" sz="2000" i="1" dirty="0" err="1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en-US" sz="2000" i="1" dirty="0" smtClean="0">
                <a:solidFill>
                  <a:schemeClr val="tx1"/>
                </a:solidFill>
              </a:rPr>
              <a:t>)(X)</a:t>
            </a:r>
            <a:r>
              <a:rPr lang="sl-SI" sz="2000" i="1" dirty="0" smtClean="0">
                <a:solidFill>
                  <a:schemeClr val="tx1"/>
                </a:solidFill>
              </a:rPr>
              <a:t>    </a:t>
            </a:r>
            <a:r>
              <a:rPr lang="sl-SI" sz="2000" dirty="0" smtClean="0">
                <a:solidFill>
                  <a:schemeClr val="tx1"/>
                </a:solidFill>
              </a:rPr>
              <a:t>hadr. tag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fully (partially) reconstruct </a:t>
            </a:r>
            <a:r>
              <a:rPr lang="sl-SI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tag</a:t>
            </a:r>
            <a:r>
              <a:rPr lang="sl-SI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reconstruct </a:t>
            </a:r>
            <a:r>
              <a:rPr lang="sl-SI" sz="1600" i="1" dirty="0" smtClean="0">
                <a:solidFill>
                  <a:schemeClr val="tx1"/>
                </a:solidFill>
              </a:rPr>
              <a:t>h</a:t>
            </a:r>
            <a:r>
              <a:rPr lang="sl-SI" sz="1600" dirty="0" smtClean="0">
                <a:solidFill>
                  <a:schemeClr val="tx1"/>
                </a:solidFill>
              </a:rPr>
              <a:t> from </a:t>
            </a:r>
            <a:r>
              <a:rPr lang="sl-SI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i="1" dirty="0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sl-SI" sz="1600" i="1" dirty="0" smtClean="0">
                <a:solidFill>
                  <a:schemeClr val="tx1"/>
                </a:solidFill>
                <a:latin typeface="+mn-lt"/>
              </a:rPr>
              <a:t>h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 </a:t>
            </a:r>
            <a:r>
              <a:rPr lang="sl-SI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no additional energy in EM calorim.; signal at </a:t>
            </a:r>
            <a:r>
              <a:rPr lang="sl-SI" sz="1600" i="1" dirty="0" smtClean="0">
                <a:solidFill>
                  <a:schemeClr val="tx1"/>
                </a:solidFill>
              </a:rPr>
              <a:t>E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ECL</a:t>
            </a:r>
            <a:r>
              <a:rPr lang="sl-SI" sz="1600" dirty="0" smtClean="0">
                <a:solidFill>
                  <a:schemeClr val="tx1"/>
                </a:solidFill>
              </a:rPr>
              <a:t>~0;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new </a:t>
            </a:r>
            <a:r>
              <a:rPr lang="sl-SI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tag</a:t>
            </a:r>
            <a:r>
              <a:rPr lang="sl-SI" sz="1600" dirty="0" smtClean="0">
                <a:solidFill>
                  <a:schemeClr val="tx1"/>
                </a:solidFill>
              </a:rPr>
              <a:t> full reconstruction: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NeuroBayes,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had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full</a:t>
            </a:r>
            <a:r>
              <a:rPr lang="sl-SI" sz="1600" dirty="0" smtClean="0">
                <a:solidFill>
                  <a:schemeClr val="tx1"/>
                </a:solidFill>
              </a:rPr>
              <a:t>  x1.8;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TOP detector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PID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K,</a:t>
            </a:r>
            <a:r>
              <a:rPr lang="sl-SI" sz="1600" i="1" baseline="30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600" dirty="0" smtClean="0">
                <a:solidFill>
                  <a:schemeClr val="tx1"/>
                </a:solidFill>
              </a:rPr>
              <a:t> x1.1-1.15/track;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ECL, increased background: </a:t>
            </a:r>
          </a:p>
          <a:p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had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full</a:t>
            </a:r>
            <a:r>
              <a:rPr lang="sl-SI" sz="1600" dirty="0" smtClean="0">
                <a:solidFill>
                  <a:schemeClr val="tx1"/>
                </a:solidFill>
              </a:rPr>
              <a:t> x0.8, purity x0.9; 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together:</a:t>
            </a:r>
            <a:r>
              <a:rPr lang="sl-SI" sz="1600" i="1" dirty="0" smtClean="0">
                <a:solidFill>
                  <a:schemeClr val="tx1"/>
                </a:solidFill>
              </a:rPr>
              <a:t> 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dirty="0" smtClean="0">
                <a:solidFill>
                  <a:schemeClr val="tx1"/>
                </a:solidFill>
              </a:rPr>
              <a:t>: x1.8;  </a:t>
            </a:r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dirty="0" smtClean="0">
                <a:solidFill>
                  <a:schemeClr val="tx1"/>
                </a:solidFill>
              </a:rPr>
              <a:t>: x0.9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+mn-lt"/>
              </a:rPr>
              <a:t>semilep. tag: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600" baseline="-25000" dirty="0" smtClean="0">
                <a:solidFill>
                  <a:schemeClr val="tx1"/>
                </a:solidFill>
              </a:rPr>
              <a:t>semil</a:t>
            </a:r>
            <a:r>
              <a:rPr lang="sl-SI" sz="1600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sym typeface="Symbol"/>
              </a:rPr>
              <a:t>5</a:t>
            </a:r>
            <a:r>
              <a:rPr lang="sl-SI" sz="1600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600" baseline="-25000" dirty="0" smtClean="0">
                <a:solidFill>
                  <a:schemeClr val="tx1"/>
                </a:solidFill>
              </a:rPr>
              <a:t>had</a:t>
            </a:r>
            <a:r>
              <a:rPr lang="sl-SI" sz="1600" baseline="30000" dirty="0" smtClean="0">
                <a:solidFill>
                  <a:schemeClr val="tx1"/>
                </a:solidFill>
              </a:rPr>
              <a:t>full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</a:rPr>
              <a:t>N</a:t>
            </a:r>
            <a:r>
              <a:rPr lang="sl-SI" sz="1600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baseline="30000" dirty="0" smtClean="0">
                <a:solidFill>
                  <a:schemeClr val="tx1"/>
                </a:solidFill>
              </a:rPr>
              <a:t>semil </a:t>
            </a:r>
            <a:r>
              <a:rPr lang="sl-SI" sz="1600" dirty="0" smtClean="0">
                <a:solidFill>
                  <a:schemeClr val="tx1"/>
                </a:solidFill>
                <a:sym typeface="Symbol"/>
              </a:rPr>
              <a:t> 10</a:t>
            </a:r>
            <a:r>
              <a:rPr lang="sl-SI" sz="1600" dirty="0" smtClean="0">
                <a:solidFill>
                  <a:schemeClr val="tx1"/>
                </a:solidFill>
              </a:rPr>
              <a:t> N</a:t>
            </a:r>
            <a:r>
              <a:rPr lang="sl-SI" sz="1600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baseline="30000" dirty="0" smtClean="0">
                <a:solidFill>
                  <a:schemeClr val="tx1"/>
                </a:solidFill>
              </a:rPr>
              <a:t>had</a:t>
            </a:r>
            <a:endParaRPr lang="sl-SI" sz="1600" dirty="0" smtClean="0">
              <a:solidFill>
                <a:schemeClr val="tx1"/>
              </a:solidFill>
            </a:endParaRPr>
          </a:p>
        </p:txBody>
      </p:sp>
      <p:pic>
        <p:nvPicPr>
          <p:cNvPr id="23" name="Picture 22" descr="BKnunu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64" y="1752502"/>
            <a:ext cx="3342386" cy="2387419"/>
          </a:xfrm>
          <a:prstGeom prst="rect">
            <a:avLst/>
          </a:prstGeom>
        </p:spPr>
      </p:pic>
      <p:pic>
        <p:nvPicPr>
          <p:cNvPr id="24" name="Picture 23" descr="BKnunu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144" y="482321"/>
            <a:ext cx="4128333" cy="112590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729316" y="3849636"/>
            <a:ext cx="3211484" cy="615553"/>
            <a:chOff x="2148114" y="5646057"/>
            <a:chExt cx="3211484" cy="615553"/>
          </a:xfrm>
        </p:grpSpPr>
        <p:sp>
          <p:nvSpPr>
            <p:cNvPr id="32" name="TextBox 31"/>
            <p:cNvSpPr txBox="1"/>
            <p:nvPr/>
          </p:nvSpPr>
          <p:spPr>
            <a:xfrm>
              <a:off x="2206171" y="5646057"/>
              <a:ext cx="315342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b="1" dirty="0" smtClean="0">
                  <a:solidFill>
                    <a:srgbClr val="C00000"/>
                  </a:solidFill>
                </a:rPr>
                <a:t>--</a:t>
              </a:r>
              <a:r>
                <a:rPr lang="sl-SI" dirty="0" smtClean="0">
                  <a:solidFill>
                    <a:schemeClr val="tx1"/>
                  </a:solidFill>
                </a:rPr>
                <a:t> </a:t>
              </a:r>
              <a:r>
                <a:rPr lang="sl-SI" sz="1600" dirty="0" smtClean="0">
                  <a:solidFill>
                    <a:schemeClr val="tx1"/>
                  </a:solidFill>
                </a:rPr>
                <a:t>exp. signal (20xBr)</a:t>
              </a:r>
            </a:p>
            <a:p>
              <a:r>
                <a:rPr lang="sl-SI" sz="1600" dirty="0" smtClean="0">
                  <a:solidFill>
                    <a:schemeClr val="tx1"/>
                  </a:solidFill>
                </a:rPr>
                <a:t>    exp. bkg. (scaled to sideband)</a:t>
              </a:r>
              <a:endParaRPr lang="sl-SI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148114" y="6008915"/>
              <a:ext cx="304800" cy="174171"/>
            </a:xfrm>
            <a:prstGeom prst="rect">
              <a:avLst/>
            </a:prstGeom>
            <a:solidFill>
              <a:srgbClr val="669900">
                <a:alpha val="39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Text Box 170"/>
          <p:cNvSpPr txBox="1">
            <a:spLocks noChangeArrowheads="1"/>
          </p:cNvSpPr>
          <p:nvPr/>
        </p:nvSpPr>
        <p:spPr bwMode="auto">
          <a:xfrm>
            <a:off x="6116285" y="1530719"/>
            <a:ext cx="2765501" cy="276999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>
                <a:solidFill>
                  <a:schemeClr val="tx1"/>
                </a:solidFill>
              </a:rPr>
              <a:t>Belle, </a:t>
            </a:r>
            <a:r>
              <a:rPr lang="sl-SI" sz="1200" dirty="0" smtClean="0">
                <a:solidFill>
                  <a:schemeClr val="tx1"/>
                </a:solidFill>
              </a:rPr>
              <a:t>PRL99, 221802 (2007), 490 </a:t>
            </a:r>
            <a:r>
              <a:rPr lang="sl-SI" sz="1200" dirty="0">
                <a:solidFill>
                  <a:schemeClr val="tx1"/>
                </a:solidFill>
              </a:rPr>
              <a:t>fb</a:t>
            </a:r>
            <a:r>
              <a:rPr lang="sl-SI" sz="1200" baseline="30000" dirty="0">
                <a:solidFill>
                  <a:schemeClr val="tx1"/>
                </a:solidFill>
              </a:rPr>
              <a:t>-1</a:t>
            </a:r>
            <a:endParaRPr lang="en-GB" sz="1200" baseline="30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5723" y="4867868"/>
            <a:ext cx="3495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exp</a:t>
            </a:r>
            <a:r>
              <a:rPr lang="sl-SI" sz="1600" dirty="0" smtClean="0">
                <a:solidFill>
                  <a:schemeClr val="tx1"/>
                </a:solidFill>
              </a:rPr>
              <a:t>=4.2 </a:t>
            </a:r>
            <a:r>
              <a:rPr lang="sl-SI" sz="16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1600" dirty="0" smtClean="0">
                <a:solidFill>
                  <a:schemeClr val="tx1"/>
                </a:solidFill>
              </a:rPr>
              <a:t>1.4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(stat. of MC and sidebands,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 ECL distr. checked with wrong-sign)</a:t>
            </a:r>
          </a:p>
          <a:p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exp</a:t>
            </a:r>
            <a:r>
              <a:rPr lang="sl-SI" sz="1600" dirty="0" smtClean="0">
                <a:solidFill>
                  <a:schemeClr val="tx1"/>
                </a:solidFill>
              </a:rPr>
              <a:t>=0.34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K*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sz="1600" dirty="0" smtClean="0">
                <a:solidFill>
                  <a:schemeClr val="tx1"/>
                </a:solidFill>
              </a:rPr>
              <a:t>) = 1.3x10</a:t>
            </a:r>
            <a:r>
              <a:rPr lang="sl-SI" sz="1600" baseline="30000" dirty="0" smtClean="0">
                <a:solidFill>
                  <a:schemeClr val="tx1"/>
                </a:solidFill>
              </a:rPr>
              <a:t>-5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                                                       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Text Box 170"/>
          <p:cNvSpPr txBox="1">
            <a:spLocks noChangeArrowheads="1"/>
          </p:cNvSpPr>
          <p:nvPr/>
        </p:nvSpPr>
        <p:spPr bwMode="auto">
          <a:xfrm>
            <a:off x="5522539" y="6138670"/>
            <a:ext cx="3017173" cy="276999"/>
          </a:xfrm>
          <a:prstGeom prst="rect">
            <a:avLst/>
          </a:prstGeom>
          <a:solidFill>
            <a:srgbClr val="006600">
              <a:alpha val="5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G. Buchalla et al., PRD63, 014015 (2001)</a:t>
            </a:r>
            <a:endParaRPr lang="en-GB" sz="1200" baseline="30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6247" y="2141973"/>
            <a:ext cx="88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hadr. tag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31394" y="190248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signal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region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84800" y="460102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006600"/>
                </a:solidFill>
              </a:rPr>
              <a:t>B</a:t>
            </a:r>
            <a:r>
              <a:rPr lang="sl-SI" i="1" baseline="30000" dirty="0" smtClean="0">
                <a:solidFill>
                  <a:srgbClr val="006600"/>
                </a:solidFill>
              </a:rPr>
              <a:t>0</a:t>
            </a:r>
            <a:r>
              <a:rPr lang="sl-SI" i="1" dirty="0" smtClean="0">
                <a:solidFill>
                  <a:srgbClr val="006600"/>
                </a:solidFill>
              </a:rPr>
              <a:t> </a:t>
            </a:r>
            <a:r>
              <a:rPr lang="en-US" i="1" dirty="0" smtClean="0">
                <a:solidFill>
                  <a:srgbClr val="006600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rgbClr val="006600"/>
                </a:solidFill>
              </a:rPr>
              <a:t>K*</a:t>
            </a:r>
            <a:r>
              <a:rPr lang="sl-SI" i="1" baseline="30000" dirty="0" smtClean="0">
                <a:solidFill>
                  <a:srgbClr val="006600"/>
                </a:solidFill>
              </a:rPr>
              <a:t>0</a:t>
            </a:r>
            <a:r>
              <a:rPr lang="sl-SI" i="1" dirty="0" smtClean="0">
                <a:solidFill>
                  <a:srgbClr val="006600"/>
                </a:solidFill>
                <a:latin typeface="Symbol" pitchFamily="18" charset="2"/>
              </a:rPr>
              <a:t>nn</a:t>
            </a:r>
            <a:endParaRPr lang="en-US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32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376252" y="2187191"/>
            <a:ext cx="3847405" cy="251209"/>
          </a:xfrm>
          <a:prstGeom prst="rect">
            <a:avLst/>
          </a:prstGeom>
          <a:solidFill>
            <a:srgbClr val="669900">
              <a:alpha val="41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83509" y="5924620"/>
            <a:ext cx="3847405" cy="251209"/>
          </a:xfrm>
          <a:prstGeom prst="rect">
            <a:avLst/>
          </a:prstGeom>
          <a:solidFill>
            <a:srgbClr val="669900">
              <a:alpha val="41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</a:t>
            </a:r>
            <a:r>
              <a:rPr lang="sl-SI" sz="2400" i="1" dirty="0">
                <a:sym typeface="Symbol"/>
              </a:rPr>
              <a:t> </a:t>
            </a:r>
            <a:r>
              <a:rPr lang="sl-SI" sz="2400" i="1" dirty="0">
                <a:latin typeface="+mn-lt"/>
                <a:sym typeface="Symbol"/>
              </a:rPr>
              <a:t>h</a:t>
            </a:r>
            <a:r>
              <a:rPr lang="sl-SI" sz="2400" i="1" dirty="0" smtClean="0">
                <a:latin typeface="Symbol" pitchFamily="18" charset="2"/>
                <a:sym typeface="Symbol"/>
              </a:rPr>
              <a:t>nn</a:t>
            </a:r>
            <a:endParaRPr lang="en-US" sz="2400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11674" y="748480"/>
            <a:ext cx="491346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+mn-lt"/>
                <a:sym typeface="Symbol"/>
              </a:rPr>
              <a:t>h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  <a:sym typeface="Symbol"/>
              </a:rPr>
              <a:t></a:t>
            </a:r>
            <a:r>
              <a:rPr lang="sl-SI" sz="16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sz="1600" dirty="0" smtClean="0">
                <a:solidFill>
                  <a:schemeClr val="tx1"/>
                </a:solidFill>
              </a:rPr>
              <a:t>dt=50 ab</a:t>
            </a:r>
            <a:r>
              <a:rPr lang="sl-SI" sz="1600" baseline="30000" dirty="0" smtClean="0">
                <a:solidFill>
                  <a:schemeClr val="tx1"/>
                </a:solidFill>
              </a:rPr>
              <a:t>-1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semil.+hadr. tag:</a:t>
            </a:r>
            <a:endParaRPr lang="sl-SI" sz="2000" i="1" dirty="0" smtClean="0">
              <a:solidFill>
                <a:schemeClr val="tx1"/>
              </a:solidFill>
            </a:endParaRPr>
          </a:p>
          <a:p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dirty="0" smtClean="0">
                <a:solidFill>
                  <a:schemeClr val="tx1"/>
                </a:solidFill>
              </a:rPr>
              <a:t> ~240;  </a:t>
            </a:r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dirty="0" smtClean="0">
                <a:solidFill>
                  <a:schemeClr val="tx1"/>
                </a:solidFill>
              </a:rPr>
              <a:t> ~4600</a:t>
            </a:r>
          </a:p>
          <a:p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K*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sz="1600" dirty="0" smtClean="0">
                <a:solidFill>
                  <a:schemeClr val="tx1"/>
                </a:solidFill>
              </a:rPr>
              <a:t>) can be measured to </a:t>
            </a:r>
            <a:r>
              <a:rPr lang="sl-SI" sz="16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1600" dirty="0" smtClean="0">
                <a:solidFill>
                  <a:schemeClr val="tx1"/>
                </a:solidFill>
              </a:rPr>
              <a:t>30%;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similar precision for </a:t>
            </a:r>
            <a:r>
              <a:rPr lang="sl-SI" sz="1600" i="1" dirty="0" smtClean="0">
                <a:solidFill>
                  <a:srgbClr val="006600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rgbClr val="006600"/>
                </a:solidFill>
              </a:rPr>
              <a:t>(B</a:t>
            </a:r>
            <a:r>
              <a:rPr lang="sl-SI" sz="1600" i="1" baseline="30000" dirty="0" smtClean="0">
                <a:solidFill>
                  <a:srgbClr val="006600"/>
                </a:solidFill>
              </a:rPr>
              <a:t>0</a:t>
            </a:r>
            <a:r>
              <a:rPr lang="sl-SI" sz="1600" i="1" dirty="0" smtClean="0">
                <a:solidFill>
                  <a:srgbClr val="006600"/>
                </a:solidFill>
              </a:rPr>
              <a:t> </a:t>
            </a:r>
            <a:r>
              <a:rPr lang="en-US" sz="1600" i="1" dirty="0" smtClean="0">
                <a:solidFill>
                  <a:srgbClr val="006600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rgbClr val="006600"/>
                </a:solidFill>
              </a:rPr>
              <a:t>K</a:t>
            </a:r>
            <a:r>
              <a:rPr lang="sl-SI" sz="1600" i="1" baseline="-25000" dirty="0" smtClean="0">
                <a:solidFill>
                  <a:srgbClr val="006600"/>
                </a:solidFill>
              </a:rPr>
              <a:t>S</a:t>
            </a:r>
            <a:r>
              <a:rPr lang="sl-SI" sz="1600" i="1" dirty="0" smtClean="0">
                <a:solidFill>
                  <a:srgbClr val="006600"/>
                </a:solidFill>
                <a:latin typeface="Symbol" pitchFamily="18" charset="2"/>
              </a:rPr>
              <a:t>nn</a:t>
            </a:r>
            <a:r>
              <a:rPr lang="sl-SI" sz="1600" dirty="0" smtClean="0">
                <a:solidFill>
                  <a:srgbClr val="006600"/>
                </a:solidFill>
              </a:rPr>
              <a:t>);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rgbClr val="006600"/>
                </a:solidFill>
              </a:rPr>
              <a:t>B</a:t>
            </a:r>
            <a:r>
              <a:rPr lang="sl-SI" i="1" baseline="30000" dirty="0" smtClean="0">
                <a:solidFill>
                  <a:srgbClr val="006600"/>
                </a:solidFill>
              </a:rPr>
              <a:t>+</a:t>
            </a:r>
            <a:r>
              <a:rPr lang="sl-SI" i="1" dirty="0" smtClean="0">
                <a:solidFill>
                  <a:srgbClr val="006600"/>
                </a:solidFill>
              </a:rPr>
              <a:t> </a:t>
            </a:r>
            <a:r>
              <a:rPr lang="en-US" i="1" dirty="0" smtClean="0">
                <a:solidFill>
                  <a:srgbClr val="006600"/>
                </a:solidFill>
                <a:sym typeface="Symbol"/>
              </a:rPr>
              <a:t> </a:t>
            </a:r>
            <a:r>
              <a:rPr lang="sl-SI" i="1" dirty="0" smtClean="0">
                <a:solidFill>
                  <a:srgbClr val="006600"/>
                </a:solidFill>
              </a:rPr>
              <a:t>K</a:t>
            </a:r>
            <a:r>
              <a:rPr lang="sl-SI" i="1" baseline="30000" dirty="0" smtClean="0">
                <a:solidFill>
                  <a:srgbClr val="006600"/>
                </a:solidFill>
              </a:rPr>
              <a:t>+</a:t>
            </a:r>
            <a:r>
              <a:rPr lang="sl-SI" i="1" dirty="0" smtClean="0">
                <a:solidFill>
                  <a:srgbClr val="006600"/>
                </a:solidFill>
                <a:latin typeface="Symbol" pitchFamily="18" charset="2"/>
              </a:rPr>
              <a:t>nn</a:t>
            </a:r>
            <a:r>
              <a:rPr lang="sl-SI" dirty="0" smtClean="0">
                <a:solidFill>
                  <a:srgbClr val="006600"/>
                </a:solidFill>
              </a:rPr>
              <a:t>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includes irreducible background from </a:t>
            </a:r>
          </a:p>
          <a:p>
            <a:r>
              <a:rPr lang="sl-SI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sz="1600" i="1" dirty="0" smtClean="0">
                <a:solidFill>
                  <a:schemeClr val="tx1"/>
                </a:solidFill>
              </a:rPr>
              <a:t> 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sl-SI" sz="1600" dirty="0" smtClean="0">
                <a:solidFill>
                  <a:schemeClr val="tx1"/>
                </a:solidFill>
                <a:latin typeface="Lucida Calligraphy" pitchFamily="66" charset="0"/>
              </a:rPr>
              <a:t>;</a:t>
            </a:r>
          </a:p>
          <a:p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sz="1600" dirty="0" smtClean="0">
                <a:solidFill>
                  <a:schemeClr val="tx1"/>
                </a:solidFill>
              </a:rPr>
              <a:t>)/</a:t>
            </a:r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)</a:t>
            </a:r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 B</a:t>
            </a:r>
            <a:r>
              <a:rPr lang="sl-SI" sz="1600" i="1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sl-SI" sz="1600" dirty="0" smtClean="0">
                <a:solidFill>
                  <a:schemeClr val="tx1"/>
                </a:solidFill>
              </a:rPr>
              <a:t>) ~ 20%;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if </a:t>
            </a:r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)</a:t>
            </a:r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known to </a:t>
            </a:r>
            <a:r>
              <a:rPr lang="sl-SI" sz="16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1600" dirty="0" smtClean="0">
                <a:solidFill>
                  <a:schemeClr val="tx1"/>
                </a:solidFill>
              </a:rPr>
              <a:t>8% </a:t>
            </a:r>
            <a:r>
              <a:rPr lang="sl-SI" sz="1600" dirty="0" smtClean="0">
                <a:solidFill>
                  <a:schemeClr val="tx1"/>
                </a:solidFill>
                <a:sym typeface="Symbol"/>
              </a:rPr>
              <a:t> </a:t>
            </a:r>
            <a:r>
              <a:rPr lang="sl-SI" sz="1600" dirty="0" smtClean="0">
                <a:solidFill>
                  <a:schemeClr val="tx1"/>
                </a:solidFill>
              </a:rPr>
              <a:t>negligible contribution to uncertainty;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 </a:t>
            </a:r>
            <a:r>
              <a:rPr lang="sl-SI" sz="1600" dirty="0" smtClean="0">
                <a:solidFill>
                  <a:schemeClr val="tx1"/>
                </a:solidFill>
              </a:rPr>
              <a:t>suffers from larger bkg. than </a:t>
            </a:r>
            <a:r>
              <a:rPr lang="sl-SI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K*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need to use NeuroBayes with larger purity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and smaller eff. (</a:t>
            </a:r>
            <a:r>
              <a:rPr lang="sl-SI" sz="1600" i="1" dirty="0" smtClean="0">
                <a:solidFill>
                  <a:schemeClr val="tx1"/>
                </a:solidFill>
              </a:rPr>
              <a:t>P</a:t>
            </a:r>
            <a:r>
              <a:rPr lang="sl-SI" sz="1600" dirty="0" smtClean="0">
                <a:solidFill>
                  <a:schemeClr val="tx1"/>
                </a:solidFill>
              </a:rPr>
              <a:t> x2, 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had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full</a:t>
            </a:r>
            <a:r>
              <a:rPr lang="sl-SI" sz="1600" dirty="0" smtClean="0">
                <a:solidFill>
                  <a:schemeClr val="tx1"/>
                </a:solidFill>
              </a:rPr>
              <a:t> x1.6)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dirty="0" smtClean="0">
                <a:solidFill>
                  <a:schemeClr val="tx1"/>
                </a:solidFill>
              </a:rPr>
              <a:t> ~500;  </a:t>
            </a:r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dirty="0" smtClean="0">
                <a:solidFill>
                  <a:schemeClr val="tx1"/>
                </a:solidFill>
              </a:rPr>
              <a:t> ~17.5x10</a:t>
            </a:r>
            <a:r>
              <a:rPr lang="sl-SI" sz="1600" baseline="30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sz="1600" dirty="0" smtClean="0">
                <a:solidFill>
                  <a:schemeClr val="tx1"/>
                </a:solidFill>
              </a:rPr>
              <a:t>) can be measured to </a:t>
            </a:r>
            <a:r>
              <a:rPr lang="sl-SI" sz="16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1600" dirty="0" smtClean="0">
                <a:solidFill>
                  <a:schemeClr val="tx1"/>
                </a:solidFill>
              </a:rPr>
              <a:t>30%;</a:t>
            </a:r>
          </a:p>
        </p:txBody>
      </p:sp>
      <p:pic>
        <p:nvPicPr>
          <p:cNvPr id="17" name="Picture 16" descr="knunu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694064"/>
            <a:ext cx="2377290" cy="2406281"/>
          </a:xfrm>
          <a:prstGeom prst="rect">
            <a:avLst/>
          </a:prstGeom>
        </p:spPr>
      </p:pic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4562342" y="1294847"/>
            <a:ext cx="1852495" cy="461665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W. Altmannshofer et al., </a:t>
            </a:r>
          </a:p>
          <a:p>
            <a:r>
              <a:rPr lang="sl-SI" sz="1200" dirty="0" smtClean="0">
                <a:solidFill>
                  <a:schemeClr val="tx1"/>
                </a:solidFill>
              </a:rPr>
              <a:t>arXiv:0902.0160</a:t>
            </a:r>
            <a:endParaRPr lang="en-GB" sz="1200" baseline="30000" dirty="0">
              <a:solidFill>
                <a:schemeClr val="tx1"/>
              </a:solidFill>
            </a:endParaRPr>
          </a:p>
        </p:txBody>
      </p:sp>
      <p:pic>
        <p:nvPicPr>
          <p:cNvPr id="19" name="Picture 18" descr="knunu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212" y="686556"/>
            <a:ext cx="1171083" cy="538225"/>
          </a:xfrm>
          <a:prstGeom prst="rect">
            <a:avLst/>
          </a:prstGeom>
        </p:spPr>
      </p:pic>
      <p:pic>
        <p:nvPicPr>
          <p:cNvPr id="20" name="Picture 19" descr="knunu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676" y="2989509"/>
            <a:ext cx="1220524" cy="579887"/>
          </a:xfrm>
          <a:prstGeom prst="rect">
            <a:avLst/>
          </a:prstGeom>
        </p:spPr>
      </p:pic>
      <p:pic>
        <p:nvPicPr>
          <p:cNvPr id="21" name="Picture 20" descr="knunu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833" y="3532548"/>
            <a:ext cx="2665476" cy="18789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32164" y="5416062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bkg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exp</a:t>
            </a:r>
            <a:r>
              <a:rPr lang="sl-SI" sz="1600" dirty="0" smtClean="0">
                <a:solidFill>
                  <a:schemeClr val="tx1"/>
                </a:solidFill>
              </a:rPr>
              <a:t>=20.0 </a:t>
            </a:r>
            <a:r>
              <a:rPr lang="sl-SI" sz="16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sz="1600" dirty="0" smtClean="0">
                <a:solidFill>
                  <a:schemeClr val="tx1"/>
                </a:solidFill>
              </a:rPr>
              <a:t>4.0</a:t>
            </a:r>
          </a:p>
          <a:p>
            <a:r>
              <a:rPr lang="sl-SI" sz="1600" i="1" dirty="0" smtClean="0">
                <a:solidFill>
                  <a:schemeClr val="tx1"/>
                </a:solidFill>
              </a:rPr>
              <a:t>N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exp</a:t>
            </a:r>
            <a:r>
              <a:rPr lang="sl-SI" sz="1600" dirty="0" smtClean="0">
                <a:solidFill>
                  <a:schemeClr val="tx1"/>
                </a:solidFill>
              </a:rPr>
              <a:t>=0.52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sz="1600" dirty="0" smtClean="0">
                <a:solidFill>
                  <a:schemeClr val="tx1"/>
                </a:solidFill>
              </a:rPr>
              <a:t>) = 3.6x10</a:t>
            </a:r>
            <a:r>
              <a:rPr lang="sl-SI" sz="1600" baseline="30000" dirty="0" smtClean="0">
                <a:solidFill>
                  <a:schemeClr val="tx1"/>
                </a:solidFill>
              </a:rPr>
              <a:t>-6</a:t>
            </a:r>
          </a:p>
        </p:txBody>
      </p:sp>
      <p:sp>
        <p:nvSpPr>
          <p:cNvPr id="27" name="Text Box 170"/>
          <p:cNvSpPr txBox="1">
            <a:spLocks noChangeArrowheads="1"/>
          </p:cNvSpPr>
          <p:nvPr/>
        </p:nvSpPr>
        <p:spPr bwMode="auto">
          <a:xfrm>
            <a:off x="5673264" y="6214590"/>
            <a:ext cx="3017173" cy="276999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G. Buchalla et al., PRD63, 014015 (2001)</a:t>
            </a:r>
            <a:endParaRPr lang="en-GB" sz="1200" baseline="30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47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+mn-lt"/>
              </a:rPr>
              <a:t>S in b </a:t>
            </a:r>
            <a:r>
              <a:rPr lang="sl-SI" sz="2400" dirty="0">
                <a:cs typeface="Arial"/>
              </a:rPr>
              <a:t>→ </a:t>
            </a:r>
            <a:r>
              <a:rPr lang="sl-SI" sz="2400" dirty="0" smtClean="0">
                <a:latin typeface="+mn-lt"/>
              </a:rPr>
              <a:t>s penguins </a:t>
            </a:r>
            <a:endParaRPr lang="en-US" sz="2400" dirty="0" smtClean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5238373" y="741049"/>
            <a:ext cx="3497943" cy="2589028"/>
            <a:chOff x="5312228" y="2194980"/>
            <a:chExt cx="3497943" cy="2589028"/>
          </a:xfrm>
        </p:grpSpPr>
        <p:pic>
          <p:nvPicPr>
            <p:cNvPr id="57" name="Picture 56" descr="Kspipi_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2228" y="2194980"/>
              <a:ext cx="3497943" cy="2589028"/>
            </a:xfrm>
            <a:prstGeom prst="rect">
              <a:avLst/>
            </a:prstGeom>
          </p:spPr>
        </p:pic>
        <p:sp>
          <p:nvSpPr>
            <p:cNvPr id="58" name="Text Box 170"/>
            <p:cNvSpPr txBox="1">
              <a:spLocks noChangeArrowheads="1"/>
            </p:cNvSpPr>
            <p:nvPr/>
          </p:nvSpPr>
          <p:spPr bwMode="auto">
            <a:xfrm>
              <a:off x="6691993" y="2444072"/>
              <a:ext cx="1845185" cy="461665"/>
            </a:xfrm>
            <a:prstGeom prst="rect">
              <a:avLst/>
            </a:prstGeom>
            <a:solidFill>
              <a:srgbClr val="003300">
                <a:alpha val="51000"/>
              </a:srgbClr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1200" dirty="0" smtClean="0">
                  <a:solidFill>
                    <a:schemeClr val="tx1"/>
                  </a:solidFill>
                </a:rPr>
                <a:t>Belle,  arXiv:0811.3665, </a:t>
              </a:r>
            </a:p>
            <a:p>
              <a:r>
                <a:rPr lang="sl-SI" sz="1200" dirty="0" smtClean="0">
                  <a:solidFill>
                    <a:schemeClr val="tx1"/>
                  </a:solidFill>
                </a:rPr>
                <a:t>657M BBbar</a:t>
              </a:r>
              <a:endParaRPr lang="en-GB" sz="12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26514" y="2975428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</a:rPr>
                <a:t>B</a:t>
              </a:r>
              <a:r>
                <a:rPr lang="sl-SI" baseline="30000" dirty="0" smtClean="0">
                  <a:solidFill>
                    <a:schemeClr val="tx1"/>
                  </a:solidFill>
                </a:rPr>
                <a:t>0</a:t>
              </a:r>
              <a:r>
                <a:rPr lang="sl-SI" dirty="0" smtClean="0">
                  <a:solidFill>
                    <a:schemeClr val="tx1"/>
                  </a:solidFill>
                  <a:latin typeface="Arial"/>
                  <a:cs typeface="Arial"/>
                </a:rPr>
                <a:t>→</a:t>
              </a:r>
              <a:r>
                <a:rPr lang="sl-SI" dirty="0" smtClean="0">
                  <a:solidFill>
                    <a:schemeClr val="tx1"/>
                  </a:solidFill>
                </a:rPr>
                <a:t>K</a:t>
              </a:r>
              <a:r>
                <a:rPr lang="sl-SI" baseline="-25000" dirty="0" smtClean="0">
                  <a:solidFill>
                    <a:schemeClr val="tx1"/>
                  </a:solidFill>
                </a:rPr>
                <a:t>s</a:t>
              </a:r>
              <a:r>
                <a:rPr lang="sl-SI" dirty="0" smtClean="0">
                  <a:solidFill>
                    <a:schemeClr val="tx1"/>
                  </a:solidFill>
                  <a:latin typeface="Symbol" pitchFamily="18" charset="2"/>
                </a:rPr>
                <a:t>pp</a:t>
              </a:r>
              <a:endParaRPr lang="sl-SI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13151" y="814283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b </a:t>
            </a:r>
            <a:r>
              <a:rPr lang="sl-SI" sz="2400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2400" dirty="0" smtClean="0">
                <a:solidFill>
                  <a:schemeClr val="tx1"/>
                </a:solidFill>
              </a:rPr>
              <a:t>s penguin 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dominated processes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sl-SI" sz="2000" dirty="0" smtClean="0">
              <a:solidFill>
                <a:schemeClr val="tx1"/>
              </a:solidFill>
            </a:endParaRPr>
          </a:p>
        </p:txBody>
      </p:sp>
      <p:pic>
        <p:nvPicPr>
          <p:cNvPr id="62" name="Picture 61" descr="Sf0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067" y="4649184"/>
            <a:ext cx="5212647" cy="559660"/>
          </a:xfrm>
          <a:prstGeom prst="rect">
            <a:avLst/>
          </a:prstGeom>
        </p:spPr>
      </p:pic>
      <p:pic>
        <p:nvPicPr>
          <p:cNvPr id="64" name="Picture 63" descr="SphiK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124" y="5186896"/>
            <a:ext cx="5428343" cy="1188156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 bwMode="auto">
          <a:xfrm>
            <a:off x="2272148" y="5093120"/>
            <a:ext cx="516195" cy="1529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375132" y="5567984"/>
            <a:ext cx="942056" cy="1528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093484" y="620813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600" b="1" dirty="0" smtClean="0">
                <a:solidFill>
                  <a:schemeClr val="tx1"/>
                </a:solidFill>
              </a:rPr>
              <a:t>S</a:t>
            </a:r>
            <a:endParaRPr lang="sl-SI" sz="1600" b="1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2023110" y="5817870"/>
            <a:ext cx="434340" cy="1588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1531620" y="5097780"/>
            <a:ext cx="2057400" cy="1143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V="1">
            <a:off x="369570" y="5570220"/>
            <a:ext cx="2057400" cy="1143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1649730" y="5829300"/>
            <a:ext cx="1287780" cy="381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5806440" y="4799762"/>
            <a:ext cx="2943434" cy="1107996"/>
            <a:chOff x="5806440" y="5322277"/>
            <a:chExt cx="2943434" cy="1107996"/>
          </a:xfrm>
        </p:grpSpPr>
        <p:grpSp>
          <p:nvGrpSpPr>
            <p:cNvPr id="74" name="Group 40"/>
            <p:cNvGrpSpPr/>
            <p:nvPr/>
          </p:nvGrpSpPr>
          <p:grpSpPr>
            <a:xfrm>
              <a:off x="5806440" y="5322277"/>
              <a:ext cx="2943434" cy="1107996"/>
              <a:chOff x="5806440" y="4865077"/>
              <a:chExt cx="2943434" cy="110799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806440" y="4865077"/>
                <a:ext cx="294343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1600" dirty="0" smtClean="0">
                    <a:solidFill>
                      <a:schemeClr val="tx1"/>
                    </a:solidFill>
                  </a:rPr>
                  <a:t>     SuperBelle, 50 ab</a:t>
                </a:r>
                <a:r>
                  <a:rPr lang="sl-SI" sz="1600" baseline="30000" dirty="0" smtClean="0">
                    <a:solidFill>
                      <a:schemeClr val="tx1"/>
                    </a:solidFill>
                  </a:rPr>
                  <a:t>-1 </a:t>
                </a:r>
              </a:p>
              <a:p>
                <a:r>
                  <a:rPr lang="sl-SI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sl-SI" sz="1600" dirty="0" smtClean="0">
                    <a:solidFill>
                      <a:srgbClr val="FFC000"/>
                    </a:solidFill>
                  </a:rPr>
                  <a:t>  </a:t>
                </a:r>
                <a:r>
                  <a:rPr lang="sl-SI" sz="1600" dirty="0" smtClean="0">
                    <a:solidFill>
                      <a:schemeClr val="tx1"/>
                    </a:solidFill>
                  </a:rPr>
                  <a:t>  range allowed with</a:t>
                </a:r>
                <a:r>
                  <a:rPr lang="sl-SI" sz="1600" baseline="30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sl-SI" sz="1600" dirty="0" smtClean="0">
                    <a:solidFill>
                      <a:schemeClr val="tx1"/>
                    </a:solidFill>
                  </a:rPr>
                  <a:t>current </a:t>
                </a:r>
              </a:p>
              <a:p>
                <a:r>
                  <a:rPr lang="sl-SI" sz="1600" dirty="0" smtClean="0">
                    <a:solidFill>
                      <a:schemeClr val="tx1"/>
                    </a:solidFill>
                  </a:rPr>
                  <a:t>      HFAG central values</a:t>
                </a:r>
                <a:endParaRPr lang="sl-SI" sz="1600" baseline="30000" dirty="0" smtClean="0">
                  <a:solidFill>
                    <a:schemeClr val="tx1"/>
                  </a:solidFill>
                </a:endParaRPr>
              </a:p>
              <a:p>
                <a:endParaRPr lang="sl-SI" dirty="0"/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5897880" y="5052060"/>
                <a:ext cx="228600" cy="1588"/>
              </a:xfrm>
              <a:prstGeom prst="line">
                <a:avLst/>
              </a:prstGeom>
              <a:noFill/>
              <a:ln w="571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5" name="Straight Connector 74"/>
            <p:cNvCxnSpPr/>
            <p:nvPr/>
          </p:nvCxnSpPr>
          <p:spPr bwMode="auto">
            <a:xfrm>
              <a:off x="5936343" y="5718628"/>
              <a:ext cx="174172" cy="1588"/>
            </a:xfrm>
            <a:prstGeom prst="line">
              <a:avLst/>
            </a:prstGeom>
            <a:noFill/>
            <a:ln w="28575" cap="flat" cmpd="sng" algn="ctr">
              <a:solidFill>
                <a:srgbClr val="E9A7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5820229" y="5718629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determine possible new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phase with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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baseline="-25000" dirty="0" smtClean="0">
                <a:solidFill>
                  <a:schemeClr val="tx1"/>
                </a:solidFill>
              </a:rPr>
              <a:t>th</a:t>
            </a:r>
            <a:r>
              <a:rPr lang="sl-SI" dirty="0" smtClean="0">
                <a:solidFill>
                  <a:schemeClr val="tx1"/>
                </a:solidFill>
              </a:rPr>
              <a:t>(current)</a:t>
            </a:r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386719" y="2073311"/>
          <a:ext cx="447992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163" name="Equation" r:id="rId8" imgW="2641320" imgH="939600" progId="Equation.3">
                  <p:embed/>
                </p:oleObj>
              </mc:Choice>
              <mc:Fallback>
                <p:oleObj name="Equation" r:id="rId8" imgW="2641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9" y="2073311"/>
                        <a:ext cx="4479925" cy="1528762"/>
                      </a:xfrm>
                      <a:prstGeom prst="rect">
                        <a:avLst/>
                      </a:prstGeom>
                      <a:solidFill>
                        <a:srgbClr val="669900">
                          <a:alpha val="41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02007" y="1678089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t-dependent Dalitz analyses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34798" y="3024465"/>
            <a:ext cx="2864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measure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baseline="-25000" dirty="0" smtClean="0">
                <a:solidFill>
                  <a:schemeClr val="tx1"/>
                </a:solidFill>
              </a:rPr>
              <a:t>1</a:t>
            </a:r>
            <a:r>
              <a:rPr lang="sl-SI" baseline="30000" dirty="0" smtClean="0">
                <a:solidFill>
                  <a:schemeClr val="tx1"/>
                </a:solidFill>
              </a:rPr>
              <a:t>eff</a:t>
            </a:r>
            <a:r>
              <a:rPr lang="sl-SI" dirty="0" smtClean="0">
                <a:solidFill>
                  <a:schemeClr val="tx1"/>
                </a:solidFill>
              </a:rPr>
              <a:t> associated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with individual amplitudes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dirty="0" smtClean="0">
                <a:solidFill>
                  <a:schemeClr val="tx1"/>
                </a:solidFill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, f</a:t>
            </a:r>
            <a:r>
              <a:rPr lang="sl-SI" baseline="-25000" dirty="0" smtClean="0">
                <a:solidFill>
                  <a:schemeClr val="tx1"/>
                </a:solidFill>
              </a:rPr>
              <a:t>0</a:t>
            </a:r>
            <a:r>
              <a:rPr lang="sl-SI" dirty="0" smtClean="0">
                <a:solidFill>
                  <a:schemeClr val="tx1"/>
                </a:solidFill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,...)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3976913"/>
            <a:ext cx="601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 "/>
              <a:defRPr/>
            </a:pPr>
            <a:r>
              <a:rPr lang="sl-SI" dirty="0" smtClean="0">
                <a:solidFill>
                  <a:schemeClr val="tx1"/>
                </a:solidFill>
              </a:rPr>
              <a:t>vtx reconstr. (non-scaling) improved with better tracking</a:t>
            </a:r>
          </a:p>
          <a:p>
            <a:pPr>
              <a:buFont typeface="Symbol" pitchFamily="18" charset="2"/>
              <a:buChar char=" "/>
              <a:defRPr/>
            </a:pPr>
            <a:r>
              <a:rPr lang="sl-SI" dirty="0" smtClean="0">
                <a:solidFill>
                  <a:schemeClr val="tx1"/>
                </a:solidFill>
              </a:rPr>
              <a:t>sig. model (non-scaling) misreconstructed events;  </a:t>
            </a:r>
          </a:p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904130" y="4078515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some syst. errors cancel in </a:t>
            </a:r>
          </a:p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dirty="0" smtClean="0">
                <a:solidFill>
                  <a:schemeClr val="tx1"/>
                </a:solidFill>
              </a:rPr>
              <a:t>S = S(sqq)-S(J/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sl-SI" dirty="0" smtClean="0">
                <a:solidFill>
                  <a:schemeClr val="tx1"/>
                </a:solidFill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sl-SI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8624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dirty="0" smtClean="0"/>
              <a:t>Neutrals</a:t>
            </a:r>
            <a:r>
              <a:rPr lang="sl-SI" sz="2400" dirty="0" smtClean="0"/>
              <a:t> CPT</a:t>
            </a:r>
            <a:endParaRPr lang="en-US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7210" y="581914"/>
            <a:ext cx="8934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Search for CPT violation </a:t>
            </a:r>
          </a:p>
          <a:p>
            <a:endParaRPr lang="en-US" sz="2000" i="1" smtClean="0">
              <a:solidFill>
                <a:schemeClr val="tx1"/>
              </a:solidFill>
              <a:latin typeface="+mn-lt"/>
            </a:endParaRPr>
          </a:p>
          <a:p>
            <a:r>
              <a:rPr lang="en-US" smtClean="0">
                <a:solidFill>
                  <a:schemeClr val="tx1"/>
                </a:solidFill>
              </a:rPr>
              <a:t>allowing for CPT violation the decay time evolution of </a:t>
            </a:r>
            <a:r>
              <a:rPr lang="en-US" i="1" smtClean="0">
                <a:solidFill>
                  <a:schemeClr val="tx1"/>
                </a:solidFill>
              </a:rPr>
              <a:t>B</a:t>
            </a:r>
            <a:r>
              <a:rPr lang="en-US" i="1" baseline="30000" smtClean="0">
                <a:solidFill>
                  <a:schemeClr val="tx1"/>
                </a:solidFill>
              </a:rPr>
              <a:t>0</a:t>
            </a:r>
            <a:r>
              <a:rPr lang="en-US" i="1" smtClean="0">
                <a:solidFill>
                  <a:schemeClr val="tx1"/>
                </a:solidFill>
              </a:rPr>
              <a:t>B</a:t>
            </a:r>
            <a:r>
              <a:rPr lang="en-US" i="1" baseline="30000" smtClean="0">
                <a:solidFill>
                  <a:schemeClr val="tx1"/>
                </a:solidFill>
              </a:rPr>
              <a:t>0</a:t>
            </a:r>
            <a:r>
              <a:rPr lang="en-US" smtClean="0">
                <a:solidFill>
                  <a:schemeClr val="tx1"/>
                </a:solidFill>
              </a:rPr>
              <a:t> pair is a bit more complex:</a:t>
            </a:r>
          </a:p>
          <a:p>
            <a:endParaRPr lang="en-US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548764"/>
            <a:ext cx="8718780" cy="1468755"/>
            <a:chOff x="0" y="1518284"/>
            <a:chExt cx="8718780" cy="1468755"/>
          </a:xfrm>
        </p:grpSpPr>
        <p:pic>
          <p:nvPicPr>
            <p:cNvPr id="12" name="Picture 11" descr="CPT_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18284"/>
              <a:ext cx="8718780" cy="146875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8473440" y="2560320"/>
              <a:ext cx="152400" cy="3505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880360"/>
            <a:ext cx="9147978" cy="1082040"/>
            <a:chOff x="0" y="2880360"/>
            <a:chExt cx="9147978" cy="1082040"/>
          </a:xfrm>
        </p:grpSpPr>
        <p:pic>
          <p:nvPicPr>
            <p:cNvPr id="15" name="Picture 14" descr="CPT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91307"/>
              <a:ext cx="9147978" cy="97109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7360920" y="2880360"/>
              <a:ext cx="457200" cy="51816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040" y="3459480"/>
            <a:ext cx="792480" cy="335280"/>
          </a:xfrm>
          <a:prstGeom prst="rect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71160" y="3489960"/>
            <a:ext cx="198120" cy="320040"/>
          </a:xfrm>
          <a:prstGeom prst="rect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974080" y="1325880"/>
            <a:ext cx="1524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4800" y="4099560"/>
            <a:ext cx="8231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solidFill>
                  <a:schemeClr val="tx1"/>
                </a:solidFill>
              </a:rPr>
              <a:t>z ≠0</a:t>
            </a:r>
            <a:r>
              <a:rPr lang="en-US" sz="2000" smtClean="0">
                <a:solidFill>
                  <a:schemeClr val="tx1"/>
                </a:solidFill>
              </a:rPr>
              <a:t>: CPTV (</a:t>
            </a:r>
            <a:r>
              <a:rPr lang="en-US" sz="2000" i="1" smtClean="0">
                <a:solidFill>
                  <a:schemeClr val="tx1"/>
                </a:solidFill>
                <a:sym typeface="Symbol"/>
              </a:rPr>
              <a:t></a:t>
            </a:r>
            <a:r>
              <a:rPr lang="en-US" sz="2000" i="1" smtClean="0">
                <a:solidFill>
                  <a:schemeClr val="tx1"/>
                </a:solidFill>
              </a:rPr>
              <a:t>(z), </a:t>
            </a:r>
            <a:r>
              <a:rPr lang="en-US" sz="2000" i="1" smtClean="0">
                <a:solidFill>
                  <a:schemeClr val="tx1"/>
                </a:solidFill>
                <a:sym typeface="Symbol"/>
              </a:rPr>
              <a:t></a:t>
            </a:r>
            <a:r>
              <a:rPr lang="en-US" sz="2000" i="1" smtClean="0">
                <a:solidFill>
                  <a:schemeClr val="tx1"/>
                </a:solidFill>
              </a:rPr>
              <a:t>(z)</a:t>
            </a:r>
            <a:r>
              <a:rPr lang="en-US" sz="2000" smtClean="0">
                <a:solidFill>
                  <a:schemeClr val="tx1"/>
                </a:solidFill>
              </a:rPr>
              <a:t>);</a:t>
            </a:r>
          </a:p>
          <a:p>
            <a:r>
              <a:rPr lang="en-US" sz="2000" smtClean="0">
                <a:solidFill>
                  <a:schemeClr val="tx1"/>
                </a:solidFill>
              </a:rPr>
              <a:t>for </a:t>
            </a:r>
            <a:r>
              <a:rPr lang="en-US" sz="2000" i="1" smtClean="0">
                <a:solidFill>
                  <a:schemeClr val="tx1"/>
                </a:solidFill>
              </a:rPr>
              <a:t>z=0</a:t>
            </a:r>
            <a:r>
              <a:rPr lang="en-US" sz="2000" smtClean="0">
                <a:solidFill>
                  <a:schemeClr val="tx1"/>
                </a:solidFill>
              </a:rPr>
              <a:t>, </a:t>
            </a:r>
            <a:r>
              <a:rPr lang="en-US" sz="2000" i="1" smtClean="0">
                <a:solidFill>
                  <a:schemeClr val="tx1"/>
                </a:solidFill>
                <a:latin typeface="Symbol" pitchFamily="18" charset="2"/>
              </a:rPr>
              <a:t>DG</a:t>
            </a:r>
            <a:r>
              <a:rPr lang="en-US" sz="2000" i="1" baseline="-25000" smtClean="0">
                <a:solidFill>
                  <a:schemeClr val="tx1"/>
                </a:solidFill>
                <a:latin typeface="+mn-lt"/>
              </a:rPr>
              <a:t>d </a:t>
            </a:r>
            <a:r>
              <a:rPr lang="en-US" sz="2000" i="1" smtClean="0">
                <a:solidFill>
                  <a:schemeClr val="tx1"/>
                </a:solidFill>
              </a:rPr>
              <a:t>=0</a:t>
            </a:r>
            <a:r>
              <a:rPr lang="en-US" sz="2000" smtClean="0">
                <a:solidFill>
                  <a:schemeClr val="tx1"/>
                </a:solidFill>
              </a:rPr>
              <a:t> and </a:t>
            </a:r>
            <a:r>
              <a:rPr lang="en-US" sz="2000" i="1" smtClean="0">
                <a:solidFill>
                  <a:schemeClr val="tx1"/>
                </a:solidFill>
              </a:rPr>
              <a:t>f</a:t>
            </a:r>
            <a:r>
              <a:rPr lang="en-US" sz="2000" i="1" baseline="-25000" smtClean="0">
                <a:solidFill>
                  <a:schemeClr val="tx1"/>
                </a:solidFill>
              </a:rPr>
              <a:t>rec</a:t>
            </a:r>
            <a:r>
              <a:rPr lang="en-US" sz="2000" i="1" smtClean="0">
                <a:solidFill>
                  <a:schemeClr val="tx1"/>
                </a:solidFill>
              </a:rPr>
              <a:t>=f</a:t>
            </a:r>
            <a:r>
              <a:rPr lang="en-US" sz="2000" i="1" baseline="-25000" smtClean="0">
                <a:solidFill>
                  <a:schemeClr val="tx1"/>
                </a:solidFill>
              </a:rPr>
              <a:t>CP</a:t>
            </a:r>
            <a:r>
              <a:rPr lang="en-US" sz="2000" smtClean="0">
                <a:solidFill>
                  <a:schemeClr val="tx1"/>
                </a:solidFill>
              </a:rPr>
              <a:t> this expression reduces to the one used for </a:t>
            </a:r>
          </a:p>
          <a:p>
            <a:r>
              <a:rPr lang="en-US" sz="2000" smtClean="0">
                <a:solidFill>
                  <a:schemeClr val="tx1"/>
                </a:solidFill>
              </a:rPr>
              <a:t>sin</a:t>
            </a:r>
            <a:r>
              <a:rPr lang="en-US" sz="2000" i="1" smtClean="0">
                <a:solidFill>
                  <a:schemeClr val="tx1"/>
                </a:solidFill>
              </a:rPr>
              <a:t>2</a:t>
            </a:r>
            <a:r>
              <a:rPr lang="en-US" sz="2000" i="1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2000" i="1" baseline="-25000" smtClean="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 measurement;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91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97210" y="581914"/>
            <a:ext cx="68323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Search for CPT violation 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Reconstructed decays:  </a:t>
            </a:r>
            <a:r>
              <a:rPr lang="en-US" sz="2000" i="1" dirty="0" smtClean="0">
                <a:solidFill>
                  <a:schemeClr val="tx1"/>
                </a:solidFill>
              </a:rPr>
              <a:t>B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→   </a:t>
            </a:r>
            <a:r>
              <a:rPr lang="en-US" sz="2000" i="1" dirty="0" smtClean="0">
                <a:solidFill>
                  <a:schemeClr val="tx1"/>
                </a:solidFill>
              </a:rPr>
              <a:t>J/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2000" i="1" dirty="0" smtClean="0">
                <a:solidFill>
                  <a:schemeClr val="tx1"/>
                </a:solidFill>
              </a:rPr>
              <a:t> K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</a:rPr>
              <a:t>,    D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*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)-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+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+</a:t>
            </a:r>
            <a:r>
              <a:rPr lang="en-US" sz="2000" i="1" dirty="0" smtClean="0">
                <a:solidFill>
                  <a:schemeClr val="tx1"/>
                </a:solidFill>
              </a:rPr>
              <a:t>),   D*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-</a:t>
            </a:r>
            <a:r>
              <a:rPr lang="en-US" sz="2400" i="1" dirty="0" smtClean="0">
                <a:solidFill>
                  <a:schemeClr val="tx1"/>
                </a:solidFill>
                <a:latin typeface="French Script MT" pitchFamily="66" charset="0"/>
              </a:rPr>
              <a:t>l 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+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                                              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</a:rPr>
              <a:t>CP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                ~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</a:rPr>
              <a:t>flav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            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+mn-lt"/>
              </a:rPr>
              <a:t>flav</a:t>
            </a:r>
            <a:endParaRPr lang="en-US" sz="2000" i="1" baseline="-25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                    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dirty="0" smtClean="0"/>
              <a:t>Neutrals</a:t>
            </a:r>
            <a:r>
              <a:rPr lang="sl-SI" sz="2400" dirty="0" smtClean="0"/>
              <a:t> CPT</a:t>
            </a:r>
            <a:endParaRPr lang="en-US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6" name="Picture 55" descr="CPT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470" y="1766887"/>
            <a:ext cx="2708110" cy="2530793"/>
          </a:xfrm>
          <a:prstGeom prst="rect">
            <a:avLst/>
          </a:prstGeom>
        </p:spPr>
      </p:pic>
      <p:pic>
        <p:nvPicPr>
          <p:cNvPr id="57" name="Picture 56" descr="CPT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7514" y="1814970"/>
            <a:ext cx="5148065" cy="2376030"/>
          </a:xfrm>
          <a:prstGeom prst="rect">
            <a:avLst/>
          </a:prstGeom>
        </p:spPr>
      </p:pic>
      <p:pic>
        <p:nvPicPr>
          <p:cNvPr id="60" name="Picture 59" descr="CPT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4102" y="4276326"/>
            <a:ext cx="2258378" cy="2150192"/>
          </a:xfrm>
          <a:prstGeom prst="rect">
            <a:avLst/>
          </a:prstGeom>
        </p:spPr>
      </p:pic>
      <p:pic>
        <p:nvPicPr>
          <p:cNvPr id="61" name="Picture 60" descr="CPT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0747" y="4241150"/>
            <a:ext cx="2296973" cy="221344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310640" y="2057400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f</a:t>
            </a:r>
            <a:r>
              <a:rPr lang="en-US" i="1" baseline="-25000" smtClean="0"/>
              <a:t>tag</a:t>
            </a:r>
            <a:r>
              <a:rPr lang="en-US" i="1" smtClean="0"/>
              <a:t>=B</a:t>
            </a:r>
            <a:r>
              <a:rPr lang="en-US" i="1" baseline="30000" smtClean="0"/>
              <a:t>0</a:t>
            </a:r>
          </a:p>
          <a:p>
            <a:r>
              <a:rPr lang="en-US" i="1" smtClean="0">
                <a:solidFill>
                  <a:srgbClr val="FF0000"/>
                </a:solidFill>
              </a:rPr>
              <a:t>f</a:t>
            </a:r>
            <a:r>
              <a:rPr lang="en-US" i="1" baseline="-25000" smtClean="0">
                <a:solidFill>
                  <a:srgbClr val="FF0000"/>
                </a:solidFill>
              </a:rPr>
              <a:t>tag</a:t>
            </a:r>
            <a:r>
              <a:rPr lang="en-US" i="1" smtClean="0">
                <a:solidFill>
                  <a:srgbClr val="FF0000"/>
                </a:solidFill>
              </a:rPr>
              <a:t>=B</a:t>
            </a:r>
            <a:r>
              <a:rPr lang="en-US" i="1" baseline="30000" smtClean="0">
                <a:solidFill>
                  <a:srgbClr val="FF0000"/>
                </a:solidFill>
              </a:rPr>
              <a:t>0</a:t>
            </a:r>
            <a:endParaRPr lang="en-US" i="1" baseline="30000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859280" y="2103120"/>
            <a:ext cx="198120" cy="1524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855720" y="2042160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f</a:t>
            </a:r>
            <a:r>
              <a:rPr lang="en-US" i="1" baseline="-25000" smtClean="0"/>
              <a:t>tag</a:t>
            </a:r>
            <a:r>
              <a:rPr lang="en-US" i="1" smtClean="0"/>
              <a:t>=B</a:t>
            </a:r>
            <a:r>
              <a:rPr lang="en-US" i="1" baseline="30000" smtClean="0"/>
              <a:t>0</a:t>
            </a:r>
          </a:p>
          <a:p>
            <a:r>
              <a:rPr lang="en-US" i="1" smtClean="0">
                <a:solidFill>
                  <a:schemeClr val="accent2"/>
                </a:solidFill>
              </a:rPr>
              <a:t>f</a:t>
            </a:r>
            <a:r>
              <a:rPr lang="en-US" i="1" baseline="-25000" smtClean="0">
                <a:solidFill>
                  <a:schemeClr val="accent2"/>
                </a:solidFill>
              </a:rPr>
              <a:t>rec</a:t>
            </a:r>
            <a:r>
              <a:rPr lang="en-US" i="1" smtClean="0">
                <a:solidFill>
                  <a:schemeClr val="accent2"/>
                </a:solidFill>
              </a:rPr>
              <a:t>=B</a:t>
            </a:r>
            <a:r>
              <a:rPr lang="en-US" i="1" baseline="30000" smtClean="0">
                <a:solidFill>
                  <a:schemeClr val="accent2"/>
                </a:solidFill>
              </a:rPr>
              <a:t>0</a:t>
            </a:r>
            <a:endParaRPr lang="en-US" i="1" baseline="30000">
              <a:solidFill>
                <a:schemeClr val="accent2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4389120" y="2072640"/>
            <a:ext cx="198120" cy="1524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6446520" y="2057400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f</a:t>
            </a:r>
            <a:r>
              <a:rPr lang="en-US" i="1" baseline="-25000" smtClean="0">
                <a:solidFill>
                  <a:srgbClr val="FF0000"/>
                </a:solidFill>
              </a:rPr>
              <a:t>tag</a:t>
            </a:r>
            <a:r>
              <a:rPr lang="en-US" i="1" smtClean="0">
                <a:solidFill>
                  <a:srgbClr val="FF0000"/>
                </a:solidFill>
              </a:rPr>
              <a:t>=B</a:t>
            </a:r>
            <a:r>
              <a:rPr lang="en-US" i="1" baseline="30000" smtClean="0">
                <a:solidFill>
                  <a:srgbClr val="FF0000"/>
                </a:solidFill>
              </a:rPr>
              <a:t>0</a:t>
            </a:r>
          </a:p>
          <a:p>
            <a:r>
              <a:rPr lang="en-US" i="1" smtClean="0">
                <a:solidFill>
                  <a:srgbClr val="FF0000"/>
                </a:solidFill>
              </a:rPr>
              <a:t>f</a:t>
            </a:r>
            <a:r>
              <a:rPr lang="en-US" i="1" baseline="-25000" smtClean="0">
                <a:solidFill>
                  <a:srgbClr val="FF0000"/>
                </a:solidFill>
              </a:rPr>
              <a:t>rec</a:t>
            </a:r>
            <a:r>
              <a:rPr lang="en-US" i="1" smtClean="0">
                <a:solidFill>
                  <a:srgbClr val="FF0000"/>
                </a:solidFill>
              </a:rPr>
              <a:t>=B</a:t>
            </a:r>
            <a:r>
              <a:rPr lang="en-US" i="1" baseline="30000" smtClean="0">
                <a:solidFill>
                  <a:srgbClr val="FF0000"/>
                </a:solidFill>
              </a:rPr>
              <a:t>0</a:t>
            </a:r>
            <a:endParaRPr lang="en-US" i="1" baseline="3000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4114800"/>
            <a:ext cx="2078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most of difference </a:t>
            </a:r>
          </a:p>
          <a:p>
            <a:r>
              <a:rPr lang="en-US" smtClean="0">
                <a:solidFill>
                  <a:schemeClr val="tx1"/>
                </a:solidFill>
              </a:rPr>
              <a:t>due to CPV, not </a:t>
            </a:r>
          </a:p>
          <a:p>
            <a:r>
              <a:rPr lang="en-US" smtClean="0">
                <a:solidFill>
                  <a:schemeClr val="tx1"/>
                </a:solidFill>
              </a:rPr>
              <a:t>CPTV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472440" y="3505200"/>
            <a:ext cx="807720" cy="594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414463" y="4803458"/>
            <a:ext cx="160332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Fit to </a:t>
            </a:r>
          </a:p>
          <a:p>
            <a:r>
              <a:rPr lang="en-US" smtClean="0"/>
              <a:t>B</a:t>
            </a:r>
            <a:r>
              <a:rPr lang="en-US" baseline="30000" smtClean="0"/>
              <a:t>0</a:t>
            </a:r>
            <a:r>
              <a:rPr lang="en-US" smtClean="0"/>
              <a:t>/B</a:t>
            </a:r>
            <a:r>
              <a:rPr lang="en-US" baseline="30000" smtClean="0"/>
              <a:t>0</a:t>
            </a:r>
          </a:p>
          <a:p>
            <a:r>
              <a:rPr lang="en-US" smtClean="0"/>
              <a:t>asymm.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Expect. </a:t>
            </a:r>
          </a:p>
          <a:p>
            <a:r>
              <a:rPr lang="en-US" smtClean="0">
                <a:solidFill>
                  <a:srgbClr val="FF0000"/>
                </a:solidFill>
              </a:rPr>
              <a:t>for </a:t>
            </a:r>
            <a:r>
              <a:rPr lang="en-US" i="1" smtClean="0">
                <a:solidFill>
                  <a:srgbClr val="FF0000"/>
                </a:solidFill>
                <a:sym typeface="Symbol"/>
              </a:rPr>
              <a:t></a:t>
            </a:r>
            <a:r>
              <a:rPr lang="en-US" i="1" smtClean="0">
                <a:solidFill>
                  <a:srgbClr val="FF0000"/>
                </a:solidFill>
              </a:rPr>
              <a:t>(z)</a:t>
            </a:r>
            <a:r>
              <a:rPr lang="en-US" smtClean="0">
                <a:solidFill>
                  <a:srgbClr val="FF0000"/>
                </a:solidFill>
              </a:rPr>
              <a:t>=0.28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1783080" y="5120640"/>
            <a:ext cx="198120" cy="1524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840480" y="4434840"/>
            <a:ext cx="56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i="1" smtClean="0">
                <a:solidFill>
                  <a:schemeClr val="tx1"/>
                </a:solidFill>
              </a:rPr>
              <a:t>f</a:t>
            </a:r>
            <a:r>
              <a:rPr lang="en-US" i="1" baseline="-25000" smtClean="0">
                <a:solidFill>
                  <a:schemeClr val="tx1"/>
                </a:solidFill>
              </a:rPr>
              <a:t>CP </a:t>
            </a:r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711440" y="443484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tx1"/>
                </a:solidFill>
              </a:rPr>
              <a:t>f</a:t>
            </a:r>
            <a:r>
              <a:rPr lang="en-US" i="1" baseline="-25000" smtClean="0">
                <a:solidFill>
                  <a:schemeClr val="tx1"/>
                </a:solidFill>
              </a:rPr>
              <a:t>flav</a:t>
            </a:r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980623" y="4666298"/>
            <a:ext cx="1670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Fit to </a:t>
            </a:r>
          </a:p>
          <a:p>
            <a:r>
              <a:rPr lang="en-US" smtClean="0"/>
              <a:t>OS</a:t>
            </a:r>
            <a:endParaRPr lang="en-US" baseline="30000" smtClean="0"/>
          </a:p>
          <a:p>
            <a:r>
              <a:rPr lang="en-US" smtClean="0"/>
              <a:t>asymm.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Expect. </a:t>
            </a:r>
          </a:p>
          <a:p>
            <a:r>
              <a:rPr lang="en-US" smtClean="0">
                <a:solidFill>
                  <a:srgbClr val="FF0000"/>
                </a:solidFill>
              </a:rPr>
              <a:t>for </a:t>
            </a:r>
            <a:r>
              <a:rPr lang="en-US" i="1" smtClean="0">
                <a:solidFill>
                  <a:srgbClr val="FF0000"/>
                </a:solidFill>
                <a:sym typeface="Symbol"/>
              </a:rPr>
              <a:t> </a:t>
            </a:r>
            <a:r>
              <a:rPr lang="en-US" i="1" smtClean="0">
                <a:solidFill>
                  <a:srgbClr val="FF0000"/>
                </a:solidFill>
              </a:rPr>
              <a:t>(z)</a:t>
            </a:r>
            <a:r>
              <a:rPr lang="en-US" smtClean="0">
                <a:solidFill>
                  <a:srgbClr val="FF0000"/>
                </a:solidFill>
              </a:rPr>
              <a:t>=-0.03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Text Box 170"/>
          <p:cNvSpPr txBox="1">
            <a:spLocks noChangeArrowheads="1"/>
          </p:cNvSpPr>
          <p:nvPr/>
        </p:nvSpPr>
        <p:spPr bwMode="auto">
          <a:xfrm>
            <a:off x="5635060" y="613626"/>
            <a:ext cx="3396571" cy="307777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Belle, </a:t>
            </a:r>
            <a:r>
              <a:rPr lang="sl-SI" sz="1400" dirty="0" smtClean="0">
                <a:solidFill>
                  <a:schemeClr val="tx1"/>
                </a:solidFill>
              </a:rPr>
              <a:t>PRD85, 071105 (2012)</a:t>
            </a:r>
            <a:r>
              <a:rPr lang="en-US" sz="1400" dirty="0" smtClean="0">
                <a:solidFill>
                  <a:schemeClr val="tx1"/>
                </a:solidFill>
              </a:rPr>
              <a:t>, 535 M BB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81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dirty="0" smtClean="0"/>
              <a:t>Neutrals</a:t>
            </a:r>
            <a:r>
              <a:rPr lang="sl-SI" sz="2400" dirty="0" smtClean="0"/>
              <a:t> CPT</a:t>
            </a:r>
            <a:endParaRPr lang="en-US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426720" y="4572000"/>
            <a:ext cx="2423160" cy="1173480"/>
          </a:xfrm>
          <a:prstGeom prst="rect">
            <a:avLst/>
          </a:prstGeom>
          <a:solidFill>
            <a:srgbClr val="669900">
              <a:alpha val="4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210" y="581914"/>
            <a:ext cx="360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Search for CPT violation 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" y="1539240"/>
            <a:ext cx="4190571" cy="1200329"/>
          </a:xfrm>
          <a:prstGeom prst="rect">
            <a:avLst/>
          </a:prstGeom>
          <a:solidFill>
            <a:srgbClr val="6699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tx1"/>
                </a:solidFill>
                <a:sym typeface="Symbol"/>
              </a:rPr>
              <a:t></a:t>
            </a:r>
            <a:r>
              <a:rPr lang="en-US" sz="2400" i="1" smtClean="0">
                <a:solidFill>
                  <a:schemeClr val="tx1"/>
                </a:solidFill>
              </a:rPr>
              <a:t>(z)</a:t>
            </a:r>
            <a:r>
              <a:rPr lang="en-US" sz="2400" smtClean="0">
                <a:solidFill>
                  <a:schemeClr val="tx1"/>
                </a:solidFill>
              </a:rPr>
              <a:t>=(1.9 ±3.7 ± 3.3) ·10</a:t>
            </a:r>
            <a:r>
              <a:rPr lang="en-US" sz="2400" baseline="30000" smtClean="0">
                <a:solidFill>
                  <a:schemeClr val="tx1"/>
                </a:solidFill>
              </a:rPr>
              <a:t>-2</a:t>
            </a:r>
          </a:p>
          <a:p>
            <a:r>
              <a:rPr lang="en-US" sz="2400" i="1" smtClean="0">
                <a:solidFill>
                  <a:schemeClr val="tx1"/>
                </a:solidFill>
                <a:sym typeface="Symbol"/>
              </a:rPr>
              <a:t></a:t>
            </a:r>
            <a:r>
              <a:rPr lang="en-US" sz="2400" i="1" smtClean="0">
                <a:solidFill>
                  <a:schemeClr val="tx1"/>
                </a:solidFill>
              </a:rPr>
              <a:t>(z)</a:t>
            </a:r>
            <a:r>
              <a:rPr lang="en-US" sz="2400" smtClean="0">
                <a:solidFill>
                  <a:schemeClr val="tx1"/>
                </a:solidFill>
              </a:rPr>
              <a:t>=(-5.7 ±3.3 ± 3.3) ·10</a:t>
            </a:r>
            <a:r>
              <a:rPr lang="en-US" sz="2400" baseline="30000" smtClean="0">
                <a:solidFill>
                  <a:schemeClr val="tx1"/>
                </a:solidFill>
              </a:rPr>
              <a:t>-3</a:t>
            </a:r>
          </a:p>
          <a:p>
            <a:r>
              <a:rPr lang="en-US" sz="2400" i="1" smtClean="0">
                <a:solidFill>
                  <a:schemeClr val="tx1"/>
                </a:solidFill>
                <a:latin typeface="Symbol" pitchFamily="18" charset="2"/>
              </a:rPr>
              <a:t>DG</a:t>
            </a:r>
            <a:r>
              <a:rPr lang="en-US" sz="2400" i="1" baseline="-25000" smtClean="0">
                <a:solidFill>
                  <a:schemeClr val="tx1"/>
                </a:solidFill>
              </a:rPr>
              <a:t>d </a:t>
            </a:r>
            <a:r>
              <a:rPr lang="en-US" sz="2400" i="1" smtClean="0">
                <a:solidFill>
                  <a:schemeClr val="tx1"/>
                </a:solidFill>
              </a:rPr>
              <a:t>/</a:t>
            </a:r>
            <a:r>
              <a:rPr lang="en-US" sz="2400" i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400" i="1" baseline="-25000" smtClean="0">
                <a:solidFill>
                  <a:schemeClr val="tx1"/>
                </a:solidFill>
              </a:rPr>
              <a:t>d</a:t>
            </a:r>
            <a:r>
              <a:rPr lang="en-US" sz="2400" smtClean="0">
                <a:solidFill>
                  <a:schemeClr val="tx1"/>
                </a:solidFill>
              </a:rPr>
              <a:t>=(-1.7 ±1.8 ± 1.1) ·10</a:t>
            </a:r>
            <a:r>
              <a:rPr lang="en-US" sz="2400" baseline="30000" smtClean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377" y="1611236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sensitivity ~2x better than previous </a:t>
            </a:r>
          </a:p>
          <a:p>
            <a:r>
              <a:rPr lang="en-US" smtClean="0">
                <a:solidFill>
                  <a:schemeClr val="tx1"/>
                </a:solidFill>
              </a:rPr>
              <a:t>most sensitive search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 Box 170"/>
          <p:cNvSpPr txBox="1">
            <a:spLocks noChangeArrowheads="1"/>
          </p:cNvSpPr>
          <p:nvPr/>
        </p:nvSpPr>
        <p:spPr bwMode="auto">
          <a:xfrm>
            <a:off x="5894140" y="2274786"/>
            <a:ext cx="2612959" cy="738664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BaBar</a:t>
            </a:r>
            <a:r>
              <a:rPr lang="en-US" sz="1400" dirty="0" smtClean="0">
                <a:solidFill>
                  <a:schemeClr val="tx1"/>
                </a:solidFill>
              </a:rPr>
              <a:t>, PRD70, 012007 (2004)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PRL92, 181801 (2004)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      PRL96, 251802 (2006)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857" y="2860916"/>
            <a:ext cx="719940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main syst. </a:t>
            </a:r>
            <a:r>
              <a:rPr lang="en-US" dirty="0" err="1" smtClean="0">
                <a:solidFill>
                  <a:schemeClr val="tx1"/>
                </a:solidFill>
              </a:rPr>
              <a:t>uncertainites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i="1" dirty="0" smtClean="0">
                <a:solidFill>
                  <a:schemeClr val="tx1"/>
                </a:solidFill>
                <a:sym typeface="Symbol"/>
              </a:rPr>
              <a:t></a:t>
            </a:r>
            <a:r>
              <a:rPr lang="en-US" i="1" dirty="0" smtClean="0">
                <a:solidFill>
                  <a:schemeClr val="tx1"/>
                </a:solidFill>
              </a:rPr>
              <a:t>(z): </a:t>
            </a:r>
            <a:r>
              <a:rPr lang="en-US" dirty="0" smtClean="0">
                <a:solidFill>
                  <a:schemeClr val="tx1"/>
                </a:solidFill>
              </a:rPr>
              <a:t>tag side interference (reducible)</a:t>
            </a:r>
          </a:p>
          <a:p>
            <a:r>
              <a:rPr lang="en-US" i="1" dirty="0" smtClean="0">
                <a:solidFill>
                  <a:schemeClr val="tx1"/>
                </a:solidFill>
                <a:sym typeface="Symbol"/>
              </a:rPr>
              <a:t></a:t>
            </a:r>
            <a:r>
              <a:rPr lang="en-US" i="1" dirty="0" smtClean="0">
                <a:solidFill>
                  <a:schemeClr val="tx1"/>
                </a:solidFill>
              </a:rPr>
              <a:t>(z), 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DG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/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 vertex reconstruction (partially reducible)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relatively easy with high statistics to reduce the errors by (2-4)x: 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s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(</a:t>
            </a:r>
            <a:r>
              <a:rPr lang="en-US" sz="2400" i="1" dirty="0" smtClean="0">
                <a:solidFill>
                  <a:schemeClr val="tx1"/>
                </a:solidFill>
              </a:rPr>
              <a:t>(z))</a:t>
            </a:r>
            <a:r>
              <a:rPr lang="en-US" sz="2400" dirty="0" smtClean="0">
                <a:solidFill>
                  <a:schemeClr val="tx1"/>
                </a:solidFill>
              </a:rPr>
              <a:t>~2 ·10</a:t>
            </a:r>
            <a:r>
              <a:rPr lang="en-US" sz="2400" baseline="30000" dirty="0" smtClean="0">
                <a:solidFill>
                  <a:schemeClr val="tx1"/>
                </a:solidFill>
              </a:rPr>
              <a:t>-2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s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(</a:t>
            </a:r>
            <a:r>
              <a:rPr lang="en-US" sz="2400" i="1" dirty="0" smtClean="0">
                <a:solidFill>
                  <a:schemeClr val="tx1"/>
                </a:solidFill>
              </a:rPr>
              <a:t>z))</a:t>
            </a:r>
            <a:r>
              <a:rPr lang="en-US" sz="2400" dirty="0" smtClean="0">
                <a:solidFill>
                  <a:schemeClr val="tx1"/>
                </a:solidFill>
              </a:rPr>
              <a:t>~3 ·10</a:t>
            </a:r>
            <a:r>
              <a:rPr lang="en-US" sz="2400" baseline="30000" dirty="0" smtClean="0">
                <a:solidFill>
                  <a:schemeClr val="tx1"/>
                </a:solidFill>
              </a:rPr>
              <a:t>-3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s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DG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d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/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400" i="1" baseline="-25000" dirty="0" err="1" smtClean="0">
                <a:solidFill>
                  <a:schemeClr val="tx1"/>
                </a:solidFill>
              </a:rPr>
              <a:t>d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~1·10</a:t>
            </a:r>
            <a:r>
              <a:rPr lang="en-US" sz="2400" baseline="30000" dirty="0" smtClean="0">
                <a:solidFill>
                  <a:schemeClr val="tx1"/>
                </a:solidFill>
              </a:rPr>
              <a:t>-2</a:t>
            </a:r>
          </a:p>
          <a:p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 reduce further significant work on systematic uncertainties</a:t>
            </a:r>
            <a:r>
              <a:rPr lang="sl-SI" dirty="0" smtClean="0">
                <a:solidFill>
                  <a:schemeClr val="tx1"/>
                </a:solidFill>
              </a:rPr>
              <a:t> needed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3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dirty="0" smtClean="0"/>
              <a:t>Neutrals</a:t>
            </a:r>
            <a:r>
              <a:rPr lang="sl-SI" sz="2400" dirty="0" smtClean="0"/>
              <a:t> T violation</a:t>
            </a:r>
            <a:endParaRPr lang="en-US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9" descr="EntangledTConjugateState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9" y="573881"/>
            <a:ext cx="5897418" cy="56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 rot="18943612">
            <a:off x="3533582" y="2558978"/>
            <a:ext cx="1324361" cy="93372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sl-SI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8943612">
            <a:off x="6670480" y="2540148"/>
            <a:ext cx="1324361" cy="93372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sl-SI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Picture 10" descr="Untitl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7" y="2047081"/>
            <a:ext cx="6810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Untitl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7" y="2053431"/>
            <a:ext cx="6826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Untitl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32" y="1346994"/>
            <a:ext cx="1816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Untitl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4" y="1321594"/>
            <a:ext cx="1814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380707" y="5574506"/>
            <a:ext cx="1109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FF"/>
                </a:solidFill>
              </a:rPr>
              <a:t>Projects B</a:t>
            </a:r>
            <a:r>
              <a:rPr lang="en-GB" sz="1600" baseline="-25000">
                <a:solidFill>
                  <a:srgbClr val="0000FF"/>
                </a:solidFill>
              </a:rPr>
              <a:t>−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 rot="1180853">
            <a:off x="4671219" y="2375694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FF"/>
                </a:solidFill>
              </a:rPr>
              <a:t>Projects B</a:t>
            </a:r>
            <a:r>
              <a:rPr lang="en-GB" sz="1600" baseline="30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 rot="1217962">
            <a:off x="7768432" y="2421731"/>
            <a:ext cx="111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FF"/>
                </a:solidFill>
              </a:rPr>
              <a:t>Projects B</a:t>
            </a:r>
            <a:r>
              <a:rPr lang="en-GB" sz="1600" baseline="-250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7433469" y="5579269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FF"/>
                </a:solidFill>
              </a:rPr>
              <a:t>Projects B</a:t>
            </a:r>
            <a:r>
              <a:rPr lang="en-GB" sz="1600" baseline="30000">
                <a:solidFill>
                  <a:srgbClr val="0000FF"/>
                </a:solidFill>
              </a:rPr>
              <a:t>0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8227219" y="5676106"/>
            <a:ext cx="139700" cy="1588"/>
          </a:xfrm>
          <a:prstGeom prst="line">
            <a:avLst/>
          </a:pr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18" descr="Untitl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4" y="5115719"/>
            <a:ext cx="15906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0"/>
          <p:cNvSpPr txBox="1">
            <a:spLocks noChangeArrowheads="1"/>
          </p:cNvSpPr>
          <p:nvPr/>
        </p:nvSpPr>
        <p:spPr bwMode="auto">
          <a:xfrm>
            <a:off x="210632" y="1739304"/>
            <a:ext cx="2471382" cy="523220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BaBar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Phys. Rev. </a:t>
            </a:r>
            <a:r>
              <a:rPr lang="en-US" sz="1400" dirty="0" err="1">
                <a:solidFill>
                  <a:schemeClr val="tx1"/>
                </a:solidFill>
              </a:rPr>
              <a:t>Lett</a:t>
            </a:r>
            <a:r>
              <a:rPr lang="en-US" sz="1400" dirty="0">
                <a:solidFill>
                  <a:schemeClr val="tx1"/>
                </a:solidFill>
              </a:rPr>
              <a:t>. 109, </a:t>
            </a:r>
            <a:endParaRPr lang="sl-SI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211801 </a:t>
            </a:r>
            <a:r>
              <a:rPr lang="en-US" sz="1400" dirty="0">
                <a:solidFill>
                  <a:schemeClr val="tx1"/>
                </a:solidFill>
              </a:rPr>
              <a:t>(2012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210" y="581914"/>
            <a:ext cx="388766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Measurement of</a:t>
            </a:r>
            <a:r>
              <a:rPr lang="en-US" sz="2400" dirty="0" smtClean="0">
                <a:solidFill>
                  <a:schemeClr val="tx1"/>
                </a:solidFill>
              </a:rPr>
              <a:t> T violation</a:t>
            </a:r>
            <a:endParaRPr lang="sl-SI" sz="2400" dirty="0" smtClean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method acc. to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Text Box 170"/>
          <p:cNvSpPr txBox="1">
            <a:spLocks noChangeArrowheads="1"/>
          </p:cNvSpPr>
          <p:nvPr/>
        </p:nvSpPr>
        <p:spPr bwMode="auto">
          <a:xfrm>
            <a:off x="5923757" y="638834"/>
            <a:ext cx="2550635" cy="523220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A. Bevan, MITP workshop on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T violation, April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6382" y="141613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tx1"/>
                </a:solidFill>
              </a:rPr>
              <a:t>+</a:t>
            </a:r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36" name="Picture 5" descr="Untitl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7" y="5987268"/>
            <a:ext cx="685194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 descr="Untitl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8" y="2528273"/>
            <a:ext cx="1467818" cy="5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Untitle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7" y="3175488"/>
            <a:ext cx="1467819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 descr="Untitl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9" y="3874365"/>
            <a:ext cx="2576898" cy="2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Untitle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8" y="4349607"/>
            <a:ext cx="1202080" cy="2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251118" y="4669055"/>
            <a:ext cx="25865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dirty="0"/>
              <a:t>Superscripts:</a:t>
            </a:r>
          </a:p>
          <a:p>
            <a:pPr eaLnBrk="1" hangingPunct="1"/>
            <a:r>
              <a:rPr lang="en-GB" sz="1800" dirty="0"/>
              <a:t>+ = normal ordering</a:t>
            </a:r>
          </a:p>
          <a:p>
            <a:pPr eaLnBrk="1" hangingPunct="1"/>
            <a:r>
              <a:rPr lang="en-GB" sz="1800" dirty="0"/>
              <a:t>− = T reversed ordering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77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" y="3387400"/>
            <a:ext cx="3526902" cy="2553566"/>
          </a:xfrm>
          <a:prstGeom prst="rect">
            <a:avLst/>
          </a:prstGeom>
        </p:spPr>
      </p:pic>
      <p:pic>
        <p:nvPicPr>
          <p:cNvPr id="2" name="Picture 1" descr="taunu_even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09FF"/>
              </a:clrFrom>
              <a:clrTo>
                <a:srgbClr val="FE0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8775" y="681048"/>
            <a:ext cx="4521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 bwMode="auto">
          <a:xfrm>
            <a:off x="6457950" y="1847860"/>
            <a:ext cx="415925" cy="604838"/>
          </a:xfrm>
          <a:custGeom>
            <a:avLst/>
            <a:gdLst>
              <a:gd name="connsiteX0" fmla="*/ 53975 w 415925"/>
              <a:gd name="connsiteY0" fmla="*/ 604838 h 604838"/>
              <a:gd name="connsiteX1" fmla="*/ 6350 w 415925"/>
              <a:gd name="connsiteY1" fmla="*/ 471488 h 604838"/>
              <a:gd name="connsiteX2" fmla="*/ 15875 w 415925"/>
              <a:gd name="connsiteY2" fmla="*/ 328613 h 604838"/>
              <a:gd name="connsiteX3" fmla="*/ 73025 w 415925"/>
              <a:gd name="connsiteY3" fmla="*/ 195263 h 604838"/>
              <a:gd name="connsiteX4" fmla="*/ 187325 w 415925"/>
              <a:gd name="connsiteY4" fmla="*/ 90488 h 604838"/>
              <a:gd name="connsiteX5" fmla="*/ 315913 w 415925"/>
              <a:gd name="connsiteY5" fmla="*/ 19050 h 604838"/>
              <a:gd name="connsiteX6" fmla="*/ 415925 w 415925"/>
              <a:gd name="connsiteY6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925" h="604838">
                <a:moveTo>
                  <a:pt x="53975" y="604838"/>
                </a:moveTo>
                <a:cubicBezTo>
                  <a:pt x="33337" y="561182"/>
                  <a:pt x="12700" y="517526"/>
                  <a:pt x="6350" y="471488"/>
                </a:cubicBezTo>
                <a:cubicBezTo>
                  <a:pt x="0" y="425450"/>
                  <a:pt x="4763" y="374650"/>
                  <a:pt x="15875" y="328613"/>
                </a:cubicBezTo>
                <a:cubicBezTo>
                  <a:pt x="26987" y="282576"/>
                  <a:pt x="44450" y="234951"/>
                  <a:pt x="73025" y="195263"/>
                </a:cubicBezTo>
                <a:cubicBezTo>
                  <a:pt x="101600" y="155576"/>
                  <a:pt x="146844" y="119857"/>
                  <a:pt x="187325" y="90488"/>
                </a:cubicBezTo>
                <a:cubicBezTo>
                  <a:pt x="227806" y="61119"/>
                  <a:pt x="277813" y="34131"/>
                  <a:pt x="315913" y="19050"/>
                </a:cubicBezTo>
                <a:cubicBezTo>
                  <a:pt x="354013" y="3969"/>
                  <a:pt x="384969" y="1984"/>
                  <a:pt x="415925" y="0"/>
                </a:cubicBezTo>
              </a:path>
            </a:pathLst>
          </a:cu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 bwMode="auto">
          <a:xfrm>
            <a:off x="6516688" y="1785948"/>
            <a:ext cx="252412" cy="671512"/>
          </a:xfrm>
          <a:custGeom>
            <a:avLst/>
            <a:gdLst>
              <a:gd name="connsiteX0" fmla="*/ 0 w 252412"/>
              <a:gd name="connsiteY0" fmla="*/ 671512 h 671512"/>
              <a:gd name="connsiteX1" fmla="*/ 19050 w 252412"/>
              <a:gd name="connsiteY1" fmla="*/ 476250 h 671512"/>
              <a:gd name="connsiteX2" fmla="*/ 80962 w 252412"/>
              <a:gd name="connsiteY2" fmla="*/ 295275 h 671512"/>
              <a:gd name="connsiteX3" fmla="*/ 157162 w 252412"/>
              <a:gd name="connsiteY3" fmla="*/ 128587 h 671512"/>
              <a:gd name="connsiteX4" fmla="*/ 252412 w 2524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12" h="671512">
                <a:moveTo>
                  <a:pt x="0" y="671512"/>
                </a:moveTo>
                <a:cubicBezTo>
                  <a:pt x="2778" y="605234"/>
                  <a:pt x="5556" y="538956"/>
                  <a:pt x="19050" y="476250"/>
                </a:cubicBezTo>
                <a:cubicBezTo>
                  <a:pt x="32544" y="413544"/>
                  <a:pt x="57943" y="353219"/>
                  <a:pt x="80962" y="295275"/>
                </a:cubicBezTo>
                <a:cubicBezTo>
                  <a:pt x="103981" y="237331"/>
                  <a:pt x="128587" y="177800"/>
                  <a:pt x="157162" y="128587"/>
                </a:cubicBezTo>
                <a:cubicBezTo>
                  <a:pt x="185737" y="79375"/>
                  <a:pt x="219074" y="39687"/>
                  <a:pt x="252412" y="0"/>
                </a:cubicBezTo>
              </a:path>
            </a:pathLst>
          </a:cu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897563" y="2471748"/>
            <a:ext cx="609600" cy="371475"/>
          </a:xfrm>
          <a:custGeom>
            <a:avLst/>
            <a:gdLst>
              <a:gd name="connsiteX0" fmla="*/ 609600 w 609600"/>
              <a:gd name="connsiteY0" fmla="*/ 0 h 371475"/>
              <a:gd name="connsiteX1" fmla="*/ 419100 w 609600"/>
              <a:gd name="connsiteY1" fmla="*/ 52387 h 371475"/>
              <a:gd name="connsiteX2" fmla="*/ 238125 w 609600"/>
              <a:gd name="connsiteY2" fmla="*/ 152400 h 371475"/>
              <a:gd name="connsiteX3" fmla="*/ 71437 w 609600"/>
              <a:gd name="connsiteY3" fmla="*/ 280987 h 371475"/>
              <a:gd name="connsiteX4" fmla="*/ 0 w 609600"/>
              <a:gd name="connsiteY4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71475">
                <a:moveTo>
                  <a:pt x="609600" y="0"/>
                </a:moveTo>
                <a:cubicBezTo>
                  <a:pt x="545306" y="13493"/>
                  <a:pt x="481012" y="26987"/>
                  <a:pt x="419100" y="52387"/>
                </a:cubicBezTo>
                <a:cubicBezTo>
                  <a:pt x="357188" y="77787"/>
                  <a:pt x="296069" y="114300"/>
                  <a:pt x="238125" y="152400"/>
                </a:cubicBezTo>
                <a:cubicBezTo>
                  <a:pt x="180181" y="190500"/>
                  <a:pt x="111124" y="244475"/>
                  <a:pt x="71437" y="280987"/>
                </a:cubicBezTo>
                <a:cubicBezTo>
                  <a:pt x="31750" y="317499"/>
                  <a:pt x="15875" y="344487"/>
                  <a:pt x="0" y="371475"/>
                </a:cubicBezTo>
              </a:path>
            </a:pathLst>
          </a:cu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6516688" y="2471748"/>
            <a:ext cx="261937" cy="504825"/>
          </a:xfrm>
          <a:custGeom>
            <a:avLst/>
            <a:gdLst>
              <a:gd name="connsiteX0" fmla="*/ 0 w 261937"/>
              <a:gd name="connsiteY0" fmla="*/ 0 h 504825"/>
              <a:gd name="connsiteX1" fmla="*/ 52387 w 261937"/>
              <a:gd name="connsiteY1" fmla="*/ 90487 h 504825"/>
              <a:gd name="connsiteX2" fmla="*/ 176212 w 261937"/>
              <a:gd name="connsiteY2" fmla="*/ 304800 h 504825"/>
              <a:gd name="connsiteX3" fmla="*/ 223837 w 261937"/>
              <a:gd name="connsiteY3" fmla="*/ 414337 h 504825"/>
              <a:gd name="connsiteX4" fmla="*/ 261937 w 261937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7" h="504825">
                <a:moveTo>
                  <a:pt x="0" y="0"/>
                </a:moveTo>
                <a:lnTo>
                  <a:pt x="52387" y="90487"/>
                </a:lnTo>
                <a:cubicBezTo>
                  <a:pt x="81756" y="141287"/>
                  <a:pt x="147637" y="250825"/>
                  <a:pt x="176212" y="304800"/>
                </a:cubicBezTo>
                <a:cubicBezTo>
                  <a:pt x="204787" y="358775"/>
                  <a:pt x="209550" y="381000"/>
                  <a:pt x="223837" y="414337"/>
                </a:cubicBezTo>
                <a:cubicBezTo>
                  <a:pt x="238124" y="447674"/>
                  <a:pt x="250030" y="476249"/>
                  <a:pt x="261937" y="504825"/>
                </a:cubicBezTo>
              </a:path>
            </a:pathLst>
          </a:cu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530975" y="2471748"/>
            <a:ext cx="695325" cy="85725"/>
          </a:xfrm>
          <a:custGeom>
            <a:avLst/>
            <a:gdLst>
              <a:gd name="connsiteX0" fmla="*/ 0 w 695325"/>
              <a:gd name="connsiteY0" fmla="*/ 0 h 85725"/>
              <a:gd name="connsiteX1" fmla="*/ 223838 w 695325"/>
              <a:gd name="connsiteY1" fmla="*/ 38100 h 85725"/>
              <a:gd name="connsiteX2" fmla="*/ 409575 w 695325"/>
              <a:gd name="connsiteY2" fmla="*/ 66675 h 85725"/>
              <a:gd name="connsiteX3" fmla="*/ 695325 w 695325"/>
              <a:gd name="connsiteY3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85725">
                <a:moveTo>
                  <a:pt x="0" y="0"/>
                </a:moveTo>
                <a:lnTo>
                  <a:pt x="223838" y="38100"/>
                </a:lnTo>
                <a:cubicBezTo>
                  <a:pt x="292100" y="49212"/>
                  <a:pt x="330994" y="58738"/>
                  <a:pt x="409575" y="66675"/>
                </a:cubicBezTo>
                <a:cubicBezTo>
                  <a:pt x="488156" y="74612"/>
                  <a:pt x="591740" y="80168"/>
                  <a:pt x="695325" y="8572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 rot="414898">
            <a:off x="7573963" y="2514610"/>
            <a:ext cx="285750" cy="571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414898">
            <a:off x="7565748" y="2571053"/>
            <a:ext cx="11508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20346570">
            <a:off x="7302415" y="2098495"/>
            <a:ext cx="148646" cy="4893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7682373" flipV="1">
            <a:off x="5908681" y="3346732"/>
            <a:ext cx="280814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10800000">
            <a:off x="4578351" y="1881199"/>
            <a:ext cx="1928813" cy="581025"/>
          </a:xfrm>
          <a:prstGeom prst="line">
            <a:avLst/>
          </a:prstGeom>
          <a:noFill/>
          <a:ln w="5715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5788025" y="2371736"/>
            <a:ext cx="695325" cy="100012"/>
          </a:xfrm>
          <a:custGeom>
            <a:avLst/>
            <a:gdLst>
              <a:gd name="connsiteX0" fmla="*/ 0 w 695325"/>
              <a:gd name="connsiteY0" fmla="*/ 100012 h 100012"/>
              <a:gd name="connsiteX1" fmla="*/ 133350 w 695325"/>
              <a:gd name="connsiteY1" fmla="*/ 33337 h 100012"/>
              <a:gd name="connsiteX2" fmla="*/ 271463 w 695325"/>
              <a:gd name="connsiteY2" fmla="*/ 4762 h 100012"/>
              <a:gd name="connsiteX3" fmla="*/ 404813 w 695325"/>
              <a:gd name="connsiteY3" fmla="*/ 4762 h 100012"/>
              <a:gd name="connsiteX4" fmla="*/ 519113 w 695325"/>
              <a:gd name="connsiteY4" fmla="*/ 14287 h 100012"/>
              <a:gd name="connsiteX5" fmla="*/ 642938 w 695325"/>
              <a:gd name="connsiteY5" fmla="*/ 57149 h 100012"/>
              <a:gd name="connsiteX6" fmla="*/ 695325 w 695325"/>
              <a:gd name="connsiteY6" fmla="*/ 8096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00012">
                <a:moveTo>
                  <a:pt x="0" y="100012"/>
                </a:moveTo>
                <a:cubicBezTo>
                  <a:pt x="44053" y="74612"/>
                  <a:pt x="88106" y="49212"/>
                  <a:pt x="133350" y="33337"/>
                </a:cubicBezTo>
                <a:cubicBezTo>
                  <a:pt x="178594" y="17462"/>
                  <a:pt x="226219" y="9524"/>
                  <a:pt x="271463" y="4762"/>
                </a:cubicBezTo>
                <a:cubicBezTo>
                  <a:pt x="316707" y="0"/>
                  <a:pt x="363538" y="3175"/>
                  <a:pt x="404813" y="4762"/>
                </a:cubicBezTo>
                <a:cubicBezTo>
                  <a:pt x="446088" y="6349"/>
                  <a:pt x="479425" y="5556"/>
                  <a:pt x="519113" y="14287"/>
                </a:cubicBezTo>
                <a:cubicBezTo>
                  <a:pt x="558801" y="23018"/>
                  <a:pt x="613569" y="46037"/>
                  <a:pt x="642938" y="57149"/>
                </a:cubicBezTo>
                <a:cubicBezTo>
                  <a:pt x="672307" y="68261"/>
                  <a:pt x="683816" y="74611"/>
                  <a:pt x="695325" y="80962"/>
                </a:cubicBezTo>
              </a:path>
            </a:pathLst>
          </a:custGeom>
          <a:noFill/>
          <a:ln w="3810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10050" y="1108085"/>
            <a:ext cx="118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Missing E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(</a:t>
            </a:r>
            <a:r>
              <a:rPr lang="en-US" sz="2000" b="1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6600"/>
                </a:solidFill>
              </a:rPr>
              <a:t>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5" name="Donut 14"/>
          <p:cNvSpPr/>
          <p:nvPr/>
        </p:nvSpPr>
        <p:spPr bwMode="auto">
          <a:xfrm>
            <a:off x="5214938" y="1160473"/>
            <a:ext cx="2603500" cy="2649537"/>
          </a:xfrm>
          <a:prstGeom prst="donut">
            <a:avLst>
              <a:gd name="adj" fmla="val 11826"/>
            </a:avLst>
          </a:prstGeom>
          <a:solidFill>
            <a:srgbClr val="006600">
              <a:alpha val="4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2273" y="3387400"/>
            <a:ext cx="107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en-US" sz="1600" dirty="0" smtClean="0">
                <a:solidFill>
                  <a:schemeClr val="tx1"/>
                </a:solidFill>
              </a:rPr>
              <a:t> → 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candidate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0659" y="249336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sig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7215" y="209477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33CC"/>
                </a:solidFill>
              </a:rPr>
              <a:t>B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tag</a:t>
            </a:r>
            <a:endParaRPr lang="sl-SI" dirty="0">
              <a:solidFill>
                <a:srgbClr val="0033CC"/>
              </a:solidFill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1674" y="681048"/>
            <a:ext cx="4913469" cy="35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  <a:sym typeface="Symbol"/>
              </a:rPr>
              <a:t>h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, ...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tx1"/>
                </a:solidFill>
              </a:rPr>
              <a:t>@ </a:t>
            </a:r>
            <a:r>
              <a:rPr lang="sl-SI" sz="2000" dirty="0" smtClean="0">
                <a:solidFill>
                  <a:srgbClr val="006600"/>
                </a:solidFill>
              </a:rPr>
              <a:t>B factories</a:t>
            </a:r>
            <a:endParaRPr lang="en-US" sz="2000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fully (partially) reconstruct </a:t>
            </a:r>
            <a:r>
              <a:rPr lang="en-US" i="1" dirty="0" err="1" smtClean="0">
                <a:solidFill>
                  <a:schemeClr val="tx1"/>
                </a:solidFill>
              </a:rPr>
              <a:t>B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tag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reconstruct </a:t>
            </a:r>
            <a:r>
              <a:rPr lang="en-US" i="1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from </a:t>
            </a:r>
            <a:r>
              <a:rPr lang="en-US" i="1" dirty="0" err="1" smtClean="0">
                <a:solidFill>
                  <a:schemeClr val="tx1"/>
                </a:solidFill>
              </a:rPr>
              <a:t>B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sig</a:t>
            </a:r>
            <a:r>
              <a:rPr lang="en-US" i="1" dirty="0" err="1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h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or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</a:p>
          <a:p>
            <a:r>
              <a:rPr lang="en-US" i="1" dirty="0" err="1">
                <a:solidFill>
                  <a:schemeClr val="tx1"/>
                </a:solidFill>
              </a:rPr>
              <a:t>B</a:t>
            </a:r>
            <a:r>
              <a:rPr lang="en-US" i="1" baseline="-25000" dirty="0" err="1">
                <a:solidFill>
                  <a:schemeClr val="tx1"/>
                </a:solidFill>
              </a:rPr>
              <a:t>sig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t(</a:t>
            </a:r>
            <a:r>
              <a:rPr lang="en-US" i="1" dirty="0" smtClean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h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n)n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additional energy in EM </a:t>
            </a:r>
            <a:r>
              <a:rPr lang="en-US" dirty="0" err="1" smtClean="0">
                <a:solidFill>
                  <a:schemeClr val="tx1"/>
                </a:solidFill>
              </a:rPr>
              <a:t>calorim</a:t>
            </a:r>
            <a:r>
              <a:rPr lang="en-US" dirty="0" smtClean="0">
                <a:solidFill>
                  <a:schemeClr val="tx1"/>
                </a:solidFill>
              </a:rPr>
              <a:t>.; 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signal at </a:t>
            </a:r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-25000" dirty="0" smtClean="0">
                <a:solidFill>
                  <a:schemeClr val="tx1"/>
                </a:solidFill>
              </a:rPr>
              <a:t>ECL</a:t>
            </a:r>
            <a:r>
              <a:rPr lang="en-US" dirty="0" smtClean="0">
                <a:solidFill>
                  <a:schemeClr val="tx1"/>
                </a:solidFill>
              </a:rPr>
              <a:t>~0;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i="1" dirty="0" err="1" smtClean="0">
                <a:solidFill>
                  <a:schemeClr val="tx1"/>
                </a:solidFill>
              </a:rPr>
              <a:t>B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tag</a:t>
            </a:r>
            <a:r>
              <a:rPr lang="en-US" sz="1600" dirty="0" smtClean="0">
                <a:solidFill>
                  <a:schemeClr val="tx1"/>
                </a:solidFill>
              </a:rPr>
              <a:t> full reconstruction</a:t>
            </a:r>
            <a:r>
              <a:rPr lang="sl-SI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NeuroBayes</a:t>
            </a:r>
            <a:r>
              <a:rPr lang="sl-SI" sz="1600" dirty="0">
                <a:solidFill>
                  <a:schemeClr val="tx1"/>
                </a:solidFill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baseline="-25000" dirty="0" smtClean="0">
              <a:solidFill>
                <a:schemeClr val="tx1"/>
              </a:solidFill>
            </a:endParaRPr>
          </a:p>
        </p:txBody>
      </p:sp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Missing energy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4149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6" name="Oval 35"/>
          <p:cNvSpPr/>
          <p:nvPr/>
        </p:nvSpPr>
        <p:spPr bwMode="auto">
          <a:xfrm>
            <a:off x="1728699" y="4796778"/>
            <a:ext cx="52320" cy="83234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625744" y="3815072"/>
            <a:ext cx="52320" cy="56861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0761" y="3678318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tx1"/>
                </a:solidFill>
              </a:rPr>
              <a:t>a</a:t>
            </a:r>
            <a:r>
              <a:rPr lang="sl-SI" sz="1400" dirty="0" smtClean="0">
                <a:solidFill>
                  <a:schemeClr val="tx1"/>
                </a:solidFill>
              </a:rPr>
              <a:t>pprox. expected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precision @ 50 ab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endParaRPr lang="sl-SI" sz="1400" baseline="300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12" y="4033459"/>
            <a:ext cx="3742091" cy="2554293"/>
          </a:xfrm>
          <a:prstGeom prst="rect">
            <a:avLst/>
          </a:prstGeom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55151"/>
              </p:ext>
            </p:extLst>
          </p:nvPr>
        </p:nvGraphicFramePr>
        <p:xfrm>
          <a:off x="1195388" y="5875529"/>
          <a:ext cx="40195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183" name="Equation" r:id="rId6" imgW="2438280" imgH="228600" progId="Equation.3">
                  <p:embed/>
                </p:oleObj>
              </mc:Choice>
              <mc:Fallback>
                <p:oleObj name="Equation" r:id="rId6" imgW="243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875529"/>
                        <a:ext cx="40195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00">
                                <a:alpha val="78822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11"/>
          <p:cNvSpPr txBox="1">
            <a:spLocks noChangeArrowheads="1"/>
          </p:cNvSpPr>
          <p:nvPr/>
        </p:nvSpPr>
        <p:spPr bwMode="auto">
          <a:xfrm>
            <a:off x="2074162" y="6240459"/>
            <a:ext cx="2945917" cy="276999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PRL 110, 131801 (2013), 710 fb-1</a:t>
            </a:r>
          </a:p>
        </p:txBody>
      </p:sp>
    </p:spTree>
    <p:extLst>
      <p:ext uri="{BB962C8B-B14F-4D97-AF65-F5344CB8AC3E}">
        <p14:creationId xmlns:p14="http://schemas.microsoft.com/office/powerpoint/2010/main" val="3418981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7" grpId="0"/>
      <p:bldP spid="18" grpId="0"/>
      <p:bldP spid="36" grpId="0" animBg="1"/>
      <p:bldP spid="37" grpId="0" animBg="1"/>
      <p:bldP spid="38" grpId="0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Untitled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1" y="2823830"/>
            <a:ext cx="5148177" cy="309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400" dirty="0" smtClean="0"/>
              <a:t>Neutrals</a:t>
            </a:r>
            <a:r>
              <a:rPr lang="sl-SI" sz="2400" dirty="0" smtClean="0"/>
              <a:t> T violation</a:t>
            </a:r>
            <a:endParaRPr lang="en-US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9" name="Picture 7" descr="Untitl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57" y="1972186"/>
            <a:ext cx="2099026" cy="3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Untitl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0" y="1116303"/>
            <a:ext cx="4176190" cy="5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581915"/>
            <a:ext cx="3455692" cy="4043894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4217483" y="2463467"/>
            <a:ext cx="436562" cy="158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25420" y="2688892"/>
            <a:ext cx="434975" cy="1588"/>
          </a:xfrm>
          <a:prstGeom prst="line">
            <a:avLst/>
          </a:prstGeom>
          <a:ln w="3810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4634995" y="2299955"/>
            <a:ext cx="148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dirty="0"/>
              <a:t>Fit result</a:t>
            </a:r>
          </a:p>
          <a:p>
            <a:pPr eaLnBrk="1" hangingPunct="1"/>
            <a:r>
              <a:rPr lang="en-GB" sz="1400" dirty="0"/>
              <a:t>T-conserving case</a:t>
            </a:r>
          </a:p>
        </p:txBody>
      </p:sp>
      <p:sp>
        <p:nvSpPr>
          <p:cNvPr id="45" name="Text Box 170"/>
          <p:cNvSpPr txBox="1">
            <a:spLocks noChangeArrowheads="1"/>
          </p:cNvSpPr>
          <p:nvPr/>
        </p:nvSpPr>
        <p:spPr bwMode="auto">
          <a:xfrm>
            <a:off x="5474085" y="4541193"/>
            <a:ext cx="3669915" cy="307777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BaBar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Phys. Rev. </a:t>
            </a:r>
            <a:r>
              <a:rPr lang="en-US" sz="1400" dirty="0" err="1">
                <a:solidFill>
                  <a:schemeClr val="tx1"/>
                </a:solidFill>
              </a:rPr>
              <a:t>Lett</a:t>
            </a:r>
            <a:r>
              <a:rPr lang="en-US" sz="1400" dirty="0">
                <a:solidFill>
                  <a:schemeClr val="tx1"/>
                </a:solidFill>
              </a:rPr>
              <a:t>. 109, </a:t>
            </a:r>
            <a:r>
              <a:rPr lang="en-US" sz="1400" dirty="0" smtClean="0">
                <a:solidFill>
                  <a:schemeClr val="tx1"/>
                </a:solidFill>
              </a:rPr>
              <a:t>211801 </a:t>
            </a:r>
            <a:r>
              <a:rPr lang="en-US" sz="1400" dirty="0">
                <a:solidFill>
                  <a:schemeClr val="tx1"/>
                </a:solidFill>
              </a:rPr>
              <a:t>(2012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2767128"/>
            <a:ext cx="5375564" cy="4332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7211" y="3200400"/>
            <a:ext cx="5375564" cy="585672"/>
          </a:xfrm>
          <a:prstGeom prst="rect">
            <a:avLst/>
          </a:prstGeom>
          <a:solidFill>
            <a:srgbClr val="669900">
              <a:alpha val="5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7211" y="3860381"/>
            <a:ext cx="5375564" cy="76542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524" y="4541193"/>
            <a:ext cx="5375564" cy="76542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8521" y="4998723"/>
            <a:ext cx="5375564" cy="123582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210" y="581914"/>
            <a:ext cx="7013458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Measurement of</a:t>
            </a:r>
            <a:r>
              <a:rPr lang="en-US" sz="2400" dirty="0" smtClean="0">
                <a:solidFill>
                  <a:schemeClr val="tx1"/>
                </a:solidFill>
              </a:rPr>
              <a:t> T violation</a:t>
            </a:r>
            <a:endParaRPr lang="sl-SI" sz="2400" dirty="0" smtClean="0">
              <a:solidFill>
                <a:schemeClr val="tx1"/>
              </a:solidFill>
            </a:endParaRPr>
          </a:p>
          <a:p>
            <a:endParaRPr lang="sl-SI" sz="2400" dirty="0" smtClean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  <a:p>
            <a:r>
              <a:rPr lang="sl-SI" sz="2000" dirty="0" smtClean="0">
                <a:solidFill>
                  <a:schemeClr val="tx1"/>
                </a:solidFill>
              </a:rPr>
              <a:t>in SM for ccK</a:t>
            </a:r>
            <a:r>
              <a:rPr lang="sl-SI" sz="2000" baseline="30000" dirty="0" smtClean="0">
                <a:solidFill>
                  <a:schemeClr val="tx1"/>
                </a:solidFill>
              </a:rPr>
              <a:t>0</a:t>
            </a:r>
            <a:r>
              <a:rPr lang="sl-SI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sl-SI" sz="2000" dirty="0" smtClean="0">
              <a:solidFill>
                <a:schemeClr val="tx1"/>
              </a:solidFill>
            </a:endParaRPr>
          </a:p>
          <a:p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                         </a:t>
            </a:r>
            <a:r>
              <a:rPr lang="sl-SI" sz="2000" i="1" dirty="0" smtClean="0">
                <a:solidFill>
                  <a:schemeClr val="tx1"/>
                </a:solidFill>
                <a:latin typeface="Mathematica1" pitchFamily="2" charset="2"/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sl-SI" sz="2000" i="1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sl-SI" sz="2000" i="1" baseline="30000" dirty="0" smtClean="0">
                <a:solidFill>
                  <a:schemeClr val="tx1"/>
                </a:solidFill>
                <a:latin typeface="+mn-lt"/>
              </a:rPr>
              <a:t>±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 = 0</a:t>
            </a:r>
          </a:p>
          <a:p>
            <a:endParaRPr lang="sl-SI" sz="2000" i="1" dirty="0">
              <a:solidFill>
                <a:schemeClr val="tx1"/>
              </a:solidFill>
              <a:latin typeface="+mn-lt"/>
            </a:endParaRPr>
          </a:p>
          <a:p>
            <a:endParaRPr lang="sl-SI" sz="2000" i="1" dirty="0" smtClean="0">
              <a:solidFill>
                <a:schemeClr val="tx1"/>
              </a:solidFill>
              <a:latin typeface="+mn-lt"/>
            </a:endParaRPr>
          </a:p>
          <a:p>
            <a:endParaRPr lang="sl-SI" sz="2000" i="1" dirty="0">
              <a:solidFill>
                <a:schemeClr val="tx1"/>
              </a:solidFill>
              <a:latin typeface="+mn-lt"/>
            </a:endParaRPr>
          </a:p>
          <a:p>
            <a:endParaRPr lang="sl-SI" sz="2000" i="1" dirty="0" smtClean="0">
              <a:solidFill>
                <a:schemeClr val="tx1"/>
              </a:solidFill>
              <a:latin typeface="+mn-lt"/>
            </a:endParaRPr>
          </a:p>
          <a:p>
            <a:endParaRPr lang="sl-SI" sz="2000" i="1" dirty="0">
              <a:solidFill>
                <a:schemeClr val="tx1"/>
              </a:solidFill>
              <a:latin typeface="+mn-lt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exepectation for Belle II (naive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extrapol.): </a:t>
            </a:r>
          </a:p>
          <a:p>
            <a:r>
              <a:rPr lang="sl-SI" sz="2000" i="1" dirty="0" smtClean="0">
                <a:solidFill>
                  <a:schemeClr val="tx1"/>
                </a:solidFill>
                <a:latin typeface="Mathematica1" pitchFamily="2" charset="2"/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sl-SI" sz="2000" i="1" dirty="0" smtClean="0">
                <a:solidFill>
                  <a:schemeClr val="tx1"/>
                </a:solidFill>
                <a:latin typeface="Mathematica1" pitchFamily="2" charset="2"/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±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~0.022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comparison to the CPV (sin2</a:t>
            </a:r>
            <a:r>
              <a:rPr lang="sl-SI" sz="2000" dirty="0" smtClean="0">
                <a:solidFill>
                  <a:schemeClr val="tx1"/>
                </a:solidFill>
                <a:latin typeface="Mathematica1" pitchFamily="2" charset="2"/>
              </a:rPr>
              <a:t>f</a:t>
            </a:r>
            <a:r>
              <a:rPr lang="sl-SI" sz="2000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) represents search for CPTV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(probably stat. uncertainties for </a:t>
            </a:r>
            <a:r>
              <a:rPr lang="sl-SI" sz="2000" dirty="0">
                <a:solidFill>
                  <a:schemeClr val="tx1"/>
                </a:solidFill>
              </a:rPr>
              <a:t>sin2</a:t>
            </a:r>
            <a:r>
              <a:rPr lang="sl-SI" sz="2000" dirty="0">
                <a:solidFill>
                  <a:schemeClr val="tx1"/>
                </a:solidFill>
                <a:latin typeface="Mathematica1" pitchFamily="2" charset="2"/>
              </a:rPr>
              <a:t>f</a:t>
            </a:r>
            <a:r>
              <a:rPr lang="sl-SI" sz="2000" baseline="-25000" dirty="0">
                <a:solidFill>
                  <a:schemeClr val="tx1"/>
                </a:solidFill>
              </a:rPr>
              <a:t>1 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sl-SI" sz="2000" i="1" dirty="0" smtClean="0">
                <a:solidFill>
                  <a:schemeClr val="tx1"/>
                </a:solidFill>
                <a:latin typeface="Mathematica1" pitchFamily="2" charset="2"/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</a:rPr>
              <a:t>S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± 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correlated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  <a:sym typeface="Symbol"/>
              </a:rPr>
              <a:t>   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CPTV tested to ~2</a:t>
            </a:r>
            <a:r>
              <a:rPr lang="sl-SI" sz="2000" dirty="0" smtClean="0">
                <a:solidFill>
                  <a:schemeClr val="tx1"/>
                </a:solidFill>
                <a:latin typeface="+mn-lt"/>
                <a:sym typeface="Symbol"/>
              </a:rPr>
              <a:t>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sl-SI" sz="2000" baseline="30000" dirty="0" smtClean="0">
                <a:solidFill>
                  <a:schemeClr val="tx1"/>
                </a:solidFill>
                <a:latin typeface="+mn-lt"/>
              </a:rPr>
              <a:t>-2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to be compared to </a:t>
            </a:r>
            <a:r>
              <a:rPr lang="sl-SI" sz="2000" dirty="0" smtClean="0">
                <a:solidFill>
                  <a:schemeClr val="tx1"/>
                </a:solidFill>
                <a:latin typeface="Mathematica1" pitchFamily="2" charset="2"/>
              </a:rPr>
              <a:t>s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(|z|) ~ </a:t>
            </a:r>
            <a:r>
              <a:rPr lang="sl-SI" sz="2000" dirty="0">
                <a:solidFill>
                  <a:schemeClr val="tx1"/>
                </a:solidFill>
              </a:rPr>
              <a:t>2</a:t>
            </a:r>
            <a:r>
              <a:rPr lang="sl-SI" sz="2000" dirty="0">
                <a:solidFill>
                  <a:schemeClr val="tx1"/>
                </a:solidFill>
                <a:sym typeface="Symbol"/>
              </a:rPr>
              <a:t></a:t>
            </a:r>
            <a:r>
              <a:rPr lang="sl-SI" sz="2000" dirty="0" smtClean="0">
                <a:solidFill>
                  <a:schemeClr val="tx1"/>
                </a:solidFill>
              </a:rPr>
              <a:t>10</a:t>
            </a:r>
            <a:r>
              <a:rPr lang="sl-SI" sz="2000" baseline="30000" dirty="0" smtClean="0">
                <a:solidFill>
                  <a:schemeClr val="tx1"/>
                </a:solidFill>
              </a:rPr>
              <a:t>-2</a:t>
            </a:r>
            <a:endParaRPr lang="sl-SI" sz="2000" baseline="30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91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knun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647" y="3691731"/>
            <a:ext cx="2700096" cy="2508986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2171700" y="3890963"/>
            <a:ext cx="890588" cy="1443037"/>
          </a:xfrm>
          <a:custGeom>
            <a:avLst/>
            <a:gdLst>
              <a:gd name="connsiteX0" fmla="*/ 0 w 890588"/>
              <a:gd name="connsiteY0" fmla="*/ 0 h 1443037"/>
              <a:gd name="connsiteX1" fmla="*/ 66675 w 890588"/>
              <a:gd name="connsiteY1" fmla="*/ 200025 h 1443037"/>
              <a:gd name="connsiteX2" fmla="*/ 257175 w 890588"/>
              <a:gd name="connsiteY2" fmla="*/ 581025 h 1443037"/>
              <a:gd name="connsiteX3" fmla="*/ 519113 w 890588"/>
              <a:gd name="connsiteY3" fmla="*/ 1019175 h 1443037"/>
              <a:gd name="connsiteX4" fmla="*/ 714375 w 890588"/>
              <a:gd name="connsiteY4" fmla="*/ 1271587 h 1443037"/>
              <a:gd name="connsiteX5" fmla="*/ 890588 w 890588"/>
              <a:gd name="connsiteY5" fmla="*/ 1443037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8" h="1443037">
                <a:moveTo>
                  <a:pt x="0" y="0"/>
                </a:moveTo>
                <a:cubicBezTo>
                  <a:pt x="11906" y="51593"/>
                  <a:pt x="23812" y="103187"/>
                  <a:pt x="66675" y="200025"/>
                </a:cubicBezTo>
                <a:cubicBezTo>
                  <a:pt x="109538" y="296863"/>
                  <a:pt x="181769" y="444500"/>
                  <a:pt x="257175" y="581025"/>
                </a:cubicBezTo>
                <a:cubicBezTo>
                  <a:pt x="332581" y="717550"/>
                  <a:pt x="442913" y="904081"/>
                  <a:pt x="519113" y="1019175"/>
                </a:cubicBezTo>
                <a:cubicBezTo>
                  <a:pt x="595313" y="1134269"/>
                  <a:pt x="652463" y="1200943"/>
                  <a:pt x="714375" y="1271587"/>
                </a:cubicBezTo>
                <a:cubicBezTo>
                  <a:pt x="776287" y="1342231"/>
                  <a:pt x="833437" y="1392634"/>
                  <a:pt x="890588" y="144303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Missing energy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195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6" y="760343"/>
            <a:ext cx="2604660" cy="2720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36" y="774199"/>
            <a:ext cx="2597952" cy="2706200"/>
          </a:xfrm>
          <a:prstGeom prst="rect">
            <a:avLst/>
          </a:prstGeom>
        </p:spPr>
      </p:pic>
      <p:sp>
        <p:nvSpPr>
          <p:cNvPr id="7" name="Text Box 170"/>
          <p:cNvSpPr txBox="1">
            <a:spLocks noChangeArrowheads="1"/>
          </p:cNvSpPr>
          <p:nvPr/>
        </p:nvSpPr>
        <p:spPr bwMode="auto">
          <a:xfrm>
            <a:off x="3168551" y="500108"/>
            <a:ext cx="3100144" cy="276999"/>
          </a:xfrm>
          <a:prstGeom prst="rect">
            <a:avLst/>
          </a:prstGeom>
          <a:solidFill>
            <a:srgbClr val="006600">
              <a:alpha val="48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 preliminary, arXiv:1303.3719, 711 fb</a:t>
            </a:r>
            <a:r>
              <a:rPr lang="sl-SI" sz="1200" baseline="30000" dirty="0" smtClean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2682" y="131448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-- signal</a:t>
            </a:r>
          </a:p>
          <a:p>
            <a:r>
              <a:rPr lang="sl-SI" dirty="0" smtClean="0"/>
              <a:t>-- background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152224" y="834637"/>
            <a:ext cx="25523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B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sym typeface="Symbol"/>
              </a:rPr>
              <a:t>h</a:t>
            </a:r>
            <a:r>
              <a:rPr lang="en-US" sz="2400" i="1" dirty="0" err="1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400" i="1" dirty="0">
                <a:solidFill>
                  <a:schemeClr val="tx1"/>
                </a:solidFill>
                <a:latin typeface="Symbol" pitchFamily="18" charset="2"/>
              </a:rPr>
              <a:t>, ...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2400" dirty="0" smtClean="0"/>
          </a:p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>
                <a:solidFill>
                  <a:schemeClr val="tx1"/>
                </a:solidFill>
              </a:rPr>
              <a:t>(B</a:t>
            </a:r>
            <a:r>
              <a:rPr lang="en-US" i="1" baseline="30000" dirty="0">
                <a:solidFill>
                  <a:schemeClr val="tx1"/>
                </a:solidFill>
              </a:rPr>
              <a:t>+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sl-SI" i="1" baseline="30000" dirty="0">
                <a:solidFill>
                  <a:schemeClr val="tx1"/>
                </a:solidFill>
              </a:rPr>
              <a:t>(</a:t>
            </a:r>
            <a:r>
              <a:rPr lang="sl-SI" i="1" dirty="0">
                <a:solidFill>
                  <a:schemeClr val="tx1"/>
                </a:solidFill>
              </a:rPr>
              <a:t>*</a:t>
            </a:r>
            <a:r>
              <a:rPr lang="sl-SI" i="1" baseline="30000" dirty="0">
                <a:solidFill>
                  <a:schemeClr val="tx1"/>
                </a:solidFill>
              </a:rPr>
              <a:t>)</a:t>
            </a:r>
            <a:r>
              <a:rPr lang="en-US" i="1" baseline="30000" dirty="0">
                <a:solidFill>
                  <a:schemeClr val="tx1"/>
                </a:solidFill>
              </a:rPr>
              <a:t>+</a:t>
            </a:r>
            <a:r>
              <a:rPr lang="en-US" i="1" dirty="0" err="1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en-US" dirty="0">
                <a:solidFill>
                  <a:schemeClr val="tx1"/>
                </a:solidFill>
              </a:rPr>
              <a:t>) can </a:t>
            </a:r>
            <a:r>
              <a:rPr lang="en-US" dirty="0" smtClean="0">
                <a:solidFill>
                  <a:schemeClr val="tx1"/>
                </a:solidFill>
              </a:rPr>
              <a:t>be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measured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en-US" dirty="0">
                <a:solidFill>
                  <a:schemeClr val="tx1"/>
                </a:solidFill>
              </a:rPr>
              <a:t>30%</a:t>
            </a:r>
            <a:r>
              <a:rPr lang="sl-SI" dirty="0">
                <a:solidFill>
                  <a:schemeClr val="tx1"/>
                </a:solidFill>
              </a:rPr>
              <a:t> 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with </a:t>
            </a:r>
            <a:r>
              <a:rPr lang="sl-SI" dirty="0">
                <a:solidFill>
                  <a:schemeClr val="tx1"/>
                </a:solidFill>
              </a:rPr>
              <a:t>50 ab</a:t>
            </a:r>
            <a:r>
              <a:rPr lang="sl-SI" baseline="30000" dirty="0">
                <a:solidFill>
                  <a:schemeClr val="tx1"/>
                </a:solidFill>
              </a:rPr>
              <a:t>-1</a:t>
            </a:r>
            <a:r>
              <a:rPr lang="sl-SI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limits on right-handed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currents</a:t>
            </a:r>
            <a:endParaRPr lang="en-US" dirty="0">
              <a:solidFill>
                <a:schemeClr val="tx1"/>
              </a:solidFill>
            </a:endParaRPr>
          </a:p>
          <a:p>
            <a:endParaRPr lang="sl-SI" sz="2400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1138472" y="3733104"/>
            <a:ext cx="1199922" cy="2250608"/>
          </a:xfrm>
          <a:custGeom>
            <a:avLst/>
            <a:gdLst>
              <a:gd name="connsiteX0" fmla="*/ 346075 w 1509713"/>
              <a:gd name="connsiteY0" fmla="*/ 79375 h 3084513"/>
              <a:gd name="connsiteX1" fmla="*/ 393700 w 1509713"/>
              <a:gd name="connsiteY1" fmla="*/ 422275 h 3084513"/>
              <a:gd name="connsiteX2" fmla="*/ 479425 w 1509713"/>
              <a:gd name="connsiteY2" fmla="*/ 965200 h 3084513"/>
              <a:gd name="connsiteX3" fmla="*/ 622300 w 1509713"/>
              <a:gd name="connsiteY3" fmla="*/ 1603375 h 3084513"/>
              <a:gd name="connsiteX4" fmla="*/ 774700 w 1509713"/>
              <a:gd name="connsiteY4" fmla="*/ 2127250 h 3084513"/>
              <a:gd name="connsiteX5" fmla="*/ 889000 w 1509713"/>
              <a:gd name="connsiteY5" fmla="*/ 2384425 h 3084513"/>
              <a:gd name="connsiteX6" fmla="*/ 1136650 w 1509713"/>
              <a:gd name="connsiteY6" fmla="*/ 2784475 h 3084513"/>
              <a:gd name="connsiteX7" fmla="*/ 1308100 w 1509713"/>
              <a:gd name="connsiteY7" fmla="*/ 2974975 h 3084513"/>
              <a:gd name="connsiteX8" fmla="*/ 1422400 w 1509713"/>
              <a:gd name="connsiteY8" fmla="*/ 3070225 h 3084513"/>
              <a:gd name="connsiteX9" fmla="*/ 784225 w 1509713"/>
              <a:gd name="connsiteY9" fmla="*/ 3060700 h 3084513"/>
              <a:gd name="connsiteX10" fmla="*/ 717550 w 1509713"/>
              <a:gd name="connsiteY10" fmla="*/ 3022600 h 3084513"/>
              <a:gd name="connsiteX11" fmla="*/ 660400 w 1509713"/>
              <a:gd name="connsiteY11" fmla="*/ 2927350 h 3084513"/>
              <a:gd name="connsiteX12" fmla="*/ 536575 w 1509713"/>
              <a:gd name="connsiteY12" fmla="*/ 2679700 h 3084513"/>
              <a:gd name="connsiteX13" fmla="*/ 374650 w 1509713"/>
              <a:gd name="connsiteY13" fmla="*/ 2279650 h 3084513"/>
              <a:gd name="connsiteX14" fmla="*/ 250825 w 1509713"/>
              <a:gd name="connsiteY14" fmla="*/ 1755775 h 3084513"/>
              <a:gd name="connsiteX15" fmla="*/ 184150 w 1509713"/>
              <a:gd name="connsiteY15" fmla="*/ 1289050 h 3084513"/>
              <a:gd name="connsiteX16" fmla="*/ 88900 w 1509713"/>
              <a:gd name="connsiteY16" fmla="*/ 679450 h 3084513"/>
              <a:gd name="connsiteX17" fmla="*/ 41275 w 1509713"/>
              <a:gd name="connsiteY17" fmla="*/ 98425 h 3084513"/>
              <a:gd name="connsiteX18" fmla="*/ 50800 w 1509713"/>
              <a:gd name="connsiteY18" fmla="*/ 88900 h 3084513"/>
              <a:gd name="connsiteX19" fmla="*/ 346075 w 1509713"/>
              <a:gd name="connsiteY19" fmla="*/ 79375 h 308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9713" h="3084513">
                <a:moveTo>
                  <a:pt x="346075" y="79375"/>
                </a:moveTo>
                <a:cubicBezTo>
                  <a:pt x="403225" y="134937"/>
                  <a:pt x="371475" y="274638"/>
                  <a:pt x="393700" y="422275"/>
                </a:cubicBezTo>
                <a:cubicBezTo>
                  <a:pt x="415925" y="569912"/>
                  <a:pt x="441325" y="768350"/>
                  <a:pt x="479425" y="965200"/>
                </a:cubicBezTo>
                <a:cubicBezTo>
                  <a:pt x="517525" y="1162050"/>
                  <a:pt x="573088" y="1409700"/>
                  <a:pt x="622300" y="1603375"/>
                </a:cubicBezTo>
                <a:cubicBezTo>
                  <a:pt x="671513" y="1797050"/>
                  <a:pt x="730250" y="1997075"/>
                  <a:pt x="774700" y="2127250"/>
                </a:cubicBezTo>
                <a:cubicBezTo>
                  <a:pt x="819150" y="2257425"/>
                  <a:pt x="828675" y="2274888"/>
                  <a:pt x="889000" y="2384425"/>
                </a:cubicBezTo>
                <a:cubicBezTo>
                  <a:pt x="949325" y="2493962"/>
                  <a:pt x="1066800" y="2686050"/>
                  <a:pt x="1136650" y="2784475"/>
                </a:cubicBezTo>
                <a:cubicBezTo>
                  <a:pt x="1206500" y="2882900"/>
                  <a:pt x="1260475" y="2927350"/>
                  <a:pt x="1308100" y="2974975"/>
                </a:cubicBezTo>
                <a:cubicBezTo>
                  <a:pt x="1355725" y="3022600"/>
                  <a:pt x="1509713" y="3055938"/>
                  <a:pt x="1422400" y="3070225"/>
                </a:cubicBezTo>
                <a:cubicBezTo>
                  <a:pt x="1335088" y="3084513"/>
                  <a:pt x="901700" y="3068637"/>
                  <a:pt x="784225" y="3060700"/>
                </a:cubicBezTo>
                <a:cubicBezTo>
                  <a:pt x="666750" y="3052763"/>
                  <a:pt x="738187" y="3044825"/>
                  <a:pt x="717550" y="3022600"/>
                </a:cubicBezTo>
                <a:cubicBezTo>
                  <a:pt x="696913" y="3000375"/>
                  <a:pt x="690562" y="2984500"/>
                  <a:pt x="660400" y="2927350"/>
                </a:cubicBezTo>
                <a:cubicBezTo>
                  <a:pt x="630238" y="2870200"/>
                  <a:pt x="584200" y="2787650"/>
                  <a:pt x="536575" y="2679700"/>
                </a:cubicBezTo>
                <a:cubicBezTo>
                  <a:pt x="488950" y="2571750"/>
                  <a:pt x="422275" y="2433637"/>
                  <a:pt x="374650" y="2279650"/>
                </a:cubicBezTo>
                <a:cubicBezTo>
                  <a:pt x="327025" y="2125663"/>
                  <a:pt x="282575" y="1920875"/>
                  <a:pt x="250825" y="1755775"/>
                </a:cubicBezTo>
                <a:cubicBezTo>
                  <a:pt x="219075" y="1590675"/>
                  <a:pt x="211138" y="1468438"/>
                  <a:pt x="184150" y="1289050"/>
                </a:cubicBezTo>
                <a:cubicBezTo>
                  <a:pt x="157163" y="1109663"/>
                  <a:pt x="112712" y="877887"/>
                  <a:pt x="88900" y="679450"/>
                </a:cubicBezTo>
                <a:cubicBezTo>
                  <a:pt x="65088" y="481013"/>
                  <a:pt x="47625" y="196850"/>
                  <a:pt x="41275" y="98425"/>
                </a:cubicBezTo>
                <a:cubicBezTo>
                  <a:pt x="34925" y="0"/>
                  <a:pt x="0" y="90488"/>
                  <a:pt x="50800" y="88900"/>
                </a:cubicBezTo>
                <a:cubicBezTo>
                  <a:pt x="101600" y="87313"/>
                  <a:pt x="288925" y="23813"/>
                  <a:pt x="346075" y="79375"/>
                </a:cubicBezTo>
                <a:close/>
              </a:path>
            </a:pathLst>
          </a:custGeom>
          <a:solidFill>
            <a:srgbClr val="669900">
              <a:alpha val="51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099359" y="3888319"/>
            <a:ext cx="2025103" cy="2108135"/>
          </a:xfrm>
          <a:custGeom>
            <a:avLst/>
            <a:gdLst>
              <a:gd name="connsiteX0" fmla="*/ 2452687 w 2547937"/>
              <a:gd name="connsiteY0" fmla="*/ 9525 h 2889250"/>
              <a:gd name="connsiteX1" fmla="*/ 1871662 w 2547937"/>
              <a:gd name="connsiteY1" fmla="*/ 57150 h 2889250"/>
              <a:gd name="connsiteX2" fmla="*/ 1290637 w 2547937"/>
              <a:gd name="connsiteY2" fmla="*/ 190500 h 2889250"/>
              <a:gd name="connsiteX3" fmla="*/ 1004887 w 2547937"/>
              <a:gd name="connsiteY3" fmla="*/ 285750 h 2889250"/>
              <a:gd name="connsiteX4" fmla="*/ 757237 w 2547937"/>
              <a:gd name="connsiteY4" fmla="*/ 466725 h 2889250"/>
              <a:gd name="connsiteX5" fmla="*/ 481012 w 2547937"/>
              <a:gd name="connsiteY5" fmla="*/ 800100 h 2889250"/>
              <a:gd name="connsiteX6" fmla="*/ 280987 w 2547937"/>
              <a:gd name="connsiteY6" fmla="*/ 1362075 h 2889250"/>
              <a:gd name="connsiteX7" fmla="*/ 128587 w 2547937"/>
              <a:gd name="connsiteY7" fmla="*/ 2047875 h 2889250"/>
              <a:gd name="connsiteX8" fmla="*/ 80962 w 2547937"/>
              <a:gd name="connsiteY8" fmla="*/ 2533650 h 2889250"/>
              <a:gd name="connsiteX9" fmla="*/ 42862 w 2547937"/>
              <a:gd name="connsiteY9" fmla="*/ 2800350 h 2889250"/>
              <a:gd name="connsiteX10" fmla="*/ 42862 w 2547937"/>
              <a:gd name="connsiteY10" fmla="*/ 2876550 h 2889250"/>
              <a:gd name="connsiteX11" fmla="*/ 300037 w 2547937"/>
              <a:gd name="connsiteY11" fmla="*/ 2876550 h 2889250"/>
              <a:gd name="connsiteX12" fmla="*/ 300037 w 2547937"/>
              <a:gd name="connsiteY12" fmla="*/ 2847975 h 2889250"/>
              <a:gd name="connsiteX13" fmla="*/ 319087 w 2547937"/>
              <a:gd name="connsiteY13" fmla="*/ 2676525 h 2889250"/>
              <a:gd name="connsiteX14" fmla="*/ 376237 w 2547937"/>
              <a:gd name="connsiteY14" fmla="*/ 2314575 h 2889250"/>
              <a:gd name="connsiteX15" fmla="*/ 433387 w 2547937"/>
              <a:gd name="connsiteY15" fmla="*/ 2000250 h 2889250"/>
              <a:gd name="connsiteX16" fmla="*/ 528637 w 2547937"/>
              <a:gd name="connsiteY16" fmla="*/ 1704975 h 2889250"/>
              <a:gd name="connsiteX17" fmla="*/ 671512 w 2547937"/>
              <a:gd name="connsiteY17" fmla="*/ 1228725 h 2889250"/>
              <a:gd name="connsiteX18" fmla="*/ 938212 w 2547937"/>
              <a:gd name="connsiteY18" fmla="*/ 800100 h 2889250"/>
              <a:gd name="connsiteX19" fmla="*/ 1243012 w 2547937"/>
              <a:gd name="connsiteY19" fmla="*/ 514350 h 2889250"/>
              <a:gd name="connsiteX20" fmla="*/ 1690687 w 2547937"/>
              <a:gd name="connsiteY20" fmla="*/ 314325 h 2889250"/>
              <a:gd name="connsiteX21" fmla="*/ 2214562 w 2547937"/>
              <a:gd name="connsiteY21" fmla="*/ 152400 h 2889250"/>
              <a:gd name="connsiteX22" fmla="*/ 2443162 w 2547937"/>
              <a:gd name="connsiteY22" fmla="*/ 114300 h 2889250"/>
              <a:gd name="connsiteX23" fmla="*/ 2452687 w 2547937"/>
              <a:gd name="connsiteY23" fmla="*/ 9525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47937" h="2889250">
                <a:moveTo>
                  <a:pt x="2452687" y="9525"/>
                </a:moveTo>
                <a:cubicBezTo>
                  <a:pt x="2357437" y="0"/>
                  <a:pt x="2065337" y="26988"/>
                  <a:pt x="1871662" y="57150"/>
                </a:cubicBezTo>
                <a:cubicBezTo>
                  <a:pt x="1677987" y="87312"/>
                  <a:pt x="1435099" y="152400"/>
                  <a:pt x="1290637" y="190500"/>
                </a:cubicBezTo>
                <a:cubicBezTo>
                  <a:pt x="1146175" y="228600"/>
                  <a:pt x="1093787" y="239713"/>
                  <a:pt x="1004887" y="285750"/>
                </a:cubicBezTo>
                <a:cubicBezTo>
                  <a:pt x="915987" y="331788"/>
                  <a:pt x="844549" y="381000"/>
                  <a:pt x="757237" y="466725"/>
                </a:cubicBezTo>
                <a:cubicBezTo>
                  <a:pt x="669925" y="552450"/>
                  <a:pt x="560387" y="650875"/>
                  <a:pt x="481012" y="800100"/>
                </a:cubicBezTo>
                <a:cubicBezTo>
                  <a:pt x="401637" y="949325"/>
                  <a:pt x="339724" y="1154113"/>
                  <a:pt x="280987" y="1362075"/>
                </a:cubicBezTo>
                <a:cubicBezTo>
                  <a:pt x="222250" y="1570037"/>
                  <a:pt x="161924" y="1852613"/>
                  <a:pt x="128587" y="2047875"/>
                </a:cubicBezTo>
                <a:cubicBezTo>
                  <a:pt x="95250" y="2243137"/>
                  <a:pt x="95249" y="2408238"/>
                  <a:pt x="80962" y="2533650"/>
                </a:cubicBezTo>
                <a:cubicBezTo>
                  <a:pt x="66675" y="2659062"/>
                  <a:pt x="49212" y="2743200"/>
                  <a:pt x="42862" y="2800350"/>
                </a:cubicBezTo>
                <a:cubicBezTo>
                  <a:pt x="36512" y="2857500"/>
                  <a:pt x="0" y="2863850"/>
                  <a:pt x="42862" y="2876550"/>
                </a:cubicBezTo>
                <a:cubicBezTo>
                  <a:pt x="85725" y="2889250"/>
                  <a:pt x="257175" y="2881313"/>
                  <a:pt x="300037" y="2876550"/>
                </a:cubicBezTo>
                <a:cubicBezTo>
                  <a:pt x="342900" y="2871788"/>
                  <a:pt x="296862" y="2881312"/>
                  <a:pt x="300037" y="2847975"/>
                </a:cubicBezTo>
                <a:cubicBezTo>
                  <a:pt x="303212" y="2814638"/>
                  <a:pt x="306387" y="2765425"/>
                  <a:pt x="319087" y="2676525"/>
                </a:cubicBezTo>
                <a:cubicBezTo>
                  <a:pt x="331787" y="2587625"/>
                  <a:pt x="357187" y="2427287"/>
                  <a:pt x="376237" y="2314575"/>
                </a:cubicBezTo>
                <a:cubicBezTo>
                  <a:pt x="395287" y="2201863"/>
                  <a:pt x="407987" y="2101850"/>
                  <a:pt x="433387" y="2000250"/>
                </a:cubicBezTo>
                <a:cubicBezTo>
                  <a:pt x="458787" y="1898650"/>
                  <a:pt x="488950" y="1833563"/>
                  <a:pt x="528637" y="1704975"/>
                </a:cubicBezTo>
                <a:cubicBezTo>
                  <a:pt x="568325" y="1576388"/>
                  <a:pt x="603250" y="1379537"/>
                  <a:pt x="671512" y="1228725"/>
                </a:cubicBezTo>
                <a:cubicBezTo>
                  <a:pt x="739774" y="1077913"/>
                  <a:pt x="842962" y="919163"/>
                  <a:pt x="938212" y="800100"/>
                </a:cubicBezTo>
                <a:cubicBezTo>
                  <a:pt x="1033462" y="681037"/>
                  <a:pt x="1117600" y="595312"/>
                  <a:pt x="1243012" y="514350"/>
                </a:cubicBezTo>
                <a:cubicBezTo>
                  <a:pt x="1368424" y="433388"/>
                  <a:pt x="1528762" y="374650"/>
                  <a:pt x="1690687" y="314325"/>
                </a:cubicBezTo>
                <a:cubicBezTo>
                  <a:pt x="1852612" y="254000"/>
                  <a:pt x="2089150" y="185738"/>
                  <a:pt x="2214562" y="152400"/>
                </a:cubicBezTo>
                <a:cubicBezTo>
                  <a:pt x="2339975" y="119063"/>
                  <a:pt x="2405062" y="139700"/>
                  <a:pt x="2443162" y="114300"/>
                </a:cubicBezTo>
                <a:cubicBezTo>
                  <a:pt x="2481262" y="88900"/>
                  <a:pt x="2547937" y="19050"/>
                  <a:pt x="2452687" y="9525"/>
                </a:cubicBezTo>
                <a:close/>
              </a:path>
            </a:pathLst>
          </a:custGeom>
          <a:solidFill>
            <a:srgbClr val="669900">
              <a:alpha val="4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2704526" y="5262563"/>
            <a:ext cx="151410" cy="1129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141387" y="4194114"/>
            <a:ext cx="158980" cy="9213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1447892" y="4870392"/>
            <a:ext cx="65223" cy="76984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0366" y="4770955"/>
            <a:ext cx="391394" cy="247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</a:rPr>
              <a:t>SM</a:t>
            </a:r>
            <a:endParaRPr lang="sl-SI" sz="1600" dirty="0">
              <a:solidFill>
                <a:srgbClr val="C00000"/>
              </a:solidFill>
            </a:endParaRPr>
          </a:p>
        </p:txBody>
      </p:sp>
      <p:pic>
        <p:nvPicPr>
          <p:cNvPr id="42" name="Picture 41" descr="knunu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445" y="3153506"/>
            <a:ext cx="1171083" cy="538225"/>
          </a:xfrm>
          <a:prstGeom prst="rect">
            <a:avLst/>
          </a:prstGeom>
        </p:spPr>
      </p:pic>
      <p:pic>
        <p:nvPicPr>
          <p:cNvPr id="43" name="Picture 42" descr="knunu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1391" y="5416567"/>
            <a:ext cx="1220524" cy="579887"/>
          </a:xfrm>
          <a:prstGeom prst="rect">
            <a:avLst/>
          </a:prstGeom>
        </p:spPr>
      </p:pic>
      <p:sp>
        <p:nvSpPr>
          <p:cNvPr id="44" name="Text Box 170"/>
          <p:cNvSpPr txBox="1">
            <a:spLocks noChangeArrowheads="1"/>
          </p:cNvSpPr>
          <p:nvPr/>
        </p:nvSpPr>
        <p:spPr bwMode="auto">
          <a:xfrm>
            <a:off x="424287" y="6204462"/>
            <a:ext cx="3428631" cy="307777"/>
          </a:xfrm>
          <a:prstGeom prst="rect">
            <a:avLst/>
          </a:prstGeom>
          <a:solidFill>
            <a:srgbClr val="006600">
              <a:alpha val="47843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W. </a:t>
            </a:r>
            <a:r>
              <a:rPr lang="en-US" sz="1400" dirty="0" err="1" smtClean="0">
                <a:solidFill>
                  <a:schemeClr val="tx1"/>
                </a:solidFill>
              </a:rPr>
              <a:t>Altmannshofer</a:t>
            </a:r>
            <a:r>
              <a:rPr lang="en-US" sz="1400" dirty="0" smtClean="0">
                <a:solidFill>
                  <a:schemeClr val="tx1"/>
                </a:solidFill>
              </a:rPr>
              <a:t> et al., arXiv:0902.0160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53032" y="3422618"/>
            <a:ext cx="228466" cy="208497"/>
          </a:xfrm>
          <a:prstGeom prst="rect">
            <a:avLst/>
          </a:prstGeom>
          <a:solidFill>
            <a:srgbClr val="669900">
              <a:alpha val="5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63359" y="326525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tx1"/>
                </a:solidFill>
              </a:rPr>
              <a:t>a</a:t>
            </a:r>
            <a:r>
              <a:rPr lang="sl-SI" sz="1400" dirty="0" smtClean="0">
                <a:solidFill>
                  <a:schemeClr val="tx1"/>
                </a:solidFill>
              </a:rPr>
              <a:t>pprox. expected 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precision @ 50 ab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endParaRPr lang="sl-SI" sz="1400" baseline="30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6877" y="193570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00"/>
                </a:solidFill>
                <a:latin typeface="Lucida Calligraphy" pitchFamily="66" charset="0"/>
              </a:rPr>
              <a:t>B</a:t>
            </a:r>
            <a:r>
              <a:rPr lang="sl-SI" b="1" i="1" dirty="0" smtClean="0">
                <a:solidFill>
                  <a:srgbClr val="006600"/>
                </a:solidFill>
                <a:latin typeface="Lucida Calligraphy" pitchFamily="66" charset="0"/>
              </a:rPr>
              <a:t> </a:t>
            </a:r>
            <a:r>
              <a:rPr lang="sl-SI" b="1" dirty="0" smtClean="0">
                <a:solidFill>
                  <a:srgbClr val="006600"/>
                </a:solidFill>
              </a:rPr>
              <a:t>&lt; 5.5 </a:t>
            </a:r>
            <a:r>
              <a:rPr lang="sl-SI" b="1" dirty="0" smtClean="0">
                <a:solidFill>
                  <a:srgbClr val="006600"/>
                </a:solidFill>
                <a:sym typeface="Symbol"/>
              </a:rPr>
              <a:t></a:t>
            </a:r>
            <a:r>
              <a:rPr lang="sl-SI" b="1" dirty="0" smtClean="0">
                <a:solidFill>
                  <a:srgbClr val="006600"/>
                </a:solidFill>
              </a:rPr>
              <a:t>10</a:t>
            </a:r>
            <a:r>
              <a:rPr lang="sl-SI" b="1" baseline="30000" dirty="0" smtClean="0">
                <a:solidFill>
                  <a:srgbClr val="006600"/>
                </a:solidFill>
              </a:rPr>
              <a:t>-5</a:t>
            </a:r>
            <a:endParaRPr lang="sl-SI" b="1" baseline="300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6618" y="145298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00"/>
                </a:solidFill>
                <a:latin typeface="Lucida Calligraphy" pitchFamily="66" charset="0"/>
              </a:rPr>
              <a:t>B</a:t>
            </a:r>
            <a:r>
              <a:rPr lang="sl-SI" b="1" i="1" dirty="0" smtClean="0">
                <a:solidFill>
                  <a:srgbClr val="006600"/>
                </a:solidFill>
                <a:latin typeface="Lucida Calligraphy" pitchFamily="66" charset="0"/>
              </a:rPr>
              <a:t> </a:t>
            </a:r>
            <a:r>
              <a:rPr lang="sl-SI" b="1" dirty="0" smtClean="0">
                <a:solidFill>
                  <a:srgbClr val="006600"/>
                </a:solidFill>
              </a:rPr>
              <a:t>&lt; 4.0 </a:t>
            </a:r>
            <a:r>
              <a:rPr lang="sl-SI" b="1" dirty="0" smtClean="0">
                <a:solidFill>
                  <a:srgbClr val="006600"/>
                </a:solidFill>
                <a:sym typeface="Symbol"/>
              </a:rPr>
              <a:t></a:t>
            </a:r>
            <a:r>
              <a:rPr lang="sl-SI" b="1" dirty="0" smtClean="0">
                <a:solidFill>
                  <a:srgbClr val="006600"/>
                </a:solidFill>
              </a:rPr>
              <a:t>10</a:t>
            </a:r>
            <a:r>
              <a:rPr lang="sl-SI" b="1" baseline="30000" dirty="0" smtClean="0">
                <a:solidFill>
                  <a:srgbClr val="006600"/>
                </a:solidFill>
              </a:rPr>
              <a:t>-5</a:t>
            </a:r>
            <a:endParaRPr lang="sl-SI" b="1" baseline="30000" dirty="0">
              <a:solidFill>
                <a:srgbClr val="006600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657323" y="5262563"/>
            <a:ext cx="395440" cy="695325"/>
          </a:xfrm>
          <a:custGeom>
            <a:avLst/>
            <a:gdLst>
              <a:gd name="connsiteX0" fmla="*/ 152 w 395440"/>
              <a:gd name="connsiteY0" fmla="*/ 695325 h 695325"/>
              <a:gd name="connsiteX1" fmla="*/ 9677 w 395440"/>
              <a:gd name="connsiteY1" fmla="*/ 500062 h 695325"/>
              <a:gd name="connsiteX2" fmla="*/ 62065 w 395440"/>
              <a:gd name="connsiteY2" fmla="*/ 333375 h 695325"/>
              <a:gd name="connsiteX3" fmla="*/ 223990 w 395440"/>
              <a:gd name="connsiteY3" fmla="*/ 114300 h 695325"/>
              <a:gd name="connsiteX4" fmla="*/ 395440 w 395440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40" h="695325">
                <a:moveTo>
                  <a:pt x="152" y="695325"/>
                </a:moveTo>
                <a:cubicBezTo>
                  <a:pt x="-245" y="627856"/>
                  <a:pt x="-642" y="560387"/>
                  <a:pt x="9677" y="500062"/>
                </a:cubicBezTo>
                <a:cubicBezTo>
                  <a:pt x="19996" y="439737"/>
                  <a:pt x="26346" y="397669"/>
                  <a:pt x="62065" y="333375"/>
                </a:cubicBezTo>
                <a:cubicBezTo>
                  <a:pt x="97784" y="269081"/>
                  <a:pt x="168428" y="169862"/>
                  <a:pt x="223990" y="114300"/>
                </a:cubicBezTo>
                <a:cubicBezTo>
                  <a:pt x="279552" y="58738"/>
                  <a:pt x="337496" y="29369"/>
                  <a:pt x="39544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130040" y="3504595"/>
            <a:ext cx="45512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Related: missing energy method can be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exploited also for 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-25000" dirty="0" smtClean="0">
                <a:solidFill>
                  <a:schemeClr val="tx1"/>
                </a:solidFill>
              </a:rPr>
              <a:t>(s)</a:t>
            </a:r>
            <a:r>
              <a:rPr lang="sl-SI" dirty="0" smtClean="0">
                <a:solidFill>
                  <a:schemeClr val="tx1"/>
                </a:solidFill>
              </a:rPr>
              <a:t> leptonic decays! </a:t>
            </a:r>
          </a:p>
          <a:p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(D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mn</a:t>
            </a:r>
            <a:r>
              <a:rPr lang="sl-SI" i="1" dirty="0" smtClean="0">
                <a:solidFill>
                  <a:schemeClr val="tx1"/>
                </a:solidFill>
              </a:rPr>
              <a:t>) /B(D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 ~ 6%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/>
          </a:p>
          <a:p>
            <a:r>
              <a:rPr lang="sl-SI" dirty="0">
                <a:solidFill>
                  <a:schemeClr val="tx1"/>
                </a:solidFill>
              </a:rPr>
              <a:t>A</a:t>
            </a:r>
            <a:r>
              <a:rPr lang="sl-SI" dirty="0" smtClean="0">
                <a:solidFill>
                  <a:schemeClr val="tx1"/>
                </a:solidFill>
              </a:rPr>
              <a:t>t charm threshold these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measurements can be performed with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better precission </a:t>
            </a:r>
          </a:p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sl-SI" i="1" dirty="0">
                <a:solidFill>
                  <a:schemeClr val="tx1"/>
                </a:solidFill>
              </a:rPr>
              <a:t>D</a:t>
            </a:r>
            <a:r>
              <a:rPr lang="en-US" i="1" baseline="30000" dirty="0">
                <a:solidFill>
                  <a:schemeClr val="tx1"/>
                </a:solidFill>
              </a:rPr>
              <a:t>+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 can be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measured to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%</a:t>
            </a:r>
            <a:r>
              <a:rPr lang="sl-SI" dirty="0">
                <a:solidFill>
                  <a:schemeClr val="tx1"/>
                </a:solidFill>
              </a:rPr>
              <a:t> with 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</a:rPr>
              <a:t>20 fb</a:t>
            </a:r>
            <a:r>
              <a:rPr lang="sl-SI" baseline="30000" dirty="0">
                <a:solidFill>
                  <a:schemeClr val="tx1"/>
                </a:solidFill>
              </a:rPr>
              <a:t>-1</a:t>
            </a:r>
            <a:r>
              <a:rPr lang="sl-SI" dirty="0">
                <a:solidFill>
                  <a:schemeClr val="tx1"/>
                </a:solidFill>
              </a:rPr>
              <a:t> (and 6 tag modes); </a:t>
            </a:r>
          </a:p>
        </p:txBody>
      </p:sp>
      <p:sp>
        <p:nvSpPr>
          <p:cNvPr id="32" name="Text Box 170"/>
          <p:cNvSpPr txBox="1">
            <a:spLocks noChangeArrowheads="1"/>
          </p:cNvSpPr>
          <p:nvPr/>
        </p:nvSpPr>
        <p:spPr bwMode="auto">
          <a:xfrm>
            <a:off x="4130040" y="4396742"/>
            <a:ext cx="3106876" cy="307777"/>
          </a:xfrm>
          <a:prstGeom prst="rect">
            <a:avLst/>
          </a:prstGeom>
          <a:solidFill>
            <a:srgbClr val="006600">
              <a:alpha val="47843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sl-SI" sz="1400" dirty="0" smtClean="0">
                <a:solidFill>
                  <a:schemeClr val="tx1"/>
                </a:solidFill>
              </a:rPr>
              <a:t>JHEP 09, 139 (2013); 913 fb-1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36" name="Text Box 170"/>
          <p:cNvSpPr txBox="1">
            <a:spLocks noChangeArrowheads="1"/>
          </p:cNvSpPr>
          <p:nvPr/>
        </p:nvSpPr>
        <p:spPr bwMode="auto">
          <a:xfrm>
            <a:off x="4247964" y="6273316"/>
            <a:ext cx="3225114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K.-T. Chao, Y. Wang, eds., arXiv: 0809.1869</a:t>
            </a:r>
          </a:p>
        </p:txBody>
      </p:sp>
    </p:spTree>
    <p:extLst>
      <p:ext uri="{BB962C8B-B14F-4D97-AF65-F5344CB8AC3E}">
        <p14:creationId xmlns:p14="http://schemas.microsoft.com/office/powerpoint/2010/main" val="434386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4" grpId="0"/>
      <p:bldP spid="34" grpId="0" animBg="1"/>
      <p:bldP spid="35" grpId="0" animBg="1"/>
      <p:bldP spid="40" grpId="0" animBg="1"/>
      <p:bldP spid="41" grpId="0"/>
      <p:bldP spid="44" grpId="0" animBg="1"/>
      <p:bldP spid="22" grpId="0" animBg="1"/>
      <p:bldP spid="45" grpId="0"/>
      <p:bldP spid="10" grpId="0"/>
      <p:bldP spid="31" grpId="0"/>
      <p:bldP spid="15" grpId="0" animBg="1"/>
      <p:bldP spid="3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4" y="500044"/>
            <a:ext cx="2979482" cy="5604263"/>
          </a:xfrm>
          <a:prstGeom prst="rect">
            <a:avLst/>
          </a:prstGeom>
        </p:spPr>
      </p:pic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Missing energy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4745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9" name="Text Box 170"/>
          <p:cNvSpPr txBox="1">
            <a:spLocks noChangeArrowheads="1"/>
          </p:cNvSpPr>
          <p:nvPr/>
        </p:nvSpPr>
        <p:spPr bwMode="auto">
          <a:xfrm>
            <a:off x="92354" y="4460796"/>
            <a:ext cx="301101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 109, 101802 (2012); 426 fb-1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3971" y="716854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971" y="3536254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20" y="716854"/>
            <a:ext cx="3691679" cy="1943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93" y="3348575"/>
            <a:ext cx="3646807" cy="1912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3366" y="266033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miss</a:t>
            </a:r>
            <a:r>
              <a:rPr lang="sl-SI" i="1" baseline="30000" dirty="0" smtClean="0">
                <a:solidFill>
                  <a:schemeClr val="tx1"/>
                </a:solidFill>
              </a:rPr>
              <a:t>2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9560" y="539942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miss</a:t>
            </a:r>
            <a:r>
              <a:rPr lang="sl-SI" i="1" baseline="30000" dirty="0" smtClean="0">
                <a:solidFill>
                  <a:schemeClr val="tx1"/>
                </a:solidFill>
              </a:rPr>
              <a:t>2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0692" y="2770183"/>
            <a:ext cx="260774" cy="197051"/>
          </a:xfrm>
          <a:prstGeom prst="rect">
            <a:avLst/>
          </a:prstGeom>
          <a:solidFill>
            <a:srgbClr val="00CC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00CC00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09639" y="3203649"/>
            <a:ext cx="260774" cy="197051"/>
          </a:xfrm>
          <a:prstGeom prst="rect">
            <a:avLst/>
          </a:prstGeom>
          <a:solidFill>
            <a:srgbClr val="FF5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5012" y="3058468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0413" y="2660332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70"/>
          <p:cNvSpPr txBox="1">
            <a:spLocks noChangeArrowheads="1"/>
          </p:cNvSpPr>
          <p:nvPr/>
        </p:nvSpPr>
        <p:spPr bwMode="auto">
          <a:xfrm>
            <a:off x="0" y="1562286"/>
            <a:ext cx="2922595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PRD 82, 072007  (2010); 600 fb-1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836" y="716854"/>
            <a:ext cx="2634054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B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*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l-SI" sz="2000" dirty="0" smtClean="0">
                <a:solidFill>
                  <a:srgbClr val="006600"/>
                </a:solidFill>
              </a:rPr>
              <a:t>@ B factories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Belle: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swapped method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compared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to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 </a:t>
            </a:r>
            <a:r>
              <a:rPr lang="sl-SI" dirty="0" smtClean="0">
                <a:solidFill>
                  <a:schemeClr val="tx1"/>
                </a:solidFill>
              </a:rPr>
              <a:t>;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- first look for signal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tracks (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baseline="30000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</a:rPr>
              <a:t>)0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and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decay prod.);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- from remainder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reconstruct 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BaBar: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conventional method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- recontruct 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tag</a:t>
            </a:r>
            <a:r>
              <a:rPr lang="sl-SI" dirty="0" smtClean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- reconstruct </a:t>
            </a:r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miss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from remainder of event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26773" y="3203649"/>
            <a:ext cx="260774" cy="1970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16819" y="2982790"/>
            <a:ext cx="11929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sl-SI" sz="2400" i="1" dirty="0">
                <a:solidFill>
                  <a:schemeClr val="tx1"/>
                </a:solidFill>
                <a:latin typeface="French Script MT" panose="03020402040607040605" pitchFamily="66" charset="0"/>
                <a:sym typeface="Symbol"/>
              </a:rPr>
              <a:t>l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833" y="475309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feedacross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from </a:t>
            </a:r>
            <a:r>
              <a:rPr lang="sl-SI" i="1" dirty="0" smtClean="0">
                <a:solidFill>
                  <a:schemeClr val="tx1"/>
                </a:solidFill>
              </a:rPr>
              <a:t>D*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tn</a:t>
            </a:r>
            <a:endParaRPr lang="sl-SI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420207" y="5260925"/>
            <a:ext cx="349913" cy="1385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542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13" grpId="0" animBg="1"/>
      <p:bldP spid="8" grpId="0"/>
      <p:bldP spid="18" grpId="0"/>
      <p:bldP spid="14" grpId="0" animBg="1"/>
      <p:bldP spid="20" grpId="0" animBg="1"/>
      <p:bldP spid="21" grpId="0" animBg="1"/>
      <p:bldP spid="22" grpId="0" animBg="1"/>
      <p:bldP spid="19" grpId="0" animBg="1"/>
      <p:bldP spid="2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Missing energy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0641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0836" y="716854"/>
            <a:ext cx="16113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B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sz="2400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D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*</a:t>
            </a:r>
            <a:r>
              <a:rPr lang="sl-SI" sz="2400" i="1" baseline="300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</p:txBody>
      </p:sp>
      <p:sp>
        <p:nvSpPr>
          <p:cNvPr id="32" name="Text Box 170"/>
          <p:cNvSpPr txBox="1">
            <a:spLocks noChangeArrowheads="1"/>
          </p:cNvSpPr>
          <p:nvPr/>
        </p:nvSpPr>
        <p:spPr bwMode="auto">
          <a:xfrm>
            <a:off x="3455583" y="2091335"/>
            <a:ext cx="284885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S. Fajfer et al., PRD 85, 094025 (2012)</a:t>
            </a:r>
          </a:p>
        </p:txBody>
      </p:sp>
      <p:pic>
        <p:nvPicPr>
          <p:cNvPr id="34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8214" y="584630"/>
            <a:ext cx="523207" cy="40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70"/>
          <p:cNvSpPr txBox="1">
            <a:spLocks noChangeArrowheads="1"/>
          </p:cNvSpPr>
          <p:nvPr/>
        </p:nvSpPr>
        <p:spPr bwMode="auto">
          <a:xfrm>
            <a:off x="3462476" y="564635"/>
            <a:ext cx="2922595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PRD 82, 072007  (2010); 600 fb-1</a:t>
            </a:r>
          </a:p>
        </p:txBody>
      </p:sp>
      <p:sp>
        <p:nvSpPr>
          <p:cNvPr id="37" name="Text Box 170"/>
          <p:cNvSpPr txBox="1">
            <a:spLocks noChangeArrowheads="1"/>
          </p:cNvSpPr>
          <p:nvPr/>
        </p:nvSpPr>
        <p:spPr bwMode="auto">
          <a:xfrm>
            <a:off x="3462475" y="874752"/>
            <a:ext cx="2940228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PRL, 99, 191807  (2007); 470 fb-1</a:t>
            </a:r>
          </a:p>
        </p:txBody>
      </p:sp>
      <p:sp>
        <p:nvSpPr>
          <p:cNvPr id="38" name="Text Box 170"/>
          <p:cNvSpPr txBox="1">
            <a:spLocks noChangeArrowheads="1"/>
          </p:cNvSpPr>
          <p:nvPr/>
        </p:nvSpPr>
        <p:spPr bwMode="auto">
          <a:xfrm>
            <a:off x="3455583" y="1201262"/>
            <a:ext cx="2375971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Belle, arXiv:0910.4301; 600 fb-1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41" y="1507356"/>
            <a:ext cx="308751" cy="481652"/>
          </a:xfrm>
          <a:prstGeom prst="rect">
            <a:avLst/>
          </a:prstGeom>
        </p:spPr>
      </p:pic>
      <p:sp>
        <p:nvSpPr>
          <p:cNvPr id="40" name="Text Box 170"/>
          <p:cNvSpPr txBox="1">
            <a:spLocks noChangeArrowheads="1"/>
          </p:cNvSpPr>
          <p:nvPr/>
        </p:nvSpPr>
        <p:spPr bwMode="auto">
          <a:xfrm>
            <a:off x="3467909" y="1609683"/>
            <a:ext cx="301101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 109, 101802 (2012); 426 fb-1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979816" y="2091335"/>
            <a:ext cx="0" cy="425492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979816" y="2091335"/>
            <a:ext cx="0" cy="4439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60" y="557164"/>
            <a:ext cx="2787940" cy="2997036"/>
          </a:xfrm>
          <a:prstGeom prst="rect">
            <a:avLst/>
          </a:prstGeom>
        </p:spPr>
      </p:pic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69108"/>
              </p:ext>
            </p:extLst>
          </p:nvPr>
        </p:nvGraphicFramePr>
        <p:xfrm>
          <a:off x="280836" y="1233884"/>
          <a:ext cx="22891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154" name="Equation" r:id="rId7" imgW="1066680" imgH="609480" progId="Equation.3">
                  <p:embed/>
                </p:oleObj>
              </mc:Choice>
              <mc:Fallback>
                <p:oleObj name="Equation" r:id="rId7" imgW="106668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836" y="1233884"/>
                        <a:ext cx="2289175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" y="3231572"/>
            <a:ext cx="4428481" cy="31563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16200000">
            <a:off x="-699899" y="3896401"/>
            <a:ext cx="2194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R(D)               R(D*)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2326" y="5885167"/>
            <a:ext cx="1555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tan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 / m(</a:t>
            </a:r>
            <a:r>
              <a:rPr lang="sl-SI" i="1" dirty="0">
                <a:solidFill>
                  <a:schemeClr val="tx1"/>
                </a:solidFill>
              </a:rPr>
              <a:t>H</a:t>
            </a:r>
            <a:r>
              <a:rPr lang="sl-SI" i="1" baseline="30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endParaRPr lang="sl-SI" i="1" dirty="0">
              <a:solidFill>
                <a:schemeClr val="tx1"/>
              </a:solidFill>
            </a:endParaRPr>
          </a:p>
        </p:txBody>
      </p:sp>
      <p:sp>
        <p:nvSpPr>
          <p:cNvPr id="41" name="Text Box 170"/>
          <p:cNvSpPr txBox="1">
            <a:spLocks noChangeArrowheads="1"/>
          </p:cNvSpPr>
          <p:nvPr/>
        </p:nvSpPr>
        <p:spPr bwMode="auto">
          <a:xfrm>
            <a:off x="1448117" y="2961655"/>
            <a:ext cx="301101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BaBar, PRL 109, 101802 (2012); 426 fb-1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78469" y="336953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measurement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9623" y="3839916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type II 2HDM (</a:t>
            </a:r>
            <a:r>
              <a:rPr lang="sl-SI" i="1" dirty="0" smtClean="0">
                <a:solidFill>
                  <a:schemeClr val="tx1"/>
                </a:solidFill>
              </a:rPr>
              <a:t>H</a:t>
            </a:r>
            <a:r>
              <a:rPr lang="sl-SI" i="1" baseline="30000" dirty="0" smtClean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38133" y="3394510"/>
            <a:ext cx="540336" cy="286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>
            <a:stCxn id="15" idx="1"/>
            <a:endCxn id="15" idx="3"/>
          </p:cNvCxnSpPr>
          <p:nvPr/>
        </p:nvCxnSpPr>
        <p:spPr bwMode="auto">
          <a:xfrm>
            <a:off x="4538133" y="3537769"/>
            <a:ext cx="540336" cy="0"/>
          </a:xfrm>
          <a:prstGeom prst="lin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4538133" y="3881323"/>
            <a:ext cx="540336" cy="286518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9623" y="4234640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type II 2HDM </a:t>
            </a:r>
            <a:r>
              <a:rPr lang="sl-SI" dirty="0" smtClean="0">
                <a:solidFill>
                  <a:schemeClr val="tx1"/>
                </a:solidFill>
              </a:rPr>
              <a:t>excluded @ 99.8% C.L.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for any value of tan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/</a:t>
            </a:r>
            <a:r>
              <a:rPr lang="sl-SI" i="1" dirty="0" smtClean="0">
                <a:solidFill>
                  <a:schemeClr val="tx1"/>
                </a:solidFill>
              </a:rPr>
              <a:t>m(H</a:t>
            </a:r>
            <a:r>
              <a:rPr lang="sl-SI" i="1" baseline="30000" dirty="0">
                <a:solidFill>
                  <a:schemeClr val="tx1"/>
                </a:solidFill>
                <a:latin typeface="Arial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00275" y="4324350"/>
            <a:ext cx="0" cy="3429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35338" y="5132908"/>
            <a:ext cx="0" cy="75225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387563" y="4167841"/>
            <a:ext cx="0" cy="49940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248352" y="5349629"/>
            <a:ext cx="0" cy="53553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Left-Right Arrow 58"/>
          <p:cNvSpPr/>
          <p:nvPr/>
        </p:nvSpPr>
        <p:spPr bwMode="auto">
          <a:xfrm>
            <a:off x="2200276" y="4738514"/>
            <a:ext cx="187288" cy="142457"/>
          </a:xfrm>
          <a:prstGeom prst="leftRightArrow">
            <a:avLst/>
          </a:prstGeom>
          <a:solidFill>
            <a:srgbClr val="008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0" name="Left-Right Arrow 59"/>
          <p:cNvSpPr/>
          <p:nvPr/>
        </p:nvSpPr>
        <p:spPr bwMode="auto">
          <a:xfrm>
            <a:off x="3248352" y="5626540"/>
            <a:ext cx="386986" cy="142457"/>
          </a:xfrm>
          <a:prstGeom prst="leftRightArrow">
            <a:avLst/>
          </a:prstGeom>
          <a:solidFill>
            <a:srgbClr val="008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1" name="Left-Right Arrow 60"/>
          <p:cNvSpPr/>
          <p:nvPr/>
        </p:nvSpPr>
        <p:spPr bwMode="auto">
          <a:xfrm>
            <a:off x="4586431" y="4353343"/>
            <a:ext cx="386986" cy="142457"/>
          </a:xfrm>
          <a:prstGeom prst="leftRightArrow">
            <a:avLst/>
          </a:prstGeom>
          <a:solidFill>
            <a:srgbClr val="008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2" name="Up-Down Arrow 61"/>
          <p:cNvSpPr/>
          <p:nvPr/>
        </p:nvSpPr>
        <p:spPr bwMode="auto">
          <a:xfrm>
            <a:off x="430134" y="4061139"/>
            <a:ext cx="152400" cy="173501"/>
          </a:xfrm>
          <a:prstGeom prst="upDownArrow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3" name="Up-Down Arrow 62"/>
          <p:cNvSpPr/>
          <p:nvPr/>
        </p:nvSpPr>
        <p:spPr bwMode="auto">
          <a:xfrm>
            <a:off x="397212" y="5262878"/>
            <a:ext cx="152400" cy="354520"/>
          </a:xfrm>
          <a:prstGeom prst="upDownArrow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4" name="Left-Right Arrow 63"/>
          <p:cNvSpPr/>
          <p:nvPr/>
        </p:nvSpPr>
        <p:spPr bwMode="auto">
          <a:xfrm>
            <a:off x="4614808" y="4990451"/>
            <a:ext cx="386986" cy="142457"/>
          </a:xfrm>
          <a:prstGeom prst="leftRightArrow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623" y="488097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combined deviation from SM 3.4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sl-SI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pic>
        <p:nvPicPr>
          <p:cNvPr id="66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6295" y="768478"/>
            <a:ext cx="315382" cy="2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1" y="1012246"/>
            <a:ext cx="225252" cy="35139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330956" y="131154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average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69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6510" y="1992168"/>
            <a:ext cx="315382" cy="2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86" y="2235936"/>
            <a:ext cx="225252" cy="35139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341171" y="253523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average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7012" y="5537435"/>
            <a:ext cx="4514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final Belle result on complete data set 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expected soon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73" name="Text Box 170"/>
          <p:cNvSpPr txBox="1">
            <a:spLocks noChangeArrowheads="1"/>
          </p:cNvSpPr>
          <p:nvPr/>
        </p:nvSpPr>
        <p:spPr bwMode="auto">
          <a:xfrm>
            <a:off x="7349970" y="2845455"/>
            <a:ext cx="1636987" cy="276999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</a:rPr>
              <a:t>A. Bozek, FPCP2013</a:t>
            </a:r>
          </a:p>
        </p:txBody>
      </p:sp>
    </p:spTree>
    <p:extLst>
      <p:ext uri="{BB962C8B-B14F-4D97-AF65-F5344CB8AC3E}">
        <p14:creationId xmlns:p14="http://schemas.microsoft.com/office/powerpoint/2010/main" val="2652632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  <p:bldP spid="40" grpId="0" animBg="1"/>
      <p:bldP spid="33" grpId="0" animBg="1"/>
      <p:bldP spid="35" grpId="0" animBg="1"/>
      <p:bldP spid="41" grpId="0" animBg="1"/>
      <p:bldP spid="45" grpId="0"/>
      <p:bldP spid="49" grpId="0"/>
      <p:bldP spid="15" grpId="0" animBg="1"/>
      <p:bldP spid="53" grpId="0" animBg="1"/>
      <p:bldP spid="20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8" grpId="0"/>
      <p:bldP spid="71" grpId="0"/>
      <p:bldP spid="72" grpId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Inclusive decays</a:t>
            </a:r>
            <a:endParaRPr lang="en-US" sz="2400" kern="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881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38" descr="y4s_cross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12" y="4477023"/>
            <a:ext cx="4315921" cy="20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23"/>
          <p:cNvSpPr/>
          <p:nvPr/>
        </p:nvSpPr>
        <p:spPr bwMode="auto">
          <a:xfrm>
            <a:off x="2696330" y="5603694"/>
            <a:ext cx="125790" cy="711200"/>
          </a:xfrm>
          <a:custGeom>
            <a:avLst/>
            <a:gdLst>
              <a:gd name="connsiteX0" fmla="*/ 4838 w 125790"/>
              <a:gd name="connsiteY0" fmla="*/ 0 h 711200"/>
              <a:gd name="connsiteX1" fmla="*/ 120952 w 125790"/>
              <a:gd name="connsiteY1" fmla="*/ 174171 h 711200"/>
              <a:gd name="connsiteX2" fmla="*/ 33867 w 125790"/>
              <a:gd name="connsiteY2" fmla="*/ 304800 h 711200"/>
              <a:gd name="connsiteX3" fmla="*/ 106438 w 125790"/>
              <a:gd name="connsiteY3" fmla="*/ 435428 h 711200"/>
              <a:gd name="connsiteX4" fmla="*/ 4838 w 125790"/>
              <a:gd name="connsiteY4" fmla="*/ 580571 h 711200"/>
              <a:gd name="connsiteX5" fmla="*/ 77410 w 125790"/>
              <a:gd name="connsiteY5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90" h="711200">
                <a:moveTo>
                  <a:pt x="4838" y="0"/>
                </a:moveTo>
                <a:cubicBezTo>
                  <a:pt x="60476" y="61685"/>
                  <a:pt x="116114" y="123371"/>
                  <a:pt x="120952" y="174171"/>
                </a:cubicBezTo>
                <a:cubicBezTo>
                  <a:pt x="125790" y="224971"/>
                  <a:pt x="36286" y="261257"/>
                  <a:pt x="33867" y="304800"/>
                </a:cubicBezTo>
                <a:cubicBezTo>
                  <a:pt x="31448" y="348343"/>
                  <a:pt x="111276" y="389466"/>
                  <a:pt x="106438" y="435428"/>
                </a:cubicBezTo>
                <a:cubicBezTo>
                  <a:pt x="101600" y="481390"/>
                  <a:pt x="9676" y="534609"/>
                  <a:pt x="4838" y="580571"/>
                </a:cubicBezTo>
                <a:cubicBezTo>
                  <a:pt x="0" y="626533"/>
                  <a:pt x="38705" y="668866"/>
                  <a:pt x="77410" y="7112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pec_co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4767" y="3757557"/>
            <a:ext cx="3919233" cy="25864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9480" y="623980"/>
            <a:ext cx="37369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Inclusive </a:t>
            </a:r>
            <a:r>
              <a:rPr lang="en-US" sz="2400" i="1" dirty="0" smtClean="0">
                <a:solidFill>
                  <a:schemeClr val="tx1"/>
                </a:solidFill>
              </a:rPr>
              <a:t>b </a:t>
            </a:r>
            <a:r>
              <a:rPr lang="en-US" sz="24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US" sz="2400" i="1" dirty="0" smtClean="0">
                <a:solidFill>
                  <a:schemeClr val="tx1"/>
                </a:solidFill>
              </a:rPr>
              <a:t>s(+d)</a:t>
            </a:r>
            <a:r>
              <a:rPr lang="en-US" sz="24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FCNC process;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sensitive to NP in loop;</a:t>
            </a: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experimental challenge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huge background</a:t>
            </a: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only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reconstructed on signal side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8177" y="1044288"/>
            <a:ext cx="1723563" cy="1077218"/>
            <a:chOff x="5053913" y="4201297"/>
            <a:chExt cx="1723563" cy="107721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053913" y="4238368"/>
              <a:ext cx="395416" cy="197708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5053914" y="4646141"/>
              <a:ext cx="444843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082746" y="4860326"/>
              <a:ext cx="444843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5070389" y="5020963"/>
              <a:ext cx="395416" cy="197708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7038" y="4201297"/>
              <a:ext cx="113043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continuum</a:t>
              </a:r>
            </a:p>
            <a:p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1600" baseline="30000" smtClean="0">
                  <a:solidFill>
                    <a:schemeClr val="tx1"/>
                  </a:solidFill>
                </a:rPr>
                <a:t>0</a:t>
              </a:r>
              <a:r>
                <a:rPr lang="en-US" sz="1600" smtClean="0">
                  <a:solidFill>
                    <a:schemeClr val="tx1"/>
                  </a:solidFill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gg</a:t>
              </a:r>
            </a:p>
            <a:p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h</a:t>
              </a:r>
              <a:r>
                <a:rPr lang="en-US" sz="1600" smtClean="0">
                  <a:solidFill>
                    <a:schemeClr val="tx1"/>
                  </a:solidFill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gg</a:t>
              </a:r>
            </a:p>
            <a:p>
              <a:r>
                <a:rPr lang="en-US" sz="1600" smtClean="0">
                  <a:solidFill>
                    <a:schemeClr val="tx1"/>
                  </a:solidFill>
                </a:rPr>
                <a:t>b </a:t>
              </a:r>
              <a:r>
                <a:rPr lang="en-US" sz="160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smtClean="0">
                  <a:solidFill>
                    <a:schemeClr val="tx1"/>
                  </a:solidFill>
                </a:rPr>
                <a:t>s</a:t>
              </a:r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33266" y="4051987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en-US" sz="2400" baseline="30000" dirty="0" smtClean="0">
                <a:solidFill>
                  <a:schemeClr val="tx1"/>
                </a:solidFill>
              </a:rPr>
              <a:t>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1.26 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 &lt; E &lt; 2.20 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1314002" flipV="1">
            <a:off x="2029463" y="3534486"/>
            <a:ext cx="877330" cy="345989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51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2114002" flipV="1">
            <a:off x="1011056" y="3548914"/>
            <a:ext cx="844378" cy="341869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6714002" flipH="1" flipV="1">
            <a:off x="2939937" y="3217724"/>
            <a:ext cx="679626" cy="4201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314002">
            <a:off x="2935593" y="3877957"/>
            <a:ext cx="679622" cy="148281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88676" y="3693438"/>
            <a:ext cx="386842" cy="68565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348177" y="3479424"/>
            <a:ext cx="622619" cy="292021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2114002" flipV="1">
            <a:off x="285935" y="3594702"/>
            <a:ext cx="605482" cy="432487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226159" y="3310147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B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sig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38194" y="375935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B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tag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41691" y="3219111"/>
            <a:ext cx="48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lang="en-US" baseline="-250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3422" y="371343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X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rot="5400000">
            <a:off x="3277127" y="5360848"/>
            <a:ext cx="4826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5400000">
            <a:off x="2610500" y="5377234"/>
            <a:ext cx="481013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301461" y="47054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60" name="TextBox 64"/>
          <p:cNvSpPr txBox="1">
            <a:spLocks noChangeArrowheads="1"/>
          </p:cNvSpPr>
          <p:nvPr/>
        </p:nvSpPr>
        <p:spPr bwMode="auto">
          <a:xfrm>
            <a:off x="2642659" y="4724101"/>
            <a:ext cx="436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off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13178"/>
              </p:ext>
            </p:extLst>
          </p:nvPr>
        </p:nvGraphicFramePr>
        <p:xfrm>
          <a:off x="3976400" y="2247216"/>
          <a:ext cx="2173287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119" name="Equation" r:id="rId5" imgW="1193760" imgH="939600" progId="Equation.3">
                  <p:embed/>
                </p:oleObj>
              </mc:Choice>
              <mc:Fallback>
                <p:oleObj name="Equation" r:id="rId5" imgW="1193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400" y="2247216"/>
                        <a:ext cx="2173287" cy="1709737"/>
                      </a:xfrm>
                      <a:prstGeom prst="rect">
                        <a:avLst/>
                      </a:prstGeom>
                      <a:solidFill>
                        <a:srgbClr val="669900">
                          <a:alpha val="3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93" descr="bsgamma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9104" y="1180213"/>
            <a:ext cx="2848741" cy="28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 62"/>
          <p:cNvGrpSpPr/>
          <p:nvPr/>
        </p:nvGrpSpPr>
        <p:grpSpPr>
          <a:xfrm>
            <a:off x="4578177" y="1044288"/>
            <a:ext cx="1723563" cy="1077218"/>
            <a:chOff x="5053913" y="4201297"/>
            <a:chExt cx="1723563" cy="107721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5053913" y="4238368"/>
              <a:ext cx="395416" cy="197708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5053914" y="4646141"/>
              <a:ext cx="444843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5082746" y="4860326"/>
              <a:ext cx="444843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5070389" y="5020963"/>
              <a:ext cx="395416" cy="197708"/>
            </a:xfrm>
            <a:prstGeom prst="rect">
              <a:avLst/>
            </a:prstGeom>
            <a:solidFill>
              <a:srgbClr val="00CC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47038" y="4201297"/>
              <a:ext cx="113043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continuum</a:t>
              </a:r>
            </a:p>
            <a:p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1600" baseline="30000" smtClean="0">
                  <a:solidFill>
                    <a:schemeClr val="tx1"/>
                  </a:solidFill>
                </a:rPr>
                <a:t>0</a:t>
              </a:r>
              <a:r>
                <a:rPr lang="en-US" sz="1600" smtClean="0">
                  <a:solidFill>
                    <a:schemeClr val="tx1"/>
                  </a:solidFill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gg</a:t>
              </a:r>
            </a:p>
            <a:p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h</a:t>
              </a:r>
              <a:r>
                <a:rPr lang="en-US" sz="1600" smtClean="0">
                  <a:solidFill>
                    <a:schemeClr val="tx1"/>
                  </a:solidFill>
                </a:rPr>
                <a:t> </a:t>
              </a:r>
              <a:r>
                <a:rPr lang="en-US" sz="160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gg</a:t>
              </a:r>
            </a:p>
            <a:p>
              <a:r>
                <a:rPr lang="en-US" sz="1600" smtClean="0">
                  <a:solidFill>
                    <a:schemeClr val="tx1"/>
                  </a:solidFill>
                </a:rPr>
                <a:t>b </a:t>
              </a:r>
              <a:r>
                <a:rPr lang="en-US" sz="160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smtClean="0">
                  <a:solidFill>
                    <a:schemeClr val="tx1"/>
                  </a:solidFill>
                </a:rPr>
                <a:t>s</a:t>
              </a:r>
              <a:r>
                <a:rPr lang="en-US" sz="160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528809" y="376743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E</a:t>
            </a:r>
            <a:r>
              <a:rPr lang="en-US" i="1" baseline="-250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639175" y="618265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E</a:t>
            </a:r>
            <a:r>
              <a:rPr lang="sl-SI" i="1" baseline="-250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lang="sl-SI" dirty="0"/>
          </a:p>
        </p:txBody>
      </p:sp>
      <p:sp>
        <p:nvSpPr>
          <p:cNvPr id="78" name="TextBox 77"/>
          <p:cNvSpPr txBox="1"/>
          <p:nvPr/>
        </p:nvSpPr>
        <p:spPr>
          <a:xfrm>
            <a:off x="6862904" y="548158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</a:rPr>
              <a:t>d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subtracted</a:t>
            </a:r>
            <a:endParaRPr lang="sl-SI" dirty="0"/>
          </a:p>
        </p:txBody>
      </p:sp>
      <p:sp>
        <p:nvSpPr>
          <p:cNvPr id="79" name="TextBox 78"/>
          <p:cNvSpPr txBox="1"/>
          <p:nvPr/>
        </p:nvSpPr>
        <p:spPr>
          <a:xfrm>
            <a:off x="4829431" y="6225206"/>
            <a:ext cx="3345788" cy="307777"/>
          </a:xfrm>
          <a:prstGeom prst="rect">
            <a:avLst/>
          </a:prstGeom>
          <a:solidFill>
            <a:srgbClr val="0066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Belle, PRL103, 241801, (2008), 605 fb</a:t>
            </a:r>
            <a:r>
              <a:rPr lang="sl-SI" sz="1400" baseline="30000" dirty="0" smtClean="0">
                <a:solidFill>
                  <a:schemeClr val="tx1"/>
                </a:solidFill>
              </a:rPr>
              <a:t>-1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2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44" grpId="0"/>
      <p:bldP spid="45" grpId="0"/>
      <p:bldP spid="55" grpId="0"/>
      <p:bldP spid="56" grpId="0"/>
      <p:bldP spid="59" grpId="0"/>
      <p:bldP spid="60" grpId="0"/>
      <p:bldP spid="76" grpId="0"/>
      <p:bldP spid="77" grpId="0"/>
      <p:bldP spid="78" grpId="0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3.9|26.4|1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BG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90874</TotalTime>
  <Words>5531</Words>
  <Application>Microsoft Office PowerPoint</Application>
  <PresentationFormat>On-screen Show (4:3)</PresentationFormat>
  <Paragraphs>1498</Paragraphs>
  <Slides>50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70" baseType="lpstr">
      <vt:lpstr>Arial</vt:lpstr>
      <vt:lpstr>Lucida Console</vt:lpstr>
      <vt:lpstr>Mathematica1</vt:lpstr>
      <vt:lpstr>Times New Roman</vt:lpstr>
      <vt:lpstr>Lucida Calligraphy</vt:lpstr>
      <vt:lpstr>ヒラギノ角ゴ ProN W3</vt:lpstr>
      <vt:lpstr>Verdana</vt:lpstr>
      <vt:lpstr>Calibri</vt:lpstr>
      <vt:lpstr>Helvetica Neue</vt:lpstr>
      <vt:lpstr>Optima</vt:lpstr>
      <vt:lpstr>French Script MT</vt:lpstr>
      <vt:lpstr>ＭＳ Ｐゴシック</vt:lpstr>
      <vt:lpstr>HGｺﾞｼｯｸM</vt:lpstr>
      <vt:lpstr>Symbol</vt:lpstr>
      <vt:lpstr>Corbel</vt:lpstr>
      <vt:lpstr>Custom Design</vt:lpstr>
      <vt:lpstr>theme_BG</vt:lpstr>
      <vt:lpstr>1_Custom Design</vt:lpstr>
      <vt:lpstr>Equation</vt:lpstr>
      <vt:lpstr>Microsoft Equation 3.0</vt:lpstr>
      <vt:lpstr>Physics at current and future e+e- flavor factories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 D(*)tn</vt:lpstr>
      <vt:lpstr>B  D(*)tn</vt:lpstr>
      <vt:lpstr>Ds  tn</vt:lpstr>
      <vt:lpstr>Ds  mn</vt:lpstr>
      <vt:lpstr>Ds  mn</vt:lpstr>
      <vt:lpstr>PowerPoint Presentation</vt:lpstr>
      <vt:lpstr>PowerPoint Presentation</vt:lpstr>
      <vt:lpstr>Introduction</vt:lpstr>
      <vt:lpstr>Neutrals</vt:lpstr>
      <vt:lpstr>Requirements for SBF</vt:lpstr>
      <vt:lpstr>Introduction</vt:lpstr>
      <vt:lpstr>Accelerator</vt:lpstr>
      <vt:lpstr>Accelerator Asymmetry</vt:lpstr>
      <vt:lpstr>Neutrals KSp0g</vt:lpstr>
      <vt:lpstr>b  dg</vt:lpstr>
      <vt:lpstr>b  dg</vt:lpstr>
      <vt:lpstr>DCPV Kp  </vt:lpstr>
      <vt:lpstr>sin2f1</vt:lpstr>
      <vt:lpstr>sin2f1 </vt:lpstr>
      <vt:lpstr>B  tn</vt:lpstr>
      <vt:lpstr>B  tn</vt:lpstr>
      <vt:lpstr>B  hnn</vt:lpstr>
      <vt:lpstr>B  hnn</vt:lpstr>
      <vt:lpstr>S in b → s penguins </vt:lpstr>
      <vt:lpstr>Neutrals CPT</vt:lpstr>
      <vt:lpstr>Neutrals CPT</vt:lpstr>
      <vt:lpstr>Neutrals CPT</vt:lpstr>
      <vt:lpstr>Neutrals T violation</vt:lpstr>
      <vt:lpstr>Neutrals T violation</vt:lpstr>
    </vt:vector>
  </TitlesOfParts>
  <Company>University of Ljubljana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golob</cp:lastModifiedBy>
  <cp:revision>4360</cp:revision>
  <dcterms:created xsi:type="dcterms:W3CDTF">2003-05-06T13:12:03Z</dcterms:created>
  <dcterms:modified xsi:type="dcterms:W3CDTF">2013-12-14T03:36:02Z</dcterms:modified>
</cp:coreProperties>
</file>