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6858000" cx="9144000"/>
  <p:notesSz cx="6858000" cy="9144000"/>
  <p:embeddedFontLst>
    <p:embeddedFont>
      <p:font typeface="Gill Sans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GillSans-bold.fntdata"/><Relationship Id="rId50" Type="http://schemas.openxmlformats.org/officeDocument/2006/relationships/font" Target="fonts/GillSan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 title="scalloped circle"/>
          <p:cNvSpPr/>
          <p:nvPr/>
        </p:nvSpPr>
        <p:spPr>
          <a:xfrm>
            <a:off x="2063115" y="630937"/>
            <a:ext cx="5230368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808892" y="1098388"/>
            <a:ext cx="7738814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1661284" y="5979197"/>
            <a:ext cx="6034030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808892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3135249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6800414" y="6375679"/>
            <a:ext cx="1747292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 rot="5400000">
            <a:off x="2958833" y="265926"/>
            <a:ext cx="3593591" cy="763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4982674" y="2296623"/>
            <a:ext cx="5600404" cy="1771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1047530" y="277830"/>
            <a:ext cx="5600404" cy="58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110979" cy="6858000"/>
          </a:xfrm>
          <a:custGeom>
            <a:rect b="b" l="l" r="r" t="t"/>
            <a:pathLst>
              <a:path extrusionOk="0" h="4320" w="1773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2432197" y="1073889"/>
            <a:ext cx="6140303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sz="63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2432198" y="5159782"/>
            <a:ext cx="5263116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2427410" y="6375679"/>
            <a:ext cx="1120460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959298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7456825" y="6375679"/>
            <a:ext cx="1115675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655786" y="0"/>
            <a:ext cx="1234679" cy="6858000"/>
          </a:xfrm>
          <a:custGeom>
            <a:rect b="b" l="l" r="r" t="t"/>
            <a:pathLst>
              <a:path extrusionOk="0" h="4320" w="1037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50" name="Google Shape;50;p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51" name="Google Shape;51;p6" title="left scallop shape"/>
            <p:cNvSpPr/>
            <p:nvPr/>
          </p:nvSpPr>
          <p:spPr>
            <a:xfrm>
              <a:off x="0" y="0"/>
              <a:ext cx="2110979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2" name="Google Shape;52;p6" title="left scallop inline"/>
            <p:cNvSpPr/>
            <p:nvPr/>
          </p:nvSpPr>
          <p:spPr>
            <a:xfrm>
              <a:off x="655786" y="0"/>
              <a:ext cx="1234679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942975" y="2286000"/>
            <a:ext cx="3593592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4985846" y="2286000"/>
            <a:ext cx="3593592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942975" y="381001"/>
            <a:ext cx="7629525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941832" y="2199634"/>
            <a:ext cx="361188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941832" y="2909102"/>
            <a:ext cx="361188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3" type="body"/>
          </p:nvPr>
        </p:nvSpPr>
        <p:spPr>
          <a:xfrm>
            <a:off x="4975398" y="2199634"/>
            <a:ext cx="361188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65" name="Google Shape;65;p8"/>
          <p:cNvSpPr txBox="1"/>
          <p:nvPr>
            <p:ph idx="4" type="body"/>
          </p:nvPr>
        </p:nvSpPr>
        <p:spPr>
          <a:xfrm>
            <a:off x="4975398" y="2909102"/>
            <a:ext cx="361188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 title="right scallop background shape"/>
          <p:cNvSpPr/>
          <p:nvPr/>
        </p:nvSpPr>
        <p:spPr>
          <a:xfrm>
            <a:off x="5542359" y="0"/>
            <a:ext cx="3601641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6253414" y="457200"/>
            <a:ext cx="2319086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1" i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573788" y="920377"/>
            <a:ext cx="4618814" cy="498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6pPr>
            <a:lvl7pPr indent="-32385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8pPr>
            <a:lvl9pPr indent="-32385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6253414" y="1741336"/>
            <a:ext cx="2319086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4" name="Google Shape;74;p9"/>
          <p:cNvSpPr txBox="1"/>
          <p:nvPr>
            <p:ph idx="10" type="dt"/>
          </p:nvPr>
        </p:nvSpPr>
        <p:spPr>
          <a:xfrm>
            <a:off x="573789" y="6375679"/>
            <a:ext cx="92501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1577716" y="6375679"/>
            <a:ext cx="2611634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4268261" y="6375679"/>
            <a:ext cx="924342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>
            <p:ph idx="2" type="pic"/>
          </p:nvPr>
        </p:nvSpPr>
        <p:spPr>
          <a:xfrm>
            <a:off x="212598" y="1"/>
            <a:ext cx="5516689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None/>
              <a:defRPr b="0" i="0" sz="2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1" name="Google Shape;81;p10" title="right scallop background shape"/>
          <p:cNvSpPr/>
          <p:nvPr/>
        </p:nvSpPr>
        <p:spPr>
          <a:xfrm>
            <a:off x="5542359" y="0"/>
            <a:ext cx="3601641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2" name="Google Shape;82;p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6253413" y="457200"/>
            <a:ext cx="2319088" cy="1196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1" i="0" sz="1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6253413" y="1741336"/>
            <a:ext cx="2319088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85" name="Google Shape;85;p10"/>
          <p:cNvSpPr txBox="1"/>
          <p:nvPr>
            <p:ph idx="10" type="dt"/>
          </p:nvPr>
        </p:nvSpPr>
        <p:spPr>
          <a:xfrm>
            <a:off x="574463" y="6375679"/>
            <a:ext cx="92434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1" type="ftr"/>
          </p:nvPr>
        </p:nvSpPr>
        <p:spPr>
          <a:xfrm>
            <a:off x="1577716" y="6375679"/>
            <a:ext cx="2611634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4256153" y="6375679"/>
            <a:ext cx="94746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0A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1" y="0"/>
            <a:ext cx="679090" cy="6858000"/>
          </a:xfrm>
          <a:custGeom>
            <a:rect b="b" l="l" r="r" t="t"/>
            <a:pathLst>
              <a:path extrusionOk="0" h="2160" w="211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ncbi.nlm.nih.gov/entrez/eutils/elink.fcgi?dbfrom=pubmed&amp;retmode=ref&amp;cmd=prlinks&amp;id=18371552" TargetMode="External"/><Relationship Id="rId4" Type="http://schemas.openxmlformats.org/officeDocument/2006/relationships/hyperlink" Target="https://www.ncbi.nlm.nih.gov/entrez/eutils/elink.fcgi?dbfrom=pubmed&amp;retmode=ref&amp;cmd=prlinks&amp;id=18371552" TargetMode="External"/><Relationship Id="rId5" Type="http://schemas.openxmlformats.org/officeDocument/2006/relationships/hyperlink" Target="https://www.ncbi.nlm.nih.gov/entrez/eutils/elink.fcgi?dbfrom=pubmed&amp;retmode=ref&amp;cmd=prlinks&amp;id=18371552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nature.com/articles/nrcardio.2012.45#auth-1" TargetMode="External"/><Relationship Id="rId4" Type="http://schemas.openxmlformats.org/officeDocument/2006/relationships/hyperlink" Target="https://www.nature.com/articles/nrcardio.2012.45#auth-1" TargetMode="External"/><Relationship Id="rId5" Type="http://schemas.openxmlformats.org/officeDocument/2006/relationships/hyperlink" Target="https://www.nature.com/articles/nrcardio.2012.45#auth-1" TargetMode="External"/><Relationship Id="rId6" Type="http://schemas.openxmlformats.org/officeDocument/2006/relationships/hyperlink" Target="https://www.nature.com/articles/nrcardio.2012.45#auth-2" TargetMode="External"/><Relationship Id="rId7" Type="http://schemas.openxmlformats.org/officeDocument/2006/relationships/hyperlink" Target="https://www.nature.com/nrcardio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ncbi.nlm.nih.gov/pubmed/?term=Priori%20SG%5bAuthor%5d&amp;cauthor=true&amp;cauthor_uid=24568831" TargetMode="External"/><Relationship Id="rId4" Type="http://schemas.openxmlformats.org/officeDocument/2006/relationships/hyperlink" Target="https://www.ncbi.nlm.nih.gov/pmc/articles/PMC4237297/" TargetMode="External"/><Relationship Id="rId5" Type="http://schemas.openxmlformats.org/officeDocument/2006/relationships/hyperlink" Target="http://electrophysiology.onlinejacc.org/content/3/3" TargetMode="External"/><Relationship Id="rId6" Type="http://schemas.openxmlformats.org/officeDocument/2006/relationships/hyperlink" Target="https://www.ahajournals.org/doi/full/10.1161/circresaha.116.304030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electrophysiology.onlinejacc.org/content/3/3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ctrTitle"/>
          </p:nvPr>
        </p:nvSpPr>
        <p:spPr>
          <a:xfrm>
            <a:off x="1219200" y="20574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Cardiac illnesses &amp; sudden cardiac death: Heart surgery &amp; what else?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524000" y="5638800"/>
            <a:ext cx="5181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Bashisth Mishra M.Ch.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	Heart &amp; Vascular Surgeon, Mumbai</a:t>
            </a:r>
            <a:endParaRPr sz="2000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186" y="1143000"/>
            <a:ext cx="7543800" cy="529695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914400" y="152400"/>
            <a:ext cx="407515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Journey starts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938758" y="79387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 of this talk</a:t>
            </a:r>
            <a:endParaRPr b="1" sz="44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Apprise you of existing problem and excite you to be proactive  about your Health!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Details omitted for simplicity.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intend to make you an expert  &amp; Advise you to contact the Expert if needed.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1219200" y="80911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Common strategy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1676400" y="230124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Coronary   Artery Disease :CABG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Valve disease : Valve surgery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Aortic disease : Surgery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Congenital Heart Disease: Surgery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1066800" y="854825"/>
            <a:ext cx="7633742" cy="989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Arial"/>
              <a:buNone/>
            </a:pPr>
            <a:r>
              <a:rPr b="1" lang="en-US" sz="3959" cap="none">
                <a:latin typeface="Arial"/>
                <a:ea typeface="Arial"/>
                <a:cs typeface="Arial"/>
                <a:sym typeface="Arial"/>
              </a:rPr>
              <a:t>Advantages</a:t>
            </a:r>
            <a:br>
              <a:rPr lang="en-US" sz="4590"/>
            </a:br>
            <a:endParaRPr sz="4590"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2057400" y="2057400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 Free survival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of Life : Normal*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Longevity Increases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Complications of disease :Abolished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Sudden cardiac death :Abolished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762000" y="13475"/>
            <a:ext cx="8534400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b="1" lang="en-US" sz="3959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Culprits of SCD(sudden cardiac death) in young adults &lt;35 yrs.</a:t>
            </a:r>
            <a:endParaRPr b="1" sz="3959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2133600" y="1505607"/>
            <a:ext cx="7633742" cy="4114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HOCM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Myocarditis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Coronary Anomalies(congenital)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Atheroscerotic CAD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Aortic Valve  Or  Aorta  Disease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Arrhythmia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ARV Dysplasia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Channelopathies ( LQT /SQT Syndrome)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Burgada Syndrome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Coagulopathy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Commatio Cordis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Unknown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838200" y="685800"/>
            <a:ext cx="8077200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Culprits of SCD in </a:t>
            </a:r>
            <a:br>
              <a:rPr b="1" lang="en-US" sz="4400" cap="none">
                <a:latin typeface="Arial"/>
                <a:ea typeface="Arial"/>
                <a:cs typeface="Arial"/>
                <a:sym typeface="Arial"/>
              </a:rPr>
            </a:b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persons of &gt;35 year 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2133600" y="2819400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Coronary Artery Disease(&gt;80%)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Of The Previous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Unknown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938758" y="79387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Common causes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/>
          <p:nvPr>
            <p:ph idx="1" type="body"/>
          </p:nvPr>
        </p:nvSpPr>
        <p:spPr>
          <a:xfrm>
            <a:off x="1600200" y="225552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CAD( Coronary artery disease)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Arrhythmia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HOCM( Hypertrophic obstructive cardiomyopathy)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1143000" y="79387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Warning signs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1479778" y="2286002"/>
            <a:ext cx="7633742" cy="3627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Repeated Attacks Of Syncope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Sudden VT /VF Needing Treatment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Unexplained Syncope/Seizure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Difficulty In Breathing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1050062" y="685800"/>
            <a:ext cx="7848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10"/>
              <a:buFont typeface="Arial"/>
              <a:buNone/>
            </a:pPr>
            <a:br>
              <a:rPr b="1" lang="en-US" sz="4410" cap="none"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790" cap="none">
                <a:latin typeface="Arial"/>
                <a:ea typeface="Arial"/>
                <a:cs typeface="Arial"/>
                <a:sym typeface="Arial"/>
              </a:rPr>
              <a:t>Medicine has very little role to play! </a:t>
            </a:r>
            <a:br>
              <a:rPr b="1" lang="en-US" sz="4410" cap="none">
                <a:latin typeface="Arial"/>
                <a:ea typeface="Arial"/>
                <a:cs typeface="Arial"/>
                <a:sym typeface="Arial"/>
              </a:rPr>
            </a:br>
            <a:endParaRPr b="1" sz="3959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1295400" y="3233929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Cholesterol.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Poly-pills / Statins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is no replacement of exercise.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838200" y="7620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Causes of heart disease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1905000" y="2057400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: Marfan Syndrome /TOF</a:t>
            </a:r>
            <a:endParaRPr/>
          </a:p>
          <a:p>
            <a:pPr indent="-762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Environmental: COPD/Peptic Ulcer Disease</a:t>
            </a:r>
            <a:endParaRPr/>
          </a:p>
          <a:p>
            <a:pPr indent="-762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Predisposition &amp; Environmental Causation: Smoking &amp; Lung Cancer</a:t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ownloads\20191222_102616.jpg" id="112" name="Google Shape;112;p14"/>
          <p:cNvPicPr preferRelativeResize="0"/>
          <p:nvPr/>
        </p:nvPicPr>
        <p:blipFill rotWithShape="1">
          <a:blip r:embed="rId3">
            <a:alphaModFix/>
          </a:blip>
          <a:srcRect b="0" l="23958" r="0" t="11111"/>
          <a:stretch/>
        </p:blipFill>
        <p:spPr>
          <a:xfrm>
            <a:off x="1143000" y="228600"/>
            <a:ext cx="7239000" cy="6346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755100" y="793875"/>
            <a:ext cx="85899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 C D (sudden Cardiac Death)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755108" y="2899827"/>
            <a:ext cx="76338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Prevention is better than cure !</a:t>
            </a:r>
            <a:endParaRPr/>
          </a:p>
          <a:p>
            <a:pPr indent="-762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Primordial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Screening  in SCD Relatives</a:t>
            </a:r>
            <a:endParaRPr/>
          </a:p>
          <a:p>
            <a:pPr indent="-762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1059929" y="687185"/>
            <a:ext cx="7633742" cy="989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Primordial prevention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3"/>
          <p:cNvSpPr txBox="1"/>
          <p:nvPr>
            <p:ph idx="1" type="body"/>
          </p:nvPr>
        </p:nvSpPr>
        <p:spPr>
          <a:xfrm>
            <a:off x="838200" y="1676400"/>
            <a:ext cx="80772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Avoiding risk factors  to develop in first place!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K.Srinath Reddy1999, Primordial Prevention of Coronary Heart Disease in India: Challenges and Opportunities, Elsevier Preventive Medicine,  Volume 29, Issue 6, December 1999, Pages S119-S123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Matthew W. Gillman 2015, Primordial Prevention of Cardiovascular Disease, Circulationaha.115.014849 Circulation. 2015;131:599–601</a:t>
            </a:r>
            <a:endParaRPr/>
          </a:p>
          <a:p>
            <a:pPr indent="-762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type="title"/>
          </p:nvPr>
        </p:nvSpPr>
        <p:spPr>
          <a:xfrm>
            <a:off x="938758" y="79387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>
                <a:latin typeface="Arial"/>
                <a:ea typeface="Arial"/>
                <a:cs typeface="Arial"/>
                <a:sym typeface="Arial"/>
              </a:rPr>
              <a:t>SCD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4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Primordial prevention focuses  population based…. Healthy life style choices to minimize coronary risk factors</a:t>
            </a:r>
            <a:endParaRPr>
              <a:solidFill>
                <a:srgbClr val="000000"/>
              </a:solidFill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type="title"/>
          </p:nvPr>
        </p:nvSpPr>
        <p:spPr>
          <a:xfrm>
            <a:off x="762000" y="1006534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Primordial prevention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1510258" y="1752600"/>
            <a:ext cx="763374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Andrea et al 2015, Healthy Lifestyle in the Primordial Prevention of Cardiovascular Disease Among Young Women, Journal of the American College of Cardiology, Vol 65, Issue 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type="title"/>
          </p:nvPr>
        </p:nvSpPr>
        <p:spPr>
          <a:xfrm>
            <a:off x="755129" y="2286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Primordial prevention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\Desktop\celebrity\hazards of cad x.gif" id="252" name="Google Shape;25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989906"/>
            <a:ext cx="6477000" cy="4946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6"/>
          <p:cNvSpPr/>
          <p:nvPr/>
        </p:nvSpPr>
        <p:spPr>
          <a:xfrm>
            <a:off x="5929301" y="6235620"/>
            <a:ext cx="29241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Enormous potential!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type="title"/>
          </p:nvPr>
        </p:nvSpPr>
        <p:spPr>
          <a:xfrm>
            <a:off x="938758" y="9906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Primary prevention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7"/>
          <p:cNvSpPr txBox="1"/>
          <p:nvPr>
            <p:ph idx="1" type="body"/>
          </p:nvPr>
        </p:nvSpPr>
        <p:spPr>
          <a:xfrm>
            <a:off x="1676400" y="249797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Treating/Modifying  risk factors to prevent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OR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Delay development of Cardiac disease!</a:t>
            </a:r>
            <a:endParaRPr>
              <a:solidFill>
                <a:srgbClr val="000000"/>
              </a:solidFill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type="title"/>
          </p:nvPr>
        </p:nvSpPr>
        <p:spPr>
          <a:xfrm>
            <a:off x="914400" y="6858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Risk factors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1752600" y="1600200"/>
            <a:ext cx="6553200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Smoking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pressure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Cholesterol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Diabetic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exercise/Obesity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Unhealthy food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history/Genetics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 unhealthy life style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938758" y="4572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10"/>
              <a:buFont typeface="Arial"/>
              <a:buNone/>
            </a:pPr>
            <a:r>
              <a:rPr b="1" lang="en-US" sz="4410" cap="none">
                <a:latin typeface="Arial"/>
                <a:ea typeface="Arial"/>
                <a:cs typeface="Arial"/>
                <a:sym typeface="Arial"/>
              </a:rPr>
              <a:t>Avoid Stress &amp; Smoking</a:t>
            </a:r>
            <a:br>
              <a:rPr lang="en-US" sz="4590"/>
            </a:br>
            <a:endParaRPr sz="4590"/>
          </a:p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923518" y="1645920"/>
            <a:ext cx="763374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Joel E 2008,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Psychological Stress and Cardiovascular Disease,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J Am Coll Cardiol.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Apr 1; 51(13): 1237–1246.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Jaskanwal et al. "Association Between Work‐Related Stress And Coronary Heart Disease: A Review Of Prospective Studies Through The Job Strain, Effort‐Reward Balance, And Organizational Justice Models". Journal Of The American Heart Association, vol 7, no. 9, 2018.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 causes or increases Heart disease vulnaribility?</a:t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Stress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0"/>
          <p:cNvSpPr/>
          <p:nvPr/>
        </p:nvSpPr>
        <p:spPr>
          <a:xfrm>
            <a:off x="1295400" y="1600200"/>
            <a:ext cx="72771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Psychological stress contributes to cardiovascular disease at several stages, including the long-term development of coronary heart disease and acute triggering of cardiac events.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Steptoe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&amp;  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Kivimäki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2012, Stress and cardiovascular disease, </a:t>
            </a:r>
            <a:r>
              <a:rPr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Nature Reviews Cardiology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volume 9, pg 360–370.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/>
          <p:nvPr>
            <p:ph type="title"/>
          </p:nvPr>
        </p:nvSpPr>
        <p:spPr>
          <a:xfrm>
            <a:off x="685800" y="9906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 b="1" sz="44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1"/>
          <p:cNvSpPr/>
          <p:nvPr/>
        </p:nvSpPr>
        <p:spPr>
          <a:xfrm>
            <a:off x="914400" y="2117666"/>
            <a:ext cx="807720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Short-term psychological stress triggers acute myocardial infarction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 at work and in private life is associated with a 40–50% increase in the occurrence of coronary heart disease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Long-term stress is associated with poor prognosis among patients with established coronary heart disease.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Stress-management interventions improve the quality of life in these patients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ctrTitle"/>
          </p:nvPr>
        </p:nvSpPr>
        <p:spPr>
          <a:xfrm>
            <a:off x="1447800" y="1676400"/>
            <a:ext cx="6658708" cy="3245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rgbClr val="2A1A00"/>
                </a:solidFill>
                <a:latin typeface="Arial"/>
                <a:ea typeface="Arial"/>
                <a:cs typeface="Arial"/>
                <a:sym typeface="Arial"/>
              </a:rPr>
              <a:t>Visited two friends</a:t>
            </a:r>
            <a:br>
              <a:rPr b="1" lang="en-US" sz="4400" cap="none">
                <a:solidFill>
                  <a:srgbClr val="2A1A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400" cap="none">
                <a:solidFill>
                  <a:srgbClr val="2A1A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cap="none">
                <a:solidFill>
                  <a:srgbClr val="2A1A00"/>
                </a:solidFill>
                <a:latin typeface="Arial"/>
                <a:ea typeface="Arial"/>
                <a:cs typeface="Arial"/>
                <a:sym typeface="Arial"/>
              </a:rPr>
              <a:t>Shocked to learn!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>
            <p:ph type="title"/>
          </p:nvPr>
        </p:nvSpPr>
        <p:spPr>
          <a:xfrm>
            <a:off x="762000" y="8382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 </a:t>
            </a: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Blood pressure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2"/>
          <p:cNvSpPr txBox="1"/>
          <p:nvPr/>
        </p:nvSpPr>
        <p:spPr>
          <a:xfrm>
            <a:off x="2209800" y="2438400"/>
            <a:ext cx="669125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Damages every organ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Heart failure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cause heart illness/coronary artery disease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cause Stroke /Hemiplegia/Paraplegia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cause Ac Dissection/Sudden death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>
            <p:ph type="title"/>
          </p:nvPr>
        </p:nvSpPr>
        <p:spPr>
          <a:xfrm>
            <a:off x="1295400" y="8382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 </a:t>
            </a: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Cholesterol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3"/>
          <p:cNvSpPr txBox="1"/>
          <p:nvPr/>
        </p:nvSpPr>
        <p:spPr>
          <a:xfrm>
            <a:off x="2286000" y="2209800"/>
            <a:ext cx="531953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Coronary Plaque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Acute Heart attack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Sudden Death due to Heart attack 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/>
          <p:nvPr>
            <p:ph type="title"/>
          </p:nvPr>
        </p:nvSpPr>
        <p:spPr>
          <a:xfrm>
            <a:off x="1136129" y="6096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Diabetics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4"/>
          <p:cNvSpPr txBox="1"/>
          <p:nvPr/>
        </p:nvSpPr>
        <p:spPr>
          <a:xfrm>
            <a:off x="1136129" y="2115584"/>
            <a:ext cx="763374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Diabetic damages every organ like Heart ,Vascular system, Kidney /Brain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the risk of heart failure  in men and  increases it by 5 times in female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Metabolic derangements are responsible for many  of its effects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>
            <p:ph type="title"/>
          </p:nvPr>
        </p:nvSpPr>
        <p:spPr>
          <a:xfrm>
            <a:off x="838200" y="9144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Exercise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5"/>
          <p:cNvSpPr txBox="1"/>
          <p:nvPr/>
        </p:nvSpPr>
        <p:spPr>
          <a:xfrm>
            <a:off x="1600200" y="2437012"/>
            <a:ext cx="89154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Improves blood circulation in heart brain 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almost every other organ of body.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skeletal system to function better.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of Collaterals* in heart vessels.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Decreases the risk of Mental illness.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"/>
          <p:cNvSpPr txBox="1"/>
          <p:nvPr>
            <p:ph type="title"/>
          </p:nvPr>
        </p:nvSpPr>
        <p:spPr>
          <a:xfrm>
            <a:off x="838200" y="9906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Food &amp; Fat (Obesity)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6"/>
          <p:cNvSpPr txBox="1"/>
          <p:nvPr/>
        </p:nvSpPr>
        <p:spPr>
          <a:xfrm>
            <a:off x="1219200" y="2482732"/>
            <a:ext cx="754244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Healthy food .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 is a risk factor for obesity as well.(30% OBESE)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Obesity is a part of Cardio metabolic syndrome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/>
          <p:nvPr>
            <p:ph type="title"/>
          </p:nvPr>
        </p:nvSpPr>
        <p:spPr>
          <a:xfrm>
            <a:off x="1143000" y="85036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Secondary Prevention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7"/>
          <p:cNvSpPr txBox="1"/>
          <p:nvPr/>
        </p:nvSpPr>
        <p:spPr>
          <a:xfrm>
            <a:off x="769185" y="2342492"/>
            <a:ext cx="8775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: Treating to avoid  further complications once it has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Manifested.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7"/>
          <p:cNvSpPr txBox="1"/>
          <p:nvPr/>
        </p:nvSpPr>
        <p:spPr>
          <a:xfrm>
            <a:off x="1504162" y="3834624"/>
            <a:ext cx="730584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AED(Automated External Defibrillator)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AICD( Auto Implantable Cardioverter &amp; Defibrillator)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3377565"/>
            <a:ext cx="25336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0799" y="3377565"/>
            <a:ext cx="2847023" cy="344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5400" y="609600"/>
            <a:ext cx="6157182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/>
          <p:nvPr>
            <p:ph type="title"/>
          </p:nvPr>
        </p:nvSpPr>
        <p:spPr>
          <a:xfrm>
            <a:off x="938758" y="9906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Who should have it?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9"/>
          <p:cNvSpPr txBox="1"/>
          <p:nvPr/>
        </p:nvSpPr>
        <p:spPr>
          <a:xfrm>
            <a:off x="938758" y="2819400"/>
            <a:ext cx="80570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one with H/O sudden heart attack and high chance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SCD with expected life expectancy more than 1 yr.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0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Genetics of SCD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0"/>
          <p:cNvSpPr txBox="1"/>
          <p:nvPr>
            <p:ph idx="1" type="body"/>
          </p:nvPr>
        </p:nvSpPr>
        <p:spPr>
          <a:xfrm>
            <a:off x="838200" y="1676400"/>
            <a:ext cx="80772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5"/>
              <a:buFont typeface="Impact"/>
              <a:buAutoNum type="arabicPeriod"/>
            </a:pPr>
            <a:r>
              <a:rPr lang="en-US" sz="2405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Priori</a:t>
            </a:r>
            <a:r>
              <a:rPr lang="en-US" sz="240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2014, Genetic testing to predict sudden cardiac death: current perspectives and future goals, </a:t>
            </a:r>
            <a:r>
              <a:rPr lang="en-US" sz="2405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Indian Heart J</a:t>
            </a:r>
            <a:r>
              <a:rPr lang="en-US" sz="240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66(Suppl 1): S58–S60.</a:t>
            </a:r>
            <a:endParaRPr/>
          </a:p>
          <a:p>
            <a:pPr indent="-457200" lvl="0" marL="457200" rtl="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2405"/>
              <a:buFont typeface="Impact"/>
              <a:buAutoNum type="arabicPeriod"/>
            </a:pPr>
            <a:r>
              <a:rPr lang="en-US" sz="240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Robert &amp; Roberts 2017, Discovery of a Gene Responsible for Sudden Cardiac Death, Clinical Electrophysiology. </a:t>
            </a:r>
            <a:r>
              <a:rPr lang="en-US" sz="2405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Volume 3, Issue 3, March 2017</a:t>
            </a:r>
            <a:endParaRPr sz="240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2405"/>
              <a:buFont typeface="Impact"/>
              <a:buAutoNum type="arabicPeriod"/>
            </a:pPr>
            <a:r>
              <a:rPr lang="en-US" sz="2405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Bezzina</a:t>
            </a:r>
            <a:r>
              <a:rPr lang="en-US" sz="240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al. 2015, Genetics of Sudden Cardiac Death Originally published 5 Jun 2015, Circulation Research. 2015;116:1919–1936</a:t>
            </a:r>
            <a:endParaRPr sz="240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112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-11112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1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Genetics of SCD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1"/>
          <p:cNvSpPr/>
          <p:nvPr/>
        </p:nvSpPr>
        <p:spPr>
          <a:xfrm>
            <a:off x="938758" y="1874517"/>
            <a:ext cx="763374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JACC: Clinical Electrophysiology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Volume 3, Issue 3, March 2017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Editorial comment by Robert Roberts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Discovery of a Gene Responsible for Sudden Cardiac Death.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1"/>
          <p:cNvSpPr txBox="1"/>
          <p:nvPr/>
        </p:nvSpPr>
        <p:spPr>
          <a:xfrm>
            <a:off x="938758" y="6019800"/>
            <a:ext cx="78534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positive &amp; can hold a great preventive  significance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4444" l="55667" r="25164" t="18888"/>
          <a:stretch/>
        </p:blipFill>
        <p:spPr>
          <a:xfrm>
            <a:off x="980149" y="818279"/>
            <a:ext cx="1752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4">
            <a:alphaModFix/>
          </a:blip>
          <a:srcRect b="15953" l="9958" r="5783" t="4604"/>
          <a:stretch/>
        </p:blipFill>
        <p:spPr>
          <a:xfrm>
            <a:off x="6926199" y="914400"/>
            <a:ext cx="1371601" cy="173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5">
            <a:alphaModFix/>
          </a:blip>
          <a:srcRect b="37777" l="37509" r="35825" t="37780"/>
          <a:stretch/>
        </p:blipFill>
        <p:spPr>
          <a:xfrm>
            <a:off x="3792920" y="425455"/>
            <a:ext cx="2438401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6">
            <a:alphaModFix/>
          </a:blip>
          <a:srcRect b="0" l="9893" r="9894" t="0"/>
          <a:stretch/>
        </p:blipFill>
        <p:spPr>
          <a:xfrm>
            <a:off x="3436765" y="2379443"/>
            <a:ext cx="1844802" cy="229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7">
            <a:alphaModFix/>
          </a:blip>
          <a:srcRect b="0" l="27398" r="27397" t="0"/>
          <a:stretch/>
        </p:blipFill>
        <p:spPr>
          <a:xfrm>
            <a:off x="1495098" y="4495800"/>
            <a:ext cx="1463802" cy="181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8">
            <a:alphaModFix/>
          </a:blip>
          <a:srcRect b="0" l="14340" r="14340" t="0"/>
          <a:stretch/>
        </p:blipFill>
        <p:spPr>
          <a:xfrm>
            <a:off x="6689599" y="3332879"/>
            <a:ext cx="1844802" cy="229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9">
            <a:alphaModFix/>
          </a:blip>
          <a:srcRect b="18329" l="27730" r="29803" t="15790"/>
          <a:stretch/>
        </p:blipFill>
        <p:spPr>
          <a:xfrm>
            <a:off x="4591707" y="4950373"/>
            <a:ext cx="1639614" cy="190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cap="none">
                <a:latin typeface="Arial"/>
                <a:ea typeface="Arial"/>
                <a:cs typeface="Arial"/>
                <a:sym typeface="Arial"/>
              </a:rPr>
              <a:t>Ways to prevent SCD</a:t>
            </a:r>
            <a:endParaRPr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2"/>
          <p:cNvSpPr txBox="1"/>
          <p:nvPr/>
        </p:nvSpPr>
        <p:spPr>
          <a:xfrm>
            <a:off x="1471716" y="2209800"/>
            <a:ext cx="729128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1.Awareness/Knowledge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2.Therapeutic/Preventive strategy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3.Genetic screening for victims of SCD relation….    concerns  of anxiety if incorrect ,cost of procedure….,</a:t>
            </a:r>
            <a:r>
              <a:rPr lang="en-US" sz="2400">
                <a:solidFill>
                  <a:schemeClr val="dk1"/>
                </a:solidFill>
              </a:rPr>
              <a:t>U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navailability at major centres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4.Post mortem examination  of SCD victims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914400" y="609600"/>
            <a:ext cx="82296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Role of Government &amp; Medical community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3"/>
          <p:cNvSpPr txBox="1"/>
          <p:nvPr/>
        </p:nvSpPr>
        <p:spPr>
          <a:xfrm>
            <a:off x="1295400" y="2667000"/>
            <a:ext cx="7391400" cy="3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 awareness by various initiatives&amp; social  education Enforce preventive measures as enumerated above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 manpower &amp; community to handle such cases in CPR &amp; use of AED.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 in AED &amp; AICD/</a:t>
            </a:r>
            <a:r>
              <a:rPr lang="en-US" sz="2400">
                <a:solidFill>
                  <a:schemeClr val="dk1"/>
                </a:solidFill>
              </a:rPr>
              <a:t>R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esearch for effective medicines.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4"/>
          <p:cNvSpPr txBox="1"/>
          <p:nvPr>
            <p:ph type="title"/>
          </p:nvPr>
        </p:nvSpPr>
        <p:spPr>
          <a:xfrm>
            <a:off x="1087236" y="1066800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Genetics in prevention of SCD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4"/>
          <p:cNvSpPr txBox="1"/>
          <p:nvPr/>
        </p:nvSpPr>
        <p:spPr>
          <a:xfrm>
            <a:off x="878646" y="3200400"/>
            <a:ext cx="805092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Routine Endomyocardial Bioplsy  &amp; Genetic Testing 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Cases Of SCD   Holds A Great Promise For Future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Can be Applied For Preventing  SCD In  Community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General &amp; Relatives Of SCD Victims In Particular !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5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cap="none">
                <a:latin typeface="Arial"/>
                <a:ea typeface="Arial"/>
                <a:cs typeface="Arial"/>
                <a:sym typeface="Arial"/>
              </a:rPr>
              <a:t>Sudden cardiac death</a:t>
            </a:r>
            <a:endParaRPr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5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Avoid stress &amp; smoking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B: Blood pressure control it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C: Cholesterol Control it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D: Diabetics control it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E: Exercise Do it.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F: Food habits  Maintain healthy ,Avoid fat.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6"/>
          <p:cNvSpPr txBox="1"/>
          <p:nvPr>
            <p:ph type="ctrTitle"/>
          </p:nvPr>
        </p:nvSpPr>
        <p:spPr>
          <a:xfrm>
            <a:off x="1219200" y="381000"/>
            <a:ext cx="7480906" cy="882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Take home message 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6"/>
          <p:cNvSpPr txBox="1"/>
          <p:nvPr>
            <p:ph idx="1" type="subTitle"/>
          </p:nvPr>
        </p:nvSpPr>
        <p:spPr>
          <a:xfrm>
            <a:off x="2407396" y="2362200"/>
            <a:ext cx="5104514" cy="421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ABCDEF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6"/>
          <p:cNvSpPr txBox="1"/>
          <p:nvPr/>
        </p:nvSpPr>
        <p:spPr>
          <a:xfrm>
            <a:off x="2895600" y="3505200"/>
            <a:ext cx="4343400" cy="80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US" sz="36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sz="3600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ctrTitle"/>
          </p:nvPr>
        </p:nvSpPr>
        <p:spPr>
          <a:xfrm>
            <a:off x="990600" y="228600"/>
            <a:ext cx="6777318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News paper stories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>
            <p:ph idx="1" type="subTitle"/>
          </p:nvPr>
        </p:nvSpPr>
        <p:spPr>
          <a:xfrm>
            <a:off x="5181600" y="927333"/>
            <a:ext cx="4876800" cy="574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latin typeface="Arial"/>
                <a:ea typeface="Arial"/>
                <a:cs typeface="Arial"/>
                <a:sym typeface="Arial"/>
              </a:rPr>
              <a:t>Devastating!</a:t>
            </a:r>
            <a:endParaRPr sz="24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327349"/>
            <a:ext cx="6972153" cy="5545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753931" y="533400"/>
            <a:ext cx="8077200" cy="105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Arial"/>
              <a:buNone/>
            </a:pPr>
            <a:r>
              <a:rPr b="1" lang="en-US" sz="4590" cap="none">
                <a:latin typeface="Arial"/>
                <a:ea typeface="Arial"/>
                <a:cs typeface="Arial"/>
                <a:sym typeface="Arial"/>
              </a:rPr>
              <a:t>Magnitude of this problem</a:t>
            </a:r>
            <a:endParaRPr b="1" sz="459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914400" y="2133600"/>
            <a:ext cx="7756263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million people die world wide due to SCD.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320000 die due to SCD per year in  USA(50% of all Heart death due to SCD)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0.1% is the overall incidence of SCD in population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&lt; 8% survive  after  SCD in one of the most developed countries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in 100 000 athlete die due to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SCD/year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739588" y="38100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Magnitude of this problem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794" y="1066800"/>
            <a:ext cx="4923850" cy="6014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Magnitude of problem</a:t>
            </a:r>
            <a:endParaRPr b="1" sz="4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938758" y="2286003"/>
            <a:ext cx="7633742" cy="1904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Commonest cause of death world wide including India: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Cardiac disease (despite worldwide decrease in mortality from Heart illness)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969238" y="685800"/>
            <a:ext cx="7633742" cy="989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4400" cap="none">
                <a:latin typeface="Arial"/>
                <a:ea typeface="Arial"/>
                <a:cs typeface="Arial"/>
                <a:sym typeface="Arial"/>
              </a:rPr>
              <a:t>Definitions</a:t>
            </a:r>
            <a:r>
              <a:rPr b="1" lang="en-US" sz="4400">
                <a:latin typeface="Arial"/>
                <a:ea typeface="Arial"/>
                <a:cs typeface="Arial"/>
                <a:sym typeface="Arial"/>
              </a:rPr>
              <a:t> 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SCD: Sudden death in one Hour  primarily due to heart problem in a  person with or without prior presence of heart illness.</a:t>
            </a:r>
            <a:endParaRPr/>
          </a:p>
          <a:p>
            <a:pPr indent="-762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 Attack :Clinical condition Due to sudden severe decrease in blood supply to a part or whole of heart 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